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embeddings/oleObject13.bin" ContentType="application/vnd.openxmlformats-officedocument.oleObject"/>
  <Override PartName="/ppt/embeddings/oleObject14.bin" ContentType="application/vnd.openxmlformats-officedocument.oleObject"/>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7" r:id="rId2"/>
    <p:sldId id="312" r:id="rId3"/>
    <p:sldId id="302" r:id="rId4"/>
    <p:sldId id="296" r:id="rId5"/>
    <p:sldId id="306" r:id="rId6"/>
    <p:sldId id="300" r:id="rId7"/>
    <p:sldId id="311" r:id="rId8"/>
    <p:sldId id="262" r:id="rId9"/>
    <p:sldId id="263" r:id="rId10"/>
    <p:sldId id="305" r:id="rId11"/>
    <p:sldId id="314" r:id="rId12"/>
    <p:sldId id="267" r:id="rId13"/>
    <p:sldId id="268" r:id="rId14"/>
    <p:sldId id="269" r:id="rId15"/>
    <p:sldId id="293" r:id="rId16"/>
    <p:sldId id="272" r:id="rId17"/>
    <p:sldId id="266" r:id="rId18"/>
    <p:sldId id="273" r:id="rId19"/>
    <p:sldId id="313" r:id="rId20"/>
    <p:sldId id="333" r:id="rId21"/>
    <p:sldId id="334" r:id="rId22"/>
    <p:sldId id="335" r:id="rId23"/>
    <p:sldId id="336" r:id="rId24"/>
    <p:sldId id="337" r:id="rId25"/>
    <p:sldId id="338" r:id="rId26"/>
    <p:sldId id="339" r:id="rId27"/>
    <p:sldId id="340" r:id="rId28"/>
    <p:sldId id="341" r:id="rId29"/>
    <p:sldId id="342" r:id="rId30"/>
    <p:sldId id="343" r:id="rId31"/>
    <p:sldId id="345" r:id="rId32"/>
    <p:sldId id="346" r:id="rId33"/>
    <p:sldId id="347" r:id="rId34"/>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80230" autoAdjust="0"/>
  </p:normalViewPr>
  <p:slideViewPr>
    <p:cSldViewPr snapToGrid="0" snapToObjects="1">
      <p:cViewPr>
        <p:scale>
          <a:sx n="75" d="100"/>
          <a:sy n="75" d="100"/>
        </p:scale>
        <p:origin x="-1784" y="-9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5" Type="http://schemas.openxmlformats.org/officeDocument/2006/relationships/image" Target="../media/image8.emf"/><Relationship Id="rId6" Type="http://schemas.openxmlformats.org/officeDocument/2006/relationships/image" Target="../media/image9.emf"/><Relationship Id="rId1" Type="http://schemas.openxmlformats.org/officeDocument/2006/relationships/image" Target="../media/image4.emf"/><Relationship Id="rId2"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5" Type="http://schemas.openxmlformats.org/officeDocument/2006/relationships/image" Target="../media/image8.emf"/><Relationship Id="rId6" Type="http://schemas.openxmlformats.org/officeDocument/2006/relationships/image" Target="../media/image9.emf"/><Relationship Id="rId1" Type="http://schemas.openxmlformats.org/officeDocument/2006/relationships/image" Target="../media/image4.emf"/><Relationship Id="rId2"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4.emf"/><Relationship Id="rId2" Type="http://schemas.openxmlformats.org/officeDocument/2006/relationships/image" Target="../media/image4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C5E10A-995C-8844-9A65-56436786B30F}" type="datetimeFigureOut">
              <a:rPr kumimoji="1" lang="ja-JP" altLang="en-US" smtClean="0"/>
              <a:t>2015/03/04</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5D2E17-B900-AD44-A130-1562249938B0}" type="slidenum">
              <a:rPr kumimoji="1" lang="ja-JP" altLang="en-US" smtClean="0"/>
              <a:t>‹#›</a:t>
            </a:fld>
            <a:endParaRPr kumimoji="1" lang="ja-JP" altLang="en-US"/>
          </a:p>
        </p:txBody>
      </p:sp>
    </p:spTree>
    <p:extLst>
      <p:ext uri="{BB962C8B-B14F-4D97-AF65-F5344CB8AC3E}">
        <p14:creationId xmlns:p14="http://schemas.microsoft.com/office/powerpoint/2010/main" val="780546875"/>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ここで言いたいことは、直接照射型慣性核融合だと、特にインプリント擾乱の低減が重要だということ</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レーザー光が燃料球ターゲットに直接入射するような直接照射型慣性核融合では、レーザー強度不均一性でターゲット上に生じるインプリント（小さい凸凹）の抑制が重要である。レーザー入射初期時、</a:t>
            </a:r>
            <a:r>
              <a:rPr lang="ja-JP" altLang="en-US" b="1" dirty="0" smtClean="0"/>
              <a:t>ターゲット最外殻上に照射レーザー強度不均一に起因する擾乱（インプリントの擾乱）が</a:t>
            </a:r>
            <a:r>
              <a:rPr lang="en-US" altLang="en-US" b="1" dirty="0" smtClean="0"/>
              <a:t>発生する</a:t>
            </a:r>
            <a:r>
              <a:rPr lang="ja-JP" altLang="en-US" b="1" dirty="0" smtClean="0"/>
              <a:t>。プラズマ流体として振る舞うターゲットは、内向きに加速し、圧縮される。このときターゲット外側では、外向きに加速度重力がはたらき、重い流体が軽い流体の上にのるような不安定な状態となる。つまり、燃料球の加速段階で流体不安定性（特にレーリー・テーラー不安定性）によってインプリント擾乱が増幅される。結果的に増幅された擾乱が燃料の乱流混合を引き起こし、核融合反応率が阻害される。</a:t>
            </a:r>
            <a:endParaRPr lang="en-US" altLang="ja-JP" b="1" dirty="0" smtClean="0"/>
          </a:p>
          <a:p>
            <a:endParaRPr kumimoji="1" lang="en-US" altLang="ja-JP" dirty="0" smtClean="0"/>
          </a:p>
          <a:p>
            <a:endParaRPr kumimoji="1" lang="en-US" altLang="ja-JP" dirty="0" smtClean="0"/>
          </a:p>
          <a:p>
            <a:r>
              <a:rPr kumimoji="1" lang="ja-JP" altLang="en-US" dirty="0" smtClean="0"/>
              <a:t>・</a:t>
            </a:r>
            <a:r>
              <a:rPr kumimoji="1" lang="en-US" altLang="ja-JP" dirty="0" smtClean="0"/>
              <a:t> </a:t>
            </a:r>
            <a:r>
              <a:rPr kumimoji="1" lang="ja-JP" altLang="en-US" dirty="0" smtClean="0"/>
              <a:t>結論の結果、どんな実験が必要か（次の段階の実験検討点）</a:t>
            </a:r>
            <a:endParaRPr kumimoji="1" lang="en-US" altLang="ja-JP" dirty="0" smtClean="0"/>
          </a:p>
          <a:p>
            <a:r>
              <a:rPr kumimoji="1" lang="ja-JP" altLang="en-US" dirty="0" smtClean="0"/>
              <a:t>・</a:t>
            </a:r>
            <a:r>
              <a:rPr kumimoji="1" lang="en-US" altLang="ja-JP" dirty="0" smtClean="0"/>
              <a:t> </a:t>
            </a:r>
            <a:r>
              <a:rPr kumimoji="1" lang="ja-JP" altLang="en-US" dirty="0" smtClean="0"/>
              <a:t>現段階で、課題が残っている定量的議論</a:t>
            </a:r>
            <a:endParaRPr kumimoji="1" lang="en-US" altLang="ja-JP" dirty="0" smtClean="0"/>
          </a:p>
          <a:p>
            <a:endParaRPr kumimoji="1" lang="en-US" altLang="ja-JP" dirty="0" smtClean="0"/>
          </a:p>
          <a:p>
            <a:r>
              <a:rPr kumimoji="1" lang="ja-JP" altLang="en-US" dirty="0" smtClean="0"/>
              <a:t>ポリスチレンと異なる形状をもつ擾乱が発生</a:t>
            </a:r>
            <a:endParaRPr kumimoji="1" lang="en-US" altLang="ja-JP" dirty="0" smtClean="0"/>
          </a:p>
          <a:p>
            <a:r>
              <a:rPr kumimoji="1" lang="ja-JP" altLang="en-US" dirty="0" smtClean="0"/>
              <a:t>・</a:t>
            </a:r>
            <a:r>
              <a:rPr lang="ja-JP" altLang="en-US" b="1" dirty="0" smtClean="0"/>
              <a:t>ポリスチレンと異なるインプリント現象が起こった</a:t>
            </a:r>
            <a:endParaRPr lang="en-US" altLang="ja-JP" b="1" dirty="0" smtClean="0"/>
          </a:p>
          <a:p>
            <a:endParaRPr kumimoji="1" lang="en-US" altLang="ja-JP" b="1" dirty="0" smtClean="0"/>
          </a:p>
          <a:p>
            <a:r>
              <a:rPr kumimoji="1" lang="ja-JP" altLang="en-US" dirty="0" smtClean="0"/>
              <a:t>・</a:t>
            </a:r>
            <a:r>
              <a:rPr kumimoji="1" lang="en-US" altLang="ja-JP" dirty="0" smtClean="0"/>
              <a:t> </a:t>
            </a:r>
            <a:r>
              <a:rPr kumimoji="1" lang="ja-JP" altLang="en-US" dirty="0" smtClean="0"/>
              <a:t>レーザー核融合反応率がなぜ小さくなるのか</a:t>
            </a:r>
            <a:endParaRPr kumimoji="1" lang="en-US" altLang="ja-JP" dirty="0" smtClean="0"/>
          </a:p>
          <a:p>
            <a:r>
              <a:rPr kumimoji="1" lang="ja-JP" altLang="en-US" dirty="0" smtClean="0"/>
              <a:t>・</a:t>
            </a:r>
            <a:r>
              <a:rPr kumimoji="1" lang="en-US" altLang="ja-JP" dirty="0" smtClean="0"/>
              <a:t> </a:t>
            </a:r>
            <a:r>
              <a:rPr kumimoji="1" lang="ja-JP" altLang="en-US" dirty="0" smtClean="0"/>
              <a:t>なぜインプリント低減が重要なのか</a:t>
            </a:r>
            <a:endParaRPr kumimoji="1" lang="en-US" altLang="ja-JP" dirty="0" smtClean="0"/>
          </a:p>
          <a:p>
            <a:r>
              <a:rPr kumimoji="1" lang="ja-JP" altLang="en-US" dirty="0" smtClean="0"/>
              <a:t>・</a:t>
            </a:r>
            <a:r>
              <a:rPr kumimoji="1" lang="en-US" altLang="ja-JP" dirty="0" smtClean="0"/>
              <a:t> </a:t>
            </a:r>
            <a:r>
              <a:rPr kumimoji="1" lang="ja-JP" altLang="en-US" dirty="0" smtClean="0"/>
              <a:t>レーリー・テーラー不安定性の状況と流れがいる</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9EC1E90-ADBE-424E-BD26-07742A94D122}" type="slidenum">
              <a:rPr kumimoji="1" lang="ja-JP" altLang="en-US" smtClean="0"/>
              <a:t>2</a:t>
            </a:fld>
            <a:endParaRPr kumimoji="1" lang="ja-JP" altLang="en-US"/>
          </a:p>
        </p:txBody>
      </p:sp>
    </p:spTree>
    <p:extLst>
      <p:ext uri="{BB962C8B-B14F-4D97-AF65-F5344CB8AC3E}">
        <p14:creationId xmlns:p14="http://schemas.microsoft.com/office/powerpoint/2010/main" val="545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ダイヤモンドに発生するインプリントのメカニズムについて、</a:t>
            </a:r>
            <a:r>
              <a:rPr lang="ja-JP" altLang="en-US" sz="1200" b="1" dirty="0" smtClean="0"/>
              <a:t>局所的な融解によってダイヤモンド表面上にスパイク形状が発生する可能性が考えられる。本実験条件下では、アブレーション圧力が</a:t>
            </a:r>
            <a:r>
              <a:rPr lang="en-US" altLang="ja-JP" sz="1200" b="1" dirty="0" smtClean="0"/>
              <a:t>100〜200 </a:t>
            </a:r>
            <a:r>
              <a:rPr lang="en-US" altLang="ja-JP" sz="1200" b="1" dirty="0" err="1" smtClean="0"/>
              <a:t>Gpa</a:t>
            </a:r>
            <a:r>
              <a:rPr lang="ja-JP" altLang="en-US" sz="1200" b="1" dirty="0" smtClean="0"/>
              <a:t>程度であり、このときダイヤモンドの融点は</a:t>
            </a:r>
            <a:r>
              <a:rPr lang="en-US" altLang="ja-JP" sz="1200" b="1" dirty="0" smtClean="0"/>
              <a:t>7000 K</a:t>
            </a:r>
            <a:r>
              <a:rPr lang="ja-JP" altLang="en-US" sz="1200" b="1" dirty="0" smtClean="0"/>
              <a:t>程度である。</a:t>
            </a:r>
            <a:r>
              <a:rPr lang="en-US" altLang="ja-JP" sz="1200" b="1" dirty="0" smtClean="0"/>
              <a:t>1</a:t>
            </a:r>
            <a:r>
              <a:rPr lang="ja-JP" altLang="en-US" sz="1200" b="1" dirty="0" smtClean="0"/>
              <a:t>次元流体シミュレーションによると、アブレーション面からターゲット深さ方向へ約</a:t>
            </a:r>
            <a:r>
              <a:rPr lang="en-US" altLang="ja-JP" sz="1200" b="1" dirty="0" smtClean="0"/>
              <a:t>1μm</a:t>
            </a:r>
            <a:r>
              <a:rPr lang="ja-JP" altLang="en-US" sz="1200" b="1" dirty="0" smtClean="0"/>
              <a:t>融解が起こっている可能性がある。２次元的なアブレーション面の温度分布だと、比較的狭い領域で融解が起こり、</a:t>
            </a:r>
            <a:r>
              <a:rPr kumimoji="1" lang="ja-JP" altLang="en-US" sz="1200" b="1" dirty="0" smtClean="0"/>
              <a:t>強度の</a:t>
            </a:r>
            <a:r>
              <a:rPr lang="ja-JP" altLang="en-US" sz="1200" b="1" dirty="0" smtClean="0"/>
              <a:t>不均一性によってダイヤモンド表面</a:t>
            </a:r>
            <a:r>
              <a:rPr kumimoji="1" lang="ja-JP" altLang="en-US" sz="1200" b="1" dirty="0" smtClean="0"/>
              <a:t>に２つの</a:t>
            </a:r>
            <a:r>
              <a:rPr lang="ja-JP" altLang="en-US" sz="1200" b="1" dirty="0" smtClean="0"/>
              <a:t>状態</a:t>
            </a:r>
            <a:r>
              <a:rPr kumimoji="1" lang="ja-JP" altLang="en-US" sz="1200" b="1" dirty="0" smtClean="0"/>
              <a:t>（固体、液体）が生じた可能性がある。</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1" dirty="0" smtClean="0"/>
          </a:p>
          <a:p>
            <a:endParaRPr kumimoji="1" lang="en-US" altLang="ja-JP" dirty="0" smtClean="0"/>
          </a:p>
          <a:p>
            <a:r>
              <a:rPr kumimoji="1" lang="ja-JP" altLang="en-US" dirty="0" smtClean="0"/>
              <a:t>ダイヤモンドのアブレーション面の温度の状況についてレーザー強度の違いがダイヤモンド上に</a:t>
            </a:r>
            <a:r>
              <a:rPr kumimoji="1" lang="en-US" altLang="ja-JP" dirty="0" smtClean="0"/>
              <a:t>2</a:t>
            </a:r>
            <a:r>
              <a:rPr kumimoji="1" lang="ja-JP" altLang="en-US" dirty="0" smtClean="0"/>
              <a:t>状態をつくっている可能性がある</a:t>
            </a:r>
            <a:endParaRPr kumimoji="1" lang="en-US" altLang="ja-JP" dirty="0" smtClean="0"/>
          </a:p>
          <a:p>
            <a:endParaRPr kumimoji="1" lang="en-US" altLang="ja-JP" dirty="0" smtClean="0"/>
          </a:p>
          <a:p>
            <a:r>
              <a:rPr kumimoji="1" lang="en-US" altLang="ja-JP" dirty="0" smtClean="0"/>
              <a:t>Melting</a:t>
            </a:r>
            <a:r>
              <a:rPr kumimoji="1" lang="ja-JP" altLang="en-US" dirty="0" smtClean="0"/>
              <a:t>に達する時間がある</a:t>
            </a:r>
            <a:endParaRPr kumimoji="1" lang="en-US" altLang="ja-JP" dirty="0" smtClean="0"/>
          </a:p>
          <a:p>
            <a:endParaRPr kumimoji="1" lang="en-US" altLang="ja-JP" dirty="0" smtClean="0"/>
          </a:p>
          <a:p>
            <a:r>
              <a:rPr kumimoji="1" lang="ja-JP" altLang="en-US" dirty="0" smtClean="0"/>
              <a:t>この話の説得力がいる</a:t>
            </a:r>
            <a:endParaRPr kumimoji="1" lang="ja-JP" altLang="en-US" dirty="0"/>
          </a:p>
        </p:txBody>
      </p:sp>
      <p:sp>
        <p:nvSpPr>
          <p:cNvPr id="4" name="スライド番号プレースホルダー 3"/>
          <p:cNvSpPr>
            <a:spLocks noGrp="1"/>
          </p:cNvSpPr>
          <p:nvPr>
            <p:ph type="sldNum" sz="quarter" idx="10"/>
          </p:nvPr>
        </p:nvSpPr>
        <p:spPr/>
        <p:txBody>
          <a:bodyPr/>
          <a:lstStyle/>
          <a:p>
            <a:fld id="{F8359853-5047-404D-92E7-78F776E57D94}" type="slidenum">
              <a:rPr kumimoji="1" lang="ja-JP" altLang="en-US" smtClean="0"/>
              <a:t>12</a:t>
            </a:fld>
            <a:endParaRPr kumimoji="1" lang="ja-JP" altLang="en-US"/>
          </a:p>
        </p:txBody>
      </p:sp>
    </p:spTree>
    <p:extLst>
      <p:ext uri="{BB962C8B-B14F-4D97-AF65-F5344CB8AC3E}">
        <p14:creationId xmlns:p14="http://schemas.microsoft.com/office/powerpoint/2010/main" val="1931779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sz="1200" b="1" dirty="0" smtClean="0"/>
              <a:t>局所的な融解に着目し，表面に銅をコーティングすることにより表面温度を低下させる試みで追加実験を行った。銅のコーティングにより、アブレーション面から臨界密度面での部分電離領域が広くなる。</a:t>
            </a:r>
            <a:r>
              <a:rPr kumimoji="1" lang="ja-JP" altLang="en-US" b="1" dirty="0" smtClean="0"/>
              <a:t>部分電離領域では、</a:t>
            </a:r>
            <a:r>
              <a:rPr kumimoji="1" lang="en-US" altLang="ja-JP" b="1" dirty="0" smtClean="0"/>
              <a:t>X</a:t>
            </a:r>
            <a:r>
              <a:rPr kumimoji="1" lang="ja-JP" altLang="en-US" b="1" dirty="0" smtClean="0"/>
              <a:t>線の透過率が低下し、</a:t>
            </a:r>
            <a:r>
              <a:rPr kumimoji="1" lang="en-US" altLang="ja-JP" b="1" dirty="0" smtClean="0"/>
              <a:t>X</a:t>
            </a:r>
            <a:r>
              <a:rPr kumimoji="1" lang="ja-JP" altLang="en-US" b="1" dirty="0" smtClean="0"/>
              <a:t>線輻射による熱伝導がターゲット内部では抑えられる。つまり、ターゲット内部の温度が低下し、融解の減少が期待できると考え、</a:t>
            </a:r>
            <a:r>
              <a:rPr kumimoji="1" lang="en-US" altLang="ja-JP" b="1" dirty="0" smtClean="0"/>
              <a:t>Cu</a:t>
            </a:r>
            <a:r>
              <a:rPr kumimoji="1" lang="ja-JP" altLang="en-US" b="1" dirty="0" smtClean="0"/>
              <a:t>コート付きのダイヤモンドで追加実験を行った。</a:t>
            </a:r>
          </a:p>
          <a:p>
            <a:pPr algn="l"/>
            <a:endParaRPr kumimoji="1" lang="ja-JP" altLang="en-US" b="1" dirty="0" smtClean="0"/>
          </a:p>
          <a:p>
            <a:pPr algn="l"/>
            <a:endParaRPr kumimoji="1" lang="ja-JP" alt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ja-JP" sz="1200" b="1" dirty="0" smtClean="0"/>
          </a:p>
          <a:p>
            <a:endParaRPr kumimoji="1" lang="en-US" altLang="ja-JP" dirty="0" smtClean="0"/>
          </a:p>
          <a:p>
            <a:r>
              <a:rPr kumimoji="1" lang="ja-JP" altLang="en-US" dirty="0" smtClean="0"/>
              <a:t>図をもっと分かりやすく。</a:t>
            </a:r>
            <a:endParaRPr kumimoji="1" lang="ja-JP" altLang="en-US" dirty="0"/>
          </a:p>
        </p:txBody>
      </p:sp>
      <p:sp>
        <p:nvSpPr>
          <p:cNvPr id="4" name="スライド番号プレースホルダー 3"/>
          <p:cNvSpPr>
            <a:spLocks noGrp="1"/>
          </p:cNvSpPr>
          <p:nvPr>
            <p:ph type="sldNum" sz="quarter" idx="10"/>
          </p:nvPr>
        </p:nvSpPr>
        <p:spPr/>
        <p:txBody>
          <a:bodyPr/>
          <a:lstStyle/>
          <a:p>
            <a:fld id="{A35D2E17-B900-AD44-A130-1562249938B0}" type="slidenum">
              <a:rPr kumimoji="1" lang="ja-JP" altLang="en-US" smtClean="0"/>
              <a:t>13</a:t>
            </a:fld>
            <a:endParaRPr kumimoji="1" lang="ja-JP" altLang="en-US"/>
          </a:p>
        </p:txBody>
      </p:sp>
    </p:spTree>
    <p:extLst>
      <p:ext uri="{BB962C8B-B14F-4D97-AF65-F5344CB8AC3E}">
        <p14:creationId xmlns:p14="http://schemas.microsoft.com/office/powerpoint/2010/main" val="1389692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b="1" dirty="0" smtClean="0"/>
              <a:t>Cu</a:t>
            </a:r>
            <a:r>
              <a:rPr lang="ja-JP" altLang="en-US" sz="1200" b="1" dirty="0" smtClean="0"/>
              <a:t>コーティングにより擾乱の空間的構造が変化し，単波長の空間擾乱を示す結果となった。コーティング付きにより、レーリー・テーラー不安定性で生じるバブル・スパイク構造が観測された。つまり、レーザー入射初期段階に、比較的正弦波状の擾乱があらわれ、</a:t>
            </a:r>
            <a:r>
              <a:rPr kumimoji="1" lang="ja-JP" altLang="en-US" sz="1200" b="1" dirty="0" smtClean="0"/>
              <a:t>ダイヤモンド表面は空間的に</a:t>
            </a:r>
            <a:r>
              <a:rPr lang="ja-JP" altLang="en-US" sz="1200" b="1" dirty="0" smtClean="0"/>
              <a:t>一つ</a:t>
            </a:r>
            <a:r>
              <a:rPr kumimoji="1" lang="ja-JP" altLang="en-US" sz="1200" b="1" dirty="0" smtClean="0"/>
              <a:t>の状態となったと考えられる。</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ja-JP" sz="1200" b="1" dirty="0" smtClean="0"/>
          </a:p>
          <a:p>
            <a:endParaRPr kumimoji="1" lang="en-US" altLang="ja-JP" dirty="0" smtClean="0"/>
          </a:p>
          <a:p>
            <a:endParaRPr kumimoji="1" lang="en-US" altLang="ja-JP" dirty="0" smtClean="0"/>
          </a:p>
          <a:p>
            <a:r>
              <a:rPr kumimoji="1" lang="ja-JP" altLang="en-US" dirty="0" smtClean="0"/>
              <a:t>重要なのは、構造が反転しているということ</a:t>
            </a:r>
            <a:endParaRPr kumimoji="1" lang="en-US" altLang="ja-JP" dirty="0" smtClean="0"/>
          </a:p>
          <a:p>
            <a:r>
              <a:rPr kumimoji="1" lang="ja-JP" altLang="en-US" dirty="0" smtClean="0"/>
              <a:t>観測時間後半部で</a:t>
            </a:r>
            <a:r>
              <a:rPr kumimoji="1" lang="en-US" altLang="ja-JP" dirty="0" smtClean="0"/>
              <a:t>CH</a:t>
            </a:r>
            <a:r>
              <a:rPr kumimoji="1" lang="ja-JP" altLang="en-US" dirty="0" smtClean="0"/>
              <a:t>の擾乱は一般的なバブルスパイク構造を形成</a:t>
            </a:r>
            <a:endParaRPr kumimoji="1" lang="en-US" altLang="ja-JP" dirty="0" smtClean="0"/>
          </a:p>
          <a:p>
            <a:r>
              <a:rPr kumimoji="1" lang="en-US" altLang="ja-JP" dirty="0" smtClean="0"/>
              <a:t>1. </a:t>
            </a:r>
            <a:r>
              <a:rPr kumimoji="1" lang="en-US" altLang="ja-JP" dirty="0" err="1" smtClean="0"/>
              <a:t>Dia</a:t>
            </a:r>
            <a:r>
              <a:rPr kumimoji="1" lang="ja-JP" altLang="en-US" dirty="0" smtClean="0"/>
              <a:t>の擾乱は</a:t>
            </a:r>
            <a:r>
              <a:rPr kumimoji="1" lang="en-US" altLang="ja-JP" dirty="0" smtClean="0"/>
              <a:t>CH</a:t>
            </a:r>
            <a:r>
              <a:rPr kumimoji="1" lang="ja-JP" altLang="en-US" dirty="0" smtClean="0"/>
              <a:t>のパブル部分に相当するところにスパイク構造を、</a:t>
            </a:r>
            <a:r>
              <a:rPr kumimoji="1" lang="en-US" altLang="ja-JP" dirty="0" smtClean="0"/>
              <a:t>CH</a:t>
            </a:r>
            <a:r>
              <a:rPr kumimoji="1" lang="ja-JP" altLang="en-US" dirty="0" smtClean="0"/>
              <a:t>のスパイク部分に相当するところにパブルのような形状を持っている</a:t>
            </a:r>
            <a:endParaRPr kumimoji="1" lang="en-US" altLang="ja-JP" dirty="0" smtClean="0"/>
          </a:p>
          <a:p>
            <a:r>
              <a:rPr kumimoji="1" lang="en-US" altLang="ja-JP" dirty="0" smtClean="0"/>
              <a:t>2. X</a:t>
            </a:r>
            <a:r>
              <a:rPr kumimoji="1" lang="ja-JP" altLang="en-US" dirty="0" smtClean="0"/>
              <a:t>線強度分布からターゲット面密度擾乱絶対値の時間発展が分かる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23913F38-B023-164C-A349-50D3EA18D52E}" type="slidenum">
              <a:rPr kumimoji="1" lang="ja-JP" altLang="en-US" smtClean="0"/>
              <a:t>14</a:t>
            </a:fld>
            <a:endParaRPr kumimoji="1" lang="ja-JP" altLang="en-US"/>
          </a:p>
        </p:txBody>
      </p:sp>
    </p:spTree>
    <p:extLst>
      <p:ext uri="{BB962C8B-B14F-4D97-AF65-F5344CB8AC3E}">
        <p14:creationId xmlns:p14="http://schemas.microsoft.com/office/powerpoint/2010/main" val="3484436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b="1" dirty="0" smtClean="0"/>
              <a:t>圧縮率の低い物質はインプリント抑制に有効であることが</a:t>
            </a:r>
            <a:r>
              <a:rPr lang="en-US" altLang="ja-JP" sz="1200" b="1" dirty="0" smtClean="0"/>
              <a:t>(</a:t>
            </a:r>
            <a:r>
              <a:rPr lang="ja-JP" altLang="en-US" sz="1200" b="1" dirty="0" smtClean="0"/>
              <a:t>実験的に</a:t>
            </a:r>
            <a:r>
              <a:rPr lang="en-US" altLang="ja-JP" sz="1200" b="1" dirty="0" smtClean="0"/>
              <a:t>)</a:t>
            </a:r>
            <a:r>
              <a:rPr lang="ja-JP" altLang="en-US" sz="1200" b="1" dirty="0" smtClean="0">
                <a:ea typeface="ＭＳ ゴシック"/>
              </a:rPr>
              <a:t>分かった。図はダイヤモンド、ポリスチレンに対するターゲット面密度擾乱振幅の時間発展をあらわす。ダイヤモンド</a:t>
            </a:r>
            <a:r>
              <a:rPr lang="ja-JP" altLang="en-US" b="1" dirty="0" smtClean="0"/>
              <a:t>の面密度擾乱振幅は</a:t>
            </a:r>
            <a:r>
              <a:rPr lang="en-US" altLang="ja-JP" b="1" dirty="0" err="1" smtClean="0"/>
              <a:t>CH</a:t>
            </a:r>
            <a:r>
              <a:rPr lang="en-US" altLang="en-US" b="1" dirty="0" err="1" smtClean="0"/>
              <a:t>よりも</a:t>
            </a:r>
            <a:r>
              <a:rPr lang="ja-JP" altLang="en-US" b="1" dirty="0" smtClean="0"/>
              <a:t>小さい。また、ダイヤモンドの密度が</a:t>
            </a:r>
            <a:r>
              <a:rPr lang="en-US" altLang="ja-JP" b="1" dirty="0" smtClean="0"/>
              <a:t>CH</a:t>
            </a:r>
            <a:r>
              <a:rPr lang="ja-JP" altLang="en-US" b="1" dirty="0" smtClean="0"/>
              <a:t>よりも大きいことを考慮すると空間擾乱はさらに抑制されている。（</a:t>
            </a:r>
            <a:r>
              <a:rPr kumimoji="1" lang="ja-JP" altLang="en-US" b="1" dirty="0" smtClean="0"/>
              <a:t>メインパルス入射時（時刻</a:t>
            </a:r>
            <a:r>
              <a:rPr kumimoji="1" lang="en-US" altLang="ja-JP" b="1" dirty="0" smtClean="0"/>
              <a:t> 0ns</a:t>
            </a:r>
            <a:r>
              <a:rPr kumimoji="1" lang="ja-JP" altLang="en-US" b="1" dirty="0" smtClean="0"/>
              <a:t>）の密度ρ</a:t>
            </a:r>
            <a:r>
              <a:rPr lang="ja-JP" altLang="en-US" b="1" dirty="0" smtClean="0"/>
              <a:t>：ρ</a:t>
            </a:r>
            <a:r>
              <a:rPr lang="en-US" altLang="ja-JP" b="1" baseline="-25000" dirty="0" smtClean="0"/>
              <a:t>CH</a:t>
            </a:r>
            <a:r>
              <a:rPr lang="en-US" altLang="ja-JP" b="1" dirty="0" smtClean="0"/>
              <a:t>〜3.4 [g/cm</a:t>
            </a:r>
            <a:r>
              <a:rPr lang="en-US" altLang="ja-JP" b="1" baseline="30000" dirty="0" smtClean="0"/>
              <a:t>3</a:t>
            </a:r>
            <a:r>
              <a:rPr lang="en-US" altLang="ja-JP" b="1" dirty="0" smtClean="0"/>
              <a:t>]</a:t>
            </a:r>
            <a:r>
              <a:rPr lang="ja-JP" altLang="en-US" b="1" dirty="0" smtClean="0"/>
              <a:t> 、ρ</a:t>
            </a:r>
            <a:r>
              <a:rPr lang="en-US" altLang="ja-JP" b="1" baseline="-25000" dirty="0" smtClean="0"/>
              <a:t>Diamond</a:t>
            </a:r>
            <a:r>
              <a:rPr lang="en-US" altLang="ja-JP" b="1" dirty="0" smtClean="0"/>
              <a:t>〜4.5 [g/cm</a:t>
            </a:r>
            <a:r>
              <a:rPr lang="en-US" altLang="ja-JP" b="1" baseline="30000" dirty="0" smtClean="0"/>
              <a:t>3</a:t>
            </a:r>
            <a:r>
              <a:rPr lang="en-US" altLang="ja-JP" b="1" dirty="0" smtClean="0"/>
              <a:t>]</a:t>
            </a:r>
            <a:r>
              <a:rPr lang="ja-JP" altLang="en-US" b="1" dirty="0" smtClean="0"/>
              <a:t>）</a:t>
            </a:r>
            <a:endParaRPr lang="en-US" altLang="ja-JP" b="1" dirty="0" smtClean="0"/>
          </a:p>
          <a:p>
            <a:r>
              <a:rPr lang="ja-JP" altLang="en-US" b="1" dirty="0" smtClean="0"/>
              <a:t>モデル計算による外挿で、ダイヤモンドのインプリント振幅はポリスチレンの</a:t>
            </a:r>
            <a:r>
              <a:rPr lang="en-US" altLang="ja-JP" b="1" dirty="0" smtClean="0"/>
              <a:t>20%</a:t>
            </a:r>
            <a:r>
              <a:rPr lang="ja-JP" altLang="en-US" b="1" dirty="0" smtClean="0"/>
              <a:t>程度であった。実験、モデル計算の結果に対して、</a:t>
            </a:r>
            <a:r>
              <a:rPr lang="ja-JP" altLang="en-US" sz="1200" b="1" dirty="0" smtClean="0"/>
              <a:t>弾性体を保持している傾向がみられた。結果に対して、</a:t>
            </a:r>
            <a:r>
              <a:rPr kumimoji="1" lang="ja-JP" altLang="en-US" sz="1200" b="1" dirty="0" smtClean="0"/>
              <a:t>ダイヤモンド表面が弾性体を保持しているかの決定には、</a:t>
            </a:r>
            <a:r>
              <a:rPr lang="ja-JP" altLang="en-US" sz="1200" b="1" dirty="0" smtClean="0"/>
              <a:t>非圧縮性モデルの他に弾性体、塑性体が存在する場合のインプリントモデルの構築が必要である。</a:t>
            </a:r>
            <a:r>
              <a:rPr kumimoji="1" lang="ja-JP" altLang="en-US" sz="1200" b="1" dirty="0" smtClean="0"/>
              <a:t>ダイヤモンド表面が弾性体を保持しているかの決定には、</a:t>
            </a:r>
            <a:r>
              <a:rPr lang="ja-JP" altLang="en-US" sz="1200" b="1" dirty="0" smtClean="0"/>
              <a:t>非圧縮性モデルの他に弾性体、塑性体が存在する場合のインプリントモデルの構築が次の段階となっている。</a:t>
            </a:r>
            <a:endParaRPr kumimoji="1" lang="en-US" altLang="ja-JP" sz="1200" b="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ja-JP" b="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ja-JP" b="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ja-JP" b="1" dirty="0" smtClean="0"/>
          </a:p>
          <a:p>
            <a:endParaRPr lang="en-US" altLang="ja-JP" sz="1200" b="1" dirty="0" smtClean="0">
              <a:ea typeface="ＭＳ ゴシック"/>
            </a:endParaRPr>
          </a:p>
          <a:p>
            <a:pPr marL="0" indent="0">
              <a:buNone/>
            </a:pPr>
            <a:endParaRPr kumimoji="1" lang="en-US" altLang="ja-JP" dirty="0" smtClean="0"/>
          </a:p>
          <a:p>
            <a:pPr marL="0" indent="0">
              <a:buNone/>
            </a:pPr>
            <a:endParaRPr kumimoji="1" lang="en-US" altLang="ja-JP" dirty="0" smtClean="0"/>
          </a:p>
          <a:p>
            <a:pPr marL="0" indent="0">
              <a:buNone/>
            </a:pPr>
            <a:r>
              <a:rPr kumimoji="1" lang="ja-JP" altLang="en-US" dirty="0" smtClean="0"/>
              <a:t>擾乱形状の図がいる</a:t>
            </a:r>
            <a:endParaRPr kumimoji="1" lang="en-US" altLang="ja-JP" dirty="0" smtClean="0"/>
          </a:p>
          <a:p>
            <a:pPr marL="228600" indent="-228600">
              <a:buAutoNum type="arabicPeriod"/>
            </a:pPr>
            <a:endParaRPr kumimoji="1" lang="en-US" altLang="ja-JP" dirty="0" smtClean="0"/>
          </a:p>
          <a:p>
            <a:pPr marL="228600" indent="-228600">
              <a:buAutoNum type="arabicPeriod"/>
            </a:pPr>
            <a:r>
              <a:rPr kumimoji="1" lang="ja-JP" altLang="en-US" dirty="0" smtClean="0"/>
              <a:t>下の二つの説明文は要するに、弾塑性転移点を超えないようなレーザー強度分布が重要であり、全領域で弾性状態として働くダイヤモンドはインプリント効率をさらに抑制できる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23913F38-B023-164C-A349-50D3EA18D52E}" type="slidenum">
              <a:rPr kumimoji="1" lang="ja-JP" altLang="en-US" smtClean="0"/>
              <a:t>15</a:t>
            </a:fld>
            <a:endParaRPr kumimoji="1" lang="ja-JP" altLang="en-US"/>
          </a:p>
        </p:txBody>
      </p:sp>
    </p:spTree>
    <p:extLst>
      <p:ext uri="{BB962C8B-B14F-4D97-AF65-F5344CB8AC3E}">
        <p14:creationId xmlns:p14="http://schemas.microsoft.com/office/powerpoint/2010/main" val="2606243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35D2E17-B900-AD44-A130-1562249938B0}" type="slidenum">
              <a:rPr kumimoji="1" lang="ja-JP" altLang="en-US" smtClean="0"/>
              <a:t>16</a:t>
            </a:fld>
            <a:endParaRPr kumimoji="1" lang="ja-JP" altLang="en-US"/>
          </a:p>
        </p:txBody>
      </p:sp>
    </p:spTree>
    <p:extLst>
      <p:ext uri="{BB962C8B-B14F-4D97-AF65-F5344CB8AC3E}">
        <p14:creationId xmlns:p14="http://schemas.microsoft.com/office/powerpoint/2010/main" val="542007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Elastic</a:t>
            </a:r>
            <a:r>
              <a:rPr kumimoji="1" lang="ja-JP" altLang="en-US" dirty="0" smtClean="0"/>
              <a:t>相を含む</a:t>
            </a:r>
            <a:r>
              <a:rPr kumimoji="1" lang="en-US" altLang="ja-JP" dirty="0" smtClean="0"/>
              <a:t>Simulation</a:t>
            </a:r>
            <a:r>
              <a:rPr kumimoji="1" lang="ja-JP" altLang="en-US" dirty="0" smtClean="0"/>
              <a:t>が実現すれば、深さ、横方向の密度分布が分かる。</a:t>
            </a:r>
            <a:r>
              <a:rPr kumimoji="1" lang="en-US" altLang="ja-JP" dirty="0" smtClean="0"/>
              <a:t>→</a:t>
            </a:r>
            <a:r>
              <a:rPr kumimoji="1" lang="ja-JP" altLang="en-US" dirty="0" smtClean="0"/>
              <a:t>定量的議論は可能</a:t>
            </a:r>
            <a:endParaRPr kumimoji="1" lang="en-US" altLang="ja-JP" dirty="0" smtClean="0"/>
          </a:p>
          <a:p>
            <a:endParaRPr kumimoji="1" lang="en-US" altLang="ja-JP" dirty="0" smtClean="0"/>
          </a:p>
          <a:p>
            <a:r>
              <a:rPr kumimoji="1" lang="ja-JP" altLang="en-US" dirty="0" smtClean="0"/>
              <a:t>この話の説得力がいる。</a:t>
            </a:r>
            <a:endParaRPr kumimoji="1" lang="ja-JP" altLang="en-US" dirty="0"/>
          </a:p>
        </p:txBody>
      </p:sp>
      <p:sp>
        <p:nvSpPr>
          <p:cNvPr id="4" name="スライド番号プレースホルダー 3"/>
          <p:cNvSpPr>
            <a:spLocks noGrp="1"/>
          </p:cNvSpPr>
          <p:nvPr>
            <p:ph type="sldNum" sz="quarter" idx="10"/>
          </p:nvPr>
        </p:nvSpPr>
        <p:spPr/>
        <p:txBody>
          <a:bodyPr/>
          <a:lstStyle/>
          <a:p>
            <a:fld id="{D9EC1E90-ADBE-424E-BD26-07742A94D122}" type="slidenum">
              <a:rPr kumimoji="1" lang="ja-JP" altLang="en-US" smtClean="0"/>
              <a:t>17</a:t>
            </a:fld>
            <a:endParaRPr kumimoji="1" lang="ja-JP" altLang="en-US"/>
          </a:p>
        </p:txBody>
      </p:sp>
    </p:spTree>
    <p:extLst>
      <p:ext uri="{BB962C8B-B14F-4D97-AF65-F5344CB8AC3E}">
        <p14:creationId xmlns:p14="http://schemas.microsoft.com/office/powerpoint/2010/main" val="2910021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複数高次モードの擾乱成長過程の本質は何なのか？</a:t>
            </a:r>
            <a:endParaRPr kumimoji="1" lang="en-US" altLang="ja-JP" dirty="0" smtClean="0"/>
          </a:p>
          <a:p>
            <a:r>
              <a:rPr kumimoji="1" lang="ja-JP" altLang="en-US" dirty="0" smtClean="0"/>
              <a:t>なぜ、高次高調波成分が飽和すると、長波長モードの擾乱が成長するのか？</a:t>
            </a:r>
            <a:endParaRPr kumimoji="1" lang="en-US" altLang="ja-JP" dirty="0" smtClean="0"/>
          </a:p>
          <a:p>
            <a:r>
              <a:rPr kumimoji="1" lang="ja-JP" altLang="en-US" dirty="0" smtClean="0"/>
              <a:t>成長の本質は運動量である。</a:t>
            </a:r>
            <a:endParaRPr kumimoji="1" lang="ja-JP" altLang="en-US" dirty="0"/>
          </a:p>
        </p:txBody>
      </p:sp>
      <p:sp>
        <p:nvSpPr>
          <p:cNvPr id="4" name="スライド番号プレースホルダー 3"/>
          <p:cNvSpPr>
            <a:spLocks noGrp="1"/>
          </p:cNvSpPr>
          <p:nvPr>
            <p:ph type="sldNum" sz="quarter" idx="10"/>
          </p:nvPr>
        </p:nvSpPr>
        <p:spPr/>
        <p:txBody>
          <a:bodyPr/>
          <a:lstStyle/>
          <a:p>
            <a:fld id="{23913F38-B023-164C-A349-50D3EA18D52E}" type="slidenum">
              <a:rPr kumimoji="1" lang="ja-JP" altLang="en-US" smtClean="0"/>
              <a:t>18</a:t>
            </a:fld>
            <a:endParaRPr kumimoji="1" lang="ja-JP" altLang="en-US"/>
          </a:p>
        </p:txBody>
      </p:sp>
    </p:spTree>
    <p:extLst>
      <p:ext uri="{BB962C8B-B14F-4D97-AF65-F5344CB8AC3E}">
        <p14:creationId xmlns:p14="http://schemas.microsoft.com/office/powerpoint/2010/main" val="3740325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重要なのは、</a:t>
            </a:r>
            <a:r>
              <a:rPr kumimoji="1" lang="en-US" altLang="en-US" dirty="0" smtClean="0"/>
              <a:t>非圧縮性モデルから</a:t>
            </a:r>
            <a:r>
              <a:rPr kumimoji="1" lang="ja-JP" altLang="en-US" dirty="0" smtClean="0"/>
              <a:t>で</a:t>
            </a:r>
            <a:r>
              <a:rPr kumimoji="1" lang="en-US" altLang="en-US" dirty="0" smtClean="0"/>
              <a:t>も</a:t>
            </a:r>
            <a:r>
              <a:rPr kumimoji="1" lang="ja-JP" altLang="en-US" smtClean="0"/>
              <a:t>物質の圧縮率が</a:t>
            </a:r>
            <a:r>
              <a:rPr kumimoji="1" lang="ja-JP" altLang="en-US" dirty="0" smtClean="0"/>
              <a:t>インプリント抑制の効果を持っていること</a:t>
            </a:r>
            <a:endParaRPr kumimoji="1" lang="en-US" altLang="ja-JP" dirty="0" smtClean="0"/>
          </a:p>
          <a:p>
            <a:r>
              <a:rPr kumimoji="1" lang="en-US" altLang="ja-JP" dirty="0" smtClean="0"/>
              <a:t>1.</a:t>
            </a:r>
            <a:r>
              <a:rPr kumimoji="1" lang="ja-JP" altLang="en-US" dirty="0" smtClean="0"/>
              <a:t>式を一つにまとめる</a:t>
            </a:r>
            <a:r>
              <a:rPr kumimoji="1" lang="en-US" altLang="ja-JP" dirty="0" smtClean="0"/>
              <a:t>→ </a:t>
            </a:r>
            <a:r>
              <a:rPr kumimoji="1" lang="ja-JP" altLang="en-US" dirty="0" smtClean="0"/>
              <a:t>熱伝導平滑化効果の情報はいらない</a:t>
            </a:r>
            <a:endParaRPr kumimoji="1" lang="en-US" altLang="ja-JP" dirty="0" smtClean="0"/>
          </a:p>
          <a:p>
            <a:r>
              <a:rPr kumimoji="1" lang="en-US" altLang="ja-JP" dirty="0" smtClean="0"/>
              <a:t>2. </a:t>
            </a:r>
            <a:r>
              <a:rPr kumimoji="1" lang="ja-JP" altLang="en-US" dirty="0" smtClean="0"/>
              <a:t>入射初期をさらにリアルに</a:t>
            </a:r>
            <a:endParaRPr kumimoji="1" lang="en-US" altLang="ja-JP" dirty="0" smtClean="0"/>
          </a:p>
          <a:p>
            <a:r>
              <a:rPr kumimoji="1" lang="en-US" altLang="ja-JP" dirty="0" smtClean="0"/>
              <a:t>3.</a:t>
            </a:r>
            <a:r>
              <a:rPr kumimoji="1" lang="en-US" altLang="ja-JP" baseline="0" dirty="0" smtClean="0"/>
              <a:t>Shock</a:t>
            </a:r>
            <a:r>
              <a:rPr kumimoji="1" lang="ja-JP" altLang="en-US" baseline="0" dirty="0" smtClean="0"/>
              <a:t>が裏面到達時</a:t>
            </a:r>
            <a:endParaRPr kumimoji="1" lang="en-US" altLang="ja-JP" baseline="0" dirty="0" smtClean="0"/>
          </a:p>
          <a:p>
            <a:r>
              <a:rPr kumimoji="1" lang="en-US" altLang="ja-JP" baseline="0" dirty="0" smtClean="0"/>
              <a:t>4</a:t>
            </a:r>
            <a:r>
              <a:rPr kumimoji="1" lang="ja-JP" altLang="en-US" baseline="0" dirty="0" smtClean="0"/>
              <a:t>スムージング効果の話もいる、本質のみ</a:t>
            </a:r>
            <a:endParaRPr kumimoji="1" lang="en-US" altLang="ja-JP" baseline="0" dirty="0" smtClean="0"/>
          </a:p>
          <a:p>
            <a:r>
              <a:rPr kumimoji="1" lang="en-US" altLang="ja-JP" baseline="0" dirty="0" smtClean="0"/>
              <a:t>Et al </a:t>
            </a:r>
            <a:r>
              <a:rPr kumimoji="1" lang="ja-JP" altLang="en-US" baseline="0" dirty="0" smtClean="0"/>
              <a:t>はイタリック</a:t>
            </a:r>
            <a:endParaRPr kumimoji="1" lang="en-US" altLang="ja-JP" baseline="0" dirty="0" smtClean="0"/>
          </a:p>
          <a:p>
            <a:r>
              <a:rPr kumimoji="1" lang="ja-JP" altLang="en-US" baseline="0" dirty="0" smtClean="0"/>
              <a:t>数字をイタリックで表現するな</a:t>
            </a:r>
            <a:endParaRPr kumimoji="1" lang="en-US" altLang="ja-JP" baseline="0" dirty="0" smtClean="0"/>
          </a:p>
          <a:p>
            <a:r>
              <a:rPr kumimoji="1" lang="en-US" altLang="ja-JP" baseline="0" dirty="0" smtClean="0"/>
              <a:t>5</a:t>
            </a:r>
            <a:r>
              <a:rPr kumimoji="1" lang="ja-JP" altLang="en-US" baseline="0" dirty="0" smtClean="0"/>
              <a:t>ショックが抜けたときの擾乱振幅が数式で表現できる</a:t>
            </a:r>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23913F38-B023-164C-A349-50D3EA18D52E}" type="slidenum">
              <a:rPr kumimoji="1" lang="ja-JP" altLang="en-US" smtClean="0"/>
              <a:t>19</a:t>
            </a:fld>
            <a:endParaRPr kumimoji="1" lang="ja-JP" altLang="en-US"/>
          </a:p>
        </p:txBody>
      </p:sp>
    </p:spTree>
    <p:extLst>
      <p:ext uri="{BB962C8B-B14F-4D97-AF65-F5344CB8AC3E}">
        <p14:creationId xmlns:p14="http://schemas.microsoft.com/office/powerpoint/2010/main" val="116380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Elastic</a:t>
            </a:r>
            <a:r>
              <a:rPr kumimoji="1" lang="ja-JP" altLang="en-US" dirty="0" smtClean="0"/>
              <a:t>相を含む</a:t>
            </a:r>
            <a:r>
              <a:rPr kumimoji="1" lang="en-US" altLang="ja-JP" dirty="0" smtClean="0"/>
              <a:t>Simulation</a:t>
            </a:r>
            <a:r>
              <a:rPr kumimoji="1" lang="ja-JP" altLang="en-US" dirty="0" smtClean="0"/>
              <a:t>が実現すれば、深さ、横方向の密度分布が分かる。</a:t>
            </a:r>
            <a:r>
              <a:rPr kumimoji="1" lang="en-US" altLang="ja-JP" dirty="0" smtClean="0"/>
              <a:t>→</a:t>
            </a:r>
            <a:r>
              <a:rPr kumimoji="1" lang="ja-JP" altLang="en-US" dirty="0" smtClean="0"/>
              <a:t>定量的議論は可能</a:t>
            </a:r>
            <a:endParaRPr kumimoji="1" lang="en-US" altLang="ja-JP" dirty="0" smtClean="0"/>
          </a:p>
          <a:p>
            <a:endParaRPr kumimoji="1" lang="en-US" altLang="ja-JP" dirty="0" smtClean="0"/>
          </a:p>
          <a:p>
            <a:r>
              <a:rPr kumimoji="1" lang="ja-JP" altLang="en-US" dirty="0" smtClean="0"/>
              <a:t>この話の説得力がいる。</a:t>
            </a:r>
            <a:endParaRPr kumimoji="1" lang="ja-JP" altLang="en-US" dirty="0"/>
          </a:p>
        </p:txBody>
      </p:sp>
      <p:sp>
        <p:nvSpPr>
          <p:cNvPr id="4" name="スライド番号プレースホルダー 3"/>
          <p:cNvSpPr>
            <a:spLocks noGrp="1"/>
          </p:cNvSpPr>
          <p:nvPr>
            <p:ph type="sldNum" sz="quarter" idx="10"/>
          </p:nvPr>
        </p:nvSpPr>
        <p:spPr/>
        <p:txBody>
          <a:bodyPr/>
          <a:lstStyle/>
          <a:p>
            <a:fld id="{D9EC1E90-ADBE-424E-BD26-07742A94D122}" type="slidenum">
              <a:rPr kumimoji="1" lang="ja-JP" altLang="en-US" smtClean="0"/>
              <a:t>20</a:t>
            </a:fld>
            <a:endParaRPr kumimoji="1" lang="ja-JP" altLang="en-US"/>
          </a:p>
        </p:txBody>
      </p:sp>
    </p:spTree>
    <p:extLst>
      <p:ext uri="{BB962C8B-B14F-4D97-AF65-F5344CB8AC3E}">
        <p14:creationId xmlns:p14="http://schemas.microsoft.com/office/powerpoint/2010/main" val="2910021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28600" indent="-228600">
              <a:buAutoNum type="arabicPeriod"/>
            </a:pPr>
            <a:r>
              <a:rPr kumimoji="1" lang="ja-JP" altLang="en-US" dirty="0" smtClean="0"/>
              <a:t>高次高調波成分はインプリント抑制の重要なメッセージ</a:t>
            </a:r>
            <a:endParaRPr kumimoji="1" lang="en-US" altLang="ja-JP" dirty="0" smtClean="0"/>
          </a:p>
          <a:p>
            <a:pPr marL="228600" indent="-228600">
              <a:buAutoNum type="arabicPeriod"/>
            </a:pPr>
            <a:r>
              <a:rPr kumimoji="1" lang="ja-JP" altLang="en-US" dirty="0" smtClean="0"/>
              <a:t>照射初期に</a:t>
            </a:r>
            <a:r>
              <a:rPr kumimoji="1" lang="en-US" altLang="ja-JP" dirty="0" smtClean="0"/>
              <a:t>Diamond</a:t>
            </a:r>
            <a:r>
              <a:rPr kumimoji="1" lang="ja-JP" altLang="en-US" dirty="0" smtClean="0"/>
              <a:t>で高次成分が発生</a:t>
            </a:r>
            <a:endParaRPr kumimoji="1" lang="en-US" altLang="ja-JP" dirty="0" smtClean="0"/>
          </a:p>
          <a:p>
            <a:pPr marL="0" indent="0">
              <a:buNone/>
            </a:pPr>
            <a:r>
              <a:rPr kumimoji="1" lang="en-US" altLang="ja-JP" dirty="0" smtClean="0"/>
              <a:t>Diamond</a:t>
            </a:r>
            <a:r>
              <a:rPr kumimoji="1" lang="ja-JP" altLang="en-US" dirty="0" smtClean="0"/>
              <a:t>擾乱では、数式上だと、高次高調波成分の位相が基本モードに対して反転している</a:t>
            </a:r>
            <a:endParaRPr kumimoji="1" lang="en-US" altLang="ja-JP" dirty="0" smtClean="0"/>
          </a:p>
          <a:p>
            <a:pPr marL="0" indent="0">
              <a:buNone/>
            </a:pPr>
            <a:r>
              <a:rPr kumimoji="1" lang="ja-JP" altLang="en-US" dirty="0" smtClean="0"/>
              <a:t>照射初期に生じた</a:t>
            </a:r>
            <a:r>
              <a:rPr kumimoji="1" lang="en-US" altLang="ja-JP" dirty="0" err="1" smtClean="0"/>
              <a:t>Dia</a:t>
            </a:r>
            <a:r>
              <a:rPr kumimoji="1" lang="ja-JP" altLang="en-US" dirty="0" smtClean="0"/>
              <a:t>擾乱形状は弾塑性転移によるものだと考えている</a:t>
            </a:r>
            <a:endParaRPr kumimoji="1" lang="ja-JP" altLang="en-US" dirty="0"/>
          </a:p>
        </p:txBody>
      </p:sp>
      <p:sp>
        <p:nvSpPr>
          <p:cNvPr id="4" name="スライド番号プレースホルダー 3"/>
          <p:cNvSpPr>
            <a:spLocks noGrp="1"/>
          </p:cNvSpPr>
          <p:nvPr>
            <p:ph type="sldNum" sz="quarter" idx="10"/>
          </p:nvPr>
        </p:nvSpPr>
        <p:spPr/>
        <p:txBody>
          <a:bodyPr/>
          <a:lstStyle/>
          <a:p>
            <a:fld id="{23913F38-B023-164C-A349-50D3EA18D52E}" type="slidenum">
              <a:rPr kumimoji="1" lang="ja-JP" altLang="en-US" smtClean="0"/>
              <a:t>21</a:t>
            </a:fld>
            <a:endParaRPr kumimoji="1" lang="ja-JP" altLang="en-US"/>
          </a:p>
        </p:txBody>
      </p:sp>
    </p:spTree>
    <p:extLst>
      <p:ext uri="{BB962C8B-B14F-4D97-AF65-F5344CB8AC3E}">
        <p14:creationId xmlns:p14="http://schemas.microsoft.com/office/powerpoint/2010/main" val="2079805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dirty="0" smtClean="0"/>
              <a:t>レーザーインプリントはアブレーション圧力が生む流体運動である。強度に不均一性をもつレーザー光がターゲットに入射すると、表面でアブレーションが起こり、発生するプラズマが全体に膨張する。膨張の反作用であるアブレーション圧力にも不均一性が生まれ、その結果、入射初期時にインプリントの擾乱がターゲット上に出現する。アブレーション圧力はターゲット深さ方向の流れをもった運動量と横方向の流れをもった運動量を生む。圧縮されたターゲットの領域が近似的に非圧縮な流体だと仮定したとき、</a:t>
            </a:r>
            <a:r>
              <a:rPr lang="ja-JP" altLang="en-US" b="1" dirty="0" smtClean="0"/>
              <a:t>衝撃波が単位長さ進む当たり生じるインプリントの大きさはのように数式で表現できる。熱平滑化効果には、</a:t>
            </a:r>
            <a:r>
              <a:rPr kumimoji="1" lang="ja-JP" altLang="en-US" b="1" dirty="0" smtClean="0"/>
              <a:t>照射不均一の波数</a:t>
            </a:r>
            <a:r>
              <a:rPr kumimoji="1" lang="en-US" altLang="ja-JP" b="1" dirty="0" smtClean="0"/>
              <a:t> </a:t>
            </a:r>
            <a:r>
              <a:rPr kumimoji="1" lang="en-US" altLang="ja-JP" b="1" i="1" dirty="0" smtClean="0">
                <a:latin typeface="Times New Roman" panose="02020603050405020304" pitchFamily="18" charset="0"/>
                <a:cs typeface="Times New Roman" panose="02020603050405020304" pitchFamily="18" charset="0"/>
              </a:rPr>
              <a:t>k </a:t>
            </a:r>
            <a:r>
              <a:rPr kumimoji="1" lang="ja-JP" altLang="en-US" b="1" dirty="0" smtClean="0"/>
              <a:t>が</a:t>
            </a:r>
            <a:r>
              <a:rPr lang="ja-JP" altLang="en-US" b="1" dirty="0" smtClean="0"/>
              <a:t>小さい（波長が大きい）とき、あるいは</a:t>
            </a:r>
            <a:r>
              <a:rPr kumimoji="1" lang="ja-JP" altLang="en-US" b="1" dirty="0" smtClean="0"/>
              <a:t>アブレーション面と臨界密度面の間が小さい（入射極初期時）とき、熱平滑化の効果が</a:t>
            </a:r>
            <a:r>
              <a:rPr lang="ja-JP" altLang="en-US" b="1" dirty="0" smtClean="0"/>
              <a:t>有効ではないという欠点がある。本研究ではこの欠点を埋める物質の圧縮率（初期密度に対する衝撃波背後の密度の割合）に着眼。直感的にもインプリントが小さくなるような状況とは、ターゲット深さ方向への流れが小さくなるような状況であり、圧縮が起こりにくいことに相当する。</a:t>
            </a:r>
            <a:endParaRPr kumimoji="1" lang="ja-JP" alt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b="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ja-JP" altLang="en-US" b="1" dirty="0" smtClean="0"/>
          </a:p>
          <a:p>
            <a:endParaRPr kumimoji="1" lang="en-US" altLang="ja-JP" dirty="0" smtClean="0"/>
          </a:p>
          <a:p>
            <a:endParaRPr kumimoji="1" lang="en-US" altLang="ja-JP" dirty="0" smtClean="0"/>
          </a:p>
          <a:p>
            <a:r>
              <a:rPr kumimoji="1" lang="ja-JP" altLang="en-US" dirty="0" smtClean="0"/>
              <a:t>重要なのは、</a:t>
            </a:r>
            <a:r>
              <a:rPr kumimoji="1" lang="en-US" altLang="en-US" dirty="0" smtClean="0"/>
              <a:t>非圧縮性モデルから</a:t>
            </a:r>
            <a:r>
              <a:rPr kumimoji="1" lang="ja-JP" altLang="en-US" dirty="0" smtClean="0"/>
              <a:t>で</a:t>
            </a:r>
            <a:r>
              <a:rPr kumimoji="1" lang="en-US" altLang="en-US" dirty="0" smtClean="0"/>
              <a:t>も</a:t>
            </a:r>
            <a:r>
              <a:rPr kumimoji="1" lang="ja-JP" altLang="en-US" dirty="0" smtClean="0"/>
              <a:t>物質の圧縮率がインプリント抑制の効果を持っていること</a:t>
            </a:r>
            <a:endParaRPr kumimoji="1" lang="en-US" altLang="ja-JP" dirty="0" smtClean="0"/>
          </a:p>
          <a:p>
            <a:r>
              <a:rPr kumimoji="1" lang="en-US" altLang="ja-JP" dirty="0" smtClean="0"/>
              <a:t>1.</a:t>
            </a:r>
            <a:r>
              <a:rPr kumimoji="1" lang="ja-JP" altLang="en-US" dirty="0" smtClean="0"/>
              <a:t>式を一つにまとめる</a:t>
            </a:r>
            <a:r>
              <a:rPr kumimoji="1" lang="en-US" altLang="ja-JP" dirty="0" smtClean="0"/>
              <a:t>→ </a:t>
            </a:r>
            <a:r>
              <a:rPr kumimoji="1" lang="ja-JP" altLang="en-US" dirty="0" smtClean="0"/>
              <a:t>熱伝導平滑化効果の情報はいらない</a:t>
            </a:r>
            <a:endParaRPr kumimoji="1" lang="en-US" altLang="ja-JP" dirty="0" smtClean="0"/>
          </a:p>
          <a:p>
            <a:r>
              <a:rPr kumimoji="1" lang="en-US" altLang="ja-JP" dirty="0" smtClean="0"/>
              <a:t>2. </a:t>
            </a:r>
            <a:r>
              <a:rPr kumimoji="1" lang="ja-JP" altLang="en-US" dirty="0" smtClean="0"/>
              <a:t>入射初期をさらにリアルに</a:t>
            </a:r>
            <a:endParaRPr kumimoji="1" lang="en-US" altLang="ja-JP" dirty="0" smtClean="0"/>
          </a:p>
          <a:p>
            <a:r>
              <a:rPr kumimoji="1" lang="en-US" altLang="ja-JP" dirty="0" smtClean="0"/>
              <a:t>3.</a:t>
            </a:r>
            <a:r>
              <a:rPr kumimoji="1" lang="en-US" altLang="ja-JP" baseline="0" dirty="0" smtClean="0"/>
              <a:t>Shock</a:t>
            </a:r>
            <a:r>
              <a:rPr kumimoji="1" lang="ja-JP" altLang="en-US" baseline="0" dirty="0" smtClean="0"/>
              <a:t>が裏面到達時</a:t>
            </a:r>
            <a:endParaRPr kumimoji="1" lang="en-US" altLang="ja-JP" baseline="0" dirty="0" smtClean="0"/>
          </a:p>
          <a:p>
            <a:r>
              <a:rPr kumimoji="1" lang="en-US" altLang="ja-JP" baseline="0" dirty="0" smtClean="0"/>
              <a:t>4</a:t>
            </a:r>
            <a:r>
              <a:rPr kumimoji="1" lang="ja-JP" altLang="en-US" baseline="0" dirty="0" smtClean="0"/>
              <a:t>スムージング効果の話もいる、本質のみ</a:t>
            </a:r>
            <a:endParaRPr kumimoji="1" lang="en-US" altLang="ja-JP" baseline="0" dirty="0" smtClean="0"/>
          </a:p>
          <a:p>
            <a:r>
              <a:rPr kumimoji="1" lang="en-US" altLang="ja-JP" baseline="0" dirty="0" smtClean="0"/>
              <a:t>Et al </a:t>
            </a:r>
            <a:r>
              <a:rPr kumimoji="1" lang="ja-JP" altLang="en-US" baseline="0" dirty="0" smtClean="0"/>
              <a:t>はイタリック</a:t>
            </a:r>
            <a:endParaRPr kumimoji="1" lang="en-US" altLang="ja-JP" baseline="0" dirty="0" smtClean="0"/>
          </a:p>
          <a:p>
            <a:r>
              <a:rPr kumimoji="1" lang="ja-JP" altLang="en-US" baseline="0" dirty="0" smtClean="0"/>
              <a:t>数字をイタリックで表現するな</a:t>
            </a:r>
            <a:endParaRPr kumimoji="1" lang="en-US" altLang="ja-JP" baseline="0" dirty="0" smtClean="0"/>
          </a:p>
          <a:p>
            <a:r>
              <a:rPr kumimoji="1" lang="en-US" altLang="ja-JP" baseline="0" dirty="0" smtClean="0"/>
              <a:t>5</a:t>
            </a:r>
            <a:r>
              <a:rPr kumimoji="1" lang="ja-JP" altLang="en-US" baseline="0" dirty="0" smtClean="0"/>
              <a:t>ショックが抜けたときの擾乱振幅が数式で表現できる</a:t>
            </a:r>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23913F38-B023-164C-A349-50D3EA18D52E}" type="slidenum">
              <a:rPr kumimoji="1" lang="ja-JP" altLang="en-US" smtClean="0"/>
              <a:t>3</a:t>
            </a:fld>
            <a:endParaRPr kumimoji="1" lang="ja-JP" altLang="en-US"/>
          </a:p>
        </p:txBody>
      </p:sp>
    </p:spTree>
    <p:extLst>
      <p:ext uri="{BB962C8B-B14F-4D97-AF65-F5344CB8AC3E}">
        <p14:creationId xmlns:p14="http://schemas.microsoft.com/office/powerpoint/2010/main" val="116380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結局、実験結果は何を教えてくれたのか</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a:t>
            </a:r>
            <a:r>
              <a:rPr lang="ja-JP" altLang="en-US" sz="1200" b="1" dirty="0" smtClean="0"/>
              <a:t>少なくとも、</a:t>
            </a:r>
            <a:r>
              <a:rPr lang="en-US" altLang="ja-JP" sz="1200" b="1" dirty="0" smtClean="0"/>
              <a:t>CH</a:t>
            </a:r>
            <a:r>
              <a:rPr lang="ja-JP" altLang="en-US" sz="1200" b="1" dirty="0" smtClean="0"/>
              <a:t>に生じたインプリント擾乱振幅は</a:t>
            </a:r>
            <a:r>
              <a:rPr lang="en-US" altLang="ja-JP" sz="1200" b="1" dirty="0" smtClean="0"/>
              <a:t> 0.9 </a:t>
            </a:r>
            <a:r>
              <a:rPr lang="en-US" altLang="ja-JP" sz="1200" b="1" dirty="0" err="1" smtClean="0"/>
              <a:t>μm</a:t>
            </a:r>
            <a:r>
              <a:rPr lang="ja-JP" altLang="en-US" sz="1200" b="1" dirty="0" smtClean="0"/>
              <a:t>程度（メイン入射時：</a:t>
            </a:r>
            <a:r>
              <a:rPr lang="en-US" altLang="ja-JP" sz="1200" b="1" dirty="0" smtClean="0"/>
              <a:t>t=0 ns</a:t>
            </a:r>
            <a:r>
              <a:rPr lang="ja-JP" altLang="en-US" sz="1200" b="1" dirty="0" smtClean="0"/>
              <a:t>）</a:t>
            </a:r>
            <a:endParaRPr lang="en-US" altLang="ja-JP" sz="1200" b="1" dirty="0" smtClean="0"/>
          </a:p>
        </p:txBody>
      </p:sp>
      <p:sp>
        <p:nvSpPr>
          <p:cNvPr id="4" name="スライド番号プレースホルダー 3"/>
          <p:cNvSpPr>
            <a:spLocks noGrp="1"/>
          </p:cNvSpPr>
          <p:nvPr>
            <p:ph type="sldNum" sz="quarter" idx="10"/>
          </p:nvPr>
        </p:nvSpPr>
        <p:spPr/>
        <p:txBody>
          <a:bodyPr/>
          <a:lstStyle/>
          <a:p>
            <a:fld id="{D9EC1E90-ADBE-424E-BD26-07742A94D122}" type="slidenum">
              <a:rPr kumimoji="1" lang="ja-JP" altLang="en-US" smtClean="0"/>
              <a:t>23</a:t>
            </a:fld>
            <a:endParaRPr kumimoji="1" lang="ja-JP" altLang="en-US"/>
          </a:p>
        </p:txBody>
      </p:sp>
    </p:spTree>
    <p:extLst>
      <p:ext uri="{BB962C8B-B14F-4D97-AF65-F5344CB8AC3E}">
        <p14:creationId xmlns:p14="http://schemas.microsoft.com/office/powerpoint/2010/main" val="3446509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a:t>
            </a:r>
            <a:r>
              <a:rPr kumimoji="1" lang="en-US" altLang="ja-JP" dirty="0" smtClean="0"/>
              <a:t> </a:t>
            </a:r>
            <a:r>
              <a:rPr kumimoji="1" lang="ja-JP" altLang="en-US" dirty="0" smtClean="0"/>
              <a:t>面密度擾乱観測の生データは</a:t>
            </a:r>
            <a:r>
              <a:rPr kumimoji="1" lang="en-US" altLang="ja-JP" dirty="0" smtClean="0"/>
              <a:t>CH</a:t>
            </a:r>
            <a:r>
              <a:rPr kumimoji="1" lang="ja-JP" altLang="en-US" dirty="0" smtClean="0"/>
              <a:t>の擾乱構造と異なる擾乱が</a:t>
            </a:r>
            <a:r>
              <a:rPr kumimoji="1" lang="en-US" altLang="ja-JP" dirty="0" smtClean="0"/>
              <a:t>Diamond</a:t>
            </a:r>
            <a:r>
              <a:rPr kumimoji="1" lang="ja-JP" altLang="en-US" dirty="0" smtClean="0"/>
              <a:t>上に発生することを示した</a:t>
            </a:r>
            <a:endParaRPr kumimoji="1" lang="en-US" altLang="ja-JP" dirty="0" smtClean="0"/>
          </a:p>
          <a:p>
            <a:r>
              <a:rPr kumimoji="1" lang="ja-JP" altLang="en-US" dirty="0" smtClean="0"/>
              <a:t>・</a:t>
            </a:r>
            <a:r>
              <a:rPr kumimoji="1" lang="en-US" altLang="ja-JP" dirty="0" smtClean="0"/>
              <a:t> </a:t>
            </a:r>
            <a:r>
              <a:rPr kumimoji="1" lang="ja-JP" altLang="en-US" dirty="0" smtClean="0"/>
              <a:t>観測時間領域は、ターゲットが加速している時間領域である</a:t>
            </a:r>
            <a:endParaRPr kumimoji="1" lang="ja-JP" altLang="en-US" dirty="0"/>
          </a:p>
        </p:txBody>
      </p:sp>
      <p:sp>
        <p:nvSpPr>
          <p:cNvPr id="4" name="スライド番号プレースホルダー 3"/>
          <p:cNvSpPr>
            <a:spLocks noGrp="1"/>
          </p:cNvSpPr>
          <p:nvPr>
            <p:ph type="sldNum" sz="quarter" idx="10"/>
          </p:nvPr>
        </p:nvSpPr>
        <p:spPr/>
        <p:txBody>
          <a:bodyPr/>
          <a:lstStyle/>
          <a:p>
            <a:fld id="{D9EC1E90-ADBE-424E-BD26-07742A94D122}" type="slidenum">
              <a:rPr kumimoji="1" lang="ja-JP" altLang="en-US" smtClean="0"/>
              <a:t>24</a:t>
            </a:fld>
            <a:endParaRPr kumimoji="1" lang="ja-JP" altLang="en-US"/>
          </a:p>
        </p:txBody>
      </p:sp>
    </p:spTree>
    <p:extLst>
      <p:ext uri="{BB962C8B-B14F-4D97-AF65-F5344CB8AC3E}">
        <p14:creationId xmlns:p14="http://schemas.microsoft.com/office/powerpoint/2010/main" val="2495512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スパイク（尖った）形状の擾乱が低減し、ポリスチレンに生じる擾乱との比較が容易</a:t>
            </a:r>
            <a:endParaRPr kumimoji="1" lang="ja-JP" altLang="en-US" dirty="0"/>
          </a:p>
        </p:txBody>
      </p:sp>
      <p:sp>
        <p:nvSpPr>
          <p:cNvPr id="4" name="スライド番号プレースホルダー 3"/>
          <p:cNvSpPr>
            <a:spLocks noGrp="1"/>
          </p:cNvSpPr>
          <p:nvPr>
            <p:ph type="sldNum" sz="quarter" idx="10"/>
          </p:nvPr>
        </p:nvSpPr>
        <p:spPr/>
        <p:txBody>
          <a:bodyPr/>
          <a:lstStyle/>
          <a:p>
            <a:fld id="{A35D2E17-B900-AD44-A130-1562249938B0}" type="slidenum">
              <a:rPr kumimoji="1" lang="ja-JP" altLang="en-US" smtClean="0"/>
              <a:t>25</a:t>
            </a:fld>
            <a:endParaRPr kumimoji="1" lang="ja-JP" altLang="en-US"/>
          </a:p>
        </p:txBody>
      </p:sp>
    </p:spTree>
    <p:extLst>
      <p:ext uri="{BB962C8B-B14F-4D97-AF65-F5344CB8AC3E}">
        <p14:creationId xmlns:p14="http://schemas.microsoft.com/office/powerpoint/2010/main" val="3976838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結局、実験結果は何を教えてくれたのか</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a:t>
            </a:r>
            <a:r>
              <a:rPr lang="ja-JP" altLang="en-US" sz="1200" b="1" dirty="0" smtClean="0"/>
              <a:t>少なくとも、</a:t>
            </a:r>
            <a:r>
              <a:rPr lang="en-US" altLang="ja-JP" sz="1200" b="1" dirty="0" smtClean="0"/>
              <a:t>CH</a:t>
            </a:r>
            <a:r>
              <a:rPr lang="ja-JP" altLang="en-US" sz="1200" b="1" dirty="0" smtClean="0"/>
              <a:t>に生じたインプリント擾乱振幅は</a:t>
            </a:r>
            <a:r>
              <a:rPr lang="en-US" altLang="ja-JP" sz="1200" b="1" dirty="0" smtClean="0"/>
              <a:t> 0.9 </a:t>
            </a:r>
            <a:r>
              <a:rPr lang="en-US" altLang="ja-JP" sz="1200" b="1" dirty="0" err="1" smtClean="0"/>
              <a:t>μm</a:t>
            </a:r>
            <a:r>
              <a:rPr lang="ja-JP" altLang="en-US" sz="1200" b="1" dirty="0" smtClean="0"/>
              <a:t>程度（メイン入射時：</a:t>
            </a:r>
            <a:r>
              <a:rPr lang="en-US" altLang="ja-JP" sz="1200" b="1" dirty="0" smtClean="0"/>
              <a:t>t=0 ns</a:t>
            </a:r>
            <a:r>
              <a:rPr lang="ja-JP" altLang="en-US" sz="1200" b="1" dirty="0" smtClean="0"/>
              <a:t>）</a:t>
            </a:r>
            <a:endParaRPr lang="en-US" altLang="ja-JP" sz="1200" b="1" dirty="0" smtClean="0"/>
          </a:p>
        </p:txBody>
      </p:sp>
      <p:sp>
        <p:nvSpPr>
          <p:cNvPr id="4" name="スライド番号プレースホルダー 3"/>
          <p:cNvSpPr>
            <a:spLocks noGrp="1"/>
          </p:cNvSpPr>
          <p:nvPr>
            <p:ph type="sldNum" sz="quarter" idx="10"/>
          </p:nvPr>
        </p:nvSpPr>
        <p:spPr/>
        <p:txBody>
          <a:bodyPr/>
          <a:lstStyle/>
          <a:p>
            <a:fld id="{D9EC1E90-ADBE-424E-BD26-07742A94D122}" type="slidenum">
              <a:rPr kumimoji="1" lang="ja-JP" altLang="en-US" smtClean="0"/>
              <a:t>27</a:t>
            </a:fld>
            <a:endParaRPr kumimoji="1" lang="ja-JP" altLang="en-US"/>
          </a:p>
        </p:txBody>
      </p:sp>
    </p:spTree>
    <p:extLst>
      <p:ext uri="{BB962C8B-B14F-4D97-AF65-F5344CB8AC3E}">
        <p14:creationId xmlns:p14="http://schemas.microsoft.com/office/powerpoint/2010/main" val="34465098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ここで言いたいことは、直接照射型慣性核融合だと、特にインプリント擾乱の低減が重要だということ</a:t>
            </a:r>
            <a:endParaRPr kumimoji="1" lang="en-US" altLang="ja-JP" dirty="0" smtClean="0"/>
          </a:p>
          <a:p>
            <a:endParaRPr kumimoji="1" lang="en-US" altLang="ja-JP" dirty="0" smtClean="0"/>
          </a:p>
          <a:p>
            <a:r>
              <a:rPr kumimoji="1" lang="ja-JP" altLang="en-US" dirty="0" smtClean="0"/>
              <a:t>・</a:t>
            </a:r>
            <a:r>
              <a:rPr kumimoji="1" lang="en-US" altLang="ja-JP" dirty="0" smtClean="0"/>
              <a:t> </a:t>
            </a:r>
            <a:r>
              <a:rPr kumimoji="1" lang="ja-JP" altLang="en-US" dirty="0" smtClean="0"/>
              <a:t>結論の結果、どんな実験が必要か（次の段階の実験検討点）</a:t>
            </a:r>
            <a:endParaRPr kumimoji="1" lang="en-US" altLang="ja-JP" dirty="0" smtClean="0"/>
          </a:p>
          <a:p>
            <a:r>
              <a:rPr kumimoji="1" lang="ja-JP" altLang="en-US" dirty="0" smtClean="0"/>
              <a:t>・</a:t>
            </a:r>
            <a:r>
              <a:rPr kumimoji="1" lang="en-US" altLang="ja-JP" dirty="0" smtClean="0"/>
              <a:t> </a:t>
            </a:r>
            <a:r>
              <a:rPr kumimoji="1" lang="ja-JP" altLang="en-US" dirty="0" smtClean="0"/>
              <a:t>現段階で、課題が残っている定量的議論</a:t>
            </a:r>
            <a:endParaRPr kumimoji="1" lang="en-US" altLang="ja-JP" dirty="0" smtClean="0"/>
          </a:p>
          <a:p>
            <a:endParaRPr kumimoji="1" lang="en-US" altLang="ja-JP" dirty="0" smtClean="0"/>
          </a:p>
          <a:p>
            <a:r>
              <a:rPr kumimoji="1" lang="ja-JP" altLang="en-US" dirty="0" smtClean="0"/>
              <a:t>ポリスチレンと異なる形状をもつ擾乱が発生</a:t>
            </a:r>
            <a:endParaRPr kumimoji="1" lang="en-US" altLang="ja-JP" dirty="0" smtClean="0"/>
          </a:p>
          <a:p>
            <a:r>
              <a:rPr kumimoji="1" lang="ja-JP" altLang="en-US" dirty="0" smtClean="0"/>
              <a:t>・</a:t>
            </a:r>
            <a:r>
              <a:rPr lang="ja-JP" altLang="en-US" b="1" dirty="0" smtClean="0"/>
              <a:t>ポリスチレンと異なるインプリント現象が起こった</a:t>
            </a:r>
            <a:endParaRPr lang="en-US" altLang="ja-JP" b="1" dirty="0" smtClean="0"/>
          </a:p>
          <a:p>
            <a:endParaRPr kumimoji="1" lang="en-US" altLang="ja-JP" b="1" dirty="0" smtClean="0"/>
          </a:p>
          <a:p>
            <a:r>
              <a:rPr kumimoji="1" lang="ja-JP" altLang="en-US" dirty="0" smtClean="0"/>
              <a:t>・</a:t>
            </a:r>
            <a:r>
              <a:rPr kumimoji="1" lang="en-US" altLang="ja-JP" dirty="0" smtClean="0"/>
              <a:t> </a:t>
            </a:r>
            <a:r>
              <a:rPr kumimoji="1" lang="ja-JP" altLang="en-US" dirty="0" smtClean="0"/>
              <a:t>レーザー核融合反応率がなぜ小さくなるのか</a:t>
            </a:r>
            <a:endParaRPr kumimoji="1" lang="en-US" altLang="ja-JP" dirty="0" smtClean="0"/>
          </a:p>
          <a:p>
            <a:r>
              <a:rPr kumimoji="1" lang="ja-JP" altLang="en-US" dirty="0" smtClean="0"/>
              <a:t>・</a:t>
            </a:r>
            <a:r>
              <a:rPr kumimoji="1" lang="en-US" altLang="ja-JP" dirty="0" smtClean="0"/>
              <a:t> </a:t>
            </a:r>
            <a:r>
              <a:rPr kumimoji="1" lang="ja-JP" altLang="en-US" dirty="0" smtClean="0"/>
              <a:t>なぜインプリント低減が重要なのか</a:t>
            </a:r>
            <a:endParaRPr kumimoji="1" lang="en-US" altLang="ja-JP" dirty="0" smtClean="0"/>
          </a:p>
          <a:p>
            <a:r>
              <a:rPr kumimoji="1" lang="ja-JP" altLang="en-US" dirty="0" smtClean="0"/>
              <a:t>・</a:t>
            </a:r>
            <a:r>
              <a:rPr kumimoji="1" lang="en-US" altLang="ja-JP" dirty="0" smtClean="0"/>
              <a:t> </a:t>
            </a:r>
            <a:r>
              <a:rPr kumimoji="1" lang="ja-JP" altLang="en-US" dirty="0" smtClean="0"/>
              <a:t>レーリー・テーラー不安定性の状況と流れがいる</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9EC1E90-ADBE-424E-BD26-07742A94D122}" type="slidenum">
              <a:rPr kumimoji="1" lang="ja-JP" altLang="en-US" smtClean="0"/>
              <a:t>30</a:t>
            </a:fld>
            <a:endParaRPr kumimoji="1" lang="ja-JP" altLang="en-US"/>
          </a:p>
        </p:txBody>
      </p:sp>
    </p:spTree>
    <p:extLst>
      <p:ext uri="{BB962C8B-B14F-4D97-AF65-F5344CB8AC3E}">
        <p14:creationId xmlns:p14="http://schemas.microsoft.com/office/powerpoint/2010/main" val="545943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smtClean="0"/>
              <a:t>圧縮率の低い物質として，ダイヤモンドはインプリント抑制に対して有望な</a:t>
            </a:r>
            <a:r>
              <a:rPr lang="ja-JP" altLang="en-US" sz="1200" b="1" dirty="0" smtClean="0"/>
              <a:t>ターゲット材料の</a:t>
            </a:r>
            <a:r>
              <a:rPr kumimoji="1" lang="ja-JP" altLang="en-US" sz="1200" b="1" dirty="0" smtClean="0"/>
              <a:t>候補である。図はダイヤモンドでの衝撃波圧縮による圧力と密度の関係をあらわす。圧力</a:t>
            </a:r>
            <a:r>
              <a:rPr kumimoji="1" lang="en-US" altLang="ja-JP" sz="1200" b="1" dirty="0" smtClean="0"/>
              <a:t>600 </a:t>
            </a:r>
            <a:r>
              <a:rPr kumimoji="1" lang="en-US" altLang="ja-JP" sz="1200" b="1" dirty="0" err="1" smtClean="0"/>
              <a:t>GPa</a:t>
            </a:r>
            <a:r>
              <a:rPr kumimoji="1" lang="en-US" altLang="ja-JP" sz="1200" b="1" dirty="0" smtClean="0"/>
              <a:t> </a:t>
            </a:r>
            <a:r>
              <a:rPr kumimoji="1" lang="ja-JP" altLang="en-US" sz="1200" b="1" dirty="0" smtClean="0"/>
              <a:t>以上の領域はダイヤモンドが融解する領域であり、ダイヤモンドは</a:t>
            </a:r>
            <a:r>
              <a:rPr kumimoji="1" lang="en-US" altLang="ja-JP" sz="1200" b="1" dirty="0" smtClean="0"/>
              <a:t>200 〜600GPa</a:t>
            </a:r>
            <a:r>
              <a:rPr kumimoji="1" lang="ja-JP" altLang="en-US" sz="1200" b="1" dirty="0" smtClean="0"/>
              <a:t>では塑性体、</a:t>
            </a:r>
            <a:r>
              <a:rPr kumimoji="1" lang="en-US" altLang="ja-JP" sz="1200" b="1" dirty="0" smtClean="0"/>
              <a:t>160 </a:t>
            </a:r>
            <a:r>
              <a:rPr kumimoji="1" lang="en-US" altLang="ja-JP" sz="1200" b="1" dirty="0" err="1" smtClean="0"/>
              <a:t>GPa</a:t>
            </a:r>
            <a:r>
              <a:rPr kumimoji="1" lang="en-US" altLang="ja-JP" sz="1200" b="1" dirty="0" smtClean="0"/>
              <a:t> </a:t>
            </a:r>
            <a:r>
              <a:rPr kumimoji="1" lang="ja-JP" altLang="en-US" sz="1200" b="1" dirty="0" smtClean="0"/>
              <a:t>付近までは弾性体となる。各領域ごとに圧縮率は変化する。</a:t>
            </a:r>
            <a:r>
              <a:rPr kumimoji="1" lang="ja-JP" altLang="en-US" dirty="0" smtClean="0"/>
              <a:t>これまで用いてきた典型的な材料であるポリスチレンは、</a:t>
            </a:r>
            <a:r>
              <a:rPr lang="en-US" altLang="ja-JP" dirty="0" smtClean="0"/>
              <a:t>2</a:t>
            </a:r>
            <a:r>
              <a:rPr kumimoji="1" lang="en-US" altLang="ja-JP" dirty="0" smtClean="0"/>
              <a:t>00 </a:t>
            </a:r>
            <a:r>
              <a:rPr kumimoji="1" lang="en-US" altLang="ja-JP" dirty="0" err="1" smtClean="0"/>
              <a:t>GPa</a:t>
            </a:r>
            <a:r>
              <a:rPr kumimoji="1" lang="ja-JP" altLang="en-US" dirty="0" smtClean="0"/>
              <a:t>で初期密度の約</a:t>
            </a:r>
            <a:r>
              <a:rPr kumimoji="1" lang="en-US" altLang="ja-JP" dirty="0" smtClean="0"/>
              <a:t>3</a:t>
            </a:r>
            <a:r>
              <a:rPr kumimoji="1" lang="ja-JP" altLang="en-US" dirty="0" smtClean="0"/>
              <a:t>倍にまで圧縮される。一方、ダイヤモンドの圧縮率はポリスチレンと比較して低く，弾性領域においては特に低い値をもつ。このダイヤモンドの圧縮率に起因するインプリント低減効果を実験的に定量評価した。ダイヤモンド</a:t>
            </a:r>
            <a:r>
              <a:rPr lang="ja-JP" altLang="en-US" sz="1200" b="1" dirty="0" smtClean="0"/>
              <a:t>は照射初期に生じるインプリント擾乱の抑制効果をもつと考えられ、</a:t>
            </a:r>
            <a:r>
              <a:rPr lang="en-US" altLang="en-US" sz="1200" b="1" dirty="0" smtClean="0"/>
              <a:t>圧縮率の低さ</a:t>
            </a:r>
            <a:r>
              <a:rPr lang="ja-JP" altLang="en-US" sz="1200" b="1" dirty="0" smtClean="0"/>
              <a:t>とインプリント擾乱との関係について実験を行った。</a:t>
            </a:r>
            <a:endParaRPr lang="en-US" altLang="ja-JP" sz="1200" b="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1"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35D2E17-B900-AD44-A130-1562249938B0}" type="slidenum">
              <a:rPr kumimoji="1" lang="ja-JP" altLang="en-US" smtClean="0"/>
              <a:t>4</a:t>
            </a:fld>
            <a:endParaRPr kumimoji="1" lang="ja-JP" altLang="en-US"/>
          </a:p>
        </p:txBody>
      </p:sp>
    </p:spTree>
    <p:extLst>
      <p:ext uri="{BB962C8B-B14F-4D97-AF65-F5344CB8AC3E}">
        <p14:creationId xmlns:p14="http://schemas.microsoft.com/office/powerpoint/2010/main" val="1343307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レーザー光の入射状況が分かる図がいる</a:t>
            </a:r>
            <a:endParaRPr kumimoji="1" lang="en-US" altLang="ja-JP" dirty="0" smtClean="0"/>
          </a:p>
          <a:p>
            <a:r>
              <a:rPr kumimoji="1" lang="ja-JP" altLang="en-US" dirty="0" smtClean="0"/>
              <a:t>・</a:t>
            </a:r>
            <a:r>
              <a:rPr kumimoji="1" lang="en-US" altLang="ja-JP" dirty="0" smtClean="0"/>
              <a:t> </a:t>
            </a:r>
            <a:r>
              <a:rPr kumimoji="1" lang="ja-JP" altLang="en-US" dirty="0" smtClean="0"/>
              <a:t>グリッドマスクの３次元化</a:t>
            </a:r>
            <a:endParaRPr kumimoji="1" lang="en-US" altLang="ja-JP" dirty="0" smtClean="0"/>
          </a:p>
          <a:p>
            <a:endParaRPr kumimoji="1" lang="en-US" altLang="ja-JP" dirty="0" smtClean="0"/>
          </a:p>
          <a:p>
            <a:r>
              <a:rPr kumimoji="1" lang="ja-JP" altLang="en-US" dirty="0" smtClean="0"/>
              <a:t>振幅が</a:t>
            </a:r>
            <a:r>
              <a:rPr kumimoji="1" lang="en-US" altLang="ja-JP" dirty="0" smtClean="0"/>
              <a:t>1μm</a:t>
            </a:r>
            <a:r>
              <a:rPr kumimoji="1" lang="ja-JP" altLang="en-US" dirty="0" smtClean="0"/>
              <a:t>にも満たない初期インプリントの直接観測は結構むずい</a:t>
            </a:r>
            <a:endParaRPr kumimoji="1" lang="en-US" altLang="ja-JP" dirty="0" smtClean="0"/>
          </a:p>
          <a:p>
            <a:endParaRPr kumimoji="1" lang="en-US" altLang="ja-JP" dirty="0" smtClean="0"/>
          </a:p>
          <a:p>
            <a:r>
              <a:rPr kumimoji="1" lang="ja-JP" altLang="en-US" dirty="0" smtClean="0"/>
              <a:t>・</a:t>
            </a:r>
            <a:r>
              <a:rPr kumimoji="1" lang="en-US" altLang="ja-JP" dirty="0" smtClean="0"/>
              <a:t> </a:t>
            </a:r>
            <a:r>
              <a:rPr kumimoji="1" lang="ja-JP" altLang="en-US" dirty="0" smtClean="0"/>
              <a:t>なぜ、</a:t>
            </a:r>
            <a:r>
              <a:rPr kumimoji="1" lang="en-US" altLang="ja-JP" dirty="0" smtClean="0"/>
              <a:t>X</a:t>
            </a:r>
            <a:r>
              <a:rPr kumimoji="1" lang="ja-JP" altLang="en-US" dirty="0" smtClean="0"/>
              <a:t>線がターゲット中を指数関数的に伝播するのか</a:t>
            </a:r>
            <a:endParaRPr kumimoji="1" lang="en-US" altLang="ja-JP" dirty="0" smtClean="0"/>
          </a:p>
          <a:p>
            <a:r>
              <a:rPr kumimoji="1" lang="ja-JP" altLang="en-US" dirty="0" smtClean="0"/>
              <a:t>・</a:t>
            </a:r>
            <a:r>
              <a:rPr kumimoji="1" lang="en-US" altLang="ja-JP" dirty="0" smtClean="0"/>
              <a:t> </a:t>
            </a:r>
            <a:r>
              <a:rPr kumimoji="1" lang="ja-JP" altLang="en-US" dirty="0" smtClean="0"/>
              <a:t>コンプトン散乱がおもに起こっている、　衝突断面積が極めて小さい、弾性衝突で主にフォトンはターゲット中で散らばっている。その減衰率が指数関数的</a:t>
            </a:r>
            <a:r>
              <a:rPr kumimoji="1" lang="ja-JP" altLang="en-US" smtClean="0"/>
              <a:t>となっている。</a:t>
            </a:r>
            <a:endParaRPr kumimoji="1" lang="en-US" altLang="ja-JP" dirty="0" smtClean="0"/>
          </a:p>
          <a:p>
            <a:r>
              <a:rPr kumimoji="1" lang="ja-JP" altLang="en-US" dirty="0" smtClean="0"/>
              <a:t>・</a:t>
            </a:r>
            <a:r>
              <a:rPr kumimoji="1" lang="en-US" altLang="ja-JP" dirty="0" smtClean="0"/>
              <a:t> </a:t>
            </a:r>
            <a:r>
              <a:rPr kumimoji="1" lang="ja-JP" altLang="en-US" dirty="0" smtClean="0"/>
              <a:t>バックライト光とは何</a:t>
            </a:r>
            <a:endParaRPr kumimoji="1" lang="en-US" altLang="ja-JP" dirty="0" smtClean="0"/>
          </a:p>
          <a:p>
            <a:r>
              <a:rPr kumimoji="1" lang="ja-JP" altLang="en-US" dirty="0" smtClean="0"/>
              <a:t>・</a:t>
            </a:r>
            <a:r>
              <a:rPr kumimoji="1" lang="en-US" altLang="ja-JP" dirty="0" smtClean="0"/>
              <a:t> </a:t>
            </a:r>
            <a:r>
              <a:rPr kumimoji="1" lang="ja-JP" altLang="en-US" dirty="0" smtClean="0"/>
              <a:t>レーザーの強度分布は</a:t>
            </a:r>
            <a:endParaRPr kumimoji="1" lang="ja-JP" altLang="en-US" dirty="0"/>
          </a:p>
        </p:txBody>
      </p:sp>
      <p:sp>
        <p:nvSpPr>
          <p:cNvPr id="4" name="スライド番号プレースホルダー 3"/>
          <p:cNvSpPr>
            <a:spLocks noGrp="1"/>
          </p:cNvSpPr>
          <p:nvPr>
            <p:ph type="sldNum" sz="quarter" idx="10"/>
          </p:nvPr>
        </p:nvSpPr>
        <p:spPr/>
        <p:txBody>
          <a:bodyPr/>
          <a:lstStyle/>
          <a:p>
            <a:fld id="{23913F38-B023-164C-A349-50D3EA18D52E}" type="slidenum">
              <a:rPr kumimoji="1" lang="ja-JP" altLang="en-US" smtClean="0"/>
              <a:t>5</a:t>
            </a:fld>
            <a:endParaRPr kumimoji="1" lang="ja-JP" altLang="en-US"/>
          </a:p>
        </p:txBody>
      </p:sp>
    </p:spTree>
    <p:extLst>
      <p:ext uri="{BB962C8B-B14F-4D97-AF65-F5344CB8AC3E}">
        <p14:creationId xmlns:p14="http://schemas.microsoft.com/office/powerpoint/2010/main" val="3977037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実際の</a:t>
            </a:r>
            <a:r>
              <a:rPr kumimoji="1" lang="en-US" altLang="ja-JP" dirty="0" smtClean="0"/>
              <a:t>X</a:t>
            </a:r>
            <a:r>
              <a:rPr kumimoji="1" lang="ja-JP" altLang="en-US" dirty="0" smtClean="0"/>
              <a:t>線ストリークカメラの生データが左図である。観測時間は約</a:t>
            </a:r>
            <a:r>
              <a:rPr kumimoji="1" lang="en-US" altLang="ja-JP" dirty="0" smtClean="0"/>
              <a:t>2ns</a:t>
            </a:r>
            <a:r>
              <a:rPr kumimoji="1" lang="ja-JP" altLang="en-US" dirty="0" smtClean="0"/>
              <a:t>（縦軸）であり、波長</a:t>
            </a:r>
            <a:r>
              <a:rPr kumimoji="1" lang="en-US" altLang="ja-JP" dirty="0" smtClean="0"/>
              <a:t>100μm</a:t>
            </a:r>
            <a:r>
              <a:rPr kumimoji="1" lang="ja-JP" altLang="en-US" dirty="0" smtClean="0"/>
              <a:t>の擾乱運動の様子をしめしている（縦軸）。生データはターゲットを通過した</a:t>
            </a:r>
            <a:r>
              <a:rPr kumimoji="1" lang="en-US" altLang="ja-JP" dirty="0" smtClean="0"/>
              <a:t>X</a:t>
            </a:r>
            <a:r>
              <a:rPr kumimoji="1" lang="ja-JP" altLang="en-US" dirty="0" smtClean="0"/>
              <a:t>線の強度分布の時間発展をあらわす。ターゲットが上から下方向へ加速するとき、ターゲット表面（アブレーション面）近傍の流体では逆向きに加速度重力が働く。つまり、アブレーション面側の比較的重い流体が臨界密度面側の軽い流体の上に乗った不安定な状態となる。アブレーション面付近に擾乱があると、</a:t>
            </a:r>
            <a:endParaRPr kumimoji="1" lang="en-US" altLang="ja-JP" dirty="0" smtClean="0"/>
          </a:p>
          <a:p>
            <a:r>
              <a:rPr kumimoji="1" lang="ja-JP" altLang="en-US" dirty="0" smtClean="0"/>
              <a:t>重い流体（密度大）では加速度重力、軽い流体では浮力が支配的となって、擾乱が増幅される（レーリー・テーラー不安定性）。成長の速度が増大すると、軽い流体では浮力と同時に阻止力があらわれる。やがて速度が一定となり、形状が膨らむような形へ変形する。重い流体では阻止力よりも加速度重力が大きくはたらき速度は増大する。その結果スパイク形状が形成される。このようにレーリー・テーラー不安定性の過程で、正弦波状から形が変形し、バブル・スパイク構造ができる。図のような透過</a:t>
            </a:r>
            <a:r>
              <a:rPr kumimoji="1" lang="en-US" altLang="ja-JP" dirty="0" smtClean="0"/>
              <a:t>X</a:t>
            </a:r>
            <a:r>
              <a:rPr kumimoji="1" lang="ja-JP" altLang="en-US" dirty="0" smtClean="0"/>
              <a:t>線強度のコントラスト比からターゲット内部の面密度（密度</a:t>
            </a:r>
            <a:r>
              <a:rPr kumimoji="1" lang="en-US" altLang="ja-JP" dirty="0" smtClean="0"/>
              <a:t>×</a:t>
            </a:r>
            <a:r>
              <a:rPr kumimoji="1" lang="ja-JP" altLang="en-US" dirty="0" smtClean="0"/>
              <a:t>厚さ）</a:t>
            </a:r>
            <a:r>
              <a:rPr kumimoji="1" lang="en-US" altLang="ja-JP" dirty="0" smtClean="0"/>
              <a:t>[g/cm]</a:t>
            </a:r>
            <a:r>
              <a:rPr kumimoji="1" lang="ja-JP" altLang="en-US" dirty="0" smtClean="0"/>
              <a:t>が分かる。</a:t>
            </a:r>
            <a:endParaRPr kumimoji="1" lang="en-US" altLang="ja-JP" dirty="0" smtClean="0"/>
          </a:p>
          <a:p>
            <a:r>
              <a:rPr kumimoji="1" lang="ja-JP" altLang="en-US" dirty="0" smtClean="0"/>
              <a:t>・</a:t>
            </a:r>
            <a:r>
              <a:rPr kumimoji="1" lang="en-US" altLang="ja-JP" dirty="0" smtClean="0"/>
              <a:t> </a:t>
            </a:r>
            <a:r>
              <a:rPr kumimoji="1" lang="ja-JP" altLang="en-US" dirty="0" smtClean="0"/>
              <a:t>面密度擾乱観測の生データは</a:t>
            </a:r>
            <a:r>
              <a:rPr kumimoji="1" lang="en-US" altLang="ja-JP" dirty="0" smtClean="0"/>
              <a:t>CH</a:t>
            </a:r>
            <a:r>
              <a:rPr kumimoji="1" lang="ja-JP" altLang="en-US" dirty="0" smtClean="0"/>
              <a:t>の擾乱構造と異なる擾乱が</a:t>
            </a:r>
            <a:r>
              <a:rPr kumimoji="1" lang="en-US" altLang="ja-JP" dirty="0" smtClean="0"/>
              <a:t>Diamond</a:t>
            </a:r>
            <a:r>
              <a:rPr kumimoji="1" lang="ja-JP" altLang="en-US" dirty="0" smtClean="0"/>
              <a:t>上に発生することを示した</a:t>
            </a:r>
            <a:endParaRPr kumimoji="1" lang="en-US" altLang="ja-JP" dirty="0" smtClean="0"/>
          </a:p>
          <a:p>
            <a:r>
              <a:rPr kumimoji="1" lang="ja-JP" altLang="en-US" dirty="0" smtClean="0"/>
              <a:t>・</a:t>
            </a:r>
            <a:r>
              <a:rPr kumimoji="1" lang="en-US" altLang="ja-JP" dirty="0" smtClean="0"/>
              <a:t> </a:t>
            </a:r>
            <a:r>
              <a:rPr kumimoji="1" lang="ja-JP" altLang="en-US" dirty="0" smtClean="0"/>
              <a:t>観測時間領域は、ターゲットが加速している時間領域である</a:t>
            </a:r>
            <a:endParaRPr kumimoji="1" lang="ja-JP" altLang="en-US" dirty="0"/>
          </a:p>
        </p:txBody>
      </p:sp>
      <p:sp>
        <p:nvSpPr>
          <p:cNvPr id="4" name="スライド番号プレースホルダー 3"/>
          <p:cNvSpPr>
            <a:spLocks noGrp="1"/>
          </p:cNvSpPr>
          <p:nvPr>
            <p:ph type="sldNum" sz="quarter" idx="10"/>
          </p:nvPr>
        </p:nvSpPr>
        <p:spPr/>
        <p:txBody>
          <a:bodyPr/>
          <a:lstStyle/>
          <a:p>
            <a:fld id="{D9EC1E90-ADBE-424E-BD26-07742A94D122}" type="slidenum">
              <a:rPr kumimoji="1" lang="ja-JP" altLang="en-US" smtClean="0"/>
              <a:t>7</a:t>
            </a:fld>
            <a:endParaRPr kumimoji="1" lang="ja-JP" altLang="en-US"/>
          </a:p>
        </p:txBody>
      </p:sp>
    </p:spTree>
    <p:extLst>
      <p:ext uri="{BB962C8B-B14F-4D97-AF65-F5344CB8AC3E}">
        <p14:creationId xmlns:p14="http://schemas.microsoft.com/office/powerpoint/2010/main" val="2495512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験の結果、ポリスチレンとは違った空間構造の擾乱がダイヤモンドで観測された。ポリスチレンではバブル・スパイク構造に近いような擾乱が発生するのに対し、ダイヤモンドでは平らな領域と尖った（スパイク）形状をもつ擾乱が発生した。</a:t>
            </a:r>
            <a:endParaRPr kumimoji="1" lang="en-US" altLang="ja-JP" dirty="0" smtClean="0"/>
          </a:p>
          <a:p>
            <a:endParaRPr kumimoji="1" lang="en-US" altLang="ja-JP" dirty="0" smtClean="0"/>
          </a:p>
          <a:p>
            <a:r>
              <a:rPr kumimoji="1" lang="ja-JP" altLang="en-US" dirty="0" smtClean="0"/>
              <a:t>・</a:t>
            </a:r>
            <a:r>
              <a:rPr kumimoji="1" lang="en-US" altLang="ja-JP" dirty="0" smtClean="0"/>
              <a:t> </a:t>
            </a:r>
            <a:r>
              <a:rPr kumimoji="1" lang="ja-JP" altLang="en-US" dirty="0" smtClean="0"/>
              <a:t>面密度擾乱観測の生データは</a:t>
            </a:r>
            <a:r>
              <a:rPr kumimoji="1" lang="en-US" altLang="ja-JP" dirty="0" smtClean="0"/>
              <a:t>CH</a:t>
            </a:r>
            <a:r>
              <a:rPr kumimoji="1" lang="ja-JP" altLang="en-US" dirty="0" smtClean="0"/>
              <a:t>の擾乱構造と異なる擾乱が</a:t>
            </a:r>
            <a:r>
              <a:rPr kumimoji="1" lang="en-US" altLang="ja-JP" dirty="0" smtClean="0"/>
              <a:t>Diamond</a:t>
            </a:r>
            <a:r>
              <a:rPr kumimoji="1" lang="ja-JP" altLang="en-US" dirty="0" smtClean="0"/>
              <a:t>上に発生することを示した</a:t>
            </a:r>
            <a:endParaRPr kumimoji="1" lang="en-US" altLang="ja-JP" dirty="0" smtClean="0"/>
          </a:p>
          <a:p>
            <a:r>
              <a:rPr kumimoji="1" lang="ja-JP" altLang="en-US" dirty="0" smtClean="0"/>
              <a:t>・</a:t>
            </a:r>
            <a:r>
              <a:rPr kumimoji="1" lang="en-US" altLang="ja-JP" dirty="0" smtClean="0"/>
              <a:t> </a:t>
            </a:r>
            <a:r>
              <a:rPr kumimoji="1" lang="ja-JP" altLang="en-US" dirty="0" smtClean="0"/>
              <a:t>観測時間領域は、ターゲットが加速している時間領域である</a:t>
            </a:r>
            <a:endParaRPr kumimoji="1" lang="ja-JP" altLang="en-US" dirty="0"/>
          </a:p>
        </p:txBody>
      </p:sp>
      <p:sp>
        <p:nvSpPr>
          <p:cNvPr id="4" name="スライド番号プレースホルダー 3"/>
          <p:cNvSpPr>
            <a:spLocks noGrp="1"/>
          </p:cNvSpPr>
          <p:nvPr>
            <p:ph type="sldNum" sz="quarter" idx="10"/>
          </p:nvPr>
        </p:nvSpPr>
        <p:spPr/>
        <p:txBody>
          <a:bodyPr/>
          <a:lstStyle/>
          <a:p>
            <a:fld id="{D9EC1E90-ADBE-424E-BD26-07742A94D122}" type="slidenum">
              <a:rPr kumimoji="1" lang="ja-JP" altLang="en-US" smtClean="0"/>
              <a:t>8</a:t>
            </a:fld>
            <a:endParaRPr kumimoji="1" lang="ja-JP" altLang="en-US"/>
          </a:p>
        </p:txBody>
      </p:sp>
    </p:spTree>
    <p:extLst>
      <p:ext uri="{BB962C8B-B14F-4D97-AF65-F5344CB8AC3E}">
        <p14:creationId xmlns:p14="http://schemas.microsoft.com/office/powerpoint/2010/main" val="2495512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重要なのは、構造が反転しているということ</a:t>
            </a:r>
            <a:endParaRPr kumimoji="1" lang="en-US" altLang="ja-JP" dirty="0" smtClean="0"/>
          </a:p>
          <a:p>
            <a:r>
              <a:rPr kumimoji="1" lang="ja-JP" altLang="en-US" dirty="0" smtClean="0"/>
              <a:t>観測時間後半部で</a:t>
            </a:r>
            <a:r>
              <a:rPr kumimoji="1" lang="en-US" altLang="ja-JP" dirty="0" smtClean="0"/>
              <a:t>CH</a:t>
            </a:r>
            <a:r>
              <a:rPr kumimoji="1" lang="ja-JP" altLang="en-US" dirty="0" smtClean="0"/>
              <a:t>の擾乱は一般的なバブルスパイク構造を形成</a:t>
            </a:r>
            <a:endParaRPr kumimoji="1" lang="en-US" altLang="ja-JP" dirty="0" smtClean="0"/>
          </a:p>
          <a:p>
            <a:r>
              <a:rPr kumimoji="1" lang="en-US" altLang="ja-JP" dirty="0" smtClean="0"/>
              <a:t>1. </a:t>
            </a:r>
            <a:r>
              <a:rPr kumimoji="1" lang="en-US" altLang="ja-JP" dirty="0" err="1" smtClean="0"/>
              <a:t>Dia</a:t>
            </a:r>
            <a:r>
              <a:rPr kumimoji="1" lang="ja-JP" altLang="en-US" dirty="0" smtClean="0"/>
              <a:t>の擾乱は</a:t>
            </a:r>
            <a:r>
              <a:rPr kumimoji="1" lang="en-US" altLang="ja-JP" dirty="0" smtClean="0"/>
              <a:t>CH</a:t>
            </a:r>
            <a:r>
              <a:rPr kumimoji="1" lang="ja-JP" altLang="en-US" dirty="0" smtClean="0"/>
              <a:t>のパブル部分に相当するところにスパイク構造を、</a:t>
            </a:r>
            <a:r>
              <a:rPr kumimoji="1" lang="en-US" altLang="ja-JP" dirty="0" smtClean="0"/>
              <a:t>CH</a:t>
            </a:r>
            <a:r>
              <a:rPr kumimoji="1" lang="ja-JP" altLang="en-US" dirty="0" smtClean="0"/>
              <a:t>のスパイク部分に相当するところにパブルのような形状を持っている</a:t>
            </a:r>
            <a:endParaRPr kumimoji="1" lang="en-US" altLang="ja-JP" dirty="0" smtClean="0"/>
          </a:p>
          <a:p>
            <a:r>
              <a:rPr kumimoji="1" lang="en-US" altLang="ja-JP" dirty="0" smtClean="0"/>
              <a:t>2. X</a:t>
            </a:r>
            <a:r>
              <a:rPr kumimoji="1" lang="ja-JP" altLang="en-US" dirty="0" smtClean="0"/>
              <a:t>線強度分布からターゲット面密度擾乱絶対値の時間発展が分かる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23913F38-B023-164C-A349-50D3EA18D52E}" type="slidenum">
              <a:rPr kumimoji="1" lang="ja-JP" altLang="en-US" smtClean="0"/>
              <a:t>9</a:t>
            </a:fld>
            <a:endParaRPr kumimoji="1" lang="ja-JP" altLang="en-US"/>
          </a:p>
        </p:txBody>
      </p:sp>
    </p:spTree>
    <p:extLst>
      <p:ext uri="{BB962C8B-B14F-4D97-AF65-F5344CB8AC3E}">
        <p14:creationId xmlns:p14="http://schemas.microsoft.com/office/powerpoint/2010/main" val="3484436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ポリスチレンでは、</a:t>
            </a:r>
            <a:r>
              <a:rPr lang="en-US" altLang="ja-JP" sz="1200" b="1" dirty="0" smtClean="0">
                <a:latin typeface="+mn-ea"/>
              </a:rPr>
              <a:t>1</a:t>
            </a:r>
            <a:r>
              <a:rPr lang="ja-JP" altLang="en-US" sz="1200" b="1" dirty="0" smtClean="0">
                <a:latin typeface="+mn-ea"/>
              </a:rPr>
              <a:t>次元流体シミュレーションと非圧縮流体モデルによる計算値は実験結果と良く一致し、</a:t>
            </a:r>
            <a:r>
              <a:rPr lang="ja-JP" altLang="en-US" sz="1200" b="1" dirty="0" smtClean="0"/>
              <a:t>モデル計算の外挿より，</a:t>
            </a:r>
            <a:r>
              <a:rPr lang="en-US" altLang="ja-JP" sz="1200" b="1" dirty="0" smtClean="0"/>
              <a:t>t=0</a:t>
            </a:r>
            <a:r>
              <a:rPr lang="ja-JP" altLang="en-US" sz="1200" b="1" dirty="0" smtClean="0"/>
              <a:t>での発生するインプリントの空間振幅は約</a:t>
            </a:r>
            <a:r>
              <a:rPr lang="en-US" altLang="ja-JP" sz="1200" b="1" dirty="0" smtClean="0"/>
              <a:t> 1.2 </a:t>
            </a:r>
            <a:r>
              <a:rPr lang="en-US" altLang="ja-JP" sz="1200" b="1" dirty="0" err="1" smtClean="0"/>
              <a:t>μm</a:t>
            </a:r>
            <a:r>
              <a:rPr lang="ja-JP" altLang="en-US" sz="1200" b="1" dirty="0" smtClean="0"/>
              <a:t>であった。</a:t>
            </a:r>
            <a:endParaRPr lang="en-US" altLang="ja-JP" sz="1200" b="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ja-JP" altLang="en-US" sz="1200" b="1" dirty="0" smtClean="0">
              <a:latin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35D2E17-B900-AD44-A130-1562249938B0}" type="slidenum">
              <a:rPr kumimoji="1" lang="ja-JP" altLang="en-US" smtClean="0"/>
              <a:t>10</a:t>
            </a:fld>
            <a:endParaRPr kumimoji="1" lang="ja-JP" altLang="en-US"/>
          </a:p>
        </p:txBody>
      </p:sp>
    </p:spTree>
    <p:extLst>
      <p:ext uri="{BB962C8B-B14F-4D97-AF65-F5344CB8AC3E}">
        <p14:creationId xmlns:p14="http://schemas.microsoft.com/office/powerpoint/2010/main" val="289287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一方、ダイヤモンドだと、</a:t>
            </a:r>
            <a:r>
              <a:rPr lang="en-US" altLang="ja-JP" sz="1200" b="1" dirty="0" smtClean="0">
                <a:latin typeface="+mn-ea"/>
              </a:rPr>
              <a:t>1</a:t>
            </a:r>
            <a:r>
              <a:rPr lang="ja-JP" altLang="en-US" sz="1200" b="1" dirty="0" smtClean="0">
                <a:latin typeface="+mn-ea"/>
              </a:rPr>
              <a:t>次元流体シミュレーションと非圧縮流体モデルによる計算値は実験結果と一致するが，図のようにスパイク形状に起因する高次高調波成分が顕著に発生し、</a:t>
            </a:r>
            <a:r>
              <a:rPr lang="ja-JP" altLang="en-US" sz="1200" b="1" dirty="0" smtClean="0"/>
              <a:t>ポリスチレンとは違うメカニズムによってインプリント形状が決定されていることが分かった。モデルの外挿でのインプリント振幅の正確な評価が困難となっている。</a:t>
            </a:r>
            <a:endParaRPr lang="en-US" altLang="ja-JP" sz="1200" b="1"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35D2E17-B900-AD44-A130-1562249938B0}" type="slidenum">
              <a:rPr kumimoji="1" lang="ja-JP" altLang="en-US" smtClean="0"/>
              <a:t>11</a:t>
            </a:fld>
            <a:endParaRPr kumimoji="1" lang="ja-JP" altLang="en-US"/>
          </a:p>
        </p:txBody>
      </p:sp>
    </p:spTree>
    <p:extLst>
      <p:ext uri="{BB962C8B-B14F-4D97-AF65-F5344CB8AC3E}">
        <p14:creationId xmlns:p14="http://schemas.microsoft.com/office/powerpoint/2010/main" val="1425903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5AEE0A8-3232-DB4E-BEE7-544579CF824D}" type="datetimeFigureOut">
              <a:rPr kumimoji="1" lang="ja-JP" altLang="en-US" smtClean="0"/>
              <a:t>2015/03/04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FB9AF3A-39E8-4946-9C90-61344B55C162}" type="slidenum">
              <a:rPr kumimoji="1" lang="ja-JP" altLang="en-US" smtClean="0"/>
              <a:t>‹#›</a:t>
            </a:fld>
            <a:endParaRPr kumimoji="1" lang="ja-JP" altLang="en-US"/>
          </a:p>
        </p:txBody>
      </p:sp>
    </p:spTree>
    <p:extLst>
      <p:ext uri="{BB962C8B-B14F-4D97-AF65-F5344CB8AC3E}">
        <p14:creationId xmlns:p14="http://schemas.microsoft.com/office/powerpoint/2010/main" val="2204039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5AEE0A8-3232-DB4E-BEE7-544579CF824D}" type="datetimeFigureOut">
              <a:rPr kumimoji="1" lang="ja-JP" altLang="en-US" smtClean="0"/>
              <a:t>2015/03/04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FB9AF3A-39E8-4946-9C90-61344B55C162}" type="slidenum">
              <a:rPr kumimoji="1" lang="ja-JP" altLang="en-US" smtClean="0"/>
              <a:t>‹#›</a:t>
            </a:fld>
            <a:endParaRPr kumimoji="1" lang="ja-JP" altLang="en-US"/>
          </a:p>
        </p:txBody>
      </p:sp>
    </p:spTree>
    <p:extLst>
      <p:ext uri="{BB962C8B-B14F-4D97-AF65-F5344CB8AC3E}">
        <p14:creationId xmlns:p14="http://schemas.microsoft.com/office/powerpoint/2010/main" val="1341280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5AEE0A8-3232-DB4E-BEE7-544579CF824D}" type="datetimeFigureOut">
              <a:rPr kumimoji="1" lang="ja-JP" altLang="en-US" smtClean="0"/>
              <a:t>2015/03/04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FB9AF3A-39E8-4946-9C90-61344B55C162}" type="slidenum">
              <a:rPr kumimoji="1" lang="ja-JP" altLang="en-US" smtClean="0"/>
              <a:t>‹#›</a:t>
            </a:fld>
            <a:endParaRPr kumimoji="1" lang="ja-JP" altLang="en-US"/>
          </a:p>
        </p:txBody>
      </p:sp>
    </p:spTree>
    <p:extLst>
      <p:ext uri="{BB962C8B-B14F-4D97-AF65-F5344CB8AC3E}">
        <p14:creationId xmlns:p14="http://schemas.microsoft.com/office/powerpoint/2010/main" val="1641601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5AEE0A8-3232-DB4E-BEE7-544579CF824D}" type="datetimeFigureOut">
              <a:rPr kumimoji="1" lang="ja-JP" altLang="en-US" smtClean="0"/>
              <a:t>2015/03/04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FB9AF3A-39E8-4946-9C90-61344B55C162}" type="slidenum">
              <a:rPr kumimoji="1" lang="ja-JP" altLang="en-US" smtClean="0"/>
              <a:t>‹#›</a:t>
            </a:fld>
            <a:endParaRPr kumimoji="1" lang="ja-JP" altLang="en-US"/>
          </a:p>
        </p:txBody>
      </p:sp>
    </p:spTree>
    <p:extLst>
      <p:ext uri="{BB962C8B-B14F-4D97-AF65-F5344CB8AC3E}">
        <p14:creationId xmlns:p14="http://schemas.microsoft.com/office/powerpoint/2010/main" val="512384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5AEE0A8-3232-DB4E-BEE7-544579CF824D}" type="datetimeFigureOut">
              <a:rPr kumimoji="1" lang="ja-JP" altLang="en-US" smtClean="0"/>
              <a:t>2015/03/04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FB9AF3A-39E8-4946-9C90-61344B55C162}" type="slidenum">
              <a:rPr kumimoji="1" lang="ja-JP" altLang="en-US" smtClean="0"/>
              <a:t>‹#›</a:t>
            </a:fld>
            <a:endParaRPr kumimoji="1" lang="ja-JP" altLang="en-US"/>
          </a:p>
        </p:txBody>
      </p:sp>
    </p:spTree>
    <p:extLst>
      <p:ext uri="{BB962C8B-B14F-4D97-AF65-F5344CB8AC3E}">
        <p14:creationId xmlns:p14="http://schemas.microsoft.com/office/powerpoint/2010/main" val="1790333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5AEE0A8-3232-DB4E-BEE7-544579CF824D}" type="datetimeFigureOut">
              <a:rPr kumimoji="1" lang="ja-JP" altLang="en-US" smtClean="0"/>
              <a:t>2015/03/04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FB9AF3A-39E8-4946-9C90-61344B55C162}" type="slidenum">
              <a:rPr kumimoji="1" lang="ja-JP" altLang="en-US" smtClean="0"/>
              <a:t>‹#›</a:t>
            </a:fld>
            <a:endParaRPr kumimoji="1" lang="ja-JP" altLang="en-US"/>
          </a:p>
        </p:txBody>
      </p:sp>
    </p:spTree>
    <p:extLst>
      <p:ext uri="{BB962C8B-B14F-4D97-AF65-F5344CB8AC3E}">
        <p14:creationId xmlns:p14="http://schemas.microsoft.com/office/powerpoint/2010/main" val="3412303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5AEE0A8-3232-DB4E-BEE7-544579CF824D}" type="datetimeFigureOut">
              <a:rPr kumimoji="1" lang="ja-JP" altLang="en-US" smtClean="0"/>
              <a:t>2015/03/04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FB9AF3A-39E8-4946-9C90-61344B55C162}" type="slidenum">
              <a:rPr kumimoji="1" lang="ja-JP" altLang="en-US" smtClean="0"/>
              <a:t>‹#›</a:t>
            </a:fld>
            <a:endParaRPr kumimoji="1" lang="ja-JP" altLang="en-US"/>
          </a:p>
        </p:txBody>
      </p:sp>
    </p:spTree>
    <p:extLst>
      <p:ext uri="{BB962C8B-B14F-4D97-AF65-F5344CB8AC3E}">
        <p14:creationId xmlns:p14="http://schemas.microsoft.com/office/powerpoint/2010/main" val="671801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5AEE0A8-3232-DB4E-BEE7-544579CF824D}" type="datetimeFigureOut">
              <a:rPr kumimoji="1" lang="ja-JP" altLang="en-US" smtClean="0"/>
              <a:t>2015/03/04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FB9AF3A-39E8-4946-9C90-61344B55C162}" type="slidenum">
              <a:rPr kumimoji="1" lang="ja-JP" altLang="en-US" smtClean="0"/>
              <a:t>‹#›</a:t>
            </a:fld>
            <a:endParaRPr kumimoji="1" lang="ja-JP" altLang="en-US"/>
          </a:p>
        </p:txBody>
      </p:sp>
    </p:spTree>
    <p:extLst>
      <p:ext uri="{BB962C8B-B14F-4D97-AF65-F5344CB8AC3E}">
        <p14:creationId xmlns:p14="http://schemas.microsoft.com/office/powerpoint/2010/main" val="206227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5AEE0A8-3232-DB4E-BEE7-544579CF824D}" type="datetimeFigureOut">
              <a:rPr kumimoji="1" lang="ja-JP" altLang="en-US" smtClean="0"/>
              <a:t>2015/03/04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FB9AF3A-39E8-4946-9C90-61344B55C162}" type="slidenum">
              <a:rPr kumimoji="1" lang="ja-JP" altLang="en-US" smtClean="0"/>
              <a:t>‹#›</a:t>
            </a:fld>
            <a:endParaRPr kumimoji="1" lang="ja-JP" altLang="en-US"/>
          </a:p>
        </p:txBody>
      </p:sp>
    </p:spTree>
    <p:extLst>
      <p:ext uri="{BB962C8B-B14F-4D97-AF65-F5344CB8AC3E}">
        <p14:creationId xmlns:p14="http://schemas.microsoft.com/office/powerpoint/2010/main" val="1307958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5AEE0A8-3232-DB4E-BEE7-544579CF824D}" type="datetimeFigureOut">
              <a:rPr kumimoji="1" lang="ja-JP" altLang="en-US" smtClean="0"/>
              <a:t>2015/03/04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FB9AF3A-39E8-4946-9C90-61344B55C162}" type="slidenum">
              <a:rPr kumimoji="1" lang="ja-JP" altLang="en-US" smtClean="0"/>
              <a:t>‹#›</a:t>
            </a:fld>
            <a:endParaRPr kumimoji="1" lang="ja-JP" altLang="en-US"/>
          </a:p>
        </p:txBody>
      </p:sp>
    </p:spTree>
    <p:extLst>
      <p:ext uri="{BB962C8B-B14F-4D97-AF65-F5344CB8AC3E}">
        <p14:creationId xmlns:p14="http://schemas.microsoft.com/office/powerpoint/2010/main" val="3116991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5AEE0A8-3232-DB4E-BEE7-544579CF824D}" type="datetimeFigureOut">
              <a:rPr kumimoji="1" lang="ja-JP" altLang="en-US" smtClean="0"/>
              <a:t>2015/03/04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FB9AF3A-39E8-4946-9C90-61344B55C162}" type="slidenum">
              <a:rPr kumimoji="1" lang="ja-JP" altLang="en-US" smtClean="0"/>
              <a:t>‹#›</a:t>
            </a:fld>
            <a:endParaRPr kumimoji="1" lang="ja-JP" altLang="en-US"/>
          </a:p>
        </p:txBody>
      </p:sp>
    </p:spTree>
    <p:extLst>
      <p:ext uri="{BB962C8B-B14F-4D97-AF65-F5344CB8AC3E}">
        <p14:creationId xmlns:p14="http://schemas.microsoft.com/office/powerpoint/2010/main" val="34893339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AEE0A8-3232-DB4E-BEE7-544579CF824D}" type="datetimeFigureOut">
              <a:rPr kumimoji="1" lang="ja-JP" altLang="en-US" smtClean="0"/>
              <a:t>2015/03/04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B9AF3A-39E8-4946-9C90-61344B55C162}" type="slidenum">
              <a:rPr kumimoji="1" lang="ja-JP" altLang="en-US" smtClean="0"/>
              <a:t>‹#›</a:t>
            </a:fld>
            <a:endParaRPr kumimoji="1" lang="ja-JP" altLang="en-US"/>
          </a:p>
        </p:txBody>
      </p:sp>
    </p:spTree>
    <p:extLst>
      <p:ext uri="{BB962C8B-B14F-4D97-AF65-F5344CB8AC3E}">
        <p14:creationId xmlns:p14="http://schemas.microsoft.com/office/powerpoint/2010/main" val="3076230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5.png"/></Relationships>
</file>

<file path=ppt/slides/_rels/slide19.xml.rels><?xml version="1.0" encoding="UTF-8" standalone="yes"?>
<Relationships xmlns="http://schemas.openxmlformats.org/package/2006/relationships"><Relationship Id="rId11" Type="http://schemas.openxmlformats.org/officeDocument/2006/relationships/oleObject" Target="../embeddings/oleObject10.bin"/><Relationship Id="rId12" Type="http://schemas.openxmlformats.org/officeDocument/2006/relationships/image" Target="../media/image7.emf"/><Relationship Id="rId13" Type="http://schemas.openxmlformats.org/officeDocument/2006/relationships/oleObject" Target="../embeddings/oleObject11.bin"/><Relationship Id="rId14" Type="http://schemas.openxmlformats.org/officeDocument/2006/relationships/image" Target="../media/image8.emf"/><Relationship Id="rId15" Type="http://schemas.openxmlformats.org/officeDocument/2006/relationships/oleObject" Target="../embeddings/oleObject12.bin"/><Relationship Id="rId16" Type="http://schemas.openxmlformats.org/officeDocument/2006/relationships/image" Target="../media/image9.e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17.xml"/><Relationship Id="rId4" Type="http://schemas.openxmlformats.org/officeDocument/2006/relationships/image" Target="../media/image1.jpeg"/><Relationship Id="rId5" Type="http://schemas.openxmlformats.org/officeDocument/2006/relationships/oleObject" Target="../embeddings/oleObject7.bin"/><Relationship Id="rId6" Type="http://schemas.openxmlformats.org/officeDocument/2006/relationships/image" Target="../media/image4.emf"/><Relationship Id="rId7" Type="http://schemas.openxmlformats.org/officeDocument/2006/relationships/oleObject" Target="../embeddings/oleObject8.bin"/><Relationship Id="rId8" Type="http://schemas.openxmlformats.org/officeDocument/2006/relationships/image" Target="../media/image5.emf"/><Relationship Id="rId9" Type="http://schemas.openxmlformats.org/officeDocument/2006/relationships/oleObject" Target="../embeddings/oleObject9.bin"/><Relationship Id="rId10"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oleObject" Target="../embeddings/oleObject13.bin"/><Relationship Id="rId5" Type="http://schemas.openxmlformats.org/officeDocument/2006/relationships/image" Target="../media/image44.emf"/><Relationship Id="rId6" Type="http://schemas.openxmlformats.org/officeDocument/2006/relationships/oleObject" Target="../embeddings/oleObject14.bin"/><Relationship Id="rId7" Type="http://schemas.openxmlformats.org/officeDocument/2006/relationships/image" Target="../media/image45.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1" Type="http://schemas.openxmlformats.org/officeDocument/2006/relationships/image" Target="../media/image7.emf"/><Relationship Id="rId12" Type="http://schemas.openxmlformats.org/officeDocument/2006/relationships/oleObject" Target="../embeddings/oleObject5.bin"/><Relationship Id="rId13" Type="http://schemas.openxmlformats.org/officeDocument/2006/relationships/image" Target="../media/image8.emf"/><Relationship Id="rId14" Type="http://schemas.openxmlformats.org/officeDocument/2006/relationships/oleObject" Target="../embeddings/oleObject6.bin"/><Relationship Id="rId15" Type="http://schemas.openxmlformats.org/officeDocument/2006/relationships/image" Target="../media/image9.emf"/><Relationship Id="rId16" Type="http://schemas.openxmlformats.org/officeDocument/2006/relationships/image" Target="../media/image1.jpeg"/><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4.emf"/><Relationship Id="rId6" Type="http://schemas.openxmlformats.org/officeDocument/2006/relationships/oleObject" Target="../embeddings/oleObject2.bin"/><Relationship Id="rId7" Type="http://schemas.openxmlformats.org/officeDocument/2006/relationships/image" Target="../media/image5.emf"/><Relationship Id="rId8" Type="http://schemas.openxmlformats.org/officeDocument/2006/relationships/oleObject" Target="../embeddings/oleObject3.bin"/><Relationship Id="rId9" Type="http://schemas.openxmlformats.org/officeDocument/2006/relationships/image" Target="../media/image6.emf"/><Relationship Id="rId10"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 Id="rId3" Type="http://schemas.openxmlformats.org/officeDocument/2006/relationships/image" Target="../media/image5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g"/><Relationship Id="rId3" Type="http://schemas.openxmlformats.org/officeDocument/2006/relationships/image" Target="../media/image5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4.png"/><Relationship Id="rId5" Type="http://schemas.openxmlformats.org/officeDocument/2006/relationships/image" Target="../media/image18.png"/><Relationship Id="rId6" Type="http://schemas.openxmlformats.org/officeDocument/2006/relationships/image" Target="../media/image15.png"/><Relationship Id="rId7"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emf"/><Relationship Id="rId6" Type="http://schemas.openxmlformats.org/officeDocument/2006/relationships/image" Target="../media/image22.emf"/><Relationship Id="rId7"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93664" y="1500954"/>
            <a:ext cx="90170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sz="3200" b="1" dirty="0" smtClean="0"/>
              <a:t>物質の圧縮率に着眼したレーザー核融合</a:t>
            </a:r>
            <a:endParaRPr lang="en-US" altLang="ja-JP" sz="3200" b="1" dirty="0" smtClean="0"/>
          </a:p>
          <a:p>
            <a:r>
              <a:rPr lang="ja-JP" altLang="en-US" sz="3200" b="1" dirty="0" smtClean="0"/>
              <a:t>ターゲットのインプリント制御に関する研究</a:t>
            </a:r>
            <a:endParaRPr lang="ja-JP" altLang="en-US" sz="3200" b="1" dirty="0"/>
          </a:p>
        </p:txBody>
      </p:sp>
      <p:pic>
        <p:nvPicPr>
          <p:cNvPr id="11" name="図 10" descr="logo-SILVER.jpg"/>
          <p:cNvPicPr>
            <a:picLocks noChangeAspect="1"/>
          </p:cNvPicPr>
          <p:nvPr/>
        </p:nvPicPr>
        <p:blipFill rotWithShape="1">
          <a:blip r:embed="rId2" cstate="print"/>
          <a:srcRect r="6042"/>
          <a:stretch/>
        </p:blipFill>
        <p:spPr>
          <a:xfrm>
            <a:off x="8295030" y="0"/>
            <a:ext cx="822960" cy="822960"/>
          </a:xfrm>
          <a:prstGeom prst="rect">
            <a:avLst/>
          </a:prstGeom>
          <a:noFill/>
          <a:ln>
            <a:noFill/>
          </a:ln>
          <a:effectLst>
            <a:softEdge rad="0"/>
          </a:effectLst>
        </p:spPr>
      </p:pic>
      <p:pic>
        <p:nvPicPr>
          <p:cNvPr id="3" name="図 2" descr="rogo4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5183" y="0"/>
            <a:ext cx="822960" cy="822960"/>
          </a:xfrm>
          <a:prstGeom prst="rect">
            <a:avLst/>
          </a:prstGeom>
        </p:spPr>
      </p:pic>
      <p:sp>
        <p:nvSpPr>
          <p:cNvPr id="12" name="サブタイトル 2"/>
          <p:cNvSpPr txBox="1">
            <a:spLocks/>
          </p:cNvSpPr>
          <p:nvPr/>
        </p:nvSpPr>
        <p:spPr>
          <a:xfrm>
            <a:off x="0" y="3886200"/>
            <a:ext cx="9144000" cy="549935"/>
          </a:xfrm>
          <a:prstGeom prst="rect">
            <a:avLst/>
          </a:prstGeom>
          <a:noFill/>
          <a:ln>
            <a:noFill/>
          </a:ln>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sz="2400" b="1" dirty="0" smtClean="0"/>
              <a:t>     </a:t>
            </a:r>
            <a:r>
              <a:rPr lang="ja-JP" altLang="en-US" sz="2400" b="1" dirty="0" smtClean="0"/>
              <a:t>加藤弘樹</a:t>
            </a:r>
            <a:r>
              <a:rPr lang="en-US" altLang="ja-JP" sz="2400" b="1" dirty="0" smtClean="0"/>
              <a:t>,</a:t>
            </a:r>
            <a:r>
              <a:rPr lang="ja-JP" altLang="en-US" sz="2400" b="1" dirty="0" smtClean="0"/>
              <a:t>重森啓介</a:t>
            </a:r>
            <a:r>
              <a:rPr lang="en-US" altLang="ja-JP" sz="2400" b="1" dirty="0" smtClean="0"/>
              <a:t>,</a:t>
            </a:r>
            <a:r>
              <a:rPr lang="ja-JP" altLang="en-US" sz="2400" b="1" dirty="0" smtClean="0"/>
              <a:t>弘中陽一郎</a:t>
            </a:r>
            <a:r>
              <a:rPr lang="en-US" altLang="ja-JP" sz="2400" b="1" dirty="0" smtClean="0"/>
              <a:t>,</a:t>
            </a:r>
            <a:r>
              <a:rPr lang="ja-JP" altLang="en-US" sz="2400" b="1" dirty="0" smtClean="0"/>
              <a:t>寺崎英紀</a:t>
            </a:r>
            <a:r>
              <a:rPr lang="en-US" altLang="ja-JP" sz="2400" b="1" baseline="30000" dirty="0" smtClean="0"/>
              <a:t>A</a:t>
            </a:r>
            <a:r>
              <a:rPr lang="en-US" altLang="ja-JP" sz="2400" b="1" dirty="0" smtClean="0"/>
              <a:t>,</a:t>
            </a:r>
            <a:r>
              <a:rPr lang="ja-JP" altLang="en-US" sz="2400" b="1" dirty="0" smtClean="0"/>
              <a:t>境家達弘</a:t>
            </a:r>
            <a:r>
              <a:rPr lang="en-US" altLang="ja-JP" sz="2400" b="1" baseline="30000" dirty="0" smtClean="0"/>
              <a:t>A</a:t>
            </a:r>
            <a:r>
              <a:rPr lang="en-US" altLang="ja-JP" sz="2400" b="1" dirty="0" smtClean="0"/>
              <a:t>,</a:t>
            </a:r>
            <a:r>
              <a:rPr lang="ja-JP" altLang="en-US" sz="2400" b="1" dirty="0" smtClean="0"/>
              <a:t>細木亮太</a:t>
            </a:r>
            <a:r>
              <a:rPr lang="en-US" altLang="ja-JP" sz="2400" b="1" baseline="30000" dirty="0" smtClean="0"/>
              <a:t>A</a:t>
            </a:r>
            <a:r>
              <a:rPr lang="en-US" altLang="ja-JP" sz="2400" b="1" dirty="0" smtClean="0"/>
              <a:t>,</a:t>
            </a:r>
            <a:r>
              <a:rPr lang="ja-JP" altLang="en-US" sz="2400" b="1" dirty="0" smtClean="0"/>
              <a:t>中井光男</a:t>
            </a:r>
            <a:r>
              <a:rPr lang="en-US" altLang="ja-JP" sz="2400" b="1" dirty="0" smtClean="0"/>
              <a:t>,</a:t>
            </a:r>
            <a:r>
              <a:rPr lang="ja-JP" altLang="en-US" sz="2400" b="1" dirty="0" smtClean="0"/>
              <a:t>疇地宏</a:t>
            </a:r>
            <a:endParaRPr lang="en-US" altLang="ja-JP" sz="2400" b="1" baseline="30000" dirty="0" smtClean="0"/>
          </a:p>
          <a:p>
            <a:endParaRPr lang="en-US" altLang="ja-JP" sz="2400" b="1" dirty="0" smtClean="0"/>
          </a:p>
          <a:p>
            <a:endParaRPr lang="en-US" altLang="ja-JP" sz="2400" b="1" dirty="0" smtClean="0"/>
          </a:p>
          <a:p>
            <a:endParaRPr lang="ja-JP" altLang="en-US" sz="2400" b="1" dirty="0" smtClean="0"/>
          </a:p>
          <a:p>
            <a:endParaRPr lang="ja-JP" altLang="en-US" b="1" dirty="0"/>
          </a:p>
        </p:txBody>
      </p:sp>
      <p:sp>
        <p:nvSpPr>
          <p:cNvPr id="13" name="テキスト ボックス 12"/>
          <p:cNvSpPr txBox="1"/>
          <p:nvPr/>
        </p:nvSpPr>
        <p:spPr>
          <a:xfrm>
            <a:off x="2884720" y="4468443"/>
            <a:ext cx="4413419" cy="461665"/>
          </a:xfrm>
          <a:prstGeom prst="rect">
            <a:avLst/>
          </a:prstGeom>
          <a:noFill/>
        </p:spPr>
        <p:txBody>
          <a:bodyPr wrap="square" rtlCol="0">
            <a:spAutoFit/>
          </a:bodyPr>
          <a:lstStyle/>
          <a:p>
            <a:r>
              <a:rPr kumimoji="1" lang="ja-JP" altLang="en-US" sz="2400" b="1" dirty="0" smtClean="0"/>
              <a:t>阪大レーザー研</a:t>
            </a:r>
            <a:r>
              <a:rPr kumimoji="1" lang="en-US" altLang="ja-JP" sz="2400" b="1" dirty="0" smtClean="0"/>
              <a:t>, </a:t>
            </a:r>
            <a:r>
              <a:rPr kumimoji="1" lang="ja-JP" altLang="en-US" sz="2400" b="1" dirty="0" smtClean="0"/>
              <a:t>阪大理</a:t>
            </a:r>
            <a:r>
              <a:rPr lang="en-US" altLang="ja-JP" sz="2400" b="1" baseline="30000" dirty="0"/>
              <a:t>A</a:t>
            </a:r>
            <a:endParaRPr kumimoji="1" lang="ja-JP" altLang="en-US" sz="2400" b="1" dirty="0"/>
          </a:p>
        </p:txBody>
      </p:sp>
      <p:sp>
        <p:nvSpPr>
          <p:cNvPr id="14" name="テキスト ボックス 13"/>
          <p:cNvSpPr txBox="1"/>
          <p:nvPr/>
        </p:nvSpPr>
        <p:spPr>
          <a:xfrm>
            <a:off x="754932" y="5071619"/>
            <a:ext cx="7559348" cy="1169551"/>
          </a:xfrm>
          <a:prstGeom prst="rect">
            <a:avLst/>
          </a:prstGeom>
          <a:noFill/>
        </p:spPr>
        <p:txBody>
          <a:bodyPr wrap="square" spcCol="0" rtlCol="0">
            <a:spAutoFit/>
          </a:bodyPr>
          <a:lstStyle/>
          <a:p>
            <a:pPr algn="ctr">
              <a:lnSpc>
                <a:spcPct val="150000"/>
              </a:lnSpc>
            </a:pPr>
            <a:r>
              <a:rPr lang="ja-JP" altLang="en-US" sz="2400" b="1" dirty="0" smtClean="0"/>
              <a:t>第</a:t>
            </a:r>
            <a:r>
              <a:rPr lang="en-US" altLang="ja-JP" sz="2400" b="1" dirty="0" smtClean="0"/>
              <a:t>18</a:t>
            </a:r>
            <a:r>
              <a:rPr lang="ja-JP" altLang="en-US" sz="2400" b="1" dirty="0" smtClean="0"/>
              <a:t>回</a:t>
            </a:r>
            <a:r>
              <a:rPr lang="en-US" altLang="ja-JP" sz="2400" b="1" dirty="0" smtClean="0"/>
              <a:t> </a:t>
            </a:r>
            <a:r>
              <a:rPr lang="ja-JP" altLang="en-US" sz="2400" b="1" dirty="0" smtClean="0"/>
              <a:t>若手科学者によるプラズマ研究会</a:t>
            </a:r>
            <a:endParaRPr lang="en-US" altLang="ja-JP" sz="2400" b="1" dirty="0" smtClean="0"/>
          </a:p>
          <a:p>
            <a:pPr algn="ctr">
              <a:lnSpc>
                <a:spcPct val="150000"/>
              </a:lnSpc>
            </a:pPr>
            <a:r>
              <a:rPr lang="en-US" altLang="ja-JP" sz="2400" b="1" dirty="0" smtClean="0"/>
              <a:t>3</a:t>
            </a:r>
            <a:r>
              <a:rPr lang="ja-JP" altLang="en-US" sz="2400" b="1" dirty="0" smtClean="0"/>
              <a:t>月</a:t>
            </a:r>
            <a:r>
              <a:rPr lang="en-US" altLang="ja-JP" sz="2400" b="1" dirty="0" smtClean="0"/>
              <a:t>4</a:t>
            </a:r>
            <a:r>
              <a:rPr lang="ja-JP" altLang="en-US" sz="2400" b="1" dirty="0" smtClean="0"/>
              <a:t>日　日本原子力研究開発機構　那珂</a:t>
            </a:r>
            <a:r>
              <a:rPr lang="ja-JP" altLang="en-US" sz="2400" b="1" dirty="0"/>
              <a:t>核融合研究所</a:t>
            </a:r>
            <a:endParaRPr lang="en-US" altLang="ja-JP" sz="2400" b="1" dirty="0"/>
          </a:p>
        </p:txBody>
      </p:sp>
    </p:spTree>
    <p:extLst>
      <p:ext uri="{BB962C8B-B14F-4D97-AF65-F5344CB8AC3E}">
        <p14:creationId xmlns:p14="http://schemas.microsoft.com/office/powerpoint/2010/main" val="98546181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3"/>
          <a:srcRect/>
          <a:stretch>
            <a:fillRect/>
          </a:stretch>
        </p:blipFill>
        <p:spPr bwMode="auto">
          <a:xfrm>
            <a:off x="833967" y="1399312"/>
            <a:ext cx="7090833" cy="4402666"/>
          </a:xfrm>
          <a:prstGeom prst="rect">
            <a:avLst/>
          </a:prstGeom>
          <a:noFill/>
          <a:ln w="9525">
            <a:noFill/>
            <a:miter lim="800000"/>
            <a:headEnd/>
            <a:tailEnd/>
          </a:ln>
        </p:spPr>
      </p:pic>
      <p:cxnSp>
        <p:nvCxnSpPr>
          <p:cNvPr id="10" name="直線矢印コネクタ 9"/>
          <p:cNvCxnSpPr/>
          <p:nvPr/>
        </p:nvCxnSpPr>
        <p:spPr>
          <a:xfrm>
            <a:off x="4190414" y="2926771"/>
            <a:ext cx="0" cy="21816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テキスト ボックス 10"/>
          <p:cNvSpPr txBox="1"/>
          <p:nvPr/>
        </p:nvSpPr>
        <p:spPr>
          <a:xfrm>
            <a:off x="4122682" y="4215228"/>
            <a:ext cx="1081759" cy="646331"/>
          </a:xfrm>
          <a:prstGeom prst="rect">
            <a:avLst/>
          </a:prstGeom>
          <a:noFill/>
        </p:spPr>
        <p:txBody>
          <a:bodyPr wrap="square" rtlCol="0">
            <a:spAutoFit/>
          </a:bodyPr>
          <a:lstStyle/>
          <a:p>
            <a:pPr algn="ctr"/>
            <a:r>
              <a:rPr kumimoji="1" lang="en-US" altLang="ja-JP" b="1" dirty="0" smtClean="0"/>
              <a:t>Shock</a:t>
            </a:r>
          </a:p>
          <a:p>
            <a:pPr algn="ctr"/>
            <a:r>
              <a:rPr lang="en-US" altLang="ja-JP" b="1" dirty="0" smtClean="0"/>
              <a:t>breakout</a:t>
            </a:r>
            <a:endParaRPr kumimoji="1" lang="ja-JP" altLang="en-US" b="1" dirty="0"/>
          </a:p>
        </p:txBody>
      </p:sp>
      <p:sp>
        <p:nvSpPr>
          <p:cNvPr id="12" name="テキスト ボックス 11"/>
          <p:cNvSpPr txBox="1"/>
          <p:nvPr/>
        </p:nvSpPr>
        <p:spPr>
          <a:xfrm>
            <a:off x="2073504" y="2187763"/>
            <a:ext cx="1944031" cy="553998"/>
          </a:xfrm>
          <a:prstGeom prst="rect">
            <a:avLst/>
          </a:prstGeom>
          <a:noFill/>
        </p:spPr>
        <p:txBody>
          <a:bodyPr wrap="square" tIns="0" bIns="0" rtlCol="0">
            <a:spAutoFit/>
          </a:bodyPr>
          <a:lstStyle/>
          <a:p>
            <a:r>
              <a:rPr kumimoji="1" lang="en-US" altLang="ja-JP" b="1" dirty="0" smtClean="0"/>
              <a:t>Imprint </a:t>
            </a:r>
            <a:r>
              <a:rPr lang="en-US" altLang="ja-JP" b="1" dirty="0" smtClean="0"/>
              <a:t>Amplitude</a:t>
            </a:r>
          </a:p>
          <a:p>
            <a:r>
              <a:rPr kumimoji="1" lang="en-US" altLang="ja-JP" b="1" dirty="0" smtClean="0"/>
              <a:t>〜</a:t>
            </a:r>
            <a:r>
              <a:rPr lang="en-US" altLang="ja-JP" b="1" dirty="0" smtClean="0"/>
              <a:t>1.2</a:t>
            </a:r>
            <a:r>
              <a:rPr kumimoji="1" lang="en-US" altLang="ja-JP" b="1" dirty="0" smtClean="0"/>
              <a:t> </a:t>
            </a:r>
            <a:r>
              <a:rPr kumimoji="1" lang="en-US" altLang="ja-JP" b="1" dirty="0" err="1" smtClean="0"/>
              <a:t>μm</a:t>
            </a:r>
            <a:r>
              <a:rPr kumimoji="1" lang="en-US" altLang="ja-JP" b="1" dirty="0" smtClean="0"/>
              <a:t> (model)</a:t>
            </a:r>
            <a:endParaRPr kumimoji="1" lang="ja-JP" altLang="en-US" b="1" dirty="0"/>
          </a:p>
        </p:txBody>
      </p:sp>
      <p:cxnSp>
        <p:nvCxnSpPr>
          <p:cNvPr id="13" name="直線コネクタ 12"/>
          <p:cNvCxnSpPr/>
          <p:nvPr/>
        </p:nvCxnSpPr>
        <p:spPr>
          <a:xfrm flipV="1">
            <a:off x="3275413" y="3033003"/>
            <a:ext cx="15678" cy="2005502"/>
          </a:xfrm>
          <a:prstGeom prst="line">
            <a:avLst/>
          </a:prstGeom>
          <a:ln>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4" name="直線矢印コネクタ 13"/>
          <p:cNvCxnSpPr/>
          <p:nvPr/>
        </p:nvCxnSpPr>
        <p:spPr>
          <a:xfrm>
            <a:off x="3295750" y="2725936"/>
            <a:ext cx="0" cy="2520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テキスト ボックス 14"/>
          <p:cNvSpPr txBox="1"/>
          <p:nvPr/>
        </p:nvSpPr>
        <p:spPr>
          <a:xfrm>
            <a:off x="2537811" y="5360281"/>
            <a:ext cx="1473700" cy="646331"/>
          </a:xfrm>
          <a:prstGeom prst="rect">
            <a:avLst/>
          </a:prstGeom>
          <a:noFill/>
        </p:spPr>
        <p:txBody>
          <a:bodyPr wrap="square" rtlCol="0">
            <a:spAutoFit/>
          </a:bodyPr>
          <a:lstStyle/>
          <a:p>
            <a:pPr algn="ctr"/>
            <a:r>
              <a:rPr kumimoji="1" lang="en-US" altLang="ja-JP" b="1" dirty="0" smtClean="0"/>
              <a:t>Onset </a:t>
            </a:r>
          </a:p>
          <a:p>
            <a:pPr algn="ctr"/>
            <a:r>
              <a:rPr kumimoji="1" lang="en-US" altLang="ja-JP" b="1" dirty="0" smtClean="0"/>
              <a:t>main</a:t>
            </a:r>
            <a:endParaRPr kumimoji="1" lang="ja-JP" altLang="en-US" b="1" dirty="0"/>
          </a:p>
        </p:txBody>
      </p:sp>
      <p:sp>
        <p:nvSpPr>
          <p:cNvPr id="20" name="テキスト ボックス 19"/>
          <p:cNvSpPr txBox="1"/>
          <p:nvPr/>
        </p:nvSpPr>
        <p:spPr>
          <a:xfrm>
            <a:off x="904060" y="6042153"/>
            <a:ext cx="7219742" cy="707886"/>
          </a:xfrm>
          <a:prstGeom prst="rect">
            <a:avLst/>
          </a:prstGeom>
          <a:noFill/>
        </p:spPr>
        <p:txBody>
          <a:bodyPr wrap="square" rtlCol="0">
            <a:spAutoFit/>
          </a:bodyPr>
          <a:lstStyle/>
          <a:p>
            <a:r>
              <a:rPr lang="ja-JP" altLang="en-US" sz="2000" b="1" dirty="0" smtClean="0"/>
              <a:t>モデル計算の外挿より，</a:t>
            </a:r>
            <a:r>
              <a:rPr lang="en-US" altLang="ja-JP" sz="2000" b="1" dirty="0" smtClean="0"/>
              <a:t>t=0</a:t>
            </a:r>
            <a:r>
              <a:rPr lang="ja-JP" altLang="en-US" sz="2000" b="1" dirty="0" err="1" smtClean="0"/>
              <a:t>での</a:t>
            </a:r>
            <a:r>
              <a:rPr lang="ja-JP" altLang="en-US" sz="2000" b="1" dirty="0" smtClean="0"/>
              <a:t>インプリント擾乱</a:t>
            </a:r>
            <a:r>
              <a:rPr lang="ja-JP" altLang="en-US" sz="2000" b="1" dirty="0"/>
              <a:t>振幅</a:t>
            </a:r>
            <a:r>
              <a:rPr lang="ja-JP" altLang="en-US" sz="2000" b="1" dirty="0" smtClean="0"/>
              <a:t>は約</a:t>
            </a:r>
            <a:r>
              <a:rPr lang="en-US" altLang="ja-JP" sz="2000" b="1" dirty="0" smtClean="0"/>
              <a:t> </a:t>
            </a:r>
            <a:r>
              <a:rPr lang="en-US" altLang="ja-JP" sz="2000" b="1" dirty="0"/>
              <a:t>1.2 </a:t>
            </a:r>
            <a:r>
              <a:rPr lang="en-US" altLang="ja-JP" sz="2000" b="1" dirty="0" err="1" smtClean="0"/>
              <a:t>μm</a:t>
            </a:r>
            <a:endParaRPr lang="en-US" altLang="ja-JP" sz="2000" b="1" dirty="0" smtClean="0"/>
          </a:p>
          <a:p>
            <a:endParaRPr lang="ja-JP" altLang="en-US" sz="2000" b="1" dirty="0"/>
          </a:p>
        </p:txBody>
      </p:sp>
      <p:pic>
        <p:nvPicPr>
          <p:cNvPr id="18" name="図 17" descr="logo-SILVER.jpg"/>
          <p:cNvPicPr>
            <a:picLocks noChangeAspect="1"/>
          </p:cNvPicPr>
          <p:nvPr/>
        </p:nvPicPr>
        <p:blipFill rotWithShape="1">
          <a:blip r:embed="rId4" cstate="print"/>
          <a:srcRect r="6042"/>
          <a:stretch/>
        </p:blipFill>
        <p:spPr>
          <a:xfrm>
            <a:off x="8176499" y="0"/>
            <a:ext cx="956681" cy="640080"/>
          </a:xfrm>
          <a:prstGeom prst="rect">
            <a:avLst/>
          </a:prstGeom>
          <a:noFill/>
          <a:ln>
            <a:noFill/>
          </a:ln>
          <a:effectLst>
            <a:softEdge rad="0"/>
          </a:effectLst>
        </p:spPr>
      </p:pic>
      <p:sp>
        <p:nvSpPr>
          <p:cNvPr id="19" name="テキスト ボックス 18"/>
          <p:cNvSpPr txBox="1"/>
          <p:nvPr/>
        </p:nvSpPr>
        <p:spPr>
          <a:xfrm>
            <a:off x="40492" y="28420"/>
            <a:ext cx="2286203" cy="338554"/>
          </a:xfrm>
          <a:prstGeom prst="rect">
            <a:avLst/>
          </a:prstGeom>
          <a:noFill/>
          <a:ln>
            <a:solidFill>
              <a:schemeClr val="tx1"/>
            </a:solidFill>
          </a:ln>
        </p:spPr>
        <p:txBody>
          <a:bodyPr wrap="none" rtlCol="0">
            <a:spAutoFit/>
          </a:bodyPr>
          <a:lstStyle/>
          <a:p>
            <a:r>
              <a:rPr lang="ja-JP" altLang="en-US" sz="1600" dirty="0" smtClean="0"/>
              <a:t>解析結果（ポリスチレン）</a:t>
            </a:r>
            <a:endParaRPr kumimoji="1" lang="ja-JP" altLang="en-US" sz="1600" dirty="0"/>
          </a:p>
        </p:txBody>
      </p:sp>
      <p:sp>
        <p:nvSpPr>
          <p:cNvPr id="21" name="テキスト ボックス 20"/>
          <p:cNvSpPr txBox="1"/>
          <p:nvPr/>
        </p:nvSpPr>
        <p:spPr>
          <a:xfrm>
            <a:off x="624144" y="404205"/>
            <a:ext cx="8149561" cy="830997"/>
          </a:xfrm>
          <a:prstGeom prst="rect">
            <a:avLst/>
          </a:prstGeom>
          <a:noFill/>
        </p:spPr>
        <p:txBody>
          <a:bodyPr wrap="square" rtlCol="0">
            <a:spAutoFit/>
          </a:bodyPr>
          <a:lstStyle/>
          <a:p>
            <a:r>
              <a:rPr lang="en-US" altLang="ja-JP" sz="2400" b="1" dirty="0" smtClean="0">
                <a:latin typeface="+mn-ea"/>
              </a:rPr>
              <a:t>1</a:t>
            </a:r>
            <a:r>
              <a:rPr lang="ja-JP" altLang="en-US" sz="2400" b="1" dirty="0" smtClean="0">
                <a:latin typeface="+mn-ea"/>
              </a:rPr>
              <a:t>次元流体シミュレーションと非圧縮流体モデルによる計算値は実験結果と良く一致する</a:t>
            </a:r>
            <a:endParaRPr lang="ja-JP" altLang="en-US" sz="2400" b="1" dirty="0">
              <a:latin typeface="+mn-ea"/>
            </a:endParaRPr>
          </a:p>
        </p:txBody>
      </p:sp>
    </p:spTree>
    <p:extLst>
      <p:ext uri="{BB962C8B-B14F-4D97-AF65-F5344CB8AC3E}">
        <p14:creationId xmlns:p14="http://schemas.microsoft.com/office/powerpoint/2010/main" val="30658834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3"/>
          <a:srcRect/>
          <a:stretch>
            <a:fillRect/>
          </a:stretch>
        </p:blipFill>
        <p:spPr bwMode="auto">
          <a:xfrm>
            <a:off x="872933" y="1581050"/>
            <a:ext cx="7333488" cy="4507992"/>
          </a:xfrm>
          <a:prstGeom prst="rect">
            <a:avLst/>
          </a:prstGeom>
          <a:noFill/>
          <a:ln w="9525">
            <a:noFill/>
            <a:miter lim="800000"/>
            <a:headEnd/>
            <a:tailEnd/>
          </a:ln>
        </p:spPr>
      </p:pic>
      <p:pic>
        <p:nvPicPr>
          <p:cNvPr id="6" name="図 5"/>
          <p:cNvPicPr/>
          <p:nvPr/>
        </p:nvPicPr>
        <p:blipFill>
          <a:blip r:embed="rId4"/>
          <a:srcRect/>
          <a:stretch>
            <a:fillRect/>
          </a:stretch>
        </p:blipFill>
        <p:spPr bwMode="auto">
          <a:xfrm>
            <a:off x="4872872" y="3662173"/>
            <a:ext cx="2581472" cy="1459235"/>
          </a:xfrm>
          <a:prstGeom prst="rect">
            <a:avLst/>
          </a:prstGeom>
          <a:noFill/>
          <a:ln w="9525">
            <a:solidFill>
              <a:srgbClr val="000000"/>
            </a:solidFill>
            <a:miter lim="800000"/>
            <a:headEnd/>
            <a:tailEnd/>
          </a:ln>
        </p:spPr>
      </p:pic>
      <p:cxnSp>
        <p:nvCxnSpPr>
          <p:cNvPr id="7" name="直線矢印コネクタ 6"/>
          <p:cNvCxnSpPr/>
          <p:nvPr/>
        </p:nvCxnSpPr>
        <p:spPr>
          <a:xfrm>
            <a:off x="3200615" y="4181086"/>
            <a:ext cx="0" cy="12456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テキスト ボックス 7"/>
          <p:cNvSpPr txBox="1"/>
          <p:nvPr/>
        </p:nvSpPr>
        <p:spPr>
          <a:xfrm>
            <a:off x="3183682" y="4656841"/>
            <a:ext cx="1081759" cy="646331"/>
          </a:xfrm>
          <a:prstGeom prst="rect">
            <a:avLst/>
          </a:prstGeom>
          <a:noFill/>
        </p:spPr>
        <p:txBody>
          <a:bodyPr wrap="square" rtlCol="0">
            <a:spAutoFit/>
          </a:bodyPr>
          <a:lstStyle/>
          <a:p>
            <a:pPr algn="ctr"/>
            <a:r>
              <a:rPr kumimoji="1" lang="en-US" altLang="ja-JP" b="1" dirty="0" smtClean="0"/>
              <a:t>Shock</a:t>
            </a:r>
          </a:p>
          <a:p>
            <a:pPr algn="ctr"/>
            <a:r>
              <a:rPr lang="en-US" altLang="ja-JP" b="1" dirty="0" smtClean="0"/>
              <a:t>breakout</a:t>
            </a:r>
            <a:endParaRPr kumimoji="1" lang="ja-JP" altLang="en-US" b="1" dirty="0"/>
          </a:p>
        </p:txBody>
      </p:sp>
      <p:sp>
        <p:nvSpPr>
          <p:cNvPr id="9" name="テキスト ボックス 8"/>
          <p:cNvSpPr txBox="1"/>
          <p:nvPr/>
        </p:nvSpPr>
        <p:spPr>
          <a:xfrm>
            <a:off x="2075701" y="2802425"/>
            <a:ext cx="1944031" cy="1200329"/>
          </a:xfrm>
          <a:prstGeom prst="rect">
            <a:avLst/>
          </a:prstGeom>
          <a:noFill/>
        </p:spPr>
        <p:txBody>
          <a:bodyPr wrap="square" rtlCol="0">
            <a:spAutoFit/>
          </a:bodyPr>
          <a:lstStyle/>
          <a:p>
            <a:r>
              <a:rPr kumimoji="1" lang="en-US" altLang="ja-JP" b="1" dirty="0" smtClean="0"/>
              <a:t>Imprint</a:t>
            </a:r>
          </a:p>
          <a:p>
            <a:r>
              <a:rPr lang="en-US" altLang="ja-JP" b="1" dirty="0" smtClean="0"/>
              <a:t>Fundamental</a:t>
            </a:r>
            <a:endParaRPr kumimoji="1" lang="en-US" altLang="ja-JP" b="1" dirty="0" smtClean="0"/>
          </a:p>
          <a:p>
            <a:r>
              <a:rPr lang="en-US" altLang="ja-JP" b="1" dirty="0" smtClean="0"/>
              <a:t>Amplitude</a:t>
            </a:r>
          </a:p>
          <a:p>
            <a:r>
              <a:rPr kumimoji="1" lang="en-US" altLang="ja-JP" b="1" dirty="0" smtClean="0"/>
              <a:t>〜0.2 </a:t>
            </a:r>
            <a:r>
              <a:rPr kumimoji="1" lang="en-US" altLang="ja-JP" b="1" dirty="0" err="1" smtClean="0"/>
              <a:t>μm</a:t>
            </a:r>
            <a:r>
              <a:rPr kumimoji="1" lang="en-US" altLang="ja-JP" b="1" dirty="0" smtClean="0"/>
              <a:t> (model)</a:t>
            </a:r>
            <a:endParaRPr kumimoji="1" lang="ja-JP" altLang="en-US" b="1" dirty="0"/>
          </a:p>
        </p:txBody>
      </p:sp>
      <p:cxnSp>
        <p:nvCxnSpPr>
          <p:cNvPr id="10" name="直線コネクタ 9"/>
          <p:cNvCxnSpPr>
            <a:stCxn id="12" idx="0"/>
          </p:cNvCxnSpPr>
          <p:nvPr/>
        </p:nvCxnSpPr>
        <p:spPr>
          <a:xfrm flipV="1">
            <a:off x="2626931" y="4322501"/>
            <a:ext cx="0" cy="558000"/>
          </a:xfrm>
          <a:prstGeom prst="line">
            <a:avLst/>
          </a:prstGeom>
          <a:ln>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1" name="直線矢印コネクタ 10"/>
          <p:cNvCxnSpPr/>
          <p:nvPr/>
        </p:nvCxnSpPr>
        <p:spPr>
          <a:xfrm>
            <a:off x="2623055" y="3948392"/>
            <a:ext cx="0" cy="3240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テキスト ボックス 11"/>
          <p:cNvSpPr txBox="1"/>
          <p:nvPr/>
        </p:nvSpPr>
        <p:spPr>
          <a:xfrm>
            <a:off x="1890081" y="4771481"/>
            <a:ext cx="1473700" cy="646331"/>
          </a:xfrm>
          <a:prstGeom prst="rect">
            <a:avLst/>
          </a:prstGeom>
          <a:noFill/>
        </p:spPr>
        <p:txBody>
          <a:bodyPr wrap="square" rtlCol="0">
            <a:spAutoFit/>
          </a:bodyPr>
          <a:lstStyle/>
          <a:p>
            <a:pPr algn="ctr"/>
            <a:r>
              <a:rPr kumimoji="1" lang="en-US" altLang="ja-JP" b="1" dirty="0" smtClean="0"/>
              <a:t>Onset </a:t>
            </a:r>
          </a:p>
          <a:p>
            <a:pPr algn="ctr"/>
            <a:r>
              <a:rPr kumimoji="1" lang="en-US" altLang="ja-JP" b="1" dirty="0" smtClean="0"/>
              <a:t>main</a:t>
            </a:r>
            <a:endParaRPr kumimoji="1" lang="ja-JP" altLang="en-US" b="1" dirty="0"/>
          </a:p>
        </p:txBody>
      </p:sp>
      <p:sp>
        <p:nvSpPr>
          <p:cNvPr id="13" name="テキスト ボックス 12"/>
          <p:cNvSpPr txBox="1"/>
          <p:nvPr/>
        </p:nvSpPr>
        <p:spPr>
          <a:xfrm>
            <a:off x="5320746" y="3679106"/>
            <a:ext cx="1027479" cy="369332"/>
          </a:xfrm>
          <a:prstGeom prst="rect">
            <a:avLst/>
          </a:prstGeom>
          <a:noFill/>
        </p:spPr>
        <p:txBody>
          <a:bodyPr wrap="square" rtlCol="0">
            <a:spAutoFit/>
          </a:bodyPr>
          <a:lstStyle/>
          <a:p>
            <a:r>
              <a:rPr lang="en-US" altLang="ja-JP" b="1" dirty="0"/>
              <a:t>t</a:t>
            </a:r>
            <a:r>
              <a:rPr kumimoji="1" lang="en-US" altLang="ja-JP" b="1" dirty="0" smtClean="0"/>
              <a:t>=0.9 ns</a:t>
            </a:r>
            <a:endParaRPr kumimoji="1" lang="ja-JP" altLang="en-US" b="1" dirty="0"/>
          </a:p>
        </p:txBody>
      </p:sp>
      <p:sp>
        <p:nvSpPr>
          <p:cNvPr id="16" name="テキスト ボックス 15"/>
          <p:cNvSpPr txBox="1"/>
          <p:nvPr/>
        </p:nvSpPr>
        <p:spPr>
          <a:xfrm>
            <a:off x="575313" y="6127461"/>
            <a:ext cx="8324138" cy="707886"/>
          </a:xfrm>
          <a:prstGeom prst="rect">
            <a:avLst/>
          </a:prstGeom>
          <a:noFill/>
          <a:ln>
            <a:noFill/>
          </a:ln>
        </p:spPr>
        <p:txBody>
          <a:bodyPr wrap="square" rtlCol="0">
            <a:spAutoFit/>
          </a:bodyPr>
          <a:lstStyle/>
          <a:p>
            <a:r>
              <a:rPr lang="ja-JP" altLang="en-US" sz="2000" b="1" dirty="0" smtClean="0"/>
              <a:t>・ポリスチレンとは違うメカニズムによってインプリント形状が決定されている</a:t>
            </a:r>
            <a:endParaRPr lang="en-US" altLang="ja-JP" sz="2000" b="1" dirty="0" smtClean="0"/>
          </a:p>
          <a:p>
            <a:r>
              <a:rPr lang="ja-JP" altLang="en-US" sz="2000" b="1" dirty="0" smtClean="0"/>
              <a:t>・インプリント振幅の正確な評価が困難</a:t>
            </a:r>
            <a:endParaRPr lang="ja-JP" altLang="en-US" sz="2000" b="1" dirty="0"/>
          </a:p>
        </p:txBody>
      </p:sp>
      <p:cxnSp>
        <p:nvCxnSpPr>
          <p:cNvPr id="17" name="直線コネクタ 16"/>
          <p:cNvCxnSpPr/>
          <p:nvPr/>
        </p:nvCxnSpPr>
        <p:spPr>
          <a:xfrm flipV="1">
            <a:off x="2614231" y="5275001"/>
            <a:ext cx="0" cy="162000"/>
          </a:xfrm>
          <a:prstGeom prst="line">
            <a:avLst/>
          </a:prstGeom>
          <a:ln>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pic>
        <p:nvPicPr>
          <p:cNvPr id="20" name="図 19" descr="logo-SILVER.jpg"/>
          <p:cNvPicPr>
            <a:picLocks noChangeAspect="1"/>
          </p:cNvPicPr>
          <p:nvPr/>
        </p:nvPicPr>
        <p:blipFill rotWithShape="1">
          <a:blip r:embed="rId5" cstate="print"/>
          <a:srcRect r="6042"/>
          <a:stretch/>
        </p:blipFill>
        <p:spPr>
          <a:xfrm>
            <a:off x="8176499" y="0"/>
            <a:ext cx="956681" cy="640080"/>
          </a:xfrm>
          <a:prstGeom prst="rect">
            <a:avLst/>
          </a:prstGeom>
          <a:noFill/>
          <a:ln>
            <a:noFill/>
          </a:ln>
          <a:effectLst>
            <a:softEdge rad="0"/>
          </a:effectLst>
        </p:spPr>
      </p:pic>
      <p:sp>
        <p:nvSpPr>
          <p:cNvPr id="21" name="テキスト ボックス 20"/>
          <p:cNvSpPr txBox="1"/>
          <p:nvPr/>
        </p:nvSpPr>
        <p:spPr>
          <a:xfrm>
            <a:off x="40492" y="28420"/>
            <a:ext cx="2279791" cy="338554"/>
          </a:xfrm>
          <a:prstGeom prst="rect">
            <a:avLst/>
          </a:prstGeom>
          <a:noFill/>
          <a:ln>
            <a:solidFill>
              <a:schemeClr val="tx1"/>
            </a:solidFill>
          </a:ln>
        </p:spPr>
        <p:txBody>
          <a:bodyPr wrap="none" rtlCol="0">
            <a:spAutoFit/>
          </a:bodyPr>
          <a:lstStyle/>
          <a:p>
            <a:r>
              <a:rPr lang="ja-JP" altLang="en-US" sz="1600" dirty="0" smtClean="0"/>
              <a:t>解析結果（ダイヤモンド）</a:t>
            </a:r>
            <a:endParaRPr kumimoji="1" lang="ja-JP" altLang="en-US" sz="1600" dirty="0"/>
          </a:p>
        </p:txBody>
      </p:sp>
      <p:sp>
        <p:nvSpPr>
          <p:cNvPr id="22" name="テキスト ボックス 21"/>
          <p:cNvSpPr txBox="1"/>
          <p:nvPr/>
        </p:nvSpPr>
        <p:spPr>
          <a:xfrm>
            <a:off x="203200" y="387272"/>
            <a:ext cx="8696253" cy="1200329"/>
          </a:xfrm>
          <a:prstGeom prst="rect">
            <a:avLst/>
          </a:prstGeom>
          <a:noFill/>
        </p:spPr>
        <p:txBody>
          <a:bodyPr wrap="square" rtlCol="0">
            <a:spAutoFit/>
          </a:bodyPr>
          <a:lstStyle/>
          <a:p>
            <a:r>
              <a:rPr lang="en-US" altLang="ja-JP" sz="2400" b="1" dirty="0" smtClean="0">
                <a:latin typeface="+mn-ea"/>
              </a:rPr>
              <a:t>1</a:t>
            </a:r>
            <a:r>
              <a:rPr lang="ja-JP" altLang="en-US" sz="2400" b="1" dirty="0" smtClean="0">
                <a:latin typeface="+mn-ea"/>
              </a:rPr>
              <a:t>次元流体シミュレーションと非圧縮流体モデルによる計算値は</a:t>
            </a:r>
            <a:endParaRPr lang="en-US" altLang="ja-JP" sz="2400" b="1" dirty="0" smtClean="0">
              <a:latin typeface="+mn-ea"/>
            </a:endParaRPr>
          </a:p>
          <a:p>
            <a:r>
              <a:rPr lang="ja-JP" altLang="en-US" sz="2400" b="1" dirty="0" smtClean="0">
                <a:latin typeface="+mn-ea"/>
              </a:rPr>
              <a:t>実験結果と一致するが，スパイク形状に起因する高次高調波成分が顕著に発生</a:t>
            </a:r>
            <a:endParaRPr lang="ja-JP" altLang="en-US" sz="2400" b="1" dirty="0">
              <a:latin typeface="+mn-ea"/>
            </a:endParaRPr>
          </a:p>
        </p:txBody>
      </p:sp>
    </p:spTree>
    <p:extLst>
      <p:ext uri="{BB962C8B-B14F-4D97-AF65-F5344CB8AC3E}">
        <p14:creationId xmlns:p14="http://schemas.microsoft.com/office/powerpoint/2010/main" val="341372809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0492" y="332759"/>
            <a:ext cx="9060978" cy="830997"/>
          </a:xfrm>
          <a:prstGeom prst="rect">
            <a:avLst/>
          </a:prstGeom>
          <a:noFill/>
        </p:spPr>
        <p:txBody>
          <a:bodyPr wrap="square" rtlCol="0">
            <a:spAutoFit/>
          </a:bodyPr>
          <a:lstStyle/>
          <a:p>
            <a:r>
              <a:rPr lang="ja-JP" altLang="en-US" sz="2400" b="1" dirty="0" smtClean="0"/>
              <a:t>局所的な融解によってダイヤモンド表面上にスパイク形状が発生する可能性が</a:t>
            </a:r>
            <a:r>
              <a:rPr lang="ja-JP" altLang="en-US" sz="2400" b="1" dirty="0"/>
              <a:t>考</a:t>
            </a:r>
            <a:r>
              <a:rPr lang="ja-JP" altLang="en-US" sz="2400" b="1" dirty="0" smtClean="0"/>
              <a:t>えられる</a:t>
            </a:r>
            <a:endParaRPr kumimoji="1" lang="ja-JP" altLang="en-US" sz="2400" b="1" dirty="0"/>
          </a:p>
        </p:txBody>
      </p:sp>
      <p:sp>
        <p:nvSpPr>
          <p:cNvPr id="26" name="テキスト ボックス 25"/>
          <p:cNvSpPr txBox="1"/>
          <p:nvPr/>
        </p:nvSpPr>
        <p:spPr>
          <a:xfrm>
            <a:off x="5074900" y="3572945"/>
            <a:ext cx="3632200" cy="369332"/>
          </a:xfrm>
          <a:prstGeom prst="rect">
            <a:avLst/>
          </a:prstGeom>
          <a:noFill/>
        </p:spPr>
        <p:txBody>
          <a:bodyPr wrap="square" rtlCol="0">
            <a:spAutoFit/>
          </a:bodyPr>
          <a:lstStyle/>
          <a:p>
            <a:r>
              <a:rPr kumimoji="1" lang="en-US" altLang="ja-JP" b="1" dirty="0" smtClean="0"/>
              <a:t>Time (ns) (Foot pulse region)</a:t>
            </a:r>
            <a:endParaRPr kumimoji="1" lang="ja-JP" altLang="en-US" b="1" dirty="0"/>
          </a:p>
        </p:txBody>
      </p:sp>
      <p:sp>
        <p:nvSpPr>
          <p:cNvPr id="30" name="テキスト ボックス 29"/>
          <p:cNvSpPr txBox="1"/>
          <p:nvPr/>
        </p:nvSpPr>
        <p:spPr>
          <a:xfrm>
            <a:off x="4732685" y="830338"/>
            <a:ext cx="3605430" cy="369332"/>
          </a:xfrm>
          <a:prstGeom prst="rect">
            <a:avLst/>
          </a:prstGeom>
          <a:noFill/>
        </p:spPr>
        <p:txBody>
          <a:bodyPr wrap="square" rtlCol="0">
            <a:spAutoFit/>
          </a:bodyPr>
          <a:lstStyle/>
          <a:p>
            <a:r>
              <a:rPr kumimoji="1" lang="ja-JP" altLang="en-US" b="1" dirty="0" smtClean="0"/>
              <a:t>　</a:t>
            </a:r>
            <a:r>
              <a:rPr lang="en-US" altLang="ja-JP" b="1" dirty="0" smtClean="0"/>
              <a:t>Foot intensity </a:t>
            </a:r>
            <a:r>
              <a:rPr kumimoji="1" lang="en-US" altLang="ja-JP" b="1" dirty="0" smtClean="0"/>
              <a:t>4×10</a:t>
            </a:r>
            <a:r>
              <a:rPr kumimoji="1" lang="en-US" altLang="ja-JP" b="1" baseline="30000" dirty="0" smtClean="0"/>
              <a:t>12</a:t>
            </a:r>
            <a:r>
              <a:rPr kumimoji="1" lang="en-US" altLang="ja-JP" b="1" dirty="0" smtClean="0"/>
              <a:t> W/cm</a:t>
            </a:r>
            <a:r>
              <a:rPr kumimoji="1" lang="en-US" altLang="ja-JP" b="1" baseline="30000" dirty="0" smtClean="0"/>
              <a:t>2</a:t>
            </a:r>
            <a:endParaRPr kumimoji="1" lang="ja-JP" altLang="en-US" b="1" dirty="0"/>
          </a:p>
        </p:txBody>
      </p:sp>
      <p:sp>
        <p:nvSpPr>
          <p:cNvPr id="33" name="テキスト ボックス 32"/>
          <p:cNvSpPr txBox="1"/>
          <p:nvPr/>
        </p:nvSpPr>
        <p:spPr>
          <a:xfrm>
            <a:off x="4776108" y="5789035"/>
            <a:ext cx="4208402" cy="1015663"/>
          </a:xfrm>
          <a:prstGeom prst="rect">
            <a:avLst/>
          </a:prstGeom>
          <a:noFill/>
          <a:ln>
            <a:solidFill>
              <a:srgbClr val="FF0000"/>
            </a:solidFill>
          </a:ln>
        </p:spPr>
        <p:txBody>
          <a:bodyPr wrap="square" rtlCol="0">
            <a:spAutoFit/>
          </a:bodyPr>
          <a:lstStyle/>
          <a:p>
            <a:r>
              <a:rPr kumimoji="1" lang="ja-JP" altLang="en-US" sz="2000" b="1" dirty="0" smtClean="0"/>
              <a:t>強度の</a:t>
            </a:r>
            <a:r>
              <a:rPr lang="ja-JP" altLang="en-US" sz="2000" b="1" dirty="0" smtClean="0"/>
              <a:t>不均一性によってダイヤモンド表面</a:t>
            </a:r>
            <a:r>
              <a:rPr kumimoji="1" lang="ja-JP" altLang="en-US" sz="2000" b="1" dirty="0" smtClean="0"/>
              <a:t>に２つの</a:t>
            </a:r>
            <a:r>
              <a:rPr lang="ja-JP" altLang="en-US" sz="2000" b="1" dirty="0" smtClean="0"/>
              <a:t>状態</a:t>
            </a:r>
            <a:r>
              <a:rPr kumimoji="1" lang="ja-JP" altLang="en-US" sz="2000" b="1" dirty="0" smtClean="0"/>
              <a:t>（固体、液体）が生じた可能性がある</a:t>
            </a:r>
            <a:endParaRPr kumimoji="1" lang="ja-JP" altLang="en-US" sz="2000" b="1" dirty="0"/>
          </a:p>
        </p:txBody>
      </p:sp>
      <p:pic>
        <p:nvPicPr>
          <p:cNvPr id="3" name="図 2" descr="nphys1438-f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6" y="1081931"/>
            <a:ext cx="3709931" cy="3283289"/>
          </a:xfrm>
          <a:prstGeom prst="rect">
            <a:avLst/>
          </a:prstGeom>
        </p:spPr>
      </p:pic>
      <p:cxnSp>
        <p:nvCxnSpPr>
          <p:cNvPr id="17" name="直線矢印コネクタ 16"/>
          <p:cNvCxnSpPr/>
          <p:nvPr/>
        </p:nvCxnSpPr>
        <p:spPr>
          <a:xfrm>
            <a:off x="594940" y="6494149"/>
            <a:ext cx="401743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直線コネクタ 17"/>
          <p:cNvCxnSpPr/>
          <p:nvPr/>
        </p:nvCxnSpPr>
        <p:spPr>
          <a:xfrm>
            <a:off x="848011" y="5841383"/>
            <a:ext cx="3393921" cy="0"/>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21" name="直線矢印コネクタ 20"/>
          <p:cNvCxnSpPr/>
          <p:nvPr/>
        </p:nvCxnSpPr>
        <p:spPr>
          <a:xfrm flipV="1">
            <a:off x="810840" y="5008375"/>
            <a:ext cx="0" cy="178594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34" name="テキスト ボックス 33"/>
          <p:cNvSpPr txBox="1"/>
          <p:nvPr/>
        </p:nvSpPr>
        <p:spPr>
          <a:xfrm>
            <a:off x="3706438" y="6497997"/>
            <a:ext cx="1058336" cy="400110"/>
          </a:xfrm>
          <a:prstGeom prst="rect">
            <a:avLst/>
          </a:prstGeom>
          <a:noFill/>
        </p:spPr>
        <p:txBody>
          <a:bodyPr wrap="square" rtlCol="0">
            <a:spAutoFit/>
          </a:bodyPr>
          <a:lstStyle/>
          <a:p>
            <a:r>
              <a:rPr lang="en-US" altLang="ja-JP" sz="2000" b="1" dirty="0" smtClean="0"/>
              <a:t>Position</a:t>
            </a:r>
            <a:endParaRPr lang="ja-JP" altLang="en-US" sz="2000" b="1" dirty="0"/>
          </a:p>
        </p:txBody>
      </p:sp>
      <p:sp>
        <p:nvSpPr>
          <p:cNvPr id="39" name="テキスト ボックス 38"/>
          <p:cNvSpPr txBox="1"/>
          <p:nvPr/>
        </p:nvSpPr>
        <p:spPr>
          <a:xfrm>
            <a:off x="179242" y="4677780"/>
            <a:ext cx="1934628" cy="400110"/>
          </a:xfrm>
          <a:prstGeom prst="rect">
            <a:avLst/>
          </a:prstGeom>
          <a:noFill/>
        </p:spPr>
        <p:txBody>
          <a:bodyPr wrap="square" rtlCol="0">
            <a:spAutoFit/>
          </a:bodyPr>
          <a:lstStyle/>
          <a:p>
            <a:r>
              <a:rPr lang="en-US" altLang="ja-JP" sz="2000" b="1" dirty="0" smtClean="0"/>
              <a:t>Temperature (K)</a:t>
            </a:r>
            <a:endParaRPr lang="ja-JP" altLang="en-US" sz="2000" b="1" dirty="0"/>
          </a:p>
        </p:txBody>
      </p:sp>
      <p:sp>
        <p:nvSpPr>
          <p:cNvPr id="5" name="正方形/長方形 4"/>
          <p:cNvSpPr/>
          <p:nvPr/>
        </p:nvSpPr>
        <p:spPr>
          <a:xfrm>
            <a:off x="1107175" y="5070277"/>
            <a:ext cx="378000" cy="1423871"/>
          </a:xfrm>
          <a:prstGeom prst="rect">
            <a:avLst/>
          </a:prstGeom>
          <a:solidFill>
            <a:srgbClr val="FFFF00">
              <a:alpha val="3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45" name="フリーフォーム 44"/>
          <p:cNvSpPr/>
          <p:nvPr/>
        </p:nvSpPr>
        <p:spPr>
          <a:xfrm>
            <a:off x="875871" y="5637451"/>
            <a:ext cx="3251200" cy="576000"/>
          </a:xfrm>
          <a:custGeom>
            <a:avLst/>
            <a:gdLst>
              <a:gd name="connsiteX0" fmla="*/ 0 w 3365500"/>
              <a:gd name="connsiteY0" fmla="*/ 812840 h 812840"/>
              <a:gd name="connsiteX1" fmla="*/ 457200 w 3365500"/>
              <a:gd name="connsiteY1" fmla="*/ 50840 h 812840"/>
              <a:gd name="connsiteX2" fmla="*/ 1003300 w 3365500"/>
              <a:gd name="connsiteY2" fmla="*/ 749340 h 812840"/>
              <a:gd name="connsiteX3" fmla="*/ 1625600 w 3365500"/>
              <a:gd name="connsiteY3" fmla="*/ 40 h 812840"/>
              <a:gd name="connsiteX4" fmla="*/ 2197100 w 3365500"/>
              <a:gd name="connsiteY4" fmla="*/ 787440 h 812840"/>
              <a:gd name="connsiteX5" fmla="*/ 2819400 w 3365500"/>
              <a:gd name="connsiteY5" fmla="*/ 63540 h 812840"/>
              <a:gd name="connsiteX6" fmla="*/ 3365500 w 3365500"/>
              <a:gd name="connsiteY6" fmla="*/ 774740 h 81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5500" h="812840">
                <a:moveTo>
                  <a:pt x="0" y="812840"/>
                </a:moveTo>
                <a:cubicBezTo>
                  <a:pt x="144991" y="437131"/>
                  <a:pt x="289983" y="61423"/>
                  <a:pt x="457200" y="50840"/>
                </a:cubicBezTo>
                <a:cubicBezTo>
                  <a:pt x="624417" y="40257"/>
                  <a:pt x="808567" y="757807"/>
                  <a:pt x="1003300" y="749340"/>
                </a:cubicBezTo>
                <a:cubicBezTo>
                  <a:pt x="1198033" y="740873"/>
                  <a:pt x="1426633" y="-6310"/>
                  <a:pt x="1625600" y="40"/>
                </a:cubicBezTo>
                <a:cubicBezTo>
                  <a:pt x="1824567" y="6390"/>
                  <a:pt x="1998134" y="776857"/>
                  <a:pt x="2197100" y="787440"/>
                </a:cubicBezTo>
                <a:cubicBezTo>
                  <a:pt x="2396066" y="798023"/>
                  <a:pt x="2624667" y="65657"/>
                  <a:pt x="2819400" y="63540"/>
                </a:cubicBezTo>
                <a:cubicBezTo>
                  <a:pt x="3014133" y="61423"/>
                  <a:pt x="3365500" y="774740"/>
                  <a:pt x="3365500" y="774740"/>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sp>
        <p:nvSpPr>
          <p:cNvPr id="6" name="テキスト ボックス 5"/>
          <p:cNvSpPr txBox="1"/>
          <p:nvPr/>
        </p:nvSpPr>
        <p:spPr>
          <a:xfrm>
            <a:off x="2478786" y="4902182"/>
            <a:ext cx="1066800" cy="369332"/>
          </a:xfrm>
          <a:prstGeom prst="rect">
            <a:avLst/>
          </a:prstGeom>
          <a:noFill/>
        </p:spPr>
        <p:txBody>
          <a:bodyPr wrap="square" rtlCol="0">
            <a:spAutoFit/>
          </a:bodyPr>
          <a:lstStyle/>
          <a:p>
            <a:pPr algn="ctr"/>
            <a:r>
              <a:rPr kumimoji="1" lang="en-US" altLang="ja-JP" b="1" dirty="0" smtClean="0"/>
              <a:t>Melting</a:t>
            </a:r>
            <a:endParaRPr kumimoji="1" lang="ja-JP" altLang="en-US" b="1" dirty="0"/>
          </a:p>
        </p:txBody>
      </p:sp>
      <p:sp>
        <p:nvSpPr>
          <p:cNvPr id="10" name="テキスト ボックス 9"/>
          <p:cNvSpPr txBox="1"/>
          <p:nvPr/>
        </p:nvSpPr>
        <p:spPr>
          <a:xfrm>
            <a:off x="36140" y="5631316"/>
            <a:ext cx="965200" cy="369332"/>
          </a:xfrm>
          <a:prstGeom prst="rect">
            <a:avLst/>
          </a:prstGeom>
          <a:noFill/>
        </p:spPr>
        <p:txBody>
          <a:bodyPr wrap="square" rtlCol="0">
            <a:spAutoFit/>
          </a:bodyPr>
          <a:lstStyle/>
          <a:p>
            <a:pPr algn="ctr"/>
            <a:r>
              <a:rPr kumimoji="1" lang="en-US" altLang="ja-JP" b="1" dirty="0" smtClean="0"/>
              <a:t>7000 </a:t>
            </a:r>
            <a:endParaRPr kumimoji="1" lang="ja-JP" altLang="en-US" b="1" dirty="0"/>
          </a:p>
        </p:txBody>
      </p:sp>
      <p:sp>
        <p:nvSpPr>
          <p:cNvPr id="11" name="円/楕円 10"/>
          <p:cNvSpPr/>
          <p:nvPr/>
        </p:nvSpPr>
        <p:spPr>
          <a:xfrm>
            <a:off x="477526" y="2955520"/>
            <a:ext cx="622300" cy="981488"/>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415322" y="1470067"/>
            <a:ext cx="3289828" cy="307777"/>
          </a:xfrm>
          <a:prstGeom prst="rect">
            <a:avLst/>
          </a:prstGeom>
          <a:noFill/>
        </p:spPr>
        <p:txBody>
          <a:bodyPr wrap="square" rtlCol="0">
            <a:spAutoFit/>
          </a:bodyPr>
          <a:lstStyle/>
          <a:p>
            <a:pPr algn="ctr"/>
            <a:r>
              <a:rPr kumimoji="1" lang="en-US" altLang="ja-JP" sz="1400" b="1" dirty="0" smtClean="0"/>
              <a:t>J.H. </a:t>
            </a:r>
            <a:r>
              <a:rPr kumimoji="1" lang="en-US" altLang="ja-JP" sz="1400" b="1" dirty="0" err="1" smtClean="0"/>
              <a:t>Eggert</a:t>
            </a:r>
            <a:r>
              <a:rPr kumimoji="1" lang="en-US" altLang="ja-JP" sz="1400" b="1" dirty="0" smtClean="0"/>
              <a:t> et al</a:t>
            </a:r>
            <a:endParaRPr kumimoji="1" lang="ja-JP" altLang="en-US" sz="1400" b="1" dirty="0"/>
          </a:p>
        </p:txBody>
      </p:sp>
      <p:pic>
        <p:nvPicPr>
          <p:cNvPr id="25" name="図 24"/>
          <p:cNvPicPr/>
          <p:nvPr/>
        </p:nvPicPr>
        <p:blipFill>
          <a:blip r:embed="rId4"/>
          <a:srcRect/>
          <a:stretch>
            <a:fillRect/>
          </a:stretch>
        </p:blipFill>
        <p:spPr bwMode="auto">
          <a:xfrm>
            <a:off x="3991074" y="1332655"/>
            <a:ext cx="4736744" cy="2713491"/>
          </a:xfrm>
          <a:prstGeom prst="rect">
            <a:avLst/>
          </a:prstGeom>
          <a:noFill/>
          <a:ln w="9525">
            <a:noFill/>
            <a:miter lim="800000"/>
            <a:headEnd/>
            <a:tailEnd/>
          </a:ln>
        </p:spPr>
      </p:pic>
      <p:sp>
        <p:nvSpPr>
          <p:cNvPr id="2" name="テキスト ボックス 1"/>
          <p:cNvSpPr txBox="1"/>
          <p:nvPr/>
        </p:nvSpPr>
        <p:spPr>
          <a:xfrm rot="16200000">
            <a:off x="3046511" y="2133611"/>
            <a:ext cx="2055258" cy="369332"/>
          </a:xfrm>
          <a:prstGeom prst="rect">
            <a:avLst/>
          </a:prstGeom>
          <a:noFill/>
        </p:spPr>
        <p:txBody>
          <a:bodyPr wrap="square" rtlCol="0">
            <a:spAutoFit/>
          </a:bodyPr>
          <a:lstStyle/>
          <a:p>
            <a:r>
              <a:rPr lang="en-US" altLang="ja-JP" b="1" dirty="0">
                <a:solidFill>
                  <a:srgbClr val="FF0000"/>
                </a:solidFill>
              </a:rPr>
              <a:t>Temperature (K</a:t>
            </a:r>
            <a:r>
              <a:rPr lang="en-US" altLang="ja-JP" b="1" dirty="0" smtClean="0">
                <a:solidFill>
                  <a:srgbClr val="FF0000"/>
                </a:solidFill>
              </a:rPr>
              <a:t>)</a:t>
            </a:r>
            <a:endParaRPr lang="en-US" altLang="ja-JP" b="1" dirty="0">
              <a:solidFill>
                <a:srgbClr val="FF0000"/>
              </a:solidFill>
            </a:endParaRPr>
          </a:p>
        </p:txBody>
      </p:sp>
      <p:sp>
        <p:nvSpPr>
          <p:cNvPr id="8" name="テキスト ボックス 7"/>
          <p:cNvSpPr txBox="1"/>
          <p:nvPr/>
        </p:nvSpPr>
        <p:spPr>
          <a:xfrm>
            <a:off x="4895767" y="1109889"/>
            <a:ext cx="3678873" cy="369332"/>
          </a:xfrm>
          <a:prstGeom prst="rect">
            <a:avLst/>
          </a:prstGeom>
          <a:noFill/>
        </p:spPr>
        <p:txBody>
          <a:bodyPr wrap="square" rtlCol="0">
            <a:spAutoFit/>
          </a:bodyPr>
          <a:lstStyle/>
          <a:p>
            <a:r>
              <a:rPr kumimoji="1" lang="en-US" altLang="ja-JP" b="1" dirty="0" smtClean="0"/>
              <a:t>Ablation pressure ≈ 100 </a:t>
            </a:r>
            <a:r>
              <a:rPr kumimoji="1" lang="en-US" altLang="ja-JP" b="1" dirty="0" err="1" smtClean="0"/>
              <a:t>GPa</a:t>
            </a:r>
            <a:endParaRPr kumimoji="1" lang="ja-JP" altLang="en-US" b="1" dirty="0"/>
          </a:p>
        </p:txBody>
      </p:sp>
      <p:sp>
        <p:nvSpPr>
          <p:cNvPr id="13" name="テキスト ボックス 12"/>
          <p:cNvSpPr txBox="1"/>
          <p:nvPr/>
        </p:nvSpPr>
        <p:spPr>
          <a:xfrm rot="5400000">
            <a:off x="7760776" y="2351901"/>
            <a:ext cx="2005915" cy="369332"/>
          </a:xfrm>
          <a:prstGeom prst="rect">
            <a:avLst/>
          </a:prstGeom>
          <a:noFill/>
        </p:spPr>
        <p:txBody>
          <a:bodyPr wrap="square" rtlCol="0">
            <a:spAutoFit/>
          </a:bodyPr>
          <a:lstStyle/>
          <a:p>
            <a:pPr algn="ctr"/>
            <a:r>
              <a:rPr kumimoji="1" lang="en-US" altLang="ja-JP" b="1" dirty="0" smtClean="0"/>
              <a:t>Density (g/cm</a:t>
            </a:r>
            <a:r>
              <a:rPr kumimoji="1" lang="en-US" altLang="ja-JP" b="1" baseline="30000" dirty="0" smtClean="0"/>
              <a:t>3</a:t>
            </a:r>
            <a:r>
              <a:rPr kumimoji="1" lang="en-US" altLang="ja-JP" b="1" dirty="0" smtClean="0"/>
              <a:t>)</a:t>
            </a:r>
            <a:endParaRPr kumimoji="1" lang="ja-JP" altLang="en-US" b="1" dirty="0"/>
          </a:p>
        </p:txBody>
      </p:sp>
      <p:cxnSp>
        <p:nvCxnSpPr>
          <p:cNvPr id="15" name="直線コネクタ 14"/>
          <p:cNvCxnSpPr/>
          <p:nvPr/>
        </p:nvCxnSpPr>
        <p:spPr>
          <a:xfrm>
            <a:off x="7564100" y="2770289"/>
            <a:ext cx="12700" cy="849600"/>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9" name="直線矢印コネクタ 18"/>
          <p:cNvCxnSpPr/>
          <p:nvPr/>
        </p:nvCxnSpPr>
        <p:spPr>
          <a:xfrm flipV="1">
            <a:off x="7564100" y="3619889"/>
            <a:ext cx="0" cy="3528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テキスト ボックス 19"/>
          <p:cNvSpPr txBox="1"/>
          <p:nvPr/>
        </p:nvSpPr>
        <p:spPr>
          <a:xfrm>
            <a:off x="7031043" y="3898590"/>
            <a:ext cx="1985436" cy="369332"/>
          </a:xfrm>
          <a:prstGeom prst="rect">
            <a:avLst/>
          </a:prstGeom>
          <a:noFill/>
        </p:spPr>
        <p:txBody>
          <a:bodyPr wrap="square" rtlCol="0">
            <a:spAutoFit/>
          </a:bodyPr>
          <a:lstStyle/>
          <a:p>
            <a:pPr algn="ctr"/>
            <a:r>
              <a:rPr kumimoji="1" lang="en-US" altLang="ja-JP" b="1" dirty="0" smtClean="0"/>
              <a:t>Ablation </a:t>
            </a:r>
            <a:r>
              <a:rPr lang="en-US" altLang="ja-JP" b="1" dirty="0" smtClean="0"/>
              <a:t>front</a:t>
            </a:r>
            <a:endParaRPr kumimoji="1" lang="ja-JP" altLang="en-US" b="1" dirty="0"/>
          </a:p>
        </p:txBody>
      </p:sp>
      <p:sp>
        <p:nvSpPr>
          <p:cNvPr id="31" name="テキスト ボックス 30"/>
          <p:cNvSpPr txBox="1"/>
          <p:nvPr/>
        </p:nvSpPr>
        <p:spPr>
          <a:xfrm>
            <a:off x="5727741" y="3848780"/>
            <a:ext cx="1462547" cy="369332"/>
          </a:xfrm>
          <a:prstGeom prst="rect">
            <a:avLst/>
          </a:prstGeom>
          <a:noFill/>
        </p:spPr>
        <p:txBody>
          <a:bodyPr wrap="square" rtlCol="0">
            <a:spAutoFit/>
          </a:bodyPr>
          <a:lstStyle/>
          <a:p>
            <a:pPr algn="ctr"/>
            <a:r>
              <a:rPr kumimoji="1" lang="en-US" altLang="ja-JP" b="1" dirty="0" smtClean="0"/>
              <a:t>Position (</a:t>
            </a:r>
            <a:r>
              <a:rPr kumimoji="1" lang="en-US" altLang="ja-JP" b="1" dirty="0" err="1" smtClean="0"/>
              <a:t>μm</a:t>
            </a:r>
            <a:r>
              <a:rPr kumimoji="1" lang="en-US" altLang="ja-JP" b="1" dirty="0" smtClean="0"/>
              <a:t>)</a:t>
            </a:r>
            <a:endParaRPr kumimoji="1" lang="ja-JP" altLang="en-US" b="1" dirty="0"/>
          </a:p>
        </p:txBody>
      </p:sp>
      <p:cxnSp>
        <p:nvCxnSpPr>
          <p:cNvPr id="36" name="直線コネクタ 35"/>
          <p:cNvCxnSpPr/>
          <p:nvPr/>
        </p:nvCxnSpPr>
        <p:spPr>
          <a:xfrm>
            <a:off x="4844967" y="2136589"/>
            <a:ext cx="2528633" cy="0"/>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42" name="正方形/長方形 41"/>
          <p:cNvSpPr/>
          <p:nvPr/>
        </p:nvSpPr>
        <p:spPr>
          <a:xfrm rot="5400000">
            <a:off x="6384221" y="2440011"/>
            <a:ext cx="2140667" cy="219089"/>
          </a:xfrm>
          <a:prstGeom prst="rect">
            <a:avLst/>
          </a:prstGeom>
          <a:solidFill>
            <a:srgbClr val="FFFF00">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43" name="テキスト ボックス 42"/>
          <p:cNvSpPr txBox="1"/>
          <p:nvPr/>
        </p:nvSpPr>
        <p:spPr>
          <a:xfrm>
            <a:off x="6265510" y="2210457"/>
            <a:ext cx="1066800" cy="369332"/>
          </a:xfrm>
          <a:prstGeom prst="rect">
            <a:avLst/>
          </a:prstGeom>
          <a:noFill/>
        </p:spPr>
        <p:txBody>
          <a:bodyPr wrap="square" rtlCol="0">
            <a:spAutoFit/>
          </a:bodyPr>
          <a:lstStyle/>
          <a:p>
            <a:pPr algn="ctr"/>
            <a:r>
              <a:rPr kumimoji="1" lang="en-US" altLang="ja-JP" b="1" dirty="0" smtClean="0"/>
              <a:t>Melting</a:t>
            </a:r>
            <a:endParaRPr kumimoji="1" lang="ja-JP" altLang="en-US" b="1" dirty="0"/>
          </a:p>
        </p:txBody>
      </p:sp>
      <p:cxnSp>
        <p:nvCxnSpPr>
          <p:cNvPr id="44" name="直線コネクタ 43"/>
          <p:cNvCxnSpPr/>
          <p:nvPr/>
        </p:nvCxnSpPr>
        <p:spPr>
          <a:xfrm>
            <a:off x="6827500" y="2554389"/>
            <a:ext cx="635000" cy="1778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5" name="正方形/長方形 34"/>
          <p:cNvSpPr/>
          <p:nvPr/>
        </p:nvSpPr>
        <p:spPr>
          <a:xfrm>
            <a:off x="2250175" y="5082977"/>
            <a:ext cx="378000" cy="1423871"/>
          </a:xfrm>
          <a:prstGeom prst="rect">
            <a:avLst/>
          </a:prstGeom>
          <a:solidFill>
            <a:srgbClr val="FFFF00">
              <a:alpha val="3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40" name="正方形/長方形 39"/>
          <p:cNvSpPr/>
          <p:nvPr/>
        </p:nvSpPr>
        <p:spPr>
          <a:xfrm>
            <a:off x="3416899" y="5091347"/>
            <a:ext cx="378000" cy="1423871"/>
          </a:xfrm>
          <a:prstGeom prst="rect">
            <a:avLst/>
          </a:prstGeom>
          <a:solidFill>
            <a:srgbClr val="FFFF00">
              <a:alpha val="3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537978" y="1160460"/>
            <a:ext cx="1925832" cy="338554"/>
          </a:xfrm>
          <a:prstGeom prst="rect">
            <a:avLst/>
          </a:prstGeom>
          <a:noFill/>
          <a:ln>
            <a:solidFill>
              <a:srgbClr val="FF0000"/>
            </a:solidFill>
          </a:ln>
        </p:spPr>
        <p:txBody>
          <a:bodyPr wrap="square" rtlCol="0">
            <a:spAutoFit/>
          </a:bodyPr>
          <a:lstStyle/>
          <a:p>
            <a:r>
              <a:rPr lang="ja-JP" altLang="en-US" sz="1600" b="1" dirty="0" smtClean="0">
                <a:solidFill>
                  <a:srgbClr val="FF0000"/>
                </a:solidFill>
              </a:rPr>
              <a:t>ダイヤモンドの相図</a:t>
            </a:r>
            <a:endParaRPr lang="en-US" altLang="ja-JP" sz="1600" b="1" dirty="0" smtClean="0">
              <a:solidFill>
                <a:srgbClr val="FF0000"/>
              </a:solidFill>
            </a:endParaRPr>
          </a:p>
        </p:txBody>
      </p:sp>
      <p:sp>
        <p:nvSpPr>
          <p:cNvPr id="14" name="テキスト ボックス 13"/>
          <p:cNvSpPr txBox="1"/>
          <p:nvPr/>
        </p:nvSpPr>
        <p:spPr>
          <a:xfrm>
            <a:off x="218818" y="4349539"/>
            <a:ext cx="3894573" cy="369332"/>
          </a:xfrm>
          <a:prstGeom prst="rect">
            <a:avLst/>
          </a:prstGeom>
          <a:noFill/>
        </p:spPr>
        <p:txBody>
          <a:bodyPr wrap="square" rtlCol="0">
            <a:spAutoFit/>
          </a:bodyPr>
          <a:lstStyle/>
          <a:p>
            <a:r>
              <a:rPr kumimoji="1" lang="ja-JP" altLang="en-US" b="1" dirty="0" smtClean="0"/>
              <a:t>・</a:t>
            </a:r>
            <a:r>
              <a:rPr kumimoji="1" lang="en-US" altLang="ja-JP" b="1" dirty="0" smtClean="0"/>
              <a:t>100〜200 </a:t>
            </a:r>
            <a:r>
              <a:rPr kumimoji="1" lang="en-US" altLang="ja-JP" b="1" dirty="0" err="1" smtClean="0"/>
              <a:t>Gpa</a:t>
            </a:r>
            <a:r>
              <a:rPr kumimoji="1" lang="ja-JP" altLang="en-US" b="1" dirty="0" smtClean="0"/>
              <a:t>付近の融点</a:t>
            </a:r>
            <a:r>
              <a:rPr kumimoji="1" lang="en-US" altLang="ja-JP" b="1" dirty="0" smtClean="0"/>
              <a:t>〜7000 K</a:t>
            </a:r>
            <a:endParaRPr kumimoji="1" lang="ja-JP" altLang="en-US" b="1" dirty="0"/>
          </a:p>
        </p:txBody>
      </p:sp>
      <p:sp>
        <p:nvSpPr>
          <p:cNvPr id="16" name="左矢印 15"/>
          <p:cNvSpPr/>
          <p:nvPr/>
        </p:nvSpPr>
        <p:spPr>
          <a:xfrm>
            <a:off x="7724967" y="2186084"/>
            <a:ext cx="448733" cy="491066"/>
          </a:xfrm>
          <a:prstGeom prst="leftArrow">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t"/>
          <a:lstStyle/>
          <a:p>
            <a:pPr algn="l"/>
            <a:endParaRPr kumimoji="1" lang="ja-JP" altLang="en-US" sz="1100" dirty="0"/>
          </a:p>
        </p:txBody>
      </p:sp>
      <p:sp>
        <p:nvSpPr>
          <p:cNvPr id="22" name="テキスト ボックス 21"/>
          <p:cNvSpPr txBox="1"/>
          <p:nvPr/>
        </p:nvSpPr>
        <p:spPr>
          <a:xfrm>
            <a:off x="7623369" y="1813557"/>
            <a:ext cx="1002851" cy="369332"/>
          </a:xfrm>
          <a:prstGeom prst="rect">
            <a:avLst/>
          </a:prstGeom>
          <a:noFill/>
        </p:spPr>
        <p:txBody>
          <a:bodyPr wrap="square" rtlCol="0">
            <a:spAutoFit/>
          </a:bodyPr>
          <a:lstStyle/>
          <a:p>
            <a:r>
              <a:rPr kumimoji="1" lang="en-US" altLang="ja-JP" b="1" dirty="0" smtClean="0"/>
              <a:t>Laser</a:t>
            </a:r>
            <a:endParaRPr kumimoji="1" lang="ja-JP" altLang="en-US" b="1" dirty="0"/>
          </a:p>
        </p:txBody>
      </p:sp>
      <p:sp>
        <p:nvSpPr>
          <p:cNvPr id="41" name="テキスト ボックス 40"/>
          <p:cNvSpPr txBox="1"/>
          <p:nvPr/>
        </p:nvSpPr>
        <p:spPr>
          <a:xfrm>
            <a:off x="40492" y="28420"/>
            <a:ext cx="1620957" cy="338554"/>
          </a:xfrm>
          <a:prstGeom prst="rect">
            <a:avLst/>
          </a:prstGeom>
          <a:noFill/>
          <a:ln>
            <a:solidFill>
              <a:schemeClr val="tx1"/>
            </a:solidFill>
          </a:ln>
        </p:spPr>
        <p:txBody>
          <a:bodyPr wrap="none" rtlCol="0">
            <a:spAutoFit/>
          </a:bodyPr>
          <a:lstStyle/>
          <a:p>
            <a:r>
              <a:rPr lang="ja-JP" altLang="en-US" sz="1600" dirty="0" smtClean="0"/>
              <a:t>実験結果の検討</a:t>
            </a:r>
            <a:endParaRPr kumimoji="1" lang="ja-JP" altLang="en-US" sz="1600" dirty="0"/>
          </a:p>
        </p:txBody>
      </p:sp>
      <p:sp>
        <p:nvSpPr>
          <p:cNvPr id="59" name="正方形/長方形 58"/>
          <p:cNvSpPr/>
          <p:nvPr/>
        </p:nvSpPr>
        <p:spPr>
          <a:xfrm>
            <a:off x="4955338" y="4621932"/>
            <a:ext cx="3772480" cy="798873"/>
          </a:xfrm>
          <a:prstGeom prst="rect">
            <a:avLst/>
          </a:prstGeom>
          <a:pattFill prst="lgGrid">
            <a:fgClr>
              <a:schemeClr val="tx1"/>
            </a:fgClr>
            <a:bgClr>
              <a:prstClr val="white"/>
            </a:bgClr>
          </a:patt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0" name="円/楕円 59"/>
          <p:cNvSpPr/>
          <p:nvPr/>
        </p:nvSpPr>
        <p:spPr>
          <a:xfrm rot="10800000">
            <a:off x="6470867" y="4503165"/>
            <a:ext cx="529167" cy="789106"/>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1" name="円/楕円 60"/>
          <p:cNvSpPr/>
          <p:nvPr/>
        </p:nvSpPr>
        <p:spPr>
          <a:xfrm rot="10800000">
            <a:off x="5349037" y="4503165"/>
            <a:ext cx="491067" cy="760495"/>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rot="10800000">
            <a:off x="7622336" y="4503166"/>
            <a:ext cx="558799" cy="760494"/>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3" name="テキスト ボックス 62"/>
          <p:cNvSpPr txBox="1"/>
          <p:nvPr/>
        </p:nvSpPr>
        <p:spPr>
          <a:xfrm>
            <a:off x="7044484" y="5303383"/>
            <a:ext cx="1121833" cy="461665"/>
          </a:xfrm>
          <a:prstGeom prst="rect">
            <a:avLst/>
          </a:prstGeom>
          <a:solidFill>
            <a:srgbClr val="FFFFFF"/>
          </a:solidFill>
          <a:ln>
            <a:solidFill>
              <a:srgbClr val="000000"/>
            </a:solidFill>
          </a:ln>
        </p:spPr>
        <p:txBody>
          <a:bodyPr wrap="square" rtlCol="0">
            <a:spAutoFit/>
          </a:bodyPr>
          <a:lstStyle/>
          <a:p>
            <a:pPr algn="ctr"/>
            <a:r>
              <a:rPr kumimoji="1" lang="en-US" altLang="ja-JP" sz="2400" b="1" dirty="0" smtClean="0"/>
              <a:t>Solid</a:t>
            </a:r>
            <a:endParaRPr kumimoji="1" lang="ja-JP" altLang="en-US" sz="2400" b="1" dirty="0"/>
          </a:p>
        </p:txBody>
      </p:sp>
      <p:sp>
        <p:nvSpPr>
          <p:cNvPr id="64" name="テキスト ボックス 63"/>
          <p:cNvSpPr txBox="1"/>
          <p:nvPr/>
        </p:nvSpPr>
        <p:spPr>
          <a:xfrm>
            <a:off x="5515193" y="5265811"/>
            <a:ext cx="1149350" cy="461665"/>
          </a:xfrm>
          <a:prstGeom prst="rect">
            <a:avLst/>
          </a:prstGeom>
          <a:solidFill>
            <a:srgbClr val="FFFFFF"/>
          </a:solidFill>
          <a:ln>
            <a:solidFill>
              <a:srgbClr val="000000"/>
            </a:solidFill>
          </a:ln>
        </p:spPr>
        <p:txBody>
          <a:bodyPr wrap="square" rtlCol="0">
            <a:spAutoFit/>
          </a:bodyPr>
          <a:lstStyle/>
          <a:p>
            <a:pPr algn="ctr"/>
            <a:r>
              <a:rPr kumimoji="1" lang="en-US" altLang="ja-JP" sz="2400" b="1" dirty="0" smtClean="0"/>
              <a:t>Liquid</a:t>
            </a:r>
            <a:endParaRPr kumimoji="1" lang="ja-JP" altLang="en-US" sz="2400" b="1" dirty="0"/>
          </a:p>
        </p:txBody>
      </p:sp>
      <p:sp>
        <p:nvSpPr>
          <p:cNvPr id="65" name="フリーフォーム 64"/>
          <p:cNvSpPr/>
          <p:nvPr/>
        </p:nvSpPr>
        <p:spPr>
          <a:xfrm rot="10800000">
            <a:off x="6629619" y="4632546"/>
            <a:ext cx="190500" cy="302400"/>
          </a:xfrm>
          <a:custGeom>
            <a:avLst/>
            <a:gdLst>
              <a:gd name="connsiteX0" fmla="*/ 0 w 190500"/>
              <a:gd name="connsiteY0" fmla="*/ 215943 h 215943"/>
              <a:gd name="connsiteX1" fmla="*/ 38100 w 190500"/>
              <a:gd name="connsiteY1" fmla="*/ 165143 h 215943"/>
              <a:gd name="connsiteX2" fmla="*/ 50800 w 190500"/>
              <a:gd name="connsiteY2" fmla="*/ 101643 h 215943"/>
              <a:gd name="connsiteX3" fmla="*/ 88900 w 190500"/>
              <a:gd name="connsiteY3" fmla="*/ 43 h 215943"/>
              <a:gd name="connsiteX4" fmla="*/ 127000 w 190500"/>
              <a:gd name="connsiteY4" fmla="*/ 114343 h 215943"/>
              <a:gd name="connsiteX5" fmla="*/ 139700 w 190500"/>
              <a:gd name="connsiteY5" fmla="*/ 152443 h 215943"/>
              <a:gd name="connsiteX6" fmla="*/ 165100 w 190500"/>
              <a:gd name="connsiteY6" fmla="*/ 203243 h 215943"/>
              <a:gd name="connsiteX7" fmla="*/ 190500 w 190500"/>
              <a:gd name="connsiteY7" fmla="*/ 215943 h 21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215943">
                <a:moveTo>
                  <a:pt x="0" y="215943"/>
                </a:moveTo>
                <a:cubicBezTo>
                  <a:pt x="14816" y="200068"/>
                  <a:pt x="29633" y="184193"/>
                  <a:pt x="38100" y="165143"/>
                </a:cubicBezTo>
                <a:cubicBezTo>
                  <a:pt x="46567" y="146093"/>
                  <a:pt x="42333" y="129160"/>
                  <a:pt x="50800" y="101643"/>
                </a:cubicBezTo>
                <a:cubicBezTo>
                  <a:pt x="59267" y="74126"/>
                  <a:pt x="76200" y="-2074"/>
                  <a:pt x="88900" y="43"/>
                </a:cubicBezTo>
                <a:cubicBezTo>
                  <a:pt x="101600" y="2160"/>
                  <a:pt x="127000" y="114343"/>
                  <a:pt x="127000" y="114343"/>
                </a:cubicBezTo>
                <a:cubicBezTo>
                  <a:pt x="135467" y="139743"/>
                  <a:pt x="133350" y="137626"/>
                  <a:pt x="139700" y="152443"/>
                </a:cubicBezTo>
                <a:cubicBezTo>
                  <a:pt x="146050" y="167260"/>
                  <a:pt x="156633" y="192660"/>
                  <a:pt x="165100" y="203243"/>
                </a:cubicBezTo>
                <a:cubicBezTo>
                  <a:pt x="173567" y="213826"/>
                  <a:pt x="190500" y="215943"/>
                  <a:pt x="190500" y="215943"/>
                </a:cubicBezTo>
              </a:path>
            </a:pathLst>
          </a:custGeom>
          <a:solidFill>
            <a:srgbClr val="FFFFFF"/>
          </a:solidFill>
          <a:ln w="1905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sp>
        <p:nvSpPr>
          <p:cNvPr id="66" name="フリーフォーム 65"/>
          <p:cNvSpPr/>
          <p:nvPr/>
        </p:nvSpPr>
        <p:spPr>
          <a:xfrm rot="10800000">
            <a:off x="7800136" y="4615283"/>
            <a:ext cx="190500" cy="327600"/>
          </a:xfrm>
          <a:custGeom>
            <a:avLst/>
            <a:gdLst>
              <a:gd name="connsiteX0" fmla="*/ 0 w 190500"/>
              <a:gd name="connsiteY0" fmla="*/ 241805 h 241805"/>
              <a:gd name="connsiteX1" fmla="*/ 63500 w 190500"/>
              <a:gd name="connsiteY1" fmla="*/ 165605 h 241805"/>
              <a:gd name="connsiteX2" fmla="*/ 76200 w 190500"/>
              <a:gd name="connsiteY2" fmla="*/ 76705 h 241805"/>
              <a:gd name="connsiteX3" fmla="*/ 101600 w 190500"/>
              <a:gd name="connsiteY3" fmla="*/ 505 h 241805"/>
              <a:gd name="connsiteX4" fmla="*/ 139700 w 190500"/>
              <a:gd name="connsiteY4" fmla="*/ 114805 h 241805"/>
              <a:gd name="connsiteX5" fmla="*/ 165100 w 190500"/>
              <a:gd name="connsiteY5" fmla="*/ 178305 h 241805"/>
              <a:gd name="connsiteX6" fmla="*/ 190500 w 190500"/>
              <a:gd name="connsiteY6" fmla="*/ 229105 h 241805"/>
              <a:gd name="connsiteX7" fmla="*/ 190500 w 190500"/>
              <a:gd name="connsiteY7" fmla="*/ 229105 h 24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241805">
                <a:moveTo>
                  <a:pt x="0" y="241805"/>
                </a:moveTo>
                <a:cubicBezTo>
                  <a:pt x="25400" y="217463"/>
                  <a:pt x="50800" y="193122"/>
                  <a:pt x="63500" y="165605"/>
                </a:cubicBezTo>
                <a:cubicBezTo>
                  <a:pt x="76200" y="138088"/>
                  <a:pt x="69850" y="104222"/>
                  <a:pt x="76200" y="76705"/>
                </a:cubicBezTo>
                <a:cubicBezTo>
                  <a:pt x="82550" y="49188"/>
                  <a:pt x="91017" y="-5845"/>
                  <a:pt x="101600" y="505"/>
                </a:cubicBezTo>
                <a:cubicBezTo>
                  <a:pt x="112183" y="6855"/>
                  <a:pt x="129117" y="85172"/>
                  <a:pt x="139700" y="114805"/>
                </a:cubicBezTo>
                <a:cubicBezTo>
                  <a:pt x="150283" y="144438"/>
                  <a:pt x="156633" y="159255"/>
                  <a:pt x="165100" y="178305"/>
                </a:cubicBezTo>
                <a:cubicBezTo>
                  <a:pt x="173567" y="197355"/>
                  <a:pt x="190500" y="229105"/>
                  <a:pt x="190500" y="229105"/>
                </a:cubicBezTo>
                <a:lnTo>
                  <a:pt x="190500" y="229105"/>
                </a:lnTo>
              </a:path>
            </a:pathLst>
          </a:custGeom>
          <a:solidFill>
            <a:srgbClr val="FFFFFF"/>
          </a:solidFill>
          <a:ln w="1905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sp>
        <p:nvSpPr>
          <p:cNvPr id="67" name="フリーフォーム 66"/>
          <p:cNvSpPr/>
          <p:nvPr/>
        </p:nvSpPr>
        <p:spPr>
          <a:xfrm rot="10800000">
            <a:off x="5501438" y="4626613"/>
            <a:ext cx="165100" cy="316800"/>
          </a:xfrm>
          <a:custGeom>
            <a:avLst/>
            <a:gdLst>
              <a:gd name="connsiteX0" fmla="*/ 0 w 165100"/>
              <a:gd name="connsiteY0" fmla="*/ 241903 h 241903"/>
              <a:gd name="connsiteX1" fmla="*/ 25400 w 165100"/>
              <a:gd name="connsiteY1" fmla="*/ 191103 h 241903"/>
              <a:gd name="connsiteX2" fmla="*/ 38100 w 165100"/>
              <a:gd name="connsiteY2" fmla="*/ 127603 h 241903"/>
              <a:gd name="connsiteX3" fmla="*/ 50800 w 165100"/>
              <a:gd name="connsiteY3" fmla="*/ 64103 h 241903"/>
              <a:gd name="connsiteX4" fmla="*/ 63500 w 165100"/>
              <a:gd name="connsiteY4" fmla="*/ 26003 h 241903"/>
              <a:gd name="connsiteX5" fmla="*/ 63500 w 165100"/>
              <a:gd name="connsiteY5" fmla="*/ 603 h 241903"/>
              <a:gd name="connsiteX6" fmla="*/ 101600 w 165100"/>
              <a:gd name="connsiteY6" fmla="*/ 51403 h 241903"/>
              <a:gd name="connsiteX7" fmla="*/ 101600 w 165100"/>
              <a:gd name="connsiteY7" fmla="*/ 89503 h 241903"/>
              <a:gd name="connsiteX8" fmla="*/ 114300 w 165100"/>
              <a:gd name="connsiteY8" fmla="*/ 127603 h 241903"/>
              <a:gd name="connsiteX9" fmla="*/ 127000 w 165100"/>
              <a:gd name="connsiteY9" fmla="*/ 178403 h 241903"/>
              <a:gd name="connsiteX10" fmla="*/ 165100 w 165100"/>
              <a:gd name="connsiteY10" fmla="*/ 229203 h 24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100" h="241903">
                <a:moveTo>
                  <a:pt x="0" y="241903"/>
                </a:moveTo>
                <a:cubicBezTo>
                  <a:pt x="9525" y="226028"/>
                  <a:pt x="19050" y="210153"/>
                  <a:pt x="25400" y="191103"/>
                </a:cubicBezTo>
                <a:cubicBezTo>
                  <a:pt x="31750" y="172053"/>
                  <a:pt x="38100" y="127603"/>
                  <a:pt x="38100" y="127603"/>
                </a:cubicBezTo>
                <a:cubicBezTo>
                  <a:pt x="42333" y="106436"/>
                  <a:pt x="46567" y="81036"/>
                  <a:pt x="50800" y="64103"/>
                </a:cubicBezTo>
                <a:cubicBezTo>
                  <a:pt x="55033" y="47170"/>
                  <a:pt x="61383" y="36586"/>
                  <a:pt x="63500" y="26003"/>
                </a:cubicBezTo>
                <a:cubicBezTo>
                  <a:pt x="65617" y="15420"/>
                  <a:pt x="57150" y="-3630"/>
                  <a:pt x="63500" y="603"/>
                </a:cubicBezTo>
                <a:cubicBezTo>
                  <a:pt x="69850" y="4836"/>
                  <a:pt x="95250" y="36586"/>
                  <a:pt x="101600" y="51403"/>
                </a:cubicBezTo>
                <a:cubicBezTo>
                  <a:pt x="107950" y="66220"/>
                  <a:pt x="99483" y="76803"/>
                  <a:pt x="101600" y="89503"/>
                </a:cubicBezTo>
                <a:cubicBezTo>
                  <a:pt x="103717" y="102203"/>
                  <a:pt x="110067" y="112786"/>
                  <a:pt x="114300" y="127603"/>
                </a:cubicBezTo>
                <a:cubicBezTo>
                  <a:pt x="118533" y="142420"/>
                  <a:pt x="118533" y="161470"/>
                  <a:pt x="127000" y="178403"/>
                </a:cubicBezTo>
                <a:cubicBezTo>
                  <a:pt x="135467" y="195336"/>
                  <a:pt x="165100" y="229203"/>
                  <a:pt x="165100" y="229203"/>
                </a:cubicBezTo>
              </a:path>
            </a:pathLst>
          </a:custGeom>
          <a:solidFill>
            <a:srgbClr val="FFFFFF"/>
          </a:solidFill>
          <a:ln w="1905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sp>
        <p:nvSpPr>
          <p:cNvPr id="68" name="正方形/長方形 67"/>
          <p:cNvSpPr/>
          <p:nvPr/>
        </p:nvSpPr>
        <p:spPr>
          <a:xfrm>
            <a:off x="4955338" y="4274566"/>
            <a:ext cx="3621592" cy="3429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cxnSp>
        <p:nvCxnSpPr>
          <p:cNvPr id="69" name="直線コネクタ 68"/>
          <p:cNvCxnSpPr/>
          <p:nvPr/>
        </p:nvCxnSpPr>
        <p:spPr>
          <a:xfrm flipH="1">
            <a:off x="6130607" y="4827744"/>
            <a:ext cx="549284" cy="43436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0" name="円/楕円 69"/>
          <p:cNvSpPr/>
          <p:nvPr/>
        </p:nvSpPr>
        <p:spPr>
          <a:xfrm>
            <a:off x="7012738" y="4611446"/>
            <a:ext cx="579600" cy="315055"/>
          </a:xfrm>
          <a:prstGeom prst="ellips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cxnSp>
        <p:nvCxnSpPr>
          <p:cNvPr id="71" name="直線コネクタ 70"/>
          <p:cNvCxnSpPr/>
          <p:nvPr/>
        </p:nvCxnSpPr>
        <p:spPr>
          <a:xfrm>
            <a:off x="7330238" y="4926501"/>
            <a:ext cx="118533" cy="3816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 name="直線コネクタ 50"/>
          <p:cNvCxnSpPr/>
          <p:nvPr/>
        </p:nvCxnSpPr>
        <p:spPr>
          <a:xfrm flipH="1">
            <a:off x="2463810" y="5262107"/>
            <a:ext cx="410696" cy="21718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31004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045895" y="-6191"/>
            <a:ext cx="7950871" cy="830997"/>
          </a:xfrm>
          <a:prstGeom prst="rect">
            <a:avLst/>
          </a:prstGeom>
          <a:noFill/>
        </p:spPr>
        <p:txBody>
          <a:bodyPr wrap="square" rtlCol="0">
            <a:spAutoFit/>
          </a:bodyPr>
          <a:lstStyle/>
          <a:p>
            <a:r>
              <a:rPr lang="ja-JP" altLang="en-US" sz="2400" b="1" dirty="0" smtClean="0"/>
              <a:t>局所的な融解に着目し，表面に銅をコーティングすることにより表面温度を低下させる試みを行った</a:t>
            </a:r>
            <a:endParaRPr lang="en-US" altLang="ja-JP" sz="2400" b="1" dirty="0" smtClean="0"/>
          </a:p>
        </p:txBody>
      </p:sp>
      <p:sp>
        <p:nvSpPr>
          <p:cNvPr id="54" name="テキスト ボックス 53"/>
          <p:cNvSpPr txBox="1"/>
          <p:nvPr/>
        </p:nvSpPr>
        <p:spPr>
          <a:xfrm>
            <a:off x="2517828" y="3118734"/>
            <a:ext cx="1731958" cy="646331"/>
          </a:xfrm>
          <a:prstGeom prst="rect">
            <a:avLst/>
          </a:prstGeom>
          <a:noFill/>
        </p:spPr>
        <p:txBody>
          <a:bodyPr wrap="square" rtlCol="0">
            <a:spAutoFit/>
          </a:bodyPr>
          <a:lstStyle/>
          <a:p>
            <a:pPr algn="ctr"/>
            <a:r>
              <a:rPr kumimoji="1" lang="ja-JP" altLang="en-US" b="1" dirty="0" smtClean="0">
                <a:solidFill>
                  <a:schemeClr val="bg1"/>
                </a:solidFill>
              </a:rPr>
              <a:t>フット</a:t>
            </a:r>
            <a:endParaRPr kumimoji="1" lang="en-US" altLang="ja-JP" b="1" dirty="0" smtClean="0">
              <a:solidFill>
                <a:schemeClr val="bg1"/>
              </a:solidFill>
            </a:endParaRPr>
          </a:p>
          <a:p>
            <a:pPr algn="ctr"/>
            <a:r>
              <a:rPr kumimoji="1" lang="ja-JP" altLang="en-US" b="1" dirty="0" smtClean="0">
                <a:solidFill>
                  <a:schemeClr val="bg1"/>
                </a:solidFill>
              </a:rPr>
              <a:t>パルス光</a:t>
            </a:r>
            <a:endParaRPr kumimoji="1" lang="ja-JP" altLang="en-US" b="1" dirty="0">
              <a:solidFill>
                <a:schemeClr val="bg1"/>
              </a:solidFill>
            </a:endParaRPr>
          </a:p>
        </p:txBody>
      </p:sp>
      <p:sp>
        <p:nvSpPr>
          <p:cNvPr id="79" name="テキスト ボックス 78"/>
          <p:cNvSpPr txBox="1"/>
          <p:nvPr/>
        </p:nvSpPr>
        <p:spPr>
          <a:xfrm>
            <a:off x="122596" y="6146914"/>
            <a:ext cx="3025131" cy="646331"/>
          </a:xfrm>
          <a:prstGeom prst="rect">
            <a:avLst/>
          </a:prstGeom>
          <a:noFill/>
        </p:spPr>
        <p:txBody>
          <a:bodyPr wrap="square" rtlCol="0">
            <a:spAutoFit/>
          </a:bodyPr>
          <a:lstStyle/>
          <a:p>
            <a:pPr algn="ctr"/>
            <a:r>
              <a:rPr kumimoji="1" lang="ja-JP" altLang="en-US" b="1" dirty="0" smtClean="0"/>
              <a:t>部分電離領域では</a:t>
            </a:r>
            <a:endParaRPr kumimoji="1" lang="en-US" altLang="ja-JP" b="1" dirty="0" smtClean="0"/>
          </a:p>
          <a:p>
            <a:pPr algn="ctr"/>
            <a:r>
              <a:rPr kumimoji="1" lang="en-US" altLang="ja-JP" b="1" dirty="0" smtClean="0"/>
              <a:t>X</a:t>
            </a:r>
            <a:r>
              <a:rPr kumimoji="1" lang="ja-JP" altLang="en-US" b="1" dirty="0" smtClean="0"/>
              <a:t>線の透過率が低下</a:t>
            </a:r>
            <a:endParaRPr kumimoji="1" lang="ja-JP" altLang="en-US" b="1" dirty="0"/>
          </a:p>
        </p:txBody>
      </p:sp>
      <p:sp>
        <p:nvSpPr>
          <p:cNvPr id="80" name="テキスト ボックス 79"/>
          <p:cNvSpPr txBox="1"/>
          <p:nvPr/>
        </p:nvSpPr>
        <p:spPr>
          <a:xfrm>
            <a:off x="3657475" y="6129981"/>
            <a:ext cx="1881844" cy="646331"/>
          </a:xfrm>
          <a:prstGeom prst="rect">
            <a:avLst/>
          </a:prstGeom>
          <a:noFill/>
        </p:spPr>
        <p:txBody>
          <a:bodyPr wrap="square" rtlCol="0">
            <a:spAutoFit/>
          </a:bodyPr>
          <a:lstStyle/>
          <a:p>
            <a:pPr algn="ctr"/>
            <a:r>
              <a:rPr kumimoji="1" lang="ja-JP" altLang="en-US" b="1" dirty="0" smtClean="0"/>
              <a:t>ターゲット内部の</a:t>
            </a:r>
            <a:endParaRPr kumimoji="1" lang="en-US" altLang="ja-JP" b="1" dirty="0" smtClean="0"/>
          </a:p>
          <a:p>
            <a:pPr algn="ctr"/>
            <a:r>
              <a:rPr kumimoji="1" lang="ja-JP" altLang="en-US" b="1" dirty="0" smtClean="0"/>
              <a:t>温度低下</a:t>
            </a:r>
            <a:endParaRPr kumimoji="1" lang="ja-JP" altLang="en-US" b="1" dirty="0"/>
          </a:p>
        </p:txBody>
      </p:sp>
      <p:sp>
        <p:nvSpPr>
          <p:cNvPr id="81" name="テキスト ボックス 80"/>
          <p:cNvSpPr txBox="1"/>
          <p:nvPr/>
        </p:nvSpPr>
        <p:spPr>
          <a:xfrm>
            <a:off x="6203940" y="6146914"/>
            <a:ext cx="2476500" cy="646331"/>
          </a:xfrm>
          <a:prstGeom prst="rect">
            <a:avLst/>
          </a:prstGeom>
          <a:noFill/>
        </p:spPr>
        <p:txBody>
          <a:bodyPr wrap="square" rtlCol="0">
            <a:spAutoFit/>
          </a:bodyPr>
          <a:lstStyle/>
          <a:p>
            <a:pPr algn="ctr"/>
            <a:r>
              <a:rPr kumimoji="1" lang="ja-JP" altLang="en-US" b="1" dirty="0" smtClean="0"/>
              <a:t>局所的な融解の減少が</a:t>
            </a:r>
            <a:endParaRPr kumimoji="1" lang="en-US" altLang="ja-JP" b="1" dirty="0" smtClean="0"/>
          </a:p>
          <a:p>
            <a:pPr algn="ctr"/>
            <a:r>
              <a:rPr kumimoji="1" lang="ja-JP" altLang="en-US" b="1" dirty="0" smtClean="0"/>
              <a:t>期待できる</a:t>
            </a:r>
            <a:endParaRPr kumimoji="1" lang="ja-JP" altLang="en-US" b="1" dirty="0"/>
          </a:p>
        </p:txBody>
      </p:sp>
      <p:cxnSp>
        <p:nvCxnSpPr>
          <p:cNvPr id="83" name="直線矢印コネクタ 82"/>
          <p:cNvCxnSpPr/>
          <p:nvPr/>
        </p:nvCxnSpPr>
        <p:spPr>
          <a:xfrm flipV="1">
            <a:off x="2962629" y="6434665"/>
            <a:ext cx="599114" cy="1549"/>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4" name="直線矢印コネクタ 83"/>
          <p:cNvCxnSpPr/>
          <p:nvPr/>
        </p:nvCxnSpPr>
        <p:spPr>
          <a:xfrm flipV="1">
            <a:off x="5492300" y="6502395"/>
            <a:ext cx="599114" cy="155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8" name="角丸四角形 87"/>
          <p:cNvSpPr/>
          <p:nvPr/>
        </p:nvSpPr>
        <p:spPr>
          <a:xfrm>
            <a:off x="76199" y="6113048"/>
            <a:ext cx="8997999" cy="680197"/>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77" name="図 76"/>
          <p:cNvPicPr/>
          <p:nvPr/>
        </p:nvPicPr>
        <p:blipFill>
          <a:blip r:embed="rId3"/>
          <a:srcRect/>
          <a:stretch>
            <a:fillRect/>
          </a:stretch>
        </p:blipFill>
        <p:spPr bwMode="auto">
          <a:xfrm>
            <a:off x="4008404" y="1346812"/>
            <a:ext cx="5073539" cy="4321886"/>
          </a:xfrm>
          <a:prstGeom prst="rect">
            <a:avLst/>
          </a:prstGeom>
          <a:noFill/>
          <a:ln w="9525">
            <a:noFill/>
            <a:miter lim="800000"/>
            <a:headEnd/>
            <a:tailEnd/>
          </a:ln>
        </p:spPr>
      </p:pic>
      <p:sp>
        <p:nvSpPr>
          <p:cNvPr id="82" name="テキスト ボックス 81"/>
          <p:cNvSpPr txBox="1"/>
          <p:nvPr/>
        </p:nvSpPr>
        <p:spPr>
          <a:xfrm>
            <a:off x="4517108" y="923488"/>
            <a:ext cx="3605430" cy="369332"/>
          </a:xfrm>
          <a:prstGeom prst="rect">
            <a:avLst/>
          </a:prstGeom>
          <a:noFill/>
        </p:spPr>
        <p:txBody>
          <a:bodyPr wrap="square" rtlCol="0">
            <a:spAutoFit/>
          </a:bodyPr>
          <a:lstStyle/>
          <a:p>
            <a:r>
              <a:rPr kumimoji="1" lang="ja-JP" altLang="en-US" b="1" dirty="0" smtClean="0"/>
              <a:t>　</a:t>
            </a:r>
            <a:r>
              <a:rPr lang="en-US" altLang="ja-JP" b="1" dirty="0" smtClean="0"/>
              <a:t>Foot intensity </a:t>
            </a:r>
            <a:r>
              <a:rPr kumimoji="1" lang="en-US" altLang="ja-JP" b="1" dirty="0" smtClean="0"/>
              <a:t>4×10</a:t>
            </a:r>
            <a:r>
              <a:rPr kumimoji="1" lang="en-US" altLang="ja-JP" b="1" baseline="30000" dirty="0" smtClean="0"/>
              <a:t>12</a:t>
            </a:r>
            <a:r>
              <a:rPr kumimoji="1" lang="en-US" altLang="ja-JP" b="1" dirty="0" smtClean="0"/>
              <a:t> W/cm</a:t>
            </a:r>
            <a:r>
              <a:rPr kumimoji="1" lang="en-US" altLang="ja-JP" b="1" baseline="30000" dirty="0" smtClean="0"/>
              <a:t>2</a:t>
            </a:r>
            <a:endParaRPr kumimoji="1" lang="ja-JP" altLang="en-US" b="1" dirty="0"/>
          </a:p>
        </p:txBody>
      </p:sp>
      <p:sp>
        <p:nvSpPr>
          <p:cNvPr id="86" name="テキスト ボックス 85"/>
          <p:cNvSpPr txBox="1"/>
          <p:nvPr/>
        </p:nvSpPr>
        <p:spPr>
          <a:xfrm rot="16200000">
            <a:off x="3074950" y="3036120"/>
            <a:ext cx="2055258" cy="369332"/>
          </a:xfrm>
          <a:prstGeom prst="rect">
            <a:avLst/>
          </a:prstGeom>
          <a:solidFill>
            <a:schemeClr val="bg1"/>
          </a:solidFill>
        </p:spPr>
        <p:txBody>
          <a:bodyPr wrap="square" rtlCol="0">
            <a:spAutoFit/>
          </a:bodyPr>
          <a:lstStyle/>
          <a:p>
            <a:r>
              <a:rPr lang="en-US" altLang="ja-JP" b="1" dirty="0">
                <a:solidFill>
                  <a:srgbClr val="FF0000"/>
                </a:solidFill>
              </a:rPr>
              <a:t>Temperature (K</a:t>
            </a:r>
            <a:r>
              <a:rPr lang="en-US" altLang="ja-JP" b="1" dirty="0" smtClean="0">
                <a:solidFill>
                  <a:srgbClr val="FF0000"/>
                </a:solidFill>
              </a:rPr>
              <a:t>)</a:t>
            </a:r>
            <a:endParaRPr lang="en-US" altLang="ja-JP" b="1" dirty="0">
              <a:solidFill>
                <a:srgbClr val="FF0000"/>
              </a:solidFill>
            </a:endParaRPr>
          </a:p>
        </p:txBody>
      </p:sp>
      <p:sp>
        <p:nvSpPr>
          <p:cNvPr id="90" name="テキスト ボックス 89"/>
          <p:cNvSpPr txBox="1"/>
          <p:nvPr/>
        </p:nvSpPr>
        <p:spPr>
          <a:xfrm>
            <a:off x="4680190" y="1219972"/>
            <a:ext cx="3678873" cy="369332"/>
          </a:xfrm>
          <a:prstGeom prst="rect">
            <a:avLst/>
          </a:prstGeom>
          <a:noFill/>
        </p:spPr>
        <p:txBody>
          <a:bodyPr wrap="square" rtlCol="0">
            <a:spAutoFit/>
          </a:bodyPr>
          <a:lstStyle/>
          <a:p>
            <a:r>
              <a:rPr kumimoji="1" lang="en-US" altLang="ja-JP" b="1" dirty="0" smtClean="0"/>
              <a:t>Ablation pressure ≈ 100 </a:t>
            </a:r>
            <a:r>
              <a:rPr kumimoji="1" lang="en-US" altLang="ja-JP" b="1" dirty="0" err="1" smtClean="0"/>
              <a:t>GPa</a:t>
            </a:r>
            <a:endParaRPr kumimoji="1" lang="ja-JP" altLang="en-US" b="1" dirty="0"/>
          </a:p>
        </p:txBody>
      </p:sp>
      <p:sp>
        <p:nvSpPr>
          <p:cNvPr id="91" name="テキスト ボックス 90"/>
          <p:cNvSpPr txBox="1"/>
          <p:nvPr/>
        </p:nvSpPr>
        <p:spPr>
          <a:xfrm rot="5400000">
            <a:off x="7848200" y="3301572"/>
            <a:ext cx="2285672" cy="369332"/>
          </a:xfrm>
          <a:prstGeom prst="rect">
            <a:avLst/>
          </a:prstGeom>
          <a:solidFill>
            <a:srgbClr val="FFFFFF"/>
          </a:solidFill>
        </p:spPr>
        <p:txBody>
          <a:bodyPr wrap="square" rtlCol="0">
            <a:spAutoFit/>
          </a:bodyPr>
          <a:lstStyle/>
          <a:p>
            <a:pPr algn="ctr"/>
            <a:r>
              <a:rPr kumimoji="1" lang="en-US" altLang="ja-JP" b="1" dirty="0" smtClean="0"/>
              <a:t>Density (g/cm</a:t>
            </a:r>
            <a:r>
              <a:rPr kumimoji="1" lang="en-US" altLang="ja-JP" b="1" baseline="30000" dirty="0" smtClean="0"/>
              <a:t>3</a:t>
            </a:r>
            <a:r>
              <a:rPr kumimoji="1" lang="en-US" altLang="ja-JP" b="1" dirty="0" smtClean="0"/>
              <a:t>)</a:t>
            </a:r>
            <a:endParaRPr kumimoji="1" lang="ja-JP" altLang="en-US" b="1" dirty="0"/>
          </a:p>
        </p:txBody>
      </p:sp>
      <p:cxnSp>
        <p:nvCxnSpPr>
          <p:cNvPr id="92" name="直線矢印コネクタ 91"/>
          <p:cNvCxnSpPr/>
          <p:nvPr/>
        </p:nvCxnSpPr>
        <p:spPr>
          <a:xfrm flipV="1">
            <a:off x="7710552" y="5010038"/>
            <a:ext cx="0" cy="51934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3" name="テキスト ボックス 92"/>
          <p:cNvSpPr txBox="1"/>
          <p:nvPr/>
        </p:nvSpPr>
        <p:spPr>
          <a:xfrm>
            <a:off x="7176954" y="5471574"/>
            <a:ext cx="1210736" cy="646331"/>
          </a:xfrm>
          <a:prstGeom prst="rect">
            <a:avLst/>
          </a:prstGeom>
          <a:noFill/>
        </p:spPr>
        <p:txBody>
          <a:bodyPr wrap="square" rtlCol="0">
            <a:spAutoFit/>
          </a:bodyPr>
          <a:lstStyle/>
          <a:p>
            <a:pPr algn="ctr"/>
            <a:r>
              <a:rPr kumimoji="1" lang="en-US" altLang="ja-JP" b="1" dirty="0" smtClean="0"/>
              <a:t>Ablation</a:t>
            </a:r>
          </a:p>
          <a:p>
            <a:pPr algn="ctr"/>
            <a:r>
              <a:rPr lang="en-US" altLang="ja-JP" b="1" dirty="0" smtClean="0"/>
              <a:t>front</a:t>
            </a:r>
            <a:endParaRPr kumimoji="1" lang="ja-JP" altLang="en-US" b="1" dirty="0"/>
          </a:p>
        </p:txBody>
      </p:sp>
      <p:cxnSp>
        <p:nvCxnSpPr>
          <p:cNvPr id="96" name="直線コネクタ 95"/>
          <p:cNvCxnSpPr/>
          <p:nvPr/>
        </p:nvCxnSpPr>
        <p:spPr>
          <a:xfrm flipH="1">
            <a:off x="7582857" y="1665504"/>
            <a:ext cx="578287" cy="56044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7" name="直線コネクタ 96"/>
          <p:cNvCxnSpPr/>
          <p:nvPr/>
        </p:nvCxnSpPr>
        <p:spPr>
          <a:xfrm flipH="1">
            <a:off x="6578931" y="2845780"/>
            <a:ext cx="738604" cy="20144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8" name="テキスト ボックス 97"/>
          <p:cNvSpPr txBox="1"/>
          <p:nvPr/>
        </p:nvSpPr>
        <p:spPr>
          <a:xfrm>
            <a:off x="5417753" y="2856327"/>
            <a:ext cx="1245843" cy="646331"/>
          </a:xfrm>
          <a:prstGeom prst="rect">
            <a:avLst/>
          </a:prstGeom>
          <a:noFill/>
        </p:spPr>
        <p:txBody>
          <a:bodyPr wrap="square" rtlCol="0">
            <a:spAutoFit/>
          </a:bodyPr>
          <a:lstStyle/>
          <a:p>
            <a:pPr algn="ctr"/>
            <a:r>
              <a:rPr kumimoji="1" lang="en-US" altLang="ja-JP" b="1" dirty="0" smtClean="0"/>
              <a:t>Diamond</a:t>
            </a:r>
          </a:p>
          <a:p>
            <a:pPr algn="ctr"/>
            <a:r>
              <a:rPr lang="en-US" altLang="ja-JP" b="1" dirty="0" smtClean="0"/>
              <a:t>No coating</a:t>
            </a:r>
            <a:endParaRPr kumimoji="1" lang="ja-JP" altLang="en-US" b="1" dirty="0"/>
          </a:p>
        </p:txBody>
      </p:sp>
      <p:sp>
        <p:nvSpPr>
          <p:cNvPr id="99" name="テキスト ボックス 98"/>
          <p:cNvSpPr txBox="1"/>
          <p:nvPr/>
        </p:nvSpPr>
        <p:spPr>
          <a:xfrm>
            <a:off x="7616609" y="658988"/>
            <a:ext cx="1512213" cy="923330"/>
          </a:xfrm>
          <a:prstGeom prst="rect">
            <a:avLst/>
          </a:prstGeom>
          <a:noFill/>
        </p:spPr>
        <p:txBody>
          <a:bodyPr wrap="square" rtlCol="0">
            <a:spAutoFit/>
          </a:bodyPr>
          <a:lstStyle/>
          <a:p>
            <a:r>
              <a:rPr kumimoji="1" lang="en-US" altLang="ja-JP" b="1" dirty="0" smtClean="0"/>
              <a:t>Diamond </a:t>
            </a:r>
          </a:p>
          <a:p>
            <a:r>
              <a:rPr lang="en-US" altLang="ja-JP" b="1" dirty="0" smtClean="0"/>
              <a:t>With Cu coat</a:t>
            </a:r>
          </a:p>
          <a:p>
            <a:r>
              <a:rPr kumimoji="1" lang="en-US" altLang="ja-JP" b="1" dirty="0" smtClean="0"/>
              <a:t>(0.1 </a:t>
            </a:r>
            <a:r>
              <a:rPr kumimoji="1" lang="en-US" altLang="ja-JP" b="1" dirty="0" err="1" smtClean="0"/>
              <a:t>μm</a:t>
            </a:r>
            <a:r>
              <a:rPr kumimoji="1" lang="en-US" altLang="ja-JP" b="1" baseline="30000" dirty="0" err="1" smtClean="0"/>
              <a:t>t</a:t>
            </a:r>
            <a:r>
              <a:rPr kumimoji="1" lang="en-US" altLang="ja-JP" b="1" dirty="0" smtClean="0"/>
              <a:t>) </a:t>
            </a:r>
            <a:endParaRPr kumimoji="1" lang="ja-JP" altLang="en-US" b="1" dirty="0"/>
          </a:p>
        </p:txBody>
      </p:sp>
      <p:pic>
        <p:nvPicPr>
          <p:cNvPr id="69" name="図 68"/>
          <p:cNvPicPr/>
          <p:nvPr/>
        </p:nvPicPr>
        <p:blipFill>
          <a:blip r:embed="rId4"/>
          <a:srcRect/>
          <a:stretch>
            <a:fillRect/>
          </a:stretch>
        </p:blipFill>
        <p:spPr bwMode="auto">
          <a:xfrm>
            <a:off x="76200" y="1364824"/>
            <a:ext cx="3797460" cy="3156481"/>
          </a:xfrm>
          <a:prstGeom prst="rect">
            <a:avLst/>
          </a:prstGeom>
          <a:noFill/>
          <a:ln w="9525">
            <a:noFill/>
            <a:miter lim="800000"/>
            <a:headEnd/>
            <a:tailEnd/>
          </a:ln>
        </p:spPr>
      </p:pic>
      <p:sp>
        <p:nvSpPr>
          <p:cNvPr id="2" name="テキスト ボックス 1"/>
          <p:cNvSpPr txBox="1"/>
          <p:nvPr/>
        </p:nvSpPr>
        <p:spPr>
          <a:xfrm rot="16200000">
            <a:off x="-976028" y="2548278"/>
            <a:ext cx="2194387" cy="369332"/>
          </a:xfrm>
          <a:prstGeom prst="rect">
            <a:avLst/>
          </a:prstGeom>
          <a:solidFill>
            <a:schemeClr val="bg1"/>
          </a:solidFill>
        </p:spPr>
        <p:txBody>
          <a:bodyPr wrap="square" rtlCol="0">
            <a:spAutoFit/>
          </a:bodyPr>
          <a:lstStyle/>
          <a:p>
            <a:pPr algn="ctr"/>
            <a:r>
              <a:rPr lang="en-US" altLang="ja-JP" b="1" dirty="0" smtClean="0">
                <a:solidFill>
                  <a:srgbClr val="FF0000"/>
                </a:solidFill>
              </a:rPr>
              <a:t>Ionization  Z </a:t>
            </a:r>
            <a:endParaRPr lang="en-US" altLang="ja-JP" b="1" dirty="0">
              <a:solidFill>
                <a:srgbClr val="FF0000"/>
              </a:solidFill>
            </a:endParaRPr>
          </a:p>
        </p:txBody>
      </p:sp>
      <p:sp>
        <p:nvSpPr>
          <p:cNvPr id="3" name="テキスト ボックス 2"/>
          <p:cNvSpPr txBox="1"/>
          <p:nvPr/>
        </p:nvSpPr>
        <p:spPr>
          <a:xfrm>
            <a:off x="500641" y="921043"/>
            <a:ext cx="3156834" cy="646331"/>
          </a:xfrm>
          <a:prstGeom prst="rect">
            <a:avLst/>
          </a:prstGeom>
          <a:noFill/>
        </p:spPr>
        <p:txBody>
          <a:bodyPr wrap="square" rtlCol="0">
            <a:spAutoFit/>
          </a:bodyPr>
          <a:lstStyle/>
          <a:p>
            <a:r>
              <a:rPr lang="en-US" altLang="ja-JP" b="1" dirty="0"/>
              <a:t>Diamond </a:t>
            </a:r>
          </a:p>
          <a:p>
            <a:r>
              <a:rPr lang="en-US" altLang="ja-JP" b="1" dirty="0"/>
              <a:t>With </a:t>
            </a:r>
            <a:r>
              <a:rPr lang="en-US" altLang="ja-JP" b="1" dirty="0" smtClean="0"/>
              <a:t>Cu (Z=29) coat (</a:t>
            </a:r>
            <a:r>
              <a:rPr lang="en-US" altLang="ja-JP" b="1" dirty="0"/>
              <a:t>0.1 </a:t>
            </a:r>
            <a:r>
              <a:rPr lang="en-US" altLang="ja-JP" b="1" dirty="0" err="1" smtClean="0"/>
              <a:t>μm</a:t>
            </a:r>
            <a:r>
              <a:rPr lang="en-US" altLang="ja-JP" b="1" baseline="30000" dirty="0" err="1" smtClean="0"/>
              <a:t>t</a:t>
            </a:r>
            <a:r>
              <a:rPr lang="en-US" altLang="ja-JP" b="1" dirty="0" smtClean="0"/>
              <a:t>) </a:t>
            </a:r>
            <a:endParaRPr lang="ja-JP" altLang="en-US" b="1" dirty="0"/>
          </a:p>
        </p:txBody>
      </p:sp>
      <p:sp>
        <p:nvSpPr>
          <p:cNvPr id="6" name="テキスト ボックス 5"/>
          <p:cNvSpPr txBox="1"/>
          <p:nvPr/>
        </p:nvSpPr>
        <p:spPr>
          <a:xfrm>
            <a:off x="1991177" y="2920106"/>
            <a:ext cx="1587500" cy="646331"/>
          </a:xfrm>
          <a:prstGeom prst="rect">
            <a:avLst/>
          </a:prstGeom>
          <a:noFill/>
        </p:spPr>
        <p:txBody>
          <a:bodyPr wrap="square" rtlCol="0">
            <a:spAutoFit/>
          </a:bodyPr>
          <a:lstStyle/>
          <a:p>
            <a:pPr algn="ctr"/>
            <a:r>
              <a:rPr lang="en-US" altLang="ja-JP" b="1" dirty="0" smtClean="0"/>
              <a:t>Diamond(Z=6)</a:t>
            </a:r>
            <a:endParaRPr lang="en-US" altLang="ja-JP" b="1" dirty="0"/>
          </a:p>
          <a:p>
            <a:pPr algn="ctr"/>
            <a:r>
              <a:rPr lang="en-US" altLang="ja-JP" b="1" dirty="0"/>
              <a:t>No </a:t>
            </a:r>
            <a:r>
              <a:rPr lang="en-US" altLang="ja-JP" b="1" dirty="0" smtClean="0"/>
              <a:t>coating</a:t>
            </a:r>
            <a:endParaRPr lang="ja-JP" altLang="en-US" b="1" dirty="0"/>
          </a:p>
        </p:txBody>
      </p:sp>
      <p:cxnSp>
        <p:nvCxnSpPr>
          <p:cNvPr id="8" name="直線コネクタ 7"/>
          <p:cNvCxnSpPr/>
          <p:nvPr/>
        </p:nvCxnSpPr>
        <p:spPr>
          <a:xfrm>
            <a:off x="1659467" y="1567374"/>
            <a:ext cx="496830" cy="74950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直線矢印コネクタ 84"/>
          <p:cNvCxnSpPr/>
          <p:nvPr/>
        </p:nvCxnSpPr>
        <p:spPr>
          <a:xfrm flipV="1">
            <a:off x="1494386" y="4031411"/>
            <a:ext cx="0" cy="51934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9" name="テキスト ボックス 88"/>
          <p:cNvSpPr txBox="1"/>
          <p:nvPr/>
        </p:nvSpPr>
        <p:spPr>
          <a:xfrm>
            <a:off x="863618" y="4452923"/>
            <a:ext cx="1210736" cy="646331"/>
          </a:xfrm>
          <a:prstGeom prst="rect">
            <a:avLst/>
          </a:prstGeom>
          <a:noFill/>
        </p:spPr>
        <p:txBody>
          <a:bodyPr wrap="square" rtlCol="0">
            <a:spAutoFit/>
          </a:bodyPr>
          <a:lstStyle/>
          <a:p>
            <a:pPr algn="ctr"/>
            <a:r>
              <a:rPr kumimoji="1" lang="en-US" altLang="ja-JP" b="1" dirty="0" smtClean="0"/>
              <a:t>Ablation</a:t>
            </a:r>
          </a:p>
          <a:p>
            <a:pPr algn="ctr"/>
            <a:r>
              <a:rPr lang="en-US" altLang="ja-JP" b="1" dirty="0" smtClean="0"/>
              <a:t>front</a:t>
            </a:r>
            <a:endParaRPr kumimoji="1" lang="ja-JP" altLang="en-US" b="1" dirty="0"/>
          </a:p>
        </p:txBody>
      </p:sp>
      <p:sp>
        <p:nvSpPr>
          <p:cNvPr id="100" name="テキスト ボックス 99"/>
          <p:cNvSpPr txBox="1"/>
          <p:nvPr/>
        </p:nvSpPr>
        <p:spPr>
          <a:xfrm>
            <a:off x="-111968" y="4201805"/>
            <a:ext cx="1218515" cy="646331"/>
          </a:xfrm>
          <a:prstGeom prst="rect">
            <a:avLst/>
          </a:prstGeom>
          <a:noFill/>
        </p:spPr>
        <p:txBody>
          <a:bodyPr wrap="square" rtlCol="0">
            <a:spAutoFit/>
          </a:bodyPr>
          <a:lstStyle/>
          <a:p>
            <a:pPr algn="ctr"/>
            <a:r>
              <a:rPr lang="en-US" altLang="ja-JP" b="1" dirty="0" smtClean="0"/>
              <a:t>Rear</a:t>
            </a:r>
          </a:p>
          <a:p>
            <a:pPr algn="ctr"/>
            <a:r>
              <a:rPr lang="en-US" altLang="ja-JP" b="1" dirty="0" smtClean="0"/>
              <a:t>front</a:t>
            </a:r>
            <a:endParaRPr lang="ja-JP" altLang="en-US" b="1" dirty="0"/>
          </a:p>
        </p:txBody>
      </p:sp>
      <p:cxnSp>
        <p:nvCxnSpPr>
          <p:cNvPr id="101" name="直線矢印コネクタ 100"/>
          <p:cNvCxnSpPr/>
          <p:nvPr/>
        </p:nvCxnSpPr>
        <p:spPr>
          <a:xfrm flipV="1">
            <a:off x="3469454" y="4051928"/>
            <a:ext cx="0" cy="51934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2" name="テキスト ボックス 101"/>
          <p:cNvSpPr txBox="1"/>
          <p:nvPr/>
        </p:nvSpPr>
        <p:spPr>
          <a:xfrm>
            <a:off x="2838686" y="4473440"/>
            <a:ext cx="1210736" cy="923330"/>
          </a:xfrm>
          <a:prstGeom prst="rect">
            <a:avLst/>
          </a:prstGeom>
          <a:noFill/>
        </p:spPr>
        <p:txBody>
          <a:bodyPr wrap="square" rtlCol="0">
            <a:spAutoFit/>
          </a:bodyPr>
          <a:lstStyle/>
          <a:p>
            <a:pPr algn="ctr"/>
            <a:r>
              <a:rPr kumimoji="1" lang="en-US" altLang="ja-JP" b="1" dirty="0" smtClean="0"/>
              <a:t>Critical</a:t>
            </a:r>
          </a:p>
          <a:p>
            <a:pPr algn="ctr"/>
            <a:r>
              <a:rPr lang="en-US" altLang="ja-JP" b="1" dirty="0"/>
              <a:t>d</a:t>
            </a:r>
            <a:r>
              <a:rPr lang="en-US" altLang="ja-JP" b="1" dirty="0" smtClean="0"/>
              <a:t>ensity</a:t>
            </a:r>
          </a:p>
          <a:p>
            <a:pPr algn="ctr"/>
            <a:r>
              <a:rPr kumimoji="1" lang="en-US" altLang="ja-JP" b="1" dirty="0" smtClean="0"/>
              <a:t>surface</a:t>
            </a:r>
            <a:endParaRPr kumimoji="1" lang="ja-JP" altLang="en-US" b="1" dirty="0"/>
          </a:p>
        </p:txBody>
      </p:sp>
      <p:sp>
        <p:nvSpPr>
          <p:cNvPr id="7" name="テキスト ボックス 6"/>
          <p:cNvSpPr txBox="1"/>
          <p:nvPr/>
        </p:nvSpPr>
        <p:spPr>
          <a:xfrm rot="5400000">
            <a:off x="2860971" y="2590869"/>
            <a:ext cx="1960845" cy="369332"/>
          </a:xfrm>
          <a:prstGeom prst="rect">
            <a:avLst/>
          </a:prstGeom>
          <a:solidFill>
            <a:schemeClr val="bg1"/>
          </a:solidFill>
        </p:spPr>
        <p:txBody>
          <a:bodyPr wrap="square" rtlCol="0">
            <a:spAutoFit/>
          </a:bodyPr>
          <a:lstStyle/>
          <a:p>
            <a:pPr algn="ctr"/>
            <a:r>
              <a:rPr lang="en-US" altLang="ja-JP" b="1" dirty="0"/>
              <a:t>Density (g/cm</a:t>
            </a:r>
            <a:r>
              <a:rPr lang="en-US" altLang="ja-JP" b="1" baseline="30000" dirty="0"/>
              <a:t>3</a:t>
            </a:r>
            <a:r>
              <a:rPr lang="en-US" altLang="ja-JP" b="1" dirty="0" smtClean="0"/>
              <a:t>)</a:t>
            </a:r>
            <a:endParaRPr lang="ja-JP" altLang="en-US" b="1" dirty="0"/>
          </a:p>
        </p:txBody>
      </p:sp>
      <p:sp>
        <p:nvSpPr>
          <p:cNvPr id="13" name="フリーフォーム 12"/>
          <p:cNvSpPr/>
          <p:nvPr/>
        </p:nvSpPr>
        <p:spPr>
          <a:xfrm>
            <a:off x="6831246" y="3259618"/>
            <a:ext cx="595397" cy="1568701"/>
          </a:xfrm>
          <a:custGeom>
            <a:avLst/>
            <a:gdLst>
              <a:gd name="connsiteX0" fmla="*/ 567898 w 595397"/>
              <a:gd name="connsiteY0" fmla="*/ 152668 h 1568701"/>
              <a:gd name="connsiteX1" fmla="*/ 466298 w 595397"/>
              <a:gd name="connsiteY1" fmla="*/ 914668 h 1568701"/>
              <a:gd name="connsiteX2" fmla="*/ 229231 w 595397"/>
              <a:gd name="connsiteY2" fmla="*/ 1338001 h 1568701"/>
              <a:gd name="connsiteX3" fmla="*/ 85298 w 595397"/>
              <a:gd name="connsiteY3" fmla="*/ 1490401 h 1568701"/>
              <a:gd name="connsiteX4" fmla="*/ 631 w 595397"/>
              <a:gd name="connsiteY4" fmla="*/ 1558134 h 1568701"/>
              <a:gd name="connsiteX5" fmla="*/ 127631 w 595397"/>
              <a:gd name="connsiteY5" fmla="*/ 1270268 h 1568701"/>
              <a:gd name="connsiteX6" fmla="*/ 263098 w 595397"/>
              <a:gd name="connsiteY6" fmla="*/ 1134801 h 1568701"/>
              <a:gd name="connsiteX7" fmla="*/ 280031 w 595397"/>
              <a:gd name="connsiteY7" fmla="*/ 990868 h 1568701"/>
              <a:gd name="connsiteX8" fmla="*/ 364698 w 595397"/>
              <a:gd name="connsiteY8" fmla="*/ 855401 h 1568701"/>
              <a:gd name="connsiteX9" fmla="*/ 398565 w 595397"/>
              <a:gd name="connsiteY9" fmla="*/ 652201 h 1568701"/>
              <a:gd name="connsiteX10" fmla="*/ 407031 w 595397"/>
              <a:gd name="connsiteY10" fmla="*/ 533668 h 1568701"/>
              <a:gd name="connsiteX11" fmla="*/ 440898 w 595397"/>
              <a:gd name="connsiteY11" fmla="*/ 381268 h 1568701"/>
              <a:gd name="connsiteX12" fmla="*/ 466298 w 595397"/>
              <a:gd name="connsiteY12" fmla="*/ 195001 h 1568701"/>
              <a:gd name="connsiteX13" fmla="*/ 474765 w 595397"/>
              <a:gd name="connsiteY13" fmla="*/ 59534 h 1568701"/>
              <a:gd name="connsiteX14" fmla="*/ 550965 w 595397"/>
              <a:gd name="connsiteY14" fmla="*/ 268 h 1568701"/>
              <a:gd name="connsiteX15" fmla="*/ 593298 w 595397"/>
              <a:gd name="connsiteY15" fmla="*/ 42601 h 1568701"/>
              <a:gd name="connsiteX16" fmla="*/ 567898 w 595397"/>
              <a:gd name="connsiteY16" fmla="*/ 152668 h 156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5397" h="1568701">
                <a:moveTo>
                  <a:pt x="567898" y="152668"/>
                </a:moveTo>
                <a:cubicBezTo>
                  <a:pt x="546731" y="298012"/>
                  <a:pt x="522742" y="717113"/>
                  <a:pt x="466298" y="914668"/>
                </a:cubicBezTo>
                <a:cubicBezTo>
                  <a:pt x="409853" y="1112224"/>
                  <a:pt x="292731" y="1242046"/>
                  <a:pt x="229231" y="1338001"/>
                </a:cubicBezTo>
                <a:cubicBezTo>
                  <a:pt x="165731" y="1433957"/>
                  <a:pt x="123398" y="1453712"/>
                  <a:pt x="85298" y="1490401"/>
                </a:cubicBezTo>
                <a:cubicBezTo>
                  <a:pt x="47198" y="1527090"/>
                  <a:pt x="-6425" y="1594823"/>
                  <a:pt x="631" y="1558134"/>
                </a:cubicBezTo>
                <a:cubicBezTo>
                  <a:pt x="7686" y="1521445"/>
                  <a:pt x="83886" y="1340824"/>
                  <a:pt x="127631" y="1270268"/>
                </a:cubicBezTo>
                <a:cubicBezTo>
                  <a:pt x="171375" y="1199713"/>
                  <a:pt x="237698" y="1181368"/>
                  <a:pt x="263098" y="1134801"/>
                </a:cubicBezTo>
                <a:cubicBezTo>
                  <a:pt x="288498" y="1088234"/>
                  <a:pt x="263098" y="1037435"/>
                  <a:pt x="280031" y="990868"/>
                </a:cubicBezTo>
                <a:cubicBezTo>
                  <a:pt x="296964" y="944301"/>
                  <a:pt x="344942" y="911846"/>
                  <a:pt x="364698" y="855401"/>
                </a:cubicBezTo>
                <a:cubicBezTo>
                  <a:pt x="384454" y="798957"/>
                  <a:pt x="391510" y="705823"/>
                  <a:pt x="398565" y="652201"/>
                </a:cubicBezTo>
                <a:cubicBezTo>
                  <a:pt x="405620" y="598579"/>
                  <a:pt x="399976" y="578823"/>
                  <a:pt x="407031" y="533668"/>
                </a:cubicBezTo>
                <a:cubicBezTo>
                  <a:pt x="414086" y="488513"/>
                  <a:pt x="431020" y="437712"/>
                  <a:pt x="440898" y="381268"/>
                </a:cubicBezTo>
                <a:cubicBezTo>
                  <a:pt x="450776" y="324824"/>
                  <a:pt x="460653" y="248623"/>
                  <a:pt x="466298" y="195001"/>
                </a:cubicBezTo>
                <a:cubicBezTo>
                  <a:pt x="471942" y="141379"/>
                  <a:pt x="460654" y="91989"/>
                  <a:pt x="474765" y="59534"/>
                </a:cubicBezTo>
                <a:cubicBezTo>
                  <a:pt x="488876" y="27079"/>
                  <a:pt x="531210" y="3090"/>
                  <a:pt x="550965" y="268"/>
                </a:cubicBezTo>
                <a:cubicBezTo>
                  <a:pt x="570720" y="-2554"/>
                  <a:pt x="586243" y="17201"/>
                  <a:pt x="593298" y="42601"/>
                </a:cubicBezTo>
                <a:cubicBezTo>
                  <a:pt x="600353" y="68001"/>
                  <a:pt x="589065" y="7324"/>
                  <a:pt x="567898" y="152668"/>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4" name="フリーフォーム 13"/>
          <p:cNvSpPr/>
          <p:nvPr/>
        </p:nvSpPr>
        <p:spPr>
          <a:xfrm>
            <a:off x="6823411" y="3674753"/>
            <a:ext cx="262466" cy="762000"/>
          </a:xfrm>
          <a:custGeom>
            <a:avLst/>
            <a:gdLst>
              <a:gd name="connsiteX0" fmla="*/ 110066 w 262466"/>
              <a:gd name="connsiteY0" fmla="*/ 762000 h 762000"/>
              <a:gd name="connsiteX1" fmla="*/ 237066 w 262466"/>
              <a:gd name="connsiteY1" fmla="*/ 575733 h 762000"/>
              <a:gd name="connsiteX2" fmla="*/ 254000 w 262466"/>
              <a:gd name="connsiteY2" fmla="*/ 440266 h 762000"/>
              <a:gd name="connsiteX3" fmla="*/ 262466 w 262466"/>
              <a:gd name="connsiteY3" fmla="*/ 321733 h 762000"/>
              <a:gd name="connsiteX4" fmla="*/ 254000 w 262466"/>
              <a:gd name="connsiteY4" fmla="*/ 101600 h 762000"/>
              <a:gd name="connsiteX5" fmla="*/ 186266 w 262466"/>
              <a:gd name="connsiteY5" fmla="*/ 0 h 762000"/>
              <a:gd name="connsiteX6" fmla="*/ 67733 w 262466"/>
              <a:gd name="connsiteY6" fmla="*/ 127000 h 762000"/>
              <a:gd name="connsiteX7" fmla="*/ 0 w 262466"/>
              <a:gd name="connsiteY7" fmla="*/ 448733 h 762000"/>
              <a:gd name="connsiteX8" fmla="*/ 0 w 262466"/>
              <a:gd name="connsiteY8" fmla="*/ 685800 h 762000"/>
              <a:gd name="connsiteX9" fmla="*/ 110066 w 262466"/>
              <a:gd name="connsiteY9"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2466" h="762000">
                <a:moveTo>
                  <a:pt x="110066" y="762000"/>
                </a:moveTo>
                <a:lnTo>
                  <a:pt x="237066" y="575733"/>
                </a:lnTo>
                <a:lnTo>
                  <a:pt x="254000" y="440266"/>
                </a:lnTo>
                <a:lnTo>
                  <a:pt x="262466" y="321733"/>
                </a:lnTo>
                <a:lnTo>
                  <a:pt x="254000" y="101600"/>
                </a:lnTo>
                <a:lnTo>
                  <a:pt x="186266" y="0"/>
                </a:lnTo>
                <a:lnTo>
                  <a:pt x="67733" y="127000"/>
                </a:lnTo>
                <a:lnTo>
                  <a:pt x="0" y="448733"/>
                </a:lnTo>
                <a:lnTo>
                  <a:pt x="0" y="685800"/>
                </a:lnTo>
                <a:lnTo>
                  <a:pt x="110066" y="762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5" name="フリーフォーム 14"/>
          <p:cNvSpPr/>
          <p:nvPr/>
        </p:nvSpPr>
        <p:spPr>
          <a:xfrm>
            <a:off x="7000570" y="4252343"/>
            <a:ext cx="196513" cy="328533"/>
          </a:xfrm>
          <a:custGeom>
            <a:avLst/>
            <a:gdLst>
              <a:gd name="connsiteX0" fmla="*/ 153041 w 196513"/>
              <a:gd name="connsiteY0" fmla="*/ 91276 h 328533"/>
              <a:gd name="connsiteX1" fmla="*/ 641 w 196513"/>
              <a:gd name="connsiteY1" fmla="*/ 328343 h 328533"/>
              <a:gd name="connsiteX2" fmla="*/ 102241 w 196513"/>
              <a:gd name="connsiteY2" fmla="*/ 48943 h 328533"/>
              <a:gd name="connsiteX3" fmla="*/ 195374 w 196513"/>
              <a:gd name="connsiteY3" fmla="*/ 6610 h 328533"/>
              <a:gd name="connsiteX4" fmla="*/ 153041 w 196513"/>
              <a:gd name="connsiteY4" fmla="*/ 91276 h 328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513" h="328533">
                <a:moveTo>
                  <a:pt x="153041" y="91276"/>
                </a:moveTo>
                <a:cubicBezTo>
                  <a:pt x="120585" y="144898"/>
                  <a:pt x="9108" y="335399"/>
                  <a:pt x="641" y="328343"/>
                </a:cubicBezTo>
                <a:cubicBezTo>
                  <a:pt x="-7826" y="321288"/>
                  <a:pt x="69785" y="102565"/>
                  <a:pt x="102241" y="48943"/>
                </a:cubicBezTo>
                <a:cubicBezTo>
                  <a:pt x="134696" y="-4679"/>
                  <a:pt x="189730" y="-6090"/>
                  <a:pt x="195374" y="6610"/>
                </a:cubicBezTo>
                <a:cubicBezTo>
                  <a:pt x="201018" y="19310"/>
                  <a:pt x="185497" y="37654"/>
                  <a:pt x="153041" y="912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9" name="左矢印 8"/>
          <p:cNvSpPr/>
          <p:nvPr/>
        </p:nvSpPr>
        <p:spPr>
          <a:xfrm>
            <a:off x="1811867" y="2369384"/>
            <a:ext cx="1625598" cy="364459"/>
          </a:xfrm>
          <a:prstGeom prst="leftArrow">
            <a:avLst/>
          </a:prstGeom>
          <a:solidFill>
            <a:schemeClr val="bg1">
              <a:lumMod val="75000"/>
              <a:alpha val="3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左矢印 9"/>
          <p:cNvSpPr/>
          <p:nvPr/>
        </p:nvSpPr>
        <p:spPr>
          <a:xfrm>
            <a:off x="863619" y="3569695"/>
            <a:ext cx="2573844" cy="363600"/>
          </a:xfrm>
          <a:prstGeom prst="leftArrow">
            <a:avLst/>
          </a:prstGeom>
          <a:solidFill>
            <a:schemeClr val="bg1">
              <a:lumMod val="75000"/>
              <a:alpha val="3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1" name="テキスト ボックス 10"/>
          <p:cNvSpPr txBox="1"/>
          <p:nvPr/>
        </p:nvSpPr>
        <p:spPr>
          <a:xfrm>
            <a:off x="1856572" y="3532090"/>
            <a:ext cx="1670678" cy="369332"/>
          </a:xfrm>
          <a:prstGeom prst="rect">
            <a:avLst/>
          </a:prstGeom>
          <a:noFill/>
        </p:spPr>
        <p:txBody>
          <a:bodyPr wrap="square" rtlCol="0">
            <a:spAutoFit/>
          </a:bodyPr>
          <a:lstStyle/>
          <a:p>
            <a:r>
              <a:rPr kumimoji="1" lang="en-US" altLang="ja-JP" b="1" dirty="0" smtClean="0"/>
              <a:t>X-ray radiation</a:t>
            </a:r>
            <a:endParaRPr kumimoji="1" lang="ja-JP" altLang="en-US" b="1" dirty="0"/>
          </a:p>
        </p:txBody>
      </p:sp>
      <p:sp>
        <p:nvSpPr>
          <p:cNvPr id="41" name="テキスト ボックス 40"/>
          <p:cNvSpPr txBox="1"/>
          <p:nvPr/>
        </p:nvSpPr>
        <p:spPr>
          <a:xfrm>
            <a:off x="40492" y="28420"/>
            <a:ext cx="1005403" cy="338554"/>
          </a:xfrm>
          <a:prstGeom prst="rect">
            <a:avLst/>
          </a:prstGeom>
          <a:noFill/>
          <a:ln>
            <a:solidFill>
              <a:schemeClr val="tx1"/>
            </a:solidFill>
          </a:ln>
        </p:spPr>
        <p:txBody>
          <a:bodyPr wrap="none" rtlCol="0">
            <a:spAutoFit/>
          </a:bodyPr>
          <a:lstStyle/>
          <a:p>
            <a:r>
              <a:rPr lang="ja-JP" altLang="en-US" sz="1600" dirty="0"/>
              <a:t>追加</a:t>
            </a:r>
            <a:r>
              <a:rPr lang="ja-JP" altLang="en-US" sz="1600" dirty="0" smtClean="0"/>
              <a:t>実験</a:t>
            </a:r>
            <a:endParaRPr kumimoji="1" lang="ja-JP" altLang="en-US" sz="1600" dirty="0"/>
          </a:p>
        </p:txBody>
      </p:sp>
    </p:spTree>
    <p:extLst>
      <p:ext uri="{BB962C8B-B14F-4D97-AF65-F5344CB8AC3E}">
        <p14:creationId xmlns:p14="http://schemas.microsoft.com/office/powerpoint/2010/main" val="29862141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6" grpId="0" animBg="1"/>
      <p:bldP spid="90" grpId="0"/>
      <p:bldP spid="91" grpId="0" animBg="1"/>
      <p:bldP spid="93" grpId="0"/>
      <p:bldP spid="98" grpId="0"/>
      <p:bldP spid="99" grpId="0"/>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689497" y="867934"/>
            <a:ext cx="3641742" cy="2811707"/>
          </a:xfrm>
          <a:prstGeom prst="rect">
            <a:avLst/>
          </a:prstGeom>
        </p:spPr>
      </p:pic>
      <p:sp>
        <p:nvSpPr>
          <p:cNvPr id="6" name="テキスト ボックス 5"/>
          <p:cNvSpPr txBox="1"/>
          <p:nvPr/>
        </p:nvSpPr>
        <p:spPr>
          <a:xfrm>
            <a:off x="680574" y="822817"/>
            <a:ext cx="3139871" cy="369332"/>
          </a:xfrm>
          <a:prstGeom prst="rect">
            <a:avLst/>
          </a:prstGeom>
          <a:noFill/>
        </p:spPr>
        <p:txBody>
          <a:bodyPr wrap="square" rtlCol="0">
            <a:spAutoFit/>
          </a:bodyPr>
          <a:lstStyle/>
          <a:p>
            <a:r>
              <a:rPr kumimoji="1" lang="en-US" altLang="ja-JP" b="1" dirty="0" smtClean="0">
                <a:solidFill>
                  <a:schemeClr val="bg1"/>
                </a:solidFill>
              </a:rPr>
              <a:t>SN36925</a:t>
            </a:r>
            <a:r>
              <a:rPr kumimoji="1" lang="ja-JP" altLang="en-US" b="1" dirty="0" smtClean="0">
                <a:solidFill>
                  <a:schemeClr val="bg1"/>
                </a:solidFill>
              </a:rPr>
              <a:t>　</a:t>
            </a:r>
            <a:r>
              <a:rPr kumimoji="1" lang="en-US" altLang="ja-JP" b="1" dirty="0" smtClean="0">
                <a:solidFill>
                  <a:schemeClr val="bg1"/>
                </a:solidFill>
              </a:rPr>
              <a:t>(Diamond 15μm</a:t>
            </a:r>
            <a:r>
              <a:rPr kumimoji="1" lang="en-US" altLang="ja-JP" b="1" baseline="30000" dirty="0" smtClean="0">
                <a:solidFill>
                  <a:schemeClr val="bg1"/>
                </a:solidFill>
              </a:rPr>
              <a:t>t</a:t>
            </a:r>
            <a:r>
              <a:rPr kumimoji="1" lang="en-US" altLang="ja-JP" b="1" dirty="0" smtClean="0">
                <a:solidFill>
                  <a:schemeClr val="bg1"/>
                </a:solidFill>
              </a:rPr>
              <a:t>)</a:t>
            </a:r>
            <a:endParaRPr kumimoji="1" lang="ja-JP" altLang="en-US" b="1" dirty="0">
              <a:solidFill>
                <a:schemeClr val="bg1"/>
              </a:solidFill>
            </a:endParaRPr>
          </a:p>
        </p:txBody>
      </p:sp>
      <p:sp>
        <p:nvSpPr>
          <p:cNvPr id="24" name="テキスト ボックス 23"/>
          <p:cNvSpPr txBox="1"/>
          <p:nvPr/>
        </p:nvSpPr>
        <p:spPr>
          <a:xfrm>
            <a:off x="1124996" y="28420"/>
            <a:ext cx="7879304" cy="830997"/>
          </a:xfrm>
          <a:prstGeom prst="rect">
            <a:avLst/>
          </a:prstGeom>
          <a:noFill/>
        </p:spPr>
        <p:txBody>
          <a:bodyPr wrap="square" rtlCol="0">
            <a:spAutoFit/>
          </a:bodyPr>
          <a:lstStyle/>
          <a:p>
            <a:r>
              <a:rPr lang="en-US" altLang="ja-JP" sz="2400" b="1" dirty="0" smtClean="0"/>
              <a:t>Cu</a:t>
            </a:r>
            <a:r>
              <a:rPr lang="ja-JP" altLang="en-US" sz="2400" b="1" dirty="0" smtClean="0"/>
              <a:t>コーティングにより擾乱の空間的構造が変化し，単一波長の空間擾乱を示す結果となった</a:t>
            </a:r>
            <a:endParaRPr lang="en-US" altLang="ja-JP" sz="2400" b="1" dirty="0" smtClean="0"/>
          </a:p>
        </p:txBody>
      </p:sp>
      <p:pic>
        <p:nvPicPr>
          <p:cNvPr id="27" name="図 26"/>
          <p:cNvPicPr/>
          <p:nvPr/>
        </p:nvPicPr>
        <p:blipFill>
          <a:blip r:embed="rId4"/>
          <a:srcRect/>
          <a:stretch>
            <a:fillRect/>
          </a:stretch>
        </p:blipFill>
        <p:spPr bwMode="auto">
          <a:xfrm>
            <a:off x="-8010" y="4294350"/>
            <a:ext cx="4334032" cy="1991863"/>
          </a:xfrm>
          <a:prstGeom prst="rect">
            <a:avLst/>
          </a:prstGeom>
          <a:noFill/>
          <a:ln w="9525">
            <a:noFill/>
            <a:miter lim="800000"/>
            <a:headEnd/>
            <a:tailEnd/>
          </a:ln>
        </p:spPr>
      </p:pic>
      <p:pic>
        <p:nvPicPr>
          <p:cNvPr id="2" name="図 1" descr="38462-Dia-Cucoating.bmp"/>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9438" y="898254"/>
            <a:ext cx="3671817" cy="2811600"/>
          </a:xfrm>
          <a:prstGeom prst="rect">
            <a:avLst/>
          </a:prstGeom>
        </p:spPr>
      </p:pic>
      <p:sp>
        <p:nvSpPr>
          <p:cNvPr id="3" name="テキスト ボックス 2"/>
          <p:cNvSpPr txBox="1"/>
          <p:nvPr/>
        </p:nvSpPr>
        <p:spPr>
          <a:xfrm>
            <a:off x="688446" y="3718548"/>
            <a:ext cx="3539067" cy="369332"/>
          </a:xfrm>
          <a:prstGeom prst="rect">
            <a:avLst/>
          </a:prstGeom>
          <a:noFill/>
        </p:spPr>
        <p:txBody>
          <a:bodyPr wrap="square" rtlCol="0">
            <a:spAutoFit/>
          </a:bodyPr>
          <a:lstStyle/>
          <a:p>
            <a:pPr algn="ctr"/>
            <a:r>
              <a:rPr lang="en-US" altLang="ja-JP" b="1" dirty="0"/>
              <a:t>Foot Intensity  4×10</a:t>
            </a:r>
            <a:r>
              <a:rPr lang="en-US" altLang="ja-JP" b="1" baseline="30000" dirty="0"/>
              <a:t>12</a:t>
            </a:r>
            <a:r>
              <a:rPr lang="en-US" altLang="ja-JP" b="1" dirty="0"/>
              <a:t> W/</a:t>
            </a:r>
            <a:r>
              <a:rPr lang="en-US" altLang="ja-JP" b="1" dirty="0" smtClean="0"/>
              <a:t>cm</a:t>
            </a:r>
            <a:r>
              <a:rPr lang="en-US" altLang="ja-JP" b="1" baseline="30000" dirty="0" smtClean="0"/>
              <a:t>2</a:t>
            </a:r>
            <a:endParaRPr lang="ja-JP" altLang="en-US" b="1" dirty="0"/>
          </a:p>
        </p:txBody>
      </p:sp>
      <p:cxnSp>
        <p:nvCxnSpPr>
          <p:cNvPr id="23" name="直線矢印コネクタ 22"/>
          <p:cNvCxnSpPr/>
          <p:nvPr/>
        </p:nvCxnSpPr>
        <p:spPr>
          <a:xfrm>
            <a:off x="6744197" y="3140141"/>
            <a:ext cx="633600" cy="0"/>
          </a:xfrm>
          <a:prstGeom prst="straightConnector1">
            <a:avLst/>
          </a:prstGeom>
          <a:ln>
            <a:solidFill>
              <a:srgbClr val="FFFF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8" name="テキスト ボックス 27"/>
          <p:cNvSpPr txBox="1"/>
          <p:nvPr/>
        </p:nvSpPr>
        <p:spPr>
          <a:xfrm>
            <a:off x="6620181" y="3141909"/>
            <a:ext cx="1121716" cy="400110"/>
          </a:xfrm>
          <a:prstGeom prst="rect">
            <a:avLst/>
          </a:prstGeom>
          <a:noFill/>
        </p:spPr>
        <p:txBody>
          <a:bodyPr wrap="square" rtlCol="0">
            <a:spAutoFit/>
          </a:bodyPr>
          <a:lstStyle/>
          <a:p>
            <a:r>
              <a:rPr kumimoji="1" lang="en-US" altLang="ja-JP" sz="2000" b="1" dirty="0" smtClean="0">
                <a:solidFill>
                  <a:schemeClr val="bg1"/>
                </a:solidFill>
              </a:rPr>
              <a:t>100 </a:t>
            </a:r>
            <a:r>
              <a:rPr kumimoji="1" lang="en-US" altLang="ja-JP" sz="2000" b="1" dirty="0" err="1" smtClean="0">
                <a:solidFill>
                  <a:schemeClr val="bg1"/>
                </a:solidFill>
              </a:rPr>
              <a:t>μm</a:t>
            </a:r>
            <a:endParaRPr kumimoji="1" lang="ja-JP" altLang="en-US" sz="2000" b="1" dirty="0">
              <a:solidFill>
                <a:schemeClr val="bg1"/>
              </a:solidFill>
            </a:endParaRPr>
          </a:p>
        </p:txBody>
      </p:sp>
      <p:sp>
        <p:nvSpPr>
          <p:cNvPr id="29" name="正方形/長方形 28"/>
          <p:cNvSpPr/>
          <p:nvPr/>
        </p:nvSpPr>
        <p:spPr>
          <a:xfrm>
            <a:off x="4855638" y="2276352"/>
            <a:ext cx="3765600" cy="122400"/>
          </a:xfrm>
          <a:prstGeom prst="rect">
            <a:avLst/>
          </a:prstGeom>
          <a:noFill/>
          <a:ln w="254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cxnSp>
        <p:nvCxnSpPr>
          <p:cNvPr id="30" name="直線矢印コネクタ 29"/>
          <p:cNvCxnSpPr/>
          <p:nvPr/>
        </p:nvCxnSpPr>
        <p:spPr>
          <a:xfrm flipH="1">
            <a:off x="8140700" y="2407688"/>
            <a:ext cx="123064" cy="1853601"/>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5" name="テキスト ボックス 4"/>
          <p:cNvSpPr txBox="1"/>
          <p:nvPr/>
        </p:nvSpPr>
        <p:spPr>
          <a:xfrm>
            <a:off x="4855637" y="838259"/>
            <a:ext cx="4419598" cy="646331"/>
          </a:xfrm>
          <a:prstGeom prst="rect">
            <a:avLst/>
          </a:prstGeom>
          <a:noFill/>
        </p:spPr>
        <p:txBody>
          <a:bodyPr wrap="square" rtlCol="0">
            <a:spAutoFit/>
          </a:bodyPr>
          <a:lstStyle/>
          <a:p>
            <a:r>
              <a:rPr kumimoji="1" lang="en-US" altLang="ja-JP" b="1" dirty="0" smtClean="0">
                <a:solidFill>
                  <a:schemeClr val="bg1"/>
                </a:solidFill>
              </a:rPr>
              <a:t>SN38462 Diamond </a:t>
            </a:r>
            <a:r>
              <a:rPr lang="en-US" altLang="ja-JP" b="1" dirty="0" smtClean="0">
                <a:solidFill>
                  <a:schemeClr val="bg1"/>
                </a:solidFill>
              </a:rPr>
              <a:t>12μm</a:t>
            </a:r>
            <a:r>
              <a:rPr lang="en-US" altLang="ja-JP" b="1" baseline="30000" dirty="0" smtClean="0">
                <a:solidFill>
                  <a:schemeClr val="bg1"/>
                </a:solidFill>
              </a:rPr>
              <a:t>t</a:t>
            </a:r>
            <a:r>
              <a:rPr kumimoji="1" lang="en-US" altLang="ja-JP" b="1" dirty="0" smtClean="0">
                <a:solidFill>
                  <a:schemeClr val="bg1"/>
                </a:solidFill>
              </a:rPr>
              <a:t> </a:t>
            </a:r>
          </a:p>
          <a:p>
            <a:r>
              <a:rPr kumimoji="1" lang="en-US" altLang="ja-JP" b="1" dirty="0" smtClean="0">
                <a:solidFill>
                  <a:schemeClr val="bg1"/>
                </a:solidFill>
              </a:rPr>
              <a:t>with Cu coating (0.1 </a:t>
            </a:r>
            <a:r>
              <a:rPr kumimoji="1" lang="en-US" altLang="ja-JP" b="1" dirty="0" err="1" smtClean="0">
                <a:solidFill>
                  <a:schemeClr val="bg1"/>
                </a:solidFill>
              </a:rPr>
              <a:t>μm</a:t>
            </a:r>
            <a:r>
              <a:rPr kumimoji="1" lang="en-US" altLang="ja-JP" b="1" dirty="0" smtClean="0">
                <a:solidFill>
                  <a:schemeClr val="bg1"/>
                </a:solidFill>
              </a:rPr>
              <a:t>)  </a:t>
            </a:r>
            <a:endParaRPr kumimoji="1" lang="ja-JP" altLang="en-US" b="1" dirty="0">
              <a:solidFill>
                <a:schemeClr val="bg1"/>
              </a:solidFill>
            </a:endParaRPr>
          </a:p>
        </p:txBody>
      </p:sp>
      <p:cxnSp>
        <p:nvCxnSpPr>
          <p:cNvPr id="26" name="直線矢印コネクタ 25"/>
          <p:cNvCxnSpPr/>
          <p:nvPr/>
        </p:nvCxnSpPr>
        <p:spPr>
          <a:xfrm>
            <a:off x="8452403" y="892492"/>
            <a:ext cx="0" cy="1598400"/>
          </a:xfrm>
          <a:prstGeom prst="straightConnector1">
            <a:avLst/>
          </a:prstGeom>
          <a:ln>
            <a:solidFill>
              <a:srgbClr val="FFFF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1" name="テキスト ボックス 30"/>
          <p:cNvSpPr txBox="1"/>
          <p:nvPr/>
        </p:nvSpPr>
        <p:spPr>
          <a:xfrm>
            <a:off x="7907286" y="1411194"/>
            <a:ext cx="748317" cy="400110"/>
          </a:xfrm>
          <a:prstGeom prst="rect">
            <a:avLst/>
          </a:prstGeom>
          <a:noFill/>
        </p:spPr>
        <p:txBody>
          <a:bodyPr wrap="square" rtlCol="0">
            <a:spAutoFit/>
          </a:bodyPr>
          <a:lstStyle/>
          <a:p>
            <a:r>
              <a:rPr kumimoji="1" lang="en-US" altLang="ja-JP" sz="2000" b="1" dirty="0" smtClean="0">
                <a:solidFill>
                  <a:schemeClr val="bg1"/>
                </a:solidFill>
              </a:rPr>
              <a:t>1ns</a:t>
            </a:r>
            <a:endParaRPr kumimoji="1" lang="ja-JP" altLang="en-US" sz="2000" b="1" dirty="0">
              <a:solidFill>
                <a:schemeClr val="bg1"/>
              </a:solidFill>
            </a:endParaRPr>
          </a:p>
        </p:txBody>
      </p:sp>
      <p:sp>
        <p:nvSpPr>
          <p:cNvPr id="8" name="テキスト ボックス 7"/>
          <p:cNvSpPr txBox="1"/>
          <p:nvPr/>
        </p:nvSpPr>
        <p:spPr>
          <a:xfrm>
            <a:off x="5283199" y="3744980"/>
            <a:ext cx="3068297" cy="369332"/>
          </a:xfrm>
          <a:prstGeom prst="rect">
            <a:avLst/>
          </a:prstGeom>
          <a:noFill/>
        </p:spPr>
        <p:txBody>
          <a:bodyPr wrap="square" rtlCol="0">
            <a:spAutoFit/>
          </a:bodyPr>
          <a:lstStyle/>
          <a:p>
            <a:r>
              <a:rPr lang="en-US" altLang="ja-JP" b="1" dirty="0"/>
              <a:t>Foot Intensity  </a:t>
            </a:r>
            <a:r>
              <a:rPr lang="en-US" altLang="ja-JP" b="1" dirty="0" smtClean="0"/>
              <a:t>2×</a:t>
            </a:r>
            <a:r>
              <a:rPr lang="en-US" altLang="ja-JP" b="1" dirty="0"/>
              <a:t>10</a:t>
            </a:r>
            <a:r>
              <a:rPr lang="en-US" altLang="ja-JP" b="1" baseline="30000" dirty="0"/>
              <a:t>12</a:t>
            </a:r>
            <a:r>
              <a:rPr lang="en-US" altLang="ja-JP" b="1" dirty="0"/>
              <a:t> W/</a:t>
            </a:r>
            <a:r>
              <a:rPr lang="en-US" altLang="ja-JP" b="1" dirty="0" smtClean="0"/>
              <a:t>cm</a:t>
            </a:r>
            <a:r>
              <a:rPr lang="en-US" altLang="ja-JP" b="1" baseline="30000" dirty="0" smtClean="0"/>
              <a:t>2</a:t>
            </a:r>
            <a:endParaRPr lang="ja-JP" altLang="en-US" b="1" dirty="0"/>
          </a:p>
        </p:txBody>
      </p:sp>
      <p:sp>
        <p:nvSpPr>
          <p:cNvPr id="42" name="テキスト ボックス 41"/>
          <p:cNvSpPr txBox="1"/>
          <p:nvPr/>
        </p:nvSpPr>
        <p:spPr>
          <a:xfrm>
            <a:off x="40492" y="28420"/>
            <a:ext cx="1005403" cy="338554"/>
          </a:xfrm>
          <a:prstGeom prst="rect">
            <a:avLst/>
          </a:prstGeom>
          <a:noFill/>
          <a:ln>
            <a:solidFill>
              <a:schemeClr val="tx1"/>
            </a:solidFill>
          </a:ln>
        </p:spPr>
        <p:txBody>
          <a:bodyPr wrap="none" rtlCol="0">
            <a:spAutoFit/>
          </a:bodyPr>
          <a:lstStyle/>
          <a:p>
            <a:r>
              <a:rPr lang="ja-JP" altLang="en-US" sz="1600" dirty="0"/>
              <a:t>追加</a:t>
            </a:r>
            <a:r>
              <a:rPr lang="ja-JP" altLang="en-US" sz="1600" dirty="0" smtClean="0"/>
              <a:t>実験</a:t>
            </a:r>
            <a:endParaRPr kumimoji="1" lang="ja-JP" altLang="en-US" sz="1600" dirty="0"/>
          </a:p>
        </p:txBody>
      </p:sp>
      <p:sp>
        <p:nvSpPr>
          <p:cNvPr id="44" name="テキスト ボックス 43"/>
          <p:cNvSpPr txBox="1"/>
          <p:nvPr/>
        </p:nvSpPr>
        <p:spPr>
          <a:xfrm>
            <a:off x="-28468" y="6444336"/>
            <a:ext cx="9172468" cy="400110"/>
          </a:xfrm>
          <a:prstGeom prst="rect">
            <a:avLst/>
          </a:prstGeom>
          <a:noFill/>
          <a:ln>
            <a:solidFill>
              <a:srgbClr val="000000"/>
            </a:solidFill>
          </a:ln>
        </p:spPr>
        <p:txBody>
          <a:bodyPr wrap="square" rtlCol="0">
            <a:spAutoFit/>
          </a:bodyPr>
          <a:lstStyle/>
          <a:p>
            <a:r>
              <a:rPr kumimoji="1" lang="ja-JP" altLang="en-US" sz="2000" b="1" dirty="0" smtClean="0"/>
              <a:t>銅コーティングにより，ダイヤモンド表面は空間的に</a:t>
            </a:r>
            <a:r>
              <a:rPr lang="ja-JP" altLang="en-US" sz="2000" b="1" dirty="0" smtClean="0"/>
              <a:t>一つ</a:t>
            </a:r>
            <a:r>
              <a:rPr kumimoji="1" lang="ja-JP" altLang="en-US" sz="2000" b="1" dirty="0" smtClean="0"/>
              <a:t>の状態となったと考えられる</a:t>
            </a:r>
            <a:endParaRPr kumimoji="1" lang="ja-JP" altLang="en-US" sz="2000" b="1" dirty="0"/>
          </a:p>
        </p:txBody>
      </p:sp>
      <p:cxnSp>
        <p:nvCxnSpPr>
          <p:cNvPr id="35" name="直線矢印コネクタ 34"/>
          <p:cNvCxnSpPr/>
          <p:nvPr/>
        </p:nvCxnSpPr>
        <p:spPr>
          <a:xfrm>
            <a:off x="587534" y="898253"/>
            <a:ext cx="1" cy="314012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 name="直線矢印コネクタ 35"/>
          <p:cNvCxnSpPr/>
          <p:nvPr/>
        </p:nvCxnSpPr>
        <p:spPr>
          <a:xfrm>
            <a:off x="2817034" y="3093881"/>
            <a:ext cx="635000" cy="0"/>
          </a:xfrm>
          <a:prstGeom prst="straightConnector1">
            <a:avLst/>
          </a:prstGeom>
          <a:ln>
            <a:solidFill>
              <a:srgbClr val="FFFF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7" name="テキスト ボックス 36"/>
          <p:cNvSpPr txBox="1"/>
          <p:nvPr/>
        </p:nvSpPr>
        <p:spPr>
          <a:xfrm>
            <a:off x="2707652" y="3093881"/>
            <a:ext cx="1121716" cy="400110"/>
          </a:xfrm>
          <a:prstGeom prst="rect">
            <a:avLst/>
          </a:prstGeom>
          <a:noFill/>
        </p:spPr>
        <p:txBody>
          <a:bodyPr wrap="square" rtlCol="0">
            <a:spAutoFit/>
          </a:bodyPr>
          <a:lstStyle/>
          <a:p>
            <a:r>
              <a:rPr kumimoji="1" lang="en-US" altLang="ja-JP" sz="2000" b="1" dirty="0" smtClean="0">
                <a:solidFill>
                  <a:schemeClr val="bg1"/>
                </a:solidFill>
              </a:rPr>
              <a:t>100 </a:t>
            </a:r>
            <a:r>
              <a:rPr kumimoji="1" lang="en-US" altLang="ja-JP" sz="2000" b="1" dirty="0" err="1" smtClean="0">
                <a:solidFill>
                  <a:schemeClr val="bg1"/>
                </a:solidFill>
              </a:rPr>
              <a:t>μm</a:t>
            </a:r>
            <a:endParaRPr kumimoji="1" lang="ja-JP" altLang="en-US" sz="2000" b="1" dirty="0">
              <a:solidFill>
                <a:schemeClr val="bg1"/>
              </a:solidFill>
            </a:endParaRPr>
          </a:p>
        </p:txBody>
      </p:sp>
      <p:cxnSp>
        <p:nvCxnSpPr>
          <p:cNvPr id="38" name="直線コネクタ 37"/>
          <p:cNvCxnSpPr/>
          <p:nvPr/>
        </p:nvCxnSpPr>
        <p:spPr>
          <a:xfrm flipH="1">
            <a:off x="425173" y="3052495"/>
            <a:ext cx="26432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直線コネクタ 38"/>
          <p:cNvCxnSpPr/>
          <p:nvPr/>
        </p:nvCxnSpPr>
        <p:spPr>
          <a:xfrm flipH="1">
            <a:off x="425173" y="1584029"/>
            <a:ext cx="26432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0" name="テキスト ボックス 39"/>
          <p:cNvSpPr txBox="1"/>
          <p:nvPr/>
        </p:nvSpPr>
        <p:spPr>
          <a:xfrm>
            <a:off x="-30169" y="3614958"/>
            <a:ext cx="804333" cy="646331"/>
          </a:xfrm>
          <a:prstGeom prst="rect">
            <a:avLst/>
          </a:prstGeom>
          <a:noFill/>
        </p:spPr>
        <p:txBody>
          <a:bodyPr wrap="square" rtlCol="0">
            <a:spAutoFit/>
          </a:bodyPr>
          <a:lstStyle/>
          <a:p>
            <a:r>
              <a:rPr kumimoji="1" lang="en-US" altLang="ja-JP" b="1" dirty="0" smtClean="0"/>
              <a:t>Time</a:t>
            </a:r>
          </a:p>
          <a:p>
            <a:r>
              <a:rPr lang="en-US" altLang="ja-JP" b="1" dirty="0" smtClean="0"/>
              <a:t>(ns)</a:t>
            </a:r>
            <a:endParaRPr kumimoji="1" lang="ja-JP" altLang="en-US" b="1" dirty="0"/>
          </a:p>
        </p:txBody>
      </p:sp>
      <p:sp>
        <p:nvSpPr>
          <p:cNvPr id="41" name="テキスト ボックス 40"/>
          <p:cNvSpPr txBox="1"/>
          <p:nvPr/>
        </p:nvSpPr>
        <p:spPr>
          <a:xfrm>
            <a:off x="8923" y="2842429"/>
            <a:ext cx="547072" cy="369332"/>
          </a:xfrm>
          <a:prstGeom prst="rect">
            <a:avLst/>
          </a:prstGeom>
          <a:noFill/>
        </p:spPr>
        <p:txBody>
          <a:bodyPr wrap="square" rtlCol="0">
            <a:spAutoFit/>
          </a:bodyPr>
          <a:lstStyle/>
          <a:p>
            <a:r>
              <a:rPr lang="en-US" altLang="ja-JP" b="1" dirty="0"/>
              <a:t>2</a:t>
            </a:r>
            <a:r>
              <a:rPr kumimoji="1" lang="en-US" altLang="ja-JP" b="1" dirty="0" smtClean="0"/>
              <a:t>.0</a:t>
            </a:r>
            <a:endParaRPr kumimoji="1" lang="ja-JP" altLang="en-US" b="1" dirty="0"/>
          </a:p>
        </p:txBody>
      </p:sp>
      <p:sp>
        <p:nvSpPr>
          <p:cNvPr id="43" name="テキスト ボックス 42"/>
          <p:cNvSpPr txBox="1"/>
          <p:nvPr/>
        </p:nvSpPr>
        <p:spPr>
          <a:xfrm>
            <a:off x="-5243" y="1399363"/>
            <a:ext cx="548412" cy="369332"/>
          </a:xfrm>
          <a:prstGeom prst="rect">
            <a:avLst/>
          </a:prstGeom>
          <a:noFill/>
        </p:spPr>
        <p:txBody>
          <a:bodyPr wrap="square" rtlCol="0">
            <a:spAutoFit/>
          </a:bodyPr>
          <a:lstStyle/>
          <a:p>
            <a:r>
              <a:rPr lang="en-US" altLang="ja-JP" b="1" dirty="0" smtClean="0"/>
              <a:t>1.0</a:t>
            </a:r>
            <a:endParaRPr kumimoji="1" lang="ja-JP" altLang="en-US" b="1" dirty="0"/>
          </a:p>
        </p:txBody>
      </p:sp>
      <p:cxnSp>
        <p:nvCxnSpPr>
          <p:cNvPr id="45" name="直線矢印コネクタ 44"/>
          <p:cNvCxnSpPr/>
          <p:nvPr/>
        </p:nvCxnSpPr>
        <p:spPr>
          <a:xfrm>
            <a:off x="4226224" y="898253"/>
            <a:ext cx="0" cy="1597697"/>
          </a:xfrm>
          <a:prstGeom prst="straightConnector1">
            <a:avLst/>
          </a:prstGeom>
          <a:ln>
            <a:solidFill>
              <a:srgbClr val="FFFF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6" name="テキスト ボックス 45"/>
          <p:cNvSpPr txBox="1"/>
          <p:nvPr/>
        </p:nvSpPr>
        <p:spPr>
          <a:xfrm>
            <a:off x="3677837" y="1331121"/>
            <a:ext cx="673215" cy="400110"/>
          </a:xfrm>
          <a:prstGeom prst="rect">
            <a:avLst/>
          </a:prstGeom>
          <a:noFill/>
        </p:spPr>
        <p:txBody>
          <a:bodyPr wrap="square" rtlCol="0">
            <a:spAutoFit/>
          </a:bodyPr>
          <a:lstStyle/>
          <a:p>
            <a:r>
              <a:rPr kumimoji="1" lang="en-US" altLang="ja-JP" sz="2000" b="1" dirty="0" smtClean="0">
                <a:solidFill>
                  <a:schemeClr val="bg1"/>
                </a:solidFill>
              </a:rPr>
              <a:t>1ns</a:t>
            </a:r>
            <a:endParaRPr kumimoji="1" lang="ja-JP" altLang="en-US" sz="2000" b="1" dirty="0">
              <a:solidFill>
                <a:schemeClr val="bg1"/>
              </a:solidFill>
            </a:endParaRPr>
          </a:p>
        </p:txBody>
      </p:sp>
      <p:sp>
        <p:nvSpPr>
          <p:cNvPr id="47" name="正方形/長方形 46"/>
          <p:cNvSpPr/>
          <p:nvPr/>
        </p:nvSpPr>
        <p:spPr>
          <a:xfrm>
            <a:off x="689497" y="2247024"/>
            <a:ext cx="3641741" cy="122400"/>
          </a:xfrm>
          <a:prstGeom prst="rect">
            <a:avLst/>
          </a:prstGeom>
          <a:noFill/>
          <a:ln w="254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cxnSp>
        <p:nvCxnSpPr>
          <p:cNvPr id="48" name="直線矢印コネクタ 47"/>
          <p:cNvCxnSpPr/>
          <p:nvPr/>
        </p:nvCxnSpPr>
        <p:spPr>
          <a:xfrm>
            <a:off x="842773" y="2352552"/>
            <a:ext cx="203122" cy="2001126"/>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pic>
        <p:nvPicPr>
          <p:cNvPr id="56" name="図 55"/>
          <p:cNvPicPr/>
          <p:nvPr/>
        </p:nvPicPr>
        <p:blipFill>
          <a:blip r:embed="rId6"/>
          <a:srcRect/>
          <a:stretch>
            <a:fillRect/>
          </a:stretch>
        </p:blipFill>
        <p:spPr bwMode="auto">
          <a:xfrm>
            <a:off x="4127501" y="4290504"/>
            <a:ext cx="4681852" cy="2008409"/>
          </a:xfrm>
          <a:prstGeom prst="rect">
            <a:avLst/>
          </a:prstGeom>
          <a:noFill/>
          <a:ln w="9525">
            <a:noFill/>
            <a:miter lim="800000"/>
            <a:headEnd/>
            <a:tailEnd/>
          </a:ln>
        </p:spPr>
      </p:pic>
      <p:sp>
        <p:nvSpPr>
          <p:cNvPr id="57" name="テキスト ボックス 56"/>
          <p:cNvSpPr txBox="1"/>
          <p:nvPr/>
        </p:nvSpPr>
        <p:spPr>
          <a:xfrm>
            <a:off x="5770196" y="5442961"/>
            <a:ext cx="1126401" cy="369332"/>
          </a:xfrm>
          <a:prstGeom prst="rect">
            <a:avLst/>
          </a:prstGeom>
          <a:noFill/>
        </p:spPr>
        <p:txBody>
          <a:bodyPr wrap="square" rtlCol="0">
            <a:spAutoFit/>
          </a:bodyPr>
          <a:lstStyle/>
          <a:p>
            <a:r>
              <a:rPr kumimoji="1" lang="en-US" altLang="ja-JP" b="1" dirty="0" smtClean="0"/>
              <a:t>Bubble</a:t>
            </a:r>
            <a:endParaRPr kumimoji="1" lang="ja-JP" altLang="en-US" b="1" dirty="0"/>
          </a:p>
        </p:txBody>
      </p:sp>
      <p:sp>
        <p:nvSpPr>
          <p:cNvPr id="58" name="テキスト ボックス 57"/>
          <p:cNvSpPr txBox="1"/>
          <p:nvPr/>
        </p:nvSpPr>
        <p:spPr>
          <a:xfrm>
            <a:off x="5585144" y="4275071"/>
            <a:ext cx="834179" cy="369332"/>
          </a:xfrm>
          <a:prstGeom prst="rect">
            <a:avLst/>
          </a:prstGeom>
          <a:noFill/>
        </p:spPr>
        <p:txBody>
          <a:bodyPr wrap="square" rtlCol="0">
            <a:spAutoFit/>
          </a:bodyPr>
          <a:lstStyle/>
          <a:p>
            <a:r>
              <a:rPr kumimoji="1" lang="en-US" altLang="ja-JP" b="1" dirty="0" smtClean="0"/>
              <a:t>Spike</a:t>
            </a:r>
            <a:endParaRPr kumimoji="1" lang="ja-JP" altLang="en-US" b="1" dirty="0"/>
          </a:p>
        </p:txBody>
      </p:sp>
      <p:cxnSp>
        <p:nvCxnSpPr>
          <p:cNvPr id="59" name="直線コネクタ 58"/>
          <p:cNvCxnSpPr/>
          <p:nvPr/>
        </p:nvCxnSpPr>
        <p:spPr>
          <a:xfrm>
            <a:off x="5936723" y="4612137"/>
            <a:ext cx="0" cy="505344"/>
          </a:xfrm>
          <a:prstGeom prst="line">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0" name="直線コネクタ 59"/>
          <p:cNvCxnSpPr/>
          <p:nvPr/>
        </p:nvCxnSpPr>
        <p:spPr>
          <a:xfrm flipV="1">
            <a:off x="6153150" y="5159832"/>
            <a:ext cx="88900" cy="314322"/>
          </a:xfrm>
          <a:prstGeom prst="line">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05133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40492" y="28420"/>
            <a:ext cx="1620957" cy="338554"/>
          </a:xfrm>
          <a:prstGeom prst="rect">
            <a:avLst/>
          </a:prstGeom>
          <a:noFill/>
          <a:ln>
            <a:solidFill>
              <a:schemeClr val="tx1"/>
            </a:solidFill>
          </a:ln>
        </p:spPr>
        <p:txBody>
          <a:bodyPr wrap="none" rtlCol="0">
            <a:spAutoFit/>
          </a:bodyPr>
          <a:lstStyle/>
          <a:p>
            <a:r>
              <a:rPr lang="ja-JP" altLang="en-US" sz="1600" dirty="0" smtClean="0"/>
              <a:t>解析結果（総合）</a:t>
            </a:r>
            <a:endParaRPr kumimoji="1" lang="ja-JP" altLang="en-US" sz="1600" dirty="0"/>
          </a:p>
        </p:txBody>
      </p:sp>
      <p:sp>
        <p:nvSpPr>
          <p:cNvPr id="25" name="テキスト ボックス 24"/>
          <p:cNvSpPr txBox="1"/>
          <p:nvPr/>
        </p:nvSpPr>
        <p:spPr>
          <a:xfrm>
            <a:off x="1661449" y="21326"/>
            <a:ext cx="7330151" cy="830997"/>
          </a:xfrm>
          <a:prstGeom prst="rect">
            <a:avLst/>
          </a:prstGeom>
          <a:noFill/>
        </p:spPr>
        <p:txBody>
          <a:bodyPr wrap="square" rtlCol="0">
            <a:spAutoFit/>
          </a:bodyPr>
          <a:lstStyle/>
          <a:p>
            <a:r>
              <a:rPr lang="ja-JP" altLang="en-US" sz="2400" b="1" dirty="0" smtClean="0"/>
              <a:t>ダイヤモンドの圧縮率の低さによってインプリント擾乱が低減された</a:t>
            </a:r>
            <a:endParaRPr lang="en-US" altLang="ja-JP" sz="2400" b="1" dirty="0" smtClean="0"/>
          </a:p>
        </p:txBody>
      </p:sp>
      <p:sp>
        <p:nvSpPr>
          <p:cNvPr id="26" name="テキスト ボックス 25"/>
          <p:cNvSpPr txBox="1"/>
          <p:nvPr/>
        </p:nvSpPr>
        <p:spPr>
          <a:xfrm>
            <a:off x="455313" y="6101616"/>
            <a:ext cx="8417556" cy="707886"/>
          </a:xfrm>
          <a:prstGeom prst="rect">
            <a:avLst/>
          </a:prstGeom>
          <a:noFill/>
          <a:ln>
            <a:solidFill>
              <a:schemeClr val="tx1"/>
            </a:solidFill>
          </a:ln>
        </p:spPr>
        <p:txBody>
          <a:bodyPr wrap="square" rtlCol="0">
            <a:spAutoFit/>
          </a:bodyPr>
          <a:lstStyle/>
          <a:p>
            <a:r>
              <a:rPr kumimoji="1" lang="ja-JP" altLang="en-US" sz="2000" b="1" dirty="0" smtClean="0"/>
              <a:t>計測値より，ダイヤモンド表面が弾性体を保持しているかの比較は困難</a:t>
            </a:r>
            <a:endParaRPr kumimoji="1" lang="en-US" altLang="ja-JP" sz="2000" b="1" dirty="0" smtClean="0"/>
          </a:p>
          <a:p>
            <a:r>
              <a:rPr kumimoji="1" lang="ja-JP" altLang="en-US" sz="2000" b="1" dirty="0" smtClean="0"/>
              <a:t>→さらに検討が必要</a:t>
            </a:r>
            <a:endParaRPr kumimoji="1" lang="ja-JP" altLang="en-US" sz="2000" b="1" dirty="0"/>
          </a:p>
        </p:txBody>
      </p:sp>
      <p:sp>
        <p:nvSpPr>
          <p:cNvPr id="23" name="テキスト ボックス 22"/>
          <p:cNvSpPr txBox="1"/>
          <p:nvPr/>
        </p:nvSpPr>
        <p:spPr>
          <a:xfrm>
            <a:off x="77783" y="5146547"/>
            <a:ext cx="9180517" cy="923330"/>
          </a:xfrm>
          <a:prstGeom prst="rect">
            <a:avLst/>
          </a:prstGeom>
          <a:noFill/>
        </p:spPr>
        <p:txBody>
          <a:bodyPr wrap="square" rtlCol="0">
            <a:spAutoFit/>
          </a:bodyPr>
          <a:lstStyle/>
          <a:p>
            <a:r>
              <a:rPr lang="ja-JP" altLang="en-US" b="1" dirty="0" smtClean="0"/>
              <a:t>・</a:t>
            </a:r>
            <a:r>
              <a:rPr lang="en-US" altLang="ja-JP" b="1" dirty="0" smtClean="0"/>
              <a:t> </a:t>
            </a:r>
            <a:r>
              <a:rPr lang="ja-JP" altLang="en-US" b="1" dirty="0" smtClean="0"/>
              <a:t>ダイヤモンドの面密度擾乱振幅は</a:t>
            </a:r>
            <a:r>
              <a:rPr lang="en-US" altLang="ja-JP" b="1" dirty="0" err="1" smtClean="0"/>
              <a:t>CH</a:t>
            </a:r>
            <a:r>
              <a:rPr lang="en-US" altLang="en-US" b="1" dirty="0" err="1" smtClean="0"/>
              <a:t>よりも</a:t>
            </a:r>
            <a:r>
              <a:rPr lang="ja-JP" altLang="en-US" b="1" dirty="0" smtClean="0"/>
              <a:t>小さい</a:t>
            </a:r>
            <a:endParaRPr lang="en-US" altLang="ja-JP" b="1" dirty="0" smtClean="0"/>
          </a:p>
          <a:p>
            <a:r>
              <a:rPr lang="ja-JP" altLang="en-US" b="1" dirty="0" smtClean="0"/>
              <a:t>　</a:t>
            </a:r>
            <a:r>
              <a:rPr lang="en-US" altLang="ja-JP" b="1" dirty="0" smtClean="0"/>
              <a:t>→</a:t>
            </a:r>
            <a:r>
              <a:rPr lang="ja-JP" altLang="en-US" b="1" dirty="0" smtClean="0"/>
              <a:t>ダイヤモンドの密度が</a:t>
            </a:r>
            <a:r>
              <a:rPr lang="en-US" altLang="ja-JP" b="1" dirty="0" smtClean="0"/>
              <a:t>CH</a:t>
            </a:r>
            <a:r>
              <a:rPr lang="ja-JP" altLang="en-US" b="1" dirty="0" smtClean="0"/>
              <a:t>よりも大きいことを考慮すると空間振幅はさらに抑制</a:t>
            </a:r>
            <a:endParaRPr lang="en-US" altLang="ja-JP" b="1" dirty="0" smtClean="0"/>
          </a:p>
          <a:p>
            <a:r>
              <a:rPr lang="ja-JP" altLang="en-US" b="1" dirty="0"/>
              <a:t>・</a:t>
            </a:r>
            <a:r>
              <a:rPr lang="ja-JP" altLang="en-US" b="1" dirty="0" smtClean="0"/>
              <a:t>モデル計算</a:t>
            </a:r>
            <a:r>
              <a:rPr lang="en-US" altLang="ja-JP" b="1" dirty="0" smtClean="0"/>
              <a:t>→</a:t>
            </a:r>
            <a:r>
              <a:rPr lang="ja-JP" altLang="en-US" b="1" dirty="0" smtClean="0"/>
              <a:t>ダイヤモンドのインプリント振幅はポリスチレンの</a:t>
            </a:r>
            <a:r>
              <a:rPr lang="en-US" altLang="ja-JP" b="1" dirty="0" smtClean="0"/>
              <a:t>20%</a:t>
            </a:r>
            <a:r>
              <a:rPr lang="ja-JP" altLang="en-US" b="1" dirty="0" smtClean="0"/>
              <a:t>程度</a:t>
            </a:r>
            <a:endParaRPr lang="en-US" altLang="ja-JP" b="1" dirty="0"/>
          </a:p>
        </p:txBody>
      </p:sp>
      <p:pic>
        <p:nvPicPr>
          <p:cNvPr id="18" name="図 17"/>
          <p:cNvPicPr/>
          <p:nvPr/>
        </p:nvPicPr>
        <p:blipFill>
          <a:blip r:embed="rId3"/>
          <a:srcRect/>
          <a:stretch>
            <a:fillRect/>
          </a:stretch>
        </p:blipFill>
        <p:spPr bwMode="auto">
          <a:xfrm>
            <a:off x="455313" y="762000"/>
            <a:ext cx="8159417" cy="4346447"/>
          </a:xfrm>
          <a:prstGeom prst="rect">
            <a:avLst/>
          </a:prstGeom>
          <a:noFill/>
          <a:ln w="9525">
            <a:noFill/>
            <a:miter lim="800000"/>
            <a:headEnd/>
            <a:tailEnd/>
          </a:ln>
        </p:spPr>
      </p:pic>
      <p:cxnSp>
        <p:nvCxnSpPr>
          <p:cNvPr id="20" name="直線矢印コネクタ 19"/>
          <p:cNvCxnSpPr/>
          <p:nvPr/>
        </p:nvCxnSpPr>
        <p:spPr>
          <a:xfrm>
            <a:off x="3694507" y="2806532"/>
            <a:ext cx="0" cy="17352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7" name="テキスト ボックス 26"/>
          <p:cNvSpPr txBox="1"/>
          <p:nvPr/>
        </p:nvSpPr>
        <p:spPr>
          <a:xfrm>
            <a:off x="4794722" y="2001287"/>
            <a:ext cx="2857294" cy="1200329"/>
          </a:xfrm>
          <a:prstGeom prst="rect">
            <a:avLst/>
          </a:prstGeom>
          <a:noFill/>
        </p:spPr>
        <p:txBody>
          <a:bodyPr wrap="square" rtlCol="0">
            <a:spAutoFit/>
          </a:bodyPr>
          <a:lstStyle/>
          <a:p>
            <a:pPr algn="ctr"/>
            <a:r>
              <a:rPr lang="en-US" altLang="ja-JP" b="1" dirty="0">
                <a:solidFill>
                  <a:srgbClr val="0000FF"/>
                </a:solidFill>
              </a:rPr>
              <a:t>Diamond</a:t>
            </a:r>
          </a:p>
          <a:p>
            <a:pPr algn="ctr"/>
            <a:r>
              <a:rPr lang="en-US" altLang="ja-JP" b="1" dirty="0">
                <a:solidFill>
                  <a:srgbClr val="0000FF"/>
                </a:solidFill>
              </a:rPr>
              <a:t>With Cu </a:t>
            </a:r>
            <a:r>
              <a:rPr lang="en-US" altLang="ja-JP" b="1" dirty="0" smtClean="0">
                <a:solidFill>
                  <a:srgbClr val="0000FF"/>
                </a:solidFill>
              </a:rPr>
              <a:t>coating</a:t>
            </a:r>
          </a:p>
          <a:p>
            <a:pPr algn="ctr"/>
            <a:r>
              <a:rPr lang="en-US" altLang="ja-JP" b="1" dirty="0">
                <a:solidFill>
                  <a:srgbClr val="0000FF"/>
                </a:solidFill>
              </a:rPr>
              <a:t>Fundamental </a:t>
            </a:r>
          </a:p>
          <a:p>
            <a:pPr algn="ctr"/>
            <a:r>
              <a:rPr lang="en-US" altLang="ja-JP" b="1" dirty="0">
                <a:solidFill>
                  <a:srgbClr val="0000FF"/>
                </a:solidFill>
              </a:rPr>
              <a:t>Amplitude(100 </a:t>
            </a:r>
            <a:r>
              <a:rPr lang="en-US" altLang="ja-JP" b="1" dirty="0" err="1">
                <a:solidFill>
                  <a:srgbClr val="0000FF"/>
                </a:solidFill>
              </a:rPr>
              <a:t>μm</a:t>
            </a:r>
            <a:r>
              <a:rPr lang="en-US" altLang="ja-JP" b="1" dirty="0" smtClean="0">
                <a:solidFill>
                  <a:srgbClr val="0000FF"/>
                </a:solidFill>
              </a:rPr>
              <a:t>)</a:t>
            </a:r>
            <a:endParaRPr lang="ja-JP" altLang="en-US" b="1" dirty="0">
              <a:solidFill>
                <a:srgbClr val="0000FF"/>
              </a:solidFill>
            </a:endParaRPr>
          </a:p>
        </p:txBody>
      </p:sp>
      <p:sp>
        <p:nvSpPr>
          <p:cNvPr id="29" name="テキスト ボックス 28"/>
          <p:cNvSpPr txBox="1"/>
          <p:nvPr/>
        </p:nvSpPr>
        <p:spPr>
          <a:xfrm>
            <a:off x="1691263" y="1929322"/>
            <a:ext cx="2489222" cy="646331"/>
          </a:xfrm>
          <a:prstGeom prst="rect">
            <a:avLst/>
          </a:prstGeom>
          <a:noFill/>
        </p:spPr>
        <p:txBody>
          <a:bodyPr wrap="square" rtlCol="0">
            <a:spAutoFit/>
          </a:bodyPr>
          <a:lstStyle/>
          <a:p>
            <a:r>
              <a:rPr lang="en-US" altLang="ja-JP" b="1" dirty="0"/>
              <a:t>Imprint </a:t>
            </a:r>
            <a:r>
              <a:rPr lang="en-US" altLang="ja-JP" b="1" dirty="0" smtClean="0"/>
              <a:t>Amplitude</a:t>
            </a:r>
            <a:r>
              <a:rPr lang="en-US" altLang="ja-JP" b="1" dirty="0"/>
              <a:t> </a:t>
            </a:r>
          </a:p>
          <a:p>
            <a:r>
              <a:rPr lang="en-US" altLang="ja-JP" b="1" dirty="0"/>
              <a:t>〜1.2 </a:t>
            </a:r>
            <a:r>
              <a:rPr lang="en-US" altLang="ja-JP" b="1" dirty="0" err="1"/>
              <a:t>μm</a:t>
            </a:r>
            <a:r>
              <a:rPr lang="en-US" altLang="ja-JP" b="1" dirty="0"/>
              <a:t> </a:t>
            </a:r>
            <a:r>
              <a:rPr lang="en-US" altLang="ja-JP" b="1" dirty="0" smtClean="0"/>
              <a:t>(</a:t>
            </a:r>
            <a:r>
              <a:rPr lang="en-US" altLang="ja-JP" b="1" dirty="0" err="1" smtClean="0"/>
              <a:t>CH,model</a:t>
            </a:r>
            <a:r>
              <a:rPr lang="en-US" altLang="ja-JP" b="1" dirty="0" smtClean="0"/>
              <a:t>)</a:t>
            </a:r>
            <a:endParaRPr lang="ja-JP" altLang="en-US" b="1" dirty="0"/>
          </a:p>
        </p:txBody>
      </p:sp>
      <p:sp>
        <p:nvSpPr>
          <p:cNvPr id="3" name="テキスト ボックス 2"/>
          <p:cNvSpPr txBox="1"/>
          <p:nvPr/>
        </p:nvSpPr>
        <p:spPr>
          <a:xfrm>
            <a:off x="2362199" y="912857"/>
            <a:ext cx="2725885" cy="923330"/>
          </a:xfrm>
          <a:prstGeom prst="rect">
            <a:avLst/>
          </a:prstGeom>
          <a:noFill/>
        </p:spPr>
        <p:txBody>
          <a:bodyPr wrap="square" rtlCol="0">
            <a:spAutoFit/>
          </a:bodyPr>
          <a:lstStyle/>
          <a:p>
            <a:pPr algn="ctr"/>
            <a:r>
              <a:rPr lang="en-US" altLang="ja-JP" b="1" dirty="0"/>
              <a:t>CH</a:t>
            </a:r>
          </a:p>
          <a:p>
            <a:pPr algn="ctr"/>
            <a:r>
              <a:rPr lang="en-US" altLang="ja-JP" b="1" dirty="0"/>
              <a:t>Fundamental </a:t>
            </a:r>
          </a:p>
          <a:p>
            <a:pPr algn="ctr"/>
            <a:r>
              <a:rPr lang="en-US" altLang="ja-JP" b="1" dirty="0"/>
              <a:t>Amplitude</a:t>
            </a:r>
            <a:r>
              <a:rPr lang="en-US" altLang="ja-JP" b="1" dirty="0" smtClean="0"/>
              <a:t>(100 </a:t>
            </a:r>
            <a:r>
              <a:rPr lang="en-US" altLang="ja-JP" b="1" dirty="0" err="1"/>
              <a:t>μm</a:t>
            </a:r>
            <a:r>
              <a:rPr lang="en-US" altLang="ja-JP" b="1" dirty="0" smtClean="0"/>
              <a:t>)</a:t>
            </a:r>
            <a:endParaRPr lang="ja-JP" altLang="en-US" b="1" dirty="0"/>
          </a:p>
        </p:txBody>
      </p:sp>
      <p:cxnSp>
        <p:nvCxnSpPr>
          <p:cNvPr id="36" name="直線矢印コネクタ 35"/>
          <p:cNvCxnSpPr/>
          <p:nvPr/>
        </p:nvCxnSpPr>
        <p:spPr>
          <a:xfrm>
            <a:off x="3097607" y="3984062"/>
            <a:ext cx="0" cy="5508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角丸四角形 13"/>
          <p:cNvSpPr/>
          <p:nvPr/>
        </p:nvSpPr>
        <p:spPr>
          <a:xfrm>
            <a:off x="2934849" y="4059672"/>
            <a:ext cx="1595515" cy="295837"/>
          </a:xfrm>
          <a:prstGeom prst="roundRect">
            <a:avLst/>
          </a:prstGeom>
          <a:solidFill>
            <a:srgbClr val="FFFFFF"/>
          </a:solidFill>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t"/>
          <a:lstStyle/>
          <a:p>
            <a:pPr algn="l"/>
            <a:endParaRPr kumimoji="1" lang="ja-JP" altLang="en-US" sz="1100" dirty="0"/>
          </a:p>
        </p:txBody>
      </p:sp>
      <p:sp>
        <p:nvSpPr>
          <p:cNvPr id="37" name="テキスト ボックス 36"/>
          <p:cNvSpPr txBox="1"/>
          <p:nvPr/>
        </p:nvSpPr>
        <p:spPr>
          <a:xfrm>
            <a:off x="2909449" y="4020539"/>
            <a:ext cx="1749176" cy="369332"/>
          </a:xfrm>
          <a:prstGeom prst="rect">
            <a:avLst/>
          </a:prstGeom>
          <a:noFill/>
        </p:spPr>
        <p:txBody>
          <a:bodyPr wrap="square" rtlCol="0">
            <a:spAutoFit/>
          </a:bodyPr>
          <a:lstStyle/>
          <a:p>
            <a:r>
              <a:rPr lang="en-US" altLang="ja-JP" b="1" dirty="0"/>
              <a:t>Shock </a:t>
            </a:r>
            <a:r>
              <a:rPr lang="en-US" altLang="ja-JP" b="1" dirty="0" smtClean="0"/>
              <a:t>breakout</a:t>
            </a:r>
            <a:endParaRPr lang="ja-JP" altLang="en-US" b="1" dirty="0"/>
          </a:p>
        </p:txBody>
      </p:sp>
      <p:sp>
        <p:nvSpPr>
          <p:cNvPr id="39" name="テキスト ボックス 38"/>
          <p:cNvSpPr txBox="1"/>
          <p:nvPr/>
        </p:nvSpPr>
        <p:spPr>
          <a:xfrm>
            <a:off x="1653163" y="3008779"/>
            <a:ext cx="2058458" cy="923330"/>
          </a:xfrm>
          <a:prstGeom prst="rect">
            <a:avLst/>
          </a:prstGeom>
          <a:noFill/>
        </p:spPr>
        <p:txBody>
          <a:bodyPr wrap="square" rtlCol="0">
            <a:spAutoFit/>
          </a:bodyPr>
          <a:lstStyle/>
          <a:p>
            <a:r>
              <a:rPr lang="en-US" altLang="ja-JP" b="1" dirty="0">
                <a:solidFill>
                  <a:srgbClr val="0000FF"/>
                </a:solidFill>
              </a:rPr>
              <a:t>Imprint Amplitude</a:t>
            </a:r>
          </a:p>
          <a:p>
            <a:r>
              <a:rPr lang="en-US" altLang="ja-JP" b="1" dirty="0" smtClean="0">
                <a:solidFill>
                  <a:srgbClr val="0000FF"/>
                </a:solidFill>
              </a:rPr>
              <a:t>〜0.24 </a:t>
            </a:r>
            <a:r>
              <a:rPr lang="en-US" altLang="ja-JP" b="1" dirty="0" err="1" smtClean="0">
                <a:solidFill>
                  <a:srgbClr val="0000FF"/>
                </a:solidFill>
              </a:rPr>
              <a:t>μm</a:t>
            </a:r>
            <a:endParaRPr lang="en-US" altLang="ja-JP" b="1" dirty="0" smtClean="0">
              <a:solidFill>
                <a:srgbClr val="0000FF"/>
              </a:solidFill>
            </a:endParaRPr>
          </a:p>
          <a:p>
            <a:r>
              <a:rPr lang="en-US" altLang="ja-JP" b="1" dirty="0" smtClean="0">
                <a:solidFill>
                  <a:srgbClr val="0000FF"/>
                </a:solidFill>
              </a:rPr>
              <a:t> (</a:t>
            </a:r>
            <a:r>
              <a:rPr lang="en-US" altLang="ja-JP" b="1" dirty="0" err="1" smtClean="0">
                <a:solidFill>
                  <a:srgbClr val="0000FF"/>
                </a:solidFill>
              </a:rPr>
              <a:t>Diamond,model</a:t>
            </a:r>
            <a:r>
              <a:rPr lang="en-US" altLang="ja-JP" b="1" dirty="0" smtClean="0">
                <a:solidFill>
                  <a:srgbClr val="0000FF"/>
                </a:solidFill>
              </a:rPr>
              <a:t>)</a:t>
            </a:r>
            <a:endParaRPr lang="ja-JP" altLang="en-US" b="1" dirty="0">
              <a:solidFill>
                <a:srgbClr val="0000FF"/>
              </a:solidFill>
            </a:endParaRPr>
          </a:p>
        </p:txBody>
      </p:sp>
      <p:cxnSp>
        <p:nvCxnSpPr>
          <p:cNvPr id="40" name="直線コネクタ 39"/>
          <p:cNvCxnSpPr/>
          <p:nvPr/>
        </p:nvCxnSpPr>
        <p:spPr>
          <a:xfrm flipV="1">
            <a:off x="3737021" y="903123"/>
            <a:ext cx="2433986" cy="1807996"/>
          </a:xfrm>
          <a:prstGeom prst="line">
            <a:avLst/>
          </a:prstGeom>
          <a:ln>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1" name="直線コネクタ 40"/>
          <p:cNvCxnSpPr/>
          <p:nvPr/>
        </p:nvCxnSpPr>
        <p:spPr>
          <a:xfrm flipV="1">
            <a:off x="3097607" y="912858"/>
            <a:ext cx="3557193" cy="2795542"/>
          </a:xfrm>
          <a:prstGeom prst="line">
            <a:avLst/>
          </a:prstGeom>
          <a:ln>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7" name="直線矢印コネクタ 16"/>
          <p:cNvCxnSpPr/>
          <p:nvPr/>
        </p:nvCxnSpPr>
        <p:spPr>
          <a:xfrm>
            <a:off x="2488022" y="3882467"/>
            <a:ext cx="0" cy="3708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直線矢印コネクタ 18"/>
          <p:cNvCxnSpPr/>
          <p:nvPr/>
        </p:nvCxnSpPr>
        <p:spPr>
          <a:xfrm>
            <a:off x="2521891" y="2544763"/>
            <a:ext cx="0" cy="3708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920523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78885" y="1248472"/>
            <a:ext cx="8171121" cy="5078313"/>
          </a:xfrm>
          <a:prstGeom prst="rect">
            <a:avLst/>
          </a:prstGeom>
        </p:spPr>
        <p:txBody>
          <a:bodyPr wrap="square">
            <a:spAutoFit/>
          </a:bodyPr>
          <a:lstStyle/>
          <a:p>
            <a:r>
              <a:rPr lang="ja-JP" altLang="en-US" sz="2000" b="1" dirty="0" smtClean="0"/>
              <a:t>・レーザー核融合で問題となる初期インプリントの低減のため，物質の圧縮率に</a:t>
            </a:r>
            <a:r>
              <a:rPr lang="ja-JP" altLang="en-US" sz="2000" b="1" dirty="0"/>
              <a:t>着眼し</a:t>
            </a:r>
            <a:r>
              <a:rPr lang="ja-JP" altLang="en-US" sz="2000" b="1" dirty="0" smtClean="0"/>
              <a:t>，圧縮率の低いダイヤモンドを用いたインプリント擾乱に関する実験的研究を行った</a:t>
            </a:r>
            <a:endParaRPr lang="en-US" altLang="ja-JP" sz="2000" b="1" dirty="0"/>
          </a:p>
          <a:p>
            <a:endParaRPr lang="en-US" altLang="ja-JP" sz="2000" b="1" dirty="0"/>
          </a:p>
          <a:p>
            <a:r>
              <a:rPr lang="ja-JP" altLang="en-US" sz="2000" b="1" dirty="0" smtClean="0"/>
              <a:t>・参照</a:t>
            </a:r>
            <a:r>
              <a:rPr lang="ja-JP" altLang="en-US" sz="2000" b="1" dirty="0"/>
              <a:t>物質として用いたポリスチレンと比較し，ダイヤモンドの</a:t>
            </a:r>
            <a:r>
              <a:rPr lang="ja-JP" altLang="en-US" sz="2000" b="1" dirty="0" smtClean="0"/>
              <a:t>インプリント</a:t>
            </a:r>
            <a:endParaRPr lang="en-US" altLang="ja-JP" sz="2000" b="1" dirty="0" smtClean="0"/>
          </a:p>
          <a:p>
            <a:r>
              <a:rPr lang="ja-JP" altLang="en-US" sz="2000" b="1" dirty="0" smtClean="0"/>
              <a:t>振幅</a:t>
            </a:r>
            <a:r>
              <a:rPr lang="ja-JP" altLang="en-US" sz="2000" b="1" dirty="0"/>
              <a:t>は明らかに低減</a:t>
            </a:r>
            <a:r>
              <a:rPr lang="ja-JP" altLang="en-US" sz="2000" b="1" dirty="0" smtClean="0"/>
              <a:t>した</a:t>
            </a:r>
            <a:endParaRPr lang="en-US" altLang="ja-JP" sz="2000" b="1" dirty="0"/>
          </a:p>
          <a:p>
            <a:endParaRPr lang="en-US" altLang="ja-JP" sz="2000" b="1" dirty="0"/>
          </a:p>
          <a:p>
            <a:r>
              <a:rPr lang="ja-JP" altLang="en-US" sz="2000" b="1" dirty="0" smtClean="0"/>
              <a:t>・一方、ダイヤモンドで</a:t>
            </a:r>
            <a:r>
              <a:rPr lang="ja-JP" altLang="en-US" sz="2000" b="1" dirty="0">
                <a:latin typeface="+mn-ea"/>
              </a:rPr>
              <a:t>ポリスチレンとは違った空間構造の擾乱</a:t>
            </a:r>
            <a:r>
              <a:rPr lang="ja-JP" altLang="en-US" sz="2000" b="1" dirty="0" smtClean="0">
                <a:latin typeface="+mn-ea"/>
              </a:rPr>
              <a:t>が観測され、</a:t>
            </a:r>
            <a:r>
              <a:rPr lang="ja-JP" altLang="en-US" sz="2000" b="1" dirty="0" smtClean="0"/>
              <a:t>これ</a:t>
            </a:r>
            <a:r>
              <a:rPr lang="ja-JP" altLang="en-US" sz="2000" b="1" dirty="0"/>
              <a:t>は局所的</a:t>
            </a:r>
            <a:r>
              <a:rPr lang="ja-JP" altLang="en-US" sz="2000" b="1" dirty="0" smtClean="0"/>
              <a:t>な融解などが要因である可能性</a:t>
            </a:r>
            <a:r>
              <a:rPr lang="ja-JP" altLang="en-US" sz="2000" b="1" dirty="0"/>
              <a:t>が</a:t>
            </a:r>
            <a:r>
              <a:rPr lang="ja-JP" altLang="en-US" sz="2000" b="1" dirty="0" smtClean="0"/>
              <a:t>ある</a:t>
            </a:r>
            <a:endParaRPr lang="en-US" altLang="ja-JP" sz="2000" b="1" dirty="0" smtClean="0"/>
          </a:p>
          <a:p>
            <a:endParaRPr lang="en-US" altLang="ja-JP" sz="2000" b="1" dirty="0"/>
          </a:p>
          <a:p>
            <a:r>
              <a:rPr lang="ja-JP" altLang="en-US" sz="2000" b="1" dirty="0" smtClean="0"/>
              <a:t>・表面に銅をコーティングした試料による追加実験を実施し，ダイヤモンド表面のインプリント擾乱形状より一つの相状態になったと考えられ，ある程度の時間は弾性体を保持している傾向がみられた</a:t>
            </a:r>
            <a:endParaRPr lang="en-US" altLang="ja-JP" sz="2000" b="1" dirty="0" smtClean="0"/>
          </a:p>
          <a:p>
            <a:endParaRPr lang="en-US" altLang="ja-JP" sz="2000" b="1" dirty="0"/>
          </a:p>
          <a:p>
            <a:r>
              <a:rPr lang="ja-JP" altLang="en-US" sz="2000" b="1" dirty="0" smtClean="0"/>
              <a:t>・得られた見地を基に，表面に複数の相状態が存在する場合のインプリントモデルを構築するほか，</a:t>
            </a:r>
            <a:r>
              <a:rPr lang="en-US" altLang="ja-JP" sz="2000" b="1" dirty="0" smtClean="0"/>
              <a:t>2</a:t>
            </a:r>
            <a:r>
              <a:rPr lang="ja-JP" altLang="en-US" sz="2000" b="1" dirty="0" smtClean="0"/>
              <a:t>次元シミュレーションによる解析を今後行う</a:t>
            </a:r>
            <a:endParaRPr lang="en-US" altLang="ja-JP" sz="2000" b="1" dirty="0"/>
          </a:p>
        </p:txBody>
      </p:sp>
      <p:pic>
        <p:nvPicPr>
          <p:cNvPr id="5" name="図 4" descr="logo-SILVER.jpg"/>
          <p:cNvPicPr>
            <a:picLocks noChangeAspect="1"/>
          </p:cNvPicPr>
          <p:nvPr/>
        </p:nvPicPr>
        <p:blipFill rotWithShape="1">
          <a:blip r:embed="rId3" cstate="print"/>
          <a:srcRect r="6042"/>
          <a:stretch/>
        </p:blipFill>
        <p:spPr>
          <a:xfrm>
            <a:off x="8176499" y="0"/>
            <a:ext cx="956681" cy="640080"/>
          </a:xfrm>
          <a:prstGeom prst="rect">
            <a:avLst/>
          </a:prstGeom>
          <a:noFill/>
          <a:ln>
            <a:noFill/>
          </a:ln>
          <a:effectLst>
            <a:softEdge rad="0"/>
          </a:effectLst>
        </p:spPr>
      </p:pic>
      <p:sp>
        <p:nvSpPr>
          <p:cNvPr id="7" name="テキスト ボックス 6"/>
          <p:cNvSpPr txBox="1"/>
          <p:nvPr/>
        </p:nvSpPr>
        <p:spPr>
          <a:xfrm>
            <a:off x="40492" y="28420"/>
            <a:ext cx="595035" cy="338554"/>
          </a:xfrm>
          <a:prstGeom prst="rect">
            <a:avLst/>
          </a:prstGeom>
          <a:noFill/>
          <a:ln>
            <a:solidFill>
              <a:schemeClr val="tx1"/>
            </a:solidFill>
          </a:ln>
        </p:spPr>
        <p:txBody>
          <a:bodyPr wrap="none" rtlCol="0">
            <a:spAutoFit/>
          </a:bodyPr>
          <a:lstStyle/>
          <a:p>
            <a:r>
              <a:rPr lang="ja-JP" altLang="en-US" sz="1600" dirty="0" smtClean="0"/>
              <a:t>結論</a:t>
            </a:r>
            <a:endParaRPr kumimoji="1" lang="ja-JP" altLang="en-US" sz="1600" dirty="0"/>
          </a:p>
        </p:txBody>
      </p:sp>
      <p:sp>
        <p:nvSpPr>
          <p:cNvPr id="8" name="テキスト ボックス 7"/>
          <p:cNvSpPr txBox="1"/>
          <p:nvPr/>
        </p:nvSpPr>
        <p:spPr>
          <a:xfrm>
            <a:off x="668279" y="355988"/>
            <a:ext cx="7912374" cy="830997"/>
          </a:xfrm>
          <a:prstGeom prst="rect">
            <a:avLst/>
          </a:prstGeom>
          <a:noFill/>
        </p:spPr>
        <p:txBody>
          <a:bodyPr wrap="square" rtlCol="0">
            <a:spAutoFit/>
          </a:bodyPr>
          <a:lstStyle/>
          <a:p>
            <a:r>
              <a:rPr kumimoji="1" lang="ja-JP" altLang="en-US" sz="2400" b="1" dirty="0" smtClean="0"/>
              <a:t>物質の圧縮率に着眼した初期インプリントの実験的研究を</a:t>
            </a:r>
            <a:endParaRPr kumimoji="1" lang="en-US" altLang="ja-JP" sz="2400" b="1" dirty="0" smtClean="0"/>
          </a:p>
          <a:p>
            <a:r>
              <a:rPr kumimoji="1" lang="ja-JP" altLang="en-US" sz="2400" b="1" dirty="0" smtClean="0"/>
              <a:t>初めて行い，その有用性を定量的に評価した</a:t>
            </a:r>
            <a:endParaRPr kumimoji="1" lang="ja-JP" altLang="en-US" sz="2400" b="1" dirty="0"/>
          </a:p>
        </p:txBody>
      </p:sp>
    </p:spTree>
    <p:extLst>
      <p:ext uri="{BB962C8B-B14F-4D97-AF65-F5344CB8AC3E}">
        <p14:creationId xmlns:p14="http://schemas.microsoft.com/office/powerpoint/2010/main" val="31550253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3"/>
          <a:srcRect/>
          <a:stretch>
            <a:fillRect/>
          </a:stretch>
        </p:blipFill>
        <p:spPr bwMode="auto">
          <a:xfrm>
            <a:off x="17780" y="955321"/>
            <a:ext cx="5189220" cy="3616960"/>
          </a:xfrm>
          <a:prstGeom prst="rect">
            <a:avLst/>
          </a:prstGeom>
          <a:noFill/>
          <a:ln w="9525">
            <a:noFill/>
            <a:miter lim="800000"/>
            <a:headEnd/>
            <a:tailEnd/>
          </a:ln>
        </p:spPr>
      </p:pic>
      <p:sp>
        <p:nvSpPr>
          <p:cNvPr id="5" name="テキスト ボックス 4"/>
          <p:cNvSpPr txBox="1"/>
          <p:nvPr/>
        </p:nvSpPr>
        <p:spPr>
          <a:xfrm>
            <a:off x="30480" y="46874"/>
            <a:ext cx="9113520" cy="461665"/>
          </a:xfrm>
          <a:prstGeom prst="rect">
            <a:avLst/>
          </a:prstGeom>
          <a:noFill/>
        </p:spPr>
        <p:txBody>
          <a:bodyPr wrap="square" rtlCol="0">
            <a:spAutoFit/>
          </a:bodyPr>
          <a:lstStyle/>
          <a:p>
            <a:pPr algn="ctr"/>
            <a:r>
              <a:rPr lang="ja-JP" altLang="en-US" sz="2400" b="1" dirty="0" smtClean="0"/>
              <a:t>可能性１：</a:t>
            </a:r>
            <a:r>
              <a:rPr lang="en-US" altLang="ja-JP" sz="2400" b="1" dirty="0" smtClean="0"/>
              <a:t> </a:t>
            </a:r>
            <a:r>
              <a:rPr lang="ja-JP" altLang="en-US" sz="2400" b="1" dirty="0" smtClean="0"/>
              <a:t>弾塑性転移が非正弦波状な擾乱をつくった</a:t>
            </a:r>
            <a:endParaRPr lang="en-US" altLang="ja-JP" sz="2400" b="1" dirty="0" smtClean="0"/>
          </a:p>
        </p:txBody>
      </p:sp>
      <p:sp>
        <p:nvSpPr>
          <p:cNvPr id="6" name="テキスト ボックス 5"/>
          <p:cNvSpPr txBox="1"/>
          <p:nvPr/>
        </p:nvSpPr>
        <p:spPr>
          <a:xfrm>
            <a:off x="873958" y="5107076"/>
            <a:ext cx="7514788" cy="1015663"/>
          </a:xfrm>
          <a:prstGeom prst="rect">
            <a:avLst/>
          </a:prstGeom>
          <a:noFill/>
        </p:spPr>
        <p:txBody>
          <a:bodyPr wrap="square" rtlCol="0">
            <a:spAutoFit/>
          </a:bodyPr>
          <a:lstStyle/>
          <a:p>
            <a:r>
              <a:rPr kumimoji="1" lang="ja-JP" altLang="en-US" sz="2000" b="1" dirty="0" smtClean="0"/>
              <a:t>・</a:t>
            </a:r>
            <a:r>
              <a:rPr kumimoji="1" lang="en-US" altLang="ja-JP" sz="2000" b="1" dirty="0" smtClean="0"/>
              <a:t> 140G</a:t>
            </a:r>
            <a:r>
              <a:rPr lang="en-US" altLang="ja-JP" sz="2000" b="1" dirty="0" smtClean="0"/>
              <a:t>Pa</a:t>
            </a:r>
            <a:r>
              <a:rPr lang="ja-JP" altLang="en-US" sz="2000" b="1" dirty="0" smtClean="0"/>
              <a:t>まで、</a:t>
            </a:r>
            <a:r>
              <a:rPr lang="en-US" altLang="ja-JP" sz="2000" b="1" dirty="0" smtClean="0"/>
              <a:t>Diamond</a:t>
            </a:r>
            <a:r>
              <a:rPr lang="ja-JP" altLang="en-US" sz="2000" b="1" dirty="0" smtClean="0"/>
              <a:t>は弾性体として振る舞う</a:t>
            </a:r>
            <a:endParaRPr lang="en-US" altLang="ja-JP" sz="2000" b="1" dirty="0" smtClean="0"/>
          </a:p>
          <a:p>
            <a:endParaRPr kumimoji="1" lang="en-US" altLang="ja-JP" sz="2000" b="1" dirty="0"/>
          </a:p>
          <a:p>
            <a:r>
              <a:rPr lang="ja-JP" altLang="en-US" sz="2000" b="1" dirty="0" smtClean="0"/>
              <a:t>・</a:t>
            </a:r>
            <a:r>
              <a:rPr lang="en-US" altLang="ja-JP" sz="2000" b="1" dirty="0" smtClean="0"/>
              <a:t> </a:t>
            </a:r>
            <a:r>
              <a:rPr lang="ja-JP" altLang="en-US" sz="2000" b="1" dirty="0" smtClean="0"/>
              <a:t>少なくとも</a:t>
            </a:r>
            <a:r>
              <a:rPr lang="en-US" altLang="ja-JP" sz="2000" b="1" dirty="0" smtClean="0"/>
              <a:t>160GPa</a:t>
            </a:r>
            <a:r>
              <a:rPr lang="ja-JP" altLang="en-US" sz="2000" b="1" dirty="0" smtClean="0"/>
              <a:t>に圧力が達すると、</a:t>
            </a:r>
            <a:r>
              <a:rPr lang="en-US" altLang="ja-JP" sz="2000" b="1" dirty="0" smtClean="0"/>
              <a:t>Diamond</a:t>
            </a:r>
            <a:r>
              <a:rPr lang="ja-JP" altLang="en-US" sz="2000" b="1" dirty="0" smtClean="0"/>
              <a:t>は塑性体へ転移する</a:t>
            </a:r>
            <a:endParaRPr lang="en-US" altLang="ja-JP" sz="2000" b="1" dirty="0" smtClean="0"/>
          </a:p>
        </p:txBody>
      </p:sp>
      <p:sp>
        <p:nvSpPr>
          <p:cNvPr id="7" name="テキスト ボックス 6"/>
          <p:cNvSpPr txBox="1"/>
          <p:nvPr/>
        </p:nvSpPr>
        <p:spPr>
          <a:xfrm>
            <a:off x="30480" y="4570998"/>
            <a:ext cx="5639871" cy="369332"/>
          </a:xfrm>
          <a:prstGeom prst="rect">
            <a:avLst/>
          </a:prstGeom>
          <a:noFill/>
        </p:spPr>
        <p:txBody>
          <a:bodyPr wrap="square" rtlCol="0">
            <a:spAutoFit/>
          </a:bodyPr>
          <a:lstStyle/>
          <a:p>
            <a:pPr algn="ctr"/>
            <a:r>
              <a:rPr lang="en-US" altLang="ja-JP" b="1" dirty="0">
                <a:ea typeface="メイリオ" panose="020B0604030504040204" pitchFamily="50" charset="-128"/>
              </a:rPr>
              <a:t>*McWilliams </a:t>
            </a:r>
            <a:r>
              <a:rPr lang="en-US" altLang="ja-JP" b="1" i="1" dirty="0">
                <a:ea typeface="メイリオ" panose="020B0604030504040204" pitchFamily="50" charset="-128"/>
              </a:rPr>
              <a:t>et al</a:t>
            </a:r>
            <a:r>
              <a:rPr lang="en-US" altLang="ja-JP" b="1" dirty="0">
                <a:ea typeface="メイリオ" panose="020B0604030504040204" pitchFamily="50" charset="-128"/>
              </a:rPr>
              <a:t>., PRB (2012</a:t>
            </a:r>
            <a:r>
              <a:rPr lang="en-US" altLang="ja-JP" b="1" dirty="0" smtClean="0">
                <a:ea typeface="メイリオ" panose="020B0604030504040204" pitchFamily="50" charset="-128"/>
              </a:rPr>
              <a:t>)</a:t>
            </a:r>
            <a:endParaRPr lang="ja-JP" altLang="en-US" b="1" dirty="0">
              <a:ea typeface="メイリオ" panose="020B0604030504040204" pitchFamily="50" charset="-128"/>
            </a:endParaRPr>
          </a:p>
        </p:txBody>
      </p:sp>
      <p:sp>
        <p:nvSpPr>
          <p:cNvPr id="11" name="テキスト ボックス 10"/>
          <p:cNvSpPr txBox="1"/>
          <p:nvPr/>
        </p:nvSpPr>
        <p:spPr>
          <a:xfrm>
            <a:off x="564749" y="2768600"/>
            <a:ext cx="1043300" cy="369332"/>
          </a:xfrm>
          <a:prstGeom prst="rect">
            <a:avLst/>
          </a:prstGeom>
          <a:noFill/>
        </p:spPr>
        <p:txBody>
          <a:bodyPr wrap="square" rtlCol="0">
            <a:spAutoFit/>
          </a:bodyPr>
          <a:lstStyle/>
          <a:p>
            <a:pPr algn="ctr"/>
            <a:r>
              <a:rPr kumimoji="1" lang="en-US" altLang="ja-JP" b="1" dirty="0" smtClean="0"/>
              <a:t>Elastic </a:t>
            </a:r>
          </a:p>
        </p:txBody>
      </p:sp>
      <p:sp>
        <p:nvSpPr>
          <p:cNvPr id="12" name="テキスト ボックス 11"/>
          <p:cNvSpPr txBox="1"/>
          <p:nvPr/>
        </p:nvSpPr>
        <p:spPr>
          <a:xfrm>
            <a:off x="3446388" y="1813876"/>
            <a:ext cx="997940" cy="369332"/>
          </a:xfrm>
          <a:prstGeom prst="rect">
            <a:avLst/>
          </a:prstGeom>
          <a:noFill/>
        </p:spPr>
        <p:txBody>
          <a:bodyPr wrap="square" rtlCol="0">
            <a:spAutoFit/>
          </a:bodyPr>
          <a:lstStyle/>
          <a:p>
            <a:pPr algn="ctr"/>
            <a:r>
              <a:rPr kumimoji="1" lang="en-US" altLang="ja-JP" b="1" dirty="0" smtClean="0"/>
              <a:t>Inelastic</a:t>
            </a:r>
          </a:p>
        </p:txBody>
      </p:sp>
      <p:cxnSp>
        <p:nvCxnSpPr>
          <p:cNvPr id="14" name="直線コネクタ 13"/>
          <p:cNvCxnSpPr/>
          <p:nvPr/>
        </p:nvCxnSpPr>
        <p:spPr>
          <a:xfrm>
            <a:off x="1891219" y="1793621"/>
            <a:ext cx="1160425" cy="37396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5" name="テキスト ボックス 14"/>
          <p:cNvSpPr txBox="1"/>
          <p:nvPr/>
        </p:nvSpPr>
        <p:spPr>
          <a:xfrm>
            <a:off x="873958" y="1147290"/>
            <a:ext cx="2320850" cy="646331"/>
          </a:xfrm>
          <a:prstGeom prst="rect">
            <a:avLst/>
          </a:prstGeom>
          <a:noFill/>
        </p:spPr>
        <p:txBody>
          <a:bodyPr wrap="square" rtlCol="0">
            <a:spAutoFit/>
          </a:bodyPr>
          <a:lstStyle/>
          <a:p>
            <a:r>
              <a:rPr lang="en-US" altLang="ja-JP" b="1" dirty="0" smtClean="0"/>
              <a:t>Theoretical </a:t>
            </a:r>
            <a:r>
              <a:rPr lang="en-US" altLang="ja-JP" b="1" dirty="0" err="1" smtClean="0"/>
              <a:t>Hugoniot</a:t>
            </a:r>
            <a:r>
              <a:rPr lang="en-US" altLang="ja-JP" b="1" dirty="0" smtClean="0"/>
              <a:t> calculation</a:t>
            </a:r>
          </a:p>
        </p:txBody>
      </p:sp>
      <p:cxnSp>
        <p:nvCxnSpPr>
          <p:cNvPr id="17" name="直線コネクタ 16"/>
          <p:cNvCxnSpPr/>
          <p:nvPr/>
        </p:nvCxnSpPr>
        <p:spPr>
          <a:xfrm>
            <a:off x="1124499" y="3583017"/>
            <a:ext cx="559451" cy="13606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8" name="テキスト ボックス 17"/>
          <p:cNvSpPr txBox="1"/>
          <p:nvPr/>
        </p:nvSpPr>
        <p:spPr>
          <a:xfrm>
            <a:off x="1704249" y="3311975"/>
            <a:ext cx="2752518" cy="646331"/>
          </a:xfrm>
          <a:prstGeom prst="rect">
            <a:avLst/>
          </a:prstGeom>
          <a:noFill/>
        </p:spPr>
        <p:txBody>
          <a:bodyPr wrap="square" rtlCol="0">
            <a:spAutoFit/>
          </a:bodyPr>
          <a:lstStyle/>
          <a:p>
            <a:r>
              <a:rPr kumimoji="1" lang="en-US" altLang="ja-JP" b="1" dirty="0" smtClean="0"/>
              <a:t>Finite-strain model for the </a:t>
            </a:r>
          </a:p>
          <a:p>
            <a:r>
              <a:rPr kumimoji="1" lang="en-US" altLang="ja-JP" b="1" dirty="0" smtClean="0"/>
              <a:t>elastic </a:t>
            </a:r>
            <a:r>
              <a:rPr kumimoji="1" lang="en-US" altLang="ja-JP" b="1" dirty="0" err="1" smtClean="0"/>
              <a:t>Hugoniot</a:t>
            </a:r>
            <a:endParaRPr kumimoji="1" lang="ja-JP" altLang="en-US" b="1" dirty="0"/>
          </a:p>
        </p:txBody>
      </p:sp>
      <p:sp>
        <p:nvSpPr>
          <p:cNvPr id="8" name="フリーフォーム 7"/>
          <p:cNvSpPr/>
          <p:nvPr/>
        </p:nvSpPr>
        <p:spPr>
          <a:xfrm rot="21480000">
            <a:off x="840792" y="3273875"/>
            <a:ext cx="1037727" cy="604093"/>
          </a:xfrm>
          <a:custGeom>
            <a:avLst/>
            <a:gdLst>
              <a:gd name="connsiteX0" fmla="*/ 0 w 1037727"/>
              <a:gd name="connsiteY0" fmla="*/ 604093 h 604093"/>
              <a:gd name="connsiteX1" fmla="*/ 1037727 w 1037727"/>
              <a:gd name="connsiteY1" fmla="*/ 0 h 604093"/>
              <a:gd name="connsiteX2" fmla="*/ 1037727 w 1037727"/>
              <a:gd name="connsiteY2" fmla="*/ 0 h 604093"/>
            </a:gdLst>
            <a:ahLst/>
            <a:cxnLst>
              <a:cxn ang="0">
                <a:pos x="connsiteX0" y="connsiteY0"/>
              </a:cxn>
              <a:cxn ang="0">
                <a:pos x="connsiteX1" y="connsiteY1"/>
              </a:cxn>
              <a:cxn ang="0">
                <a:pos x="connsiteX2" y="connsiteY2"/>
              </a:cxn>
            </a:cxnLst>
            <a:rect l="l" t="t" r="r" b="b"/>
            <a:pathLst>
              <a:path w="1037727" h="604093">
                <a:moveTo>
                  <a:pt x="0" y="604093"/>
                </a:moveTo>
                <a:lnTo>
                  <a:pt x="1037727" y="0"/>
                </a:lnTo>
                <a:lnTo>
                  <a:pt x="1037727" y="0"/>
                </a:lnTo>
              </a:path>
            </a:pathLst>
          </a:custGeom>
          <a:ln>
            <a:solidFill>
              <a:srgbClr val="000000"/>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sp>
        <p:nvSpPr>
          <p:cNvPr id="9" name="正方形/長方形 8"/>
          <p:cNvSpPr/>
          <p:nvPr/>
        </p:nvSpPr>
        <p:spPr>
          <a:xfrm>
            <a:off x="774700" y="2359165"/>
            <a:ext cx="4038600" cy="409435"/>
          </a:xfrm>
          <a:prstGeom prst="rect">
            <a:avLst/>
          </a:prstGeom>
          <a:solidFill>
            <a:srgbClr val="008000">
              <a:alpha val="2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cxnSp>
        <p:nvCxnSpPr>
          <p:cNvPr id="48" name="直線矢印コネクタ 47"/>
          <p:cNvCxnSpPr/>
          <p:nvPr/>
        </p:nvCxnSpPr>
        <p:spPr>
          <a:xfrm>
            <a:off x="5063066" y="3217733"/>
            <a:ext cx="401743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9" name="直線コネクタ 48"/>
          <p:cNvCxnSpPr/>
          <p:nvPr/>
        </p:nvCxnSpPr>
        <p:spPr>
          <a:xfrm>
            <a:off x="5316137" y="2717367"/>
            <a:ext cx="3393921" cy="0"/>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51" name="テキスト ボックス 50"/>
          <p:cNvSpPr txBox="1"/>
          <p:nvPr/>
        </p:nvSpPr>
        <p:spPr>
          <a:xfrm>
            <a:off x="5291666" y="2112298"/>
            <a:ext cx="3280830" cy="400110"/>
          </a:xfrm>
          <a:prstGeom prst="rect">
            <a:avLst/>
          </a:prstGeom>
          <a:solidFill>
            <a:srgbClr val="008000">
              <a:alpha val="24000"/>
            </a:srgbClr>
          </a:solidFill>
        </p:spPr>
        <p:txBody>
          <a:bodyPr wrap="square" rtlCol="0">
            <a:spAutoFit/>
          </a:bodyPr>
          <a:lstStyle/>
          <a:p>
            <a:pPr algn="ctr"/>
            <a:r>
              <a:rPr lang="ja-JP" altLang="en-US" sz="2000" b="1" dirty="0"/>
              <a:t>弾塑性</a:t>
            </a:r>
            <a:r>
              <a:rPr lang="ja-JP" altLang="en-US" sz="2000" b="1" dirty="0" smtClean="0"/>
              <a:t>転移点領域</a:t>
            </a:r>
            <a:endParaRPr lang="en-US" altLang="ja-JP" sz="2000" b="1" dirty="0" smtClean="0"/>
          </a:p>
        </p:txBody>
      </p:sp>
      <p:sp>
        <p:nvSpPr>
          <p:cNvPr id="52" name="フリーフォーム 51"/>
          <p:cNvSpPr/>
          <p:nvPr/>
        </p:nvSpPr>
        <p:spPr>
          <a:xfrm>
            <a:off x="5314924" y="2399868"/>
            <a:ext cx="3251200" cy="611064"/>
          </a:xfrm>
          <a:custGeom>
            <a:avLst/>
            <a:gdLst>
              <a:gd name="connsiteX0" fmla="*/ 0 w 3365500"/>
              <a:gd name="connsiteY0" fmla="*/ 812840 h 812840"/>
              <a:gd name="connsiteX1" fmla="*/ 457200 w 3365500"/>
              <a:gd name="connsiteY1" fmla="*/ 50840 h 812840"/>
              <a:gd name="connsiteX2" fmla="*/ 1003300 w 3365500"/>
              <a:gd name="connsiteY2" fmla="*/ 749340 h 812840"/>
              <a:gd name="connsiteX3" fmla="*/ 1625600 w 3365500"/>
              <a:gd name="connsiteY3" fmla="*/ 40 h 812840"/>
              <a:gd name="connsiteX4" fmla="*/ 2197100 w 3365500"/>
              <a:gd name="connsiteY4" fmla="*/ 787440 h 812840"/>
              <a:gd name="connsiteX5" fmla="*/ 2819400 w 3365500"/>
              <a:gd name="connsiteY5" fmla="*/ 63540 h 812840"/>
              <a:gd name="connsiteX6" fmla="*/ 3365500 w 3365500"/>
              <a:gd name="connsiteY6" fmla="*/ 774740 h 81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5500" h="812840">
                <a:moveTo>
                  <a:pt x="0" y="812840"/>
                </a:moveTo>
                <a:cubicBezTo>
                  <a:pt x="144991" y="437131"/>
                  <a:pt x="289983" y="61423"/>
                  <a:pt x="457200" y="50840"/>
                </a:cubicBezTo>
                <a:cubicBezTo>
                  <a:pt x="624417" y="40257"/>
                  <a:pt x="808567" y="757807"/>
                  <a:pt x="1003300" y="749340"/>
                </a:cubicBezTo>
                <a:cubicBezTo>
                  <a:pt x="1198033" y="740873"/>
                  <a:pt x="1426633" y="-6310"/>
                  <a:pt x="1625600" y="40"/>
                </a:cubicBezTo>
                <a:cubicBezTo>
                  <a:pt x="1824567" y="6390"/>
                  <a:pt x="1998134" y="776857"/>
                  <a:pt x="2197100" y="787440"/>
                </a:cubicBezTo>
                <a:cubicBezTo>
                  <a:pt x="2396066" y="798023"/>
                  <a:pt x="2624667" y="65657"/>
                  <a:pt x="2819400" y="63540"/>
                </a:cubicBezTo>
                <a:cubicBezTo>
                  <a:pt x="3014133" y="61423"/>
                  <a:pt x="3365500" y="774740"/>
                  <a:pt x="3365500" y="774740"/>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53" name="正方形/長方形 52"/>
          <p:cNvSpPr/>
          <p:nvPr/>
        </p:nvSpPr>
        <p:spPr>
          <a:xfrm>
            <a:off x="5101166" y="3683225"/>
            <a:ext cx="3772480" cy="798873"/>
          </a:xfrm>
          <a:prstGeom prst="rect">
            <a:avLst/>
          </a:prstGeom>
          <a:pattFill prst="lgGrid">
            <a:fgClr>
              <a:schemeClr val="tx1"/>
            </a:fgClr>
            <a:bgClr>
              <a:prstClr val="white"/>
            </a:bgClr>
          </a:patt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4" name="円/楕円 53"/>
          <p:cNvSpPr/>
          <p:nvPr/>
        </p:nvSpPr>
        <p:spPr>
          <a:xfrm rot="10800000">
            <a:off x="6616697" y="3564459"/>
            <a:ext cx="529167" cy="722394"/>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5" name="円/楕円 54"/>
          <p:cNvSpPr/>
          <p:nvPr/>
        </p:nvSpPr>
        <p:spPr>
          <a:xfrm rot="10800000">
            <a:off x="5494866" y="3564459"/>
            <a:ext cx="491067" cy="722394"/>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rot="10800000">
            <a:off x="7768164" y="3564459"/>
            <a:ext cx="558799" cy="760494"/>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7" name="テキスト ボックス 56"/>
          <p:cNvSpPr txBox="1"/>
          <p:nvPr/>
        </p:nvSpPr>
        <p:spPr>
          <a:xfrm>
            <a:off x="7190312" y="4404366"/>
            <a:ext cx="1121833" cy="461665"/>
          </a:xfrm>
          <a:prstGeom prst="rect">
            <a:avLst/>
          </a:prstGeom>
          <a:solidFill>
            <a:srgbClr val="FFFFFF"/>
          </a:solidFill>
          <a:ln>
            <a:solidFill>
              <a:srgbClr val="000000"/>
            </a:solidFill>
          </a:ln>
        </p:spPr>
        <p:txBody>
          <a:bodyPr wrap="square" rtlCol="0">
            <a:spAutoFit/>
          </a:bodyPr>
          <a:lstStyle/>
          <a:p>
            <a:pPr algn="ctr"/>
            <a:r>
              <a:rPr kumimoji="1" lang="ja-JP" altLang="en-US" sz="2400" b="1" dirty="0" smtClean="0"/>
              <a:t>弾性体</a:t>
            </a:r>
            <a:endParaRPr kumimoji="1" lang="ja-JP" altLang="en-US" sz="2400" b="1" dirty="0"/>
          </a:p>
        </p:txBody>
      </p:sp>
      <p:sp>
        <p:nvSpPr>
          <p:cNvPr id="58" name="テキスト ボックス 57"/>
          <p:cNvSpPr txBox="1"/>
          <p:nvPr/>
        </p:nvSpPr>
        <p:spPr>
          <a:xfrm>
            <a:off x="5634565" y="4353564"/>
            <a:ext cx="1149350" cy="461665"/>
          </a:xfrm>
          <a:prstGeom prst="rect">
            <a:avLst/>
          </a:prstGeom>
          <a:solidFill>
            <a:srgbClr val="FFFFFF"/>
          </a:solidFill>
          <a:ln>
            <a:solidFill>
              <a:srgbClr val="000000"/>
            </a:solidFill>
          </a:ln>
        </p:spPr>
        <p:txBody>
          <a:bodyPr wrap="square" rtlCol="0">
            <a:spAutoFit/>
          </a:bodyPr>
          <a:lstStyle/>
          <a:p>
            <a:pPr algn="ctr"/>
            <a:r>
              <a:rPr lang="ja-JP" altLang="en-US" sz="2400" b="1" dirty="0" smtClean="0"/>
              <a:t>塑性体</a:t>
            </a:r>
            <a:endParaRPr kumimoji="1" lang="ja-JP" altLang="en-US" sz="2400" b="1" dirty="0"/>
          </a:p>
        </p:txBody>
      </p:sp>
      <p:sp>
        <p:nvSpPr>
          <p:cNvPr id="59" name="テキスト ボックス 58"/>
          <p:cNvSpPr txBox="1"/>
          <p:nvPr/>
        </p:nvSpPr>
        <p:spPr>
          <a:xfrm>
            <a:off x="4893733" y="897502"/>
            <a:ext cx="3803625" cy="646331"/>
          </a:xfrm>
          <a:prstGeom prst="rect">
            <a:avLst/>
          </a:prstGeom>
          <a:solidFill>
            <a:schemeClr val="bg1"/>
          </a:solidFill>
          <a:ln>
            <a:noFill/>
          </a:ln>
        </p:spPr>
        <p:txBody>
          <a:bodyPr wrap="square" rtlCol="0">
            <a:spAutoFit/>
          </a:bodyPr>
          <a:lstStyle/>
          <a:p>
            <a:endParaRPr kumimoji="1" lang="en-US" altLang="ja-JP" dirty="0" smtClean="0"/>
          </a:p>
          <a:p>
            <a:endParaRPr kumimoji="1" lang="ja-JP" altLang="en-US" dirty="0"/>
          </a:p>
        </p:txBody>
      </p:sp>
      <p:sp>
        <p:nvSpPr>
          <p:cNvPr id="60" name="フリーフォーム 59"/>
          <p:cNvSpPr/>
          <p:nvPr/>
        </p:nvSpPr>
        <p:spPr>
          <a:xfrm rot="10800000">
            <a:off x="6775447" y="3687169"/>
            <a:ext cx="190500" cy="375221"/>
          </a:xfrm>
          <a:custGeom>
            <a:avLst/>
            <a:gdLst>
              <a:gd name="connsiteX0" fmla="*/ 0 w 190500"/>
              <a:gd name="connsiteY0" fmla="*/ 215943 h 215943"/>
              <a:gd name="connsiteX1" fmla="*/ 38100 w 190500"/>
              <a:gd name="connsiteY1" fmla="*/ 165143 h 215943"/>
              <a:gd name="connsiteX2" fmla="*/ 50800 w 190500"/>
              <a:gd name="connsiteY2" fmla="*/ 101643 h 215943"/>
              <a:gd name="connsiteX3" fmla="*/ 88900 w 190500"/>
              <a:gd name="connsiteY3" fmla="*/ 43 h 215943"/>
              <a:gd name="connsiteX4" fmla="*/ 127000 w 190500"/>
              <a:gd name="connsiteY4" fmla="*/ 114343 h 215943"/>
              <a:gd name="connsiteX5" fmla="*/ 139700 w 190500"/>
              <a:gd name="connsiteY5" fmla="*/ 152443 h 215943"/>
              <a:gd name="connsiteX6" fmla="*/ 165100 w 190500"/>
              <a:gd name="connsiteY6" fmla="*/ 203243 h 215943"/>
              <a:gd name="connsiteX7" fmla="*/ 190500 w 190500"/>
              <a:gd name="connsiteY7" fmla="*/ 215943 h 21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215943">
                <a:moveTo>
                  <a:pt x="0" y="215943"/>
                </a:moveTo>
                <a:cubicBezTo>
                  <a:pt x="14816" y="200068"/>
                  <a:pt x="29633" y="184193"/>
                  <a:pt x="38100" y="165143"/>
                </a:cubicBezTo>
                <a:cubicBezTo>
                  <a:pt x="46567" y="146093"/>
                  <a:pt x="42333" y="129160"/>
                  <a:pt x="50800" y="101643"/>
                </a:cubicBezTo>
                <a:cubicBezTo>
                  <a:pt x="59267" y="74126"/>
                  <a:pt x="76200" y="-2074"/>
                  <a:pt x="88900" y="43"/>
                </a:cubicBezTo>
                <a:cubicBezTo>
                  <a:pt x="101600" y="2160"/>
                  <a:pt x="127000" y="114343"/>
                  <a:pt x="127000" y="114343"/>
                </a:cubicBezTo>
                <a:cubicBezTo>
                  <a:pt x="135467" y="139743"/>
                  <a:pt x="133350" y="137626"/>
                  <a:pt x="139700" y="152443"/>
                </a:cubicBezTo>
                <a:cubicBezTo>
                  <a:pt x="146050" y="167260"/>
                  <a:pt x="156633" y="192660"/>
                  <a:pt x="165100" y="203243"/>
                </a:cubicBezTo>
                <a:cubicBezTo>
                  <a:pt x="173567" y="213826"/>
                  <a:pt x="190500" y="215943"/>
                  <a:pt x="190500" y="215943"/>
                </a:cubicBezTo>
              </a:path>
            </a:pathLst>
          </a:custGeom>
          <a:solidFill>
            <a:srgbClr val="FFFFFF"/>
          </a:solidFill>
          <a:ln w="1905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sp>
        <p:nvSpPr>
          <p:cNvPr id="61" name="フリーフォーム 60"/>
          <p:cNvSpPr/>
          <p:nvPr/>
        </p:nvSpPr>
        <p:spPr>
          <a:xfrm rot="10800000">
            <a:off x="7945964" y="3682486"/>
            <a:ext cx="190500" cy="401071"/>
          </a:xfrm>
          <a:custGeom>
            <a:avLst/>
            <a:gdLst>
              <a:gd name="connsiteX0" fmla="*/ 0 w 190500"/>
              <a:gd name="connsiteY0" fmla="*/ 241805 h 241805"/>
              <a:gd name="connsiteX1" fmla="*/ 63500 w 190500"/>
              <a:gd name="connsiteY1" fmla="*/ 165605 h 241805"/>
              <a:gd name="connsiteX2" fmla="*/ 76200 w 190500"/>
              <a:gd name="connsiteY2" fmla="*/ 76705 h 241805"/>
              <a:gd name="connsiteX3" fmla="*/ 101600 w 190500"/>
              <a:gd name="connsiteY3" fmla="*/ 505 h 241805"/>
              <a:gd name="connsiteX4" fmla="*/ 139700 w 190500"/>
              <a:gd name="connsiteY4" fmla="*/ 114805 h 241805"/>
              <a:gd name="connsiteX5" fmla="*/ 165100 w 190500"/>
              <a:gd name="connsiteY5" fmla="*/ 178305 h 241805"/>
              <a:gd name="connsiteX6" fmla="*/ 190500 w 190500"/>
              <a:gd name="connsiteY6" fmla="*/ 229105 h 241805"/>
              <a:gd name="connsiteX7" fmla="*/ 190500 w 190500"/>
              <a:gd name="connsiteY7" fmla="*/ 229105 h 24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241805">
                <a:moveTo>
                  <a:pt x="0" y="241805"/>
                </a:moveTo>
                <a:cubicBezTo>
                  <a:pt x="25400" y="217463"/>
                  <a:pt x="50800" y="193122"/>
                  <a:pt x="63500" y="165605"/>
                </a:cubicBezTo>
                <a:cubicBezTo>
                  <a:pt x="76200" y="138088"/>
                  <a:pt x="69850" y="104222"/>
                  <a:pt x="76200" y="76705"/>
                </a:cubicBezTo>
                <a:cubicBezTo>
                  <a:pt x="82550" y="49188"/>
                  <a:pt x="91017" y="-5845"/>
                  <a:pt x="101600" y="505"/>
                </a:cubicBezTo>
                <a:cubicBezTo>
                  <a:pt x="112183" y="6855"/>
                  <a:pt x="129117" y="85172"/>
                  <a:pt x="139700" y="114805"/>
                </a:cubicBezTo>
                <a:cubicBezTo>
                  <a:pt x="150283" y="144438"/>
                  <a:pt x="156633" y="159255"/>
                  <a:pt x="165100" y="178305"/>
                </a:cubicBezTo>
                <a:cubicBezTo>
                  <a:pt x="173567" y="197355"/>
                  <a:pt x="190500" y="229105"/>
                  <a:pt x="190500" y="229105"/>
                </a:cubicBezTo>
                <a:lnTo>
                  <a:pt x="190500" y="229105"/>
                </a:lnTo>
              </a:path>
            </a:pathLst>
          </a:custGeom>
          <a:solidFill>
            <a:srgbClr val="FFFFFF"/>
          </a:solidFill>
          <a:ln w="1905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sp>
        <p:nvSpPr>
          <p:cNvPr id="62" name="フリーフォーム 61"/>
          <p:cNvSpPr/>
          <p:nvPr/>
        </p:nvSpPr>
        <p:spPr>
          <a:xfrm rot="10800000">
            <a:off x="5647266" y="3682388"/>
            <a:ext cx="165100" cy="388469"/>
          </a:xfrm>
          <a:custGeom>
            <a:avLst/>
            <a:gdLst>
              <a:gd name="connsiteX0" fmla="*/ 0 w 165100"/>
              <a:gd name="connsiteY0" fmla="*/ 241903 h 241903"/>
              <a:gd name="connsiteX1" fmla="*/ 25400 w 165100"/>
              <a:gd name="connsiteY1" fmla="*/ 191103 h 241903"/>
              <a:gd name="connsiteX2" fmla="*/ 38100 w 165100"/>
              <a:gd name="connsiteY2" fmla="*/ 127603 h 241903"/>
              <a:gd name="connsiteX3" fmla="*/ 50800 w 165100"/>
              <a:gd name="connsiteY3" fmla="*/ 64103 h 241903"/>
              <a:gd name="connsiteX4" fmla="*/ 63500 w 165100"/>
              <a:gd name="connsiteY4" fmla="*/ 26003 h 241903"/>
              <a:gd name="connsiteX5" fmla="*/ 63500 w 165100"/>
              <a:gd name="connsiteY5" fmla="*/ 603 h 241903"/>
              <a:gd name="connsiteX6" fmla="*/ 101600 w 165100"/>
              <a:gd name="connsiteY6" fmla="*/ 51403 h 241903"/>
              <a:gd name="connsiteX7" fmla="*/ 101600 w 165100"/>
              <a:gd name="connsiteY7" fmla="*/ 89503 h 241903"/>
              <a:gd name="connsiteX8" fmla="*/ 114300 w 165100"/>
              <a:gd name="connsiteY8" fmla="*/ 127603 h 241903"/>
              <a:gd name="connsiteX9" fmla="*/ 127000 w 165100"/>
              <a:gd name="connsiteY9" fmla="*/ 178403 h 241903"/>
              <a:gd name="connsiteX10" fmla="*/ 165100 w 165100"/>
              <a:gd name="connsiteY10" fmla="*/ 229203 h 24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100" h="241903">
                <a:moveTo>
                  <a:pt x="0" y="241903"/>
                </a:moveTo>
                <a:cubicBezTo>
                  <a:pt x="9525" y="226028"/>
                  <a:pt x="19050" y="210153"/>
                  <a:pt x="25400" y="191103"/>
                </a:cubicBezTo>
                <a:cubicBezTo>
                  <a:pt x="31750" y="172053"/>
                  <a:pt x="38100" y="127603"/>
                  <a:pt x="38100" y="127603"/>
                </a:cubicBezTo>
                <a:cubicBezTo>
                  <a:pt x="42333" y="106436"/>
                  <a:pt x="46567" y="81036"/>
                  <a:pt x="50800" y="64103"/>
                </a:cubicBezTo>
                <a:cubicBezTo>
                  <a:pt x="55033" y="47170"/>
                  <a:pt x="61383" y="36586"/>
                  <a:pt x="63500" y="26003"/>
                </a:cubicBezTo>
                <a:cubicBezTo>
                  <a:pt x="65617" y="15420"/>
                  <a:pt x="57150" y="-3630"/>
                  <a:pt x="63500" y="603"/>
                </a:cubicBezTo>
                <a:cubicBezTo>
                  <a:pt x="69850" y="4836"/>
                  <a:pt x="95250" y="36586"/>
                  <a:pt x="101600" y="51403"/>
                </a:cubicBezTo>
                <a:cubicBezTo>
                  <a:pt x="107950" y="66220"/>
                  <a:pt x="99483" y="76803"/>
                  <a:pt x="101600" y="89503"/>
                </a:cubicBezTo>
                <a:cubicBezTo>
                  <a:pt x="103717" y="102203"/>
                  <a:pt x="110067" y="112786"/>
                  <a:pt x="114300" y="127603"/>
                </a:cubicBezTo>
                <a:cubicBezTo>
                  <a:pt x="118533" y="142420"/>
                  <a:pt x="118533" y="161470"/>
                  <a:pt x="127000" y="178403"/>
                </a:cubicBezTo>
                <a:cubicBezTo>
                  <a:pt x="135467" y="195336"/>
                  <a:pt x="165100" y="229203"/>
                  <a:pt x="165100" y="229203"/>
                </a:cubicBezTo>
              </a:path>
            </a:pathLst>
          </a:custGeom>
          <a:solidFill>
            <a:srgbClr val="FFFFFF"/>
          </a:solidFill>
          <a:ln w="1905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cxnSp>
        <p:nvCxnSpPr>
          <p:cNvPr id="63" name="直線矢印コネクタ 62"/>
          <p:cNvCxnSpPr/>
          <p:nvPr/>
        </p:nvCxnSpPr>
        <p:spPr>
          <a:xfrm flipV="1">
            <a:off x="5291666" y="1516059"/>
            <a:ext cx="0" cy="20484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64" name="正方形/長方形 63"/>
          <p:cNvSpPr/>
          <p:nvPr/>
        </p:nvSpPr>
        <p:spPr>
          <a:xfrm>
            <a:off x="5101166" y="3335859"/>
            <a:ext cx="3621592" cy="3429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cxnSp>
        <p:nvCxnSpPr>
          <p:cNvPr id="65" name="直線コネクタ 64"/>
          <p:cNvCxnSpPr/>
          <p:nvPr/>
        </p:nvCxnSpPr>
        <p:spPr>
          <a:xfrm flipH="1">
            <a:off x="6289663" y="3987794"/>
            <a:ext cx="443455" cy="34883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直線コネクタ 65"/>
          <p:cNvCxnSpPr/>
          <p:nvPr/>
        </p:nvCxnSpPr>
        <p:spPr>
          <a:xfrm>
            <a:off x="5623267" y="2512408"/>
            <a:ext cx="446" cy="1160331"/>
          </a:xfrm>
          <a:prstGeom prst="line">
            <a:avLst/>
          </a:prstGeom>
          <a:ln>
            <a:solidFill>
              <a:schemeClr val="accent2"/>
            </a:solidFill>
            <a:prstDash val="sysDash"/>
          </a:ln>
          <a:effectLst/>
        </p:spPr>
        <p:style>
          <a:lnRef idx="2">
            <a:schemeClr val="accent1"/>
          </a:lnRef>
          <a:fillRef idx="0">
            <a:schemeClr val="accent1"/>
          </a:fillRef>
          <a:effectRef idx="1">
            <a:schemeClr val="accent1"/>
          </a:effectRef>
          <a:fontRef idx="minor">
            <a:schemeClr val="tx1"/>
          </a:fontRef>
        </p:style>
      </p:cxnSp>
      <p:sp>
        <p:nvSpPr>
          <p:cNvPr id="67" name="テキスト ボックス 66"/>
          <p:cNvSpPr txBox="1"/>
          <p:nvPr/>
        </p:nvSpPr>
        <p:spPr>
          <a:xfrm>
            <a:off x="8174564" y="3158081"/>
            <a:ext cx="1058336" cy="400110"/>
          </a:xfrm>
          <a:prstGeom prst="rect">
            <a:avLst/>
          </a:prstGeom>
          <a:noFill/>
        </p:spPr>
        <p:txBody>
          <a:bodyPr wrap="square" rtlCol="0">
            <a:spAutoFit/>
          </a:bodyPr>
          <a:lstStyle/>
          <a:p>
            <a:r>
              <a:rPr lang="en-US" altLang="ja-JP" sz="2000" b="1" dirty="0" smtClean="0"/>
              <a:t>Position</a:t>
            </a:r>
            <a:endParaRPr lang="ja-JP" altLang="en-US" sz="2000" b="1" dirty="0"/>
          </a:p>
        </p:txBody>
      </p:sp>
      <p:cxnSp>
        <p:nvCxnSpPr>
          <p:cNvPr id="68" name="直線コネクタ 67"/>
          <p:cNvCxnSpPr/>
          <p:nvPr/>
        </p:nvCxnSpPr>
        <p:spPr>
          <a:xfrm>
            <a:off x="5850466" y="2512408"/>
            <a:ext cx="0" cy="1192651"/>
          </a:xfrm>
          <a:prstGeom prst="line">
            <a:avLst/>
          </a:prstGeom>
          <a:ln>
            <a:solidFill>
              <a:schemeClr val="accent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9" name="直線コネクタ 68"/>
          <p:cNvCxnSpPr/>
          <p:nvPr/>
        </p:nvCxnSpPr>
        <p:spPr>
          <a:xfrm>
            <a:off x="7015679" y="2512408"/>
            <a:ext cx="0" cy="1158138"/>
          </a:xfrm>
          <a:prstGeom prst="line">
            <a:avLst/>
          </a:prstGeom>
          <a:ln>
            <a:solidFill>
              <a:schemeClr val="accent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0" name="直線コネクタ 69"/>
          <p:cNvCxnSpPr/>
          <p:nvPr/>
        </p:nvCxnSpPr>
        <p:spPr>
          <a:xfrm>
            <a:off x="6733118" y="2512408"/>
            <a:ext cx="0" cy="1158138"/>
          </a:xfrm>
          <a:prstGeom prst="line">
            <a:avLst/>
          </a:prstGeom>
          <a:ln>
            <a:solidFill>
              <a:schemeClr val="accent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1" name="直線コネクタ 70"/>
          <p:cNvCxnSpPr/>
          <p:nvPr/>
        </p:nvCxnSpPr>
        <p:spPr>
          <a:xfrm>
            <a:off x="8163979" y="2512408"/>
            <a:ext cx="0" cy="1170278"/>
          </a:xfrm>
          <a:prstGeom prst="line">
            <a:avLst/>
          </a:prstGeom>
          <a:ln>
            <a:solidFill>
              <a:schemeClr val="accent2"/>
            </a:solidFill>
            <a:prstDash val="sysDash"/>
          </a:ln>
          <a:effectLst/>
        </p:spPr>
        <p:style>
          <a:lnRef idx="2">
            <a:schemeClr val="accent1"/>
          </a:lnRef>
          <a:fillRef idx="0">
            <a:schemeClr val="accent1"/>
          </a:fillRef>
          <a:effectRef idx="1">
            <a:schemeClr val="accent1"/>
          </a:effectRef>
          <a:fontRef idx="minor">
            <a:schemeClr val="tx1"/>
          </a:fontRef>
        </p:style>
      </p:cxnSp>
      <p:sp>
        <p:nvSpPr>
          <p:cNvPr id="72" name="テキスト ボックス 71"/>
          <p:cNvSpPr txBox="1"/>
          <p:nvPr/>
        </p:nvSpPr>
        <p:spPr>
          <a:xfrm>
            <a:off x="5227843" y="1162116"/>
            <a:ext cx="3683903" cy="707886"/>
          </a:xfrm>
          <a:prstGeom prst="rect">
            <a:avLst/>
          </a:prstGeom>
          <a:noFill/>
        </p:spPr>
        <p:txBody>
          <a:bodyPr wrap="square" rtlCol="0">
            <a:spAutoFit/>
          </a:bodyPr>
          <a:lstStyle/>
          <a:p>
            <a:r>
              <a:rPr lang="en-US" altLang="ja-JP" sz="2000" b="1" dirty="0" smtClean="0"/>
              <a:t>Pressure</a:t>
            </a:r>
          </a:p>
          <a:p>
            <a:r>
              <a:rPr lang="en-US" altLang="ja-JP" sz="2000" b="1" dirty="0" smtClean="0"/>
              <a:t> (</a:t>
            </a:r>
            <a:r>
              <a:rPr lang="en-US" altLang="ja-JP" sz="2000" b="1" dirty="0" err="1"/>
              <a:t>Gpa</a:t>
            </a:r>
            <a:r>
              <a:rPr lang="en-US" altLang="ja-JP" sz="2000" b="1" dirty="0" smtClean="0"/>
              <a:t>)</a:t>
            </a:r>
            <a:endParaRPr lang="ja-JP" altLang="en-US" sz="2000" b="1" dirty="0"/>
          </a:p>
        </p:txBody>
      </p:sp>
      <p:cxnSp>
        <p:nvCxnSpPr>
          <p:cNvPr id="73" name="直線コネクタ 72"/>
          <p:cNvCxnSpPr/>
          <p:nvPr/>
        </p:nvCxnSpPr>
        <p:spPr>
          <a:xfrm>
            <a:off x="7918449" y="2512408"/>
            <a:ext cx="0" cy="1176138"/>
          </a:xfrm>
          <a:prstGeom prst="line">
            <a:avLst/>
          </a:prstGeom>
          <a:ln>
            <a:solidFill>
              <a:schemeClr val="accent2"/>
            </a:solidFill>
            <a:prstDash val="sysDash"/>
          </a:ln>
          <a:effectLst/>
        </p:spPr>
        <p:style>
          <a:lnRef idx="2">
            <a:schemeClr val="accent1"/>
          </a:lnRef>
          <a:fillRef idx="0">
            <a:schemeClr val="accent1"/>
          </a:fillRef>
          <a:effectRef idx="1">
            <a:schemeClr val="accent1"/>
          </a:effectRef>
          <a:fontRef idx="minor">
            <a:schemeClr val="tx1"/>
          </a:fontRef>
        </p:style>
      </p:cxnSp>
      <p:sp>
        <p:nvSpPr>
          <p:cNvPr id="74" name="円/楕円 73"/>
          <p:cNvSpPr/>
          <p:nvPr/>
        </p:nvSpPr>
        <p:spPr>
          <a:xfrm>
            <a:off x="7158566" y="3672739"/>
            <a:ext cx="579600" cy="315055"/>
          </a:xfrm>
          <a:prstGeom prst="ellips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cxnSp>
        <p:nvCxnSpPr>
          <p:cNvPr id="75" name="直線コネクタ 74"/>
          <p:cNvCxnSpPr/>
          <p:nvPr/>
        </p:nvCxnSpPr>
        <p:spPr>
          <a:xfrm>
            <a:off x="7476066" y="3987794"/>
            <a:ext cx="118533" cy="41657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0" name="テキスト ボックス 19"/>
          <p:cNvSpPr txBox="1"/>
          <p:nvPr/>
        </p:nvSpPr>
        <p:spPr>
          <a:xfrm>
            <a:off x="1748894" y="6373336"/>
            <a:ext cx="6935764" cy="400110"/>
          </a:xfrm>
          <a:prstGeom prst="rect">
            <a:avLst/>
          </a:prstGeom>
          <a:noFill/>
        </p:spPr>
        <p:txBody>
          <a:bodyPr wrap="square" rtlCol="0">
            <a:spAutoFit/>
          </a:bodyPr>
          <a:lstStyle/>
          <a:p>
            <a:r>
              <a:rPr kumimoji="1" lang="ja-JP" altLang="en-US" sz="2000" b="1" dirty="0" smtClean="0"/>
              <a:t>不連続的な変化がインプリントに影響していると推測</a:t>
            </a:r>
            <a:endParaRPr kumimoji="1" lang="ja-JP" altLang="en-US" sz="2000" b="1" dirty="0"/>
          </a:p>
        </p:txBody>
      </p:sp>
      <p:sp>
        <p:nvSpPr>
          <p:cNvPr id="21" name="下矢印 20"/>
          <p:cNvSpPr/>
          <p:nvPr/>
        </p:nvSpPr>
        <p:spPr>
          <a:xfrm>
            <a:off x="4292600" y="6122739"/>
            <a:ext cx="520700" cy="251629"/>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 name="テキスト ボックス 2"/>
          <p:cNvSpPr txBox="1"/>
          <p:nvPr/>
        </p:nvSpPr>
        <p:spPr>
          <a:xfrm>
            <a:off x="4813302" y="2536965"/>
            <a:ext cx="630763" cy="369332"/>
          </a:xfrm>
          <a:prstGeom prst="rect">
            <a:avLst/>
          </a:prstGeom>
          <a:noFill/>
        </p:spPr>
        <p:txBody>
          <a:bodyPr wrap="square" rtlCol="0">
            <a:spAutoFit/>
          </a:bodyPr>
          <a:lstStyle/>
          <a:p>
            <a:r>
              <a:rPr kumimoji="1" lang="en-US" altLang="ja-JP" b="1" dirty="0" smtClean="0"/>
              <a:t>120</a:t>
            </a:r>
            <a:endParaRPr kumimoji="1" lang="ja-JP" altLang="en-US" b="1" dirty="0"/>
          </a:p>
        </p:txBody>
      </p:sp>
      <p:sp>
        <p:nvSpPr>
          <p:cNvPr id="10" name="テキスト ボックス 9"/>
          <p:cNvSpPr txBox="1"/>
          <p:nvPr/>
        </p:nvSpPr>
        <p:spPr>
          <a:xfrm>
            <a:off x="4814345" y="2282776"/>
            <a:ext cx="578920" cy="369332"/>
          </a:xfrm>
          <a:prstGeom prst="rect">
            <a:avLst/>
          </a:prstGeom>
          <a:noFill/>
        </p:spPr>
        <p:txBody>
          <a:bodyPr wrap="square" rtlCol="0">
            <a:spAutoFit/>
          </a:bodyPr>
          <a:lstStyle/>
          <a:p>
            <a:r>
              <a:rPr kumimoji="1" lang="en-US" altLang="ja-JP" b="1" dirty="0" smtClean="0"/>
              <a:t>150</a:t>
            </a:r>
            <a:endParaRPr kumimoji="1" lang="ja-JP" altLang="en-US" b="1" dirty="0"/>
          </a:p>
        </p:txBody>
      </p:sp>
      <p:sp>
        <p:nvSpPr>
          <p:cNvPr id="13" name="テキスト ボックス 12"/>
          <p:cNvSpPr txBox="1"/>
          <p:nvPr/>
        </p:nvSpPr>
        <p:spPr>
          <a:xfrm>
            <a:off x="4819651" y="1934010"/>
            <a:ext cx="529168" cy="369332"/>
          </a:xfrm>
          <a:prstGeom prst="rect">
            <a:avLst/>
          </a:prstGeom>
          <a:noFill/>
        </p:spPr>
        <p:txBody>
          <a:bodyPr wrap="square" rtlCol="0">
            <a:spAutoFit/>
          </a:bodyPr>
          <a:lstStyle/>
          <a:p>
            <a:r>
              <a:rPr kumimoji="1" lang="en-US" altLang="ja-JP" b="1" dirty="0" smtClean="0"/>
              <a:t>200</a:t>
            </a:r>
            <a:endParaRPr kumimoji="1" lang="ja-JP" altLang="en-US" b="1" dirty="0"/>
          </a:p>
        </p:txBody>
      </p:sp>
      <p:pic>
        <p:nvPicPr>
          <p:cNvPr id="46" name="図 45" descr="logo-SILVER.jpg"/>
          <p:cNvPicPr>
            <a:picLocks noChangeAspect="1"/>
          </p:cNvPicPr>
          <p:nvPr/>
        </p:nvPicPr>
        <p:blipFill rotWithShape="1">
          <a:blip r:embed="rId4" cstate="print"/>
          <a:srcRect r="6042"/>
          <a:stretch/>
        </p:blipFill>
        <p:spPr>
          <a:xfrm>
            <a:off x="8176499" y="0"/>
            <a:ext cx="956681" cy="640080"/>
          </a:xfrm>
          <a:prstGeom prst="rect">
            <a:avLst/>
          </a:prstGeom>
          <a:noFill/>
          <a:ln>
            <a:noFill/>
          </a:ln>
          <a:effectLst>
            <a:softEdge rad="0"/>
          </a:effectLst>
        </p:spPr>
      </p:pic>
    </p:spTree>
    <p:extLst>
      <p:ext uri="{BB962C8B-B14F-4D97-AF65-F5344CB8AC3E}">
        <p14:creationId xmlns:p14="http://schemas.microsoft.com/office/powerpoint/2010/main" val="186321073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3"/>
          <a:srcRect/>
          <a:stretch>
            <a:fillRect/>
          </a:stretch>
        </p:blipFill>
        <p:spPr bwMode="auto">
          <a:xfrm>
            <a:off x="1422401" y="897467"/>
            <a:ext cx="6028266" cy="4639733"/>
          </a:xfrm>
          <a:prstGeom prst="rect">
            <a:avLst/>
          </a:prstGeom>
          <a:noFill/>
          <a:ln w="9525">
            <a:noFill/>
            <a:miter lim="800000"/>
            <a:headEnd/>
            <a:tailEnd/>
          </a:ln>
        </p:spPr>
      </p:pic>
      <p:sp>
        <p:nvSpPr>
          <p:cNvPr id="5" name="テキスト ボックス 4"/>
          <p:cNvSpPr txBox="1"/>
          <p:nvPr/>
        </p:nvSpPr>
        <p:spPr>
          <a:xfrm>
            <a:off x="304797" y="43361"/>
            <a:ext cx="9313332" cy="830997"/>
          </a:xfrm>
          <a:prstGeom prst="rect">
            <a:avLst/>
          </a:prstGeom>
          <a:noFill/>
        </p:spPr>
        <p:txBody>
          <a:bodyPr wrap="square" rtlCol="0">
            <a:spAutoFit/>
          </a:bodyPr>
          <a:lstStyle/>
          <a:p>
            <a:r>
              <a:rPr lang="ja-JP" altLang="en-US" sz="2400" b="1" dirty="0" smtClean="0"/>
              <a:t>フットパルス光自身が生むインプリントの影響はマスクありに対して</a:t>
            </a:r>
            <a:endParaRPr lang="en-US" altLang="ja-JP" sz="2400" b="1" dirty="0" smtClean="0"/>
          </a:p>
          <a:p>
            <a:r>
              <a:rPr lang="ja-JP" altLang="en-US" sz="2400" b="1" dirty="0" smtClean="0"/>
              <a:t>無視できるレベルである</a:t>
            </a:r>
            <a:endParaRPr kumimoji="1" lang="en-US" altLang="ja-JP" sz="2400" b="1" dirty="0" smtClean="0"/>
          </a:p>
        </p:txBody>
      </p:sp>
      <p:sp>
        <p:nvSpPr>
          <p:cNvPr id="7" name="テキスト ボックス 6"/>
          <p:cNvSpPr txBox="1"/>
          <p:nvPr/>
        </p:nvSpPr>
        <p:spPr>
          <a:xfrm>
            <a:off x="4521600" y="1134000"/>
            <a:ext cx="1202266" cy="369332"/>
          </a:xfrm>
          <a:prstGeom prst="rect">
            <a:avLst/>
          </a:prstGeom>
          <a:noFill/>
        </p:spPr>
        <p:txBody>
          <a:bodyPr wrap="square" rtlCol="0">
            <a:spAutoFit/>
          </a:bodyPr>
          <a:lstStyle/>
          <a:p>
            <a:pPr algn="ctr"/>
            <a:r>
              <a:rPr kumimoji="1" lang="ja-JP" altLang="en-US" b="1" dirty="0" smtClean="0"/>
              <a:t>マスクあり</a:t>
            </a:r>
            <a:endParaRPr kumimoji="1" lang="ja-JP" altLang="en-US" b="1" dirty="0"/>
          </a:p>
        </p:txBody>
      </p:sp>
      <p:sp>
        <p:nvSpPr>
          <p:cNvPr id="8" name="テキスト ボックス 7"/>
          <p:cNvSpPr txBox="1"/>
          <p:nvPr/>
        </p:nvSpPr>
        <p:spPr>
          <a:xfrm>
            <a:off x="4250266" y="2898000"/>
            <a:ext cx="1185334" cy="369332"/>
          </a:xfrm>
          <a:prstGeom prst="rect">
            <a:avLst/>
          </a:prstGeom>
          <a:noFill/>
        </p:spPr>
        <p:txBody>
          <a:bodyPr wrap="square" rtlCol="0">
            <a:spAutoFit/>
          </a:bodyPr>
          <a:lstStyle/>
          <a:p>
            <a:r>
              <a:rPr kumimoji="1" lang="ja-JP" altLang="en-US" b="1" dirty="0" smtClean="0"/>
              <a:t>マスクなし</a:t>
            </a:r>
            <a:endParaRPr kumimoji="1" lang="ja-JP" altLang="en-US" b="1" dirty="0"/>
          </a:p>
        </p:txBody>
      </p:sp>
      <p:sp>
        <p:nvSpPr>
          <p:cNvPr id="9" name="テキスト ボックス 8"/>
          <p:cNvSpPr txBox="1"/>
          <p:nvPr/>
        </p:nvSpPr>
        <p:spPr>
          <a:xfrm>
            <a:off x="3150000" y="5373979"/>
            <a:ext cx="1524000" cy="646331"/>
          </a:xfrm>
          <a:prstGeom prst="rect">
            <a:avLst/>
          </a:prstGeom>
          <a:noFill/>
        </p:spPr>
        <p:txBody>
          <a:bodyPr wrap="square" rtlCol="0">
            <a:spAutoFit/>
          </a:bodyPr>
          <a:lstStyle/>
          <a:p>
            <a:pPr algn="ctr"/>
            <a:r>
              <a:rPr kumimoji="1" lang="en-US" altLang="ja-JP" b="1" dirty="0" smtClean="0"/>
              <a:t>Shock breakout</a:t>
            </a:r>
            <a:endParaRPr kumimoji="1" lang="ja-JP" altLang="en-US" b="1" dirty="0"/>
          </a:p>
        </p:txBody>
      </p:sp>
      <p:cxnSp>
        <p:nvCxnSpPr>
          <p:cNvPr id="10" name="直線矢印コネクタ 9"/>
          <p:cNvCxnSpPr/>
          <p:nvPr/>
        </p:nvCxnSpPr>
        <p:spPr>
          <a:xfrm flipV="1">
            <a:off x="3909600" y="5252400"/>
            <a:ext cx="0" cy="2556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1" name="テキスト ボックス 10"/>
          <p:cNvSpPr txBox="1"/>
          <p:nvPr/>
        </p:nvSpPr>
        <p:spPr>
          <a:xfrm>
            <a:off x="6282267" y="3673102"/>
            <a:ext cx="1524000" cy="646331"/>
          </a:xfrm>
          <a:prstGeom prst="rect">
            <a:avLst/>
          </a:prstGeom>
          <a:noFill/>
        </p:spPr>
        <p:txBody>
          <a:bodyPr wrap="square" rtlCol="0">
            <a:spAutoFit/>
          </a:bodyPr>
          <a:lstStyle/>
          <a:p>
            <a:r>
              <a:rPr kumimoji="1" lang="en-US" altLang="ja-JP" b="1" dirty="0" smtClean="0"/>
              <a:t>Growth rate 〜0.9 (1/ns)</a:t>
            </a:r>
            <a:endParaRPr kumimoji="1" lang="ja-JP" altLang="en-US" b="1" dirty="0"/>
          </a:p>
        </p:txBody>
      </p:sp>
      <p:sp>
        <p:nvSpPr>
          <p:cNvPr id="12" name="テキスト ボックス 11"/>
          <p:cNvSpPr txBox="1"/>
          <p:nvPr/>
        </p:nvSpPr>
        <p:spPr>
          <a:xfrm>
            <a:off x="6166800" y="947200"/>
            <a:ext cx="1591734" cy="646331"/>
          </a:xfrm>
          <a:prstGeom prst="rect">
            <a:avLst/>
          </a:prstGeom>
          <a:noFill/>
        </p:spPr>
        <p:txBody>
          <a:bodyPr wrap="square" rtlCol="0">
            <a:spAutoFit/>
          </a:bodyPr>
          <a:lstStyle/>
          <a:p>
            <a:r>
              <a:rPr lang="en-US" altLang="ja-JP" b="1" dirty="0"/>
              <a:t>Growth rate </a:t>
            </a:r>
            <a:r>
              <a:rPr lang="en-US" altLang="ja-JP" b="1" dirty="0" smtClean="0"/>
              <a:t>〜1.1 </a:t>
            </a:r>
            <a:r>
              <a:rPr lang="en-US" altLang="ja-JP" b="1" dirty="0"/>
              <a:t>(1/ns</a:t>
            </a:r>
            <a:r>
              <a:rPr lang="en-US" altLang="ja-JP" b="1" dirty="0" smtClean="0"/>
              <a:t>)</a:t>
            </a:r>
            <a:endParaRPr lang="ja-JP" altLang="en-US" b="1" dirty="0"/>
          </a:p>
        </p:txBody>
      </p:sp>
      <p:sp>
        <p:nvSpPr>
          <p:cNvPr id="2" name="テキスト ボックス 1"/>
          <p:cNvSpPr txBox="1"/>
          <p:nvPr/>
        </p:nvSpPr>
        <p:spPr>
          <a:xfrm>
            <a:off x="673100" y="6204976"/>
            <a:ext cx="7886699" cy="400110"/>
          </a:xfrm>
          <a:prstGeom prst="rect">
            <a:avLst/>
          </a:prstGeom>
          <a:noFill/>
        </p:spPr>
        <p:txBody>
          <a:bodyPr wrap="square" rtlCol="0">
            <a:spAutoFit/>
          </a:bodyPr>
          <a:lstStyle/>
          <a:p>
            <a:r>
              <a:rPr lang="ja-JP" altLang="en-US" sz="2000" b="1" dirty="0" smtClean="0"/>
              <a:t>コヒーレント光が</a:t>
            </a:r>
            <a:r>
              <a:rPr lang="en-US" altLang="ja-JP" sz="2000" b="1" dirty="0" smtClean="0"/>
              <a:t>Diamond</a:t>
            </a:r>
            <a:r>
              <a:rPr lang="ja-JP" altLang="en-US" sz="2000" b="1" dirty="0" smtClean="0"/>
              <a:t>上に生む擾乱はポリスチレンとどう異なるのか</a:t>
            </a:r>
            <a:endParaRPr kumimoji="1" lang="ja-JP" altLang="en-US" sz="2000" b="1" dirty="0"/>
          </a:p>
        </p:txBody>
      </p:sp>
    </p:spTree>
    <p:extLst>
      <p:ext uri="{BB962C8B-B14F-4D97-AF65-F5344CB8AC3E}">
        <p14:creationId xmlns:p14="http://schemas.microsoft.com/office/powerpoint/2010/main" val="413121767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rot="16200000">
            <a:off x="3839779" y="534875"/>
            <a:ext cx="938180" cy="4833133"/>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 name="台形 5"/>
          <p:cNvSpPr/>
          <p:nvPr/>
        </p:nvSpPr>
        <p:spPr>
          <a:xfrm rot="10800000">
            <a:off x="1722963" y="831600"/>
            <a:ext cx="5300133" cy="1292400"/>
          </a:xfrm>
          <a:prstGeom prst="trapezoid">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9" name="テキスト ボックス 18"/>
          <p:cNvSpPr txBox="1"/>
          <p:nvPr/>
        </p:nvSpPr>
        <p:spPr>
          <a:xfrm>
            <a:off x="3799997" y="4682201"/>
            <a:ext cx="4867592" cy="347586"/>
          </a:xfrm>
          <a:prstGeom prst="rect">
            <a:avLst/>
          </a:prstGeom>
          <a:noFill/>
        </p:spPr>
        <p:txBody>
          <a:bodyPr wrap="square" rtlCol="0">
            <a:spAutoFit/>
          </a:bodyPr>
          <a:lstStyle/>
          <a:p>
            <a:r>
              <a:rPr lang="en-US" altLang="ja-JP" sz="1600" b="1" i="1" dirty="0"/>
              <a:t> </a:t>
            </a:r>
            <a:r>
              <a:rPr lang="en-US" altLang="ja-JP" sz="1600" b="1" i="1" dirty="0" smtClean="0"/>
              <a:t>  </a:t>
            </a:r>
            <a:r>
              <a:rPr lang="en-US" altLang="ja-JP" sz="1600" b="1" i="1" dirty="0" smtClean="0">
                <a:latin typeface="Times New Roman" panose="02020603050405020304" pitchFamily="18" charset="0"/>
                <a:cs typeface="Times New Roman" panose="02020603050405020304" pitchFamily="18" charset="0"/>
              </a:rPr>
              <a:t>k</a:t>
            </a:r>
            <a:r>
              <a:rPr lang="ja-JP" altLang="en-US" sz="1600" b="1" dirty="0" smtClean="0"/>
              <a:t>：照射</a:t>
            </a:r>
            <a:r>
              <a:rPr lang="ja-JP" altLang="en-US" sz="1600" b="1" dirty="0"/>
              <a:t>不均一の</a:t>
            </a:r>
            <a:r>
              <a:rPr lang="ja-JP" altLang="en-US" sz="1600" b="1" dirty="0" smtClean="0"/>
              <a:t>波数</a:t>
            </a:r>
            <a:r>
              <a:rPr lang="en-US" altLang="ja-JP" sz="1600" b="1" dirty="0"/>
              <a:t> </a:t>
            </a:r>
            <a:r>
              <a:rPr lang="ja-JP" altLang="en-US" sz="1600" b="1" dirty="0" smtClean="0"/>
              <a:t>　　</a:t>
            </a:r>
            <a:r>
              <a:rPr lang="en-US" altLang="ja-JP" sz="1600" b="1" dirty="0" smtClean="0"/>
              <a:t> </a:t>
            </a:r>
            <a:r>
              <a:rPr lang="en-US" altLang="ja-JP" sz="1600" b="1" i="1" dirty="0" smtClean="0">
                <a:latin typeface="Symbol" panose="05050102010706020507" pitchFamily="18" charset="2"/>
              </a:rPr>
              <a:t>g</a:t>
            </a:r>
            <a:r>
              <a:rPr lang="ja-JP" altLang="en-US" sz="1600" b="1" dirty="0" smtClean="0"/>
              <a:t>：ターゲット物質の比熱比</a:t>
            </a:r>
            <a:endParaRPr lang="en-US" altLang="ja-JP" sz="1600" b="1" dirty="0"/>
          </a:p>
        </p:txBody>
      </p:sp>
      <p:sp>
        <p:nvSpPr>
          <p:cNvPr id="24" name="角丸四角形 23"/>
          <p:cNvSpPr/>
          <p:nvPr/>
        </p:nvSpPr>
        <p:spPr>
          <a:xfrm>
            <a:off x="1898300" y="2053267"/>
            <a:ext cx="4860000" cy="439200"/>
          </a:xfrm>
          <a:prstGeom prst="roundRect">
            <a:avLst/>
          </a:prstGeom>
          <a:gradFill flip="none" rotWithShape="1">
            <a:gsLst>
              <a:gs pos="2000">
                <a:schemeClr val="accent2"/>
              </a:gs>
              <a:gs pos="100000">
                <a:schemeClr val="accent2">
                  <a:lumMod val="40000"/>
                  <a:lumOff val="60000"/>
                </a:schemeClr>
              </a:gs>
              <a:gs pos="47000">
                <a:schemeClr val="accent2">
                  <a:lumMod val="60000"/>
                  <a:lumOff val="40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cxnSp>
        <p:nvCxnSpPr>
          <p:cNvPr id="25" name="直線矢印コネクタ 24"/>
          <p:cNvCxnSpPr/>
          <p:nvPr/>
        </p:nvCxnSpPr>
        <p:spPr>
          <a:xfrm>
            <a:off x="2598575" y="2505741"/>
            <a:ext cx="0" cy="44280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 name="直線矢印コネクタ 25"/>
          <p:cNvCxnSpPr/>
          <p:nvPr/>
        </p:nvCxnSpPr>
        <p:spPr>
          <a:xfrm>
            <a:off x="3205541" y="2489435"/>
            <a:ext cx="0" cy="29880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直線矢印コネクタ 26"/>
          <p:cNvCxnSpPr/>
          <p:nvPr/>
        </p:nvCxnSpPr>
        <p:spPr>
          <a:xfrm>
            <a:off x="5086679" y="2482354"/>
            <a:ext cx="0" cy="44280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9" name="直線矢印コネクタ 28"/>
          <p:cNvCxnSpPr/>
          <p:nvPr/>
        </p:nvCxnSpPr>
        <p:spPr>
          <a:xfrm>
            <a:off x="6222173" y="2495822"/>
            <a:ext cx="0" cy="44280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0" name="テキスト ボックス 29"/>
          <p:cNvSpPr txBox="1"/>
          <p:nvPr/>
        </p:nvSpPr>
        <p:spPr>
          <a:xfrm>
            <a:off x="3966869" y="2099643"/>
            <a:ext cx="1417554" cy="400110"/>
          </a:xfrm>
          <a:prstGeom prst="rect">
            <a:avLst/>
          </a:prstGeom>
          <a:noFill/>
        </p:spPr>
        <p:txBody>
          <a:bodyPr wrap="square" rtlCol="0">
            <a:spAutoFit/>
          </a:bodyPr>
          <a:lstStyle/>
          <a:p>
            <a:r>
              <a:rPr lang="en-US" altLang="ja-JP" sz="2000" b="1" dirty="0" smtClean="0"/>
              <a:t>Pressure</a:t>
            </a:r>
            <a:endParaRPr kumimoji="1" lang="ja-JP" altLang="en-US" sz="2000" b="1" dirty="0"/>
          </a:p>
        </p:txBody>
      </p:sp>
      <p:cxnSp>
        <p:nvCxnSpPr>
          <p:cNvPr id="31" name="直線矢印コネクタ 30"/>
          <p:cNvCxnSpPr/>
          <p:nvPr/>
        </p:nvCxnSpPr>
        <p:spPr>
          <a:xfrm>
            <a:off x="3868897" y="2482354"/>
            <a:ext cx="0" cy="44280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3" name="直線矢印コネクタ 32"/>
          <p:cNvCxnSpPr/>
          <p:nvPr/>
        </p:nvCxnSpPr>
        <p:spPr>
          <a:xfrm>
            <a:off x="4506442" y="2482355"/>
            <a:ext cx="0" cy="29880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4" name="直線矢印コネクタ 33"/>
          <p:cNvCxnSpPr/>
          <p:nvPr/>
        </p:nvCxnSpPr>
        <p:spPr>
          <a:xfrm>
            <a:off x="5640960" y="2482355"/>
            <a:ext cx="0" cy="29880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5" name="テキスト ボックス 34"/>
          <p:cNvSpPr txBox="1"/>
          <p:nvPr/>
        </p:nvSpPr>
        <p:spPr>
          <a:xfrm>
            <a:off x="6041337" y="2313546"/>
            <a:ext cx="362808" cy="338554"/>
          </a:xfrm>
          <a:prstGeom prst="rect">
            <a:avLst/>
          </a:prstGeom>
          <a:noFill/>
        </p:spPr>
        <p:txBody>
          <a:bodyPr wrap="square" rtlCol="0">
            <a:spAutoFit/>
          </a:bodyPr>
          <a:lstStyle/>
          <a:p>
            <a:r>
              <a:rPr kumimoji="1" lang="ja-JP" altLang="en-US" sz="1600" dirty="0" smtClean="0"/>
              <a:t>✕</a:t>
            </a:r>
            <a:endParaRPr kumimoji="1" lang="ja-JP" altLang="en-US" sz="1600" dirty="0"/>
          </a:p>
        </p:txBody>
      </p:sp>
      <p:sp>
        <p:nvSpPr>
          <p:cNvPr id="36" name="テキスト ボックス 35"/>
          <p:cNvSpPr txBox="1"/>
          <p:nvPr/>
        </p:nvSpPr>
        <p:spPr>
          <a:xfrm>
            <a:off x="5444633" y="2296613"/>
            <a:ext cx="351961" cy="338554"/>
          </a:xfrm>
          <a:prstGeom prst="rect">
            <a:avLst/>
          </a:prstGeom>
          <a:noFill/>
        </p:spPr>
        <p:txBody>
          <a:bodyPr wrap="square" rtlCol="0">
            <a:spAutoFit/>
          </a:bodyPr>
          <a:lstStyle/>
          <a:p>
            <a:r>
              <a:rPr kumimoji="1" lang="ja-JP" altLang="en-US" sz="1600" dirty="0" smtClean="0"/>
              <a:t>✕</a:t>
            </a:r>
            <a:endParaRPr kumimoji="1" lang="ja-JP" altLang="en-US" sz="1600" dirty="0"/>
          </a:p>
        </p:txBody>
      </p:sp>
      <p:sp>
        <p:nvSpPr>
          <p:cNvPr id="37" name="テキスト ボックス 36"/>
          <p:cNvSpPr txBox="1"/>
          <p:nvPr/>
        </p:nvSpPr>
        <p:spPr>
          <a:xfrm>
            <a:off x="4314999" y="2308397"/>
            <a:ext cx="390687" cy="338554"/>
          </a:xfrm>
          <a:prstGeom prst="rect">
            <a:avLst/>
          </a:prstGeom>
          <a:noFill/>
        </p:spPr>
        <p:txBody>
          <a:bodyPr wrap="square" rtlCol="0">
            <a:spAutoFit/>
          </a:bodyPr>
          <a:lstStyle/>
          <a:p>
            <a:r>
              <a:rPr kumimoji="1" lang="ja-JP" altLang="en-US" sz="1600" dirty="0" smtClean="0"/>
              <a:t>✕</a:t>
            </a:r>
            <a:endParaRPr kumimoji="1" lang="ja-JP" altLang="en-US" sz="1600" dirty="0"/>
          </a:p>
        </p:txBody>
      </p:sp>
      <p:sp>
        <p:nvSpPr>
          <p:cNvPr id="38" name="テキスト ボックス 37"/>
          <p:cNvSpPr txBox="1"/>
          <p:nvPr/>
        </p:nvSpPr>
        <p:spPr>
          <a:xfrm>
            <a:off x="6877878" y="1872978"/>
            <a:ext cx="2440389" cy="369332"/>
          </a:xfrm>
          <a:prstGeom prst="rect">
            <a:avLst/>
          </a:prstGeom>
          <a:noFill/>
          <a:ln>
            <a:noFill/>
          </a:ln>
        </p:spPr>
        <p:txBody>
          <a:bodyPr wrap="square" rtlCol="0">
            <a:spAutoFit/>
          </a:bodyPr>
          <a:lstStyle/>
          <a:p>
            <a:r>
              <a:rPr lang="en-US" altLang="ja-JP" b="1" dirty="0" smtClean="0"/>
              <a:t>Critical density surface</a:t>
            </a:r>
            <a:endParaRPr kumimoji="1" lang="ja-JP" altLang="en-US" b="1" dirty="0"/>
          </a:p>
        </p:txBody>
      </p:sp>
      <p:sp>
        <p:nvSpPr>
          <p:cNvPr id="39" name="テキスト ボックス 38"/>
          <p:cNvSpPr txBox="1"/>
          <p:nvPr/>
        </p:nvSpPr>
        <p:spPr>
          <a:xfrm>
            <a:off x="6954079" y="2287107"/>
            <a:ext cx="1999421" cy="369332"/>
          </a:xfrm>
          <a:prstGeom prst="rect">
            <a:avLst/>
          </a:prstGeom>
          <a:noFill/>
          <a:ln>
            <a:noFill/>
          </a:ln>
        </p:spPr>
        <p:txBody>
          <a:bodyPr wrap="square" rtlCol="0">
            <a:spAutoFit/>
          </a:bodyPr>
          <a:lstStyle/>
          <a:p>
            <a:r>
              <a:rPr lang="en-US" altLang="ja-JP" b="1" dirty="0" smtClean="0"/>
              <a:t>Ablation front</a:t>
            </a:r>
            <a:endParaRPr kumimoji="1" lang="en-US" altLang="ja-JP" b="1" dirty="0" smtClean="0"/>
          </a:p>
        </p:txBody>
      </p:sp>
      <p:cxnSp>
        <p:nvCxnSpPr>
          <p:cNvPr id="40" name="直線コネクタ 39"/>
          <p:cNvCxnSpPr/>
          <p:nvPr/>
        </p:nvCxnSpPr>
        <p:spPr>
          <a:xfrm>
            <a:off x="6728395" y="2070175"/>
            <a:ext cx="226800" cy="0"/>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41" name="直線コネクタ 40"/>
          <p:cNvCxnSpPr/>
          <p:nvPr/>
        </p:nvCxnSpPr>
        <p:spPr>
          <a:xfrm>
            <a:off x="6716809" y="2482876"/>
            <a:ext cx="313470" cy="0"/>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47" name="テキスト ボックス 46"/>
          <p:cNvSpPr txBox="1"/>
          <p:nvPr/>
        </p:nvSpPr>
        <p:spPr>
          <a:xfrm>
            <a:off x="4903234" y="2296613"/>
            <a:ext cx="366889" cy="338554"/>
          </a:xfrm>
          <a:prstGeom prst="rect">
            <a:avLst/>
          </a:prstGeom>
          <a:noFill/>
        </p:spPr>
        <p:txBody>
          <a:bodyPr wrap="square" rtlCol="0">
            <a:spAutoFit/>
          </a:bodyPr>
          <a:lstStyle/>
          <a:p>
            <a:r>
              <a:rPr kumimoji="1" lang="ja-JP" altLang="en-US" sz="1600" dirty="0" smtClean="0"/>
              <a:t>✕</a:t>
            </a:r>
            <a:endParaRPr kumimoji="1" lang="ja-JP" altLang="en-US" sz="1600" dirty="0"/>
          </a:p>
        </p:txBody>
      </p:sp>
      <p:sp>
        <p:nvSpPr>
          <p:cNvPr id="49" name="テキスト ボックス 48"/>
          <p:cNvSpPr txBox="1"/>
          <p:nvPr/>
        </p:nvSpPr>
        <p:spPr>
          <a:xfrm>
            <a:off x="3677919" y="2297689"/>
            <a:ext cx="351017" cy="338554"/>
          </a:xfrm>
          <a:prstGeom prst="rect">
            <a:avLst/>
          </a:prstGeom>
          <a:noFill/>
        </p:spPr>
        <p:txBody>
          <a:bodyPr wrap="square" rtlCol="0">
            <a:spAutoFit/>
          </a:bodyPr>
          <a:lstStyle/>
          <a:p>
            <a:r>
              <a:rPr kumimoji="1" lang="ja-JP" altLang="en-US" sz="1600" dirty="0" smtClean="0"/>
              <a:t>✕</a:t>
            </a:r>
            <a:endParaRPr kumimoji="1" lang="ja-JP" altLang="en-US" sz="1600" dirty="0"/>
          </a:p>
        </p:txBody>
      </p:sp>
      <p:sp>
        <p:nvSpPr>
          <p:cNvPr id="50" name="テキスト ボックス 49"/>
          <p:cNvSpPr txBox="1"/>
          <p:nvPr/>
        </p:nvSpPr>
        <p:spPr>
          <a:xfrm>
            <a:off x="3012282" y="2323765"/>
            <a:ext cx="341344" cy="338554"/>
          </a:xfrm>
          <a:prstGeom prst="rect">
            <a:avLst/>
          </a:prstGeom>
          <a:noFill/>
        </p:spPr>
        <p:txBody>
          <a:bodyPr wrap="square" rtlCol="0">
            <a:spAutoFit/>
          </a:bodyPr>
          <a:lstStyle/>
          <a:p>
            <a:r>
              <a:rPr kumimoji="1" lang="ja-JP" altLang="en-US" sz="1600" dirty="0" smtClean="0"/>
              <a:t>✕</a:t>
            </a:r>
            <a:endParaRPr kumimoji="1" lang="ja-JP" altLang="en-US" sz="1600" dirty="0"/>
          </a:p>
        </p:txBody>
      </p:sp>
      <p:sp>
        <p:nvSpPr>
          <p:cNvPr id="51" name="テキスト ボックス 50"/>
          <p:cNvSpPr txBox="1"/>
          <p:nvPr/>
        </p:nvSpPr>
        <p:spPr>
          <a:xfrm>
            <a:off x="2416147" y="2294901"/>
            <a:ext cx="426011" cy="338554"/>
          </a:xfrm>
          <a:prstGeom prst="rect">
            <a:avLst/>
          </a:prstGeom>
          <a:noFill/>
        </p:spPr>
        <p:txBody>
          <a:bodyPr wrap="square" rtlCol="0">
            <a:spAutoFit/>
          </a:bodyPr>
          <a:lstStyle/>
          <a:p>
            <a:r>
              <a:rPr kumimoji="1" lang="ja-JP" altLang="en-US" sz="1600" dirty="0" smtClean="0"/>
              <a:t>✕</a:t>
            </a:r>
            <a:endParaRPr kumimoji="1" lang="ja-JP" altLang="en-US" sz="1600" dirty="0"/>
          </a:p>
        </p:txBody>
      </p:sp>
      <p:grpSp>
        <p:nvGrpSpPr>
          <p:cNvPr id="56" name="グループ化 20"/>
          <p:cNvGrpSpPr>
            <a:grpSpLocks noChangeAspect="1"/>
          </p:cNvGrpSpPr>
          <p:nvPr/>
        </p:nvGrpSpPr>
        <p:grpSpPr>
          <a:xfrm>
            <a:off x="8251096" y="153920"/>
            <a:ext cx="892904" cy="632485"/>
            <a:chOff x="8745086" y="129020"/>
            <a:chExt cx="1124499" cy="760536"/>
          </a:xfrm>
        </p:grpSpPr>
        <p:pic>
          <p:nvPicPr>
            <p:cNvPr id="57" name="図 56" descr="logo-SILVER.jpg"/>
            <p:cNvPicPr>
              <a:picLocks noChangeAspect="1"/>
            </p:cNvPicPr>
            <p:nvPr/>
          </p:nvPicPr>
          <p:blipFill rotWithShape="1">
            <a:blip r:embed="rId4" cstate="print"/>
            <a:srcRect r="6042"/>
            <a:stretch/>
          </p:blipFill>
          <p:spPr>
            <a:xfrm>
              <a:off x="8745086" y="129020"/>
              <a:ext cx="1082517" cy="760536"/>
            </a:xfrm>
            <a:prstGeom prst="rect">
              <a:avLst/>
            </a:prstGeom>
            <a:noFill/>
            <a:effectLst>
              <a:softEdge rad="0"/>
            </a:effectLst>
          </p:spPr>
        </p:pic>
        <p:sp>
          <p:nvSpPr>
            <p:cNvPr id="58" name="正方形/長方形 57"/>
            <p:cNvSpPr/>
            <p:nvPr/>
          </p:nvSpPr>
          <p:spPr>
            <a:xfrm>
              <a:off x="8754859" y="129020"/>
              <a:ext cx="1114726" cy="760536"/>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p>
          </p:txBody>
        </p:sp>
      </p:grpSp>
      <p:sp>
        <p:nvSpPr>
          <p:cNvPr id="59" name="テキスト ボックス 58"/>
          <p:cNvSpPr txBox="1"/>
          <p:nvPr/>
        </p:nvSpPr>
        <p:spPr>
          <a:xfrm>
            <a:off x="4777480" y="6502146"/>
            <a:ext cx="4631307" cy="338554"/>
          </a:xfrm>
          <a:prstGeom prst="rect">
            <a:avLst/>
          </a:prstGeom>
          <a:noFill/>
        </p:spPr>
        <p:txBody>
          <a:bodyPr wrap="square" rtlCol="0">
            <a:spAutoFit/>
          </a:bodyPr>
          <a:lstStyle/>
          <a:p>
            <a:r>
              <a:rPr lang="en-US" altLang="ja-JP" sz="1600" b="1" dirty="0">
                <a:latin typeface="Arial" panose="020B0604020202020204" pitchFamily="34" charset="0"/>
                <a:ea typeface="メイリオ" panose="020B0604030504040204" pitchFamily="50" charset="-128"/>
                <a:cs typeface="Arial" panose="020B0604020202020204" pitchFamily="34" charset="0"/>
              </a:rPr>
              <a:t>*M. </a:t>
            </a:r>
            <a:r>
              <a:rPr lang="en-US" altLang="ja-JP" sz="1600" b="1" dirty="0" err="1">
                <a:latin typeface="Arial" panose="020B0604020202020204" pitchFamily="34" charset="0"/>
                <a:ea typeface="メイリオ" panose="020B0604030504040204" pitchFamily="50" charset="-128"/>
                <a:cs typeface="Arial" panose="020B0604020202020204" pitchFamily="34" charset="0"/>
              </a:rPr>
              <a:t>Nakai</a:t>
            </a:r>
            <a:r>
              <a:rPr lang="en-US" altLang="ja-JP" sz="1600" b="1" dirty="0">
                <a:latin typeface="Arial" panose="020B0604020202020204" pitchFamily="34" charset="0"/>
                <a:ea typeface="メイリオ" panose="020B0604030504040204" pitchFamily="50" charset="-128"/>
                <a:cs typeface="Arial" panose="020B0604020202020204" pitchFamily="34" charset="0"/>
              </a:rPr>
              <a:t> </a:t>
            </a:r>
            <a:r>
              <a:rPr lang="en-US" altLang="ja-JP" sz="1600" b="1" i="1" dirty="0">
                <a:latin typeface="Arial" panose="020B0604020202020204" pitchFamily="34" charset="0"/>
                <a:ea typeface="メイリオ" panose="020B0604030504040204" pitchFamily="50" charset="-128"/>
                <a:cs typeface="Arial" panose="020B0604020202020204" pitchFamily="34" charset="0"/>
              </a:rPr>
              <a:t>et al., </a:t>
            </a:r>
            <a:r>
              <a:rPr lang="en-US" altLang="ja-JP" sz="1600" b="1" dirty="0" smtClean="0">
                <a:latin typeface="Arial" panose="020B0604020202020204" pitchFamily="34" charset="0"/>
                <a:ea typeface="メイリオ" panose="020B0604030504040204" pitchFamily="50" charset="-128"/>
                <a:cs typeface="Arial" panose="020B0604020202020204" pitchFamily="34" charset="0"/>
              </a:rPr>
              <a:t>Physics of Plasmas</a:t>
            </a:r>
            <a:r>
              <a:rPr lang="en-US" altLang="ja-JP" sz="1600" b="1" i="1" dirty="0" smtClean="0">
                <a:latin typeface="Arial" panose="020B0604020202020204" pitchFamily="34" charset="0"/>
                <a:ea typeface="メイリオ" panose="020B0604030504040204" pitchFamily="50" charset="-128"/>
                <a:cs typeface="Arial" panose="020B0604020202020204" pitchFamily="34" charset="0"/>
              </a:rPr>
              <a:t> </a:t>
            </a:r>
            <a:r>
              <a:rPr lang="en-US" altLang="ja-JP" sz="1600" b="1" dirty="0">
                <a:latin typeface="Arial" panose="020B0604020202020204" pitchFamily="34" charset="0"/>
                <a:ea typeface="メイリオ" panose="020B0604030504040204" pitchFamily="50" charset="-128"/>
                <a:cs typeface="Arial" panose="020B0604020202020204" pitchFamily="34" charset="0"/>
              </a:rPr>
              <a:t>(2002</a:t>
            </a:r>
            <a:r>
              <a:rPr lang="en-US" altLang="ja-JP" sz="1600" b="1" dirty="0" smtClean="0">
                <a:latin typeface="Arial" panose="020B0604020202020204" pitchFamily="34" charset="0"/>
                <a:ea typeface="メイリオ" panose="020B0604030504040204" pitchFamily="50" charset="-128"/>
                <a:cs typeface="Arial" panose="020B0604020202020204" pitchFamily="34" charset="0"/>
              </a:rPr>
              <a:t>)</a:t>
            </a:r>
            <a:endParaRPr lang="ja-JP" altLang="en-US" sz="1600" b="1" dirty="0">
              <a:latin typeface="Arial" panose="020B0604020202020204" pitchFamily="34" charset="0"/>
              <a:ea typeface="メイリオ" panose="020B0604030504040204" pitchFamily="50" charset="-128"/>
              <a:cs typeface="Arial" panose="020B0604020202020204" pitchFamily="34" charset="0"/>
            </a:endParaRPr>
          </a:p>
        </p:txBody>
      </p:sp>
      <p:sp>
        <p:nvSpPr>
          <p:cNvPr id="77" name="フリーフォーム 76"/>
          <p:cNvSpPr/>
          <p:nvPr/>
        </p:nvSpPr>
        <p:spPr>
          <a:xfrm>
            <a:off x="1932935" y="2478890"/>
            <a:ext cx="4820860" cy="230059"/>
          </a:xfrm>
          <a:custGeom>
            <a:avLst/>
            <a:gdLst>
              <a:gd name="connsiteX0" fmla="*/ 0 w 4572000"/>
              <a:gd name="connsiteY0" fmla="*/ 0 h 491079"/>
              <a:gd name="connsiteX1" fmla="*/ 609600 w 4572000"/>
              <a:gd name="connsiteY1" fmla="*/ 491066 h 491079"/>
              <a:gd name="connsiteX2" fmla="*/ 1168400 w 4572000"/>
              <a:gd name="connsiteY2" fmla="*/ 16933 h 491079"/>
              <a:gd name="connsiteX3" fmla="*/ 1761067 w 4572000"/>
              <a:gd name="connsiteY3" fmla="*/ 491066 h 491079"/>
              <a:gd name="connsiteX4" fmla="*/ 2302934 w 4572000"/>
              <a:gd name="connsiteY4" fmla="*/ 33866 h 491079"/>
              <a:gd name="connsiteX5" fmla="*/ 2912534 w 4572000"/>
              <a:gd name="connsiteY5" fmla="*/ 474133 h 491079"/>
              <a:gd name="connsiteX6" fmla="*/ 3471334 w 4572000"/>
              <a:gd name="connsiteY6" fmla="*/ 16933 h 491079"/>
              <a:gd name="connsiteX7" fmla="*/ 4030134 w 4572000"/>
              <a:gd name="connsiteY7" fmla="*/ 491066 h 491079"/>
              <a:gd name="connsiteX8" fmla="*/ 4572000 w 4572000"/>
              <a:gd name="connsiteY8" fmla="*/ 0 h 491079"/>
              <a:gd name="connsiteX9" fmla="*/ 4572000 w 4572000"/>
              <a:gd name="connsiteY9" fmla="*/ 0 h 491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0" h="491079">
                <a:moveTo>
                  <a:pt x="0" y="0"/>
                </a:moveTo>
                <a:cubicBezTo>
                  <a:pt x="207433" y="244122"/>
                  <a:pt x="414867" y="488244"/>
                  <a:pt x="609600" y="491066"/>
                </a:cubicBezTo>
                <a:cubicBezTo>
                  <a:pt x="804333" y="493888"/>
                  <a:pt x="976489" y="16933"/>
                  <a:pt x="1168400" y="16933"/>
                </a:cubicBezTo>
                <a:cubicBezTo>
                  <a:pt x="1360311" y="16933"/>
                  <a:pt x="1571978" y="488244"/>
                  <a:pt x="1761067" y="491066"/>
                </a:cubicBezTo>
                <a:cubicBezTo>
                  <a:pt x="1950156" y="493888"/>
                  <a:pt x="2111023" y="36688"/>
                  <a:pt x="2302934" y="33866"/>
                </a:cubicBezTo>
                <a:cubicBezTo>
                  <a:pt x="2494845" y="31044"/>
                  <a:pt x="2717801" y="476955"/>
                  <a:pt x="2912534" y="474133"/>
                </a:cubicBezTo>
                <a:cubicBezTo>
                  <a:pt x="3107267" y="471311"/>
                  <a:pt x="3285067" y="14111"/>
                  <a:pt x="3471334" y="16933"/>
                </a:cubicBezTo>
                <a:cubicBezTo>
                  <a:pt x="3657601" y="19755"/>
                  <a:pt x="3846690" y="493888"/>
                  <a:pt x="4030134" y="491066"/>
                </a:cubicBezTo>
                <a:cubicBezTo>
                  <a:pt x="4213578" y="488244"/>
                  <a:pt x="4572000" y="0"/>
                  <a:pt x="4572000" y="0"/>
                </a:cubicBezTo>
                <a:lnTo>
                  <a:pt x="4572000" y="0"/>
                </a:lnTo>
              </a:path>
            </a:pathLst>
          </a:custGeom>
          <a:gradFill flip="none" rotWithShape="1">
            <a:gsLst>
              <a:gs pos="0">
                <a:srgbClr val="FF0000"/>
              </a:gs>
              <a:gs pos="100000">
                <a:schemeClr val="accent2"/>
              </a:gs>
            </a:gsLst>
            <a:lin ang="16200000" scaled="0"/>
            <a:tileRect/>
          </a:gra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cxnSp>
        <p:nvCxnSpPr>
          <p:cNvPr id="78" name="直線矢印コネクタ 77"/>
          <p:cNvCxnSpPr/>
          <p:nvPr/>
        </p:nvCxnSpPr>
        <p:spPr>
          <a:xfrm>
            <a:off x="3799994" y="2696219"/>
            <a:ext cx="0" cy="2268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0" name="直線矢印コネクタ 79"/>
          <p:cNvCxnSpPr/>
          <p:nvPr/>
        </p:nvCxnSpPr>
        <p:spPr>
          <a:xfrm flipH="1">
            <a:off x="3391806" y="2912274"/>
            <a:ext cx="338418"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1" name="直線矢印コネクタ 80"/>
          <p:cNvCxnSpPr/>
          <p:nvPr/>
        </p:nvCxnSpPr>
        <p:spPr>
          <a:xfrm>
            <a:off x="3859953" y="2912277"/>
            <a:ext cx="347981"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3" name="直線矢印コネクタ 82"/>
          <p:cNvCxnSpPr/>
          <p:nvPr/>
        </p:nvCxnSpPr>
        <p:spPr>
          <a:xfrm>
            <a:off x="3799994" y="2933284"/>
            <a:ext cx="0" cy="2268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4" name="直線矢印コネクタ 83"/>
          <p:cNvCxnSpPr/>
          <p:nvPr/>
        </p:nvCxnSpPr>
        <p:spPr>
          <a:xfrm>
            <a:off x="3799994" y="3166269"/>
            <a:ext cx="0" cy="2268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5" name="直線矢印コネクタ 84"/>
          <p:cNvCxnSpPr/>
          <p:nvPr/>
        </p:nvCxnSpPr>
        <p:spPr>
          <a:xfrm>
            <a:off x="3799997" y="2425294"/>
            <a:ext cx="0" cy="2268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7" name="フリーフォーム 86"/>
          <p:cNvSpPr/>
          <p:nvPr/>
        </p:nvSpPr>
        <p:spPr>
          <a:xfrm>
            <a:off x="1892302" y="3158052"/>
            <a:ext cx="4821765" cy="271029"/>
          </a:xfrm>
          <a:custGeom>
            <a:avLst/>
            <a:gdLst>
              <a:gd name="connsiteX0" fmla="*/ 0 w 4758267"/>
              <a:gd name="connsiteY0" fmla="*/ 16933 h 271029"/>
              <a:gd name="connsiteX1" fmla="*/ 609600 w 4758267"/>
              <a:gd name="connsiteY1" fmla="*/ 270933 h 271029"/>
              <a:gd name="connsiteX2" fmla="*/ 1185333 w 4758267"/>
              <a:gd name="connsiteY2" fmla="*/ 0 h 271029"/>
              <a:gd name="connsiteX3" fmla="*/ 1828800 w 4758267"/>
              <a:gd name="connsiteY3" fmla="*/ 270933 h 271029"/>
              <a:gd name="connsiteX4" fmla="*/ 2370667 w 4758267"/>
              <a:gd name="connsiteY4" fmla="*/ 33867 h 271029"/>
              <a:gd name="connsiteX5" fmla="*/ 3081867 w 4758267"/>
              <a:gd name="connsiteY5" fmla="*/ 270933 h 271029"/>
              <a:gd name="connsiteX6" fmla="*/ 3623733 w 4758267"/>
              <a:gd name="connsiteY6" fmla="*/ 0 h 271029"/>
              <a:gd name="connsiteX7" fmla="*/ 4199467 w 4758267"/>
              <a:gd name="connsiteY7" fmla="*/ 270933 h 271029"/>
              <a:gd name="connsiteX8" fmla="*/ 4758267 w 4758267"/>
              <a:gd name="connsiteY8" fmla="*/ 33867 h 27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8267" h="271029">
                <a:moveTo>
                  <a:pt x="0" y="16933"/>
                </a:moveTo>
                <a:cubicBezTo>
                  <a:pt x="206022" y="145344"/>
                  <a:pt x="412045" y="273755"/>
                  <a:pt x="609600" y="270933"/>
                </a:cubicBezTo>
                <a:cubicBezTo>
                  <a:pt x="807155" y="268111"/>
                  <a:pt x="982133" y="0"/>
                  <a:pt x="1185333" y="0"/>
                </a:cubicBezTo>
                <a:cubicBezTo>
                  <a:pt x="1388533" y="0"/>
                  <a:pt x="1631244" y="265289"/>
                  <a:pt x="1828800" y="270933"/>
                </a:cubicBezTo>
                <a:cubicBezTo>
                  <a:pt x="2026356" y="276578"/>
                  <a:pt x="2161823" y="33867"/>
                  <a:pt x="2370667" y="33867"/>
                </a:cubicBezTo>
                <a:cubicBezTo>
                  <a:pt x="2579511" y="33867"/>
                  <a:pt x="2873023" y="276577"/>
                  <a:pt x="3081867" y="270933"/>
                </a:cubicBezTo>
                <a:cubicBezTo>
                  <a:pt x="3290711" y="265289"/>
                  <a:pt x="3437466" y="0"/>
                  <a:pt x="3623733" y="0"/>
                </a:cubicBezTo>
                <a:cubicBezTo>
                  <a:pt x="3810000" y="0"/>
                  <a:pt x="4010378" y="265289"/>
                  <a:pt x="4199467" y="270933"/>
                </a:cubicBezTo>
                <a:cubicBezTo>
                  <a:pt x="4388556" y="276577"/>
                  <a:pt x="4758267" y="33867"/>
                  <a:pt x="4758267" y="33867"/>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sp>
        <p:nvSpPr>
          <p:cNvPr id="88" name="テキスト ボックス 87"/>
          <p:cNvSpPr txBox="1"/>
          <p:nvPr/>
        </p:nvSpPr>
        <p:spPr>
          <a:xfrm>
            <a:off x="2590712" y="2524465"/>
            <a:ext cx="2003646" cy="369332"/>
          </a:xfrm>
          <a:prstGeom prst="rect">
            <a:avLst/>
          </a:prstGeom>
          <a:noFill/>
        </p:spPr>
        <p:txBody>
          <a:bodyPr wrap="square" rtlCol="0">
            <a:spAutoFit/>
          </a:bodyPr>
          <a:lstStyle/>
          <a:p>
            <a:r>
              <a:rPr lang="en-US" altLang="ja-JP" b="1" dirty="0" smtClean="0"/>
              <a:t>Depth fluid</a:t>
            </a:r>
            <a:endParaRPr kumimoji="1" lang="ja-JP" altLang="en-US" b="1" dirty="0"/>
          </a:p>
        </p:txBody>
      </p:sp>
      <p:cxnSp>
        <p:nvCxnSpPr>
          <p:cNvPr id="89" name="直線矢印コネクタ 88"/>
          <p:cNvCxnSpPr/>
          <p:nvPr/>
        </p:nvCxnSpPr>
        <p:spPr>
          <a:xfrm>
            <a:off x="3799997" y="3377547"/>
            <a:ext cx="0" cy="2268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0" name="直線矢印コネクタ 89"/>
          <p:cNvCxnSpPr/>
          <p:nvPr/>
        </p:nvCxnSpPr>
        <p:spPr>
          <a:xfrm flipH="1">
            <a:off x="3412976" y="3132406"/>
            <a:ext cx="3024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1" name="直線矢印コネクタ 90"/>
          <p:cNvCxnSpPr/>
          <p:nvPr/>
        </p:nvCxnSpPr>
        <p:spPr>
          <a:xfrm>
            <a:off x="3876889" y="3132409"/>
            <a:ext cx="3132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2" name="テキスト ボックス 91"/>
          <p:cNvSpPr txBox="1"/>
          <p:nvPr/>
        </p:nvSpPr>
        <p:spPr>
          <a:xfrm>
            <a:off x="4165526" y="2807770"/>
            <a:ext cx="1875811" cy="369332"/>
          </a:xfrm>
          <a:prstGeom prst="rect">
            <a:avLst/>
          </a:prstGeom>
          <a:noFill/>
        </p:spPr>
        <p:txBody>
          <a:bodyPr wrap="square" rtlCol="0">
            <a:spAutoFit/>
          </a:bodyPr>
          <a:lstStyle/>
          <a:p>
            <a:r>
              <a:rPr lang="en-US" altLang="ja-JP" b="1" dirty="0" smtClean="0"/>
              <a:t>Lateral fluid</a:t>
            </a:r>
            <a:endParaRPr kumimoji="1" lang="ja-JP" altLang="en-US" b="1" dirty="0"/>
          </a:p>
        </p:txBody>
      </p:sp>
      <p:sp>
        <p:nvSpPr>
          <p:cNvPr id="94" name="テキスト ボックス 93"/>
          <p:cNvSpPr txBox="1"/>
          <p:nvPr/>
        </p:nvSpPr>
        <p:spPr>
          <a:xfrm>
            <a:off x="3169758" y="2099249"/>
            <a:ext cx="1354048" cy="369332"/>
          </a:xfrm>
          <a:prstGeom prst="rect">
            <a:avLst/>
          </a:prstGeom>
          <a:noFill/>
        </p:spPr>
        <p:txBody>
          <a:bodyPr wrap="square" rtlCol="0">
            <a:spAutoFit/>
          </a:bodyPr>
          <a:lstStyle/>
          <a:p>
            <a:r>
              <a:rPr kumimoji="1" lang="en-US" altLang="ja-JP" b="1" dirty="0" smtClean="0"/>
              <a:t>Pressure</a:t>
            </a:r>
            <a:endParaRPr kumimoji="1" lang="ja-JP" altLang="en-US" b="1" dirty="0"/>
          </a:p>
        </p:txBody>
      </p:sp>
      <p:sp>
        <p:nvSpPr>
          <p:cNvPr id="102" name="テキスト ボックス 101"/>
          <p:cNvSpPr txBox="1"/>
          <p:nvPr/>
        </p:nvSpPr>
        <p:spPr>
          <a:xfrm>
            <a:off x="6990862" y="2996249"/>
            <a:ext cx="1613342" cy="369332"/>
          </a:xfrm>
          <a:prstGeom prst="rect">
            <a:avLst/>
          </a:prstGeom>
          <a:noFill/>
        </p:spPr>
        <p:txBody>
          <a:bodyPr wrap="square" rtlCol="0">
            <a:spAutoFit/>
          </a:bodyPr>
          <a:lstStyle/>
          <a:p>
            <a:r>
              <a:rPr lang="en-US" altLang="ja-JP" b="1" dirty="0" smtClean="0"/>
              <a:t>Shock front</a:t>
            </a:r>
            <a:endParaRPr kumimoji="1" lang="ja-JP" altLang="en-US" b="1" dirty="0"/>
          </a:p>
        </p:txBody>
      </p:sp>
      <p:cxnSp>
        <p:nvCxnSpPr>
          <p:cNvPr id="103" name="直線コネクタ 102"/>
          <p:cNvCxnSpPr/>
          <p:nvPr/>
        </p:nvCxnSpPr>
        <p:spPr>
          <a:xfrm>
            <a:off x="6728018" y="3206806"/>
            <a:ext cx="313470" cy="0"/>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115" name="テキスト ボックス 114"/>
          <p:cNvSpPr txBox="1"/>
          <p:nvPr/>
        </p:nvSpPr>
        <p:spPr>
          <a:xfrm>
            <a:off x="-126691" y="207136"/>
            <a:ext cx="9131300" cy="492443"/>
          </a:xfrm>
          <a:prstGeom prst="rect">
            <a:avLst/>
          </a:prstGeom>
          <a:noFill/>
        </p:spPr>
        <p:txBody>
          <a:bodyPr wrap="square" rtlCol="0">
            <a:spAutoFit/>
          </a:bodyPr>
          <a:lstStyle/>
          <a:p>
            <a:pPr algn="ctr"/>
            <a:r>
              <a:rPr lang="ja-JP" altLang="en-US" sz="2600" b="1" dirty="0" smtClean="0"/>
              <a:t>インプリント</a:t>
            </a:r>
            <a:r>
              <a:rPr lang="ja-JP" altLang="en-US" sz="2400" b="1" dirty="0" smtClean="0"/>
              <a:t>擾乱</a:t>
            </a:r>
            <a:r>
              <a:rPr lang="ja-JP" altLang="en-US" sz="2600" b="1" dirty="0" smtClean="0"/>
              <a:t>は非圧縮流体モデル</a:t>
            </a:r>
            <a:r>
              <a:rPr lang="en-US" altLang="ja-JP" sz="2600" b="1" baseline="30000" dirty="0" smtClean="0"/>
              <a:t>*</a:t>
            </a:r>
            <a:r>
              <a:rPr lang="ja-JP" altLang="en-US" sz="2600" b="1" dirty="0" smtClean="0"/>
              <a:t>により記述される</a:t>
            </a:r>
            <a:endParaRPr lang="en-US" altLang="ja-JP" sz="2600" b="1" dirty="0"/>
          </a:p>
        </p:txBody>
      </p:sp>
      <p:sp>
        <p:nvSpPr>
          <p:cNvPr id="116" name="テキスト ボックス 115"/>
          <p:cNvSpPr txBox="1"/>
          <p:nvPr/>
        </p:nvSpPr>
        <p:spPr>
          <a:xfrm>
            <a:off x="1932935" y="2003876"/>
            <a:ext cx="1183360" cy="369332"/>
          </a:xfrm>
          <a:prstGeom prst="rect">
            <a:avLst/>
          </a:prstGeom>
          <a:noFill/>
          <a:ln>
            <a:noFill/>
          </a:ln>
        </p:spPr>
        <p:txBody>
          <a:bodyPr wrap="square" rtlCol="0">
            <a:spAutoFit/>
          </a:bodyPr>
          <a:lstStyle/>
          <a:p>
            <a:r>
              <a:rPr kumimoji="1" lang="en-US" altLang="ja-JP" b="1" dirty="0" smtClean="0"/>
              <a:t>Plasma</a:t>
            </a:r>
            <a:endParaRPr kumimoji="1" lang="ja-JP" altLang="en-US" b="1" dirty="0"/>
          </a:p>
        </p:txBody>
      </p:sp>
      <p:sp>
        <p:nvSpPr>
          <p:cNvPr id="117" name="テキスト ボックス 116"/>
          <p:cNvSpPr txBox="1"/>
          <p:nvPr/>
        </p:nvSpPr>
        <p:spPr>
          <a:xfrm>
            <a:off x="1816100" y="2585520"/>
            <a:ext cx="790097" cy="369332"/>
          </a:xfrm>
          <a:prstGeom prst="rect">
            <a:avLst/>
          </a:prstGeom>
          <a:noFill/>
        </p:spPr>
        <p:txBody>
          <a:bodyPr wrap="square" rtlCol="0">
            <a:spAutoFit/>
          </a:bodyPr>
          <a:lstStyle/>
          <a:p>
            <a:r>
              <a:rPr kumimoji="1" lang="en-US" altLang="ja-JP" b="1" dirty="0" smtClean="0"/>
              <a:t>Target</a:t>
            </a:r>
            <a:endParaRPr kumimoji="1" lang="ja-JP" altLang="en-US" b="1" dirty="0"/>
          </a:p>
        </p:txBody>
      </p:sp>
      <p:cxnSp>
        <p:nvCxnSpPr>
          <p:cNvPr id="121" name="直線矢印コネクタ 120"/>
          <p:cNvCxnSpPr/>
          <p:nvPr/>
        </p:nvCxnSpPr>
        <p:spPr>
          <a:xfrm>
            <a:off x="1773766" y="2482876"/>
            <a:ext cx="0" cy="958905"/>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22" name="直線矢印コネクタ 121"/>
          <p:cNvCxnSpPr/>
          <p:nvPr/>
        </p:nvCxnSpPr>
        <p:spPr>
          <a:xfrm>
            <a:off x="1769532" y="1964114"/>
            <a:ext cx="0" cy="514776"/>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graphicFrame>
        <p:nvGraphicFramePr>
          <p:cNvPr id="125" name="オブジェクト 124"/>
          <p:cNvGraphicFramePr>
            <a:graphicFrameLocks noChangeAspect="1"/>
          </p:cNvGraphicFramePr>
          <p:nvPr>
            <p:extLst>
              <p:ext uri="{D42A27DB-BD31-4B8C-83A1-F6EECF244321}">
                <p14:modId xmlns:p14="http://schemas.microsoft.com/office/powerpoint/2010/main" val="1259278896"/>
              </p:ext>
            </p:extLst>
          </p:nvPr>
        </p:nvGraphicFramePr>
        <p:xfrm>
          <a:off x="1435366" y="2708949"/>
          <a:ext cx="346866" cy="421195"/>
        </p:xfrm>
        <a:graphic>
          <a:graphicData uri="http://schemas.openxmlformats.org/presentationml/2006/ole">
            <mc:AlternateContent xmlns:mc="http://schemas.openxmlformats.org/markup-compatibility/2006">
              <mc:Choice xmlns:v="urn:schemas-microsoft-com:vml" Requires="v">
                <p:oleObj spid="_x0000_s1299" name="Equation" r:id="rId5" imgW="177800" imgH="215900" progId="Equation.3">
                  <p:embed/>
                </p:oleObj>
              </mc:Choice>
              <mc:Fallback>
                <p:oleObj name="Equation" r:id="rId5" imgW="177800" imgH="215900" progId="Equation.3">
                  <p:embed/>
                  <p:pic>
                    <p:nvPicPr>
                      <p:cNvPr id="0" name=""/>
                      <p:cNvPicPr/>
                      <p:nvPr/>
                    </p:nvPicPr>
                    <p:blipFill>
                      <a:blip r:embed="rId6"/>
                      <a:stretch>
                        <a:fillRect/>
                      </a:stretch>
                    </p:blipFill>
                    <p:spPr>
                      <a:xfrm>
                        <a:off x="1435366" y="2708949"/>
                        <a:ext cx="346866" cy="421195"/>
                      </a:xfrm>
                      <a:prstGeom prst="rect">
                        <a:avLst/>
                      </a:prstGeom>
                    </p:spPr>
                  </p:pic>
                </p:oleObj>
              </mc:Fallback>
            </mc:AlternateContent>
          </a:graphicData>
        </a:graphic>
      </p:graphicFrame>
      <p:graphicFrame>
        <p:nvGraphicFramePr>
          <p:cNvPr id="126" name="オブジェクト 125"/>
          <p:cNvGraphicFramePr>
            <a:graphicFrameLocks noChangeAspect="1"/>
          </p:cNvGraphicFramePr>
          <p:nvPr>
            <p:extLst>
              <p:ext uri="{D42A27DB-BD31-4B8C-83A1-F6EECF244321}">
                <p14:modId xmlns:p14="http://schemas.microsoft.com/office/powerpoint/2010/main" val="438497362"/>
              </p:ext>
            </p:extLst>
          </p:nvPr>
        </p:nvGraphicFramePr>
        <p:xfrm>
          <a:off x="1351102" y="2048485"/>
          <a:ext cx="391315" cy="350124"/>
        </p:xfrm>
        <a:graphic>
          <a:graphicData uri="http://schemas.openxmlformats.org/presentationml/2006/ole">
            <mc:AlternateContent xmlns:mc="http://schemas.openxmlformats.org/markup-compatibility/2006">
              <mc:Choice xmlns:v="urn:schemas-microsoft-com:vml" Requires="v">
                <p:oleObj spid="_x0000_s1300" name="Equation" r:id="rId7" imgW="241300" imgH="215900" progId="Equation.3">
                  <p:embed/>
                </p:oleObj>
              </mc:Choice>
              <mc:Fallback>
                <p:oleObj name="Equation" r:id="rId7" imgW="241300" imgH="215900" progId="Equation.3">
                  <p:embed/>
                  <p:pic>
                    <p:nvPicPr>
                      <p:cNvPr id="0" name=""/>
                      <p:cNvPicPr/>
                      <p:nvPr/>
                    </p:nvPicPr>
                    <p:blipFill>
                      <a:blip r:embed="rId8"/>
                      <a:stretch>
                        <a:fillRect/>
                      </a:stretch>
                    </p:blipFill>
                    <p:spPr>
                      <a:xfrm>
                        <a:off x="1351102" y="2048485"/>
                        <a:ext cx="391315" cy="350124"/>
                      </a:xfrm>
                      <a:prstGeom prst="rect">
                        <a:avLst/>
                      </a:prstGeom>
                    </p:spPr>
                  </p:pic>
                </p:oleObj>
              </mc:Fallback>
            </mc:AlternateContent>
          </a:graphicData>
        </a:graphic>
      </p:graphicFrame>
      <p:sp>
        <p:nvSpPr>
          <p:cNvPr id="128" name="テキスト ボックス 127"/>
          <p:cNvSpPr txBox="1"/>
          <p:nvPr/>
        </p:nvSpPr>
        <p:spPr>
          <a:xfrm>
            <a:off x="-1240359" y="5928212"/>
            <a:ext cx="7313011" cy="584775"/>
          </a:xfrm>
          <a:prstGeom prst="rect">
            <a:avLst/>
          </a:prstGeom>
          <a:noFill/>
          <a:ln w="25400">
            <a:noFill/>
          </a:ln>
        </p:spPr>
        <p:txBody>
          <a:bodyPr wrap="square" rtlCol="0">
            <a:spAutoFit/>
          </a:bodyPr>
          <a:lstStyle/>
          <a:p>
            <a:pPr algn="ctr"/>
            <a:r>
              <a:rPr lang="ja-JP" altLang="en-US" sz="2000" b="1" dirty="0" smtClean="0"/>
              <a:t>物質の圧縮率：</a:t>
            </a:r>
            <a:endParaRPr lang="en-US" altLang="ja-JP" sz="2000" b="1" dirty="0" smtClean="0"/>
          </a:p>
          <a:p>
            <a:pPr algn="ctr"/>
            <a:r>
              <a:rPr lang="ja-JP" altLang="en-US" sz="1200" b="1" dirty="0" smtClean="0"/>
              <a:t>（強い衝撃波の場合）</a:t>
            </a:r>
            <a:endParaRPr lang="en-US" altLang="ja-JP" sz="1200" b="1" dirty="0" smtClean="0"/>
          </a:p>
        </p:txBody>
      </p:sp>
      <p:sp>
        <p:nvSpPr>
          <p:cNvPr id="5" name="正方形/長方形 4"/>
          <p:cNvSpPr/>
          <p:nvPr/>
        </p:nvSpPr>
        <p:spPr>
          <a:xfrm>
            <a:off x="2507692" y="830541"/>
            <a:ext cx="678980" cy="1231200"/>
          </a:xfrm>
          <a:prstGeom prst="rect">
            <a:avLst/>
          </a:prstGeom>
          <a:gradFill flip="none" rotWithShape="1">
            <a:gsLst>
              <a:gs pos="30000">
                <a:srgbClr val="008000"/>
              </a:gs>
              <a:gs pos="100000">
                <a:srgbClr val="CCFFCC"/>
              </a:gs>
            </a:gsLst>
            <a:lin ang="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 name="正方形/長方形 7"/>
          <p:cNvSpPr/>
          <p:nvPr/>
        </p:nvSpPr>
        <p:spPr>
          <a:xfrm>
            <a:off x="3141575" y="824505"/>
            <a:ext cx="683764" cy="1224191"/>
          </a:xfrm>
          <a:prstGeom prst="rect">
            <a:avLst/>
          </a:prstGeom>
          <a:gradFill flip="none" rotWithShape="1">
            <a:gsLst>
              <a:gs pos="30000">
                <a:srgbClr val="008000"/>
              </a:gs>
              <a:gs pos="100000">
                <a:srgbClr val="CCFFCC"/>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a:xfrm>
            <a:off x="3757668" y="830541"/>
            <a:ext cx="671441" cy="1215998"/>
          </a:xfrm>
          <a:prstGeom prst="rect">
            <a:avLst/>
          </a:prstGeom>
          <a:gradFill flip="none" rotWithShape="1">
            <a:gsLst>
              <a:gs pos="30000">
                <a:srgbClr val="008000"/>
              </a:gs>
              <a:gs pos="100000">
                <a:srgbClr val="CCFFCC"/>
              </a:gs>
            </a:gsLst>
            <a:lin ang="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 name="正方形/長方形 2"/>
          <p:cNvSpPr/>
          <p:nvPr/>
        </p:nvSpPr>
        <p:spPr>
          <a:xfrm>
            <a:off x="4401136" y="830541"/>
            <a:ext cx="671441" cy="1218155"/>
          </a:xfrm>
          <a:prstGeom prst="rect">
            <a:avLst/>
          </a:prstGeom>
          <a:gradFill flip="none" rotWithShape="1">
            <a:gsLst>
              <a:gs pos="30000">
                <a:srgbClr val="008000"/>
              </a:gs>
              <a:gs pos="100000">
                <a:srgbClr val="CCFFCC"/>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9" name="正方形/長方形 8"/>
          <p:cNvSpPr/>
          <p:nvPr/>
        </p:nvSpPr>
        <p:spPr>
          <a:xfrm>
            <a:off x="5003043" y="828000"/>
            <a:ext cx="674395" cy="1231200"/>
          </a:xfrm>
          <a:prstGeom prst="rect">
            <a:avLst/>
          </a:prstGeom>
          <a:gradFill flip="none" rotWithShape="1">
            <a:gsLst>
              <a:gs pos="30000">
                <a:srgbClr val="008000"/>
              </a:gs>
              <a:gs pos="100000">
                <a:srgbClr val="CCFFCC"/>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1" name="正方形/長方形 10"/>
          <p:cNvSpPr/>
          <p:nvPr/>
        </p:nvSpPr>
        <p:spPr>
          <a:xfrm>
            <a:off x="5625465" y="828000"/>
            <a:ext cx="687259" cy="1234800"/>
          </a:xfrm>
          <a:prstGeom prst="rect">
            <a:avLst/>
          </a:prstGeom>
          <a:gradFill flip="none" rotWithShape="1">
            <a:gsLst>
              <a:gs pos="31000">
                <a:srgbClr val="008000"/>
              </a:gs>
              <a:gs pos="100000">
                <a:srgbClr val="CCFFCC"/>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1874675" y="1086626"/>
            <a:ext cx="4933626" cy="461665"/>
          </a:xfrm>
          <a:prstGeom prst="rect">
            <a:avLst/>
          </a:prstGeom>
          <a:noFill/>
        </p:spPr>
        <p:txBody>
          <a:bodyPr wrap="square" rtlCol="0">
            <a:spAutoFit/>
          </a:bodyPr>
          <a:lstStyle/>
          <a:p>
            <a:pPr algn="ctr"/>
            <a:r>
              <a:rPr lang="en-US" altLang="ja-JP" sz="2400" b="1" dirty="0"/>
              <a:t>Laser irradiation non-</a:t>
            </a:r>
            <a:r>
              <a:rPr lang="en-US" altLang="ja-JP" sz="2400" b="1" dirty="0" smtClean="0"/>
              <a:t>uniformity</a:t>
            </a:r>
            <a:endParaRPr lang="ja-JP" altLang="en-US" sz="2400" b="1" dirty="0"/>
          </a:p>
        </p:txBody>
      </p:sp>
      <p:sp>
        <p:nvSpPr>
          <p:cNvPr id="2" name="テキスト ボックス 1"/>
          <p:cNvSpPr txBox="1"/>
          <p:nvPr/>
        </p:nvSpPr>
        <p:spPr>
          <a:xfrm>
            <a:off x="-181659" y="3652210"/>
            <a:ext cx="3236217" cy="646331"/>
          </a:xfrm>
          <a:prstGeom prst="rect">
            <a:avLst/>
          </a:prstGeom>
          <a:noFill/>
        </p:spPr>
        <p:txBody>
          <a:bodyPr wrap="square" rtlCol="0">
            <a:spAutoFit/>
          </a:bodyPr>
          <a:lstStyle/>
          <a:p>
            <a:pPr algn="ctr"/>
            <a:r>
              <a:rPr lang="ja-JP" altLang="en-US" b="1" dirty="0"/>
              <a:t>衝撃波が単位長さ進む当たり生じるインプリントの</a:t>
            </a:r>
            <a:r>
              <a:rPr lang="ja-JP" altLang="en-US" b="1" dirty="0" smtClean="0"/>
              <a:t>大きさ</a:t>
            </a:r>
            <a:endParaRPr lang="ja-JP" altLang="en-US" b="1" dirty="0"/>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508069812"/>
              </p:ext>
            </p:extLst>
          </p:nvPr>
        </p:nvGraphicFramePr>
        <p:xfrm>
          <a:off x="2838873" y="3499174"/>
          <a:ext cx="6308725" cy="1114425"/>
        </p:xfrm>
        <a:graphic>
          <a:graphicData uri="http://schemas.openxmlformats.org/presentationml/2006/ole">
            <mc:AlternateContent xmlns:mc="http://schemas.openxmlformats.org/markup-compatibility/2006">
              <mc:Choice xmlns:v="urn:schemas-microsoft-com:vml" Requires="v">
                <p:oleObj spid="_x0000_s1301" name="Equation" r:id="rId9" imgW="3454400" imgH="609600" progId="Equation.3">
                  <p:embed/>
                </p:oleObj>
              </mc:Choice>
              <mc:Fallback>
                <p:oleObj name="Equation" r:id="rId9" imgW="3454400" imgH="609600" progId="Equation.3">
                  <p:embed/>
                  <p:pic>
                    <p:nvPicPr>
                      <p:cNvPr id="0" name=""/>
                      <p:cNvPicPr/>
                      <p:nvPr/>
                    </p:nvPicPr>
                    <p:blipFill>
                      <a:blip r:embed="rId10"/>
                      <a:stretch>
                        <a:fillRect/>
                      </a:stretch>
                    </p:blipFill>
                    <p:spPr>
                      <a:xfrm>
                        <a:off x="2838873" y="3499174"/>
                        <a:ext cx="6308725" cy="1114425"/>
                      </a:xfrm>
                      <a:prstGeom prst="rect">
                        <a:avLst/>
                      </a:prstGeom>
                    </p:spPr>
                  </p:pic>
                </p:oleObj>
              </mc:Fallback>
            </mc:AlternateContent>
          </a:graphicData>
        </a:graphic>
      </p:graphicFrame>
      <p:sp>
        <p:nvSpPr>
          <p:cNvPr id="13" name="円/楕円 12"/>
          <p:cNvSpPr/>
          <p:nvPr/>
        </p:nvSpPr>
        <p:spPr>
          <a:xfrm>
            <a:off x="3576976" y="3949815"/>
            <a:ext cx="212400" cy="334800"/>
          </a:xfrm>
          <a:prstGeom prst="ellipse">
            <a:avLst/>
          </a:prstGeom>
          <a:noFill/>
          <a:ln w="158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8" name="正方形/長方形 17"/>
          <p:cNvSpPr/>
          <p:nvPr/>
        </p:nvSpPr>
        <p:spPr>
          <a:xfrm>
            <a:off x="7412034" y="4239247"/>
            <a:ext cx="176400" cy="1440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0" name="テキスト ボックス 19"/>
          <p:cNvSpPr txBox="1"/>
          <p:nvPr/>
        </p:nvSpPr>
        <p:spPr>
          <a:xfrm>
            <a:off x="7313897" y="4143225"/>
            <a:ext cx="424873" cy="276999"/>
          </a:xfrm>
          <a:prstGeom prst="rect">
            <a:avLst/>
          </a:prstGeom>
          <a:noFill/>
        </p:spPr>
        <p:txBody>
          <a:bodyPr wrap="square" rtlCol="0">
            <a:spAutoFit/>
          </a:bodyPr>
          <a:lstStyle/>
          <a:p>
            <a:r>
              <a:rPr lang="en-US" altLang="ja-JP" sz="1200" dirty="0" err="1" smtClean="0"/>
              <a:t>sb</a:t>
            </a:r>
            <a:endParaRPr lang="ja-JP" altLang="en-US" sz="1200" dirty="0"/>
          </a:p>
        </p:txBody>
      </p:sp>
      <p:sp>
        <p:nvSpPr>
          <p:cNvPr id="21" name="角丸四角形 20"/>
          <p:cNvSpPr/>
          <p:nvPr/>
        </p:nvSpPr>
        <p:spPr>
          <a:xfrm>
            <a:off x="6809705" y="4237072"/>
            <a:ext cx="180000" cy="14760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2" name="テキスト ボックス 21"/>
          <p:cNvSpPr txBox="1"/>
          <p:nvPr/>
        </p:nvSpPr>
        <p:spPr>
          <a:xfrm>
            <a:off x="6705799" y="4140204"/>
            <a:ext cx="449901" cy="276999"/>
          </a:xfrm>
          <a:prstGeom prst="rect">
            <a:avLst/>
          </a:prstGeom>
          <a:noFill/>
        </p:spPr>
        <p:txBody>
          <a:bodyPr wrap="square" rtlCol="0">
            <a:spAutoFit/>
          </a:bodyPr>
          <a:lstStyle/>
          <a:p>
            <a:r>
              <a:rPr lang="en-US" altLang="ja-JP" sz="1200" dirty="0" err="1" smtClean="0"/>
              <a:t>sb</a:t>
            </a:r>
            <a:endParaRPr lang="ja-JP" altLang="en-US" sz="1200" dirty="0"/>
          </a:p>
        </p:txBody>
      </p:sp>
      <p:sp>
        <p:nvSpPr>
          <p:cNvPr id="23" name="円/楕円 22"/>
          <p:cNvSpPr/>
          <p:nvPr/>
        </p:nvSpPr>
        <p:spPr>
          <a:xfrm>
            <a:off x="6582212" y="4038715"/>
            <a:ext cx="425579" cy="357252"/>
          </a:xfrm>
          <a:prstGeom prst="ellipse">
            <a:avLst/>
          </a:prstGeom>
          <a:noFill/>
          <a:ln w="19050">
            <a:solidFill>
              <a:srgbClr val="FF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4" name="正方形/長方形 13"/>
          <p:cNvSpPr/>
          <p:nvPr/>
        </p:nvSpPr>
        <p:spPr>
          <a:xfrm>
            <a:off x="1562100" y="2249007"/>
            <a:ext cx="129600" cy="1115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7" name="テキスト ボックス 16"/>
          <p:cNvSpPr txBox="1"/>
          <p:nvPr/>
        </p:nvSpPr>
        <p:spPr>
          <a:xfrm>
            <a:off x="1473200" y="2118176"/>
            <a:ext cx="457200" cy="276999"/>
          </a:xfrm>
          <a:prstGeom prst="rect">
            <a:avLst/>
          </a:prstGeom>
          <a:noFill/>
        </p:spPr>
        <p:txBody>
          <a:bodyPr wrap="square" rtlCol="0">
            <a:spAutoFit/>
          </a:bodyPr>
          <a:lstStyle/>
          <a:p>
            <a:r>
              <a:rPr kumimoji="1" lang="en-US" altLang="ja-JP" sz="1200" dirty="0" err="1" smtClean="0"/>
              <a:t>sb</a:t>
            </a:r>
            <a:endParaRPr kumimoji="1" lang="ja-JP" altLang="en-US" sz="1200" dirty="0"/>
          </a:p>
        </p:txBody>
      </p:sp>
      <p:sp>
        <p:nvSpPr>
          <p:cNvPr id="28" name="テキスト ボックス 27"/>
          <p:cNvSpPr txBox="1"/>
          <p:nvPr/>
        </p:nvSpPr>
        <p:spPr>
          <a:xfrm>
            <a:off x="-241770" y="1963941"/>
            <a:ext cx="2174165" cy="646331"/>
          </a:xfrm>
          <a:prstGeom prst="rect">
            <a:avLst/>
          </a:prstGeom>
          <a:noFill/>
        </p:spPr>
        <p:txBody>
          <a:bodyPr wrap="square" rtlCol="0">
            <a:spAutoFit/>
          </a:bodyPr>
          <a:lstStyle/>
          <a:p>
            <a:pPr algn="ctr"/>
            <a:r>
              <a:rPr kumimoji="1" lang="en-US" altLang="ja-JP" b="1" dirty="0" smtClean="0"/>
              <a:t>Stand-off</a:t>
            </a:r>
          </a:p>
          <a:p>
            <a:pPr algn="ctr"/>
            <a:r>
              <a:rPr lang="en-US" altLang="ja-JP" b="1" dirty="0" smtClean="0"/>
              <a:t>distance</a:t>
            </a:r>
            <a:endParaRPr kumimoji="1" lang="ja-JP" altLang="en-US" b="1" dirty="0"/>
          </a:p>
        </p:txBody>
      </p:sp>
      <p:sp>
        <p:nvSpPr>
          <p:cNvPr id="32" name="テキスト ボックス 31"/>
          <p:cNvSpPr txBox="1"/>
          <p:nvPr/>
        </p:nvSpPr>
        <p:spPr>
          <a:xfrm>
            <a:off x="338010" y="2763875"/>
            <a:ext cx="1423790" cy="369332"/>
          </a:xfrm>
          <a:prstGeom prst="rect">
            <a:avLst/>
          </a:prstGeom>
          <a:noFill/>
        </p:spPr>
        <p:txBody>
          <a:bodyPr wrap="square" rtlCol="0">
            <a:spAutoFit/>
          </a:bodyPr>
          <a:lstStyle/>
          <a:p>
            <a:r>
              <a:rPr kumimoji="1" lang="en-US" altLang="ja-JP" b="1" dirty="0" smtClean="0"/>
              <a:t>Thickness</a:t>
            </a:r>
            <a:endParaRPr kumimoji="1" lang="ja-JP" altLang="en-US" b="1" dirty="0"/>
          </a:p>
        </p:txBody>
      </p:sp>
      <p:sp>
        <p:nvSpPr>
          <p:cNvPr id="86" name="テキスト ボックス 85"/>
          <p:cNvSpPr txBox="1"/>
          <p:nvPr/>
        </p:nvSpPr>
        <p:spPr>
          <a:xfrm>
            <a:off x="80690" y="5030585"/>
            <a:ext cx="6232034" cy="646331"/>
          </a:xfrm>
          <a:prstGeom prst="rect">
            <a:avLst/>
          </a:prstGeom>
          <a:noFill/>
        </p:spPr>
        <p:txBody>
          <a:bodyPr wrap="square" rtlCol="0">
            <a:spAutoFit/>
          </a:bodyPr>
          <a:lstStyle/>
          <a:p>
            <a:r>
              <a:rPr kumimoji="1" lang="ja-JP" altLang="en-US" b="1" dirty="0" smtClean="0"/>
              <a:t>・</a:t>
            </a:r>
            <a:r>
              <a:rPr kumimoji="1" lang="en-US" altLang="ja-JP" b="1" dirty="0" smtClean="0"/>
              <a:t> </a:t>
            </a:r>
            <a:r>
              <a:rPr kumimoji="1" lang="ja-JP" altLang="en-US" b="1" dirty="0" smtClean="0"/>
              <a:t>照射不均一の波数</a:t>
            </a:r>
            <a:r>
              <a:rPr kumimoji="1" lang="en-US" altLang="ja-JP" b="1" dirty="0" smtClean="0"/>
              <a:t> </a:t>
            </a:r>
            <a:r>
              <a:rPr kumimoji="1" lang="en-US" altLang="ja-JP" b="1" i="1" dirty="0" smtClean="0">
                <a:latin typeface="Times New Roman" panose="02020603050405020304" pitchFamily="18" charset="0"/>
                <a:cs typeface="Times New Roman" panose="02020603050405020304" pitchFamily="18" charset="0"/>
              </a:rPr>
              <a:t>k </a:t>
            </a:r>
            <a:r>
              <a:rPr kumimoji="1" lang="ja-JP" altLang="en-US" b="1" dirty="0" smtClean="0"/>
              <a:t>が</a:t>
            </a:r>
            <a:r>
              <a:rPr lang="ja-JP" altLang="en-US" b="1" dirty="0" smtClean="0"/>
              <a:t>小さい（波長が大きい）場合</a:t>
            </a:r>
            <a:endParaRPr kumimoji="1" lang="en-US" altLang="ja-JP" b="1" dirty="0" smtClean="0"/>
          </a:p>
          <a:p>
            <a:r>
              <a:rPr kumimoji="1" lang="ja-JP" altLang="en-US" b="1" dirty="0" smtClean="0"/>
              <a:t>・アブレーション面と臨界密度面の間が小さい（入射極初期時）</a:t>
            </a:r>
            <a:endParaRPr kumimoji="1" lang="ja-JP" altLang="en-US" b="1" dirty="0"/>
          </a:p>
        </p:txBody>
      </p:sp>
      <p:sp>
        <p:nvSpPr>
          <p:cNvPr id="93" name="テキスト ボックス 92"/>
          <p:cNvSpPr txBox="1"/>
          <p:nvPr/>
        </p:nvSpPr>
        <p:spPr>
          <a:xfrm>
            <a:off x="6713091" y="5082823"/>
            <a:ext cx="2374228" cy="646331"/>
          </a:xfrm>
          <a:prstGeom prst="rect">
            <a:avLst/>
          </a:prstGeom>
          <a:noFill/>
        </p:spPr>
        <p:txBody>
          <a:bodyPr wrap="square" rtlCol="0">
            <a:spAutoFit/>
          </a:bodyPr>
          <a:lstStyle/>
          <a:p>
            <a:pPr algn="ctr"/>
            <a:r>
              <a:rPr kumimoji="1" lang="ja-JP" altLang="en-US" b="1" dirty="0" smtClean="0"/>
              <a:t>熱平滑化の効果が</a:t>
            </a:r>
            <a:endParaRPr kumimoji="1" lang="en-US" altLang="ja-JP" b="1" dirty="0" smtClean="0"/>
          </a:p>
          <a:p>
            <a:pPr algn="ctr"/>
            <a:r>
              <a:rPr lang="ja-JP" altLang="en-US" b="1" dirty="0"/>
              <a:t>有効</a:t>
            </a:r>
            <a:r>
              <a:rPr lang="ja-JP" altLang="en-US" b="1" dirty="0" smtClean="0"/>
              <a:t>ではな</a:t>
            </a:r>
            <a:r>
              <a:rPr lang="ja-JP" altLang="en-US" b="1" dirty="0"/>
              <a:t>い</a:t>
            </a:r>
            <a:endParaRPr kumimoji="1" lang="ja-JP" altLang="en-US" b="1" dirty="0"/>
          </a:p>
        </p:txBody>
      </p:sp>
      <p:sp>
        <p:nvSpPr>
          <p:cNvPr id="95" name="右矢印 94"/>
          <p:cNvSpPr/>
          <p:nvPr/>
        </p:nvSpPr>
        <p:spPr>
          <a:xfrm>
            <a:off x="6214670" y="5234896"/>
            <a:ext cx="660269" cy="369332"/>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9" name="テキスト ボックス 78"/>
          <p:cNvSpPr txBox="1"/>
          <p:nvPr/>
        </p:nvSpPr>
        <p:spPr>
          <a:xfrm>
            <a:off x="3307055" y="5774700"/>
            <a:ext cx="2378567" cy="369332"/>
          </a:xfrm>
          <a:prstGeom prst="rect">
            <a:avLst/>
          </a:prstGeom>
          <a:noFill/>
        </p:spPr>
        <p:txBody>
          <a:bodyPr wrap="square" rtlCol="0">
            <a:spAutoFit/>
          </a:bodyPr>
          <a:lstStyle/>
          <a:p>
            <a:r>
              <a:rPr lang="ja-JP" altLang="en-US" b="1" dirty="0" smtClean="0"/>
              <a:t>衝撃</a:t>
            </a:r>
            <a:r>
              <a:rPr kumimoji="1" lang="ja-JP" altLang="en-US" b="1" dirty="0" smtClean="0"/>
              <a:t>波圧縮後の密度</a:t>
            </a:r>
            <a:endParaRPr kumimoji="1" lang="ja-JP" altLang="en-US" b="1" dirty="0"/>
          </a:p>
        </p:txBody>
      </p:sp>
      <p:cxnSp>
        <p:nvCxnSpPr>
          <p:cNvPr id="82" name="直線コネクタ 81"/>
          <p:cNvCxnSpPr/>
          <p:nvPr/>
        </p:nvCxnSpPr>
        <p:spPr>
          <a:xfrm flipH="1">
            <a:off x="3406835" y="6160965"/>
            <a:ext cx="24192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6" name="テキスト ボックス 95"/>
          <p:cNvSpPr txBox="1"/>
          <p:nvPr/>
        </p:nvSpPr>
        <p:spPr>
          <a:xfrm>
            <a:off x="3736612" y="6122477"/>
            <a:ext cx="1734627" cy="369332"/>
          </a:xfrm>
          <a:prstGeom prst="rect">
            <a:avLst/>
          </a:prstGeom>
          <a:noFill/>
        </p:spPr>
        <p:txBody>
          <a:bodyPr wrap="square" rtlCol="0">
            <a:spAutoFit/>
          </a:bodyPr>
          <a:lstStyle/>
          <a:p>
            <a:r>
              <a:rPr kumimoji="1" lang="ja-JP" altLang="en-US" b="1" dirty="0" smtClean="0"/>
              <a:t>初期密度</a:t>
            </a:r>
            <a:endParaRPr kumimoji="1" lang="ja-JP" altLang="en-US" b="1" dirty="0"/>
          </a:p>
        </p:txBody>
      </p:sp>
      <p:sp>
        <p:nvSpPr>
          <p:cNvPr id="42" name="角丸四角形 41"/>
          <p:cNvSpPr/>
          <p:nvPr/>
        </p:nvSpPr>
        <p:spPr>
          <a:xfrm>
            <a:off x="1319250" y="5750721"/>
            <a:ext cx="6390385" cy="765022"/>
          </a:xfrm>
          <a:prstGeom prst="round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aphicFrame>
        <p:nvGraphicFramePr>
          <p:cNvPr id="44" name="オブジェクト 43"/>
          <p:cNvGraphicFramePr>
            <a:graphicFrameLocks noChangeAspect="1"/>
          </p:cNvGraphicFramePr>
          <p:nvPr>
            <p:extLst>
              <p:ext uri="{D42A27DB-BD31-4B8C-83A1-F6EECF244321}">
                <p14:modId xmlns:p14="http://schemas.microsoft.com/office/powerpoint/2010/main" val="3840938512"/>
              </p:ext>
            </p:extLst>
          </p:nvPr>
        </p:nvGraphicFramePr>
        <p:xfrm>
          <a:off x="5465726" y="5811432"/>
          <a:ext cx="261969" cy="309600"/>
        </p:xfrm>
        <a:graphic>
          <a:graphicData uri="http://schemas.openxmlformats.org/presentationml/2006/ole">
            <mc:AlternateContent xmlns:mc="http://schemas.openxmlformats.org/markup-compatibility/2006">
              <mc:Choice xmlns:v="urn:schemas-microsoft-com:vml" Requires="v">
                <p:oleObj spid="_x0000_s1302" name="Equation" r:id="rId11" imgW="139700" imgH="165100" progId="Equation.3">
                  <p:embed/>
                </p:oleObj>
              </mc:Choice>
              <mc:Fallback>
                <p:oleObj name="Equation" r:id="rId11" imgW="139700" imgH="165100" progId="Equation.3">
                  <p:embed/>
                  <p:pic>
                    <p:nvPicPr>
                      <p:cNvPr id="0" name=""/>
                      <p:cNvPicPr/>
                      <p:nvPr/>
                    </p:nvPicPr>
                    <p:blipFill>
                      <a:blip r:embed="rId12"/>
                      <a:stretch>
                        <a:fillRect/>
                      </a:stretch>
                    </p:blipFill>
                    <p:spPr>
                      <a:xfrm>
                        <a:off x="5465726" y="5811432"/>
                        <a:ext cx="261969" cy="309600"/>
                      </a:xfrm>
                      <a:prstGeom prst="rect">
                        <a:avLst/>
                      </a:prstGeom>
                    </p:spPr>
                  </p:pic>
                </p:oleObj>
              </mc:Fallback>
            </mc:AlternateContent>
          </a:graphicData>
        </a:graphic>
      </p:graphicFrame>
      <p:graphicFrame>
        <p:nvGraphicFramePr>
          <p:cNvPr id="45" name="オブジェクト 44"/>
          <p:cNvGraphicFramePr>
            <a:graphicFrameLocks noChangeAspect="1"/>
          </p:cNvGraphicFramePr>
          <p:nvPr>
            <p:extLst>
              <p:ext uri="{D42A27DB-BD31-4B8C-83A1-F6EECF244321}">
                <p14:modId xmlns:p14="http://schemas.microsoft.com/office/powerpoint/2010/main" val="2106458556"/>
              </p:ext>
            </p:extLst>
          </p:nvPr>
        </p:nvGraphicFramePr>
        <p:xfrm>
          <a:off x="4764894" y="6109182"/>
          <a:ext cx="366430" cy="366430"/>
        </p:xfrm>
        <a:graphic>
          <a:graphicData uri="http://schemas.openxmlformats.org/presentationml/2006/ole">
            <mc:AlternateContent xmlns:mc="http://schemas.openxmlformats.org/markup-compatibility/2006">
              <mc:Choice xmlns:v="urn:schemas-microsoft-com:vml" Requires="v">
                <p:oleObj spid="_x0000_s1303" name="Equation" r:id="rId13" imgW="190500" imgH="215900" progId="Equation.3">
                  <p:embed/>
                </p:oleObj>
              </mc:Choice>
              <mc:Fallback>
                <p:oleObj name="Equation" r:id="rId13" imgW="190500" imgH="215900" progId="Equation.3">
                  <p:embed/>
                  <p:pic>
                    <p:nvPicPr>
                      <p:cNvPr id="0" name=""/>
                      <p:cNvPicPr/>
                      <p:nvPr/>
                    </p:nvPicPr>
                    <p:blipFill>
                      <a:blip r:embed="rId14"/>
                      <a:stretch>
                        <a:fillRect/>
                      </a:stretch>
                    </p:blipFill>
                    <p:spPr>
                      <a:xfrm>
                        <a:off x="4764894" y="6109182"/>
                        <a:ext cx="366430" cy="366430"/>
                      </a:xfrm>
                      <a:prstGeom prst="rect">
                        <a:avLst/>
                      </a:prstGeom>
                    </p:spPr>
                  </p:pic>
                </p:oleObj>
              </mc:Fallback>
            </mc:AlternateContent>
          </a:graphicData>
        </a:graphic>
      </p:graphicFrame>
      <p:graphicFrame>
        <p:nvGraphicFramePr>
          <p:cNvPr id="46" name="オブジェクト 45"/>
          <p:cNvGraphicFramePr>
            <a:graphicFrameLocks noChangeAspect="1"/>
          </p:cNvGraphicFramePr>
          <p:nvPr>
            <p:extLst>
              <p:ext uri="{D42A27DB-BD31-4B8C-83A1-F6EECF244321}">
                <p14:modId xmlns:p14="http://schemas.microsoft.com/office/powerpoint/2010/main" val="2127290645"/>
              </p:ext>
            </p:extLst>
          </p:nvPr>
        </p:nvGraphicFramePr>
        <p:xfrm>
          <a:off x="5879037" y="5750721"/>
          <a:ext cx="785831" cy="763379"/>
        </p:xfrm>
        <a:graphic>
          <a:graphicData uri="http://schemas.openxmlformats.org/presentationml/2006/ole">
            <mc:AlternateContent xmlns:mc="http://schemas.openxmlformats.org/markup-compatibility/2006">
              <mc:Choice xmlns:v="urn:schemas-microsoft-com:vml" Requires="v">
                <p:oleObj spid="_x0000_s1304" name="Equation" r:id="rId15" imgW="444500" imgH="431800" progId="Equation.3">
                  <p:embed/>
                </p:oleObj>
              </mc:Choice>
              <mc:Fallback>
                <p:oleObj name="Equation" r:id="rId15" imgW="444500" imgH="431800" progId="Equation.3">
                  <p:embed/>
                  <p:pic>
                    <p:nvPicPr>
                      <p:cNvPr id="0" name=""/>
                      <p:cNvPicPr/>
                      <p:nvPr/>
                    </p:nvPicPr>
                    <p:blipFill>
                      <a:blip r:embed="rId16"/>
                      <a:stretch>
                        <a:fillRect/>
                      </a:stretch>
                    </p:blipFill>
                    <p:spPr>
                      <a:xfrm>
                        <a:off x="5879037" y="5750721"/>
                        <a:ext cx="785831" cy="763379"/>
                      </a:xfrm>
                      <a:prstGeom prst="rect">
                        <a:avLst/>
                      </a:prstGeom>
                    </p:spPr>
                  </p:pic>
                </p:oleObj>
              </mc:Fallback>
            </mc:AlternateContent>
          </a:graphicData>
        </a:graphic>
      </p:graphicFrame>
      <p:sp>
        <p:nvSpPr>
          <p:cNvPr id="43" name="テキスト ボックス 42"/>
          <p:cNvSpPr txBox="1"/>
          <p:nvPr/>
        </p:nvSpPr>
        <p:spPr>
          <a:xfrm>
            <a:off x="6002440" y="4384672"/>
            <a:ext cx="1679168" cy="382032"/>
          </a:xfrm>
          <a:prstGeom prst="rect">
            <a:avLst/>
          </a:prstGeom>
          <a:noFill/>
        </p:spPr>
        <p:txBody>
          <a:bodyPr wrap="square" rtlCol="0">
            <a:spAutoFit/>
          </a:bodyPr>
          <a:lstStyle/>
          <a:p>
            <a:r>
              <a:rPr lang="ja-JP" altLang="en-US" b="1" dirty="0" smtClean="0">
                <a:solidFill>
                  <a:srgbClr val="FF0000"/>
                </a:solidFill>
              </a:rPr>
              <a:t>熱平滑化効果</a:t>
            </a:r>
            <a:endParaRPr kumimoji="1" lang="ja-JP" altLang="en-US" b="1" dirty="0">
              <a:solidFill>
                <a:srgbClr val="FF0000"/>
              </a:solidFill>
            </a:endParaRPr>
          </a:p>
        </p:txBody>
      </p:sp>
      <p:sp>
        <p:nvSpPr>
          <p:cNvPr id="48" name="テキスト ボックス 47"/>
          <p:cNvSpPr txBox="1"/>
          <p:nvPr/>
        </p:nvSpPr>
        <p:spPr>
          <a:xfrm>
            <a:off x="2617144" y="4348779"/>
            <a:ext cx="2913057" cy="369332"/>
          </a:xfrm>
          <a:prstGeom prst="rect">
            <a:avLst/>
          </a:prstGeom>
          <a:noFill/>
        </p:spPr>
        <p:txBody>
          <a:bodyPr wrap="square" rtlCol="0">
            <a:spAutoFit/>
          </a:bodyPr>
          <a:lstStyle/>
          <a:p>
            <a:r>
              <a:rPr kumimoji="1" lang="ja-JP" altLang="en-US" b="1" dirty="0" smtClean="0">
                <a:solidFill>
                  <a:srgbClr val="FF0000"/>
                </a:solidFill>
              </a:rPr>
              <a:t>物質の圧縮率による効果</a:t>
            </a:r>
            <a:endParaRPr kumimoji="1" lang="ja-JP" altLang="en-US" b="1" dirty="0">
              <a:solidFill>
                <a:srgbClr val="FF0000"/>
              </a:solidFill>
            </a:endParaRPr>
          </a:p>
        </p:txBody>
      </p:sp>
      <p:sp>
        <p:nvSpPr>
          <p:cNvPr id="97" name="テキスト ボックス 96"/>
          <p:cNvSpPr txBox="1"/>
          <p:nvPr/>
        </p:nvSpPr>
        <p:spPr>
          <a:xfrm>
            <a:off x="40492" y="28420"/>
            <a:ext cx="595035" cy="338554"/>
          </a:xfrm>
          <a:prstGeom prst="rect">
            <a:avLst/>
          </a:prstGeom>
          <a:noFill/>
          <a:ln>
            <a:solidFill>
              <a:schemeClr val="tx1"/>
            </a:solidFill>
          </a:ln>
        </p:spPr>
        <p:txBody>
          <a:bodyPr wrap="none" rtlCol="0">
            <a:spAutoFit/>
          </a:bodyPr>
          <a:lstStyle/>
          <a:p>
            <a:r>
              <a:rPr lang="ja-JP" altLang="en-US" sz="1600" dirty="0"/>
              <a:t>背景</a:t>
            </a:r>
            <a:endParaRPr kumimoji="1" lang="ja-JP" altLang="en-US" sz="1600" dirty="0"/>
          </a:p>
        </p:txBody>
      </p:sp>
    </p:spTree>
    <p:extLst>
      <p:ext uri="{BB962C8B-B14F-4D97-AF65-F5344CB8AC3E}">
        <p14:creationId xmlns:p14="http://schemas.microsoft.com/office/powerpoint/2010/main" val="31629867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6"/>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7"/>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29"/>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1"/>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3"/>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4"/>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5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5" grpId="0"/>
      <p:bldP spid="36" grpId="0"/>
      <p:bldP spid="37" grpId="0"/>
      <p:bldP spid="47" grpId="0"/>
      <p:bldP spid="49" grpId="0"/>
      <p:bldP spid="50" grpId="0"/>
      <p:bldP spid="51" grpId="0"/>
      <p:bldP spid="77" grpId="0" animBg="1"/>
      <p:bldP spid="87" grpId="0" animBg="1"/>
      <p:bldP spid="88" grpId="0"/>
      <p:bldP spid="92" grpId="0"/>
      <p:bldP spid="9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円/楕円 61"/>
          <p:cNvSpPr/>
          <p:nvPr/>
        </p:nvSpPr>
        <p:spPr>
          <a:xfrm rot="3604284">
            <a:off x="6302862" y="1587909"/>
            <a:ext cx="1620000" cy="1620000"/>
          </a:xfrm>
          <a:prstGeom prst="ellipse">
            <a:avLst/>
          </a:prstGeom>
          <a:solidFill>
            <a:schemeClr val="bg1">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 name="正方形/長方形 5"/>
          <p:cNvSpPr/>
          <p:nvPr/>
        </p:nvSpPr>
        <p:spPr>
          <a:xfrm>
            <a:off x="5932772" y="3787171"/>
            <a:ext cx="1806598" cy="259367"/>
          </a:xfrm>
          <a:prstGeom prst="rect">
            <a:avLst/>
          </a:prstGeom>
          <a:solidFill>
            <a:schemeClr val="tx1">
              <a:lumMod val="50000"/>
              <a:lumOff val="50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t"/>
          <a:lstStyle/>
          <a:p>
            <a:pPr algn="l"/>
            <a:endParaRPr kumimoji="1" lang="ja-JP" altLang="en-US" sz="1100" dirty="0"/>
          </a:p>
        </p:txBody>
      </p:sp>
      <p:sp>
        <p:nvSpPr>
          <p:cNvPr id="2" name="正方形/長方形 1"/>
          <p:cNvSpPr/>
          <p:nvPr/>
        </p:nvSpPr>
        <p:spPr>
          <a:xfrm>
            <a:off x="5931503" y="3877325"/>
            <a:ext cx="1814400" cy="472618"/>
          </a:xfrm>
          <a:prstGeom prst="rect">
            <a:avLst/>
          </a:prstGeom>
          <a:solidFill>
            <a:schemeClr val="bg1">
              <a:lumMod val="75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t"/>
          <a:lstStyle/>
          <a:p>
            <a:pPr algn="l"/>
            <a:endParaRPr kumimoji="1" lang="ja-JP" altLang="en-US" sz="1100" dirty="0"/>
          </a:p>
        </p:txBody>
      </p:sp>
      <p:sp>
        <p:nvSpPr>
          <p:cNvPr id="17" name="テキスト ボックス 16"/>
          <p:cNvSpPr txBox="1"/>
          <p:nvPr/>
        </p:nvSpPr>
        <p:spPr>
          <a:xfrm>
            <a:off x="952252" y="56704"/>
            <a:ext cx="7298843" cy="855168"/>
          </a:xfrm>
          <a:prstGeom prst="rect">
            <a:avLst/>
          </a:prstGeom>
          <a:noFill/>
        </p:spPr>
        <p:txBody>
          <a:bodyPr wrap="square" rtlCol="0">
            <a:spAutoFit/>
          </a:bodyPr>
          <a:lstStyle/>
          <a:p>
            <a:r>
              <a:rPr lang="ja-JP" altLang="en-US" sz="2400" b="1" dirty="0" smtClean="0"/>
              <a:t>直接照射型レーザー核融合においては，照射不均一性に起因するインプリントの抑制が重要</a:t>
            </a:r>
            <a:endParaRPr kumimoji="1" lang="en-US" altLang="ja-JP" sz="2400" b="1" dirty="0" smtClean="0"/>
          </a:p>
        </p:txBody>
      </p:sp>
      <p:pic>
        <p:nvPicPr>
          <p:cNvPr id="20" name="Picture 2" descr="慣性核融合図"/>
          <p:cNvPicPr>
            <a:picLocks noChangeAspect="1" noChangeArrowheads="1"/>
          </p:cNvPicPr>
          <p:nvPr/>
        </p:nvPicPr>
        <p:blipFill rotWithShape="1">
          <a:blip r:embed="rId3">
            <a:extLst>
              <a:ext uri="{28A0092B-C50C-407E-A947-70E740481C1C}">
                <a14:useLocalDpi xmlns:a14="http://schemas.microsoft.com/office/drawing/2010/main" val="0"/>
              </a:ext>
            </a:extLst>
          </a:blip>
          <a:srcRect l="17832" r="18289"/>
          <a:stretch/>
        </p:blipFill>
        <p:spPr bwMode="auto">
          <a:xfrm>
            <a:off x="50799" y="1348923"/>
            <a:ext cx="3528714" cy="3236757"/>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24" name="正方形/長方形 23"/>
          <p:cNvSpPr/>
          <p:nvPr/>
        </p:nvSpPr>
        <p:spPr>
          <a:xfrm>
            <a:off x="1624714" y="2772125"/>
            <a:ext cx="390354" cy="390354"/>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2736189" y="1910779"/>
            <a:ext cx="718211" cy="400110"/>
          </a:xfrm>
          <a:prstGeom prst="rect">
            <a:avLst/>
          </a:prstGeom>
          <a:noFill/>
        </p:spPr>
        <p:txBody>
          <a:bodyPr wrap="square" rtlCol="0">
            <a:spAutoFit/>
          </a:bodyPr>
          <a:lstStyle/>
          <a:p>
            <a:r>
              <a:rPr kumimoji="1" lang="en-US" altLang="ja-JP" sz="2000" b="1" dirty="0" smtClean="0">
                <a:solidFill>
                  <a:schemeClr val="bg1"/>
                </a:solidFill>
              </a:rPr>
              <a:t>laser</a:t>
            </a:r>
            <a:endParaRPr kumimoji="1" lang="ja-JP" altLang="en-US" sz="2000" b="1" dirty="0">
              <a:solidFill>
                <a:schemeClr val="bg1"/>
              </a:solidFill>
            </a:endParaRPr>
          </a:p>
        </p:txBody>
      </p:sp>
      <p:cxnSp>
        <p:nvCxnSpPr>
          <p:cNvPr id="22" name="直線矢印コネクタ 21"/>
          <p:cNvCxnSpPr>
            <a:stCxn id="24" idx="3"/>
          </p:cNvCxnSpPr>
          <p:nvPr/>
        </p:nvCxnSpPr>
        <p:spPr>
          <a:xfrm flipV="1">
            <a:off x="2015068" y="2592190"/>
            <a:ext cx="1748114" cy="375112"/>
          </a:xfrm>
          <a:prstGeom prst="straightConnector1">
            <a:avLst/>
          </a:prstGeom>
          <a:ln w="508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3" name="テキスト ボックス 2"/>
          <p:cNvSpPr txBox="1"/>
          <p:nvPr/>
        </p:nvSpPr>
        <p:spPr>
          <a:xfrm>
            <a:off x="17724" y="4808221"/>
            <a:ext cx="9162943" cy="2031325"/>
          </a:xfrm>
          <a:prstGeom prst="rect">
            <a:avLst/>
          </a:prstGeom>
          <a:noFill/>
        </p:spPr>
        <p:txBody>
          <a:bodyPr wrap="square" rtlCol="0">
            <a:spAutoFit/>
          </a:bodyPr>
          <a:lstStyle/>
          <a:p>
            <a:r>
              <a:rPr lang="en-US" altLang="ja-JP" b="1" dirty="0" smtClean="0"/>
              <a:t>1 .</a:t>
            </a:r>
            <a:r>
              <a:rPr lang="ja-JP" altLang="en-US" b="1" dirty="0"/>
              <a:t>照射</a:t>
            </a:r>
            <a:r>
              <a:rPr lang="ja-JP" altLang="en-US" b="1" dirty="0" smtClean="0"/>
              <a:t>初期でターゲット最外殻上に照射レーザー強度不均一に起因する擾乱（インプリントの擾乱）が</a:t>
            </a:r>
            <a:r>
              <a:rPr lang="en-US" altLang="en-US" b="1" dirty="0" smtClean="0"/>
              <a:t>発生する</a:t>
            </a:r>
            <a:endParaRPr lang="en-US" altLang="ja-JP" b="1" dirty="0" smtClean="0"/>
          </a:p>
          <a:p>
            <a:endParaRPr kumimoji="1" lang="en-US" altLang="ja-JP" b="1" dirty="0"/>
          </a:p>
          <a:p>
            <a:r>
              <a:rPr lang="en-US" altLang="ja-JP" b="1" dirty="0" smtClean="0"/>
              <a:t>2 .</a:t>
            </a:r>
            <a:r>
              <a:rPr lang="ja-JP" altLang="en-US" b="1" dirty="0" smtClean="0"/>
              <a:t>燃料球の加速段階で流体不安定性（特にレーリー・テーラー不安定性）によってインプリント擾乱が増幅される</a:t>
            </a:r>
            <a:endParaRPr lang="en-US" altLang="ja-JP" b="1" dirty="0" smtClean="0"/>
          </a:p>
          <a:p>
            <a:endParaRPr kumimoji="1" lang="en-US" altLang="ja-JP" b="1" dirty="0"/>
          </a:p>
          <a:p>
            <a:r>
              <a:rPr lang="en-US" altLang="ja-JP" b="1" dirty="0" smtClean="0"/>
              <a:t>3 .</a:t>
            </a:r>
            <a:r>
              <a:rPr lang="ja-JP" altLang="en-US" b="1" dirty="0" smtClean="0"/>
              <a:t>成長した擾乱が燃料の乱流混合を引き起こし，核融合反応が阻害される</a:t>
            </a:r>
            <a:endParaRPr kumimoji="1" lang="ja-JP" altLang="en-US" b="1" dirty="0"/>
          </a:p>
        </p:txBody>
      </p:sp>
      <p:sp>
        <p:nvSpPr>
          <p:cNvPr id="4" name="テキスト ボックス 3"/>
          <p:cNvSpPr txBox="1"/>
          <p:nvPr/>
        </p:nvSpPr>
        <p:spPr>
          <a:xfrm>
            <a:off x="1418170" y="3111737"/>
            <a:ext cx="956733" cy="369332"/>
          </a:xfrm>
          <a:prstGeom prst="rect">
            <a:avLst/>
          </a:prstGeom>
          <a:noFill/>
        </p:spPr>
        <p:txBody>
          <a:bodyPr wrap="square" rtlCol="0">
            <a:spAutoFit/>
          </a:bodyPr>
          <a:lstStyle/>
          <a:p>
            <a:r>
              <a:rPr kumimoji="1" lang="en-US" altLang="ja-JP" b="1" dirty="0" smtClean="0">
                <a:solidFill>
                  <a:schemeClr val="bg1"/>
                </a:solidFill>
              </a:rPr>
              <a:t>Target</a:t>
            </a:r>
            <a:endParaRPr kumimoji="1" lang="ja-JP" altLang="en-US" b="1" dirty="0">
              <a:solidFill>
                <a:schemeClr val="bg1"/>
              </a:solidFill>
            </a:endParaRPr>
          </a:p>
        </p:txBody>
      </p:sp>
      <p:sp>
        <p:nvSpPr>
          <p:cNvPr id="46" name="テキスト ボックス 45"/>
          <p:cNvSpPr txBox="1"/>
          <p:nvPr/>
        </p:nvSpPr>
        <p:spPr>
          <a:xfrm>
            <a:off x="40492" y="28420"/>
            <a:ext cx="595035" cy="338554"/>
          </a:xfrm>
          <a:prstGeom prst="rect">
            <a:avLst/>
          </a:prstGeom>
          <a:noFill/>
          <a:ln>
            <a:solidFill>
              <a:schemeClr val="tx1"/>
            </a:solidFill>
          </a:ln>
        </p:spPr>
        <p:txBody>
          <a:bodyPr wrap="none" rtlCol="0">
            <a:spAutoFit/>
          </a:bodyPr>
          <a:lstStyle/>
          <a:p>
            <a:r>
              <a:rPr lang="ja-JP" altLang="en-US" sz="1600" dirty="0"/>
              <a:t>背景</a:t>
            </a:r>
            <a:endParaRPr kumimoji="1" lang="ja-JP" altLang="en-US" sz="1600" dirty="0"/>
          </a:p>
        </p:txBody>
      </p:sp>
      <p:sp>
        <p:nvSpPr>
          <p:cNvPr id="47" name="円/楕円 46"/>
          <p:cNvSpPr/>
          <p:nvPr/>
        </p:nvSpPr>
        <p:spPr>
          <a:xfrm>
            <a:off x="6488470" y="1766630"/>
            <a:ext cx="1263600" cy="1263600"/>
          </a:xfrm>
          <a:prstGeom prst="ellipse">
            <a:avLst/>
          </a:prstGeom>
          <a:solidFill>
            <a:schemeClr val="tx1">
              <a:lumMod val="75000"/>
              <a:lumOff val="2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49" name="円/楕円 48"/>
          <p:cNvSpPr/>
          <p:nvPr/>
        </p:nvSpPr>
        <p:spPr>
          <a:xfrm>
            <a:off x="3707772" y="1236788"/>
            <a:ext cx="2199600" cy="2199600"/>
          </a:xfrm>
          <a:prstGeom prst="ellipse">
            <a:avLst/>
          </a:prstGeom>
          <a:solidFill>
            <a:schemeClr val="tx1">
              <a:lumMod val="75000"/>
              <a:lumOff val="2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0" name="円/楕円 49"/>
          <p:cNvSpPr/>
          <p:nvPr/>
        </p:nvSpPr>
        <p:spPr>
          <a:xfrm>
            <a:off x="3929112" y="1481233"/>
            <a:ext cx="1746000" cy="1753200"/>
          </a:xfrm>
          <a:prstGeom prst="ellipse">
            <a:avLst/>
          </a:prstGeom>
          <a:solidFill>
            <a:schemeClr val="tx1">
              <a:lumMod val="50000"/>
              <a:lumOff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1" name="円/楕円 50"/>
          <p:cNvSpPr/>
          <p:nvPr/>
        </p:nvSpPr>
        <p:spPr>
          <a:xfrm>
            <a:off x="4178952" y="1711180"/>
            <a:ext cx="1242000" cy="12564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2" name="テキスト ボックス 51"/>
          <p:cNvSpPr txBox="1"/>
          <p:nvPr/>
        </p:nvSpPr>
        <p:spPr>
          <a:xfrm>
            <a:off x="4231170" y="2833861"/>
            <a:ext cx="1312010" cy="369332"/>
          </a:xfrm>
          <a:prstGeom prst="rect">
            <a:avLst/>
          </a:prstGeom>
          <a:noFill/>
        </p:spPr>
        <p:txBody>
          <a:bodyPr wrap="square" rtlCol="0">
            <a:spAutoFit/>
          </a:bodyPr>
          <a:lstStyle/>
          <a:p>
            <a:r>
              <a:rPr kumimoji="1" lang="en-US" altLang="ja-JP" b="1" dirty="0" smtClean="0"/>
              <a:t>Main fuel</a:t>
            </a:r>
            <a:endParaRPr kumimoji="1" lang="ja-JP" altLang="en-US" b="1" dirty="0"/>
          </a:p>
        </p:txBody>
      </p:sp>
      <p:sp>
        <p:nvSpPr>
          <p:cNvPr id="53" name="テキスト ボックス 52"/>
          <p:cNvSpPr txBox="1"/>
          <p:nvPr/>
        </p:nvSpPr>
        <p:spPr>
          <a:xfrm>
            <a:off x="4226321" y="2446780"/>
            <a:ext cx="1145687" cy="369332"/>
          </a:xfrm>
          <a:prstGeom prst="rect">
            <a:avLst/>
          </a:prstGeom>
          <a:noFill/>
        </p:spPr>
        <p:txBody>
          <a:bodyPr wrap="square" rtlCol="0">
            <a:spAutoFit/>
          </a:bodyPr>
          <a:lstStyle/>
          <a:p>
            <a:pPr algn="ctr"/>
            <a:r>
              <a:rPr kumimoji="1" lang="en-US" altLang="ja-JP" b="1" dirty="0" smtClean="0"/>
              <a:t>gas</a:t>
            </a:r>
            <a:endParaRPr kumimoji="1" lang="ja-JP" altLang="en-US" b="1" dirty="0"/>
          </a:p>
        </p:txBody>
      </p:sp>
      <p:sp>
        <p:nvSpPr>
          <p:cNvPr id="54" name="円/楕円 53"/>
          <p:cNvSpPr/>
          <p:nvPr/>
        </p:nvSpPr>
        <p:spPr>
          <a:xfrm>
            <a:off x="8284323" y="1806360"/>
            <a:ext cx="675041" cy="657936"/>
          </a:xfrm>
          <a:prstGeom prst="ellipse">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5" name="フリーフォーム 54"/>
          <p:cNvSpPr/>
          <p:nvPr/>
        </p:nvSpPr>
        <p:spPr>
          <a:xfrm>
            <a:off x="8068423" y="1699426"/>
            <a:ext cx="1014616" cy="892764"/>
          </a:xfrm>
          <a:custGeom>
            <a:avLst/>
            <a:gdLst>
              <a:gd name="connsiteX0" fmla="*/ 1404594 w 3157030"/>
              <a:gd name="connsiteY0" fmla="*/ 820288 h 3005378"/>
              <a:gd name="connsiteX1" fmla="*/ 1573927 w 3157030"/>
              <a:gd name="connsiteY1" fmla="*/ 176821 h 3005378"/>
              <a:gd name="connsiteX2" fmla="*/ 1861794 w 3157030"/>
              <a:gd name="connsiteY2" fmla="*/ 735621 h 3005378"/>
              <a:gd name="connsiteX3" fmla="*/ 1573927 w 3157030"/>
              <a:gd name="connsiteY3" fmla="*/ 1328288 h 3005378"/>
              <a:gd name="connsiteX4" fmla="*/ 1150594 w 3157030"/>
              <a:gd name="connsiteY4" fmla="*/ 701755 h 3005378"/>
              <a:gd name="connsiteX5" fmla="*/ 744194 w 3157030"/>
              <a:gd name="connsiteY5" fmla="*/ 413888 h 3005378"/>
              <a:gd name="connsiteX6" fmla="*/ 507127 w 3157030"/>
              <a:gd name="connsiteY6" fmla="*/ 566288 h 3005378"/>
              <a:gd name="connsiteX7" fmla="*/ 591794 w 3157030"/>
              <a:gd name="connsiteY7" fmla="*/ 820288 h 3005378"/>
              <a:gd name="connsiteX8" fmla="*/ 981261 w 3157030"/>
              <a:gd name="connsiteY8" fmla="*/ 1209755 h 3005378"/>
              <a:gd name="connsiteX9" fmla="*/ 913527 w 3157030"/>
              <a:gd name="connsiteY9" fmla="*/ 1463755 h 3005378"/>
              <a:gd name="connsiteX10" fmla="*/ 591794 w 3157030"/>
              <a:gd name="connsiteY10" fmla="*/ 1294421 h 3005378"/>
              <a:gd name="connsiteX11" fmla="*/ 32994 w 3157030"/>
              <a:gd name="connsiteY11" fmla="*/ 1294421 h 3005378"/>
              <a:gd name="connsiteX12" fmla="*/ 134594 w 3157030"/>
              <a:gd name="connsiteY12" fmla="*/ 1650021 h 3005378"/>
              <a:gd name="connsiteX13" fmla="*/ 710327 w 3157030"/>
              <a:gd name="connsiteY13" fmla="*/ 1650021 h 3005378"/>
              <a:gd name="connsiteX14" fmla="*/ 811927 w 3157030"/>
              <a:gd name="connsiteY14" fmla="*/ 1853221 h 3005378"/>
              <a:gd name="connsiteX15" fmla="*/ 168461 w 3157030"/>
              <a:gd name="connsiteY15" fmla="*/ 1904021 h 3005378"/>
              <a:gd name="connsiteX16" fmla="*/ 219261 w 3157030"/>
              <a:gd name="connsiteY16" fmla="*/ 2124155 h 3005378"/>
              <a:gd name="connsiteX17" fmla="*/ 998194 w 3157030"/>
              <a:gd name="connsiteY17" fmla="*/ 1971755 h 3005378"/>
              <a:gd name="connsiteX18" fmla="*/ 1252194 w 3157030"/>
              <a:gd name="connsiteY18" fmla="*/ 2039488 h 3005378"/>
              <a:gd name="connsiteX19" fmla="*/ 1167527 w 3157030"/>
              <a:gd name="connsiteY19" fmla="*/ 2174955 h 3005378"/>
              <a:gd name="connsiteX20" fmla="*/ 507127 w 3157030"/>
              <a:gd name="connsiteY20" fmla="*/ 2598288 h 3005378"/>
              <a:gd name="connsiteX21" fmla="*/ 473261 w 3157030"/>
              <a:gd name="connsiteY21" fmla="*/ 2767621 h 3005378"/>
              <a:gd name="connsiteX22" fmla="*/ 710327 w 3157030"/>
              <a:gd name="connsiteY22" fmla="*/ 2852288 h 3005378"/>
              <a:gd name="connsiteX23" fmla="*/ 1353794 w 3157030"/>
              <a:gd name="connsiteY23" fmla="*/ 2479755 h 3005378"/>
              <a:gd name="connsiteX24" fmla="*/ 1607794 w 3157030"/>
              <a:gd name="connsiteY24" fmla="*/ 2259621 h 3005378"/>
              <a:gd name="connsiteX25" fmla="*/ 1726327 w 3157030"/>
              <a:gd name="connsiteY25" fmla="*/ 2327355 h 3005378"/>
              <a:gd name="connsiteX26" fmla="*/ 1777127 w 3157030"/>
              <a:gd name="connsiteY26" fmla="*/ 2767621 h 3005378"/>
              <a:gd name="connsiteX27" fmla="*/ 1912594 w 3157030"/>
              <a:gd name="connsiteY27" fmla="*/ 2987755 h 3005378"/>
              <a:gd name="connsiteX28" fmla="*/ 2285127 w 3157030"/>
              <a:gd name="connsiteY28" fmla="*/ 2869221 h 3005378"/>
              <a:gd name="connsiteX29" fmla="*/ 2048061 w 3157030"/>
              <a:gd name="connsiteY29" fmla="*/ 1904021 h 3005378"/>
              <a:gd name="connsiteX30" fmla="*/ 2539127 w 3157030"/>
              <a:gd name="connsiteY30" fmla="*/ 2107221 h 3005378"/>
              <a:gd name="connsiteX31" fmla="*/ 2793127 w 3157030"/>
              <a:gd name="connsiteY31" fmla="*/ 2581355 h 3005378"/>
              <a:gd name="connsiteX32" fmla="*/ 3148727 w 3157030"/>
              <a:gd name="connsiteY32" fmla="*/ 2073355 h 3005378"/>
              <a:gd name="connsiteX33" fmla="*/ 2877794 w 3157030"/>
              <a:gd name="connsiteY33" fmla="*/ 1870155 h 3005378"/>
              <a:gd name="connsiteX34" fmla="*/ 2945527 w 3157030"/>
              <a:gd name="connsiteY34" fmla="*/ 1666955 h 3005378"/>
              <a:gd name="connsiteX35" fmla="*/ 2556061 w 3157030"/>
              <a:gd name="connsiteY35" fmla="*/ 1531488 h 3005378"/>
              <a:gd name="connsiteX36" fmla="*/ 2285127 w 3157030"/>
              <a:gd name="connsiteY36" fmla="*/ 1379088 h 3005378"/>
              <a:gd name="connsiteX37" fmla="*/ 2488327 w 3157030"/>
              <a:gd name="connsiteY37" fmla="*/ 1311355 h 3005378"/>
              <a:gd name="connsiteX38" fmla="*/ 2810061 w 3157030"/>
              <a:gd name="connsiteY38" fmla="*/ 1531488 h 3005378"/>
              <a:gd name="connsiteX39" fmla="*/ 3148727 w 3157030"/>
              <a:gd name="connsiteY39" fmla="*/ 1311355 h 3005378"/>
              <a:gd name="connsiteX40" fmla="*/ 3030194 w 3157030"/>
              <a:gd name="connsiteY40" fmla="*/ 989621 h 3005378"/>
              <a:gd name="connsiteX41" fmla="*/ 2776194 w 3157030"/>
              <a:gd name="connsiteY41" fmla="*/ 1023488 h 3005378"/>
              <a:gd name="connsiteX42" fmla="*/ 2437527 w 3157030"/>
              <a:gd name="connsiteY42" fmla="*/ 1142021 h 3005378"/>
              <a:gd name="connsiteX43" fmla="*/ 2234327 w 3157030"/>
              <a:gd name="connsiteY43" fmla="*/ 1108155 h 3005378"/>
              <a:gd name="connsiteX44" fmla="*/ 2505261 w 3157030"/>
              <a:gd name="connsiteY44" fmla="*/ 921888 h 3005378"/>
              <a:gd name="connsiteX45" fmla="*/ 2826994 w 3157030"/>
              <a:gd name="connsiteY45" fmla="*/ 904955 h 3005378"/>
              <a:gd name="connsiteX46" fmla="*/ 3047127 w 3157030"/>
              <a:gd name="connsiteY46" fmla="*/ 701755 h 3005378"/>
              <a:gd name="connsiteX47" fmla="*/ 2962461 w 3157030"/>
              <a:gd name="connsiteY47" fmla="*/ 481621 h 3005378"/>
              <a:gd name="connsiteX48" fmla="*/ 2505261 w 3157030"/>
              <a:gd name="connsiteY48" fmla="*/ 735621 h 3005378"/>
              <a:gd name="connsiteX49" fmla="*/ 2285127 w 3157030"/>
              <a:gd name="connsiteY49" fmla="*/ 1091221 h 3005378"/>
              <a:gd name="connsiteX50" fmla="*/ 2166594 w 3157030"/>
              <a:gd name="connsiteY50" fmla="*/ 1040421 h 3005378"/>
              <a:gd name="connsiteX51" fmla="*/ 2386727 w 3157030"/>
              <a:gd name="connsiteY51" fmla="*/ 667888 h 3005378"/>
              <a:gd name="connsiteX52" fmla="*/ 2657661 w 3157030"/>
              <a:gd name="connsiteY52" fmla="*/ 498555 h 3005378"/>
              <a:gd name="connsiteX53" fmla="*/ 2589927 w 3157030"/>
              <a:gd name="connsiteY53" fmla="*/ 312288 h 3005378"/>
              <a:gd name="connsiteX54" fmla="*/ 2420594 w 3157030"/>
              <a:gd name="connsiteY54" fmla="*/ 295355 h 3005378"/>
              <a:gd name="connsiteX55" fmla="*/ 2318994 w 3157030"/>
              <a:gd name="connsiteY55" fmla="*/ 566288 h 3005378"/>
              <a:gd name="connsiteX56" fmla="*/ 2149661 w 3157030"/>
              <a:gd name="connsiteY56" fmla="*/ 566288 h 3005378"/>
              <a:gd name="connsiteX57" fmla="*/ 2420594 w 3157030"/>
              <a:gd name="connsiteY57" fmla="*/ 92155 h 3005378"/>
              <a:gd name="connsiteX58" fmla="*/ 2183527 w 3157030"/>
              <a:gd name="connsiteY58" fmla="*/ 58288 h 3005378"/>
              <a:gd name="connsiteX59" fmla="*/ 2031127 w 3157030"/>
              <a:gd name="connsiteY59" fmla="*/ 329221 h 3005378"/>
              <a:gd name="connsiteX60" fmla="*/ 1844861 w 3157030"/>
              <a:gd name="connsiteY60" fmla="*/ 7488 h 3005378"/>
              <a:gd name="connsiteX61" fmla="*/ 1963394 w 3157030"/>
              <a:gd name="connsiteY61" fmla="*/ 718688 h 3005378"/>
              <a:gd name="connsiteX62" fmla="*/ 1929527 w 3157030"/>
              <a:gd name="connsiteY62" fmla="*/ 1125088 h 3005378"/>
              <a:gd name="connsiteX63" fmla="*/ 1421527 w 3157030"/>
              <a:gd name="connsiteY63" fmla="*/ 752555 h 3005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157030" h="3005378">
                <a:moveTo>
                  <a:pt x="1404594" y="820288"/>
                </a:moveTo>
                <a:cubicBezTo>
                  <a:pt x="1451160" y="505610"/>
                  <a:pt x="1497727" y="190932"/>
                  <a:pt x="1573927" y="176821"/>
                </a:cubicBezTo>
                <a:cubicBezTo>
                  <a:pt x="1650127" y="162710"/>
                  <a:pt x="1861794" y="543710"/>
                  <a:pt x="1861794" y="735621"/>
                </a:cubicBezTo>
                <a:cubicBezTo>
                  <a:pt x="1861794" y="927532"/>
                  <a:pt x="1692460" y="1333932"/>
                  <a:pt x="1573927" y="1328288"/>
                </a:cubicBezTo>
                <a:cubicBezTo>
                  <a:pt x="1455394" y="1322644"/>
                  <a:pt x="1288883" y="854155"/>
                  <a:pt x="1150594" y="701755"/>
                </a:cubicBezTo>
                <a:cubicBezTo>
                  <a:pt x="1012305" y="549355"/>
                  <a:pt x="851438" y="436466"/>
                  <a:pt x="744194" y="413888"/>
                </a:cubicBezTo>
                <a:cubicBezTo>
                  <a:pt x="636950" y="391310"/>
                  <a:pt x="532527" y="498555"/>
                  <a:pt x="507127" y="566288"/>
                </a:cubicBezTo>
                <a:cubicBezTo>
                  <a:pt x="481727" y="634021"/>
                  <a:pt x="512772" y="713044"/>
                  <a:pt x="591794" y="820288"/>
                </a:cubicBezTo>
                <a:cubicBezTo>
                  <a:pt x="670816" y="927532"/>
                  <a:pt x="927639" y="1102511"/>
                  <a:pt x="981261" y="1209755"/>
                </a:cubicBezTo>
                <a:cubicBezTo>
                  <a:pt x="1034883" y="1316999"/>
                  <a:pt x="978438" y="1449644"/>
                  <a:pt x="913527" y="1463755"/>
                </a:cubicBezTo>
                <a:cubicBezTo>
                  <a:pt x="848616" y="1477866"/>
                  <a:pt x="738549" y="1322643"/>
                  <a:pt x="591794" y="1294421"/>
                </a:cubicBezTo>
                <a:cubicBezTo>
                  <a:pt x="445038" y="1266199"/>
                  <a:pt x="109194" y="1235154"/>
                  <a:pt x="32994" y="1294421"/>
                </a:cubicBezTo>
                <a:cubicBezTo>
                  <a:pt x="-43206" y="1353688"/>
                  <a:pt x="21705" y="1590754"/>
                  <a:pt x="134594" y="1650021"/>
                </a:cubicBezTo>
                <a:cubicBezTo>
                  <a:pt x="247483" y="1709288"/>
                  <a:pt x="597438" y="1616154"/>
                  <a:pt x="710327" y="1650021"/>
                </a:cubicBezTo>
                <a:cubicBezTo>
                  <a:pt x="823216" y="1683888"/>
                  <a:pt x="902238" y="1810888"/>
                  <a:pt x="811927" y="1853221"/>
                </a:cubicBezTo>
                <a:cubicBezTo>
                  <a:pt x="721616" y="1895554"/>
                  <a:pt x="267239" y="1858865"/>
                  <a:pt x="168461" y="1904021"/>
                </a:cubicBezTo>
                <a:cubicBezTo>
                  <a:pt x="69683" y="1949177"/>
                  <a:pt x="80972" y="2112866"/>
                  <a:pt x="219261" y="2124155"/>
                </a:cubicBezTo>
                <a:cubicBezTo>
                  <a:pt x="357550" y="2135444"/>
                  <a:pt x="826038" y="1985866"/>
                  <a:pt x="998194" y="1971755"/>
                </a:cubicBezTo>
                <a:cubicBezTo>
                  <a:pt x="1170350" y="1957644"/>
                  <a:pt x="1223972" y="2005621"/>
                  <a:pt x="1252194" y="2039488"/>
                </a:cubicBezTo>
                <a:cubicBezTo>
                  <a:pt x="1280416" y="2073355"/>
                  <a:pt x="1291705" y="2081822"/>
                  <a:pt x="1167527" y="2174955"/>
                </a:cubicBezTo>
                <a:cubicBezTo>
                  <a:pt x="1043349" y="2268088"/>
                  <a:pt x="622838" y="2499510"/>
                  <a:pt x="507127" y="2598288"/>
                </a:cubicBezTo>
                <a:cubicBezTo>
                  <a:pt x="391416" y="2697066"/>
                  <a:pt x="439394" y="2725288"/>
                  <a:pt x="473261" y="2767621"/>
                </a:cubicBezTo>
                <a:cubicBezTo>
                  <a:pt x="507128" y="2809954"/>
                  <a:pt x="563572" y="2900266"/>
                  <a:pt x="710327" y="2852288"/>
                </a:cubicBezTo>
                <a:cubicBezTo>
                  <a:pt x="857082" y="2804310"/>
                  <a:pt x="1204216" y="2578533"/>
                  <a:pt x="1353794" y="2479755"/>
                </a:cubicBezTo>
                <a:cubicBezTo>
                  <a:pt x="1503372" y="2380977"/>
                  <a:pt x="1545705" y="2285021"/>
                  <a:pt x="1607794" y="2259621"/>
                </a:cubicBezTo>
                <a:cubicBezTo>
                  <a:pt x="1669883" y="2234221"/>
                  <a:pt x="1698105" y="2242688"/>
                  <a:pt x="1726327" y="2327355"/>
                </a:cubicBezTo>
                <a:cubicBezTo>
                  <a:pt x="1754549" y="2412022"/>
                  <a:pt x="1746083" y="2657554"/>
                  <a:pt x="1777127" y="2767621"/>
                </a:cubicBezTo>
                <a:cubicBezTo>
                  <a:pt x="1808171" y="2877688"/>
                  <a:pt x="1827927" y="2970822"/>
                  <a:pt x="1912594" y="2987755"/>
                </a:cubicBezTo>
                <a:cubicBezTo>
                  <a:pt x="1997261" y="3004688"/>
                  <a:pt x="2262549" y="3049843"/>
                  <a:pt x="2285127" y="2869221"/>
                </a:cubicBezTo>
                <a:cubicBezTo>
                  <a:pt x="2307705" y="2688599"/>
                  <a:pt x="2005728" y="2031021"/>
                  <a:pt x="2048061" y="1904021"/>
                </a:cubicBezTo>
                <a:cubicBezTo>
                  <a:pt x="2090394" y="1777021"/>
                  <a:pt x="2414949" y="1994332"/>
                  <a:pt x="2539127" y="2107221"/>
                </a:cubicBezTo>
                <a:cubicBezTo>
                  <a:pt x="2663305" y="2220110"/>
                  <a:pt x="2691527" y="2586999"/>
                  <a:pt x="2793127" y="2581355"/>
                </a:cubicBezTo>
                <a:cubicBezTo>
                  <a:pt x="2894727" y="2575711"/>
                  <a:pt x="3134616" y="2191888"/>
                  <a:pt x="3148727" y="2073355"/>
                </a:cubicBezTo>
                <a:cubicBezTo>
                  <a:pt x="3162838" y="1954822"/>
                  <a:pt x="2911661" y="1937888"/>
                  <a:pt x="2877794" y="1870155"/>
                </a:cubicBezTo>
                <a:cubicBezTo>
                  <a:pt x="2843927" y="1802422"/>
                  <a:pt x="2999149" y="1723399"/>
                  <a:pt x="2945527" y="1666955"/>
                </a:cubicBezTo>
                <a:cubicBezTo>
                  <a:pt x="2891905" y="1610511"/>
                  <a:pt x="2666128" y="1579466"/>
                  <a:pt x="2556061" y="1531488"/>
                </a:cubicBezTo>
                <a:cubicBezTo>
                  <a:pt x="2445994" y="1483510"/>
                  <a:pt x="2296416" y="1415777"/>
                  <a:pt x="2285127" y="1379088"/>
                </a:cubicBezTo>
                <a:cubicBezTo>
                  <a:pt x="2273838" y="1342399"/>
                  <a:pt x="2400838" y="1285955"/>
                  <a:pt x="2488327" y="1311355"/>
                </a:cubicBezTo>
                <a:cubicBezTo>
                  <a:pt x="2575816" y="1336755"/>
                  <a:pt x="2699994" y="1531488"/>
                  <a:pt x="2810061" y="1531488"/>
                </a:cubicBezTo>
                <a:cubicBezTo>
                  <a:pt x="2920128" y="1531488"/>
                  <a:pt x="3112038" y="1401666"/>
                  <a:pt x="3148727" y="1311355"/>
                </a:cubicBezTo>
                <a:cubicBezTo>
                  <a:pt x="3185416" y="1221044"/>
                  <a:pt x="3092283" y="1037599"/>
                  <a:pt x="3030194" y="989621"/>
                </a:cubicBezTo>
                <a:cubicBezTo>
                  <a:pt x="2968105" y="941643"/>
                  <a:pt x="2874972" y="998088"/>
                  <a:pt x="2776194" y="1023488"/>
                </a:cubicBezTo>
                <a:cubicBezTo>
                  <a:pt x="2677416" y="1048888"/>
                  <a:pt x="2527838" y="1127910"/>
                  <a:pt x="2437527" y="1142021"/>
                </a:cubicBezTo>
                <a:cubicBezTo>
                  <a:pt x="2347216" y="1156132"/>
                  <a:pt x="2223038" y="1144844"/>
                  <a:pt x="2234327" y="1108155"/>
                </a:cubicBezTo>
                <a:cubicBezTo>
                  <a:pt x="2245616" y="1071466"/>
                  <a:pt x="2406483" y="955755"/>
                  <a:pt x="2505261" y="921888"/>
                </a:cubicBezTo>
                <a:cubicBezTo>
                  <a:pt x="2604039" y="888021"/>
                  <a:pt x="2736683" y="941644"/>
                  <a:pt x="2826994" y="904955"/>
                </a:cubicBezTo>
                <a:cubicBezTo>
                  <a:pt x="2917305" y="868266"/>
                  <a:pt x="3024549" y="772311"/>
                  <a:pt x="3047127" y="701755"/>
                </a:cubicBezTo>
                <a:cubicBezTo>
                  <a:pt x="3069705" y="631199"/>
                  <a:pt x="3052772" y="475977"/>
                  <a:pt x="2962461" y="481621"/>
                </a:cubicBezTo>
                <a:cubicBezTo>
                  <a:pt x="2872150" y="487265"/>
                  <a:pt x="2618150" y="634021"/>
                  <a:pt x="2505261" y="735621"/>
                </a:cubicBezTo>
                <a:cubicBezTo>
                  <a:pt x="2392372" y="837221"/>
                  <a:pt x="2341572" y="1040421"/>
                  <a:pt x="2285127" y="1091221"/>
                </a:cubicBezTo>
                <a:cubicBezTo>
                  <a:pt x="2228682" y="1142021"/>
                  <a:pt x="2149661" y="1110976"/>
                  <a:pt x="2166594" y="1040421"/>
                </a:cubicBezTo>
                <a:cubicBezTo>
                  <a:pt x="2183527" y="969866"/>
                  <a:pt x="2304883" y="758199"/>
                  <a:pt x="2386727" y="667888"/>
                </a:cubicBezTo>
                <a:cubicBezTo>
                  <a:pt x="2468571" y="577577"/>
                  <a:pt x="2623794" y="557822"/>
                  <a:pt x="2657661" y="498555"/>
                </a:cubicBezTo>
                <a:cubicBezTo>
                  <a:pt x="2691528" y="439288"/>
                  <a:pt x="2629438" y="346155"/>
                  <a:pt x="2589927" y="312288"/>
                </a:cubicBezTo>
                <a:cubicBezTo>
                  <a:pt x="2550416" y="278421"/>
                  <a:pt x="2465750" y="253022"/>
                  <a:pt x="2420594" y="295355"/>
                </a:cubicBezTo>
                <a:cubicBezTo>
                  <a:pt x="2375438" y="337688"/>
                  <a:pt x="2364149" y="521133"/>
                  <a:pt x="2318994" y="566288"/>
                </a:cubicBezTo>
                <a:cubicBezTo>
                  <a:pt x="2273839" y="611443"/>
                  <a:pt x="2132728" y="645310"/>
                  <a:pt x="2149661" y="566288"/>
                </a:cubicBezTo>
                <a:cubicBezTo>
                  <a:pt x="2166594" y="487266"/>
                  <a:pt x="2414950" y="176822"/>
                  <a:pt x="2420594" y="92155"/>
                </a:cubicBezTo>
                <a:cubicBezTo>
                  <a:pt x="2426238" y="7488"/>
                  <a:pt x="2248438" y="18777"/>
                  <a:pt x="2183527" y="58288"/>
                </a:cubicBezTo>
                <a:cubicBezTo>
                  <a:pt x="2118616" y="97799"/>
                  <a:pt x="2087571" y="337688"/>
                  <a:pt x="2031127" y="329221"/>
                </a:cubicBezTo>
                <a:cubicBezTo>
                  <a:pt x="1974683" y="320754"/>
                  <a:pt x="1856150" y="-57423"/>
                  <a:pt x="1844861" y="7488"/>
                </a:cubicBezTo>
                <a:cubicBezTo>
                  <a:pt x="1833572" y="72399"/>
                  <a:pt x="1949283" y="532421"/>
                  <a:pt x="1963394" y="718688"/>
                </a:cubicBezTo>
                <a:cubicBezTo>
                  <a:pt x="1977505" y="904955"/>
                  <a:pt x="2019838" y="1119444"/>
                  <a:pt x="1929527" y="1125088"/>
                </a:cubicBezTo>
                <a:cubicBezTo>
                  <a:pt x="1839216" y="1130733"/>
                  <a:pt x="1421527" y="752555"/>
                  <a:pt x="1421527" y="752555"/>
                </a:cubicBezTo>
              </a:path>
            </a:pathLst>
          </a:custGeom>
          <a:solidFill>
            <a:schemeClr val="tx1">
              <a:lumMod val="50000"/>
              <a:lumOff val="50000"/>
            </a:schemeClr>
          </a:solidFill>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sp>
        <p:nvSpPr>
          <p:cNvPr id="57" name="テキスト ボックス 56"/>
          <p:cNvSpPr txBox="1"/>
          <p:nvPr/>
        </p:nvSpPr>
        <p:spPr>
          <a:xfrm>
            <a:off x="8068423" y="2682406"/>
            <a:ext cx="1170173" cy="369332"/>
          </a:xfrm>
          <a:prstGeom prst="rect">
            <a:avLst/>
          </a:prstGeom>
          <a:noFill/>
        </p:spPr>
        <p:txBody>
          <a:bodyPr wrap="square" rtlCol="0">
            <a:spAutoFit/>
          </a:bodyPr>
          <a:lstStyle/>
          <a:p>
            <a:pPr algn="ctr"/>
            <a:r>
              <a:rPr kumimoji="1" lang="en-US" altLang="ja-JP" b="1" dirty="0" smtClean="0"/>
              <a:t>Mixing</a:t>
            </a:r>
            <a:endParaRPr kumimoji="1" lang="ja-JP" altLang="en-US" b="1" dirty="0"/>
          </a:p>
        </p:txBody>
      </p:sp>
      <p:cxnSp>
        <p:nvCxnSpPr>
          <p:cNvPr id="61" name="直線矢印コネクタ 60"/>
          <p:cNvCxnSpPr/>
          <p:nvPr/>
        </p:nvCxnSpPr>
        <p:spPr>
          <a:xfrm>
            <a:off x="7823656" y="3812571"/>
            <a:ext cx="0" cy="70246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5" name="テキスト ボックス 64"/>
          <p:cNvSpPr txBox="1"/>
          <p:nvPr/>
        </p:nvSpPr>
        <p:spPr>
          <a:xfrm>
            <a:off x="7785827" y="3829983"/>
            <a:ext cx="1459773" cy="369332"/>
          </a:xfrm>
          <a:prstGeom prst="rect">
            <a:avLst/>
          </a:prstGeom>
          <a:noFill/>
        </p:spPr>
        <p:txBody>
          <a:bodyPr wrap="square" rtlCol="0">
            <a:spAutoFit/>
          </a:bodyPr>
          <a:lstStyle/>
          <a:p>
            <a:r>
              <a:rPr lang="en-US" altLang="ja-JP" b="1" dirty="0"/>
              <a:t>A</a:t>
            </a:r>
            <a:r>
              <a:rPr lang="en-US" altLang="ja-JP" b="1" dirty="0" smtClean="0"/>
              <a:t>cceleration</a:t>
            </a:r>
            <a:endParaRPr kumimoji="1" lang="ja-JP" altLang="en-US" b="1" dirty="0"/>
          </a:p>
        </p:txBody>
      </p:sp>
      <p:sp>
        <p:nvSpPr>
          <p:cNvPr id="66" name="正方形/長方形 65"/>
          <p:cNvSpPr/>
          <p:nvPr/>
        </p:nvSpPr>
        <p:spPr>
          <a:xfrm>
            <a:off x="4553545" y="3337059"/>
            <a:ext cx="505228" cy="211184"/>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9" name="テキスト ボックス 68"/>
          <p:cNvSpPr txBox="1"/>
          <p:nvPr/>
        </p:nvSpPr>
        <p:spPr>
          <a:xfrm>
            <a:off x="3555281" y="4071938"/>
            <a:ext cx="2697293" cy="400110"/>
          </a:xfrm>
          <a:prstGeom prst="rect">
            <a:avLst/>
          </a:prstGeom>
          <a:noFill/>
        </p:spPr>
        <p:txBody>
          <a:bodyPr wrap="square" rtlCol="0">
            <a:spAutoFit/>
          </a:bodyPr>
          <a:lstStyle/>
          <a:p>
            <a:r>
              <a:rPr kumimoji="1" lang="en-US" altLang="ja-JP" sz="2000" b="1" dirty="0" smtClean="0">
                <a:solidFill>
                  <a:srgbClr val="FF0000"/>
                </a:solidFill>
              </a:rPr>
              <a:t>Imprint perturbation</a:t>
            </a:r>
            <a:endParaRPr kumimoji="1" lang="ja-JP" altLang="en-US" sz="2000" b="1" dirty="0">
              <a:solidFill>
                <a:srgbClr val="FF0000"/>
              </a:solidFill>
            </a:endParaRPr>
          </a:p>
        </p:txBody>
      </p:sp>
      <p:sp>
        <p:nvSpPr>
          <p:cNvPr id="70" name="テキスト ボックス 69"/>
          <p:cNvSpPr txBox="1"/>
          <p:nvPr/>
        </p:nvSpPr>
        <p:spPr>
          <a:xfrm>
            <a:off x="3763182" y="1001322"/>
            <a:ext cx="831540" cy="461665"/>
          </a:xfrm>
          <a:prstGeom prst="rect">
            <a:avLst/>
          </a:prstGeom>
          <a:noFill/>
        </p:spPr>
        <p:txBody>
          <a:bodyPr wrap="square" rtlCol="0">
            <a:spAutoFit/>
          </a:bodyPr>
          <a:lstStyle/>
          <a:p>
            <a:r>
              <a:rPr kumimoji="1" lang="en-US" altLang="ja-JP" sz="2400" b="1" dirty="0" smtClean="0"/>
              <a:t>1</a:t>
            </a:r>
            <a:endParaRPr kumimoji="1" lang="ja-JP" altLang="en-US" sz="2400" b="1" dirty="0"/>
          </a:p>
        </p:txBody>
      </p:sp>
      <p:sp>
        <p:nvSpPr>
          <p:cNvPr id="71" name="テキスト ボックス 70"/>
          <p:cNvSpPr txBox="1"/>
          <p:nvPr/>
        </p:nvSpPr>
        <p:spPr>
          <a:xfrm>
            <a:off x="5879183" y="1007933"/>
            <a:ext cx="749300" cy="461665"/>
          </a:xfrm>
          <a:prstGeom prst="rect">
            <a:avLst/>
          </a:prstGeom>
          <a:noFill/>
        </p:spPr>
        <p:txBody>
          <a:bodyPr wrap="square" rtlCol="0">
            <a:spAutoFit/>
          </a:bodyPr>
          <a:lstStyle/>
          <a:p>
            <a:r>
              <a:rPr kumimoji="1" lang="en-US" altLang="ja-JP" sz="2400" b="1" dirty="0" smtClean="0"/>
              <a:t>2</a:t>
            </a:r>
            <a:endParaRPr kumimoji="1" lang="ja-JP" altLang="en-US" sz="2400" b="1" dirty="0"/>
          </a:p>
        </p:txBody>
      </p:sp>
      <p:sp>
        <p:nvSpPr>
          <p:cNvPr id="72" name="テキスト ボックス 71"/>
          <p:cNvSpPr txBox="1"/>
          <p:nvPr/>
        </p:nvSpPr>
        <p:spPr>
          <a:xfrm>
            <a:off x="8030882" y="999156"/>
            <a:ext cx="1052157" cy="461665"/>
          </a:xfrm>
          <a:prstGeom prst="rect">
            <a:avLst/>
          </a:prstGeom>
          <a:noFill/>
        </p:spPr>
        <p:txBody>
          <a:bodyPr wrap="square" rtlCol="0">
            <a:spAutoFit/>
          </a:bodyPr>
          <a:lstStyle/>
          <a:p>
            <a:r>
              <a:rPr kumimoji="1" lang="en-US" altLang="ja-JP" sz="2400" b="1" dirty="0" smtClean="0"/>
              <a:t>3</a:t>
            </a:r>
            <a:endParaRPr kumimoji="1" lang="ja-JP" altLang="en-US" sz="2400" b="1" dirty="0"/>
          </a:p>
        </p:txBody>
      </p:sp>
      <p:sp>
        <p:nvSpPr>
          <p:cNvPr id="73" name="円/楕円 72"/>
          <p:cNvSpPr/>
          <p:nvPr/>
        </p:nvSpPr>
        <p:spPr>
          <a:xfrm>
            <a:off x="6579197" y="1849533"/>
            <a:ext cx="1080000" cy="1080000"/>
          </a:xfrm>
          <a:prstGeom prst="ellipse">
            <a:avLst/>
          </a:prstGeom>
          <a:solidFill>
            <a:schemeClr val="tx1">
              <a:lumMod val="50000"/>
              <a:lumOff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4" name="円/楕円 73"/>
          <p:cNvSpPr/>
          <p:nvPr/>
        </p:nvSpPr>
        <p:spPr>
          <a:xfrm>
            <a:off x="6749165" y="2020380"/>
            <a:ext cx="738000" cy="752400"/>
          </a:xfrm>
          <a:prstGeom prst="ellipse">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5" name="テキスト ボックス 74"/>
          <p:cNvSpPr txBox="1"/>
          <p:nvPr/>
        </p:nvSpPr>
        <p:spPr>
          <a:xfrm>
            <a:off x="6225679" y="1075282"/>
            <a:ext cx="1312010" cy="646331"/>
          </a:xfrm>
          <a:prstGeom prst="rect">
            <a:avLst/>
          </a:prstGeom>
          <a:noFill/>
        </p:spPr>
        <p:txBody>
          <a:bodyPr wrap="square" rtlCol="0">
            <a:spAutoFit/>
          </a:bodyPr>
          <a:lstStyle/>
          <a:p>
            <a:r>
              <a:rPr kumimoji="1" lang="en-US" altLang="ja-JP" b="1" dirty="0" smtClean="0"/>
              <a:t>Corona Plasma</a:t>
            </a:r>
            <a:endParaRPr kumimoji="1" lang="ja-JP" altLang="en-US" b="1" dirty="0"/>
          </a:p>
        </p:txBody>
      </p:sp>
      <p:sp>
        <p:nvSpPr>
          <p:cNvPr id="76" name="正方形/長方形 75"/>
          <p:cNvSpPr/>
          <p:nvPr/>
        </p:nvSpPr>
        <p:spPr>
          <a:xfrm>
            <a:off x="6949629" y="2971545"/>
            <a:ext cx="393700" cy="158400"/>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nvGrpSpPr>
          <p:cNvPr id="77" name="グループ化 6"/>
          <p:cNvGrpSpPr/>
          <p:nvPr/>
        </p:nvGrpSpPr>
        <p:grpSpPr>
          <a:xfrm>
            <a:off x="5944203" y="3838235"/>
            <a:ext cx="1782467" cy="403200"/>
            <a:chOff x="5855818" y="1192856"/>
            <a:chExt cx="3056400" cy="250360"/>
          </a:xfrm>
          <a:solidFill>
            <a:schemeClr val="tx1">
              <a:lumMod val="50000"/>
              <a:lumOff val="50000"/>
            </a:schemeClr>
          </a:solidFill>
        </p:grpSpPr>
        <p:sp>
          <p:nvSpPr>
            <p:cNvPr id="78" name="フリーフォーム 77"/>
            <p:cNvSpPr/>
            <p:nvPr/>
          </p:nvSpPr>
          <p:spPr>
            <a:xfrm>
              <a:off x="5855818" y="1192856"/>
              <a:ext cx="3056400" cy="229544"/>
            </a:xfrm>
            <a:custGeom>
              <a:avLst/>
              <a:gdLst>
                <a:gd name="connsiteX0" fmla="*/ 0 w 1833033"/>
                <a:gd name="connsiteY0" fmla="*/ 21168 h 258258"/>
                <a:gd name="connsiteX1" fmla="*/ 228600 w 1833033"/>
                <a:gd name="connsiteY1" fmla="*/ 254001 h 258258"/>
                <a:gd name="connsiteX2" fmla="*/ 461433 w 1833033"/>
                <a:gd name="connsiteY2" fmla="*/ 1 h 258258"/>
                <a:gd name="connsiteX3" fmla="*/ 690033 w 1833033"/>
                <a:gd name="connsiteY3" fmla="*/ 258234 h 258258"/>
                <a:gd name="connsiteX4" fmla="*/ 918633 w 1833033"/>
                <a:gd name="connsiteY4" fmla="*/ 16934 h 258258"/>
                <a:gd name="connsiteX5" fmla="*/ 1147233 w 1833033"/>
                <a:gd name="connsiteY5" fmla="*/ 249768 h 258258"/>
                <a:gd name="connsiteX6" fmla="*/ 1380066 w 1833033"/>
                <a:gd name="connsiteY6" fmla="*/ 12701 h 258258"/>
                <a:gd name="connsiteX7" fmla="*/ 1604433 w 1833033"/>
                <a:gd name="connsiteY7" fmla="*/ 245534 h 258258"/>
                <a:gd name="connsiteX8" fmla="*/ 1833033 w 1833033"/>
                <a:gd name="connsiteY8" fmla="*/ 12701 h 258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033" h="258258">
                  <a:moveTo>
                    <a:pt x="0" y="21168"/>
                  </a:moveTo>
                  <a:cubicBezTo>
                    <a:pt x="75847" y="139348"/>
                    <a:pt x="151695" y="257529"/>
                    <a:pt x="228600" y="254001"/>
                  </a:cubicBezTo>
                  <a:cubicBezTo>
                    <a:pt x="305506" y="250473"/>
                    <a:pt x="384528" y="-704"/>
                    <a:pt x="461433" y="1"/>
                  </a:cubicBezTo>
                  <a:cubicBezTo>
                    <a:pt x="538338" y="706"/>
                    <a:pt x="613833" y="255412"/>
                    <a:pt x="690033" y="258234"/>
                  </a:cubicBezTo>
                  <a:cubicBezTo>
                    <a:pt x="766233" y="261056"/>
                    <a:pt x="842433" y="18345"/>
                    <a:pt x="918633" y="16934"/>
                  </a:cubicBezTo>
                  <a:cubicBezTo>
                    <a:pt x="994833" y="15523"/>
                    <a:pt x="1070328" y="250473"/>
                    <a:pt x="1147233" y="249768"/>
                  </a:cubicBezTo>
                  <a:cubicBezTo>
                    <a:pt x="1224138" y="249063"/>
                    <a:pt x="1303866" y="13407"/>
                    <a:pt x="1380066" y="12701"/>
                  </a:cubicBezTo>
                  <a:cubicBezTo>
                    <a:pt x="1456266" y="11995"/>
                    <a:pt x="1528939" y="245534"/>
                    <a:pt x="1604433" y="245534"/>
                  </a:cubicBezTo>
                  <a:cubicBezTo>
                    <a:pt x="1679927" y="245534"/>
                    <a:pt x="1833033" y="12701"/>
                    <a:pt x="1833033" y="12701"/>
                  </a:cubicBezTo>
                </a:path>
              </a:pathLst>
            </a:custGeom>
            <a:grpFill/>
            <a:ln>
              <a:solidFill>
                <a:srgbClr val="000000"/>
              </a:solid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dirty="0"/>
            </a:p>
          </p:txBody>
        </p:sp>
        <p:sp>
          <p:nvSpPr>
            <p:cNvPr id="79" name="フリーフォーム 78"/>
            <p:cNvSpPr/>
            <p:nvPr/>
          </p:nvSpPr>
          <p:spPr>
            <a:xfrm>
              <a:off x="6246281" y="1197304"/>
              <a:ext cx="2288117" cy="245912"/>
            </a:xfrm>
            <a:custGeom>
              <a:avLst/>
              <a:gdLst>
                <a:gd name="connsiteX0" fmla="*/ 0 w 1375833"/>
                <a:gd name="connsiteY0" fmla="*/ 237445 h 245912"/>
                <a:gd name="connsiteX1" fmla="*/ 67733 w 1375833"/>
                <a:gd name="connsiteY1" fmla="*/ 190878 h 245912"/>
                <a:gd name="connsiteX2" fmla="*/ 228600 w 1375833"/>
                <a:gd name="connsiteY2" fmla="*/ 378 h 245912"/>
                <a:gd name="connsiteX3" fmla="*/ 461433 w 1375833"/>
                <a:gd name="connsiteY3" fmla="*/ 245911 h 245912"/>
                <a:gd name="connsiteX4" fmla="*/ 694266 w 1375833"/>
                <a:gd name="connsiteY4" fmla="*/ 4611 h 245912"/>
                <a:gd name="connsiteX5" fmla="*/ 914400 w 1375833"/>
                <a:gd name="connsiteY5" fmla="*/ 245911 h 245912"/>
                <a:gd name="connsiteX6" fmla="*/ 1143000 w 1375833"/>
                <a:gd name="connsiteY6" fmla="*/ 4611 h 245912"/>
                <a:gd name="connsiteX7" fmla="*/ 1286933 w 1375833"/>
                <a:gd name="connsiteY7" fmla="*/ 169711 h 245912"/>
                <a:gd name="connsiteX8" fmla="*/ 1375833 w 1375833"/>
                <a:gd name="connsiteY8" fmla="*/ 237445 h 24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5833" h="245912">
                  <a:moveTo>
                    <a:pt x="0" y="237445"/>
                  </a:moveTo>
                  <a:cubicBezTo>
                    <a:pt x="14816" y="233917"/>
                    <a:pt x="29633" y="230389"/>
                    <a:pt x="67733" y="190878"/>
                  </a:cubicBezTo>
                  <a:cubicBezTo>
                    <a:pt x="105833" y="151367"/>
                    <a:pt x="162983" y="-8794"/>
                    <a:pt x="228600" y="378"/>
                  </a:cubicBezTo>
                  <a:cubicBezTo>
                    <a:pt x="294217" y="9550"/>
                    <a:pt x="383822" y="245206"/>
                    <a:pt x="461433" y="245911"/>
                  </a:cubicBezTo>
                  <a:cubicBezTo>
                    <a:pt x="539044" y="246616"/>
                    <a:pt x="618772" y="4611"/>
                    <a:pt x="694266" y="4611"/>
                  </a:cubicBezTo>
                  <a:cubicBezTo>
                    <a:pt x="769760" y="4611"/>
                    <a:pt x="839611" y="245911"/>
                    <a:pt x="914400" y="245911"/>
                  </a:cubicBezTo>
                  <a:cubicBezTo>
                    <a:pt x="989189" y="245911"/>
                    <a:pt x="1080911" y="17311"/>
                    <a:pt x="1143000" y="4611"/>
                  </a:cubicBezTo>
                  <a:cubicBezTo>
                    <a:pt x="1205089" y="-8089"/>
                    <a:pt x="1248128" y="130905"/>
                    <a:pt x="1286933" y="169711"/>
                  </a:cubicBezTo>
                  <a:cubicBezTo>
                    <a:pt x="1325738" y="208517"/>
                    <a:pt x="1375833" y="237445"/>
                    <a:pt x="1375833" y="237445"/>
                  </a:cubicBezTo>
                </a:path>
              </a:pathLst>
            </a:custGeom>
            <a:solidFill>
              <a:schemeClr val="bg1">
                <a:lumMod val="75000"/>
              </a:schemeClr>
            </a:solidFill>
            <a:ln>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dirty="0"/>
            </a:p>
          </p:txBody>
        </p:sp>
      </p:grpSp>
      <p:sp>
        <p:nvSpPr>
          <p:cNvPr id="80" name="テキスト ボックス 79"/>
          <p:cNvSpPr txBox="1"/>
          <p:nvPr/>
        </p:nvSpPr>
        <p:spPr>
          <a:xfrm>
            <a:off x="5706217" y="3345664"/>
            <a:ext cx="1407296" cy="369332"/>
          </a:xfrm>
          <a:prstGeom prst="rect">
            <a:avLst/>
          </a:prstGeom>
          <a:noFill/>
        </p:spPr>
        <p:txBody>
          <a:bodyPr wrap="square" rtlCol="0">
            <a:spAutoFit/>
          </a:bodyPr>
          <a:lstStyle/>
          <a:p>
            <a:r>
              <a:rPr lang="en-US" altLang="ja-JP" b="1" dirty="0" smtClean="0"/>
              <a:t>Heavy Fluids</a:t>
            </a:r>
            <a:endParaRPr lang="ja-JP" altLang="en-US" b="1" dirty="0"/>
          </a:p>
        </p:txBody>
      </p:sp>
      <p:sp>
        <p:nvSpPr>
          <p:cNvPr id="81" name="テキスト ボックス 80"/>
          <p:cNvSpPr txBox="1"/>
          <p:nvPr/>
        </p:nvSpPr>
        <p:spPr>
          <a:xfrm>
            <a:off x="6036383" y="4349943"/>
            <a:ext cx="1867132" cy="369332"/>
          </a:xfrm>
          <a:prstGeom prst="rect">
            <a:avLst/>
          </a:prstGeom>
          <a:noFill/>
        </p:spPr>
        <p:txBody>
          <a:bodyPr wrap="square" rtlCol="0">
            <a:spAutoFit/>
          </a:bodyPr>
          <a:lstStyle/>
          <a:p>
            <a:r>
              <a:rPr lang="en-US" altLang="ja-JP" b="1" dirty="0" smtClean="0"/>
              <a:t>Light Fluids</a:t>
            </a:r>
            <a:endParaRPr lang="ja-JP" altLang="en-US" b="1" dirty="0"/>
          </a:p>
        </p:txBody>
      </p:sp>
      <p:cxnSp>
        <p:nvCxnSpPr>
          <p:cNvPr id="82" name="直線コネクタ 81"/>
          <p:cNvCxnSpPr/>
          <p:nvPr/>
        </p:nvCxnSpPr>
        <p:spPr>
          <a:xfrm flipH="1">
            <a:off x="6149478" y="3714996"/>
            <a:ext cx="9740" cy="21942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3" name="直線コネクタ 82"/>
          <p:cNvCxnSpPr/>
          <p:nvPr/>
        </p:nvCxnSpPr>
        <p:spPr>
          <a:xfrm>
            <a:off x="6439502" y="4182385"/>
            <a:ext cx="109434" cy="2412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4" name="直線コネクタ 83"/>
          <p:cNvCxnSpPr/>
          <p:nvPr/>
        </p:nvCxnSpPr>
        <p:spPr>
          <a:xfrm>
            <a:off x="6494505" y="1643650"/>
            <a:ext cx="109434" cy="2412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85" name="フリーフォーム 84"/>
          <p:cNvSpPr/>
          <p:nvPr/>
        </p:nvSpPr>
        <p:spPr>
          <a:xfrm>
            <a:off x="4245252" y="3923571"/>
            <a:ext cx="1137600" cy="135667"/>
          </a:xfrm>
          <a:custGeom>
            <a:avLst/>
            <a:gdLst>
              <a:gd name="connsiteX0" fmla="*/ 15553 w 1858621"/>
              <a:gd name="connsiteY0" fmla="*/ 433524 h 467404"/>
              <a:gd name="connsiteX1" fmla="*/ 24020 w 1858621"/>
              <a:gd name="connsiteY1" fmla="*/ 209158 h 467404"/>
              <a:gd name="connsiteX2" fmla="*/ 24020 w 1858621"/>
              <a:gd name="connsiteY2" fmla="*/ 86391 h 467404"/>
              <a:gd name="connsiteX3" fmla="*/ 28253 w 1858621"/>
              <a:gd name="connsiteY3" fmla="*/ 5958 h 467404"/>
              <a:gd name="connsiteX4" fmla="*/ 53653 w 1858621"/>
              <a:gd name="connsiteY4" fmla="*/ 5958 h 467404"/>
              <a:gd name="connsiteX5" fmla="*/ 79053 w 1858621"/>
              <a:gd name="connsiteY5" fmla="*/ 5958 h 467404"/>
              <a:gd name="connsiteX6" fmla="*/ 1615753 w 1858621"/>
              <a:gd name="connsiteY6" fmla="*/ 1724 h 467404"/>
              <a:gd name="connsiteX7" fmla="*/ 1763920 w 1858621"/>
              <a:gd name="connsiteY7" fmla="*/ 1724 h 467404"/>
              <a:gd name="connsiteX8" fmla="*/ 1840120 w 1858621"/>
              <a:gd name="connsiteY8" fmla="*/ 5958 h 467404"/>
              <a:gd name="connsiteX9" fmla="*/ 1848587 w 1858621"/>
              <a:gd name="connsiteY9" fmla="*/ 18658 h 467404"/>
              <a:gd name="connsiteX10" fmla="*/ 1852820 w 1858621"/>
              <a:gd name="connsiteY10" fmla="*/ 82158 h 467404"/>
              <a:gd name="connsiteX11" fmla="*/ 1852820 w 1858621"/>
              <a:gd name="connsiteY11" fmla="*/ 154124 h 467404"/>
              <a:gd name="connsiteX12" fmla="*/ 1857053 w 1858621"/>
              <a:gd name="connsiteY12" fmla="*/ 272658 h 467404"/>
              <a:gd name="connsiteX13" fmla="*/ 1857053 w 1858621"/>
              <a:gd name="connsiteY13" fmla="*/ 344624 h 467404"/>
              <a:gd name="connsiteX14" fmla="*/ 1857053 w 1858621"/>
              <a:gd name="connsiteY14" fmla="*/ 441991 h 467404"/>
              <a:gd name="connsiteX15" fmla="*/ 1835887 w 1858621"/>
              <a:gd name="connsiteY15" fmla="*/ 412358 h 467404"/>
              <a:gd name="connsiteX16" fmla="*/ 1802020 w 1858621"/>
              <a:gd name="connsiteY16" fmla="*/ 357324 h 467404"/>
              <a:gd name="connsiteX17" fmla="*/ 1738520 w 1858621"/>
              <a:gd name="connsiteY17" fmla="*/ 293824 h 467404"/>
              <a:gd name="connsiteX18" fmla="*/ 1628453 w 1858621"/>
              <a:gd name="connsiteY18" fmla="*/ 226091 h 467404"/>
              <a:gd name="connsiteX19" fmla="*/ 1399853 w 1858621"/>
              <a:gd name="connsiteY19" fmla="*/ 467391 h 467404"/>
              <a:gd name="connsiteX20" fmla="*/ 1175487 w 1858621"/>
              <a:gd name="connsiteY20" fmla="*/ 217624 h 467404"/>
              <a:gd name="connsiteX21" fmla="*/ 938420 w 1858621"/>
              <a:gd name="connsiteY21" fmla="*/ 467391 h 467404"/>
              <a:gd name="connsiteX22" fmla="*/ 718287 w 1858621"/>
              <a:gd name="connsiteY22" fmla="*/ 204924 h 467404"/>
              <a:gd name="connsiteX23" fmla="*/ 485453 w 1858621"/>
              <a:gd name="connsiteY23" fmla="*/ 458924 h 467404"/>
              <a:gd name="connsiteX24" fmla="*/ 256853 w 1858621"/>
              <a:gd name="connsiteY24" fmla="*/ 217624 h 467404"/>
              <a:gd name="connsiteX25" fmla="*/ 15553 w 1858621"/>
              <a:gd name="connsiteY25" fmla="*/ 433524 h 46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58621" h="467404">
                <a:moveTo>
                  <a:pt x="15553" y="433524"/>
                </a:moveTo>
                <a:cubicBezTo>
                  <a:pt x="-23252" y="432113"/>
                  <a:pt x="22609" y="267013"/>
                  <a:pt x="24020" y="209158"/>
                </a:cubicBezTo>
                <a:cubicBezTo>
                  <a:pt x="25431" y="151303"/>
                  <a:pt x="23315" y="120258"/>
                  <a:pt x="24020" y="86391"/>
                </a:cubicBezTo>
                <a:cubicBezTo>
                  <a:pt x="24726" y="52524"/>
                  <a:pt x="23314" y="19364"/>
                  <a:pt x="28253" y="5958"/>
                </a:cubicBezTo>
                <a:cubicBezTo>
                  <a:pt x="33192" y="-7448"/>
                  <a:pt x="53653" y="5958"/>
                  <a:pt x="53653" y="5958"/>
                </a:cubicBezTo>
                <a:lnTo>
                  <a:pt x="79053" y="5958"/>
                </a:lnTo>
                <a:lnTo>
                  <a:pt x="1615753" y="1724"/>
                </a:lnTo>
                <a:lnTo>
                  <a:pt x="1763920" y="1724"/>
                </a:lnTo>
                <a:cubicBezTo>
                  <a:pt x="1801314" y="2430"/>
                  <a:pt x="1826009" y="3136"/>
                  <a:pt x="1840120" y="5958"/>
                </a:cubicBezTo>
                <a:cubicBezTo>
                  <a:pt x="1854231" y="8780"/>
                  <a:pt x="1846470" y="5958"/>
                  <a:pt x="1848587" y="18658"/>
                </a:cubicBezTo>
                <a:cubicBezTo>
                  <a:pt x="1850704" y="31358"/>
                  <a:pt x="1852115" y="59580"/>
                  <a:pt x="1852820" y="82158"/>
                </a:cubicBezTo>
                <a:cubicBezTo>
                  <a:pt x="1853526" y="104736"/>
                  <a:pt x="1852115" y="122374"/>
                  <a:pt x="1852820" y="154124"/>
                </a:cubicBezTo>
                <a:cubicBezTo>
                  <a:pt x="1853525" y="185874"/>
                  <a:pt x="1856348" y="240908"/>
                  <a:pt x="1857053" y="272658"/>
                </a:cubicBezTo>
                <a:cubicBezTo>
                  <a:pt x="1857758" y="304408"/>
                  <a:pt x="1857053" y="344624"/>
                  <a:pt x="1857053" y="344624"/>
                </a:cubicBezTo>
                <a:cubicBezTo>
                  <a:pt x="1857053" y="372846"/>
                  <a:pt x="1860581" y="430702"/>
                  <a:pt x="1857053" y="441991"/>
                </a:cubicBezTo>
                <a:cubicBezTo>
                  <a:pt x="1853525" y="453280"/>
                  <a:pt x="1845059" y="426469"/>
                  <a:pt x="1835887" y="412358"/>
                </a:cubicBezTo>
                <a:cubicBezTo>
                  <a:pt x="1826715" y="398247"/>
                  <a:pt x="1818248" y="377080"/>
                  <a:pt x="1802020" y="357324"/>
                </a:cubicBezTo>
                <a:cubicBezTo>
                  <a:pt x="1785792" y="337568"/>
                  <a:pt x="1767448" y="315696"/>
                  <a:pt x="1738520" y="293824"/>
                </a:cubicBezTo>
                <a:cubicBezTo>
                  <a:pt x="1709592" y="271952"/>
                  <a:pt x="1684898" y="197163"/>
                  <a:pt x="1628453" y="226091"/>
                </a:cubicBezTo>
                <a:cubicBezTo>
                  <a:pt x="1572008" y="255019"/>
                  <a:pt x="1475347" y="468802"/>
                  <a:pt x="1399853" y="467391"/>
                </a:cubicBezTo>
                <a:cubicBezTo>
                  <a:pt x="1324359" y="465980"/>
                  <a:pt x="1252392" y="217624"/>
                  <a:pt x="1175487" y="217624"/>
                </a:cubicBezTo>
                <a:cubicBezTo>
                  <a:pt x="1098582" y="217624"/>
                  <a:pt x="1014620" y="469508"/>
                  <a:pt x="938420" y="467391"/>
                </a:cubicBezTo>
                <a:cubicBezTo>
                  <a:pt x="862220" y="465274"/>
                  <a:pt x="793781" y="206335"/>
                  <a:pt x="718287" y="204924"/>
                </a:cubicBezTo>
                <a:cubicBezTo>
                  <a:pt x="642793" y="203513"/>
                  <a:pt x="562359" y="456807"/>
                  <a:pt x="485453" y="458924"/>
                </a:cubicBezTo>
                <a:cubicBezTo>
                  <a:pt x="408547" y="461041"/>
                  <a:pt x="333758" y="222563"/>
                  <a:pt x="256853" y="217624"/>
                </a:cubicBezTo>
                <a:cubicBezTo>
                  <a:pt x="179948" y="212685"/>
                  <a:pt x="54358" y="434935"/>
                  <a:pt x="15553" y="433524"/>
                </a:cubicBezTo>
                <a:close/>
              </a:path>
            </a:pathLst>
          </a:custGeom>
          <a:solidFill>
            <a:schemeClr val="tx1">
              <a:lumMod val="75000"/>
              <a:lumOff val="2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sp>
        <p:nvSpPr>
          <p:cNvPr id="5" name="下矢印 4"/>
          <p:cNvSpPr/>
          <p:nvPr/>
        </p:nvSpPr>
        <p:spPr>
          <a:xfrm>
            <a:off x="4749800" y="3548243"/>
            <a:ext cx="139700" cy="329082"/>
          </a:xfrm>
          <a:prstGeom prst="downArrow">
            <a:avLst/>
          </a:prstGeom>
          <a:noFill/>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t"/>
          <a:lstStyle/>
          <a:p>
            <a:pPr algn="l"/>
            <a:endParaRPr kumimoji="1" lang="ja-JP" altLang="en-US" sz="1100" dirty="0"/>
          </a:p>
        </p:txBody>
      </p:sp>
      <p:sp>
        <p:nvSpPr>
          <p:cNvPr id="91" name="下矢印 90"/>
          <p:cNvSpPr/>
          <p:nvPr/>
        </p:nvSpPr>
        <p:spPr>
          <a:xfrm>
            <a:off x="7081763" y="3129944"/>
            <a:ext cx="139700" cy="585051"/>
          </a:xfrm>
          <a:prstGeom prst="downArrow">
            <a:avLst/>
          </a:prstGeom>
          <a:noFill/>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t"/>
          <a:lstStyle/>
          <a:p>
            <a:pPr algn="l"/>
            <a:endParaRPr kumimoji="1" lang="ja-JP" altLang="en-US" sz="1100" dirty="0"/>
          </a:p>
        </p:txBody>
      </p:sp>
      <p:pic>
        <p:nvPicPr>
          <p:cNvPr id="48" name="図 47" descr="logo-SILVER.jpg"/>
          <p:cNvPicPr>
            <a:picLocks noChangeAspect="1"/>
          </p:cNvPicPr>
          <p:nvPr/>
        </p:nvPicPr>
        <p:blipFill rotWithShape="1">
          <a:blip r:embed="rId4" cstate="print"/>
          <a:srcRect r="6042"/>
          <a:stretch/>
        </p:blipFill>
        <p:spPr>
          <a:xfrm>
            <a:off x="8176499" y="0"/>
            <a:ext cx="956681" cy="640080"/>
          </a:xfrm>
          <a:prstGeom prst="rect">
            <a:avLst/>
          </a:prstGeom>
          <a:noFill/>
          <a:ln>
            <a:noFill/>
          </a:ln>
          <a:effectLst>
            <a:softEdge rad="0"/>
          </a:effectLst>
        </p:spPr>
      </p:pic>
    </p:spTree>
    <p:extLst>
      <p:ext uri="{BB962C8B-B14F-4D97-AF65-F5344CB8AC3E}">
        <p14:creationId xmlns:p14="http://schemas.microsoft.com/office/powerpoint/2010/main" val="95574751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3"/>
          <a:srcRect/>
          <a:stretch>
            <a:fillRect/>
          </a:stretch>
        </p:blipFill>
        <p:spPr bwMode="auto">
          <a:xfrm>
            <a:off x="17780" y="955321"/>
            <a:ext cx="5189220" cy="3616960"/>
          </a:xfrm>
          <a:prstGeom prst="rect">
            <a:avLst/>
          </a:prstGeom>
          <a:noFill/>
          <a:ln w="9525">
            <a:noFill/>
            <a:miter lim="800000"/>
            <a:headEnd/>
            <a:tailEnd/>
          </a:ln>
        </p:spPr>
      </p:pic>
      <p:sp>
        <p:nvSpPr>
          <p:cNvPr id="5" name="テキスト ボックス 4"/>
          <p:cNvSpPr txBox="1"/>
          <p:nvPr/>
        </p:nvSpPr>
        <p:spPr>
          <a:xfrm>
            <a:off x="30480" y="46874"/>
            <a:ext cx="9113520" cy="461665"/>
          </a:xfrm>
          <a:prstGeom prst="rect">
            <a:avLst/>
          </a:prstGeom>
          <a:noFill/>
        </p:spPr>
        <p:txBody>
          <a:bodyPr wrap="square" rtlCol="0">
            <a:spAutoFit/>
          </a:bodyPr>
          <a:lstStyle/>
          <a:p>
            <a:pPr algn="ctr"/>
            <a:r>
              <a:rPr lang="ja-JP" altLang="en-US" sz="2400" b="1" dirty="0" smtClean="0"/>
              <a:t>可能性１：</a:t>
            </a:r>
            <a:r>
              <a:rPr lang="en-US" altLang="ja-JP" sz="2400" b="1" dirty="0" smtClean="0"/>
              <a:t> </a:t>
            </a:r>
            <a:r>
              <a:rPr lang="ja-JP" altLang="en-US" sz="2400" b="1" dirty="0" smtClean="0"/>
              <a:t>弾塑性転移が非正弦波状な擾乱をつくった</a:t>
            </a:r>
            <a:endParaRPr lang="en-US" altLang="ja-JP" sz="2400" b="1" dirty="0" smtClean="0"/>
          </a:p>
        </p:txBody>
      </p:sp>
      <p:sp>
        <p:nvSpPr>
          <p:cNvPr id="6" name="テキスト ボックス 5"/>
          <p:cNvSpPr txBox="1"/>
          <p:nvPr/>
        </p:nvSpPr>
        <p:spPr>
          <a:xfrm>
            <a:off x="873958" y="5107076"/>
            <a:ext cx="7514788" cy="1015663"/>
          </a:xfrm>
          <a:prstGeom prst="rect">
            <a:avLst/>
          </a:prstGeom>
          <a:noFill/>
        </p:spPr>
        <p:txBody>
          <a:bodyPr wrap="square" rtlCol="0">
            <a:spAutoFit/>
          </a:bodyPr>
          <a:lstStyle/>
          <a:p>
            <a:r>
              <a:rPr kumimoji="1" lang="ja-JP" altLang="en-US" sz="2000" b="1" dirty="0" smtClean="0"/>
              <a:t>・</a:t>
            </a:r>
            <a:r>
              <a:rPr kumimoji="1" lang="en-US" altLang="ja-JP" sz="2000" b="1" dirty="0" smtClean="0"/>
              <a:t> 140G</a:t>
            </a:r>
            <a:r>
              <a:rPr lang="en-US" altLang="ja-JP" sz="2000" b="1" dirty="0" smtClean="0"/>
              <a:t>Pa</a:t>
            </a:r>
            <a:r>
              <a:rPr lang="ja-JP" altLang="en-US" sz="2000" b="1" dirty="0" smtClean="0"/>
              <a:t>まで、</a:t>
            </a:r>
            <a:r>
              <a:rPr lang="en-US" altLang="ja-JP" sz="2000" b="1" dirty="0" smtClean="0"/>
              <a:t>Diamond</a:t>
            </a:r>
            <a:r>
              <a:rPr lang="ja-JP" altLang="en-US" sz="2000" b="1" dirty="0" smtClean="0"/>
              <a:t>は弾性体として振る舞う</a:t>
            </a:r>
            <a:endParaRPr lang="en-US" altLang="ja-JP" sz="2000" b="1" dirty="0" smtClean="0"/>
          </a:p>
          <a:p>
            <a:endParaRPr kumimoji="1" lang="en-US" altLang="ja-JP" sz="2000" b="1" dirty="0"/>
          </a:p>
          <a:p>
            <a:r>
              <a:rPr lang="ja-JP" altLang="en-US" sz="2000" b="1" dirty="0" smtClean="0"/>
              <a:t>・</a:t>
            </a:r>
            <a:r>
              <a:rPr lang="en-US" altLang="ja-JP" sz="2000" b="1" dirty="0" smtClean="0"/>
              <a:t> </a:t>
            </a:r>
            <a:r>
              <a:rPr lang="ja-JP" altLang="en-US" sz="2000" b="1" dirty="0" smtClean="0"/>
              <a:t>少なくとも</a:t>
            </a:r>
            <a:r>
              <a:rPr lang="en-US" altLang="ja-JP" sz="2000" b="1" dirty="0" smtClean="0"/>
              <a:t>160GPa</a:t>
            </a:r>
            <a:r>
              <a:rPr lang="ja-JP" altLang="en-US" sz="2000" b="1" dirty="0" smtClean="0"/>
              <a:t>に圧力が達すると、</a:t>
            </a:r>
            <a:r>
              <a:rPr lang="en-US" altLang="ja-JP" sz="2000" b="1" dirty="0" smtClean="0"/>
              <a:t>Diamond</a:t>
            </a:r>
            <a:r>
              <a:rPr lang="ja-JP" altLang="en-US" sz="2000" b="1" dirty="0" smtClean="0"/>
              <a:t>は塑性体へ転移する</a:t>
            </a:r>
            <a:endParaRPr lang="en-US" altLang="ja-JP" sz="2000" b="1" dirty="0" smtClean="0"/>
          </a:p>
        </p:txBody>
      </p:sp>
      <p:sp>
        <p:nvSpPr>
          <p:cNvPr id="7" name="テキスト ボックス 6"/>
          <p:cNvSpPr txBox="1"/>
          <p:nvPr/>
        </p:nvSpPr>
        <p:spPr>
          <a:xfrm>
            <a:off x="30480" y="4570998"/>
            <a:ext cx="5639871" cy="369332"/>
          </a:xfrm>
          <a:prstGeom prst="rect">
            <a:avLst/>
          </a:prstGeom>
          <a:noFill/>
        </p:spPr>
        <p:txBody>
          <a:bodyPr wrap="square" rtlCol="0">
            <a:spAutoFit/>
          </a:bodyPr>
          <a:lstStyle/>
          <a:p>
            <a:pPr algn="ctr"/>
            <a:r>
              <a:rPr lang="en-US" altLang="ja-JP" b="1" dirty="0">
                <a:ea typeface="メイリオ" panose="020B0604030504040204" pitchFamily="50" charset="-128"/>
              </a:rPr>
              <a:t>*McWilliams </a:t>
            </a:r>
            <a:r>
              <a:rPr lang="en-US" altLang="ja-JP" b="1" i="1" dirty="0">
                <a:ea typeface="メイリオ" panose="020B0604030504040204" pitchFamily="50" charset="-128"/>
              </a:rPr>
              <a:t>et al</a:t>
            </a:r>
            <a:r>
              <a:rPr lang="en-US" altLang="ja-JP" b="1" dirty="0">
                <a:ea typeface="メイリオ" panose="020B0604030504040204" pitchFamily="50" charset="-128"/>
              </a:rPr>
              <a:t>., PRB (2012</a:t>
            </a:r>
            <a:r>
              <a:rPr lang="en-US" altLang="ja-JP" b="1" dirty="0" smtClean="0">
                <a:ea typeface="メイリオ" panose="020B0604030504040204" pitchFamily="50" charset="-128"/>
              </a:rPr>
              <a:t>)</a:t>
            </a:r>
            <a:endParaRPr lang="ja-JP" altLang="en-US" b="1" dirty="0">
              <a:ea typeface="メイリオ" panose="020B0604030504040204" pitchFamily="50" charset="-128"/>
            </a:endParaRPr>
          </a:p>
        </p:txBody>
      </p:sp>
      <p:sp>
        <p:nvSpPr>
          <p:cNvPr id="11" name="テキスト ボックス 10"/>
          <p:cNvSpPr txBox="1"/>
          <p:nvPr/>
        </p:nvSpPr>
        <p:spPr>
          <a:xfrm>
            <a:off x="564749" y="2768600"/>
            <a:ext cx="1043300" cy="369332"/>
          </a:xfrm>
          <a:prstGeom prst="rect">
            <a:avLst/>
          </a:prstGeom>
          <a:noFill/>
        </p:spPr>
        <p:txBody>
          <a:bodyPr wrap="square" rtlCol="0">
            <a:spAutoFit/>
          </a:bodyPr>
          <a:lstStyle/>
          <a:p>
            <a:pPr algn="ctr"/>
            <a:r>
              <a:rPr kumimoji="1" lang="en-US" altLang="ja-JP" b="1" dirty="0" smtClean="0"/>
              <a:t>Elastic </a:t>
            </a:r>
          </a:p>
        </p:txBody>
      </p:sp>
      <p:sp>
        <p:nvSpPr>
          <p:cNvPr id="12" name="テキスト ボックス 11"/>
          <p:cNvSpPr txBox="1"/>
          <p:nvPr/>
        </p:nvSpPr>
        <p:spPr>
          <a:xfrm>
            <a:off x="3446388" y="1813876"/>
            <a:ext cx="997940" cy="369332"/>
          </a:xfrm>
          <a:prstGeom prst="rect">
            <a:avLst/>
          </a:prstGeom>
          <a:noFill/>
        </p:spPr>
        <p:txBody>
          <a:bodyPr wrap="square" rtlCol="0">
            <a:spAutoFit/>
          </a:bodyPr>
          <a:lstStyle/>
          <a:p>
            <a:pPr algn="ctr"/>
            <a:r>
              <a:rPr kumimoji="1" lang="en-US" altLang="ja-JP" b="1" dirty="0" smtClean="0"/>
              <a:t>Inelastic</a:t>
            </a:r>
          </a:p>
        </p:txBody>
      </p:sp>
      <p:cxnSp>
        <p:nvCxnSpPr>
          <p:cNvPr id="14" name="直線コネクタ 13"/>
          <p:cNvCxnSpPr/>
          <p:nvPr/>
        </p:nvCxnSpPr>
        <p:spPr>
          <a:xfrm>
            <a:off x="1891219" y="1793621"/>
            <a:ext cx="1160425" cy="37396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5" name="テキスト ボックス 14"/>
          <p:cNvSpPr txBox="1"/>
          <p:nvPr/>
        </p:nvSpPr>
        <p:spPr>
          <a:xfrm>
            <a:off x="873958" y="1147290"/>
            <a:ext cx="2320850" cy="646331"/>
          </a:xfrm>
          <a:prstGeom prst="rect">
            <a:avLst/>
          </a:prstGeom>
          <a:noFill/>
        </p:spPr>
        <p:txBody>
          <a:bodyPr wrap="square" rtlCol="0">
            <a:spAutoFit/>
          </a:bodyPr>
          <a:lstStyle/>
          <a:p>
            <a:r>
              <a:rPr lang="en-US" altLang="ja-JP" b="1" dirty="0" smtClean="0"/>
              <a:t>Theoretical </a:t>
            </a:r>
            <a:r>
              <a:rPr lang="en-US" altLang="ja-JP" b="1" dirty="0" err="1" smtClean="0"/>
              <a:t>Hugoniot</a:t>
            </a:r>
            <a:r>
              <a:rPr lang="en-US" altLang="ja-JP" b="1" dirty="0" smtClean="0"/>
              <a:t> calculation</a:t>
            </a:r>
          </a:p>
        </p:txBody>
      </p:sp>
      <p:cxnSp>
        <p:nvCxnSpPr>
          <p:cNvPr id="17" name="直線コネクタ 16"/>
          <p:cNvCxnSpPr/>
          <p:nvPr/>
        </p:nvCxnSpPr>
        <p:spPr>
          <a:xfrm>
            <a:off x="1124499" y="3583017"/>
            <a:ext cx="559451" cy="13606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8" name="テキスト ボックス 17"/>
          <p:cNvSpPr txBox="1"/>
          <p:nvPr/>
        </p:nvSpPr>
        <p:spPr>
          <a:xfrm>
            <a:off x="1704249" y="3311975"/>
            <a:ext cx="2752518" cy="646331"/>
          </a:xfrm>
          <a:prstGeom prst="rect">
            <a:avLst/>
          </a:prstGeom>
          <a:noFill/>
        </p:spPr>
        <p:txBody>
          <a:bodyPr wrap="square" rtlCol="0">
            <a:spAutoFit/>
          </a:bodyPr>
          <a:lstStyle/>
          <a:p>
            <a:r>
              <a:rPr kumimoji="1" lang="en-US" altLang="ja-JP" b="1" dirty="0" smtClean="0"/>
              <a:t>Finite-strain model for the </a:t>
            </a:r>
          </a:p>
          <a:p>
            <a:r>
              <a:rPr kumimoji="1" lang="en-US" altLang="ja-JP" b="1" dirty="0" smtClean="0"/>
              <a:t>elastic </a:t>
            </a:r>
            <a:r>
              <a:rPr kumimoji="1" lang="en-US" altLang="ja-JP" b="1" dirty="0" err="1" smtClean="0"/>
              <a:t>Hugoniot</a:t>
            </a:r>
            <a:endParaRPr kumimoji="1" lang="ja-JP" altLang="en-US" b="1" dirty="0"/>
          </a:p>
        </p:txBody>
      </p:sp>
      <p:sp>
        <p:nvSpPr>
          <p:cNvPr id="8" name="フリーフォーム 7"/>
          <p:cNvSpPr/>
          <p:nvPr/>
        </p:nvSpPr>
        <p:spPr>
          <a:xfrm rot="21480000">
            <a:off x="840792" y="3273875"/>
            <a:ext cx="1037727" cy="604093"/>
          </a:xfrm>
          <a:custGeom>
            <a:avLst/>
            <a:gdLst>
              <a:gd name="connsiteX0" fmla="*/ 0 w 1037727"/>
              <a:gd name="connsiteY0" fmla="*/ 604093 h 604093"/>
              <a:gd name="connsiteX1" fmla="*/ 1037727 w 1037727"/>
              <a:gd name="connsiteY1" fmla="*/ 0 h 604093"/>
              <a:gd name="connsiteX2" fmla="*/ 1037727 w 1037727"/>
              <a:gd name="connsiteY2" fmla="*/ 0 h 604093"/>
            </a:gdLst>
            <a:ahLst/>
            <a:cxnLst>
              <a:cxn ang="0">
                <a:pos x="connsiteX0" y="connsiteY0"/>
              </a:cxn>
              <a:cxn ang="0">
                <a:pos x="connsiteX1" y="connsiteY1"/>
              </a:cxn>
              <a:cxn ang="0">
                <a:pos x="connsiteX2" y="connsiteY2"/>
              </a:cxn>
            </a:cxnLst>
            <a:rect l="l" t="t" r="r" b="b"/>
            <a:pathLst>
              <a:path w="1037727" h="604093">
                <a:moveTo>
                  <a:pt x="0" y="604093"/>
                </a:moveTo>
                <a:lnTo>
                  <a:pt x="1037727" y="0"/>
                </a:lnTo>
                <a:lnTo>
                  <a:pt x="1037727" y="0"/>
                </a:lnTo>
              </a:path>
            </a:pathLst>
          </a:custGeom>
          <a:ln>
            <a:solidFill>
              <a:srgbClr val="000000"/>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sp>
        <p:nvSpPr>
          <p:cNvPr id="9" name="正方形/長方形 8"/>
          <p:cNvSpPr/>
          <p:nvPr/>
        </p:nvSpPr>
        <p:spPr>
          <a:xfrm>
            <a:off x="774700" y="2359165"/>
            <a:ext cx="4038600" cy="409435"/>
          </a:xfrm>
          <a:prstGeom prst="rect">
            <a:avLst/>
          </a:prstGeom>
          <a:solidFill>
            <a:srgbClr val="008000">
              <a:alpha val="2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cxnSp>
        <p:nvCxnSpPr>
          <p:cNvPr id="48" name="直線矢印コネクタ 47"/>
          <p:cNvCxnSpPr/>
          <p:nvPr/>
        </p:nvCxnSpPr>
        <p:spPr>
          <a:xfrm>
            <a:off x="5063066" y="3217733"/>
            <a:ext cx="401743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9" name="直線コネクタ 48"/>
          <p:cNvCxnSpPr/>
          <p:nvPr/>
        </p:nvCxnSpPr>
        <p:spPr>
          <a:xfrm>
            <a:off x="5316137" y="2717367"/>
            <a:ext cx="3393921" cy="0"/>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51" name="テキスト ボックス 50"/>
          <p:cNvSpPr txBox="1"/>
          <p:nvPr/>
        </p:nvSpPr>
        <p:spPr>
          <a:xfrm>
            <a:off x="5291666" y="2112298"/>
            <a:ext cx="3280830" cy="400110"/>
          </a:xfrm>
          <a:prstGeom prst="rect">
            <a:avLst/>
          </a:prstGeom>
          <a:solidFill>
            <a:srgbClr val="008000">
              <a:alpha val="24000"/>
            </a:srgbClr>
          </a:solidFill>
        </p:spPr>
        <p:txBody>
          <a:bodyPr wrap="square" rtlCol="0">
            <a:spAutoFit/>
          </a:bodyPr>
          <a:lstStyle/>
          <a:p>
            <a:pPr algn="ctr"/>
            <a:r>
              <a:rPr lang="ja-JP" altLang="en-US" sz="2000" b="1" dirty="0"/>
              <a:t>弾塑性</a:t>
            </a:r>
            <a:r>
              <a:rPr lang="ja-JP" altLang="en-US" sz="2000" b="1" dirty="0" smtClean="0"/>
              <a:t>転移点領域</a:t>
            </a:r>
            <a:endParaRPr lang="en-US" altLang="ja-JP" sz="2000" b="1" dirty="0" smtClean="0"/>
          </a:p>
        </p:txBody>
      </p:sp>
      <p:sp>
        <p:nvSpPr>
          <p:cNvPr id="52" name="フリーフォーム 51"/>
          <p:cNvSpPr/>
          <p:nvPr/>
        </p:nvSpPr>
        <p:spPr>
          <a:xfrm>
            <a:off x="5314924" y="2399868"/>
            <a:ext cx="3251200" cy="611064"/>
          </a:xfrm>
          <a:custGeom>
            <a:avLst/>
            <a:gdLst>
              <a:gd name="connsiteX0" fmla="*/ 0 w 3365500"/>
              <a:gd name="connsiteY0" fmla="*/ 812840 h 812840"/>
              <a:gd name="connsiteX1" fmla="*/ 457200 w 3365500"/>
              <a:gd name="connsiteY1" fmla="*/ 50840 h 812840"/>
              <a:gd name="connsiteX2" fmla="*/ 1003300 w 3365500"/>
              <a:gd name="connsiteY2" fmla="*/ 749340 h 812840"/>
              <a:gd name="connsiteX3" fmla="*/ 1625600 w 3365500"/>
              <a:gd name="connsiteY3" fmla="*/ 40 h 812840"/>
              <a:gd name="connsiteX4" fmla="*/ 2197100 w 3365500"/>
              <a:gd name="connsiteY4" fmla="*/ 787440 h 812840"/>
              <a:gd name="connsiteX5" fmla="*/ 2819400 w 3365500"/>
              <a:gd name="connsiteY5" fmla="*/ 63540 h 812840"/>
              <a:gd name="connsiteX6" fmla="*/ 3365500 w 3365500"/>
              <a:gd name="connsiteY6" fmla="*/ 774740 h 81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5500" h="812840">
                <a:moveTo>
                  <a:pt x="0" y="812840"/>
                </a:moveTo>
                <a:cubicBezTo>
                  <a:pt x="144991" y="437131"/>
                  <a:pt x="289983" y="61423"/>
                  <a:pt x="457200" y="50840"/>
                </a:cubicBezTo>
                <a:cubicBezTo>
                  <a:pt x="624417" y="40257"/>
                  <a:pt x="808567" y="757807"/>
                  <a:pt x="1003300" y="749340"/>
                </a:cubicBezTo>
                <a:cubicBezTo>
                  <a:pt x="1198033" y="740873"/>
                  <a:pt x="1426633" y="-6310"/>
                  <a:pt x="1625600" y="40"/>
                </a:cubicBezTo>
                <a:cubicBezTo>
                  <a:pt x="1824567" y="6390"/>
                  <a:pt x="1998134" y="776857"/>
                  <a:pt x="2197100" y="787440"/>
                </a:cubicBezTo>
                <a:cubicBezTo>
                  <a:pt x="2396066" y="798023"/>
                  <a:pt x="2624667" y="65657"/>
                  <a:pt x="2819400" y="63540"/>
                </a:cubicBezTo>
                <a:cubicBezTo>
                  <a:pt x="3014133" y="61423"/>
                  <a:pt x="3365500" y="774740"/>
                  <a:pt x="3365500" y="774740"/>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53" name="正方形/長方形 52"/>
          <p:cNvSpPr/>
          <p:nvPr/>
        </p:nvSpPr>
        <p:spPr>
          <a:xfrm>
            <a:off x="5101166" y="3683225"/>
            <a:ext cx="3772480" cy="798873"/>
          </a:xfrm>
          <a:prstGeom prst="rect">
            <a:avLst/>
          </a:prstGeom>
          <a:pattFill prst="lgGrid">
            <a:fgClr>
              <a:schemeClr val="tx1"/>
            </a:fgClr>
            <a:bgClr>
              <a:prstClr val="white"/>
            </a:bgClr>
          </a:patt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4" name="円/楕円 53"/>
          <p:cNvSpPr/>
          <p:nvPr/>
        </p:nvSpPr>
        <p:spPr>
          <a:xfrm rot="10800000">
            <a:off x="6616697" y="3564459"/>
            <a:ext cx="529167" cy="722394"/>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5" name="円/楕円 54"/>
          <p:cNvSpPr/>
          <p:nvPr/>
        </p:nvSpPr>
        <p:spPr>
          <a:xfrm rot="10800000">
            <a:off x="5494866" y="3564459"/>
            <a:ext cx="491067" cy="722394"/>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rot="10800000">
            <a:off x="7768164" y="3564459"/>
            <a:ext cx="558799" cy="760494"/>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7" name="テキスト ボックス 56"/>
          <p:cNvSpPr txBox="1"/>
          <p:nvPr/>
        </p:nvSpPr>
        <p:spPr>
          <a:xfrm>
            <a:off x="7190312" y="4404366"/>
            <a:ext cx="1121833" cy="461665"/>
          </a:xfrm>
          <a:prstGeom prst="rect">
            <a:avLst/>
          </a:prstGeom>
          <a:solidFill>
            <a:srgbClr val="FFFFFF"/>
          </a:solidFill>
          <a:ln>
            <a:solidFill>
              <a:srgbClr val="000000"/>
            </a:solidFill>
          </a:ln>
        </p:spPr>
        <p:txBody>
          <a:bodyPr wrap="square" rtlCol="0">
            <a:spAutoFit/>
          </a:bodyPr>
          <a:lstStyle/>
          <a:p>
            <a:pPr algn="ctr"/>
            <a:r>
              <a:rPr kumimoji="1" lang="ja-JP" altLang="en-US" sz="2400" b="1" dirty="0" smtClean="0"/>
              <a:t>弾性体</a:t>
            </a:r>
            <a:endParaRPr kumimoji="1" lang="ja-JP" altLang="en-US" sz="2400" b="1" dirty="0"/>
          </a:p>
        </p:txBody>
      </p:sp>
      <p:sp>
        <p:nvSpPr>
          <p:cNvPr id="58" name="テキスト ボックス 57"/>
          <p:cNvSpPr txBox="1"/>
          <p:nvPr/>
        </p:nvSpPr>
        <p:spPr>
          <a:xfrm>
            <a:off x="5634565" y="4353564"/>
            <a:ext cx="1149350" cy="461665"/>
          </a:xfrm>
          <a:prstGeom prst="rect">
            <a:avLst/>
          </a:prstGeom>
          <a:solidFill>
            <a:srgbClr val="FFFFFF"/>
          </a:solidFill>
          <a:ln>
            <a:solidFill>
              <a:srgbClr val="000000"/>
            </a:solidFill>
          </a:ln>
        </p:spPr>
        <p:txBody>
          <a:bodyPr wrap="square" rtlCol="0">
            <a:spAutoFit/>
          </a:bodyPr>
          <a:lstStyle/>
          <a:p>
            <a:pPr algn="ctr"/>
            <a:r>
              <a:rPr lang="ja-JP" altLang="en-US" sz="2400" b="1" dirty="0" smtClean="0"/>
              <a:t>塑性体</a:t>
            </a:r>
            <a:endParaRPr kumimoji="1" lang="ja-JP" altLang="en-US" sz="2400" b="1" dirty="0"/>
          </a:p>
        </p:txBody>
      </p:sp>
      <p:sp>
        <p:nvSpPr>
          <p:cNvPr id="59" name="テキスト ボックス 58"/>
          <p:cNvSpPr txBox="1"/>
          <p:nvPr/>
        </p:nvSpPr>
        <p:spPr>
          <a:xfrm>
            <a:off x="4893733" y="897502"/>
            <a:ext cx="3803625" cy="646331"/>
          </a:xfrm>
          <a:prstGeom prst="rect">
            <a:avLst/>
          </a:prstGeom>
          <a:solidFill>
            <a:schemeClr val="bg1"/>
          </a:solidFill>
          <a:ln>
            <a:noFill/>
          </a:ln>
        </p:spPr>
        <p:txBody>
          <a:bodyPr wrap="square" rtlCol="0">
            <a:spAutoFit/>
          </a:bodyPr>
          <a:lstStyle/>
          <a:p>
            <a:endParaRPr kumimoji="1" lang="en-US" altLang="ja-JP" dirty="0" smtClean="0"/>
          </a:p>
          <a:p>
            <a:endParaRPr kumimoji="1" lang="ja-JP" altLang="en-US" dirty="0"/>
          </a:p>
        </p:txBody>
      </p:sp>
      <p:sp>
        <p:nvSpPr>
          <p:cNvPr id="60" name="フリーフォーム 59"/>
          <p:cNvSpPr/>
          <p:nvPr/>
        </p:nvSpPr>
        <p:spPr>
          <a:xfrm rot="10800000">
            <a:off x="6775447" y="3687169"/>
            <a:ext cx="190500" cy="375221"/>
          </a:xfrm>
          <a:custGeom>
            <a:avLst/>
            <a:gdLst>
              <a:gd name="connsiteX0" fmla="*/ 0 w 190500"/>
              <a:gd name="connsiteY0" fmla="*/ 215943 h 215943"/>
              <a:gd name="connsiteX1" fmla="*/ 38100 w 190500"/>
              <a:gd name="connsiteY1" fmla="*/ 165143 h 215943"/>
              <a:gd name="connsiteX2" fmla="*/ 50800 w 190500"/>
              <a:gd name="connsiteY2" fmla="*/ 101643 h 215943"/>
              <a:gd name="connsiteX3" fmla="*/ 88900 w 190500"/>
              <a:gd name="connsiteY3" fmla="*/ 43 h 215943"/>
              <a:gd name="connsiteX4" fmla="*/ 127000 w 190500"/>
              <a:gd name="connsiteY4" fmla="*/ 114343 h 215943"/>
              <a:gd name="connsiteX5" fmla="*/ 139700 w 190500"/>
              <a:gd name="connsiteY5" fmla="*/ 152443 h 215943"/>
              <a:gd name="connsiteX6" fmla="*/ 165100 w 190500"/>
              <a:gd name="connsiteY6" fmla="*/ 203243 h 215943"/>
              <a:gd name="connsiteX7" fmla="*/ 190500 w 190500"/>
              <a:gd name="connsiteY7" fmla="*/ 215943 h 21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215943">
                <a:moveTo>
                  <a:pt x="0" y="215943"/>
                </a:moveTo>
                <a:cubicBezTo>
                  <a:pt x="14816" y="200068"/>
                  <a:pt x="29633" y="184193"/>
                  <a:pt x="38100" y="165143"/>
                </a:cubicBezTo>
                <a:cubicBezTo>
                  <a:pt x="46567" y="146093"/>
                  <a:pt x="42333" y="129160"/>
                  <a:pt x="50800" y="101643"/>
                </a:cubicBezTo>
                <a:cubicBezTo>
                  <a:pt x="59267" y="74126"/>
                  <a:pt x="76200" y="-2074"/>
                  <a:pt x="88900" y="43"/>
                </a:cubicBezTo>
                <a:cubicBezTo>
                  <a:pt x="101600" y="2160"/>
                  <a:pt x="127000" y="114343"/>
                  <a:pt x="127000" y="114343"/>
                </a:cubicBezTo>
                <a:cubicBezTo>
                  <a:pt x="135467" y="139743"/>
                  <a:pt x="133350" y="137626"/>
                  <a:pt x="139700" y="152443"/>
                </a:cubicBezTo>
                <a:cubicBezTo>
                  <a:pt x="146050" y="167260"/>
                  <a:pt x="156633" y="192660"/>
                  <a:pt x="165100" y="203243"/>
                </a:cubicBezTo>
                <a:cubicBezTo>
                  <a:pt x="173567" y="213826"/>
                  <a:pt x="190500" y="215943"/>
                  <a:pt x="190500" y="215943"/>
                </a:cubicBezTo>
              </a:path>
            </a:pathLst>
          </a:custGeom>
          <a:solidFill>
            <a:srgbClr val="FFFFFF"/>
          </a:solidFill>
          <a:ln w="1905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sp>
        <p:nvSpPr>
          <p:cNvPr id="61" name="フリーフォーム 60"/>
          <p:cNvSpPr/>
          <p:nvPr/>
        </p:nvSpPr>
        <p:spPr>
          <a:xfrm rot="10800000">
            <a:off x="7945964" y="3682486"/>
            <a:ext cx="190500" cy="401071"/>
          </a:xfrm>
          <a:custGeom>
            <a:avLst/>
            <a:gdLst>
              <a:gd name="connsiteX0" fmla="*/ 0 w 190500"/>
              <a:gd name="connsiteY0" fmla="*/ 241805 h 241805"/>
              <a:gd name="connsiteX1" fmla="*/ 63500 w 190500"/>
              <a:gd name="connsiteY1" fmla="*/ 165605 h 241805"/>
              <a:gd name="connsiteX2" fmla="*/ 76200 w 190500"/>
              <a:gd name="connsiteY2" fmla="*/ 76705 h 241805"/>
              <a:gd name="connsiteX3" fmla="*/ 101600 w 190500"/>
              <a:gd name="connsiteY3" fmla="*/ 505 h 241805"/>
              <a:gd name="connsiteX4" fmla="*/ 139700 w 190500"/>
              <a:gd name="connsiteY4" fmla="*/ 114805 h 241805"/>
              <a:gd name="connsiteX5" fmla="*/ 165100 w 190500"/>
              <a:gd name="connsiteY5" fmla="*/ 178305 h 241805"/>
              <a:gd name="connsiteX6" fmla="*/ 190500 w 190500"/>
              <a:gd name="connsiteY6" fmla="*/ 229105 h 241805"/>
              <a:gd name="connsiteX7" fmla="*/ 190500 w 190500"/>
              <a:gd name="connsiteY7" fmla="*/ 229105 h 24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 h="241805">
                <a:moveTo>
                  <a:pt x="0" y="241805"/>
                </a:moveTo>
                <a:cubicBezTo>
                  <a:pt x="25400" y="217463"/>
                  <a:pt x="50800" y="193122"/>
                  <a:pt x="63500" y="165605"/>
                </a:cubicBezTo>
                <a:cubicBezTo>
                  <a:pt x="76200" y="138088"/>
                  <a:pt x="69850" y="104222"/>
                  <a:pt x="76200" y="76705"/>
                </a:cubicBezTo>
                <a:cubicBezTo>
                  <a:pt x="82550" y="49188"/>
                  <a:pt x="91017" y="-5845"/>
                  <a:pt x="101600" y="505"/>
                </a:cubicBezTo>
                <a:cubicBezTo>
                  <a:pt x="112183" y="6855"/>
                  <a:pt x="129117" y="85172"/>
                  <a:pt x="139700" y="114805"/>
                </a:cubicBezTo>
                <a:cubicBezTo>
                  <a:pt x="150283" y="144438"/>
                  <a:pt x="156633" y="159255"/>
                  <a:pt x="165100" y="178305"/>
                </a:cubicBezTo>
                <a:cubicBezTo>
                  <a:pt x="173567" y="197355"/>
                  <a:pt x="190500" y="229105"/>
                  <a:pt x="190500" y="229105"/>
                </a:cubicBezTo>
                <a:lnTo>
                  <a:pt x="190500" y="229105"/>
                </a:lnTo>
              </a:path>
            </a:pathLst>
          </a:custGeom>
          <a:solidFill>
            <a:srgbClr val="FFFFFF"/>
          </a:solidFill>
          <a:ln w="1905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sp>
        <p:nvSpPr>
          <p:cNvPr id="62" name="フリーフォーム 61"/>
          <p:cNvSpPr/>
          <p:nvPr/>
        </p:nvSpPr>
        <p:spPr>
          <a:xfrm rot="10800000">
            <a:off x="5647266" y="3682388"/>
            <a:ext cx="165100" cy="388469"/>
          </a:xfrm>
          <a:custGeom>
            <a:avLst/>
            <a:gdLst>
              <a:gd name="connsiteX0" fmla="*/ 0 w 165100"/>
              <a:gd name="connsiteY0" fmla="*/ 241903 h 241903"/>
              <a:gd name="connsiteX1" fmla="*/ 25400 w 165100"/>
              <a:gd name="connsiteY1" fmla="*/ 191103 h 241903"/>
              <a:gd name="connsiteX2" fmla="*/ 38100 w 165100"/>
              <a:gd name="connsiteY2" fmla="*/ 127603 h 241903"/>
              <a:gd name="connsiteX3" fmla="*/ 50800 w 165100"/>
              <a:gd name="connsiteY3" fmla="*/ 64103 h 241903"/>
              <a:gd name="connsiteX4" fmla="*/ 63500 w 165100"/>
              <a:gd name="connsiteY4" fmla="*/ 26003 h 241903"/>
              <a:gd name="connsiteX5" fmla="*/ 63500 w 165100"/>
              <a:gd name="connsiteY5" fmla="*/ 603 h 241903"/>
              <a:gd name="connsiteX6" fmla="*/ 101600 w 165100"/>
              <a:gd name="connsiteY6" fmla="*/ 51403 h 241903"/>
              <a:gd name="connsiteX7" fmla="*/ 101600 w 165100"/>
              <a:gd name="connsiteY7" fmla="*/ 89503 h 241903"/>
              <a:gd name="connsiteX8" fmla="*/ 114300 w 165100"/>
              <a:gd name="connsiteY8" fmla="*/ 127603 h 241903"/>
              <a:gd name="connsiteX9" fmla="*/ 127000 w 165100"/>
              <a:gd name="connsiteY9" fmla="*/ 178403 h 241903"/>
              <a:gd name="connsiteX10" fmla="*/ 165100 w 165100"/>
              <a:gd name="connsiteY10" fmla="*/ 229203 h 24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100" h="241903">
                <a:moveTo>
                  <a:pt x="0" y="241903"/>
                </a:moveTo>
                <a:cubicBezTo>
                  <a:pt x="9525" y="226028"/>
                  <a:pt x="19050" y="210153"/>
                  <a:pt x="25400" y="191103"/>
                </a:cubicBezTo>
                <a:cubicBezTo>
                  <a:pt x="31750" y="172053"/>
                  <a:pt x="38100" y="127603"/>
                  <a:pt x="38100" y="127603"/>
                </a:cubicBezTo>
                <a:cubicBezTo>
                  <a:pt x="42333" y="106436"/>
                  <a:pt x="46567" y="81036"/>
                  <a:pt x="50800" y="64103"/>
                </a:cubicBezTo>
                <a:cubicBezTo>
                  <a:pt x="55033" y="47170"/>
                  <a:pt x="61383" y="36586"/>
                  <a:pt x="63500" y="26003"/>
                </a:cubicBezTo>
                <a:cubicBezTo>
                  <a:pt x="65617" y="15420"/>
                  <a:pt x="57150" y="-3630"/>
                  <a:pt x="63500" y="603"/>
                </a:cubicBezTo>
                <a:cubicBezTo>
                  <a:pt x="69850" y="4836"/>
                  <a:pt x="95250" y="36586"/>
                  <a:pt x="101600" y="51403"/>
                </a:cubicBezTo>
                <a:cubicBezTo>
                  <a:pt x="107950" y="66220"/>
                  <a:pt x="99483" y="76803"/>
                  <a:pt x="101600" y="89503"/>
                </a:cubicBezTo>
                <a:cubicBezTo>
                  <a:pt x="103717" y="102203"/>
                  <a:pt x="110067" y="112786"/>
                  <a:pt x="114300" y="127603"/>
                </a:cubicBezTo>
                <a:cubicBezTo>
                  <a:pt x="118533" y="142420"/>
                  <a:pt x="118533" y="161470"/>
                  <a:pt x="127000" y="178403"/>
                </a:cubicBezTo>
                <a:cubicBezTo>
                  <a:pt x="135467" y="195336"/>
                  <a:pt x="165100" y="229203"/>
                  <a:pt x="165100" y="229203"/>
                </a:cubicBezTo>
              </a:path>
            </a:pathLst>
          </a:custGeom>
          <a:solidFill>
            <a:srgbClr val="FFFFFF"/>
          </a:solidFill>
          <a:ln w="1905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cxnSp>
        <p:nvCxnSpPr>
          <p:cNvPr id="63" name="直線矢印コネクタ 62"/>
          <p:cNvCxnSpPr/>
          <p:nvPr/>
        </p:nvCxnSpPr>
        <p:spPr>
          <a:xfrm flipV="1">
            <a:off x="5291666" y="1516059"/>
            <a:ext cx="0" cy="20484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64" name="正方形/長方形 63"/>
          <p:cNvSpPr/>
          <p:nvPr/>
        </p:nvSpPr>
        <p:spPr>
          <a:xfrm>
            <a:off x="5101166" y="3335859"/>
            <a:ext cx="3621592" cy="3429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cxnSp>
        <p:nvCxnSpPr>
          <p:cNvPr id="65" name="直線コネクタ 64"/>
          <p:cNvCxnSpPr>
            <a:stCxn id="60" idx="4"/>
          </p:cNvCxnSpPr>
          <p:nvPr/>
        </p:nvCxnSpPr>
        <p:spPr>
          <a:xfrm flipH="1">
            <a:off x="6289662" y="3863708"/>
            <a:ext cx="549285" cy="47292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直線コネクタ 65"/>
          <p:cNvCxnSpPr/>
          <p:nvPr/>
        </p:nvCxnSpPr>
        <p:spPr>
          <a:xfrm>
            <a:off x="5623267" y="2512408"/>
            <a:ext cx="446" cy="1160331"/>
          </a:xfrm>
          <a:prstGeom prst="line">
            <a:avLst/>
          </a:prstGeom>
          <a:ln>
            <a:solidFill>
              <a:schemeClr val="accent2"/>
            </a:solidFill>
            <a:prstDash val="sysDash"/>
          </a:ln>
          <a:effectLst/>
        </p:spPr>
        <p:style>
          <a:lnRef idx="2">
            <a:schemeClr val="accent1"/>
          </a:lnRef>
          <a:fillRef idx="0">
            <a:schemeClr val="accent1"/>
          </a:fillRef>
          <a:effectRef idx="1">
            <a:schemeClr val="accent1"/>
          </a:effectRef>
          <a:fontRef idx="minor">
            <a:schemeClr val="tx1"/>
          </a:fontRef>
        </p:style>
      </p:cxnSp>
      <p:sp>
        <p:nvSpPr>
          <p:cNvPr id="67" name="テキスト ボックス 66"/>
          <p:cNvSpPr txBox="1"/>
          <p:nvPr/>
        </p:nvSpPr>
        <p:spPr>
          <a:xfrm>
            <a:off x="8174564" y="3158081"/>
            <a:ext cx="1058336" cy="400110"/>
          </a:xfrm>
          <a:prstGeom prst="rect">
            <a:avLst/>
          </a:prstGeom>
          <a:noFill/>
        </p:spPr>
        <p:txBody>
          <a:bodyPr wrap="square" rtlCol="0">
            <a:spAutoFit/>
          </a:bodyPr>
          <a:lstStyle/>
          <a:p>
            <a:r>
              <a:rPr lang="en-US" altLang="ja-JP" sz="2000" b="1" dirty="0" smtClean="0"/>
              <a:t>Position</a:t>
            </a:r>
            <a:endParaRPr lang="ja-JP" altLang="en-US" sz="2000" b="1" dirty="0"/>
          </a:p>
        </p:txBody>
      </p:sp>
      <p:cxnSp>
        <p:nvCxnSpPr>
          <p:cNvPr id="68" name="直線コネクタ 67"/>
          <p:cNvCxnSpPr/>
          <p:nvPr/>
        </p:nvCxnSpPr>
        <p:spPr>
          <a:xfrm>
            <a:off x="5850466" y="2512408"/>
            <a:ext cx="0" cy="1192651"/>
          </a:xfrm>
          <a:prstGeom prst="line">
            <a:avLst/>
          </a:prstGeom>
          <a:ln>
            <a:solidFill>
              <a:schemeClr val="accent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9" name="直線コネクタ 68"/>
          <p:cNvCxnSpPr/>
          <p:nvPr/>
        </p:nvCxnSpPr>
        <p:spPr>
          <a:xfrm>
            <a:off x="7015679" y="2512408"/>
            <a:ext cx="0" cy="1158138"/>
          </a:xfrm>
          <a:prstGeom prst="line">
            <a:avLst/>
          </a:prstGeom>
          <a:ln>
            <a:solidFill>
              <a:schemeClr val="accent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0" name="直線コネクタ 69"/>
          <p:cNvCxnSpPr/>
          <p:nvPr/>
        </p:nvCxnSpPr>
        <p:spPr>
          <a:xfrm>
            <a:off x="6733118" y="2512408"/>
            <a:ext cx="0" cy="1158138"/>
          </a:xfrm>
          <a:prstGeom prst="line">
            <a:avLst/>
          </a:prstGeom>
          <a:ln>
            <a:solidFill>
              <a:schemeClr val="accent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1" name="直線コネクタ 70"/>
          <p:cNvCxnSpPr/>
          <p:nvPr/>
        </p:nvCxnSpPr>
        <p:spPr>
          <a:xfrm>
            <a:off x="8163979" y="2512408"/>
            <a:ext cx="0" cy="1170278"/>
          </a:xfrm>
          <a:prstGeom prst="line">
            <a:avLst/>
          </a:prstGeom>
          <a:ln>
            <a:solidFill>
              <a:schemeClr val="accent2"/>
            </a:solidFill>
            <a:prstDash val="sysDash"/>
          </a:ln>
          <a:effectLst/>
        </p:spPr>
        <p:style>
          <a:lnRef idx="2">
            <a:schemeClr val="accent1"/>
          </a:lnRef>
          <a:fillRef idx="0">
            <a:schemeClr val="accent1"/>
          </a:fillRef>
          <a:effectRef idx="1">
            <a:schemeClr val="accent1"/>
          </a:effectRef>
          <a:fontRef idx="minor">
            <a:schemeClr val="tx1"/>
          </a:fontRef>
        </p:style>
      </p:cxnSp>
      <p:sp>
        <p:nvSpPr>
          <p:cNvPr id="72" name="テキスト ボックス 71"/>
          <p:cNvSpPr txBox="1"/>
          <p:nvPr/>
        </p:nvSpPr>
        <p:spPr>
          <a:xfrm>
            <a:off x="5227843" y="1162116"/>
            <a:ext cx="3683903" cy="707886"/>
          </a:xfrm>
          <a:prstGeom prst="rect">
            <a:avLst/>
          </a:prstGeom>
          <a:noFill/>
        </p:spPr>
        <p:txBody>
          <a:bodyPr wrap="square" rtlCol="0">
            <a:spAutoFit/>
          </a:bodyPr>
          <a:lstStyle/>
          <a:p>
            <a:r>
              <a:rPr lang="en-US" altLang="ja-JP" sz="2000" b="1" dirty="0" smtClean="0"/>
              <a:t>Pressure</a:t>
            </a:r>
          </a:p>
          <a:p>
            <a:r>
              <a:rPr lang="en-US" altLang="ja-JP" sz="2000" b="1" dirty="0" smtClean="0"/>
              <a:t> (</a:t>
            </a:r>
            <a:r>
              <a:rPr lang="en-US" altLang="ja-JP" sz="2000" b="1" dirty="0" err="1"/>
              <a:t>Gpa</a:t>
            </a:r>
            <a:r>
              <a:rPr lang="en-US" altLang="ja-JP" sz="2000" b="1" dirty="0" smtClean="0"/>
              <a:t>)</a:t>
            </a:r>
            <a:endParaRPr lang="ja-JP" altLang="en-US" sz="2000" b="1" dirty="0"/>
          </a:p>
        </p:txBody>
      </p:sp>
      <p:cxnSp>
        <p:nvCxnSpPr>
          <p:cNvPr id="73" name="直線コネクタ 72"/>
          <p:cNvCxnSpPr/>
          <p:nvPr/>
        </p:nvCxnSpPr>
        <p:spPr>
          <a:xfrm>
            <a:off x="7918449" y="2512408"/>
            <a:ext cx="0" cy="1176138"/>
          </a:xfrm>
          <a:prstGeom prst="line">
            <a:avLst/>
          </a:prstGeom>
          <a:ln>
            <a:solidFill>
              <a:schemeClr val="accent2"/>
            </a:solidFill>
            <a:prstDash val="sysDash"/>
          </a:ln>
          <a:effectLst/>
        </p:spPr>
        <p:style>
          <a:lnRef idx="2">
            <a:schemeClr val="accent1"/>
          </a:lnRef>
          <a:fillRef idx="0">
            <a:schemeClr val="accent1"/>
          </a:fillRef>
          <a:effectRef idx="1">
            <a:schemeClr val="accent1"/>
          </a:effectRef>
          <a:fontRef idx="minor">
            <a:schemeClr val="tx1"/>
          </a:fontRef>
        </p:style>
      </p:cxnSp>
      <p:sp>
        <p:nvSpPr>
          <p:cNvPr id="74" name="円/楕円 73"/>
          <p:cNvSpPr/>
          <p:nvPr/>
        </p:nvSpPr>
        <p:spPr>
          <a:xfrm>
            <a:off x="7158566" y="3672739"/>
            <a:ext cx="579600" cy="315055"/>
          </a:xfrm>
          <a:prstGeom prst="ellips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cxnSp>
        <p:nvCxnSpPr>
          <p:cNvPr id="75" name="直線コネクタ 74"/>
          <p:cNvCxnSpPr/>
          <p:nvPr/>
        </p:nvCxnSpPr>
        <p:spPr>
          <a:xfrm>
            <a:off x="7476066" y="3987794"/>
            <a:ext cx="118533" cy="41657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0" name="テキスト ボックス 19"/>
          <p:cNvSpPr txBox="1"/>
          <p:nvPr/>
        </p:nvSpPr>
        <p:spPr>
          <a:xfrm>
            <a:off x="1748894" y="6373336"/>
            <a:ext cx="6935764" cy="400110"/>
          </a:xfrm>
          <a:prstGeom prst="rect">
            <a:avLst/>
          </a:prstGeom>
          <a:noFill/>
        </p:spPr>
        <p:txBody>
          <a:bodyPr wrap="square" rtlCol="0">
            <a:spAutoFit/>
          </a:bodyPr>
          <a:lstStyle/>
          <a:p>
            <a:r>
              <a:rPr kumimoji="1" lang="ja-JP" altLang="en-US" sz="2000" b="1" dirty="0" smtClean="0"/>
              <a:t>不連続的な変化がインプリントに影響していると推測</a:t>
            </a:r>
            <a:endParaRPr kumimoji="1" lang="ja-JP" altLang="en-US" sz="2000" b="1" dirty="0"/>
          </a:p>
        </p:txBody>
      </p:sp>
      <p:sp>
        <p:nvSpPr>
          <p:cNvPr id="21" name="下矢印 20"/>
          <p:cNvSpPr/>
          <p:nvPr/>
        </p:nvSpPr>
        <p:spPr>
          <a:xfrm>
            <a:off x="4292600" y="6122739"/>
            <a:ext cx="520700" cy="251629"/>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 name="テキスト ボックス 2"/>
          <p:cNvSpPr txBox="1"/>
          <p:nvPr/>
        </p:nvSpPr>
        <p:spPr>
          <a:xfrm>
            <a:off x="4813302" y="2536965"/>
            <a:ext cx="630763" cy="369332"/>
          </a:xfrm>
          <a:prstGeom prst="rect">
            <a:avLst/>
          </a:prstGeom>
          <a:noFill/>
        </p:spPr>
        <p:txBody>
          <a:bodyPr wrap="square" rtlCol="0">
            <a:spAutoFit/>
          </a:bodyPr>
          <a:lstStyle/>
          <a:p>
            <a:r>
              <a:rPr kumimoji="1" lang="en-US" altLang="ja-JP" b="1" dirty="0" smtClean="0"/>
              <a:t>120</a:t>
            </a:r>
            <a:endParaRPr kumimoji="1" lang="ja-JP" altLang="en-US" b="1" dirty="0"/>
          </a:p>
        </p:txBody>
      </p:sp>
      <p:sp>
        <p:nvSpPr>
          <p:cNvPr id="10" name="テキスト ボックス 9"/>
          <p:cNvSpPr txBox="1"/>
          <p:nvPr/>
        </p:nvSpPr>
        <p:spPr>
          <a:xfrm>
            <a:off x="4814345" y="2282776"/>
            <a:ext cx="578920" cy="369332"/>
          </a:xfrm>
          <a:prstGeom prst="rect">
            <a:avLst/>
          </a:prstGeom>
          <a:noFill/>
        </p:spPr>
        <p:txBody>
          <a:bodyPr wrap="square" rtlCol="0">
            <a:spAutoFit/>
          </a:bodyPr>
          <a:lstStyle/>
          <a:p>
            <a:r>
              <a:rPr kumimoji="1" lang="en-US" altLang="ja-JP" b="1" dirty="0" smtClean="0"/>
              <a:t>150</a:t>
            </a:r>
            <a:endParaRPr kumimoji="1" lang="ja-JP" altLang="en-US" b="1" dirty="0"/>
          </a:p>
        </p:txBody>
      </p:sp>
      <p:sp>
        <p:nvSpPr>
          <p:cNvPr id="13" name="テキスト ボックス 12"/>
          <p:cNvSpPr txBox="1"/>
          <p:nvPr/>
        </p:nvSpPr>
        <p:spPr>
          <a:xfrm>
            <a:off x="4819651" y="1934010"/>
            <a:ext cx="529168" cy="369332"/>
          </a:xfrm>
          <a:prstGeom prst="rect">
            <a:avLst/>
          </a:prstGeom>
          <a:noFill/>
        </p:spPr>
        <p:txBody>
          <a:bodyPr wrap="square" rtlCol="0">
            <a:spAutoFit/>
          </a:bodyPr>
          <a:lstStyle/>
          <a:p>
            <a:r>
              <a:rPr kumimoji="1" lang="en-US" altLang="ja-JP" b="1" dirty="0" smtClean="0"/>
              <a:t>200</a:t>
            </a:r>
            <a:endParaRPr kumimoji="1" lang="ja-JP" altLang="en-US" b="1" dirty="0"/>
          </a:p>
        </p:txBody>
      </p:sp>
    </p:spTree>
    <p:extLst>
      <p:ext uri="{BB962C8B-B14F-4D97-AF65-F5344CB8AC3E}">
        <p14:creationId xmlns:p14="http://schemas.microsoft.com/office/powerpoint/2010/main" val="178806668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3"/>
          <a:srcRect/>
          <a:stretch>
            <a:fillRect/>
          </a:stretch>
        </p:blipFill>
        <p:spPr bwMode="auto">
          <a:xfrm>
            <a:off x="-25400" y="614121"/>
            <a:ext cx="7581900" cy="5565403"/>
          </a:xfrm>
          <a:prstGeom prst="rect">
            <a:avLst/>
          </a:prstGeom>
          <a:noFill/>
          <a:ln w="9525">
            <a:noFill/>
            <a:miter lim="800000"/>
            <a:headEnd/>
            <a:tailEnd/>
          </a:ln>
        </p:spPr>
      </p:pic>
      <p:sp>
        <p:nvSpPr>
          <p:cNvPr id="6" name="テキスト ボックス 5"/>
          <p:cNvSpPr txBox="1"/>
          <p:nvPr/>
        </p:nvSpPr>
        <p:spPr>
          <a:xfrm>
            <a:off x="-533399" y="118538"/>
            <a:ext cx="10820407" cy="461665"/>
          </a:xfrm>
          <a:prstGeom prst="rect">
            <a:avLst/>
          </a:prstGeom>
          <a:noFill/>
        </p:spPr>
        <p:txBody>
          <a:bodyPr wrap="square" rtlCol="0">
            <a:spAutoFit/>
          </a:bodyPr>
          <a:lstStyle/>
          <a:p>
            <a:r>
              <a:rPr lang="ja-JP" altLang="en-US" sz="2400" b="1" dirty="0" smtClean="0"/>
              <a:t>　　　　　　　</a:t>
            </a:r>
            <a:r>
              <a:rPr lang="en-US" altLang="ja-JP" sz="2400" b="1" dirty="0" smtClean="0"/>
              <a:t>Diamond</a:t>
            </a:r>
            <a:r>
              <a:rPr lang="ja-JP" altLang="en-US" sz="2400" b="1" dirty="0" smtClean="0"/>
              <a:t>では初期にスパイク（尖った）形状</a:t>
            </a:r>
            <a:r>
              <a:rPr lang="ja-JP" altLang="en-US" sz="2400" b="1" dirty="0"/>
              <a:t>の擾乱が</a:t>
            </a:r>
            <a:r>
              <a:rPr lang="ja-JP" altLang="en-US" sz="2400" b="1" dirty="0" smtClean="0"/>
              <a:t>できる</a:t>
            </a:r>
            <a:endParaRPr lang="en-US" altLang="ja-JP" sz="2400" b="1" dirty="0"/>
          </a:p>
        </p:txBody>
      </p:sp>
      <p:sp>
        <p:nvSpPr>
          <p:cNvPr id="10" name="テキスト ボックス 9"/>
          <p:cNvSpPr txBox="1"/>
          <p:nvPr/>
        </p:nvSpPr>
        <p:spPr>
          <a:xfrm>
            <a:off x="444501" y="6217624"/>
            <a:ext cx="8602135" cy="461665"/>
          </a:xfrm>
          <a:prstGeom prst="rect">
            <a:avLst/>
          </a:prstGeom>
          <a:noFill/>
        </p:spPr>
        <p:txBody>
          <a:bodyPr wrap="square" rtlCol="0">
            <a:spAutoFit/>
          </a:bodyPr>
          <a:lstStyle/>
          <a:p>
            <a:r>
              <a:rPr lang="en-US" altLang="ja-JP" sz="2400" b="1" dirty="0"/>
              <a:t> ○ Diamond</a:t>
            </a:r>
            <a:r>
              <a:rPr lang="ja-JP" altLang="en-US" sz="2400" b="1" dirty="0"/>
              <a:t>で</a:t>
            </a:r>
            <a:r>
              <a:rPr lang="ja-JP" altLang="en-US" sz="2400" b="1" dirty="0" smtClean="0"/>
              <a:t>は尖った形状を特徴づける高次</a:t>
            </a:r>
            <a:r>
              <a:rPr lang="en-US" altLang="en-US" sz="2400" b="1" dirty="0"/>
              <a:t>高調波成分が発生</a:t>
            </a:r>
            <a:endParaRPr lang="en-US" altLang="ja-JP" sz="2400" b="1" dirty="0"/>
          </a:p>
        </p:txBody>
      </p:sp>
      <p:sp>
        <p:nvSpPr>
          <p:cNvPr id="2" name="テキスト ボックス 1"/>
          <p:cNvSpPr txBox="1"/>
          <p:nvPr/>
        </p:nvSpPr>
        <p:spPr>
          <a:xfrm>
            <a:off x="1828800" y="2732937"/>
            <a:ext cx="1879600" cy="369332"/>
          </a:xfrm>
          <a:prstGeom prst="rect">
            <a:avLst/>
          </a:prstGeom>
          <a:noFill/>
        </p:spPr>
        <p:txBody>
          <a:bodyPr wrap="square" rtlCol="0">
            <a:spAutoFit/>
          </a:bodyPr>
          <a:lstStyle/>
          <a:p>
            <a:r>
              <a:rPr kumimoji="1" lang="ja-JP" altLang="en-US" b="1" dirty="0" smtClean="0"/>
              <a:t>加速開始前</a:t>
            </a:r>
            <a:endParaRPr kumimoji="1" lang="ja-JP" altLang="en-US" b="1" dirty="0"/>
          </a:p>
        </p:txBody>
      </p:sp>
      <p:sp>
        <p:nvSpPr>
          <p:cNvPr id="5" name="テキスト ボックス 4"/>
          <p:cNvSpPr txBox="1"/>
          <p:nvPr/>
        </p:nvSpPr>
        <p:spPr>
          <a:xfrm>
            <a:off x="6946899" y="2745637"/>
            <a:ext cx="1384300" cy="369332"/>
          </a:xfrm>
          <a:prstGeom prst="rect">
            <a:avLst/>
          </a:prstGeom>
          <a:noFill/>
        </p:spPr>
        <p:txBody>
          <a:bodyPr wrap="square" rtlCol="0">
            <a:spAutoFit/>
          </a:bodyPr>
          <a:lstStyle/>
          <a:p>
            <a:r>
              <a:rPr kumimoji="1" lang="ja-JP" altLang="en-US" b="1" dirty="0" smtClean="0"/>
              <a:t>加速後半</a:t>
            </a:r>
            <a:endParaRPr kumimoji="1" lang="ja-JP" altLang="en-US" b="1" dirty="0"/>
          </a:p>
        </p:txBody>
      </p:sp>
      <p:pic>
        <p:nvPicPr>
          <p:cNvPr id="15" name="図 14"/>
          <p:cNvPicPr/>
          <p:nvPr/>
        </p:nvPicPr>
        <p:blipFill>
          <a:blip r:embed="rId4"/>
          <a:srcRect/>
          <a:stretch>
            <a:fillRect/>
          </a:stretch>
        </p:blipFill>
        <p:spPr bwMode="auto">
          <a:xfrm>
            <a:off x="1248844" y="800035"/>
            <a:ext cx="2484120" cy="1905929"/>
          </a:xfrm>
          <a:prstGeom prst="rect">
            <a:avLst/>
          </a:prstGeom>
          <a:noFill/>
          <a:ln w="9525">
            <a:solidFill>
              <a:schemeClr val="tx1"/>
            </a:solidFill>
            <a:miter lim="800000"/>
            <a:headEnd/>
            <a:tailEnd/>
          </a:ln>
        </p:spPr>
      </p:pic>
      <p:sp>
        <p:nvSpPr>
          <p:cNvPr id="3" name="テキスト ボックス 2"/>
          <p:cNvSpPr txBox="1"/>
          <p:nvPr/>
        </p:nvSpPr>
        <p:spPr>
          <a:xfrm>
            <a:off x="1727200" y="812735"/>
            <a:ext cx="887328" cy="369332"/>
          </a:xfrm>
          <a:prstGeom prst="rect">
            <a:avLst/>
          </a:prstGeom>
          <a:noFill/>
        </p:spPr>
        <p:txBody>
          <a:bodyPr wrap="square" rtlCol="0">
            <a:spAutoFit/>
          </a:bodyPr>
          <a:lstStyle/>
          <a:p>
            <a:r>
              <a:rPr lang="en-US" altLang="ja-JP" dirty="0"/>
              <a:t>0.76 </a:t>
            </a:r>
            <a:r>
              <a:rPr lang="en-US" altLang="ja-JP" dirty="0" smtClean="0"/>
              <a:t>ns</a:t>
            </a:r>
            <a:endParaRPr lang="ja-JP" altLang="en-US" dirty="0"/>
          </a:p>
        </p:txBody>
      </p:sp>
      <p:sp>
        <p:nvSpPr>
          <p:cNvPr id="7" name="テキスト ボックス 6"/>
          <p:cNvSpPr txBox="1"/>
          <p:nvPr/>
        </p:nvSpPr>
        <p:spPr>
          <a:xfrm>
            <a:off x="2451100" y="1100033"/>
            <a:ext cx="595228" cy="369332"/>
          </a:xfrm>
          <a:prstGeom prst="rect">
            <a:avLst/>
          </a:prstGeom>
          <a:noFill/>
        </p:spPr>
        <p:txBody>
          <a:bodyPr wrap="square" rtlCol="0">
            <a:spAutoFit/>
          </a:bodyPr>
          <a:lstStyle/>
          <a:p>
            <a:pPr algn="ctr"/>
            <a:r>
              <a:rPr lang="en-US" altLang="ja-JP" b="1" dirty="0" smtClean="0">
                <a:solidFill>
                  <a:srgbClr val="FF0000"/>
                </a:solidFill>
              </a:rPr>
              <a:t>CH</a:t>
            </a:r>
            <a:endParaRPr lang="ja-JP" altLang="en-US" b="1" dirty="0">
              <a:solidFill>
                <a:srgbClr val="FF0000"/>
              </a:solidFill>
            </a:endParaRPr>
          </a:p>
        </p:txBody>
      </p:sp>
      <p:sp>
        <p:nvSpPr>
          <p:cNvPr id="16" name="テキスト ボックス 15"/>
          <p:cNvSpPr txBox="1"/>
          <p:nvPr/>
        </p:nvSpPr>
        <p:spPr>
          <a:xfrm>
            <a:off x="1714500" y="1976333"/>
            <a:ext cx="1295400" cy="369332"/>
          </a:xfrm>
          <a:prstGeom prst="rect">
            <a:avLst/>
          </a:prstGeom>
          <a:noFill/>
        </p:spPr>
        <p:txBody>
          <a:bodyPr wrap="square" rtlCol="0">
            <a:spAutoFit/>
          </a:bodyPr>
          <a:lstStyle/>
          <a:p>
            <a:pPr algn="ctr"/>
            <a:r>
              <a:rPr lang="en-US" altLang="ja-JP" b="1" dirty="0" smtClean="0">
                <a:solidFill>
                  <a:srgbClr val="0000FF"/>
                </a:solidFill>
              </a:rPr>
              <a:t>Diamond</a:t>
            </a:r>
            <a:endParaRPr lang="ja-JP" altLang="en-US" b="1" dirty="0">
              <a:solidFill>
                <a:srgbClr val="0000FF"/>
              </a:solidFill>
            </a:endParaRPr>
          </a:p>
        </p:txBody>
      </p:sp>
      <p:pic>
        <p:nvPicPr>
          <p:cNvPr id="20" name="図 19"/>
          <p:cNvPicPr/>
          <p:nvPr/>
        </p:nvPicPr>
        <p:blipFill>
          <a:blip r:embed="rId5"/>
          <a:srcRect/>
          <a:stretch>
            <a:fillRect/>
          </a:stretch>
        </p:blipFill>
        <p:spPr bwMode="auto">
          <a:xfrm>
            <a:off x="6074844" y="829498"/>
            <a:ext cx="2510356" cy="1904471"/>
          </a:xfrm>
          <a:prstGeom prst="rect">
            <a:avLst/>
          </a:prstGeom>
          <a:noFill/>
          <a:ln w="9525">
            <a:solidFill>
              <a:srgbClr val="000000"/>
            </a:solidFill>
            <a:miter lim="800000"/>
            <a:headEnd/>
            <a:tailEnd/>
          </a:ln>
        </p:spPr>
      </p:pic>
      <p:sp>
        <p:nvSpPr>
          <p:cNvPr id="8" name="テキスト ボックス 7"/>
          <p:cNvSpPr txBox="1"/>
          <p:nvPr/>
        </p:nvSpPr>
        <p:spPr>
          <a:xfrm>
            <a:off x="6506644" y="826467"/>
            <a:ext cx="812800" cy="369332"/>
          </a:xfrm>
          <a:prstGeom prst="rect">
            <a:avLst/>
          </a:prstGeom>
          <a:noFill/>
        </p:spPr>
        <p:txBody>
          <a:bodyPr wrap="square" rtlCol="0">
            <a:spAutoFit/>
          </a:bodyPr>
          <a:lstStyle/>
          <a:p>
            <a:pPr algn="ctr"/>
            <a:r>
              <a:rPr lang="en-US" altLang="ja-JP" dirty="0"/>
              <a:t>2.0 </a:t>
            </a:r>
            <a:r>
              <a:rPr lang="en-US" altLang="ja-JP" dirty="0" smtClean="0"/>
              <a:t>ns</a:t>
            </a:r>
            <a:endParaRPr lang="ja-JP" altLang="en-US" dirty="0"/>
          </a:p>
        </p:txBody>
      </p:sp>
    </p:spTree>
    <p:extLst>
      <p:ext uri="{BB962C8B-B14F-4D97-AF65-F5344CB8AC3E}">
        <p14:creationId xmlns:p14="http://schemas.microsoft.com/office/powerpoint/2010/main" val="41416358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2"/>
          <a:srcRect/>
          <a:stretch>
            <a:fillRect/>
          </a:stretch>
        </p:blipFill>
        <p:spPr bwMode="auto">
          <a:xfrm>
            <a:off x="32334" y="553229"/>
            <a:ext cx="5489664" cy="4346316"/>
          </a:xfrm>
          <a:prstGeom prst="rect">
            <a:avLst/>
          </a:prstGeom>
          <a:noFill/>
          <a:ln w="9525">
            <a:noFill/>
            <a:miter lim="800000"/>
            <a:headEnd/>
            <a:tailEnd/>
          </a:ln>
        </p:spPr>
      </p:pic>
      <p:sp>
        <p:nvSpPr>
          <p:cNvPr id="7" name="テキスト ボックス 6"/>
          <p:cNvSpPr txBox="1"/>
          <p:nvPr/>
        </p:nvSpPr>
        <p:spPr>
          <a:xfrm rot="16200000">
            <a:off x="-1132798" y="2072509"/>
            <a:ext cx="2534167" cy="461665"/>
          </a:xfrm>
          <a:prstGeom prst="rect">
            <a:avLst/>
          </a:prstGeom>
          <a:noFill/>
        </p:spPr>
        <p:txBody>
          <a:bodyPr wrap="square" rtlCol="0">
            <a:spAutoFit/>
          </a:bodyPr>
          <a:lstStyle/>
          <a:p>
            <a:r>
              <a:rPr kumimoji="1" lang="en-US" altLang="ja-JP" sz="2400" b="1" dirty="0" smtClean="0"/>
              <a:t>Pressure (</a:t>
            </a:r>
            <a:r>
              <a:rPr kumimoji="1" lang="en-US" altLang="ja-JP" sz="2400" b="1" dirty="0" err="1" smtClean="0"/>
              <a:t>Gpa</a:t>
            </a:r>
            <a:r>
              <a:rPr kumimoji="1" lang="en-US" altLang="ja-JP" sz="2400" b="1" dirty="0" smtClean="0"/>
              <a:t>)</a:t>
            </a:r>
            <a:endParaRPr kumimoji="1" lang="ja-JP" altLang="en-US" sz="2400" b="1" dirty="0"/>
          </a:p>
        </p:txBody>
      </p:sp>
      <p:sp>
        <p:nvSpPr>
          <p:cNvPr id="8" name="テキスト ボックス 7"/>
          <p:cNvSpPr txBox="1"/>
          <p:nvPr/>
        </p:nvSpPr>
        <p:spPr>
          <a:xfrm>
            <a:off x="340174" y="5584446"/>
            <a:ext cx="9584267" cy="400110"/>
          </a:xfrm>
          <a:prstGeom prst="rect">
            <a:avLst/>
          </a:prstGeom>
          <a:noFill/>
        </p:spPr>
        <p:txBody>
          <a:bodyPr wrap="square" rtlCol="0">
            <a:spAutoFit/>
          </a:bodyPr>
          <a:lstStyle/>
          <a:p>
            <a:r>
              <a:rPr lang="ja-JP" altLang="en-US" sz="2000" b="1" dirty="0" smtClean="0"/>
              <a:t>弾性体領域の</a:t>
            </a:r>
            <a:r>
              <a:rPr lang="en-US" altLang="ja-JP" sz="2000" b="1" dirty="0" smtClean="0"/>
              <a:t>Diamond</a:t>
            </a:r>
            <a:r>
              <a:rPr lang="ja-JP" altLang="en-US" sz="2000" b="1" dirty="0" smtClean="0"/>
              <a:t>はインプリント擾乱低減を抑える効果をもつと考えられる</a:t>
            </a:r>
            <a:endParaRPr kumimoji="1" lang="ja-JP" altLang="en-US" sz="2000" b="1" dirty="0"/>
          </a:p>
        </p:txBody>
      </p:sp>
      <p:sp>
        <p:nvSpPr>
          <p:cNvPr id="9" name="テキスト ボックス 8"/>
          <p:cNvSpPr txBox="1"/>
          <p:nvPr/>
        </p:nvSpPr>
        <p:spPr>
          <a:xfrm>
            <a:off x="595998" y="4468479"/>
            <a:ext cx="4576234" cy="461665"/>
          </a:xfrm>
          <a:prstGeom prst="rect">
            <a:avLst/>
          </a:prstGeom>
          <a:noFill/>
        </p:spPr>
        <p:txBody>
          <a:bodyPr wrap="square" rtlCol="0">
            <a:spAutoFit/>
          </a:bodyPr>
          <a:lstStyle/>
          <a:p>
            <a:pPr algn="ctr"/>
            <a:r>
              <a:rPr lang="en-US" altLang="ja-JP" sz="2400" b="1" dirty="0" smtClean="0"/>
              <a:t>Compression ratio</a:t>
            </a:r>
            <a:r>
              <a:rPr kumimoji="1" lang="en-US" altLang="ja-JP" sz="2400" b="1" dirty="0" smtClean="0"/>
              <a:t> </a:t>
            </a:r>
            <a:endParaRPr kumimoji="1" lang="ja-JP" altLang="en-US" sz="2400" b="1" dirty="0"/>
          </a:p>
        </p:txBody>
      </p:sp>
      <p:sp>
        <p:nvSpPr>
          <p:cNvPr id="10" name="テキスト ボックス 9"/>
          <p:cNvSpPr txBox="1"/>
          <p:nvPr/>
        </p:nvSpPr>
        <p:spPr>
          <a:xfrm>
            <a:off x="499972" y="6465718"/>
            <a:ext cx="8356157" cy="400110"/>
          </a:xfrm>
          <a:prstGeom prst="rect">
            <a:avLst/>
          </a:prstGeom>
          <a:noFill/>
        </p:spPr>
        <p:txBody>
          <a:bodyPr wrap="square" rtlCol="0">
            <a:spAutoFit/>
          </a:bodyPr>
          <a:lstStyle/>
          <a:p>
            <a:r>
              <a:rPr lang="en-US" altLang="ja-JP" sz="2000" b="1" dirty="0" smtClean="0"/>
              <a:t>Diamond</a:t>
            </a:r>
            <a:r>
              <a:rPr lang="ja-JP" altLang="en-US" sz="2000" b="1" dirty="0"/>
              <a:t>の</a:t>
            </a:r>
            <a:r>
              <a:rPr lang="en-US" altLang="en-US" sz="2000" b="1" dirty="0"/>
              <a:t>圧縮率の低さ</a:t>
            </a:r>
            <a:r>
              <a:rPr lang="ja-JP" altLang="en-US" sz="2000" b="1" dirty="0"/>
              <a:t>とインプリント擾乱との関係について実験を</a:t>
            </a:r>
            <a:r>
              <a:rPr lang="ja-JP" altLang="en-US" sz="2000" b="1" dirty="0" smtClean="0"/>
              <a:t>行った</a:t>
            </a:r>
            <a:endParaRPr lang="en-US" altLang="ja-JP" sz="2000" b="1" dirty="0"/>
          </a:p>
        </p:txBody>
      </p:sp>
      <p:sp>
        <p:nvSpPr>
          <p:cNvPr id="16" name="テキスト ボックス 15"/>
          <p:cNvSpPr txBox="1"/>
          <p:nvPr/>
        </p:nvSpPr>
        <p:spPr>
          <a:xfrm>
            <a:off x="4893727" y="6024190"/>
            <a:ext cx="2709334" cy="400110"/>
          </a:xfrm>
          <a:prstGeom prst="rect">
            <a:avLst/>
          </a:prstGeom>
          <a:noFill/>
        </p:spPr>
        <p:txBody>
          <a:bodyPr wrap="square" rtlCol="0">
            <a:spAutoFit/>
          </a:bodyPr>
          <a:lstStyle/>
          <a:p>
            <a:r>
              <a:rPr kumimoji="1" lang="ja-JP" altLang="en-US" sz="2000" b="1" dirty="0" smtClean="0"/>
              <a:t>新しいアプローチとして</a:t>
            </a:r>
            <a:endParaRPr kumimoji="1" lang="ja-JP" altLang="en-US" sz="2000" b="1" dirty="0"/>
          </a:p>
        </p:txBody>
      </p:sp>
      <p:sp>
        <p:nvSpPr>
          <p:cNvPr id="17" name="テキスト ボックス 16"/>
          <p:cNvSpPr txBox="1"/>
          <p:nvPr/>
        </p:nvSpPr>
        <p:spPr>
          <a:xfrm>
            <a:off x="1160166" y="4916591"/>
            <a:ext cx="3644900" cy="369332"/>
          </a:xfrm>
          <a:prstGeom prst="rect">
            <a:avLst/>
          </a:prstGeom>
          <a:noFill/>
        </p:spPr>
        <p:txBody>
          <a:bodyPr wrap="square" rtlCol="0">
            <a:spAutoFit/>
          </a:bodyPr>
          <a:lstStyle/>
          <a:p>
            <a:r>
              <a:rPr lang="en-US" altLang="ja-JP" b="1" dirty="0">
                <a:ea typeface="メイリオ" panose="020B0604030504040204" pitchFamily="50" charset="-128"/>
              </a:rPr>
              <a:t>*McWilliams </a:t>
            </a:r>
            <a:r>
              <a:rPr lang="en-US" altLang="ja-JP" b="1" i="1" dirty="0">
                <a:ea typeface="メイリオ" panose="020B0604030504040204" pitchFamily="50" charset="-128"/>
              </a:rPr>
              <a:t>et al</a:t>
            </a:r>
            <a:r>
              <a:rPr lang="en-US" altLang="ja-JP" b="1" dirty="0">
                <a:ea typeface="メイリオ" panose="020B0604030504040204" pitchFamily="50" charset="-128"/>
              </a:rPr>
              <a:t>., PRB (2012</a:t>
            </a:r>
            <a:r>
              <a:rPr lang="en-US" altLang="ja-JP" b="1" dirty="0" smtClean="0">
                <a:ea typeface="メイリオ" panose="020B0604030504040204" pitchFamily="50" charset="-128"/>
              </a:rPr>
              <a:t>)</a:t>
            </a:r>
            <a:endParaRPr lang="ja-JP" altLang="en-US" b="1" dirty="0">
              <a:ea typeface="メイリオ" panose="020B0604030504040204" pitchFamily="50" charset="-128"/>
            </a:endParaRPr>
          </a:p>
        </p:txBody>
      </p:sp>
      <p:sp>
        <p:nvSpPr>
          <p:cNvPr id="18" name="テキスト ボックス 17"/>
          <p:cNvSpPr txBox="1"/>
          <p:nvPr/>
        </p:nvSpPr>
        <p:spPr>
          <a:xfrm>
            <a:off x="595998" y="30009"/>
            <a:ext cx="7830663" cy="523220"/>
          </a:xfrm>
          <a:prstGeom prst="rect">
            <a:avLst/>
          </a:prstGeom>
          <a:noFill/>
        </p:spPr>
        <p:txBody>
          <a:bodyPr wrap="square" rtlCol="0">
            <a:spAutoFit/>
          </a:bodyPr>
          <a:lstStyle/>
          <a:p>
            <a:pPr algn="ctr"/>
            <a:r>
              <a:rPr kumimoji="1" lang="en-US" altLang="ja-JP" sz="2800" b="1" dirty="0" smtClean="0"/>
              <a:t>Diamond</a:t>
            </a:r>
            <a:r>
              <a:rPr kumimoji="1" lang="ja-JP" altLang="en-US" sz="2800" b="1" dirty="0" smtClean="0"/>
              <a:t>は極めて圧縮率が低い</a:t>
            </a:r>
            <a:endParaRPr kumimoji="1" lang="ja-JP" altLang="en-US" sz="2800" b="1" dirty="0"/>
          </a:p>
        </p:txBody>
      </p:sp>
      <p:pic>
        <p:nvPicPr>
          <p:cNvPr id="11" name="図 10"/>
          <p:cNvPicPr/>
          <p:nvPr/>
        </p:nvPicPr>
        <p:blipFill>
          <a:blip r:embed="rId3"/>
          <a:srcRect/>
          <a:stretch>
            <a:fillRect/>
          </a:stretch>
        </p:blipFill>
        <p:spPr bwMode="auto">
          <a:xfrm>
            <a:off x="5326152" y="1424039"/>
            <a:ext cx="3933292" cy="2944297"/>
          </a:xfrm>
          <a:prstGeom prst="rect">
            <a:avLst/>
          </a:prstGeom>
          <a:noFill/>
          <a:ln w="9525">
            <a:noFill/>
            <a:miter lim="800000"/>
            <a:headEnd/>
            <a:tailEnd/>
          </a:ln>
        </p:spPr>
      </p:pic>
      <p:sp>
        <p:nvSpPr>
          <p:cNvPr id="2" name="円/楕円 1"/>
          <p:cNvSpPr/>
          <p:nvPr/>
        </p:nvSpPr>
        <p:spPr>
          <a:xfrm>
            <a:off x="6003005" y="3117491"/>
            <a:ext cx="500250" cy="86597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5" name="直線矢印コネクタ 4"/>
          <p:cNvCxnSpPr/>
          <p:nvPr/>
        </p:nvCxnSpPr>
        <p:spPr>
          <a:xfrm flipH="1" flipV="1">
            <a:off x="4893728" y="3271442"/>
            <a:ext cx="1109277" cy="29898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下矢印 11"/>
          <p:cNvSpPr/>
          <p:nvPr/>
        </p:nvSpPr>
        <p:spPr>
          <a:xfrm>
            <a:off x="4155926" y="5984556"/>
            <a:ext cx="649140" cy="481162"/>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81929194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3"/>
          <a:srcRect/>
          <a:stretch>
            <a:fillRect/>
          </a:stretch>
        </p:blipFill>
        <p:spPr bwMode="auto">
          <a:xfrm>
            <a:off x="1312256" y="2153202"/>
            <a:ext cx="6260060" cy="3316887"/>
          </a:xfrm>
          <a:prstGeom prst="rect">
            <a:avLst/>
          </a:prstGeom>
          <a:noFill/>
          <a:ln w="9525">
            <a:noFill/>
            <a:miter lim="800000"/>
            <a:headEnd/>
            <a:tailEnd/>
          </a:ln>
        </p:spPr>
      </p:pic>
      <p:sp>
        <p:nvSpPr>
          <p:cNvPr id="5" name="テキスト ボックス 4"/>
          <p:cNvSpPr txBox="1"/>
          <p:nvPr/>
        </p:nvSpPr>
        <p:spPr>
          <a:xfrm>
            <a:off x="62698" y="31358"/>
            <a:ext cx="9155758" cy="523220"/>
          </a:xfrm>
          <a:prstGeom prst="rect">
            <a:avLst/>
          </a:prstGeom>
          <a:noFill/>
        </p:spPr>
        <p:txBody>
          <a:bodyPr wrap="square" rtlCol="0">
            <a:spAutoFit/>
          </a:bodyPr>
          <a:lstStyle/>
          <a:p>
            <a:pPr algn="ctr"/>
            <a:r>
              <a:rPr kumimoji="1" lang="ja-JP" altLang="en-US" sz="2800" b="1" dirty="0" smtClean="0"/>
              <a:t>解析結果：インプリント抑制効果</a:t>
            </a:r>
            <a:r>
              <a:rPr lang="ja-JP" altLang="en-US" sz="2800" b="1" dirty="0" smtClean="0"/>
              <a:t>の定量的検証に課題</a:t>
            </a:r>
            <a:endParaRPr kumimoji="1" lang="ja-JP" altLang="en-US" sz="2800" b="1" dirty="0"/>
          </a:p>
        </p:txBody>
      </p:sp>
      <p:pic>
        <p:nvPicPr>
          <p:cNvPr id="6" name="図 5"/>
          <p:cNvPicPr/>
          <p:nvPr/>
        </p:nvPicPr>
        <p:blipFill>
          <a:blip r:embed="rId4"/>
          <a:srcRect/>
          <a:stretch>
            <a:fillRect/>
          </a:stretch>
        </p:blipFill>
        <p:spPr bwMode="auto">
          <a:xfrm>
            <a:off x="1871980" y="630778"/>
            <a:ext cx="2808000" cy="1576418"/>
          </a:xfrm>
          <a:prstGeom prst="rect">
            <a:avLst/>
          </a:prstGeom>
          <a:noFill/>
          <a:ln w="9525">
            <a:noFill/>
            <a:miter lim="800000"/>
            <a:headEnd/>
            <a:tailEnd/>
          </a:ln>
        </p:spPr>
      </p:pic>
      <p:pic>
        <p:nvPicPr>
          <p:cNvPr id="7" name="図 6"/>
          <p:cNvPicPr/>
          <p:nvPr/>
        </p:nvPicPr>
        <p:blipFill>
          <a:blip r:embed="rId5"/>
          <a:srcRect/>
          <a:stretch>
            <a:fillRect/>
          </a:stretch>
        </p:blipFill>
        <p:spPr bwMode="auto">
          <a:xfrm>
            <a:off x="4944852" y="630778"/>
            <a:ext cx="2808000" cy="1576418"/>
          </a:xfrm>
          <a:prstGeom prst="rect">
            <a:avLst/>
          </a:prstGeom>
          <a:noFill/>
          <a:ln w="9525">
            <a:noFill/>
            <a:miter lim="800000"/>
            <a:headEnd/>
            <a:tailEnd/>
          </a:ln>
        </p:spPr>
      </p:pic>
      <p:sp>
        <p:nvSpPr>
          <p:cNvPr id="8" name="テキスト ボックス 7"/>
          <p:cNvSpPr txBox="1"/>
          <p:nvPr/>
        </p:nvSpPr>
        <p:spPr>
          <a:xfrm>
            <a:off x="782588" y="6095400"/>
            <a:ext cx="7919760" cy="400110"/>
          </a:xfrm>
          <a:prstGeom prst="rect">
            <a:avLst/>
          </a:prstGeom>
          <a:noFill/>
        </p:spPr>
        <p:txBody>
          <a:bodyPr wrap="square" rtlCol="0">
            <a:spAutoFit/>
          </a:bodyPr>
          <a:lstStyle/>
          <a:p>
            <a:r>
              <a:rPr lang="en-US" altLang="ja-JP" sz="2000" b="1" dirty="0" smtClean="0"/>
              <a:t>○ CH</a:t>
            </a:r>
            <a:r>
              <a:rPr lang="ja-JP" altLang="en-US" sz="2000" b="1" dirty="0" smtClean="0"/>
              <a:t>に生じたインプリント擾乱振幅は</a:t>
            </a:r>
            <a:r>
              <a:rPr lang="en-US" altLang="ja-JP" sz="2000" b="1" dirty="0" smtClean="0"/>
              <a:t> 1.2 </a:t>
            </a:r>
            <a:r>
              <a:rPr lang="en-US" altLang="ja-JP" sz="2000" b="1" dirty="0" err="1" smtClean="0"/>
              <a:t>μm</a:t>
            </a:r>
            <a:r>
              <a:rPr lang="ja-JP" altLang="en-US" sz="2000" b="1" dirty="0" smtClean="0"/>
              <a:t>程度（メイン入射時：</a:t>
            </a:r>
            <a:r>
              <a:rPr lang="en-US" altLang="ja-JP" sz="2000" b="1" dirty="0" smtClean="0"/>
              <a:t>t=0 ns</a:t>
            </a:r>
            <a:r>
              <a:rPr lang="ja-JP" altLang="en-US" sz="2000" b="1" dirty="0" smtClean="0"/>
              <a:t>）</a:t>
            </a:r>
            <a:endParaRPr lang="en-US" altLang="ja-JP" sz="2000" b="1" dirty="0" smtClean="0"/>
          </a:p>
        </p:txBody>
      </p:sp>
      <p:cxnSp>
        <p:nvCxnSpPr>
          <p:cNvPr id="3" name="直線矢印コネクタ 2"/>
          <p:cNvCxnSpPr/>
          <p:nvPr/>
        </p:nvCxnSpPr>
        <p:spPr>
          <a:xfrm>
            <a:off x="3780074" y="3750488"/>
            <a:ext cx="0" cy="120945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 name="テキスト ボックス 1"/>
          <p:cNvSpPr txBox="1"/>
          <p:nvPr/>
        </p:nvSpPr>
        <p:spPr>
          <a:xfrm>
            <a:off x="3737669" y="4105938"/>
            <a:ext cx="1081759" cy="646331"/>
          </a:xfrm>
          <a:prstGeom prst="rect">
            <a:avLst/>
          </a:prstGeom>
          <a:noFill/>
        </p:spPr>
        <p:txBody>
          <a:bodyPr wrap="square" rtlCol="0">
            <a:spAutoFit/>
          </a:bodyPr>
          <a:lstStyle/>
          <a:p>
            <a:pPr algn="ctr"/>
            <a:r>
              <a:rPr kumimoji="1" lang="en-US" altLang="ja-JP" b="1" dirty="0" smtClean="0"/>
              <a:t>Shock</a:t>
            </a:r>
          </a:p>
          <a:p>
            <a:pPr algn="ctr"/>
            <a:r>
              <a:rPr lang="en-US" altLang="ja-JP" b="1" dirty="0" smtClean="0"/>
              <a:t>breakout</a:t>
            </a:r>
            <a:endParaRPr kumimoji="1" lang="ja-JP" altLang="en-US" b="1" dirty="0"/>
          </a:p>
        </p:txBody>
      </p:sp>
      <p:sp>
        <p:nvSpPr>
          <p:cNvPr id="9" name="テキスト ボックス 8"/>
          <p:cNvSpPr txBox="1"/>
          <p:nvPr/>
        </p:nvSpPr>
        <p:spPr>
          <a:xfrm>
            <a:off x="2335971" y="2717398"/>
            <a:ext cx="1944031" cy="923330"/>
          </a:xfrm>
          <a:prstGeom prst="rect">
            <a:avLst/>
          </a:prstGeom>
          <a:noFill/>
        </p:spPr>
        <p:txBody>
          <a:bodyPr wrap="square" rtlCol="0">
            <a:spAutoFit/>
          </a:bodyPr>
          <a:lstStyle/>
          <a:p>
            <a:r>
              <a:rPr kumimoji="1" lang="en-US" altLang="ja-JP" b="1" dirty="0" smtClean="0"/>
              <a:t>Imprint</a:t>
            </a:r>
          </a:p>
          <a:p>
            <a:r>
              <a:rPr lang="en-US" altLang="ja-JP" b="1" dirty="0" smtClean="0"/>
              <a:t>Amplitude</a:t>
            </a:r>
          </a:p>
          <a:p>
            <a:r>
              <a:rPr kumimoji="1" lang="en-US" altLang="ja-JP" b="1" dirty="0" smtClean="0"/>
              <a:t>〜</a:t>
            </a:r>
            <a:r>
              <a:rPr lang="en-US" altLang="ja-JP" b="1" dirty="0" smtClean="0"/>
              <a:t>1.2</a:t>
            </a:r>
            <a:r>
              <a:rPr kumimoji="1" lang="en-US" altLang="ja-JP" b="1" dirty="0" smtClean="0"/>
              <a:t> </a:t>
            </a:r>
            <a:r>
              <a:rPr kumimoji="1" lang="en-US" altLang="ja-JP" b="1" dirty="0" err="1" smtClean="0"/>
              <a:t>μm</a:t>
            </a:r>
            <a:r>
              <a:rPr kumimoji="1" lang="en-US" altLang="ja-JP" b="1" dirty="0" smtClean="0"/>
              <a:t> (model)</a:t>
            </a:r>
            <a:endParaRPr kumimoji="1" lang="ja-JP" altLang="en-US" b="1" dirty="0"/>
          </a:p>
        </p:txBody>
      </p:sp>
      <p:cxnSp>
        <p:nvCxnSpPr>
          <p:cNvPr id="11" name="直線コネクタ 10"/>
          <p:cNvCxnSpPr/>
          <p:nvPr/>
        </p:nvCxnSpPr>
        <p:spPr>
          <a:xfrm flipV="1">
            <a:off x="2869013" y="3902098"/>
            <a:ext cx="15678" cy="1042167"/>
          </a:xfrm>
          <a:prstGeom prst="line">
            <a:avLst/>
          </a:prstGeom>
          <a:ln>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2" name="直線矢印コネクタ 11"/>
          <p:cNvCxnSpPr/>
          <p:nvPr/>
        </p:nvCxnSpPr>
        <p:spPr>
          <a:xfrm>
            <a:off x="2882070" y="3578008"/>
            <a:ext cx="0" cy="3240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テキスト ボックス 12"/>
          <p:cNvSpPr txBox="1"/>
          <p:nvPr/>
        </p:nvSpPr>
        <p:spPr>
          <a:xfrm>
            <a:off x="2147844" y="5144269"/>
            <a:ext cx="1473700" cy="646331"/>
          </a:xfrm>
          <a:prstGeom prst="rect">
            <a:avLst/>
          </a:prstGeom>
          <a:noFill/>
        </p:spPr>
        <p:txBody>
          <a:bodyPr wrap="square" rtlCol="0">
            <a:spAutoFit/>
          </a:bodyPr>
          <a:lstStyle/>
          <a:p>
            <a:pPr algn="ctr"/>
            <a:r>
              <a:rPr kumimoji="1" lang="en-US" altLang="ja-JP" b="1" dirty="0" smtClean="0"/>
              <a:t>Onset </a:t>
            </a:r>
          </a:p>
          <a:p>
            <a:pPr algn="ctr"/>
            <a:r>
              <a:rPr kumimoji="1" lang="en-US" altLang="ja-JP" b="1" dirty="0" smtClean="0"/>
              <a:t>main</a:t>
            </a:r>
            <a:endParaRPr kumimoji="1" lang="ja-JP" altLang="en-US" b="1" dirty="0"/>
          </a:p>
        </p:txBody>
      </p:sp>
      <p:sp>
        <p:nvSpPr>
          <p:cNvPr id="10" name="テキスト ボックス 9"/>
          <p:cNvSpPr txBox="1"/>
          <p:nvPr/>
        </p:nvSpPr>
        <p:spPr>
          <a:xfrm>
            <a:off x="2503945" y="646668"/>
            <a:ext cx="1015999" cy="369332"/>
          </a:xfrm>
          <a:prstGeom prst="rect">
            <a:avLst/>
          </a:prstGeom>
          <a:noFill/>
        </p:spPr>
        <p:txBody>
          <a:bodyPr wrap="square" rtlCol="0">
            <a:spAutoFit/>
          </a:bodyPr>
          <a:lstStyle/>
          <a:p>
            <a:r>
              <a:rPr lang="en-US" altLang="ja-JP" b="1" dirty="0" smtClean="0"/>
              <a:t>t </a:t>
            </a:r>
            <a:r>
              <a:rPr kumimoji="1" lang="en-US" altLang="ja-JP" b="1" dirty="0" smtClean="0"/>
              <a:t>=1.0 ns</a:t>
            </a:r>
            <a:endParaRPr kumimoji="1" lang="ja-JP" altLang="en-US" b="1" dirty="0"/>
          </a:p>
        </p:txBody>
      </p:sp>
      <p:sp>
        <p:nvSpPr>
          <p:cNvPr id="14" name="テキスト ボックス 13"/>
          <p:cNvSpPr txBox="1"/>
          <p:nvPr/>
        </p:nvSpPr>
        <p:spPr>
          <a:xfrm>
            <a:off x="5600700" y="602734"/>
            <a:ext cx="1117600" cy="369332"/>
          </a:xfrm>
          <a:prstGeom prst="rect">
            <a:avLst/>
          </a:prstGeom>
          <a:noFill/>
        </p:spPr>
        <p:txBody>
          <a:bodyPr wrap="square" rtlCol="0">
            <a:spAutoFit/>
          </a:bodyPr>
          <a:lstStyle/>
          <a:p>
            <a:r>
              <a:rPr lang="en-US" altLang="ja-JP" b="1" dirty="0"/>
              <a:t>t</a:t>
            </a:r>
            <a:r>
              <a:rPr kumimoji="1" lang="en-US" altLang="ja-JP" b="1" dirty="0" smtClean="0"/>
              <a:t>= 1.8 ns</a:t>
            </a:r>
            <a:endParaRPr kumimoji="1" lang="ja-JP" altLang="en-US" b="1" dirty="0"/>
          </a:p>
        </p:txBody>
      </p:sp>
      <p:sp>
        <p:nvSpPr>
          <p:cNvPr id="15" name="テキスト ボックス 14"/>
          <p:cNvSpPr txBox="1"/>
          <p:nvPr/>
        </p:nvSpPr>
        <p:spPr>
          <a:xfrm>
            <a:off x="6032500" y="4105938"/>
            <a:ext cx="685800" cy="584776"/>
          </a:xfrm>
          <a:prstGeom prst="rect">
            <a:avLst/>
          </a:prstGeom>
          <a:noFill/>
        </p:spPr>
        <p:txBody>
          <a:bodyPr wrap="square" rtlCol="0">
            <a:spAutoFit/>
          </a:bodyPr>
          <a:lstStyle/>
          <a:p>
            <a:pPr algn="ctr"/>
            <a:r>
              <a:rPr kumimoji="1" lang="en-US" altLang="ja-JP" sz="3200" b="1" dirty="0" smtClean="0"/>
              <a:t>CH</a:t>
            </a:r>
            <a:endParaRPr kumimoji="1" lang="ja-JP" altLang="en-US" sz="3200" b="1" dirty="0"/>
          </a:p>
        </p:txBody>
      </p:sp>
    </p:spTree>
    <p:extLst>
      <p:ext uri="{BB962C8B-B14F-4D97-AF65-F5344CB8AC3E}">
        <p14:creationId xmlns:p14="http://schemas.microsoft.com/office/powerpoint/2010/main" val="380957557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CH Imprint SN36916 row data.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286" y="1718169"/>
            <a:ext cx="3652004" cy="2783077"/>
          </a:xfrm>
          <a:prstGeom prst="rect">
            <a:avLst/>
          </a:prstGeom>
        </p:spPr>
      </p:pic>
      <p:sp>
        <p:nvSpPr>
          <p:cNvPr id="9" name="テキスト ボックス 8"/>
          <p:cNvSpPr txBox="1"/>
          <p:nvPr/>
        </p:nvSpPr>
        <p:spPr>
          <a:xfrm>
            <a:off x="603362" y="1674166"/>
            <a:ext cx="2731138" cy="369332"/>
          </a:xfrm>
          <a:prstGeom prst="rect">
            <a:avLst/>
          </a:prstGeom>
          <a:noFill/>
        </p:spPr>
        <p:txBody>
          <a:bodyPr wrap="square" rtlCol="0">
            <a:spAutoFit/>
          </a:bodyPr>
          <a:lstStyle/>
          <a:p>
            <a:r>
              <a:rPr kumimoji="1" lang="en-US" altLang="ja-JP" b="1" dirty="0" smtClean="0">
                <a:solidFill>
                  <a:schemeClr val="bg1"/>
                </a:solidFill>
              </a:rPr>
              <a:t>CH </a:t>
            </a:r>
            <a:r>
              <a:rPr kumimoji="1" lang="ja-JP" altLang="en-US" b="1" dirty="0" smtClean="0">
                <a:solidFill>
                  <a:schemeClr val="bg1"/>
                </a:solidFill>
              </a:rPr>
              <a:t>（</a:t>
            </a:r>
            <a:r>
              <a:rPr kumimoji="1" lang="en-US" altLang="ja-JP" b="1" dirty="0" smtClean="0">
                <a:solidFill>
                  <a:schemeClr val="bg1"/>
                </a:solidFill>
              </a:rPr>
              <a:t>thickness 25μm</a:t>
            </a:r>
            <a:r>
              <a:rPr kumimoji="1" lang="en-US" altLang="ja-JP" b="1" baseline="30000" dirty="0" smtClean="0">
                <a:solidFill>
                  <a:schemeClr val="bg1"/>
                </a:solidFill>
              </a:rPr>
              <a:t>t</a:t>
            </a:r>
            <a:r>
              <a:rPr kumimoji="1" lang="ja-JP" altLang="en-US" b="1" dirty="0" smtClean="0">
                <a:solidFill>
                  <a:schemeClr val="bg1"/>
                </a:solidFill>
              </a:rPr>
              <a:t>）</a:t>
            </a:r>
            <a:endParaRPr kumimoji="1" lang="ja-JP" altLang="en-US" b="1" dirty="0">
              <a:solidFill>
                <a:schemeClr val="bg1"/>
              </a:solidFill>
            </a:endParaRPr>
          </a:p>
        </p:txBody>
      </p:sp>
      <p:cxnSp>
        <p:nvCxnSpPr>
          <p:cNvPr id="10" name="直線矢印コネクタ 9"/>
          <p:cNvCxnSpPr/>
          <p:nvPr/>
        </p:nvCxnSpPr>
        <p:spPr>
          <a:xfrm>
            <a:off x="557471" y="1704086"/>
            <a:ext cx="1" cy="314012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flipH="1">
            <a:off x="395110" y="3907576"/>
            <a:ext cx="26432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flipH="1">
            <a:off x="395110" y="2324810"/>
            <a:ext cx="26432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テキスト ボックス 14"/>
          <p:cNvSpPr txBox="1"/>
          <p:nvPr/>
        </p:nvSpPr>
        <p:spPr>
          <a:xfrm>
            <a:off x="-60232" y="4420791"/>
            <a:ext cx="804333" cy="646331"/>
          </a:xfrm>
          <a:prstGeom prst="rect">
            <a:avLst/>
          </a:prstGeom>
          <a:noFill/>
        </p:spPr>
        <p:txBody>
          <a:bodyPr wrap="square" rtlCol="0">
            <a:spAutoFit/>
          </a:bodyPr>
          <a:lstStyle/>
          <a:p>
            <a:r>
              <a:rPr kumimoji="1" lang="en-US" altLang="ja-JP" b="1" dirty="0" smtClean="0"/>
              <a:t>Time</a:t>
            </a:r>
          </a:p>
          <a:p>
            <a:r>
              <a:rPr lang="en-US" altLang="ja-JP" b="1" dirty="0" smtClean="0"/>
              <a:t>(ns)</a:t>
            </a:r>
            <a:endParaRPr kumimoji="1" lang="ja-JP" altLang="en-US" b="1" dirty="0"/>
          </a:p>
        </p:txBody>
      </p:sp>
      <p:sp>
        <p:nvSpPr>
          <p:cNvPr id="16" name="テキスト ボックス 15"/>
          <p:cNvSpPr txBox="1"/>
          <p:nvPr/>
        </p:nvSpPr>
        <p:spPr>
          <a:xfrm>
            <a:off x="-21140" y="3722910"/>
            <a:ext cx="547072" cy="369332"/>
          </a:xfrm>
          <a:prstGeom prst="rect">
            <a:avLst/>
          </a:prstGeom>
          <a:noFill/>
        </p:spPr>
        <p:txBody>
          <a:bodyPr wrap="square" rtlCol="0">
            <a:spAutoFit/>
          </a:bodyPr>
          <a:lstStyle/>
          <a:p>
            <a:r>
              <a:rPr lang="en-US" altLang="ja-JP" b="1" dirty="0"/>
              <a:t>2</a:t>
            </a:r>
            <a:r>
              <a:rPr kumimoji="1" lang="en-US" altLang="ja-JP" b="1" dirty="0" smtClean="0"/>
              <a:t>.0</a:t>
            </a:r>
            <a:endParaRPr kumimoji="1" lang="ja-JP" altLang="en-US" b="1" dirty="0"/>
          </a:p>
        </p:txBody>
      </p:sp>
      <p:sp>
        <p:nvSpPr>
          <p:cNvPr id="17" name="テキスト ボックス 16"/>
          <p:cNvSpPr txBox="1"/>
          <p:nvPr/>
        </p:nvSpPr>
        <p:spPr>
          <a:xfrm>
            <a:off x="-35306" y="2140144"/>
            <a:ext cx="548412" cy="369332"/>
          </a:xfrm>
          <a:prstGeom prst="rect">
            <a:avLst/>
          </a:prstGeom>
          <a:noFill/>
        </p:spPr>
        <p:txBody>
          <a:bodyPr wrap="square" rtlCol="0">
            <a:spAutoFit/>
          </a:bodyPr>
          <a:lstStyle/>
          <a:p>
            <a:r>
              <a:rPr lang="en-US" altLang="ja-JP" b="1" dirty="0" smtClean="0"/>
              <a:t>1.0</a:t>
            </a:r>
            <a:endParaRPr kumimoji="1" lang="ja-JP" altLang="en-US" b="1" dirty="0"/>
          </a:p>
        </p:txBody>
      </p:sp>
      <p:sp>
        <p:nvSpPr>
          <p:cNvPr id="24" name="1 つの角を丸めた四角形 23"/>
          <p:cNvSpPr/>
          <p:nvPr/>
        </p:nvSpPr>
        <p:spPr>
          <a:xfrm>
            <a:off x="699698" y="3809084"/>
            <a:ext cx="3114000" cy="169091"/>
          </a:xfrm>
          <a:prstGeom prst="round1Rect">
            <a:avLst/>
          </a:prstGeom>
          <a:noFill/>
          <a:ln w="254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6" name="テキスト ボックス 25"/>
          <p:cNvSpPr txBox="1"/>
          <p:nvPr/>
        </p:nvSpPr>
        <p:spPr>
          <a:xfrm>
            <a:off x="624144" y="404205"/>
            <a:ext cx="8149561" cy="461665"/>
          </a:xfrm>
          <a:prstGeom prst="rect">
            <a:avLst/>
          </a:prstGeom>
          <a:noFill/>
        </p:spPr>
        <p:txBody>
          <a:bodyPr wrap="square" rtlCol="0">
            <a:spAutoFit/>
          </a:bodyPr>
          <a:lstStyle/>
          <a:p>
            <a:r>
              <a:rPr lang="ja-JP" altLang="en-US" sz="2400" b="1" dirty="0" smtClean="0">
                <a:latin typeface="+mn-ea"/>
              </a:rPr>
              <a:t>実験データより，</a:t>
            </a:r>
            <a:r>
              <a:rPr lang="en-US" altLang="ja-JP" sz="2400" b="1" dirty="0" smtClean="0">
                <a:latin typeface="+mn-ea"/>
              </a:rPr>
              <a:t>X</a:t>
            </a:r>
            <a:r>
              <a:rPr lang="ja-JP" altLang="en-US" sz="2400" b="1" dirty="0" smtClean="0">
                <a:latin typeface="+mn-ea"/>
              </a:rPr>
              <a:t>線の透過強度比から面密度擾乱を解析した</a:t>
            </a:r>
            <a:endParaRPr lang="ja-JP" altLang="en-US" sz="2400" b="1" dirty="0">
              <a:latin typeface="+mn-ea"/>
            </a:endParaRPr>
          </a:p>
        </p:txBody>
      </p:sp>
      <p:pic>
        <p:nvPicPr>
          <p:cNvPr id="32" name="図 31"/>
          <p:cNvPicPr/>
          <p:nvPr/>
        </p:nvPicPr>
        <p:blipFill>
          <a:blip r:embed="rId4"/>
          <a:srcRect/>
          <a:stretch>
            <a:fillRect/>
          </a:stretch>
        </p:blipFill>
        <p:spPr bwMode="auto">
          <a:xfrm>
            <a:off x="4572144" y="4243016"/>
            <a:ext cx="4494899" cy="1861200"/>
          </a:xfrm>
          <a:prstGeom prst="rect">
            <a:avLst/>
          </a:prstGeom>
          <a:noFill/>
          <a:ln w="9525">
            <a:noFill/>
            <a:miter lim="800000"/>
            <a:headEnd/>
            <a:tailEnd/>
          </a:ln>
        </p:spPr>
      </p:pic>
      <p:pic>
        <p:nvPicPr>
          <p:cNvPr id="21" name="図 20"/>
          <p:cNvPicPr/>
          <p:nvPr/>
        </p:nvPicPr>
        <p:blipFill>
          <a:blip r:embed="rId5"/>
          <a:srcRect/>
          <a:stretch>
            <a:fillRect/>
          </a:stretch>
        </p:blipFill>
        <p:spPr bwMode="auto">
          <a:xfrm>
            <a:off x="4570643" y="1392188"/>
            <a:ext cx="4496400" cy="1861187"/>
          </a:xfrm>
          <a:prstGeom prst="rect">
            <a:avLst/>
          </a:prstGeom>
          <a:noFill/>
          <a:ln w="9525">
            <a:noFill/>
            <a:miter lim="800000"/>
            <a:headEnd/>
            <a:tailEnd/>
          </a:ln>
        </p:spPr>
      </p:pic>
      <p:sp>
        <p:nvSpPr>
          <p:cNvPr id="22" name="1 つの角を丸めた四角形 21"/>
          <p:cNvSpPr/>
          <p:nvPr/>
        </p:nvSpPr>
        <p:spPr>
          <a:xfrm>
            <a:off x="699698" y="2081295"/>
            <a:ext cx="3114000" cy="169091"/>
          </a:xfrm>
          <a:prstGeom prst="round1Rect">
            <a:avLst/>
          </a:prstGeom>
          <a:noFill/>
          <a:ln w="254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nvGrpSpPr>
          <p:cNvPr id="7" name="グループ化 6"/>
          <p:cNvGrpSpPr/>
          <p:nvPr/>
        </p:nvGrpSpPr>
        <p:grpSpPr>
          <a:xfrm>
            <a:off x="5855818" y="1127623"/>
            <a:ext cx="3056400" cy="245912"/>
            <a:chOff x="5855818" y="1191288"/>
            <a:chExt cx="3056400" cy="245912"/>
          </a:xfrm>
        </p:grpSpPr>
        <p:sp>
          <p:nvSpPr>
            <p:cNvPr id="28" name="フリーフォーム 27"/>
            <p:cNvSpPr/>
            <p:nvPr/>
          </p:nvSpPr>
          <p:spPr>
            <a:xfrm>
              <a:off x="5855818" y="1192856"/>
              <a:ext cx="3056400" cy="229544"/>
            </a:xfrm>
            <a:custGeom>
              <a:avLst/>
              <a:gdLst>
                <a:gd name="connsiteX0" fmla="*/ 0 w 1833033"/>
                <a:gd name="connsiteY0" fmla="*/ 21168 h 258258"/>
                <a:gd name="connsiteX1" fmla="*/ 228600 w 1833033"/>
                <a:gd name="connsiteY1" fmla="*/ 254001 h 258258"/>
                <a:gd name="connsiteX2" fmla="*/ 461433 w 1833033"/>
                <a:gd name="connsiteY2" fmla="*/ 1 h 258258"/>
                <a:gd name="connsiteX3" fmla="*/ 690033 w 1833033"/>
                <a:gd name="connsiteY3" fmla="*/ 258234 h 258258"/>
                <a:gd name="connsiteX4" fmla="*/ 918633 w 1833033"/>
                <a:gd name="connsiteY4" fmla="*/ 16934 h 258258"/>
                <a:gd name="connsiteX5" fmla="*/ 1147233 w 1833033"/>
                <a:gd name="connsiteY5" fmla="*/ 249768 h 258258"/>
                <a:gd name="connsiteX6" fmla="*/ 1380066 w 1833033"/>
                <a:gd name="connsiteY6" fmla="*/ 12701 h 258258"/>
                <a:gd name="connsiteX7" fmla="*/ 1604433 w 1833033"/>
                <a:gd name="connsiteY7" fmla="*/ 245534 h 258258"/>
                <a:gd name="connsiteX8" fmla="*/ 1833033 w 1833033"/>
                <a:gd name="connsiteY8" fmla="*/ 12701 h 258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033" h="258258">
                  <a:moveTo>
                    <a:pt x="0" y="21168"/>
                  </a:moveTo>
                  <a:cubicBezTo>
                    <a:pt x="75847" y="139348"/>
                    <a:pt x="151695" y="257529"/>
                    <a:pt x="228600" y="254001"/>
                  </a:cubicBezTo>
                  <a:cubicBezTo>
                    <a:pt x="305506" y="250473"/>
                    <a:pt x="384528" y="-704"/>
                    <a:pt x="461433" y="1"/>
                  </a:cubicBezTo>
                  <a:cubicBezTo>
                    <a:pt x="538338" y="706"/>
                    <a:pt x="613833" y="255412"/>
                    <a:pt x="690033" y="258234"/>
                  </a:cubicBezTo>
                  <a:cubicBezTo>
                    <a:pt x="766233" y="261056"/>
                    <a:pt x="842433" y="18345"/>
                    <a:pt x="918633" y="16934"/>
                  </a:cubicBezTo>
                  <a:cubicBezTo>
                    <a:pt x="994833" y="15523"/>
                    <a:pt x="1070328" y="250473"/>
                    <a:pt x="1147233" y="249768"/>
                  </a:cubicBezTo>
                  <a:cubicBezTo>
                    <a:pt x="1224138" y="249063"/>
                    <a:pt x="1303866" y="13407"/>
                    <a:pt x="1380066" y="12701"/>
                  </a:cubicBezTo>
                  <a:cubicBezTo>
                    <a:pt x="1456266" y="11995"/>
                    <a:pt x="1528939" y="245534"/>
                    <a:pt x="1604433" y="245534"/>
                  </a:cubicBezTo>
                  <a:cubicBezTo>
                    <a:pt x="1679927" y="245534"/>
                    <a:pt x="1833033" y="12701"/>
                    <a:pt x="1833033" y="12701"/>
                  </a:cubicBezTo>
                </a:path>
              </a:pathLst>
            </a:custGeom>
            <a:solidFill>
              <a:schemeClr val="tx1">
                <a:lumMod val="50000"/>
                <a:lumOff val="50000"/>
                <a:alpha val="30000"/>
              </a:schemeClr>
            </a:solidFill>
            <a:ln>
              <a:solidFill>
                <a:srgbClr val="000000"/>
              </a:solid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dirty="0"/>
            </a:p>
          </p:txBody>
        </p:sp>
        <p:sp>
          <p:nvSpPr>
            <p:cNvPr id="31" name="フリーフォーム 30"/>
            <p:cNvSpPr/>
            <p:nvPr/>
          </p:nvSpPr>
          <p:spPr>
            <a:xfrm>
              <a:off x="6246283" y="1191288"/>
              <a:ext cx="2288117" cy="245912"/>
            </a:xfrm>
            <a:custGeom>
              <a:avLst/>
              <a:gdLst>
                <a:gd name="connsiteX0" fmla="*/ 0 w 1375833"/>
                <a:gd name="connsiteY0" fmla="*/ 237445 h 245912"/>
                <a:gd name="connsiteX1" fmla="*/ 67733 w 1375833"/>
                <a:gd name="connsiteY1" fmla="*/ 190878 h 245912"/>
                <a:gd name="connsiteX2" fmla="*/ 228600 w 1375833"/>
                <a:gd name="connsiteY2" fmla="*/ 378 h 245912"/>
                <a:gd name="connsiteX3" fmla="*/ 461433 w 1375833"/>
                <a:gd name="connsiteY3" fmla="*/ 245911 h 245912"/>
                <a:gd name="connsiteX4" fmla="*/ 694266 w 1375833"/>
                <a:gd name="connsiteY4" fmla="*/ 4611 h 245912"/>
                <a:gd name="connsiteX5" fmla="*/ 914400 w 1375833"/>
                <a:gd name="connsiteY5" fmla="*/ 245911 h 245912"/>
                <a:gd name="connsiteX6" fmla="*/ 1143000 w 1375833"/>
                <a:gd name="connsiteY6" fmla="*/ 4611 h 245912"/>
                <a:gd name="connsiteX7" fmla="*/ 1286933 w 1375833"/>
                <a:gd name="connsiteY7" fmla="*/ 169711 h 245912"/>
                <a:gd name="connsiteX8" fmla="*/ 1375833 w 1375833"/>
                <a:gd name="connsiteY8" fmla="*/ 237445 h 24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5833" h="245912">
                  <a:moveTo>
                    <a:pt x="0" y="237445"/>
                  </a:moveTo>
                  <a:cubicBezTo>
                    <a:pt x="14816" y="233917"/>
                    <a:pt x="29633" y="230389"/>
                    <a:pt x="67733" y="190878"/>
                  </a:cubicBezTo>
                  <a:cubicBezTo>
                    <a:pt x="105833" y="151367"/>
                    <a:pt x="162983" y="-8794"/>
                    <a:pt x="228600" y="378"/>
                  </a:cubicBezTo>
                  <a:cubicBezTo>
                    <a:pt x="294217" y="9550"/>
                    <a:pt x="383822" y="245206"/>
                    <a:pt x="461433" y="245911"/>
                  </a:cubicBezTo>
                  <a:cubicBezTo>
                    <a:pt x="539044" y="246616"/>
                    <a:pt x="618772" y="4611"/>
                    <a:pt x="694266" y="4611"/>
                  </a:cubicBezTo>
                  <a:cubicBezTo>
                    <a:pt x="769760" y="4611"/>
                    <a:pt x="839611" y="245911"/>
                    <a:pt x="914400" y="245911"/>
                  </a:cubicBezTo>
                  <a:cubicBezTo>
                    <a:pt x="989189" y="245911"/>
                    <a:pt x="1080911" y="17311"/>
                    <a:pt x="1143000" y="4611"/>
                  </a:cubicBezTo>
                  <a:cubicBezTo>
                    <a:pt x="1205089" y="-8089"/>
                    <a:pt x="1248128" y="130905"/>
                    <a:pt x="1286933" y="169711"/>
                  </a:cubicBezTo>
                  <a:cubicBezTo>
                    <a:pt x="1325738" y="208517"/>
                    <a:pt x="1375833" y="237445"/>
                    <a:pt x="1375833" y="237445"/>
                  </a:cubicBezTo>
                </a:path>
              </a:pathLst>
            </a:custGeom>
            <a:solidFill>
              <a:schemeClr val="tx1">
                <a:lumMod val="50000"/>
                <a:lumOff val="50000"/>
              </a:schemeClr>
            </a:solidFill>
            <a:ln>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dirty="0"/>
            </a:p>
          </p:txBody>
        </p:sp>
      </p:grpSp>
      <p:sp>
        <p:nvSpPr>
          <p:cNvPr id="34" name="テキスト ボックス 33"/>
          <p:cNvSpPr txBox="1"/>
          <p:nvPr/>
        </p:nvSpPr>
        <p:spPr>
          <a:xfrm>
            <a:off x="932278" y="4900932"/>
            <a:ext cx="3047057" cy="707886"/>
          </a:xfrm>
          <a:prstGeom prst="rect">
            <a:avLst/>
          </a:prstGeom>
          <a:noFill/>
        </p:spPr>
        <p:txBody>
          <a:bodyPr wrap="square" rtlCol="0">
            <a:spAutoFit/>
          </a:bodyPr>
          <a:lstStyle/>
          <a:p>
            <a:r>
              <a:rPr kumimoji="1" lang="ja-JP" altLang="en-US" sz="2000" b="1" dirty="0" smtClean="0"/>
              <a:t>ターゲットを通過した</a:t>
            </a:r>
            <a:r>
              <a:rPr kumimoji="1" lang="en-US" altLang="ja-JP" sz="2000" b="1" dirty="0" smtClean="0"/>
              <a:t>X</a:t>
            </a:r>
            <a:r>
              <a:rPr kumimoji="1" lang="ja-JP" altLang="en-US" sz="2000" b="1" dirty="0" smtClean="0"/>
              <a:t>線の透過強度のコントラスト</a:t>
            </a:r>
            <a:endParaRPr kumimoji="1" lang="ja-JP" altLang="en-US" sz="2000" b="1" dirty="0"/>
          </a:p>
        </p:txBody>
      </p:sp>
      <p:sp>
        <p:nvSpPr>
          <p:cNvPr id="39" name="テキスト ボックス 38"/>
          <p:cNvSpPr txBox="1"/>
          <p:nvPr/>
        </p:nvSpPr>
        <p:spPr>
          <a:xfrm>
            <a:off x="945972" y="5965134"/>
            <a:ext cx="3467100" cy="707886"/>
          </a:xfrm>
          <a:prstGeom prst="rect">
            <a:avLst/>
          </a:prstGeom>
          <a:noFill/>
        </p:spPr>
        <p:txBody>
          <a:bodyPr wrap="square" rtlCol="0">
            <a:spAutoFit/>
          </a:bodyPr>
          <a:lstStyle/>
          <a:p>
            <a:r>
              <a:rPr kumimoji="1" lang="ja-JP" altLang="en-US" sz="2000" b="1" dirty="0" smtClean="0"/>
              <a:t>ターゲット内部の面密度</a:t>
            </a:r>
            <a:endParaRPr kumimoji="1" lang="en-US" altLang="ja-JP" sz="2000" b="1" dirty="0" smtClean="0"/>
          </a:p>
          <a:p>
            <a:r>
              <a:rPr kumimoji="1" lang="ja-JP" altLang="en-US" sz="2000" b="1" dirty="0" smtClean="0"/>
              <a:t>（密度</a:t>
            </a:r>
            <a:r>
              <a:rPr kumimoji="1" lang="en-US" altLang="ja-JP" sz="2000" b="1" dirty="0" smtClean="0"/>
              <a:t>×</a:t>
            </a:r>
            <a:r>
              <a:rPr kumimoji="1" lang="ja-JP" altLang="en-US" sz="2000" b="1" dirty="0" smtClean="0"/>
              <a:t>厚さ）</a:t>
            </a:r>
            <a:r>
              <a:rPr lang="en-US" altLang="ja-JP" sz="2000" b="1" dirty="0" smtClean="0"/>
              <a:t>[</a:t>
            </a:r>
            <a:r>
              <a:rPr lang="en-US" altLang="ja-JP" sz="2000" b="1" dirty="0"/>
              <a:t>g/cm</a:t>
            </a:r>
            <a:r>
              <a:rPr lang="en-US" altLang="ja-JP" sz="2000" b="1" baseline="30000" dirty="0"/>
              <a:t>2</a:t>
            </a:r>
            <a:r>
              <a:rPr lang="en-US" altLang="ja-JP" sz="2000" b="1" dirty="0" smtClean="0"/>
              <a:t>]</a:t>
            </a:r>
            <a:endParaRPr kumimoji="1" lang="ja-JP" altLang="en-US" sz="2000" b="1" dirty="0"/>
          </a:p>
        </p:txBody>
      </p:sp>
      <p:sp>
        <p:nvSpPr>
          <p:cNvPr id="45" name="フリーフォーム 44"/>
          <p:cNvSpPr/>
          <p:nvPr/>
        </p:nvSpPr>
        <p:spPr>
          <a:xfrm>
            <a:off x="6195484" y="3693766"/>
            <a:ext cx="2293200" cy="406800"/>
          </a:xfrm>
          <a:custGeom>
            <a:avLst/>
            <a:gdLst>
              <a:gd name="connsiteX0" fmla="*/ 0 w 1634066"/>
              <a:gd name="connsiteY0" fmla="*/ 368586 h 370264"/>
              <a:gd name="connsiteX1" fmla="*/ 101600 w 1634066"/>
              <a:gd name="connsiteY1" fmla="*/ 334719 h 370264"/>
              <a:gd name="connsiteX2" fmla="*/ 160866 w 1634066"/>
              <a:gd name="connsiteY2" fmla="*/ 262753 h 370264"/>
              <a:gd name="connsiteX3" fmla="*/ 203200 w 1634066"/>
              <a:gd name="connsiteY3" fmla="*/ 182319 h 370264"/>
              <a:gd name="connsiteX4" fmla="*/ 275166 w 1634066"/>
              <a:gd name="connsiteY4" fmla="*/ 8753 h 370264"/>
              <a:gd name="connsiteX5" fmla="*/ 347133 w 1634066"/>
              <a:gd name="connsiteY5" fmla="*/ 144219 h 370264"/>
              <a:gd name="connsiteX6" fmla="*/ 381000 w 1634066"/>
              <a:gd name="connsiteY6" fmla="*/ 262753 h 370264"/>
              <a:gd name="connsiteX7" fmla="*/ 516466 w 1634066"/>
              <a:gd name="connsiteY7" fmla="*/ 364353 h 370264"/>
              <a:gd name="connsiteX8" fmla="*/ 664633 w 1634066"/>
              <a:gd name="connsiteY8" fmla="*/ 326253 h 370264"/>
              <a:gd name="connsiteX9" fmla="*/ 762000 w 1634066"/>
              <a:gd name="connsiteY9" fmla="*/ 173853 h 370264"/>
              <a:gd name="connsiteX10" fmla="*/ 825500 w 1634066"/>
              <a:gd name="connsiteY10" fmla="*/ 286 h 370264"/>
              <a:gd name="connsiteX11" fmla="*/ 893233 w 1634066"/>
              <a:gd name="connsiteY11" fmla="*/ 135753 h 370264"/>
              <a:gd name="connsiteX12" fmla="*/ 939800 w 1634066"/>
              <a:gd name="connsiteY12" fmla="*/ 245819 h 370264"/>
              <a:gd name="connsiteX13" fmla="*/ 1028700 w 1634066"/>
              <a:gd name="connsiteY13" fmla="*/ 347419 h 370264"/>
              <a:gd name="connsiteX14" fmla="*/ 1096433 w 1634066"/>
              <a:gd name="connsiteY14" fmla="*/ 368586 h 370264"/>
              <a:gd name="connsiteX15" fmla="*/ 1219200 w 1634066"/>
              <a:gd name="connsiteY15" fmla="*/ 317786 h 370264"/>
              <a:gd name="connsiteX16" fmla="*/ 1320800 w 1634066"/>
              <a:gd name="connsiteY16" fmla="*/ 106119 h 370264"/>
              <a:gd name="connsiteX17" fmla="*/ 1375833 w 1634066"/>
              <a:gd name="connsiteY17" fmla="*/ 12986 h 370264"/>
              <a:gd name="connsiteX18" fmla="*/ 1443566 w 1634066"/>
              <a:gd name="connsiteY18" fmla="*/ 165386 h 370264"/>
              <a:gd name="connsiteX19" fmla="*/ 1528233 w 1634066"/>
              <a:gd name="connsiteY19" fmla="*/ 326253 h 370264"/>
              <a:gd name="connsiteX20" fmla="*/ 1634066 w 1634066"/>
              <a:gd name="connsiteY20" fmla="*/ 355886 h 37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34066" h="370264">
                <a:moveTo>
                  <a:pt x="0" y="368586"/>
                </a:moveTo>
                <a:cubicBezTo>
                  <a:pt x="37394" y="360472"/>
                  <a:pt x="74789" y="352358"/>
                  <a:pt x="101600" y="334719"/>
                </a:cubicBezTo>
                <a:cubicBezTo>
                  <a:pt x="128411" y="317080"/>
                  <a:pt x="143933" y="288153"/>
                  <a:pt x="160866" y="262753"/>
                </a:cubicBezTo>
                <a:cubicBezTo>
                  <a:pt x="177799" y="237353"/>
                  <a:pt x="184150" y="224652"/>
                  <a:pt x="203200" y="182319"/>
                </a:cubicBezTo>
                <a:cubicBezTo>
                  <a:pt x="222250" y="139986"/>
                  <a:pt x="251177" y="15103"/>
                  <a:pt x="275166" y="8753"/>
                </a:cubicBezTo>
                <a:cubicBezTo>
                  <a:pt x="299155" y="2403"/>
                  <a:pt x="329494" y="101886"/>
                  <a:pt x="347133" y="144219"/>
                </a:cubicBezTo>
                <a:cubicBezTo>
                  <a:pt x="364772" y="186552"/>
                  <a:pt x="352778" y="226064"/>
                  <a:pt x="381000" y="262753"/>
                </a:cubicBezTo>
                <a:cubicBezTo>
                  <a:pt x="409222" y="299442"/>
                  <a:pt x="469194" y="353770"/>
                  <a:pt x="516466" y="364353"/>
                </a:cubicBezTo>
                <a:cubicBezTo>
                  <a:pt x="563738" y="374936"/>
                  <a:pt x="623711" y="358003"/>
                  <a:pt x="664633" y="326253"/>
                </a:cubicBezTo>
                <a:cubicBezTo>
                  <a:pt x="705555" y="294503"/>
                  <a:pt x="735189" y="228181"/>
                  <a:pt x="762000" y="173853"/>
                </a:cubicBezTo>
                <a:cubicBezTo>
                  <a:pt x="788811" y="119525"/>
                  <a:pt x="803628" y="6636"/>
                  <a:pt x="825500" y="286"/>
                </a:cubicBezTo>
                <a:cubicBezTo>
                  <a:pt x="847372" y="-6064"/>
                  <a:pt x="874183" y="94831"/>
                  <a:pt x="893233" y="135753"/>
                </a:cubicBezTo>
                <a:cubicBezTo>
                  <a:pt x="912283" y="176675"/>
                  <a:pt x="917222" y="210541"/>
                  <a:pt x="939800" y="245819"/>
                </a:cubicBezTo>
                <a:cubicBezTo>
                  <a:pt x="962378" y="281097"/>
                  <a:pt x="1002595" y="326958"/>
                  <a:pt x="1028700" y="347419"/>
                </a:cubicBezTo>
                <a:cubicBezTo>
                  <a:pt x="1054805" y="367880"/>
                  <a:pt x="1064683" y="373525"/>
                  <a:pt x="1096433" y="368586"/>
                </a:cubicBezTo>
                <a:cubicBezTo>
                  <a:pt x="1128183" y="363647"/>
                  <a:pt x="1181806" y="361530"/>
                  <a:pt x="1219200" y="317786"/>
                </a:cubicBezTo>
                <a:cubicBezTo>
                  <a:pt x="1256594" y="274042"/>
                  <a:pt x="1294695" y="156919"/>
                  <a:pt x="1320800" y="106119"/>
                </a:cubicBezTo>
                <a:cubicBezTo>
                  <a:pt x="1346905" y="55319"/>
                  <a:pt x="1355372" y="3108"/>
                  <a:pt x="1375833" y="12986"/>
                </a:cubicBezTo>
                <a:cubicBezTo>
                  <a:pt x="1396294" y="22864"/>
                  <a:pt x="1418166" y="113175"/>
                  <a:pt x="1443566" y="165386"/>
                </a:cubicBezTo>
                <a:cubicBezTo>
                  <a:pt x="1468966" y="217597"/>
                  <a:pt x="1496483" y="294503"/>
                  <a:pt x="1528233" y="326253"/>
                </a:cubicBezTo>
                <a:cubicBezTo>
                  <a:pt x="1559983" y="358003"/>
                  <a:pt x="1634066" y="355886"/>
                  <a:pt x="1634066" y="355886"/>
                </a:cubicBezTo>
              </a:path>
            </a:pathLst>
          </a:custGeom>
          <a:solidFill>
            <a:schemeClr val="tx1">
              <a:lumMod val="50000"/>
              <a:lumOff val="50000"/>
            </a:schemeClr>
          </a:solidFill>
          <a:ln>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dirty="0"/>
          </a:p>
        </p:txBody>
      </p:sp>
      <p:sp>
        <p:nvSpPr>
          <p:cNvPr id="46" name="フリーフォーム 45"/>
          <p:cNvSpPr/>
          <p:nvPr/>
        </p:nvSpPr>
        <p:spPr>
          <a:xfrm>
            <a:off x="5808133" y="3682494"/>
            <a:ext cx="1537200" cy="424800"/>
          </a:xfrm>
          <a:custGeom>
            <a:avLst/>
            <a:gdLst>
              <a:gd name="connsiteX0" fmla="*/ 0 w 1083733"/>
              <a:gd name="connsiteY0" fmla="*/ 12700 h 376767"/>
              <a:gd name="connsiteX1" fmla="*/ 50800 w 1083733"/>
              <a:gd name="connsiteY1" fmla="*/ 84667 h 376767"/>
              <a:gd name="connsiteX2" fmla="*/ 127000 w 1083733"/>
              <a:gd name="connsiteY2" fmla="*/ 283634 h 376767"/>
              <a:gd name="connsiteX3" fmla="*/ 270933 w 1083733"/>
              <a:gd name="connsiteY3" fmla="*/ 376767 h 376767"/>
              <a:gd name="connsiteX4" fmla="*/ 419100 w 1083733"/>
              <a:gd name="connsiteY4" fmla="*/ 283634 h 376767"/>
              <a:gd name="connsiteX5" fmla="*/ 546100 w 1083733"/>
              <a:gd name="connsiteY5" fmla="*/ 21167 h 376767"/>
              <a:gd name="connsiteX6" fmla="*/ 660400 w 1083733"/>
              <a:gd name="connsiteY6" fmla="*/ 283634 h 376767"/>
              <a:gd name="connsiteX7" fmla="*/ 804333 w 1083733"/>
              <a:gd name="connsiteY7" fmla="*/ 368300 h 376767"/>
              <a:gd name="connsiteX8" fmla="*/ 973666 w 1083733"/>
              <a:gd name="connsiteY8" fmla="*/ 287867 h 376767"/>
              <a:gd name="connsiteX9" fmla="*/ 1083733 w 1083733"/>
              <a:gd name="connsiteY9" fmla="*/ 0 h 37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3733" h="376767">
                <a:moveTo>
                  <a:pt x="0" y="12700"/>
                </a:moveTo>
                <a:cubicBezTo>
                  <a:pt x="14816" y="26105"/>
                  <a:pt x="29633" y="39511"/>
                  <a:pt x="50800" y="84667"/>
                </a:cubicBezTo>
                <a:cubicBezTo>
                  <a:pt x="71967" y="129823"/>
                  <a:pt x="90311" y="234951"/>
                  <a:pt x="127000" y="283634"/>
                </a:cubicBezTo>
                <a:cubicBezTo>
                  <a:pt x="163689" y="332317"/>
                  <a:pt x="222250" y="376767"/>
                  <a:pt x="270933" y="376767"/>
                </a:cubicBezTo>
                <a:cubicBezTo>
                  <a:pt x="319616" y="376767"/>
                  <a:pt x="373239" y="342901"/>
                  <a:pt x="419100" y="283634"/>
                </a:cubicBezTo>
                <a:cubicBezTo>
                  <a:pt x="464961" y="224367"/>
                  <a:pt x="505883" y="21167"/>
                  <a:pt x="546100" y="21167"/>
                </a:cubicBezTo>
                <a:cubicBezTo>
                  <a:pt x="586317" y="21167"/>
                  <a:pt x="617361" y="225779"/>
                  <a:pt x="660400" y="283634"/>
                </a:cubicBezTo>
                <a:cubicBezTo>
                  <a:pt x="703439" y="341490"/>
                  <a:pt x="752122" y="367595"/>
                  <a:pt x="804333" y="368300"/>
                </a:cubicBezTo>
                <a:cubicBezTo>
                  <a:pt x="856544" y="369006"/>
                  <a:pt x="927099" y="349250"/>
                  <a:pt x="973666" y="287867"/>
                </a:cubicBezTo>
                <a:cubicBezTo>
                  <a:pt x="1020233" y="226484"/>
                  <a:pt x="1083733" y="0"/>
                  <a:pt x="1083733" y="0"/>
                </a:cubicBezTo>
              </a:path>
            </a:pathLst>
          </a:custGeom>
          <a:solidFill>
            <a:schemeClr val="tx1">
              <a:lumMod val="50000"/>
              <a:lumOff val="50000"/>
              <a:alpha val="30000"/>
            </a:schemeClr>
          </a:solidFill>
          <a:ln w="31750">
            <a:solidFill>
              <a:schemeClr val="tx1"/>
            </a:solid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dirty="0"/>
          </a:p>
        </p:txBody>
      </p:sp>
      <p:sp>
        <p:nvSpPr>
          <p:cNvPr id="47" name="フリーフォーム 46"/>
          <p:cNvSpPr/>
          <p:nvPr/>
        </p:nvSpPr>
        <p:spPr>
          <a:xfrm>
            <a:off x="7344833" y="3664630"/>
            <a:ext cx="1537200" cy="424800"/>
          </a:xfrm>
          <a:custGeom>
            <a:avLst/>
            <a:gdLst>
              <a:gd name="connsiteX0" fmla="*/ 0 w 1083733"/>
              <a:gd name="connsiteY0" fmla="*/ 12700 h 376767"/>
              <a:gd name="connsiteX1" fmla="*/ 50800 w 1083733"/>
              <a:gd name="connsiteY1" fmla="*/ 84667 h 376767"/>
              <a:gd name="connsiteX2" fmla="*/ 127000 w 1083733"/>
              <a:gd name="connsiteY2" fmla="*/ 283634 h 376767"/>
              <a:gd name="connsiteX3" fmla="*/ 270933 w 1083733"/>
              <a:gd name="connsiteY3" fmla="*/ 376767 h 376767"/>
              <a:gd name="connsiteX4" fmla="*/ 419100 w 1083733"/>
              <a:gd name="connsiteY4" fmla="*/ 283634 h 376767"/>
              <a:gd name="connsiteX5" fmla="*/ 546100 w 1083733"/>
              <a:gd name="connsiteY5" fmla="*/ 21167 h 376767"/>
              <a:gd name="connsiteX6" fmla="*/ 660400 w 1083733"/>
              <a:gd name="connsiteY6" fmla="*/ 283634 h 376767"/>
              <a:gd name="connsiteX7" fmla="*/ 804333 w 1083733"/>
              <a:gd name="connsiteY7" fmla="*/ 368300 h 376767"/>
              <a:gd name="connsiteX8" fmla="*/ 973666 w 1083733"/>
              <a:gd name="connsiteY8" fmla="*/ 287867 h 376767"/>
              <a:gd name="connsiteX9" fmla="*/ 1083733 w 1083733"/>
              <a:gd name="connsiteY9" fmla="*/ 0 h 37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3733" h="376767">
                <a:moveTo>
                  <a:pt x="0" y="12700"/>
                </a:moveTo>
                <a:cubicBezTo>
                  <a:pt x="14816" y="26105"/>
                  <a:pt x="29633" y="39511"/>
                  <a:pt x="50800" y="84667"/>
                </a:cubicBezTo>
                <a:cubicBezTo>
                  <a:pt x="71967" y="129823"/>
                  <a:pt x="90311" y="234951"/>
                  <a:pt x="127000" y="283634"/>
                </a:cubicBezTo>
                <a:cubicBezTo>
                  <a:pt x="163689" y="332317"/>
                  <a:pt x="222250" y="376767"/>
                  <a:pt x="270933" y="376767"/>
                </a:cubicBezTo>
                <a:cubicBezTo>
                  <a:pt x="319616" y="376767"/>
                  <a:pt x="373239" y="342901"/>
                  <a:pt x="419100" y="283634"/>
                </a:cubicBezTo>
                <a:cubicBezTo>
                  <a:pt x="464961" y="224367"/>
                  <a:pt x="505883" y="21167"/>
                  <a:pt x="546100" y="21167"/>
                </a:cubicBezTo>
                <a:cubicBezTo>
                  <a:pt x="586317" y="21167"/>
                  <a:pt x="617361" y="225779"/>
                  <a:pt x="660400" y="283634"/>
                </a:cubicBezTo>
                <a:cubicBezTo>
                  <a:pt x="703439" y="341490"/>
                  <a:pt x="752122" y="367595"/>
                  <a:pt x="804333" y="368300"/>
                </a:cubicBezTo>
                <a:cubicBezTo>
                  <a:pt x="856544" y="369006"/>
                  <a:pt x="927099" y="349250"/>
                  <a:pt x="973666" y="287867"/>
                </a:cubicBezTo>
                <a:cubicBezTo>
                  <a:pt x="1020233" y="226484"/>
                  <a:pt x="1083733" y="0"/>
                  <a:pt x="1083733" y="0"/>
                </a:cubicBezTo>
              </a:path>
            </a:pathLst>
          </a:custGeom>
          <a:solidFill>
            <a:srgbClr val="7F7F7F">
              <a:alpha val="30000"/>
            </a:srgbClr>
          </a:solidFill>
          <a:ln w="31750">
            <a:solidFill>
              <a:srgbClr val="000000"/>
            </a:solid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dirty="0"/>
          </a:p>
        </p:txBody>
      </p:sp>
      <p:sp>
        <p:nvSpPr>
          <p:cNvPr id="67" name="下矢印 66"/>
          <p:cNvSpPr/>
          <p:nvPr/>
        </p:nvSpPr>
        <p:spPr>
          <a:xfrm>
            <a:off x="2166878" y="5587438"/>
            <a:ext cx="482600" cy="377696"/>
          </a:xfrm>
          <a:prstGeom prst="downArrow">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t"/>
          <a:lstStyle/>
          <a:p>
            <a:pPr algn="l"/>
            <a:endParaRPr kumimoji="1" lang="ja-JP" altLang="en-US" sz="1100" dirty="0"/>
          </a:p>
        </p:txBody>
      </p:sp>
      <p:cxnSp>
        <p:nvCxnSpPr>
          <p:cNvPr id="43" name="直線矢印コネクタ 42"/>
          <p:cNvCxnSpPr/>
          <p:nvPr/>
        </p:nvCxnSpPr>
        <p:spPr>
          <a:xfrm>
            <a:off x="2801364" y="4168682"/>
            <a:ext cx="635000" cy="0"/>
          </a:xfrm>
          <a:prstGeom prst="straightConnector1">
            <a:avLst/>
          </a:prstGeom>
          <a:ln>
            <a:solidFill>
              <a:srgbClr val="FFFF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4" name="テキスト ボックス 43"/>
          <p:cNvSpPr txBox="1"/>
          <p:nvPr/>
        </p:nvSpPr>
        <p:spPr>
          <a:xfrm>
            <a:off x="2691982" y="4155982"/>
            <a:ext cx="1121716" cy="400110"/>
          </a:xfrm>
          <a:prstGeom prst="rect">
            <a:avLst/>
          </a:prstGeom>
          <a:noFill/>
        </p:spPr>
        <p:txBody>
          <a:bodyPr wrap="square" rtlCol="0">
            <a:spAutoFit/>
          </a:bodyPr>
          <a:lstStyle/>
          <a:p>
            <a:r>
              <a:rPr kumimoji="1" lang="en-US" altLang="ja-JP" sz="2000" b="1" dirty="0" smtClean="0">
                <a:solidFill>
                  <a:schemeClr val="bg1"/>
                </a:solidFill>
              </a:rPr>
              <a:t>100 </a:t>
            </a:r>
            <a:r>
              <a:rPr kumimoji="1" lang="en-US" altLang="ja-JP" sz="2000" b="1" dirty="0" err="1" smtClean="0">
                <a:solidFill>
                  <a:schemeClr val="bg1"/>
                </a:solidFill>
              </a:rPr>
              <a:t>μm</a:t>
            </a:r>
            <a:endParaRPr kumimoji="1" lang="ja-JP" altLang="en-US" sz="2000" b="1" dirty="0">
              <a:solidFill>
                <a:schemeClr val="bg1"/>
              </a:solidFill>
            </a:endParaRPr>
          </a:p>
        </p:txBody>
      </p:sp>
      <p:cxnSp>
        <p:nvCxnSpPr>
          <p:cNvPr id="48" name="直線矢印コネクタ 47"/>
          <p:cNvCxnSpPr/>
          <p:nvPr/>
        </p:nvCxnSpPr>
        <p:spPr>
          <a:xfrm>
            <a:off x="4234638" y="1716639"/>
            <a:ext cx="0" cy="1597697"/>
          </a:xfrm>
          <a:prstGeom prst="straightConnector1">
            <a:avLst/>
          </a:prstGeom>
          <a:ln>
            <a:solidFill>
              <a:srgbClr val="FFFF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9" name="テキスト ボックス 48"/>
          <p:cNvSpPr txBox="1"/>
          <p:nvPr/>
        </p:nvSpPr>
        <p:spPr>
          <a:xfrm>
            <a:off x="3686251" y="2284971"/>
            <a:ext cx="673215" cy="400110"/>
          </a:xfrm>
          <a:prstGeom prst="rect">
            <a:avLst/>
          </a:prstGeom>
          <a:noFill/>
        </p:spPr>
        <p:txBody>
          <a:bodyPr wrap="square" rtlCol="0">
            <a:spAutoFit/>
          </a:bodyPr>
          <a:lstStyle/>
          <a:p>
            <a:r>
              <a:rPr kumimoji="1" lang="en-US" altLang="ja-JP" sz="2000" b="1" dirty="0" smtClean="0">
                <a:solidFill>
                  <a:schemeClr val="bg1"/>
                </a:solidFill>
              </a:rPr>
              <a:t>1ns</a:t>
            </a:r>
            <a:endParaRPr kumimoji="1" lang="ja-JP" altLang="en-US" sz="2000" b="1" dirty="0">
              <a:solidFill>
                <a:schemeClr val="bg1"/>
              </a:solidFill>
            </a:endParaRPr>
          </a:p>
        </p:txBody>
      </p:sp>
      <p:sp>
        <p:nvSpPr>
          <p:cNvPr id="50" name="テキスト ボックス 49"/>
          <p:cNvSpPr txBox="1"/>
          <p:nvPr/>
        </p:nvSpPr>
        <p:spPr>
          <a:xfrm>
            <a:off x="40492" y="28420"/>
            <a:ext cx="1167307" cy="338554"/>
          </a:xfrm>
          <a:prstGeom prst="rect">
            <a:avLst/>
          </a:prstGeom>
          <a:noFill/>
          <a:ln>
            <a:solidFill>
              <a:schemeClr val="tx1"/>
            </a:solidFill>
          </a:ln>
        </p:spPr>
        <p:txBody>
          <a:bodyPr wrap="none" rtlCol="0">
            <a:spAutoFit/>
          </a:bodyPr>
          <a:lstStyle/>
          <a:p>
            <a:r>
              <a:rPr lang="ja-JP" altLang="en-US" sz="1600" dirty="0" smtClean="0"/>
              <a:t>実験データ</a:t>
            </a:r>
            <a:endParaRPr kumimoji="1" lang="ja-JP" altLang="en-US" sz="1600" dirty="0"/>
          </a:p>
        </p:txBody>
      </p:sp>
      <p:sp>
        <p:nvSpPr>
          <p:cNvPr id="6" name="テキスト ボックス 5"/>
          <p:cNvSpPr txBox="1"/>
          <p:nvPr/>
        </p:nvSpPr>
        <p:spPr>
          <a:xfrm>
            <a:off x="5144763" y="6124959"/>
            <a:ext cx="3999237" cy="646331"/>
          </a:xfrm>
          <a:prstGeom prst="rect">
            <a:avLst/>
          </a:prstGeom>
          <a:noFill/>
        </p:spPr>
        <p:txBody>
          <a:bodyPr wrap="square" rtlCol="0">
            <a:spAutoFit/>
          </a:bodyPr>
          <a:lstStyle/>
          <a:p>
            <a:r>
              <a:rPr kumimoji="1" lang="ja-JP" altLang="en-US" dirty="0" smtClean="0"/>
              <a:t>ポリスチレンでは単波長の擾乱成長→バブル・スパイク構造の形成を観測した</a:t>
            </a:r>
            <a:endParaRPr kumimoji="1" lang="ja-JP" altLang="en-US" dirty="0"/>
          </a:p>
        </p:txBody>
      </p:sp>
      <p:sp>
        <p:nvSpPr>
          <p:cNvPr id="11" name="テキスト ボックス 10"/>
          <p:cNvSpPr txBox="1"/>
          <p:nvPr/>
        </p:nvSpPr>
        <p:spPr>
          <a:xfrm>
            <a:off x="433652" y="1324824"/>
            <a:ext cx="1024639" cy="369332"/>
          </a:xfrm>
          <a:prstGeom prst="rect">
            <a:avLst/>
          </a:prstGeom>
          <a:noFill/>
        </p:spPr>
        <p:txBody>
          <a:bodyPr wrap="none" rtlCol="0">
            <a:spAutoFit/>
          </a:bodyPr>
          <a:lstStyle/>
          <a:p>
            <a:r>
              <a:rPr kumimoji="1" lang="en-US" altLang="ja-JP" dirty="0" smtClean="0"/>
              <a:t>SN36916</a:t>
            </a:r>
            <a:endParaRPr kumimoji="1" lang="ja-JP" altLang="en-US" dirty="0"/>
          </a:p>
        </p:txBody>
      </p:sp>
    </p:spTree>
    <p:extLst>
      <p:ext uri="{BB962C8B-B14F-4D97-AF65-F5344CB8AC3E}">
        <p14:creationId xmlns:p14="http://schemas.microsoft.com/office/powerpoint/2010/main" val="253141975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3"/>
          <a:srcRect/>
          <a:stretch>
            <a:fillRect/>
          </a:stretch>
        </p:blipFill>
        <p:spPr bwMode="auto">
          <a:xfrm>
            <a:off x="609602" y="461437"/>
            <a:ext cx="7738532" cy="4673596"/>
          </a:xfrm>
          <a:prstGeom prst="rect">
            <a:avLst/>
          </a:prstGeom>
          <a:noFill/>
          <a:ln w="9525">
            <a:noFill/>
            <a:miter lim="800000"/>
            <a:headEnd/>
            <a:tailEnd/>
          </a:ln>
        </p:spPr>
      </p:pic>
      <p:sp>
        <p:nvSpPr>
          <p:cNvPr id="5" name="テキスト ボックス 4"/>
          <p:cNvSpPr txBox="1"/>
          <p:nvPr/>
        </p:nvSpPr>
        <p:spPr>
          <a:xfrm>
            <a:off x="2285997" y="3228034"/>
            <a:ext cx="1947333" cy="461665"/>
          </a:xfrm>
          <a:prstGeom prst="rect">
            <a:avLst/>
          </a:prstGeom>
          <a:noFill/>
        </p:spPr>
        <p:txBody>
          <a:bodyPr wrap="square" rtlCol="0">
            <a:spAutoFit/>
          </a:bodyPr>
          <a:lstStyle/>
          <a:p>
            <a:r>
              <a:rPr kumimoji="1" lang="en-US" altLang="ja-JP" sz="2400" b="1" dirty="0" smtClean="0">
                <a:solidFill>
                  <a:srgbClr val="0000FF"/>
                </a:solidFill>
              </a:rPr>
              <a:t>Cu coating</a:t>
            </a:r>
            <a:endParaRPr kumimoji="1" lang="ja-JP" altLang="en-US" sz="2400" b="1" dirty="0">
              <a:solidFill>
                <a:srgbClr val="0000FF"/>
              </a:solidFill>
            </a:endParaRPr>
          </a:p>
        </p:txBody>
      </p:sp>
      <p:sp>
        <p:nvSpPr>
          <p:cNvPr id="6" name="テキスト ボックス 5"/>
          <p:cNvSpPr txBox="1"/>
          <p:nvPr/>
        </p:nvSpPr>
        <p:spPr>
          <a:xfrm>
            <a:off x="2353732" y="529160"/>
            <a:ext cx="2235202" cy="461665"/>
          </a:xfrm>
          <a:prstGeom prst="rect">
            <a:avLst/>
          </a:prstGeom>
          <a:noFill/>
        </p:spPr>
        <p:txBody>
          <a:bodyPr wrap="square" rtlCol="0">
            <a:spAutoFit/>
          </a:bodyPr>
          <a:lstStyle/>
          <a:p>
            <a:r>
              <a:rPr kumimoji="1" lang="en-US" altLang="ja-JP" sz="2400" b="1" dirty="0" smtClean="0"/>
              <a:t>No coating</a:t>
            </a:r>
            <a:endParaRPr kumimoji="1" lang="ja-JP" altLang="en-US" sz="2400" b="1" dirty="0"/>
          </a:p>
        </p:txBody>
      </p:sp>
      <p:sp>
        <p:nvSpPr>
          <p:cNvPr id="7" name="テキスト ボックス 6"/>
          <p:cNvSpPr txBox="1"/>
          <p:nvPr/>
        </p:nvSpPr>
        <p:spPr>
          <a:xfrm>
            <a:off x="139701" y="5249444"/>
            <a:ext cx="9224433" cy="1323439"/>
          </a:xfrm>
          <a:prstGeom prst="rect">
            <a:avLst/>
          </a:prstGeom>
          <a:noFill/>
          <a:ln>
            <a:noFill/>
          </a:ln>
        </p:spPr>
        <p:txBody>
          <a:bodyPr wrap="square" rtlCol="0">
            <a:spAutoFit/>
          </a:bodyPr>
          <a:lstStyle/>
          <a:p>
            <a:r>
              <a:rPr lang="ja-JP" altLang="en-US" sz="2000" b="1" dirty="0" smtClean="0"/>
              <a:t>・</a:t>
            </a:r>
            <a:r>
              <a:rPr lang="en-US" altLang="ja-JP" sz="2000" b="1" dirty="0" smtClean="0"/>
              <a:t> </a:t>
            </a:r>
            <a:r>
              <a:rPr lang="en-US" altLang="en-US" sz="2000" b="1" dirty="0" err="1" smtClean="0"/>
              <a:t>高Z</a:t>
            </a:r>
            <a:r>
              <a:rPr lang="ja-JP" altLang="en-US" sz="2000" b="1" dirty="0" smtClean="0"/>
              <a:t>コーティングは空間的擾乱構造の高次高調波成分を下げる</a:t>
            </a:r>
            <a:endParaRPr lang="en-US" altLang="ja-JP" sz="2000" b="1" dirty="0" smtClean="0"/>
          </a:p>
          <a:p>
            <a:endParaRPr lang="en-US" altLang="ja-JP" sz="2000" b="1" dirty="0" smtClean="0"/>
          </a:p>
          <a:p>
            <a:endParaRPr lang="en-US" altLang="ja-JP" sz="2000" b="1" dirty="0" smtClean="0"/>
          </a:p>
          <a:p>
            <a:r>
              <a:rPr lang="ja-JP" altLang="en-US" sz="2000" b="1" dirty="0"/>
              <a:t>スパイク（尖った）形状の擾乱が低減し</a:t>
            </a:r>
            <a:r>
              <a:rPr lang="ja-JP" altLang="en-US" sz="2000" b="1" dirty="0" smtClean="0"/>
              <a:t>、</a:t>
            </a:r>
            <a:r>
              <a:rPr lang="en-US" altLang="ja-JP" sz="2000" b="1" dirty="0" smtClean="0"/>
              <a:t>CH</a:t>
            </a:r>
            <a:r>
              <a:rPr lang="ja-JP" altLang="en-US" sz="2000" b="1" dirty="0" smtClean="0"/>
              <a:t>に</a:t>
            </a:r>
            <a:r>
              <a:rPr lang="ja-JP" altLang="en-US" sz="2000" b="1" dirty="0"/>
              <a:t>生じる擾乱との比較が</a:t>
            </a:r>
            <a:r>
              <a:rPr lang="ja-JP" altLang="en-US" sz="2000" b="1" dirty="0" smtClean="0"/>
              <a:t>容易</a:t>
            </a:r>
            <a:endParaRPr lang="ja-JP" altLang="en-US" sz="2000" b="1" dirty="0"/>
          </a:p>
        </p:txBody>
      </p:sp>
      <p:sp>
        <p:nvSpPr>
          <p:cNvPr id="9" name="テキスト ボックス 8"/>
          <p:cNvSpPr txBox="1"/>
          <p:nvPr/>
        </p:nvSpPr>
        <p:spPr>
          <a:xfrm>
            <a:off x="101600" y="15663"/>
            <a:ext cx="9262534" cy="461665"/>
          </a:xfrm>
          <a:prstGeom prst="rect">
            <a:avLst/>
          </a:prstGeom>
          <a:noFill/>
        </p:spPr>
        <p:txBody>
          <a:bodyPr wrap="square" rtlCol="0">
            <a:spAutoFit/>
          </a:bodyPr>
          <a:lstStyle/>
          <a:p>
            <a:r>
              <a:rPr kumimoji="1" lang="en-US" altLang="ja-JP" sz="2400" b="1" dirty="0" smtClean="0"/>
              <a:t>Diamond</a:t>
            </a:r>
            <a:r>
              <a:rPr kumimoji="1" lang="ja-JP" altLang="en-US" sz="2400" b="1" dirty="0" smtClean="0"/>
              <a:t>内部</a:t>
            </a:r>
            <a:r>
              <a:rPr lang="ja-JP" altLang="en-US" sz="2400" b="1" dirty="0" smtClean="0"/>
              <a:t>の</a:t>
            </a:r>
            <a:r>
              <a:rPr kumimoji="1" lang="ja-JP" altLang="en-US" sz="2400" b="1" dirty="0" smtClean="0"/>
              <a:t>温度</a:t>
            </a:r>
            <a:r>
              <a:rPr lang="ja-JP" altLang="en-US" sz="2400" b="1" dirty="0" smtClean="0"/>
              <a:t>ふるまいが</a:t>
            </a:r>
            <a:r>
              <a:rPr kumimoji="1" lang="ja-JP" altLang="en-US" sz="2400" b="1" dirty="0" smtClean="0"/>
              <a:t>インプリント擾乱の形状を特徴づける</a:t>
            </a:r>
            <a:endParaRPr kumimoji="1" lang="ja-JP" altLang="en-US" sz="2400" b="1" dirty="0"/>
          </a:p>
        </p:txBody>
      </p:sp>
      <p:sp>
        <p:nvSpPr>
          <p:cNvPr id="2" name="円/楕円 1"/>
          <p:cNvSpPr/>
          <p:nvPr/>
        </p:nvSpPr>
        <p:spPr>
          <a:xfrm>
            <a:off x="3352800" y="1536700"/>
            <a:ext cx="1739900" cy="2127599"/>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下矢印 9"/>
          <p:cNvSpPr/>
          <p:nvPr/>
        </p:nvSpPr>
        <p:spPr>
          <a:xfrm>
            <a:off x="3797300" y="5651500"/>
            <a:ext cx="436030" cy="508000"/>
          </a:xfrm>
          <a:prstGeom prst="down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74734945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リーフォーム 3"/>
          <p:cNvSpPr/>
          <p:nvPr/>
        </p:nvSpPr>
        <p:spPr>
          <a:xfrm>
            <a:off x="110110" y="5965571"/>
            <a:ext cx="3200400" cy="110506"/>
          </a:xfrm>
          <a:custGeom>
            <a:avLst/>
            <a:gdLst>
              <a:gd name="connsiteX0" fmla="*/ 0 w 3200400"/>
              <a:gd name="connsiteY0" fmla="*/ 26 h 177846"/>
              <a:gd name="connsiteX1" fmla="*/ 304800 w 3200400"/>
              <a:gd name="connsiteY1" fmla="*/ 177826 h 177846"/>
              <a:gd name="connsiteX2" fmla="*/ 647700 w 3200400"/>
              <a:gd name="connsiteY2" fmla="*/ 12726 h 177846"/>
              <a:gd name="connsiteX3" fmla="*/ 990600 w 3200400"/>
              <a:gd name="connsiteY3" fmla="*/ 165126 h 177846"/>
              <a:gd name="connsiteX4" fmla="*/ 1371600 w 3200400"/>
              <a:gd name="connsiteY4" fmla="*/ 26 h 177846"/>
              <a:gd name="connsiteX5" fmla="*/ 1651000 w 3200400"/>
              <a:gd name="connsiteY5" fmla="*/ 152426 h 177846"/>
              <a:gd name="connsiteX6" fmla="*/ 1955800 w 3200400"/>
              <a:gd name="connsiteY6" fmla="*/ 12726 h 177846"/>
              <a:gd name="connsiteX7" fmla="*/ 2222500 w 3200400"/>
              <a:gd name="connsiteY7" fmla="*/ 139726 h 177846"/>
              <a:gd name="connsiteX8" fmla="*/ 2565400 w 3200400"/>
              <a:gd name="connsiteY8" fmla="*/ 26 h 177846"/>
              <a:gd name="connsiteX9" fmla="*/ 2870200 w 3200400"/>
              <a:gd name="connsiteY9" fmla="*/ 127026 h 177846"/>
              <a:gd name="connsiteX10" fmla="*/ 3200400 w 3200400"/>
              <a:gd name="connsiteY10" fmla="*/ 12726 h 177846"/>
              <a:gd name="connsiteX11" fmla="*/ 3200400 w 3200400"/>
              <a:gd name="connsiteY11" fmla="*/ 12726 h 177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0400" h="177846">
                <a:moveTo>
                  <a:pt x="0" y="26"/>
                </a:moveTo>
                <a:cubicBezTo>
                  <a:pt x="98425" y="87867"/>
                  <a:pt x="196850" y="175709"/>
                  <a:pt x="304800" y="177826"/>
                </a:cubicBezTo>
                <a:cubicBezTo>
                  <a:pt x="412750" y="179943"/>
                  <a:pt x="533400" y="14843"/>
                  <a:pt x="647700" y="12726"/>
                </a:cubicBezTo>
                <a:cubicBezTo>
                  <a:pt x="762000" y="10609"/>
                  <a:pt x="869950" y="167243"/>
                  <a:pt x="990600" y="165126"/>
                </a:cubicBezTo>
                <a:cubicBezTo>
                  <a:pt x="1111250" y="163009"/>
                  <a:pt x="1261533" y="2143"/>
                  <a:pt x="1371600" y="26"/>
                </a:cubicBezTo>
                <a:cubicBezTo>
                  <a:pt x="1481667" y="-2091"/>
                  <a:pt x="1553633" y="150309"/>
                  <a:pt x="1651000" y="152426"/>
                </a:cubicBezTo>
                <a:cubicBezTo>
                  <a:pt x="1748367" y="154543"/>
                  <a:pt x="1860550" y="14843"/>
                  <a:pt x="1955800" y="12726"/>
                </a:cubicBezTo>
                <a:cubicBezTo>
                  <a:pt x="2051050" y="10609"/>
                  <a:pt x="2120900" y="141843"/>
                  <a:pt x="2222500" y="139726"/>
                </a:cubicBezTo>
                <a:cubicBezTo>
                  <a:pt x="2324100" y="137609"/>
                  <a:pt x="2457450" y="2143"/>
                  <a:pt x="2565400" y="26"/>
                </a:cubicBezTo>
                <a:cubicBezTo>
                  <a:pt x="2673350" y="-2091"/>
                  <a:pt x="2764367" y="124909"/>
                  <a:pt x="2870200" y="127026"/>
                </a:cubicBezTo>
                <a:cubicBezTo>
                  <a:pt x="2976033" y="129143"/>
                  <a:pt x="3200400" y="12726"/>
                  <a:pt x="3200400" y="12726"/>
                </a:cubicBezTo>
                <a:lnTo>
                  <a:pt x="3200400" y="12726"/>
                </a:lnTo>
              </a:path>
            </a:pathLst>
          </a:custGeom>
          <a:ln w="3810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cxnSp>
        <p:nvCxnSpPr>
          <p:cNvPr id="5" name="直線矢印コネクタ 4"/>
          <p:cNvCxnSpPr/>
          <p:nvPr/>
        </p:nvCxnSpPr>
        <p:spPr>
          <a:xfrm>
            <a:off x="1093370" y="4573169"/>
            <a:ext cx="0" cy="2880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6" name="フリーフォーム 5"/>
          <p:cNvSpPr/>
          <p:nvPr/>
        </p:nvSpPr>
        <p:spPr>
          <a:xfrm>
            <a:off x="87802" y="4459233"/>
            <a:ext cx="3229055" cy="163730"/>
          </a:xfrm>
          <a:custGeom>
            <a:avLst/>
            <a:gdLst>
              <a:gd name="connsiteX0" fmla="*/ 0 w 2730500"/>
              <a:gd name="connsiteY0" fmla="*/ 25545 h 279603"/>
              <a:gd name="connsiteX1" fmla="*/ 254000 w 2730500"/>
              <a:gd name="connsiteY1" fmla="*/ 279545 h 279603"/>
              <a:gd name="connsiteX2" fmla="*/ 571500 w 2730500"/>
              <a:gd name="connsiteY2" fmla="*/ 50945 h 279603"/>
              <a:gd name="connsiteX3" fmla="*/ 850900 w 2730500"/>
              <a:gd name="connsiteY3" fmla="*/ 241445 h 279603"/>
              <a:gd name="connsiteX4" fmla="*/ 1155700 w 2730500"/>
              <a:gd name="connsiteY4" fmla="*/ 145 h 279603"/>
              <a:gd name="connsiteX5" fmla="*/ 1422400 w 2730500"/>
              <a:gd name="connsiteY5" fmla="*/ 216045 h 279603"/>
              <a:gd name="connsiteX6" fmla="*/ 1663700 w 2730500"/>
              <a:gd name="connsiteY6" fmla="*/ 25545 h 279603"/>
              <a:gd name="connsiteX7" fmla="*/ 1917700 w 2730500"/>
              <a:gd name="connsiteY7" fmla="*/ 241445 h 279603"/>
              <a:gd name="connsiteX8" fmla="*/ 2184400 w 2730500"/>
              <a:gd name="connsiteY8" fmla="*/ 145 h 279603"/>
              <a:gd name="connsiteX9" fmla="*/ 2425700 w 2730500"/>
              <a:gd name="connsiteY9" fmla="*/ 203345 h 279603"/>
              <a:gd name="connsiteX10" fmla="*/ 2730500 w 2730500"/>
              <a:gd name="connsiteY10" fmla="*/ 38245 h 27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0500" h="279603">
                <a:moveTo>
                  <a:pt x="0" y="25545"/>
                </a:moveTo>
                <a:cubicBezTo>
                  <a:pt x="79375" y="150428"/>
                  <a:pt x="158750" y="275312"/>
                  <a:pt x="254000" y="279545"/>
                </a:cubicBezTo>
                <a:cubicBezTo>
                  <a:pt x="349250" y="283778"/>
                  <a:pt x="472017" y="57295"/>
                  <a:pt x="571500" y="50945"/>
                </a:cubicBezTo>
                <a:cubicBezTo>
                  <a:pt x="670983" y="44595"/>
                  <a:pt x="753533" y="249912"/>
                  <a:pt x="850900" y="241445"/>
                </a:cubicBezTo>
                <a:cubicBezTo>
                  <a:pt x="948267" y="232978"/>
                  <a:pt x="1060450" y="4378"/>
                  <a:pt x="1155700" y="145"/>
                </a:cubicBezTo>
                <a:cubicBezTo>
                  <a:pt x="1250950" y="-4088"/>
                  <a:pt x="1337733" y="211812"/>
                  <a:pt x="1422400" y="216045"/>
                </a:cubicBezTo>
                <a:cubicBezTo>
                  <a:pt x="1507067" y="220278"/>
                  <a:pt x="1581150" y="21312"/>
                  <a:pt x="1663700" y="25545"/>
                </a:cubicBezTo>
                <a:cubicBezTo>
                  <a:pt x="1746250" y="29778"/>
                  <a:pt x="1830917" y="245678"/>
                  <a:pt x="1917700" y="241445"/>
                </a:cubicBezTo>
                <a:cubicBezTo>
                  <a:pt x="2004483" y="237212"/>
                  <a:pt x="2099733" y="6495"/>
                  <a:pt x="2184400" y="145"/>
                </a:cubicBezTo>
                <a:cubicBezTo>
                  <a:pt x="2269067" y="-6205"/>
                  <a:pt x="2334683" y="196995"/>
                  <a:pt x="2425700" y="203345"/>
                </a:cubicBezTo>
                <a:cubicBezTo>
                  <a:pt x="2516717" y="209695"/>
                  <a:pt x="2730500" y="38245"/>
                  <a:pt x="2730500" y="38245"/>
                </a:cubicBezTo>
              </a:path>
            </a:pathLst>
          </a:custGeom>
          <a:ln w="3810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sp>
        <p:nvSpPr>
          <p:cNvPr id="8" name="テキスト ボックス 7"/>
          <p:cNvSpPr txBox="1"/>
          <p:nvPr/>
        </p:nvSpPr>
        <p:spPr>
          <a:xfrm>
            <a:off x="3462910" y="4262095"/>
            <a:ext cx="1816100" cy="400110"/>
          </a:xfrm>
          <a:prstGeom prst="rect">
            <a:avLst/>
          </a:prstGeom>
          <a:noFill/>
        </p:spPr>
        <p:txBody>
          <a:bodyPr wrap="square" rtlCol="0">
            <a:spAutoFit/>
          </a:bodyPr>
          <a:lstStyle/>
          <a:p>
            <a:r>
              <a:rPr kumimoji="1" lang="en-US" altLang="ja-JP" sz="2000" b="1" dirty="0" smtClean="0"/>
              <a:t>Ablation front</a:t>
            </a:r>
            <a:endParaRPr kumimoji="1" lang="ja-JP" altLang="en-US" sz="2000" b="1" dirty="0"/>
          </a:p>
        </p:txBody>
      </p:sp>
      <p:sp>
        <p:nvSpPr>
          <p:cNvPr id="9" name="テキスト ボックス 8"/>
          <p:cNvSpPr txBox="1"/>
          <p:nvPr/>
        </p:nvSpPr>
        <p:spPr>
          <a:xfrm>
            <a:off x="3547574" y="5767204"/>
            <a:ext cx="1676400" cy="400110"/>
          </a:xfrm>
          <a:prstGeom prst="rect">
            <a:avLst/>
          </a:prstGeom>
          <a:noFill/>
        </p:spPr>
        <p:txBody>
          <a:bodyPr wrap="square" rtlCol="0">
            <a:spAutoFit/>
          </a:bodyPr>
          <a:lstStyle/>
          <a:p>
            <a:r>
              <a:rPr kumimoji="1" lang="en-US" altLang="ja-JP" sz="2000" b="1" dirty="0" smtClean="0"/>
              <a:t>Shock front</a:t>
            </a:r>
            <a:endParaRPr kumimoji="1" lang="ja-JP" altLang="en-US" sz="2000" b="1" dirty="0"/>
          </a:p>
        </p:txBody>
      </p:sp>
      <p:sp>
        <p:nvSpPr>
          <p:cNvPr id="10" name="テキスト ボックス 9"/>
          <p:cNvSpPr txBox="1"/>
          <p:nvPr/>
        </p:nvSpPr>
        <p:spPr>
          <a:xfrm>
            <a:off x="779283" y="3955611"/>
            <a:ext cx="693682" cy="369332"/>
          </a:xfrm>
          <a:prstGeom prst="rect">
            <a:avLst/>
          </a:prstGeom>
          <a:noFill/>
        </p:spPr>
        <p:txBody>
          <a:bodyPr wrap="square" rtlCol="0">
            <a:spAutoFit/>
          </a:bodyPr>
          <a:lstStyle/>
          <a:p>
            <a:r>
              <a:rPr kumimoji="1" lang="en-US" altLang="ja-JP" b="1" dirty="0" smtClean="0"/>
              <a:t>P</a:t>
            </a:r>
            <a:endParaRPr kumimoji="1" lang="ja-JP" altLang="en-US" b="1" dirty="0"/>
          </a:p>
        </p:txBody>
      </p:sp>
      <p:sp>
        <p:nvSpPr>
          <p:cNvPr id="12" name="テキスト ボックス 11"/>
          <p:cNvSpPr txBox="1"/>
          <p:nvPr/>
        </p:nvSpPr>
        <p:spPr>
          <a:xfrm>
            <a:off x="326008" y="5224567"/>
            <a:ext cx="419100" cy="400110"/>
          </a:xfrm>
          <a:prstGeom prst="rect">
            <a:avLst/>
          </a:prstGeom>
          <a:noFill/>
        </p:spPr>
        <p:txBody>
          <a:bodyPr wrap="square" rtlCol="0">
            <a:spAutoFit/>
          </a:bodyPr>
          <a:lstStyle/>
          <a:p>
            <a:r>
              <a:rPr lang="ja-JP" altLang="en-US" sz="2000" b="1" dirty="0"/>
              <a:t>ρ</a:t>
            </a:r>
            <a:endParaRPr kumimoji="1" lang="ja-JP" altLang="en-US" sz="2000" dirty="0"/>
          </a:p>
        </p:txBody>
      </p:sp>
      <p:cxnSp>
        <p:nvCxnSpPr>
          <p:cNvPr id="20" name="直線矢印コネクタ 19"/>
          <p:cNvCxnSpPr/>
          <p:nvPr/>
        </p:nvCxnSpPr>
        <p:spPr>
          <a:xfrm>
            <a:off x="1075324" y="6048637"/>
            <a:ext cx="0" cy="7092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乗算記号 20"/>
          <p:cNvSpPr/>
          <p:nvPr/>
        </p:nvSpPr>
        <p:spPr>
          <a:xfrm>
            <a:off x="992084" y="6007904"/>
            <a:ext cx="165600" cy="147600"/>
          </a:xfrm>
          <a:prstGeom prst="mathMultiply">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7" name="テキスト ボックス 26"/>
          <p:cNvSpPr txBox="1"/>
          <p:nvPr/>
        </p:nvSpPr>
        <p:spPr>
          <a:xfrm>
            <a:off x="1075324" y="6112135"/>
            <a:ext cx="2313812" cy="400110"/>
          </a:xfrm>
          <a:prstGeom prst="rect">
            <a:avLst/>
          </a:prstGeom>
          <a:noFill/>
        </p:spPr>
        <p:txBody>
          <a:bodyPr wrap="square" rtlCol="0">
            <a:spAutoFit/>
          </a:bodyPr>
          <a:lstStyle/>
          <a:p>
            <a:r>
              <a:rPr lang="en-US" altLang="ja-JP" sz="2000" b="1" dirty="0" smtClean="0"/>
              <a:t>Shock velocity</a:t>
            </a:r>
            <a:endParaRPr kumimoji="1" lang="ja-JP" altLang="en-US" sz="2000" b="1" dirty="0"/>
          </a:p>
        </p:txBody>
      </p:sp>
      <p:sp>
        <p:nvSpPr>
          <p:cNvPr id="28" name="テキスト ボックス 27"/>
          <p:cNvSpPr txBox="1"/>
          <p:nvPr/>
        </p:nvSpPr>
        <p:spPr>
          <a:xfrm>
            <a:off x="1138824" y="4554824"/>
            <a:ext cx="968654" cy="461665"/>
          </a:xfrm>
          <a:prstGeom prst="rect">
            <a:avLst/>
          </a:prstGeom>
          <a:noFill/>
        </p:spPr>
        <p:txBody>
          <a:bodyPr wrap="square" rtlCol="0">
            <a:spAutoFit/>
          </a:bodyPr>
          <a:lstStyle/>
          <a:p>
            <a:r>
              <a:rPr kumimoji="1" lang="en-US" altLang="ja-JP" sz="2400" b="1" dirty="0" err="1" smtClean="0"/>
              <a:t>v</a:t>
            </a:r>
            <a:r>
              <a:rPr lang="en-US" altLang="ja-JP" sz="2400" b="1" baseline="-25000" dirty="0" err="1"/>
              <a:t>x</a:t>
            </a:r>
            <a:endParaRPr kumimoji="1" lang="ja-JP" altLang="en-US" sz="2400" b="1" dirty="0"/>
          </a:p>
        </p:txBody>
      </p:sp>
      <p:sp>
        <p:nvSpPr>
          <p:cNvPr id="29" name="フリーフォーム 28"/>
          <p:cNvSpPr/>
          <p:nvPr/>
        </p:nvSpPr>
        <p:spPr>
          <a:xfrm>
            <a:off x="71694" y="4415416"/>
            <a:ext cx="3243450" cy="1677594"/>
          </a:xfrm>
          <a:custGeom>
            <a:avLst/>
            <a:gdLst>
              <a:gd name="connsiteX0" fmla="*/ 59357 w 3243450"/>
              <a:gd name="connsiteY0" fmla="*/ 16933 h 1780235"/>
              <a:gd name="connsiteX1" fmla="*/ 118623 w 3243450"/>
              <a:gd name="connsiteY1" fmla="*/ 101600 h 1780235"/>
              <a:gd name="connsiteX2" fmla="*/ 152490 w 3243450"/>
              <a:gd name="connsiteY2" fmla="*/ 152400 h 1780235"/>
              <a:gd name="connsiteX3" fmla="*/ 186357 w 3243450"/>
              <a:gd name="connsiteY3" fmla="*/ 186267 h 1780235"/>
              <a:gd name="connsiteX4" fmla="*/ 220223 w 3243450"/>
              <a:gd name="connsiteY4" fmla="*/ 220133 h 1780235"/>
              <a:gd name="connsiteX5" fmla="*/ 262557 w 3243450"/>
              <a:gd name="connsiteY5" fmla="*/ 245533 h 1780235"/>
              <a:gd name="connsiteX6" fmla="*/ 313357 w 3243450"/>
              <a:gd name="connsiteY6" fmla="*/ 270933 h 1780235"/>
              <a:gd name="connsiteX7" fmla="*/ 355690 w 3243450"/>
              <a:gd name="connsiteY7" fmla="*/ 287867 h 1780235"/>
              <a:gd name="connsiteX8" fmla="*/ 389557 w 3243450"/>
              <a:gd name="connsiteY8" fmla="*/ 287867 h 1780235"/>
              <a:gd name="connsiteX9" fmla="*/ 431890 w 3243450"/>
              <a:gd name="connsiteY9" fmla="*/ 270933 h 1780235"/>
              <a:gd name="connsiteX10" fmla="*/ 482690 w 3243450"/>
              <a:gd name="connsiteY10" fmla="*/ 211667 h 1780235"/>
              <a:gd name="connsiteX11" fmla="*/ 550423 w 3243450"/>
              <a:gd name="connsiteY11" fmla="*/ 160867 h 1780235"/>
              <a:gd name="connsiteX12" fmla="*/ 618157 w 3243450"/>
              <a:gd name="connsiteY12" fmla="*/ 101600 h 1780235"/>
              <a:gd name="connsiteX13" fmla="*/ 677423 w 3243450"/>
              <a:gd name="connsiteY13" fmla="*/ 76200 h 1780235"/>
              <a:gd name="connsiteX14" fmla="*/ 711290 w 3243450"/>
              <a:gd name="connsiteY14" fmla="*/ 76200 h 1780235"/>
              <a:gd name="connsiteX15" fmla="*/ 753623 w 3243450"/>
              <a:gd name="connsiteY15" fmla="*/ 67733 h 1780235"/>
              <a:gd name="connsiteX16" fmla="*/ 795957 w 3243450"/>
              <a:gd name="connsiteY16" fmla="*/ 67733 h 1780235"/>
              <a:gd name="connsiteX17" fmla="*/ 846757 w 3243450"/>
              <a:gd name="connsiteY17" fmla="*/ 93133 h 1780235"/>
              <a:gd name="connsiteX18" fmla="*/ 846757 w 3243450"/>
              <a:gd name="connsiteY18" fmla="*/ 93133 h 1780235"/>
              <a:gd name="connsiteX19" fmla="*/ 889090 w 3243450"/>
              <a:gd name="connsiteY19" fmla="*/ 160867 h 1780235"/>
              <a:gd name="connsiteX20" fmla="*/ 914490 w 3243450"/>
              <a:gd name="connsiteY20" fmla="*/ 186267 h 1780235"/>
              <a:gd name="connsiteX21" fmla="*/ 956823 w 3243450"/>
              <a:gd name="connsiteY21" fmla="*/ 211667 h 1780235"/>
              <a:gd name="connsiteX22" fmla="*/ 999157 w 3243450"/>
              <a:gd name="connsiteY22" fmla="*/ 228600 h 1780235"/>
              <a:gd name="connsiteX23" fmla="*/ 1049957 w 3243450"/>
              <a:gd name="connsiteY23" fmla="*/ 262467 h 1780235"/>
              <a:gd name="connsiteX24" fmla="*/ 1151557 w 3243450"/>
              <a:gd name="connsiteY24" fmla="*/ 211667 h 1780235"/>
              <a:gd name="connsiteX25" fmla="*/ 1227757 w 3243450"/>
              <a:gd name="connsiteY25" fmla="*/ 127000 h 1780235"/>
              <a:gd name="connsiteX26" fmla="*/ 1270090 w 3243450"/>
              <a:gd name="connsiteY26" fmla="*/ 76200 h 1780235"/>
              <a:gd name="connsiteX27" fmla="*/ 1278557 w 3243450"/>
              <a:gd name="connsiteY27" fmla="*/ 67733 h 1780235"/>
              <a:gd name="connsiteX28" fmla="*/ 1303957 w 3243450"/>
              <a:gd name="connsiteY28" fmla="*/ 50800 h 1780235"/>
              <a:gd name="connsiteX29" fmla="*/ 1337823 w 3243450"/>
              <a:gd name="connsiteY29" fmla="*/ 25400 h 1780235"/>
              <a:gd name="connsiteX30" fmla="*/ 1380157 w 3243450"/>
              <a:gd name="connsiteY30" fmla="*/ 16933 h 1780235"/>
              <a:gd name="connsiteX31" fmla="*/ 1388623 w 3243450"/>
              <a:gd name="connsiteY31" fmla="*/ 0 h 1780235"/>
              <a:gd name="connsiteX32" fmla="*/ 1447890 w 3243450"/>
              <a:gd name="connsiteY32" fmla="*/ 0 h 1780235"/>
              <a:gd name="connsiteX33" fmla="*/ 1473290 w 3243450"/>
              <a:gd name="connsiteY33" fmla="*/ 16933 h 1780235"/>
              <a:gd name="connsiteX34" fmla="*/ 1498690 w 3243450"/>
              <a:gd name="connsiteY34" fmla="*/ 50800 h 1780235"/>
              <a:gd name="connsiteX35" fmla="*/ 1532557 w 3243450"/>
              <a:gd name="connsiteY35" fmla="*/ 93133 h 1780235"/>
              <a:gd name="connsiteX36" fmla="*/ 1574890 w 3243450"/>
              <a:gd name="connsiteY36" fmla="*/ 143933 h 1780235"/>
              <a:gd name="connsiteX37" fmla="*/ 1600290 w 3243450"/>
              <a:gd name="connsiteY37" fmla="*/ 169333 h 1780235"/>
              <a:gd name="connsiteX38" fmla="*/ 1625690 w 3243450"/>
              <a:gd name="connsiteY38" fmla="*/ 186267 h 1780235"/>
              <a:gd name="connsiteX39" fmla="*/ 1676490 w 3243450"/>
              <a:gd name="connsiteY39" fmla="*/ 220133 h 1780235"/>
              <a:gd name="connsiteX40" fmla="*/ 1727290 w 3243450"/>
              <a:gd name="connsiteY40" fmla="*/ 228600 h 1780235"/>
              <a:gd name="connsiteX41" fmla="*/ 1769623 w 3243450"/>
              <a:gd name="connsiteY41" fmla="*/ 220133 h 1780235"/>
              <a:gd name="connsiteX42" fmla="*/ 1795023 w 3243450"/>
              <a:gd name="connsiteY42" fmla="*/ 177800 h 1780235"/>
              <a:gd name="connsiteX43" fmla="*/ 1845823 w 3243450"/>
              <a:gd name="connsiteY43" fmla="*/ 127000 h 1780235"/>
              <a:gd name="connsiteX44" fmla="*/ 1871223 w 3243450"/>
              <a:gd name="connsiteY44" fmla="*/ 93133 h 1780235"/>
              <a:gd name="connsiteX45" fmla="*/ 1896623 w 3243450"/>
              <a:gd name="connsiteY45" fmla="*/ 76200 h 1780235"/>
              <a:gd name="connsiteX46" fmla="*/ 1922023 w 3243450"/>
              <a:gd name="connsiteY46" fmla="*/ 67733 h 1780235"/>
              <a:gd name="connsiteX47" fmla="*/ 1947423 w 3243450"/>
              <a:gd name="connsiteY47" fmla="*/ 59267 h 1780235"/>
              <a:gd name="connsiteX48" fmla="*/ 1989757 w 3243450"/>
              <a:gd name="connsiteY48" fmla="*/ 33867 h 1780235"/>
              <a:gd name="connsiteX49" fmla="*/ 1981290 w 3243450"/>
              <a:gd name="connsiteY49" fmla="*/ 16933 h 1780235"/>
              <a:gd name="connsiteX50" fmla="*/ 1998223 w 3243450"/>
              <a:gd name="connsiteY50" fmla="*/ 25400 h 1780235"/>
              <a:gd name="connsiteX51" fmla="*/ 2023623 w 3243450"/>
              <a:gd name="connsiteY51" fmla="*/ 42333 h 1780235"/>
              <a:gd name="connsiteX52" fmla="*/ 2057490 w 3243450"/>
              <a:gd name="connsiteY52" fmla="*/ 59267 h 1780235"/>
              <a:gd name="connsiteX53" fmla="*/ 2082890 w 3243450"/>
              <a:gd name="connsiteY53" fmla="*/ 101600 h 1780235"/>
              <a:gd name="connsiteX54" fmla="*/ 2116757 w 3243450"/>
              <a:gd name="connsiteY54" fmla="*/ 143933 h 1780235"/>
              <a:gd name="connsiteX55" fmla="*/ 2159090 w 3243450"/>
              <a:gd name="connsiteY55" fmla="*/ 177800 h 1780235"/>
              <a:gd name="connsiteX56" fmla="*/ 2209890 w 3243450"/>
              <a:gd name="connsiteY56" fmla="*/ 203200 h 1780235"/>
              <a:gd name="connsiteX57" fmla="*/ 2243757 w 3243450"/>
              <a:gd name="connsiteY57" fmla="*/ 237067 h 1780235"/>
              <a:gd name="connsiteX58" fmla="*/ 2294557 w 3243450"/>
              <a:gd name="connsiteY58" fmla="*/ 245533 h 1780235"/>
              <a:gd name="connsiteX59" fmla="*/ 2353823 w 3243450"/>
              <a:gd name="connsiteY59" fmla="*/ 237067 h 1780235"/>
              <a:gd name="connsiteX60" fmla="*/ 2404623 w 3243450"/>
              <a:gd name="connsiteY60" fmla="*/ 186267 h 1780235"/>
              <a:gd name="connsiteX61" fmla="*/ 2430023 w 3243450"/>
              <a:gd name="connsiteY61" fmla="*/ 152400 h 1780235"/>
              <a:gd name="connsiteX62" fmla="*/ 2463890 w 3243450"/>
              <a:gd name="connsiteY62" fmla="*/ 118533 h 1780235"/>
              <a:gd name="connsiteX63" fmla="*/ 2489290 w 3243450"/>
              <a:gd name="connsiteY63" fmla="*/ 76200 h 1780235"/>
              <a:gd name="connsiteX64" fmla="*/ 2523157 w 3243450"/>
              <a:gd name="connsiteY64" fmla="*/ 42333 h 1780235"/>
              <a:gd name="connsiteX65" fmla="*/ 2565490 w 3243450"/>
              <a:gd name="connsiteY65" fmla="*/ 16933 h 1780235"/>
              <a:gd name="connsiteX66" fmla="*/ 2599357 w 3243450"/>
              <a:gd name="connsiteY66" fmla="*/ 8467 h 1780235"/>
              <a:gd name="connsiteX67" fmla="*/ 2641690 w 3243450"/>
              <a:gd name="connsiteY67" fmla="*/ 33867 h 1780235"/>
              <a:gd name="connsiteX68" fmla="*/ 2667090 w 3243450"/>
              <a:gd name="connsiteY68" fmla="*/ 33867 h 1780235"/>
              <a:gd name="connsiteX69" fmla="*/ 2684023 w 3243450"/>
              <a:gd name="connsiteY69" fmla="*/ 59267 h 1780235"/>
              <a:gd name="connsiteX70" fmla="*/ 2709423 w 3243450"/>
              <a:gd name="connsiteY70" fmla="*/ 101600 h 1780235"/>
              <a:gd name="connsiteX71" fmla="*/ 2760223 w 3243450"/>
              <a:gd name="connsiteY71" fmla="*/ 135467 h 1780235"/>
              <a:gd name="connsiteX72" fmla="*/ 2802557 w 3243450"/>
              <a:gd name="connsiteY72" fmla="*/ 177800 h 1780235"/>
              <a:gd name="connsiteX73" fmla="*/ 2836423 w 3243450"/>
              <a:gd name="connsiteY73" fmla="*/ 220133 h 1780235"/>
              <a:gd name="connsiteX74" fmla="*/ 2878757 w 3243450"/>
              <a:gd name="connsiteY74" fmla="*/ 220133 h 1780235"/>
              <a:gd name="connsiteX75" fmla="*/ 2963423 w 3243450"/>
              <a:gd name="connsiteY75" fmla="*/ 220133 h 1780235"/>
              <a:gd name="connsiteX76" fmla="*/ 2997290 w 3243450"/>
              <a:gd name="connsiteY76" fmla="*/ 194733 h 1780235"/>
              <a:gd name="connsiteX77" fmla="*/ 3031157 w 3243450"/>
              <a:gd name="connsiteY77" fmla="*/ 160867 h 1780235"/>
              <a:gd name="connsiteX78" fmla="*/ 3073490 w 3243450"/>
              <a:gd name="connsiteY78" fmla="*/ 143933 h 1780235"/>
              <a:gd name="connsiteX79" fmla="*/ 3098890 w 3243450"/>
              <a:gd name="connsiteY79" fmla="*/ 118533 h 1780235"/>
              <a:gd name="connsiteX80" fmla="*/ 3124290 w 3243450"/>
              <a:gd name="connsiteY80" fmla="*/ 93133 h 1780235"/>
              <a:gd name="connsiteX81" fmla="*/ 3158157 w 3243450"/>
              <a:gd name="connsiteY81" fmla="*/ 76200 h 1780235"/>
              <a:gd name="connsiteX82" fmla="*/ 3166623 w 3243450"/>
              <a:gd name="connsiteY82" fmla="*/ 50800 h 1780235"/>
              <a:gd name="connsiteX83" fmla="*/ 3217423 w 3243450"/>
              <a:gd name="connsiteY83" fmla="*/ 50800 h 1780235"/>
              <a:gd name="connsiteX84" fmla="*/ 3217423 w 3243450"/>
              <a:gd name="connsiteY84" fmla="*/ 59267 h 1780235"/>
              <a:gd name="connsiteX85" fmla="*/ 3217423 w 3243450"/>
              <a:gd name="connsiteY85" fmla="*/ 93133 h 1780235"/>
              <a:gd name="connsiteX86" fmla="*/ 3217423 w 3243450"/>
              <a:gd name="connsiteY86" fmla="*/ 127000 h 1780235"/>
              <a:gd name="connsiteX87" fmla="*/ 3217423 w 3243450"/>
              <a:gd name="connsiteY87" fmla="*/ 169333 h 1780235"/>
              <a:gd name="connsiteX88" fmla="*/ 3225890 w 3243450"/>
              <a:gd name="connsiteY88" fmla="*/ 203200 h 1780235"/>
              <a:gd name="connsiteX89" fmla="*/ 3234357 w 3243450"/>
              <a:gd name="connsiteY89" fmla="*/ 491067 h 1780235"/>
              <a:gd name="connsiteX90" fmla="*/ 3234357 w 3243450"/>
              <a:gd name="connsiteY90" fmla="*/ 584200 h 1780235"/>
              <a:gd name="connsiteX91" fmla="*/ 3234357 w 3243450"/>
              <a:gd name="connsiteY91" fmla="*/ 677333 h 1780235"/>
              <a:gd name="connsiteX92" fmla="*/ 3234357 w 3243450"/>
              <a:gd name="connsiteY92" fmla="*/ 770467 h 1780235"/>
              <a:gd name="connsiteX93" fmla="*/ 3234357 w 3243450"/>
              <a:gd name="connsiteY93" fmla="*/ 855133 h 1780235"/>
              <a:gd name="connsiteX94" fmla="*/ 3234357 w 3243450"/>
              <a:gd name="connsiteY94" fmla="*/ 931333 h 1780235"/>
              <a:gd name="connsiteX95" fmla="*/ 3242823 w 3243450"/>
              <a:gd name="connsiteY95" fmla="*/ 1032933 h 1780235"/>
              <a:gd name="connsiteX96" fmla="*/ 3242823 w 3243450"/>
              <a:gd name="connsiteY96" fmla="*/ 1100667 h 1780235"/>
              <a:gd name="connsiteX97" fmla="*/ 3242823 w 3243450"/>
              <a:gd name="connsiteY97" fmla="*/ 1193800 h 1780235"/>
              <a:gd name="connsiteX98" fmla="*/ 3242823 w 3243450"/>
              <a:gd name="connsiteY98" fmla="*/ 1286933 h 1780235"/>
              <a:gd name="connsiteX99" fmla="*/ 3242823 w 3243450"/>
              <a:gd name="connsiteY99" fmla="*/ 1371600 h 1780235"/>
              <a:gd name="connsiteX100" fmla="*/ 3242823 w 3243450"/>
              <a:gd name="connsiteY100" fmla="*/ 1447800 h 1780235"/>
              <a:gd name="connsiteX101" fmla="*/ 3242823 w 3243450"/>
              <a:gd name="connsiteY101" fmla="*/ 1524000 h 1780235"/>
              <a:gd name="connsiteX102" fmla="*/ 3242823 w 3243450"/>
              <a:gd name="connsiteY102" fmla="*/ 1583267 h 1780235"/>
              <a:gd name="connsiteX103" fmla="*/ 3242823 w 3243450"/>
              <a:gd name="connsiteY103" fmla="*/ 1617133 h 1780235"/>
              <a:gd name="connsiteX104" fmla="*/ 3242823 w 3243450"/>
              <a:gd name="connsiteY104" fmla="*/ 1617133 h 1780235"/>
              <a:gd name="connsiteX105" fmla="*/ 3234357 w 3243450"/>
              <a:gd name="connsiteY105" fmla="*/ 1617133 h 1780235"/>
              <a:gd name="connsiteX106" fmla="*/ 3208957 w 3243450"/>
              <a:gd name="connsiteY106" fmla="*/ 1625600 h 1780235"/>
              <a:gd name="connsiteX107" fmla="*/ 3192023 w 3243450"/>
              <a:gd name="connsiteY107" fmla="*/ 1625600 h 1780235"/>
              <a:gd name="connsiteX108" fmla="*/ 3149690 w 3243450"/>
              <a:gd name="connsiteY108" fmla="*/ 1642533 h 1780235"/>
              <a:gd name="connsiteX109" fmla="*/ 3090423 w 3243450"/>
              <a:gd name="connsiteY109" fmla="*/ 1659467 h 1780235"/>
              <a:gd name="connsiteX110" fmla="*/ 3005757 w 3243450"/>
              <a:gd name="connsiteY110" fmla="*/ 1710267 h 1780235"/>
              <a:gd name="connsiteX111" fmla="*/ 2963423 w 3243450"/>
              <a:gd name="connsiteY111" fmla="*/ 1710267 h 1780235"/>
              <a:gd name="connsiteX112" fmla="*/ 2921090 w 3243450"/>
              <a:gd name="connsiteY112" fmla="*/ 1718733 h 1780235"/>
              <a:gd name="connsiteX113" fmla="*/ 2878757 w 3243450"/>
              <a:gd name="connsiteY113" fmla="*/ 1718733 h 1780235"/>
              <a:gd name="connsiteX114" fmla="*/ 2827957 w 3243450"/>
              <a:gd name="connsiteY114" fmla="*/ 1718733 h 1780235"/>
              <a:gd name="connsiteX115" fmla="*/ 2794090 w 3243450"/>
              <a:gd name="connsiteY115" fmla="*/ 1701800 h 1780235"/>
              <a:gd name="connsiteX116" fmla="*/ 2751757 w 3243450"/>
              <a:gd name="connsiteY116" fmla="*/ 1684867 h 1780235"/>
              <a:gd name="connsiteX117" fmla="*/ 2717890 w 3243450"/>
              <a:gd name="connsiteY117" fmla="*/ 1651000 h 1780235"/>
              <a:gd name="connsiteX118" fmla="*/ 2658623 w 3243450"/>
              <a:gd name="connsiteY118" fmla="*/ 1625600 h 1780235"/>
              <a:gd name="connsiteX119" fmla="*/ 2607823 w 3243450"/>
              <a:gd name="connsiteY119" fmla="*/ 1608667 h 1780235"/>
              <a:gd name="connsiteX120" fmla="*/ 2573957 w 3243450"/>
              <a:gd name="connsiteY120" fmla="*/ 1608667 h 1780235"/>
              <a:gd name="connsiteX121" fmla="*/ 2523157 w 3243450"/>
              <a:gd name="connsiteY121" fmla="*/ 1608667 h 1780235"/>
              <a:gd name="connsiteX122" fmla="*/ 2489290 w 3243450"/>
              <a:gd name="connsiteY122" fmla="*/ 1634067 h 1780235"/>
              <a:gd name="connsiteX123" fmla="*/ 2446957 w 3243450"/>
              <a:gd name="connsiteY123" fmla="*/ 1667933 h 1780235"/>
              <a:gd name="connsiteX124" fmla="*/ 2396157 w 3243450"/>
              <a:gd name="connsiteY124" fmla="*/ 1684867 h 1780235"/>
              <a:gd name="connsiteX125" fmla="*/ 2353823 w 3243450"/>
              <a:gd name="connsiteY125" fmla="*/ 1710267 h 1780235"/>
              <a:gd name="connsiteX126" fmla="*/ 2294557 w 3243450"/>
              <a:gd name="connsiteY126" fmla="*/ 1727200 h 1780235"/>
              <a:gd name="connsiteX127" fmla="*/ 2260690 w 3243450"/>
              <a:gd name="connsiteY127" fmla="*/ 1727200 h 1780235"/>
              <a:gd name="connsiteX128" fmla="*/ 2226823 w 3243450"/>
              <a:gd name="connsiteY128" fmla="*/ 1727200 h 1780235"/>
              <a:gd name="connsiteX129" fmla="*/ 2176023 w 3243450"/>
              <a:gd name="connsiteY129" fmla="*/ 1727200 h 1780235"/>
              <a:gd name="connsiteX130" fmla="*/ 2142157 w 3243450"/>
              <a:gd name="connsiteY130" fmla="*/ 1718733 h 1780235"/>
              <a:gd name="connsiteX131" fmla="*/ 2099823 w 3243450"/>
              <a:gd name="connsiteY131" fmla="*/ 1718733 h 1780235"/>
              <a:gd name="connsiteX132" fmla="*/ 2074423 w 3243450"/>
              <a:gd name="connsiteY132" fmla="*/ 1651000 h 1780235"/>
              <a:gd name="connsiteX133" fmla="*/ 2057490 w 3243450"/>
              <a:gd name="connsiteY133" fmla="*/ 1642533 h 1780235"/>
              <a:gd name="connsiteX134" fmla="*/ 2006690 w 3243450"/>
              <a:gd name="connsiteY134" fmla="*/ 1625600 h 1780235"/>
              <a:gd name="connsiteX135" fmla="*/ 1981290 w 3243450"/>
              <a:gd name="connsiteY135" fmla="*/ 1625600 h 1780235"/>
              <a:gd name="connsiteX136" fmla="*/ 1938957 w 3243450"/>
              <a:gd name="connsiteY136" fmla="*/ 1625600 h 1780235"/>
              <a:gd name="connsiteX137" fmla="*/ 1905090 w 3243450"/>
              <a:gd name="connsiteY137" fmla="*/ 1634067 h 1780235"/>
              <a:gd name="connsiteX138" fmla="*/ 1871223 w 3243450"/>
              <a:gd name="connsiteY138" fmla="*/ 1659467 h 1780235"/>
              <a:gd name="connsiteX139" fmla="*/ 1828890 w 3243450"/>
              <a:gd name="connsiteY139" fmla="*/ 1701800 h 1780235"/>
              <a:gd name="connsiteX140" fmla="*/ 1769623 w 3243450"/>
              <a:gd name="connsiteY140" fmla="*/ 1744133 h 1780235"/>
              <a:gd name="connsiteX141" fmla="*/ 1718823 w 3243450"/>
              <a:gd name="connsiteY141" fmla="*/ 1761067 h 1780235"/>
              <a:gd name="connsiteX142" fmla="*/ 1659557 w 3243450"/>
              <a:gd name="connsiteY142" fmla="*/ 1761067 h 1780235"/>
              <a:gd name="connsiteX143" fmla="*/ 1591823 w 3243450"/>
              <a:gd name="connsiteY143" fmla="*/ 1727200 h 1780235"/>
              <a:gd name="connsiteX144" fmla="*/ 1557957 w 3243450"/>
              <a:gd name="connsiteY144" fmla="*/ 1718733 h 1780235"/>
              <a:gd name="connsiteX145" fmla="*/ 1549490 w 3243450"/>
              <a:gd name="connsiteY145" fmla="*/ 1693333 h 1780235"/>
              <a:gd name="connsiteX146" fmla="*/ 1515623 w 3243450"/>
              <a:gd name="connsiteY146" fmla="*/ 1676400 h 1780235"/>
              <a:gd name="connsiteX147" fmla="*/ 1490223 w 3243450"/>
              <a:gd name="connsiteY147" fmla="*/ 1659467 h 1780235"/>
              <a:gd name="connsiteX148" fmla="*/ 1447890 w 3243450"/>
              <a:gd name="connsiteY148" fmla="*/ 1617133 h 1780235"/>
              <a:gd name="connsiteX149" fmla="*/ 1405557 w 3243450"/>
              <a:gd name="connsiteY149" fmla="*/ 1608667 h 1780235"/>
              <a:gd name="connsiteX150" fmla="*/ 1354757 w 3243450"/>
              <a:gd name="connsiteY150" fmla="*/ 1608667 h 1780235"/>
              <a:gd name="connsiteX151" fmla="*/ 1320890 w 3243450"/>
              <a:gd name="connsiteY151" fmla="*/ 1625600 h 1780235"/>
              <a:gd name="connsiteX152" fmla="*/ 1278557 w 3243450"/>
              <a:gd name="connsiteY152" fmla="*/ 1651000 h 1780235"/>
              <a:gd name="connsiteX153" fmla="*/ 1210823 w 3243450"/>
              <a:gd name="connsiteY153" fmla="*/ 1659467 h 1780235"/>
              <a:gd name="connsiteX154" fmla="*/ 1176957 w 3243450"/>
              <a:gd name="connsiteY154" fmla="*/ 1693333 h 1780235"/>
              <a:gd name="connsiteX155" fmla="*/ 1151557 w 3243450"/>
              <a:gd name="connsiteY155" fmla="*/ 1727200 h 1780235"/>
              <a:gd name="connsiteX156" fmla="*/ 1100757 w 3243450"/>
              <a:gd name="connsiteY156" fmla="*/ 1744133 h 1780235"/>
              <a:gd name="connsiteX157" fmla="*/ 1058423 w 3243450"/>
              <a:gd name="connsiteY157" fmla="*/ 1769533 h 1780235"/>
              <a:gd name="connsiteX158" fmla="*/ 999157 w 3243450"/>
              <a:gd name="connsiteY158" fmla="*/ 1769533 h 1780235"/>
              <a:gd name="connsiteX159" fmla="*/ 931423 w 3243450"/>
              <a:gd name="connsiteY159" fmla="*/ 1769533 h 1780235"/>
              <a:gd name="connsiteX160" fmla="*/ 880623 w 3243450"/>
              <a:gd name="connsiteY160" fmla="*/ 1727200 h 1780235"/>
              <a:gd name="connsiteX161" fmla="*/ 838290 w 3243450"/>
              <a:gd name="connsiteY161" fmla="*/ 1693333 h 1780235"/>
              <a:gd name="connsiteX162" fmla="*/ 795957 w 3243450"/>
              <a:gd name="connsiteY162" fmla="*/ 1667933 h 1780235"/>
              <a:gd name="connsiteX163" fmla="*/ 753623 w 3243450"/>
              <a:gd name="connsiteY163" fmla="*/ 1642533 h 1780235"/>
              <a:gd name="connsiteX164" fmla="*/ 685890 w 3243450"/>
              <a:gd name="connsiteY164" fmla="*/ 1625600 h 1780235"/>
              <a:gd name="connsiteX165" fmla="*/ 643557 w 3243450"/>
              <a:gd name="connsiteY165" fmla="*/ 1625600 h 1780235"/>
              <a:gd name="connsiteX166" fmla="*/ 584290 w 3243450"/>
              <a:gd name="connsiteY166" fmla="*/ 1651000 h 1780235"/>
              <a:gd name="connsiteX167" fmla="*/ 550423 w 3243450"/>
              <a:gd name="connsiteY167" fmla="*/ 1676400 h 1780235"/>
              <a:gd name="connsiteX168" fmla="*/ 499623 w 3243450"/>
              <a:gd name="connsiteY168" fmla="*/ 1710267 h 1780235"/>
              <a:gd name="connsiteX169" fmla="*/ 431890 w 3243450"/>
              <a:gd name="connsiteY169" fmla="*/ 1761067 h 1780235"/>
              <a:gd name="connsiteX170" fmla="*/ 406490 w 3243450"/>
              <a:gd name="connsiteY170" fmla="*/ 1761067 h 1780235"/>
              <a:gd name="connsiteX171" fmla="*/ 364157 w 3243450"/>
              <a:gd name="connsiteY171" fmla="*/ 1769533 h 1780235"/>
              <a:gd name="connsiteX172" fmla="*/ 313357 w 3243450"/>
              <a:gd name="connsiteY172" fmla="*/ 1778000 h 1780235"/>
              <a:gd name="connsiteX173" fmla="*/ 245623 w 3243450"/>
              <a:gd name="connsiteY173" fmla="*/ 1778000 h 1780235"/>
              <a:gd name="connsiteX174" fmla="*/ 211757 w 3243450"/>
              <a:gd name="connsiteY174" fmla="*/ 1752600 h 1780235"/>
              <a:gd name="connsiteX175" fmla="*/ 169423 w 3243450"/>
              <a:gd name="connsiteY175" fmla="*/ 1735667 h 1780235"/>
              <a:gd name="connsiteX176" fmla="*/ 144023 w 3243450"/>
              <a:gd name="connsiteY176" fmla="*/ 1701800 h 1780235"/>
              <a:gd name="connsiteX177" fmla="*/ 101690 w 3243450"/>
              <a:gd name="connsiteY177" fmla="*/ 1667933 h 1780235"/>
              <a:gd name="connsiteX178" fmla="*/ 76290 w 3243450"/>
              <a:gd name="connsiteY178" fmla="*/ 1651000 h 1780235"/>
              <a:gd name="connsiteX179" fmla="*/ 59357 w 3243450"/>
              <a:gd name="connsiteY179" fmla="*/ 1634067 h 1780235"/>
              <a:gd name="connsiteX180" fmla="*/ 33957 w 3243450"/>
              <a:gd name="connsiteY180" fmla="*/ 1617133 h 1780235"/>
              <a:gd name="connsiteX181" fmla="*/ 33957 w 3243450"/>
              <a:gd name="connsiteY181" fmla="*/ 1591733 h 1780235"/>
              <a:gd name="connsiteX182" fmla="*/ 33957 w 3243450"/>
              <a:gd name="connsiteY182" fmla="*/ 1557867 h 1780235"/>
              <a:gd name="connsiteX183" fmla="*/ 33957 w 3243450"/>
              <a:gd name="connsiteY183" fmla="*/ 1524000 h 1780235"/>
              <a:gd name="connsiteX184" fmla="*/ 25490 w 3243450"/>
              <a:gd name="connsiteY184" fmla="*/ 1473200 h 1780235"/>
              <a:gd name="connsiteX185" fmla="*/ 25490 w 3243450"/>
              <a:gd name="connsiteY185" fmla="*/ 1413933 h 1780235"/>
              <a:gd name="connsiteX186" fmla="*/ 25490 w 3243450"/>
              <a:gd name="connsiteY186" fmla="*/ 1354667 h 1780235"/>
              <a:gd name="connsiteX187" fmla="*/ 25490 w 3243450"/>
              <a:gd name="connsiteY187" fmla="*/ 1236133 h 1780235"/>
              <a:gd name="connsiteX188" fmla="*/ 25490 w 3243450"/>
              <a:gd name="connsiteY188" fmla="*/ 1176867 h 1780235"/>
              <a:gd name="connsiteX189" fmla="*/ 25490 w 3243450"/>
              <a:gd name="connsiteY189" fmla="*/ 1100667 h 1780235"/>
              <a:gd name="connsiteX190" fmla="*/ 25490 w 3243450"/>
              <a:gd name="connsiteY190" fmla="*/ 956733 h 1780235"/>
              <a:gd name="connsiteX191" fmla="*/ 33957 w 3243450"/>
              <a:gd name="connsiteY191" fmla="*/ 889000 h 1780235"/>
              <a:gd name="connsiteX192" fmla="*/ 33957 w 3243450"/>
              <a:gd name="connsiteY192" fmla="*/ 804333 h 1780235"/>
              <a:gd name="connsiteX193" fmla="*/ 17023 w 3243450"/>
              <a:gd name="connsiteY193" fmla="*/ 745067 h 1780235"/>
              <a:gd name="connsiteX194" fmla="*/ 25490 w 3243450"/>
              <a:gd name="connsiteY194" fmla="*/ 601133 h 1780235"/>
              <a:gd name="connsiteX195" fmla="*/ 25490 w 3243450"/>
              <a:gd name="connsiteY195" fmla="*/ 474133 h 1780235"/>
              <a:gd name="connsiteX196" fmla="*/ 25490 w 3243450"/>
              <a:gd name="connsiteY196" fmla="*/ 389467 h 1780235"/>
              <a:gd name="connsiteX197" fmla="*/ 25490 w 3243450"/>
              <a:gd name="connsiteY197" fmla="*/ 296333 h 1780235"/>
              <a:gd name="connsiteX198" fmla="*/ 90 w 3243450"/>
              <a:gd name="connsiteY198" fmla="*/ 194733 h 1780235"/>
              <a:gd name="connsiteX199" fmla="*/ 17023 w 3243450"/>
              <a:gd name="connsiteY199" fmla="*/ 169333 h 1780235"/>
              <a:gd name="connsiteX200" fmla="*/ 17023 w 3243450"/>
              <a:gd name="connsiteY200" fmla="*/ 110067 h 1780235"/>
              <a:gd name="connsiteX201" fmla="*/ 17023 w 3243450"/>
              <a:gd name="connsiteY201" fmla="*/ 93133 h 1780235"/>
              <a:gd name="connsiteX202" fmla="*/ 17023 w 3243450"/>
              <a:gd name="connsiteY202" fmla="*/ 50800 h 1780235"/>
              <a:gd name="connsiteX203" fmla="*/ 59357 w 3243450"/>
              <a:gd name="connsiteY203" fmla="*/ 16933 h 178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3243450" h="1780235">
                <a:moveTo>
                  <a:pt x="59357" y="16933"/>
                </a:moveTo>
                <a:cubicBezTo>
                  <a:pt x="76290" y="25400"/>
                  <a:pt x="103101" y="79022"/>
                  <a:pt x="118623" y="101600"/>
                </a:cubicBezTo>
                <a:cubicBezTo>
                  <a:pt x="134145" y="124178"/>
                  <a:pt x="141201" y="138289"/>
                  <a:pt x="152490" y="152400"/>
                </a:cubicBezTo>
                <a:cubicBezTo>
                  <a:pt x="163779" y="166511"/>
                  <a:pt x="186357" y="186267"/>
                  <a:pt x="186357" y="186267"/>
                </a:cubicBezTo>
                <a:cubicBezTo>
                  <a:pt x="197646" y="197556"/>
                  <a:pt x="207523" y="210255"/>
                  <a:pt x="220223" y="220133"/>
                </a:cubicBezTo>
                <a:cubicBezTo>
                  <a:pt x="232923" y="230011"/>
                  <a:pt x="247035" y="237066"/>
                  <a:pt x="262557" y="245533"/>
                </a:cubicBezTo>
                <a:cubicBezTo>
                  <a:pt x="278079" y="254000"/>
                  <a:pt x="297835" y="263877"/>
                  <a:pt x="313357" y="270933"/>
                </a:cubicBezTo>
                <a:cubicBezTo>
                  <a:pt x="328879" y="277989"/>
                  <a:pt x="342990" y="285045"/>
                  <a:pt x="355690" y="287867"/>
                </a:cubicBezTo>
                <a:cubicBezTo>
                  <a:pt x="368390" y="290689"/>
                  <a:pt x="376857" y="290689"/>
                  <a:pt x="389557" y="287867"/>
                </a:cubicBezTo>
                <a:cubicBezTo>
                  <a:pt x="402257" y="285045"/>
                  <a:pt x="416368" y="283633"/>
                  <a:pt x="431890" y="270933"/>
                </a:cubicBezTo>
                <a:cubicBezTo>
                  <a:pt x="447412" y="258233"/>
                  <a:pt x="462934" y="230011"/>
                  <a:pt x="482690" y="211667"/>
                </a:cubicBezTo>
                <a:cubicBezTo>
                  <a:pt x="502446" y="193323"/>
                  <a:pt x="527845" y="179212"/>
                  <a:pt x="550423" y="160867"/>
                </a:cubicBezTo>
                <a:cubicBezTo>
                  <a:pt x="573001" y="142523"/>
                  <a:pt x="596990" y="115711"/>
                  <a:pt x="618157" y="101600"/>
                </a:cubicBezTo>
                <a:cubicBezTo>
                  <a:pt x="639324" y="87489"/>
                  <a:pt x="661901" y="80433"/>
                  <a:pt x="677423" y="76200"/>
                </a:cubicBezTo>
                <a:cubicBezTo>
                  <a:pt x="692945" y="71967"/>
                  <a:pt x="698590" y="77611"/>
                  <a:pt x="711290" y="76200"/>
                </a:cubicBezTo>
                <a:cubicBezTo>
                  <a:pt x="723990" y="74789"/>
                  <a:pt x="739512" y="69144"/>
                  <a:pt x="753623" y="67733"/>
                </a:cubicBezTo>
                <a:cubicBezTo>
                  <a:pt x="767734" y="66322"/>
                  <a:pt x="780435" y="63500"/>
                  <a:pt x="795957" y="67733"/>
                </a:cubicBezTo>
                <a:cubicBezTo>
                  <a:pt x="811479" y="71966"/>
                  <a:pt x="846757" y="93133"/>
                  <a:pt x="846757" y="93133"/>
                </a:cubicBezTo>
                <a:lnTo>
                  <a:pt x="846757" y="93133"/>
                </a:lnTo>
                <a:cubicBezTo>
                  <a:pt x="853812" y="104422"/>
                  <a:pt x="877801" y="145345"/>
                  <a:pt x="889090" y="160867"/>
                </a:cubicBezTo>
                <a:cubicBezTo>
                  <a:pt x="900379" y="176389"/>
                  <a:pt x="903201" y="177800"/>
                  <a:pt x="914490" y="186267"/>
                </a:cubicBezTo>
                <a:cubicBezTo>
                  <a:pt x="925779" y="194734"/>
                  <a:pt x="942712" y="204612"/>
                  <a:pt x="956823" y="211667"/>
                </a:cubicBezTo>
                <a:cubicBezTo>
                  <a:pt x="970934" y="218722"/>
                  <a:pt x="983635" y="220133"/>
                  <a:pt x="999157" y="228600"/>
                </a:cubicBezTo>
                <a:cubicBezTo>
                  <a:pt x="1014679" y="237067"/>
                  <a:pt x="1024557" y="265289"/>
                  <a:pt x="1049957" y="262467"/>
                </a:cubicBezTo>
                <a:cubicBezTo>
                  <a:pt x="1075357" y="259645"/>
                  <a:pt x="1121924" y="234245"/>
                  <a:pt x="1151557" y="211667"/>
                </a:cubicBezTo>
                <a:cubicBezTo>
                  <a:pt x="1181190" y="189089"/>
                  <a:pt x="1208001" y="149578"/>
                  <a:pt x="1227757" y="127000"/>
                </a:cubicBezTo>
                <a:cubicBezTo>
                  <a:pt x="1247513" y="104422"/>
                  <a:pt x="1261624" y="86078"/>
                  <a:pt x="1270090" y="76200"/>
                </a:cubicBezTo>
                <a:cubicBezTo>
                  <a:pt x="1278556" y="66322"/>
                  <a:pt x="1272913" y="71966"/>
                  <a:pt x="1278557" y="67733"/>
                </a:cubicBezTo>
                <a:cubicBezTo>
                  <a:pt x="1284201" y="63500"/>
                  <a:pt x="1294079" y="57855"/>
                  <a:pt x="1303957" y="50800"/>
                </a:cubicBezTo>
                <a:cubicBezTo>
                  <a:pt x="1313835" y="43745"/>
                  <a:pt x="1325123" y="31044"/>
                  <a:pt x="1337823" y="25400"/>
                </a:cubicBezTo>
                <a:cubicBezTo>
                  <a:pt x="1350523" y="19756"/>
                  <a:pt x="1371690" y="21166"/>
                  <a:pt x="1380157" y="16933"/>
                </a:cubicBezTo>
                <a:cubicBezTo>
                  <a:pt x="1388624" y="12700"/>
                  <a:pt x="1377334" y="2822"/>
                  <a:pt x="1388623" y="0"/>
                </a:cubicBezTo>
                <a:cubicBezTo>
                  <a:pt x="1399912" y="-2822"/>
                  <a:pt x="1433779" y="-2822"/>
                  <a:pt x="1447890" y="0"/>
                </a:cubicBezTo>
                <a:cubicBezTo>
                  <a:pt x="1462001" y="2822"/>
                  <a:pt x="1464823" y="8466"/>
                  <a:pt x="1473290" y="16933"/>
                </a:cubicBezTo>
                <a:cubicBezTo>
                  <a:pt x="1481757" y="25400"/>
                  <a:pt x="1488812" y="38100"/>
                  <a:pt x="1498690" y="50800"/>
                </a:cubicBezTo>
                <a:cubicBezTo>
                  <a:pt x="1508568" y="63500"/>
                  <a:pt x="1519857" y="77611"/>
                  <a:pt x="1532557" y="93133"/>
                </a:cubicBezTo>
                <a:cubicBezTo>
                  <a:pt x="1545257" y="108655"/>
                  <a:pt x="1563601" y="131233"/>
                  <a:pt x="1574890" y="143933"/>
                </a:cubicBezTo>
                <a:cubicBezTo>
                  <a:pt x="1586179" y="156633"/>
                  <a:pt x="1591823" y="162277"/>
                  <a:pt x="1600290" y="169333"/>
                </a:cubicBezTo>
                <a:cubicBezTo>
                  <a:pt x="1608757" y="176389"/>
                  <a:pt x="1625690" y="186267"/>
                  <a:pt x="1625690" y="186267"/>
                </a:cubicBezTo>
                <a:cubicBezTo>
                  <a:pt x="1638390" y="194734"/>
                  <a:pt x="1659557" y="213078"/>
                  <a:pt x="1676490" y="220133"/>
                </a:cubicBezTo>
                <a:cubicBezTo>
                  <a:pt x="1693423" y="227188"/>
                  <a:pt x="1711768" y="228600"/>
                  <a:pt x="1727290" y="228600"/>
                </a:cubicBezTo>
                <a:cubicBezTo>
                  <a:pt x="1742812" y="228600"/>
                  <a:pt x="1758334" y="228600"/>
                  <a:pt x="1769623" y="220133"/>
                </a:cubicBezTo>
                <a:cubicBezTo>
                  <a:pt x="1780912" y="211666"/>
                  <a:pt x="1782323" y="193322"/>
                  <a:pt x="1795023" y="177800"/>
                </a:cubicBezTo>
                <a:cubicBezTo>
                  <a:pt x="1807723" y="162278"/>
                  <a:pt x="1833123" y="141111"/>
                  <a:pt x="1845823" y="127000"/>
                </a:cubicBezTo>
                <a:cubicBezTo>
                  <a:pt x="1858523" y="112889"/>
                  <a:pt x="1862756" y="101600"/>
                  <a:pt x="1871223" y="93133"/>
                </a:cubicBezTo>
                <a:cubicBezTo>
                  <a:pt x="1879690" y="84666"/>
                  <a:pt x="1888156" y="80433"/>
                  <a:pt x="1896623" y="76200"/>
                </a:cubicBezTo>
                <a:cubicBezTo>
                  <a:pt x="1905090" y="71967"/>
                  <a:pt x="1922023" y="67733"/>
                  <a:pt x="1922023" y="67733"/>
                </a:cubicBezTo>
                <a:cubicBezTo>
                  <a:pt x="1930490" y="64911"/>
                  <a:pt x="1936134" y="64911"/>
                  <a:pt x="1947423" y="59267"/>
                </a:cubicBezTo>
                <a:cubicBezTo>
                  <a:pt x="1958712" y="53623"/>
                  <a:pt x="1984112" y="40923"/>
                  <a:pt x="1989757" y="33867"/>
                </a:cubicBezTo>
                <a:cubicBezTo>
                  <a:pt x="1995402" y="26811"/>
                  <a:pt x="1979879" y="18344"/>
                  <a:pt x="1981290" y="16933"/>
                </a:cubicBezTo>
                <a:cubicBezTo>
                  <a:pt x="1982701" y="15522"/>
                  <a:pt x="1991167" y="21167"/>
                  <a:pt x="1998223" y="25400"/>
                </a:cubicBezTo>
                <a:cubicBezTo>
                  <a:pt x="2005279" y="29633"/>
                  <a:pt x="2013745" y="36689"/>
                  <a:pt x="2023623" y="42333"/>
                </a:cubicBezTo>
                <a:cubicBezTo>
                  <a:pt x="2033501" y="47978"/>
                  <a:pt x="2047612" y="49389"/>
                  <a:pt x="2057490" y="59267"/>
                </a:cubicBezTo>
                <a:cubicBezTo>
                  <a:pt x="2067368" y="69145"/>
                  <a:pt x="2073012" y="87489"/>
                  <a:pt x="2082890" y="101600"/>
                </a:cubicBezTo>
                <a:cubicBezTo>
                  <a:pt x="2092768" y="115711"/>
                  <a:pt x="2104057" y="131233"/>
                  <a:pt x="2116757" y="143933"/>
                </a:cubicBezTo>
                <a:cubicBezTo>
                  <a:pt x="2129457" y="156633"/>
                  <a:pt x="2143568" y="167922"/>
                  <a:pt x="2159090" y="177800"/>
                </a:cubicBezTo>
                <a:cubicBezTo>
                  <a:pt x="2174612" y="187678"/>
                  <a:pt x="2195779" y="193322"/>
                  <a:pt x="2209890" y="203200"/>
                </a:cubicBezTo>
                <a:cubicBezTo>
                  <a:pt x="2224001" y="213078"/>
                  <a:pt x="2229646" y="230012"/>
                  <a:pt x="2243757" y="237067"/>
                </a:cubicBezTo>
                <a:cubicBezTo>
                  <a:pt x="2257868" y="244122"/>
                  <a:pt x="2276213" y="245533"/>
                  <a:pt x="2294557" y="245533"/>
                </a:cubicBezTo>
                <a:cubicBezTo>
                  <a:pt x="2312901" y="245533"/>
                  <a:pt x="2335479" y="246945"/>
                  <a:pt x="2353823" y="237067"/>
                </a:cubicBezTo>
                <a:cubicBezTo>
                  <a:pt x="2372167" y="227189"/>
                  <a:pt x="2391923" y="200378"/>
                  <a:pt x="2404623" y="186267"/>
                </a:cubicBezTo>
                <a:cubicBezTo>
                  <a:pt x="2417323" y="172156"/>
                  <a:pt x="2420145" y="163689"/>
                  <a:pt x="2430023" y="152400"/>
                </a:cubicBezTo>
                <a:cubicBezTo>
                  <a:pt x="2439901" y="141111"/>
                  <a:pt x="2454012" y="131233"/>
                  <a:pt x="2463890" y="118533"/>
                </a:cubicBezTo>
                <a:cubicBezTo>
                  <a:pt x="2473768" y="105833"/>
                  <a:pt x="2479412" y="88900"/>
                  <a:pt x="2489290" y="76200"/>
                </a:cubicBezTo>
                <a:cubicBezTo>
                  <a:pt x="2499168" y="63500"/>
                  <a:pt x="2510457" y="52211"/>
                  <a:pt x="2523157" y="42333"/>
                </a:cubicBezTo>
                <a:cubicBezTo>
                  <a:pt x="2535857" y="32455"/>
                  <a:pt x="2552790" y="22577"/>
                  <a:pt x="2565490" y="16933"/>
                </a:cubicBezTo>
                <a:cubicBezTo>
                  <a:pt x="2578190" y="11289"/>
                  <a:pt x="2586657" y="5645"/>
                  <a:pt x="2599357" y="8467"/>
                </a:cubicBezTo>
                <a:cubicBezTo>
                  <a:pt x="2612057" y="11289"/>
                  <a:pt x="2630401" y="29634"/>
                  <a:pt x="2641690" y="33867"/>
                </a:cubicBezTo>
                <a:cubicBezTo>
                  <a:pt x="2652979" y="38100"/>
                  <a:pt x="2660034" y="29634"/>
                  <a:pt x="2667090" y="33867"/>
                </a:cubicBezTo>
                <a:cubicBezTo>
                  <a:pt x="2674146" y="38100"/>
                  <a:pt x="2676968" y="47978"/>
                  <a:pt x="2684023" y="59267"/>
                </a:cubicBezTo>
                <a:cubicBezTo>
                  <a:pt x="2691078" y="70556"/>
                  <a:pt x="2696723" y="88900"/>
                  <a:pt x="2709423" y="101600"/>
                </a:cubicBezTo>
                <a:cubicBezTo>
                  <a:pt x="2722123" y="114300"/>
                  <a:pt x="2744701" y="122767"/>
                  <a:pt x="2760223" y="135467"/>
                </a:cubicBezTo>
                <a:cubicBezTo>
                  <a:pt x="2775745" y="148167"/>
                  <a:pt x="2789857" y="163689"/>
                  <a:pt x="2802557" y="177800"/>
                </a:cubicBezTo>
                <a:cubicBezTo>
                  <a:pt x="2815257" y="191911"/>
                  <a:pt x="2823723" y="213078"/>
                  <a:pt x="2836423" y="220133"/>
                </a:cubicBezTo>
                <a:cubicBezTo>
                  <a:pt x="2849123" y="227188"/>
                  <a:pt x="2878757" y="220133"/>
                  <a:pt x="2878757" y="220133"/>
                </a:cubicBezTo>
                <a:cubicBezTo>
                  <a:pt x="2899924" y="220133"/>
                  <a:pt x="2943668" y="224366"/>
                  <a:pt x="2963423" y="220133"/>
                </a:cubicBezTo>
                <a:cubicBezTo>
                  <a:pt x="2983179" y="215900"/>
                  <a:pt x="2986001" y="204611"/>
                  <a:pt x="2997290" y="194733"/>
                </a:cubicBezTo>
                <a:cubicBezTo>
                  <a:pt x="3008579" y="184855"/>
                  <a:pt x="3018457" y="169334"/>
                  <a:pt x="3031157" y="160867"/>
                </a:cubicBezTo>
                <a:cubicBezTo>
                  <a:pt x="3043857" y="152400"/>
                  <a:pt x="3062201" y="150989"/>
                  <a:pt x="3073490" y="143933"/>
                </a:cubicBezTo>
                <a:cubicBezTo>
                  <a:pt x="3084779" y="136877"/>
                  <a:pt x="3098890" y="118533"/>
                  <a:pt x="3098890" y="118533"/>
                </a:cubicBezTo>
                <a:cubicBezTo>
                  <a:pt x="3107357" y="110066"/>
                  <a:pt x="3114412" y="100189"/>
                  <a:pt x="3124290" y="93133"/>
                </a:cubicBezTo>
                <a:cubicBezTo>
                  <a:pt x="3134168" y="86078"/>
                  <a:pt x="3151102" y="83255"/>
                  <a:pt x="3158157" y="76200"/>
                </a:cubicBezTo>
                <a:cubicBezTo>
                  <a:pt x="3165212" y="69145"/>
                  <a:pt x="3156745" y="55033"/>
                  <a:pt x="3166623" y="50800"/>
                </a:cubicBezTo>
                <a:cubicBezTo>
                  <a:pt x="3176501" y="46567"/>
                  <a:pt x="3208956" y="49389"/>
                  <a:pt x="3217423" y="50800"/>
                </a:cubicBezTo>
                <a:cubicBezTo>
                  <a:pt x="3225890" y="52211"/>
                  <a:pt x="3217423" y="59267"/>
                  <a:pt x="3217423" y="59267"/>
                </a:cubicBezTo>
                <a:lnTo>
                  <a:pt x="3217423" y="93133"/>
                </a:lnTo>
                <a:lnTo>
                  <a:pt x="3217423" y="127000"/>
                </a:lnTo>
                <a:cubicBezTo>
                  <a:pt x="3217423" y="139700"/>
                  <a:pt x="3216012" y="156633"/>
                  <a:pt x="3217423" y="169333"/>
                </a:cubicBezTo>
                <a:cubicBezTo>
                  <a:pt x="3218834" y="182033"/>
                  <a:pt x="3223068" y="149578"/>
                  <a:pt x="3225890" y="203200"/>
                </a:cubicBezTo>
                <a:cubicBezTo>
                  <a:pt x="3228712" y="256822"/>
                  <a:pt x="3232946" y="427567"/>
                  <a:pt x="3234357" y="491067"/>
                </a:cubicBezTo>
                <a:cubicBezTo>
                  <a:pt x="3235768" y="554567"/>
                  <a:pt x="3234357" y="584200"/>
                  <a:pt x="3234357" y="584200"/>
                </a:cubicBezTo>
                <a:lnTo>
                  <a:pt x="3234357" y="677333"/>
                </a:lnTo>
                <a:lnTo>
                  <a:pt x="3234357" y="770467"/>
                </a:lnTo>
                <a:lnTo>
                  <a:pt x="3234357" y="855133"/>
                </a:lnTo>
                <a:cubicBezTo>
                  <a:pt x="3234357" y="881944"/>
                  <a:pt x="3232946" y="901700"/>
                  <a:pt x="3234357" y="931333"/>
                </a:cubicBezTo>
                <a:cubicBezTo>
                  <a:pt x="3235768" y="960966"/>
                  <a:pt x="3241412" y="1004711"/>
                  <a:pt x="3242823" y="1032933"/>
                </a:cubicBezTo>
                <a:cubicBezTo>
                  <a:pt x="3244234" y="1061155"/>
                  <a:pt x="3242823" y="1100667"/>
                  <a:pt x="3242823" y="1100667"/>
                </a:cubicBezTo>
                <a:lnTo>
                  <a:pt x="3242823" y="1193800"/>
                </a:lnTo>
                <a:lnTo>
                  <a:pt x="3242823" y="1286933"/>
                </a:lnTo>
                <a:lnTo>
                  <a:pt x="3242823" y="1371600"/>
                </a:lnTo>
                <a:lnTo>
                  <a:pt x="3242823" y="1447800"/>
                </a:lnTo>
                <a:lnTo>
                  <a:pt x="3242823" y="1524000"/>
                </a:lnTo>
                <a:lnTo>
                  <a:pt x="3242823" y="1583267"/>
                </a:lnTo>
                <a:lnTo>
                  <a:pt x="3242823" y="1617133"/>
                </a:lnTo>
                <a:lnTo>
                  <a:pt x="3242823" y="1617133"/>
                </a:lnTo>
                <a:cubicBezTo>
                  <a:pt x="3241412" y="1617133"/>
                  <a:pt x="3240001" y="1615722"/>
                  <a:pt x="3234357" y="1617133"/>
                </a:cubicBezTo>
                <a:cubicBezTo>
                  <a:pt x="3228713" y="1618544"/>
                  <a:pt x="3216013" y="1624189"/>
                  <a:pt x="3208957" y="1625600"/>
                </a:cubicBezTo>
                <a:cubicBezTo>
                  <a:pt x="3201901" y="1627011"/>
                  <a:pt x="3201901" y="1622778"/>
                  <a:pt x="3192023" y="1625600"/>
                </a:cubicBezTo>
                <a:cubicBezTo>
                  <a:pt x="3182145" y="1628422"/>
                  <a:pt x="3166623" y="1636889"/>
                  <a:pt x="3149690" y="1642533"/>
                </a:cubicBezTo>
                <a:cubicBezTo>
                  <a:pt x="3132757" y="1648177"/>
                  <a:pt x="3114412" y="1648178"/>
                  <a:pt x="3090423" y="1659467"/>
                </a:cubicBezTo>
                <a:cubicBezTo>
                  <a:pt x="3066434" y="1670756"/>
                  <a:pt x="3026924" y="1701800"/>
                  <a:pt x="3005757" y="1710267"/>
                </a:cubicBezTo>
                <a:cubicBezTo>
                  <a:pt x="2984590" y="1718734"/>
                  <a:pt x="2977534" y="1708856"/>
                  <a:pt x="2963423" y="1710267"/>
                </a:cubicBezTo>
                <a:cubicBezTo>
                  <a:pt x="2949312" y="1711678"/>
                  <a:pt x="2935201" y="1717322"/>
                  <a:pt x="2921090" y="1718733"/>
                </a:cubicBezTo>
                <a:cubicBezTo>
                  <a:pt x="2906979" y="1720144"/>
                  <a:pt x="2878757" y="1718733"/>
                  <a:pt x="2878757" y="1718733"/>
                </a:cubicBezTo>
                <a:cubicBezTo>
                  <a:pt x="2863235" y="1718733"/>
                  <a:pt x="2842068" y="1721555"/>
                  <a:pt x="2827957" y="1718733"/>
                </a:cubicBezTo>
                <a:cubicBezTo>
                  <a:pt x="2813846" y="1715911"/>
                  <a:pt x="2806790" y="1707444"/>
                  <a:pt x="2794090" y="1701800"/>
                </a:cubicBezTo>
                <a:cubicBezTo>
                  <a:pt x="2781390" y="1696156"/>
                  <a:pt x="2764457" y="1693334"/>
                  <a:pt x="2751757" y="1684867"/>
                </a:cubicBezTo>
                <a:cubicBezTo>
                  <a:pt x="2739057" y="1676400"/>
                  <a:pt x="2733412" y="1660878"/>
                  <a:pt x="2717890" y="1651000"/>
                </a:cubicBezTo>
                <a:cubicBezTo>
                  <a:pt x="2702368" y="1641122"/>
                  <a:pt x="2676968" y="1632656"/>
                  <a:pt x="2658623" y="1625600"/>
                </a:cubicBezTo>
                <a:cubicBezTo>
                  <a:pt x="2640279" y="1618545"/>
                  <a:pt x="2621934" y="1611489"/>
                  <a:pt x="2607823" y="1608667"/>
                </a:cubicBezTo>
                <a:cubicBezTo>
                  <a:pt x="2593712" y="1605845"/>
                  <a:pt x="2573957" y="1608667"/>
                  <a:pt x="2573957" y="1608667"/>
                </a:cubicBezTo>
                <a:cubicBezTo>
                  <a:pt x="2559846" y="1608667"/>
                  <a:pt x="2537268" y="1604434"/>
                  <a:pt x="2523157" y="1608667"/>
                </a:cubicBezTo>
                <a:cubicBezTo>
                  <a:pt x="2509046" y="1612900"/>
                  <a:pt x="2501990" y="1624189"/>
                  <a:pt x="2489290" y="1634067"/>
                </a:cubicBezTo>
                <a:cubicBezTo>
                  <a:pt x="2476590" y="1643945"/>
                  <a:pt x="2462479" y="1659466"/>
                  <a:pt x="2446957" y="1667933"/>
                </a:cubicBezTo>
                <a:cubicBezTo>
                  <a:pt x="2431435" y="1676400"/>
                  <a:pt x="2411679" y="1677811"/>
                  <a:pt x="2396157" y="1684867"/>
                </a:cubicBezTo>
                <a:cubicBezTo>
                  <a:pt x="2380635" y="1691923"/>
                  <a:pt x="2370756" y="1703212"/>
                  <a:pt x="2353823" y="1710267"/>
                </a:cubicBezTo>
                <a:cubicBezTo>
                  <a:pt x="2336890" y="1717322"/>
                  <a:pt x="2310079" y="1724378"/>
                  <a:pt x="2294557" y="1727200"/>
                </a:cubicBezTo>
                <a:cubicBezTo>
                  <a:pt x="2279035" y="1730022"/>
                  <a:pt x="2260690" y="1727200"/>
                  <a:pt x="2260690" y="1727200"/>
                </a:cubicBezTo>
                <a:lnTo>
                  <a:pt x="2226823" y="1727200"/>
                </a:lnTo>
                <a:cubicBezTo>
                  <a:pt x="2212712" y="1727200"/>
                  <a:pt x="2190134" y="1728611"/>
                  <a:pt x="2176023" y="1727200"/>
                </a:cubicBezTo>
                <a:cubicBezTo>
                  <a:pt x="2161912" y="1725789"/>
                  <a:pt x="2154857" y="1720144"/>
                  <a:pt x="2142157" y="1718733"/>
                </a:cubicBezTo>
                <a:cubicBezTo>
                  <a:pt x="2129457" y="1717322"/>
                  <a:pt x="2111112" y="1730022"/>
                  <a:pt x="2099823" y="1718733"/>
                </a:cubicBezTo>
                <a:cubicBezTo>
                  <a:pt x="2088534" y="1707444"/>
                  <a:pt x="2081478" y="1663700"/>
                  <a:pt x="2074423" y="1651000"/>
                </a:cubicBezTo>
                <a:cubicBezTo>
                  <a:pt x="2067368" y="1638300"/>
                  <a:pt x="2068779" y="1646766"/>
                  <a:pt x="2057490" y="1642533"/>
                </a:cubicBezTo>
                <a:cubicBezTo>
                  <a:pt x="2046201" y="1638300"/>
                  <a:pt x="2019390" y="1628422"/>
                  <a:pt x="2006690" y="1625600"/>
                </a:cubicBezTo>
                <a:cubicBezTo>
                  <a:pt x="1993990" y="1622778"/>
                  <a:pt x="1981290" y="1625600"/>
                  <a:pt x="1981290" y="1625600"/>
                </a:cubicBezTo>
                <a:cubicBezTo>
                  <a:pt x="1970001" y="1625600"/>
                  <a:pt x="1951657" y="1624189"/>
                  <a:pt x="1938957" y="1625600"/>
                </a:cubicBezTo>
                <a:cubicBezTo>
                  <a:pt x="1926257" y="1627011"/>
                  <a:pt x="1916379" y="1628423"/>
                  <a:pt x="1905090" y="1634067"/>
                </a:cubicBezTo>
                <a:cubicBezTo>
                  <a:pt x="1893801" y="1639712"/>
                  <a:pt x="1883923" y="1648178"/>
                  <a:pt x="1871223" y="1659467"/>
                </a:cubicBezTo>
                <a:cubicBezTo>
                  <a:pt x="1858523" y="1670756"/>
                  <a:pt x="1845823" y="1687689"/>
                  <a:pt x="1828890" y="1701800"/>
                </a:cubicBezTo>
                <a:cubicBezTo>
                  <a:pt x="1811957" y="1715911"/>
                  <a:pt x="1787968" y="1734255"/>
                  <a:pt x="1769623" y="1744133"/>
                </a:cubicBezTo>
                <a:cubicBezTo>
                  <a:pt x="1751279" y="1754011"/>
                  <a:pt x="1737167" y="1758245"/>
                  <a:pt x="1718823" y="1761067"/>
                </a:cubicBezTo>
                <a:cubicBezTo>
                  <a:pt x="1700479" y="1763889"/>
                  <a:pt x="1680724" y="1766711"/>
                  <a:pt x="1659557" y="1761067"/>
                </a:cubicBezTo>
                <a:cubicBezTo>
                  <a:pt x="1638390" y="1755423"/>
                  <a:pt x="1608756" y="1734256"/>
                  <a:pt x="1591823" y="1727200"/>
                </a:cubicBezTo>
                <a:cubicBezTo>
                  <a:pt x="1574890" y="1720144"/>
                  <a:pt x="1565012" y="1724377"/>
                  <a:pt x="1557957" y="1718733"/>
                </a:cubicBezTo>
                <a:cubicBezTo>
                  <a:pt x="1550902" y="1713089"/>
                  <a:pt x="1556546" y="1700388"/>
                  <a:pt x="1549490" y="1693333"/>
                </a:cubicBezTo>
                <a:cubicBezTo>
                  <a:pt x="1542434" y="1686278"/>
                  <a:pt x="1525501" y="1682044"/>
                  <a:pt x="1515623" y="1676400"/>
                </a:cubicBezTo>
                <a:cubicBezTo>
                  <a:pt x="1505745" y="1670756"/>
                  <a:pt x="1501512" y="1669345"/>
                  <a:pt x="1490223" y="1659467"/>
                </a:cubicBezTo>
                <a:cubicBezTo>
                  <a:pt x="1478934" y="1649589"/>
                  <a:pt x="1462001" y="1625600"/>
                  <a:pt x="1447890" y="1617133"/>
                </a:cubicBezTo>
                <a:cubicBezTo>
                  <a:pt x="1433779" y="1608666"/>
                  <a:pt x="1421079" y="1610078"/>
                  <a:pt x="1405557" y="1608667"/>
                </a:cubicBezTo>
                <a:cubicBezTo>
                  <a:pt x="1390035" y="1607256"/>
                  <a:pt x="1368868" y="1605845"/>
                  <a:pt x="1354757" y="1608667"/>
                </a:cubicBezTo>
                <a:cubicBezTo>
                  <a:pt x="1340646" y="1611489"/>
                  <a:pt x="1333590" y="1618545"/>
                  <a:pt x="1320890" y="1625600"/>
                </a:cubicBezTo>
                <a:cubicBezTo>
                  <a:pt x="1308190" y="1632655"/>
                  <a:pt x="1296902" y="1645356"/>
                  <a:pt x="1278557" y="1651000"/>
                </a:cubicBezTo>
                <a:cubicBezTo>
                  <a:pt x="1260213" y="1656645"/>
                  <a:pt x="1227756" y="1652412"/>
                  <a:pt x="1210823" y="1659467"/>
                </a:cubicBezTo>
                <a:cubicBezTo>
                  <a:pt x="1193890" y="1666522"/>
                  <a:pt x="1186835" y="1682044"/>
                  <a:pt x="1176957" y="1693333"/>
                </a:cubicBezTo>
                <a:cubicBezTo>
                  <a:pt x="1167079" y="1704622"/>
                  <a:pt x="1164257" y="1718733"/>
                  <a:pt x="1151557" y="1727200"/>
                </a:cubicBezTo>
                <a:cubicBezTo>
                  <a:pt x="1138857" y="1735667"/>
                  <a:pt x="1116279" y="1737078"/>
                  <a:pt x="1100757" y="1744133"/>
                </a:cubicBezTo>
                <a:cubicBezTo>
                  <a:pt x="1085235" y="1751188"/>
                  <a:pt x="1075356" y="1765300"/>
                  <a:pt x="1058423" y="1769533"/>
                </a:cubicBezTo>
                <a:cubicBezTo>
                  <a:pt x="1041490" y="1773766"/>
                  <a:pt x="999157" y="1769533"/>
                  <a:pt x="999157" y="1769533"/>
                </a:cubicBezTo>
                <a:cubicBezTo>
                  <a:pt x="977990" y="1769533"/>
                  <a:pt x="951179" y="1776588"/>
                  <a:pt x="931423" y="1769533"/>
                </a:cubicBezTo>
                <a:cubicBezTo>
                  <a:pt x="911667" y="1762478"/>
                  <a:pt x="896145" y="1739900"/>
                  <a:pt x="880623" y="1727200"/>
                </a:cubicBezTo>
                <a:cubicBezTo>
                  <a:pt x="865101" y="1714500"/>
                  <a:pt x="852401" y="1703211"/>
                  <a:pt x="838290" y="1693333"/>
                </a:cubicBezTo>
                <a:cubicBezTo>
                  <a:pt x="824179" y="1683455"/>
                  <a:pt x="795957" y="1667933"/>
                  <a:pt x="795957" y="1667933"/>
                </a:cubicBezTo>
                <a:cubicBezTo>
                  <a:pt x="781846" y="1659466"/>
                  <a:pt x="771968" y="1649589"/>
                  <a:pt x="753623" y="1642533"/>
                </a:cubicBezTo>
                <a:cubicBezTo>
                  <a:pt x="735279" y="1635478"/>
                  <a:pt x="704234" y="1628422"/>
                  <a:pt x="685890" y="1625600"/>
                </a:cubicBezTo>
                <a:cubicBezTo>
                  <a:pt x="667546" y="1622778"/>
                  <a:pt x="660490" y="1621367"/>
                  <a:pt x="643557" y="1625600"/>
                </a:cubicBezTo>
                <a:cubicBezTo>
                  <a:pt x="626624" y="1629833"/>
                  <a:pt x="599812" y="1642533"/>
                  <a:pt x="584290" y="1651000"/>
                </a:cubicBezTo>
                <a:cubicBezTo>
                  <a:pt x="568768" y="1659467"/>
                  <a:pt x="564534" y="1666522"/>
                  <a:pt x="550423" y="1676400"/>
                </a:cubicBezTo>
                <a:cubicBezTo>
                  <a:pt x="536312" y="1686278"/>
                  <a:pt x="519379" y="1696156"/>
                  <a:pt x="499623" y="1710267"/>
                </a:cubicBezTo>
                <a:cubicBezTo>
                  <a:pt x="479867" y="1724378"/>
                  <a:pt x="447412" y="1752600"/>
                  <a:pt x="431890" y="1761067"/>
                </a:cubicBezTo>
                <a:cubicBezTo>
                  <a:pt x="416368" y="1769534"/>
                  <a:pt x="417779" y="1759656"/>
                  <a:pt x="406490" y="1761067"/>
                </a:cubicBezTo>
                <a:cubicBezTo>
                  <a:pt x="395201" y="1762478"/>
                  <a:pt x="379679" y="1766711"/>
                  <a:pt x="364157" y="1769533"/>
                </a:cubicBezTo>
                <a:cubicBezTo>
                  <a:pt x="348635" y="1772355"/>
                  <a:pt x="333113" y="1776589"/>
                  <a:pt x="313357" y="1778000"/>
                </a:cubicBezTo>
                <a:cubicBezTo>
                  <a:pt x="293601" y="1779411"/>
                  <a:pt x="262556" y="1782233"/>
                  <a:pt x="245623" y="1778000"/>
                </a:cubicBezTo>
                <a:cubicBezTo>
                  <a:pt x="228690" y="1773767"/>
                  <a:pt x="224457" y="1759655"/>
                  <a:pt x="211757" y="1752600"/>
                </a:cubicBezTo>
                <a:cubicBezTo>
                  <a:pt x="199057" y="1745545"/>
                  <a:pt x="180712" y="1744134"/>
                  <a:pt x="169423" y="1735667"/>
                </a:cubicBezTo>
                <a:cubicBezTo>
                  <a:pt x="158134" y="1727200"/>
                  <a:pt x="155312" y="1713089"/>
                  <a:pt x="144023" y="1701800"/>
                </a:cubicBezTo>
                <a:cubicBezTo>
                  <a:pt x="132734" y="1690511"/>
                  <a:pt x="112979" y="1676400"/>
                  <a:pt x="101690" y="1667933"/>
                </a:cubicBezTo>
                <a:cubicBezTo>
                  <a:pt x="90401" y="1659466"/>
                  <a:pt x="83345" y="1656644"/>
                  <a:pt x="76290" y="1651000"/>
                </a:cubicBezTo>
                <a:cubicBezTo>
                  <a:pt x="69235" y="1645356"/>
                  <a:pt x="66412" y="1639711"/>
                  <a:pt x="59357" y="1634067"/>
                </a:cubicBezTo>
                <a:cubicBezTo>
                  <a:pt x="52302" y="1628423"/>
                  <a:pt x="38190" y="1624189"/>
                  <a:pt x="33957" y="1617133"/>
                </a:cubicBezTo>
                <a:cubicBezTo>
                  <a:pt x="29724" y="1610077"/>
                  <a:pt x="33957" y="1591733"/>
                  <a:pt x="33957" y="1591733"/>
                </a:cubicBezTo>
                <a:lnTo>
                  <a:pt x="33957" y="1557867"/>
                </a:lnTo>
                <a:cubicBezTo>
                  <a:pt x="33957" y="1546578"/>
                  <a:pt x="35368" y="1538111"/>
                  <a:pt x="33957" y="1524000"/>
                </a:cubicBezTo>
                <a:cubicBezTo>
                  <a:pt x="32546" y="1509889"/>
                  <a:pt x="26901" y="1491544"/>
                  <a:pt x="25490" y="1473200"/>
                </a:cubicBezTo>
                <a:cubicBezTo>
                  <a:pt x="24079" y="1454856"/>
                  <a:pt x="25490" y="1413933"/>
                  <a:pt x="25490" y="1413933"/>
                </a:cubicBezTo>
                <a:lnTo>
                  <a:pt x="25490" y="1354667"/>
                </a:lnTo>
                <a:lnTo>
                  <a:pt x="25490" y="1236133"/>
                </a:lnTo>
                <a:lnTo>
                  <a:pt x="25490" y="1176867"/>
                </a:lnTo>
                <a:lnTo>
                  <a:pt x="25490" y="1100667"/>
                </a:lnTo>
                <a:cubicBezTo>
                  <a:pt x="25490" y="1063978"/>
                  <a:pt x="24079" y="992011"/>
                  <a:pt x="25490" y="956733"/>
                </a:cubicBezTo>
                <a:cubicBezTo>
                  <a:pt x="26901" y="921455"/>
                  <a:pt x="32546" y="914400"/>
                  <a:pt x="33957" y="889000"/>
                </a:cubicBezTo>
                <a:cubicBezTo>
                  <a:pt x="35368" y="863600"/>
                  <a:pt x="36779" y="828322"/>
                  <a:pt x="33957" y="804333"/>
                </a:cubicBezTo>
                <a:cubicBezTo>
                  <a:pt x="31135" y="780344"/>
                  <a:pt x="18434" y="778934"/>
                  <a:pt x="17023" y="745067"/>
                </a:cubicBezTo>
                <a:cubicBezTo>
                  <a:pt x="15612" y="711200"/>
                  <a:pt x="24079" y="646289"/>
                  <a:pt x="25490" y="601133"/>
                </a:cubicBezTo>
                <a:cubicBezTo>
                  <a:pt x="26901" y="555977"/>
                  <a:pt x="25490" y="474133"/>
                  <a:pt x="25490" y="474133"/>
                </a:cubicBezTo>
                <a:lnTo>
                  <a:pt x="25490" y="389467"/>
                </a:lnTo>
                <a:cubicBezTo>
                  <a:pt x="25490" y="359834"/>
                  <a:pt x="29723" y="328789"/>
                  <a:pt x="25490" y="296333"/>
                </a:cubicBezTo>
                <a:cubicBezTo>
                  <a:pt x="21257" y="263877"/>
                  <a:pt x="1501" y="215900"/>
                  <a:pt x="90" y="194733"/>
                </a:cubicBezTo>
                <a:cubicBezTo>
                  <a:pt x="-1321" y="173566"/>
                  <a:pt x="14201" y="183444"/>
                  <a:pt x="17023" y="169333"/>
                </a:cubicBezTo>
                <a:cubicBezTo>
                  <a:pt x="19845" y="155222"/>
                  <a:pt x="17023" y="110067"/>
                  <a:pt x="17023" y="110067"/>
                </a:cubicBezTo>
                <a:lnTo>
                  <a:pt x="17023" y="93133"/>
                </a:lnTo>
                <a:cubicBezTo>
                  <a:pt x="17023" y="83255"/>
                  <a:pt x="7145" y="66322"/>
                  <a:pt x="17023" y="50800"/>
                </a:cubicBezTo>
                <a:cubicBezTo>
                  <a:pt x="26901" y="35278"/>
                  <a:pt x="42424" y="8466"/>
                  <a:pt x="59357" y="16933"/>
                </a:cubicBezTo>
                <a:close/>
              </a:path>
            </a:pathLst>
          </a:custGeom>
          <a:solidFill>
            <a:schemeClr val="tx1">
              <a:lumMod val="50000"/>
              <a:lumOff val="5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4" name="テキスト ボックス 33"/>
          <p:cNvSpPr txBox="1"/>
          <p:nvPr/>
        </p:nvSpPr>
        <p:spPr>
          <a:xfrm>
            <a:off x="259761" y="6114202"/>
            <a:ext cx="640498" cy="400110"/>
          </a:xfrm>
          <a:prstGeom prst="rect">
            <a:avLst/>
          </a:prstGeom>
          <a:noFill/>
        </p:spPr>
        <p:txBody>
          <a:bodyPr wrap="square" rtlCol="0">
            <a:spAutoFit/>
          </a:bodyPr>
          <a:lstStyle/>
          <a:p>
            <a:r>
              <a:rPr kumimoji="1" lang="ja-JP" altLang="en-US" sz="2000" b="1" dirty="0" smtClean="0"/>
              <a:t>ρ</a:t>
            </a:r>
            <a:r>
              <a:rPr kumimoji="1" lang="en-US" altLang="ja-JP" sz="2000" b="1" baseline="-25000" dirty="0" smtClean="0"/>
              <a:t>0</a:t>
            </a:r>
            <a:endParaRPr kumimoji="1" lang="ja-JP" altLang="en-US" sz="2000" b="1" dirty="0"/>
          </a:p>
        </p:txBody>
      </p:sp>
      <p:sp>
        <p:nvSpPr>
          <p:cNvPr id="67" name="乗算記号 66"/>
          <p:cNvSpPr/>
          <p:nvPr/>
        </p:nvSpPr>
        <p:spPr>
          <a:xfrm>
            <a:off x="1017484" y="4508173"/>
            <a:ext cx="165600" cy="147600"/>
          </a:xfrm>
          <a:prstGeom prst="mathMultiply">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cxnSp>
        <p:nvCxnSpPr>
          <p:cNvPr id="68" name="直線矢印コネクタ 67"/>
          <p:cNvCxnSpPr/>
          <p:nvPr/>
        </p:nvCxnSpPr>
        <p:spPr>
          <a:xfrm>
            <a:off x="1093370" y="4061299"/>
            <a:ext cx="0" cy="4572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69" name="乗算記号 68"/>
          <p:cNvSpPr/>
          <p:nvPr/>
        </p:nvSpPr>
        <p:spPr>
          <a:xfrm>
            <a:off x="1010130" y="4041733"/>
            <a:ext cx="165600" cy="147600"/>
          </a:xfrm>
          <a:prstGeom prst="mathMultiply">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5" name="フリーフォーム 74"/>
          <p:cNvSpPr/>
          <p:nvPr/>
        </p:nvSpPr>
        <p:spPr>
          <a:xfrm>
            <a:off x="5343878" y="4372832"/>
            <a:ext cx="3220201" cy="1098194"/>
          </a:xfrm>
          <a:custGeom>
            <a:avLst/>
            <a:gdLst>
              <a:gd name="connsiteX0" fmla="*/ 2822 w 3220201"/>
              <a:gd name="connsiteY0" fmla="*/ 51003 h 1098194"/>
              <a:gd name="connsiteX1" fmla="*/ 2822 w 3220201"/>
              <a:gd name="connsiteY1" fmla="*/ 292303 h 1098194"/>
              <a:gd name="connsiteX2" fmla="*/ 2822 w 3220201"/>
              <a:gd name="connsiteY2" fmla="*/ 482803 h 1098194"/>
              <a:gd name="connsiteX3" fmla="*/ 15522 w 3220201"/>
              <a:gd name="connsiteY3" fmla="*/ 686003 h 1098194"/>
              <a:gd name="connsiteX4" fmla="*/ 15522 w 3220201"/>
              <a:gd name="connsiteY4" fmla="*/ 813003 h 1098194"/>
              <a:gd name="connsiteX5" fmla="*/ 15522 w 3220201"/>
              <a:gd name="connsiteY5" fmla="*/ 927303 h 1098194"/>
              <a:gd name="connsiteX6" fmla="*/ 129822 w 3220201"/>
              <a:gd name="connsiteY6" fmla="*/ 1028903 h 1098194"/>
              <a:gd name="connsiteX7" fmla="*/ 218722 w 3220201"/>
              <a:gd name="connsiteY7" fmla="*/ 1067003 h 1098194"/>
              <a:gd name="connsiteX8" fmla="*/ 294922 w 3220201"/>
              <a:gd name="connsiteY8" fmla="*/ 1092403 h 1098194"/>
              <a:gd name="connsiteX9" fmla="*/ 396522 w 3220201"/>
              <a:gd name="connsiteY9" fmla="*/ 1092403 h 1098194"/>
              <a:gd name="connsiteX10" fmla="*/ 485422 w 3220201"/>
              <a:gd name="connsiteY10" fmla="*/ 1028903 h 1098194"/>
              <a:gd name="connsiteX11" fmla="*/ 561622 w 3220201"/>
              <a:gd name="connsiteY11" fmla="*/ 940003 h 1098194"/>
              <a:gd name="connsiteX12" fmla="*/ 637822 w 3220201"/>
              <a:gd name="connsiteY12" fmla="*/ 927303 h 1098194"/>
              <a:gd name="connsiteX13" fmla="*/ 714022 w 3220201"/>
              <a:gd name="connsiteY13" fmla="*/ 927303 h 1098194"/>
              <a:gd name="connsiteX14" fmla="*/ 764822 w 3220201"/>
              <a:gd name="connsiteY14" fmla="*/ 965403 h 1098194"/>
              <a:gd name="connsiteX15" fmla="*/ 828322 w 3220201"/>
              <a:gd name="connsiteY15" fmla="*/ 1003503 h 1098194"/>
              <a:gd name="connsiteX16" fmla="*/ 891822 w 3220201"/>
              <a:gd name="connsiteY16" fmla="*/ 1054303 h 1098194"/>
              <a:gd name="connsiteX17" fmla="*/ 942622 w 3220201"/>
              <a:gd name="connsiteY17" fmla="*/ 1079703 h 1098194"/>
              <a:gd name="connsiteX18" fmla="*/ 993422 w 3220201"/>
              <a:gd name="connsiteY18" fmla="*/ 1092403 h 1098194"/>
              <a:gd name="connsiteX19" fmla="*/ 1031522 w 3220201"/>
              <a:gd name="connsiteY19" fmla="*/ 1092403 h 1098194"/>
              <a:gd name="connsiteX20" fmla="*/ 1082322 w 3220201"/>
              <a:gd name="connsiteY20" fmla="*/ 1079703 h 1098194"/>
              <a:gd name="connsiteX21" fmla="*/ 1171222 w 3220201"/>
              <a:gd name="connsiteY21" fmla="*/ 1041603 h 1098194"/>
              <a:gd name="connsiteX22" fmla="*/ 1222022 w 3220201"/>
              <a:gd name="connsiteY22" fmla="*/ 978103 h 1098194"/>
              <a:gd name="connsiteX23" fmla="*/ 1310922 w 3220201"/>
              <a:gd name="connsiteY23" fmla="*/ 940003 h 1098194"/>
              <a:gd name="connsiteX24" fmla="*/ 1374422 w 3220201"/>
              <a:gd name="connsiteY24" fmla="*/ 927303 h 1098194"/>
              <a:gd name="connsiteX25" fmla="*/ 1437922 w 3220201"/>
              <a:gd name="connsiteY25" fmla="*/ 927303 h 1098194"/>
              <a:gd name="connsiteX26" fmla="*/ 1463322 w 3220201"/>
              <a:gd name="connsiteY26" fmla="*/ 940003 h 1098194"/>
              <a:gd name="connsiteX27" fmla="*/ 1526822 w 3220201"/>
              <a:gd name="connsiteY27" fmla="*/ 978103 h 1098194"/>
              <a:gd name="connsiteX28" fmla="*/ 1577622 w 3220201"/>
              <a:gd name="connsiteY28" fmla="*/ 1003503 h 1098194"/>
              <a:gd name="connsiteX29" fmla="*/ 1603022 w 3220201"/>
              <a:gd name="connsiteY29" fmla="*/ 1054303 h 1098194"/>
              <a:gd name="connsiteX30" fmla="*/ 1666522 w 3220201"/>
              <a:gd name="connsiteY30" fmla="*/ 1067003 h 1098194"/>
              <a:gd name="connsiteX31" fmla="*/ 1730022 w 3220201"/>
              <a:gd name="connsiteY31" fmla="*/ 1079703 h 1098194"/>
              <a:gd name="connsiteX32" fmla="*/ 1806222 w 3220201"/>
              <a:gd name="connsiteY32" fmla="*/ 1028903 h 1098194"/>
              <a:gd name="connsiteX33" fmla="*/ 1857022 w 3220201"/>
              <a:gd name="connsiteY33" fmla="*/ 1003503 h 1098194"/>
              <a:gd name="connsiteX34" fmla="*/ 1933222 w 3220201"/>
              <a:gd name="connsiteY34" fmla="*/ 940003 h 1098194"/>
              <a:gd name="connsiteX35" fmla="*/ 1984022 w 3220201"/>
              <a:gd name="connsiteY35" fmla="*/ 940003 h 1098194"/>
              <a:gd name="connsiteX36" fmla="*/ 2034822 w 3220201"/>
              <a:gd name="connsiteY36" fmla="*/ 952703 h 1098194"/>
              <a:gd name="connsiteX37" fmla="*/ 2072922 w 3220201"/>
              <a:gd name="connsiteY37" fmla="*/ 990803 h 1098194"/>
              <a:gd name="connsiteX38" fmla="*/ 2136422 w 3220201"/>
              <a:gd name="connsiteY38" fmla="*/ 1041603 h 1098194"/>
              <a:gd name="connsiteX39" fmla="*/ 2212622 w 3220201"/>
              <a:gd name="connsiteY39" fmla="*/ 1079703 h 1098194"/>
              <a:gd name="connsiteX40" fmla="*/ 2276122 w 3220201"/>
              <a:gd name="connsiteY40" fmla="*/ 1079703 h 1098194"/>
              <a:gd name="connsiteX41" fmla="*/ 2377722 w 3220201"/>
              <a:gd name="connsiteY41" fmla="*/ 1041603 h 1098194"/>
              <a:gd name="connsiteX42" fmla="*/ 2466622 w 3220201"/>
              <a:gd name="connsiteY42" fmla="*/ 952703 h 1098194"/>
              <a:gd name="connsiteX43" fmla="*/ 2542822 w 3220201"/>
              <a:gd name="connsiteY43" fmla="*/ 940003 h 1098194"/>
              <a:gd name="connsiteX44" fmla="*/ 2619022 w 3220201"/>
              <a:gd name="connsiteY44" fmla="*/ 927303 h 1098194"/>
              <a:gd name="connsiteX45" fmla="*/ 2682522 w 3220201"/>
              <a:gd name="connsiteY45" fmla="*/ 940003 h 1098194"/>
              <a:gd name="connsiteX46" fmla="*/ 2720622 w 3220201"/>
              <a:gd name="connsiteY46" fmla="*/ 965403 h 1098194"/>
              <a:gd name="connsiteX47" fmla="*/ 2758722 w 3220201"/>
              <a:gd name="connsiteY47" fmla="*/ 1003503 h 1098194"/>
              <a:gd name="connsiteX48" fmla="*/ 2822222 w 3220201"/>
              <a:gd name="connsiteY48" fmla="*/ 1041603 h 1098194"/>
              <a:gd name="connsiteX49" fmla="*/ 2885722 w 3220201"/>
              <a:gd name="connsiteY49" fmla="*/ 1067003 h 1098194"/>
              <a:gd name="connsiteX50" fmla="*/ 3012722 w 3220201"/>
              <a:gd name="connsiteY50" fmla="*/ 1054303 h 1098194"/>
              <a:gd name="connsiteX51" fmla="*/ 3088922 w 3220201"/>
              <a:gd name="connsiteY51" fmla="*/ 990803 h 1098194"/>
              <a:gd name="connsiteX52" fmla="*/ 3165122 w 3220201"/>
              <a:gd name="connsiteY52" fmla="*/ 952703 h 1098194"/>
              <a:gd name="connsiteX53" fmla="*/ 3215922 w 3220201"/>
              <a:gd name="connsiteY53" fmla="*/ 940003 h 1098194"/>
              <a:gd name="connsiteX54" fmla="*/ 3215922 w 3220201"/>
              <a:gd name="connsiteY54" fmla="*/ 927303 h 1098194"/>
              <a:gd name="connsiteX55" fmla="*/ 3203222 w 3220201"/>
              <a:gd name="connsiteY55" fmla="*/ 787603 h 1098194"/>
              <a:gd name="connsiteX56" fmla="*/ 3215922 w 3220201"/>
              <a:gd name="connsiteY56" fmla="*/ 622503 h 1098194"/>
              <a:gd name="connsiteX57" fmla="*/ 3215922 w 3220201"/>
              <a:gd name="connsiteY57" fmla="*/ 495503 h 1098194"/>
              <a:gd name="connsiteX58" fmla="*/ 3215922 w 3220201"/>
              <a:gd name="connsiteY58" fmla="*/ 393903 h 1098194"/>
              <a:gd name="connsiteX59" fmla="*/ 3215922 w 3220201"/>
              <a:gd name="connsiteY59" fmla="*/ 279603 h 1098194"/>
              <a:gd name="connsiteX60" fmla="*/ 3215922 w 3220201"/>
              <a:gd name="connsiteY60" fmla="*/ 114503 h 1098194"/>
              <a:gd name="connsiteX61" fmla="*/ 3215922 w 3220201"/>
              <a:gd name="connsiteY61" fmla="*/ 76403 h 1098194"/>
              <a:gd name="connsiteX62" fmla="*/ 3165122 w 3220201"/>
              <a:gd name="connsiteY62" fmla="*/ 127203 h 1098194"/>
              <a:gd name="connsiteX63" fmla="*/ 3127022 w 3220201"/>
              <a:gd name="connsiteY63" fmla="*/ 203403 h 1098194"/>
              <a:gd name="connsiteX64" fmla="*/ 3076222 w 3220201"/>
              <a:gd name="connsiteY64" fmla="*/ 266903 h 1098194"/>
              <a:gd name="connsiteX65" fmla="*/ 3025422 w 3220201"/>
              <a:gd name="connsiteY65" fmla="*/ 317703 h 1098194"/>
              <a:gd name="connsiteX66" fmla="*/ 2961922 w 3220201"/>
              <a:gd name="connsiteY66" fmla="*/ 343103 h 1098194"/>
              <a:gd name="connsiteX67" fmla="*/ 2898422 w 3220201"/>
              <a:gd name="connsiteY67" fmla="*/ 343103 h 1098194"/>
              <a:gd name="connsiteX68" fmla="*/ 2834922 w 3220201"/>
              <a:gd name="connsiteY68" fmla="*/ 343103 h 1098194"/>
              <a:gd name="connsiteX69" fmla="*/ 2809522 w 3220201"/>
              <a:gd name="connsiteY69" fmla="*/ 317703 h 1098194"/>
              <a:gd name="connsiteX70" fmla="*/ 2784122 w 3220201"/>
              <a:gd name="connsiteY70" fmla="*/ 241503 h 1098194"/>
              <a:gd name="connsiteX71" fmla="*/ 2758722 w 3220201"/>
              <a:gd name="connsiteY71" fmla="*/ 203403 h 1098194"/>
              <a:gd name="connsiteX72" fmla="*/ 2695222 w 3220201"/>
              <a:gd name="connsiteY72" fmla="*/ 165303 h 1098194"/>
              <a:gd name="connsiteX73" fmla="*/ 2657122 w 3220201"/>
              <a:gd name="connsiteY73" fmla="*/ 89103 h 1098194"/>
              <a:gd name="connsiteX74" fmla="*/ 2644422 w 3220201"/>
              <a:gd name="connsiteY74" fmla="*/ 38303 h 1098194"/>
              <a:gd name="connsiteX75" fmla="*/ 2593622 w 3220201"/>
              <a:gd name="connsiteY75" fmla="*/ 203 h 1098194"/>
              <a:gd name="connsiteX76" fmla="*/ 2555522 w 3220201"/>
              <a:gd name="connsiteY76" fmla="*/ 25603 h 1098194"/>
              <a:gd name="connsiteX77" fmla="*/ 2517422 w 3220201"/>
              <a:gd name="connsiteY77" fmla="*/ 76403 h 1098194"/>
              <a:gd name="connsiteX78" fmla="*/ 2479322 w 3220201"/>
              <a:gd name="connsiteY78" fmla="*/ 178003 h 1098194"/>
              <a:gd name="connsiteX79" fmla="*/ 2441222 w 3220201"/>
              <a:gd name="connsiteY79" fmla="*/ 254203 h 1098194"/>
              <a:gd name="connsiteX80" fmla="*/ 2403122 w 3220201"/>
              <a:gd name="connsiteY80" fmla="*/ 317703 h 1098194"/>
              <a:gd name="connsiteX81" fmla="*/ 2326922 w 3220201"/>
              <a:gd name="connsiteY81" fmla="*/ 406603 h 1098194"/>
              <a:gd name="connsiteX82" fmla="*/ 2250722 w 3220201"/>
              <a:gd name="connsiteY82" fmla="*/ 406603 h 1098194"/>
              <a:gd name="connsiteX83" fmla="*/ 2199922 w 3220201"/>
              <a:gd name="connsiteY83" fmla="*/ 381203 h 1098194"/>
              <a:gd name="connsiteX84" fmla="*/ 2161822 w 3220201"/>
              <a:gd name="connsiteY84" fmla="*/ 330403 h 1098194"/>
              <a:gd name="connsiteX85" fmla="*/ 2111022 w 3220201"/>
              <a:gd name="connsiteY85" fmla="*/ 266903 h 1098194"/>
              <a:gd name="connsiteX86" fmla="*/ 2098322 w 3220201"/>
              <a:gd name="connsiteY86" fmla="*/ 228803 h 1098194"/>
              <a:gd name="connsiteX87" fmla="*/ 2072922 w 3220201"/>
              <a:gd name="connsiteY87" fmla="*/ 139903 h 1098194"/>
              <a:gd name="connsiteX88" fmla="*/ 2047522 w 3220201"/>
              <a:gd name="connsiteY88" fmla="*/ 89103 h 1098194"/>
              <a:gd name="connsiteX89" fmla="*/ 1996722 w 3220201"/>
              <a:gd name="connsiteY89" fmla="*/ 89103 h 1098194"/>
              <a:gd name="connsiteX90" fmla="*/ 1958622 w 3220201"/>
              <a:gd name="connsiteY90" fmla="*/ 51003 h 1098194"/>
              <a:gd name="connsiteX91" fmla="*/ 1920522 w 3220201"/>
              <a:gd name="connsiteY91" fmla="*/ 89103 h 1098194"/>
              <a:gd name="connsiteX92" fmla="*/ 1895122 w 3220201"/>
              <a:gd name="connsiteY92" fmla="*/ 114503 h 1098194"/>
              <a:gd name="connsiteX93" fmla="*/ 1869722 w 3220201"/>
              <a:gd name="connsiteY93" fmla="*/ 178003 h 1098194"/>
              <a:gd name="connsiteX94" fmla="*/ 1831622 w 3220201"/>
              <a:gd name="connsiteY94" fmla="*/ 266903 h 1098194"/>
              <a:gd name="connsiteX95" fmla="*/ 1793522 w 3220201"/>
              <a:gd name="connsiteY95" fmla="*/ 317703 h 1098194"/>
              <a:gd name="connsiteX96" fmla="*/ 1730022 w 3220201"/>
              <a:gd name="connsiteY96" fmla="*/ 368503 h 1098194"/>
              <a:gd name="connsiteX97" fmla="*/ 1691922 w 3220201"/>
              <a:gd name="connsiteY97" fmla="*/ 368503 h 1098194"/>
              <a:gd name="connsiteX98" fmla="*/ 1615722 w 3220201"/>
              <a:gd name="connsiteY98" fmla="*/ 368503 h 1098194"/>
              <a:gd name="connsiteX99" fmla="*/ 1577622 w 3220201"/>
              <a:gd name="connsiteY99" fmla="*/ 305003 h 1098194"/>
              <a:gd name="connsiteX100" fmla="*/ 1552222 w 3220201"/>
              <a:gd name="connsiteY100" fmla="*/ 216103 h 1098194"/>
              <a:gd name="connsiteX101" fmla="*/ 1526822 w 3220201"/>
              <a:gd name="connsiteY101" fmla="*/ 139903 h 1098194"/>
              <a:gd name="connsiteX102" fmla="*/ 1437922 w 3220201"/>
              <a:gd name="connsiteY102" fmla="*/ 38303 h 1098194"/>
              <a:gd name="connsiteX103" fmla="*/ 1387122 w 3220201"/>
              <a:gd name="connsiteY103" fmla="*/ 25603 h 1098194"/>
              <a:gd name="connsiteX104" fmla="*/ 1361722 w 3220201"/>
              <a:gd name="connsiteY104" fmla="*/ 25603 h 1098194"/>
              <a:gd name="connsiteX105" fmla="*/ 1323622 w 3220201"/>
              <a:gd name="connsiteY105" fmla="*/ 51003 h 1098194"/>
              <a:gd name="connsiteX106" fmla="*/ 1298222 w 3220201"/>
              <a:gd name="connsiteY106" fmla="*/ 101803 h 1098194"/>
              <a:gd name="connsiteX107" fmla="*/ 1272822 w 3220201"/>
              <a:gd name="connsiteY107" fmla="*/ 152603 h 1098194"/>
              <a:gd name="connsiteX108" fmla="*/ 1209322 w 3220201"/>
              <a:gd name="connsiteY108" fmla="*/ 241503 h 1098194"/>
              <a:gd name="connsiteX109" fmla="*/ 1171222 w 3220201"/>
              <a:gd name="connsiteY109" fmla="*/ 292303 h 1098194"/>
              <a:gd name="connsiteX110" fmla="*/ 1133122 w 3220201"/>
              <a:gd name="connsiteY110" fmla="*/ 368503 h 1098194"/>
              <a:gd name="connsiteX111" fmla="*/ 1056922 w 3220201"/>
              <a:gd name="connsiteY111" fmla="*/ 381203 h 1098194"/>
              <a:gd name="connsiteX112" fmla="*/ 1006122 w 3220201"/>
              <a:gd name="connsiteY112" fmla="*/ 393903 h 1098194"/>
              <a:gd name="connsiteX113" fmla="*/ 929922 w 3220201"/>
              <a:gd name="connsiteY113" fmla="*/ 393903 h 1098194"/>
              <a:gd name="connsiteX114" fmla="*/ 904522 w 3220201"/>
              <a:gd name="connsiteY114" fmla="*/ 330403 h 1098194"/>
              <a:gd name="connsiteX115" fmla="*/ 841022 w 3220201"/>
              <a:gd name="connsiteY115" fmla="*/ 292303 h 1098194"/>
              <a:gd name="connsiteX116" fmla="*/ 790222 w 3220201"/>
              <a:gd name="connsiteY116" fmla="*/ 216103 h 1098194"/>
              <a:gd name="connsiteX117" fmla="*/ 752122 w 3220201"/>
              <a:gd name="connsiteY117" fmla="*/ 165303 h 1098194"/>
              <a:gd name="connsiteX118" fmla="*/ 688622 w 3220201"/>
              <a:gd name="connsiteY118" fmla="*/ 139903 h 1098194"/>
              <a:gd name="connsiteX119" fmla="*/ 663222 w 3220201"/>
              <a:gd name="connsiteY119" fmla="*/ 114503 h 1098194"/>
              <a:gd name="connsiteX120" fmla="*/ 625122 w 3220201"/>
              <a:gd name="connsiteY120" fmla="*/ 127203 h 1098194"/>
              <a:gd name="connsiteX121" fmla="*/ 587022 w 3220201"/>
              <a:gd name="connsiteY121" fmla="*/ 203403 h 1098194"/>
              <a:gd name="connsiteX122" fmla="*/ 548922 w 3220201"/>
              <a:gd name="connsiteY122" fmla="*/ 305003 h 1098194"/>
              <a:gd name="connsiteX123" fmla="*/ 447322 w 3220201"/>
              <a:gd name="connsiteY123" fmla="*/ 457403 h 1098194"/>
              <a:gd name="connsiteX124" fmla="*/ 333022 w 3220201"/>
              <a:gd name="connsiteY124" fmla="*/ 470103 h 1098194"/>
              <a:gd name="connsiteX125" fmla="*/ 231422 w 3220201"/>
              <a:gd name="connsiteY125" fmla="*/ 444703 h 1098194"/>
              <a:gd name="connsiteX126" fmla="*/ 193322 w 3220201"/>
              <a:gd name="connsiteY126" fmla="*/ 406603 h 1098194"/>
              <a:gd name="connsiteX127" fmla="*/ 142522 w 3220201"/>
              <a:gd name="connsiteY127" fmla="*/ 330403 h 1098194"/>
              <a:gd name="connsiteX128" fmla="*/ 104422 w 3220201"/>
              <a:gd name="connsiteY128" fmla="*/ 266903 h 1098194"/>
              <a:gd name="connsiteX129" fmla="*/ 40922 w 3220201"/>
              <a:gd name="connsiteY129" fmla="*/ 190703 h 1098194"/>
              <a:gd name="connsiteX130" fmla="*/ 2822 w 3220201"/>
              <a:gd name="connsiteY130" fmla="*/ 51003 h 1098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3220201" h="1098194">
                <a:moveTo>
                  <a:pt x="2822" y="51003"/>
                </a:moveTo>
                <a:cubicBezTo>
                  <a:pt x="-3528" y="67936"/>
                  <a:pt x="2822" y="292303"/>
                  <a:pt x="2822" y="292303"/>
                </a:cubicBezTo>
                <a:cubicBezTo>
                  <a:pt x="2822" y="364270"/>
                  <a:pt x="705" y="417186"/>
                  <a:pt x="2822" y="482803"/>
                </a:cubicBezTo>
                <a:cubicBezTo>
                  <a:pt x="4939" y="548420"/>
                  <a:pt x="13405" y="630970"/>
                  <a:pt x="15522" y="686003"/>
                </a:cubicBezTo>
                <a:cubicBezTo>
                  <a:pt x="17639" y="741036"/>
                  <a:pt x="15522" y="813003"/>
                  <a:pt x="15522" y="813003"/>
                </a:cubicBezTo>
                <a:cubicBezTo>
                  <a:pt x="15522" y="853220"/>
                  <a:pt x="-3528" y="891320"/>
                  <a:pt x="15522" y="927303"/>
                </a:cubicBezTo>
                <a:cubicBezTo>
                  <a:pt x="34572" y="963286"/>
                  <a:pt x="95955" y="1005620"/>
                  <a:pt x="129822" y="1028903"/>
                </a:cubicBezTo>
                <a:cubicBezTo>
                  <a:pt x="163689" y="1052186"/>
                  <a:pt x="191205" y="1056420"/>
                  <a:pt x="218722" y="1067003"/>
                </a:cubicBezTo>
                <a:cubicBezTo>
                  <a:pt x="246239" y="1077586"/>
                  <a:pt x="265289" y="1088170"/>
                  <a:pt x="294922" y="1092403"/>
                </a:cubicBezTo>
                <a:cubicBezTo>
                  <a:pt x="324555" y="1096636"/>
                  <a:pt x="364772" y="1102986"/>
                  <a:pt x="396522" y="1092403"/>
                </a:cubicBezTo>
                <a:cubicBezTo>
                  <a:pt x="428272" y="1081820"/>
                  <a:pt x="457905" y="1054303"/>
                  <a:pt x="485422" y="1028903"/>
                </a:cubicBezTo>
                <a:cubicBezTo>
                  <a:pt x="512939" y="1003503"/>
                  <a:pt x="536222" y="956936"/>
                  <a:pt x="561622" y="940003"/>
                </a:cubicBezTo>
                <a:cubicBezTo>
                  <a:pt x="587022" y="923070"/>
                  <a:pt x="612422" y="929420"/>
                  <a:pt x="637822" y="927303"/>
                </a:cubicBezTo>
                <a:cubicBezTo>
                  <a:pt x="663222" y="925186"/>
                  <a:pt x="692855" y="920953"/>
                  <a:pt x="714022" y="927303"/>
                </a:cubicBezTo>
                <a:cubicBezTo>
                  <a:pt x="735189" y="933653"/>
                  <a:pt x="745772" y="952703"/>
                  <a:pt x="764822" y="965403"/>
                </a:cubicBezTo>
                <a:cubicBezTo>
                  <a:pt x="783872" y="978103"/>
                  <a:pt x="807155" y="988686"/>
                  <a:pt x="828322" y="1003503"/>
                </a:cubicBezTo>
                <a:cubicBezTo>
                  <a:pt x="849489" y="1018320"/>
                  <a:pt x="872772" y="1041603"/>
                  <a:pt x="891822" y="1054303"/>
                </a:cubicBezTo>
                <a:cubicBezTo>
                  <a:pt x="910872" y="1067003"/>
                  <a:pt x="925689" y="1073353"/>
                  <a:pt x="942622" y="1079703"/>
                </a:cubicBezTo>
                <a:cubicBezTo>
                  <a:pt x="959555" y="1086053"/>
                  <a:pt x="978605" y="1090286"/>
                  <a:pt x="993422" y="1092403"/>
                </a:cubicBezTo>
                <a:cubicBezTo>
                  <a:pt x="1008239" y="1094520"/>
                  <a:pt x="1016705" y="1094520"/>
                  <a:pt x="1031522" y="1092403"/>
                </a:cubicBezTo>
                <a:cubicBezTo>
                  <a:pt x="1046339" y="1090286"/>
                  <a:pt x="1059039" y="1088170"/>
                  <a:pt x="1082322" y="1079703"/>
                </a:cubicBezTo>
                <a:cubicBezTo>
                  <a:pt x="1105605" y="1071236"/>
                  <a:pt x="1147939" y="1058536"/>
                  <a:pt x="1171222" y="1041603"/>
                </a:cubicBezTo>
                <a:cubicBezTo>
                  <a:pt x="1194505" y="1024670"/>
                  <a:pt x="1198739" y="995036"/>
                  <a:pt x="1222022" y="978103"/>
                </a:cubicBezTo>
                <a:cubicBezTo>
                  <a:pt x="1245305" y="961170"/>
                  <a:pt x="1285522" y="948470"/>
                  <a:pt x="1310922" y="940003"/>
                </a:cubicBezTo>
                <a:cubicBezTo>
                  <a:pt x="1336322" y="931536"/>
                  <a:pt x="1353255" y="929420"/>
                  <a:pt x="1374422" y="927303"/>
                </a:cubicBezTo>
                <a:cubicBezTo>
                  <a:pt x="1395589" y="925186"/>
                  <a:pt x="1423105" y="925186"/>
                  <a:pt x="1437922" y="927303"/>
                </a:cubicBezTo>
                <a:cubicBezTo>
                  <a:pt x="1452739" y="929420"/>
                  <a:pt x="1448505" y="931536"/>
                  <a:pt x="1463322" y="940003"/>
                </a:cubicBezTo>
                <a:cubicBezTo>
                  <a:pt x="1478139" y="948470"/>
                  <a:pt x="1507772" y="967520"/>
                  <a:pt x="1526822" y="978103"/>
                </a:cubicBezTo>
                <a:cubicBezTo>
                  <a:pt x="1545872" y="988686"/>
                  <a:pt x="1564922" y="990803"/>
                  <a:pt x="1577622" y="1003503"/>
                </a:cubicBezTo>
                <a:cubicBezTo>
                  <a:pt x="1590322" y="1016203"/>
                  <a:pt x="1588205" y="1043720"/>
                  <a:pt x="1603022" y="1054303"/>
                </a:cubicBezTo>
                <a:cubicBezTo>
                  <a:pt x="1617839" y="1064886"/>
                  <a:pt x="1666522" y="1067003"/>
                  <a:pt x="1666522" y="1067003"/>
                </a:cubicBezTo>
                <a:cubicBezTo>
                  <a:pt x="1687689" y="1071236"/>
                  <a:pt x="1706739" y="1086053"/>
                  <a:pt x="1730022" y="1079703"/>
                </a:cubicBezTo>
                <a:cubicBezTo>
                  <a:pt x="1753305" y="1073353"/>
                  <a:pt x="1785055" y="1041603"/>
                  <a:pt x="1806222" y="1028903"/>
                </a:cubicBezTo>
                <a:cubicBezTo>
                  <a:pt x="1827389" y="1016203"/>
                  <a:pt x="1835855" y="1018320"/>
                  <a:pt x="1857022" y="1003503"/>
                </a:cubicBezTo>
                <a:cubicBezTo>
                  <a:pt x="1878189" y="988686"/>
                  <a:pt x="1912055" y="950586"/>
                  <a:pt x="1933222" y="940003"/>
                </a:cubicBezTo>
                <a:cubicBezTo>
                  <a:pt x="1954389" y="929420"/>
                  <a:pt x="1967089" y="937886"/>
                  <a:pt x="1984022" y="940003"/>
                </a:cubicBezTo>
                <a:cubicBezTo>
                  <a:pt x="2000955" y="942120"/>
                  <a:pt x="2020005" y="944236"/>
                  <a:pt x="2034822" y="952703"/>
                </a:cubicBezTo>
                <a:cubicBezTo>
                  <a:pt x="2049639" y="961170"/>
                  <a:pt x="2055989" y="975986"/>
                  <a:pt x="2072922" y="990803"/>
                </a:cubicBezTo>
                <a:cubicBezTo>
                  <a:pt x="2089855" y="1005620"/>
                  <a:pt x="2113139" y="1026786"/>
                  <a:pt x="2136422" y="1041603"/>
                </a:cubicBezTo>
                <a:cubicBezTo>
                  <a:pt x="2159705" y="1056420"/>
                  <a:pt x="2189339" y="1073353"/>
                  <a:pt x="2212622" y="1079703"/>
                </a:cubicBezTo>
                <a:cubicBezTo>
                  <a:pt x="2235905" y="1086053"/>
                  <a:pt x="2248605" y="1086053"/>
                  <a:pt x="2276122" y="1079703"/>
                </a:cubicBezTo>
                <a:cubicBezTo>
                  <a:pt x="2303639" y="1073353"/>
                  <a:pt x="2345972" y="1062770"/>
                  <a:pt x="2377722" y="1041603"/>
                </a:cubicBezTo>
                <a:cubicBezTo>
                  <a:pt x="2409472" y="1020436"/>
                  <a:pt x="2439105" y="969636"/>
                  <a:pt x="2466622" y="952703"/>
                </a:cubicBezTo>
                <a:cubicBezTo>
                  <a:pt x="2494139" y="935770"/>
                  <a:pt x="2542822" y="940003"/>
                  <a:pt x="2542822" y="940003"/>
                </a:cubicBezTo>
                <a:cubicBezTo>
                  <a:pt x="2568222" y="935770"/>
                  <a:pt x="2595739" y="927303"/>
                  <a:pt x="2619022" y="927303"/>
                </a:cubicBezTo>
                <a:cubicBezTo>
                  <a:pt x="2642305" y="927303"/>
                  <a:pt x="2665589" y="933653"/>
                  <a:pt x="2682522" y="940003"/>
                </a:cubicBezTo>
                <a:cubicBezTo>
                  <a:pt x="2699455" y="946353"/>
                  <a:pt x="2707922" y="954820"/>
                  <a:pt x="2720622" y="965403"/>
                </a:cubicBezTo>
                <a:cubicBezTo>
                  <a:pt x="2733322" y="975986"/>
                  <a:pt x="2741789" y="990803"/>
                  <a:pt x="2758722" y="1003503"/>
                </a:cubicBezTo>
                <a:cubicBezTo>
                  <a:pt x="2775655" y="1016203"/>
                  <a:pt x="2801055" y="1031020"/>
                  <a:pt x="2822222" y="1041603"/>
                </a:cubicBezTo>
                <a:cubicBezTo>
                  <a:pt x="2843389" y="1052186"/>
                  <a:pt x="2853972" y="1064886"/>
                  <a:pt x="2885722" y="1067003"/>
                </a:cubicBezTo>
                <a:cubicBezTo>
                  <a:pt x="2917472" y="1069120"/>
                  <a:pt x="2978855" y="1067003"/>
                  <a:pt x="3012722" y="1054303"/>
                </a:cubicBezTo>
                <a:cubicBezTo>
                  <a:pt x="3046589" y="1041603"/>
                  <a:pt x="3063522" y="1007736"/>
                  <a:pt x="3088922" y="990803"/>
                </a:cubicBezTo>
                <a:cubicBezTo>
                  <a:pt x="3114322" y="973870"/>
                  <a:pt x="3143955" y="961170"/>
                  <a:pt x="3165122" y="952703"/>
                </a:cubicBezTo>
                <a:cubicBezTo>
                  <a:pt x="3186289" y="944236"/>
                  <a:pt x="3207455" y="944236"/>
                  <a:pt x="3215922" y="940003"/>
                </a:cubicBezTo>
                <a:cubicBezTo>
                  <a:pt x="3224389" y="935770"/>
                  <a:pt x="3218039" y="952703"/>
                  <a:pt x="3215922" y="927303"/>
                </a:cubicBezTo>
                <a:cubicBezTo>
                  <a:pt x="3213805" y="901903"/>
                  <a:pt x="3203222" y="838403"/>
                  <a:pt x="3203222" y="787603"/>
                </a:cubicBezTo>
                <a:cubicBezTo>
                  <a:pt x="3203222" y="736803"/>
                  <a:pt x="3213805" y="671186"/>
                  <a:pt x="3215922" y="622503"/>
                </a:cubicBezTo>
                <a:cubicBezTo>
                  <a:pt x="3218039" y="573820"/>
                  <a:pt x="3215922" y="495503"/>
                  <a:pt x="3215922" y="495503"/>
                </a:cubicBezTo>
                <a:lnTo>
                  <a:pt x="3215922" y="393903"/>
                </a:lnTo>
                <a:lnTo>
                  <a:pt x="3215922" y="279603"/>
                </a:lnTo>
                <a:lnTo>
                  <a:pt x="3215922" y="114503"/>
                </a:lnTo>
                <a:cubicBezTo>
                  <a:pt x="3215922" y="80636"/>
                  <a:pt x="3224389" y="74286"/>
                  <a:pt x="3215922" y="76403"/>
                </a:cubicBezTo>
                <a:cubicBezTo>
                  <a:pt x="3207455" y="78520"/>
                  <a:pt x="3179939" y="106036"/>
                  <a:pt x="3165122" y="127203"/>
                </a:cubicBezTo>
                <a:cubicBezTo>
                  <a:pt x="3150305" y="148370"/>
                  <a:pt x="3141839" y="180120"/>
                  <a:pt x="3127022" y="203403"/>
                </a:cubicBezTo>
                <a:cubicBezTo>
                  <a:pt x="3112205" y="226686"/>
                  <a:pt x="3093155" y="247853"/>
                  <a:pt x="3076222" y="266903"/>
                </a:cubicBezTo>
                <a:cubicBezTo>
                  <a:pt x="3059289" y="285953"/>
                  <a:pt x="3044472" y="305003"/>
                  <a:pt x="3025422" y="317703"/>
                </a:cubicBezTo>
                <a:cubicBezTo>
                  <a:pt x="3006372" y="330403"/>
                  <a:pt x="2983089" y="338870"/>
                  <a:pt x="2961922" y="343103"/>
                </a:cubicBezTo>
                <a:cubicBezTo>
                  <a:pt x="2940755" y="347336"/>
                  <a:pt x="2898422" y="343103"/>
                  <a:pt x="2898422" y="343103"/>
                </a:cubicBezTo>
                <a:cubicBezTo>
                  <a:pt x="2877255" y="343103"/>
                  <a:pt x="2849739" y="347336"/>
                  <a:pt x="2834922" y="343103"/>
                </a:cubicBezTo>
                <a:cubicBezTo>
                  <a:pt x="2820105" y="338870"/>
                  <a:pt x="2817989" y="334636"/>
                  <a:pt x="2809522" y="317703"/>
                </a:cubicBezTo>
                <a:cubicBezTo>
                  <a:pt x="2801055" y="300770"/>
                  <a:pt x="2792589" y="260553"/>
                  <a:pt x="2784122" y="241503"/>
                </a:cubicBezTo>
                <a:cubicBezTo>
                  <a:pt x="2775655" y="222453"/>
                  <a:pt x="2773539" y="216103"/>
                  <a:pt x="2758722" y="203403"/>
                </a:cubicBezTo>
                <a:cubicBezTo>
                  <a:pt x="2743905" y="190703"/>
                  <a:pt x="2712155" y="184353"/>
                  <a:pt x="2695222" y="165303"/>
                </a:cubicBezTo>
                <a:cubicBezTo>
                  <a:pt x="2678289" y="146253"/>
                  <a:pt x="2665589" y="110270"/>
                  <a:pt x="2657122" y="89103"/>
                </a:cubicBezTo>
                <a:cubicBezTo>
                  <a:pt x="2648655" y="67936"/>
                  <a:pt x="2655005" y="53120"/>
                  <a:pt x="2644422" y="38303"/>
                </a:cubicBezTo>
                <a:cubicBezTo>
                  <a:pt x="2633839" y="23486"/>
                  <a:pt x="2608439" y="2320"/>
                  <a:pt x="2593622" y="203"/>
                </a:cubicBezTo>
                <a:cubicBezTo>
                  <a:pt x="2578805" y="-1914"/>
                  <a:pt x="2568222" y="12903"/>
                  <a:pt x="2555522" y="25603"/>
                </a:cubicBezTo>
                <a:cubicBezTo>
                  <a:pt x="2542822" y="38303"/>
                  <a:pt x="2530122" y="51003"/>
                  <a:pt x="2517422" y="76403"/>
                </a:cubicBezTo>
                <a:cubicBezTo>
                  <a:pt x="2504722" y="101803"/>
                  <a:pt x="2492022" y="148370"/>
                  <a:pt x="2479322" y="178003"/>
                </a:cubicBezTo>
                <a:cubicBezTo>
                  <a:pt x="2466622" y="207636"/>
                  <a:pt x="2453922" y="230920"/>
                  <a:pt x="2441222" y="254203"/>
                </a:cubicBezTo>
                <a:cubicBezTo>
                  <a:pt x="2428522" y="277486"/>
                  <a:pt x="2422172" y="292303"/>
                  <a:pt x="2403122" y="317703"/>
                </a:cubicBezTo>
                <a:cubicBezTo>
                  <a:pt x="2384072" y="343103"/>
                  <a:pt x="2352322" y="391786"/>
                  <a:pt x="2326922" y="406603"/>
                </a:cubicBezTo>
                <a:cubicBezTo>
                  <a:pt x="2301522" y="421420"/>
                  <a:pt x="2271889" y="410836"/>
                  <a:pt x="2250722" y="406603"/>
                </a:cubicBezTo>
                <a:cubicBezTo>
                  <a:pt x="2229555" y="402370"/>
                  <a:pt x="2214739" y="393903"/>
                  <a:pt x="2199922" y="381203"/>
                </a:cubicBezTo>
                <a:cubicBezTo>
                  <a:pt x="2185105" y="368503"/>
                  <a:pt x="2176639" y="349453"/>
                  <a:pt x="2161822" y="330403"/>
                </a:cubicBezTo>
                <a:cubicBezTo>
                  <a:pt x="2147005" y="311353"/>
                  <a:pt x="2121605" y="283836"/>
                  <a:pt x="2111022" y="266903"/>
                </a:cubicBezTo>
                <a:cubicBezTo>
                  <a:pt x="2100439" y="249970"/>
                  <a:pt x="2104672" y="249970"/>
                  <a:pt x="2098322" y="228803"/>
                </a:cubicBezTo>
                <a:cubicBezTo>
                  <a:pt x="2091972" y="207636"/>
                  <a:pt x="2081389" y="163186"/>
                  <a:pt x="2072922" y="139903"/>
                </a:cubicBezTo>
                <a:cubicBezTo>
                  <a:pt x="2064455" y="116620"/>
                  <a:pt x="2060222" y="97570"/>
                  <a:pt x="2047522" y="89103"/>
                </a:cubicBezTo>
                <a:cubicBezTo>
                  <a:pt x="2034822" y="80636"/>
                  <a:pt x="2011539" y="95453"/>
                  <a:pt x="1996722" y="89103"/>
                </a:cubicBezTo>
                <a:cubicBezTo>
                  <a:pt x="1981905" y="82753"/>
                  <a:pt x="1971322" y="51003"/>
                  <a:pt x="1958622" y="51003"/>
                </a:cubicBezTo>
                <a:cubicBezTo>
                  <a:pt x="1945922" y="51003"/>
                  <a:pt x="1920522" y="89103"/>
                  <a:pt x="1920522" y="89103"/>
                </a:cubicBezTo>
                <a:cubicBezTo>
                  <a:pt x="1909939" y="99686"/>
                  <a:pt x="1903589" y="99686"/>
                  <a:pt x="1895122" y="114503"/>
                </a:cubicBezTo>
                <a:cubicBezTo>
                  <a:pt x="1886655" y="129320"/>
                  <a:pt x="1880305" y="152603"/>
                  <a:pt x="1869722" y="178003"/>
                </a:cubicBezTo>
                <a:cubicBezTo>
                  <a:pt x="1859139" y="203403"/>
                  <a:pt x="1844322" y="243620"/>
                  <a:pt x="1831622" y="266903"/>
                </a:cubicBezTo>
                <a:cubicBezTo>
                  <a:pt x="1818922" y="290186"/>
                  <a:pt x="1810455" y="300770"/>
                  <a:pt x="1793522" y="317703"/>
                </a:cubicBezTo>
                <a:cubicBezTo>
                  <a:pt x="1776589" y="334636"/>
                  <a:pt x="1746955" y="360036"/>
                  <a:pt x="1730022" y="368503"/>
                </a:cubicBezTo>
                <a:cubicBezTo>
                  <a:pt x="1713089" y="376970"/>
                  <a:pt x="1691922" y="368503"/>
                  <a:pt x="1691922" y="368503"/>
                </a:cubicBezTo>
                <a:cubicBezTo>
                  <a:pt x="1672872" y="368503"/>
                  <a:pt x="1634772" y="379086"/>
                  <a:pt x="1615722" y="368503"/>
                </a:cubicBezTo>
                <a:cubicBezTo>
                  <a:pt x="1596672" y="357920"/>
                  <a:pt x="1588205" y="330403"/>
                  <a:pt x="1577622" y="305003"/>
                </a:cubicBezTo>
                <a:cubicBezTo>
                  <a:pt x="1567039" y="279603"/>
                  <a:pt x="1560689" y="243620"/>
                  <a:pt x="1552222" y="216103"/>
                </a:cubicBezTo>
                <a:cubicBezTo>
                  <a:pt x="1543755" y="188586"/>
                  <a:pt x="1545872" y="169536"/>
                  <a:pt x="1526822" y="139903"/>
                </a:cubicBezTo>
                <a:cubicBezTo>
                  <a:pt x="1507772" y="110270"/>
                  <a:pt x="1461205" y="57353"/>
                  <a:pt x="1437922" y="38303"/>
                </a:cubicBezTo>
                <a:cubicBezTo>
                  <a:pt x="1414639" y="19253"/>
                  <a:pt x="1399822" y="27720"/>
                  <a:pt x="1387122" y="25603"/>
                </a:cubicBezTo>
                <a:cubicBezTo>
                  <a:pt x="1374422" y="23486"/>
                  <a:pt x="1372305" y="21370"/>
                  <a:pt x="1361722" y="25603"/>
                </a:cubicBezTo>
                <a:cubicBezTo>
                  <a:pt x="1351139" y="29836"/>
                  <a:pt x="1334205" y="38303"/>
                  <a:pt x="1323622" y="51003"/>
                </a:cubicBezTo>
                <a:cubicBezTo>
                  <a:pt x="1313039" y="63703"/>
                  <a:pt x="1298222" y="101803"/>
                  <a:pt x="1298222" y="101803"/>
                </a:cubicBezTo>
                <a:cubicBezTo>
                  <a:pt x="1289755" y="118736"/>
                  <a:pt x="1287639" y="129320"/>
                  <a:pt x="1272822" y="152603"/>
                </a:cubicBezTo>
                <a:cubicBezTo>
                  <a:pt x="1258005" y="175886"/>
                  <a:pt x="1226255" y="218220"/>
                  <a:pt x="1209322" y="241503"/>
                </a:cubicBezTo>
                <a:cubicBezTo>
                  <a:pt x="1192389" y="264786"/>
                  <a:pt x="1183922" y="271136"/>
                  <a:pt x="1171222" y="292303"/>
                </a:cubicBezTo>
                <a:cubicBezTo>
                  <a:pt x="1158522" y="313470"/>
                  <a:pt x="1152172" y="353686"/>
                  <a:pt x="1133122" y="368503"/>
                </a:cubicBezTo>
                <a:cubicBezTo>
                  <a:pt x="1114072" y="383320"/>
                  <a:pt x="1078089" y="376970"/>
                  <a:pt x="1056922" y="381203"/>
                </a:cubicBezTo>
                <a:cubicBezTo>
                  <a:pt x="1035755" y="385436"/>
                  <a:pt x="1027289" y="391786"/>
                  <a:pt x="1006122" y="393903"/>
                </a:cubicBezTo>
                <a:cubicBezTo>
                  <a:pt x="984955" y="396020"/>
                  <a:pt x="946855" y="404486"/>
                  <a:pt x="929922" y="393903"/>
                </a:cubicBezTo>
                <a:cubicBezTo>
                  <a:pt x="912989" y="383320"/>
                  <a:pt x="919339" y="347336"/>
                  <a:pt x="904522" y="330403"/>
                </a:cubicBezTo>
                <a:cubicBezTo>
                  <a:pt x="889705" y="313470"/>
                  <a:pt x="860072" y="311353"/>
                  <a:pt x="841022" y="292303"/>
                </a:cubicBezTo>
                <a:cubicBezTo>
                  <a:pt x="821972" y="273253"/>
                  <a:pt x="805039" y="237270"/>
                  <a:pt x="790222" y="216103"/>
                </a:cubicBezTo>
                <a:cubicBezTo>
                  <a:pt x="775405" y="194936"/>
                  <a:pt x="769055" y="178003"/>
                  <a:pt x="752122" y="165303"/>
                </a:cubicBezTo>
                <a:cubicBezTo>
                  <a:pt x="735189" y="152603"/>
                  <a:pt x="703439" y="148370"/>
                  <a:pt x="688622" y="139903"/>
                </a:cubicBezTo>
                <a:cubicBezTo>
                  <a:pt x="673805" y="131436"/>
                  <a:pt x="673805" y="116620"/>
                  <a:pt x="663222" y="114503"/>
                </a:cubicBezTo>
                <a:cubicBezTo>
                  <a:pt x="652639" y="112386"/>
                  <a:pt x="637822" y="112386"/>
                  <a:pt x="625122" y="127203"/>
                </a:cubicBezTo>
                <a:cubicBezTo>
                  <a:pt x="612422" y="142020"/>
                  <a:pt x="599722" y="173770"/>
                  <a:pt x="587022" y="203403"/>
                </a:cubicBezTo>
                <a:cubicBezTo>
                  <a:pt x="574322" y="233036"/>
                  <a:pt x="572205" y="262670"/>
                  <a:pt x="548922" y="305003"/>
                </a:cubicBezTo>
                <a:cubicBezTo>
                  <a:pt x="525639" y="347336"/>
                  <a:pt x="483305" y="429886"/>
                  <a:pt x="447322" y="457403"/>
                </a:cubicBezTo>
                <a:cubicBezTo>
                  <a:pt x="411339" y="484920"/>
                  <a:pt x="369005" y="472220"/>
                  <a:pt x="333022" y="470103"/>
                </a:cubicBezTo>
                <a:cubicBezTo>
                  <a:pt x="297039" y="467986"/>
                  <a:pt x="254705" y="455286"/>
                  <a:pt x="231422" y="444703"/>
                </a:cubicBezTo>
                <a:cubicBezTo>
                  <a:pt x="208139" y="434120"/>
                  <a:pt x="208139" y="425653"/>
                  <a:pt x="193322" y="406603"/>
                </a:cubicBezTo>
                <a:cubicBezTo>
                  <a:pt x="178505" y="387553"/>
                  <a:pt x="157339" y="353686"/>
                  <a:pt x="142522" y="330403"/>
                </a:cubicBezTo>
                <a:cubicBezTo>
                  <a:pt x="127705" y="307120"/>
                  <a:pt x="121355" y="290186"/>
                  <a:pt x="104422" y="266903"/>
                </a:cubicBezTo>
                <a:cubicBezTo>
                  <a:pt x="87489" y="243620"/>
                  <a:pt x="57855" y="220336"/>
                  <a:pt x="40922" y="190703"/>
                </a:cubicBezTo>
                <a:cubicBezTo>
                  <a:pt x="23989" y="161070"/>
                  <a:pt x="9172" y="34070"/>
                  <a:pt x="2822" y="51003"/>
                </a:cubicBez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6" name="フリーフォーム 75"/>
          <p:cNvSpPr/>
          <p:nvPr/>
        </p:nvSpPr>
        <p:spPr>
          <a:xfrm>
            <a:off x="5372032" y="5292863"/>
            <a:ext cx="3200400" cy="177846"/>
          </a:xfrm>
          <a:custGeom>
            <a:avLst/>
            <a:gdLst>
              <a:gd name="connsiteX0" fmla="*/ 0 w 3200400"/>
              <a:gd name="connsiteY0" fmla="*/ 26 h 177846"/>
              <a:gd name="connsiteX1" fmla="*/ 304800 w 3200400"/>
              <a:gd name="connsiteY1" fmla="*/ 177826 h 177846"/>
              <a:gd name="connsiteX2" fmla="*/ 647700 w 3200400"/>
              <a:gd name="connsiteY2" fmla="*/ 12726 h 177846"/>
              <a:gd name="connsiteX3" fmla="*/ 990600 w 3200400"/>
              <a:gd name="connsiteY3" fmla="*/ 165126 h 177846"/>
              <a:gd name="connsiteX4" fmla="*/ 1371600 w 3200400"/>
              <a:gd name="connsiteY4" fmla="*/ 26 h 177846"/>
              <a:gd name="connsiteX5" fmla="*/ 1651000 w 3200400"/>
              <a:gd name="connsiteY5" fmla="*/ 152426 h 177846"/>
              <a:gd name="connsiteX6" fmla="*/ 1955800 w 3200400"/>
              <a:gd name="connsiteY6" fmla="*/ 12726 h 177846"/>
              <a:gd name="connsiteX7" fmla="*/ 2222500 w 3200400"/>
              <a:gd name="connsiteY7" fmla="*/ 139726 h 177846"/>
              <a:gd name="connsiteX8" fmla="*/ 2565400 w 3200400"/>
              <a:gd name="connsiteY8" fmla="*/ 26 h 177846"/>
              <a:gd name="connsiteX9" fmla="*/ 2870200 w 3200400"/>
              <a:gd name="connsiteY9" fmla="*/ 127026 h 177846"/>
              <a:gd name="connsiteX10" fmla="*/ 3200400 w 3200400"/>
              <a:gd name="connsiteY10" fmla="*/ 12726 h 177846"/>
              <a:gd name="connsiteX11" fmla="*/ 3200400 w 3200400"/>
              <a:gd name="connsiteY11" fmla="*/ 12726 h 177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0400" h="177846">
                <a:moveTo>
                  <a:pt x="0" y="26"/>
                </a:moveTo>
                <a:cubicBezTo>
                  <a:pt x="98425" y="87867"/>
                  <a:pt x="196850" y="175709"/>
                  <a:pt x="304800" y="177826"/>
                </a:cubicBezTo>
                <a:cubicBezTo>
                  <a:pt x="412750" y="179943"/>
                  <a:pt x="533400" y="14843"/>
                  <a:pt x="647700" y="12726"/>
                </a:cubicBezTo>
                <a:cubicBezTo>
                  <a:pt x="762000" y="10609"/>
                  <a:pt x="869950" y="167243"/>
                  <a:pt x="990600" y="165126"/>
                </a:cubicBezTo>
                <a:cubicBezTo>
                  <a:pt x="1111250" y="163009"/>
                  <a:pt x="1261533" y="2143"/>
                  <a:pt x="1371600" y="26"/>
                </a:cubicBezTo>
                <a:cubicBezTo>
                  <a:pt x="1481667" y="-2091"/>
                  <a:pt x="1553633" y="150309"/>
                  <a:pt x="1651000" y="152426"/>
                </a:cubicBezTo>
                <a:cubicBezTo>
                  <a:pt x="1748367" y="154543"/>
                  <a:pt x="1860550" y="14843"/>
                  <a:pt x="1955800" y="12726"/>
                </a:cubicBezTo>
                <a:cubicBezTo>
                  <a:pt x="2051050" y="10609"/>
                  <a:pt x="2120900" y="141843"/>
                  <a:pt x="2222500" y="139726"/>
                </a:cubicBezTo>
                <a:cubicBezTo>
                  <a:pt x="2324100" y="137609"/>
                  <a:pt x="2457450" y="2143"/>
                  <a:pt x="2565400" y="26"/>
                </a:cubicBezTo>
                <a:cubicBezTo>
                  <a:pt x="2673350" y="-2091"/>
                  <a:pt x="2764367" y="124909"/>
                  <a:pt x="2870200" y="127026"/>
                </a:cubicBezTo>
                <a:cubicBezTo>
                  <a:pt x="2976033" y="129143"/>
                  <a:pt x="3200400" y="12726"/>
                  <a:pt x="3200400" y="12726"/>
                </a:cubicBezTo>
                <a:lnTo>
                  <a:pt x="3200400" y="12726"/>
                </a:lnTo>
              </a:path>
            </a:pathLst>
          </a:custGeom>
          <a:ln w="3810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cxnSp>
        <p:nvCxnSpPr>
          <p:cNvPr id="77" name="直線矢印コネクタ 76"/>
          <p:cNvCxnSpPr/>
          <p:nvPr/>
        </p:nvCxnSpPr>
        <p:spPr>
          <a:xfrm>
            <a:off x="7066478" y="4776368"/>
            <a:ext cx="0" cy="5040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78" name="フリーフォーム 77"/>
          <p:cNvSpPr/>
          <p:nvPr/>
        </p:nvSpPr>
        <p:spPr>
          <a:xfrm>
            <a:off x="5358489" y="4414494"/>
            <a:ext cx="3220290" cy="445533"/>
          </a:xfrm>
          <a:custGeom>
            <a:avLst/>
            <a:gdLst>
              <a:gd name="connsiteX0" fmla="*/ 0 w 2730500"/>
              <a:gd name="connsiteY0" fmla="*/ 25545 h 279603"/>
              <a:gd name="connsiteX1" fmla="*/ 254000 w 2730500"/>
              <a:gd name="connsiteY1" fmla="*/ 279545 h 279603"/>
              <a:gd name="connsiteX2" fmla="*/ 571500 w 2730500"/>
              <a:gd name="connsiteY2" fmla="*/ 50945 h 279603"/>
              <a:gd name="connsiteX3" fmla="*/ 850900 w 2730500"/>
              <a:gd name="connsiteY3" fmla="*/ 241445 h 279603"/>
              <a:gd name="connsiteX4" fmla="*/ 1155700 w 2730500"/>
              <a:gd name="connsiteY4" fmla="*/ 145 h 279603"/>
              <a:gd name="connsiteX5" fmla="*/ 1422400 w 2730500"/>
              <a:gd name="connsiteY5" fmla="*/ 216045 h 279603"/>
              <a:gd name="connsiteX6" fmla="*/ 1663700 w 2730500"/>
              <a:gd name="connsiteY6" fmla="*/ 25545 h 279603"/>
              <a:gd name="connsiteX7" fmla="*/ 1917700 w 2730500"/>
              <a:gd name="connsiteY7" fmla="*/ 241445 h 279603"/>
              <a:gd name="connsiteX8" fmla="*/ 2184400 w 2730500"/>
              <a:gd name="connsiteY8" fmla="*/ 145 h 279603"/>
              <a:gd name="connsiteX9" fmla="*/ 2425700 w 2730500"/>
              <a:gd name="connsiteY9" fmla="*/ 203345 h 279603"/>
              <a:gd name="connsiteX10" fmla="*/ 2730500 w 2730500"/>
              <a:gd name="connsiteY10" fmla="*/ 38245 h 27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0500" h="279603">
                <a:moveTo>
                  <a:pt x="0" y="25545"/>
                </a:moveTo>
                <a:cubicBezTo>
                  <a:pt x="79375" y="150428"/>
                  <a:pt x="158750" y="275312"/>
                  <a:pt x="254000" y="279545"/>
                </a:cubicBezTo>
                <a:cubicBezTo>
                  <a:pt x="349250" y="283778"/>
                  <a:pt x="472017" y="57295"/>
                  <a:pt x="571500" y="50945"/>
                </a:cubicBezTo>
                <a:cubicBezTo>
                  <a:pt x="670983" y="44595"/>
                  <a:pt x="753533" y="249912"/>
                  <a:pt x="850900" y="241445"/>
                </a:cubicBezTo>
                <a:cubicBezTo>
                  <a:pt x="948267" y="232978"/>
                  <a:pt x="1060450" y="4378"/>
                  <a:pt x="1155700" y="145"/>
                </a:cubicBezTo>
                <a:cubicBezTo>
                  <a:pt x="1250950" y="-4088"/>
                  <a:pt x="1337733" y="211812"/>
                  <a:pt x="1422400" y="216045"/>
                </a:cubicBezTo>
                <a:cubicBezTo>
                  <a:pt x="1507067" y="220278"/>
                  <a:pt x="1581150" y="21312"/>
                  <a:pt x="1663700" y="25545"/>
                </a:cubicBezTo>
                <a:cubicBezTo>
                  <a:pt x="1746250" y="29778"/>
                  <a:pt x="1830917" y="245678"/>
                  <a:pt x="1917700" y="241445"/>
                </a:cubicBezTo>
                <a:cubicBezTo>
                  <a:pt x="2004483" y="237212"/>
                  <a:pt x="2099733" y="6495"/>
                  <a:pt x="2184400" y="145"/>
                </a:cubicBezTo>
                <a:cubicBezTo>
                  <a:pt x="2269067" y="-6205"/>
                  <a:pt x="2334683" y="196995"/>
                  <a:pt x="2425700" y="203345"/>
                </a:cubicBezTo>
                <a:cubicBezTo>
                  <a:pt x="2516717" y="209695"/>
                  <a:pt x="2730500" y="38245"/>
                  <a:pt x="2730500" y="38245"/>
                </a:cubicBezTo>
              </a:path>
            </a:pathLst>
          </a:custGeom>
          <a:ln w="3810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sp>
        <p:nvSpPr>
          <p:cNvPr id="81" name="テキスト ボックス 80"/>
          <p:cNvSpPr txBox="1"/>
          <p:nvPr/>
        </p:nvSpPr>
        <p:spPr>
          <a:xfrm>
            <a:off x="5638730" y="4780066"/>
            <a:ext cx="419100" cy="400110"/>
          </a:xfrm>
          <a:prstGeom prst="rect">
            <a:avLst/>
          </a:prstGeom>
          <a:noFill/>
        </p:spPr>
        <p:txBody>
          <a:bodyPr wrap="square" rtlCol="0">
            <a:spAutoFit/>
          </a:bodyPr>
          <a:lstStyle/>
          <a:p>
            <a:r>
              <a:rPr lang="ja-JP" altLang="en-US" sz="2000" b="1" dirty="0"/>
              <a:t>ρ</a:t>
            </a:r>
            <a:endParaRPr kumimoji="1" lang="ja-JP" altLang="en-US" sz="2000" dirty="0"/>
          </a:p>
        </p:txBody>
      </p:sp>
      <p:cxnSp>
        <p:nvCxnSpPr>
          <p:cNvPr id="82" name="直線矢印コネクタ 81"/>
          <p:cNvCxnSpPr/>
          <p:nvPr/>
        </p:nvCxnSpPr>
        <p:spPr>
          <a:xfrm>
            <a:off x="7061132" y="5511001"/>
            <a:ext cx="0" cy="601200"/>
          </a:xfrm>
          <a:prstGeom prst="straightConnector1">
            <a:avLst/>
          </a:prstGeom>
          <a:ln w="3175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83" name="乗算記号 82"/>
          <p:cNvSpPr/>
          <p:nvPr/>
        </p:nvSpPr>
        <p:spPr>
          <a:xfrm>
            <a:off x="6977892" y="5406769"/>
            <a:ext cx="165600" cy="147600"/>
          </a:xfrm>
          <a:prstGeom prst="mathMultiply">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4" name="テキスト ボックス 83"/>
          <p:cNvSpPr txBox="1"/>
          <p:nvPr/>
        </p:nvSpPr>
        <p:spPr>
          <a:xfrm>
            <a:off x="7056898" y="5417869"/>
            <a:ext cx="2273369" cy="400110"/>
          </a:xfrm>
          <a:prstGeom prst="rect">
            <a:avLst/>
          </a:prstGeom>
          <a:noFill/>
        </p:spPr>
        <p:txBody>
          <a:bodyPr wrap="square" rtlCol="0">
            <a:spAutoFit/>
          </a:bodyPr>
          <a:lstStyle/>
          <a:p>
            <a:r>
              <a:rPr lang="en-US" altLang="ja-JP" sz="2000" b="1" dirty="0"/>
              <a:t>Shock </a:t>
            </a:r>
            <a:r>
              <a:rPr lang="en-US" altLang="ja-JP" sz="2000" b="1" dirty="0" smtClean="0"/>
              <a:t>velocity</a:t>
            </a:r>
            <a:endParaRPr lang="ja-JP" altLang="en-US" sz="2000" b="1" dirty="0"/>
          </a:p>
        </p:txBody>
      </p:sp>
      <p:sp>
        <p:nvSpPr>
          <p:cNvPr id="85" name="テキスト ボックス 84"/>
          <p:cNvSpPr txBox="1"/>
          <p:nvPr/>
        </p:nvSpPr>
        <p:spPr>
          <a:xfrm>
            <a:off x="7097806" y="4635901"/>
            <a:ext cx="968654" cy="461665"/>
          </a:xfrm>
          <a:prstGeom prst="rect">
            <a:avLst/>
          </a:prstGeom>
          <a:noFill/>
        </p:spPr>
        <p:txBody>
          <a:bodyPr wrap="square" rtlCol="0">
            <a:spAutoFit/>
          </a:bodyPr>
          <a:lstStyle/>
          <a:p>
            <a:r>
              <a:rPr kumimoji="1" lang="en-US" altLang="ja-JP" sz="2400" b="1" dirty="0" err="1" smtClean="0"/>
              <a:t>v</a:t>
            </a:r>
            <a:r>
              <a:rPr lang="en-US" altLang="ja-JP" sz="2400" b="1" baseline="-25000" dirty="0" err="1"/>
              <a:t>x</a:t>
            </a:r>
            <a:endParaRPr kumimoji="1" lang="ja-JP" altLang="en-US" sz="2400" b="1" dirty="0"/>
          </a:p>
        </p:txBody>
      </p:sp>
      <p:sp>
        <p:nvSpPr>
          <p:cNvPr id="86" name="テキスト ボックス 85"/>
          <p:cNvSpPr txBox="1"/>
          <p:nvPr/>
        </p:nvSpPr>
        <p:spPr>
          <a:xfrm>
            <a:off x="5648683" y="5466501"/>
            <a:ext cx="640498" cy="400110"/>
          </a:xfrm>
          <a:prstGeom prst="rect">
            <a:avLst/>
          </a:prstGeom>
          <a:noFill/>
        </p:spPr>
        <p:txBody>
          <a:bodyPr wrap="square" rtlCol="0">
            <a:spAutoFit/>
          </a:bodyPr>
          <a:lstStyle/>
          <a:p>
            <a:r>
              <a:rPr kumimoji="1" lang="ja-JP" altLang="en-US" sz="2000" b="1" dirty="0" smtClean="0"/>
              <a:t>ρ</a:t>
            </a:r>
            <a:r>
              <a:rPr kumimoji="1" lang="en-US" altLang="ja-JP" sz="2000" b="1" baseline="-25000" dirty="0" smtClean="0"/>
              <a:t>0</a:t>
            </a:r>
            <a:endParaRPr kumimoji="1" lang="ja-JP" altLang="en-US" sz="2000" b="1" dirty="0"/>
          </a:p>
        </p:txBody>
      </p:sp>
      <p:sp>
        <p:nvSpPr>
          <p:cNvPr id="87" name="テキスト ボックス 86"/>
          <p:cNvSpPr txBox="1"/>
          <p:nvPr/>
        </p:nvSpPr>
        <p:spPr>
          <a:xfrm>
            <a:off x="6758551" y="4069911"/>
            <a:ext cx="693682" cy="369332"/>
          </a:xfrm>
          <a:prstGeom prst="rect">
            <a:avLst/>
          </a:prstGeom>
          <a:noFill/>
        </p:spPr>
        <p:txBody>
          <a:bodyPr wrap="square" rtlCol="0">
            <a:spAutoFit/>
          </a:bodyPr>
          <a:lstStyle/>
          <a:p>
            <a:r>
              <a:rPr kumimoji="1" lang="en-US" altLang="ja-JP" b="1" dirty="0" smtClean="0"/>
              <a:t>P</a:t>
            </a:r>
            <a:endParaRPr kumimoji="1" lang="ja-JP" altLang="en-US" b="1" dirty="0"/>
          </a:p>
        </p:txBody>
      </p:sp>
      <p:cxnSp>
        <p:nvCxnSpPr>
          <p:cNvPr id="88" name="直線矢印コネクタ 87"/>
          <p:cNvCxnSpPr/>
          <p:nvPr/>
        </p:nvCxnSpPr>
        <p:spPr>
          <a:xfrm>
            <a:off x="7047238" y="4162899"/>
            <a:ext cx="0" cy="4572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89" name="乗算記号 88"/>
          <p:cNvSpPr/>
          <p:nvPr/>
        </p:nvSpPr>
        <p:spPr>
          <a:xfrm>
            <a:off x="6963998" y="4105233"/>
            <a:ext cx="165600" cy="147600"/>
          </a:xfrm>
          <a:prstGeom prst="mathMultiply">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90" name="乗算記号 89"/>
          <p:cNvSpPr/>
          <p:nvPr/>
        </p:nvSpPr>
        <p:spPr>
          <a:xfrm>
            <a:off x="6980050" y="4674904"/>
            <a:ext cx="165600" cy="147600"/>
          </a:xfrm>
          <a:prstGeom prst="mathMultiply">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5" name="正方形/長方形 34"/>
          <p:cNvSpPr/>
          <p:nvPr/>
        </p:nvSpPr>
        <p:spPr>
          <a:xfrm rot="16200000">
            <a:off x="3369879" y="454444"/>
            <a:ext cx="938180" cy="4833133"/>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6" name="台形 35"/>
          <p:cNvSpPr/>
          <p:nvPr/>
        </p:nvSpPr>
        <p:spPr>
          <a:xfrm rot="10800000">
            <a:off x="1253063" y="751169"/>
            <a:ext cx="5232232" cy="1292400"/>
          </a:xfrm>
          <a:prstGeom prst="trapezoid">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7" name="角丸四角形 36"/>
          <p:cNvSpPr/>
          <p:nvPr/>
        </p:nvSpPr>
        <p:spPr>
          <a:xfrm>
            <a:off x="1428400" y="1972836"/>
            <a:ext cx="4860000" cy="439200"/>
          </a:xfrm>
          <a:prstGeom prst="roundRect">
            <a:avLst/>
          </a:prstGeom>
          <a:gradFill flip="none" rotWithShape="1">
            <a:gsLst>
              <a:gs pos="2000">
                <a:schemeClr val="accent2"/>
              </a:gs>
              <a:gs pos="100000">
                <a:schemeClr val="accent2">
                  <a:lumMod val="40000"/>
                  <a:lumOff val="60000"/>
                </a:schemeClr>
              </a:gs>
              <a:gs pos="47000">
                <a:schemeClr val="accent2">
                  <a:lumMod val="60000"/>
                  <a:lumOff val="40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cxnSp>
        <p:nvCxnSpPr>
          <p:cNvPr id="38" name="直線矢印コネクタ 37"/>
          <p:cNvCxnSpPr/>
          <p:nvPr/>
        </p:nvCxnSpPr>
        <p:spPr>
          <a:xfrm>
            <a:off x="2128675" y="2425310"/>
            <a:ext cx="0" cy="44280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9" name="直線矢印コネクタ 38"/>
          <p:cNvCxnSpPr/>
          <p:nvPr/>
        </p:nvCxnSpPr>
        <p:spPr>
          <a:xfrm>
            <a:off x="2735641" y="2409004"/>
            <a:ext cx="0" cy="29880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 name="直線矢印コネクタ 39"/>
          <p:cNvCxnSpPr/>
          <p:nvPr/>
        </p:nvCxnSpPr>
        <p:spPr>
          <a:xfrm>
            <a:off x="4616779" y="2401923"/>
            <a:ext cx="0" cy="44280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1" name="直線矢印コネクタ 40"/>
          <p:cNvCxnSpPr/>
          <p:nvPr/>
        </p:nvCxnSpPr>
        <p:spPr>
          <a:xfrm>
            <a:off x="5752273" y="2415391"/>
            <a:ext cx="0" cy="44280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2" name="テキスト ボックス 41"/>
          <p:cNvSpPr txBox="1"/>
          <p:nvPr/>
        </p:nvSpPr>
        <p:spPr>
          <a:xfrm>
            <a:off x="3496969" y="2019212"/>
            <a:ext cx="1417554" cy="400110"/>
          </a:xfrm>
          <a:prstGeom prst="rect">
            <a:avLst/>
          </a:prstGeom>
          <a:noFill/>
        </p:spPr>
        <p:txBody>
          <a:bodyPr wrap="square" rtlCol="0">
            <a:spAutoFit/>
          </a:bodyPr>
          <a:lstStyle/>
          <a:p>
            <a:r>
              <a:rPr lang="en-US" altLang="ja-JP" sz="2000" b="1" dirty="0" smtClean="0"/>
              <a:t>Pressure</a:t>
            </a:r>
            <a:endParaRPr kumimoji="1" lang="ja-JP" altLang="en-US" sz="2000" b="1" dirty="0"/>
          </a:p>
        </p:txBody>
      </p:sp>
      <p:cxnSp>
        <p:nvCxnSpPr>
          <p:cNvPr id="43" name="直線矢印コネクタ 42"/>
          <p:cNvCxnSpPr/>
          <p:nvPr/>
        </p:nvCxnSpPr>
        <p:spPr>
          <a:xfrm>
            <a:off x="3398997" y="2401923"/>
            <a:ext cx="0" cy="44280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4" name="直線矢印コネクタ 43"/>
          <p:cNvCxnSpPr/>
          <p:nvPr/>
        </p:nvCxnSpPr>
        <p:spPr>
          <a:xfrm>
            <a:off x="4036542" y="2401924"/>
            <a:ext cx="0" cy="29880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5" name="直線矢印コネクタ 44"/>
          <p:cNvCxnSpPr/>
          <p:nvPr/>
        </p:nvCxnSpPr>
        <p:spPr>
          <a:xfrm>
            <a:off x="5171060" y="2401924"/>
            <a:ext cx="0" cy="29880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6" name="テキスト ボックス 45"/>
          <p:cNvSpPr txBox="1"/>
          <p:nvPr/>
        </p:nvSpPr>
        <p:spPr>
          <a:xfrm>
            <a:off x="5571437" y="2233115"/>
            <a:ext cx="362808" cy="338554"/>
          </a:xfrm>
          <a:prstGeom prst="rect">
            <a:avLst/>
          </a:prstGeom>
          <a:noFill/>
        </p:spPr>
        <p:txBody>
          <a:bodyPr wrap="square" rtlCol="0">
            <a:spAutoFit/>
          </a:bodyPr>
          <a:lstStyle/>
          <a:p>
            <a:r>
              <a:rPr kumimoji="1" lang="ja-JP" altLang="en-US" sz="1600" dirty="0" smtClean="0"/>
              <a:t>✕</a:t>
            </a:r>
            <a:endParaRPr kumimoji="1" lang="ja-JP" altLang="en-US" sz="1600" dirty="0"/>
          </a:p>
        </p:txBody>
      </p:sp>
      <p:sp>
        <p:nvSpPr>
          <p:cNvPr id="47" name="テキスト ボックス 46"/>
          <p:cNvSpPr txBox="1"/>
          <p:nvPr/>
        </p:nvSpPr>
        <p:spPr>
          <a:xfrm>
            <a:off x="4974733" y="2216182"/>
            <a:ext cx="351961" cy="338554"/>
          </a:xfrm>
          <a:prstGeom prst="rect">
            <a:avLst/>
          </a:prstGeom>
          <a:noFill/>
        </p:spPr>
        <p:txBody>
          <a:bodyPr wrap="square" rtlCol="0">
            <a:spAutoFit/>
          </a:bodyPr>
          <a:lstStyle/>
          <a:p>
            <a:r>
              <a:rPr kumimoji="1" lang="ja-JP" altLang="en-US" sz="1600" dirty="0" smtClean="0"/>
              <a:t>✕</a:t>
            </a:r>
            <a:endParaRPr kumimoji="1" lang="ja-JP" altLang="en-US" sz="1600" dirty="0"/>
          </a:p>
        </p:txBody>
      </p:sp>
      <p:sp>
        <p:nvSpPr>
          <p:cNvPr id="48" name="テキスト ボックス 47"/>
          <p:cNvSpPr txBox="1"/>
          <p:nvPr/>
        </p:nvSpPr>
        <p:spPr>
          <a:xfrm>
            <a:off x="3845099" y="2227966"/>
            <a:ext cx="390687" cy="338554"/>
          </a:xfrm>
          <a:prstGeom prst="rect">
            <a:avLst/>
          </a:prstGeom>
          <a:noFill/>
        </p:spPr>
        <p:txBody>
          <a:bodyPr wrap="square" rtlCol="0">
            <a:spAutoFit/>
          </a:bodyPr>
          <a:lstStyle/>
          <a:p>
            <a:r>
              <a:rPr kumimoji="1" lang="ja-JP" altLang="en-US" sz="1600" dirty="0" smtClean="0"/>
              <a:t>✕</a:t>
            </a:r>
            <a:endParaRPr kumimoji="1" lang="ja-JP" altLang="en-US" sz="1600" dirty="0"/>
          </a:p>
        </p:txBody>
      </p:sp>
      <p:sp>
        <p:nvSpPr>
          <p:cNvPr id="49" name="テキスト ボックス 48"/>
          <p:cNvSpPr txBox="1"/>
          <p:nvPr/>
        </p:nvSpPr>
        <p:spPr>
          <a:xfrm>
            <a:off x="6407978" y="1792547"/>
            <a:ext cx="2440389" cy="646331"/>
          </a:xfrm>
          <a:prstGeom prst="rect">
            <a:avLst/>
          </a:prstGeom>
          <a:noFill/>
          <a:ln>
            <a:noFill/>
          </a:ln>
        </p:spPr>
        <p:txBody>
          <a:bodyPr wrap="square" rtlCol="0">
            <a:spAutoFit/>
          </a:bodyPr>
          <a:lstStyle/>
          <a:p>
            <a:r>
              <a:rPr lang="en-US" altLang="ja-JP" b="1" dirty="0" smtClean="0"/>
              <a:t>Critical density</a:t>
            </a:r>
          </a:p>
          <a:p>
            <a:r>
              <a:rPr lang="en-US" altLang="ja-JP" b="1" dirty="0" smtClean="0"/>
              <a:t> surface</a:t>
            </a:r>
            <a:endParaRPr kumimoji="1" lang="ja-JP" altLang="en-US" b="1" dirty="0"/>
          </a:p>
        </p:txBody>
      </p:sp>
      <p:sp>
        <p:nvSpPr>
          <p:cNvPr id="50" name="テキスト ボックス 49"/>
          <p:cNvSpPr txBox="1"/>
          <p:nvPr/>
        </p:nvSpPr>
        <p:spPr>
          <a:xfrm>
            <a:off x="6471479" y="2257476"/>
            <a:ext cx="1999421" cy="369332"/>
          </a:xfrm>
          <a:prstGeom prst="rect">
            <a:avLst/>
          </a:prstGeom>
          <a:noFill/>
          <a:ln>
            <a:noFill/>
          </a:ln>
        </p:spPr>
        <p:txBody>
          <a:bodyPr wrap="square" rtlCol="0">
            <a:spAutoFit/>
          </a:bodyPr>
          <a:lstStyle/>
          <a:p>
            <a:r>
              <a:rPr lang="en-US" altLang="ja-JP" b="1" dirty="0" smtClean="0"/>
              <a:t>Ablation front</a:t>
            </a:r>
            <a:endParaRPr kumimoji="1" lang="en-US" altLang="ja-JP" b="1" dirty="0" smtClean="0"/>
          </a:p>
        </p:txBody>
      </p:sp>
      <p:cxnSp>
        <p:nvCxnSpPr>
          <p:cNvPr id="51" name="直線コネクタ 50"/>
          <p:cNvCxnSpPr/>
          <p:nvPr/>
        </p:nvCxnSpPr>
        <p:spPr>
          <a:xfrm>
            <a:off x="6258495" y="1989744"/>
            <a:ext cx="226800" cy="0"/>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52" name="直線コネクタ 51"/>
          <p:cNvCxnSpPr/>
          <p:nvPr/>
        </p:nvCxnSpPr>
        <p:spPr>
          <a:xfrm>
            <a:off x="6246909" y="2402445"/>
            <a:ext cx="313470" cy="0"/>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53" name="テキスト ボックス 52"/>
          <p:cNvSpPr txBox="1"/>
          <p:nvPr/>
        </p:nvSpPr>
        <p:spPr>
          <a:xfrm>
            <a:off x="4433334" y="2216182"/>
            <a:ext cx="366889" cy="338554"/>
          </a:xfrm>
          <a:prstGeom prst="rect">
            <a:avLst/>
          </a:prstGeom>
          <a:noFill/>
        </p:spPr>
        <p:txBody>
          <a:bodyPr wrap="square" rtlCol="0">
            <a:spAutoFit/>
          </a:bodyPr>
          <a:lstStyle/>
          <a:p>
            <a:r>
              <a:rPr kumimoji="1" lang="ja-JP" altLang="en-US" sz="1600" dirty="0" smtClean="0"/>
              <a:t>✕</a:t>
            </a:r>
            <a:endParaRPr kumimoji="1" lang="ja-JP" altLang="en-US" sz="1600" dirty="0"/>
          </a:p>
        </p:txBody>
      </p:sp>
      <p:sp>
        <p:nvSpPr>
          <p:cNvPr id="54" name="テキスト ボックス 53"/>
          <p:cNvSpPr txBox="1"/>
          <p:nvPr/>
        </p:nvSpPr>
        <p:spPr>
          <a:xfrm>
            <a:off x="3208019" y="2217258"/>
            <a:ext cx="351017" cy="338554"/>
          </a:xfrm>
          <a:prstGeom prst="rect">
            <a:avLst/>
          </a:prstGeom>
          <a:noFill/>
        </p:spPr>
        <p:txBody>
          <a:bodyPr wrap="square" rtlCol="0">
            <a:spAutoFit/>
          </a:bodyPr>
          <a:lstStyle/>
          <a:p>
            <a:r>
              <a:rPr kumimoji="1" lang="ja-JP" altLang="en-US" sz="1600" dirty="0" smtClean="0"/>
              <a:t>✕</a:t>
            </a:r>
            <a:endParaRPr kumimoji="1" lang="ja-JP" altLang="en-US" sz="1600" dirty="0"/>
          </a:p>
        </p:txBody>
      </p:sp>
      <p:sp>
        <p:nvSpPr>
          <p:cNvPr id="55" name="テキスト ボックス 54"/>
          <p:cNvSpPr txBox="1"/>
          <p:nvPr/>
        </p:nvSpPr>
        <p:spPr>
          <a:xfrm>
            <a:off x="2542382" y="2243334"/>
            <a:ext cx="341344" cy="338554"/>
          </a:xfrm>
          <a:prstGeom prst="rect">
            <a:avLst/>
          </a:prstGeom>
          <a:noFill/>
        </p:spPr>
        <p:txBody>
          <a:bodyPr wrap="square" rtlCol="0">
            <a:spAutoFit/>
          </a:bodyPr>
          <a:lstStyle/>
          <a:p>
            <a:r>
              <a:rPr kumimoji="1" lang="ja-JP" altLang="en-US" sz="1600" dirty="0" smtClean="0"/>
              <a:t>✕</a:t>
            </a:r>
            <a:endParaRPr kumimoji="1" lang="ja-JP" altLang="en-US" sz="1600" dirty="0"/>
          </a:p>
        </p:txBody>
      </p:sp>
      <p:sp>
        <p:nvSpPr>
          <p:cNvPr id="56" name="テキスト ボックス 55"/>
          <p:cNvSpPr txBox="1"/>
          <p:nvPr/>
        </p:nvSpPr>
        <p:spPr>
          <a:xfrm>
            <a:off x="1946247" y="2214470"/>
            <a:ext cx="426011" cy="338554"/>
          </a:xfrm>
          <a:prstGeom prst="rect">
            <a:avLst/>
          </a:prstGeom>
          <a:noFill/>
        </p:spPr>
        <p:txBody>
          <a:bodyPr wrap="square" rtlCol="0">
            <a:spAutoFit/>
          </a:bodyPr>
          <a:lstStyle/>
          <a:p>
            <a:r>
              <a:rPr kumimoji="1" lang="ja-JP" altLang="en-US" sz="1600" dirty="0" smtClean="0"/>
              <a:t>✕</a:t>
            </a:r>
            <a:endParaRPr kumimoji="1" lang="ja-JP" altLang="en-US" sz="1600" dirty="0"/>
          </a:p>
        </p:txBody>
      </p:sp>
      <p:sp>
        <p:nvSpPr>
          <p:cNvPr id="57" name="フリーフォーム 56"/>
          <p:cNvSpPr/>
          <p:nvPr/>
        </p:nvSpPr>
        <p:spPr>
          <a:xfrm>
            <a:off x="1463035" y="2398459"/>
            <a:ext cx="4820860" cy="230059"/>
          </a:xfrm>
          <a:custGeom>
            <a:avLst/>
            <a:gdLst>
              <a:gd name="connsiteX0" fmla="*/ 0 w 4572000"/>
              <a:gd name="connsiteY0" fmla="*/ 0 h 491079"/>
              <a:gd name="connsiteX1" fmla="*/ 609600 w 4572000"/>
              <a:gd name="connsiteY1" fmla="*/ 491066 h 491079"/>
              <a:gd name="connsiteX2" fmla="*/ 1168400 w 4572000"/>
              <a:gd name="connsiteY2" fmla="*/ 16933 h 491079"/>
              <a:gd name="connsiteX3" fmla="*/ 1761067 w 4572000"/>
              <a:gd name="connsiteY3" fmla="*/ 491066 h 491079"/>
              <a:gd name="connsiteX4" fmla="*/ 2302934 w 4572000"/>
              <a:gd name="connsiteY4" fmla="*/ 33866 h 491079"/>
              <a:gd name="connsiteX5" fmla="*/ 2912534 w 4572000"/>
              <a:gd name="connsiteY5" fmla="*/ 474133 h 491079"/>
              <a:gd name="connsiteX6" fmla="*/ 3471334 w 4572000"/>
              <a:gd name="connsiteY6" fmla="*/ 16933 h 491079"/>
              <a:gd name="connsiteX7" fmla="*/ 4030134 w 4572000"/>
              <a:gd name="connsiteY7" fmla="*/ 491066 h 491079"/>
              <a:gd name="connsiteX8" fmla="*/ 4572000 w 4572000"/>
              <a:gd name="connsiteY8" fmla="*/ 0 h 491079"/>
              <a:gd name="connsiteX9" fmla="*/ 4572000 w 4572000"/>
              <a:gd name="connsiteY9" fmla="*/ 0 h 491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0" h="491079">
                <a:moveTo>
                  <a:pt x="0" y="0"/>
                </a:moveTo>
                <a:cubicBezTo>
                  <a:pt x="207433" y="244122"/>
                  <a:pt x="414867" y="488244"/>
                  <a:pt x="609600" y="491066"/>
                </a:cubicBezTo>
                <a:cubicBezTo>
                  <a:pt x="804333" y="493888"/>
                  <a:pt x="976489" y="16933"/>
                  <a:pt x="1168400" y="16933"/>
                </a:cubicBezTo>
                <a:cubicBezTo>
                  <a:pt x="1360311" y="16933"/>
                  <a:pt x="1571978" y="488244"/>
                  <a:pt x="1761067" y="491066"/>
                </a:cubicBezTo>
                <a:cubicBezTo>
                  <a:pt x="1950156" y="493888"/>
                  <a:pt x="2111023" y="36688"/>
                  <a:pt x="2302934" y="33866"/>
                </a:cubicBezTo>
                <a:cubicBezTo>
                  <a:pt x="2494845" y="31044"/>
                  <a:pt x="2717801" y="476955"/>
                  <a:pt x="2912534" y="474133"/>
                </a:cubicBezTo>
                <a:cubicBezTo>
                  <a:pt x="3107267" y="471311"/>
                  <a:pt x="3285067" y="14111"/>
                  <a:pt x="3471334" y="16933"/>
                </a:cubicBezTo>
                <a:cubicBezTo>
                  <a:pt x="3657601" y="19755"/>
                  <a:pt x="3846690" y="493888"/>
                  <a:pt x="4030134" y="491066"/>
                </a:cubicBezTo>
                <a:cubicBezTo>
                  <a:pt x="4213578" y="488244"/>
                  <a:pt x="4572000" y="0"/>
                  <a:pt x="4572000" y="0"/>
                </a:cubicBezTo>
                <a:lnTo>
                  <a:pt x="4572000" y="0"/>
                </a:lnTo>
              </a:path>
            </a:pathLst>
          </a:custGeom>
          <a:gradFill flip="none" rotWithShape="1">
            <a:gsLst>
              <a:gs pos="0">
                <a:srgbClr val="FF0000"/>
              </a:gs>
              <a:gs pos="100000">
                <a:schemeClr val="accent2"/>
              </a:gs>
            </a:gsLst>
            <a:lin ang="16200000" scaled="0"/>
            <a:tileRect/>
          </a:gra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cxnSp>
        <p:nvCxnSpPr>
          <p:cNvPr id="58" name="直線矢印コネクタ 57"/>
          <p:cNvCxnSpPr/>
          <p:nvPr/>
        </p:nvCxnSpPr>
        <p:spPr>
          <a:xfrm>
            <a:off x="3330094" y="2615788"/>
            <a:ext cx="0" cy="2268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9" name="直線矢印コネクタ 58"/>
          <p:cNvCxnSpPr/>
          <p:nvPr/>
        </p:nvCxnSpPr>
        <p:spPr>
          <a:xfrm flipH="1">
            <a:off x="2921906" y="2831843"/>
            <a:ext cx="338418"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0" name="直線矢印コネクタ 59"/>
          <p:cNvCxnSpPr/>
          <p:nvPr/>
        </p:nvCxnSpPr>
        <p:spPr>
          <a:xfrm>
            <a:off x="3390053" y="2831846"/>
            <a:ext cx="347981"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1" name="直線矢印コネクタ 60"/>
          <p:cNvCxnSpPr/>
          <p:nvPr/>
        </p:nvCxnSpPr>
        <p:spPr>
          <a:xfrm>
            <a:off x="3330094" y="2852853"/>
            <a:ext cx="0" cy="2268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2" name="直線矢印コネクタ 61"/>
          <p:cNvCxnSpPr/>
          <p:nvPr/>
        </p:nvCxnSpPr>
        <p:spPr>
          <a:xfrm>
            <a:off x="3330094" y="3085838"/>
            <a:ext cx="0" cy="2268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3" name="直線矢印コネクタ 62"/>
          <p:cNvCxnSpPr/>
          <p:nvPr/>
        </p:nvCxnSpPr>
        <p:spPr>
          <a:xfrm>
            <a:off x="3330097" y="2344863"/>
            <a:ext cx="0" cy="2268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4" name="フリーフォーム 63"/>
          <p:cNvSpPr/>
          <p:nvPr/>
        </p:nvSpPr>
        <p:spPr>
          <a:xfrm>
            <a:off x="1422402" y="3077621"/>
            <a:ext cx="4821765" cy="271029"/>
          </a:xfrm>
          <a:custGeom>
            <a:avLst/>
            <a:gdLst>
              <a:gd name="connsiteX0" fmla="*/ 0 w 4758267"/>
              <a:gd name="connsiteY0" fmla="*/ 16933 h 271029"/>
              <a:gd name="connsiteX1" fmla="*/ 609600 w 4758267"/>
              <a:gd name="connsiteY1" fmla="*/ 270933 h 271029"/>
              <a:gd name="connsiteX2" fmla="*/ 1185333 w 4758267"/>
              <a:gd name="connsiteY2" fmla="*/ 0 h 271029"/>
              <a:gd name="connsiteX3" fmla="*/ 1828800 w 4758267"/>
              <a:gd name="connsiteY3" fmla="*/ 270933 h 271029"/>
              <a:gd name="connsiteX4" fmla="*/ 2370667 w 4758267"/>
              <a:gd name="connsiteY4" fmla="*/ 33867 h 271029"/>
              <a:gd name="connsiteX5" fmla="*/ 3081867 w 4758267"/>
              <a:gd name="connsiteY5" fmla="*/ 270933 h 271029"/>
              <a:gd name="connsiteX6" fmla="*/ 3623733 w 4758267"/>
              <a:gd name="connsiteY6" fmla="*/ 0 h 271029"/>
              <a:gd name="connsiteX7" fmla="*/ 4199467 w 4758267"/>
              <a:gd name="connsiteY7" fmla="*/ 270933 h 271029"/>
              <a:gd name="connsiteX8" fmla="*/ 4758267 w 4758267"/>
              <a:gd name="connsiteY8" fmla="*/ 33867 h 27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8267" h="271029">
                <a:moveTo>
                  <a:pt x="0" y="16933"/>
                </a:moveTo>
                <a:cubicBezTo>
                  <a:pt x="206022" y="145344"/>
                  <a:pt x="412045" y="273755"/>
                  <a:pt x="609600" y="270933"/>
                </a:cubicBezTo>
                <a:cubicBezTo>
                  <a:pt x="807155" y="268111"/>
                  <a:pt x="982133" y="0"/>
                  <a:pt x="1185333" y="0"/>
                </a:cubicBezTo>
                <a:cubicBezTo>
                  <a:pt x="1388533" y="0"/>
                  <a:pt x="1631244" y="265289"/>
                  <a:pt x="1828800" y="270933"/>
                </a:cubicBezTo>
                <a:cubicBezTo>
                  <a:pt x="2026356" y="276578"/>
                  <a:pt x="2161823" y="33867"/>
                  <a:pt x="2370667" y="33867"/>
                </a:cubicBezTo>
                <a:cubicBezTo>
                  <a:pt x="2579511" y="33867"/>
                  <a:pt x="2873023" y="276577"/>
                  <a:pt x="3081867" y="270933"/>
                </a:cubicBezTo>
                <a:cubicBezTo>
                  <a:pt x="3290711" y="265289"/>
                  <a:pt x="3437466" y="0"/>
                  <a:pt x="3623733" y="0"/>
                </a:cubicBezTo>
                <a:cubicBezTo>
                  <a:pt x="3810000" y="0"/>
                  <a:pt x="4010378" y="265289"/>
                  <a:pt x="4199467" y="270933"/>
                </a:cubicBezTo>
                <a:cubicBezTo>
                  <a:pt x="4388556" y="276577"/>
                  <a:pt x="4758267" y="33867"/>
                  <a:pt x="4758267" y="33867"/>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sp>
        <p:nvSpPr>
          <p:cNvPr id="65" name="テキスト ボックス 64"/>
          <p:cNvSpPr txBox="1"/>
          <p:nvPr/>
        </p:nvSpPr>
        <p:spPr>
          <a:xfrm>
            <a:off x="2948132" y="2463278"/>
            <a:ext cx="552812" cy="369332"/>
          </a:xfrm>
          <a:prstGeom prst="rect">
            <a:avLst/>
          </a:prstGeom>
          <a:noFill/>
        </p:spPr>
        <p:txBody>
          <a:bodyPr wrap="square" rtlCol="0">
            <a:spAutoFit/>
          </a:bodyPr>
          <a:lstStyle/>
          <a:p>
            <a:r>
              <a:rPr kumimoji="1" lang="en-US" altLang="ja-JP" b="1" i="1" dirty="0" err="1" smtClean="0"/>
              <a:t>V</a:t>
            </a:r>
            <a:r>
              <a:rPr kumimoji="1" lang="en-US" altLang="ja-JP" b="1" dirty="0" err="1" smtClean="0"/>
              <a:t>x</a:t>
            </a:r>
            <a:endParaRPr kumimoji="1" lang="ja-JP" altLang="en-US" b="1" dirty="0"/>
          </a:p>
        </p:txBody>
      </p:sp>
      <p:cxnSp>
        <p:nvCxnSpPr>
          <p:cNvPr id="66" name="直線矢印コネクタ 65"/>
          <p:cNvCxnSpPr/>
          <p:nvPr/>
        </p:nvCxnSpPr>
        <p:spPr>
          <a:xfrm>
            <a:off x="3304697" y="3356769"/>
            <a:ext cx="0" cy="2268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0" name="直線矢印コネクタ 69"/>
          <p:cNvCxnSpPr/>
          <p:nvPr/>
        </p:nvCxnSpPr>
        <p:spPr>
          <a:xfrm flipH="1">
            <a:off x="2943076" y="3051975"/>
            <a:ext cx="3024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1" name="直線矢印コネクタ 70"/>
          <p:cNvCxnSpPr/>
          <p:nvPr/>
        </p:nvCxnSpPr>
        <p:spPr>
          <a:xfrm>
            <a:off x="3406989" y="3051978"/>
            <a:ext cx="3132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2" name="テキスト ボックス 71"/>
          <p:cNvSpPr txBox="1"/>
          <p:nvPr/>
        </p:nvSpPr>
        <p:spPr>
          <a:xfrm>
            <a:off x="3695626" y="2727339"/>
            <a:ext cx="1152287" cy="369332"/>
          </a:xfrm>
          <a:prstGeom prst="rect">
            <a:avLst/>
          </a:prstGeom>
          <a:noFill/>
        </p:spPr>
        <p:txBody>
          <a:bodyPr wrap="square" rtlCol="0">
            <a:spAutoFit/>
          </a:bodyPr>
          <a:lstStyle/>
          <a:p>
            <a:r>
              <a:rPr kumimoji="1" lang="en-US" altLang="ja-JP" b="1" i="1" dirty="0" err="1" smtClean="0"/>
              <a:t>V</a:t>
            </a:r>
            <a:r>
              <a:rPr kumimoji="1" lang="en-US" altLang="ja-JP" b="1" dirty="0" err="1" smtClean="0"/>
              <a:t>y</a:t>
            </a:r>
            <a:endParaRPr kumimoji="1" lang="ja-JP" altLang="en-US" b="1" dirty="0"/>
          </a:p>
        </p:txBody>
      </p:sp>
      <p:sp>
        <p:nvSpPr>
          <p:cNvPr id="73" name="テキスト ボックス 72"/>
          <p:cNvSpPr txBox="1"/>
          <p:nvPr/>
        </p:nvSpPr>
        <p:spPr>
          <a:xfrm>
            <a:off x="3106250" y="2120416"/>
            <a:ext cx="324348" cy="369332"/>
          </a:xfrm>
          <a:prstGeom prst="rect">
            <a:avLst/>
          </a:prstGeom>
          <a:noFill/>
        </p:spPr>
        <p:txBody>
          <a:bodyPr wrap="square" rtlCol="0">
            <a:spAutoFit/>
          </a:bodyPr>
          <a:lstStyle/>
          <a:p>
            <a:r>
              <a:rPr kumimoji="1" lang="en-US" altLang="ja-JP" i="1" dirty="0" smtClean="0"/>
              <a:t>P</a:t>
            </a:r>
            <a:endParaRPr kumimoji="1" lang="ja-JP" altLang="en-US" i="1" dirty="0"/>
          </a:p>
        </p:txBody>
      </p:sp>
      <p:sp>
        <p:nvSpPr>
          <p:cNvPr id="74" name="テキスト ボックス 73"/>
          <p:cNvSpPr txBox="1"/>
          <p:nvPr/>
        </p:nvSpPr>
        <p:spPr>
          <a:xfrm>
            <a:off x="6520962" y="2915818"/>
            <a:ext cx="1613342" cy="369332"/>
          </a:xfrm>
          <a:prstGeom prst="rect">
            <a:avLst/>
          </a:prstGeom>
          <a:noFill/>
        </p:spPr>
        <p:txBody>
          <a:bodyPr wrap="square" rtlCol="0">
            <a:spAutoFit/>
          </a:bodyPr>
          <a:lstStyle/>
          <a:p>
            <a:r>
              <a:rPr lang="en-US" altLang="ja-JP" b="1" dirty="0" smtClean="0"/>
              <a:t>Shock front</a:t>
            </a:r>
            <a:endParaRPr kumimoji="1" lang="ja-JP" altLang="en-US" b="1" dirty="0"/>
          </a:p>
        </p:txBody>
      </p:sp>
      <p:cxnSp>
        <p:nvCxnSpPr>
          <p:cNvPr id="91" name="直線コネクタ 90"/>
          <p:cNvCxnSpPr/>
          <p:nvPr/>
        </p:nvCxnSpPr>
        <p:spPr>
          <a:xfrm>
            <a:off x="6258118" y="3126375"/>
            <a:ext cx="313470" cy="0"/>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92" name="テキスト ボックス 91"/>
          <p:cNvSpPr txBox="1"/>
          <p:nvPr/>
        </p:nvSpPr>
        <p:spPr>
          <a:xfrm>
            <a:off x="466899" y="3642835"/>
            <a:ext cx="8261304" cy="369332"/>
          </a:xfrm>
          <a:prstGeom prst="rect">
            <a:avLst/>
          </a:prstGeom>
          <a:noFill/>
          <a:ln>
            <a:solidFill>
              <a:schemeClr val="tx1"/>
            </a:solidFill>
          </a:ln>
        </p:spPr>
        <p:txBody>
          <a:bodyPr wrap="square" rtlCol="0">
            <a:spAutoFit/>
          </a:bodyPr>
          <a:lstStyle/>
          <a:p>
            <a:pPr algn="ctr"/>
            <a:r>
              <a:rPr lang="ja-JP" altLang="en-US" b="1" dirty="0"/>
              <a:t>アブレーション圧力</a:t>
            </a:r>
            <a:r>
              <a:rPr lang="en-US" altLang="ja-JP" b="1" i="1" dirty="0" smtClean="0"/>
              <a:t>P</a:t>
            </a:r>
            <a:r>
              <a:rPr lang="en-US" altLang="ja-JP" b="1" dirty="0" smtClean="0"/>
              <a:t>                     </a:t>
            </a:r>
            <a:r>
              <a:rPr lang="ja-JP" altLang="en-US" b="1" dirty="0" smtClean="0"/>
              <a:t>ターゲット</a:t>
            </a:r>
            <a:r>
              <a:rPr lang="ja-JP" altLang="en-US" b="1" dirty="0"/>
              <a:t>深さ方向</a:t>
            </a:r>
            <a:r>
              <a:rPr lang="en-US" altLang="en-US" b="1" dirty="0" smtClean="0"/>
              <a:t>の</a:t>
            </a:r>
            <a:r>
              <a:rPr kumimoji="1" lang="ja-JP" altLang="en-US" b="1" dirty="0" smtClean="0"/>
              <a:t>流れ</a:t>
            </a:r>
            <a:r>
              <a:rPr kumimoji="1" lang="en-US" altLang="ja-JP" b="1" i="1" dirty="0" err="1" smtClean="0"/>
              <a:t>V</a:t>
            </a:r>
            <a:r>
              <a:rPr kumimoji="1" lang="en-US" altLang="ja-JP" b="1" dirty="0" err="1" smtClean="0"/>
              <a:t>x</a:t>
            </a:r>
            <a:r>
              <a:rPr lang="en-US" altLang="ja-JP" b="1" dirty="0" smtClean="0"/>
              <a:t> </a:t>
            </a:r>
            <a:r>
              <a:rPr lang="ja-JP" altLang="en-US" b="1" dirty="0" smtClean="0"/>
              <a:t>＋</a:t>
            </a:r>
            <a:r>
              <a:rPr lang="ja-JP" altLang="en-US" b="1" dirty="0"/>
              <a:t>横方向</a:t>
            </a:r>
            <a:r>
              <a:rPr lang="ja-JP" altLang="en-US" b="1" dirty="0" smtClean="0"/>
              <a:t>の</a:t>
            </a:r>
            <a:r>
              <a:rPr lang="ja-JP" altLang="en-US" b="1" dirty="0"/>
              <a:t>流れ</a:t>
            </a:r>
            <a:r>
              <a:rPr lang="en-US" altLang="ja-JP" b="1" i="1" dirty="0" err="1" smtClean="0"/>
              <a:t>V</a:t>
            </a:r>
            <a:r>
              <a:rPr lang="en-US" altLang="ja-JP" b="1" dirty="0" err="1" smtClean="0"/>
              <a:t>y</a:t>
            </a:r>
            <a:endParaRPr lang="ja-JP" altLang="en-US" b="1" dirty="0"/>
          </a:p>
        </p:txBody>
      </p:sp>
      <p:sp>
        <p:nvSpPr>
          <p:cNvPr id="93" name="テキスト ボックス 92"/>
          <p:cNvSpPr txBox="1"/>
          <p:nvPr/>
        </p:nvSpPr>
        <p:spPr>
          <a:xfrm>
            <a:off x="1463035" y="1923445"/>
            <a:ext cx="1183360" cy="369332"/>
          </a:xfrm>
          <a:prstGeom prst="rect">
            <a:avLst/>
          </a:prstGeom>
          <a:noFill/>
          <a:ln>
            <a:noFill/>
          </a:ln>
        </p:spPr>
        <p:txBody>
          <a:bodyPr wrap="square" rtlCol="0">
            <a:spAutoFit/>
          </a:bodyPr>
          <a:lstStyle/>
          <a:p>
            <a:r>
              <a:rPr kumimoji="1" lang="en-US" altLang="ja-JP" b="1" dirty="0" smtClean="0"/>
              <a:t>Plasma</a:t>
            </a:r>
            <a:endParaRPr kumimoji="1" lang="ja-JP" altLang="en-US" b="1" dirty="0"/>
          </a:p>
        </p:txBody>
      </p:sp>
      <p:sp>
        <p:nvSpPr>
          <p:cNvPr id="94" name="テキスト ボックス 93"/>
          <p:cNvSpPr txBox="1"/>
          <p:nvPr/>
        </p:nvSpPr>
        <p:spPr>
          <a:xfrm>
            <a:off x="1346200" y="2505089"/>
            <a:ext cx="790097" cy="369332"/>
          </a:xfrm>
          <a:prstGeom prst="rect">
            <a:avLst/>
          </a:prstGeom>
          <a:noFill/>
        </p:spPr>
        <p:txBody>
          <a:bodyPr wrap="square" rtlCol="0">
            <a:spAutoFit/>
          </a:bodyPr>
          <a:lstStyle/>
          <a:p>
            <a:r>
              <a:rPr kumimoji="1" lang="en-US" altLang="ja-JP" b="1" dirty="0" smtClean="0"/>
              <a:t>Target</a:t>
            </a:r>
            <a:endParaRPr kumimoji="1" lang="ja-JP" altLang="en-US" b="1" dirty="0"/>
          </a:p>
        </p:txBody>
      </p:sp>
      <p:sp>
        <p:nvSpPr>
          <p:cNvPr id="95" name="正方形/長方形 94"/>
          <p:cNvSpPr/>
          <p:nvPr/>
        </p:nvSpPr>
        <p:spPr>
          <a:xfrm>
            <a:off x="2037792" y="750110"/>
            <a:ext cx="678980" cy="1231200"/>
          </a:xfrm>
          <a:prstGeom prst="rect">
            <a:avLst/>
          </a:prstGeom>
          <a:gradFill flip="none" rotWithShape="1">
            <a:gsLst>
              <a:gs pos="30000">
                <a:srgbClr val="008000"/>
              </a:gs>
              <a:gs pos="100000">
                <a:srgbClr val="CCFFCC"/>
              </a:gs>
            </a:gsLst>
            <a:lin ang="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96" name="正方形/長方形 95"/>
          <p:cNvSpPr/>
          <p:nvPr/>
        </p:nvSpPr>
        <p:spPr>
          <a:xfrm>
            <a:off x="2671675" y="744074"/>
            <a:ext cx="683764" cy="1224191"/>
          </a:xfrm>
          <a:prstGeom prst="rect">
            <a:avLst/>
          </a:prstGeom>
          <a:gradFill flip="none" rotWithShape="1">
            <a:gsLst>
              <a:gs pos="30000">
                <a:srgbClr val="008000"/>
              </a:gs>
              <a:gs pos="100000">
                <a:srgbClr val="CCFFCC"/>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97" name="正方形/長方形 96"/>
          <p:cNvSpPr/>
          <p:nvPr/>
        </p:nvSpPr>
        <p:spPr>
          <a:xfrm>
            <a:off x="3287768" y="750110"/>
            <a:ext cx="671441" cy="1215998"/>
          </a:xfrm>
          <a:prstGeom prst="rect">
            <a:avLst/>
          </a:prstGeom>
          <a:gradFill flip="none" rotWithShape="1">
            <a:gsLst>
              <a:gs pos="30000">
                <a:srgbClr val="008000"/>
              </a:gs>
              <a:gs pos="100000">
                <a:srgbClr val="CCFFCC"/>
              </a:gs>
            </a:gsLst>
            <a:lin ang="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98" name="正方形/長方形 97"/>
          <p:cNvSpPr/>
          <p:nvPr/>
        </p:nvSpPr>
        <p:spPr>
          <a:xfrm>
            <a:off x="3931236" y="750110"/>
            <a:ext cx="671441" cy="1218155"/>
          </a:xfrm>
          <a:prstGeom prst="rect">
            <a:avLst/>
          </a:prstGeom>
          <a:gradFill flip="none" rotWithShape="1">
            <a:gsLst>
              <a:gs pos="30000">
                <a:srgbClr val="008000"/>
              </a:gs>
              <a:gs pos="100000">
                <a:srgbClr val="CCFFCC"/>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99" name="正方形/長方形 98"/>
          <p:cNvSpPr/>
          <p:nvPr/>
        </p:nvSpPr>
        <p:spPr>
          <a:xfrm>
            <a:off x="4533143" y="747569"/>
            <a:ext cx="674395" cy="1231200"/>
          </a:xfrm>
          <a:prstGeom prst="rect">
            <a:avLst/>
          </a:prstGeom>
          <a:gradFill flip="none" rotWithShape="1">
            <a:gsLst>
              <a:gs pos="30000">
                <a:srgbClr val="008000"/>
              </a:gs>
              <a:gs pos="100000">
                <a:srgbClr val="CCFFCC"/>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0" name="正方形/長方形 99"/>
          <p:cNvSpPr/>
          <p:nvPr/>
        </p:nvSpPr>
        <p:spPr>
          <a:xfrm>
            <a:off x="5155565" y="747569"/>
            <a:ext cx="687259" cy="1234800"/>
          </a:xfrm>
          <a:prstGeom prst="rect">
            <a:avLst/>
          </a:prstGeom>
          <a:gradFill flip="none" rotWithShape="1">
            <a:gsLst>
              <a:gs pos="31000">
                <a:srgbClr val="008000"/>
              </a:gs>
              <a:gs pos="100000">
                <a:srgbClr val="CCFFCC"/>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1" name="テキスト ボックス 100"/>
          <p:cNvSpPr txBox="1"/>
          <p:nvPr/>
        </p:nvSpPr>
        <p:spPr>
          <a:xfrm>
            <a:off x="1404775" y="790295"/>
            <a:ext cx="4933626" cy="461665"/>
          </a:xfrm>
          <a:prstGeom prst="rect">
            <a:avLst/>
          </a:prstGeom>
          <a:noFill/>
        </p:spPr>
        <p:txBody>
          <a:bodyPr wrap="square" rtlCol="0">
            <a:spAutoFit/>
          </a:bodyPr>
          <a:lstStyle/>
          <a:p>
            <a:pPr algn="ctr"/>
            <a:r>
              <a:rPr lang="en-US" altLang="ja-JP" sz="2400" b="1" dirty="0"/>
              <a:t>Laser irradiation non-</a:t>
            </a:r>
            <a:r>
              <a:rPr lang="en-US" altLang="ja-JP" sz="2400" b="1" dirty="0" smtClean="0"/>
              <a:t>uniformity</a:t>
            </a:r>
            <a:endParaRPr lang="ja-JP" altLang="en-US" sz="2400" b="1" dirty="0"/>
          </a:p>
        </p:txBody>
      </p:sp>
      <p:pic>
        <p:nvPicPr>
          <p:cNvPr id="104" name="図 103"/>
          <p:cNvPicPr>
            <a:picLocks noChangeAspect="1"/>
          </p:cNvPicPr>
          <p:nvPr/>
        </p:nvPicPr>
        <p:blipFill>
          <a:blip r:embed="rId3"/>
          <a:stretch>
            <a:fillRect/>
          </a:stretch>
        </p:blipFill>
        <p:spPr>
          <a:xfrm>
            <a:off x="3594100" y="3005669"/>
            <a:ext cx="3759200" cy="609600"/>
          </a:xfrm>
          <a:prstGeom prst="rect">
            <a:avLst/>
          </a:prstGeom>
        </p:spPr>
      </p:pic>
      <p:cxnSp>
        <p:nvCxnSpPr>
          <p:cNvPr id="113" name="直線矢印コネクタ 112"/>
          <p:cNvCxnSpPr/>
          <p:nvPr/>
        </p:nvCxnSpPr>
        <p:spPr>
          <a:xfrm flipV="1">
            <a:off x="2865967" y="3839635"/>
            <a:ext cx="87874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14" name="オブジェクト 113"/>
          <p:cNvGraphicFramePr>
            <a:graphicFrameLocks noChangeAspect="1"/>
          </p:cNvGraphicFramePr>
          <p:nvPr>
            <p:extLst>
              <p:ext uri="{D42A27DB-BD31-4B8C-83A1-F6EECF244321}">
                <p14:modId xmlns:p14="http://schemas.microsoft.com/office/powerpoint/2010/main" val="1891712237"/>
              </p:ext>
            </p:extLst>
          </p:nvPr>
        </p:nvGraphicFramePr>
        <p:xfrm>
          <a:off x="9347200" y="877888"/>
          <a:ext cx="3351213" cy="2112962"/>
        </p:xfrm>
        <a:graphic>
          <a:graphicData uri="http://schemas.openxmlformats.org/presentationml/2006/ole">
            <mc:AlternateContent xmlns:mc="http://schemas.openxmlformats.org/markup-compatibility/2006">
              <mc:Choice xmlns:v="urn:schemas-microsoft-com:vml" Requires="v">
                <p:oleObj spid="_x0000_s23576" name="Equation" r:id="rId4" imgW="1181100" imgH="635000" progId="Equation.3">
                  <p:embed/>
                </p:oleObj>
              </mc:Choice>
              <mc:Fallback>
                <p:oleObj name="Equation" r:id="rId4" imgW="1181100" imgH="635000" progId="Equation.3">
                  <p:embed/>
                  <p:pic>
                    <p:nvPicPr>
                      <p:cNvPr id="0" name=""/>
                      <p:cNvPicPr/>
                      <p:nvPr/>
                    </p:nvPicPr>
                    <p:blipFill>
                      <a:blip r:embed="rId5"/>
                      <a:stretch>
                        <a:fillRect/>
                      </a:stretch>
                    </p:blipFill>
                    <p:spPr>
                      <a:xfrm>
                        <a:off x="9347200" y="877888"/>
                        <a:ext cx="3351213" cy="2112962"/>
                      </a:xfrm>
                      <a:prstGeom prst="rect">
                        <a:avLst/>
                      </a:prstGeom>
                    </p:spPr>
                  </p:pic>
                </p:oleObj>
              </mc:Fallback>
            </mc:AlternateContent>
          </a:graphicData>
        </a:graphic>
      </p:graphicFrame>
      <p:sp>
        <p:nvSpPr>
          <p:cNvPr id="115" name="テキスト ボックス 114"/>
          <p:cNvSpPr txBox="1"/>
          <p:nvPr/>
        </p:nvSpPr>
        <p:spPr>
          <a:xfrm>
            <a:off x="253623" y="119920"/>
            <a:ext cx="9398000" cy="369332"/>
          </a:xfrm>
          <a:prstGeom prst="rect">
            <a:avLst/>
          </a:prstGeom>
          <a:noFill/>
        </p:spPr>
        <p:txBody>
          <a:bodyPr wrap="square" rtlCol="0">
            <a:spAutoFit/>
          </a:bodyPr>
          <a:lstStyle/>
          <a:p>
            <a:r>
              <a:rPr kumimoji="1" lang="ja-JP" altLang="en-US" b="1" dirty="0" smtClean="0"/>
              <a:t>インプリント擾乱低減のアイデアとして</a:t>
            </a:r>
            <a:r>
              <a:rPr lang="ja-JP" altLang="en-US" b="1" dirty="0" smtClean="0"/>
              <a:t>、</a:t>
            </a:r>
            <a:r>
              <a:rPr kumimoji="1" lang="ja-JP" altLang="en-US" b="1" dirty="0" smtClean="0"/>
              <a:t>物質の圧縮率（　　　　　　　　　　　　　　　　</a:t>
            </a:r>
            <a:r>
              <a:rPr kumimoji="1" lang="en-US" altLang="ja-JP" b="1" dirty="0" smtClean="0"/>
              <a:t> </a:t>
            </a:r>
            <a:r>
              <a:rPr kumimoji="1" lang="ja-JP" altLang="en-US" b="1" dirty="0" smtClean="0"/>
              <a:t>）に着眼</a:t>
            </a:r>
            <a:endParaRPr kumimoji="1" lang="ja-JP" altLang="en-US" b="1" dirty="0"/>
          </a:p>
        </p:txBody>
      </p:sp>
      <p:sp>
        <p:nvSpPr>
          <p:cNvPr id="116" name="テキスト ボックス 115"/>
          <p:cNvSpPr txBox="1"/>
          <p:nvPr/>
        </p:nvSpPr>
        <p:spPr>
          <a:xfrm>
            <a:off x="5606008" y="-32480"/>
            <a:ext cx="2725192" cy="646331"/>
          </a:xfrm>
          <a:prstGeom prst="rect">
            <a:avLst/>
          </a:prstGeom>
          <a:noFill/>
        </p:spPr>
        <p:txBody>
          <a:bodyPr wrap="square" rtlCol="0">
            <a:spAutoFit/>
          </a:bodyPr>
          <a:lstStyle/>
          <a:p>
            <a:r>
              <a:rPr kumimoji="1" lang="ja-JP" altLang="en-US" b="1" dirty="0" smtClean="0"/>
              <a:t>衝撃波圧縮後の密度</a:t>
            </a:r>
            <a:r>
              <a:rPr lang="ja-JP" altLang="en-US" b="1" dirty="0"/>
              <a:t>ρ</a:t>
            </a:r>
            <a:endParaRPr lang="ja-JP" altLang="en-US" dirty="0"/>
          </a:p>
          <a:p>
            <a:endParaRPr kumimoji="1" lang="ja-JP" altLang="en-US" b="1" dirty="0"/>
          </a:p>
        </p:txBody>
      </p:sp>
      <p:cxnSp>
        <p:nvCxnSpPr>
          <p:cNvPr id="117" name="直線コネクタ 116"/>
          <p:cNvCxnSpPr/>
          <p:nvPr/>
        </p:nvCxnSpPr>
        <p:spPr>
          <a:xfrm flipH="1">
            <a:off x="5705788" y="353785"/>
            <a:ext cx="23832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8" name="テキスト ボックス 117"/>
          <p:cNvSpPr txBox="1"/>
          <p:nvPr/>
        </p:nvSpPr>
        <p:spPr>
          <a:xfrm>
            <a:off x="6052008" y="339231"/>
            <a:ext cx="1645943" cy="369332"/>
          </a:xfrm>
          <a:prstGeom prst="rect">
            <a:avLst/>
          </a:prstGeom>
          <a:noFill/>
        </p:spPr>
        <p:txBody>
          <a:bodyPr wrap="square" rtlCol="0">
            <a:spAutoFit/>
          </a:bodyPr>
          <a:lstStyle/>
          <a:p>
            <a:r>
              <a:rPr kumimoji="1" lang="ja-JP" altLang="en-US" b="1" dirty="0" smtClean="0"/>
              <a:t>初期</a:t>
            </a:r>
            <a:r>
              <a:rPr lang="ja-JP" altLang="en-US" b="1" dirty="0"/>
              <a:t>密度</a:t>
            </a:r>
            <a:r>
              <a:rPr lang="ja-JP" altLang="en-US" b="1" dirty="0" smtClean="0"/>
              <a:t>ρ</a:t>
            </a:r>
            <a:r>
              <a:rPr lang="en-US" altLang="ja-JP" b="1" baseline="-25000" dirty="0" smtClean="0"/>
              <a:t>0</a:t>
            </a:r>
            <a:endParaRPr lang="ja-JP" altLang="en-US" b="1" dirty="0"/>
          </a:p>
        </p:txBody>
      </p:sp>
      <p:sp>
        <p:nvSpPr>
          <p:cNvPr id="3" name="テキスト ボックス 2"/>
          <p:cNvSpPr txBox="1"/>
          <p:nvPr/>
        </p:nvSpPr>
        <p:spPr>
          <a:xfrm>
            <a:off x="1517988" y="6461446"/>
            <a:ext cx="5762046" cy="369332"/>
          </a:xfrm>
          <a:prstGeom prst="rect">
            <a:avLst/>
          </a:prstGeom>
          <a:noFill/>
        </p:spPr>
        <p:txBody>
          <a:bodyPr wrap="square" rtlCol="0">
            <a:spAutoFit/>
          </a:bodyPr>
          <a:lstStyle/>
          <a:p>
            <a:r>
              <a:rPr lang="ja-JP" altLang="en-US" b="1" dirty="0" smtClean="0"/>
              <a:t>深さ</a:t>
            </a:r>
            <a:r>
              <a:rPr lang="ja-JP" altLang="en-US" b="1" dirty="0"/>
              <a:t>方向</a:t>
            </a:r>
            <a:r>
              <a:rPr lang="en-US" altLang="en-US" b="1" dirty="0"/>
              <a:t>の</a:t>
            </a:r>
            <a:r>
              <a:rPr lang="ja-JP" altLang="en-US" b="1" dirty="0"/>
              <a:t>流れ</a:t>
            </a:r>
            <a:r>
              <a:rPr lang="en-US" altLang="ja-JP" b="1" dirty="0" err="1" smtClean="0"/>
              <a:t>V</a:t>
            </a:r>
            <a:r>
              <a:rPr lang="en-US" altLang="ja-JP" b="1" baseline="-25000" dirty="0" err="1" smtClean="0"/>
              <a:t>x</a:t>
            </a:r>
            <a:r>
              <a:rPr lang="ja-JP" altLang="en-US" b="1" dirty="0"/>
              <a:t>と衝撃波速度との</a:t>
            </a:r>
            <a:r>
              <a:rPr kumimoji="1" lang="ja-JP" altLang="en-US" b="1" dirty="0" smtClean="0"/>
              <a:t>差が大きい</a:t>
            </a:r>
            <a:endParaRPr kumimoji="1" lang="ja-JP" altLang="en-US" b="1" dirty="0"/>
          </a:p>
        </p:txBody>
      </p:sp>
      <p:sp>
        <p:nvSpPr>
          <p:cNvPr id="7" name="テキスト ボックス 6"/>
          <p:cNvSpPr txBox="1"/>
          <p:nvPr/>
        </p:nvSpPr>
        <p:spPr>
          <a:xfrm>
            <a:off x="6573853" y="6461446"/>
            <a:ext cx="2062141" cy="369332"/>
          </a:xfrm>
          <a:prstGeom prst="rect">
            <a:avLst/>
          </a:prstGeom>
          <a:noFill/>
        </p:spPr>
        <p:txBody>
          <a:bodyPr wrap="square" rtlCol="0">
            <a:spAutoFit/>
          </a:bodyPr>
          <a:lstStyle/>
          <a:p>
            <a:r>
              <a:rPr lang="ja-JP" altLang="en-US" b="1" dirty="0" smtClean="0"/>
              <a:t>圧縮されにくい</a:t>
            </a:r>
            <a:endParaRPr kumimoji="1" lang="ja-JP" altLang="en-US" dirty="0"/>
          </a:p>
        </p:txBody>
      </p:sp>
      <p:graphicFrame>
        <p:nvGraphicFramePr>
          <p:cNvPr id="11" name="オブジェクト 10"/>
          <p:cNvGraphicFramePr>
            <a:graphicFrameLocks noChangeAspect="1"/>
          </p:cNvGraphicFramePr>
          <p:nvPr>
            <p:extLst>
              <p:ext uri="{D42A27DB-BD31-4B8C-83A1-F6EECF244321}">
                <p14:modId xmlns:p14="http://schemas.microsoft.com/office/powerpoint/2010/main" val="3766798"/>
              </p:ext>
            </p:extLst>
          </p:nvPr>
        </p:nvGraphicFramePr>
        <p:xfrm>
          <a:off x="9464662" y="4530805"/>
          <a:ext cx="401461" cy="802922"/>
        </p:xfrm>
        <a:graphic>
          <a:graphicData uri="http://schemas.openxmlformats.org/presentationml/2006/ole">
            <mc:AlternateContent xmlns:mc="http://schemas.openxmlformats.org/markup-compatibility/2006">
              <mc:Choice xmlns:v="urn:schemas-microsoft-com:vml" Requires="v">
                <p:oleObj spid="_x0000_s23577" name="Equation" r:id="rId6" imgW="215900" imgH="431800" progId="Equation.3">
                  <p:embed/>
                </p:oleObj>
              </mc:Choice>
              <mc:Fallback>
                <p:oleObj name="Equation" r:id="rId6" imgW="215900" imgH="431800" progId="Equation.3">
                  <p:embed/>
                  <p:pic>
                    <p:nvPicPr>
                      <p:cNvPr id="0" name=""/>
                      <p:cNvPicPr/>
                      <p:nvPr/>
                    </p:nvPicPr>
                    <p:blipFill>
                      <a:blip r:embed="rId7"/>
                      <a:stretch>
                        <a:fillRect/>
                      </a:stretch>
                    </p:blipFill>
                    <p:spPr>
                      <a:xfrm>
                        <a:off x="9464662" y="4530805"/>
                        <a:ext cx="401461" cy="802922"/>
                      </a:xfrm>
                      <a:prstGeom prst="rect">
                        <a:avLst/>
                      </a:prstGeom>
                    </p:spPr>
                  </p:pic>
                </p:oleObj>
              </mc:Fallback>
            </mc:AlternateContent>
          </a:graphicData>
        </a:graphic>
      </p:graphicFrame>
      <p:cxnSp>
        <p:nvCxnSpPr>
          <p:cNvPr id="14" name="直線矢印コネクタ 13"/>
          <p:cNvCxnSpPr/>
          <p:nvPr/>
        </p:nvCxnSpPr>
        <p:spPr>
          <a:xfrm>
            <a:off x="6255581" y="6649776"/>
            <a:ext cx="350573"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テキスト ボックス 14"/>
          <p:cNvSpPr txBox="1"/>
          <p:nvPr/>
        </p:nvSpPr>
        <p:spPr>
          <a:xfrm>
            <a:off x="-46475" y="3268217"/>
            <a:ext cx="4478019" cy="369332"/>
          </a:xfrm>
          <a:prstGeom prst="rect">
            <a:avLst/>
          </a:prstGeom>
          <a:noFill/>
        </p:spPr>
        <p:txBody>
          <a:bodyPr wrap="square" rtlCol="0">
            <a:spAutoFit/>
          </a:bodyPr>
          <a:lstStyle/>
          <a:p>
            <a:r>
              <a:rPr lang="en-US" altLang="ja-JP" dirty="0">
                <a:latin typeface="メイリオ" panose="020B0604030504040204" pitchFamily="50" charset="-128"/>
                <a:ea typeface="メイリオ" panose="020B0604030504040204" pitchFamily="50" charset="-128"/>
              </a:rPr>
              <a:t>*M. </a:t>
            </a:r>
            <a:r>
              <a:rPr lang="en-US" altLang="ja-JP" dirty="0" err="1">
                <a:latin typeface="メイリオ" panose="020B0604030504040204" pitchFamily="50" charset="-128"/>
                <a:ea typeface="メイリオ" panose="020B0604030504040204" pitchFamily="50" charset="-128"/>
              </a:rPr>
              <a:t>Nakai</a:t>
            </a:r>
            <a:r>
              <a:rPr lang="en-US" altLang="ja-JP" dirty="0">
                <a:latin typeface="メイリオ" panose="020B0604030504040204" pitchFamily="50" charset="-128"/>
                <a:ea typeface="メイリオ" panose="020B0604030504040204" pitchFamily="50" charset="-128"/>
              </a:rPr>
              <a:t> </a:t>
            </a:r>
            <a:r>
              <a:rPr lang="en-US" altLang="ja-JP" i="1" dirty="0">
                <a:latin typeface="メイリオ" panose="020B0604030504040204" pitchFamily="50" charset="-128"/>
                <a:ea typeface="メイリオ" panose="020B0604030504040204" pitchFamily="50" charset="-128"/>
              </a:rPr>
              <a:t>et al., </a:t>
            </a:r>
            <a:r>
              <a:rPr lang="en-US" altLang="ja-JP" dirty="0" err="1">
                <a:latin typeface="メイリオ" panose="020B0604030504040204" pitchFamily="50" charset="-128"/>
                <a:ea typeface="メイリオ" panose="020B0604030504040204" pitchFamily="50" charset="-128"/>
              </a:rPr>
              <a:t>PoP</a:t>
            </a:r>
            <a:r>
              <a:rPr lang="en-US" altLang="ja-JP" i="1"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(2002</a:t>
            </a:r>
            <a:r>
              <a:rPr lang="en-US" altLang="ja-JP" dirty="0" smtClean="0">
                <a:latin typeface="メイリオ" panose="020B0604030504040204" pitchFamily="50" charset="-128"/>
                <a:ea typeface="メイリオ" panose="020B0604030504040204" pitchFamily="50" charset="-128"/>
              </a:rPr>
              <a:t>)</a:t>
            </a:r>
            <a:endParaRPr lang="ja-JP" altLang="en-US" dirty="0">
              <a:latin typeface="メイリオ" panose="020B0604030504040204" pitchFamily="50" charset="-128"/>
              <a:ea typeface="メイリオ" panose="020B0604030504040204" pitchFamily="50" charset="-128"/>
            </a:endParaRPr>
          </a:p>
        </p:txBody>
      </p:sp>
      <p:cxnSp>
        <p:nvCxnSpPr>
          <p:cNvPr id="102" name="直線コネクタ 101"/>
          <p:cNvCxnSpPr/>
          <p:nvPr/>
        </p:nvCxnSpPr>
        <p:spPr>
          <a:xfrm>
            <a:off x="3289234" y="4517962"/>
            <a:ext cx="234000" cy="0"/>
          </a:xfrm>
          <a:prstGeom prst="line">
            <a:avLst/>
          </a:prstGeom>
          <a:ln>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3" name="直線コネクタ 102"/>
          <p:cNvCxnSpPr/>
          <p:nvPr/>
        </p:nvCxnSpPr>
        <p:spPr>
          <a:xfrm>
            <a:off x="5067202" y="4501032"/>
            <a:ext cx="306000" cy="0"/>
          </a:xfrm>
          <a:prstGeom prst="line">
            <a:avLst/>
          </a:prstGeom>
          <a:ln>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5" name="直線コネクタ 104"/>
          <p:cNvCxnSpPr/>
          <p:nvPr/>
        </p:nvCxnSpPr>
        <p:spPr>
          <a:xfrm>
            <a:off x="3631636" y="6067169"/>
            <a:ext cx="306000" cy="0"/>
          </a:xfrm>
          <a:prstGeom prst="line">
            <a:avLst/>
          </a:prstGeom>
          <a:ln>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6" name="直線コネクタ 105"/>
          <p:cNvCxnSpPr>
            <a:endCxn id="76" idx="0"/>
          </p:cNvCxnSpPr>
          <p:nvPr/>
        </p:nvCxnSpPr>
        <p:spPr>
          <a:xfrm flipV="1">
            <a:off x="4865060" y="5292889"/>
            <a:ext cx="506972" cy="689615"/>
          </a:xfrm>
          <a:prstGeom prst="line">
            <a:avLst/>
          </a:prstGeom>
          <a:ln>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19" name="フリーフォーム 18"/>
          <p:cNvSpPr/>
          <p:nvPr/>
        </p:nvSpPr>
        <p:spPr>
          <a:xfrm>
            <a:off x="296355" y="4635914"/>
            <a:ext cx="454531" cy="171111"/>
          </a:xfrm>
          <a:custGeom>
            <a:avLst/>
            <a:gdLst>
              <a:gd name="connsiteX0" fmla="*/ 59243 w 454531"/>
              <a:gd name="connsiteY0" fmla="*/ 156220 h 171111"/>
              <a:gd name="connsiteX1" fmla="*/ 347110 w 454531"/>
              <a:gd name="connsiteY1" fmla="*/ 156220 h 171111"/>
              <a:gd name="connsiteX2" fmla="*/ 448710 w 454531"/>
              <a:gd name="connsiteY2" fmla="*/ 20753 h 171111"/>
              <a:gd name="connsiteX3" fmla="*/ 194710 w 454531"/>
              <a:gd name="connsiteY3" fmla="*/ 3820 h 171111"/>
              <a:gd name="connsiteX4" fmla="*/ 8443 w 454531"/>
              <a:gd name="connsiteY4" fmla="*/ 54620 h 171111"/>
              <a:gd name="connsiteX5" fmla="*/ 59243 w 454531"/>
              <a:gd name="connsiteY5" fmla="*/ 156220 h 17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531" h="171111">
                <a:moveTo>
                  <a:pt x="59243" y="156220"/>
                </a:moveTo>
                <a:cubicBezTo>
                  <a:pt x="115688" y="173153"/>
                  <a:pt x="282199" y="178798"/>
                  <a:pt x="347110" y="156220"/>
                </a:cubicBezTo>
                <a:cubicBezTo>
                  <a:pt x="412021" y="133642"/>
                  <a:pt x="474110" y="46153"/>
                  <a:pt x="448710" y="20753"/>
                </a:cubicBezTo>
                <a:cubicBezTo>
                  <a:pt x="423310" y="-4647"/>
                  <a:pt x="268088" y="-1825"/>
                  <a:pt x="194710" y="3820"/>
                </a:cubicBezTo>
                <a:cubicBezTo>
                  <a:pt x="121332" y="9465"/>
                  <a:pt x="28199" y="29220"/>
                  <a:pt x="8443" y="54620"/>
                </a:cubicBezTo>
                <a:cubicBezTo>
                  <a:pt x="-11313" y="80020"/>
                  <a:pt x="2798" y="139287"/>
                  <a:pt x="59243" y="156220"/>
                </a:cubicBezTo>
                <a:close/>
              </a:path>
            </a:pathLst>
          </a:custGeom>
          <a:solidFill>
            <a:schemeClr val="tx1">
              <a:lumMod val="50000"/>
              <a:lumOff val="5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4496454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8"/>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9"/>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0"/>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41"/>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4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4"/>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45"/>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5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6" grpId="0"/>
      <p:bldP spid="47" grpId="0"/>
      <p:bldP spid="48" grpId="0"/>
      <p:bldP spid="53" grpId="0"/>
      <p:bldP spid="54" grpId="0"/>
      <p:bldP spid="55" grpId="0"/>
      <p:bldP spid="56" grpId="0"/>
      <p:bldP spid="57" grpId="0" animBg="1"/>
      <p:bldP spid="64" grpId="0" animBg="1"/>
      <p:bldP spid="65" grpId="0"/>
      <p:bldP spid="72" grpId="0"/>
      <p:bldP spid="7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3"/>
          <a:srcRect/>
          <a:stretch>
            <a:fillRect/>
          </a:stretch>
        </p:blipFill>
        <p:spPr bwMode="auto">
          <a:xfrm>
            <a:off x="1312256" y="2153202"/>
            <a:ext cx="6260060" cy="3316887"/>
          </a:xfrm>
          <a:prstGeom prst="rect">
            <a:avLst/>
          </a:prstGeom>
          <a:noFill/>
          <a:ln w="9525">
            <a:noFill/>
            <a:miter lim="800000"/>
            <a:headEnd/>
            <a:tailEnd/>
          </a:ln>
        </p:spPr>
      </p:pic>
      <p:sp>
        <p:nvSpPr>
          <p:cNvPr id="5" name="テキスト ボックス 4"/>
          <p:cNvSpPr txBox="1"/>
          <p:nvPr/>
        </p:nvSpPr>
        <p:spPr>
          <a:xfrm>
            <a:off x="62698" y="31358"/>
            <a:ext cx="9155758" cy="523220"/>
          </a:xfrm>
          <a:prstGeom prst="rect">
            <a:avLst/>
          </a:prstGeom>
          <a:noFill/>
        </p:spPr>
        <p:txBody>
          <a:bodyPr wrap="square" rtlCol="0">
            <a:spAutoFit/>
          </a:bodyPr>
          <a:lstStyle/>
          <a:p>
            <a:pPr algn="ctr"/>
            <a:r>
              <a:rPr kumimoji="1" lang="ja-JP" altLang="en-US" sz="2800" b="1" dirty="0" smtClean="0"/>
              <a:t>解析結果：インプリント抑制効果</a:t>
            </a:r>
            <a:r>
              <a:rPr lang="ja-JP" altLang="en-US" sz="2800" b="1" dirty="0" smtClean="0"/>
              <a:t>の定量的検証に課題</a:t>
            </a:r>
            <a:endParaRPr kumimoji="1" lang="ja-JP" altLang="en-US" sz="2800" b="1" dirty="0"/>
          </a:p>
        </p:txBody>
      </p:sp>
      <p:pic>
        <p:nvPicPr>
          <p:cNvPr id="6" name="図 5"/>
          <p:cNvPicPr/>
          <p:nvPr/>
        </p:nvPicPr>
        <p:blipFill>
          <a:blip r:embed="rId4"/>
          <a:srcRect/>
          <a:stretch>
            <a:fillRect/>
          </a:stretch>
        </p:blipFill>
        <p:spPr bwMode="auto">
          <a:xfrm>
            <a:off x="1871980" y="630778"/>
            <a:ext cx="2808000" cy="1576418"/>
          </a:xfrm>
          <a:prstGeom prst="rect">
            <a:avLst/>
          </a:prstGeom>
          <a:noFill/>
          <a:ln w="9525">
            <a:noFill/>
            <a:miter lim="800000"/>
            <a:headEnd/>
            <a:tailEnd/>
          </a:ln>
        </p:spPr>
      </p:pic>
      <p:pic>
        <p:nvPicPr>
          <p:cNvPr id="7" name="図 6"/>
          <p:cNvPicPr/>
          <p:nvPr/>
        </p:nvPicPr>
        <p:blipFill>
          <a:blip r:embed="rId5"/>
          <a:srcRect/>
          <a:stretch>
            <a:fillRect/>
          </a:stretch>
        </p:blipFill>
        <p:spPr bwMode="auto">
          <a:xfrm>
            <a:off x="4944852" y="630778"/>
            <a:ext cx="2808000" cy="1576418"/>
          </a:xfrm>
          <a:prstGeom prst="rect">
            <a:avLst/>
          </a:prstGeom>
          <a:noFill/>
          <a:ln w="9525">
            <a:noFill/>
            <a:miter lim="800000"/>
            <a:headEnd/>
            <a:tailEnd/>
          </a:ln>
        </p:spPr>
      </p:pic>
      <p:sp>
        <p:nvSpPr>
          <p:cNvPr id="8" name="テキスト ボックス 7"/>
          <p:cNvSpPr txBox="1"/>
          <p:nvPr/>
        </p:nvSpPr>
        <p:spPr>
          <a:xfrm>
            <a:off x="127000" y="6000369"/>
            <a:ext cx="9144000" cy="400110"/>
          </a:xfrm>
          <a:prstGeom prst="rect">
            <a:avLst/>
          </a:prstGeom>
          <a:noFill/>
        </p:spPr>
        <p:txBody>
          <a:bodyPr wrap="square" rtlCol="0">
            <a:spAutoFit/>
          </a:bodyPr>
          <a:lstStyle/>
          <a:p>
            <a:r>
              <a:rPr lang="en-US" altLang="ja-JP" sz="2000" b="1" dirty="0" smtClean="0"/>
              <a:t>○ </a:t>
            </a:r>
            <a:r>
              <a:rPr lang="ja-JP" altLang="en-US" sz="2000" b="1" dirty="0" smtClean="0"/>
              <a:t>少なくとも、</a:t>
            </a:r>
            <a:r>
              <a:rPr lang="en-US" altLang="ja-JP" sz="2000" b="1" dirty="0" smtClean="0"/>
              <a:t>CH</a:t>
            </a:r>
            <a:r>
              <a:rPr lang="ja-JP" altLang="en-US" sz="2000" b="1" dirty="0" smtClean="0"/>
              <a:t>に生じたインプリント擾乱振幅は</a:t>
            </a:r>
            <a:r>
              <a:rPr lang="en-US" altLang="ja-JP" sz="2000" b="1" dirty="0" smtClean="0"/>
              <a:t> 0.9 </a:t>
            </a:r>
            <a:r>
              <a:rPr lang="en-US" altLang="ja-JP" sz="2000" b="1" dirty="0" err="1" smtClean="0"/>
              <a:t>μm</a:t>
            </a:r>
            <a:r>
              <a:rPr lang="ja-JP" altLang="en-US" sz="2000" b="1" dirty="0" smtClean="0"/>
              <a:t>程度（メイン入射時：</a:t>
            </a:r>
            <a:r>
              <a:rPr lang="en-US" altLang="ja-JP" sz="2000" b="1" dirty="0" smtClean="0"/>
              <a:t>t=0 ns</a:t>
            </a:r>
            <a:r>
              <a:rPr lang="ja-JP" altLang="en-US" sz="2000" b="1" dirty="0" smtClean="0"/>
              <a:t>）</a:t>
            </a:r>
            <a:endParaRPr lang="en-US" altLang="ja-JP" sz="2000" b="1" dirty="0" smtClean="0"/>
          </a:p>
        </p:txBody>
      </p:sp>
      <p:cxnSp>
        <p:nvCxnSpPr>
          <p:cNvPr id="3" name="直線矢印コネクタ 2"/>
          <p:cNvCxnSpPr/>
          <p:nvPr/>
        </p:nvCxnSpPr>
        <p:spPr>
          <a:xfrm>
            <a:off x="3780074" y="3750488"/>
            <a:ext cx="0" cy="120945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 name="テキスト ボックス 1"/>
          <p:cNvSpPr txBox="1"/>
          <p:nvPr/>
        </p:nvSpPr>
        <p:spPr>
          <a:xfrm>
            <a:off x="3737669" y="4105938"/>
            <a:ext cx="1081759" cy="646331"/>
          </a:xfrm>
          <a:prstGeom prst="rect">
            <a:avLst/>
          </a:prstGeom>
          <a:noFill/>
        </p:spPr>
        <p:txBody>
          <a:bodyPr wrap="square" rtlCol="0">
            <a:spAutoFit/>
          </a:bodyPr>
          <a:lstStyle/>
          <a:p>
            <a:pPr algn="ctr"/>
            <a:r>
              <a:rPr kumimoji="1" lang="en-US" altLang="ja-JP" b="1" dirty="0" smtClean="0"/>
              <a:t>Shock</a:t>
            </a:r>
          </a:p>
          <a:p>
            <a:pPr algn="ctr"/>
            <a:r>
              <a:rPr lang="en-US" altLang="ja-JP" b="1" dirty="0" smtClean="0"/>
              <a:t>breakout</a:t>
            </a:r>
            <a:endParaRPr kumimoji="1" lang="ja-JP" altLang="en-US" b="1" dirty="0"/>
          </a:p>
        </p:txBody>
      </p:sp>
      <p:sp>
        <p:nvSpPr>
          <p:cNvPr id="9" name="テキスト ボックス 8"/>
          <p:cNvSpPr txBox="1"/>
          <p:nvPr/>
        </p:nvSpPr>
        <p:spPr>
          <a:xfrm>
            <a:off x="2335971" y="2717398"/>
            <a:ext cx="1944031" cy="923330"/>
          </a:xfrm>
          <a:prstGeom prst="rect">
            <a:avLst/>
          </a:prstGeom>
          <a:noFill/>
        </p:spPr>
        <p:txBody>
          <a:bodyPr wrap="square" rtlCol="0">
            <a:spAutoFit/>
          </a:bodyPr>
          <a:lstStyle/>
          <a:p>
            <a:r>
              <a:rPr kumimoji="1" lang="en-US" altLang="ja-JP" b="1" dirty="0" smtClean="0"/>
              <a:t>Imprint</a:t>
            </a:r>
          </a:p>
          <a:p>
            <a:r>
              <a:rPr lang="en-US" altLang="ja-JP" b="1" dirty="0" smtClean="0"/>
              <a:t>Amplitude</a:t>
            </a:r>
          </a:p>
          <a:p>
            <a:r>
              <a:rPr kumimoji="1" lang="en-US" altLang="ja-JP" b="1" dirty="0" smtClean="0"/>
              <a:t>〜0.9 </a:t>
            </a:r>
            <a:r>
              <a:rPr kumimoji="1" lang="en-US" altLang="ja-JP" b="1" dirty="0" err="1" smtClean="0"/>
              <a:t>μm</a:t>
            </a:r>
            <a:r>
              <a:rPr kumimoji="1" lang="en-US" altLang="ja-JP" b="1" dirty="0" smtClean="0"/>
              <a:t> (model)</a:t>
            </a:r>
            <a:endParaRPr kumimoji="1" lang="ja-JP" altLang="en-US" b="1" dirty="0"/>
          </a:p>
        </p:txBody>
      </p:sp>
      <p:cxnSp>
        <p:nvCxnSpPr>
          <p:cNvPr id="11" name="直線コネクタ 10"/>
          <p:cNvCxnSpPr/>
          <p:nvPr/>
        </p:nvCxnSpPr>
        <p:spPr>
          <a:xfrm flipV="1">
            <a:off x="2869013" y="3902098"/>
            <a:ext cx="15678" cy="1042167"/>
          </a:xfrm>
          <a:prstGeom prst="line">
            <a:avLst/>
          </a:prstGeom>
          <a:ln>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2" name="直線矢印コネクタ 11"/>
          <p:cNvCxnSpPr/>
          <p:nvPr/>
        </p:nvCxnSpPr>
        <p:spPr>
          <a:xfrm>
            <a:off x="2882070" y="3578008"/>
            <a:ext cx="0" cy="3240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テキスト ボックス 12"/>
          <p:cNvSpPr txBox="1"/>
          <p:nvPr/>
        </p:nvSpPr>
        <p:spPr>
          <a:xfrm>
            <a:off x="2147844" y="5144269"/>
            <a:ext cx="1473700" cy="646331"/>
          </a:xfrm>
          <a:prstGeom prst="rect">
            <a:avLst/>
          </a:prstGeom>
          <a:noFill/>
        </p:spPr>
        <p:txBody>
          <a:bodyPr wrap="square" rtlCol="0">
            <a:spAutoFit/>
          </a:bodyPr>
          <a:lstStyle/>
          <a:p>
            <a:pPr algn="ctr"/>
            <a:r>
              <a:rPr kumimoji="1" lang="en-US" altLang="ja-JP" b="1" dirty="0" smtClean="0"/>
              <a:t>Onset </a:t>
            </a:r>
          </a:p>
          <a:p>
            <a:pPr algn="ctr"/>
            <a:r>
              <a:rPr kumimoji="1" lang="en-US" altLang="ja-JP" b="1" dirty="0" smtClean="0"/>
              <a:t>main</a:t>
            </a:r>
            <a:endParaRPr kumimoji="1" lang="ja-JP" altLang="en-US" b="1" dirty="0"/>
          </a:p>
        </p:txBody>
      </p:sp>
      <p:sp>
        <p:nvSpPr>
          <p:cNvPr id="10" name="テキスト ボックス 9"/>
          <p:cNvSpPr txBox="1"/>
          <p:nvPr/>
        </p:nvSpPr>
        <p:spPr>
          <a:xfrm>
            <a:off x="2503945" y="646668"/>
            <a:ext cx="1015999" cy="369332"/>
          </a:xfrm>
          <a:prstGeom prst="rect">
            <a:avLst/>
          </a:prstGeom>
          <a:noFill/>
        </p:spPr>
        <p:txBody>
          <a:bodyPr wrap="square" rtlCol="0">
            <a:spAutoFit/>
          </a:bodyPr>
          <a:lstStyle/>
          <a:p>
            <a:r>
              <a:rPr lang="en-US" altLang="ja-JP" b="1" dirty="0" smtClean="0"/>
              <a:t>t </a:t>
            </a:r>
            <a:r>
              <a:rPr kumimoji="1" lang="en-US" altLang="ja-JP" b="1" dirty="0" smtClean="0"/>
              <a:t>=1.0 ns</a:t>
            </a:r>
            <a:endParaRPr kumimoji="1" lang="ja-JP" altLang="en-US" b="1" dirty="0"/>
          </a:p>
        </p:txBody>
      </p:sp>
      <p:sp>
        <p:nvSpPr>
          <p:cNvPr id="14" name="テキスト ボックス 13"/>
          <p:cNvSpPr txBox="1"/>
          <p:nvPr/>
        </p:nvSpPr>
        <p:spPr>
          <a:xfrm>
            <a:off x="5600700" y="602734"/>
            <a:ext cx="1117600" cy="369332"/>
          </a:xfrm>
          <a:prstGeom prst="rect">
            <a:avLst/>
          </a:prstGeom>
          <a:noFill/>
        </p:spPr>
        <p:txBody>
          <a:bodyPr wrap="square" rtlCol="0">
            <a:spAutoFit/>
          </a:bodyPr>
          <a:lstStyle/>
          <a:p>
            <a:r>
              <a:rPr lang="en-US" altLang="ja-JP" b="1" dirty="0"/>
              <a:t>t</a:t>
            </a:r>
            <a:r>
              <a:rPr kumimoji="1" lang="en-US" altLang="ja-JP" b="1" dirty="0" smtClean="0"/>
              <a:t>= 1.8 ns</a:t>
            </a:r>
            <a:endParaRPr kumimoji="1" lang="ja-JP" altLang="en-US" b="1" dirty="0"/>
          </a:p>
        </p:txBody>
      </p:sp>
      <p:sp>
        <p:nvSpPr>
          <p:cNvPr id="15" name="テキスト ボックス 14"/>
          <p:cNvSpPr txBox="1"/>
          <p:nvPr/>
        </p:nvSpPr>
        <p:spPr>
          <a:xfrm>
            <a:off x="6032500" y="4105938"/>
            <a:ext cx="685800" cy="584776"/>
          </a:xfrm>
          <a:prstGeom prst="rect">
            <a:avLst/>
          </a:prstGeom>
          <a:noFill/>
        </p:spPr>
        <p:txBody>
          <a:bodyPr wrap="square" rtlCol="0">
            <a:spAutoFit/>
          </a:bodyPr>
          <a:lstStyle/>
          <a:p>
            <a:pPr algn="ctr"/>
            <a:r>
              <a:rPr kumimoji="1" lang="en-US" altLang="ja-JP" sz="3200" b="1" dirty="0" smtClean="0"/>
              <a:t>CH</a:t>
            </a:r>
            <a:endParaRPr kumimoji="1" lang="ja-JP" altLang="en-US" sz="3200" b="1" dirty="0"/>
          </a:p>
        </p:txBody>
      </p:sp>
    </p:spTree>
    <p:extLst>
      <p:ext uri="{BB962C8B-B14F-4D97-AF65-F5344CB8AC3E}">
        <p14:creationId xmlns:p14="http://schemas.microsoft.com/office/powerpoint/2010/main" val="412572361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p:nvPr/>
        </p:nvPicPr>
        <p:blipFill>
          <a:blip r:embed="rId2"/>
          <a:srcRect/>
          <a:stretch>
            <a:fillRect/>
          </a:stretch>
        </p:blipFill>
        <p:spPr bwMode="auto">
          <a:xfrm>
            <a:off x="880533" y="1611656"/>
            <a:ext cx="7332134" cy="4503600"/>
          </a:xfrm>
          <a:prstGeom prst="rect">
            <a:avLst/>
          </a:prstGeom>
          <a:noFill/>
          <a:ln w="9525">
            <a:noFill/>
            <a:miter lim="800000"/>
            <a:headEnd/>
            <a:tailEnd/>
          </a:ln>
        </p:spPr>
      </p:pic>
      <p:pic>
        <p:nvPicPr>
          <p:cNvPr id="7" name="図 6"/>
          <p:cNvPicPr/>
          <p:nvPr/>
        </p:nvPicPr>
        <p:blipFill>
          <a:blip r:embed="rId3"/>
          <a:srcRect/>
          <a:stretch>
            <a:fillRect/>
          </a:stretch>
        </p:blipFill>
        <p:spPr bwMode="auto">
          <a:xfrm>
            <a:off x="4872872" y="3700273"/>
            <a:ext cx="2581472" cy="1459235"/>
          </a:xfrm>
          <a:prstGeom prst="rect">
            <a:avLst/>
          </a:prstGeom>
          <a:noFill/>
          <a:ln w="9525">
            <a:solidFill>
              <a:srgbClr val="000000"/>
            </a:solidFill>
            <a:miter lim="800000"/>
            <a:headEnd/>
            <a:tailEnd/>
          </a:ln>
        </p:spPr>
      </p:pic>
      <p:cxnSp>
        <p:nvCxnSpPr>
          <p:cNvPr id="9" name="直線矢印コネクタ 8"/>
          <p:cNvCxnSpPr/>
          <p:nvPr/>
        </p:nvCxnSpPr>
        <p:spPr>
          <a:xfrm>
            <a:off x="3200615" y="4219186"/>
            <a:ext cx="0" cy="12456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テキスト ボックス 9"/>
          <p:cNvSpPr txBox="1"/>
          <p:nvPr/>
        </p:nvSpPr>
        <p:spPr>
          <a:xfrm>
            <a:off x="3183682" y="4694941"/>
            <a:ext cx="1081759" cy="646331"/>
          </a:xfrm>
          <a:prstGeom prst="rect">
            <a:avLst/>
          </a:prstGeom>
          <a:noFill/>
        </p:spPr>
        <p:txBody>
          <a:bodyPr wrap="square" rtlCol="0">
            <a:spAutoFit/>
          </a:bodyPr>
          <a:lstStyle/>
          <a:p>
            <a:pPr algn="ctr"/>
            <a:r>
              <a:rPr kumimoji="1" lang="en-US" altLang="ja-JP" b="1" dirty="0" smtClean="0"/>
              <a:t>Shock</a:t>
            </a:r>
          </a:p>
          <a:p>
            <a:pPr algn="ctr"/>
            <a:r>
              <a:rPr lang="en-US" altLang="ja-JP" b="1" dirty="0" smtClean="0"/>
              <a:t>breakout</a:t>
            </a:r>
            <a:endParaRPr kumimoji="1" lang="ja-JP" altLang="en-US" b="1" dirty="0"/>
          </a:p>
        </p:txBody>
      </p:sp>
      <p:sp>
        <p:nvSpPr>
          <p:cNvPr id="11" name="テキスト ボックス 10"/>
          <p:cNvSpPr txBox="1"/>
          <p:nvPr/>
        </p:nvSpPr>
        <p:spPr>
          <a:xfrm>
            <a:off x="2075701" y="2840525"/>
            <a:ext cx="1944031" cy="1200329"/>
          </a:xfrm>
          <a:prstGeom prst="rect">
            <a:avLst/>
          </a:prstGeom>
          <a:noFill/>
        </p:spPr>
        <p:txBody>
          <a:bodyPr wrap="square" rtlCol="0">
            <a:spAutoFit/>
          </a:bodyPr>
          <a:lstStyle/>
          <a:p>
            <a:r>
              <a:rPr kumimoji="1" lang="en-US" altLang="ja-JP" b="1" dirty="0" smtClean="0"/>
              <a:t>Imprint</a:t>
            </a:r>
          </a:p>
          <a:p>
            <a:r>
              <a:rPr lang="en-US" altLang="ja-JP" b="1" dirty="0" smtClean="0"/>
              <a:t>Fundamental</a:t>
            </a:r>
            <a:endParaRPr kumimoji="1" lang="en-US" altLang="ja-JP" b="1" dirty="0" smtClean="0"/>
          </a:p>
          <a:p>
            <a:r>
              <a:rPr lang="en-US" altLang="ja-JP" b="1" dirty="0" smtClean="0"/>
              <a:t>Amplitude</a:t>
            </a:r>
          </a:p>
          <a:p>
            <a:r>
              <a:rPr kumimoji="1" lang="en-US" altLang="ja-JP" b="1" dirty="0" smtClean="0"/>
              <a:t>〜0.2 </a:t>
            </a:r>
            <a:r>
              <a:rPr kumimoji="1" lang="en-US" altLang="ja-JP" b="1" dirty="0" err="1" smtClean="0"/>
              <a:t>μm</a:t>
            </a:r>
            <a:r>
              <a:rPr kumimoji="1" lang="en-US" altLang="ja-JP" b="1" dirty="0" smtClean="0"/>
              <a:t> (model)</a:t>
            </a:r>
            <a:endParaRPr kumimoji="1" lang="ja-JP" altLang="en-US" b="1" dirty="0"/>
          </a:p>
        </p:txBody>
      </p:sp>
      <p:cxnSp>
        <p:nvCxnSpPr>
          <p:cNvPr id="12" name="直線コネクタ 11"/>
          <p:cNvCxnSpPr>
            <a:stCxn id="14" idx="0"/>
          </p:cNvCxnSpPr>
          <p:nvPr/>
        </p:nvCxnSpPr>
        <p:spPr>
          <a:xfrm flipV="1">
            <a:off x="2626931" y="4373302"/>
            <a:ext cx="0" cy="448979"/>
          </a:xfrm>
          <a:prstGeom prst="line">
            <a:avLst/>
          </a:prstGeom>
          <a:ln>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3" name="直線矢印コネクタ 12"/>
          <p:cNvCxnSpPr/>
          <p:nvPr/>
        </p:nvCxnSpPr>
        <p:spPr>
          <a:xfrm>
            <a:off x="2623055" y="3986492"/>
            <a:ext cx="0" cy="3240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テキスト ボックス 13"/>
          <p:cNvSpPr txBox="1"/>
          <p:nvPr/>
        </p:nvSpPr>
        <p:spPr>
          <a:xfrm>
            <a:off x="1890081" y="4822281"/>
            <a:ext cx="1473700" cy="646331"/>
          </a:xfrm>
          <a:prstGeom prst="rect">
            <a:avLst/>
          </a:prstGeom>
          <a:noFill/>
        </p:spPr>
        <p:txBody>
          <a:bodyPr wrap="square" rtlCol="0">
            <a:spAutoFit/>
          </a:bodyPr>
          <a:lstStyle/>
          <a:p>
            <a:pPr algn="ctr"/>
            <a:r>
              <a:rPr kumimoji="1" lang="en-US" altLang="ja-JP" b="1" dirty="0" smtClean="0"/>
              <a:t>Onset </a:t>
            </a:r>
          </a:p>
          <a:p>
            <a:pPr algn="ctr"/>
            <a:r>
              <a:rPr kumimoji="1" lang="en-US" altLang="ja-JP" b="1" dirty="0" smtClean="0"/>
              <a:t>main</a:t>
            </a:r>
            <a:endParaRPr kumimoji="1" lang="ja-JP" altLang="en-US" b="1" dirty="0"/>
          </a:p>
        </p:txBody>
      </p:sp>
      <p:sp>
        <p:nvSpPr>
          <p:cNvPr id="15" name="テキスト ボックス 14"/>
          <p:cNvSpPr txBox="1"/>
          <p:nvPr/>
        </p:nvSpPr>
        <p:spPr>
          <a:xfrm>
            <a:off x="5320746" y="3717206"/>
            <a:ext cx="1027479" cy="369332"/>
          </a:xfrm>
          <a:prstGeom prst="rect">
            <a:avLst/>
          </a:prstGeom>
          <a:noFill/>
        </p:spPr>
        <p:txBody>
          <a:bodyPr wrap="square" rtlCol="0">
            <a:spAutoFit/>
          </a:bodyPr>
          <a:lstStyle/>
          <a:p>
            <a:r>
              <a:rPr lang="en-US" altLang="ja-JP" b="1" dirty="0"/>
              <a:t>t</a:t>
            </a:r>
            <a:r>
              <a:rPr kumimoji="1" lang="en-US" altLang="ja-JP" b="1" dirty="0" smtClean="0"/>
              <a:t>=0.9 ns</a:t>
            </a:r>
            <a:endParaRPr kumimoji="1" lang="ja-JP" altLang="en-US" b="1" dirty="0"/>
          </a:p>
        </p:txBody>
      </p:sp>
      <p:sp>
        <p:nvSpPr>
          <p:cNvPr id="16" name="テキスト ボックス 15"/>
          <p:cNvSpPr txBox="1"/>
          <p:nvPr/>
        </p:nvSpPr>
        <p:spPr>
          <a:xfrm>
            <a:off x="40492" y="28420"/>
            <a:ext cx="2279791" cy="338554"/>
          </a:xfrm>
          <a:prstGeom prst="rect">
            <a:avLst/>
          </a:prstGeom>
          <a:noFill/>
          <a:ln>
            <a:solidFill>
              <a:schemeClr val="tx1"/>
            </a:solidFill>
          </a:ln>
        </p:spPr>
        <p:txBody>
          <a:bodyPr wrap="none" rtlCol="0">
            <a:spAutoFit/>
          </a:bodyPr>
          <a:lstStyle/>
          <a:p>
            <a:r>
              <a:rPr lang="ja-JP" altLang="en-US" sz="1600" dirty="0" smtClean="0"/>
              <a:t>解析結果（ダイヤモンド）</a:t>
            </a:r>
            <a:endParaRPr kumimoji="1" lang="ja-JP" altLang="en-US" sz="1600" dirty="0"/>
          </a:p>
        </p:txBody>
      </p:sp>
      <p:sp>
        <p:nvSpPr>
          <p:cNvPr id="17" name="テキスト ボックス 16"/>
          <p:cNvSpPr txBox="1"/>
          <p:nvPr/>
        </p:nvSpPr>
        <p:spPr>
          <a:xfrm>
            <a:off x="624144" y="404205"/>
            <a:ext cx="8149561" cy="1200329"/>
          </a:xfrm>
          <a:prstGeom prst="rect">
            <a:avLst/>
          </a:prstGeom>
          <a:noFill/>
        </p:spPr>
        <p:txBody>
          <a:bodyPr wrap="square" rtlCol="0">
            <a:spAutoFit/>
          </a:bodyPr>
          <a:lstStyle/>
          <a:p>
            <a:r>
              <a:rPr lang="en-US" altLang="ja-JP" sz="2400" b="1" dirty="0" smtClean="0">
                <a:latin typeface="+mn-ea"/>
              </a:rPr>
              <a:t>1</a:t>
            </a:r>
            <a:r>
              <a:rPr lang="ja-JP" altLang="en-US" sz="2400" b="1" dirty="0" smtClean="0">
                <a:latin typeface="+mn-ea"/>
              </a:rPr>
              <a:t>次元流体シミュレーションと非圧縮流体モデルによる計算値は実験結果と一致するが，スパイク形状に起因する高次成分が顕著に発生</a:t>
            </a:r>
            <a:endParaRPr lang="ja-JP" altLang="en-US" sz="2400" b="1" dirty="0">
              <a:latin typeface="+mn-ea"/>
            </a:endParaRPr>
          </a:p>
        </p:txBody>
      </p:sp>
      <p:sp>
        <p:nvSpPr>
          <p:cNvPr id="18" name="テキスト ボックス 17"/>
          <p:cNvSpPr txBox="1"/>
          <p:nvPr/>
        </p:nvSpPr>
        <p:spPr>
          <a:xfrm>
            <a:off x="575313" y="6127461"/>
            <a:ext cx="8324138" cy="707886"/>
          </a:xfrm>
          <a:prstGeom prst="rect">
            <a:avLst/>
          </a:prstGeom>
          <a:noFill/>
          <a:ln>
            <a:noFill/>
          </a:ln>
        </p:spPr>
        <p:txBody>
          <a:bodyPr wrap="square" rtlCol="0">
            <a:spAutoFit/>
          </a:bodyPr>
          <a:lstStyle/>
          <a:p>
            <a:r>
              <a:rPr lang="ja-JP" altLang="en-US" sz="2000" b="1" dirty="0" smtClean="0"/>
              <a:t>・ポリスチレンとは違うメカニズムによってインプリント形状が決定されている</a:t>
            </a:r>
            <a:endParaRPr lang="en-US" altLang="ja-JP" sz="2000" b="1" dirty="0" smtClean="0"/>
          </a:p>
          <a:p>
            <a:r>
              <a:rPr lang="ja-JP" altLang="en-US" sz="2000" b="1" dirty="0" smtClean="0"/>
              <a:t>・インプリント振幅の正確な評価が困難</a:t>
            </a:r>
            <a:endParaRPr lang="ja-JP" altLang="en-US" sz="2000" b="1" dirty="0"/>
          </a:p>
        </p:txBody>
      </p:sp>
    </p:spTree>
    <p:extLst>
      <p:ext uri="{BB962C8B-B14F-4D97-AF65-F5344CB8AC3E}">
        <p14:creationId xmlns:p14="http://schemas.microsoft.com/office/powerpoint/2010/main" val="197430031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2"/>
          <a:srcRect/>
          <a:stretch>
            <a:fillRect/>
          </a:stretch>
        </p:blipFill>
        <p:spPr bwMode="auto">
          <a:xfrm>
            <a:off x="838200" y="723900"/>
            <a:ext cx="7048500" cy="4169727"/>
          </a:xfrm>
          <a:prstGeom prst="rect">
            <a:avLst/>
          </a:prstGeom>
          <a:noFill/>
          <a:ln w="9525">
            <a:noFill/>
            <a:miter lim="800000"/>
            <a:headEnd/>
            <a:tailEnd/>
          </a:ln>
        </p:spPr>
      </p:pic>
      <p:sp>
        <p:nvSpPr>
          <p:cNvPr id="6" name="テキスト ボックス 5"/>
          <p:cNvSpPr txBox="1"/>
          <p:nvPr/>
        </p:nvSpPr>
        <p:spPr>
          <a:xfrm>
            <a:off x="571500" y="5183666"/>
            <a:ext cx="8572500" cy="646331"/>
          </a:xfrm>
          <a:prstGeom prst="rect">
            <a:avLst/>
          </a:prstGeom>
          <a:noFill/>
        </p:spPr>
        <p:txBody>
          <a:bodyPr wrap="square" rtlCol="0">
            <a:spAutoFit/>
          </a:bodyPr>
          <a:lstStyle/>
          <a:p>
            <a:r>
              <a:rPr lang="ja-JP" altLang="en-US" b="1" dirty="0" smtClean="0"/>
              <a:t>・</a:t>
            </a:r>
            <a:r>
              <a:rPr lang="en-US" altLang="ja-JP" b="1" dirty="0" smtClean="0"/>
              <a:t> Diamond</a:t>
            </a:r>
            <a:r>
              <a:rPr lang="ja-JP" altLang="en-US" b="1" dirty="0" smtClean="0"/>
              <a:t>の面密度擾乱振幅は</a:t>
            </a:r>
            <a:r>
              <a:rPr lang="en-US" altLang="ja-JP" b="1" dirty="0" err="1" smtClean="0"/>
              <a:t>CH</a:t>
            </a:r>
            <a:r>
              <a:rPr lang="en-US" altLang="en-US" b="1" dirty="0" err="1" smtClean="0"/>
              <a:t>よりも</a:t>
            </a:r>
            <a:r>
              <a:rPr lang="ja-JP" altLang="en-US" b="1" dirty="0" smtClean="0"/>
              <a:t>小さい</a:t>
            </a:r>
            <a:endParaRPr lang="en-US" altLang="ja-JP" b="1" dirty="0" smtClean="0"/>
          </a:p>
          <a:p>
            <a:r>
              <a:rPr lang="ja-JP" altLang="en-US" b="1" dirty="0" smtClean="0"/>
              <a:t>　</a:t>
            </a:r>
            <a:r>
              <a:rPr lang="en-US" altLang="ja-JP" b="1" dirty="0" smtClean="0"/>
              <a:t>→Diamond</a:t>
            </a:r>
            <a:r>
              <a:rPr lang="ja-JP" altLang="en-US" b="1" dirty="0" smtClean="0"/>
              <a:t>の密度が</a:t>
            </a:r>
            <a:r>
              <a:rPr lang="en-US" altLang="ja-JP" b="1" dirty="0" smtClean="0"/>
              <a:t>CH</a:t>
            </a:r>
            <a:r>
              <a:rPr lang="ja-JP" altLang="en-US" b="1" dirty="0" smtClean="0"/>
              <a:t>よりも大きいことを考慮すると擾乱振幅はさらに抑制</a:t>
            </a:r>
            <a:endParaRPr lang="en-US" altLang="ja-JP" b="1" dirty="0"/>
          </a:p>
        </p:txBody>
      </p:sp>
      <p:sp>
        <p:nvSpPr>
          <p:cNvPr id="10" name="テキスト ボックス 9"/>
          <p:cNvSpPr txBox="1"/>
          <p:nvPr/>
        </p:nvSpPr>
        <p:spPr>
          <a:xfrm>
            <a:off x="2125136" y="982686"/>
            <a:ext cx="2415469" cy="923330"/>
          </a:xfrm>
          <a:prstGeom prst="rect">
            <a:avLst/>
          </a:prstGeom>
          <a:noFill/>
          <a:ln>
            <a:solidFill>
              <a:schemeClr val="tx1"/>
            </a:solidFill>
          </a:ln>
        </p:spPr>
        <p:txBody>
          <a:bodyPr wrap="square" rtlCol="0">
            <a:spAutoFit/>
          </a:bodyPr>
          <a:lstStyle/>
          <a:p>
            <a:pPr algn="ctr"/>
            <a:r>
              <a:rPr kumimoji="1" lang="en-US" altLang="ja-JP" b="1" dirty="0" smtClean="0"/>
              <a:t>CH</a:t>
            </a:r>
          </a:p>
          <a:p>
            <a:pPr algn="ctr"/>
            <a:r>
              <a:rPr lang="en-US" altLang="ja-JP" b="1" dirty="0" smtClean="0"/>
              <a:t>Fundamental </a:t>
            </a:r>
          </a:p>
          <a:p>
            <a:pPr algn="ctr"/>
            <a:r>
              <a:rPr kumimoji="1" lang="en-US" altLang="ja-JP" b="1" dirty="0" smtClean="0"/>
              <a:t>Amplitude( 100 </a:t>
            </a:r>
            <a:r>
              <a:rPr kumimoji="1" lang="en-US" altLang="ja-JP" b="1" dirty="0" err="1" smtClean="0"/>
              <a:t>μm</a:t>
            </a:r>
            <a:r>
              <a:rPr kumimoji="1" lang="en-US" altLang="ja-JP" b="1" dirty="0" smtClean="0"/>
              <a:t>)</a:t>
            </a:r>
            <a:endParaRPr kumimoji="1" lang="ja-JP" altLang="en-US" b="1" dirty="0"/>
          </a:p>
        </p:txBody>
      </p:sp>
      <p:sp>
        <p:nvSpPr>
          <p:cNvPr id="12" name="テキスト ボックス 11"/>
          <p:cNvSpPr txBox="1"/>
          <p:nvPr/>
        </p:nvSpPr>
        <p:spPr>
          <a:xfrm>
            <a:off x="5068356" y="2476881"/>
            <a:ext cx="2314577" cy="1200329"/>
          </a:xfrm>
          <a:prstGeom prst="rect">
            <a:avLst/>
          </a:prstGeom>
          <a:noFill/>
          <a:ln>
            <a:solidFill>
              <a:srgbClr val="0000FF"/>
            </a:solidFill>
          </a:ln>
        </p:spPr>
        <p:txBody>
          <a:bodyPr wrap="square" rtlCol="0">
            <a:spAutoFit/>
          </a:bodyPr>
          <a:lstStyle/>
          <a:p>
            <a:pPr algn="ctr"/>
            <a:r>
              <a:rPr kumimoji="1" lang="en-US" altLang="ja-JP" b="1" dirty="0" smtClean="0"/>
              <a:t>Diamond</a:t>
            </a:r>
          </a:p>
          <a:p>
            <a:pPr algn="ctr"/>
            <a:r>
              <a:rPr kumimoji="1" lang="en-US" altLang="ja-JP" b="1" dirty="0" smtClean="0"/>
              <a:t>With Cu coating</a:t>
            </a:r>
          </a:p>
          <a:p>
            <a:pPr algn="ctr"/>
            <a:r>
              <a:rPr lang="en-US" altLang="ja-JP" b="1" dirty="0"/>
              <a:t>Fundamental </a:t>
            </a:r>
          </a:p>
          <a:p>
            <a:pPr algn="ctr"/>
            <a:r>
              <a:rPr lang="en-US" altLang="ja-JP" b="1" dirty="0"/>
              <a:t>Amplitude( 100 </a:t>
            </a:r>
            <a:r>
              <a:rPr lang="en-US" altLang="ja-JP" b="1" dirty="0" err="1"/>
              <a:t>μm</a:t>
            </a:r>
            <a:r>
              <a:rPr lang="en-US" altLang="ja-JP" b="1" dirty="0" smtClean="0"/>
              <a:t>)</a:t>
            </a:r>
            <a:endParaRPr lang="ja-JP" altLang="en-US" b="1" dirty="0"/>
          </a:p>
        </p:txBody>
      </p:sp>
      <p:grpSp>
        <p:nvGrpSpPr>
          <p:cNvPr id="26" name="グループ化 20"/>
          <p:cNvGrpSpPr>
            <a:grpSpLocks noChangeAspect="1"/>
          </p:cNvGrpSpPr>
          <p:nvPr/>
        </p:nvGrpSpPr>
        <p:grpSpPr>
          <a:xfrm>
            <a:off x="8162196" y="65020"/>
            <a:ext cx="892904" cy="632485"/>
            <a:chOff x="8745086" y="129020"/>
            <a:chExt cx="1124499" cy="760536"/>
          </a:xfrm>
        </p:grpSpPr>
        <p:pic>
          <p:nvPicPr>
            <p:cNvPr id="27" name="図 26" descr="logo-SILVER.jpg"/>
            <p:cNvPicPr>
              <a:picLocks noChangeAspect="1"/>
            </p:cNvPicPr>
            <p:nvPr/>
          </p:nvPicPr>
          <p:blipFill rotWithShape="1">
            <a:blip r:embed="rId3" cstate="print"/>
            <a:srcRect r="6042"/>
            <a:stretch/>
          </p:blipFill>
          <p:spPr>
            <a:xfrm>
              <a:off x="8745086" y="129020"/>
              <a:ext cx="1082517" cy="760536"/>
            </a:xfrm>
            <a:prstGeom prst="rect">
              <a:avLst/>
            </a:prstGeom>
            <a:noFill/>
            <a:effectLst>
              <a:softEdge rad="0"/>
            </a:effectLst>
          </p:spPr>
        </p:pic>
        <p:sp>
          <p:nvSpPr>
            <p:cNvPr id="28" name="正方形/長方形 27"/>
            <p:cNvSpPr/>
            <p:nvPr/>
          </p:nvSpPr>
          <p:spPr>
            <a:xfrm>
              <a:off x="8754859" y="129020"/>
              <a:ext cx="1114726" cy="760536"/>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p>
          </p:txBody>
        </p:sp>
      </p:grpSp>
      <p:sp>
        <p:nvSpPr>
          <p:cNvPr id="38" name="テキスト ボックス 37"/>
          <p:cNvSpPr txBox="1"/>
          <p:nvPr/>
        </p:nvSpPr>
        <p:spPr>
          <a:xfrm>
            <a:off x="301033" y="5965400"/>
            <a:ext cx="9418234" cy="369332"/>
          </a:xfrm>
          <a:prstGeom prst="rect">
            <a:avLst/>
          </a:prstGeom>
          <a:noFill/>
        </p:spPr>
        <p:txBody>
          <a:bodyPr wrap="square" rtlCol="0">
            <a:spAutoFit/>
          </a:bodyPr>
          <a:lstStyle/>
          <a:p>
            <a:r>
              <a:rPr lang="ja-JP" altLang="en-US" b="1" dirty="0" smtClean="0"/>
              <a:t>（</a:t>
            </a:r>
            <a:r>
              <a:rPr kumimoji="1" lang="ja-JP" altLang="en-US" b="1" dirty="0" smtClean="0"/>
              <a:t>メインパルス入射時（時刻</a:t>
            </a:r>
            <a:r>
              <a:rPr kumimoji="1" lang="en-US" altLang="ja-JP" b="1" dirty="0" smtClean="0"/>
              <a:t> 0ns</a:t>
            </a:r>
            <a:r>
              <a:rPr kumimoji="1" lang="ja-JP" altLang="en-US" b="1" dirty="0" smtClean="0"/>
              <a:t>）の密度ρ</a:t>
            </a:r>
            <a:r>
              <a:rPr lang="ja-JP" altLang="en-US" b="1" dirty="0" smtClean="0"/>
              <a:t>：ρ</a:t>
            </a:r>
            <a:r>
              <a:rPr lang="en-US" altLang="ja-JP" b="1" baseline="-25000" dirty="0" smtClean="0"/>
              <a:t>CH</a:t>
            </a:r>
            <a:r>
              <a:rPr lang="en-US" altLang="ja-JP" b="1" dirty="0" smtClean="0"/>
              <a:t>〜3.4 </a:t>
            </a:r>
            <a:r>
              <a:rPr lang="en-US" altLang="ja-JP" b="1" dirty="0"/>
              <a:t>[g/cm</a:t>
            </a:r>
            <a:r>
              <a:rPr lang="en-US" altLang="ja-JP" b="1" baseline="30000" dirty="0"/>
              <a:t>3</a:t>
            </a:r>
            <a:r>
              <a:rPr lang="en-US" altLang="ja-JP" b="1" dirty="0"/>
              <a:t>]</a:t>
            </a:r>
            <a:r>
              <a:rPr lang="ja-JP" altLang="en-US" b="1" dirty="0"/>
              <a:t> </a:t>
            </a:r>
            <a:r>
              <a:rPr lang="ja-JP" altLang="en-US" b="1" dirty="0" smtClean="0"/>
              <a:t>、ρ</a:t>
            </a:r>
            <a:r>
              <a:rPr lang="en-US" altLang="ja-JP" b="1" baseline="-25000" dirty="0" smtClean="0"/>
              <a:t>Diamond</a:t>
            </a:r>
            <a:r>
              <a:rPr lang="en-US" altLang="ja-JP" b="1" dirty="0" smtClean="0"/>
              <a:t>〜4.5 </a:t>
            </a:r>
            <a:r>
              <a:rPr lang="en-US" altLang="ja-JP" b="1" dirty="0"/>
              <a:t>[g/cm</a:t>
            </a:r>
            <a:r>
              <a:rPr lang="en-US" altLang="ja-JP" b="1" baseline="30000" dirty="0"/>
              <a:t>3</a:t>
            </a:r>
            <a:r>
              <a:rPr lang="en-US" altLang="ja-JP" b="1" dirty="0" smtClean="0"/>
              <a:t>]</a:t>
            </a:r>
            <a:r>
              <a:rPr lang="ja-JP" altLang="en-US" b="1" dirty="0" smtClean="0"/>
              <a:t>） </a:t>
            </a:r>
            <a:r>
              <a:rPr kumimoji="1" lang="ja-JP" altLang="en-US" b="1" dirty="0" smtClean="0"/>
              <a:t>　　　</a:t>
            </a:r>
            <a:endParaRPr kumimoji="1" lang="en-US" altLang="ja-JP" b="1" dirty="0" smtClean="0"/>
          </a:p>
        </p:txBody>
      </p:sp>
      <p:cxnSp>
        <p:nvCxnSpPr>
          <p:cNvPr id="32" name="直線コネクタ 31"/>
          <p:cNvCxnSpPr/>
          <p:nvPr/>
        </p:nvCxnSpPr>
        <p:spPr>
          <a:xfrm flipV="1">
            <a:off x="2946400" y="774701"/>
            <a:ext cx="3543300" cy="3517900"/>
          </a:xfrm>
          <a:prstGeom prst="line">
            <a:avLst/>
          </a:prstGeom>
          <a:ln>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3" name="直線コネクタ 32"/>
          <p:cNvCxnSpPr/>
          <p:nvPr/>
        </p:nvCxnSpPr>
        <p:spPr>
          <a:xfrm flipV="1">
            <a:off x="2260600" y="825500"/>
            <a:ext cx="3695700" cy="3517901"/>
          </a:xfrm>
          <a:prstGeom prst="line">
            <a:avLst/>
          </a:prstGeom>
          <a:ln>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41" name="テキスト ボックス 40"/>
          <p:cNvSpPr txBox="1"/>
          <p:nvPr/>
        </p:nvSpPr>
        <p:spPr>
          <a:xfrm>
            <a:off x="1004004" y="38100"/>
            <a:ext cx="7378700" cy="461665"/>
          </a:xfrm>
          <a:prstGeom prst="rect">
            <a:avLst/>
          </a:prstGeom>
          <a:noFill/>
        </p:spPr>
        <p:txBody>
          <a:bodyPr wrap="square" rtlCol="0">
            <a:spAutoFit/>
          </a:bodyPr>
          <a:lstStyle/>
          <a:p>
            <a:r>
              <a:rPr lang="ja-JP" altLang="en-US" sz="2400" b="1" dirty="0" smtClean="0"/>
              <a:t>物質の圧縮率の低さはインプリント擾乱を抑えている</a:t>
            </a:r>
            <a:endParaRPr kumimoji="1" lang="ja-JP" altLang="en-US" sz="2400" b="1" dirty="0"/>
          </a:p>
        </p:txBody>
      </p:sp>
      <p:cxnSp>
        <p:nvCxnSpPr>
          <p:cNvPr id="43" name="直線矢印コネクタ 42"/>
          <p:cNvCxnSpPr/>
          <p:nvPr/>
        </p:nvCxnSpPr>
        <p:spPr>
          <a:xfrm>
            <a:off x="3721100" y="2984500"/>
            <a:ext cx="0" cy="5256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テキスト ボックス 44"/>
          <p:cNvSpPr txBox="1"/>
          <p:nvPr/>
        </p:nvSpPr>
        <p:spPr>
          <a:xfrm>
            <a:off x="3111500" y="2971870"/>
            <a:ext cx="749300" cy="400110"/>
          </a:xfrm>
          <a:prstGeom prst="rect">
            <a:avLst/>
          </a:prstGeom>
          <a:noFill/>
        </p:spPr>
        <p:txBody>
          <a:bodyPr wrap="square" rtlCol="0">
            <a:spAutoFit/>
          </a:bodyPr>
          <a:lstStyle/>
          <a:p>
            <a:r>
              <a:rPr kumimoji="1" lang="en-US" altLang="ja-JP" sz="2000" b="1" dirty="0" smtClean="0"/>
              <a:t>70 %</a:t>
            </a:r>
            <a:endParaRPr kumimoji="1" lang="ja-JP" altLang="en-US" sz="2000" b="1" dirty="0"/>
          </a:p>
        </p:txBody>
      </p:sp>
    </p:spTree>
    <p:extLst>
      <p:ext uri="{BB962C8B-B14F-4D97-AF65-F5344CB8AC3E}">
        <p14:creationId xmlns:p14="http://schemas.microsoft.com/office/powerpoint/2010/main" val="237376494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rot="16200000">
            <a:off x="3839779" y="534875"/>
            <a:ext cx="938180" cy="4833133"/>
          </a:xfrm>
          <a:prstGeom prst="rect">
            <a:avLst/>
          </a:prstGeom>
          <a:solidFill>
            <a:schemeClr val="tx1">
              <a:lumMod val="75000"/>
              <a:lumOff val="25000"/>
              <a:alpha val="95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 name="台形 5"/>
          <p:cNvSpPr/>
          <p:nvPr/>
        </p:nvSpPr>
        <p:spPr>
          <a:xfrm rot="10800000">
            <a:off x="1722963" y="831600"/>
            <a:ext cx="5300133" cy="1292400"/>
          </a:xfrm>
          <a:prstGeom prst="trapezoid">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9" name="テキスト ボックス 18"/>
          <p:cNvSpPr txBox="1"/>
          <p:nvPr/>
        </p:nvSpPr>
        <p:spPr>
          <a:xfrm>
            <a:off x="3799997" y="4682201"/>
            <a:ext cx="4867592" cy="347586"/>
          </a:xfrm>
          <a:prstGeom prst="rect">
            <a:avLst/>
          </a:prstGeom>
          <a:noFill/>
        </p:spPr>
        <p:txBody>
          <a:bodyPr wrap="square" rtlCol="0">
            <a:spAutoFit/>
          </a:bodyPr>
          <a:lstStyle/>
          <a:p>
            <a:r>
              <a:rPr lang="en-US" altLang="ja-JP" sz="1600" b="1" i="1" dirty="0"/>
              <a:t> </a:t>
            </a:r>
            <a:r>
              <a:rPr lang="en-US" altLang="ja-JP" sz="1600" b="1" i="1" dirty="0" smtClean="0"/>
              <a:t>  </a:t>
            </a:r>
            <a:r>
              <a:rPr lang="en-US" altLang="ja-JP" sz="1600" b="1" i="1" dirty="0" smtClean="0">
                <a:latin typeface="Times New Roman" panose="02020603050405020304" pitchFamily="18" charset="0"/>
                <a:cs typeface="Times New Roman" panose="02020603050405020304" pitchFamily="18" charset="0"/>
              </a:rPr>
              <a:t>k</a:t>
            </a:r>
            <a:r>
              <a:rPr lang="ja-JP" altLang="en-US" sz="1600" b="1" dirty="0" smtClean="0"/>
              <a:t>：照射</a:t>
            </a:r>
            <a:r>
              <a:rPr lang="ja-JP" altLang="en-US" sz="1600" b="1" dirty="0"/>
              <a:t>不均一の</a:t>
            </a:r>
            <a:r>
              <a:rPr lang="ja-JP" altLang="en-US" sz="1600" b="1" dirty="0" smtClean="0"/>
              <a:t>波数</a:t>
            </a:r>
            <a:r>
              <a:rPr lang="en-US" altLang="ja-JP" sz="1600" b="1" dirty="0"/>
              <a:t> </a:t>
            </a:r>
            <a:r>
              <a:rPr lang="ja-JP" altLang="en-US" sz="1600" b="1" dirty="0" smtClean="0"/>
              <a:t>　　</a:t>
            </a:r>
            <a:r>
              <a:rPr lang="en-US" altLang="ja-JP" sz="1600" b="1" dirty="0" smtClean="0"/>
              <a:t> </a:t>
            </a:r>
            <a:r>
              <a:rPr lang="en-US" altLang="ja-JP" sz="1600" b="1" i="1" dirty="0" smtClean="0">
                <a:latin typeface="Symbol" panose="05050102010706020507" pitchFamily="18" charset="2"/>
              </a:rPr>
              <a:t>g</a:t>
            </a:r>
            <a:r>
              <a:rPr lang="ja-JP" altLang="en-US" sz="1600" b="1" dirty="0" smtClean="0"/>
              <a:t>：ターゲット物質の比熱比</a:t>
            </a:r>
            <a:endParaRPr lang="en-US" altLang="ja-JP" sz="1600" b="1" dirty="0"/>
          </a:p>
        </p:txBody>
      </p:sp>
      <p:sp>
        <p:nvSpPr>
          <p:cNvPr id="24" name="角丸四角形 23"/>
          <p:cNvSpPr/>
          <p:nvPr/>
        </p:nvSpPr>
        <p:spPr>
          <a:xfrm>
            <a:off x="1898300" y="2053267"/>
            <a:ext cx="4860000" cy="439200"/>
          </a:xfrm>
          <a:prstGeom prst="roundRect">
            <a:avLst/>
          </a:prstGeom>
          <a:gradFill flip="none" rotWithShape="1">
            <a:gsLst>
              <a:gs pos="2000">
                <a:schemeClr val="bg1">
                  <a:lumMod val="75000"/>
                </a:schemeClr>
              </a:gs>
              <a:gs pos="100000">
                <a:schemeClr val="bg1">
                  <a:lumMod val="95000"/>
                </a:schemeClr>
              </a:gs>
              <a:gs pos="47000">
                <a:schemeClr val="bg1">
                  <a:lumMod val="75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cxnSp>
        <p:nvCxnSpPr>
          <p:cNvPr id="25" name="直線矢印コネクタ 24"/>
          <p:cNvCxnSpPr/>
          <p:nvPr/>
        </p:nvCxnSpPr>
        <p:spPr>
          <a:xfrm>
            <a:off x="2598575" y="2505741"/>
            <a:ext cx="0" cy="44280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 name="直線矢印コネクタ 25"/>
          <p:cNvCxnSpPr/>
          <p:nvPr/>
        </p:nvCxnSpPr>
        <p:spPr>
          <a:xfrm>
            <a:off x="3205541" y="2489435"/>
            <a:ext cx="0" cy="29880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直線矢印コネクタ 26"/>
          <p:cNvCxnSpPr/>
          <p:nvPr/>
        </p:nvCxnSpPr>
        <p:spPr>
          <a:xfrm>
            <a:off x="5086679" y="2482354"/>
            <a:ext cx="0" cy="44280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9" name="直線矢印コネクタ 28"/>
          <p:cNvCxnSpPr/>
          <p:nvPr/>
        </p:nvCxnSpPr>
        <p:spPr>
          <a:xfrm>
            <a:off x="6222173" y="2495822"/>
            <a:ext cx="0" cy="44280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0" name="テキスト ボックス 29"/>
          <p:cNvSpPr txBox="1"/>
          <p:nvPr/>
        </p:nvSpPr>
        <p:spPr>
          <a:xfrm>
            <a:off x="3966869" y="2099643"/>
            <a:ext cx="1417554" cy="400110"/>
          </a:xfrm>
          <a:prstGeom prst="rect">
            <a:avLst/>
          </a:prstGeom>
          <a:noFill/>
        </p:spPr>
        <p:txBody>
          <a:bodyPr wrap="square" rtlCol="0">
            <a:spAutoFit/>
          </a:bodyPr>
          <a:lstStyle/>
          <a:p>
            <a:r>
              <a:rPr lang="en-US" altLang="ja-JP" sz="2000" b="1" dirty="0" smtClean="0"/>
              <a:t>Pressure</a:t>
            </a:r>
            <a:endParaRPr kumimoji="1" lang="ja-JP" altLang="en-US" sz="2000" b="1" dirty="0"/>
          </a:p>
        </p:txBody>
      </p:sp>
      <p:cxnSp>
        <p:nvCxnSpPr>
          <p:cNvPr id="31" name="直線矢印コネクタ 30"/>
          <p:cNvCxnSpPr/>
          <p:nvPr/>
        </p:nvCxnSpPr>
        <p:spPr>
          <a:xfrm>
            <a:off x="3868897" y="2482354"/>
            <a:ext cx="0" cy="44280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3" name="直線矢印コネクタ 32"/>
          <p:cNvCxnSpPr/>
          <p:nvPr/>
        </p:nvCxnSpPr>
        <p:spPr>
          <a:xfrm>
            <a:off x="4506442" y="2482355"/>
            <a:ext cx="0" cy="29880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4" name="直線矢印コネクタ 33"/>
          <p:cNvCxnSpPr/>
          <p:nvPr/>
        </p:nvCxnSpPr>
        <p:spPr>
          <a:xfrm>
            <a:off x="5640960" y="2482355"/>
            <a:ext cx="0" cy="29880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5" name="テキスト ボックス 34"/>
          <p:cNvSpPr txBox="1"/>
          <p:nvPr/>
        </p:nvSpPr>
        <p:spPr>
          <a:xfrm>
            <a:off x="6041337" y="2313546"/>
            <a:ext cx="362808" cy="338554"/>
          </a:xfrm>
          <a:prstGeom prst="rect">
            <a:avLst/>
          </a:prstGeom>
          <a:noFill/>
        </p:spPr>
        <p:txBody>
          <a:bodyPr wrap="square" rtlCol="0">
            <a:spAutoFit/>
          </a:bodyPr>
          <a:lstStyle/>
          <a:p>
            <a:r>
              <a:rPr kumimoji="1" lang="ja-JP" altLang="en-US" sz="1600" dirty="0" smtClean="0"/>
              <a:t>✕</a:t>
            </a:r>
            <a:endParaRPr kumimoji="1" lang="ja-JP" altLang="en-US" sz="1600" dirty="0"/>
          </a:p>
        </p:txBody>
      </p:sp>
      <p:sp>
        <p:nvSpPr>
          <p:cNvPr id="36" name="テキスト ボックス 35"/>
          <p:cNvSpPr txBox="1"/>
          <p:nvPr/>
        </p:nvSpPr>
        <p:spPr>
          <a:xfrm>
            <a:off x="5444633" y="2296613"/>
            <a:ext cx="351961" cy="338554"/>
          </a:xfrm>
          <a:prstGeom prst="rect">
            <a:avLst/>
          </a:prstGeom>
          <a:noFill/>
        </p:spPr>
        <p:txBody>
          <a:bodyPr wrap="square" rtlCol="0">
            <a:spAutoFit/>
          </a:bodyPr>
          <a:lstStyle/>
          <a:p>
            <a:r>
              <a:rPr kumimoji="1" lang="ja-JP" altLang="en-US" sz="1600" dirty="0" smtClean="0"/>
              <a:t>✕</a:t>
            </a:r>
            <a:endParaRPr kumimoji="1" lang="ja-JP" altLang="en-US" sz="1600" dirty="0"/>
          </a:p>
        </p:txBody>
      </p:sp>
      <p:sp>
        <p:nvSpPr>
          <p:cNvPr id="37" name="テキスト ボックス 36"/>
          <p:cNvSpPr txBox="1"/>
          <p:nvPr/>
        </p:nvSpPr>
        <p:spPr>
          <a:xfrm>
            <a:off x="4314999" y="2308397"/>
            <a:ext cx="390687" cy="338554"/>
          </a:xfrm>
          <a:prstGeom prst="rect">
            <a:avLst/>
          </a:prstGeom>
          <a:noFill/>
        </p:spPr>
        <p:txBody>
          <a:bodyPr wrap="square" rtlCol="0">
            <a:spAutoFit/>
          </a:bodyPr>
          <a:lstStyle/>
          <a:p>
            <a:r>
              <a:rPr kumimoji="1" lang="ja-JP" altLang="en-US" sz="1600" dirty="0" smtClean="0"/>
              <a:t>✕</a:t>
            </a:r>
            <a:endParaRPr kumimoji="1" lang="ja-JP" altLang="en-US" sz="1600" dirty="0"/>
          </a:p>
        </p:txBody>
      </p:sp>
      <p:sp>
        <p:nvSpPr>
          <p:cNvPr id="38" name="テキスト ボックス 37"/>
          <p:cNvSpPr txBox="1"/>
          <p:nvPr/>
        </p:nvSpPr>
        <p:spPr>
          <a:xfrm>
            <a:off x="6877878" y="1872978"/>
            <a:ext cx="2440389" cy="369332"/>
          </a:xfrm>
          <a:prstGeom prst="rect">
            <a:avLst/>
          </a:prstGeom>
          <a:noFill/>
          <a:ln>
            <a:noFill/>
          </a:ln>
        </p:spPr>
        <p:txBody>
          <a:bodyPr wrap="square" rtlCol="0">
            <a:spAutoFit/>
          </a:bodyPr>
          <a:lstStyle/>
          <a:p>
            <a:r>
              <a:rPr lang="en-US" altLang="ja-JP" b="1" dirty="0" smtClean="0"/>
              <a:t>Critical density surface</a:t>
            </a:r>
            <a:endParaRPr kumimoji="1" lang="ja-JP" altLang="en-US" b="1" dirty="0"/>
          </a:p>
        </p:txBody>
      </p:sp>
      <p:sp>
        <p:nvSpPr>
          <p:cNvPr id="39" name="テキスト ボックス 38"/>
          <p:cNvSpPr txBox="1"/>
          <p:nvPr/>
        </p:nvSpPr>
        <p:spPr>
          <a:xfrm>
            <a:off x="6954079" y="2287107"/>
            <a:ext cx="1999421" cy="369332"/>
          </a:xfrm>
          <a:prstGeom prst="rect">
            <a:avLst/>
          </a:prstGeom>
          <a:noFill/>
          <a:ln>
            <a:noFill/>
          </a:ln>
        </p:spPr>
        <p:txBody>
          <a:bodyPr wrap="square" rtlCol="0">
            <a:spAutoFit/>
          </a:bodyPr>
          <a:lstStyle/>
          <a:p>
            <a:r>
              <a:rPr lang="en-US" altLang="ja-JP" b="1" dirty="0" smtClean="0"/>
              <a:t>Ablation front</a:t>
            </a:r>
            <a:endParaRPr kumimoji="1" lang="en-US" altLang="ja-JP" b="1" dirty="0" smtClean="0"/>
          </a:p>
        </p:txBody>
      </p:sp>
      <p:cxnSp>
        <p:nvCxnSpPr>
          <p:cNvPr id="40" name="直線コネクタ 39"/>
          <p:cNvCxnSpPr/>
          <p:nvPr/>
        </p:nvCxnSpPr>
        <p:spPr>
          <a:xfrm>
            <a:off x="6728395" y="2070175"/>
            <a:ext cx="226800" cy="0"/>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41" name="直線コネクタ 40"/>
          <p:cNvCxnSpPr/>
          <p:nvPr/>
        </p:nvCxnSpPr>
        <p:spPr>
          <a:xfrm>
            <a:off x="6716809" y="2482876"/>
            <a:ext cx="313470" cy="0"/>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47" name="テキスト ボックス 46"/>
          <p:cNvSpPr txBox="1"/>
          <p:nvPr/>
        </p:nvSpPr>
        <p:spPr>
          <a:xfrm>
            <a:off x="4903234" y="2296613"/>
            <a:ext cx="366889" cy="338554"/>
          </a:xfrm>
          <a:prstGeom prst="rect">
            <a:avLst/>
          </a:prstGeom>
          <a:noFill/>
        </p:spPr>
        <p:txBody>
          <a:bodyPr wrap="square" rtlCol="0">
            <a:spAutoFit/>
          </a:bodyPr>
          <a:lstStyle/>
          <a:p>
            <a:r>
              <a:rPr kumimoji="1" lang="ja-JP" altLang="en-US" sz="1600" dirty="0" smtClean="0"/>
              <a:t>✕</a:t>
            </a:r>
            <a:endParaRPr kumimoji="1" lang="ja-JP" altLang="en-US" sz="1600" dirty="0"/>
          </a:p>
        </p:txBody>
      </p:sp>
      <p:sp>
        <p:nvSpPr>
          <p:cNvPr id="49" name="テキスト ボックス 48"/>
          <p:cNvSpPr txBox="1"/>
          <p:nvPr/>
        </p:nvSpPr>
        <p:spPr>
          <a:xfrm>
            <a:off x="3677919" y="2297689"/>
            <a:ext cx="351017" cy="338554"/>
          </a:xfrm>
          <a:prstGeom prst="rect">
            <a:avLst/>
          </a:prstGeom>
          <a:noFill/>
        </p:spPr>
        <p:txBody>
          <a:bodyPr wrap="square" rtlCol="0">
            <a:spAutoFit/>
          </a:bodyPr>
          <a:lstStyle/>
          <a:p>
            <a:r>
              <a:rPr kumimoji="1" lang="ja-JP" altLang="en-US" sz="1600" dirty="0" smtClean="0"/>
              <a:t>✕</a:t>
            </a:r>
            <a:endParaRPr kumimoji="1" lang="ja-JP" altLang="en-US" sz="1600" dirty="0"/>
          </a:p>
        </p:txBody>
      </p:sp>
      <p:sp>
        <p:nvSpPr>
          <p:cNvPr id="50" name="テキスト ボックス 49"/>
          <p:cNvSpPr txBox="1"/>
          <p:nvPr/>
        </p:nvSpPr>
        <p:spPr>
          <a:xfrm>
            <a:off x="3012282" y="2323765"/>
            <a:ext cx="341344" cy="338554"/>
          </a:xfrm>
          <a:prstGeom prst="rect">
            <a:avLst/>
          </a:prstGeom>
          <a:noFill/>
        </p:spPr>
        <p:txBody>
          <a:bodyPr wrap="square" rtlCol="0">
            <a:spAutoFit/>
          </a:bodyPr>
          <a:lstStyle/>
          <a:p>
            <a:r>
              <a:rPr kumimoji="1" lang="ja-JP" altLang="en-US" sz="1600" dirty="0" smtClean="0"/>
              <a:t>✕</a:t>
            </a:r>
            <a:endParaRPr kumimoji="1" lang="ja-JP" altLang="en-US" sz="1600" dirty="0"/>
          </a:p>
        </p:txBody>
      </p:sp>
      <p:sp>
        <p:nvSpPr>
          <p:cNvPr id="51" name="テキスト ボックス 50"/>
          <p:cNvSpPr txBox="1"/>
          <p:nvPr/>
        </p:nvSpPr>
        <p:spPr>
          <a:xfrm>
            <a:off x="2416147" y="2294901"/>
            <a:ext cx="426011" cy="338554"/>
          </a:xfrm>
          <a:prstGeom prst="rect">
            <a:avLst/>
          </a:prstGeom>
          <a:noFill/>
        </p:spPr>
        <p:txBody>
          <a:bodyPr wrap="square" rtlCol="0">
            <a:spAutoFit/>
          </a:bodyPr>
          <a:lstStyle/>
          <a:p>
            <a:r>
              <a:rPr kumimoji="1" lang="ja-JP" altLang="en-US" sz="1600" dirty="0" smtClean="0"/>
              <a:t>✕</a:t>
            </a:r>
            <a:endParaRPr kumimoji="1" lang="ja-JP" altLang="en-US" sz="1600" dirty="0"/>
          </a:p>
        </p:txBody>
      </p:sp>
      <p:sp>
        <p:nvSpPr>
          <p:cNvPr id="59" name="テキスト ボックス 58"/>
          <p:cNvSpPr txBox="1"/>
          <p:nvPr/>
        </p:nvSpPr>
        <p:spPr>
          <a:xfrm>
            <a:off x="4777480" y="6502146"/>
            <a:ext cx="4631307" cy="338554"/>
          </a:xfrm>
          <a:prstGeom prst="rect">
            <a:avLst/>
          </a:prstGeom>
          <a:noFill/>
        </p:spPr>
        <p:txBody>
          <a:bodyPr wrap="square" rtlCol="0">
            <a:spAutoFit/>
          </a:bodyPr>
          <a:lstStyle/>
          <a:p>
            <a:r>
              <a:rPr lang="en-US" altLang="ja-JP" sz="1600" b="1" dirty="0">
                <a:latin typeface="Arial" panose="020B0604020202020204" pitchFamily="34" charset="0"/>
                <a:ea typeface="メイリオ" panose="020B0604030504040204" pitchFamily="50" charset="-128"/>
                <a:cs typeface="Arial" panose="020B0604020202020204" pitchFamily="34" charset="0"/>
              </a:rPr>
              <a:t>*M. </a:t>
            </a:r>
            <a:r>
              <a:rPr lang="en-US" altLang="ja-JP" sz="1600" b="1" dirty="0" err="1">
                <a:latin typeface="Arial" panose="020B0604020202020204" pitchFamily="34" charset="0"/>
                <a:ea typeface="メイリオ" panose="020B0604030504040204" pitchFamily="50" charset="-128"/>
                <a:cs typeface="Arial" panose="020B0604020202020204" pitchFamily="34" charset="0"/>
              </a:rPr>
              <a:t>Nakai</a:t>
            </a:r>
            <a:r>
              <a:rPr lang="en-US" altLang="ja-JP" sz="1600" b="1" dirty="0">
                <a:latin typeface="Arial" panose="020B0604020202020204" pitchFamily="34" charset="0"/>
                <a:ea typeface="メイリオ" panose="020B0604030504040204" pitchFamily="50" charset="-128"/>
                <a:cs typeface="Arial" panose="020B0604020202020204" pitchFamily="34" charset="0"/>
              </a:rPr>
              <a:t> </a:t>
            </a:r>
            <a:r>
              <a:rPr lang="en-US" altLang="ja-JP" sz="1600" b="1" i="1" dirty="0">
                <a:latin typeface="Arial" panose="020B0604020202020204" pitchFamily="34" charset="0"/>
                <a:ea typeface="メイリオ" panose="020B0604030504040204" pitchFamily="50" charset="-128"/>
                <a:cs typeface="Arial" panose="020B0604020202020204" pitchFamily="34" charset="0"/>
              </a:rPr>
              <a:t>et al., </a:t>
            </a:r>
            <a:r>
              <a:rPr lang="en-US" altLang="ja-JP" sz="1600" b="1" dirty="0" smtClean="0">
                <a:latin typeface="Arial" panose="020B0604020202020204" pitchFamily="34" charset="0"/>
                <a:ea typeface="メイリオ" panose="020B0604030504040204" pitchFamily="50" charset="-128"/>
                <a:cs typeface="Arial" panose="020B0604020202020204" pitchFamily="34" charset="0"/>
              </a:rPr>
              <a:t>Physics of Plasmas</a:t>
            </a:r>
            <a:r>
              <a:rPr lang="en-US" altLang="ja-JP" sz="1600" b="1" i="1" dirty="0" smtClean="0">
                <a:latin typeface="Arial" panose="020B0604020202020204" pitchFamily="34" charset="0"/>
                <a:ea typeface="メイリオ" panose="020B0604030504040204" pitchFamily="50" charset="-128"/>
                <a:cs typeface="Arial" panose="020B0604020202020204" pitchFamily="34" charset="0"/>
              </a:rPr>
              <a:t> </a:t>
            </a:r>
            <a:r>
              <a:rPr lang="en-US" altLang="ja-JP" sz="1600" b="1" dirty="0">
                <a:latin typeface="Arial" panose="020B0604020202020204" pitchFamily="34" charset="0"/>
                <a:ea typeface="メイリオ" panose="020B0604030504040204" pitchFamily="50" charset="-128"/>
                <a:cs typeface="Arial" panose="020B0604020202020204" pitchFamily="34" charset="0"/>
              </a:rPr>
              <a:t>(2002</a:t>
            </a:r>
            <a:r>
              <a:rPr lang="en-US" altLang="ja-JP" sz="1600" b="1" dirty="0" smtClean="0">
                <a:latin typeface="Arial" panose="020B0604020202020204" pitchFamily="34" charset="0"/>
                <a:ea typeface="メイリオ" panose="020B0604030504040204" pitchFamily="50" charset="-128"/>
                <a:cs typeface="Arial" panose="020B0604020202020204" pitchFamily="34" charset="0"/>
              </a:rPr>
              <a:t>)</a:t>
            </a:r>
            <a:endParaRPr lang="ja-JP" altLang="en-US" sz="1600" b="1" dirty="0">
              <a:latin typeface="Arial" panose="020B0604020202020204" pitchFamily="34" charset="0"/>
              <a:ea typeface="メイリオ" panose="020B0604030504040204" pitchFamily="50" charset="-128"/>
              <a:cs typeface="Arial" panose="020B0604020202020204" pitchFamily="34" charset="0"/>
            </a:endParaRPr>
          </a:p>
        </p:txBody>
      </p:sp>
      <p:sp>
        <p:nvSpPr>
          <p:cNvPr id="77" name="フリーフォーム 76"/>
          <p:cNvSpPr/>
          <p:nvPr/>
        </p:nvSpPr>
        <p:spPr>
          <a:xfrm>
            <a:off x="1932935" y="2478890"/>
            <a:ext cx="4820860" cy="230059"/>
          </a:xfrm>
          <a:custGeom>
            <a:avLst/>
            <a:gdLst>
              <a:gd name="connsiteX0" fmla="*/ 0 w 4572000"/>
              <a:gd name="connsiteY0" fmla="*/ 0 h 491079"/>
              <a:gd name="connsiteX1" fmla="*/ 609600 w 4572000"/>
              <a:gd name="connsiteY1" fmla="*/ 491066 h 491079"/>
              <a:gd name="connsiteX2" fmla="*/ 1168400 w 4572000"/>
              <a:gd name="connsiteY2" fmla="*/ 16933 h 491079"/>
              <a:gd name="connsiteX3" fmla="*/ 1761067 w 4572000"/>
              <a:gd name="connsiteY3" fmla="*/ 491066 h 491079"/>
              <a:gd name="connsiteX4" fmla="*/ 2302934 w 4572000"/>
              <a:gd name="connsiteY4" fmla="*/ 33866 h 491079"/>
              <a:gd name="connsiteX5" fmla="*/ 2912534 w 4572000"/>
              <a:gd name="connsiteY5" fmla="*/ 474133 h 491079"/>
              <a:gd name="connsiteX6" fmla="*/ 3471334 w 4572000"/>
              <a:gd name="connsiteY6" fmla="*/ 16933 h 491079"/>
              <a:gd name="connsiteX7" fmla="*/ 4030134 w 4572000"/>
              <a:gd name="connsiteY7" fmla="*/ 491066 h 491079"/>
              <a:gd name="connsiteX8" fmla="*/ 4572000 w 4572000"/>
              <a:gd name="connsiteY8" fmla="*/ 0 h 491079"/>
              <a:gd name="connsiteX9" fmla="*/ 4572000 w 4572000"/>
              <a:gd name="connsiteY9" fmla="*/ 0 h 491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0" h="491079">
                <a:moveTo>
                  <a:pt x="0" y="0"/>
                </a:moveTo>
                <a:cubicBezTo>
                  <a:pt x="207433" y="244122"/>
                  <a:pt x="414867" y="488244"/>
                  <a:pt x="609600" y="491066"/>
                </a:cubicBezTo>
                <a:cubicBezTo>
                  <a:pt x="804333" y="493888"/>
                  <a:pt x="976489" y="16933"/>
                  <a:pt x="1168400" y="16933"/>
                </a:cubicBezTo>
                <a:cubicBezTo>
                  <a:pt x="1360311" y="16933"/>
                  <a:pt x="1571978" y="488244"/>
                  <a:pt x="1761067" y="491066"/>
                </a:cubicBezTo>
                <a:cubicBezTo>
                  <a:pt x="1950156" y="493888"/>
                  <a:pt x="2111023" y="36688"/>
                  <a:pt x="2302934" y="33866"/>
                </a:cubicBezTo>
                <a:cubicBezTo>
                  <a:pt x="2494845" y="31044"/>
                  <a:pt x="2717801" y="476955"/>
                  <a:pt x="2912534" y="474133"/>
                </a:cubicBezTo>
                <a:cubicBezTo>
                  <a:pt x="3107267" y="471311"/>
                  <a:pt x="3285067" y="14111"/>
                  <a:pt x="3471334" y="16933"/>
                </a:cubicBezTo>
                <a:cubicBezTo>
                  <a:pt x="3657601" y="19755"/>
                  <a:pt x="3846690" y="493888"/>
                  <a:pt x="4030134" y="491066"/>
                </a:cubicBezTo>
                <a:cubicBezTo>
                  <a:pt x="4213578" y="488244"/>
                  <a:pt x="4572000" y="0"/>
                  <a:pt x="4572000" y="0"/>
                </a:cubicBezTo>
                <a:lnTo>
                  <a:pt x="4572000" y="0"/>
                </a:lnTo>
              </a:path>
            </a:pathLst>
          </a:custGeom>
          <a:gradFill flip="none" rotWithShape="1">
            <a:gsLst>
              <a:gs pos="0">
                <a:schemeClr val="tx1">
                  <a:lumMod val="65000"/>
                  <a:lumOff val="35000"/>
                </a:schemeClr>
              </a:gs>
              <a:gs pos="100000">
                <a:schemeClr val="bg1">
                  <a:lumMod val="75000"/>
                </a:schemeClr>
              </a:gs>
            </a:gsLst>
            <a:lin ang="16200000" scaled="0"/>
            <a:tileRect/>
          </a:gra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cxnSp>
        <p:nvCxnSpPr>
          <p:cNvPr id="78" name="直線矢印コネクタ 77"/>
          <p:cNvCxnSpPr/>
          <p:nvPr/>
        </p:nvCxnSpPr>
        <p:spPr>
          <a:xfrm>
            <a:off x="3799994" y="2696219"/>
            <a:ext cx="0" cy="2268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0" name="直線矢印コネクタ 79"/>
          <p:cNvCxnSpPr/>
          <p:nvPr/>
        </p:nvCxnSpPr>
        <p:spPr>
          <a:xfrm flipH="1">
            <a:off x="3391806" y="2912274"/>
            <a:ext cx="338418"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1" name="直線矢印コネクタ 80"/>
          <p:cNvCxnSpPr/>
          <p:nvPr/>
        </p:nvCxnSpPr>
        <p:spPr>
          <a:xfrm>
            <a:off x="3859953" y="2912277"/>
            <a:ext cx="347981"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3" name="直線矢印コネクタ 82"/>
          <p:cNvCxnSpPr/>
          <p:nvPr/>
        </p:nvCxnSpPr>
        <p:spPr>
          <a:xfrm>
            <a:off x="3799994" y="2933284"/>
            <a:ext cx="0" cy="2268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4" name="直線矢印コネクタ 83"/>
          <p:cNvCxnSpPr/>
          <p:nvPr/>
        </p:nvCxnSpPr>
        <p:spPr>
          <a:xfrm>
            <a:off x="3799994" y="3166269"/>
            <a:ext cx="0" cy="2268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5" name="直線矢印コネクタ 84"/>
          <p:cNvCxnSpPr/>
          <p:nvPr/>
        </p:nvCxnSpPr>
        <p:spPr>
          <a:xfrm>
            <a:off x="3799997" y="2425294"/>
            <a:ext cx="0" cy="2268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7" name="フリーフォーム 86"/>
          <p:cNvSpPr/>
          <p:nvPr/>
        </p:nvSpPr>
        <p:spPr>
          <a:xfrm>
            <a:off x="1892302" y="3158052"/>
            <a:ext cx="4821765" cy="271029"/>
          </a:xfrm>
          <a:custGeom>
            <a:avLst/>
            <a:gdLst>
              <a:gd name="connsiteX0" fmla="*/ 0 w 4758267"/>
              <a:gd name="connsiteY0" fmla="*/ 16933 h 271029"/>
              <a:gd name="connsiteX1" fmla="*/ 609600 w 4758267"/>
              <a:gd name="connsiteY1" fmla="*/ 270933 h 271029"/>
              <a:gd name="connsiteX2" fmla="*/ 1185333 w 4758267"/>
              <a:gd name="connsiteY2" fmla="*/ 0 h 271029"/>
              <a:gd name="connsiteX3" fmla="*/ 1828800 w 4758267"/>
              <a:gd name="connsiteY3" fmla="*/ 270933 h 271029"/>
              <a:gd name="connsiteX4" fmla="*/ 2370667 w 4758267"/>
              <a:gd name="connsiteY4" fmla="*/ 33867 h 271029"/>
              <a:gd name="connsiteX5" fmla="*/ 3081867 w 4758267"/>
              <a:gd name="connsiteY5" fmla="*/ 270933 h 271029"/>
              <a:gd name="connsiteX6" fmla="*/ 3623733 w 4758267"/>
              <a:gd name="connsiteY6" fmla="*/ 0 h 271029"/>
              <a:gd name="connsiteX7" fmla="*/ 4199467 w 4758267"/>
              <a:gd name="connsiteY7" fmla="*/ 270933 h 271029"/>
              <a:gd name="connsiteX8" fmla="*/ 4758267 w 4758267"/>
              <a:gd name="connsiteY8" fmla="*/ 33867 h 27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8267" h="271029">
                <a:moveTo>
                  <a:pt x="0" y="16933"/>
                </a:moveTo>
                <a:cubicBezTo>
                  <a:pt x="206022" y="145344"/>
                  <a:pt x="412045" y="273755"/>
                  <a:pt x="609600" y="270933"/>
                </a:cubicBezTo>
                <a:cubicBezTo>
                  <a:pt x="807155" y="268111"/>
                  <a:pt x="982133" y="0"/>
                  <a:pt x="1185333" y="0"/>
                </a:cubicBezTo>
                <a:cubicBezTo>
                  <a:pt x="1388533" y="0"/>
                  <a:pt x="1631244" y="265289"/>
                  <a:pt x="1828800" y="270933"/>
                </a:cubicBezTo>
                <a:cubicBezTo>
                  <a:pt x="2026356" y="276578"/>
                  <a:pt x="2161823" y="33867"/>
                  <a:pt x="2370667" y="33867"/>
                </a:cubicBezTo>
                <a:cubicBezTo>
                  <a:pt x="2579511" y="33867"/>
                  <a:pt x="2873023" y="276577"/>
                  <a:pt x="3081867" y="270933"/>
                </a:cubicBezTo>
                <a:cubicBezTo>
                  <a:pt x="3290711" y="265289"/>
                  <a:pt x="3437466" y="0"/>
                  <a:pt x="3623733" y="0"/>
                </a:cubicBezTo>
                <a:cubicBezTo>
                  <a:pt x="3810000" y="0"/>
                  <a:pt x="4010378" y="265289"/>
                  <a:pt x="4199467" y="270933"/>
                </a:cubicBezTo>
                <a:cubicBezTo>
                  <a:pt x="4388556" y="276577"/>
                  <a:pt x="4758267" y="33867"/>
                  <a:pt x="4758267" y="33867"/>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sp>
        <p:nvSpPr>
          <p:cNvPr id="88" name="テキスト ボックス 87"/>
          <p:cNvSpPr txBox="1"/>
          <p:nvPr/>
        </p:nvSpPr>
        <p:spPr>
          <a:xfrm>
            <a:off x="2590712" y="2524465"/>
            <a:ext cx="2003646" cy="369332"/>
          </a:xfrm>
          <a:prstGeom prst="rect">
            <a:avLst/>
          </a:prstGeom>
          <a:noFill/>
        </p:spPr>
        <p:txBody>
          <a:bodyPr wrap="square" rtlCol="0">
            <a:spAutoFit/>
          </a:bodyPr>
          <a:lstStyle/>
          <a:p>
            <a:r>
              <a:rPr lang="en-US" altLang="ja-JP" b="1" dirty="0" smtClean="0"/>
              <a:t>Depth fluid</a:t>
            </a:r>
            <a:endParaRPr kumimoji="1" lang="ja-JP" altLang="en-US" b="1" dirty="0"/>
          </a:p>
        </p:txBody>
      </p:sp>
      <p:cxnSp>
        <p:nvCxnSpPr>
          <p:cNvPr id="89" name="直線矢印コネクタ 88"/>
          <p:cNvCxnSpPr/>
          <p:nvPr/>
        </p:nvCxnSpPr>
        <p:spPr>
          <a:xfrm>
            <a:off x="3799997" y="3411413"/>
            <a:ext cx="0" cy="2268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0" name="直線矢印コネクタ 89"/>
          <p:cNvCxnSpPr/>
          <p:nvPr/>
        </p:nvCxnSpPr>
        <p:spPr>
          <a:xfrm flipH="1">
            <a:off x="3412976" y="3132406"/>
            <a:ext cx="3024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1" name="直線矢印コネクタ 90"/>
          <p:cNvCxnSpPr/>
          <p:nvPr/>
        </p:nvCxnSpPr>
        <p:spPr>
          <a:xfrm>
            <a:off x="3876889" y="3132409"/>
            <a:ext cx="3132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2" name="テキスト ボックス 91"/>
          <p:cNvSpPr txBox="1"/>
          <p:nvPr/>
        </p:nvSpPr>
        <p:spPr>
          <a:xfrm>
            <a:off x="4165526" y="2807770"/>
            <a:ext cx="1875811" cy="369332"/>
          </a:xfrm>
          <a:prstGeom prst="rect">
            <a:avLst/>
          </a:prstGeom>
          <a:noFill/>
        </p:spPr>
        <p:txBody>
          <a:bodyPr wrap="square" rtlCol="0">
            <a:spAutoFit/>
          </a:bodyPr>
          <a:lstStyle/>
          <a:p>
            <a:r>
              <a:rPr lang="en-US" altLang="ja-JP" b="1" dirty="0" smtClean="0"/>
              <a:t>Lateral fluid</a:t>
            </a:r>
            <a:endParaRPr kumimoji="1" lang="ja-JP" altLang="en-US" b="1" dirty="0"/>
          </a:p>
        </p:txBody>
      </p:sp>
      <p:sp>
        <p:nvSpPr>
          <p:cNvPr id="94" name="テキスト ボックス 93"/>
          <p:cNvSpPr txBox="1"/>
          <p:nvPr/>
        </p:nvSpPr>
        <p:spPr>
          <a:xfrm>
            <a:off x="3169758" y="2099249"/>
            <a:ext cx="1354048" cy="369332"/>
          </a:xfrm>
          <a:prstGeom prst="rect">
            <a:avLst/>
          </a:prstGeom>
          <a:noFill/>
        </p:spPr>
        <p:txBody>
          <a:bodyPr wrap="square" rtlCol="0">
            <a:spAutoFit/>
          </a:bodyPr>
          <a:lstStyle/>
          <a:p>
            <a:r>
              <a:rPr kumimoji="1" lang="en-US" altLang="ja-JP" b="1" dirty="0" smtClean="0"/>
              <a:t>Pressure</a:t>
            </a:r>
            <a:endParaRPr kumimoji="1" lang="ja-JP" altLang="en-US" b="1" dirty="0"/>
          </a:p>
        </p:txBody>
      </p:sp>
      <p:sp>
        <p:nvSpPr>
          <p:cNvPr id="102" name="テキスト ボックス 101"/>
          <p:cNvSpPr txBox="1"/>
          <p:nvPr/>
        </p:nvSpPr>
        <p:spPr>
          <a:xfrm>
            <a:off x="6990862" y="2996249"/>
            <a:ext cx="1613342" cy="369332"/>
          </a:xfrm>
          <a:prstGeom prst="rect">
            <a:avLst/>
          </a:prstGeom>
          <a:noFill/>
        </p:spPr>
        <p:txBody>
          <a:bodyPr wrap="square" rtlCol="0">
            <a:spAutoFit/>
          </a:bodyPr>
          <a:lstStyle/>
          <a:p>
            <a:r>
              <a:rPr lang="en-US" altLang="ja-JP" b="1" dirty="0" smtClean="0"/>
              <a:t>Shock front</a:t>
            </a:r>
            <a:endParaRPr kumimoji="1" lang="ja-JP" altLang="en-US" b="1" dirty="0"/>
          </a:p>
        </p:txBody>
      </p:sp>
      <p:cxnSp>
        <p:nvCxnSpPr>
          <p:cNvPr id="103" name="直線コネクタ 102"/>
          <p:cNvCxnSpPr/>
          <p:nvPr/>
        </p:nvCxnSpPr>
        <p:spPr>
          <a:xfrm>
            <a:off x="6728018" y="3206806"/>
            <a:ext cx="313470" cy="0"/>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115" name="テキスト ボックス 114"/>
          <p:cNvSpPr txBox="1"/>
          <p:nvPr/>
        </p:nvSpPr>
        <p:spPr>
          <a:xfrm>
            <a:off x="-92825" y="207136"/>
            <a:ext cx="8948958" cy="492443"/>
          </a:xfrm>
          <a:prstGeom prst="rect">
            <a:avLst/>
          </a:prstGeom>
          <a:noFill/>
        </p:spPr>
        <p:txBody>
          <a:bodyPr wrap="square" rtlCol="0">
            <a:spAutoFit/>
          </a:bodyPr>
          <a:lstStyle/>
          <a:p>
            <a:pPr algn="ctr"/>
            <a:r>
              <a:rPr lang="ja-JP" altLang="en-US" sz="2600" b="1" dirty="0" smtClean="0"/>
              <a:t>インプリント</a:t>
            </a:r>
            <a:r>
              <a:rPr lang="ja-JP" altLang="en-US" sz="2400" b="1" dirty="0" smtClean="0"/>
              <a:t>擾乱</a:t>
            </a:r>
            <a:r>
              <a:rPr lang="ja-JP" altLang="en-US" sz="2600" b="1" dirty="0" smtClean="0"/>
              <a:t>は非圧縮流体モデル</a:t>
            </a:r>
            <a:r>
              <a:rPr lang="en-US" altLang="ja-JP" sz="2600" b="1" baseline="30000" dirty="0" smtClean="0"/>
              <a:t>*</a:t>
            </a:r>
            <a:r>
              <a:rPr lang="ja-JP" altLang="en-US" sz="2600" b="1" dirty="0" smtClean="0"/>
              <a:t>により記述される</a:t>
            </a:r>
            <a:endParaRPr lang="en-US" altLang="ja-JP" sz="2600" b="1" dirty="0"/>
          </a:p>
        </p:txBody>
      </p:sp>
      <p:sp>
        <p:nvSpPr>
          <p:cNvPr id="116" name="テキスト ボックス 115"/>
          <p:cNvSpPr txBox="1"/>
          <p:nvPr/>
        </p:nvSpPr>
        <p:spPr>
          <a:xfrm>
            <a:off x="1932935" y="2003876"/>
            <a:ext cx="1183360" cy="369332"/>
          </a:xfrm>
          <a:prstGeom prst="rect">
            <a:avLst/>
          </a:prstGeom>
          <a:noFill/>
          <a:ln>
            <a:noFill/>
          </a:ln>
        </p:spPr>
        <p:txBody>
          <a:bodyPr wrap="square" rtlCol="0">
            <a:spAutoFit/>
          </a:bodyPr>
          <a:lstStyle/>
          <a:p>
            <a:r>
              <a:rPr kumimoji="1" lang="en-US" altLang="ja-JP" b="1" dirty="0" smtClean="0"/>
              <a:t>Plasma</a:t>
            </a:r>
            <a:endParaRPr kumimoji="1" lang="ja-JP" altLang="en-US" b="1" dirty="0"/>
          </a:p>
        </p:txBody>
      </p:sp>
      <p:sp>
        <p:nvSpPr>
          <p:cNvPr id="117" name="テキスト ボックス 116"/>
          <p:cNvSpPr txBox="1"/>
          <p:nvPr/>
        </p:nvSpPr>
        <p:spPr>
          <a:xfrm>
            <a:off x="1816100" y="2585520"/>
            <a:ext cx="790097" cy="369332"/>
          </a:xfrm>
          <a:prstGeom prst="rect">
            <a:avLst/>
          </a:prstGeom>
          <a:noFill/>
        </p:spPr>
        <p:txBody>
          <a:bodyPr wrap="square" rtlCol="0">
            <a:spAutoFit/>
          </a:bodyPr>
          <a:lstStyle/>
          <a:p>
            <a:r>
              <a:rPr kumimoji="1" lang="en-US" altLang="ja-JP" b="1" dirty="0" smtClean="0"/>
              <a:t>Target</a:t>
            </a:r>
            <a:endParaRPr kumimoji="1" lang="ja-JP" altLang="en-US" b="1" dirty="0"/>
          </a:p>
        </p:txBody>
      </p:sp>
      <p:cxnSp>
        <p:nvCxnSpPr>
          <p:cNvPr id="121" name="直線矢印コネクタ 120"/>
          <p:cNvCxnSpPr/>
          <p:nvPr/>
        </p:nvCxnSpPr>
        <p:spPr>
          <a:xfrm>
            <a:off x="1773766" y="2482876"/>
            <a:ext cx="0" cy="958905"/>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22" name="直線矢印コネクタ 121"/>
          <p:cNvCxnSpPr/>
          <p:nvPr/>
        </p:nvCxnSpPr>
        <p:spPr>
          <a:xfrm>
            <a:off x="1769532" y="1964114"/>
            <a:ext cx="0" cy="514776"/>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graphicFrame>
        <p:nvGraphicFramePr>
          <p:cNvPr id="125" name="オブジェクト 124"/>
          <p:cNvGraphicFramePr>
            <a:graphicFrameLocks noChangeAspect="1"/>
          </p:cNvGraphicFramePr>
          <p:nvPr>
            <p:extLst>
              <p:ext uri="{D42A27DB-BD31-4B8C-83A1-F6EECF244321}">
                <p14:modId xmlns:p14="http://schemas.microsoft.com/office/powerpoint/2010/main" val="4112339928"/>
              </p:ext>
            </p:extLst>
          </p:nvPr>
        </p:nvGraphicFramePr>
        <p:xfrm>
          <a:off x="1435366" y="2708949"/>
          <a:ext cx="346866" cy="421195"/>
        </p:xfrm>
        <a:graphic>
          <a:graphicData uri="http://schemas.openxmlformats.org/presentationml/2006/ole">
            <mc:AlternateContent xmlns:mc="http://schemas.openxmlformats.org/markup-compatibility/2006">
              <mc:Choice xmlns:v="urn:schemas-microsoft-com:vml" Requires="v">
                <p:oleObj spid="_x0000_s10040" name="Equation" r:id="rId4" imgW="177800" imgH="215900" progId="Equation.3">
                  <p:embed/>
                </p:oleObj>
              </mc:Choice>
              <mc:Fallback>
                <p:oleObj name="Equation" r:id="rId4" imgW="177800" imgH="215900" progId="Equation.3">
                  <p:embed/>
                  <p:pic>
                    <p:nvPicPr>
                      <p:cNvPr id="0" name=""/>
                      <p:cNvPicPr/>
                      <p:nvPr/>
                    </p:nvPicPr>
                    <p:blipFill>
                      <a:blip r:embed="rId5"/>
                      <a:stretch>
                        <a:fillRect/>
                      </a:stretch>
                    </p:blipFill>
                    <p:spPr>
                      <a:xfrm>
                        <a:off x="1435366" y="2708949"/>
                        <a:ext cx="346866" cy="421195"/>
                      </a:xfrm>
                      <a:prstGeom prst="rect">
                        <a:avLst/>
                      </a:prstGeom>
                    </p:spPr>
                  </p:pic>
                </p:oleObj>
              </mc:Fallback>
            </mc:AlternateContent>
          </a:graphicData>
        </a:graphic>
      </p:graphicFrame>
      <p:graphicFrame>
        <p:nvGraphicFramePr>
          <p:cNvPr id="126" name="オブジェクト 125"/>
          <p:cNvGraphicFramePr>
            <a:graphicFrameLocks noChangeAspect="1"/>
          </p:cNvGraphicFramePr>
          <p:nvPr>
            <p:extLst>
              <p:ext uri="{D42A27DB-BD31-4B8C-83A1-F6EECF244321}">
                <p14:modId xmlns:p14="http://schemas.microsoft.com/office/powerpoint/2010/main" val="368620804"/>
              </p:ext>
            </p:extLst>
          </p:nvPr>
        </p:nvGraphicFramePr>
        <p:xfrm>
          <a:off x="1351102" y="2048485"/>
          <a:ext cx="391315" cy="350124"/>
        </p:xfrm>
        <a:graphic>
          <a:graphicData uri="http://schemas.openxmlformats.org/presentationml/2006/ole">
            <mc:AlternateContent xmlns:mc="http://schemas.openxmlformats.org/markup-compatibility/2006">
              <mc:Choice xmlns:v="urn:schemas-microsoft-com:vml" Requires="v">
                <p:oleObj spid="_x0000_s10041" name="Equation" r:id="rId6" imgW="241300" imgH="215900" progId="Equation.3">
                  <p:embed/>
                </p:oleObj>
              </mc:Choice>
              <mc:Fallback>
                <p:oleObj name="Equation" r:id="rId6" imgW="241300" imgH="215900" progId="Equation.3">
                  <p:embed/>
                  <p:pic>
                    <p:nvPicPr>
                      <p:cNvPr id="0" name=""/>
                      <p:cNvPicPr/>
                      <p:nvPr/>
                    </p:nvPicPr>
                    <p:blipFill>
                      <a:blip r:embed="rId7"/>
                      <a:stretch>
                        <a:fillRect/>
                      </a:stretch>
                    </p:blipFill>
                    <p:spPr>
                      <a:xfrm>
                        <a:off x="1351102" y="2048485"/>
                        <a:ext cx="391315" cy="350124"/>
                      </a:xfrm>
                      <a:prstGeom prst="rect">
                        <a:avLst/>
                      </a:prstGeom>
                    </p:spPr>
                  </p:pic>
                </p:oleObj>
              </mc:Fallback>
            </mc:AlternateContent>
          </a:graphicData>
        </a:graphic>
      </p:graphicFrame>
      <p:sp>
        <p:nvSpPr>
          <p:cNvPr id="128" name="テキスト ボックス 127"/>
          <p:cNvSpPr txBox="1"/>
          <p:nvPr/>
        </p:nvSpPr>
        <p:spPr>
          <a:xfrm>
            <a:off x="-1240359" y="5928212"/>
            <a:ext cx="7313011" cy="584775"/>
          </a:xfrm>
          <a:prstGeom prst="rect">
            <a:avLst/>
          </a:prstGeom>
          <a:noFill/>
          <a:ln w="25400">
            <a:noFill/>
          </a:ln>
        </p:spPr>
        <p:txBody>
          <a:bodyPr wrap="square" rtlCol="0">
            <a:spAutoFit/>
          </a:bodyPr>
          <a:lstStyle/>
          <a:p>
            <a:pPr algn="ctr"/>
            <a:r>
              <a:rPr lang="ja-JP" altLang="en-US" sz="2000" b="1" dirty="0" smtClean="0"/>
              <a:t>物質の圧縮率：</a:t>
            </a:r>
            <a:endParaRPr lang="en-US" altLang="ja-JP" sz="2000" b="1" dirty="0" smtClean="0"/>
          </a:p>
          <a:p>
            <a:pPr algn="ctr"/>
            <a:r>
              <a:rPr lang="ja-JP" altLang="en-US" sz="1200" b="1" dirty="0" smtClean="0"/>
              <a:t>（強い衝撃波の場合）</a:t>
            </a:r>
            <a:endParaRPr lang="en-US" altLang="ja-JP" sz="1200" b="1" dirty="0" smtClean="0"/>
          </a:p>
        </p:txBody>
      </p:sp>
      <p:sp>
        <p:nvSpPr>
          <p:cNvPr id="5" name="正方形/長方形 4"/>
          <p:cNvSpPr/>
          <p:nvPr/>
        </p:nvSpPr>
        <p:spPr>
          <a:xfrm>
            <a:off x="2507692" y="830541"/>
            <a:ext cx="678980" cy="1231200"/>
          </a:xfrm>
          <a:prstGeom prst="rect">
            <a:avLst/>
          </a:prstGeom>
          <a:gradFill flip="none" rotWithShape="1">
            <a:gsLst>
              <a:gs pos="30000">
                <a:srgbClr val="008000"/>
              </a:gs>
              <a:gs pos="100000">
                <a:srgbClr val="CCFFCC"/>
              </a:gs>
            </a:gsLst>
            <a:lin ang="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 name="正方形/長方形 7"/>
          <p:cNvSpPr/>
          <p:nvPr/>
        </p:nvSpPr>
        <p:spPr>
          <a:xfrm>
            <a:off x="3141575" y="824505"/>
            <a:ext cx="683764" cy="1224191"/>
          </a:xfrm>
          <a:prstGeom prst="rect">
            <a:avLst/>
          </a:prstGeom>
          <a:gradFill flip="none" rotWithShape="1">
            <a:gsLst>
              <a:gs pos="30000">
                <a:srgbClr val="008000"/>
              </a:gs>
              <a:gs pos="100000">
                <a:srgbClr val="CCFFCC"/>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a:xfrm>
            <a:off x="3757668" y="830541"/>
            <a:ext cx="671441" cy="1215998"/>
          </a:xfrm>
          <a:prstGeom prst="rect">
            <a:avLst/>
          </a:prstGeom>
          <a:gradFill flip="none" rotWithShape="1">
            <a:gsLst>
              <a:gs pos="30000">
                <a:srgbClr val="008000"/>
              </a:gs>
              <a:gs pos="100000">
                <a:srgbClr val="CCFFCC"/>
              </a:gs>
            </a:gsLst>
            <a:lin ang="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 name="正方形/長方形 2"/>
          <p:cNvSpPr/>
          <p:nvPr/>
        </p:nvSpPr>
        <p:spPr>
          <a:xfrm>
            <a:off x="4401136" y="830541"/>
            <a:ext cx="671441" cy="1218155"/>
          </a:xfrm>
          <a:prstGeom prst="rect">
            <a:avLst/>
          </a:prstGeom>
          <a:gradFill flip="none" rotWithShape="1">
            <a:gsLst>
              <a:gs pos="30000">
                <a:srgbClr val="008000"/>
              </a:gs>
              <a:gs pos="100000">
                <a:srgbClr val="CCFFCC"/>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9" name="正方形/長方形 8"/>
          <p:cNvSpPr/>
          <p:nvPr/>
        </p:nvSpPr>
        <p:spPr>
          <a:xfrm>
            <a:off x="5003043" y="828000"/>
            <a:ext cx="674395" cy="1231200"/>
          </a:xfrm>
          <a:prstGeom prst="rect">
            <a:avLst/>
          </a:prstGeom>
          <a:gradFill flip="none" rotWithShape="1">
            <a:gsLst>
              <a:gs pos="30000">
                <a:srgbClr val="008000"/>
              </a:gs>
              <a:gs pos="100000">
                <a:srgbClr val="CCFFCC"/>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1" name="正方形/長方形 10"/>
          <p:cNvSpPr/>
          <p:nvPr/>
        </p:nvSpPr>
        <p:spPr>
          <a:xfrm>
            <a:off x="5625465" y="828000"/>
            <a:ext cx="687259" cy="1234800"/>
          </a:xfrm>
          <a:prstGeom prst="rect">
            <a:avLst/>
          </a:prstGeom>
          <a:gradFill flip="none" rotWithShape="1">
            <a:gsLst>
              <a:gs pos="31000">
                <a:srgbClr val="008000"/>
              </a:gs>
              <a:gs pos="100000">
                <a:srgbClr val="CCFFCC"/>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1874675" y="1086626"/>
            <a:ext cx="4933626" cy="461665"/>
          </a:xfrm>
          <a:prstGeom prst="rect">
            <a:avLst/>
          </a:prstGeom>
          <a:noFill/>
        </p:spPr>
        <p:txBody>
          <a:bodyPr wrap="square" rtlCol="0">
            <a:spAutoFit/>
          </a:bodyPr>
          <a:lstStyle/>
          <a:p>
            <a:pPr algn="ctr"/>
            <a:r>
              <a:rPr lang="en-US" altLang="ja-JP" sz="2400" b="1" dirty="0"/>
              <a:t>Laser irradiation non-</a:t>
            </a:r>
            <a:r>
              <a:rPr lang="en-US" altLang="ja-JP" sz="2400" b="1" dirty="0" smtClean="0"/>
              <a:t>uniformity</a:t>
            </a:r>
            <a:endParaRPr lang="ja-JP" altLang="en-US" sz="2400" b="1" dirty="0"/>
          </a:p>
        </p:txBody>
      </p:sp>
      <p:sp>
        <p:nvSpPr>
          <p:cNvPr id="2" name="テキスト ボックス 1"/>
          <p:cNvSpPr txBox="1"/>
          <p:nvPr/>
        </p:nvSpPr>
        <p:spPr>
          <a:xfrm>
            <a:off x="-181659" y="3652210"/>
            <a:ext cx="3236217" cy="646331"/>
          </a:xfrm>
          <a:prstGeom prst="rect">
            <a:avLst/>
          </a:prstGeom>
          <a:noFill/>
        </p:spPr>
        <p:txBody>
          <a:bodyPr wrap="square" rtlCol="0">
            <a:spAutoFit/>
          </a:bodyPr>
          <a:lstStyle/>
          <a:p>
            <a:pPr algn="ctr"/>
            <a:r>
              <a:rPr lang="ja-JP" altLang="en-US" b="1" dirty="0"/>
              <a:t>衝撃波が単位長さ進む当たり生じるインプリントの</a:t>
            </a:r>
            <a:r>
              <a:rPr lang="ja-JP" altLang="en-US" b="1" dirty="0" smtClean="0"/>
              <a:t>大きさ</a:t>
            </a:r>
            <a:endParaRPr lang="ja-JP" altLang="en-US" b="1" dirty="0"/>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873111622"/>
              </p:ext>
            </p:extLst>
          </p:nvPr>
        </p:nvGraphicFramePr>
        <p:xfrm>
          <a:off x="2838873" y="3516107"/>
          <a:ext cx="6308725" cy="1114425"/>
        </p:xfrm>
        <a:graphic>
          <a:graphicData uri="http://schemas.openxmlformats.org/presentationml/2006/ole">
            <mc:AlternateContent xmlns:mc="http://schemas.openxmlformats.org/markup-compatibility/2006">
              <mc:Choice xmlns:v="urn:schemas-microsoft-com:vml" Requires="v">
                <p:oleObj spid="_x0000_s10042" name="Equation" r:id="rId8" imgW="3454400" imgH="609600" progId="Equation.3">
                  <p:embed/>
                </p:oleObj>
              </mc:Choice>
              <mc:Fallback>
                <p:oleObj name="Equation" r:id="rId8" imgW="3454400" imgH="609600" progId="Equation.3">
                  <p:embed/>
                  <p:pic>
                    <p:nvPicPr>
                      <p:cNvPr id="0" name=""/>
                      <p:cNvPicPr/>
                      <p:nvPr/>
                    </p:nvPicPr>
                    <p:blipFill>
                      <a:blip r:embed="rId9"/>
                      <a:stretch>
                        <a:fillRect/>
                      </a:stretch>
                    </p:blipFill>
                    <p:spPr>
                      <a:xfrm>
                        <a:off x="2838873" y="3516107"/>
                        <a:ext cx="6308725" cy="1114425"/>
                      </a:xfrm>
                      <a:prstGeom prst="rect">
                        <a:avLst/>
                      </a:prstGeom>
                    </p:spPr>
                  </p:pic>
                </p:oleObj>
              </mc:Fallback>
            </mc:AlternateContent>
          </a:graphicData>
        </a:graphic>
      </p:graphicFrame>
      <p:sp>
        <p:nvSpPr>
          <p:cNvPr id="13" name="円/楕円 12"/>
          <p:cNvSpPr/>
          <p:nvPr/>
        </p:nvSpPr>
        <p:spPr>
          <a:xfrm>
            <a:off x="3576976" y="3949815"/>
            <a:ext cx="212400" cy="334800"/>
          </a:xfrm>
          <a:prstGeom prst="ellipse">
            <a:avLst/>
          </a:prstGeom>
          <a:noFill/>
          <a:ln w="158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8" name="正方形/長方形 17"/>
          <p:cNvSpPr/>
          <p:nvPr/>
        </p:nvSpPr>
        <p:spPr>
          <a:xfrm>
            <a:off x="7412034" y="4239247"/>
            <a:ext cx="176400" cy="1440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0" name="テキスト ボックス 19"/>
          <p:cNvSpPr txBox="1"/>
          <p:nvPr/>
        </p:nvSpPr>
        <p:spPr>
          <a:xfrm>
            <a:off x="7313897" y="4143225"/>
            <a:ext cx="424873" cy="276999"/>
          </a:xfrm>
          <a:prstGeom prst="rect">
            <a:avLst/>
          </a:prstGeom>
          <a:noFill/>
        </p:spPr>
        <p:txBody>
          <a:bodyPr wrap="square" rtlCol="0">
            <a:spAutoFit/>
          </a:bodyPr>
          <a:lstStyle/>
          <a:p>
            <a:r>
              <a:rPr lang="en-US" altLang="ja-JP" sz="1200" dirty="0" err="1" smtClean="0"/>
              <a:t>sb</a:t>
            </a:r>
            <a:endParaRPr lang="ja-JP" altLang="en-US" sz="1200" dirty="0"/>
          </a:p>
        </p:txBody>
      </p:sp>
      <p:sp>
        <p:nvSpPr>
          <p:cNvPr id="21" name="角丸四角形 20"/>
          <p:cNvSpPr/>
          <p:nvPr/>
        </p:nvSpPr>
        <p:spPr>
          <a:xfrm>
            <a:off x="6809705" y="4237072"/>
            <a:ext cx="180000" cy="14760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2" name="テキスト ボックス 21"/>
          <p:cNvSpPr txBox="1"/>
          <p:nvPr/>
        </p:nvSpPr>
        <p:spPr>
          <a:xfrm>
            <a:off x="6705799" y="4140204"/>
            <a:ext cx="449901" cy="276999"/>
          </a:xfrm>
          <a:prstGeom prst="rect">
            <a:avLst/>
          </a:prstGeom>
          <a:noFill/>
        </p:spPr>
        <p:txBody>
          <a:bodyPr wrap="square" rtlCol="0">
            <a:spAutoFit/>
          </a:bodyPr>
          <a:lstStyle/>
          <a:p>
            <a:r>
              <a:rPr lang="en-US" altLang="ja-JP" sz="1200" dirty="0" err="1" smtClean="0"/>
              <a:t>sb</a:t>
            </a:r>
            <a:endParaRPr lang="ja-JP" altLang="en-US" sz="1200" dirty="0"/>
          </a:p>
        </p:txBody>
      </p:sp>
      <p:sp>
        <p:nvSpPr>
          <p:cNvPr id="23" name="円/楕円 22"/>
          <p:cNvSpPr/>
          <p:nvPr/>
        </p:nvSpPr>
        <p:spPr>
          <a:xfrm>
            <a:off x="6582212" y="4038715"/>
            <a:ext cx="425579" cy="357252"/>
          </a:xfrm>
          <a:prstGeom prst="ellipse">
            <a:avLst/>
          </a:prstGeom>
          <a:noFill/>
          <a:ln w="19050">
            <a:solidFill>
              <a:srgbClr val="FF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4" name="正方形/長方形 13"/>
          <p:cNvSpPr/>
          <p:nvPr/>
        </p:nvSpPr>
        <p:spPr>
          <a:xfrm>
            <a:off x="1562100" y="2249007"/>
            <a:ext cx="129600" cy="1115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7" name="テキスト ボックス 16"/>
          <p:cNvSpPr txBox="1"/>
          <p:nvPr/>
        </p:nvSpPr>
        <p:spPr>
          <a:xfrm>
            <a:off x="1473200" y="2118176"/>
            <a:ext cx="457200" cy="276999"/>
          </a:xfrm>
          <a:prstGeom prst="rect">
            <a:avLst/>
          </a:prstGeom>
          <a:noFill/>
        </p:spPr>
        <p:txBody>
          <a:bodyPr wrap="square" rtlCol="0">
            <a:spAutoFit/>
          </a:bodyPr>
          <a:lstStyle/>
          <a:p>
            <a:r>
              <a:rPr kumimoji="1" lang="en-US" altLang="ja-JP" sz="1200" dirty="0" err="1" smtClean="0"/>
              <a:t>sb</a:t>
            </a:r>
            <a:endParaRPr kumimoji="1" lang="ja-JP" altLang="en-US" sz="1200" dirty="0"/>
          </a:p>
        </p:txBody>
      </p:sp>
      <p:sp>
        <p:nvSpPr>
          <p:cNvPr id="28" name="テキスト ボックス 27"/>
          <p:cNvSpPr txBox="1"/>
          <p:nvPr/>
        </p:nvSpPr>
        <p:spPr>
          <a:xfrm>
            <a:off x="-241770" y="1963941"/>
            <a:ext cx="2174165" cy="646331"/>
          </a:xfrm>
          <a:prstGeom prst="rect">
            <a:avLst/>
          </a:prstGeom>
          <a:noFill/>
        </p:spPr>
        <p:txBody>
          <a:bodyPr wrap="square" rtlCol="0">
            <a:spAutoFit/>
          </a:bodyPr>
          <a:lstStyle/>
          <a:p>
            <a:pPr algn="ctr"/>
            <a:r>
              <a:rPr kumimoji="1" lang="en-US" altLang="ja-JP" b="1" dirty="0" smtClean="0"/>
              <a:t>Stand-off</a:t>
            </a:r>
          </a:p>
          <a:p>
            <a:pPr algn="ctr"/>
            <a:r>
              <a:rPr lang="en-US" altLang="ja-JP" b="1" dirty="0" smtClean="0"/>
              <a:t>distance</a:t>
            </a:r>
            <a:endParaRPr kumimoji="1" lang="ja-JP" altLang="en-US" b="1" dirty="0"/>
          </a:p>
        </p:txBody>
      </p:sp>
      <p:sp>
        <p:nvSpPr>
          <p:cNvPr id="32" name="テキスト ボックス 31"/>
          <p:cNvSpPr txBox="1"/>
          <p:nvPr/>
        </p:nvSpPr>
        <p:spPr>
          <a:xfrm>
            <a:off x="338010" y="2763875"/>
            <a:ext cx="1423790" cy="369332"/>
          </a:xfrm>
          <a:prstGeom prst="rect">
            <a:avLst/>
          </a:prstGeom>
          <a:noFill/>
        </p:spPr>
        <p:txBody>
          <a:bodyPr wrap="square" rtlCol="0">
            <a:spAutoFit/>
          </a:bodyPr>
          <a:lstStyle/>
          <a:p>
            <a:r>
              <a:rPr kumimoji="1" lang="en-US" altLang="ja-JP" b="1" dirty="0" smtClean="0"/>
              <a:t>Thickness</a:t>
            </a:r>
            <a:endParaRPr kumimoji="1" lang="ja-JP" altLang="en-US" b="1" dirty="0"/>
          </a:p>
        </p:txBody>
      </p:sp>
      <p:sp>
        <p:nvSpPr>
          <p:cNvPr id="86" name="テキスト ボックス 85"/>
          <p:cNvSpPr txBox="1"/>
          <p:nvPr/>
        </p:nvSpPr>
        <p:spPr>
          <a:xfrm>
            <a:off x="80690" y="5030585"/>
            <a:ext cx="6232034" cy="646331"/>
          </a:xfrm>
          <a:prstGeom prst="rect">
            <a:avLst/>
          </a:prstGeom>
          <a:noFill/>
        </p:spPr>
        <p:txBody>
          <a:bodyPr wrap="square" rtlCol="0">
            <a:spAutoFit/>
          </a:bodyPr>
          <a:lstStyle/>
          <a:p>
            <a:r>
              <a:rPr kumimoji="1" lang="ja-JP" altLang="en-US" b="1" dirty="0" smtClean="0"/>
              <a:t>・</a:t>
            </a:r>
            <a:r>
              <a:rPr kumimoji="1" lang="en-US" altLang="ja-JP" b="1" dirty="0" smtClean="0"/>
              <a:t> </a:t>
            </a:r>
            <a:r>
              <a:rPr kumimoji="1" lang="ja-JP" altLang="en-US" b="1" dirty="0" smtClean="0"/>
              <a:t>照射不均一の波数</a:t>
            </a:r>
            <a:r>
              <a:rPr kumimoji="1" lang="en-US" altLang="ja-JP" b="1" dirty="0" smtClean="0"/>
              <a:t> </a:t>
            </a:r>
            <a:r>
              <a:rPr kumimoji="1" lang="en-US" altLang="ja-JP" b="1" i="1" dirty="0" smtClean="0">
                <a:latin typeface="Times New Roman" panose="02020603050405020304" pitchFamily="18" charset="0"/>
                <a:cs typeface="Times New Roman" panose="02020603050405020304" pitchFamily="18" charset="0"/>
              </a:rPr>
              <a:t>k </a:t>
            </a:r>
            <a:r>
              <a:rPr kumimoji="1" lang="ja-JP" altLang="en-US" b="1" dirty="0" smtClean="0"/>
              <a:t>が</a:t>
            </a:r>
            <a:r>
              <a:rPr lang="ja-JP" altLang="en-US" b="1" dirty="0" smtClean="0"/>
              <a:t>小さい（波長が大きい）場合</a:t>
            </a:r>
            <a:endParaRPr kumimoji="1" lang="en-US" altLang="ja-JP" b="1" dirty="0" smtClean="0"/>
          </a:p>
          <a:p>
            <a:r>
              <a:rPr kumimoji="1" lang="ja-JP" altLang="en-US" b="1" dirty="0" smtClean="0"/>
              <a:t>・アブレーション面と臨界密度面の間が小さい（入射極初期時）</a:t>
            </a:r>
            <a:endParaRPr kumimoji="1" lang="ja-JP" altLang="en-US" b="1" dirty="0"/>
          </a:p>
        </p:txBody>
      </p:sp>
      <p:sp>
        <p:nvSpPr>
          <p:cNvPr id="93" name="テキスト ボックス 92"/>
          <p:cNvSpPr txBox="1"/>
          <p:nvPr/>
        </p:nvSpPr>
        <p:spPr>
          <a:xfrm>
            <a:off x="6713091" y="5082823"/>
            <a:ext cx="2374228" cy="646331"/>
          </a:xfrm>
          <a:prstGeom prst="rect">
            <a:avLst/>
          </a:prstGeom>
          <a:noFill/>
        </p:spPr>
        <p:txBody>
          <a:bodyPr wrap="square" rtlCol="0">
            <a:spAutoFit/>
          </a:bodyPr>
          <a:lstStyle/>
          <a:p>
            <a:pPr algn="ctr"/>
            <a:r>
              <a:rPr kumimoji="1" lang="ja-JP" altLang="en-US" b="1" dirty="0" smtClean="0"/>
              <a:t>熱平滑化の効果が</a:t>
            </a:r>
            <a:endParaRPr kumimoji="1" lang="en-US" altLang="ja-JP" b="1" dirty="0" smtClean="0"/>
          </a:p>
          <a:p>
            <a:pPr algn="ctr"/>
            <a:r>
              <a:rPr lang="ja-JP" altLang="en-US" b="1" dirty="0"/>
              <a:t>有効</a:t>
            </a:r>
            <a:r>
              <a:rPr lang="ja-JP" altLang="en-US" b="1" dirty="0" smtClean="0"/>
              <a:t>ではな</a:t>
            </a:r>
            <a:r>
              <a:rPr lang="ja-JP" altLang="en-US" b="1" dirty="0"/>
              <a:t>い</a:t>
            </a:r>
            <a:endParaRPr kumimoji="1" lang="ja-JP" altLang="en-US" b="1" dirty="0"/>
          </a:p>
        </p:txBody>
      </p:sp>
      <p:sp>
        <p:nvSpPr>
          <p:cNvPr id="95" name="右矢印 94"/>
          <p:cNvSpPr/>
          <p:nvPr/>
        </p:nvSpPr>
        <p:spPr>
          <a:xfrm>
            <a:off x="6214670" y="5234896"/>
            <a:ext cx="660269" cy="369332"/>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9" name="テキスト ボックス 78"/>
          <p:cNvSpPr txBox="1"/>
          <p:nvPr/>
        </p:nvSpPr>
        <p:spPr>
          <a:xfrm>
            <a:off x="3307055" y="5774700"/>
            <a:ext cx="2378567" cy="369332"/>
          </a:xfrm>
          <a:prstGeom prst="rect">
            <a:avLst/>
          </a:prstGeom>
          <a:noFill/>
        </p:spPr>
        <p:txBody>
          <a:bodyPr wrap="square" rtlCol="0">
            <a:spAutoFit/>
          </a:bodyPr>
          <a:lstStyle/>
          <a:p>
            <a:r>
              <a:rPr lang="ja-JP" altLang="en-US" b="1" dirty="0" smtClean="0"/>
              <a:t>衝撃</a:t>
            </a:r>
            <a:r>
              <a:rPr kumimoji="1" lang="ja-JP" altLang="en-US" b="1" dirty="0" smtClean="0"/>
              <a:t>波圧縮後の密度</a:t>
            </a:r>
            <a:endParaRPr kumimoji="1" lang="ja-JP" altLang="en-US" b="1" dirty="0"/>
          </a:p>
        </p:txBody>
      </p:sp>
      <p:cxnSp>
        <p:nvCxnSpPr>
          <p:cNvPr id="82" name="直線コネクタ 81"/>
          <p:cNvCxnSpPr/>
          <p:nvPr/>
        </p:nvCxnSpPr>
        <p:spPr>
          <a:xfrm flipH="1">
            <a:off x="3406835" y="6160965"/>
            <a:ext cx="24192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6" name="テキスト ボックス 95"/>
          <p:cNvSpPr txBox="1"/>
          <p:nvPr/>
        </p:nvSpPr>
        <p:spPr>
          <a:xfrm>
            <a:off x="3736612" y="6122477"/>
            <a:ext cx="1734627" cy="369332"/>
          </a:xfrm>
          <a:prstGeom prst="rect">
            <a:avLst/>
          </a:prstGeom>
          <a:noFill/>
        </p:spPr>
        <p:txBody>
          <a:bodyPr wrap="square" rtlCol="0">
            <a:spAutoFit/>
          </a:bodyPr>
          <a:lstStyle/>
          <a:p>
            <a:r>
              <a:rPr kumimoji="1" lang="ja-JP" altLang="en-US" b="1" dirty="0" smtClean="0"/>
              <a:t>初期密度</a:t>
            </a:r>
            <a:endParaRPr kumimoji="1" lang="ja-JP" altLang="en-US" b="1" dirty="0"/>
          </a:p>
        </p:txBody>
      </p:sp>
      <p:sp>
        <p:nvSpPr>
          <p:cNvPr id="42" name="角丸四角形 41"/>
          <p:cNvSpPr/>
          <p:nvPr/>
        </p:nvSpPr>
        <p:spPr>
          <a:xfrm>
            <a:off x="1319250" y="5750721"/>
            <a:ext cx="6390385" cy="765022"/>
          </a:xfrm>
          <a:prstGeom prst="round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aphicFrame>
        <p:nvGraphicFramePr>
          <p:cNvPr id="44" name="オブジェクト 43"/>
          <p:cNvGraphicFramePr>
            <a:graphicFrameLocks noChangeAspect="1"/>
          </p:cNvGraphicFramePr>
          <p:nvPr>
            <p:extLst>
              <p:ext uri="{D42A27DB-BD31-4B8C-83A1-F6EECF244321}">
                <p14:modId xmlns:p14="http://schemas.microsoft.com/office/powerpoint/2010/main" val="4086775411"/>
              </p:ext>
            </p:extLst>
          </p:nvPr>
        </p:nvGraphicFramePr>
        <p:xfrm>
          <a:off x="5465726" y="5811432"/>
          <a:ext cx="261969" cy="309600"/>
        </p:xfrm>
        <a:graphic>
          <a:graphicData uri="http://schemas.openxmlformats.org/presentationml/2006/ole">
            <mc:AlternateContent xmlns:mc="http://schemas.openxmlformats.org/markup-compatibility/2006">
              <mc:Choice xmlns:v="urn:schemas-microsoft-com:vml" Requires="v">
                <p:oleObj spid="_x0000_s10043" name="Equation" r:id="rId10" imgW="139700" imgH="165100" progId="Equation.3">
                  <p:embed/>
                </p:oleObj>
              </mc:Choice>
              <mc:Fallback>
                <p:oleObj name="Equation" r:id="rId10" imgW="139700" imgH="165100" progId="Equation.3">
                  <p:embed/>
                  <p:pic>
                    <p:nvPicPr>
                      <p:cNvPr id="0" name=""/>
                      <p:cNvPicPr/>
                      <p:nvPr/>
                    </p:nvPicPr>
                    <p:blipFill>
                      <a:blip r:embed="rId11"/>
                      <a:stretch>
                        <a:fillRect/>
                      </a:stretch>
                    </p:blipFill>
                    <p:spPr>
                      <a:xfrm>
                        <a:off x="5465726" y="5811432"/>
                        <a:ext cx="261969" cy="309600"/>
                      </a:xfrm>
                      <a:prstGeom prst="rect">
                        <a:avLst/>
                      </a:prstGeom>
                    </p:spPr>
                  </p:pic>
                </p:oleObj>
              </mc:Fallback>
            </mc:AlternateContent>
          </a:graphicData>
        </a:graphic>
      </p:graphicFrame>
      <p:graphicFrame>
        <p:nvGraphicFramePr>
          <p:cNvPr id="45" name="オブジェクト 44"/>
          <p:cNvGraphicFramePr>
            <a:graphicFrameLocks noChangeAspect="1"/>
          </p:cNvGraphicFramePr>
          <p:nvPr>
            <p:extLst>
              <p:ext uri="{D42A27DB-BD31-4B8C-83A1-F6EECF244321}">
                <p14:modId xmlns:p14="http://schemas.microsoft.com/office/powerpoint/2010/main" val="3554548631"/>
              </p:ext>
            </p:extLst>
          </p:nvPr>
        </p:nvGraphicFramePr>
        <p:xfrm>
          <a:off x="4764894" y="6109182"/>
          <a:ext cx="366430" cy="366430"/>
        </p:xfrm>
        <a:graphic>
          <a:graphicData uri="http://schemas.openxmlformats.org/presentationml/2006/ole">
            <mc:AlternateContent xmlns:mc="http://schemas.openxmlformats.org/markup-compatibility/2006">
              <mc:Choice xmlns:v="urn:schemas-microsoft-com:vml" Requires="v">
                <p:oleObj spid="_x0000_s10044" name="Equation" r:id="rId12" imgW="190500" imgH="215900" progId="Equation.3">
                  <p:embed/>
                </p:oleObj>
              </mc:Choice>
              <mc:Fallback>
                <p:oleObj name="Equation" r:id="rId12" imgW="190500" imgH="215900" progId="Equation.3">
                  <p:embed/>
                  <p:pic>
                    <p:nvPicPr>
                      <p:cNvPr id="0" name=""/>
                      <p:cNvPicPr/>
                      <p:nvPr/>
                    </p:nvPicPr>
                    <p:blipFill>
                      <a:blip r:embed="rId13"/>
                      <a:stretch>
                        <a:fillRect/>
                      </a:stretch>
                    </p:blipFill>
                    <p:spPr>
                      <a:xfrm>
                        <a:off x="4764894" y="6109182"/>
                        <a:ext cx="366430" cy="366430"/>
                      </a:xfrm>
                      <a:prstGeom prst="rect">
                        <a:avLst/>
                      </a:prstGeom>
                    </p:spPr>
                  </p:pic>
                </p:oleObj>
              </mc:Fallback>
            </mc:AlternateContent>
          </a:graphicData>
        </a:graphic>
      </p:graphicFrame>
      <p:graphicFrame>
        <p:nvGraphicFramePr>
          <p:cNvPr id="46" name="オブジェクト 45"/>
          <p:cNvGraphicFramePr>
            <a:graphicFrameLocks noChangeAspect="1"/>
          </p:cNvGraphicFramePr>
          <p:nvPr>
            <p:extLst>
              <p:ext uri="{D42A27DB-BD31-4B8C-83A1-F6EECF244321}">
                <p14:modId xmlns:p14="http://schemas.microsoft.com/office/powerpoint/2010/main" val="1154127083"/>
              </p:ext>
            </p:extLst>
          </p:nvPr>
        </p:nvGraphicFramePr>
        <p:xfrm>
          <a:off x="5879037" y="5750721"/>
          <a:ext cx="785831" cy="763379"/>
        </p:xfrm>
        <a:graphic>
          <a:graphicData uri="http://schemas.openxmlformats.org/presentationml/2006/ole">
            <mc:AlternateContent xmlns:mc="http://schemas.openxmlformats.org/markup-compatibility/2006">
              <mc:Choice xmlns:v="urn:schemas-microsoft-com:vml" Requires="v">
                <p:oleObj spid="_x0000_s10045" name="Equation" r:id="rId14" imgW="444500" imgH="431800" progId="Equation.3">
                  <p:embed/>
                </p:oleObj>
              </mc:Choice>
              <mc:Fallback>
                <p:oleObj name="Equation" r:id="rId14" imgW="444500" imgH="431800" progId="Equation.3">
                  <p:embed/>
                  <p:pic>
                    <p:nvPicPr>
                      <p:cNvPr id="0" name=""/>
                      <p:cNvPicPr/>
                      <p:nvPr/>
                    </p:nvPicPr>
                    <p:blipFill>
                      <a:blip r:embed="rId15"/>
                      <a:stretch>
                        <a:fillRect/>
                      </a:stretch>
                    </p:blipFill>
                    <p:spPr>
                      <a:xfrm>
                        <a:off x="5879037" y="5750721"/>
                        <a:ext cx="785831" cy="763379"/>
                      </a:xfrm>
                      <a:prstGeom prst="rect">
                        <a:avLst/>
                      </a:prstGeom>
                    </p:spPr>
                  </p:pic>
                </p:oleObj>
              </mc:Fallback>
            </mc:AlternateContent>
          </a:graphicData>
        </a:graphic>
      </p:graphicFrame>
      <p:sp>
        <p:nvSpPr>
          <p:cNvPr id="43" name="テキスト ボックス 42"/>
          <p:cNvSpPr txBox="1"/>
          <p:nvPr/>
        </p:nvSpPr>
        <p:spPr>
          <a:xfrm>
            <a:off x="6002440" y="4384672"/>
            <a:ext cx="1679168" cy="382032"/>
          </a:xfrm>
          <a:prstGeom prst="rect">
            <a:avLst/>
          </a:prstGeom>
          <a:noFill/>
        </p:spPr>
        <p:txBody>
          <a:bodyPr wrap="square" rtlCol="0">
            <a:spAutoFit/>
          </a:bodyPr>
          <a:lstStyle/>
          <a:p>
            <a:r>
              <a:rPr lang="ja-JP" altLang="en-US" b="1" dirty="0" smtClean="0">
                <a:solidFill>
                  <a:srgbClr val="FF0000"/>
                </a:solidFill>
              </a:rPr>
              <a:t>熱平滑化効果</a:t>
            </a:r>
            <a:endParaRPr kumimoji="1" lang="ja-JP" altLang="en-US" b="1" dirty="0">
              <a:solidFill>
                <a:srgbClr val="FF0000"/>
              </a:solidFill>
            </a:endParaRPr>
          </a:p>
        </p:txBody>
      </p:sp>
      <p:sp>
        <p:nvSpPr>
          <p:cNvPr id="48" name="テキスト ボックス 47"/>
          <p:cNvSpPr txBox="1"/>
          <p:nvPr/>
        </p:nvSpPr>
        <p:spPr>
          <a:xfrm>
            <a:off x="2617144" y="4348779"/>
            <a:ext cx="2913057" cy="369332"/>
          </a:xfrm>
          <a:prstGeom prst="rect">
            <a:avLst/>
          </a:prstGeom>
          <a:noFill/>
        </p:spPr>
        <p:txBody>
          <a:bodyPr wrap="square" rtlCol="0">
            <a:spAutoFit/>
          </a:bodyPr>
          <a:lstStyle/>
          <a:p>
            <a:r>
              <a:rPr kumimoji="1" lang="ja-JP" altLang="en-US" b="1" dirty="0" smtClean="0">
                <a:solidFill>
                  <a:srgbClr val="FF0000"/>
                </a:solidFill>
              </a:rPr>
              <a:t>物質の圧縮率による効果</a:t>
            </a:r>
            <a:endParaRPr kumimoji="1" lang="ja-JP" altLang="en-US" b="1" dirty="0">
              <a:solidFill>
                <a:srgbClr val="FF0000"/>
              </a:solidFill>
            </a:endParaRPr>
          </a:p>
        </p:txBody>
      </p:sp>
      <p:sp>
        <p:nvSpPr>
          <p:cNvPr id="97" name="テキスト ボックス 96"/>
          <p:cNvSpPr txBox="1"/>
          <p:nvPr/>
        </p:nvSpPr>
        <p:spPr>
          <a:xfrm>
            <a:off x="40492" y="28420"/>
            <a:ext cx="595035" cy="338554"/>
          </a:xfrm>
          <a:prstGeom prst="rect">
            <a:avLst/>
          </a:prstGeom>
          <a:noFill/>
          <a:ln>
            <a:solidFill>
              <a:schemeClr val="tx1"/>
            </a:solidFill>
          </a:ln>
        </p:spPr>
        <p:txBody>
          <a:bodyPr wrap="none" rtlCol="0">
            <a:spAutoFit/>
          </a:bodyPr>
          <a:lstStyle/>
          <a:p>
            <a:r>
              <a:rPr lang="ja-JP" altLang="en-US" sz="1600" dirty="0"/>
              <a:t>背景</a:t>
            </a:r>
            <a:endParaRPr kumimoji="1" lang="ja-JP" altLang="en-US" sz="1600" dirty="0"/>
          </a:p>
        </p:txBody>
      </p:sp>
      <p:pic>
        <p:nvPicPr>
          <p:cNvPr id="98" name="図 97" descr="logo-SILVER.jpg"/>
          <p:cNvPicPr>
            <a:picLocks noChangeAspect="1"/>
          </p:cNvPicPr>
          <p:nvPr/>
        </p:nvPicPr>
        <p:blipFill rotWithShape="1">
          <a:blip r:embed="rId16" cstate="print"/>
          <a:srcRect r="6042"/>
          <a:stretch/>
        </p:blipFill>
        <p:spPr>
          <a:xfrm>
            <a:off x="8176499" y="0"/>
            <a:ext cx="956681" cy="640080"/>
          </a:xfrm>
          <a:prstGeom prst="rect">
            <a:avLst/>
          </a:prstGeom>
          <a:noFill/>
          <a:ln>
            <a:noFill/>
          </a:ln>
          <a:effectLst>
            <a:softEdge rad="0"/>
          </a:effectLst>
        </p:spPr>
      </p:pic>
    </p:spTree>
    <p:extLst>
      <p:ext uri="{BB962C8B-B14F-4D97-AF65-F5344CB8AC3E}">
        <p14:creationId xmlns:p14="http://schemas.microsoft.com/office/powerpoint/2010/main" val="26192186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6"/>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7"/>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29"/>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1"/>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3"/>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4"/>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5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5" grpId="0"/>
      <p:bldP spid="36" grpId="0"/>
      <p:bldP spid="37" grpId="0"/>
      <p:bldP spid="47" grpId="0"/>
      <p:bldP spid="49" grpId="0"/>
      <p:bldP spid="50" grpId="0"/>
      <p:bldP spid="51" grpId="0"/>
      <p:bldP spid="77" grpId="0" animBg="1"/>
      <p:bldP spid="87" grpId="0" animBg="1"/>
      <p:bldP spid="88" grpId="0"/>
      <p:bldP spid="92" grpId="0"/>
      <p:bldP spid="9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円/楕円 5"/>
          <p:cNvSpPr/>
          <p:nvPr/>
        </p:nvSpPr>
        <p:spPr>
          <a:xfrm>
            <a:off x="3827827" y="1600145"/>
            <a:ext cx="2199600" cy="2199600"/>
          </a:xfrm>
          <a:prstGeom prst="ellipse">
            <a:avLst/>
          </a:prstGeom>
          <a:solidFill>
            <a:schemeClr val="tx1">
              <a:lumMod val="50000"/>
              <a:lumOff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 name="円/楕円 7"/>
          <p:cNvSpPr/>
          <p:nvPr/>
        </p:nvSpPr>
        <p:spPr>
          <a:xfrm>
            <a:off x="4049167" y="1844590"/>
            <a:ext cx="1746000" cy="1753200"/>
          </a:xfrm>
          <a:prstGeom prst="ellipse">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7" name="テキスト ボックス 16"/>
          <p:cNvSpPr txBox="1"/>
          <p:nvPr/>
        </p:nvSpPr>
        <p:spPr>
          <a:xfrm>
            <a:off x="952252" y="56704"/>
            <a:ext cx="7298843" cy="855168"/>
          </a:xfrm>
          <a:prstGeom prst="rect">
            <a:avLst/>
          </a:prstGeom>
          <a:noFill/>
        </p:spPr>
        <p:txBody>
          <a:bodyPr wrap="square" rtlCol="0">
            <a:spAutoFit/>
          </a:bodyPr>
          <a:lstStyle/>
          <a:p>
            <a:r>
              <a:rPr lang="ja-JP" altLang="en-US" sz="2400" b="1" dirty="0" smtClean="0"/>
              <a:t>直接照射型レーザー核融合においては，照射不均一性に起因するインプリントの抑制が重要</a:t>
            </a:r>
            <a:endParaRPr kumimoji="1" lang="en-US" altLang="ja-JP" sz="2400" b="1" dirty="0" smtClean="0"/>
          </a:p>
        </p:txBody>
      </p:sp>
      <p:sp>
        <p:nvSpPr>
          <p:cNvPr id="48" name="円/楕円 47"/>
          <p:cNvSpPr/>
          <p:nvPr/>
        </p:nvSpPr>
        <p:spPr>
          <a:xfrm>
            <a:off x="4299007" y="2074537"/>
            <a:ext cx="1242000" cy="12564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テキスト ボックス 9"/>
          <p:cNvSpPr txBox="1"/>
          <p:nvPr/>
        </p:nvSpPr>
        <p:spPr>
          <a:xfrm>
            <a:off x="4351225" y="3197218"/>
            <a:ext cx="1312010" cy="369332"/>
          </a:xfrm>
          <a:prstGeom prst="rect">
            <a:avLst/>
          </a:prstGeom>
          <a:noFill/>
        </p:spPr>
        <p:txBody>
          <a:bodyPr wrap="square" rtlCol="0">
            <a:spAutoFit/>
          </a:bodyPr>
          <a:lstStyle/>
          <a:p>
            <a:r>
              <a:rPr kumimoji="1" lang="en-US" altLang="ja-JP" b="1" dirty="0" smtClean="0"/>
              <a:t>Main fuel</a:t>
            </a:r>
            <a:endParaRPr kumimoji="1" lang="ja-JP" altLang="en-US" b="1" dirty="0"/>
          </a:p>
        </p:txBody>
      </p:sp>
      <p:sp>
        <p:nvSpPr>
          <p:cNvPr id="12" name="テキスト ボックス 11"/>
          <p:cNvSpPr txBox="1"/>
          <p:nvPr/>
        </p:nvSpPr>
        <p:spPr>
          <a:xfrm>
            <a:off x="4346376" y="2810137"/>
            <a:ext cx="1145687" cy="369332"/>
          </a:xfrm>
          <a:prstGeom prst="rect">
            <a:avLst/>
          </a:prstGeom>
          <a:noFill/>
        </p:spPr>
        <p:txBody>
          <a:bodyPr wrap="square" rtlCol="0">
            <a:spAutoFit/>
          </a:bodyPr>
          <a:lstStyle/>
          <a:p>
            <a:pPr algn="ctr"/>
            <a:r>
              <a:rPr kumimoji="1" lang="en-US" altLang="ja-JP" b="1" dirty="0" smtClean="0"/>
              <a:t>gas</a:t>
            </a:r>
            <a:endParaRPr kumimoji="1" lang="ja-JP" altLang="en-US" b="1" dirty="0"/>
          </a:p>
        </p:txBody>
      </p:sp>
      <p:pic>
        <p:nvPicPr>
          <p:cNvPr id="20" name="Picture 2" descr="慣性核融合図"/>
          <p:cNvPicPr>
            <a:picLocks noChangeAspect="1" noChangeArrowheads="1"/>
          </p:cNvPicPr>
          <p:nvPr/>
        </p:nvPicPr>
        <p:blipFill rotWithShape="1">
          <a:blip r:embed="rId3">
            <a:extLst>
              <a:ext uri="{28A0092B-C50C-407E-A947-70E740481C1C}">
                <a14:useLocalDpi xmlns:a14="http://schemas.microsoft.com/office/drawing/2010/main" val="0"/>
              </a:ext>
            </a:extLst>
          </a:blip>
          <a:srcRect l="17832" r="18289"/>
          <a:stretch/>
        </p:blipFill>
        <p:spPr bwMode="auto">
          <a:xfrm>
            <a:off x="50799" y="1348923"/>
            <a:ext cx="3528714" cy="3236757"/>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24" name="正方形/長方形 23"/>
          <p:cNvSpPr/>
          <p:nvPr/>
        </p:nvSpPr>
        <p:spPr>
          <a:xfrm>
            <a:off x="1624714" y="2772125"/>
            <a:ext cx="390354" cy="390354"/>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8151627" y="2181472"/>
            <a:ext cx="675041" cy="657936"/>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9" name="フリーフォーム 28"/>
          <p:cNvSpPr/>
          <p:nvPr/>
        </p:nvSpPr>
        <p:spPr>
          <a:xfrm>
            <a:off x="7935727" y="2074538"/>
            <a:ext cx="1014616" cy="892764"/>
          </a:xfrm>
          <a:custGeom>
            <a:avLst/>
            <a:gdLst>
              <a:gd name="connsiteX0" fmla="*/ 1404594 w 3157030"/>
              <a:gd name="connsiteY0" fmla="*/ 820288 h 3005378"/>
              <a:gd name="connsiteX1" fmla="*/ 1573927 w 3157030"/>
              <a:gd name="connsiteY1" fmla="*/ 176821 h 3005378"/>
              <a:gd name="connsiteX2" fmla="*/ 1861794 w 3157030"/>
              <a:gd name="connsiteY2" fmla="*/ 735621 h 3005378"/>
              <a:gd name="connsiteX3" fmla="*/ 1573927 w 3157030"/>
              <a:gd name="connsiteY3" fmla="*/ 1328288 h 3005378"/>
              <a:gd name="connsiteX4" fmla="*/ 1150594 w 3157030"/>
              <a:gd name="connsiteY4" fmla="*/ 701755 h 3005378"/>
              <a:gd name="connsiteX5" fmla="*/ 744194 w 3157030"/>
              <a:gd name="connsiteY5" fmla="*/ 413888 h 3005378"/>
              <a:gd name="connsiteX6" fmla="*/ 507127 w 3157030"/>
              <a:gd name="connsiteY6" fmla="*/ 566288 h 3005378"/>
              <a:gd name="connsiteX7" fmla="*/ 591794 w 3157030"/>
              <a:gd name="connsiteY7" fmla="*/ 820288 h 3005378"/>
              <a:gd name="connsiteX8" fmla="*/ 981261 w 3157030"/>
              <a:gd name="connsiteY8" fmla="*/ 1209755 h 3005378"/>
              <a:gd name="connsiteX9" fmla="*/ 913527 w 3157030"/>
              <a:gd name="connsiteY9" fmla="*/ 1463755 h 3005378"/>
              <a:gd name="connsiteX10" fmla="*/ 591794 w 3157030"/>
              <a:gd name="connsiteY10" fmla="*/ 1294421 h 3005378"/>
              <a:gd name="connsiteX11" fmla="*/ 32994 w 3157030"/>
              <a:gd name="connsiteY11" fmla="*/ 1294421 h 3005378"/>
              <a:gd name="connsiteX12" fmla="*/ 134594 w 3157030"/>
              <a:gd name="connsiteY12" fmla="*/ 1650021 h 3005378"/>
              <a:gd name="connsiteX13" fmla="*/ 710327 w 3157030"/>
              <a:gd name="connsiteY13" fmla="*/ 1650021 h 3005378"/>
              <a:gd name="connsiteX14" fmla="*/ 811927 w 3157030"/>
              <a:gd name="connsiteY14" fmla="*/ 1853221 h 3005378"/>
              <a:gd name="connsiteX15" fmla="*/ 168461 w 3157030"/>
              <a:gd name="connsiteY15" fmla="*/ 1904021 h 3005378"/>
              <a:gd name="connsiteX16" fmla="*/ 219261 w 3157030"/>
              <a:gd name="connsiteY16" fmla="*/ 2124155 h 3005378"/>
              <a:gd name="connsiteX17" fmla="*/ 998194 w 3157030"/>
              <a:gd name="connsiteY17" fmla="*/ 1971755 h 3005378"/>
              <a:gd name="connsiteX18" fmla="*/ 1252194 w 3157030"/>
              <a:gd name="connsiteY18" fmla="*/ 2039488 h 3005378"/>
              <a:gd name="connsiteX19" fmla="*/ 1167527 w 3157030"/>
              <a:gd name="connsiteY19" fmla="*/ 2174955 h 3005378"/>
              <a:gd name="connsiteX20" fmla="*/ 507127 w 3157030"/>
              <a:gd name="connsiteY20" fmla="*/ 2598288 h 3005378"/>
              <a:gd name="connsiteX21" fmla="*/ 473261 w 3157030"/>
              <a:gd name="connsiteY21" fmla="*/ 2767621 h 3005378"/>
              <a:gd name="connsiteX22" fmla="*/ 710327 w 3157030"/>
              <a:gd name="connsiteY22" fmla="*/ 2852288 h 3005378"/>
              <a:gd name="connsiteX23" fmla="*/ 1353794 w 3157030"/>
              <a:gd name="connsiteY23" fmla="*/ 2479755 h 3005378"/>
              <a:gd name="connsiteX24" fmla="*/ 1607794 w 3157030"/>
              <a:gd name="connsiteY24" fmla="*/ 2259621 h 3005378"/>
              <a:gd name="connsiteX25" fmla="*/ 1726327 w 3157030"/>
              <a:gd name="connsiteY25" fmla="*/ 2327355 h 3005378"/>
              <a:gd name="connsiteX26" fmla="*/ 1777127 w 3157030"/>
              <a:gd name="connsiteY26" fmla="*/ 2767621 h 3005378"/>
              <a:gd name="connsiteX27" fmla="*/ 1912594 w 3157030"/>
              <a:gd name="connsiteY27" fmla="*/ 2987755 h 3005378"/>
              <a:gd name="connsiteX28" fmla="*/ 2285127 w 3157030"/>
              <a:gd name="connsiteY28" fmla="*/ 2869221 h 3005378"/>
              <a:gd name="connsiteX29" fmla="*/ 2048061 w 3157030"/>
              <a:gd name="connsiteY29" fmla="*/ 1904021 h 3005378"/>
              <a:gd name="connsiteX30" fmla="*/ 2539127 w 3157030"/>
              <a:gd name="connsiteY30" fmla="*/ 2107221 h 3005378"/>
              <a:gd name="connsiteX31" fmla="*/ 2793127 w 3157030"/>
              <a:gd name="connsiteY31" fmla="*/ 2581355 h 3005378"/>
              <a:gd name="connsiteX32" fmla="*/ 3148727 w 3157030"/>
              <a:gd name="connsiteY32" fmla="*/ 2073355 h 3005378"/>
              <a:gd name="connsiteX33" fmla="*/ 2877794 w 3157030"/>
              <a:gd name="connsiteY33" fmla="*/ 1870155 h 3005378"/>
              <a:gd name="connsiteX34" fmla="*/ 2945527 w 3157030"/>
              <a:gd name="connsiteY34" fmla="*/ 1666955 h 3005378"/>
              <a:gd name="connsiteX35" fmla="*/ 2556061 w 3157030"/>
              <a:gd name="connsiteY35" fmla="*/ 1531488 h 3005378"/>
              <a:gd name="connsiteX36" fmla="*/ 2285127 w 3157030"/>
              <a:gd name="connsiteY36" fmla="*/ 1379088 h 3005378"/>
              <a:gd name="connsiteX37" fmla="*/ 2488327 w 3157030"/>
              <a:gd name="connsiteY37" fmla="*/ 1311355 h 3005378"/>
              <a:gd name="connsiteX38" fmla="*/ 2810061 w 3157030"/>
              <a:gd name="connsiteY38" fmla="*/ 1531488 h 3005378"/>
              <a:gd name="connsiteX39" fmla="*/ 3148727 w 3157030"/>
              <a:gd name="connsiteY39" fmla="*/ 1311355 h 3005378"/>
              <a:gd name="connsiteX40" fmla="*/ 3030194 w 3157030"/>
              <a:gd name="connsiteY40" fmla="*/ 989621 h 3005378"/>
              <a:gd name="connsiteX41" fmla="*/ 2776194 w 3157030"/>
              <a:gd name="connsiteY41" fmla="*/ 1023488 h 3005378"/>
              <a:gd name="connsiteX42" fmla="*/ 2437527 w 3157030"/>
              <a:gd name="connsiteY42" fmla="*/ 1142021 h 3005378"/>
              <a:gd name="connsiteX43" fmla="*/ 2234327 w 3157030"/>
              <a:gd name="connsiteY43" fmla="*/ 1108155 h 3005378"/>
              <a:gd name="connsiteX44" fmla="*/ 2505261 w 3157030"/>
              <a:gd name="connsiteY44" fmla="*/ 921888 h 3005378"/>
              <a:gd name="connsiteX45" fmla="*/ 2826994 w 3157030"/>
              <a:gd name="connsiteY45" fmla="*/ 904955 h 3005378"/>
              <a:gd name="connsiteX46" fmla="*/ 3047127 w 3157030"/>
              <a:gd name="connsiteY46" fmla="*/ 701755 h 3005378"/>
              <a:gd name="connsiteX47" fmla="*/ 2962461 w 3157030"/>
              <a:gd name="connsiteY47" fmla="*/ 481621 h 3005378"/>
              <a:gd name="connsiteX48" fmla="*/ 2505261 w 3157030"/>
              <a:gd name="connsiteY48" fmla="*/ 735621 h 3005378"/>
              <a:gd name="connsiteX49" fmla="*/ 2285127 w 3157030"/>
              <a:gd name="connsiteY49" fmla="*/ 1091221 h 3005378"/>
              <a:gd name="connsiteX50" fmla="*/ 2166594 w 3157030"/>
              <a:gd name="connsiteY50" fmla="*/ 1040421 h 3005378"/>
              <a:gd name="connsiteX51" fmla="*/ 2386727 w 3157030"/>
              <a:gd name="connsiteY51" fmla="*/ 667888 h 3005378"/>
              <a:gd name="connsiteX52" fmla="*/ 2657661 w 3157030"/>
              <a:gd name="connsiteY52" fmla="*/ 498555 h 3005378"/>
              <a:gd name="connsiteX53" fmla="*/ 2589927 w 3157030"/>
              <a:gd name="connsiteY53" fmla="*/ 312288 h 3005378"/>
              <a:gd name="connsiteX54" fmla="*/ 2420594 w 3157030"/>
              <a:gd name="connsiteY54" fmla="*/ 295355 h 3005378"/>
              <a:gd name="connsiteX55" fmla="*/ 2318994 w 3157030"/>
              <a:gd name="connsiteY55" fmla="*/ 566288 h 3005378"/>
              <a:gd name="connsiteX56" fmla="*/ 2149661 w 3157030"/>
              <a:gd name="connsiteY56" fmla="*/ 566288 h 3005378"/>
              <a:gd name="connsiteX57" fmla="*/ 2420594 w 3157030"/>
              <a:gd name="connsiteY57" fmla="*/ 92155 h 3005378"/>
              <a:gd name="connsiteX58" fmla="*/ 2183527 w 3157030"/>
              <a:gd name="connsiteY58" fmla="*/ 58288 h 3005378"/>
              <a:gd name="connsiteX59" fmla="*/ 2031127 w 3157030"/>
              <a:gd name="connsiteY59" fmla="*/ 329221 h 3005378"/>
              <a:gd name="connsiteX60" fmla="*/ 1844861 w 3157030"/>
              <a:gd name="connsiteY60" fmla="*/ 7488 h 3005378"/>
              <a:gd name="connsiteX61" fmla="*/ 1963394 w 3157030"/>
              <a:gd name="connsiteY61" fmla="*/ 718688 h 3005378"/>
              <a:gd name="connsiteX62" fmla="*/ 1929527 w 3157030"/>
              <a:gd name="connsiteY62" fmla="*/ 1125088 h 3005378"/>
              <a:gd name="connsiteX63" fmla="*/ 1421527 w 3157030"/>
              <a:gd name="connsiteY63" fmla="*/ 752555 h 3005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157030" h="3005378">
                <a:moveTo>
                  <a:pt x="1404594" y="820288"/>
                </a:moveTo>
                <a:cubicBezTo>
                  <a:pt x="1451160" y="505610"/>
                  <a:pt x="1497727" y="190932"/>
                  <a:pt x="1573927" y="176821"/>
                </a:cubicBezTo>
                <a:cubicBezTo>
                  <a:pt x="1650127" y="162710"/>
                  <a:pt x="1861794" y="543710"/>
                  <a:pt x="1861794" y="735621"/>
                </a:cubicBezTo>
                <a:cubicBezTo>
                  <a:pt x="1861794" y="927532"/>
                  <a:pt x="1692460" y="1333932"/>
                  <a:pt x="1573927" y="1328288"/>
                </a:cubicBezTo>
                <a:cubicBezTo>
                  <a:pt x="1455394" y="1322644"/>
                  <a:pt x="1288883" y="854155"/>
                  <a:pt x="1150594" y="701755"/>
                </a:cubicBezTo>
                <a:cubicBezTo>
                  <a:pt x="1012305" y="549355"/>
                  <a:pt x="851438" y="436466"/>
                  <a:pt x="744194" y="413888"/>
                </a:cubicBezTo>
                <a:cubicBezTo>
                  <a:pt x="636950" y="391310"/>
                  <a:pt x="532527" y="498555"/>
                  <a:pt x="507127" y="566288"/>
                </a:cubicBezTo>
                <a:cubicBezTo>
                  <a:pt x="481727" y="634021"/>
                  <a:pt x="512772" y="713044"/>
                  <a:pt x="591794" y="820288"/>
                </a:cubicBezTo>
                <a:cubicBezTo>
                  <a:pt x="670816" y="927532"/>
                  <a:pt x="927639" y="1102511"/>
                  <a:pt x="981261" y="1209755"/>
                </a:cubicBezTo>
                <a:cubicBezTo>
                  <a:pt x="1034883" y="1316999"/>
                  <a:pt x="978438" y="1449644"/>
                  <a:pt x="913527" y="1463755"/>
                </a:cubicBezTo>
                <a:cubicBezTo>
                  <a:pt x="848616" y="1477866"/>
                  <a:pt x="738549" y="1322643"/>
                  <a:pt x="591794" y="1294421"/>
                </a:cubicBezTo>
                <a:cubicBezTo>
                  <a:pt x="445038" y="1266199"/>
                  <a:pt x="109194" y="1235154"/>
                  <a:pt x="32994" y="1294421"/>
                </a:cubicBezTo>
                <a:cubicBezTo>
                  <a:pt x="-43206" y="1353688"/>
                  <a:pt x="21705" y="1590754"/>
                  <a:pt x="134594" y="1650021"/>
                </a:cubicBezTo>
                <a:cubicBezTo>
                  <a:pt x="247483" y="1709288"/>
                  <a:pt x="597438" y="1616154"/>
                  <a:pt x="710327" y="1650021"/>
                </a:cubicBezTo>
                <a:cubicBezTo>
                  <a:pt x="823216" y="1683888"/>
                  <a:pt x="902238" y="1810888"/>
                  <a:pt x="811927" y="1853221"/>
                </a:cubicBezTo>
                <a:cubicBezTo>
                  <a:pt x="721616" y="1895554"/>
                  <a:pt x="267239" y="1858865"/>
                  <a:pt x="168461" y="1904021"/>
                </a:cubicBezTo>
                <a:cubicBezTo>
                  <a:pt x="69683" y="1949177"/>
                  <a:pt x="80972" y="2112866"/>
                  <a:pt x="219261" y="2124155"/>
                </a:cubicBezTo>
                <a:cubicBezTo>
                  <a:pt x="357550" y="2135444"/>
                  <a:pt x="826038" y="1985866"/>
                  <a:pt x="998194" y="1971755"/>
                </a:cubicBezTo>
                <a:cubicBezTo>
                  <a:pt x="1170350" y="1957644"/>
                  <a:pt x="1223972" y="2005621"/>
                  <a:pt x="1252194" y="2039488"/>
                </a:cubicBezTo>
                <a:cubicBezTo>
                  <a:pt x="1280416" y="2073355"/>
                  <a:pt x="1291705" y="2081822"/>
                  <a:pt x="1167527" y="2174955"/>
                </a:cubicBezTo>
                <a:cubicBezTo>
                  <a:pt x="1043349" y="2268088"/>
                  <a:pt x="622838" y="2499510"/>
                  <a:pt x="507127" y="2598288"/>
                </a:cubicBezTo>
                <a:cubicBezTo>
                  <a:pt x="391416" y="2697066"/>
                  <a:pt x="439394" y="2725288"/>
                  <a:pt x="473261" y="2767621"/>
                </a:cubicBezTo>
                <a:cubicBezTo>
                  <a:pt x="507128" y="2809954"/>
                  <a:pt x="563572" y="2900266"/>
                  <a:pt x="710327" y="2852288"/>
                </a:cubicBezTo>
                <a:cubicBezTo>
                  <a:pt x="857082" y="2804310"/>
                  <a:pt x="1204216" y="2578533"/>
                  <a:pt x="1353794" y="2479755"/>
                </a:cubicBezTo>
                <a:cubicBezTo>
                  <a:pt x="1503372" y="2380977"/>
                  <a:pt x="1545705" y="2285021"/>
                  <a:pt x="1607794" y="2259621"/>
                </a:cubicBezTo>
                <a:cubicBezTo>
                  <a:pt x="1669883" y="2234221"/>
                  <a:pt x="1698105" y="2242688"/>
                  <a:pt x="1726327" y="2327355"/>
                </a:cubicBezTo>
                <a:cubicBezTo>
                  <a:pt x="1754549" y="2412022"/>
                  <a:pt x="1746083" y="2657554"/>
                  <a:pt x="1777127" y="2767621"/>
                </a:cubicBezTo>
                <a:cubicBezTo>
                  <a:pt x="1808171" y="2877688"/>
                  <a:pt x="1827927" y="2970822"/>
                  <a:pt x="1912594" y="2987755"/>
                </a:cubicBezTo>
                <a:cubicBezTo>
                  <a:pt x="1997261" y="3004688"/>
                  <a:pt x="2262549" y="3049843"/>
                  <a:pt x="2285127" y="2869221"/>
                </a:cubicBezTo>
                <a:cubicBezTo>
                  <a:pt x="2307705" y="2688599"/>
                  <a:pt x="2005728" y="2031021"/>
                  <a:pt x="2048061" y="1904021"/>
                </a:cubicBezTo>
                <a:cubicBezTo>
                  <a:pt x="2090394" y="1777021"/>
                  <a:pt x="2414949" y="1994332"/>
                  <a:pt x="2539127" y="2107221"/>
                </a:cubicBezTo>
                <a:cubicBezTo>
                  <a:pt x="2663305" y="2220110"/>
                  <a:pt x="2691527" y="2586999"/>
                  <a:pt x="2793127" y="2581355"/>
                </a:cubicBezTo>
                <a:cubicBezTo>
                  <a:pt x="2894727" y="2575711"/>
                  <a:pt x="3134616" y="2191888"/>
                  <a:pt x="3148727" y="2073355"/>
                </a:cubicBezTo>
                <a:cubicBezTo>
                  <a:pt x="3162838" y="1954822"/>
                  <a:pt x="2911661" y="1937888"/>
                  <a:pt x="2877794" y="1870155"/>
                </a:cubicBezTo>
                <a:cubicBezTo>
                  <a:pt x="2843927" y="1802422"/>
                  <a:pt x="2999149" y="1723399"/>
                  <a:pt x="2945527" y="1666955"/>
                </a:cubicBezTo>
                <a:cubicBezTo>
                  <a:pt x="2891905" y="1610511"/>
                  <a:pt x="2666128" y="1579466"/>
                  <a:pt x="2556061" y="1531488"/>
                </a:cubicBezTo>
                <a:cubicBezTo>
                  <a:pt x="2445994" y="1483510"/>
                  <a:pt x="2296416" y="1415777"/>
                  <a:pt x="2285127" y="1379088"/>
                </a:cubicBezTo>
                <a:cubicBezTo>
                  <a:pt x="2273838" y="1342399"/>
                  <a:pt x="2400838" y="1285955"/>
                  <a:pt x="2488327" y="1311355"/>
                </a:cubicBezTo>
                <a:cubicBezTo>
                  <a:pt x="2575816" y="1336755"/>
                  <a:pt x="2699994" y="1531488"/>
                  <a:pt x="2810061" y="1531488"/>
                </a:cubicBezTo>
                <a:cubicBezTo>
                  <a:pt x="2920128" y="1531488"/>
                  <a:pt x="3112038" y="1401666"/>
                  <a:pt x="3148727" y="1311355"/>
                </a:cubicBezTo>
                <a:cubicBezTo>
                  <a:pt x="3185416" y="1221044"/>
                  <a:pt x="3092283" y="1037599"/>
                  <a:pt x="3030194" y="989621"/>
                </a:cubicBezTo>
                <a:cubicBezTo>
                  <a:pt x="2968105" y="941643"/>
                  <a:pt x="2874972" y="998088"/>
                  <a:pt x="2776194" y="1023488"/>
                </a:cubicBezTo>
                <a:cubicBezTo>
                  <a:pt x="2677416" y="1048888"/>
                  <a:pt x="2527838" y="1127910"/>
                  <a:pt x="2437527" y="1142021"/>
                </a:cubicBezTo>
                <a:cubicBezTo>
                  <a:pt x="2347216" y="1156132"/>
                  <a:pt x="2223038" y="1144844"/>
                  <a:pt x="2234327" y="1108155"/>
                </a:cubicBezTo>
                <a:cubicBezTo>
                  <a:pt x="2245616" y="1071466"/>
                  <a:pt x="2406483" y="955755"/>
                  <a:pt x="2505261" y="921888"/>
                </a:cubicBezTo>
                <a:cubicBezTo>
                  <a:pt x="2604039" y="888021"/>
                  <a:pt x="2736683" y="941644"/>
                  <a:pt x="2826994" y="904955"/>
                </a:cubicBezTo>
                <a:cubicBezTo>
                  <a:pt x="2917305" y="868266"/>
                  <a:pt x="3024549" y="772311"/>
                  <a:pt x="3047127" y="701755"/>
                </a:cubicBezTo>
                <a:cubicBezTo>
                  <a:pt x="3069705" y="631199"/>
                  <a:pt x="3052772" y="475977"/>
                  <a:pt x="2962461" y="481621"/>
                </a:cubicBezTo>
                <a:cubicBezTo>
                  <a:pt x="2872150" y="487265"/>
                  <a:pt x="2618150" y="634021"/>
                  <a:pt x="2505261" y="735621"/>
                </a:cubicBezTo>
                <a:cubicBezTo>
                  <a:pt x="2392372" y="837221"/>
                  <a:pt x="2341572" y="1040421"/>
                  <a:pt x="2285127" y="1091221"/>
                </a:cubicBezTo>
                <a:cubicBezTo>
                  <a:pt x="2228682" y="1142021"/>
                  <a:pt x="2149661" y="1110976"/>
                  <a:pt x="2166594" y="1040421"/>
                </a:cubicBezTo>
                <a:cubicBezTo>
                  <a:pt x="2183527" y="969866"/>
                  <a:pt x="2304883" y="758199"/>
                  <a:pt x="2386727" y="667888"/>
                </a:cubicBezTo>
                <a:cubicBezTo>
                  <a:pt x="2468571" y="577577"/>
                  <a:pt x="2623794" y="557822"/>
                  <a:pt x="2657661" y="498555"/>
                </a:cubicBezTo>
                <a:cubicBezTo>
                  <a:pt x="2691528" y="439288"/>
                  <a:pt x="2629438" y="346155"/>
                  <a:pt x="2589927" y="312288"/>
                </a:cubicBezTo>
                <a:cubicBezTo>
                  <a:pt x="2550416" y="278421"/>
                  <a:pt x="2465750" y="253022"/>
                  <a:pt x="2420594" y="295355"/>
                </a:cubicBezTo>
                <a:cubicBezTo>
                  <a:pt x="2375438" y="337688"/>
                  <a:pt x="2364149" y="521133"/>
                  <a:pt x="2318994" y="566288"/>
                </a:cubicBezTo>
                <a:cubicBezTo>
                  <a:pt x="2273839" y="611443"/>
                  <a:pt x="2132728" y="645310"/>
                  <a:pt x="2149661" y="566288"/>
                </a:cubicBezTo>
                <a:cubicBezTo>
                  <a:pt x="2166594" y="487266"/>
                  <a:pt x="2414950" y="176822"/>
                  <a:pt x="2420594" y="92155"/>
                </a:cubicBezTo>
                <a:cubicBezTo>
                  <a:pt x="2426238" y="7488"/>
                  <a:pt x="2248438" y="18777"/>
                  <a:pt x="2183527" y="58288"/>
                </a:cubicBezTo>
                <a:cubicBezTo>
                  <a:pt x="2118616" y="97799"/>
                  <a:pt x="2087571" y="337688"/>
                  <a:pt x="2031127" y="329221"/>
                </a:cubicBezTo>
                <a:cubicBezTo>
                  <a:pt x="1974683" y="320754"/>
                  <a:pt x="1856150" y="-57423"/>
                  <a:pt x="1844861" y="7488"/>
                </a:cubicBezTo>
                <a:cubicBezTo>
                  <a:pt x="1833572" y="72399"/>
                  <a:pt x="1949283" y="532421"/>
                  <a:pt x="1963394" y="718688"/>
                </a:cubicBezTo>
                <a:cubicBezTo>
                  <a:pt x="1977505" y="904955"/>
                  <a:pt x="2019838" y="1119444"/>
                  <a:pt x="1929527" y="1125088"/>
                </a:cubicBezTo>
                <a:cubicBezTo>
                  <a:pt x="1839216" y="1130733"/>
                  <a:pt x="1421527" y="752555"/>
                  <a:pt x="1421527" y="752555"/>
                </a:cubicBezTo>
              </a:path>
            </a:pathLst>
          </a:custGeom>
          <a:solidFill>
            <a:schemeClr val="tx1">
              <a:lumMod val="75000"/>
              <a:lumOff val="25000"/>
            </a:schemeClr>
          </a:solidFill>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31" name="テキスト ボックス 30"/>
          <p:cNvSpPr txBox="1"/>
          <p:nvPr/>
        </p:nvSpPr>
        <p:spPr>
          <a:xfrm>
            <a:off x="7935727" y="3057518"/>
            <a:ext cx="1170173" cy="369332"/>
          </a:xfrm>
          <a:prstGeom prst="rect">
            <a:avLst/>
          </a:prstGeom>
          <a:noFill/>
        </p:spPr>
        <p:txBody>
          <a:bodyPr wrap="square" rtlCol="0">
            <a:spAutoFit/>
          </a:bodyPr>
          <a:lstStyle/>
          <a:p>
            <a:pPr algn="ctr"/>
            <a:r>
              <a:rPr kumimoji="1" lang="en-US" altLang="ja-JP" b="1" dirty="0" smtClean="0"/>
              <a:t>Mixing</a:t>
            </a:r>
            <a:endParaRPr kumimoji="1" lang="ja-JP" altLang="en-US" b="1" dirty="0"/>
          </a:p>
        </p:txBody>
      </p:sp>
      <p:sp>
        <p:nvSpPr>
          <p:cNvPr id="23" name="フリーフォーム 22"/>
          <p:cNvSpPr/>
          <p:nvPr/>
        </p:nvSpPr>
        <p:spPr>
          <a:xfrm rot="1394063">
            <a:off x="6271218" y="1817925"/>
            <a:ext cx="1333220" cy="1255750"/>
          </a:xfrm>
          <a:custGeom>
            <a:avLst/>
            <a:gdLst>
              <a:gd name="connsiteX0" fmla="*/ 3336256 w 6996033"/>
              <a:gd name="connsiteY0" fmla="*/ 0 h 6102488"/>
              <a:gd name="connsiteX1" fmla="*/ 2675856 w 6996033"/>
              <a:gd name="connsiteY1" fmla="*/ 897466 h 6102488"/>
              <a:gd name="connsiteX2" fmla="*/ 2184789 w 6996033"/>
              <a:gd name="connsiteY2" fmla="*/ 1100666 h 6102488"/>
              <a:gd name="connsiteX3" fmla="*/ 965589 w 6996033"/>
              <a:gd name="connsiteY3" fmla="*/ 1100666 h 6102488"/>
              <a:gd name="connsiteX4" fmla="*/ 1016389 w 6996033"/>
              <a:gd name="connsiteY4" fmla="*/ 2302933 h 6102488"/>
              <a:gd name="connsiteX5" fmla="*/ 389 w 6996033"/>
              <a:gd name="connsiteY5" fmla="*/ 3115733 h 6102488"/>
              <a:gd name="connsiteX6" fmla="*/ 897856 w 6996033"/>
              <a:gd name="connsiteY6" fmla="*/ 3860800 h 6102488"/>
              <a:gd name="connsiteX7" fmla="*/ 1084123 w 6996033"/>
              <a:gd name="connsiteY7" fmla="*/ 5046133 h 6102488"/>
              <a:gd name="connsiteX8" fmla="*/ 2523456 w 6996033"/>
              <a:gd name="connsiteY8" fmla="*/ 5164666 h 6102488"/>
              <a:gd name="connsiteX9" fmla="*/ 3065323 w 6996033"/>
              <a:gd name="connsiteY9" fmla="*/ 5469466 h 6102488"/>
              <a:gd name="connsiteX10" fmla="*/ 3302389 w 6996033"/>
              <a:gd name="connsiteY10" fmla="*/ 5926666 h 6102488"/>
              <a:gd name="connsiteX11" fmla="*/ 3691856 w 6996033"/>
              <a:gd name="connsiteY11" fmla="*/ 6062133 h 6102488"/>
              <a:gd name="connsiteX12" fmla="*/ 4318389 w 6996033"/>
              <a:gd name="connsiteY12" fmla="*/ 5249333 h 6102488"/>
              <a:gd name="connsiteX13" fmla="*/ 5791589 w 6996033"/>
              <a:gd name="connsiteY13" fmla="*/ 5232400 h 6102488"/>
              <a:gd name="connsiteX14" fmla="*/ 5842389 w 6996033"/>
              <a:gd name="connsiteY14" fmla="*/ 3928533 h 6102488"/>
              <a:gd name="connsiteX15" fmla="*/ 6993856 w 6996033"/>
              <a:gd name="connsiteY15" fmla="*/ 3048000 h 6102488"/>
              <a:gd name="connsiteX16" fmla="*/ 6130256 w 6996033"/>
              <a:gd name="connsiteY16" fmla="*/ 2167466 h 6102488"/>
              <a:gd name="connsiteX17" fmla="*/ 6079456 w 6996033"/>
              <a:gd name="connsiteY17" fmla="*/ 1100666 h 6102488"/>
              <a:gd name="connsiteX18" fmla="*/ 4657056 w 6996033"/>
              <a:gd name="connsiteY18" fmla="*/ 982133 h 6102488"/>
              <a:gd name="connsiteX19" fmla="*/ 3471723 w 6996033"/>
              <a:gd name="connsiteY19" fmla="*/ 16933 h 6102488"/>
              <a:gd name="connsiteX20" fmla="*/ 3471723 w 6996033"/>
              <a:gd name="connsiteY20" fmla="*/ 16933 h 610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96033" h="6102488">
                <a:moveTo>
                  <a:pt x="3336256" y="0"/>
                </a:moveTo>
                <a:cubicBezTo>
                  <a:pt x="3102011" y="357011"/>
                  <a:pt x="2867767" y="714022"/>
                  <a:pt x="2675856" y="897466"/>
                </a:cubicBezTo>
                <a:cubicBezTo>
                  <a:pt x="2483945" y="1080910"/>
                  <a:pt x="2469833" y="1066799"/>
                  <a:pt x="2184789" y="1100666"/>
                </a:cubicBezTo>
                <a:cubicBezTo>
                  <a:pt x="1899745" y="1134533"/>
                  <a:pt x="1160322" y="900288"/>
                  <a:pt x="965589" y="1100666"/>
                </a:cubicBezTo>
                <a:cubicBezTo>
                  <a:pt x="770856" y="1301044"/>
                  <a:pt x="1177256" y="1967089"/>
                  <a:pt x="1016389" y="2302933"/>
                </a:cubicBezTo>
                <a:cubicBezTo>
                  <a:pt x="855522" y="2638777"/>
                  <a:pt x="20144" y="2856089"/>
                  <a:pt x="389" y="3115733"/>
                </a:cubicBezTo>
                <a:cubicBezTo>
                  <a:pt x="-19366" y="3375377"/>
                  <a:pt x="717234" y="3539067"/>
                  <a:pt x="897856" y="3860800"/>
                </a:cubicBezTo>
                <a:cubicBezTo>
                  <a:pt x="1078478" y="4182533"/>
                  <a:pt x="813190" y="4828822"/>
                  <a:pt x="1084123" y="5046133"/>
                </a:cubicBezTo>
                <a:cubicBezTo>
                  <a:pt x="1355056" y="5263444"/>
                  <a:pt x="2193256" y="5094111"/>
                  <a:pt x="2523456" y="5164666"/>
                </a:cubicBezTo>
                <a:cubicBezTo>
                  <a:pt x="2853656" y="5235221"/>
                  <a:pt x="2935501" y="5342466"/>
                  <a:pt x="3065323" y="5469466"/>
                </a:cubicBezTo>
                <a:cubicBezTo>
                  <a:pt x="3195145" y="5596466"/>
                  <a:pt x="3197967" y="5827888"/>
                  <a:pt x="3302389" y="5926666"/>
                </a:cubicBezTo>
                <a:cubicBezTo>
                  <a:pt x="3406811" y="6025444"/>
                  <a:pt x="3522523" y="6175022"/>
                  <a:pt x="3691856" y="6062133"/>
                </a:cubicBezTo>
                <a:cubicBezTo>
                  <a:pt x="3861189" y="5949244"/>
                  <a:pt x="3968434" y="5387622"/>
                  <a:pt x="4318389" y="5249333"/>
                </a:cubicBezTo>
                <a:cubicBezTo>
                  <a:pt x="4668344" y="5111044"/>
                  <a:pt x="5537589" y="5452533"/>
                  <a:pt x="5791589" y="5232400"/>
                </a:cubicBezTo>
                <a:cubicBezTo>
                  <a:pt x="6045589" y="5012267"/>
                  <a:pt x="5642011" y="4292600"/>
                  <a:pt x="5842389" y="3928533"/>
                </a:cubicBezTo>
                <a:cubicBezTo>
                  <a:pt x="6042767" y="3564466"/>
                  <a:pt x="6945878" y="3341511"/>
                  <a:pt x="6993856" y="3048000"/>
                </a:cubicBezTo>
                <a:cubicBezTo>
                  <a:pt x="7041834" y="2754489"/>
                  <a:pt x="6282656" y="2492022"/>
                  <a:pt x="6130256" y="2167466"/>
                </a:cubicBezTo>
                <a:cubicBezTo>
                  <a:pt x="5977856" y="1842910"/>
                  <a:pt x="6324989" y="1298222"/>
                  <a:pt x="6079456" y="1100666"/>
                </a:cubicBezTo>
                <a:cubicBezTo>
                  <a:pt x="5833923" y="903111"/>
                  <a:pt x="5091678" y="1162755"/>
                  <a:pt x="4657056" y="982133"/>
                </a:cubicBezTo>
                <a:cubicBezTo>
                  <a:pt x="4222434" y="801511"/>
                  <a:pt x="3471723" y="16933"/>
                  <a:pt x="3471723" y="16933"/>
                </a:cubicBezTo>
                <a:lnTo>
                  <a:pt x="3471723" y="16933"/>
                </a:lnTo>
              </a:path>
            </a:pathLst>
          </a:custGeom>
          <a:gradFill flip="none" rotWithShape="1">
            <a:gsLst>
              <a:gs pos="62000">
                <a:schemeClr val="tx1">
                  <a:lumMod val="75000"/>
                  <a:lumOff val="25000"/>
                </a:schemeClr>
              </a:gs>
              <a:gs pos="99000">
                <a:srgbClr val="FFFFFF"/>
              </a:gs>
            </a:gsLst>
            <a:path path="shape">
              <a:fillToRect l="50000" t="50000" r="50000" b="50000"/>
            </a:path>
            <a:tileRect/>
          </a:gradFill>
          <a:ln w="2540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sp>
        <p:nvSpPr>
          <p:cNvPr id="25" name="フリーフォーム 24"/>
          <p:cNvSpPr/>
          <p:nvPr/>
        </p:nvSpPr>
        <p:spPr>
          <a:xfrm rot="1877321">
            <a:off x="6476387" y="1969344"/>
            <a:ext cx="907971" cy="896762"/>
          </a:xfrm>
          <a:custGeom>
            <a:avLst/>
            <a:gdLst>
              <a:gd name="connsiteX0" fmla="*/ 880954 w 1727699"/>
              <a:gd name="connsiteY0" fmla="*/ 0 h 1694198"/>
              <a:gd name="connsiteX1" fmla="*/ 1118021 w 1727699"/>
              <a:gd name="connsiteY1" fmla="*/ 457200 h 1694198"/>
              <a:gd name="connsiteX2" fmla="*/ 1659887 w 1727699"/>
              <a:gd name="connsiteY2" fmla="*/ 304800 h 1694198"/>
              <a:gd name="connsiteX3" fmla="*/ 1422821 w 1727699"/>
              <a:gd name="connsiteY3" fmla="*/ 745067 h 1694198"/>
              <a:gd name="connsiteX4" fmla="*/ 1727621 w 1727699"/>
              <a:gd name="connsiteY4" fmla="*/ 897467 h 1694198"/>
              <a:gd name="connsiteX5" fmla="*/ 1388954 w 1727699"/>
              <a:gd name="connsiteY5" fmla="*/ 1134533 h 1694198"/>
              <a:gd name="connsiteX6" fmla="*/ 1575221 w 1727699"/>
              <a:gd name="connsiteY6" fmla="*/ 1388533 h 1694198"/>
              <a:gd name="connsiteX7" fmla="*/ 1202687 w 1727699"/>
              <a:gd name="connsiteY7" fmla="*/ 1354667 h 1694198"/>
              <a:gd name="connsiteX8" fmla="*/ 1084154 w 1727699"/>
              <a:gd name="connsiteY8" fmla="*/ 1693333 h 1694198"/>
              <a:gd name="connsiteX9" fmla="*/ 830154 w 1727699"/>
              <a:gd name="connsiteY9" fmla="*/ 1456267 h 1694198"/>
              <a:gd name="connsiteX10" fmla="*/ 440687 w 1727699"/>
              <a:gd name="connsiteY10" fmla="*/ 1591733 h 1694198"/>
              <a:gd name="connsiteX11" fmla="*/ 440687 w 1727699"/>
              <a:gd name="connsiteY11" fmla="*/ 1202267 h 1694198"/>
              <a:gd name="connsiteX12" fmla="*/ 421 w 1727699"/>
              <a:gd name="connsiteY12" fmla="*/ 1083733 h 1694198"/>
              <a:gd name="connsiteX13" fmla="*/ 356021 w 1727699"/>
              <a:gd name="connsiteY13" fmla="*/ 829733 h 1694198"/>
              <a:gd name="connsiteX14" fmla="*/ 152821 w 1727699"/>
              <a:gd name="connsiteY14" fmla="*/ 389467 h 1694198"/>
              <a:gd name="connsiteX15" fmla="*/ 593087 w 1727699"/>
              <a:gd name="connsiteY15" fmla="*/ 457200 h 1694198"/>
              <a:gd name="connsiteX16" fmla="*/ 847087 w 1727699"/>
              <a:gd name="connsiteY16" fmla="*/ 50800 h 1694198"/>
              <a:gd name="connsiteX17" fmla="*/ 847087 w 1727699"/>
              <a:gd name="connsiteY17" fmla="*/ 67733 h 169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27699" h="1694198">
                <a:moveTo>
                  <a:pt x="880954" y="0"/>
                </a:moveTo>
                <a:cubicBezTo>
                  <a:pt x="934576" y="203200"/>
                  <a:pt x="988199" y="406400"/>
                  <a:pt x="1118021" y="457200"/>
                </a:cubicBezTo>
                <a:cubicBezTo>
                  <a:pt x="1247843" y="508000"/>
                  <a:pt x="1609087" y="256822"/>
                  <a:pt x="1659887" y="304800"/>
                </a:cubicBezTo>
                <a:cubicBezTo>
                  <a:pt x="1710687" y="352778"/>
                  <a:pt x="1411532" y="646289"/>
                  <a:pt x="1422821" y="745067"/>
                </a:cubicBezTo>
                <a:cubicBezTo>
                  <a:pt x="1434110" y="843845"/>
                  <a:pt x="1733266" y="832556"/>
                  <a:pt x="1727621" y="897467"/>
                </a:cubicBezTo>
                <a:cubicBezTo>
                  <a:pt x="1721976" y="962378"/>
                  <a:pt x="1414354" y="1052689"/>
                  <a:pt x="1388954" y="1134533"/>
                </a:cubicBezTo>
                <a:cubicBezTo>
                  <a:pt x="1363554" y="1216377"/>
                  <a:pt x="1606265" y="1351844"/>
                  <a:pt x="1575221" y="1388533"/>
                </a:cubicBezTo>
                <a:cubicBezTo>
                  <a:pt x="1544177" y="1425222"/>
                  <a:pt x="1284531" y="1303867"/>
                  <a:pt x="1202687" y="1354667"/>
                </a:cubicBezTo>
                <a:cubicBezTo>
                  <a:pt x="1120843" y="1405467"/>
                  <a:pt x="1146243" y="1676400"/>
                  <a:pt x="1084154" y="1693333"/>
                </a:cubicBezTo>
                <a:cubicBezTo>
                  <a:pt x="1022065" y="1710266"/>
                  <a:pt x="937398" y="1473200"/>
                  <a:pt x="830154" y="1456267"/>
                </a:cubicBezTo>
                <a:cubicBezTo>
                  <a:pt x="722910" y="1439334"/>
                  <a:pt x="505598" y="1634066"/>
                  <a:pt x="440687" y="1591733"/>
                </a:cubicBezTo>
                <a:cubicBezTo>
                  <a:pt x="375776" y="1549400"/>
                  <a:pt x="514065" y="1286934"/>
                  <a:pt x="440687" y="1202267"/>
                </a:cubicBezTo>
                <a:cubicBezTo>
                  <a:pt x="367309" y="1117600"/>
                  <a:pt x="14532" y="1145822"/>
                  <a:pt x="421" y="1083733"/>
                </a:cubicBezTo>
                <a:cubicBezTo>
                  <a:pt x="-13690" y="1021644"/>
                  <a:pt x="330621" y="945444"/>
                  <a:pt x="356021" y="829733"/>
                </a:cubicBezTo>
                <a:cubicBezTo>
                  <a:pt x="381421" y="714022"/>
                  <a:pt x="113310" y="451556"/>
                  <a:pt x="152821" y="389467"/>
                </a:cubicBezTo>
                <a:cubicBezTo>
                  <a:pt x="192332" y="327378"/>
                  <a:pt x="477376" y="513645"/>
                  <a:pt x="593087" y="457200"/>
                </a:cubicBezTo>
                <a:cubicBezTo>
                  <a:pt x="708798" y="400756"/>
                  <a:pt x="804754" y="115711"/>
                  <a:pt x="847087" y="50800"/>
                </a:cubicBezTo>
                <a:cubicBezTo>
                  <a:pt x="889420" y="-14111"/>
                  <a:pt x="847087" y="67733"/>
                  <a:pt x="847087" y="67733"/>
                </a:cubicBezTo>
              </a:path>
            </a:pathLst>
          </a:custGeom>
          <a:solidFill>
            <a:schemeClr val="bg1">
              <a:lumMod val="65000"/>
            </a:schemeClr>
          </a:solidFill>
          <a:ln w="254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sp>
        <p:nvSpPr>
          <p:cNvPr id="11" name="テキスト ボックス 10"/>
          <p:cNvSpPr txBox="1"/>
          <p:nvPr/>
        </p:nvSpPr>
        <p:spPr>
          <a:xfrm>
            <a:off x="2736189" y="1910779"/>
            <a:ext cx="718211" cy="400110"/>
          </a:xfrm>
          <a:prstGeom prst="rect">
            <a:avLst/>
          </a:prstGeom>
          <a:noFill/>
        </p:spPr>
        <p:txBody>
          <a:bodyPr wrap="square" rtlCol="0">
            <a:spAutoFit/>
          </a:bodyPr>
          <a:lstStyle/>
          <a:p>
            <a:r>
              <a:rPr kumimoji="1" lang="en-US" altLang="ja-JP" sz="2000" b="1" dirty="0" smtClean="0">
                <a:solidFill>
                  <a:schemeClr val="bg1"/>
                </a:solidFill>
              </a:rPr>
              <a:t>laser</a:t>
            </a:r>
            <a:endParaRPr kumimoji="1" lang="ja-JP" altLang="en-US" sz="2000" b="1" dirty="0">
              <a:solidFill>
                <a:schemeClr val="bg1"/>
              </a:solidFill>
            </a:endParaRPr>
          </a:p>
        </p:txBody>
      </p:sp>
      <p:cxnSp>
        <p:nvCxnSpPr>
          <p:cNvPr id="14" name="直線矢印コネクタ 13"/>
          <p:cNvCxnSpPr/>
          <p:nvPr/>
        </p:nvCxnSpPr>
        <p:spPr>
          <a:xfrm>
            <a:off x="7822891" y="3995092"/>
            <a:ext cx="0" cy="70246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4" name="円/楕円 33"/>
          <p:cNvSpPr/>
          <p:nvPr/>
        </p:nvSpPr>
        <p:spPr>
          <a:xfrm rot="3604284">
            <a:off x="6222218" y="1765302"/>
            <a:ext cx="1404178" cy="1356230"/>
          </a:xfrm>
          <a:prstGeom prst="ellipse">
            <a:avLst/>
          </a:prstGeom>
          <a:solidFill>
            <a:schemeClr val="bg1">
              <a:lumMod val="75000"/>
              <a:alpha val="2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7783595" y="3986082"/>
            <a:ext cx="1792860" cy="369332"/>
          </a:xfrm>
          <a:prstGeom prst="rect">
            <a:avLst/>
          </a:prstGeom>
          <a:noFill/>
        </p:spPr>
        <p:txBody>
          <a:bodyPr wrap="square" rtlCol="0">
            <a:spAutoFit/>
          </a:bodyPr>
          <a:lstStyle/>
          <a:p>
            <a:r>
              <a:rPr lang="en-US" altLang="ja-JP" b="1" dirty="0" smtClean="0"/>
              <a:t>acceleration</a:t>
            </a:r>
            <a:endParaRPr kumimoji="1" lang="ja-JP" altLang="en-US" b="1" dirty="0"/>
          </a:p>
        </p:txBody>
      </p:sp>
      <p:cxnSp>
        <p:nvCxnSpPr>
          <p:cNvPr id="22" name="直線矢印コネクタ 21"/>
          <p:cNvCxnSpPr>
            <a:stCxn id="24" idx="3"/>
          </p:cNvCxnSpPr>
          <p:nvPr/>
        </p:nvCxnSpPr>
        <p:spPr>
          <a:xfrm flipV="1">
            <a:off x="2015068" y="2358323"/>
            <a:ext cx="2034099" cy="608979"/>
          </a:xfrm>
          <a:prstGeom prst="straightConnector1">
            <a:avLst/>
          </a:prstGeom>
          <a:ln w="508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3" name="テキスト ボックス 2"/>
          <p:cNvSpPr txBox="1"/>
          <p:nvPr/>
        </p:nvSpPr>
        <p:spPr>
          <a:xfrm>
            <a:off x="17724" y="4808221"/>
            <a:ext cx="9162943" cy="2031325"/>
          </a:xfrm>
          <a:prstGeom prst="rect">
            <a:avLst/>
          </a:prstGeom>
          <a:noFill/>
        </p:spPr>
        <p:txBody>
          <a:bodyPr wrap="square" rtlCol="0">
            <a:spAutoFit/>
          </a:bodyPr>
          <a:lstStyle/>
          <a:p>
            <a:r>
              <a:rPr lang="en-US" altLang="ja-JP" b="1" dirty="0" smtClean="0"/>
              <a:t>1 .</a:t>
            </a:r>
            <a:r>
              <a:rPr lang="ja-JP" altLang="en-US" b="1" dirty="0" smtClean="0"/>
              <a:t> ターゲット最外殻上に照射レーザー強度不均一に起因する擾乱（インプリント擾乱）が照射初期に</a:t>
            </a:r>
            <a:r>
              <a:rPr lang="en-US" altLang="en-US" b="1" dirty="0" err="1" smtClean="0"/>
              <a:t>発生する</a:t>
            </a:r>
            <a:endParaRPr lang="en-US" altLang="ja-JP" b="1" dirty="0" smtClean="0"/>
          </a:p>
          <a:p>
            <a:endParaRPr kumimoji="1" lang="en-US" altLang="ja-JP" b="1" dirty="0"/>
          </a:p>
          <a:p>
            <a:r>
              <a:rPr lang="en-US" altLang="ja-JP" b="1" dirty="0" smtClean="0"/>
              <a:t>2 .</a:t>
            </a:r>
            <a:r>
              <a:rPr lang="ja-JP" altLang="en-US" b="1" dirty="0" smtClean="0"/>
              <a:t>燃料球の加速段階で流体不安定性（特にレーリー・テーラー不安定性）によってインプリント擾乱が増幅される</a:t>
            </a:r>
            <a:endParaRPr lang="en-US" altLang="ja-JP" b="1" dirty="0" smtClean="0"/>
          </a:p>
          <a:p>
            <a:endParaRPr kumimoji="1" lang="en-US" altLang="ja-JP" b="1" dirty="0"/>
          </a:p>
          <a:p>
            <a:r>
              <a:rPr lang="en-US" altLang="ja-JP" b="1" dirty="0" smtClean="0"/>
              <a:t>3 .</a:t>
            </a:r>
            <a:r>
              <a:rPr lang="ja-JP" altLang="en-US" b="1" dirty="0" smtClean="0"/>
              <a:t>成長した擾乱が燃料・ホットスパークの乱流混合を引き起こし，核融合反応が阻害される</a:t>
            </a:r>
            <a:endParaRPr kumimoji="1" lang="ja-JP" altLang="en-US" b="1" dirty="0"/>
          </a:p>
        </p:txBody>
      </p:sp>
      <p:sp>
        <p:nvSpPr>
          <p:cNvPr id="18" name="正方形/長方形 17"/>
          <p:cNvSpPr/>
          <p:nvPr/>
        </p:nvSpPr>
        <p:spPr>
          <a:xfrm>
            <a:off x="4724400" y="3700416"/>
            <a:ext cx="393700" cy="211184"/>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44" name="フリーフォーム 43"/>
          <p:cNvSpPr/>
          <p:nvPr/>
        </p:nvSpPr>
        <p:spPr>
          <a:xfrm>
            <a:off x="4385092" y="4083017"/>
            <a:ext cx="1098000" cy="269477"/>
          </a:xfrm>
          <a:custGeom>
            <a:avLst/>
            <a:gdLst>
              <a:gd name="connsiteX0" fmla="*/ 194975 w 1151708"/>
              <a:gd name="connsiteY0" fmla="*/ 5345 h 217639"/>
              <a:gd name="connsiteX1" fmla="*/ 491308 w 1151708"/>
              <a:gd name="connsiteY1" fmla="*/ 5345 h 217639"/>
              <a:gd name="connsiteX2" fmla="*/ 686041 w 1151708"/>
              <a:gd name="connsiteY2" fmla="*/ 13812 h 217639"/>
              <a:gd name="connsiteX3" fmla="*/ 940041 w 1151708"/>
              <a:gd name="connsiteY3" fmla="*/ 13812 h 217639"/>
              <a:gd name="connsiteX4" fmla="*/ 982375 w 1151708"/>
              <a:gd name="connsiteY4" fmla="*/ 13812 h 217639"/>
              <a:gd name="connsiteX5" fmla="*/ 990841 w 1151708"/>
              <a:gd name="connsiteY5" fmla="*/ 13812 h 217639"/>
              <a:gd name="connsiteX6" fmla="*/ 990841 w 1151708"/>
              <a:gd name="connsiteY6" fmla="*/ 22279 h 217639"/>
              <a:gd name="connsiteX7" fmla="*/ 999308 w 1151708"/>
              <a:gd name="connsiteY7" fmla="*/ 22279 h 217639"/>
              <a:gd name="connsiteX8" fmla="*/ 999308 w 1151708"/>
              <a:gd name="connsiteY8" fmla="*/ 39212 h 217639"/>
              <a:gd name="connsiteX9" fmla="*/ 1024708 w 1151708"/>
              <a:gd name="connsiteY9" fmla="*/ 56145 h 217639"/>
              <a:gd name="connsiteX10" fmla="*/ 1033175 w 1151708"/>
              <a:gd name="connsiteY10" fmla="*/ 81545 h 217639"/>
              <a:gd name="connsiteX11" fmla="*/ 1058575 w 1151708"/>
              <a:gd name="connsiteY11" fmla="*/ 106945 h 217639"/>
              <a:gd name="connsiteX12" fmla="*/ 1083975 w 1151708"/>
              <a:gd name="connsiteY12" fmla="*/ 115412 h 217639"/>
              <a:gd name="connsiteX13" fmla="*/ 1100908 w 1151708"/>
              <a:gd name="connsiteY13" fmla="*/ 132345 h 217639"/>
              <a:gd name="connsiteX14" fmla="*/ 1117841 w 1151708"/>
              <a:gd name="connsiteY14" fmla="*/ 149279 h 217639"/>
              <a:gd name="connsiteX15" fmla="*/ 1134775 w 1151708"/>
              <a:gd name="connsiteY15" fmla="*/ 166212 h 217639"/>
              <a:gd name="connsiteX16" fmla="*/ 1151708 w 1151708"/>
              <a:gd name="connsiteY16" fmla="*/ 200079 h 217639"/>
              <a:gd name="connsiteX17" fmla="*/ 1151708 w 1151708"/>
              <a:gd name="connsiteY17" fmla="*/ 200079 h 217639"/>
              <a:gd name="connsiteX18" fmla="*/ 1126308 w 1151708"/>
              <a:gd name="connsiteY18" fmla="*/ 208545 h 217639"/>
              <a:gd name="connsiteX19" fmla="*/ 1117841 w 1151708"/>
              <a:gd name="connsiteY19" fmla="*/ 208545 h 217639"/>
              <a:gd name="connsiteX20" fmla="*/ 1092441 w 1151708"/>
              <a:gd name="connsiteY20" fmla="*/ 208545 h 217639"/>
              <a:gd name="connsiteX21" fmla="*/ 1067041 w 1151708"/>
              <a:gd name="connsiteY21" fmla="*/ 217012 h 217639"/>
              <a:gd name="connsiteX22" fmla="*/ 1050108 w 1151708"/>
              <a:gd name="connsiteY22" fmla="*/ 217012 h 217639"/>
              <a:gd name="connsiteX23" fmla="*/ 1016241 w 1151708"/>
              <a:gd name="connsiteY23" fmla="*/ 217012 h 217639"/>
              <a:gd name="connsiteX24" fmla="*/ 965441 w 1151708"/>
              <a:gd name="connsiteY24" fmla="*/ 217012 h 217639"/>
              <a:gd name="connsiteX25" fmla="*/ 923108 w 1151708"/>
              <a:gd name="connsiteY25" fmla="*/ 208545 h 217639"/>
              <a:gd name="connsiteX26" fmla="*/ 889241 w 1151708"/>
              <a:gd name="connsiteY26" fmla="*/ 200079 h 217639"/>
              <a:gd name="connsiteX27" fmla="*/ 872308 w 1151708"/>
              <a:gd name="connsiteY27" fmla="*/ 183145 h 217639"/>
              <a:gd name="connsiteX28" fmla="*/ 855375 w 1151708"/>
              <a:gd name="connsiteY28" fmla="*/ 174679 h 217639"/>
              <a:gd name="connsiteX29" fmla="*/ 829975 w 1151708"/>
              <a:gd name="connsiteY29" fmla="*/ 166212 h 217639"/>
              <a:gd name="connsiteX30" fmla="*/ 804575 w 1151708"/>
              <a:gd name="connsiteY30" fmla="*/ 166212 h 217639"/>
              <a:gd name="connsiteX31" fmla="*/ 770708 w 1151708"/>
              <a:gd name="connsiteY31" fmla="*/ 174679 h 217639"/>
              <a:gd name="connsiteX32" fmla="*/ 728375 w 1151708"/>
              <a:gd name="connsiteY32" fmla="*/ 191612 h 217639"/>
              <a:gd name="connsiteX33" fmla="*/ 686041 w 1151708"/>
              <a:gd name="connsiteY33" fmla="*/ 200079 h 217639"/>
              <a:gd name="connsiteX34" fmla="*/ 643708 w 1151708"/>
              <a:gd name="connsiteY34" fmla="*/ 200079 h 217639"/>
              <a:gd name="connsiteX35" fmla="*/ 618308 w 1151708"/>
              <a:gd name="connsiteY35" fmla="*/ 200079 h 217639"/>
              <a:gd name="connsiteX36" fmla="*/ 592908 w 1151708"/>
              <a:gd name="connsiteY36" fmla="*/ 191612 h 217639"/>
              <a:gd name="connsiteX37" fmla="*/ 567508 w 1151708"/>
              <a:gd name="connsiteY37" fmla="*/ 191612 h 217639"/>
              <a:gd name="connsiteX38" fmla="*/ 533641 w 1151708"/>
              <a:gd name="connsiteY38" fmla="*/ 183145 h 217639"/>
              <a:gd name="connsiteX39" fmla="*/ 499775 w 1151708"/>
              <a:gd name="connsiteY39" fmla="*/ 166212 h 217639"/>
              <a:gd name="connsiteX40" fmla="*/ 482841 w 1151708"/>
              <a:gd name="connsiteY40" fmla="*/ 174679 h 217639"/>
              <a:gd name="connsiteX41" fmla="*/ 457441 w 1151708"/>
              <a:gd name="connsiteY41" fmla="*/ 174679 h 217639"/>
              <a:gd name="connsiteX42" fmla="*/ 432041 w 1151708"/>
              <a:gd name="connsiteY42" fmla="*/ 174679 h 217639"/>
              <a:gd name="connsiteX43" fmla="*/ 406641 w 1151708"/>
              <a:gd name="connsiteY43" fmla="*/ 183145 h 217639"/>
              <a:gd name="connsiteX44" fmla="*/ 381241 w 1151708"/>
              <a:gd name="connsiteY44" fmla="*/ 191612 h 217639"/>
              <a:gd name="connsiteX45" fmla="*/ 347375 w 1151708"/>
              <a:gd name="connsiteY45" fmla="*/ 208545 h 217639"/>
              <a:gd name="connsiteX46" fmla="*/ 313508 w 1151708"/>
              <a:gd name="connsiteY46" fmla="*/ 208545 h 217639"/>
              <a:gd name="connsiteX47" fmla="*/ 288108 w 1151708"/>
              <a:gd name="connsiteY47" fmla="*/ 208545 h 217639"/>
              <a:gd name="connsiteX48" fmla="*/ 262708 w 1151708"/>
              <a:gd name="connsiteY48" fmla="*/ 208545 h 217639"/>
              <a:gd name="connsiteX49" fmla="*/ 237308 w 1151708"/>
              <a:gd name="connsiteY49" fmla="*/ 200079 h 217639"/>
              <a:gd name="connsiteX50" fmla="*/ 228841 w 1151708"/>
              <a:gd name="connsiteY50" fmla="*/ 183145 h 217639"/>
              <a:gd name="connsiteX51" fmla="*/ 186508 w 1151708"/>
              <a:gd name="connsiteY51" fmla="*/ 166212 h 217639"/>
              <a:gd name="connsiteX52" fmla="*/ 161108 w 1151708"/>
              <a:gd name="connsiteY52" fmla="*/ 166212 h 217639"/>
              <a:gd name="connsiteX53" fmla="*/ 118775 w 1151708"/>
              <a:gd name="connsiteY53" fmla="*/ 166212 h 217639"/>
              <a:gd name="connsiteX54" fmla="*/ 84908 w 1151708"/>
              <a:gd name="connsiteY54" fmla="*/ 166212 h 217639"/>
              <a:gd name="connsiteX55" fmla="*/ 34108 w 1151708"/>
              <a:gd name="connsiteY55" fmla="*/ 174679 h 217639"/>
              <a:gd name="connsiteX56" fmla="*/ 241 w 1151708"/>
              <a:gd name="connsiteY56" fmla="*/ 183145 h 217639"/>
              <a:gd name="connsiteX57" fmla="*/ 51041 w 1151708"/>
              <a:gd name="connsiteY57" fmla="*/ 140812 h 217639"/>
              <a:gd name="connsiteX58" fmla="*/ 59508 w 1151708"/>
              <a:gd name="connsiteY58" fmla="*/ 140812 h 217639"/>
              <a:gd name="connsiteX59" fmla="*/ 76441 w 1151708"/>
              <a:gd name="connsiteY59" fmla="*/ 123879 h 217639"/>
              <a:gd name="connsiteX60" fmla="*/ 93375 w 1151708"/>
              <a:gd name="connsiteY60" fmla="*/ 98479 h 217639"/>
              <a:gd name="connsiteX61" fmla="*/ 127241 w 1151708"/>
              <a:gd name="connsiteY61" fmla="*/ 73079 h 217639"/>
              <a:gd name="connsiteX62" fmla="*/ 194975 w 1151708"/>
              <a:gd name="connsiteY62" fmla="*/ 5345 h 217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51708" h="217639">
                <a:moveTo>
                  <a:pt x="194975" y="5345"/>
                </a:moveTo>
                <a:cubicBezTo>
                  <a:pt x="255653" y="-5944"/>
                  <a:pt x="409464" y="3934"/>
                  <a:pt x="491308" y="5345"/>
                </a:cubicBezTo>
                <a:cubicBezTo>
                  <a:pt x="573152" y="6756"/>
                  <a:pt x="611252" y="12401"/>
                  <a:pt x="686041" y="13812"/>
                </a:cubicBezTo>
                <a:cubicBezTo>
                  <a:pt x="760830" y="15223"/>
                  <a:pt x="940041" y="13812"/>
                  <a:pt x="940041" y="13812"/>
                </a:cubicBezTo>
                <a:lnTo>
                  <a:pt x="982375" y="13812"/>
                </a:lnTo>
                <a:cubicBezTo>
                  <a:pt x="990842" y="13812"/>
                  <a:pt x="989430" y="12401"/>
                  <a:pt x="990841" y="13812"/>
                </a:cubicBezTo>
                <a:cubicBezTo>
                  <a:pt x="992252" y="15223"/>
                  <a:pt x="989430" y="20868"/>
                  <a:pt x="990841" y="22279"/>
                </a:cubicBezTo>
                <a:cubicBezTo>
                  <a:pt x="992252" y="23690"/>
                  <a:pt x="997897" y="19457"/>
                  <a:pt x="999308" y="22279"/>
                </a:cubicBezTo>
                <a:cubicBezTo>
                  <a:pt x="1000719" y="25101"/>
                  <a:pt x="995075" y="33568"/>
                  <a:pt x="999308" y="39212"/>
                </a:cubicBezTo>
                <a:cubicBezTo>
                  <a:pt x="1003541" y="44856"/>
                  <a:pt x="1019064" y="49090"/>
                  <a:pt x="1024708" y="56145"/>
                </a:cubicBezTo>
                <a:cubicBezTo>
                  <a:pt x="1030352" y="63200"/>
                  <a:pt x="1027531" y="73078"/>
                  <a:pt x="1033175" y="81545"/>
                </a:cubicBezTo>
                <a:cubicBezTo>
                  <a:pt x="1038819" y="90012"/>
                  <a:pt x="1050108" y="101301"/>
                  <a:pt x="1058575" y="106945"/>
                </a:cubicBezTo>
                <a:cubicBezTo>
                  <a:pt x="1067042" y="112589"/>
                  <a:pt x="1076919" y="111179"/>
                  <a:pt x="1083975" y="115412"/>
                </a:cubicBezTo>
                <a:cubicBezTo>
                  <a:pt x="1091031" y="119645"/>
                  <a:pt x="1100908" y="132345"/>
                  <a:pt x="1100908" y="132345"/>
                </a:cubicBezTo>
                <a:lnTo>
                  <a:pt x="1117841" y="149279"/>
                </a:lnTo>
                <a:cubicBezTo>
                  <a:pt x="1123485" y="154923"/>
                  <a:pt x="1129131" y="157745"/>
                  <a:pt x="1134775" y="166212"/>
                </a:cubicBezTo>
                <a:cubicBezTo>
                  <a:pt x="1140419" y="174679"/>
                  <a:pt x="1151708" y="200079"/>
                  <a:pt x="1151708" y="200079"/>
                </a:cubicBezTo>
                <a:lnTo>
                  <a:pt x="1151708" y="200079"/>
                </a:lnTo>
                <a:cubicBezTo>
                  <a:pt x="1147475" y="201490"/>
                  <a:pt x="1131953" y="207134"/>
                  <a:pt x="1126308" y="208545"/>
                </a:cubicBezTo>
                <a:cubicBezTo>
                  <a:pt x="1120664" y="209956"/>
                  <a:pt x="1117841" y="208545"/>
                  <a:pt x="1117841" y="208545"/>
                </a:cubicBezTo>
                <a:cubicBezTo>
                  <a:pt x="1112197" y="208545"/>
                  <a:pt x="1100908" y="207134"/>
                  <a:pt x="1092441" y="208545"/>
                </a:cubicBezTo>
                <a:cubicBezTo>
                  <a:pt x="1083974" y="209956"/>
                  <a:pt x="1074097" y="215601"/>
                  <a:pt x="1067041" y="217012"/>
                </a:cubicBezTo>
                <a:cubicBezTo>
                  <a:pt x="1059986" y="218423"/>
                  <a:pt x="1050108" y="217012"/>
                  <a:pt x="1050108" y="217012"/>
                </a:cubicBezTo>
                <a:lnTo>
                  <a:pt x="1016241" y="217012"/>
                </a:lnTo>
                <a:cubicBezTo>
                  <a:pt x="1002130" y="217012"/>
                  <a:pt x="980963" y="218423"/>
                  <a:pt x="965441" y="217012"/>
                </a:cubicBezTo>
                <a:cubicBezTo>
                  <a:pt x="949919" y="215601"/>
                  <a:pt x="935808" y="211367"/>
                  <a:pt x="923108" y="208545"/>
                </a:cubicBezTo>
                <a:cubicBezTo>
                  <a:pt x="910408" y="205723"/>
                  <a:pt x="897708" y="204312"/>
                  <a:pt x="889241" y="200079"/>
                </a:cubicBezTo>
                <a:cubicBezTo>
                  <a:pt x="880774" y="195846"/>
                  <a:pt x="877952" y="187378"/>
                  <a:pt x="872308" y="183145"/>
                </a:cubicBezTo>
                <a:cubicBezTo>
                  <a:pt x="866664" y="178912"/>
                  <a:pt x="862431" y="177501"/>
                  <a:pt x="855375" y="174679"/>
                </a:cubicBezTo>
                <a:cubicBezTo>
                  <a:pt x="848319" y="171857"/>
                  <a:pt x="838442" y="167623"/>
                  <a:pt x="829975" y="166212"/>
                </a:cubicBezTo>
                <a:cubicBezTo>
                  <a:pt x="821508" y="164801"/>
                  <a:pt x="814453" y="164801"/>
                  <a:pt x="804575" y="166212"/>
                </a:cubicBezTo>
                <a:cubicBezTo>
                  <a:pt x="794697" y="167623"/>
                  <a:pt x="783408" y="170446"/>
                  <a:pt x="770708" y="174679"/>
                </a:cubicBezTo>
                <a:cubicBezTo>
                  <a:pt x="758008" y="178912"/>
                  <a:pt x="742486" y="187379"/>
                  <a:pt x="728375" y="191612"/>
                </a:cubicBezTo>
                <a:cubicBezTo>
                  <a:pt x="714264" y="195845"/>
                  <a:pt x="700152" y="198668"/>
                  <a:pt x="686041" y="200079"/>
                </a:cubicBezTo>
                <a:cubicBezTo>
                  <a:pt x="671930" y="201490"/>
                  <a:pt x="643708" y="200079"/>
                  <a:pt x="643708" y="200079"/>
                </a:cubicBezTo>
                <a:cubicBezTo>
                  <a:pt x="632419" y="200079"/>
                  <a:pt x="626775" y="201490"/>
                  <a:pt x="618308" y="200079"/>
                </a:cubicBezTo>
                <a:cubicBezTo>
                  <a:pt x="609841" y="198668"/>
                  <a:pt x="601375" y="193023"/>
                  <a:pt x="592908" y="191612"/>
                </a:cubicBezTo>
                <a:cubicBezTo>
                  <a:pt x="584441" y="190201"/>
                  <a:pt x="577386" y="193023"/>
                  <a:pt x="567508" y="191612"/>
                </a:cubicBezTo>
                <a:cubicBezTo>
                  <a:pt x="557630" y="190201"/>
                  <a:pt x="544930" y="187378"/>
                  <a:pt x="533641" y="183145"/>
                </a:cubicBezTo>
                <a:cubicBezTo>
                  <a:pt x="522352" y="178912"/>
                  <a:pt x="508242" y="167623"/>
                  <a:pt x="499775" y="166212"/>
                </a:cubicBezTo>
                <a:cubicBezTo>
                  <a:pt x="491308" y="164801"/>
                  <a:pt x="489897" y="173268"/>
                  <a:pt x="482841" y="174679"/>
                </a:cubicBezTo>
                <a:cubicBezTo>
                  <a:pt x="475785" y="176090"/>
                  <a:pt x="457441" y="174679"/>
                  <a:pt x="457441" y="174679"/>
                </a:cubicBezTo>
                <a:cubicBezTo>
                  <a:pt x="448974" y="174679"/>
                  <a:pt x="440508" y="173268"/>
                  <a:pt x="432041" y="174679"/>
                </a:cubicBezTo>
                <a:cubicBezTo>
                  <a:pt x="423574" y="176090"/>
                  <a:pt x="406641" y="183145"/>
                  <a:pt x="406641" y="183145"/>
                </a:cubicBezTo>
                <a:cubicBezTo>
                  <a:pt x="398174" y="185967"/>
                  <a:pt x="391119" y="187379"/>
                  <a:pt x="381241" y="191612"/>
                </a:cubicBezTo>
                <a:cubicBezTo>
                  <a:pt x="371363" y="195845"/>
                  <a:pt x="358664" y="205723"/>
                  <a:pt x="347375" y="208545"/>
                </a:cubicBezTo>
                <a:cubicBezTo>
                  <a:pt x="336086" y="211367"/>
                  <a:pt x="313508" y="208545"/>
                  <a:pt x="313508" y="208545"/>
                </a:cubicBezTo>
                <a:lnTo>
                  <a:pt x="288108" y="208545"/>
                </a:lnTo>
                <a:cubicBezTo>
                  <a:pt x="279641" y="208545"/>
                  <a:pt x="271175" y="209956"/>
                  <a:pt x="262708" y="208545"/>
                </a:cubicBezTo>
                <a:cubicBezTo>
                  <a:pt x="254241" y="207134"/>
                  <a:pt x="242952" y="204312"/>
                  <a:pt x="237308" y="200079"/>
                </a:cubicBezTo>
                <a:cubicBezTo>
                  <a:pt x="231664" y="195846"/>
                  <a:pt x="237308" y="188789"/>
                  <a:pt x="228841" y="183145"/>
                </a:cubicBezTo>
                <a:cubicBezTo>
                  <a:pt x="220374" y="177501"/>
                  <a:pt x="197797" y="169034"/>
                  <a:pt x="186508" y="166212"/>
                </a:cubicBezTo>
                <a:cubicBezTo>
                  <a:pt x="175219" y="163390"/>
                  <a:pt x="161108" y="166212"/>
                  <a:pt x="161108" y="166212"/>
                </a:cubicBezTo>
                <a:lnTo>
                  <a:pt x="118775" y="166212"/>
                </a:lnTo>
                <a:cubicBezTo>
                  <a:pt x="106075" y="166212"/>
                  <a:pt x="99019" y="164801"/>
                  <a:pt x="84908" y="166212"/>
                </a:cubicBezTo>
                <a:cubicBezTo>
                  <a:pt x="70797" y="167623"/>
                  <a:pt x="48219" y="171857"/>
                  <a:pt x="34108" y="174679"/>
                </a:cubicBezTo>
                <a:cubicBezTo>
                  <a:pt x="19997" y="177501"/>
                  <a:pt x="-2581" y="188789"/>
                  <a:pt x="241" y="183145"/>
                </a:cubicBezTo>
                <a:cubicBezTo>
                  <a:pt x="3063" y="177501"/>
                  <a:pt x="41163" y="147868"/>
                  <a:pt x="51041" y="140812"/>
                </a:cubicBezTo>
                <a:cubicBezTo>
                  <a:pt x="60919" y="133757"/>
                  <a:pt x="55275" y="143634"/>
                  <a:pt x="59508" y="140812"/>
                </a:cubicBezTo>
                <a:cubicBezTo>
                  <a:pt x="63741" y="137990"/>
                  <a:pt x="70797" y="130934"/>
                  <a:pt x="76441" y="123879"/>
                </a:cubicBezTo>
                <a:cubicBezTo>
                  <a:pt x="82085" y="116824"/>
                  <a:pt x="84908" y="106946"/>
                  <a:pt x="93375" y="98479"/>
                </a:cubicBezTo>
                <a:cubicBezTo>
                  <a:pt x="101842" y="90012"/>
                  <a:pt x="113130" y="85779"/>
                  <a:pt x="127241" y="73079"/>
                </a:cubicBezTo>
                <a:cubicBezTo>
                  <a:pt x="141352" y="60379"/>
                  <a:pt x="134297" y="16634"/>
                  <a:pt x="194975" y="5345"/>
                </a:cubicBezTo>
                <a:close/>
              </a:path>
            </a:pathLst>
          </a:cu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6" name="フリーフォーム 55"/>
          <p:cNvSpPr/>
          <p:nvPr/>
        </p:nvSpPr>
        <p:spPr>
          <a:xfrm>
            <a:off x="4372753" y="4272280"/>
            <a:ext cx="1138767" cy="82800"/>
          </a:xfrm>
          <a:custGeom>
            <a:avLst/>
            <a:gdLst>
              <a:gd name="connsiteX0" fmla="*/ 0 w 1591733"/>
              <a:gd name="connsiteY0" fmla="*/ 224369 h 228604"/>
              <a:gd name="connsiteX1" fmla="*/ 237067 w 1591733"/>
              <a:gd name="connsiteY1" fmla="*/ 3 h 228604"/>
              <a:gd name="connsiteX2" fmla="*/ 461433 w 1591733"/>
              <a:gd name="connsiteY2" fmla="*/ 228603 h 228604"/>
              <a:gd name="connsiteX3" fmla="*/ 681567 w 1591733"/>
              <a:gd name="connsiteY3" fmla="*/ 4236 h 228604"/>
              <a:gd name="connsiteX4" fmla="*/ 922867 w 1591733"/>
              <a:gd name="connsiteY4" fmla="*/ 228603 h 228604"/>
              <a:gd name="connsiteX5" fmla="*/ 1151467 w 1591733"/>
              <a:gd name="connsiteY5" fmla="*/ 3 h 228604"/>
              <a:gd name="connsiteX6" fmla="*/ 1371600 w 1591733"/>
              <a:gd name="connsiteY6" fmla="*/ 228603 h 228604"/>
              <a:gd name="connsiteX7" fmla="*/ 1591733 w 1591733"/>
              <a:gd name="connsiteY7" fmla="*/ 3 h 22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1733" h="228604">
                <a:moveTo>
                  <a:pt x="0" y="224369"/>
                </a:moveTo>
                <a:cubicBezTo>
                  <a:pt x="80081" y="111833"/>
                  <a:pt x="160162" y="-703"/>
                  <a:pt x="237067" y="3"/>
                </a:cubicBezTo>
                <a:cubicBezTo>
                  <a:pt x="313972" y="709"/>
                  <a:pt x="387350" y="227898"/>
                  <a:pt x="461433" y="228603"/>
                </a:cubicBezTo>
                <a:cubicBezTo>
                  <a:pt x="535516" y="229309"/>
                  <a:pt x="604661" y="4236"/>
                  <a:pt x="681567" y="4236"/>
                </a:cubicBezTo>
                <a:cubicBezTo>
                  <a:pt x="758473" y="4236"/>
                  <a:pt x="844550" y="229308"/>
                  <a:pt x="922867" y="228603"/>
                </a:cubicBezTo>
                <a:cubicBezTo>
                  <a:pt x="1001184" y="227898"/>
                  <a:pt x="1076678" y="3"/>
                  <a:pt x="1151467" y="3"/>
                </a:cubicBezTo>
                <a:cubicBezTo>
                  <a:pt x="1226256" y="3"/>
                  <a:pt x="1298222" y="228603"/>
                  <a:pt x="1371600" y="228603"/>
                </a:cubicBezTo>
                <a:cubicBezTo>
                  <a:pt x="1444978" y="228603"/>
                  <a:pt x="1591733" y="3"/>
                  <a:pt x="1591733" y="3"/>
                </a:cubicBezTo>
              </a:path>
            </a:pathLst>
          </a:custGeom>
          <a:noFill/>
          <a:ln w="3810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dirty="0"/>
          </a:p>
        </p:txBody>
      </p:sp>
      <p:cxnSp>
        <p:nvCxnSpPr>
          <p:cNvPr id="58" name="直線コネクタ 57"/>
          <p:cNvCxnSpPr/>
          <p:nvPr/>
        </p:nvCxnSpPr>
        <p:spPr>
          <a:xfrm flipV="1">
            <a:off x="4351225" y="3911600"/>
            <a:ext cx="378024" cy="441112"/>
          </a:xfrm>
          <a:prstGeom prst="line">
            <a:avLst/>
          </a:prstGeom>
          <a:ln>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9" name="直線コネクタ 58"/>
          <p:cNvCxnSpPr/>
          <p:nvPr/>
        </p:nvCxnSpPr>
        <p:spPr>
          <a:xfrm flipH="1" flipV="1">
            <a:off x="5112093" y="3911600"/>
            <a:ext cx="379970" cy="396240"/>
          </a:xfrm>
          <a:prstGeom prst="line">
            <a:avLst/>
          </a:prstGeom>
          <a:ln>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60" name="正方形/長方形 59"/>
          <p:cNvSpPr/>
          <p:nvPr/>
        </p:nvSpPr>
        <p:spPr>
          <a:xfrm>
            <a:off x="6619726" y="2861710"/>
            <a:ext cx="631974" cy="21118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cxnSp>
        <p:nvCxnSpPr>
          <p:cNvPr id="63" name="直線コネクタ 62"/>
          <p:cNvCxnSpPr/>
          <p:nvPr/>
        </p:nvCxnSpPr>
        <p:spPr>
          <a:xfrm flipV="1">
            <a:off x="6232560" y="3048740"/>
            <a:ext cx="398426" cy="1006730"/>
          </a:xfrm>
          <a:prstGeom prst="line">
            <a:avLst/>
          </a:prstGeom>
          <a:ln>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4" name="直線コネクタ 63"/>
          <p:cNvCxnSpPr>
            <a:endCxn id="34" idx="6"/>
          </p:cNvCxnSpPr>
          <p:nvPr/>
        </p:nvCxnSpPr>
        <p:spPr>
          <a:xfrm flipH="1" flipV="1">
            <a:off x="7274594" y="3051881"/>
            <a:ext cx="466422" cy="1003589"/>
          </a:xfrm>
          <a:prstGeom prst="line">
            <a:avLst/>
          </a:prstGeom>
          <a:ln>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87" name="正方形/長方形 86"/>
          <p:cNvSpPr/>
          <p:nvPr/>
        </p:nvSpPr>
        <p:spPr>
          <a:xfrm>
            <a:off x="6232559" y="4032217"/>
            <a:ext cx="1508457" cy="543600"/>
          </a:xfrm>
          <a:prstGeom prst="rect">
            <a:avLst/>
          </a:prstGeom>
          <a:solidFill>
            <a:schemeClr val="tx1">
              <a:lumMod val="50000"/>
              <a:lumOff val="5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8" name="フリーフォーム 87"/>
          <p:cNvSpPr/>
          <p:nvPr/>
        </p:nvSpPr>
        <p:spPr>
          <a:xfrm rot="10800000">
            <a:off x="6232560" y="4055470"/>
            <a:ext cx="1483054" cy="316255"/>
          </a:xfrm>
          <a:custGeom>
            <a:avLst/>
            <a:gdLst>
              <a:gd name="connsiteX0" fmla="*/ 0 w 914400"/>
              <a:gd name="connsiteY0" fmla="*/ 220133 h 228600"/>
              <a:gd name="connsiteX1" fmla="*/ 228600 w 914400"/>
              <a:gd name="connsiteY1" fmla="*/ 0 h 228600"/>
              <a:gd name="connsiteX2" fmla="*/ 448734 w 914400"/>
              <a:gd name="connsiteY2" fmla="*/ 220133 h 228600"/>
              <a:gd name="connsiteX3" fmla="*/ 681567 w 914400"/>
              <a:gd name="connsiteY3" fmla="*/ 4233 h 228600"/>
              <a:gd name="connsiteX4" fmla="*/ 914400 w 914400"/>
              <a:gd name="connsiteY4" fmla="*/ 22860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228600">
                <a:moveTo>
                  <a:pt x="0" y="220133"/>
                </a:moveTo>
                <a:cubicBezTo>
                  <a:pt x="76905" y="110066"/>
                  <a:pt x="153811" y="0"/>
                  <a:pt x="228600" y="0"/>
                </a:cubicBezTo>
                <a:cubicBezTo>
                  <a:pt x="303389" y="0"/>
                  <a:pt x="373240" y="219427"/>
                  <a:pt x="448734" y="220133"/>
                </a:cubicBezTo>
                <a:cubicBezTo>
                  <a:pt x="524229" y="220839"/>
                  <a:pt x="603956" y="2822"/>
                  <a:pt x="681567" y="4233"/>
                </a:cubicBezTo>
                <a:cubicBezTo>
                  <a:pt x="759178" y="5644"/>
                  <a:pt x="914400" y="228600"/>
                  <a:pt x="914400" y="228600"/>
                </a:cubicBezTo>
              </a:path>
            </a:pathLst>
          </a:custGeom>
          <a:ln w="38100">
            <a:solidFill>
              <a:schemeClr val="tx1"/>
            </a:solid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dirty="0"/>
          </a:p>
        </p:txBody>
      </p:sp>
      <p:sp>
        <p:nvSpPr>
          <p:cNvPr id="89" name="フリーフォーム 88"/>
          <p:cNvSpPr/>
          <p:nvPr/>
        </p:nvSpPr>
        <p:spPr>
          <a:xfrm>
            <a:off x="6248400" y="3771900"/>
            <a:ext cx="1511300" cy="622300"/>
          </a:xfrm>
          <a:custGeom>
            <a:avLst/>
            <a:gdLst>
              <a:gd name="connsiteX0" fmla="*/ 101600 w 1511300"/>
              <a:gd name="connsiteY0" fmla="*/ 0 h 622300"/>
              <a:gd name="connsiteX1" fmla="*/ 736600 w 1511300"/>
              <a:gd name="connsiteY1" fmla="*/ 12700 h 622300"/>
              <a:gd name="connsiteX2" fmla="*/ 965200 w 1511300"/>
              <a:gd name="connsiteY2" fmla="*/ 12700 h 622300"/>
              <a:gd name="connsiteX3" fmla="*/ 1143000 w 1511300"/>
              <a:gd name="connsiteY3" fmla="*/ 12700 h 622300"/>
              <a:gd name="connsiteX4" fmla="*/ 1282700 w 1511300"/>
              <a:gd name="connsiteY4" fmla="*/ 12700 h 622300"/>
              <a:gd name="connsiteX5" fmla="*/ 1282700 w 1511300"/>
              <a:gd name="connsiteY5" fmla="*/ 12700 h 622300"/>
              <a:gd name="connsiteX6" fmla="*/ 1282700 w 1511300"/>
              <a:gd name="connsiteY6" fmla="*/ 12700 h 622300"/>
              <a:gd name="connsiteX7" fmla="*/ 1282700 w 1511300"/>
              <a:gd name="connsiteY7" fmla="*/ 12700 h 622300"/>
              <a:gd name="connsiteX8" fmla="*/ 1397000 w 1511300"/>
              <a:gd name="connsiteY8" fmla="*/ 38100 h 622300"/>
              <a:gd name="connsiteX9" fmla="*/ 1397000 w 1511300"/>
              <a:gd name="connsiteY9" fmla="*/ 38100 h 622300"/>
              <a:gd name="connsiteX10" fmla="*/ 1435100 w 1511300"/>
              <a:gd name="connsiteY10" fmla="*/ 177800 h 622300"/>
              <a:gd name="connsiteX11" fmla="*/ 1435100 w 1511300"/>
              <a:gd name="connsiteY11" fmla="*/ 177800 h 622300"/>
              <a:gd name="connsiteX12" fmla="*/ 1435100 w 1511300"/>
              <a:gd name="connsiteY12" fmla="*/ 177800 h 622300"/>
              <a:gd name="connsiteX13" fmla="*/ 1511300 w 1511300"/>
              <a:gd name="connsiteY13" fmla="*/ 317500 h 622300"/>
              <a:gd name="connsiteX14" fmla="*/ 1511300 w 1511300"/>
              <a:gd name="connsiteY14" fmla="*/ 317500 h 622300"/>
              <a:gd name="connsiteX15" fmla="*/ 1511300 w 1511300"/>
              <a:gd name="connsiteY15" fmla="*/ 317500 h 622300"/>
              <a:gd name="connsiteX16" fmla="*/ 1384300 w 1511300"/>
              <a:gd name="connsiteY16" fmla="*/ 406400 h 622300"/>
              <a:gd name="connsiteX17" fmla="*/ 1384300 w 1511300"/>
              <a:gd name="connsiteY17" fmla="*/ 406400 h 622300"/>
              <a:gd name="connsiteX18" fmla="*/ 1282700 w 1511300"/>
              <a:gd name="connsiteY18" fmla="*/ 508000 h 622300"/>
              <a:gd name="connsiteX19" fmla="*/ 1282700 w 1511300"/>
              <a:gd name="connsiteY19" fmla="*/ 508000 h 622300"/>
              <a:gd name="connsiteX20" fmla="*/ 1193800 w 1511300"/>
              <a:gd name="connsiteY20" fmla="*/ 571500 h 622300"/>
              <a:gd name="connsiteX21" fmla="*/ 1193800 w 1511300"/>
              <a:gd name="connsiteY21" fmla="*/ 571500 h 622300"/>
              <a:gd name="connsiteX22" fmla="*/ 1079500 w 1511300"/>
              <a:gd name="connsiteY22" fmla="*/ 596900 h 622300"/>
              <a:gd name="connsiteX23" fmla="*/ 1079500 w 1511300"/>
              <a:gd name="connsiteY23" fmla="*/ 596900 h 622300"/>
              <a:gd name="connsiteX24" fmla="*/ 965200 w 1511300"/>
              <a:gd name="connsiteY24" fmla="*/ 520700 h 622300"/>
              <a:gd name="connsiteX25" fmla="*/ 965200 w 1511300"/>
              <a:gd name="connsiteY25" fmla="*/ 520700 h 622300"/>
              <a:gd name="connsiteX26" fmla="*/ 863600 w 1511300"/>
              <a:gd name="connsiteY26" fmla="*/ 355600 h 622300"/>
              <a:gd name="connsiteX27" fmla="*/ 863600 w 1511300"/>
              <a:gd name="connsiteY27" fmla="*/ 355600 h 622300"/>
              <a:gd name="connsiteX28" fmla="*/ 723900 w 1511300"/>
              <a:gd name="connsiteY28" fmla="*/ 304800 h 622300"/>
              <a:gd name="connsiteX29" fmla="*/ 723900 w 1511300"/>
              <a:gd name="connsiteY29" fmla="*/ 304800 h 622300"/>
              <a:gd name="connsiteX30" fmla="*/ 723900 w 1511300"/>
              <a:gd name="connsiteY30" fmla="*/ 304800 h 622300"/>
              <a:gd name="connsiteX31" fmla="*/ 596900 w 1511300"/>
              <a:gd name="connsiteY31" fmla="*/ 393700 h 622300"/>
              <a:gd name="connsiteX32" fmla="*/ 596900 w 1511300"/>
              <a:gd name="connsiteY32" fmla="*/ 393700 h 622300"/>
              <a:gd name="connsiteX33" fmla="*/ 469900 w 1511300"/>
              <a:gd name="connsiteY33" fmla="*/ 558800 h 622300"/>
              <a:gd name="connsiteX34" fmla="*/ 469900 w 1511300"/>
              <a:gd name="connsiteY34" fmla="*/ 558800 h 622300"/>
              <a:gd name="connsiteX35" fmla="*/ 330200 w 1511300"/>
              <a:gd name="connsiteY35" fmla="*/ 622300 h 622300"/>
              <a:gd name="connsiteX36" fmla="*/ 330200 w 1511300"/>
              <a:gd name="connsiteY36" fmla="*/ 622300 h 622300"/>
              <a:gd name="connsiteX37" fmla="*/ 228600 w 1511300"/>
              <a:gd name="connsiteY37" fmla="*/ 533400 h 622300"/>
              <a:gd name="connsiteX38" fmla="*/ 228600 w 1511300"/>
              <a:gd name="connsiteY38" fmla="*/ 533400 h 622300"/>
              <a:gd name="connsiteX39" fmla="*/ 127000 w 1511300"/>
              <a:gd name="connsiteY39" fmla="*/ 419100 h 622300"/>
              <a:gd name="connsiteX40" fmla="*/ 127000 w 1511300"/>
              <a:gd name="connsiteY40" fmla="*/ 419100 h 622300"/>
              <a:gd name="connsiteX41" fmla="*/ 0 w 1511300"/>
              <a:gd name="connsiteY41" fmla="*/ 330200 h 622300"/>
              <a:gd name="connsiteX42" fmla="*/ 0 w 1511300"/>
              <a:gd name="connsiteY42" fmla="*/ 330200 h 622300"/>
              <a:gd name="connsiteX43" fmla="*/ 0 w 1511300"/>
              <a:gd name="connsiteY43" fmla="*/ 330200 h 622300"/>
              <a:gd name="connsiteX44" fmla="*/ 38100 w 1511300"/>
              <a:gd name="connsiteY44" fmla="*/ 190500 h 622300"/>
              <a:gd name="connsiteX45" fmla="*/ 76200 w 1511300"/>
              <a:gd name="connsiteY45" fmla="*/ 88900 h 622300"/>
              <a:gd name="connsiteX46" fmla="*/ 101600 w 1511300"/>
              <a:gd name="connsiteY46" fmla="*/ 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511300" h="622300">
                <a:moveTo>
                  <a:pt x="101600" y="0"/>
                </a:moveTo>
                <a:lnTo>
                  <a:pt x="736600" y="12700"/>
                </a:lnTo>
                <a:lnTo>
                  <a:pt x="965200" y="12700"/>
                </a:lnTo>
                <a:lnTo>
                  <a:pt x="1143000" y="12700"/>
                </a:lnTo>
                <a:lnTo>
                  <a:pt x="1282700" y="12700"/>
                </a:lnTo>
                <a:lnTo>
                  <a:pt x="1282700" y="12700"/>
                </a:lnTo>
                <a:lnTo>
                  <a:pt x="1282700" y="12700"/>
                </a:lnTo>
                <a:lnTo>
                  <a:pt x="1282700" y="12700"/>
                </a:lnTo>
                <a:lnTo>
                  <a:pt x="1397000" y="38100"/>
                </a:lnTo>
                <a:lnTo>
                  <a:pt x="1397000" y="38100"/>
                </a:lnTo>
                <a:lnTo>
                  <a:pt x="1435100" y="177800"/>
                </a:lnTo>
                <a:lnTo>
                  <a:pt x="1435100" y="177800"/>
                </a:lnTo>
                <a:lnTo>
                  <a:pt x="1435100" y="177800"/>
                </a:lnTo>
                <a:lnTo>
                  <a:pt x="1511300" y="317500"/>
                </a:lnTo>
                <a:lnTo>
                  <a:pt x="1511300" y="317500"/>
                </a:lnTo>
                <a:lnTo>
                  <a:pt x="1511300" y="317500"/>
                </a:lnTo>
                <a:lnTo>
                  <a:pt x="1384300" y="406400"/>
                </a:lnTo>
                <a:lnTo>
                  <a:pt x="1384300" y="406400"/>
                </a:lnTo>
                <a:lnTo>
                  <a:pt x="1282700" y="508000"/>
                </a:lnTo>
                <a:lnTo>
                  <a:pt x="1282700" y="508000"/>
                </a:lnTo>
                <a:lnTo>
                  <a:pt x="1193800" y="571500"/>
                </a:lnTo>
                <a:lnTo>
                  <a:pt x="1193800" y="571500"/>
                </a:lnTo>
                <a:lnTo>
                  <a:pt x="1079500" y="596900"/>
                </a:lnTo>
                <a:lnTo>
                  <a:pt x="1079500" y="596900"/>
                </a:lnTo>
                <a:lnTo>
                  <a:pt x="965200" y="520700"/>
                </a:lnTo>
                <a:lnTo>
                  <a:pt x="965200" y="520700"/>
                </a:lnTo>
                <a:lnTo>
                  <a:pt x="863600" y="355600"/>
                </a:lnTo>
                <a:lnTo>
                  <a:pt x="863600" y="355600"/>
                </a:lnTo>
                <a:lnTo>
                  <a:pt x="723900" y="304800"/>
                </a:lnTo>
                <a:lnTo>
                  <a:pt x="723900" y="304800"/>
                </a:lnTo>
                <a:lnTo>
                  <a:pt x="723900" y="304800"/>
                </a:lnTo>
                <a:lnTo>
                  <a:pt x="596900" y="393700"/>
                </a:lnTo>
                <a:lnTo>
                  <a:pt x="596900" y="393700"/>
                </a:lnTo>
                <a:lnTo>
                  <a:pt x="469900" y="558800"/>
                </a:lnTo>
                <a:lnTo>
                  <a:pt x="469900" y="558800"/>
                </a:lnTo>
                <a:lnTo>
                  <a:pt x="330200" y="622300"/>
                </a:lnTo>
                <a:lnTo>
                  <a:pt x="330200" y="622300"/>
                </a:lnTo>
                <a:lnTo>
                  <a:pt x="228600" y="533400"/>
                </a:lnTo>
                <a:lnTo>
                  <a:pt x="228600" y="533400"/>
                </a:lnTo>
                <a:lnTo>
                  <a:pt x="127000" y="419100"/>
                </a:lnTo>
                <a:lnTo>
                  <a:pt x="127000" y="419100"/>
                </a:lnTo>
                <a:lnTo>
                  <a:pt x="0" y="330200"/>
                </a:lnTo>
                <a:lnTo>
                  <a:pt x="0" y="330200"/>
                </a:lnTo>
                <a:lnTo>
                  <a:pt x="0" y="330200"/>
                </a:lnTo>
                <a:lnTo>
                  <a:pt x="38100" y="190500"/>
                </a:lnTo>
                <a:lnTo>
                  <a:pt x="76200" y="88900"/>
                </a:lnTo>
                <a:lnTo>
                  <a:pt x="101600" y="0"/>
                </a:lnTo>
                <a:close/>
              </a:path>
            </a:pathLst>
          </a:custGeom>
          <a:solidFill>
            <a:schemeClr val="tx1">
              <a:lumMod val="65000"/>
              <a:lumOff val="35000"/>
            </a:schemeClr>
          </a:soli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90" name="フリーフォーム 89"/>
          <p:cNvSpPr/>
          <p:nvPr/>
        </p:nvSpPr>
        <p:spPr>
          <a:xfrm rot="10800000">
            <a:off x="6232560" y="4055470"/>
            <a:ext cx="1483054" cy="316255"/>
          </a:xfrm>
          <a:custGeom>
            <a:avLst/>
            <a:gdLst>
              <a:gd name="connsiteX0" fmla="*/ 0 w 914400"/>
              <a:gd name="connsiteY0" fmla="*/ 220133 h 228600"/>
              <a:gd name="connsiteX1" fmla="*/ 228600 w 914400"/>
              <a:gd name="connsiteY1" fmla="*/ 0 h 228600"/>
              <a:gd name="connsiteX2" fmla="*/ 448734 w 914400"/>
              <a:gd name="connsiteY2" fmla="*/ 220133 h 228600"/>
              <a:gd name="connsiteX3" fmla="*/ 681567 w 914400"/>
              <a:gd name="connsiteY3" fmla="*/ 4233 h 228600"/>
              <a:gd name="connsiteX4" fmla="*/ 914400 w 914400"/>
              <a:gd name="connsiteY4" fmla="*/ 22860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228600">
                <a:moveTo>
                  <a:pt x="0" y="220133"/>
                </a:moveTo>
                <a:cubicBezTo>
                  <a:pt x="76905" y="110066"/>
                  <a:pt x="153811" y="0"/>
                  <a:pt x="228600" y="0"/>
                </a:cubicBezTo>
                <a:cubicBezTo>
                  <a:pt x="303389" y="0"/>
                  <a:pt x="373240" y="219427"/>
                  <a:pt x="448734" y="220133"/>
                </a:cubicBezTo>
                <a:cubicBezTo>
                  <a:pt x="524229" y="220839"/>
                  <a:pt x="603956" y="2822"/>
                  <a:pt x="681567" y="4233"/>
                </a:cubicBezTo>
                <a:cubicBezTo>
                  <a:pt x="759178" y="5644"/>
                  <a:pt x="914400" y="228600"/>
                  <a:pt x="914400" y="228600"/>
                </a:cubicBez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dirty="0"/>
          </a:p>
        </p:txBody>
      </p:sp>
      <p:sp>
        <p:nvSpPr>
          <p:cNvPr id="92" name="テキスト ボックス 91"/>
          <p:cNvSpPr txBox="1"/>
          <p:nvPr/>
        </p:nvSpPr>
        <p:spPr>
          <a:xfrm>
            <a:off x="6338363" y="3763916"/>
            <a:ext cx="1775163" cy="369332"/>
          </a:xfrm>
          <a:prstGeom prst="rect">
            <a:avLst/>
          </a:prstGeom>
          <a:noFill/>
        </p:spPr>
        <p:txBody>
          <a:bodyPr wrap="square" rtlCol="0">
            <a:spAutoFit/>
          </a:bodyPr>
          <a:lstStyle/>
          <a:p>
            <a:r>
              <a:rPr kumimoji="1" lang="en-US" altLang="ja-JP" dirty="0" smtClean="0">
                <a:solidFill>
                  <a:schemeClr val="bg1"/>
                </a:solidFill>
              </a:rPr>
              <a:t>High density</a:t>
            </a:r>
            <a:endParaRPr kumimoji="1" lang="ja-JP" altLang="en-US" dirty="0">
              <a:solidFill>
                <a:schemeClr val="bg1"/>
              </a:solidFill>
            </a:endParaRPr>
          </a:p>
        </p:txBody>
      </p:sp>
      <p:sp>
        <p:nvSpPr>
          <p:cNvPr id="93" name="テキスト ボックス 92"/>
          <p:cNvSpPr txBox="1"/>
          <p:nvPr/>
        </p:nvSpPr>
        <p:spPr>
          <a:xfrm>
            <a:off x="6352804" y="4560228"/>
            <a:ext cx="1312010" cy="369332"/>
          </a:xfrm>
          <a:prstGeom prst="rect">
            <a:avLst/>
          </a:prstGeom>
          <a:noFill/>
        </p:spPr>
        <p:txBody>
          <a:bodyPr wrap="square" rtlCol="0">
            <a:spAutoFit/>
          </a:bodyPr>
          <a:lstStyle/>
          <a:p>
            <a:r>
              <a:rPr kumimoji="1" lang="en-US" altLang="ja-JP" dirty="0" smtClean="0"/>
              <a:t>Low density</a:t>
            </a:r>
            <a:endParaRPr kumimoji="1" lang="ja-JP" altLang="en-US" dirty="0"/>
          </a:p>
        </p:txBody>
      </p:sp>
      <p:sp>
        <p:nvSpPr>
          <p:cNvPr id="94" name="テキスト ボックス 93"/>
          <p:cNvSpPr txBox="1"/>
          <p:nvPr/>
        </p:nvSpPr>
        <p:spPr>
          <a:xfrm>
            <a:off x="3774329" y="4371726"/>
            <a:ext cx="3104840" cy="400110"/>
          </a:xfrm>
          <a:prstGeom prst="rect">
            <a:avLst/>
          </a:prstGeom>
          <a:noFill/>
        </p:spPr>
        <p:txBody>
          <a:bodyPr wrap="square" rtlCol="0">
            <a:spAutoFit/>
          </a:bodyPr>
          <a:lstStyle/>
          <a:p>
            <a:r>
              <a:rPr kumimoji="1" lang="en-US" altLang="ja-JP" sz="2000" b="1" dirty="0" smtClean="0">
                <a:solidFill>
                  <a:srgbClr val="FF0000"/>
                </a:solidFill>
              </a:rPr>
              <a:t>Imprint perturbation</a:t>
            </a:r>
            <a:endParaRPr kumimoji="1" lang="ja-JP" altLang="en-US" sz="2000" b="1" dirty="0">
              <a:solidFill>
                <a:srgbClr val="FF0000"/>
              </a:solidFill>
            </a:endParaRPr>
          </a:p>
        </p:txBody>
      </p:sp>
      <p:sp>
        <p:nvSpPr>
          <p:cNvPr id="95" name="テキスト ボックス 94"/>
          <p:cNvSpPr txBox="1"/>
          <p:nvPr/>
        </p:nvSpPr>
        <p:spPr>
          <a:xfrm>
            <a:off x="3883237" y="1364679"/>
            <a:ext cx="831540" cy="461665"/>
          </a:xfrm>
          <a:prstGeom prst="rect">
            <a:avLst/>
          </a:prstGeom>
          <a:noFill/>
        </p:spPr>
        <p:txBody>
          <a:bodyPr wrap="square" rtlCol="0">
            <a:spAutoFit/>
          </a:bodyPr>
          <a:lstStyle/>
          <a:p>
            <a:r>
              <a:rPr kumimoji="1" lang="en-US" altLang="ja-JP" sz="2400" b="1" dirty="0" smtClean="0"/>
              <a:t>1</a:t>
            </a:r>
            <a:endParaRPr kumimoji="1" lang="ja-JP" altLang="en-US" sz="2400" b="1" dirty="0"/>
          </a:p>
        </p:txBody>
      </p:sp>
      <p:sp>
        <p:nvSpPr>
          <p:cNvPr id="96" name="テキスト ボックス 95"/>
          <p:cNvSpPr txBox="1"/>
          <p:nvPr/>
        </p:nvSpPr>
        <p:spPr>
          <a:xfrm>
            <a:off x="6248400" y="1348923"/>
            <a:ext cx="749300" cy="461665"/>
          </a:xfrm>
          <a:prstGeom prst="rect">
            <a:avLst/>
          </a:prstGeom>
          <a:noFill/>
        </p:spPr>
        <p:txBody>
          <a:bodyPr wrap="square" rtlCol="0">
            <a:spAutoFit/>
          </a:bodyPr>
          <a:lstStyle/>
          <a:p>
            <a:r>
              <a:rPr kumimoji="1" lang="en-US" altLang="ja-JP" sz="2400" b="1" dirty="0" smtClean="0"/>
              <a:t>2</a:t>
            </a:r>
            <a:endParaRPr kumimoji="1" lang="ja-JP" altLang="en-US" sz="2400" b="1" dirty="0"/>
          </a:p>
        </p:txBody>
      </p:sp>
      <p:sp>
        <p:nvSpPr>
          <p:cNvPr id="97" name="テキスト ボックス 96"/>
          <p:cNvSpPr txBox="1"/>
          <p:nvPr/>
        </p:nvSpPr>
        <p:spPr>
          <a:xfrm>
            <a:off x="7898186" y="1374268"/>
            <a:ext cx="1052157" cy="461665"/>
          </a:xfrm>
          <a:prstGeom prst="rect">
            <a:avLst/>
          </a:prstGeom>
          <a:noFill/>
        </p:spPr>
        <p:txBody>
          <a:bodyPr wrap="square" rtlCol="0">
            <a:spAutoFit/>
          </a:bodyPr>
          <a:lstStyle/>
          <a:p>
            <a:r>
              <a:rPr kumimoji="1" lang="en-US" altLang="ja-JP" sz="2400" b="1" dirty="0" smtClean="0"/>
              <a:t>3</a:t>
            </a:r>
            <a:endParaRPr kumimoji="1" lang="ja-JP" altLang="en-US" sz="2400" b="1" dirty="0"/>
          </a:p>
        </p:txBody>
      </p:sp>
      <p:sp>
        <p:nvSpPr>
          <p:cNvPr id="4" name="テキスト ボックス 3"/>
          <p:cNvSpPr txBox="1"/>
          <p:nvPr/>
        </p:nvSpPr>
        <p:spPr>
          <a:xfrm>
            <a:off x="1418170" y="3111737"/>
            <a:ext cx="956733" cy="369332"/>
          </a:xfrm>
          <a:prstGeom prst="rect">
            <a:avLst/>
          </a:prstGeom>
          <a:noFill/>
        </p:spPr>
        <p:txBody>
          <a:bodyPr wrap="square" rtlCol="0">
            <a:spAutoFit/>
          </a:bodyPr>
          <a:lstStyle/>
          <a:p>
            <a:r>
              <a:rPr kumimoji="1" lang="en-US" altLang="ja-JP" b="1" dirty="0" smtClean="0">
                <a:solidFill>
                  <a:schemeClr val="bg1"/>
                </a:solidFill>
              </a:rPr>
              <a:t>Target</a:t>
            </a:r>
            <a:endParaRPr kumimoji="1" lang="ja-JP" altLang="en-US" b="1" dirty="0">
              <a:solidFill>
                <a:schemeClr val="bg1"/>
              </a:solidFill>
            </a:endParaRPr>
          </a:p>
        </p:txBody>
      </p:sp>
      <p:grpSp>
        <p:nvGrpSpPr>
          <p:cNvPr id="42" name="グループ化 20"/>
          <p:cNvGrpSpPr>
            <a:grpSpLocks noChangeAspect="1"/>
          </p:cNvGrpSpPr>
          <p:nvPr/>
        </p:nvGrpSpPr>
        <p:grpSpPr>
          <a:xfrm>
            <a:off x="8251096" y="153920"/>
            <a:ext cx="892904" cy="632485"/>
            <a:chOff x="8745086" y="129020"/>
            <a:chExt cx="1124499" cy="760536"/>
          </a:xfrm>
        </p:grpSpPr>
        <p:pic>
          <p:nvPicPr>
            <p:cNvPr id="43" name="図 42" descr="logo-SILVER.jpg"/>
            <p:cNvPicPr>
              <a:picLocks noChangeAspect="1"/>
            </p:cNvPicPr>
            <p:nvPr/>
          </p:nvPicPr>
          <p:blipFill rotWithShape="1">
            <a:blip r:embed="rId4" cstate="print"/>
            <a:srcRect r="6042"/>
            <a:stretch/>
          </p:blipFill>
          <p:spPr>
            <a:xfrm>
              <a:off x="8745086" y="129020"/>
              <a:ext cx="1082517" cy="760536"/>
            </a:xfrm>
            <a:prstGeom prst="rect">
              <a:avLst/>
            </a:prstGeom>
            <a:noFill/>
            <a:effectLst>
              <a:softEdge rad="0"/>
            </a:effectLst>
          </p:spPr>
        </p:pic>
        <p:sp>
          <p:nvSpPr>
            <p:cNvPr id="45" name="正方形/長方形 44"/>
            <p:cNvSpPr/>
            <p:nvPr/>
          </p:nvSpPr>
          <p:spPr>
            <a:xfrm>
              <a:off x="8754859" y="129020"/>
              <a:ext cx="1114726" cy="760536"/>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p>
          </p:txBody>
        </p:sp>
      </p:grpSp>
      <p:sp>
        <p:nvSpPr>
          <p:cNvPr id="46" name="テキスト ボックス 45"/>
          <p:cNvSpPr txBox="1"/>
          <p:nvPr/>
        </p:nvSpPr>
        <p:spPr>
          <a:xfrm>
            <a:off x="40492" y="28420"/>
            <a:ext cx="595035" cy="338554"/>
          </a:xfrm>
          <a:prstGeom prst="rect">
            <a:avLst/>
          </a:prstGeom>
          <a:noFill/>
          <a:ln>
            <a:solidFill>
              <a:schemeClr val="tx1"/>
            </a:solidFill>
          </a:ln>
        </p:spPr>
        <p:txBody>
          <a:bodyPr wrap="none" rtlCol="0">
            <a:spAutoFit/>
          </a:bodyPr>
          <a:lstStyle/>
          <a:p>
            <a:r>
              <a:rPr lang="ja-JP" altLang="en-US" sz="1600" dirty="0"/>
              <a:t>背景</a:t>
            </a:r>
            <a:endParaRPr kumimoji="1" lang="ja-JP" altLang="en-US" sz="1600" dirty="0"/>
          </a:p>
        </p:txBody>
      </p:sp>
    </p:spTree>
    <p:extLst>
      <p:ext uri="{BB962C8B-B14F-4D97-AF65-F5344CB8AC3E}">
        <p14:creationId xmlns:p14="http://schemas.microsoft.com/office/powerpoint/2010/main" val="320206676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52399" y="6012186"/>
            <a:ext cx="8991601" cy="646331"/>
          </a:xfrm>
          <a:prstGeom prst="rect">
            <a:avLst/>
          </a:prstGeom>
          <a:noFill/>
        </p:spPr>
        <p:txBody>
          <a:bodyPr wrap="square" rtlCol="0">
            <a:spAutoFit/>
          </a:bodyPr>
          <a:lstStyle/>
          <a:p>
            <a:r>
              <a:rPr lang="ja-JP" altLang="en-US" b="1" dirty="0" smtClean="0">
                <a:solidFill>
                  <a:srgbClr val="FF0000"/>
                </a:solidFill>
              </a:rPr>
              <a:t>・</a:t>
            </a:r>
            <a:r>
              <a:rPr lang="en-US" altLang="ja-JP" b="1" dirty="0" smtClean="0">
                <a:solidFill>
                  <a:srgbClr val="FF0000"/>
                </a:solidFill>
              </a:rPr>
              <a:t> </a:t>
            </a:r>
            <a:r>
              <a:rPr lang="en-US" altLang="ja-JP" b="1" dirty="0">
                <a:solidFill>
                  <a:srgbClr val="FF0000"/>
                </a:solidFill>
              </a:rPr>
              <a:t>Simulation including the phase transition process will be </a:t>
            </a:r>
            <a:r>
              <a:rPr lang="en-US" altLang="ja-JP" b="1" dirty="0" smtClean="0">
                <a:solidFill>
                  <a:srgbClr val="FF0000"/>
                </a:solidFill>
              </a:rPr>
              <a:t>necessary</a:t>
            </a:r>
            <a:endParaRPr lang="en-US" altLang="ja-JP" b="1" dirty="0">
              <a:solidFill>
                <a:srgbClr val="FF0000"/>
              </a:solidFill>
            </a:endParaRPr>
          </a:p>
          <a:p>
            <a:r>
              <a:rPr lang="ja-JP" altLang="en-US" b="1" dirty="0" smtClean="0">
                <a:solidFill>
                  <a:srgbClr val="FF0000"/>
                </a:solidFill>
              </a:rPr>
              <a:t>・</a:t>
            </a:r>
            <a:r>
              <a:rPr lang="en-US" altLang="ja-JP" b="1" dirty="0" smtClean="0">
                <a:solidFill>
                  <a:srgbClr val="FF0000"/>
                </a:solidFill>
              </a:rPr>
              <a:t> Around 〜10000K</a:t>
            </a:r>
            <a:r>
              <a:rPr lang="en-US" altLang="ja-JP" b="1" dirty="0">
                <a:solidFill>
                  <a:srgbClr val="FF0000"/>
                </a:solidFill>
              </a:rPr>
              <a:t>, the pressure </a:t>
            </a:r>
            <a:r>
              <a:rPr lang="en-US" altLang="ja-JP" b="1" dirty="0" smtClean="0">
                <a:solidFill>
                  <a:srgbClr val="FF0000"/>
                </a:solidFill>
              </a:rPr>
              <a:t>due to </a:t>
            </a:r>
            <a:r>
              <a:rPr lang="en-US" altLang="ja-JP" b="1" dirty="0" err="1" smtClean="0">
                <a:solidFill>
                  <a:srgbClr val="FF0000"/>
                </a:solidFill>
              </a:rPr>
              <a:t>ab</a:t>
            </a:r>
            <a:r>
              <a:rPr lang="en-US" altLang="ja-JP" b="1" dirty="0" smtClean="0">
                <a:solidFill>
                  <a:srgbClr val="FF0000"/>
                </a:solidFill>
              </a:rPr>
              <a:t> initio </a:t>
            </a:r>
            <a:r>
              <a:rPr lang="en-US" altLang="ja-JP" b="1" dirty="0">
                <a:solidFill>
                  <a:srgbClr val="FF0000"/>
                </a:solidFill>
              </a:rPr>
              <a:t>calculation has </a:t>
            </a:r>
            <a:r>
              <a:rPr lang="en-US" altLang="ja-JP" b="1" dirty="0" smtClean="0">
                <a:solidFill>
                  <a:srgbClr val="FF0000"/>
                </a:solidFill>
              </a:rPr>
              <a:t>larger than </a:t>
            </a:r>
            <a:r>
              <a:rPr lang="en-US" altLang="ja-JP" b="1" dirty="0">
                <a:solidFill>
                  <a:srgbClr val="FF0000"/>
                </a:solidFill>
              </a:rPr>
              <a:t>QEOS model</a:t>
            </a:r>
            <a:endParaRPr kumimoji="1" lang="en-US" altLang="ja-JP" b="1" dirty="0" smtClean="0">
              <a:solidFill>
                <a:srgbClr val="FF0000"/>
              </a:solidFill>
            </a:endParaRPr>
          </a:p>
        </p:txBody>
      </p:sp>
      <p:pic>
        <p:nvPicPr>
          <p:cNvPr id="5" name="図 4"/>
          <p:cNvPicPr/>
          <p:nvPr/>
        </p:nvPicPr>
        <p:blipFill>
          <a:blip r:embed="rId2"/>
          <a:srcRect/>
          <a:stretch>
            <a:fillRect/>
          </a:stretch>
        </p:blipFill>
        <p:spPr bwMode="auto">
          <a:xfrm>
            <a:off x="3567915" y="620970"/>
            <a:ext cx="5675468" cy="4762240"/>
          </a:xfrm>
          <a:prstGeom prst="rect">
            <a:avLst/>
          </a:prstGeom>
          <a:noFill/>
          <a:ln w="9525">
            <a:noFill/>
            <a:miter lim="800000"/>
            <a:headEnd/>
            <a:tailEnd/>
          </a:ln>
        </p:spPr>
      </p:pic>
      <p:sp>
        <p:nvSpPr>
          <p:cNvPr id="6" name="テキスト ボックス 5"/>
          <p:cNvSpPr txBox="1"/>
          <p:nvPr/>
        </p:nvSpPr>
        <p:spPr>
          <a:xfrm>
            <a:off x="3432450" y="5346854"/>
            <a:ext cx="4792438" cy="646331"/>
          </a:xfrm>
          <a:prstGeom prst="rect">
            <a:avLst/>
          </a:prstGeom>
          <a:noFill/>
        </p:spPr>
        <p:txBody>
          <a:bodyPr wrap="square" rtlCol="0">
            <a:spAutoFit/>
          </a:bodyPr>
          <a:lstStyle/>
          <a:p>
            <a:r>
              <a:rPr lang="en-US" altLang="ja-JP" dirty="0" smtClean="0"/>
              <a:t>Diamond EOS data due to </a:t>
            </a:r>
            <a:r>
              <a:rPr lang="en-US" altLang="ja-JP" dirty="0" err="1" smtClean="0"/>
              <a:t>ab</a:t>
            </a:r>
            <a:r>
              <a:rPr lang="en-US" altLang="ja-JP" dirty="0" smtClean="0"/>
              <a:t> initio calculation</a:t>
            </a:r>
          </a:p>
          <a:p>
            <a:r>
              <a:rPr lang="en-US" altLang="ja-JP" dirty="0" smtClean="0"/>
              <a:t>Nichols A. Romero </a:t>
            </a:r>
            <a:r>
              <a:rPr lang="en-US" altLang="ja-JP" i="1" dirty="0" smtClean="0"/>
              <a:t>et al</a:t>
            </a:r>
            <a:r>
              <a:rPr lang="en-US" altLang="ja-JP" dirty="0"/>
              <a:t> </a:t>
            </a:r>
            <a:r>
              <a:rPr lang="en-US" altLang="ja-JP" dirty="0" smtClean="0"/>
              <a:t>PRB(2007)</a:t>
            </a:r>
          </a:p>
        </p:txBody>
      </p:sp>
      <p:cxnSp>
        <p:nvCxnSpPr>
          <p:cNvPr id="7" name="直線コネクタ 6"/>
          <p:cNvCxnSpPr/>
          <p:nvPr/>
        </p:nvCxnSpPr>
        <p:spPr>
          <a:xfrm flipV="1">
            <a:off x="5957515" y="4626502"/>
            <a:ext cx="1003368" cy="79525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テキスト ボックス 7"/>
          <p:cNvSpPr txBox="1"/>
          <p:nvPr/>
        </p:nvSpPr>
        <p:spPr>
          <a:xfrm>
            <a:off x="4792940" y="2112017"/>
            <a:ext cx="2073879" cy="830997"/>
          </a:xfrm>
          <a:prstGeom prst="rect">
            <a:avLst/>
          </a:prstGeom>
          <a:noFill/>
        </p:spPr>
        <p:txBody>
          <a:bodyPr wrap="square" rtlCol="0">
            <a:spAutoFit/>
          </a:bodyPr>
          <a:lstStyle/>
          <a:p>
            <a:pPr algn="ctr"/>
            <a:r>
              <a:rPr kumimoji="1" lang="en-US" altLang="ja-JP" sz="2400" b="1" dirty="0" smtClean="0">
                <a:solidFill>
                  <a:srgbClr val="FF0000"/>
                </a:solidFill>
              </a:rPr>
              <a:t>OEOS</a:t>
            </a:r>
          </a:p>
          <a:p>
            <a:pPr algn="ctr"/>
            <a:r>
              <a:rPr lang="en-US" altLang="ja-JP" sz="2400" b="1" dirty="0" smtClean="0">
                <a:solidFill>
                  <a:srgbClr val="FF0000"/>
                </a:solidFill>
              </a:rPr>
              <a:t>Pressure (</a:t>
            </a:r>
            <a:r>
              <a:rPr lang="en-US" altLang="ja-JP" sz="2400" b="1" dirty="0" err="1" smtClean="0">
                <a:solidFill>
                  <a:srgbClr val="FF0000"/>
                </a:solidFill>
              </a:rPr>
              <a:t>GPa</a:t>
            </a:r>
            <a:r>
              <a:rPr lang="en-US" altLang="ja-JP" sz="2400" b="1" dirty="0" smtClean="0">
                <a:solidFill>
                  <a:srgbClr val="FF0000"/>
                </a:solidFill>
              </a:rPr>
              <a:t>)</a:t>
            </a:r>
            <a:endParaRPr kumimoji="1" lang="ja-JP" altLang="en-US" sz="2400" b="1" dirty="0">
              <a:solidFill>
                <a:srgbClr val="FF0000"/>
              </a:solidFill>
            </a:endParaRPr>
          </a:p>
        </p:txBody>
      </p:sp>
      <p:pic>
        <p:nvPicPr>
          <p:cNvPr id="9" name="図 8"/>
          <p:cNvPicPr/>
          <p:nvPr/>
        </p:nvPicPr>
        <p:blipFill>
          <a:blip r:embed="rId3"/>
          <a:srcRect/>
          <a:stretch>
            <a:fillRect/>
          </a:stretch>
        </p:blipFill>
        <p:spPr bwMode="auto">
          <a:xfrm>
            <a:off x="50802" y="1302807"/>
            <a:ext cx="3811063" cy="2828923"/>
          </a:xfrm>
          <a:prstGeom prst="rect">
            <a:avLst/>
          </a:prstGeom>
          <a:noFill/>
          <a:ln w="9525">
            <a:noFill/>
            <a:miter lim="800000"/>
            <a:headEnd/>
            <a:tailEnd/>
          </a:ln>
        </p:spPr>
      </p:pic>
      <p:sp>
        <p:nvSpPr>
          <p:cNvPr id="10" name="テキスト ボックス 9"/>
          <p:cNvSpPr txBox="1"/>
          <p:nvPr/>
        </p:nvSpPr>
        <p:spPr>
          <a:xfrm>
            <a:off x="1574800" y="3012766"/>
            <a:ext cx="1930402" cy="646331"/>
          </a:xfrm>
          <a:prstGeom prst="rect">
            <a:avLst/>
          </a:prstGeom>
          <a:noFill/>
        </p:spPr>
        <p:txBody>
          <a:bodyPr wrap="square" rtlCol="0">
            <a:spAutoFit/>
          </a:bodyPr>
          <a:lstStyle/>
          <a:p>
            <a:r>
              <a:rPr kumimoji="1" lang="en-US" altLang="ja-JP" dirty="0" smtClean="0"/>
              <a:t>1-D Hydrodynamic simulation</a:t>
            </a:r>
            <a:endParaRPr kumimoji="1" lang="ja-JP" altLang="en-US" dirty="0"/>
          </a:p>
        </p:txBody>
      </p:sp>
      <p:cxnSp>
        <p:nvCxnSpPr>
          <p:cNvPr id="11" name="直線コネクタ 10"/>
          <p:cNvCxnSpPr/>
          <p:nvPr/>
        </p:nvCxnSpPr>
        <p:spPr>
          <a:xfrm flipH="1" flipV="1">
            <a:off x="1777996" y="2809567"/>
            <a:ext cx="321733" cy="27093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2" name="テキスト ボックス 11"/>
          <p:cNvSpPr txBox="1"/>
          <p:nvPr/>
        </p:nvSpPr>
        <p:spPr>
          <a:xfrm>
            <a:off x="1777996" y="1627193"/>
            <a:ext cx="859367" cy="369332"/>
          </a:xfrm>
          <a:prstGeom prst="rect">
            <a:avLst/>
          </a:prstGeom>
          <a:noFill/>
        </p:spPr>
        <p:txBody>
          <a:bodyPr wrap="square" rtlCol="0">
            <a:spAutoFit/>
          </a:bodyPr>
          <a:lstStyle/>
          <a:p>
            <a:r>
              <a:rPr kumimoji="1" lang="en-US" altLang="ja-JP" b="1" dirty="0" smtClean="0"/>
              <a:t>Plastic</a:t>
            </a:r>
            <a:endParaRPr kumimoji="1" lang="ja-JP" altLang="en-US" b="1" dirty="0"/>
          </a:p>
        </p:txBody>
      </p:sp>
      <p:sp>
        <p:nvSpPr>
          <p:cNvPr id="13" name="テキスト ボックス 12"/>
          <p:cNvSpPr txBox="1"/>
          <p:nvPr/>
        </p:nvSpPr>
        <p:spPr>
          <a:xfrm>
            <a:off x="547158" y="4131730"/>
            <a:ext cx="3251204" cy="369332"/>
          </a:xfrm>
          <a:prstGeom prst="rect">
            <a:avLst/>
          </a:prstGeom>
          <a:noFill/>
        </p:spPr>
        <p:txBody>
          <a:bodyPr wrap="square" rtlCol="0">
            <a:spAutoFit/>
          </a:bodyPr>
          <a:lstStyle/>
          <a:p>
            <a:r>
              <a:rPr lang="en-US" altLang="ja-JP" b="1" dirty="0">
                <a:ea typeface="メイリオ" panose="020B0604030504040204" pitchFamily="50" charset="-128"/>
              </a:rPr>
              <a:t>*McWilliams </a:t>
            </a:r>
            <a:r>
              <a:rPr lang="en-US" altLang="ja-JP" b="1" i="1" dirty="0">
                <a:ea typeface="メイリオ" panose="020B0604030504040204" pitchFamily="50" charset="-128"/>
              </a:rPr>
              <a:t>et al</a:t>
            </a:r>
            <a:r>
              <a:rPr lang="en-US" altLang="ja-JP" b="1" dirty="0">
                <a:ea typeface="メイリオ" panose="020B0604030504040204" pitchFamily="50" charset="-128"/>
              </a:rPr>
              <a:t>., PRB (2012</a:t>
            </a:r>
            <a:r>
              <a:rPr lang="en-US" altLang="ja-JP" b="1" dirty="0" smtClean="0">
                <a:ea typeface="メイリオ" panose="020B0604030504040204" pitchFamily="50" charset="-128"/>
              </a:rPr>
              <a:t>)</a:t>
            </a:r>
            <a:endParaRPr lang="ja-JP" altLang="en-US" b="1" dirty="0">
              <a:ea typeface="メイリオ" panose="020B0604030504040204" pitchFamily="50" charset="-128"/>
            </a:endParaRPr>
          </a:p>
        </p:txBody>
      </p:sp>
      <p:sp>
        <p:nvSpPr>
          <p:cNvPr id="14" name="テキスト ボックス 13"/>
          <p:cNvSpPr txBox="1"/>
          <p:nvPr/>
        </p:nvSpPr>
        <p:spPr>
          <a:xfrm>
            <a:off x="614890" y="2387839"/>
            <a:ext cx="812799" cy="369332"/>
          </a:xfrm>
          <a:prstGeom prst="rect">
            <a:avLst/>
          </a:prstGeom>
          <a:noFill/>
        </p:spPr>
        <p:txBody>
          <a:bodyPr wrap="square" rtlCol="0">
            <a:spAutoFit/>
          </a:bodyPr>
          <a:lstStyle/>
          <a:p>
            <a:r>
              <a:rPr kumimoji="1" lang="en-US" altLang="ja-JP" b="1" dirty="0" smtClean="0"/>
              <a:t>Elastic</a:t>
            </a:r>
            <a:endParaRPr kumimoji="1" lang="ja-JP" altLang="en-US" b="1" dirty="0"/>
          </a:p>
        </p:txBody>
      </p:sp>
      <p:sp>
        <p:nvSpPr>
          <p:cNvPr id="15" name="テキスト ボックス 14"/>
          <p:cNvSpPr txBox="1"/>
          <p:nvPr/>
        </p:nvSpPr>
        <p:spPr>
          <a:xfrm>
            <a:off x="581021" y="1048990"/>
            <a:ext cx="3280843" cy="646331"/>
          </a:xfrm>
          <a:prstGeom prst="rect">
            <a:avLst/>
          </a:prstGeom>
          <a:noFill/>
        </p:spPr>
        <p:txBody>
          <a:bodyPr wrap="square" rtlCol="0">
            <a:spAutoFit/>
          </a:bodyPr>
          <a:lstStyle/>
          <a:p>
            <a:r>
              <a:rPr kumimoji="1" lang="en-US" altLang="ja-JP" b="1" dirty="0" smtClean="0"/>
              <a:t>Shock compression data</a:t>
            </a:r>
            <a:r>
              <a:rPr kumimoji="1" lang="ja-JP" altLang="en-US" b="1" dirty="0" smtClean="0"/>
              <a:t>　</a:t>
            </a:r>
            <a:r>
              <a:rPr kumimoji="1" lang="en-US" altLang="ja-JP" b="1" dirty="0" smtClean="0"/>
              <a:t>Diamond</a:t>
            </a:r>
            <a:r>
              <a:rPr kumimoji="1" lang="ja-JP" altLang="en-US" b="1" dirty="0" smtClean="0"/>
              <a:t>　</a:t>
            </a:r>
            <a:endParaRPr kumimoji="1" lang="ja-JP" altLang="en-US" b="1" dirty="0"/>
          </a:p>
        </p:txBody>
      </p:sp>
      <p:sp>
        <p:nvSpPr>
          <p:cNvPr id="16" name="テキスト ボックス 15"/>
          <p:cNvSpPr txBox="1"/>
          <p:nvPr/>
        </p:nvSpPr>
        <p:spPr>
          <a:xfrm>
            <a:off x="421155" y="3553270"/>
            <a:ext cx="617105" cy="369332"/>
          </a:xfrm>
          <a:prstGeom prst="rect">
            <a:avLst/>
          </a:prstGeom>
          <a:noFill/>
        </p:spPr>
        <p:txBody>
          <a:bodyPr wrap="square" rtlCol="0">
            <a:spAutoFit/>
          </a:bodyPr>
          <a:lstStyle/>
          <a:p>
            <a:r>
              <a:rPr kumimoji="1" lang="en-US" altLang="ja-JP" dirty="0" smtClean="0"/>
              <a:t>3.5</a:t>
            </a:r>
            <a:endParaRPr kumimoji="1" lang="ja-JP" altLang="en-US" dirty="0"/>
          </a:p>
        </p:txBody>
      </p:sp>
      <p:sp>
        <p:nvSpPr>
          <p:cNvPr id="17" name="テキスト ボックス 16"/>
          <p:cNvSpPr txBox="1"/>
          <p:nvPr/>
        </p:nvSpPr>
        <p:spPr>
          <a:xfrm>
            <a:off x="421155" y="-31361"/>
            <a:ext cx="7982075" cy="707886"/>
          </a:xfrm>
          <a:prstGeom prst="rect">
            <a:avLst/>
          </a:prstGeom>
          <a:noFill/>
        </p:spPr>
        <p:txBody>
          <a:bodyPr wrap="square" rtlCol="0">
            <a:spAutoFit/>
          </a:bodyPr>
          <a:lstStyle/>
          <a:p>
            <a:pPr algn="ctr"/>
            <a:r>
              <a:rPr lang="ja-JP" altLang="en-US" sz="2000" b="1" dirty="0"/>
              <a:t>インプリント現象</a:t>
            </a:r>
            <a:r>
              <a:rPr lang="ja-JP" altLang="en-US" sz="2000" b="1" dirty="0" smtClean="0"/>
              <a:t>のさらなる理解</a:t>
            </a:r>
            <a:r>
              <a:rPr lang="ja-JP" altLang="en-US" sz="2000" b="1" dirty="0"/>
              <a:t>、定量的な</a:t>
            </a:r>
            <a:r>
              <a:rPr lang="ja-JP" altLang="en-US" sz="2000" b="1" dirty="0" smtClean="0"/>
              <a:t>議論には</a:t>
            </a:r>
            <a:endParaRPr lang="ja-JP" altLang="en-US" sz="2000" b="1" dirty="0"/>
          </a:p>
          <a:p>
            <a:pPr algn="ctr"/>
            <a:r>
              <a:rPr lang="ja-JP" altLang="en-US" sz="2000" b="1" dirty="0" smtClean="0"/>
              <a:t>相転移過程を</a:t>
            </a:r>
            <a:r>
              <a:rPr lang="ja-JP" altLang="en-US" sz="2000" b="1" dirty="0"/>
              <a:t>含んだ</a:t>
            </a:r>
            <a:r>
              <a:rPr lang="en-US" altLang="ja-JP" sz="2000" b="1" dirty="0"/>
              <a:t>2-D</a:t>
            </a:r>
            <a:r>
              <a:rPr lang="ja-JP" altLang="en-US" sz="2000" b="1" dirty="0"/>
              <a:t>流体シミュレーションが必要（進行中</a:t>
            </a:r>
            <a:r>
              <a:rPr lang="ja-JP" altLang="en-US" sz="2000" b="1" dirty="0" smtClean="0"/>
              <a:t>）</a:t>
            </a:r>
            <a:endParaRPr lang="en-US" altLang="ja-JP" sz="2000" b="1" dirty="0"/>
          </a:p>
        </p:txBody>
      </p:sp>
      <p:sp>
        <p:nvSpPr>
          <p:cNvPr id="18" name="テキスト ボックス 17"/>
          <p:cNvSpPr txBox="1"/>
          <p:nvPr/>
        </p:nvSpPr>
        <p:spPr>
          <a:xfrm rot="16200000">
            <a:off x="2847690" y="2234533"/>
            <a:ext cx="1943084" cy="369332"/>
          </a:xfrm>
          <a:prstGeom prst="rect">
            <a:avLst/>
          </a:prstGeom>
          <a:noFill/>
        </p:spPr>
        <p:txBody>
          <a:bodyPr wrap="square" rtlCol="0">
            <a:spAutoFit/>
          </a:bodyPr>
          <a:lstStyle/>
          <a:p>
            <a:r>
              <a:rPr kumimoji="1" lang="en-US" altLang="ja-JP" b="1" dirty="0" smtClean="0"/>
              <a:t>Temperature (K)</a:t>
            </a:r>
            <a:endParaRPr kumimoji="1" lang="ja-JP" altLang="en-US" b="1" dirty="0"/>
          </a:p>
        </p:txBody>
      </p:sp>
      <p:sp>
        <p:nvSpPr>
          <p:cNvPr id="19" name="テキスト ボックス 18"/>
          <p:cNvSpPr txBox="1"/>
          <p:nvPr/>
        </p:nvSpPr>
        <p:spPr>
          <a:xfrm>
            <a:off x="6408681" y="5052428"/>
            <a:ext cx="1853480" cy="369332"/>
          </a:xfrm>
          <a:prstGeom prst="rect">
            <a:avLst/>
          </a:prstGeom>
          <a:noFill/>
        </p:spPr>
        <p:txBody>
          <a:bodyPr wrap="square" rtlCol="0">
            <a:spAutoFit/>
          </a:bodyPr>
          <a:lstStyle/>
          <a:p>
            <a:r>
              <a:rPr kumimoji="1" lang="en-US" altLang="ja-JP" b="1" dirty="0" smtClean="0"/>
              <a:t>Density (g/cm</a:t>
            </a:r>
            <a:r>
              <a:rPr kumimoji="1" lang="en-US" altLang="ja-JP" b="1" baseline="30000" dirty="0" smtClean="0"/>
              <a:t>3</a:t>
            </a:r>
            <a:r>
              <a:rPr kumimoji="1" lang="en-US" altLang="ja-JP" b="1" dirty="0" smtClean="0"/>
              <a:t>)</a:t>
            </a:r>
            <a:endParaRPr kumimoji="1" lang="ja-JP" altLang="en-US" b="1" dirty="0"/>
          </a:p>
        </p:txBody>
      </p:sp>
    </p:spTree>
    <p:extLst>
      <p:ext uri="{BB962C8B-B14F-4D97-AF65-F5344CB8AC3E}">
        <p14:creationId xmlns:p14="http://schemas.microsoft.com/office/powerpoint/2010/main" val="206512782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27568" y="5424557"/>
            <a:ext cx="9111734" cy="707886"/>
          </a:xfrm>
          <a:prstGeom prst="rect">
            <a:avLst/>
          </a:prstGeom>
          <a:noFill/>
        </p:spPr>
        <p:txBody>
          <a:bodyPr wrap="square" rtlCol="0">
            <a:spAutoFit/>
          </a:bodyPr>
          <a:lstStyle/>
          <a:p>
            <a:r>
              <a:rPr lang="en-US" altLang="ja-JP" sz="2000" b="1" dirty="0" smtClean="0"/>
              <a:t>○ </a:t>
            </a:r>
            <a:r>
              <a:rPr lang="ja-JP" altLang="en-US" sz="2000" b="1" dirty="0" smtClean="0"/>
              <a:t>塑性体の状態方程式のみだと、</a:t>
            </a:r>
            <a:r>
              <a:rPr lang="en-US" altLang="ja-JP" sz="2000" b="1" dirty="0" smtClean="0"/>
              <a:t>Diamond</a:t>
            </a:r>
            <a:r>
              <a:rPr lang="ja-JP" altLang="en-US" sz="2000" b="1" dirty="0" smtClean="0"/>
              <a:t>、</a:t>
            </a:r>
            <a:r>
              <a:rPr lang="en-US" altLang="ja-JP" sz="2000" b="1" dirty="0"/>
              <a:t>CH</a:t>
            </a:r>
            <a:r>
              <a:rPr lang="ja-JP" altLang="en-US" sz="2000" b="1" dirty="0"/>
              <a:t>ともに同じような擾乱が生じ</a:t>
            </a:r>
            <a:r>
              <a:rPr lang="ja-JP" altLang="en-US" sz="2000" b="1" dirty="0" smtClean="0"/>
              <a:t>、</a:t>
            </a:r>
            <a:endParaRPr lang="en-US" altLang="ja-JP" sz="2000" b="1" dirty="0" smtClean="0"/>
          </a:p>
          <a:p>
            <a:r>
              <a:rPr lang="ja-JP" altLang="en-US" sz="2000" b="1" dirty="0" smtClean="0"/>
              <a:t>違い</a:t>
            </a:r>
            <a:r>
              <a:rPr lang="ja-JP" altLang="en-US" sz="2000" b="1" dirty="0"/>
              <a:t>は</a:t>
            </a:r>
            <a:r>
              <a:rPr lang="ja-JP" altLang="en-US" sz="2000" b="1" dirty="0" smtClean="0"/>
              <a:t>ない</a:t>
            </a:r>
            <a:r>
              <a:rPr lang="en-US" altLang="ja-JP" sz="2000" b="1" dirty="0" smtClean="0"/>
              <a:t>→plastic</a:t>
            </a:r>
            <a:r>
              <a:rPr lang="ja-JP" altLang="en-US" sz="2000" b="1" dirty="0" smtClean="0"/>
              <a:t>状態以前</a:t>
            </a:r>
            <a:r>
              <a:rPr lang="ja-JP" altLang="en-US" sz="2000" b="1" dirty="0"/>
              <a:t>の</a:t>
            </a:r>
            <a:r>
              <a:rPr lang="ja-JP" altLang="en-US" sz="2000" b="1" dirty="0" smtClean="0"/>
              <a:t>現象（</a:t>
            </a:r>
            <a:r>
              <a:rPr lang="en-US" altLang="ja-JP" sz="2000" b="1" dirty="0" smtClean="0"/>
              <a:t>Elastic</a:t>
            </a:r>
            <a:r>
              <a:rPr lang="ja-JP" altLang="en-US" sz="2000" b="1" dirty="0" smtClean="0"/>
              <a:t>相のふるまい）が</a:t>
            </a:r>
            <a:r>
              <a:rPr lang="ja-JP" altLang="en-US" sz="2000" b="1" dirty="0"/>
              <a:t>インプリントに</a:t>
            </a:r>
            <a:r>
              <a:rPr lang="ja-JP" altLang="en-US" sz="2000" b="1" dirty="0" smtClean="0"/>
              <a:t>影響</a:t>
            </a:r>
            <a:endParaRPr lang="en-US" altLang="ja-JP" sz="2000" b="1" dirty="0" smtClean="0"/>
          </a:p>
        </p:txBody>
      </p:sp>
      <p:pic>
        <p:nvPicPr>
          <p:cNvPr id="5" name="図 4" descr="RhoL_Diamond_l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198256"/>
            <a:ext cx="4279900" cy="3805544"/>
          </a:xfrm>
          <a:prstGeom prst="rect">
            <a:avLst/>
          </a:prstGeom>
        </p:spPr>
      </p:pic>
      <p:sp>
        <p:nvSpPr>
          <p:cNvPr id="6" name="テキスト ボックス 5"/>
          <p:cNvSpPr txBox="1"/>
          <p:nvPr/>
        </p:nvSpPr>
        <p:spPr>
          <a:xfrm>
            <a:off x="227568" y="38100"/>
            <a:ext cx="8891032" cy="830997"/>
          </a:xfrm>
          <a:prstGeom prst="rect">
            <a:avLst/>
          </a:prstGeom>
          <a:noFill/>
        </p:spPr>
        <p:txBody>
          <a:bodyPr wrap="square" rtlCol="0">
            <a:spAutoFit/>
          </a:bodyPr>
          <a:lstStyle/>
          <a:p>
            <a:pPr algn="ctr"/>
            <a:r>
              <a:rPr lang="ja-JP" altLang="en-US" sz="2400" b="1" dirty="0"/>
              <a:t>インプリント現象の理解、定量的な議論ができるようにする</a:t>
            </a:r>
          </a:p>
          <a:p>
            <a:pPr algn="ctr"/>
            <a:r>
              <a:rPr lang="en-US" altLang="ja-JP" sz="2400" b="1" dirty="0"/>
              <a:t>Elastic</a:t>
            </a:r>
            <a:r>
              <a:rPr lang="ja-JP" altLang="en-US" sz="2400" b="1" dirty="0"/>
              <a:t>相の</a:t>
            </a:r>
            <a:r>
              <a:rPr lang="en-US" altLang="ja-JP" sz="2400" b="1" dirty="0"/>
              <a:t>EOS</a:t>
            </a:r>
            <a:r>
              <a:rPr lang="ja-JP" altLang="en-US" sz="2400" b="1" dirty="0"/>
              <a:t>を含んだ</a:t>
            </a:r>
            <a:r>
              <a:rPr lang="en-US" altLang="ja-JP" sz="2400" b="1" dirty="0"/>
              <a:t>2-D</a:t>
            </a:r>
            <a:r>
              <a:rPr lang="ja-JP" altLang="en-US" sz="2400" b="1" dirty="0"/>
              <a:t>流体シミュレーションが</a:t>
            </a:r>
            <a:r>
              <a:rPr lang="ja-JP" altLang="en-US" sz="2400" b="1" dirty="0" smtClean="0"/>
              <a:t>必要（進行中）</a:t>
            </a:r>
            <a:endParaRPr lang="en-US" altLang="ja-JP" sz="2400" b="1" dirty="0"/>
          </a:p>
        </p:txBody>
      </p:sp>
      <p:pic>
        <p:nvPicPr>
          <p:cNvPr id="7" name="図 6" descr="RhoL_CH_lin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700" y="1210956"/>
            <a:ext cx="4279900" cy="3805544"/>
          </a:xfrm>
          <a:prstGeom prst="rect">
            <a:avLst/>
          </a:prstGeom>
        </p:spPr>
      </p:pic>
      <p:sp>
        <p:nvSpPr>
          <p:cNvPr id="8" name="テキスト ボックス 7"/>
          <p:cNvSpPr txBox="1"/>
          <p:nvPr/>
        </p:nvSpPr>
        <p:spPr>
          <a:xfrm>
            <a:off x="762000" y="1013590"/>
            <a:ext cx="2374900" cy="369332"/>
          </a:xfrm>
          <a:prstGeom prst="rect">
            <a:avLst/>
          </a:prstGeom>
          <a:noFill/>
        </p:spPr>
        <p:txBody>
          <a:bodyPr wrap="square" rtlCol="0">
            <a:spAutoFit/>
          </a:bodyPr>
          <a:lstStyle/>
          <a:p>
            <a:r>
              <a:rPr kumimoji="1" lang="en-US" altLang="ja-JP" b="1" dirty="0" smtClean="0"/>
              <a:t>Diamond (15μm</a:t>
            </a:r>
            <a:r>
              <a:rPr kumimoji="1" lang="en-US" altLang="ja-JP" b="1" baseline="30000" dirty="0" smtClean="0"/>
              <a:t>t</a:t>
            </a:r>
            <a:r>
              <a:rPr kumimoji="1" lang="en-US" altLang="ja-JP" b="1" dirty="0" smtClean="0"/>
              <a:t>)</a:t>
            </a:r>
          </a:p>
        </p:txBody>
      </p:sp>
      <p:sp>
        <p:nvSpPr>
          <p:cNvPr id="9" name="テキスト ボックス 8"/>
          <p:cNvSpPr txBox="1"/>
          <p:nvPr/>
        </p:nvSpPr>
        <p:spPr>
          <a:xfrm>
            <a:off x="5219700" y="1026290"/>
            <a:ext cx="1701800" cy="369332"/>
          </a:xfrm>
          <a:prstGeom prst="rect">
            <a:avLst/>
          </a:prstGeom>
          <a:noFill/>
        </p:spPr>
        <p:txBody>
          <a:bodyPr wrap="square" rtlCol="0">
            <a:spAutoFit/>
          </a:bodyPr>
          <a:lstStyle/>
          <a:p>
            <a:r>
              <a:rPr kumimoji="1" lang="en-US" altLang="ja-JP" b="1" dirty="0" smtClean="0"/>
              <a:t>CH (25μm</a:t>
            </a:r>
            <a:r>
              <a:rPr kumimoji="1" lang="en-US" altLang="ja-JP" b="1" baseline="30000" dirty="0" smtClean="0"/>
              <a:t>t</a:t>
            </a:r>
            <a:r>
              <a:rPr kumimoji="1" lang="en-US" altLang="ja-JP" b="1" dirty="0" smtClean="0"/>
              <a:t>)</a:t>
            </a:r>
            <a:endParaRPr kumimoji="1" lang="ja-JP" altLang="en-US" b="1" dirty="0"/>
          </a:p>
        </p:txBody>
      </p:sp>
      <p:sp>
        <p:nvSpPr>
          <p:cNvPr id="10" name="テキスト ボックス 9"/>
          <p:cNvSpPr txBox="1"/>
          <p:nvPr/>
        </p:nvSpPr>
        <p:spPr>
          <a:xfrm>
            <a:off x="1765300" y="4831834"/>
            <a:ext cx="2120900" cy="369332"/>
          </a:xfrm>
          <a:prstGeom prst="rect">
            <a:avLst/>
          </a:prstGeom>
          <a:noFill/>
        </p:spPr>
        <p:txBody>
          <a:bodyPr wrap="square" rtlCol="0">
            <a:spAutoFit/>
          </a:bodyPr>
          <a:lstStyle/>
          <a:p>
            <a:r>
              <a:rPr kumimoji="1" lang="en-US" altLang="ja-JP" b="1" dirty="0" smtClean="0"/>
              <a:t>Position (cm)</a:t>
            </a:r>
            <a:endParaRPr kumimoji="1" lang="ja-JP" altLang="en-US" b="1" dirty="0"/>
          </a:p>
        </p:txBody>
      </p:sp>
      <p:sp>
        <p:nvSpPr>
          <p:cNvPr id="11" name="テキスト ボックス 10"/>
          <p:cNvSpPr txBox="1"/>
          <p:nvPr/>
        </p:nvSpPr>
        <p:spPr>
          <a:xfrm>
            <a:off x="6438900" y="4857234"/>
            <a:ext cx="1460500" cy="369332"/>
          </a:xfrm>
          <a:prstGeom prst="rect">
            <a:avLst/>
          </a:prstGeom>
          <a:noFill/>
        </p:spPr>
        <p:txBody>
          <a:bodyPr wrap="square" rtlCol="0">
            <a:spAutoFit/>
          </a:bodyPr>
          <a:lstStyle/>
          <a:p>
            <a:r>
              <a:rPr kumimoji="1" lang="en-US" altLang="ja-JP" b="1" dirty="0" smtClean="0"/>
              <a:t>Position (cm)</a:t>
            </a:r>
            <a:endParaRPr kumimoji="1" lang="ja-JP" altLang="en-US" b="1" dirty="0"/>
          </a:p>
        </p:txBody>
      </p:sp>
      <p:sp>
        <p:nvSpPr>
          <p:cNvPr id="12" name="テキスト ボックス 11"/>
          <p:cNvSpPr txBox="1"/>
          <p:nvPr/>
        </p:nvSpPr>
        <p:spPr>
          <a:xfrm rot="16200000">
            <a:off x="-1085850" y="2438400"/>
            <a:ext cx="2578100" cy="369332"/>
          </a:xfrm>
          <a:prstGeom prst="rect">
            <a:avLst/>
          </a:prstGeom>
          <a:noFill/>
        </p:spPr>
        <p:txBody>
          <a:bodyPr wrap="square" rtlCol="0">
            <a:spAutoFit/>
          </a:bodyPr>
          <a:lstStyle/>
          <a:p>
            <a:r>
              <a:rPr kumimoji="1" lang="en-US" altLang="ja-JP" b="1" dirty="0" smtClean="0"/>
              <a:t>Areal density (g/cm</a:t>
            </a:r>
            <a:r>
              <a:rPr kumimoji="1" lang="en-US" altLang="ja-JP" b="1" baseline="30000" dirty="0" smtClean="0"/>
              <a:t>2</a:t>
            </a:r>
            <a:r>
              <a:rPr kumimoji="1" lang="en-US" altLang="ja-JP" b="1" dirty="0" smtClean="0"/>
              <a:t>)</a:t>
            </a:r>
            <a:endParaRPr kumimoji="1" lang="ja-JP" altLang="en-US" b="1" dirty="0"/>
          </a:p>
        </p:txBody>
      </p:sp>
      <p:sp>
        <p:nvSpPr>
          <p:cNvPr id="2" name="テキスト ボックス 1"/>
          <p:cNvSpPr txBox="1"/>
          <p:nvPr/>
        </p:nvSpPr>
        <p:spPr>
          <a:xfrm rot="16200000">
            <a:off x="3226316" y="2277249"/>
            <a:ext cx="2984500" cy="369332"/>
          </a:xfrm>
          <a:prstGeom prst="rect">
            <a:avLst/>
          </a:prstGeom>
          <a:noFill/>
        </p:spPr>
        <p:txBody>
          <a:bodyPr wrap="square" rtlCol="0">
            <a:spAutoFit/>
          </a:bodyPr>
          <a:lstStyle/>
          <a:p>
            <a:r>
              <a:rPr kumimoji="1" lang="en-US" altLang="ja-JP" b="1" dirty="0" smtClean="0"/>
              <a:t>Areal density (g/cm</a:t>
            </a:r>
            <a:r>
              <a:rPr kumimoji="1" lang="en-US" altLang="ja-JP" b="1" baseline="30000" dirty="0" smtClean="0"/>
              <a:t>2</a:t>
            </a:r>
            <a:r>
              <a:rPr kumimoji="1" lang="en-US" altLang="ja-JP" b="1" dirty="0" smtClean="0"/>
              <a:t>)</a:t>
            </a:r>
            <a:endParaRPr kumimoji="1" lang="ja-JP" altLang="en-US" b="1" dirty="0"/>
          </a:p>
        </p:txBody>
      </p:sp>
    </p:spTree>
    <p:extLst>
      <p:ext uri="{BB962C8B-B14F-4D97-AF65-F5344CB8AC3E}">
        <p14:creationId xmlns:p14="http://schemas.microsoft.com/office/powerpoint/2010/main" val="25911174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006600" y="-35580"/>
            <a:ext cx="5067300" cy="523220"/>
          </a:xfrm>
          <a:prstGeom prst="rect">
            <a:avLst/>
          </a:prstGeom>
          <a:noFill/>
        </p:spPr>
        <p:txBody>
          <a:bodyPr wrap="square" rtlCol="0">
            <a:spAutoFit/>
          </a:bodyPr>
          <a:lstStyle/>
          <a:p>
            <a:pPr algn="ctr"/>
            <a:r>
              <a:rPr lang="ja-JP" altLang="en-US" sz="2800" b="1" dirty="0" smtClean="0"/>
              <a:t>次の段階とアプローチ</a:t>
            </a:r>
            <a:endParaRPr kumimoji="1" lang="ja-JP" altLang="en-US" sz="2800" b="1" dirty="0"/>
          </a:p>
        </p:txBody>
      </p:sp>
      <p:sp>
        <p:nvSpPr>
          <p:cNvPr id="5" name="テキスト ボックス 4"/>
          <p:cNvSpPr txBox="1"/>
          <p:nvPr/>
        </p:nvSpPr>
        <p:spPr>
          <a:xfrm>
            <a:off x="170232" y="4858882"/>
            <a:ext cx="8826500" cy="1754327"/>
          </a:xfrm>
          <a:prstGeom prst="rect">
            <a:avLst/>
          </a:prstGeom>
          <a:noFill/>
        </p:spPr>
        <p:txBody>
          <a:bodyPr wrap="square" rtlCol="0">
            <a:spAutoFit/>
          </a:bodyPr>
          <a:lstStyle/>
          <a:p>
            <a:r>
              <a:rPr lang="en-US" altLang="ja-JP" b="1" dirty="0" smtClean="0"/>
              <a:t>〜</a:t>
            </a:r>
            <a:r>
              <a:rPr lang="ja-JP" altLang="en-US" b="1" dirty="0" smtClean="0"/>
              <a:t>まず、検討すべき内容</a:t>
            </a:r>
            <a:r>
              <a:rPr lang="en-US" altLang="ja-JP" b="1" dirty="0" smtClean="0"/>
              <a:t>〜</a:t>
            </a:r>
          </a:p>
          <a:p>
            <a:pPr lvl="0"/>
            <a:r>
              <a:rPr lang="ja-JP" altLang="en-US" b="1" dirty="0"/>
              <a:t>・</a:t>
            </a:r>
            <a:r>
              <a:rPr lang="en-US" altLang="ja-JP" b="1" dirty="0"/>
              <a:t> Diamond</a:t>
            </a:r>
            <a:r>
              <a:rPr lang="ja-JP" altLang="ja-JP" b="1" dirty="0"/>
              <a:t>、</a:t>
            </a:r>
            <a:r>
              <a:rPr lang="en-US" altLang="ja-JP" b="1" dirty="0" smtClean="0"/>
              <a:t>CH</a:t>
            </a:r>
            <a:r>
              <a:rPr lang="ja-JP" altLang="ja-JP" b="1" dirty="0" smtClean="0"/>
              <a:t>ターゲット</a:t>
            </a:r>
            <a:r>
              <a:rPr lang="ja-JP" altLang="ja-JP" b="1" dirty="0"/>
              <a:t>の厚さ検討</a:t>
            </a:r>
            <a:r>
              <a:rPr lang="ja-JP" altLang="en-US" b="1" dirty="0"/>
              <a:t>（重要なのは均一な厚さ</a:t>
            </a:r>
            <a:r>
              <a:rPr lang="ja-JP" altLang="en-US" b="1" dirty="0" smtClean="0"/>
              <a:t>）</a:t>
            </a:r>
            <a:endParaRPr lang="ja-JP" altLang="ja-JP" b="1" dirty="0"/>
          </a:p>
          <a:p>
            <a:pPr lvl="0"/>
            <a:r>
              <a:rPr lang="ja-JP" altLang="en-US" b="1" dirty="0" smtClean="0"/>
              <a:t>・</a:t>
            </a:r>
            <a:r>
              <a:rPr lang="en-US" altLang="ja-JP" b="1" dirty="0" smtClean="0"/>
              <a:t> </a:t>
            </a:r>
            <a:r>
              <a:rPr lang="ja-JP" altLang="ja-JP" b="1" dirty="0" smtClean="0"/>
              <a:t>ターゲット上</a:t>
            </a:r>
            <a:r>
              <a:rPr lang="ja-JP" altLang="ja-JP" b="1" dirty="0"/>
              <a:t>のレーザー照射パターンと強度</a:t>
            </a:r>
            <a:r>
              <a:rPr lang="ja-JP" altLang="ja-JP" b="1" dirty="0" smtClean="0"/>
              <a:t>分布</a:t>
            </a:r>
            <a:r>
              <a:rPr lang="ja-JP" altLang="en-US" b="1" dirty="0" smtClean="0"/>
              <a:t>について（</a:t>
            </a:r>
            <a:r>
              <a:rPr lang="en-US" altLang="ja-JP" b="1" dirty="0" smtClean="0"/>
              <a:t> </a:t>
            </a:r>
            <a:r>
              <a:rPr lang="ja-JP" altLang="en-US" b="1" dirty="0" smtClean="0"/>
              <a:t>グリッドマスクの有無・インプリントビーム</a:t>
            </a:r>
            <a:r>
              <a:rPr lang="ja-JP" altLang="ja-JP" b="1" dirty="0" smtClean="0"/>
              <a:t>に</a:t>
            </a:r>
            <a:r>
              <a:rPr lang="en-US" altLang="ja-JP" b="1" dirty="0"/>
              <a:t>RPP</a:t>
            </a:r>
            <a:r>
              <a:rPr lang="ja-JP" altLang="ja-JP" b="1" dirty="0" smtClean="0"/>
              <a:t>位相</a:t>
            </a:r>
            <a:r>
              <a:rPr lang="ja-JP" altLang="en-US" b="1" dirty="0" smtClean="0"/>
              <a:t>板</a:t>
            </a:r>
            <a:r>
              <a:rPr lang="ja-JP" altLang="ja-JP" b="1" dirty="0" smtClean="0"/>
              <a:t>装着</a:t>
            </a:r>
            <a:r>
              <a:rPr lang="ja-JP" altLang="en-US" b="1" dirty="0" smtClean="0"/>
              <a:t>（スペックル構造をもつ強度））</a:t>
            </a:r>
            <a:endParaRPr lang="ja-JP" altLang="ja-JP" b="1" dirty="0"/>
          </a:p>
          <a:p>
            <a:pPr lvl="0"/>
            <a:r>
              <a:rPr lang="ja-JP" altLang="en-US" b="1" dirty="0" smtClean="0"/>
              <a:t>・</a:t>
            </a:r>
            <a:r>
              <a:rPr lang="en-US" altLang="ja-JP" b="1" dirty="0" smtClean="0"/>
              <a:t> </a:t>
            </a:r>
            <a:r>
              <a:rPr lang="ja-JP" altLang="en-US" b="1" dirty="0" smtClean="0"/>
              <a:t>衝撃波抜け時の面密度擾乱が観測できる実験条件</a:t>
            </a:r>
            <a:endParaRPr lang="en-US" altLang="ja-JP" b="1" dirty="0" smtClean="0"/>
          </a:p>
          <a:p>
            <a:pPr lvl="0"/>
            <a:r>
              <a:rPr lang="ja-JP" altLang="en-US" b="1" dirty="0" smtClean="0"/>
              <a:t>・</a:t>
            </a:r>
            <a:r>
              <a:rPr lang="en-US" altLang="ja-JP" b="1" dirty="0" smtClean="0"/>
              <a:t> </a:t>
            </a:r>
            <a:r>
              <a:rPr lang="ja-JP" altLang="en-US" b="1" dirty="0" smtClean="0"/>
              <a:t>定常な衝撃波に近い状況となるレーザー条件</a:t>
            </a:r>
            <a:endParaRPr lang="ja-JP" altLang="ja-JP" b="1" dirty="0"/>
          </a:p>
        </p:txBody>
      </p:sp>
      <p:sp>
        <p:nvSpPr>
          <p:cNvPr id="6" name="テキスト ボックス 5"/>
          <p:cNvSpPr txBox="1"/>
          <p:nvPr/>
        </p:nvSpPr>
        <p:spPr>
          <a:xfrm>
            <a:off x="170232" y="3890012"/>
            <a:ext cx="7899400" cy="861774"/>
          </a:xfrm>
          <a:prstGeom prst="rect">
            <a:avLst/>
          </a:prstGeom>
          <a:noFill/>
        </p:spPr>
        <p:txBody>
          <a:bodyPr wrap="square" rtlCol="0">
            <a:spAutoFit/>
          </a:bodyPr>
          <a:lstStyle/>
          <a:p>
            <a:r>
              <a:rPr lang="en-US" altLang="ja-JP" sz="3200" b="1" dirty="0" smtClean="0"/>
              <a:t>○</a:t>
            </a:r>
            <a:r>
              <a:rPr lang="en-US" altLang="ja-JP" b="1" dirty="0" smtClean="0"/>
              <a:t> </a:t>
            </a:r>
            <a:r>
              <a:rPr lang="ja-JP" altLang="en-US" b="1" dirty="0" smtClean="0"/>
              <a:t>可能性を証明できる実験が必要</a:t>
            </a:r>
            <a:endParaRPr lang="en-US" altLang="ja-JP" b="1" dirty="0" smtClean="0"/>
          </a:p>
          <a:p>
            <a:r>
              <a:rPr lang="en-US" altLang="ja-JP" b="1" dirty="0" smtClean="0"/>
              <a:t> </a:t>
            </a:r>
            <a:r>
              <a:rPr lang="ja-JP" altLang="en-US" b="1" dirty="0" smtClean="0"/>
              <a:t>次の実験の狙い：</a:t>
            </a:r>
            <a:r>
              <a:rPr kumimoji="1" lang="en-US" altLang="ja-JP" b="1" dirty="0" smtClean="0"/>
              <a:t> Diamond</a:t>
            </a:r>
            <a:r>
              <a:rPr lang="ja-JP" altLang="en-US" b="1" dirty="0" smtClean="0"/>
              <a:t>で起こった</a:t>
            </a:r>
            <a:r>
              <a:rPr kumimoji="1" lang="ja-JP" altLang="en-US" b="1" dirty="0" smtClean="0"/>
              <a:t>インプリント現象の</a:t>
            </a:r>
            <a:r>
              <a:rPr lang="ja-JP" altLang="en-US" b="1" dirty="0" smtClean="0"/>
              <a:t>解明</a:t>
            </a:r>
            <a:r>
              <a:rPr kumimoji="1" lang="ja-JP" altLang="en-US" b="1" dirty="0" smtClean="0"/>
              <a:t>と定量的議論</a:t>
            </a:r>
            <a:endParaRPr kumimoji="1" lang="ja-JP" altLang="en-US" b="1" dirty="0"/>
          </a:p>
        </p:txBody>
      </p:sp>
      <p:sp>
        <p:nvSpPr>
          <p:cNvPr id="7" name="テキスト ボックス 6"/>
          <p:cNvSpPr txBox="1"/>
          <p:nvPr/>
        </p:nvSpPr>
        <p:spPr>
          <a:xfrm>
            <a:off x="417889" y="461747"/>
            <a:ext cx="8102600" cy="2246769"/>
          </a:xfrm>
          <a:prstGeom prst="rect">
            <a:avLst/>
          </a:prstGeom>
          <a:noFill/>
        </p:spPr>
        <p:txBody>
          <a:bodyPr wrap="square" rtlCol="0">
            <a:spAutoFit/>
          </a:bodyPr>
          <a:lstStyle/>
          <a:p>
            <a:r>
              <a:rPr lang="en-US" altLang="ja-JP" sz="3200" b="1" dirty="0" smtClean="0"/>
              <a:t>○ </a:t>
            </a:r>
            <a:r>
              <a:rPr lang="ja-JP" altLang="en-US" b="1" dirty="0" smtClean="0"/>
              <a:t>現段階：</a:t>
            </a:r>
            <a:r>
              <a:rPr lang="en-US" altLang="ja-JP" b="1" dirty="0" smtClean="0"/>
              <a:t> Diamond</a:t>
            </a:r>
            <a:r>
              <a:rPr lang="ja-JP" altLang="en-US" b="1" dirty="0" smtClean="0"/>
              <a:t>ではポリスチレンと異なるインプリント現象が起こっている</a:t>
            </a:r>
            <a:endParaRPr lang="en-US" altLang="ja-JP" b="1" dirty="0" smtClean="0"/>
          </a:p>
          <a:p>
            <a:r>
              <a:rPr lang="en-US" altLang="ja-JP" b="1" dirty="0" smtClean="0"/>
              <a:t>→</a:t>
            </a:r>
            <a:r>
              <a:rPr lang="ja-JP" altLang="en-US" b="1" dirty="0" smtClean="0"/>
              <a:t>以下の可能性を考え、</a:t>
            </a:r>
            <a:r>
              <a:rPr lang="en-US" altLang="ja-JP" b="1" dirty="0" smtClean="0"/>
              <a:t>Diamond</a:t>
            </a:r>
            <a:r>
              <a:rPr lang="ja-JP" altLang="en-US" b="1" dirty="0" smtClean="0"/>
              <a:t>インプリントの</a:t>
            </a:r>
            <a:r>
              <a:rPr lang="en-US" altLang="ja-JP" b="1" dirty="0" smtClean="0"/>
              <a:t>2-D</a:t>
            </a:r>
            <a:r>
              <a:rPr lang="ja-JP" altLang="en-US" b="1" dirty="0" smtClean="0"/>
              <a:t>流体シミュレーションについて、現在、長友さんと相談中</a:t>
            </a:r>
            <a:endParaRPr lang="en-US" altLang="ja-JP" b="1" dirty="0" smtClean="0"/>
          </a:p>
          <a:p>
            <a:endParaRPr lang="en-US" altLang="ja-JP" b="1" dirty="0" smtClean="0"/>
          </a:p>
          <a:p>
            <a:r>
              <a:rPr lang="ja-JP" altLang="en-US" b="1" dirty="0" smtClean="0"/>
              <a:t>可能性</a:t>
            </a:r>
            <a:r>
              <a:rPr lang="en-US" altLang="ja-JP" b="1" dirty="0" smtClean="0"/>
              <a:t>1 </a:t>
            </a:r>
            <a:r>
              <a:rPr lang="ja-JP" altLang="en-US" b="1" dirty="0" smtClean="0"/>
              <a:t>弾塑性転移が非正弦波状な擾乱をつくった</a:t>
            </a:r>
            <a:endParaRPr lang="en-US" altLang="ja-JP" b="1" dirty="0" smtClean="0"/>
          </a:p>
          <a:p>
            <a:r>
              <a:rPr kumimoji="1" lang="ja-JP" altLang="en-US" b="1" dirty="0" smtClean="0"/>
              <a:t>可能性</a:t>
            </a:r>
            <a:r>
              <a:rPr kumimoji="1" lang="en-US" altLang="ja-JP" b="1" dirty="0" smtClean="0"/>
              <a:t>2 </a:t>
            </a:r>
            <a:r>
              <a:rPr kumimoji="1" lang="ja-JP" altLang="en-US" b="1" dirty="0" smtClean="0"/>
              <a:t>融解現象が非正弦波状をつくった</a:t>
            </a:r>
            <a:endParaRPr kumimoji="1" lang="en-US" altLang="ja-JP" b="1" dirty="0" smtClean="0"/>
          </a:p>
          <a:p>
            <a:r>
              <a:rPr lang="ja-JP" altLang="en-US" b="1" dirty="0" smtClean="0"/>
              <a:t>可能性</a:t>
            </a:r>
            <a:r>
              <a:rPr lang="en-US" altLang="ja-JP" b="1" dirty="0" smtClean="0"/>
              <a:t>3 </a:t>
            </a:r>
            <a:r>
              <a:rPr lang="ja-JP" altLang="en-US" b="1" dirty="0" smtClean="0"/>
              <a:t>熱伝導がインプリントに影響</a:t>
            </a:r>
            <a:endParaRPr kumimoji="1" lang="en-US" altLang="ja-JP" b="1" dirty="0"/>
          </a:p>
        </p:txBody>
      </p:sp>
      <p:sp>
        <p:nvSpPr>
          <p:cNvPr id="8" name="テキスト ボックス 7"/>
          <p:cNvSpPr txBox="1"/>
          <p:nvPr/>
        </p:nvSpPr>
        <p:spPr>
          <a:xfrm>
            <a:off x="198908" y="3339574"/>
            <a:ext cx="8797824" cy="369332"/>
          </a:xfrm>
          <a:prstGeom prst="rect">
            <a:avLst/>
          </a:prstGeom>
          <a:noFill/>
          <a:ln>
            <a:solidFill>
              <a:schemeClr val="tx1"/>
            </a:solidFill>
          </a:ln>
        </p:spPr>
        <p:txBody>
          <a:bodyPr wrap="square" rtlCol="0">
            <a:spAutoFit/>
          </a:bodyPr>
          <a:lstStyle/>
          <a:p>
            <a:pPr algn="ctr"/>
            <a:r>
              <a:rPr kumimoji="1" lang="ja-JP" altLang="en-US" b="1" dirty="0" smtClean="0"/>
              <a:t>少なくとも、シミュレーションと現在の実験結果とで、定量的な議論ができるようにする</a:t>
            </a:r>
            <a:endParaRPr kumimoji="1" lang="ja-JP" altLang="en-US" b="1" dirty="0"/>
          </a:p>
        </p:txBody>
      </p:sp>
      <p:sp>
        <p:nvSpPr>
          <p:cNvPr id="9" name="角丸四角形 8"/>
          <p:cNvSpPr/>
          <p:nvPr/>
        </p:nvSpPr>
        <p:spPr>
          <a:xfrm>
            <a:off x="198908" y="487640"/>
            <a:ext cx="8826500" cy="2388666"/>
          </a:xfrm>
          <a:prstGeom prst="round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下矢印 9"/>
          <p:cNvSpPr/>
          <p:nvPr/>
        </p:nvSpPr>
        <p:spPr>
          <a:xfrm>
            <a:off x="4177054" y="2876306"/>
            <a:ext cx="841531" cy="458985"/>
          </a:xfrm>
          <a:prstGeom prst="down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1715091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595998" y="30009"/>
            <a:ext cx="7830663" cy="830997"/>
          </a:xfrm>
          <a:prstGeom prst="rect">
            <a:avLst/>
          </a:prstGeom>
          <a:noFill/>
        </p:spPr>
        <p:txBody>
          <a:bodyPr wrap="square" rtlCol="0">
            <a:spAutoFit/>
          </a:bodyPr>
          <a:lstStyle/>
          <a:p>
            <a:r>
              <a:rPr kumimoji="1" lang="ja-JP" altLang="en-US" sz="2400" b="1" dirty="0" smtClean="0"/>
              <a:t>圧縮率の低い物質として，ダイヤモンドはインプリント抑制に対して有望な</a:t>
            </a:r>
            <a:r>
              <a:rPr lang="ja-JP" altLang="en-US" sz="2400" b="1" dirty="0" smtClean="0"/>
              <a:t>ターゲット材料の</a:t>
            </a:r>
            <a:r>
              <a:rPr kumimoji="1" lang="ja-JP" altLang="en-US" sz="2400" b="1" dirty="0" smtClean="0"/>
              <a:t>候補である</a:t>
            </a:r>
            <a:endParaRPr kumimoji="1" lang="ja-JP" altLang="en-US" sz="2400" b="1" dirty="0"/>
          </a:p>
        </p:txBody>
      </p:sp>
      <p:pic>
        <p:nvPicPr>
          <p:cNvPr id="11" name="図 10"/>
          <p:cNvPicPr/>
          <p:nvPr/>
        </p:nvPicPr>
        <p:blipFill>
          <a:blip r:embed="rId3"/>
          <a:srcRect/>
          <a:stretch>
            <a:fillRect/>
          </a:stretch>
        </p:blipFill>
        <p:spPr bwMode="auto">
          <a:xfrm>
            <a:off x="10616" y="1560566"/>
            <a:ext cx="5675716" cy="4007547"/>
          </a:xfrm>
          <a:prstGeom prst="rect">
            <a:avLst/>
          </a:prstGeom>
          <a:noFill/>
          <a:ln w="9525">
            <a:noFill/>
            <a:miter lim="800000"/>
            <a:headEnd/>
            <a:tailEnd/>
          </a:ln>
        </p:spPr>
      </p:pic>
      <p:sp>
        <p:nvSpPr>
          <p:cNvPr id="3" name="テキスト ボックス 2"/>
          <p:cNvSpPr txBox="1"/>
          <p:nvPr/>
        </p:nvSpPr>
        <p:spPr>
          <a:xfrm>
            <a:off x="986847" y="3685920"/>
            <a:ext cx="1178697" cy="461665"/>
          </a:xfrm>
          <a:prstGeom prst="rect">
            <a:avLst/>
          </a:prstGeom>
          <a:noFill/>
        </p:spPr>
        <p:txBody>
          <a:bodyPr wrap="square" rtlCol="0">
            <a:spAutoFit/>
          </a:bodyPr>
          <a:lstStyle/>
          <a:p>
            <a:r>
              <a:rPr kumimoji="1" lang="en-US" altLang="ja-JP" sz="2400" b="1" dirty="0" smtClean="0"/>
              <a:t>Elastic</a:t>
            </a:r>
            <a:endParaRPr kumimoji="1" lang="ja-JP" altLang="en-US" sz="2400" b="1" dirty="0"/>
          </a:p>
        </p:txBody>
      </p:sp>
      <p:sp>
        <p:nvSpPr>
          <p:cNvPr id="6" name="テキスト ボックス 5"/>
          <p:cNvSpPr txBox="1"/>
          <p:nvPr/>
        </p:nvSpPr>
        <p:spPr>
          <a:xfrm>
            <a:off x="1973144" y="3435843"/>
            <a:ext cx="1544247" cy="461665"/>
          </a:xfrm>
          <a:prstGeom prst="rect">
            <a:avLst/>
          </a:prstGeom>
          <a:noFill/>
        </p:spPr>
        <p:txBody>
          <a:bodyPr wrap="square" rtlCol="0">
            <a:spAutoFit/>
          </a:bodyPr>
          <a:lstStyle/>
          <a:p>
            <a:r>
              <a:rPr kumimoji="1" lang="en-US" altLang="ja-JP" sz="2400" b="1" dirty="0" smtClean="0"/>
              <a:t>Plastic</a:t>
            </a:r>
            <a:endParaRPr kumimoji="1" lang="ja-JP" altLang="en-US" sz="2400" b="1" dirty="0"/>
          </a:p>
        </p:txBody>
      </p:sp>
      <p:sp>
        <p:nvSpPr>
          <p:cNvPr id="13" name="テキスト ボックス 12"/>
          <p:cNvSpPr txBox="1"/>
          <p:nvPr/>
        </p:nvSpPr>
        <p:spPr>
          <a:xfrm>
            <a:off x="3254017" y="2090886"/>
            <a:ext cx="1561892" cy="461665"/>
          </a:xfrm>
          <a:prstGeom prst="rect">
            <a:avLst/>
          </a:prstGeom>
          <a:noFill/>
        </p:spPr>
        <p:txBody>
          <a:bodyPr wrap="square" rtlCol="0">
            <a:spAutoFit/>
          </a:bodyPr>
          <a:lstStyle/>
          <a:p>
            <a:r>
              <a:rPr kumimoji="1" lang="en-US" altLang="ja-JP" sz="2400" b="1" dirty="0" smtClean="0"/>
              <a:t>Melting</a:t>
            </a:r>
            <a:endParaRPr kumimoji="1" lang="ja-JP" altLang="en-US" sz="2400" b="1" dirty="0"/>
          </a:p>
        </p:txBody>
      </p:sp>
      <p:sp>
        <p:nvSpPr>
          <p:cNvPr id="22" name="テキスト ボックス 21"/>
          <p:cNvSpPr txBox="1"/>
          <p:nvPr/>
        </p:nvSpPr>
        <p:spPr>
          <a:xfrm>
            <a:off x="1541364" y="5930892"/>
            <a:ext cx="3425306" cy="584775"/>
          </a:xfrm>
          <a:prstGeom prst="rect">
            <a:avLst/>
          </a:prstGeom>
          <a:noFill/>
        </p:spPr>
        <p:txBody>
          <a:bodyPr wrap="square" rtlCol="0">
            <a:spAutoFit/>
          </a:bodyPr>
          <a:lstStyle/>
          <a:p>
            <a:r>
              <a:rPr lang="en-US" altLang="ja-JP" sz="1600" b="1" dirty="0">
                <a:ea typeface="メイリオ" panose="020B0604030504040204" pitchFamily="50" charset="-128"/>
              </a:rPr>
              <a:t>*McWilliams </a:t>
            </a:r>
            <a:r>
              <a:rPr lang="en-US" altLang="ja-JP" sz="1600" b="1" i="1" dirty="0">
                <a:ea typeface="メイリオ" panose="020B0604030504040204" pitchFamily="50" charset="-128"/>
              </a:rPr>
              <a:t>et al</a:t>
            </a:r>
            <a:r>
              <a:rPr lang="en-US" altLang="ja-JP" sz="1600" b="1" dirty="0">
                <a:ea typeface="メイリオ" panose="020B0604030504040204" pitchFamily="50" charset="-128"/>
              </a:rPr>
              <a:t>., PRB (</a:t>
            </a:r>
            <a:r>
              <a:rPr lang="en-US" altLang="ja-JP" sz="1600" b="1" dirty="0" smtClean="0">
                <a:ea typeface="メイリオ" panose="020B0604030504040204" pitchFamily="50" charset="-128"/>
              </a:rPr>
              <a:t>2012)</a:t>
            </a:r>
          </a:p>
          <a:p>
            <a:r>
              <a:rPr kumimoji="1" lang="en-US" altLang="ja-JP" sz="1600" b="1" dirty="0" smtClean="0"/>
              <a:t>  Hicks et al., PRB (2008)</a:t>
            </a:r>
            <a:endParaRPr kumimoji="1" lang="ja-JP" altLang="en-US" sz="1600" b="1" dirty="0"/>
          </a:p>
        </p:txBody>
      </p:sp>
      <p:cxnSp>
        <p:nvCxnSpPr>
          <p:cNvPr id="25" name="直線コネクタ 24"/>
          <p:cNvCxnSpPr/>
          <p:nvPr/>
        </p:nvCxnSpPr>
        <p:spPr>
          <a:xfrm flipV="1">
            <a:off x="1092476" y="4135150"/>
            <a:ext cx="496800" cy="655200"/>
          </a:xfrm>
          <a:prstGeom prst="line">
            <a:avLst/>
          </a:prstGeom>
          <a:ln w="38100">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28" name="テキスト ボックス 27"/>
          <p:cNvSpPr txBox="1"/>
          <p:nvPr/>
        </p:nvSpPr>
        <p:spPr>
          <a:xfrm rot="16200000">
            <a:off x="-998359" y="2792499"/>
            <a:ext cx="2501767" cy="461665"/>
          </a:xfrm>
          <a:prstGeom prst="rect">
            <a:avLst/>
          </a:prstGeom>
          <a:solidFill>
            <a:schemeClr val="bg1"/>
          </a:solidFill>
        </p:spPr>
        <p:txBody>
          <a:bodyPr wrap="square" rtlCol="0">
            <a:spAutoFit/>
          </a:bodyPr>
          <a:lstStyle/>
          <a:p>
            <a:r>
              <a:rPr kumimoji="1" lang="en-US" altLang="ja-JP" sz="2400" b="1" dirty="0" smtClean="0"/>
              <a:t>Pressure (</a:t>
            </a:r>
            <a:r>
              <a:rPr kumimoji="1" lang="en-US" altLang="ja-JP" sz="2400" b="1" dirty="0" err="1" smtClean="0"/>
              <a:t>GPa</a:t>
            </a:r>
            <a:r>
              <a:rPr kumimoji="1" lang="en-US" altLang="ja-JP" sz="2400" b="1" dirty="0" smtClean="0"/>
              <a:t>)</a:t>
            </a:r>
            <a:endParaRPr kumimoji="1" lang="ja-JP" altLang="en-US" sz="2400" b="1" dirty="0"/>
          </a:p>
        </p:txBody>
      </p:sp>
      <p:sp>
        <p:nvSpPr>
          <p:cNvPr id="30" name="正方形/長方形 29"/>
          <p:cNvSpPr/>
          <p:nvPr/>
        </p:nvSpPr>
        <p:spPr>
          <a:xfrm>
            <a:off x="2165544" y="5279451"/>
            <a:ext cx="1888659" cy="320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1" name="テキスト ボックス 30"/>
          <p:cNvSpPr txBox="1"/>
          <p:nvPr/>
        </p:nvSpPr>
        <p:spPr>
          <a:xfrm>
            <a:off x="2099595" y="5196447"/>
            <a:ext cx="2393978" cy="461665"/>
          </a:xfrm>
          <a:prstGeom prst="rect">
            <a:avLst/>
          </a:prstGeom>
          <a:noFill/>
        </p:spPr>
        <p:txBody>
          <a:bodyPr wrap="square" rtlCol="0">
            <a:spAutoFit/>
          </a:bodyPr>
          <a:lstStyle/>
          <a:p>
            <a:r>
              <a:rPr lang="en-US" altLang="ja-JP" sz="2400" b="1" dirty="0"/>
              <a:t>Density (g/cm</a:t>
            </a:r>
            <a:r>
              <a:rPr lang="en-US" altLang="ja-JP" sz="2400" b="1" baseline="30000" dirty="0"/>
              <a:t>3</a:t>
            </a:r>
            <a:r>
              <a:rPr lang="en-US" altLang="ja-JP" sz="2400" b="1" dirty="0" smtClean="0"/>
              <a:t>)</a:t>
            </a:r>
            <a:endParaRPr lang="ja-JP" altLang="en-US" sz="2400" b="1" dirty="0"/>
          </a:p>
        </p:txBody>
      </p:sp>
      <p:cxnSp>
        <p:nvCxnSpPr>
          <p:cNvPr id="32" name="直線コネクタ 31"/>
          <p:cNvCxnSpPr/>
          <p:nvPr/>
        </p:nvCxnSpPr>
        <p:spPr>
          <a:xfrm flipV="1">
            <a:off x="1819213" y="3358542"/>
            <a:ext cx="1986509" cy="1084921"/>
          </a:xfrm>
          <a:prstGeom prst="line">
            <a:avLst/>
          </a:prstGeom>
          <a:ln w="38100">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6" name="直線コネクタ 35"/>
          <p:cNvCxnSpPr/>
          <p:nvPr/>
        </p:nvCxnSpPr>
        <p:spPr>
          <a:xfrm flipV="1">
            <a:off x="2484214" y="1937507"/>
            <a:ext cx="2643016" cy="2603773"/>
          </a:xfrm>
          <a:prstGeom prst="line">
            <a:avLst/>
          </a:prstGeom>
          <a:ln w="38100">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42" name="テキスト ボックス 41"/>
          <p:cNvSpPr txBox="1"/>
          <p:nvPr/>
        </p:nvSpPr>
        <p:spPr>
          <a:xfrm>
            <a:off x="428888" y="5176486"/>
            <a:ext cx="1362650" cy="646331"/>
          </a:xfrm>
          <a:prstGeom prst="rect">
            <a:avLst/>
          </a:prstGeom>
          <a:noFill/>
        </p:spPr>
        <p:txBody>
          <a:bodyPr wrap="square" rtlCol="0">
            <a:spAutoFit/>
          </a:bodyPr>
          <a:lstStyle/>
          <a:p>
            <a:pPr algn="ctr"/>
            <a:r>
              <a:rPr kumimoji="1" lang="en-US" altLang="ja-JP" b="1" dirty="0" smtClean="0"/>
              <a:t>Initial density</a:t>
            </a:r>
            <a:endParaRPr kumimoji="1" lang="ja-JP" altLang="en-US" b="1" dirty="0"/>
          </a:p>
        </p:txBody>
      </p:sp>
      <p:sp>
        <p:nvSpPr>
          <p:cNvPr id="43" name="テキスト ボックス 42"/>
          <p:cNvSpPr txBox="1"/>
          <p:nvPr/>
        </p:nvSpPr>
        <p:spPr>
          <a:xfrm>
            <a:off x="856686" y="4894573"/>
            <a:ext cx="673411" cy="400110"/>
          </a:xfrm>
          <a:prstGeom prst="rect">
            <a:avLst/>
          </a:prstGeom>
          <a:noFill/>
        </p:spPr>
        <p:txBody>
          <a:bodyPr wrap="square" rtlCol="0">
            <a:spAutoFit/>
          </a:bodyPr>
          <a:lstStyle/>
          <a:p>
            <a:r>
              <a:rPr kumimoji="1" lang="en-US" altLang="ja-JP" sz="2000" b="1" dirty="0" smtClean="0"/>
              <a:t>3.5</a:t>
            </a:r>
            <a:endParaRPr kumimoji="1" lang="ja-JP" altLang="en-US" sz="2000" b="1" dirty="0"/>
          </a:p>
        </p:txBody>
      </p:sp>
      <p:sp>
        <p:nvSpPr>
          <p:cNvPr id="26" name="テキスト ボックス 25"/>
          <p:cNvSpPr txBox="1"/>
          <p:nvPr/>
        </p:nvSpPr>
        <p:spPr>
          <a:xfrm>
            <a:off x="40492" y="28420"/>
            <a:ext cx="595035" cy="338554"/>
          </a:xfrm>
          <a:prstGeom prst="rect">
            <a:avLst/>
          </a:prstGeom>
          <a:noFill/>
          <a:ln>
            <a:solidFill>
              <a:schemeClr val="tx1"/>
            </a:solidFill>
          </a:ln>
        </p:spPr>
        <p:txBody>
          <a:bodyPr wrap="none" rtlCol="0">
            <a:spAutoFit/>
          </a:bodyPr>
          <a:lstStyle/>
          <a:p>
            <a:r>
              <a:rPr lang="ja-JP" altLang="en-US" sz="1600" dirty="0" smtClean="0"/>
              <a:t>目的</a:t>
            </a:r>
            <a:endParaRPr kumimoji="1" lang="ja-JP" altLang="en-US" sz="1600" dirty="0"/>
          </a:p>
        </p:txBody>
      </p:sp>
      <p:sp>
        <p:nvSpPr>
          <p:cNvPr id="5" name="テキスト ボックス 4"/>
          <p:cNvSpPr txBox="1"/>
          <p:nvPr/>
        </p:nvSpPr>
        <p:spPr>
          <a:xfrm>
            <a:off x="5399253" y="1646054"/>
            <a:ext cx="3609280" cy="3785652"/>
          </a:xfrm>
          <a:prstGeom prst="rect">
            <a:avLst/>
          </a:prstGeom>
          <a:noFill/>
        </p:spPr>
        <p:txBody>
          <a:bodyPr wrap="square" rtlCol="0">
            <a:spAutoFit/>
          </a:bodyPr>
          <a:lstStyle/>
          <a:p>
            <a:r>
              <a:rPr kumimoji="1" lang="ja-JP" altLang="en-US" dirty="0" smtClean="0"/>
              <a:t>・これまで用いてきた典型的な材料であるポリスチレンの圧縮率は，</a:t>
            </a:r>
            <a:r>
              <a:rPr lang="en-US" altLang="ja-JP" dirty="0"/>
              <a:t>2</a:t>
            </a:r>
            <a:r>
              <a:rPr kumimoji="1" lang="en-US" altLang="ja-JP" dirty="0" smtClean="0"/>
              <a:t>00 </a:t>
            </a:r>
            <a:r>
              <a:rPr kumimoji="1" lang="en-US" altLang="ja-JP" dirty="0" err="1" smtClean="0"/>
              <a:t>GPa</a:t>
            </a:r>
            <a:r>
              <a:rPr kumimoji="1" lang="ja-JP" altLang="en-US" dirty="0" smtClean="0"/>
              <a:t>で初期密度の約</a:t>
            </a:r>
            <a:r>
              <a:rPr kumimoji="1" lang="en-US" altLang="ja-JP" dirty="0" smtClean="0"/>
              <a:t>3</a:t>
            </a:r>
            <a:r>
              <a:rPr kumimoji="1" lang="ja-JP" altLang="en-US" dirty="0" smtClean="0"/>
              <a:t>倍</a:t>
            </a:r>
            <a:endParaRPr kumimoji="1" lang="en-US" altLang="ja-JP" dirty="0" smtClean="0"/>
          </a:p>
          <a:p>
            <a:endParaRPr kumimoji="1" lang="en-US" altLang="ja-JP" dirty="0" smtClean="0"/>
          </a:p>
          <a:p>
            <a:r>
              <a:rPr lang="ja-JP" altLang="en-US" dirty="0"/>
              <a:t>・</a:t>
            </a:r>
            <a:r>
              <a:rPr kumimoji="1" lang="ja-JP" altLang="en-US" dirty="0" smtClean="0"/>
              <a:t>ダイヤモンドの圧縮率はポリスチレンと比較して低く，</a:t>
            </a:r>
            <a:r>
              <a:rPr kumimoji="1" lang="ja-JP" altLang="en-US" dirty="0" smtClean="0"/>
              <a:t>弾性</a:t>
            </a:r>
            <a:r>
              <a:rPr kumimoji="1" lang="ja-JP" altLang="en-US" dirty="0" smtClean="0"/>
              <a:t>体</a:t>
            </a:r>
            <a:r>
              <a:rPr kumimoji="1" lang="ja-JP" altLang="en-US" dirty="0" smtClean="0"/>
              <a:t>領域</a:t>
            </a:r>
            <a:r>
              <a:rPr kumimoji="1" lang="ja-JP" altLang="en-US" dirty="0" smtClean="0"/>
              <a:t>においては特に低い値をもつ</a:t>
            </a:r>
            <a:endParaRPr kumimoji="1" lang="en-US" altLang="ja-JP" dirty="0" smtClean="0"/>
          </a:p>
          <a:p>
            <a:endParaRPr lang="en-US" altLang="ja-JP" dirty="0" smtClean="0"/>
          </a:p>
          <a:p>
            <a:pPr algn="ctr"/>
            <a:r>
              <a:rPr kumimoji="1" lang="ja-JP" altLang="en-US" dirty="0" smtClean="0"/>
              <a:t>↓</a:t>
            </a:r>
            <a:endParaRPr kumimoji="1" lang="en-US" altLang="ja-JP" dirty="0" smtClean="0"/>
          </a:p>
          <a:p>
            <a:endParaRPr lang="en-US" altLang="ja-JP" dirty="0"/>
          </a:p>
          <a:p>
            <a:r>
              <a:rPr kumimoji="1" lang="ja-JP" altLang="en-US" sz="2000" dirty="0" smtClean="0">
                <a:solidFill>
                  <a:srgbClr val="FF0000"/>
                </a:solidFill>
              </a:rPr>
              <a:t>ダイヤモンドの硬さに起因するインプリント低減効果を実験的に定量評価する</a:t>
            </a:r>
            <a:endParaRPr kumimoji="1" lang="ja-JP" altLang="en-US" sz="2000" dirty="0">
              <a:solidFill>
                <a:srgbClr val="FF0000"/>
              </a:solidFill>
            </a:endParaRPr>
          </a:p>
        </p:txBody>
      </p:sp>
      <p:sp>
        <p:nvSpPr>
          <p:cNvPr id="2" name="下矢印 1"/>
          <p:cNvSpPr/>
          <p:nvPr/>
        </p:nvSpPr>
        <p:spPr>
          <a:xfrm>
            <a:off x="6841067" y="3685920"/>
            <a:ext cx="626533" cy="588295"/>
          </a:xfrm>
          <a:prstGeom prst="downArrow">
            <a:avLst/>
          </a:prstGeom>
          <a:solidFill>
            <a:schemeClr val="tx1"/>
          </a:solidFill>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t"/>
          <a:lstStyle/>
          <a:p>
            <a:pPr algn="l"/>
            <a:endParaRPr kumimoji="1" lang="ja-JP" altLang="en-US" sz="1100" dirty="0"/>
          </a:p>
        </p:txBody>
      </p:sp>
      <p:pic>
        <p:nvPicPr>
          <p:cNvPr id="19" name="図 18" descr="logo-SILVER.jpg"/>
          <p:cNvPicPr>
            <a:picLocks noChangeAspect="1"/>
          </p:cNvPicPr>
          <p:nvPr/>
        </p:nvPicPr>
        <p:blipFill rotWithShape="1">
          <a:blip r:embed="rId4" cstate="print"/>
          <a:srcRect r="6042"/>
          <a:stretch/>
        </p:blipFill>
        <p:spPr>
          <a:xfrm>
            <a:off x="8311963" y="0"/>
            <a:ext cx="820012" cy="548640"/>
          </a:xfrm>
          <a:prstGeom prst="rect">
            <a:avLst/>
          </a:prstGeom>
          <a:noFill/>
          <a:ln>
            <a:noFill/>
          </a:ln>
          <a:effectLst>
            <a:softEdge rad="0"/>
          </a:effectLst>
        </p:spPr>
      </p:pic>
      <p:sp>
        <p:nvSpPr>
          <p:cNvPr id="4" name="テキスト ボックス 3"/>
          <p:cNvSpPr txBox="1"/>
          <p:nvPr/>
        </p:nvSpPr>
        <p:spPr>
          <a:xfrm>
            <a:off x="990876" y="1337732"/>
            <a:ext cx="3874195" cy="369332"/>
          </a:xfrm>
          <a:prstGeom prst="rect">
            <a:avLst/>
          </a:prstGeom>
          <a:noFill/>
        </p:spPr>
        <p:txBody>
          <a:bodyPr wrap="square" rtlCol="0">
            <a:spAutoFit/>
          </a:bodyPr>
          <a:lstStyle/>
          <a:p>
            <a:r>
              <a:rPr kumimoji="1" lang="en-US" altLang="ja-JP" b="1" dirty="0" smtClean="0"/>
              <a:t>Shock compression data (Diamond)</a:t>
            </a:r>
            <a:endParaRPr kumimoji="1" lang="ja-JP" altLang="en-US" b="1" dirty="0"/>
          </a:p>
        </p:txBody>
      </p:sp>
    </p:spTree>
    <p:extLst>
      <p:ext uri="{BB962C8B-B14F-4D97-AF65-F5344CB8AC3E}">
        <p14:creationId xmlns:p14="http://schemas.microsoft.com/office/powerpoint/2010/main" val="21029026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線コネクタ 15"/>
          <p:cNvCxnSpPr>
            <a:stCxn id="36" idx="0"/>
          </p:cNvCxnSpPr>
          <p:nvPr/>
        </p:nvCxnSpPr>
        <p:spPr>
          <a:xfrm flipH="1" flipV="1">
            <a:off x="7854773" y="2067219"/>
            <a:ext cx="1017846" cy="111653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9" name="直線コネクタ 18"/>
          <p:cNvCxnSpPr>
            <a:endCxn id="217" idx="4"/>
          </p:cNvCxnSpPr>
          <p:nvPr/>
        </p:nvCxnSpPr>
        <p:spPr>
          <a:xfrm flipH="1" flipV="1">
            <a:off x="8412746" y="1686219"/>
            <a:ext cx="556625" cy="1380314"/>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0" name="直線コネクタ 19"/>
          <p:cNvCxnSpPr/>
          <p:nvPr/>
        </p:nvCxnSpPr>
        <p:spPr>
          <a:xfrm flipV="1">
            <a:off x="5496884" y="3084313"/>
            <a:ext cx="1377978" cy="130637"/>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sp>
        <p:nvSpPr>
          <p:cNvPr id="28" name="正方形/長方形 27"/>
          <p:cNvSpPr/>
          <p:nvPr/>
        </p:nvSpPr>
        <p:spPr>
          <a:xfrm rot="780000" flipV="1">
            <a:off x="7042596" y="2938521"/>
            <a:ext cx="504000" cy="45719"/>
          </a:xfrm>
          <a:prstGeom prst="rect">
            <a:avLst/>
          </a:prstGeom>
          <a:solidFill>
            <a:srgbClr val="000000"/>
          </a:solidFill>
          <a:ln w="381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9" name="正方形/長方形 28"/>
          <p:cNvSpPr/>
          <p:nvPr/>
        </p:nvSpPr>
        <p:spPr>
          <a:xfrm rot="780000" flipV="1">
            <a:off x="7074291" y="3092049"/>
            <a:ext cx="424800" cy="45719"/>
          </a:xfrm>
          <a:prstGeom prst="rect">
            <a:avLst/>
          </a:prstGeom>
          <a:solidFill>
            <a:schemeClr val="tx1"/>
          </a:solidFill>
          <a:ln w="381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0" name="正方形/長方形 29"/>
          <p:cNvSpPr/>
          <p:nvPr/>
        </p:nvSpPr>
        <p:spPr>
          <a:xfrm rot="780000">
            <a:off x="7098523" y="3233959"/>
            <a:ext cx="338400" cy="45719"/>
          </a:xfrm>
          <a:prstGeom prst="rect">
            <a:avLst/>
          </a:prstGeom>
          <a:solidFill>
            <a:srgbClr val="000000"/>
          </a:solidFill>
          <a:ln w="381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1" name="正方形/長方形 30"/>
          <p:cNvSpPr/>
          <p:nvPr/>
        </p:nvSpPr>
        <p:spPr>
          <a:xfrm rot="780000" flipV="1">
            <a:off x="7085549" y="2781463"/>
            <a:ext cx="442800" cy="45719"/>
          </a:xfrm>
          <a:prstGeom prst="rect">
            <a:avLst/>
          </a:prstGeom>
          <a:solidFill>
            <a:srgbClr val="000000"/>
          </a:solidFill>
          <a:ln w="381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2" name="正方形/長方形 31"/>
          <p:cNvSpPr/>
          <p:nvPr/>
        </p:nvSpPr>
        <p:spPr>
          <a:xfrm rot="780000" flipV="1">
            <a:off x="7108771" y="2615065"/>
            <a:ext cx="403200" cy="64800"/>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6" name="平行四辺形 35"/>
          <p:cNvSpPr/>
          <p:nvPr/>
        </p:nvSpPr>
        <p:spPr>
          <a:xfrm rot="19920497">
            <a:off x="8743499" y="3086765"/>
            <a:ext cx="383286" cy="429244"/>
          </a:xfrm>
          <a:prstGeom prst="parallelogram">
            <a:avLst>
              <a:gd name="adj" fmla="val 61702"/>
            </a:avLst>
          </a:prstGeom>
          <a:solidFill>
            <a:srgbClr val="000000"/>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37" name="曲線コネクタ 36"/>
          <p:cNvCxnSpPr/>
          <p:nvPr/>
        </p:nvCxnSpPr>
        <p:spPr>
          <a:xfrm flipV="1">
            <a:off x="7852504" y="1698917"/>
            <a:ext cx="560242" cy="368302"/>
          </a:xfrm>
          <a:prstGeom prst="curvedConnector3">
            <a:avLst>
              <a:gd name="adj1" fmla="val 50000"/>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74" name="直線コネクタ 73"/>
          <p:cNvCxnSpPr/>
          <p:nvPr/>
        </p:nvCxnSpPr>
        <p:spPr>
          <a:xfrm flipV="1">
            <a:off x="5536505" y="2610897"/>
            <a:ext cx="1337102" cy="300094"/>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75" name="直線コネクタ 74"/>
          <p:cNvCxnSpPr/>
          <p:nvPr/>
        </p:nvCxnSpPr>
        <p:spPr>
          <a:xfrm>
            <a:off x="5552467" y="3330125"/>
            <a:ext cx="1396800" cy="63501"/>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sp>
        <p:nvSpPr>
          <p:cNvPr id="88" name="円/楕円 87"/>
          <p:cNvSpPr/>
          <p:nvPr/>
        </p:nvSpPr>
        <p:spPr>
          <a:xfrm>
            <a:off x="7041212" y="2487669"/>
            <a:ext cx="504777" cy="916345"/>
          </a:xfrm>
          <a:prstGeom prst="ellipse">
            <a:avLst/>
          </a:prstGeom>
          <a:noFill/>
          <a:ln w="44450">
            <a:solidFill>
              <a:srgbClr val="000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cxnSp>
        <p:nvCxnSpPr>
          <p:cNvPr id="130" name="直線コネクタ 129"/>
          <p:cNvCxnSpPr/>
          <p:nvPr/>
        </p:nvCxnSpPr>
        <p:spPr>
          <a:xfrm>
            <a:off x="6992982" y="3393626"/>
            <a:ext cx="300619" cy="10388"/>
          </a:xfrm>
          <a:prstGeom prst="line">
            <a:avLst/>
          </a:prstGeom>
          <a:ln>
            <a:solidFill>
              <a:srgbClr val="008000"/>
            </a:solidFill>
            <a:prstDash val="sysDash"/>
          </a:ln>
        </p:spPr>
        <p:style>
          <a:lnRef idx="2">
            <a:schemeClr val="accent1"/>
          </a:lnRef>
          <a:fillRef idx="0">
            <a:schemeClr val="accent1"/>
          </a:fillRef>
          <a:effectRef idx="1">
            <a:schemeClr val="accent1"/>
          </a:effectRef>
          <a:fontRef idx="minor">
            <a:schemeClr val="tx1"/>
          </a:fontRef>
        </p:style>
      </p:cxnSp>
      <p:cxnSp>
        <p:nvCxnSpPr>
          <p:cNvPr id="137" name="直線コネクタ 136"/>
          <p:cNvCxnSpPr/>
          <p:nvPr/>
        </p:nvCxnSpPr>
        <p:spPr>
          <a:xfrm flipV="1">
            <a:off x="6839676" y="3058913"/>
            <a:ext cx="671127" cy="26499"/>
          </a:xfrm>
          <a:prstGeom prst="line">
            <a:avLst/>
          </a:prstGeom>
          <a:ln>
            <a:solidFill>
              <a:srgbClr val="008000"/>
            </a:solidFill>
            <a:prstDash val="sysDash"/>
          </a:ln>
        </p:spPr>
        <p:style>
          <a:lnRef idx="2">
            <a:schemeClr val="accent1"/>
          </a:lnRef>
          <a:fillRef idx="0">
            <a:schemeClr val="accent1"/>
          </a:fillRef>
          <a:effectRef idx="1">
            <a:schemeClr val="accent1"/>
          </a:effectRef>
          <a:fontRef idx="minor">
            <a:schemeClr val="tx1"/>
          </a:fontRef>
        </p:style>
      </p:cxnSp>
      <p:cxnSp>
        <p:nvCxnSpPr>
          <p:cNvPr id="139" name="直線コネクタ 138"/>
          <p:cNvCxnSpPr>
            <a:endCxn id="88" idx="0"/>
          </p:cNvCxnSpPr>
          <p:nvPr/>
        </p:nvCxnSpPr>
        <p:spPr>
          <a:xfrm flipV="1">
            <a:off x="6661131" y="2487669"/>
            <a:ext cx="632470" cy="188028"/>
          </a:xfrm>
          <a:prstGeom prst="line">
            <a:avLst/>
          </a:prstGeom>
          <a:ln>
            <a:solidFill>
              <a:srgbClr val="008000"/>
            </a:solidFill>
            <a:prstDash val="sysDash"/>
          </a:ln>
        </p:spPr>
        <p:style>
          <a:lnRef idx="2">
            <a:schemeClr val="accent1"/>
          </a:lnRef>
          <a:fillRef idx="0">
            <a:schemeClr val="accent1"/>
          </a:fillRef>
          <a:effectRef idx="1">
            <a:schemeClr val="accent1"/>
          </a:effectRef>
          <a:fontRef idx="minor">
            <a:schemeClr val="tx1"/>
          </a:fontRef>
        </p:style>
      </p:cxnSp>
      <p:cxnSp>
        <p:nvCxnSpPr>
          <p:cNvPr id="141" name="直線コネクタ 140"/>
          <p:cNvCxnSpPr/>
          <p:nvPr/>
        </p:nvCxnSpPr>
        <p:spPr>
          <a:xfrm flipV="1">
            <a:off x="5519227" y="2934080"/>
            <a:ext cx="1492947" cy="133545"/>
          </a:xfrm>
          <a:prstGeom prst="line">
            <a:avLst/>
          </a:prstGeom>
          <a:ln>
            <a:solidFill>
              <a:srgbClr val="008000"/>
            </a:solidFill>
            <a:prstDash val="sysDash"/>
          </a:ln>
        </p:spPr>
        <p:style>
          <a:lnRef idx="2">
            <a:schemeClr val="accent1"/>
          </a:lnRef>
          <a:fillRef idx="0">
            <a:schemeClr val="accent1"/>
          </a:fillRef>
          <a:effectRef idx="1">
            <a:schemeClr val="accent1"/>
          </a:effectRef>
          <a:fontRef idx="minor">
            <a:schemeClr val="tx1"/>
          </a:fontRef>
        </p:style>
      </p:cxnSp>
      <p:sp>
        <p:nvSpPr>
          <p:cNvPr id="217" name="フリーフォーム 216"/>
          <p:cNvSpPr/>
          <p:nvPr/>
        </p:nvSpPr>
        <p:spPr>
          <a:xfrm>
            <a:off x="7841246" y="1609905"/>
            <a:ext cx="571500" cy="457314"/>
          </a:xfrm>
          <a:custGeom>
            <a:avLst/>
            <a:gdLst>
              <a:gd name="connsiteX0" fmla="*/ 0 w 571500"/>
              <a:gd name="connsiteY0" fmla="*/ 457314 h 457314"/>
              <a:gd name="connsiteX1" fmla="*/ 101600 w 571500"/>
              <a:gd name="connsiteY1" fmla="*/ 228714 h 457314"/>
              <a:gd name="connsiteX2" fmla="*/ 241300 w 571500"/>
              <a:gd name="connsiteY2" fmla="*/ 63614 h 457314"/>
              <a:gd name="connsiteX3" fmla="*/ 431800 w 571500"/>
              <a:gd name="connsiteY3" fmla="*/ 114 h 457314"/>
              <a:gd name="connsiteX4" fmla="*/ 571500 w 571500"/>
              <a:gd name="connsiteY4" fmla="*/ 76314 h 457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0" h="457314">
                <a:moveTo>
                  <a:pt x="0" y="457314"/>
                </a:moveTo>
                <a:cubicBezTo>
                  <a:pt x="30691" y="375822"/>
                  <a:pt x="61383" y="294331"/>
                  <a:pt x="101600" y="228714"/>
                </a:cubicBezTo>
                <a:cubicBezTo>
                  <a:pt x="141817" y="163097"/>
                  <a:pt x="186267" y="101714"/>
                  <a:pt x="241300" y="63614"/>
                </a:cubicBezTo>
                <a:cubicBezTo>
                  <a:pt x="296333" y="25514"/>
                  <a:pt x="376767" y="-2003"/>
                  <a:pt x="431800" y="114"/>
                </a:cubicBezTo>
                <a:cubicBezTo>
                  <a:pt x="486833" y="2231"/>
                  <a:pt x="571500" y="76314"/>
                  <a:pt x="571500" y="76314"/>
                </a:cubicBezTo>
              </a:path>
            </a:pathLst>
          </a:custGeom>
          <a:ln>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42" name="テキスト ボックス 41"/>
          <p:cNvSpPr txBox="1"/>
          <p:nvPr/>
        </p:nvSpPr>
        <p:spPr>
          <a:xfrm>
            <a:off x="7808926" y="3599854"/>
            <a:ext cx="1673412" cy="707886"/>
          </a:xfrm>
          <a:prstGeom prst="rect">
            <a:avLst/>
          </a:prstGeom>
          <a:noFill/>
        </p:spPr>
        <p:txBody>
          <a:bodyPr wrap="square" rtlCol="0">
            <a:spAutoFit/>
          </a:bodyPr>
          <a:lstStyle/>
          <a:p>
            <a:r>
              <a:rPr kumimoji="1" lang="en-US" altLang="ja-JP" sz="2000" b="1" dirty="0" smtClean="0"/>
              <a:t> Backlight</a:t>
            </a:r>
          </a:p>
          <a:p>
            <a:r>
              <a:rPr lang="en-US" altLang="ja-JP" sz="2000" b="1" dirty="0" smtClean="0"/>
              <a:t> target </a:t>
            </a:r>
            <a:r>
              <a:rPr kumimoji="1" lang="ja-JP" altLang="en-US" sz="2000" b="1" dirty="0" smtClean="0"/>
              <a:t>（</a:t>
            </a:r>
            <a:r>
              <a:rPr kumimoji="1" lang="en-US" altLang="ja-JP" sz="2000" b="1" dirty="0" smtClean="0"/>
              <a:t>Z</a:t>
            </a:r>
            <a:r>
              <a:rPr lang="en-US" altLang="ja-JP" sz="2000" b="1" dirty="0" smtClean="0"/>
              <a:t>n</a:t>
            </a:r>
            <a:r>
              <a:rPr kumimoji="1" lang="ja-JP" altLang="en-US" sz="2000" b="1" dirty="0" smtClean="0"/>
              <a:t>）</a:t>
            </a:r>
            <a:endParaRPr kumimoji="1" lang="ja-JP" altLang="en-US" sz="2000" b="1" dirty="0"/>
          </a:p>
        </p:txBody>
      </p:sp>
      <p:sp>
        <p:nvSpPr>
          <p:cNvPr id="43" name="テキスト ボックス 42"/>
          <p:cNvSpPr txBox="1"/>
          <p:nvPr/>
        </p:nvSpPr>
        <p:spPr>
          <a:xfrm>
            <a:off x="7498790" y="2358060"/>
            <a:ext cx="1107599" cy="707886"/>
          </a:xfrm>
          <a:prstGeom prst="rect">
            <a:avLst/>
          </a:prstGeom>
          <a:noFill/>
        </p:spPr>
        <p:txBody>
          <a:bodyPr wrap="square" rtlCol="0">
            <a:spAutoFit/>
          </a:bodyPr>
          <a:lstStyle/>
          <a:p>
            <a:r>
              <a:rPr kumimoji="1" lang="en-US" altLang="ja-JP" sz="2000" b="1" dirty="0" smtClean="0"/>
              <a:t>Mask </a:t>
            </a:r>
          </a:p>
          <a:p>
            <a:r>
              <a:rPr kumimoji="1" lang="en-US" altLang="ja-JP" sz="2000" b="1" dirty="0" smtClean="0"/>
              <a:t>grid</a:t>
            </a:r>
          </a:p>
        </p:txBody>
      </p:sp>
      <p:sp>
        <p:nvSpPr>
          <p:cNvPr id="6" name="テキスト ボックス 5"/>
          <p:cNvSpPr txBox="1"/>
          <p:nvPr/>
        </p:nvSpPr>
        <p:spPr>
          <a:xfrm>
            <a:off x="4190027" y="1749873"/>
            <a:ext cx="1673268" cy="461665"/>
          </a:xfrm>
          <a:prstGeom prst="rect">
            <a:avLst/>
          </a:prstGeom>
          <a:noFill/>
        </p:spPr>
        <p:txBody>
          <a:bodyPr wrap="square" rtlCol="0">
            <a:spAutoFit/>
          </a:bodyPr>
          <a:lstStyle/>
          <a:p>
            <a:pPr algn="ctr"/>
            <a:r>
              <a:rPr kumimoji="1" lang="en-US" altLang="ja-JP" sz="2400" b="1" dirty="0" smtClean="0"/>
              <a:t>Foot pulse</a:t>
            </a:r>
            <a:endParaRPr kumimoji="1" lang="ja-JP" altLang="en-US" sz="2400" b="1" dirty="0"/>
          </a:p>
        </p:txBody>
      </p:sp>
      <p:cxnSp>
        <p:nvCxnSpPr>
          <p:cNvPr id="8" name="直線コネクタ 7"/>
          <p:cNvCxnSpPr>
            <a:stCxn id="6" idx="2"/>
          </p:cNvCxnSpPr>
          <p:nvPr/>
        </p:nvCxnSpPr>
        <p:spPr>
          <a:xfrm>
            <a:off x="5026661" y="2211538"/>
            <a:ext cx="1712737" cy="62866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6" name="台形 75"/>
          <p:cNvSpPr/>
          <p:nvPr/>
        </p:nvSpPr>
        <p:spPr>
          <a:xfrm rot="15900000">
            <a:off x="5861691" y="2381922"/>
            <a:ext cx="745200" cy="1368000"/>
          </a:xfrm>
          <a:prstGeom prst="trapezoid">
            <a:avLst>
              <a:gd name="adj" fmla="val 24854"/>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7" name="正方形/長方形 76"/>
          <p:cNvSpPr/>
          <p:nvPr/>
        </p:nvSpPr>
        <p:spPr>
          <a:xfrm rot="21001316">
            <a:off x="5542813" y="2808199"/>
            <a:ext cx="1368000" cy="46800"/>
          </a:xfrm>
          <a:prstGeom prst="rect">
            <a:avLst/>
          </a:prstGeom>
          <a:gradFill flip="none" rotWithShape="1">
            <a:gsLst>
              <a:gs pos="30000">
                <a:srgbClr val="CCFFCC"/>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8" name="正方形/長方形 77"/>
          <p:cNvSpPr/>
          <p:nvPr/>
        </p:nvSpPr>
        <p:spPr>
          <a:xfrm rot="21120000">
            <a:off x="5543047" y="2911021"/>
            <a:ext cx="1386000" cy="46800"/>
          </a:xfrm>
          <a:prstGeom prst="rect">
            <a:avLst/>
          </a:prstGeom>
          <a:gradFill flip="none" rotWithShape="1">
            <a:gsLst>
              <a:gs pos="30000">
                <a:srgbClr val="CCFFCC"/>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9" name="正方形/長方形 78"/>
          <p:cNvSpPr/>
          <p:nvPr/>
        </p:nvSpPr>
        <p:spPr>
          <a:xfrm rot="21300000">
            <a:off x="5552469" y="3027259"/>
            <a:ext cx="1368000" cy="46800"/>
          </a:xfrm>
          <a:prstGeom prst="rect">
            <a:avLst/>
          </a:prstGeom>
          <a:gradFill flip="none" rotWithShape="1">
            <a:gsLst>
              <a:gs pos="30000">
                <a:srgbClr val="CCFFCC"/>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0" name="正方形/長方形 79"/>
          <p:cNvSpPr/>
          <p:nvPr/>
        </p:nvSpPr>
        <p:spPr>
          <a:xfrm rot="21480000">
            <a:off x="5552304" y="3147377"/>
            <a:ext cx="1386000" cy="46800"/>
          </a:xfrm>
          <a:prstGeom prst="rect">
            <a:avLst/>
          </a:prstGeom>
          <a:gradFill flip="none" rotWithShape="1">
            <a:gsLst>
              <a:gs pos="30000">
                <a:srgbClr val="CCFFCC"/>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1" name="正方形/長方形 80"/>
          <p:cNvSpPr/>
          <p:nvPr/>
        </p:nvSpPr>
        <p:spPr>
          <a:xfrm>
            <a:off x="5555046" y="3256046"/>
            <a:ext cx="1404000" cy="46800"/>
          </a:xfrm>
          <a:prstGeom prst="rect">
            <a:avLst/>
          </a:prstGeom>
          <a:gradFill flip="none" rotWithShape="1">
            <a:gsLst>
              <a:gs pos="30000">
                <a:srgbClr val="CCFFCC"/>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cxnSp>
        <p:nvCxnSpPr>
          <p:cNvPr id="99" name="直線コネクタ 98"/>
          <p:cNvCxnSpPr/>
          <p:nvPr/>
        </p:nvCxnSpPr>
        <p:spPr>
          <a:xfrm flipV="1">
            <a:off x="5525453" y="1370609"/>
            <a:ext cx="1306800" cy="1620000"/>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00" name="直線コネクタ 99"/>
          <p:cNvCxnSpPr>
            <a:endCxn id="103" idx="8"/>
          </p:cNvCxnSpPr>
          <p:nvPr/>
        </p:nvCxnSpPr>
        <p:spPr>
          <a:xfrm flipV="1">
            <a:off x="5547796" y="2075973"/>
            <a:ext cx="1931465" cy="1271054"/>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02" name="曲線コネクタ 101"/>
          <p:cNvCxnSpPr/>
          <p:nvPr/>
        </p:nvCxnSpPr>
        <p:spPr>
          <a:xfrm rot="16200000" flipH="1">
            <a:off x="6803220" y="1415833"/>
            <a:ext cx="660014" cy="626400"/>
          </a:xfrm>
          <a:prstGeom prst="curvedConnector3">
            <a:avLst>
              <a:gd name="adj1" fmla="val 50000"/>
            </a:avLst>
          </a:prstGeom>
          <a:ln>
            <a:solidFill>
              <a:srgbClr val="008000"/>
            </a:solidFill>
            <a:prstDash val="sysDash"/>
          </a:ln>
        </p:spPr>
        <p:style>
          <a:lnRef idx="2">
            <a:schemeClr val="accent1"/>
          </a:lnRef>
          <a:fillRef idx="0">
            <a:schemeClr val="accent1"/>
          </a:fillRef>
          <a:effectRef idx="1">
            <a:schemeClr val="accent1"/>
          </a:effectRef>
          <a:fontRef idx="minor">
            <a:schemeClr val="tx1"/>
          </a:fontRef>
        </p:style>
      </p:cxnSp>
      <p:sp>
        <p:nvSpPr>
          <p:cNvPr id="103" name="フリーフォーム 102"/>
          <p:cNvSpPr/>
          <p:nvPr/>
        </p:nvSpPr>
        <p:spPr>
          <a:xfrm>
            <a:off x="6840901" y="1370608"/>
            <a:ext cx="640400" cy="705365"/>
          </a:xfrm>
          <a:custGeom>
            <a:avLst/>
            <a:gdLst>
              <a:gd name="connsiteX0" fmla="*/ 0 w 582426"/>
              <a:gd name="connsiteY0" fmla="*/ 0 h 707572"/>
              <a:gd name="connsiteX1" fmla="*/ 254000 w 582426"/>
              <a:gd name="connsiteY1" fmla="*/ 18143 h 707572"/>
              <a:gd name="connsiteX2" fmla="*/ 308428 w 582426"/>
              <a:gd name="connsiteY2" fmla="*/ 36286 h 707572"/>
              <a:gd name="connsiteX3" fmla="*/ 417285 w 582426"/>
              <a:gd name="connsiteY3" fmla="*/ 145143 h 707572"/>
              <a:gd name="connsiteX4" fmla="*/ 471714 w 582426"/>
              <a:gd name="connsiteY4" fmla="*/ 254000 h 707572"/>
              <a:gd name="connsiteX5" fmla="*/ 544285 w 582426"/>
              <a:gd name="connsiteY5" fmla="*/ 381000 h 707572"/>
              <a:gd name="connsiteX6" fmla="*/ 562428 w 582426"/>
              <a:gd name="connsiteY6" fmla="*/ 471714 h 707572"/>
              <a:gd name="connsiteX7" fmla="*/ 580571 w 582426"/>
              <a:gd name="connsiteY7" fmla="*/ 544286 h 707572"/>
              <a:gd name="connsiteX8" fmla="*/ 580571 w 582426"/>
              <a:gd name="connsiteY8" fmla="*/ 707572 h 707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426" h="707572">
                <a:moveTo>
                  <a:pt x="0" y="0"/>
                </a:moveTo>
                <a:cubicBezTo>
                  <a:pt x="84667" y="6048"/>
                  <a:pt x="169699" y="8225"/>
                  <a:pt x="254000" y="18143"/>
                </a:cubicBezTo>
                <a:cubicBezTo>
                  <a:pt x="272993" y="20378"/>
                  <a:pt x="293332" y="24545"/>
                  <a:pt x="308428" y="36286"/>
                </a:cubicBezTo>
                <a:cubicBezTo>
                  <a:pt x="348934" y="67791"/>
                  <a:pt x="417285" y="145143"/>
                  <a:pt x="417285" y="145143"/>
                </a:cubicBezTo>
                <a:cubicBezTo>
                  <a:pt x="450550" y="244937"/>
                  <a:pt x="415440" y="155522"/>
                  <a:pt x="471714" y="254000"/>
                </a:cubicBezTo>
                <a:cubicBezTo>
                  <a:pt x="563796" y="415143"/>
                  <a:pt x="455876" y="248385"/>
                  <a:pt x="544285" y="381000"/>
                </a:cubicBezTo>
                <a:cubicBezTo>
                  <a:pt x="550333" y="411238"/>
                  <a:pt x="555739" y="441611"/>
                  <a:pt x="562428" y="471714"/>
                </a:cubicBezTo>
                <a:cubicBezTo>
                  <a:pt x="567837" y="496055"/>
                  <a:pt x="578659" y="519424"/>
                  <a:pt x="580571" y="544286"/>
                </a:cubicBezTo>
                <a:cubicBezTo>
                  <a:pt x="584746" y="598554"/>
                  <a:pt x="580571" y="653143"/>
                  <a:pt x="580571" y="707572"/>
                </a:cubicBezTo>
              </a:path>
            </a:pathLst>
          </a:custGeom>
          <a:noFill/>
          <a:ln w="38100">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sp>
        <p:nvSpPr>
          <p:cNvPr id="114" name="テキスト ボックス 113"/>
          <p:cNvSpPr txBox="1"/>
          <p:nvPr/>
        </p:nvSpPr>
        <p:spPr>
          <a:xfrm>
            <a:off x="5802757" y="986658"/>
            <a:ext cx="2383005" cy="400110"/>
          </a:xfrm>
          <a:prstGeom prst="rect">
            <a:avLst/>
          </a:prstGeom>
          <a:noFill/>
        </p:spPr>
        <p:txBody>
          <a:bodyPr wrap="square" rtlCol="0">
            <a:spAutoFit/>
          </a:bodyPr>
          <a:lstStyle/>
          <a:p>
            <a:r>
              <a:rPr lang="en-US" altLang="ja-JP" sz="2000" b="1" dirty="0"/>
              <a:t>Main drive </a:t>
            </a:r>
            <a:r>
              <a:rPr lang="en-US" altLang="ja-JP" sz="2000" b="1" dirty="0" smtClean="0"/>
              <a:t>pulse</a:t>
            </a:r>
            <a:endParaRPr lang="ja-JP" altLang="en-US" sz="2000" b="1" dirty="0"/>
          </a:p>
        </p:txBody>
      </p:sp>
      <p:sp>
        <p:nvSpPr>
          <p:cNvPr id="115" name="フリーフォーム 114"/>
          <p:cNvSpPr/>
          <p:nvPr/>
        </p:nvSpPr>
        <p:spPr>
          <a:xfrm>
            <a:off x="5565773" y="1357029"/>
            <a:ext cx="1908473" cy="1992581"/>
          </a:xfrm>
          <a:custGeom>
            <a:avLst/>
            <a:gdLst>
              <a:gd name="connsiteX0" fmla="*/ 8467 w 1908473"/>
              <a:gd name="connsiteY0" fmla="*/ 1577714 h 1992581"/>
              <a:gd name="connsiteX1" fmla="*/ 262467 w 1908473"/>
              <a:gd name="connsiteY1" fmla="*/ 1264448 h 1992581"/>
              <a:gd name="connsiteX2" fmla="*/ 482600 w 1908473"/>
              <a:gd name="connsiteY2" fmla="*/ 1001981 h 1992581"/>
              <a:gd name="connsiteX3" fmla="*/ 711200 w 1908473"/>
              <a:gd name="connsiteY3" fmla="*/ 722581 h 1992581"/>
              <a:gd name="connsiteX4" fmla="*/ 948267 w 1908473"/>
              <a:gd name="connsiteY4" fmla="*/ 417781 h 1992581"/>
              <a:gd name="connsiteX5" fmla="*/ 1219200 w 1908473"/>
              <a:gd name="connsiteY5" fmla="*/ 96048 h 1992581"/>
              <a:gd name="connsiteX6" fmla="*/ 1286933 w 1908473"/>
              <a:gd name="connsiteY6" fmla="*/ 2914 h 1992581"/>
              <a:gd name="connsiteX7" fmla="*/ 1270000 w 1908473"/>
              <a:gd name="connsiteY7" fmla="*/ 180714 h 1992581"/>
              <a:gd name="connsiteX8" fmla="*/ 1413933 w 1908473"/>
              <a:gd name="connsiteY8" fmla="*/ 375448 h 1992581"/>
              <a:gd name="connsiteX9" fmla="*/ 1397000 w 1908473"/>
              <a:gd name="connsiteY9" fmla="*/ 316181 h 1992581"/>
              <a:gd name="connsiteX10" fmla="*/ 1456267 w 1908473"/>
              <a:gd name="connsiteY10" fmla="*/ 358514 h 1992581"/>
              <a:gd name="connsiteX11" fmla="*/ 1490133 w 1908473"/>
              <a:gd name="connsiteY11" fmla="*/ 375448 h 1992581"/>
              <a:gd name="connsiteX12" fmla="*/ 1549400 w 1908473"/>
              <a:gd name="connsiteY12" fmla="*/ 375448 h 1992581"/>
              <a:gd name="connsiteX13" fmla="*/ 1634067 w 1908473"/>
              <a:gd name="connsiteY13" fmla="*/ 392381 h 1992581"/>
              <a:gd name="connsiteX14" fmla="*/ 1710267 w 1908473"/>
              <a:gd name="connsiteY14" fmla="*/ 426248 h 1992581"/>
              <a:gd name="connsiteX15" fmla="*/ 1761067 w 1908473"/>
              <a:gd name="connsiteY15" fmla="*/ 460114 h 1992581"/>
              <a:gd name="connsiteX16" fmla="*/ 1778000 w 1908473"/>
              <a:gd name="connsiteY16" fmla="*/ 485514 h 1992581"/>
              <a:gd name="connsiteX17" fmla="*/ 1811867 w 1908473"/>
              <a:gd name="connsiteY17" fmla="*/ 519381 h 1992581"/>
              <a:gd name="connsiteX18" fmla="*/ 1854200 w 1908473"/>
              <a:gd name="connsiteY18" fmla="*/ 553248 h 1992581"/>
              <a:gd name="connsiteX19" fmla="*/ 1879600 w 1908473"/>
              <a:gd name="connsiteY19" fmla="*/ 620981 h 1992581"/>
              <a:gd name="connsiteX20" fmla="*/ 1896533 w 1908473"/>
              <a:gd name="connsiteY20" fmla="*/ 663314 h 1992581"/>
              <a:gd name="connsiteX21" fmla="*/ 1905000 w 1908473"/>
              <a:gd name="connsiteY21" fmla="*/ 731048 h 1992581"/>
              <a:gd name="connsiteX22" fmla="*/ 1905000 w 1908473"/>
              <a:gd name="connsiteY22" fmla="*/ 747981 h 1992581"/>
              <a:gd name="connsiteX23" fmla="*/ 1862667 w 1908473"/>
              <a:gd name="connsiteY23" fmla="*/ 773381 h 1992581"/>
              <a:gd name="connsiteX24" fmla="*/ 1794933 w 1908473"/>
              <a:gd name="connsiteY24" fmla="*/ 824181 h 1992581"/>
              <a:gd name="connsiteX25" fmla="*/ 1735667 w 1908473"/>
              <a:gd name="connsiteY25" fmla="*/ 858048 h 1992581"/>
              <a:gd name="connsiteX26" fmla="*/ 1651000 w 1908473"/>
              <a:gd name="connsiteY26" fmla="*/ 900381 h 1992581"/>
              <a:gd name="connsiteX27" fmla="*/ 1574800 w 1908473"/>
              <a:gd name="connsiteY27" fmla="*/ 934248 h 1992581"/>
              <a:gd name="connsiteX28" fmla="*/ 1481667 w 1908473"/>
              <a:gd name="connsiteY28" fmla="*/ 1010448 h 1992581"/>
              <a:gd name="connsiteX29" fmla="*/ 1422400 w 1908473"/>
              <a:gd name="connsiteY29" fmla="*/ 1035848 h 1992581"/>
              <a:gd name="connsiteX30" fmla="*/ 1346200 w 1908473"/>
              <a:gd name="connsiteY30" fmla="*/ 1086648 h 1992581"/>
              <a:gd name="connsiteX31" fmla="*/ 1261533 w 1908473"/>
              <a:gd name="connsiteY31" fmla="*/ 1137448 h 1992581"/>
              <a:gd name="connsiteX32" fmla="*/ 1227667 w 1908473"/>
              <a:gd name="connsiteY32" fmla="*/ 1171314 h 1992581"/>
              <a:gd name="connsiteX33" fmla="*/ 1126067 w 1908473"/>
              <a:gd name="connsiteY33" fmla="*/ 1247514 h 1992581"/>
              <a:gd name="connsiteX34" fmla="*/ 1092200 w 1908473"/>
              <a:gd name="connsiteY34" fmla="*/ 1281381 h 1992581"/>
              <a:gd name="connsiteX35" fmla="*/ 1024467 w 1908473"/>
              <a:gd name="connsiteY35" fmla="*/ 1315248 h 1992581"/>
              <a:gd name="connsiteX36" fmla="*/ 956733 w 1908473"/>
              <a:gd name="connsiteY36" fmla="*/ 1357581 h 1992581"/>
              <a:gd name="connsiteX37" fmla="*/ 872067 w 1908473"/>
              <a:gd name="connsiteY37" fmla="*/ 1399914 h 1992581"/>
              <a:gd name="connsiteX38" fmla="*/ 812800 w 1908473"/>
              <a:gd name="connsiteY38" fmla="*/ 1433781 h 1992581"/>
              <a:gd name="connsiteX39" fmla="*/ 762000 w 1908473"/>
              <a:gd name="connsiteY39" fmla="*/ 1484581 h 1992581"/>
              <a:gd name="connsiteX40" fmla="*/ 677333 w 1908473"/>
              <a:gd name="connsiteY40" fmla="*/ 1535381 h 1992581"/>
              <a:gd name="connsiteX41" fmla="*/ 609600 w 1908473"/>
              <a:gd name="connsiteY41" fmla="*/ 1577714 h 1992581"/>
              <a:gd name="connsiteX42" fmla="*/ 567267 w 1908473"/>
              <a:gd name="connsiteY42" fmla="*/ 1603114 h 1992581"/>
              <a:gd name="connsiteX43" fmla="*/ 524933 w 1908473"/>
              <a:gd name="connsiteY43" fmla="*/ 1620048 h 1992581"/>
              <a:gd name="connsiteX44" fmla="*/ 474133 w 1908473"/>
              <a:gd name="connsiteY44" fmla="*/ 1662381 h 1992581"/>
              <a:gd name="connsiteX45" fmla="*/ 414867 w 1908473"/>
              <a:gd name="connsiteY45" fmla="*/ 1713181 h 1992581"/>
              <a:gd name="connsiteX46" fmla="*/ 372533 w 1908473"/>
              <a:gd name="connsiteY46" fmla="*/ 1747048 h 1992581"/>
              <a:gd name="connsiteX47" fmla="*/ 347133 w 1908473"/>
              <a:gd name="connsiteY47" fmla="*/ 1763981 h 1992581"/>
              <a:gd name="connsiteX48" fmla="*/ 287867 w 1908473"/>
              <a:gd name="connsiteY48" fmla="*/ 1797848 h 1992581"/>
              <a:gd name="connsiteX49" fmla="*/ 245533 w 1908473"/>
              <a:gd name="connsiteY49" fmla="*/ 1823248 h 1992581"/>
              <a:gd name="connsiteX50" fmla="*/ 194733 w 1908473"/>
              <a:gd name="connsiteY50" fmla="*/ 1840181 h 1992581"/>
              <a:gd name="connsiteX51" fmla="*/ 127000 w 1908473"/>
              <a:gd name="connsiteY51" fmla="*/ 1890981 h 1992581"/>
              <a:gd name="connsiteX52" fmla="*/ 59267 w 1908473"/>
              <a:gd name="connsiteY52" fmla="*/ 1924848 h 1992581"/>
              <a:gd name="connsiteX53" fmla="*/ 25400 w 1908473"/>
              <a:gd name="connsiteY53" fmla="*/ 1958714 h 1992581"/>
              <a:gd name="connsiteX54" fmla="*/ 0 w 1908473"/>
              <a:gd name="connsiteY54" fmla="*/ 1992581 h 1992581"/>
              <a:gd name="connsiteX55" fmla="*/ 0 w 1908473"/>
              <a:gd name="connsiteY55" fmla="*/ 1992581 h 1992581"/>
              <a:gd name="connsiteX56" fmla="*/ 0 w 1908473"/>
              <a:gd name="connsiteY56" fmla="*/ 1992581 h 199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908473" h="1992581">
                <a:moveTo>
                  <a:pt x="8467" y="1577714"/>
                </a:moveTo>
                <a:lnTo>
                  <a:pt x="262467" y="1264448"/>
                </a:lnTo>
                <a:cubicBezTo>
                  <a:pt x="341489" y="1168493"/>
                  <a:pt x="407811" y="1092292"/>
                  <a:pt x="482600" y="1001981"/>
                </a:cubicBezTo>
                <a:cubicBezTo>
                  <a:pt x="557389" y="911670"/>
                  <a:pt x="633589" y="819948"/>
                  <a:pt x="711200" y="722581"/>
                </a:cubicBezTo>
                <a:cubicBezTo>
                  <a:pt x="788811" y="625214"/>
                  <a:pt x="863600" y="522203"/>
                  <a:pt x="948267" y="417781"/>
                </a:cubicBezTo>
                <a:cubicBezTo>
                  <a:pt x="1032934" y="313359"/>
                  <a:pt x="1162756" y="165192"/>
                  <a:pt x="1219200" y="96048"/>
                </a:cubicBezTo>
                <a:cubicBezTo>
                  <a:pt x="1275644" y="26903"/>
                  <a:pt x="1278466" y="-11197"/>
                  <a:pt x="1286933" y="2914"/>
                </a:cubicBezTo>
                <a:cubicBezTo>
                  <a:pt x="1295400" y="17025"/>
                  <a:pt x="1248833" y="118625"/>
                  <a:pt x="1270000" y="180714"/>
                </a:cubicBezTo>
                <a:cubicBezTo>
                  <a:pt x="1291167" y="242803"/>
                  <a:pt x="1392766" y="352870"/>
                  <a:pt x="1413933" y="375448"/>
                </a:cubicBezTo>
                <a:cubicBezTo>
                  <a:pt x="1435100" y="398026"/>
                  <a:pt x="1389944" y="319003"/>
                  <a:pt x="1397000" y="316181"/>
                </a:cubicBezTo>
                <a:cubicBezTo>
                  <a:pt x="1404056" y="313359"/>
                  <a:pt x="1440745" y="348636"/>
                  <a:pt x="1456267" y="358514"/>
                </a:cubicBezTo>
                <a:cubicBezTo>
                  <a:pt x="1471789" y="368392"/>
                  <a:pt x="1474611" y="372626"/>
                  <a:pt x="1490133" y="375448"/>
                </a:cubicBezTo>
                <a:cubicBezTo>
                  <a:pt x="1505655" y="378270"/>
                  <a:pt x="1525411" y="372626"/>
                  <a:pt x="1549400" y="375448"/>
                </a:cubicBezTo>
                <a:cubicBezTo>
                  <a:pt x="1573389" y="378270"/>
                  <a:pt x="1607256" y="383914"/>
                  <a:pt x="1634067" y="392381"/>
                </a:cubicBezTo>
                <a:cubicBezTo>
                  <a:pt x="1660878" y="400848"/>
                  <a:pt x="1689100" y="414959"/>
                  <a:pt x="1710267" y="426248"/>
                </a:cubicBezTo>
                <a:cubicBezTo>
                  <a:pt x="1731434" y="437537"/>
                  <a:pt x="1749778" y="450236"/>
                  <a:pt x="1761067" y="460114"/>
                </a:cubicBezTo>
                <a:cubicBezTo>
                  <a:pt x="1772356" y="469992"/>
                  <a:pt x="1769534" y="475636"/>
                  <a:pt x="1778000" y="485514"/>
                </a:cubicBezTo>
                <a:cubicBezTo>
                  <a:pt x="1786466" y="495392"/>
                  <a:pt x="1799167" y="508092"/>
                  <a:pt x="1811867" y="519381"/>
                </a:cubicBezTo>
                <a:cubicBezTo>
                  <a:pt x="1824567" y="530670"/>
                  <a:pt x="1842911" y="536315"/>
                  <a:pt x="1854200" y="553248"/>
                </a:cubicBezTo>
                <a:cubicBezTo>
                  <a:pt x="1865489" y="570181"/>
                  <a:pt x="1872545" y="602637"/>
                  <a:pt x="1879600" y="620981"/>
                </a:cubicBezTo>
                <a:cubicBezTo>
                  <a:pt x="1886656" y="639325"/>
                  <a:pt x="1892300" y="644969"/>
                  <a:pt x="1896533" y="663314"/>
                </a:cubicBezTo>
                <a:cubicBezTo>
                  <a:pt x="1900766" y="681658"/>
                  <a:pt x="1903589" y="716937"/>
                  <a:pt x="1905000" y="731048"/>
                </a:cubicBezTo>
                <a:cubicBezTo>
                  <a:pt x="1906411" y="745159"/>
                  <a:pt x="1912055" y="740926"/>
                  <a:pt x="1905000" y="747981"/>
                </a:cubicBezTo>
                <a:cubicBezTo>
                  <a:pt x="1897945" y="755036"/>
                  <a:pt x="1881012" y="760681"/>
                  <a:pt x="1862667" y="773381"/>
                </a:cubicBezTo>
                <a:cubicBezTo>
                  <a:pt x="1844322" y="786081"/>
                  <a:pt x="1816100" y="810070"/>
                  <a:pt x="1794933" y="824181"/>
                </a:cubicBezTo>
                <a:cubicBezTo>
                  <a:pt x="1773766" y="838292"/>
                  <a:pt x="1759656" y="845348"/>
                  <a:pt x="1735667" y="858048"/>
                </a:cubicBezTo>
                <a:cubicBezTo>
                  <a:pt x="1711678" y="870748"/>
                  <a:pt x="1677811" y="887681"/>
                  <a:pt x="1651000" y="900381"/>
                </a:cubicBezTo>
                <a:cubicBezTo>
                  <a:pt x="1624189" y="913081"/>
                  <a:pt x="1603022" y="915904"/>
                  <a:pt x="1574800" y="934248"/>
                </a:cubicBezTo>
                <a:cubicBezTo>
                  <a:pt x="1546578" y="952592"/>
                  <a:pt x="1507067" y="993515"/>
                  <a:pt x="1481667" y="1010448"/>
                </a:cubicBezTo>
                <a:cubicBezTo>
                  <a:pt x="1456267" y="1027381"/>
                  <a:pt x="1444978" y="1023148"/>
                  <a:pt x="1422400" y="1035848"/>
                </a:cubicBezTo>
                <a:cubicBezTo>
                  <a:pt x="1399822" y="1048548"/>
                  <a:pt x="1373011" y="1069715"/>
                  <a:pt x="1346200" y="1086648"/>
                </a:cubicBezTo>
                <a:cubicBezTo>
                  <a:pt x="1319389" y="1103581"/>
                  <a:pt x="1281288" y="1123337"/>
                  <a:pt x="1261533" y="1137448"/>
                </a:cubicBezTo>
                <a:cubicBezTo>
                  <a:pt x="1241778" y="1151559"/>
                  <a:pt x="1250245" y="1152970"/>
                  <a:pt x="1227667" y="1171314"/>
                </a:cubicBezTo>
                <a:cubicBezTo>
                  <a:pt x="1205089" y="1189658"/>
                  <a:pt x="1148645" y="1229169"/>
                  <a:pt x="1126067" y="1247514"/>
                </a:cubicBezTo>
                <a:cubicBezTo>
                  <a:pt x="1103489" y="1265858"/>
                  <a:pt x="1109133" y="1270092"/>
                  <a:pt x="1092200" y="1281381"/>
                </a:cubicBezTo>
                <a:cubicBezTo>
                  <a:pt x="1075267" y="1292670"/>
                  <a:pt x="1047045" y="1302548"/>
                  <a:pt x="1024467" y="1315248"/>
                </a:cubicBezTo>
                <a:cubicBezTo>
                  <a:pt x="1001889" y="1327948"/>
                  <a:pt x="982133" y="1343470"/>
                  <a:pt x="956733" y="1357581"/>
                </a:cubicBezTo>
                <a:cubicBezTo>
                  <a:pt x="931333" y="1371692"/>
                  <a:pt x="896056" y="1387214"/>
                  <a:pt x="872067" y="1399914"/>
                </a:cubicBezTo>
                <a:cubicBezTo>
                  <a:pt x="848078" y="1412614"/>
                  <a:pt x="831144" y="1419670"/>
                  <a:pt x="812800" y="1433781"/>
                </a:cubicBezTo>
                <a:cubicBezTo>
                  <a:pt x="794456" y="1447892"/>
                  <a:pt x="784578" y="1467648"/>
                  <a:pt x="762000" y="1484581"/>
                </a:cubicBezTo>
                <a:cubicBezTo>
                  <a:pt x="739422" y="1501514"/>
                  <a:pt x="702733" y="1519859"/>
                  <a:pt x="677333" y="1535381"/>
                </a:cubicBezTo>
                <a:cubicBezTo>
                  <a:pt x="651933" y="1550903"/>
                  <a:pt x="627944" y="1566425"/>
                  <a:pt x="609600" y="1577714"/>
                </a:cubicBezTo>
                <a:cubicBezTo>
                  <a:pt x="591256" y="1589003"/>
                  <a:pt x="581378" y="1596058"/>
                  <a:pt x="567267" y="1603114"/>
                </a:cubicBezTo>
                <a:cubicBezTo>
                  <a:pt x="553156" y="1610170"/>
                  <a:pt x="540455" y="1610170"/>
                  <a:pt x="524933" y="1620048"/>
                </a:cubicBezTo>
                <a:cubicBezTo>
                  <a:pt x="509411" y="1629926"/>
                  <a:pt x="492477" y="1646859"/>
                  <a:pt x="474133" y="1662381"/>
                </a:cubicBezTo>
                <a:cubicBezTo>
                  <a:pt x="455789" y="1677903"/>
                  <a:pt x="431800" y="1699070"/>
                  <a:pt x="414867" y="1713181"/>
                </a:cubicBezTo>
                <a:cubicBezTo>
                  <a:pt x="397934" y="1727292"/>
                  <a:pt x="383822" y="1738581"/>
                  <a:pt x="372533" y="1747048"/>
                </a:cubicBezTo>
                <a:cubicBezTo>
                  <a:pt x="361244" y="1755515"/>
                  <a:pt x="361244" y="1755514"/>
                  <a:pt x="347133" y="1763981"/>
                </a:cubicBezTo>
                <a:cubicBezTo>
                  <a:pt x="333022" y="1772448"/>
                  <a:pt x="304800" y="1787970"/>
                  <a:pt x="287867" y="1797848"/>
                </a:cubicBezTo>
                <a:cubicBezTo>
                  <a:pt x="270934" y="1807726"/>
                  <a:pt x="261055" y="1816193"/>
                  <a:pt x="245533" y="1823248"/>
                </a:cubicBezTo>
                <a:cubicBezTo>
                  <a:pt x="230011" y="1830303"/>
                  <a:pt x="214489" y="1828892"/>
                  <a:pt x="194733" y="1840181"/>
                </a:cubicBezTo>
                <a:cubicBezTo>
                  <a:pt x="174978" y="1851470"/>
                  <a:pt x="149578" y="1876870"/>
                  <a:pt x="127000" y="1890981"/>
                </a:cubicBezTo>
                <a:cubicBezTo>
                  <a:pt x="104422" y="1905092"/>
                  <a:pt x="76200" y="1913559"/>
                  <a:pt x="59267" y="1924848"/>
                </a:cubicBezTo>
                <a:cubicBezTo>
                  <a:pt x="42334" y="1936137"/>
                  <a:pt x="35278" y="1947425"/>
                  <a:pt x="25400" y="1958714"/>
                </a:cubicBezTo>
                <a:cubicBezTo>
                  <a:pt x="15522" y="1970003"/>
                  <a:pt x="0" y="1992581"/>
                  <a:pt x="0" y="1992581"/>
                </a:cubicBezTo>
                <a:lnTo>
                  <a:pt x="0" y="1992581"/>
                </a:lnTo>
                <a:lnTo>
                  <a:pt x="0" y="1992581"/>
                </a:lnTo>
              </a:path>
            </a:pathLst>
          </a:custGeom>
          <a:solidFill>
            <a:srgbClr val="008000"/>
          </a:solidFill>
          <a:ln>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cxnSp>
        <p:nvCxnSpPr>
          <p:cNvPr id="129" name="直線コネクタ 128"/>
          <p:cNvCxnSpPr/>
          <p:nvPr/>
        </p:nvCxnSpPr>
        <p:spPr>
          <a:xfrm>
            <a:off x="5526635" y="2961828"/>
            <a:ext cx="1801937" cy="835568"/>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32" name="直線コネクタ 131"/>
          <p:cNvCxnSpPr/>
          <p:nvPr/>
        </p:nvCxnSpPr>
        <p:spPr>
          <a:xfrm>
            <a:off x="5473031" y="3298657"/>
            <a:ext cx="1414800" cy="1335600"/>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33" name="曲線コネクタ 132"/>
          <p:cNvCxnSpPr/>
          <p:nvPr/>
        </p:nvCxnSpPr>
        <p:spPr>
          <a:xfrm rot="5400000">
            <a:off x="6658558" y="4029710"/>
            <a:ext cx="856800" cy="367200"/>
          </a:xfrm>
          <a:prstGeom prst="curvedConnector3">
            <a:avLst>
              <a:gd name="adj1" fmla="val 50000"/>
            </a:avLst>
          </a:prstGeom>
          <a:ln>
            <a:solidFill>
              <a:srgbClr val="008000"/>
            </a:solidFill>
            <a:prstDash val="sysDash"/>
          </a:ln>
        </p:spPr>
        <p:style>
          <a:lnRef idx="2">
            <a:schemeClr val="accent1"/>
          </a:lnRef>
          <a:fillRef idx="0">
            <a:schemeClr val="accent1"/>
          </a:fillRef>
          <a:effectRef idx="1">
            <a:schemeClr val="accent1"/>
          </a:effectRef>
          <a:fontRef idx="minor">
            <a:schemeClr val="tx1"/>
          </a:fontRef>
        </p:style>
      </p:cxnSp>
      <p:sp>
        <p:nvSpPr>
          <p:cNvPr id="134" name="フリーフォーム 133"/>
          <p:cNvSpPr/>
          <p:nvPr/>
        </p:nvSpPr>
        <p:spPr>
          <a:xfrm rot="13785221" flipH="1">
            <a:off x="6920426" y="3811921"/>
            <a:ext cx="440565" cy="852005"/>
          </a:xfrm>
          <a:custGeom>
            <a:avLst/>
            <a:gdLst>
              <a:gd name="connsiteX0" fmla="*/ 0 w 418979"/>
              <a:gd name="connsiteY0" fmla="*/ 798286 h 798286"/>
              <a:gd name="connsiteX1" fmla="*/ 90715 w 418979"/>
              <a:gd name="connsiteY1" fmla="*/ 762000 h 798286"/>
              <a:gd name="connsiteX2" fmla="*/ 145143 w 418979"/>
              <a:gd name="connsiteY2" fmla="*/ 743857 h 798286"/>
              <a:gd name="connsiteX3" fmla="*/ 235858 w 418979"/>
              <a:gd name="connsiteY3" fmla="*/ 671286 h 798286"/>
              <a:gd name="connsiteX4" fmla="*/ 308429 w 418979"/>
              <a:gd name="connsiteY4" fmla="*/ 562429 h 798286"/>
              <a:gd name="connsiteX5" fmla="*/ 344715 w 418979"/>
              <a:gd name="connsiteY5" fmla="*/ 453571 h 798286"/>
              <a:gd name="connsiteX6" fmla="*/ 381000 w 418979"/>
              <a:gd name="connsiteY6" fmla="*/ 399143 h 798286"/>
              <a:gd name="connsiteX7" fmla="*/ 417286 w 418979"/>
              <a:gd name="connsiteY7" fmla="*/ 290286 h 798286"/>
              <a:gd name="connsiteX8" fmla="*/ 362858 w 418979"/>
              <a:gd name="connsiteY8" fmla="*/ 0 h 79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979" h="798286">
                <a:moveTo>
                  <a:pt x="0" y="798286"/>
                </a:moveTo>
                <a:cubicBezTo>
                  <a:pt x="30238" y="786191"/>
                  <a:pt x="60221" y="773435"/>
                  <a:pt x="90715" y="762000"/>
                </a:cubicBezTo>
                <a:cubicBezTo>
                  <a:pt x="108621" y="755285"/>
                  <a:pt x="130210" y="755804"/>
                  <a:pt x="145143" y="743857"/>
                </a:cubicBezTo>
                <a:cubicBezTo>
                  <a:pt x="262377" y="650070"/>
                  <a:pt x="99050" y="716889"/>
                  <a:pt x="235858" y="671286"/>
                </a:cubicBezTo>
                <a:cubicBezTo>
                  <a:pt x="260048" y="635000"/>
                  <a:pt x="294638" y="603801"/>
                  <a:pt x="308429" y="562429"/>
                </a:cubicBezTo>
                <a:cubicBezTo>
                  <a:pt x="320524" y="526143"/>
                  <a:pt x="323499" y="485396"/>
                  <a:pt x="344715" y="453571"/>
                </a:cubicBezTo>
                <a:cubicBezTo>
                  <a:pt x="356810" y="435428"/>
                  <a:pt x="372144" y="419068"/>
                  <a:pt x="381000" y="399143"/>
                </a:cubicBezTo>
                <a:cubicBezTo>
                  <a:pt x="396534" y="364191"/>
                  <a:pt x="417286" y="290286"/>
                  <a:pt x="417286" y="290286"/>
                </a:cubicBezTo>
                <a:cubicBezTo>
                  <a:pt x="397924" y="19224"/>
                  <a:pt x="459163" y="96308"/>
                  <a:pt x="362858" y="0"/>
                </a:cubicBezTo>
              </a:path>
            </a:pathLst>
          </a:custGeom>
          <a:ln w="38100">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sp>
        <p:nvSpPr>
          <p:cNvPr id="146" name="テキスト ボックス 145"/>
          <p:cNvSpPr txBox="1"/>
          <p:nvPr/>
        </p:nvSpPr>
        <p:spPr>
          <a:xfrm>
            <a:off x="4620021" y="4163103"/>
            <a:ext cx="2077044" cy="400110"/>
          </a:xfrm>
          <a:prstGeom prst="rect">
            <a:avLst/>
          </a:prstGeom>
          <a:noFill/>
        </p:spPr>
        <p:txBody>
          <a:bodyPr wrap="square" rtlCol="0">
            <a:spAutoFit/>
          </a:bodyPr>
          <a:lstStyle/>
          <a:p>
            <a:r>
              <a:rPr kumimoji="1" lang="en-US" altLang="ja-JP" sz="2000" b="1" dirty="0" smtClean="0"/>
              <a:t>Main drive pulse</a:t>
            </a:r>
            <a:endParaRPr kumimoji="1" lang="ja-JP" altLang="en-US" sz="2000" b="1" dirty="0"/>
          </a:p>
        </p:txBody>
      </p:sp>
      <p:sp>
        <p:nvSpPr>
          <p:cNvPr id="147" name="フリーフォーム 146"/>
          <p:cNvSpPr/>
          <p:nvPr/>
        </p:nvSpPr>
        <p:spPr>
          <a:xfrm>
            <a:off x="5550022" y="2980456"/>
            <a:ext cx="1769737" cy="1667661"/>
          </a:xfrm>
          <a:custGeom>
            <a:avLst/>
            <a:gdLst>
              <a:gd name="connsiteX0" fmla="*/ 16933 w 1769737"/>
              <a:gd name="connsiteY0" fmla="*/ 0 h 1667661"/>
              <a:gd name="connsiteX1" fmla="*/ 1642533 w 1769737"/>
              <a:gd name="connsiteY1" fmla="*/ 762000 h 1667661"/>
              <a:gd name="connsiteX2" fmla="*/ 1667933 w 1769737"/>
              <a:gd name="connsiteY2" fmla="*/ 778933 h 1667661"/>
              <a:gd name="connsiteX3" fmla="*/ 1693333 w 1769737"/>
              <a:gd name="connsiteY3" fmla="*/ 778933 h 1667661"/>
              <a:gd name="connsiteX4" fmla="*/ 1710266 w 1769737"/>
              <a:gd name="connsiteY4" fmla="*/ 778933 h 1667661"/>
              <a:gd name="connsiteX5" fmla="*/ 1710266 w 1769737"/>
              <a:gd name="connsiteY5" fmla="*/ 812800 h 1667661"/>
              <a:gd name="connsiteX6" fmla="*/ 1710266 w 1769737"/>
              <a:gd name="connsiteY6" fmla="*/ 838200 h 1667661"/>
              <a:gd name="connsiteX7" fmla="*/ 1710266 w 1769737"/>
              <a:gd name="connsiteY7" fmla="*/ 872067 h 1667661"/>
              <a:gd name="connsiteX8" fmla="*/ 1710266 w 1769737"/>
              <a:gd name="connsiteY8" fmla="*/ 897467 h 1667661"/>
              <a:gd name="connsiteX9" fmla="*/ 1710266 w 1769737"/>
              <a:gd name="connsiteY9" fmla="*/ 922867 h 1667661"/>
              <a:gd name="connsiteX10" fmla="*/ 1710266 w 1769737"/>
              <a:gd name="connsiteY10" fmla="*/ 956733 h 1667661"/>
              <a:gd name="connsiteX11" fmla="*/ 1710266 w 1769737"/>
              <a:gd name="connsiteY11" fmla="*/ 999067 h 1667661"/>
              <a:gd name="connsiteX12" fmla="*/ 1710266 w 1769737"/>
              <a:gd name="connsiteY12" fmla="*/ 1032933 h 1667661"/>
              <a:gd name="connsiteX13" fmla="*/ 1693333 w 1769737"/>
              <a:gd name="connsiteY13" fmla="*/ 1083733 h 1667661"/>
              <a:gd name="connsiteX14" fmla="*/ 1684866 w 1769737"/>
              <a:gd name="connsiteY14" fmla="*/ 1126067 h 1667661"/>
              <a:gd name="connsiteX15" fmla="*/ 1659466 w 1769737"/>
              <a:gd name="connsiteY15" fmla="*/ 1159933 h 1667661"/>
              <a:gd name="connsiteX16" fmla="*/ 1642533 w 1769737"/>
              <a:gd name="connsiteY16" fmla="*/ 1176867 h 1667661"/>
              <a:gd name="connsiteX17" fmla="*/ 1625600 w 1769737"/>
              <a:gd name="connsiteY17" fmla="*/ 1202267 h 1667661"/>
              <a:gd name="connsiteX18" fmla="*/ 1608666 w 1769737"/>
              <a:gd name="connsiteY18" fmla="*/ 1219200 h 1667661"/>
              <a:gd name="connsiteX19" fmla="*/ 1608666 w 1769737"/>
              <a:gd name="connsiteY19" fmla="*/ 1219200 h 1667661"/>
              <a:gd name="connsiteX20" fmla="*/ 1591733 w 1769737"/>
              <a:gd name="connsiteY20" fmla="*/ 1227667 h 1667661"/>
              <a:gd name="connsiteX21" fmla="*/ 1549400 w 1769737"/>
              <a:gd name="connsiteY21" fmla="*/ 1227667 h 1667661"/>
              <a:gd name="connsiteX22" fmla="*/ 1540933 w 1769737"/>
              <a:gd name="connsiteY22" fmla="*/ 1227667 h 1667661"/>
              <a:gd name="connsiteX23" fmla="*/ 1524000 w 1769737"/>
              <a:gd name="connsiteY23" fmla="*/ 1227667 h 1667661"/>
              <a:gd name="connsiteX24" fmla="*/ 1481666 w 1769737"/>
              <a:gd name="connsiteY24" fmla="*/ 1227667 h 1667661"/>
              <a:gd name="connsiteX25" fmla="*/ 1473200 w 1769737"/>
              <a:gd name="connsiteY25" fmla="*/ 1244600 h 1667661"/>
              <a:gd name="connsiteX26" fmla="*/ 1464733 w 1769737"/>
              <a:gd name="connsiteY26" fmla="*/ 1270000 h 1667661"/>
              <a:gd name="connsiteX27" fmla="*/ 1447800 w 1769737"/>
              <a:gd name="connsiteY27" fmla="*/ 1295400 h 1667661"/>
              <a:gd name="connsiteX28" fmla="*/ 1439333 w 1769737"/>
              <a:gd name="connsiteY28" fmla="*/ 1312333 h 1667661"/>
              <a:gd name="connsiteX29" fmla="*/ 1430866 w 1769737"/>
              <a:gd name="connsiteY29" fmla="*/ 1320800 h 1667661"/>
              <a:gd name="connsiteX30" fmla="*/ 1422400 w 1769737"/>
              <a:gd name="connsiteY30" fmla="*/ 1346200 h 1667661"/>
              <a:gd name="connsiteX31" fmla="*/ 1422400 w 1769737"/>
              <a:gd name="connsiteY31" fmla="*/ 1354667 h 1667661"/>
              <a:gd name="connsiteX32" fmla="*/ 1422400 w 1769737"/>
              <a:gd name="connsiteY32" fmla="*/ 1371600 h 1667661"/>
              <a:gd name="connsiteX33" fmla="*/ 1422400 w 1769737"/>
              <a:gd name="connsiteY33" fmla="*/ 1380067 h 1667661"/>
              <a:gd name="connsiteX34" fmla="*/ 1405466 w 1769737"/>
              <a:gd name="connsiteY34" fmla="*/ 1397000 h 1667661"/>
              <a:gd name="connsiteX35" fmla="*/ 1388533 w 1769737"/>
              <a:gd name="connsiteY35" fmla="*/ 1422400 h 1667661"/>
              <a:gd name="connsiteX36" fmla="*/ 1388533 w 1769737"/>
              <a:gd name="connsiteY36" fmla="*/ 1439333 h 1667661"/>
              <a:gd name="connsiteX37" fmla="*/ 1388533 w 1769737"/>
              <a:gd name="connsiteY37" fmla="*/ 1456267 h 1667661"/>
              <a:gd name="connsiteX38" fmla="*/ 1380066 w 1769737"/>
              <a:gd name="connsiteY38" fmla="*/ 1473200 h 1667661"/>
              <a:gd name="connsiteX39" fmla="*/ 1380066 w 1769737"/>
              <a:gd name="connsiteY39" fmla="*/ 1490133 h 1667661"/>
              <a:gd name="connsiteX40" fmla="*/ 1380066 w 1769737"/>
              <a:gd name="connsiteY40" fmla="*/ 1507067 h 1667661"/>
              <a:gd name="connsiteX41" fmla="*/ 1380066 w 1769737"/>
              <a:gd name="connsiteY41" fmla="*/ 1515533 h 1667661"/>
              <a:gd name="connsiteX42" fmla="*/ 1380066 w 1769737"/>
              <a:gd name="connsiteY42" fmla="*/ 1540933 h 1667661"/>
              <a:gd name="connsiteX43" fmla="*/ 1371600 w 1769737"/>
              <a:gd name="connsiteY43" fmla="*/ 1557867 h 1667661"/>
              <a:gd name="connsiteX44" fmla="*/ 1371600 w 1769737"/>
              <a:gd name="connsiteY44" fmla="*/ 1583267 h 1667661"/>
              <a:gd name="connsiteX45" fmla="*/ 1363133 w 1769737"/>
              <a:gd name="connsiteY45" fmla="*/ 1608667 h 1667661"/>
              <a:gd name="connsiteX46" fmla="*/ 1363133 w 1769737"/>
              <a:gd name="connsiteY46" fmla="*/ 1617133 h 1667661"/>
              <a:gd name="connsiteX47" fmla="*/ 1363133 w 1769737"/>
              <a:gd name="connsiteY47" fmla="*/ 1634067 h 1667661"/>
              <a:gd name="connsiteX48" fmla="*/ 1363133 w 1769737"/>
              <a:gd name="connsiteY48" fmla="*/ 1659467 h 1667661"/>
              <a:gd name="connsiteX49" fmla="*/ 1354666 w 1769737"/>
              <a:gd name="connsiteY49" fmla="*/ 1651000 h 1667661"/>
              <a:gd name="connsiteX50" fmla="*/ 1346200 w 1769737"/>
              <a:gd name="connsiteY50" fmla="*/ 1634067 h 1667661"/>
              <a:gd name="connsiteX51" fmla="*/ 1329266 w 1769737"/>
              <a:gd name="connsiteY51" fmla="*/ 1625600 h 1667661"/>
              <a:gd name="connsiteX52" fmla="*/ 1312333 w 1769737"/>
              <a:gd name="connsiteY52" fmla="*/ 1608667 h 1667661"/>
              <a:gd name="connsiteX53" fmla="*/ 1286933 w 1769737"/>
              <a:gd name="connsiteY53" fmla="*/ 1566333 h 1667661"/>
              <a:gd name="connsiteX54" fmla="*/ 0 w 1769737"/>
              <a:gd name="connsiteY54" fmla="*/ 372533 h 166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769737" h="1667661">
                <a:moveTo>
                  <a:pt x="16933" y="0"/>
                </a:moveTo>
                <a:lnTo>
                  <a:pt x="1642533" y="762000"/>
                </a:lnTo>
                <a:cubicBezTo>
                  <a:pt x="1917700" y="891822"/>
                  <a:pt x="1659466" y="776111"/>
                  <a:pt x="1667933" y="778933"/>
                </a:cubicBezTo>
                <a:cubicBezTo>
                  <a:pt x="1676400" y="781755"/>
                  <a:pt x="1693333" y="778933"/>
                  <a:pt x="1693333" y="778933"/>
                </a:cubicBezTo>
                <a:cubicBezTo>
                  <a:pt x="1700388" y="778933"/>
                  <a:pt x="1707444" y="773289"/>
                  <a:pt x="1710266" y="778933"/>
                </a:cubicBezTo>
                <a:cubicBezTo>
                  <a:pt x="1713088" y="784577"/>
                  <a:pt x="1710266" y="812800"/>
                  <a:pt x="1710266" y="812800"/>
                </a:cubicBezTo>
                <a:lnTo>
                  <a:pt x="1710266" y="838200"/>
                </a:lnTo>
                <a:lnTo>
                  <a:pt x="1710266" y="872067"/>
                </a:lnTo>
                <a:lnTo>
                  <a:pt x="1710266" y="897467"/>
                </a:lnTo>
                <a:lnTo>
                  <a:pt x="1710266" y="922867"/>
                </a:lnTo>
                <a:lnTo>
                  <a:pt x="1710266" y="956733"/>
                </a:lnTo>
                <a:lnTo>
                  <a:pt x="1710266" y="999067"/>
                </a:lnTo>
                <a:cubicBezTo>
                  <a:pt x="1710266" y="1011767"/>
                  <a:pt x="1713088" y="1018822"/>
                  <a:pt x="1710266" y="1032933"/>
                </a:cubicBezTo>
                <a:cubicBezTo>
                  <a:pt x="1707444" y="1047044"/>
                  <a:pt x="1697566" y="1068211"/>
                  <a:pt x="1693333" y="1083733"/>
                </a:cubicBezTo>
                <a:cubicBezTo>
                  <a:pt x="1689100" y="1099255"/>
                  <a:pt x="1690510" y="1113367"/>
                  <a:pt x="1684866" y="1126067"/>
                </a:cubicBezTo>
                <a:cubicBezTo>
                  <a:pt x="1679222" y="1138767"/>
                  <a:pt x="1666522" y="1151466"/>
                  <a:pt x="1659466" y="1159933"/>
                </a:cubicBezTo>
                <a:cubicBezTo>
                  <a:pt x="1652411" y="1168400"/>
                  <a:pt x="1648177" y="1169811"/>
                  <a:pt x="1642533" y="1176867"/>
                </a:cubicBezTo>
                <a:cubicBezTo>
                  <a:pt x="1636889" y="1183923"/>
                  <a:pt x="1631244" y="1195212"/>
                  <a:pt x="1625600" y="1202267"/>
                </a:cubicBezTo>
                <a:cubicBezTo>
                  <a:pt x="1619956" y="1209322"/>
                  <a:pt x="1608666" y="1219200"/>
                  <a:pt x="1608666" y="1219200"/>
                </a:cubicBezTo>
                <a:lnTo>
                  <a:pt x="1608666" y="1219200"/>
                </a:lnTo>
                <a:cubicBezTo>
                  <a:pt x="1605844" y="1220611"/>
                  <a:pt x="1601611" y="1226256"/>
                  <a:pt x="1591733" y="1227667"/>
                </a:cubicBezTo>
                <a:cubicBezTo>
                  <a:pt x="1581855" y="1229078"/>
                  <a:pt x="1549400" y="1227667"/>
                  <a:pt x="1549400" y="1227667"/>
                </a:cubicBezTo>
                <a:lnTo>
                  <a:pt x="1540933" y="1227667"/>
                </a:lnTo>
                <a:lnTo>
                  <a:pt x="1524000" y="1227667"/>
                </a:lnTo>
                <a:cubicBezTo>
                  <a:pt x="1514122" y="1227667"/>
                  <a:pt x="1490133" y="1224845"/>
                  <a:pt x="1481666" y="1227667"/>
                </a:cubicBezTo>
                <a:cubicBezTo>
                  <a:pt x="1473199" y="1230489"/>
                  <a:pt x="1476022" y="1237544"/>
                  <a:pt x="1473200" y="1244600"/>
                </a:cubicBezTo>
                <a:cubicBezTo>
                  <a:pt x="1470378" y="1251656"/>
                  <a:pt x="1468966" y="1261533"/>
                  <a:pt x="1464733" y="1270000"/>
                </a:cubicBezTo>
                <a:cubicBezTo>
                  <a:pt x="1460500" y="1278467"/>
                  <a:pt x="1452033" y="1288344"/>
                  <a:pt x="1447800" y="1295400"/>
                </a:cubicBezTo>
                <a:cubicBezTo>
                  <a:pt x="1443567" y="1302456"/>
                  <a:pt x="1442155" y="1308100"/>
                  <a:pt x="1439333" y="1312333"/>
                </a:cubicBezTo>
                <a:cubicBezTo>
                  <a:pt x="1436511" y="1316566"/>
                  <a:pt x="1433688" y="1315156"/>
                  <a:pt x="1430866" y="1320800"/>
                </a:cubicBezTo>
                <a:cubicBezTo>
                  <a:pt x="1428044" y="1326444"/>
                  <a:pt x="1423811" y="1340556"/>
                  <a:pt x="1422400" y="1346200"/>
                </a:cubicBezTo>
                <a:cubicBezTo>
                  <a:pt x="1420989" y="1351845"/>
                  <a:pt x="1422400" y="1354667"/>
                  <a:pt x="1422400" y="1354667"/>
                </a:cubicBezTo>
                <a:lnTo>
                  <a:pt x="1422400" y="1371600"/>
                </a:lnTo>
                <a:cubicBezTo>
                  <a:pt x="1422400" y="1375833"/>
                  <a:pt x="1425222" y="1375834"/>
                  <a:pt x="1422400" y="1380067"/>
                </a:cubicBezTo>
                <a:cubicBezTo>
                  <a:pt x="1419578" y="1384300"/>
                  <a:pt x="1411110" y="1389945"/>
                  <a:pt x="1405466" y="1397000"/>
                </a:cubicBezTo>
                <a:cubicBezTo>
                  <a:pt x="1399822" y="1404055"/>
                  <a:pt x="1391355" y="1415344"/>
                  <a:pt x="1388533" y="1422400"/>
                </a:cubicBezTo>
                <a:cubicBezTo>
                  <a:pt x="1385711" y="1429456"/>
                  <a:pt x="1388533" y="1439333"/>
                  <a:pt x="1388533" y="1439333"/>
                </a:cubicBezTo>
                <a:cubicBezTo>
                  <a:pt x="1388533" y="1444977"/>
                  <a:pt x="1389944" y="1450622"/>
                  <a:pt x="1388533" y="1456267"/>
                </a:cubicBezTo>
                <a:cubicBezTo>
                  <a:pt x="1387122" y="1461912"/>
                  <a:pt x="1381477" y="1467556"/>
                  <a:pt x="1380066" y="1473200"/>
                </a:cubicBezTo>
                <a:cubicBezTo>
                  <a:pt x="1378655" y="1478844"/>
                  <a:pt x="1380066" y="1490133"/>
                  <a:pt x="1380066" y="1490133"/>
                </a:cubicBezTo>
                <a:lnTo>
                  <a:pt x="1380066" y="1507067"/>
                </a:lnTo>
                <a:lnTo>
                  <a:pt x="1380066" y="1515533"/>
                </a:lnTo>
                <a:cubicBezTo>
                  <a:pt x="1380066" y="1521177"/>
                  <a:pt x="1381477" y="1533877"/>
                  <a:pt x="1380066" y="1540933"/>
                </a:cubicBezTo>
                <a:cubicBezTo>
                  <a:pt x="1378655" y="1547989"/>
                  <a:pt x="1373011" y="1550811"/>
                  <a:pt x="1371600" y="1557867"/>
                </a:cubicBezTo>
                <a:cubicBezTo>
                  <a:pt x="1370189" y="1564923"/>
                  <a:pt x="1373011" y="1574800"/>
                  <a:pt x="1371600" y="1583267"/>
                </a:cubicBezTo>
                <a:cubicBezTo>
                  <a:pt x="1370189" y="1591734"/>
                  <a:pt x="1364544" y="1603023"/>
                  <a:pt x="1363133" y="1608667"/>
                </a:cubicBezTo>
                <a:cubicBezTo>
                  <a:pt x="1361722" y="1614311"/>
                  <a:pt x="1363133" y="1617133"/>
                  <a:pt x="1363133" y="1617133"/>
                </a:cubicBezTo>
                <a:lnTo>
                  <a:pt x="1363133" y="1634067"/>
                </a:lnTo>
                <a:cubicBezTo>
                  <a:pt x="1363133" y="1641123"/>
                  <a:pt x="1364544" y="1656645"/>
                  <a:pt x="1363133" y="1659467"/>
                </a:cubicBezTo>
                <a:cubicBezTo>
                  <a:pt x="1361722" y="1662289"/>
                  <a:pt x="1357488" y="1655233"/>
                  <a:pt x="1354666" y="1651000"/>
                </a:cubicBezTo>
                <a:cubicBezTo>
                  <a:pt x="1351844" y="1646767"/>
                  <a:pt x="1350433" y="1638300"/>
                  <a:pt x="1346200" y="1634067"/>
                </a:cubicBezTo>
                <a:cubicBezTo>
                  <a:pt x="1341967" y="1629834"/>
                  <a:pt x="1334910" y="1629833"/>
                  <a:pt x="1329266" y="1625600"/>
                </a:cubicBezTo>
                <a:cubicBezTo>
                  <a:pt x="1323622" y="1621367"/>
                  <a:pt x="1319389" y="1618545"/>
                  <a:pt x="1312333" y="1608667"/>
                </a:cubicBezTo>
                <a:cubicBezTo>
                  <a:pt x="1305278" y="1598789"/>
                  <a:pt x="1505655" y="1772355"/>
                  <a:pt x="1286933" y="1566333"/>
                </a:cubicBezTo>
                <a:cubicBezTo>
                  <a:pt x="1068211" y="1360311"/>
                  <a:pt x="0" y="372533"/>
                  <a:pt x="0" y="372533"/>
                </a:cubicBezTo>
              </a:path>
            </a:pathLst>
          </a:custGeom>
          <a:solidFill>
            <a:srgbClr val="008000"/>
          </a:solidFill>
          <a:ln>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sp>
        <p:nvSpPr>
          <p:cNvPr id="148" name="直方体 147"/>
          <p:cNvSpPr/>
          <p:nvPr/>
        </p:nvSpPr>
        <p:spPr>
          <a:xfrm flipH="1">
            <a:off x="5347125" y="2610897"/>
            <a:ext cx="257106" cy="1060071"/>
          </a:xfrm>
          <a:prstGeom prst="cube">
            <a:avLst>
              <a:gd name="adj" fmla="val 84567"/>
            </a:avLst>
          </a:prstGeom>
          <a:ln>
            <a:solidFill>
              <a:srgbClr val="000000"/>
            </a:solidFill>
          </a:ln>
          <a:effectLst/>
          <a:scene3d>
            <a:camera prst="orthographicFront">
              <a:rot lat="0" lon="1884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49" name="テキスト ボックス 148"/>
          <p:cNvSpPr txBox="1"/>
          <p:nvPr/>
        </p:nvSpPr>
        <p:spPr>
          <a:xfrm>
            <a:off x="4901244" y="3610497"/>
            <a:ext cx="1163978" cy="400110"/>
          </a:xfrm>
          <a:prstGeom prst="rect">
            <a:avLst/>
          </a:prstGeom>
          <a:noFill/>
        </p:spPr>
        <p:txBody>
          <a:bodyPr wrap="square" rtlCol="0">
            <a:spAutoFit/>
          </a:bodyPr>
          <a:lstStyle/>
          <a:p>
            <a:pPr algn="ctr"/>
            <a:r>
              <a:rPr kumimoji="1" lang="en-US" altLang="ja-JP" sz="2000" b="1" dirty="0" smtClean="0"/>
              <a:t>Target</a:t>
            </a:r>
            <a:endParaRPr kumimoji="1" lang="ja-JP" altLang="en-US" sz="2000" b="1" dirty="0"/>
          </a:p>
        </p:txBody>
      </p:sp>
      <p:sp>
        <p:nvSpPr>
          <p:cNvPr id="85" name="角丸四角形 84"/>
          <p:cNvSpPr/>
          <p:nvPr/>
        </p:nvSpPr>
        <p:spPr>
          <a:xfrm>
            <a:off x="134568" y="2490171"/>
            <a:ext cx="1937242" cy="1540933"/>
          </a:xfrm>
          <a:prstGeom prst="round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cxnSp>
        <p:nvCxnSpPr>
          <p:cNvPr id="86" name="直線コネクタ 85"/>
          <p:cNvCxnSpPr/>
          <p:nvPr/>
        </p:nvCxnSpPr>
        <p:spPr>
          <a:xfrm>
            <a:off x="2945372" y="2822268"/>
            <a:ext cx="0" cy="42844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7" name="直線コネクタ 86"/>
          <p:cNvCxnSpPr/>
          <p:nvPr/>
        </p:nvCxnSpPr>
        <p:spPr>
          <a:xfrm flipV="1">
            <a:off x="2945372" y="3305239"/>
            <a:ext cx="0" cy="50102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89" name="テキスト ボックス 88"/>
          <p:cNvSpPr txBox="1"/>
          <p:nvPr/>
        </p:nvSpPr>
        <p:spPr>
          <a:xfrm>
            <a:off x="1928879" y="2032227"/>
            <a:ext cx="2120242" cy="707886"/>
          </a:xfrm>
          <a:prstGeom prst="rect">
            <a:avLst/>
          </a:prstGeom>
          <a:noFill/>
        </p:spPr>
        <p:txBody>
          <a:bodyPr wrap="square" rtlCol="0">
            <a:spAutoFit/>
          </a:bodyPr>
          <a:lstStyle/>
          <a:p>
            <a:pPr algn="ctr"/>
            <a:r>
              <a:rPr lang="en-US" altLang="ja-JP" sz="2000" b="1" dirty="0" smtClean="0"/>
              <a:t>Imaging slit</a:t>
            </a:r>
            <a:endParaRPr kumimoji="1" lang="en-US" altLang="ja-JP" sz="2000" b="1" dirty="0" smtClean="0"/>
          </a:p>
          <a:p>
            <a:pPr algn="ctr"/>
            <a:r>
              <a:rPr lang="en-US" altLang="ja-JP" sz="2000" b="1" dirty="0" smtClean="0"/>
              <a:t>(10μm width)</a:t>
            </a:r>
            <a:endParaRPr kumimoji="1" lang="ja-JP" altLang="en-US" sz="2000" b="1" dirty="0"/>
          </a:p>
        </p:txBody>
      </p:sp>
      <p:sp>
        <p:nvSpPr>
          <p:cNvPr id="90" name="正方形/長方形 89"/>
          <p:cNvSpPr/>
          <p:nvPr/>
        </p:nvSpPr>
        <p:spPr>
          <a:xfrm>
            <a:off x="2071810" y="2868183"/>
            <a:ext cx="119530" cy="78490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1" name="テキスト ボックス 90"/>
          <p:cNvSpPr txBox="1"/>
          <p:nvPr/>
        </p:nvSpPr>
        <p:spPr>
          <a:xfrm>
            <a:off x="-51695" y="1715861"/>
            <a:ext cx="2286897" cy="830997"/>
          </a:xfrm>
          <a:prstGeom prst="rect">
            <a:avLst/>
          </a:prstGeom>
          <a:noFill/>
        </p:spPr>
        <p:txBody>
          <a:bodyPr wrap="square" rtlCol="0">
            <a:spAutoFit/>
          </a:bodyPr>
          <a:lstStyle/>
          <a:p>
            <a:pPr algn="ctr"/>
            <a:r>
              <a:rPr lang="en-US" altLang="ja-JP" sz="2400" b="1" dirty="0" smtClean="0"/>
              <a:t>X-ray streak </a:t>
            </a:r>
          </a:p>
          <a:p>
            <a:pPr algn="ctr"/>
            <a:r>
              <a:rPr lang="en-US" altLang="ja-JP" sz="2400" b="1" dirty="0" smtClean="0"/>
              <a:t>camera</a:t>
            </a:r>
            <a:endParaRPr kumimoji="1" lang="ja-JP" altLang="en-US" sz="2400" b="1" dirty="0"/>
          </a:p>
        </p:txBody>
      </p:sp>
      <p:sp>
        <p:nvSpPr>
          <p:cNvPr id="101" name="テキスト ボックス 100"/>
          <p:cNvSpPr txBox="1"/>
          <p:nvPr/>
        </p:nvSpPr>
        <p:spPr>
          <a:xfrm>
            <a:off x="1091753" y="112377"/>
            <a:ext cx="7254084" cy="1200329"/>
          </a:xfrm>
          <a:prstGeom prst="rect">
            <a:avLst/>
          </a:prstGeom>
          <a:noFill/>
        </p:spPr>
        <p:txBody>
          <a:bodyPr wrap="square" rtlCol="0">
            <a:spAutoFit/>
          </a:bodyPr>
          <a:lstStyle/>
          <a:p>
            <a:r>
              <a:rPr lang="ja-JP" altLang="en-US" sz="2400" b="1" dirty="0" smtClean="0"/>
              <a:t>生成</a:t>
            </a:r>
            <a:r>
              <a:rPr lang="ja-JP" altLang="en-US" sz="2400" b="1" dirty="0"/>
              <a:t>したインプリント擾乱をレーリー・テーラー不安定性に</a:t>
            </a:r>
            <a:r>
              <a:rPr lang="ja-JP" altLang="en-US" sz="2400" b="1" dirty="0" smtClean="0"/>
              <a:t>よって増幅</a:t>
            </a:r>
            <a:r>
              <a:rPr lang="ja-JP" altLang="en-US" sz="2400" b="1" dirty="0"/>
              <a:t>させ</a:t>
            </a:r>
            <a:r>
              <a:rPr lang="en-US" altLang="ja-JP" sz="2400" b="1" dirty="0" smtClean="0"/>
              <a:t>,</a:t>
            </a:r>
            <a:r>
              <a:rPr lang="ja-JP" altLang="en-US" sz="2400" b="1" dirty="0" smtClean="0"/>
              <a:t> ターゲット面</a:t>
            </a:r>
            <a:r>
              <a:rPr lang="ja-JP" altLang="en-US" sz="2400" b="1" dirty="0"/>
              <a:t>密度擾乱の時間発展</a:t>
            </a:r>
            <a:r>
              <a:rPr lang="ja-JP" altLang="en-US" sz="2400" b="1" dirty="0" smtClean="0"/>
              <a:t>を観測した</a:t>
            </a:r>
            <a:endParaRPr lang="ja-JP" altLang="en-US" sz="2400" b="1" dirty="0"/>
          </a:p>
        </p:txBody>
      </p:sp>
      <p:sp>
        <p:nvSpPr>
          <p:cNvPr id="107" name="左矢印 106"/>
          <p:cNvSpPr/>
          <p:nvPr/>
        </p:nvSpPr>
        <p:spPr>
          <a:xfrm>
            <a:off x="3126362" y="3036401"/>
            <a:ext cx="5662181" cy="524512"/>
          </a:xfrm>
          <a:prstGeom prst="leftArrow">
            <a:avLst/>
          </a:prstGeom>
          <a:solidFill>
            <a:schemeClr val="bg1">
              <a:lumMod val="75000"/>
              <a:alpha val="60000"/>
            </a:schemeClr>
          </a:solidFill>
          <a:ln>
            <a:solidFill>
              <a:srgbClr val="000000"/>
            </a:solid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8" name="テキスト ボックス 107"/>
          <p:cNvSpPr txBox="1"/>
          <p:nvPr/>
        </p:nvSpPr>
        <p:spPr>
          <a:xfrm>
            <a:off x="7935319" y="3082391"/>
            <a:ext cx="853224" cy="400110"/>
          </a:xfrm>
          <a:prstGeom prst="rect">
            <a:avLst/>
          </a:prstGeom>
          <a:noFill/>
        </p:spPr>
        <p:txBody>
          <a:bodyPr wrap="square" rtlCol="0">
            <a:spAutoFit/>
          </a:bodyPr>
          <a:lstStyle/>
          <a:p>
            <a:pPr algn="ctr"/>
            <a:r>
              <a:rPr kumimoji="1" lang="en-US" altLang="ja-JP" sz="2000" b="1" dirty="0" smtClean="0"/>
              <a:t>X-ray</a:t>
            </a:r>
            <a:endParaRPr kumimoji="1" lang="ja-JP" altLang="en-US" sz="2000" b="1" dirty="0"/>
          </a:p>
        </p:txBody>
      </p:sp>
      <p:pic>
        <p:nvPicPr>
          <p:cNvPr id="84" name="図 83"/>
          <p:cNvPicPr/>
          <p:nvPr/>
        </p:nvPicPr>
        <p:blipFill>
          <a:blip r:embed="rId3"/>
          <a:srcRect/>
          <a:stretch>
            <a:fillRect/>
          </a:stretch>
        </p:blipFill>
        <p:spPr bwMode="auto">
          <a:xfrm rot="16200000">
            <a:off x="6780491" y="4981153"/>
            <a:ext cx="1969200" cy="1897200"/>
          </a:xfrm>
          <a:prstGeom prst="rect">
            <a:avLst/>
          </a:prstGeom>
          <a:noFill/>
          <a:ln w="9525">
            <a:noFill/>
            <a:miter lim="800000"/>
            <a:headEnd/>
            <a:tailEnd/>
          </a:ln>
        </p:spPr>
      </p:pic>
      <p:sp>
        <p:nvSpPr>
          <p:cNvPr id="96" name="テキスト ボックス 95"/>
          <p:cNvSpPr txBox="1"/>
          <p:nvPr/>
        </p:nvSpPr>
        <p:spPr>
          <a:xfrm>
            <a:off x="6509048" y="4728521"/>
            <a:ext cx="2692400" cy="400110"/>
          </a:xfrm>
          <a:prstGeom prst="rect">
            <a:avLst/>
          </a:prstGeom>
          <a:noFill/>
        </p:spPr>
        <p:txBody>
          <a:bodyPr wrap="square" rtlCol="0">
            <a:spAutoFit/>
          </a:bodyPr>
          <a:lstStyle/>
          <a:p>
            <a:pPr algn="ctr"/>
            <a:r>
              <a:rPr lang="en-US" altLang="ja-JP" sz="2000" b="1" dirty="0" smtClean="0"/>
              <a:t>Intensity</a:t>
            </a:r>
            <a:r>
              <a:rPr lang="en-US" altLang="ja-JP" sz="2000" b="1" dirty="0"/>
              <a:t> </a:t>
            </a:r>
            <a:r>
              <a:rPr lang="en-US" altLang="ja-JP" sz="2000" b="1" dirty="0" smtClean="0"/>
              <a:t>on target</a:t>
            </a:r>
            <a:endParaRPr lang="ja-JP" altLang="en-US" sz="2000" b="1" dirty="0"/>
          </a:p>
        </p:txBody>
      </p:sp>
      <p:sp>
        <p:nvSpPr>
          <p:cNvPr id="97" name="テキスト ボックス 96"/>
          <p:cNvSpPr txBox="1"/>
          <p:nvPr/>
        </p:nvSpPr>
        <p:spPr>
          <a:xfrm rot="16200000">
            <a:off x="6385334" y="5626536"/>
            <a:ext cx="1339058" cy="369332"/>
          </a:xfrm>
          <a:prstGeom prst="rect">
            <a:avLst/>
          </a:prstGeom>
          <a:noFill/>
        </p:spPr>
        <p:txBody>
          <a:bodyPr wrap="square" rtlCol="0">
            <a:spAutoFit/>
          </a:bodyPr>
          <a:lstStyle/>
          <a:p>
            <a:pPr algn="ctr"/>
            <a:r>
              <a:rPr kumimoji="1" lang="en-US" altLang="ja-JP" b="1" dirty="0" smtClean="0"/>
              <a:t>100 </a:t>
            </a:r>
            <a:r>
              <a:rPr kumimoji="1" lang="en-US" altLang="ja-JP" b="1" dirty="0" err="1" smtClean="0"/>
              <a:t>μm</a:t>
            </a:r>
            <a:endParaRPr kumimoji="1" lang="ja-JP" altLang="en-US" b="1" dirty="0"/>
          </a:p>
        </p:txBody>
      </p:sp>
      <p:cxnSp>
        <p:nvCxnSpPr>
          <p:cNvPr id="98" name="直線矢印コネクタ 97"/>
          <p:cNvCxnSpPr/>
          <p:nvPr/>
        </p:nvCxnSpPr>
        <p:spPr>
          <a:xfrm>
            <a:off x="7275366" y="5591803"/>
            <a:ext cx="0" cy="2628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9" name="直線矢印コネクタ 108"/>
          <p:cNvCxnSpPr/>
          <p:nvPr/>
        </p:nvCxnSpPr>
        <p:spPr>
          <a:xfrm flipV="1">
            <a:off x="7262666" y="5971771"/>
            <a:ext cx="0" cy="2628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110" name="図 109"/>
          <p:cNvPicPr>
            <a:picLocks noChangeAspect="1"/>
          </p:cNvPicPr>
          <p:nvPr/>
        </p:nvPicPr>
        <p:blipFill>
          <a:blip r:embed="rId4"/>
          <a:stretch>
            <a:fillRect/>
          </a:stretch>
        </p:blipFill>
        <p:spPr>
          <a:xfrm rot="10800000">
            <a:off x="5212429" y="5245126"/>
            <a:ext cx="1332000" cy="1332000"/>
          </a:xfrm>
          <a:prstGeom prst="rect">
            <a:avLst/>
          </a:prstGeom>
        </p:spPr>
      </p:pic>
      <p:sp>
        <p:nvSpPr>
          <p:cNvPr id="111" name="テキスト ボックス 110"/>
          <p:cNvSpPr txBox="1"/>
          <p:nvPr/>
        </p:nvSpPr>
        <p:spPr>
          <a:xfrm>
            <a:off x="4754826" y="4626921"/>
            <a:ext cx="2201334" cy="646331"/>
          </a:xfrm>
          <a:prstGeom prst="rect">
            <a:avLst/>
          </a:prstGeom>
          <a:noFill/>
        </p:spPr>
        <p:txBody>
          <a:bodyPr wrap="square" rtlCol="0">
            <a:spAutoFit/>
          </a:bodyPr>
          <a:lstStyle/>
          <a:p>
            <a:pPr algn="ctr"/>
            <a:r>
              <a:rPr kumimoji="1" lang="en-US" altLang="ja-JP" b="1" dirty="0" smtClean="0"/>
              <a:t>Spatial pattern of</a:t>
            </a:r>
          </a:p>
          <a:p>
            <a:pPr algn="ctr"/>
            <a:r>
              <a:rPr lang="en-US" altLang="ja-JP" b="1" dirty="0" smtClean="0"/>
              <a:t>foot pulse on target </a:t>
            </a:r>
            <a:endParaRPr kumimoji="1" lang="ja-JP" altLang="en-US" b="1" dirty="0"/>
          </a:p>
        </p:txBody>
      </p:sp>
      <p:sp>
        <p:nvSpPr>
          <p:cNvPr id="63" name="テキスト ボックス 62"/>
          <p:cNvSpPr txBox="1"/>
          <p:nvPr/>
        </p:nvSpPr>
        <p:spPr>
          <a:xfrm>
            <a:off x="40492" y="28420"/>
            <a:ext cx="1005403" cy="338554"/>
          </a:xfrm>
          <a:prstGeom prst="rect">
            <a:avLst/>
          </a:prstGeom>
          <a:noFill/>
          <a:ln>
            <a:solidFill>
              <a:schemeClr val="tx1"/>
            </a:solidFill>
          </a:ln>
        </p:spPr>
        <p:txBody>
          <a:bodyPr wrap="none" rtlCol="0">
            <a:spAutoFit/>
          </a:bodyPr>
          <a:lstStyle/>
          <a:p>
            <a:r>
              <a:rPr lang="ja-JP" altLang="en-US" sz="1600" dirty="0" smtClean="0"/>
              <a:t>実験条件</a:t>
            </a:r>
            <a:endParaRPr kumimoji="1" lang="ja-JP" altLang="en-US" sz="1600" dirty="0"/>
          </a:p>
        </p:txBody>
      </p:sp>
      <p:sp>
        <p:nvSpPr>
          <p:cNvPr id="2" name="正方形/長方形 1"/>
          <p:cNvSpPr/>
          <p:nvPr/>
        </p:nvSpPr>
        <p:spPr>
          <a:xfrm>
            <a:off x="4954228" y="5245126"/>
            <a:ext cx="540767" cy="1473174"/>
          </a:xfrm>
          <a:prstGeom prst="rect">
            <a:avLst/>
          </a:prstGeom>
          <a:solidFill>
            <a:schemeClr val="bg1"/>
          </a:solidFill>
          <a:ln>
            <a:noFill/>
          </a:ln>
          <a:effectLst/>
        </p:spPr>
        <p:style>
          <a:lnRef idx="2">
            <a:schemeClr val="accent1"/>
          </a:lnRef>
          <a:fillRef idx="0">
            <a:schemeClr val="accent1"/>
          </a:fillRef>
          <a:effectRef idx="1">
            <a:schemeClr val="accent1"/>
          </a:effectRef>
          <a:fontRef idx="minor">
            <a:schemeClr val="tx1"/>
          </a:fontRef>
        </p:style>
        <p:txBody>
          <a:bodyPr rtlCol="0" anchor="t"/>
          <a:lstStyle/>
          <a:p>
            <a:pPr algn="l"/>
            <a:endParaRPr kumimoji="1" lang="ja-JP" altLang="en-US" sz="1100" dirty="0"/>
          </a:p>
        </p:txBody>
      </p:sp>
      <p:sp>
        <p:nvSpPr>
          <p:cNvPr id="67" name="正方形/長方形 66"/>
          <p:cNvSpPr/>
          <p:nvPr/>
        </p:nvSpPr>
        <p:spPr>
          <a:xfrm>
            <a:off x="6156062" y="5205172"/>
            <a:ext cx="540767" cy="1537036"/>
          </a:xfrm>
          <a:prstGeom prst="rect">
            <a:avLst/>
          </a:prstGeom>
          <a:solidFill>
            <a:schemeClr val="bg1"/>
          </a:solidFill>
          <a:ln>
            <a:noFill/>
          </a:ln>
          <a:effectLst/>
        </p:spPr>
        <p:style>
          <a:lnRef idx="2">
            <a:schemeClr val="accent1"/>
          </a:lnRef>
          <a:fillRef idx="0">
            <a:schemeClr val="accent1"/>
          </a:fillRef>
          <a:effectRef idx="1">
            <a:schemeClr val="accent1"/>
          </a:effectRef>
          <a:fontRef idx="minor">
            <a:schemeClr val="tx1"/>
          </a:fontRef>
        </p:style>
        <p:txBody>
          <a:bodyPr rtlCol="0" anchor="t"/>
          <a:lstStyle/>
          <a:p>
            <a:pPr algn="l"/>
            <a:endParaRPr kumimoji="1" lang="ja-JP" altLang="en-US" sz="1100" dirty="0"/>
          </a:p>
        </p:txBody>
      </p:sp>
      <p:pic>
        <p:nvPicPr>
          <p:cNvPr id="66" name="図 65" descr="logo-SILVER.jpg"/>
          <p:cNvPicPr>
            <a:picLocks noChangeAspect="1"/>
          </p:cNvPicPr>
          <p:nvPr/>
        </p:nvPicPr>
        <p:blipFill rotWithShape="1">
          <a:blip r:embed="rId5" cstate="print"/>
          <a:srcRect r="6042"/>
          <a:stretch/>
        </p:blipFill>
        <p:spPr>
          <a:xfrm>
            <a:off x="8176499" y="0"/>
            <a:ext cx="956681" cy="640080"/>
          </a:xfrm>
          <a:prstGeom prst="rect">
            <a:avLst/>
          </a:prstGeom>
          <a:noFill/>
          <a:ln>
            <a:noFill/>
          </a:ln>
          <a:effectLst>
            <a:softEdge rad="0"/>
          </a:effectLst>
        </p:spPr>
      </p:pic>
    </p:spTree>
    <p:extLst>
      <p:ext uri="{BB962C8B-B14F-4D97-AF65-F5344CB8AC3E}">
        <p14:creationId xmlns:p14="http://schemas.microsoft.com/office/powerpoint/2010/main" val="2730531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1" nodeType="clickEffect">
                                  <p:stCondLst>
                                    <p:cond delay="0"/>
                                  </p:stCondLst>
                                  <p:childTnLst>
                                    <p:set>
                                      <p:cBhvr>
                                        <p:cTn id="48" dur="1" fill="hold">
                                          <p:stCondLst>
                                            <p:cond delay="0"/>
                                          </p:stCondLst>
                                        </p:cTn>
                                        <p:tgtEl>
                                          <p:spTgt spid="10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animBg="1"/>
      <p:bldP spid="103" grpId="0" animBg="1"/>
      <p:bldP spid="114" grpId="0"/>
      <p:bldP spid="115" grpId="0" animBg="1"/>
      <p:bldP spid="134" grpId="0" animBg="1"/>
      <p:bldP spid="146" grpId="0"/>
      <p:bldP spid="147" grpId="0" animBg="1"/>
      <p:bldP spid="107" grpId="0" animBg="1"/>
      <p:bldP spid="107" grpId="1" animBg="1"/>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2"/>
          <a:srcRect/>
          <a:stretch>
            <a:fillRect/>
          </a:stretch>
        </p:blipFill>
        <p:spPr bwMode="auto">
          <a:xfrm>
            <a:off x="4301666" y="1469263"/>
            <a:ext cx="5216400" cy="3520800"/>
          </a:xfrm>
          <a:prstGeom prst="rect">
            <a:avLst/>
          </a:prstGeom>
          <a:noFill/>
          <a:ln w="9525">
            <a:noFill/>
            <a:miter lim="800000"/>
            <a:headEnd/>
            <a:tailEnd/>
          </a:ln>
        </p:spPr>
      </p:pic>
      <p:sp>
        <p:nvSpPr>
          <p:cNvPr id="5" name="テキスト ボックス 4"/>
          <p:cNvSpPr txBox="1"/>
          <p:nvPr/>
        </p:nvSpPr>
        <p:spPr>
          <a:xfrm>
            <a:off x="993694" y="253516"/>
            <a:ext cx="8826060" cy="830997"/>
          </a:xfrm>
          <a:prstGeom prst="rect">
            <a:avLst/>
          </a:prstGeom>
          <a:noFill/>
        </p:spPr>
        <p:txBody>
          <a:bodyPr wrap="square" rtlCol="0">
            <a:spAutoFit/>
          </a:bodyPr>
          <a:lstStyle/>
          <a:p>
            <a:r>
              <a:rPr lang="ja-JP" altLang="en-US" sz="2400" b="1" dirty="0" smtClean="0"/>
              <a:t>実績のある</a:t>
            </a:r>
            <a:r>
              <a:rPr kumimoji="1" lang="ja-JP" altLang="en-US" sz="2400" b="1" dirty="0" smtClean="0"/>
              <a:t>ポリスチレンを参照物質とし、</a:t>
            </a:r>
            <a:r>
              <a:rPr lang="ja-JP" altLang="en-US" sz="2400" b="1" dirty="0" smtClean="0"/>
              <a:t>ダイヤモンド</a:t>
            </a:r>
            <a:endParaRPr lang="en-US" altLang="ja-JP" sz="2400" b="1" dirty="0" smtClean="0"/>
          </a:p>
          <a:p>
            <a:r>
              <a:rPr lang="ja-JP" altLang="en-US" sz="2400" b="1" dirty="0" smtClean="0"/>
              <a:t>とのインプリント擾乱の比較を行った</a:t>
            </a:r>
            <a:endParaRPr kumimoji="1" lang="ja-JP" altLang="en-US" sz="2400" b="1" dirty="0"/>
          </a:p>
        </p:txBody>
      </p:sp>
      <p:sp>
        <p:nvSpPr>
          <p:cNvPr id="6" name="テキスト ボックス 5"/>
          <p:cNvSpPr txBox="1"/>
          <p:nvPr/>
        </p:nvSpPr>
        <p:spPr>
          <a:xfrm>
            <a:off x="38831" y="1469263"/>
            <a:ext cx="2134280" cy="400110"/>
          </a:xfrm>
          <a:prstGeom prst="rect">
            <a:avLst/>
          </a:prstGeom>
          <a:noFill/>
          <a:ln>
            <a:solidFill>
              <a:schemeClr val="tx1"/>
            </a:solidFill>
          </a:ln>
        </p:spPr>
        <p:txBody>
          <a:bodyPr wrap="square" rtlCol="0">
            <a:spAutoFit/>
          </a:bodyPr>
          <a:lstStyle/>
          <a:p>
            <a:r>
              <a:rPr kumimoji="1" lang="ja-JP" altLang="en-US" sz="2000" dirty="0" smtClean="0"/>
              <a:t>・照射レーザー</a:t>
            </a:r>
            <a:endParaRPr kumimoji="1" lang="ja-JP" altLang="en-US" sz="2000" dirty="0"/>
          </a:p>
        </p:txBody>
      </p:sp>
      <p:sp>
        <p:nvSpPr>
          <p:cNvPr id="7" name="テキスト ボックス 6"/>
          <p:cNvSpPr txBox="1"/>
          <p:nvPr/>
        </p:nvSpPr>
        <p:spPr>
          <a:xfrm>
            <a:off x="-38101" y="1915939"/>
            <a:ext cx="5348112" cy="1631216"/>
          </a:xfrm>
          <a:prstGeom prst="rect">
            <a:avLst/>
          </a:prstGeom>
          <a:noFill/>
        </p:spPr>
        <p:txBody>
          <a:bodyPr wrap="square" rtlCol="0">
            <a:spAutoFit/>
          </a:bodyPr>
          <a:lstStyle/>
          <a:p>
            <a:r>
              <a:rPr lang="ja-JP" altLang="en-US" sz="2000" b="1" dirty="0"/>
              <a:t>コヒーレント光，波長 </a:t>
            </a:r>
            <a:r>
              <a:rPr lang="en-US" altLang="ja-JP" sz="2000" b="1" dirty="0"/>
              <a:t>527 </a:t>
            </a:r>
            <a:r>
              <a:rPr lang="en-US" altLang="ja-JP" sz="2000" b="1" dirty="0" smtClean="0"/>
              <a:t>nm</a:t>
            </a:r>
          </a:p>
          <a:p>
            <a:r>
              <a:rPr lang="ja-JP" altLang="en-US" sz="2000" b="1" dirty="0" smtClean="0"/>
              <a:t>パルス幅：</a:t>
            </a:r>
            <a:r>
              <a:rPr lang="en-US" altLang="ja-JP" sz="2000" b="1" dirty="0" smtClean="0"/>
              <a:t> 1.3 ns</a:t>
            </a:r>
            <a:endParaRPr lang="en-US" altLang="ja-JP" sz="2000" b="1" dirty="0"/>
          </a:p>
          <a:p>
            <a:r>
              <a:rPr lang="ja-JP" altLang="en-US" sz="2000" b="1" dirty="0" smtClean="0"/>
              <a:t>フットパルス</a:t>
            </a:r>
            <a:r>
              <a:rPr lang="ja-JP" altLang="en-US" sz="2000" b="1" dirty="0"/>
              <a:t>に照射強度不均一性を</a:t>
            </a:r>
            <a:r>
              <a:rPr lang="ja-JP" altLang="en-US" sz="2000" b="1" dirty="0" smtClean="0"/>
              <a:t>付加</a:t>
            </a:r>
            <a:endParaRPr lang="en-US" altLang="ja-JP" sz="2000" b="1" dirty="0" smtClean="0"/>
          </a:p>
          <a:p>
            <a:r>
              <a:rPr lang="ja-JP" altLang="en-US" sz="2000" b="1" dirty="0" smtClean="0"/>
              <a:t>圧力：</a:t>
            </a:r>
            <a:r>
              <a:rPr lang="en-US" altLang="ja-JP" sz="2000" b="1" dirty="0" smtClean="0"/>
              <a:t> 100〜200 </a:t>
            </a:r>
            <a:r>
              <a:rPr lang="en-US" altLang="ja-JP" sz="2000" b="1" dirty="0" err="1" smtClean="0"/>
              <a:t>GPa</a:t>
            </a:r>
            <a:r>
              <a:rPr lang="ja-JP" altLang="en-US" sz="2000" b="1" baseline="30000" dirty="0" smtClean="0"/>
              <a:t>　</a:t>
            </a:r>
            <a:r>
              <a:rPr lang="en-US" altLang="ja-JP" sz="2000" b="1" dirty="0" smtClean="0"/>
              <a:t>  </a:t>
            </a:r>
            <a:r>
              <a:rPr lang="ja-JP" altLang="en-US" sz="2000" b="1" dirty="0" smtClean="0"/>
              <a:t>（フット、標準）</a:t>
            </a:r>
            <a:endParaRPr lang="en-US" altLang="ja-JP" sz="2000" b="1" dirty="0" smtClean="0"/>
          </a:p>
          <a:p>
            <a:r>
              <a:rPr lang="ja-JP" altLang="ja-JP" sz="2000" b="1" dirty="0"/>
              <a:t>　</a:t>
            </a:r>
            <a:r>
              <a:rPr lang="ja-JP" altLang="en-US" sz="2000" b="1" dirty="0" smtClean="0"/>
              <a:t>　　　</a:t>
            </a:r>
            <a:r>
              <a:rPr lang="en-US" altLang="ja-JP" sz="2000" b="1" dirty="0" smtClean="0"/>
              <a:t> 1000 </a:t>
            </a:r>
            <a:r>
              <a:rPr lang="en-US" altLang="ja-JP" sz="2000" b="1" dirty="0" err="1" smtClean="0"/>
              <a:t>GPa</a:t>
            </a:r>
            <a:r>
              <a:rPr lang="en-US" altLang="ja-JP" sz="2000" b="1" dirty="0" smtClean="0"/>
              <a:t>        </a:t>
            </a:r>
            <a:r>
              <a:rPr lang="ja-JP" altLang="en-US" sz="2000" b="1" dirty="0" smtClean="0"/>
              <a:t>（メインドライブ）</a:t>
            </a:r>
            <a:endParaRPr lang="en-US" altLang="ja-JP" sz="2000" b="1" dirty="0" smtClean="0"/>
          </a:p>
        </p:txBody>
      </p:sp>
      <p:sp>
        <p:nvSpPr>
          <p:cNvPr id="8" name="テキスト ボックス 7"/>
          <p:cNvSpPr txBox="1"/>
          <p:nvPr/>
        </p:nvSpPr>
        <p:spPr>
          <a:xfrm>
            <a:off x="38831" y="3805804"/>
            <a:ext cx="1425222" cy="400110"/>
          </a:xfrm>
          <a:prstGeom prst="rect">
            <a:avLst/>
          </a:prstGeom>
          <a:noFill/>
          <a:ln>
            <a:solidFill>
              <a:srgbClr val="000000"/>
            </a:solidFill>
          </a:ln>
        </p:spPr>
        <p:txBody>
          <a:bodyPr wrap="square" rtlCol="0">
            <a:spAutoFit/>
          </a:bodyPr>
          <a:lstStyle/>
          <a:p>
            <a:r>
              <a:rPr kumimoji="1" lang="ja-JP" altLang="en-US" sz="2000" dirty="0" smtClean="0"/>
              <a:t>・ターゲット</a:t>
            </a:r>
            <a:endParaRPr kumimoji="1" lang="ja-JP" altLang="en-US" sz="2000" dirty="0"/>
          </a:p>
        </p:txBody>
      </p:sp>
      <p:sp>
        <p:nvSpPr>
          <p:cNvPr id="9" name="テキスト ボックス 8"/>
          <p:cNvSpPr txBox="1"/>
          <p:nvPr/>
        </p:nvSpPr>
        <p:spPr>
          <a:xfrm>
            <a:off x="-1" y="4247607"/>
            <a:ext cx="4660169" cy="1015663"/>
          </a:xfrm>
          <a:prstGeom prst="rect">
            <a:avLst/>
          </a:prstGeom>
          <a:noFill/>
        </p:spPr>
        <p:txBody>
          <a:bodyPr wrap="square" rtlCol="0">
            <a:spAutoFit/>
          </a:bodyPr>
          <a:lstStyle/>
          <a:p>
            <a:r>
              <a:rPr lang="ja-JP" altLang="en-US" sz="2000" b="1" dirty="0"/>
              <a:t>単結晶ダイヤモンド，</a:t>
            </a:r>
            <a:r>
              <a:rPr lang="ja-JP" altLang="en-US" sz="2000" b="1" dirty="0" smtClean="0"/>
              <a:t>厚さ</a:t>
            </a:r>
            <a:r>
              <a:rPr lang="en-US" altLang="ja-JP" sz="2000" b="1" dirty="0"/>
              <a:t> </a:t>
            </a:r>
            <a:r>
              <a:rPr lang="en-US" altLang="ja-JP" sz="2000" b="1" dirty="0" smtClean="0"/>
              <a:t>12〜15 </a:t>
            </a:r>
            <a:r>
              <a:rPr lang="en-US" altLang="ja-JP" sz="2000" b="1" dirty="0" smtClean="0">
                <a:latin typeface="Symbol" panose="05050102010706020507" pitchFamily="18" charset="2"/>
              </a:rPr>
              <a:t>m</a:t>
            </a:r>
            <a:r>
              <a:rPr lang="en-US" altLang="ja-JP" sz="2000" b="1" dirty="0" smtClean="0"/>
              <a:t>m</a:t>
            </a:r>
            <a:r>
              <a:rPr lang="ja-JP" altLang="en-US" sz="2000" b="1" dirty="0" smtClean="0"/>
              <a:t>程度</a:t>
            </a:r>
            <a:endParaRPr lang="en-US" altLang="ja-JP" sz="2000" b="1" dirty="0"/>
          </a:p>
          <a:p>
            <a:r>
              <a:rPr lang="ja-JP" altLang="en-US" sz="2000" b="1" dirty="0"/>
              <a:t>ポリスチレン（</a:t>
            </a:r>
            <a:r>
              <a:rPr lang="en-US" altLang="ja-JP" sz="2000" b="1" dirty="0"/>
              <a:t>CH, </a:t>
            </a:r>
            <a:r>
              <a:rPr lang="ja-JP" altLang="en-US" sz="2000" b="1" dirty="0"/>
              <a:t>参照用），厚さ</a:t>
            </a:r>
            <a:r>
              <a:rPr lang="en-US" altLang="ja-JP" sz="2000" b="1" dirty="0"/>
              <a:t>25 </a:t>
            </a:r>
            <a:r>
              <a:rPr lang="en-US" altLang="ja-JP" sz="2000" b="1" dirty="0">
                <a:latin typeface="Symbol" panose="05050102010706020507" pitchFamily="18" charset="2"/>
              </a:rPr>
              <a:t>m</a:t>
            </a:r>
            <a:r>
              <a:rPr lang="en-US" altLang="ja-JP" sz="2000" b="1" dirty="0"/>
              <a:t>m</a:t>
            </a:r>
          </a:p>
          <a:p>
            <a:r>
              <a:rPr lang="ja-JP" altLang="en-US" sz="2000" b="1" dirty="0" smtClean="0"/>
              <a:t>バックライトターゲット</a:t>
            </a:r>
            <a:r>
              <a:rPr lang="ja-JP" altLang="en-US" sz="2000" b="1" dirty="0"/>
              <a:t>（</a:t>
            </a:r>
            <a:r>
              <a:rPr lang="en-US" altLang="ja-JP" sz="2000" b="1" dirty="0"/>
              <a:t>Zn</a:t>
            </a:r>
            <a:r>
              <a:rPr lang="ja-JP" altLang="en-US" sz="2000" b="1" dirty="0"/>
              <a:t>）</a:t>
            </a:r>
            <a:endParaRPr kumimoji="1" lang="ja-JP" altLang="en-US" sz="2000" dirty="0"/>
          </a:p>
        </p:txBody>
      </p:sp>
      <p:sp>
        <p:nvSpPr>
          <p:cNvPr id="10" name="テキスト ボックス 9"/>
          <p:cNvSpPr txBox="1"/>
          <p:nvPr/>
        </p:nvSpPr>
        <p:spPr>
          <a:xfrm>
            <a:off x="38831" y="5670468"/>
            <a:ext cx="1220694" cy="400110"/>
          </a:xfrm>
          <a:prstGeom prst="rect">
            <a:avLst/>
          </a:prstGeom>
          <a:noFill/>
          <a:ln>
            <a:solidFill>
              <a:srgbClr val="000000"/>
            </a:solidFill>
          </a:ln>
        </p:spPr>
        <p:txBody>
          <a:bodyPr wrap="square" rtlCol="0">
            <a:spAutoFit/>
          </a:bodyPr>
          <a:lstStyle/>
          <a:p>
            <a:r>
              <a:rPr kumimoji="1" lang="ja-JP" altLang="en-US" sz="2000" dirty="0" smtClean="0"/>
              <a:t>・計測</a:t>
            </a:r>
            <a:endParaRPr kumimoji="1" lang="ja-JP" altLang="en-US" sz="2000" dirty="0"/>
          </a:p>
        </p:txBody>
      </p:sp>
      <p:sp>
        <p:nvSpPr>
          <p:cNvPr id="11" name="テキスト ボックス 10"/>
          <p:cNvSpPr txBox="1"/>
          <p:nvPr/>
        </p:nvSpPr>
        <p:spPr>
          <a:xfrm>
            <a:off x="-1" y="6171617"/>
            <a:ext cx="5059843" cy="400110"/>
          </a:xfrm>
          <a:prstGeom prst="rect">
            <a:avLst/>
          </a:prstGeom>
          <a:noFill/>
        </p:spPr>
        <p:txBody>
          <a:bodyPr wrap="square" rtlCol="0">
            <a:spAutoFit/>
          </a:bodyPr>
          <a:lstStyle/>
          <a:p>
            <a:r>
              <a:rPr kumimoji="1" lang="en-US" altLang="ja-JP" sz="2000" b="1" dirty="0" smtClean="0"/>
              <a:t>Face-on</a:t>
            </a:r>
            <a:r>
              <a:rPr kumimoji="1" lang="ja-JP" altLang="en-US" sz="2000" b="1" dirty="0" smtClean="0"/>
              <a:t>バックライト法による面密度擾乱</a:t>
            </a:r>
            <a:r>
              <a:rPr lang="ja-JP" altLang="en-US" sz="2000" b="1" dirty="0" smtClean="0"/>
              <a:t>計測</a:t>
            </a:r>
            <a:endParaRPr kumimoji="1" lang="ja-JP" altLang="en-US" sz="2000" b="1" dirty="0"/>
          </a:p>
        </p:txBody>
      </p:sp>
      <p:cxnSp>
        <p:nvCxnSpPr>
          <p:cNvPr id="15" name="直線コネクタ 14"/>
          <p:cNvCxnSpPr/>
          <p:nvPr/>
        </p:nvCxnSpPr>
        <p:spPr>
          <a:xfrm>
            <a:off x="38831" y="4597395"/>
            <a:ext cx="2297969" cy="0"/>
          </a:xfrm>
          <a:prstGeom prst="line">
            <a:avLst/>
          </a:prstGeom>
          <a:ln w="285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6" name="直線コネクタ 15"/>
          <p:cNvCxnSpPr/>
          <p:nvPr/>
        </p:nvCxnSpPr>
        <p:spPr>
          <a:xfrm>
            <a:off x="42384" y="4923395"/>
            <a:ext cx="2777016" cy="0"/>
          </a:xfrm>
          <a:prstGeom prst="line">
            <a:avLst/>
          </a:prstGeom>
          <a:ln w="2857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5" name="テキスト ボックス 24"/>
          <p:cNvSpPr txBox="1"/>
          <p:nvPr/>
        </p:nvSpPr>
        <p:spPr>
          <a:xfrm>
            <a:off x="5406724" y="4920915"/>
            <a:ext cx="3943047" cy="646331"/>
          </a:xfrm>
          <a:prstGeom prst="rect">
            <a:avLst/>
          </a:prstGeom>
          <a:noFill/>
        </p:spPr>
        <p:txBody>
          <a:bodyPr wrap="square" rtlCol="0">
            <a:spAutoFit/>
          </a:bodyPr>
          <a:lstStyle/>
          <a:p>
            <a:endParaRPr kumimoji="1" lang="en-US" altLang="ja-JP" dirty="0" smtClean="0"/>
          </a:p>
          <a:p>
            <a:endParaRPr kumimoji="1" lang="ja-JP" altLang="en-US" dirty="0"/>
          </a:p>
        </p:txBody>
      </p:sp>
      <p:sp>
        <p:nvSpPr>
          <p:cNvPr id="26" name="テキスト ボックス 25"/>
          <p:cNvSpPr txBox="1"/>
          <p:nvPr/>
        </p:nvSpPr>
        <p:spPr>
          <a:xfrm>
            <a:off x="5263093" y="5015746"/>
            <a:ext cx="2913405" cy="646331"/>
          </a:xfrm>
          <a:prstGeom prst="rect">
            <a:avLst/>
          </a:prstGeom>
          <a:noFill/>
        </p:spPr>
        <p:txBody>
          <a:bodyPr wrap="square" rtlCol="0">
            <a:spAutoFit/>
          </a:bodyPr>
          <a:lstStyle/>
          <a:p>
            <a:r>
              <a:rPr kumimoji="1" lang="ja-JP" altLang="en-US" dirty="0" smtClean="0"/>
              <a:t>絶対時刻</a:t>
            </a:r>
            <a:r>
              <a:rPr kumimoji="1" lang="en-US" altLang="ja-JP" dirty="0" smtClean="0"/>
              <a:t>0ns</a:t>
            </a:r>
            <a:r>
              <a:rPr kumimoji="1" lang="ja-JP" altLang="en-US" dirty="0" smtClean="0"/>
              <a:t>はメインパルス立ち上がり半値時刻</a:t>
            </a:r>
            <a:endParaRPr kumimoji="1" lang="ja-JP" altLang="en-US" dirty="0"/>
          </a:p>
        </p:txBody>
      </p:sp>
      <p:cxnSp>
        <p:nvCxnSpPr>
          <p:cNvPr id="27" name="直線矢印コネクタ 26"/>
          <p:cNvCxnSpPr/>
          <p:nvPr/>
        </p:nvCxnSpPr>
        <p:spPr>
          <a:xfrm>
            <a:off x="6212136" y="4714648"/>
            <a:ext cx="0" cy="35305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直線コネクタ 27"/>
          <p:cNvCxnSpPr/>
          <p:nvPr/>
        </p:nvCxnSpPr>
        <p:spPr>
          <a:xfrm flipV="1">
            <a:off x="7121506" y="2160904"/>
            <a:ext cx="317544" cy="26616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0" name="テキスト ボックス 29"/>
          <p:cNvSpPr txBox="1"/>
          <p:nvPr/>
        </p:nvSpPr>
        <p:spPr>
          <a:xfrm>
            <a:off x="7432156" y="1926280"/>
            <a:ext cx="1711844" cy="461665"/>
          </a:xfrm>
          <a:prstGeom prst="rect">
            <a:avLst/>
          </a:prstGeom>
          <a:noFill/>
        </p:spPr>
        <p:txBody>
          <a:bodyPr wrap="square" rtlCol="0">
            <a:spAutoFit/>
          </a:bodyPr>
          <a:lstStyle/>
          <a:p>
            <a:r>
              <a:rPr lang="en-US" altLang="ja-JP" sz="2400" b="1" dirty="0" smtClean="0"/>
              <a:t>Main drive</a:t>
            </a:r>
            <a:endParaRPr lang="en-US" altLang="ja-JP" sz="2400" b="1" dirty="0"/>
          </a:p>
        </p:txBody>
      </p:sp>
      <p:sp>
        <p:nvSpPr>
          <p:cNvPr id="31" name="テキスト ボックス 30"/>
          <p:cNvSpPr txBox="1"/>
          <p:nvPr/>
        </p:nvSpPr>
        <p:spPr>
          <a:xfrm>
            <a:off x="5086285" y="2411287"/>
            <a:ext cx="1209981" cy="830997"/>
          </a:xfrm>
          <a:prstGeom prst="rect">
            <a:avLst/>
          </a:prstGeom>
          <a:noFill/>
        </p:spPr>
        <p:txBody>
          <a:bodyPr wrap="square" rtlCol="0">
            <a:spAutoFit/>
          </a:bodyPr>
          <a:lstStyle/>
          <a:p>
            <a:pPr algn="ctr"/>
            <a:r>
              <a:rPr lang="en-US" altLang="ja-JP" sz="2400" b="1" dirty="0" smtClean="0"/>
              <a:t>Foot  </a:t>
            </a:r>
          </a:p>
          <a:p>
            <a:pPr algn="ctr"/>
            <a:r>
              <a:rPr lang="en-US" altLang="ja-JP" sz="2400" b="1" dirty="0" smtClean="0"/>
              <a:t>pulse</a:t>
            </a:r>
            <a:endParaRPr lang="ja-JP" altLang="en-US" sz="2400" b="1" dirty="0"/>
          </a:p>
        </p:txBody>
      </p:sp>
      <p:cxnSp>
        <p:nvCxnSpPr>
          <p:cNvPr id="29" name="直線コネクタ 28"/>
          <p:cNvCxnSpPr/>
          <p:nvPr/>
        </p:nvCxnSpPr>
        <p:spPr>
          <a:xfrm>
            <a:off x="5740396" y="3186407"/>
            <a:ext cx="166592" cy="37071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2" name="テキスト ボックス 21"/>
          <p:cNvSpPr txBox="1"/>
          <p:nvPr/>
        </p:nvSpPr>
        <p:spPr>
          <a:xfrm>
            <a:off x="40492" y="28420"/>
            <a:ext cx="1005403" cy="338554"/>
          </a:xfrm>
          <a:prstGeom prst="rect">
            <a:avLst/>
          </a:prstGeom>
          <a:noFill/>
          <a:ln>
            <a:solidFill>
              <a:schemeClr val="tx1"/>
            </a:solidFill>
          </a:ln>
        </p:spPr>
        <p:txBody>
          <a:bodyPr wrap="none" rtlCol="0">
            <a:spAutoFit/>
          </a:bodyPr>
          <a:lstStyle/>
          <a:p>
            <a:r>
              <a:rPr lang="ja-JP" altLang="en-US" sz="1600" dirty="0" smtClean="0"/>
              <a:t>実験条件</a:t>
            </a:r>
            <a:endParaRPr kumimoji="1" lang="ja-JP" altLang="en-US" sz="1600" dirty="0"/>
          </a:p>
        </p:txBody>
      </p:sp>
      <p:pic>
        <p:nvPicPr>
          <p:cNvPr id="23" name="図 22" descr="logo-SILVER.jpg"/>
          <p:cNvPicPr>
            <a:picLocks noChangeAspect="1"/>
          </p:cNvPicPr>
          <p:nvPr/>
        </p:nvPicPr>
        <p:blipFill rotWithShape="1">
          <a:blip r:embed="rId3" cstate="print"/>
          <a:srcRect r="6042"/>
          <a:stretch/>
        </p:blipFill>
        <p:spPr>
          <a:xfrm>
            <a:off x="8176499" y="0"/>
            <a:ext cx="956681" cy="640080"/>
          </a:xfrm>
          <a:prstGeom prst="rect">
            <a:avLst/>
          </a:prstGeom>
          <a:noFill/>
          <a:ln>
            <a:noFill/>
          </a:ln>
          <a:effectLst>
            <a:softEdge rad="0"/>
          </a:effectLst>
        </p:spPr>
      </p:pic>
    </p:spTree>
    <p:extLst>
      <p:ext uri="{BB962C8B-B14F-4D97-AF65-F5344CB8AC3E}">
        <p14:creationId xmlns:p14="http://schemas.microsoft.com/office/powerpoint/2010/main" val="14181124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5823754" y="3502199"/>
            <a:ext cx="3058279" cy="295200"/>
          </a:xfrm>
          <a:prstGeom prst="rect">
            <a:avLst/>
          </a:prstGeom>
          <a:solidFill>
            <a:schemeClr val="bg1">
              <a:lumMod val="85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t"/>
          <a:lstStyle/>
          <a:p>
            <a:pPr algn="l"/>
            <a:endParaRPr kumimoji="1" lang="ja-JP" altLang="en-US" sz="1100" dirty="0"/>
          </a:p>
        </p:txBody>
      </p:sp>
      <p:sp>
        <p:nvSpPr>
          <p:cNvPr id="6" name="正方形/長方形 5"/>
          <p:cNvSpPr/>
          <p:nvPr/>
        </p:nvSpPr>
        <p:spPr>
          <a:xfrm>
            <a:off x="5840686" y="555830"/>
            <a:ext cx="3071531" cy="471600"/>
          </a:xfrm>
          <a:prstGeom prst="rect">
            <a:avLst/>
          </a:prstGeom>
          <a:solidFill>
            <a:schemeClr val="bg1">
              <a:lumMod val="85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t"/>
          <a:lstStyle/>
          <a:p>
            <a:pPr algn="l"/>
            <a:endParaRPr kumimoji="1" lang="ja-JP" altLang="en-US" sz="1100" dirty="0"/>
          </a:p>
        </p:txBody>
      </p:sp>
      <p:sp>
        <p:nvSpPr>
          <p:cNvPr id="54" name="正方形/長方形 53"/>
          <p:cNvSpPr/>
          <p:nvPr/>
        </p:nvSpPr>
        <p:spPr>
          <a:xfrm>
            <a:off x="5823754" y="955849"/>
            <a:ext cx="3074150" cy="468000"/>
          </a:xfrm>
          <a:prstGeom prst="rect">
            <a:avLst/>
          </a:prstGeom>
          <a:solidFill>
            <a:schemeClr val="tx1">
              <a:lumMod val="50000"/>
              <a:lumOff val="50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t"/>
          <a:lstStyle/>
          <a:p>
            <a:pPr algn="l"/>
            <a:endParaRPr kumimoji="1" lang="ja-JP" altLang="en-US" sz="1100" dirty="0"/>
          </a:p>
        </p:txBody>
      </p:sp>
      <p:sp>
        <p:nvSpPr>
          <p:cNvPr id="4" name="正方形/長方形 3"/>
          <p:cNvSpPr/>
          <p:nvPr/>
        </p:nvSpPr>
        <p:spPr>
          <a:xfrm>
            <a:off x="5807883" y="3788448"/>
            <a:ext cx="3074150" cy="547200"/>
          </a:xfrm>
          <a:prstGeom prst="rect">
            <a:avLst/>
          </a:prstGeom>
          <a:solidFill>
            <a:schemeClr val="tx1">
              <a:lumMod val="50000"/>
              <a:lumOff val="50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t"/>
          <a:lstStyle/>
          <a:p>
            <a:pPr algn="l"/>
            <a:endParaRPr kumimoji="1" lang="ja-JP" altLang="en-US" sz="1100" dirty="0"/>
          </a:p>
        </p:txBody>
      </p:sp>
      <p:pic>
        <p:nvPicPr>
          <p:cNvPr id="5" name="図 4" descr="CH Imprint SN36916 row data.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286" y="1718169"/>
            <a:ext cx="3652004" cy="2783077"/>
          </a:xfrm>
          <a:prstGeom prst="rect">
            <a:avLst/>
          </a:prstGeom>
        </p:spPr>
      </p:pic>
      <p:sp>
        <p:nvSpPr>
          <p:cNvPr id="9" name="テキスト ボックス 8"/>
          <p:cNvSpPr txBox="1"/>
          <p:nvPr/>
        </p:nvSpPr>
        <p:spPr>
          <a:xfrm>
            <a:off x="603362" y="1674166"/>
            <a:ext cx="2731138" cy="369332"/>
          </a:xfrm>
          <a:prstGeom prst="rect">
            <a:avLst/>
          </a:prstGeom>
          <a:noFill/>
        </p:spPr>
        <p:txBody>
          <a:bodyPr wrap="square" rtlCol="0">
            <a:spAutoFit/>
          </a:bodyPr>
          <a:lstStyle/>
          <a:p>
            <a:r>
              <a:rPr kumimoji="1" lang="en-US" altLang="ja-JP" b="1" dirty="0" smtClean="0">
                <a:solidFill>
                  <a:schemeClr val="bg1"/>
                </a:solidFill>
              </a:rPr>
              <a:t>CH </a:t>
            </a:r>
            <a:r>
              <a:rPr kumimoji="1" lang="ja-JP" altLang="en-US" b="1" dirty="0" smtClean="0">
                <a:solidFill>
                  <a:schemeClr val="bg1"/>
                </a:solidFill>
              </a:rPr>
              <a:t>（</a:t>
            </a:r>
            <a:r>
              <a:rPr kumimoji="1" lang="en-US" altLang="ja-JP" b="1" dirty="0" smtClean="0">
                <a:solidFill>
                  <a:schemeClr val="bg1"/>
                </a:solidFill>
              </a:rPr>
              <a:t>thickness 25μm</a:t>
            </a:r>
            <a:r>
              <a:rPr kumimoji="1" lang="en-US" altLang="ja-JP" b="1" baseline="30000" dirty="0" smtClean="0">
                <a:solidFill>
                  <a:schemeClr val="bg1"/>
                </a:solidFill>
              </a:rPr>
              <a:t>t</a:t>
            </a:r>
            <a:r>
              <a:rPr kumimoji="1" lang="ja-JP" altLang="en-US" b="1" dirty="0" smtClean="0">
                <a:solidFill>
                  <a:schemeClr val="bg1"/>
                </a:solidFill>
              </a:rPr>
              <a:t>）</a:t>
            </a:r>
            <a:endParaRPr kumimoji="1" lang="ja-JP" altLang="en-US" b="1" dirty="0">
              <a:solidFill>
                <a:schemeClr val="bg1"/>
              </a:solidFill>
            </a:endParaRPr>
          </a:p>
        </p:txBody>
      </p:sp>
      <p:cxnSp>
        <p:nvCxnSpPr>
          <p:cNvPr id="10" name="直線矢印コネクタ 9"/>
          <p:cNvCxnSpPr/>
          <p:nvPr/>
        </p:nvCxnSpPr>
        <p:spPr>
          <a:xfrm>
            <a:off x="557471" y="1704086"/>
            <a:ext cx="1" cy="314012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flipH="1">
            <a:off x="395110" y="3907576"/>
            <a:ext cx="26432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flipH="1">
            <a:off x="395110" y="2324810"/>
            <a:ext cx="26432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テキスト ボックス 14"/>
          <p:cNvSpPr txBox="1"/>
          <p:nvPr/>
        </p:nvSpPr>
        <p:spPr>
          <a:xfrm>
            <a:off x="-60232" y="4420791"/>
            <a:ext cx="804333" cy="646331"/>
          </a:xfrm>
          <a:prstGeom prst="rect">
            <a:avLst/>
          </a:prstGeom>
          <a:noFill/>
        </p:spPr>
        <p:txBody>
          <a:bodyPr wrap="square" rtlCol="0">
            <a:spAutoFit/>
          </a:bodyPr>
          <a:lstStyle/>
          <a:p>
            <a:r>
              <a:rPr kumimoji="1" lang="en-US" altLang="ja-JP" b="1" dirty="0" smtClean="0"/>
              <a:t>Time</a:t>
            </a:r>
          </a:p>
          <a:p>
            <a:r>
              <a:rPr lang="en-US" altLang="ja-JP" b="1" dirty="0" smtClean="0"/>
              <a:t>(ns)</a:t>
            </a:r>
            <a:endParaRPr kumimoji="1" lang="ja-JP" altLang="en-US" b="1" dirty="0"/>
          </a:p>
        </p:txBody>
      </p:sp>
      <p:sp>
        <p:nvSpPr>
          <p:cNvPr id="16" name="テキスト ボックス 15"/>
          <p:cNvSpPr txBox="1"/>
          <p:nvPr/>
        </p:nvSpPr>
        <p:spPr>
          <a:xfrm>
            <a:off x="-21140" y="3722910"/>
            <a:ext cx="547072" cy="369332"/>
          </a:xfrm>
          <a:prstGeom prst="rect">
            <a:avLst/>
          </a:prstGeom>
          <a:noFill/>
        </p:spPr>
        <p:txBody>
          <a:bodyPr wrap="square" rtlCol="0">
            <a:spAutoFit/>
          </a:bodyPr>
          <a:lstStyle/>
          <a:p>
            <a:r>
              <a:rPr lang="en-US" altLang="ja-JP" b="1" dirty="0"/>
              <a:t>2</a:t>
            </a:r>
            <a:r>
              <a:rPr kumimoji="1" lang="en-US" altLang="ja-JP" b="1" dirty="0" smtClean="0"/>
              <a:t>.0</a:t>
            </a:r>
            <a:endParaRPr kumimoji="1" lang="ja-JP" altLang="en-US" b="1" dirty="0"/>
          </a:p>
        </p:txBody>
      </p:sp>
      <p:sp>
        <p:nvSpPr>
          <p:cNvPr id="17" name="テキスト ボックス 16"/>
          <p:cNvSpPr txBox="1"/>
          <p:nvPr/>
        </p:nvSpPr>
        <p:spPr>
          <a:xfrm>
            <a:off x="-35306" y="2140144"/>
            <a:ext cx="548412" cy="369332"/>
          </a:xfrm>
          <a:prstGeom prst="rect">
            <a:avLst/>
          </a:prstGeom>
          <a:noFill/>
        </p:spPr>
        <p:txBody>
          <a:bodyPr wrap="square" rtlCol="0">
            <a:spAutoFit/>
          </a:bodyPr>
          <a:lstStyle/>
          <a:p>
            <a:r>
              <a:rPr lang="en-US" altLang="ja-JP" b="1" dirty="0" smtClean="0"/>
              <a:t>1.0</a:t>
            </a:r>
            <a:endParaRPr kumimoji="1" lang="ja-JP" altLang="en-US" b="1" dirty="0"/>
          </a:p>
        </p:txBody>
      </p:sp>
      <p:sp>
        <p:nvSpPr>
          <p:cNvPr id="24" name="1 つの角を丸めた四角形 23"/>
          <p:cNvSpPr/>
          <p:nvPr/>
        </p:nvSpPr>
        <p:spPr>
          <a:xfrm>
            <a:off x="699698" y="3809084"/>
            <a:ext cx="3114000" cy="169091"/>
          </a:xfrm>
          <a:prstGeom prst="round1Rect">
            <a:avLst/>
          </a:prstGeom>
          <a:noFill/>
          <a:ln w="254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32" name="図 31"/>
          <p:cNvPicPr/>
          <p:nvPr/>
        </p:nvPicPr>
        <p:blipFill>
          <a:blip r:embed="rId4"/>
          <a:srcRect/>
          <a:stretch>
            <a:fillRect/>
          </a:stretch>
        </p:blipFill>
        <p:spPr bwMode="auto">
          <a:xfrm>
            <a:off x="4536011" y="4338612"/>
            <a:ext cx="4494899" cy="1861200"/>
          </a:xfrm>
          <a:prstGeom prst="rect">
            <a:avLst/>
          </a:prstGeom>
          <a:noFill/>
          <a:ln w="9525">
            <a:noFill/>
            <a:miter lim="800000"/>
            <a:headEnd/>
            <a:tailEnd/>
          </a:ln>
        </p:spPr>
      </p:pic>
      <p:sp>
        <p:nvSpPr>
          <p:cNvPr id="35" name="フリーフォーム 34"/>
          <p:cNvSpPr/>
          <p:nvPr/>
        </p:nvSpPr>
        <p:spPr>
          <a:xfrm>
            <a:off x="684918" y="1124697"/>
            <a:ext cx="2984400" cy="93600"/>
          </a:xfrm>
          <a:custGeom>
            <a:avLst/>
            <a:gdLst>
              <a:gd name="connsiteX0" fmla="*/ 0 w 1833033"/>
              <a:gd name="connsiteY0" fmla="*/ 228600 h 237067"/>
              <a:gd name="connsiteX1" fmla="*/ 228600 w 1833033"/>
              <a:gd name="connsiteY1" fmla="*/ 4233 h 237067"/>
              <a:gd name="connsiteX2" fmla="*/ 461433 w 1833033"/>
              <a:gd name="connsiteY2" fmla="*/ 232833 h 237067"/>
              <a:gd name="connsiteX3" fmla="*/ 685800 w 1833033"/>
              <a:gd name="connsiteY3" fmla="*/ 0 h 237067"/>
              <a:gd name="connsiteX4" fmla="*/ 914400 w 1833033"/>
              <a:gd name="connsiteY4" fmla="*/ 232833 h 237067"/>
              <a:gd name="connsiteX5" fmla="*/ 1147233 w 1833033"/>
              <a:gd name="connsiteY5" fmla="*/ 4233 h 237067"/>
              <a:gd name="connsiteX6" fmla="*/ 1375833 w 1833033"/>
              <a:gd name="connsiteY6" fmla="*/ 237066 h 237067"/>
              <a:gd name="connsiteX7" fmla="*/ 1604433 w 1833033"/>
              <a:gd name="connsiteY7" fmla="*/ 8466 h 237067"/>
              <a:gd name="connsiteX8" fmla="*/ 1833033 w 1833033"/>
              <a:gd name="connsiteY8" fmla="*/ 232833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033" h="237067">
                <a:moveTo>
                  <a:pt x="0" y="228600"/>
                </a:moveTo>
                <a:cubicBezTo>
                  <a:pt x="75847" y="116064"/>
                  <a:pt x="151695" y="3528"/>
                  <a:pt x="228600" y="4233"/>
                </a:cubicBezTo>
                <a:cubicBezTo>
                  <a:pt x="305505" y="4938"/>
                  <a:pt x="385233" y="233538"/>
                  <a:pt x="461433" y="232833"/>
                </a:cubicBezTo>
                <a:cubicBezTo>
                  <a:pt x="537633" y="232128"/>
                  <a:pt x="610306" y="0"/>
                  <a:pt x="685800" y="0"/>
                </a:cubicBezTo>
                <a:cubicBezTo>
                  <a:pt x="761294" y="0"/>
                  <a:pt x="837495" y="232128"/>
                  <a:pt x="914400" y="232833"/>
                </a:cubicBezTo>
                <a:cubicBezTo>
                  <a:pt x="991305" y="233538"/>
                  <a:pt x="1070328" y="3528"/>
                  <a:pt x="1147233" y="4233"/>
                </a:cubicBezTo>
                <a:cubicBezTo>
                  <a:pt x="1224138" y="4938"/>
                  <a:pt x="1299633" y="236361"/>
                  <a:pt x="1375833" y="237066"/>
                </a:cubicBezTo>
                <a:cubicBezTo>
                  <a:pt x="1452033" y="237771"/>
                  <a:pt x="1528233" y="9171"/>
                  <a:pt x="1604433" y="8466"/>
                </a:cubicBezTo>
                <a:cubicBezTo>
                  <a:pt x="1680633" y="7761"/>
                  <a:pt x="1833033" y="232833"/>
                  <a:pt x="1833033" y="232833"/>
                </a:cubicBezTo>
              </a:path>
            </a:pathLst>
          </a:custGeom>
          <a:solidFill>
            <a:srgbClr val="7F7F7F"/>
          </a:solidFill>
          <a:ln w="3175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dirty="0"/>
          </a:p>
        </p:txBody>
      </p:sp>
      <p:pic>
        <p:nvPicPr>
          <p:cNvPr id="21" name="図 20"/>
          <p:cNvPicPr/>
          <p:nvPr/>
        </p:nvPicPr>
        <p:blipFill>
          <a:blip r:embed="rId5"/>
          <a:srcRect/>
          <a:stretch>
            <a:fillRect/>
          </a:stretch>
        </p:blipFill>
        <p:spPr bwMode="auto">
          <a:xfrm>
            <a:off x="4570643" y="1452619"/>
            <a:ext cx="4496400" cy="1861187"/>
          </a:xfrm>
          <a:prstGeom prst="rect">
            <a:avLst/>
          </a:prstGeom>
          <a:noFill/>
          <a:ln w="9525">
            <a:noFill/>
            <a:miter lim="800000"/>
            <a:headEnd/>
            <a:tailEnd/>
          </a:ln>
        </p:spPr>
      </p:pic>
      <p:sp>
        <p:nvSpPr>
          <p:cNvPr id="22" name="1 つの角を丸めた四角形 21"/>
          <p:cNvSpPr/>
          <p:nvPr/>
        </p:nvSpPr>
        <p:spPr>
          <a:xfrm>
            <a:off x="699698" y="2081295"/>
            <a:ext cx="3114000" cy="169091"/>
          </a:xfrm>
          <a:prstGeom prst="round1Rect">
            <a:avLst/>
          </a:prstGeom>
          <a:noFill/>
          <a:ln w="254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7" name="フリーフォーム 36"/>
          <p:cNvSpPr/>
          <p:nvPr/>
        </p:nvSpPr>
        <p:spPr>
          <a:xfrm>
            <a:off x="686998" y="1198278"/>
            <a:ext cx="2977200" cy="243682"/>
          </a:xfrm>
          <a:custGeom>
            <a:avLst/>
            <a:gdLst>
              <a:gd name="connsiteX0" fmla="*/ 5017 w 1832130"/>
              <a:gd name="connsiteY0" fmla="*/ 12700 h 243682"/>
              <a:gd name="connsiteX1" fmla="*/ 5017 w 1832130"/>
              <a:gd name="connsiteY1" fmla="*/ 220133 h 243682"/>
              <a:gd name="connsiteX2" fmla="*/ 5017 w 1832130"/>
              <a:gd name="connsiteY2" fmla="*/ 241300 h 243682"/>
              <a:gd name="connsiteX3" fmla="*/ 72750 w 1832130"/>
              <a:gd name="connsiteY3" fmla="*/ 241300 h 243682"/>
              <a:gd name="connsiteX4" fmla="*/ 1478217 w 1832130"/>
              <a:gd name="connsiteY4" fmla="*/ 232833 h 243682"/>
              <a:gd name="connsiteX5" fmla="*/ 1753383 w 1832130"/>
              <a:gd name="connsiteY5" fmla="*/ 237066 h 243682"/>
              <a:gd name="connsiteX6" fmla="*/ 1825350 w 1832130"/>
              <a:gd name="connsiteY6" fmla="*/ 232833 h 243682"/>
              <a:gd name="connsiteX7" fmla="*/ 1829583 w 1832130"/>
              <a:gd name="connsiteY7" fmla="*/ 241300 h 243682"/>
              <a:gd name="connsiteX8" fmla="*/ 1829583 w 1832130"/>
              <a:gd name="connsiteY8" fmla="*/ 190500 h 243682"/>
              <a:gd name="connsiteX9" fmla="*/ 1829583 w 1832130"/>
              <a:gd name="connsiteY9" fmla="*/ 0 h 24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2130" h="243682">
                <a:moveTo>
                  <a:pt x="5017" y="12700"/>
                </a:moveTo>
                <a:lnTo>
                  <a:pt x="5017" y="220133"/>
                </a:lnTo>
                <a:cubicBezTo>
                  <a:pt x="5017" y="258233"/>
                  <a:pt x="-6272" y="237772"/>
                  <a:pt x="5017" y="241300"/>
                </a:cubicBezTo>
                <a:cubicBezTo>
                  <a:pt x="16306" y="244828"/>
                  <a:pt x="72750" y="241300"/>
                  <a:pt x="72750" y="241300"/>
                </a:cubicBezTo>
                <a:lnTo>
                  <a:pt x="1478217" y="232833"/>
                </a:lnTo>
                <a:cubicBezTo>
                  <a:pt x="1758322" y="232127"/>
                  <a:pt x="1695528" y="237066"/>
                  <a:pt x="1753383" y="237066"/>
                </a:cubicBezTo>
                <a:cubicBezTo>
                  <a:pt x="1811238" y="237066"/>
                  <a:pt x="1812650" y="232127"/>
                  <a:pt x="1825350" y="232833"/>
                </a:cubicBezTo>
                <a:cubicBezTo>
                  <a:pt x="1838050" y="233539"/>
                  <a:pt x="1828878" y="248355"/>
                  <a:pt x="1829583" y="241300"/>
                </a:cubicBezTo>
                <a:cubicBezTo>
                  <a:pt x="1830288" y="234245"/>
                  <a:pt x="1829583" y="190500"/>
                  <a:pt x="1829583" y="190500"/>
                </a:cubicBezTo>
                <a:lnTo>
                  <a:pt x="1829583" y="0"/>
                </a:lnTo>
              </a:path>
            </a:pathLst>
          </a:custGeom>
          <a:solidFill>
            <a:schemeClr val="tx1">
              <a:lumMod val="50000"/>
              <a:lumOff val="50000"/>
            </a:schemeClr>
          </a:solidFill>
          <a:ln>
            <a:solidFill>
              <a:schemeClr val="tx1"/>
            </a:solidFill>
          </a:ln>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dirty="0"/>
          </a:p>
        </p:txBody>
      </p:sp>
      <p:sp>
        <p:nvSpPr>
          <p:cNvPr id="28" name="フリーフォーム 27"/>
          <p:cNvSpPr/>
          <p:nvPr/>
        </p:nvSpPr>
        <p:spPr>
          <a:xfrm>
            <a:off x="5855818" y="926156"/>
            <a:ext cx="3056400" cy="229544"/>
          </a:xfrm>
          <a:custGeom>
            <a:avLst/>
            <a:gdLst>
              <a:gd name="connsiteX0" fmla="*/ 0 w 1833033"/>
              <a:gd name="connsiteY0" fmla="*/ 21168 h 258258"/>
              <a:gd name="connsiteX1" fmla="*/ 228600 w 1833033"/>
              <a:gd name="connsiteY1" fmla="*/ 254001 h 258258"/>
              <a:gd name="connsiteX2" fmla="*/ 461433 w 1833033"/>
              <a:gd name="connsiteY2" fmla="*/ 1 h 258258"/>
              <a:gd name="connsiteX3" fmla="*/ 690033 w 1833033"/>
              <a:gd name="connsiteY3" fmla="*/ 258234 h 258258"/>
              <a:gd name="connsiteX4" fmla="*/ 918633 w 1833033"/>
              <a:gd name="connsiteY4" fmla="*/ 16934 h 258258"/>
              <a:gd name="connsiteX5" fmla="*/ 1147233 w 1833033"/>
              <a:gd name="connsiteY5" fmla="*/ 249768 h 258258"/>
              <a:gd name="connsiteX6" fmla="*/ 1380066 w 1833033"/>
              <a:gd name="connsiteY6" fmla="*/ 12701 h 258258"/>
              <a:gd name="connsiteX7" fmla="*/ 1604433 w 1833033"/>
              <a:gd name="connsiteY7" fmla="*/ 245534 h 258258"/>
              <a:gd name="connsiteX8" fmla="*/ 1833033 w 1833033"/>
              <a:gd name="connsiteY8" fmla="*/ 12701 h 258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033" h="258258">
                <a:moveTo>
                  <a:pt x="0" y="21168"/>
                </a:moveTo>
                <a:cubicBezTo>
                  <a:pt x="75847" y="139348"/>
                  <a:pt x="151695" y="257529"/>
                  <a:pt x="228600" y="254001"/>
                </a:cubicBezTo>
                <a:cubicBezTo>
                  <a:pt x="305506" y="250473"/>
                  <a:pt x="384528" y="-704"/>
                  <a:pt x="461433" y="1"/>
                </a:cubicBezTo>
                <a:cubicBezTo>
                  <a:pt x="538338" y="706"/>
                  <a:pt x="613833" y="255412"/>
                  <a:pt x="690033" y="258234"/>
                </a:cubicBezTo>
                <a:cubicBezTo>
                  <a:pt x="766233" y="261056"/>
                  <a:pt x="842433" y="18345"/>
                  <a:pt x="918633" y="16934"/>
                </a:cubicBezTo>
                <a:cubicBezTo>
                  <a:pt x="994833" y="15523"/>
                  <a:pt x="1070328" y="250473"/>
                  <a:pt x="1147233" y="249768"/>
                </a:cubicBezTo>
                <a:cubicBezTo>
                  <a:pt x="1224138" y="249063"/>
                  <a:pt x="1303866" y="13407"/>
                  <a:pt x="1380066" y="12701"/>
                </a:cubicBezTo>
                <a:cubicBezTo>
                  <a:pt x="1456266" y="11995"/>
                  <a:pt x="1528939" y="245534"/>
                  <a:pt x="1604433" y="245534"/>
                </a:cubicBezTo>
                <a:cubicBezTo>
                  <a:pt x="1679927" y="245534"/>
                  <a:pt x="1833033" y="12701"/>
                  <a:pt x="1833033" y="12701"/>
                </a:cubicBezTo>
              </a:path>
            </a:pathLst>
          </a:custGeom>
          <a:solidFill>
            <a:schemeClr val="bg1">
              <a:lumMod val="85000"/>
            </a:schemeClr>
          </a:solidFill>
          <a:ln>
            <a:solidFill>
              <a:srgbClr val="000000"/>
            </a:solid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dirty="0"/>
          </a:p>
        </p:txBody>
      </p:sp>
      <p:sp>
        <p:nvSpPr>
          <p:cNvPr id="31" name="フリーフォーム 30"/>
          <p:cNvSpPr/>
          <p:nvPr/>
        </p:nvSpPr>
        <p:spPr>
          <a:xfrm>
            <a:off x="6246283" y="924588"/>
            <a:ext cx="2288117" cy="245912"/>
          </a:xfrm>
          <a:custGeom>
            <a:avLst/>
            <a:gdLst>
              <a:gd name="connsiteX0" fmla="*/ 0 w 1375833"/>
              <a:gd name="connsiteY0" fmla="*/ 237445 h 245912"/>
              <a:gd name="connsiteX1" fmla="*/ 67733 w 1375833"/>
              <a:gd name="connsiteY1" fmla="*/ 190878 h 245912"/>
              <a:gd name="connsiteX2" fmla="*/ 228600 w 1375833"/>
              <a:gd name="connsiteY2" fmla="*/ 378 h 245912"/>
              <a:gd name="connsiteX3" fmla="*/ 461433 w 1375833"/>
              <a:gd name="connsiteY3" fmla="*/ 245911 h 245912"/>
              <a:gd name="connsiteX4" fmla="*/ 694266 w 1375833"/>
              <a:gd name="connsiteY4" fmla="*/ 4611 h 245912"/>
              <a:gd name="connsiteX5" fmla="*/ 914400 w 1375833"/>
              <a:gd name="connsiteY5" fmla="*/ 245911 h 245912"/>
              <a:gd name="connsiteX6" fmla="*/ 1143000 w 1375833"/>
              <a:gd name="connsiteY6" fmla="*/ 4611 h 245912"/>
              <a:gd name="connsiteX7" fmla="*/ 1286933 w 1375833"/>
              <a:gd name="connsiteY7" fmla="*/ 169711 h 245912"/>
              <a:gd name="connsiteX8" fmla="*/ 1375833 w 1375833"/>
              <a:gd name="connsiteY8" fmla="*/ 237445 h 24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5833" h="245912">
                <a:moveTo>
                  <a:pt x="0" y="237445"/>
                </a:moveTo>
                <a:cubicBezTo>
                  <a:pt x="14816" y="233917"/>
                  <a:pt x="29633" y="230389"/>
                  <a:pt x="67733" y="190878"/>
                </a:cubicBezTo>
                <a:cubicBezTo>
                  <a:pt x="105833" y="151367"/>
                  <a:pt x="162983" y="-8794"/>
                  <a:pt x="228600" y="378"/>
                </a:cubicBezTo>
                <a:cubicBezTo>
                  <a:pt x="294217" y="9550"/>
                  <a:pt x="383822" y="245206"/>
                  <a:pt x="461433" y="245911"/>
                </a:cubicBezTo>
                <a:cubicBezTo>
                  <a:pt x="539044" y="246616"/>
                  <a:pt x="618772" y="4611"/>
                  <a:pt x="694266" y="4611"/>
                </a:cubicBezTo>
                <a:cubicBezTo>
                  <a:pt x="769760" y="4611"/>
                  <a:pt x="839611" y="245911"/>
                  <a:pt x="914400" y="245911"/>
                </a:cubicBezTo>
                <a:cubicBezTo>
                  <a:pt x="989189" y="245911"/>
                  <a:pt x="1080911" y="17311"/>
                  <a:pt x="1143000" y="4611"/>
                </a:cubicBezTo>
                <a:cubicBezTo>
                  <a:pt x="1205089" y="-8089"/>
                  <a:pt x="1248128" y="130905"/>
                  <a:pt x="1286933" y="169711"/>
                </a:cubicBezTo>
                <a:cubicBezTo>
                  <a:pt x="1325738" y="208517"/>
                  <a:pt x="1375833" y="237445"/>
                  <a:pt x="1375833" y="237445"/>
                </a:cubicBezTo>
              </a:path>
            </a:pathLst>
          </a:custGeom>
          <a:solidFill>
            <a:schemeClr val="tx1">
              <a:lumMod val="50000"/>
              <a:lumOff val="50000"/>
            </a:schemeClr>
          </a:solidFill>
          <a:ln>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dirty="0"/>
          </a:p>
        </p:txBody>
      </p:sp>
      <p:sp>
        <p:nvSpPr>
          <p:cNvPr id="45" name="フリーフォーム 44"/>
          <p:cNvSpPr/>
          <p:nvPr/>
        </p:nvSpPr>
        <p:spPr>
          <a:xfrm>
            <a:off x="6195484" y="3754197"/>
            <a:ext cx="2293200" cy="406800"/>
          </a:xfrm>
          <a:custGeom>
            <a:avLst/>
            <a:gdLst>
              <a:gd name="connsiteX0" fmla="*/ 0 w 1634066"/>
              <a:gd name="connsiteY0" fmla="*/ 368586 h 370264"/>
              <a:gd name="connsiteX1" fmla="*/ 101600 w 1634066"/>
              <a:gd name="connsiteY1" fmla="*/ 334719 h 370264"/>
              <a:gd name="connsiteX2" fmla="*/ 160866 w 1634066"/>
              <a:gd name="connsiteY2" fmla="*/ 262753 h 370264"/>
              <a:gd name="connsiteX3" fmla="*/ 203200 w 1634066"/>
              <a:gd name="connsiteY3" fmla="*/ 182319 h 370264"/>
              <a:gd name="connsiteX4" fmla="*/ 275166 w 1634066"/>
              <a:gd name="connsiteY4" fmla="*/ 8753 h 370264"/>
              <a:gd name="connsiteX5" fmla="*/ 347133 w 1634066"/>
              <a:gd name="connsiteY5" fmla="*/ 144219 h 370264"/>
              <a:gd name="connsiteX6" fmla="*/ 381000 w 1634066"/>
              <a:gd name="connsiteY6" fmla="*/ 262753 h 370264"/>
              <a:gd name="connsiteX7" fmla="*/ 516466 w 1634066"/>
              <a:gd name="connsiteY7" fmla="*/ 364353 h 370264"/>
              <a:gd name="connsiteX8" fmla="*/ 664633 w 1634066"/>
              <a:gd name="connsiteY8" fmla="*/ 326253 h 370264"/>
              <a:gd name="connsiteX9" fmla="*/ 762000 w 1634066"/>
              <a:gd name="connsiteY9" fmla="*/ 173853 h 370264"/>
              <a:gd name="connsiteX10" fmla="*/ 825500 w 1634066"/>
              <a:gd name="connsiteY10" fmla="*/ 286 h 370264"/>
              <a:gd name="connsiteX11" fmla="*/ 893233 w 1634066"/>
              <a:gd name="connsiteY11" fmla="*/ 135753 h 370264"/>
              <a:gd name="connsiteX12" fmla="*/ 939800 w 1634066"/>
              <a:gd name="connsiteY12" fmla="*/ 245819 h 370264"/>
              <a:gd name="connsiteX13" fmla="*/ 1028700 w 1634066"/>
              <a:gd name="connsiteY13" fmla="*/ 347419 h 370264"/>
              <a:gd name="connsiteX14" fmla="*/ 1096433 w 1634066"/>
              <a:gd name="connsiteY14" fmla="*/ 368586 h 370264"/>
              <a:gd name="connsiteX15" fmla="*/ 1219200 w 1634066"/>
              <a:gd name="connsiteY15" fmla="*/ 317786 h 370264"/>
              <a:gd name="connsiteX16" fmla="*/ 1320800 w 1634066"/>
              <a:gd name="connsiteY16" fmla="*/ 106119 h 370264"/>
              <a:gd name="connsiteX17" fmla="*/ 1375833 w 1634066"/>
              <a:gd name="connsiteY17" fmla="*/ 12986 h 370264"/>
              <a:gd name="connsiteX18" fmla="*/ 1443566 w 1634066"/>
              <a:gd name="connsiteY18" fmla="*/ 165386 h 370264"/>
              <a:gd name="connsiteX19" fmla="*/ 1528233 w 1634066"/>
              <a:gd name="connsiteY19" fmla="*/ 326253 h 370264"/>
              <a:gd name="connsiteX20" fmla="*/ 1634066 w 1634066"/>
              <a:gd name="connsiteY20" fmla="*/ 355886 h 37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34066" h="370264">
                <a:moveTo>
                  <a:pt x="0" y="368586"/>
                </a:moveTo>
                <a:cubicBezTo>
                  <a:pt x="37394" y="360472"/>
                  <a:pt x="74789" y="352358"/>
                  <a:pt x="101600" y="334719"/>
                </a:cubicBezTo>
                <a:cubicBezTo>
                  <a:pt x="128411" y="317080"/>
                  <a:pt x="143933" y="288153"/>
                  <a:pt x="160866" y="262753"/>
                </a:cubicBezTo>
                <a:cubicBezTo>
                  <a:pt x="177799" y="237353"/>
                  <a:pt x="184150" y="224652"/>
                  <a:pt x="203200" y="182319"/>
                </a:cubicBezTo>
                <a:cubicBezTo>
                  <a:pt x="222250" y="139986"/>
                  <a:pt x="251177" y="15103"/>
                  <a:pt x="275166" y="8753"/>
                </a:cubicBezTo>
                <a:cubicBezTo>
                  <a:pt x="299155" y="2403"/>
                  <a:pt x="329494" y="101886"/>
                  <a:pt x="347133" y="144219"/>
                </a:cubicBezTo>
                <a:cubicBezTo>
                  <a:pt x="364772" y="186552"/>
                  <a:pt x="352778" y="226064"/>
                  <a:pt x="381000" y="262753"/>
                </a:cubicBezTo>
                <a:cubicBezTo>
                  <a:pt x="409222" y="299442"/>
                  <a:pt x="469194" y="353770"/>
                  <a:pt x="516466" y="364353"/>
                </a:cubicBezTo>
                <a:cubicBezTo>
                  <a:pt x="563738" y="374936"/>
                  <a:pt x="623711" y="358003"/>
                  <a:pt x="664633" y="326253"/>
                </a:cubicBezTo>
                <a:cubicBezTo>
                  <a:pt x="705555" y="294503"/>
                  <a:pt x="735189" y="228181"/>
                  <a:pt x="762000" y="173853"/>
                </a:cubicBezTo>
                <a:cubicBezTo>
                  <a:pt x="788811" y="119525"/>
                  <a:pt x="803628" y="6636"/>
                  <a:pt x="825500" y="286"/>
                </a:cubicBezTo>
                <a:cubicBezTo>
                  <a:pt x="847372" y="-6064"/>
                  <a:pt x="874183" y="94831"/>
                  <a:pt x="893233" y="135753"/>
                </a:cubicBezTo>
                <a:cubicBezTo>
                  <a:pt x="912283" y="176675"/>
                  <a:pt x="917222" y="210541"/>
                  <a:pt x="939800" y="245819"/>
                </a:cubicBezTo>
                <a:cubicBezTo>
                  <a:pt x="962378" y="281097"/>
                  <a:pt x="1002595" y="326958"/>
                  <a:pt x="1028700" y="347419"/>
                </a:cubicBezTo>
                <a:cubicBezTo>
                  <a:pt x="1054805" y="367880"/>
                  <a:pt x="1064683" y="373525"/>
                  <a:pt x="1096433" y="368586"/>
                </a:cubicBezTo>
                <a:cubicBezTo>
                  <a:pt x="1128183" y="363647"/>
                  <a:pt x="1181806" y="361530"/>
                  <a:pt x="1219200" y="317786"/>
                </a:cubicBezTo>
                <a:cubicBezTo>
                  <a:pt x="1256594" y="274042"/>
                  <a:pt x="1294695" y="156919"/>
                  <a:pt x="1320800" y="106119"/>
                </a:cubicBezTo>
                <a:cubicBezTo>
                  <a:pt x="1346905" y="55319"/>
                  <a:pt x="1355372" y="3108"/>
                  <a:pt x="1375833" y="12986"/>
                </a:cubicBezTo>
                <a:cubicBezTo>
                  <a:pt x="1396294" y="22864"/>
                  <a:pt x="1418166" y="113175"/>
                  <a:pt x="1443566" y="165386"/>
                </a:cubicBezTo>
                <a:cubicBezTo>
                  <a:pt x="1468966" y="217597"/>
                  <a:pt x="1496483" y="294503"/>
                  <a:pt x="1528233" y="326253"/>
                </a:cubicBezTo>
                <a:cubicBezTo>
                  <a:pt x="1559983" y="358003"/>
                  <a:pt x="1634066" y="355886"/>
                  <a:pt x="1634066" y="355886"/>
                </a:cubicBezTo>
              </a:path>
            </a:pathLst>
          </a:custGeom>
          <a:solidFill>
            <a:schemeClr val="tx1">
              <a:lumMod val="50000"/>
              <a:lumOff val="50000"/>
            </a:schemeClr>
          </a:solidFill>
          <a:ln>
            <a:no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dirty="0"/>
          </a:p>
        </p:txBody>
      </p:sp>
      <p:sp>
        <p:nvSpPr>
          <p:cNvPr id="46" name="フリーフォーム 45"/>
          <p:cNvSpPr/>
          <p:nvPr/>
        </p:nvSpPr>
        <p:spPr>
          <a:xfrm>
            <a:off x="5808133" y="3742925"/>
            <a:ext cx="1537200" cy="424800"/>
          </a:xfrm>
          <a:custGeom>
            <a:avLst/>
            <a:gdLst>
              <a:gd name="connsiteX0" fmla="*/ 0 w 1083733"/>
              <a:gd name="connsiteY0" fmla="*/ 12700 h 376767"/>
              <a:gd name="connsiteX1" fmla="*/ 50800 w 1083733"/>
              <a:gd name="connsiteY1" fmla="*/ 84667 h 376767"/>
              <a:gd name="connsiteX2" fmla="*/ 127000 w 1083733"/>
              <a:gd name="connsiteY2" fmla="*/ 283634 h 376767"/>
              <a:gd name="connsiteX3" fmla="*/ 270933 w 1083733"/>
              <a:gd name="connsiteY3" fmla="*/ 376767 h 376767"/>
              <a:gd name="connsiteX4" fmla="*/ 419100 w 1083733"/>
              <a:gd name="connsiteY4" fmla="*/ 283634 h 376767"/>
              <a:gd name="connsiteX5" fmla="*/ 546100 w 1083733"/>
              <a:gd name="connsiteY5" fmla="*/ 21167 h 376767"/>
              <a:gd name="connsiteX6" fmla="*/ 660400 w 1083733"/>
              <a:gd name="connsiteY6" fmla="*/ 283634 h 376767"/>
              <a:gd name="connsiteX7" fmla="*/ 804333 w 1083733"/>
              <a:gd name="connsiteY7" fmla="*/ 368300 h 376767"/>
              <a:gd name="connsiteX8" fmla="*/ 973666 w 1083733"/>
              <a:gd name="connsiteY8" fmla="*/ 287867 h 376767"/>
              <a:gd name="connsiteX9" fmla="*/ 1083733 w 1083733"/>
              <a:gd name="connsiteY9" fmla="*/ 0 h 37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3733" h="376767">
                <a:moveTo>
                  <a:pt x="0" y="12700"/>
                </a:moveTo>
                <a:cubicBezTo>
                  <a:pt x="14816" y="26105"/>
                  <a:pt x="29633" y="39511"/>
                  <a:pt x="50800" y="84667"/>
                </a:cubicBezTo>
                <a:cubicBezTo>
                  <a:pt x="71967" y="129823"/>
                  <a:pt x="90311" y="234951"/>
                  <a:pt x="127000" y="283634"/>
                </a:cubicBezTo>
                <a:cubicBezTo>
                  <a:pt x="163689" y="332317"/>
                  <a:pt x="222250" y="376767"/>
                  <a:pt x="270933" y="376767"/>
                </a:cubicBezTo>
                <a:cubicBezTo>
                  <a:pt x="319616" y="376767"/>
                  <a:pt x="373239" y="342901"/>
                  <a:pt x="419100" y="283634"/>
                </a:cubicBezTo>
                <a:cubicBezTo>
                  <a:pt x="464961" y="224367"/>
                  <a:pt x="505883" y="21167"/>
                  <a:pt x="546100" y="21167"/>
                </a:cubicBezTo>
                <a:cubicBezTo>
                  <a:pt x="586317" y="21167"/>
                  <a:pt x="617361" y="225779"/>
                  <a:pt x="660400" y="283634"/>
                </a:cubicBezTo>
                <a:cubicBezTo>
                  <a:pt x="703439" y="341490"/>
                  <a:pt x="752122" y="367595"/>
                  <a:pt x="804333" y="368300"/>
                </a:cubicBezTo>
                <a:cubicBezTo>
                  <a:pt x="856544" y="369006"/>
                  <a:pt x="927099" y="349250"/>
                  <a:pt x="973666" y="287867"/>
                </a:cubicBezTo>
                <a:cubicBezTo>
                  <a:pt x="1020233" y="226484"/>
                  <a:pt x="1083733" y="0"/>
                  <a:pt x="1083733" y="0"/>
                </a:cubicBezTo>
              </a:path>
            </a:pathLst>
          </a:custGeom>
          <a:solidFill>
            <a:schemeClr val="bg1">
              <a:lumMod val="85000"/>
            </a:schemeClr>
          </a:solidFill>
          <a:ln w="31750">
            <a:solidFill>
              <a:schemeClr val="tx1"/>
            </a:solid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dirty="0"/>
          </a:p>
        </p:txBody>
      </p:sp>
      <p:sp>
        <p:nvSpPr>
          <p:cNvPr id="47" name="フリーフォーム 46"/>
          <p:cNvSpPr/>
          <p:nvPr/>
        </p:nvSpPr>
        <p:spPr>
          <a:xfrm>
            <a:off x="7344833" y="3725061"/>
            <a:ext cx="1537200" cy="424800"/>
          </a:xfrm>
          <a:custGeom>
            <a:avLst/>
            <a:gdLst>
              <a:gd name="connsiteX0" fmla="*/ 0 w 1083733"/>
              <a:gd name="connsiteY0" fmla="*/ 12700 h 376767"/>
              <a:gd name="connsiteX1" fmla="*/ 50800 w 1083733"/>
              <a:gd name="connsiteY1" fmla="*/ 84667 h 376767"/>
              <a:gd name="connsiteX2" fmla="*/ 127000 w 1083733"/>
              <a:gd name="connsiteY2" fmla="*/ 283634 h 376767"/>
              <a:gd name="connsiteX3" fmla="*/ 270933 w 1083733"/>
              <a:gd name="connsiteY3" fmla="*/ 376767 h 376767"/>
              <a:gd name="connsiteX4" fmla="*/ 419100 w 1083733"/>
              <a:gd name="connsiteY4" fmla="*/ 283634 h 376767"/>
              <a:gd name="connsiteX5" fmla="*/ 546100 w 1083733"/>
              <a:gd name="connsiteY5" fmla="*/ 21167 h 376767"/>
              <a:gd name="connsiteX6" fmla="*/ 660400 w 1083733"/>
              <a:gd name="connsiteY6" fmla="*/ 283634 h 376767"/>
              <a:gd name="connsiteX7" fmla="*/ 804333 w 1083733"/>
              <a:gd name="connsiteY7" fmla="*/ 368300 h 376767"/>
              <a:gd name="connsiteX8" fmla="*/ 973666 w 1083733"/>
              <a:gd name="connsiteY8" fmla="*/ 287867 h 376767"/>
              <a:gd name="connsiteX9" fmla="*/ 1083733 w 1083733"/>
              <a:gd name="connsiteY9" fmla="*/ 0 h 37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3733" h="376767">
                <a:moveTo>
                  <a:pt x="0" y="12700"/>
                </a:moveTo>
                <a:cubicBezTo>
                  <a:pt x="14816" y="26105"/>
                  <a:pt x="29633" y="39511"/>
                  <a:pt x="50800" y="84667"/>
                </a:cubicBezTo>
                <a:cubicBezTo>
                  <a:pt x="71967" y="129823"/>
                  <a:pt x="90311" y="234951"/>
                  <a:pt x="127000" y="283634"/>
                </a:cubicBezTo>
                <a:cubicBezTo>
                  <a:pt x="163689" y="332317"/>
                  <a:pt x="222250" y="376767"/>
                  <a:pt x="270933" y="376767"/>
                </a:cubicBezTo>
                <a:cubicBezTo>
                  <a:pt x="319616" y="376767"/>
                  <a:pt x="373239" y="342901"/>
                  <a:pt x="419100" y="283634"/>
                </a:cubicBezTo>
                <a:cubicBezTo>
                  <a:pt x="464961" y="224367"/>
                  <a:pt x="505883" y="21167"/>
                  <a:pt x="546100" y="21167"/>
                </a:cubicBezTo>
                <a:cubicBezTo>
                  <a:pt x="586317" y="21167"/>
                  <a:pt x="617361" y="225779"/>
                  <a:pt x="660400" y="283634"/>
                </a:cubicBezTo>
                <a:cubicBezTo>
                  <a:pt x="703439" y="341490"/>
                  <a:pt x="752122" y="367595"/>
                  <a:pt x="804333" y="368300"/>
                </a:cubicBezTo>
                <a:cubicBezTo>
                  <a:pt x="856544" y="369006"/>
                  <a:pt x="927099" y="349250"/>
                  <a:pt x="973666" y="287867"/>
                </a:cubicBezTo>
                <a:cubicBezTo>
                  <a:pt x="1020233" y="226484"/>
                  <a:pt x="1083733" y="0"/>
                  <a:pt x="1083733" y="0"/>
                </a:cubicBezTo>
              </a:path>
            </a:pathLst>
          </a:custGeom>
          <a:solidFill>
            <a:schemeClr val="bg1">
              <a:lumMod val="85000"/>
            </a:schemeClr>
          </a:solidFill>
          <a:ln w="31750">
            <a:solidFill>
              <a:srgbClr val="000000"/>
            </a:solid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dirty="0"/>
          </a:p>
        </p:txBody>
      </p:sp>
      <p:sp>
        <p:nvSpPr>
          <p:cNvPr id="8" name="円/楕円 7"/>
          <p:cNvSpPr/>
          <p:nvPr/>
        </p:nvSpPr>
        <p:spPr>
          <a:xfrm>
            <a:off x="953733" y="1013029"/>
            <a:ext cx="2971800" cy="286850"/>
          </a:xfrm>
          <a:prstGeom prst="ellipse">
            <a:avLst/>
          </a:prstGeom>
          <a:ln>
            <a:solidFill>
              <a:srgbClr val="000000"/>
            </a:solidFill>
            <a:prstDash val="sysDash"/>
          </a:ln>
          <a:effectLst/>
        </p:spPr>
        <p:style>
          <a:lnRef idx="2">
            <a:schemeClr val="accent1"/>
          </a:lnRef>
          <a:fillRef idx="0">
            <a:schemeClr val="accent1"/>
          </a:fillRef>
          <a:effectRef idx="1">
            <a:schemeClr val="accent1"/>
          </a:effectRef>
          <a:fontRef idx="minor">
            <a:schemeClr val="tx1"/>
          </a:fontRef>
        </p:style>
        <p:txBody>
          <a:bodyPr rtlCol="0" anchor="t"/>
          <a:lstStyle/>
          <a:p>
            <a:pPr algn="l"/>
            <a:endParaRPr kumimoji="1" lang="ja-JP" altLang="en-US" sz="1100" dirty="0"/>
          </a:p>
        </p:txBody>
      </p:sp>
      <p:cxnSp>
        <p:nvCxnSpPr>
          <p:cNvPr id="20" name="直線矢印コネクタ 19"/>
          <p:cNvCxnSpPr>
            <a:stCxn id="8" idx="6"/>
            <a:endCxn id="54" idx="1"/>
          </p:cNvCxnSpPr>
          <p:nvPr/>
        </p:nvCxnSpPr>
        <p:spPr>
          <a:xfrm>
            <a:off x="3925533" y="1156454"/>
            <a:ext cx="1898221" cy="33395"/>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53" name="テキスト ボックス 52"/>
          <p:cNvSpPr txBox="1"/>
          <p:nvPr/>
        </p:nvSpPr>
        <p:spPr>
          <a:xfrm>
            <a:off x="608718" y="1131054"/>
            <a:ext cx="1359782" cy="369332"/>
          </a:xfrm>
          <a:prstGeom prst="rect">
            <a:avLst/>
          </a:prstGeom>
          <a:noFill/>
        </p:spPr>
        <p:txBody>
          <a:bodyPr wrap="square" rtlCol="0">
            <a:spAutoFit/>
          </a:bodyPr>
          <a:lstStyle/>
          <a:p>
            <a:r>
              <a:rPr lang="ja-JP" altLang="en-US" dirty="0" smtClean="0">
                <a:solidFill>
                  <a:schemeClr val="bg1"/>
                </a:solidFill>
              </a:rPr>
              <a:t>ターゲット</a:t>
            </a:r>
            <a:endParaRPr lang="ja-JP" altLang="en-US" dirty="0">
              <a:solidFill>
                <a:schemeClr val="bg1"/>
              </a:solidFill>
            </a:endParaRPr>
          </a:p>
        </p:txBody>
      </p:sp>
      <p:cxnSp>
        <p:nvCxnSpPr>
          <p:cNvPr id="56" name="直線矢印コネクタ 55"/>
          <p:cNvCxnSpPr/>
          <p:nvPr/>
        </p:nvCxnSpPr>
        <p:spPr>
          <a:xfrm flipV="1">
            <a:off x="7408833" y="589697"/>
            <a:ext cx="0" cy="55953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8" name="直線矢印コネクタ 57"/>
          <p:cNvCxnSpPr/>
          <p:nvPr/>
        </p:nvCxnSpPr>
        <p:spPr>
          <a:xfrm flipH="1">
            <a:off x="7759700" y="1021154"/>
            <a:ext cx="9015" cy="47570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59" name="テキスト ボックス 58"/>
          <p:cNvSpPr txBox="1"/>
          <p:nvPr/>
        </p:nvSpPr>
        <p:spPr>
          <a:xfrm>
            <a:off x="6519334" y="424600"/>
            <a:ext cx="990600" cy="646331"/>
          </a:xfrm>
          <a:prstGeom prst="rect">
            <a:avLst/>
          </a:prstGeom>
          <a:noFill/>
        </p:spPr>
        <p:txBody>
          <a:bodyPr wrap="square" rtlCol="0">
            <a:spAutoFit/>
          </a:bodyPr>
          <a:lstStyle/>
          <a:p>
            <a:pPr algn="ctr"/>
            <a:r>
              <a:rPr kumimoji="1" lang="ja-JP" altLang="en-US" dirty="0" smtClean="0"/>
              <a:t>加速度</a:t>
            </a:r>
            <a:endParaRPr kumimoji="1" lang="en-US" altLang="ja-JP" dirty="0" smtClean="0"/>
          </a:p>
          <a:p>
            <a:pPr algn="ctr"/>
            <a:r>
              <a:rPr lang="ja-JP" altLang="en-US" dirty="0" smtClean="0"/>
              <a:t>重力</a:t>
            </a:r>
            <a:endParaRPr kumimoji="1" lang="ja-JP" altLang="en-US" dirty="0"/>
          </a:p>
        </p:txBody>
      </p:sp>
      <p:sp>
        <p:nvSpPr>
          <p:cNvPr id="60" name="テキスト ボックス 59"/>
          <p:cNvSpPr txBox="1"/>
          <p:nvPr/>
        </p:nvSpPr>
        <p:spPr>
          <a:xfrm>
            <a:off x="7743315" y="1076532"/>
            <a:ext cx="1464185" cy="369332"/>
          </a:xfrm>
          <a:prstGeom prst="rect">
            <a:avLst/>
          </a:prstGeom>
          <a:noFill/>
        </p:spPr>
        <p:txBody>
          <a:bodyPr wrap="square" rtlCol="0">
            <a:spAutoFit/>
          </a:bodyPr>
          <a:lstStyle/>
          <a:p>
            <a:r>
              <a:rPr kumimoji="1" lang="ja-JP" altLang="en-US" dirty="0" smtClean="0"/>
              <a:t>浮力</a:t>
            </a:r>
            <a:endParaRPr kumimoji="1" lang="ja-JP" altLang="en-US" dirty="0"/>
          </a:p>
        </p:txBody>
      </p:sp>
      <p:cxnSp>
        <p:nvCxnSpPr>
          <p:cNvPr id="61" name="直線矢印コネクタ 60"/>
          <p:cNvCxnSpPr/>
          <p:nvPr/>
        </p:nvCxnSpPr>
        <p:spPr>
          <a:xfrm flipV="1">
            <a:off x="7371943" y="3347150"/>
            <a:ext cx="0" cy="55953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2" name="直線矢印コネクタ 61"/>
          <p:cNvCxnSpPr/>
          <p:nvPr/>
        </p:nvCxnSpPr>
        <p:spPr>
          <a:xfrm flipH="1">
            <a:off x="7722810" y="3880207"/>
            <a:ext cx="9015" cy="47570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63" name="テキスト ボックス 62"/>
          <p:cNvSpPr txBox="1"/>
          <p:nvPr/>
        </p:nvSpPr>
        <p:spPr>
          <a:xfrm>
            <a:off x="6431645" y="3385250"/>
            <a:ext cx="1027490" cy="646331"/>
          </a:xfrm>
          <a:prstGeom prst="rect">
            <a:avLst/>
          </a:prstGeom>
          <a:noFill/>
        </p:spPr>
        <p:txBody>
          <a:bodyPr wrap="square" rtlCol="0">
            <a:spAutoFit/>
          </a:bodyPr>
          <a:lstStyle/>
          <a:p>
            <a:pPr algn="ctr"/>
            <a:r>
              <a:rPr kumimoji="1" lang="ja-JP" altLang="en-US" dirty="0" smtClean="0"/>
              <a:t>加速度</a:t>
            </a:r>
            <a:endParaRPr kumimoji="1" lang="en-US" altLang="ja-JP" dirty="0" smtClean="0"/>
          </a:p>
          <a:p>
            <a:pPr algn="ctr"/>
            <a:r>
              <a:rPr lang="ja-JP" altLang="en-US" dirty="0" smtClean="0"/>
              <a:t>重力</a:t>
            </a:r>
            <a:endParaRPr kumimoji="1" lang="ja-JP" altLang="en-US" dirty="0"/>
          </a:p>
        </p:txBody>
      </p:sp>
      <p:sp>
        <p:nvSpPr>
          <p:cNvPr id="64" name="テキスト ボックス 63"/>
          <p:cNvSpPr txBox="1"/>
          <p:nvPr/>
        </p:nvSpPr>
        <p:spPr>
          <a:xfrm>
            <a:off x="7769925" y="4020250"/>
            <a:ext cx="853375" cy="369332"/>
          </a:xfrm>
          <a:prstGeom prst="rect">
            <a:avLst/>
          </a:prstGeom>
          <a:noFill/>
        </p:spPr>
        <p:txBody>
          <a:bodyPr wrap="square" rtlCol="0">
            <a:spAutoFit/>
          </a:bodyPr>
          <a:lstStyle/>
          <a:p>
            <a:r>
              <a:rPr kumimoji="1" lang="ja-JP" altLang="en-US" dirty="0" smtClean="0"/>
              <a:t>浮力</a:t>
            </a:r>
            <a:endParaRPr kumimoji="1" lang="ja-JP" altLang="en-US" dirty="0"/>
          </a:p>
        </p:txBody>
      </p:sp>
      <p:cxnSp>
        <p:nvCxnSpPr>
          <p:cNvPr id="68" name="直線矢印コネクタ 67"/>
          <p:cNvCxnSpPr/>
          <p:nvPr/>
        </p:nvCxnSpPr>
        <p:spPr>
          <a:xfrm flipV="1">
            <a:off x="7768715" y="3471546"/>
            <a:ext cx="0" cy="4968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71" name="テキスト ボックス 70"/>
          <p:cNvSpPr txBox="1"/>
          <p:nvPr/>
        </p:nvSpPr>
        <p:spPr>
          <a:xfrm>
            <a:off x="7252829" y="836082"/>
            <a:ext cx="108000" cy="108000"/>
          </a:xfrm>
          <a:prstGeom prst="rect">
            <a:avLst/>
          </a:prstGeom>
          <a:noFill/>
        </p:spPr>
        <p:txBody>
          <a:bodyPr wrap="square" rtlCol="0">
            <a:spAutoFit/>
          </a:bodyPr>
          <a:lstStyle/>
          <a:p>
            <a:r>
              <a:rPr kumimoji="1" lang="ja-JP" altLang="en-US" sz="1600" dirty="0" smtClean="0"/>
              <a:t>✕</a:t>
            </a:r>
            <a:endParaRPr kumimoji="1" lang="ja-JP" altLang="en-US" sz="1600" dirty="0"/>
          </a:p>
        </p:txBody>
      </p:sp>
      <p:sp>
        <p:nvSpPr>
          <p:cNvPr id="77" name="テキスト ボックス 76"/>
          <p:cNvSpPr txBox="1"/>
          <p:nvPr/>
        </p:nvSpPr>
        <p:spPr>
          <a:xfrm>
            <a:off x="7574611" y="848946"/>
            <a:ext cx="216000" cy="230400"/>
          </a:xfrm>
          <a:prstGeom prst="rect">
            <a:avLst/>
          </a:prstGeom>
          <a:noFill/>
        </p:spPr>
        <p:txBody>
          <a:bodyPr wrap="square" rtlCol="0">
            <a:spAutoFit/>
          </a:bodyPr>
          <a:lstStyle/>
          <a:p>
            <a:r>
              <a:rPr kumimoji="1" lang="ja-JP" altLang="en-US" sz="1600" dirty="0" smtClean="0"/>
              <a:t>✕</a:t>
            </a:r>
            <a:endParaRPr kumimoji="1" lang="ja-JP" altLang="en-US" sz="1600" dirty="0"/>
          </a:p>
        </p:txBody>
      </p:sp>
      <p:sp>
        <p:nvSpPr>
          <p:cNvPr id="79" name="テキスト ボックス 78"/>
          <p:cNvSpPr txBox="1"/>
          <p:nvPr/>
        </p:nvSpPr>
        <p:spPr>
          <a:xfrm>
            <a:off x="7187742" y="3720351"/>
            <a:ext cx="305257" cy="338554"/>
          </a:xfrm>
          <a:prstGeom prst="rect">
            <a:avLst/>
          </a:prstGeom>
          <a:noFill/>
        </p:spPr>
        <p:txBody>
          <a:bodyPr wrap="square" rtlCol="0">
            <a:spAutoFit/>
          </a:bodyPr>
          <a:lstStyle/>
          <a:p>
            <a:r>
              <a:rPr kumimoji="1" lang="ja-JP" altLang="en-US" sz="1600" dirty="0" smtClean="0"/>
              <a:t>✕</a:t>
            </a:r>
            <a:endParaRPr kumimoji="1" lang="ja-JP" altLang="en-US" sz="1600" dirty="0"/>
          </a:p>
        </p:txBody>
      </p:sp>
      <p:sp>
        <p:nvSpPr>
          <p:cNvPr id="80" name="テキスト ボックス 79"/>
          <p:cNvSpPr txBox="1"/>
          <p:nvPr/>
        </p:nvSpPr>
        <p:spPr>
          <a:xfrm>
            <a:off x="7534925" y="3745916"/>
            <a:ext cx="216000" cy="230400"/>
          </a:xfrm>
          <a:prstGeom prst="rect">
            <a:avLst/>
          </a:prstGeom>
          <a:noFill/>
        </p:spPr>
        <p:txBody>
          <a:bodyPr wrap="square" rtlCol="0">
            <a:spAutoFit/>
          </a:bodyPr>
          <a:lstStyle/>
          <a:p>
            <a:r>
              <a:rPr kumimoji="1" lang="ja-JP" altLang="en-US" sz="1600" dirty="0" smtClean="0"/>
              <a:t>✕</a:t>
            </a:r>
            <a:endParaRPr kumimoji="1" lang="ja-JP" altLang="en-US" sz="1600" dirty="0"/>
          </a:p>
        </p:txBody>
      </p:sp>
      <p:sp>
        <p:nvSpPr>
          <p:cNvPr id="81" name="テキスト ボックス 80"/>
          <p:cNvSpPr txBox="1"/>
          <p:nvPr/>
        </p:nvSpPr>
        <p:spPr>
          <a:xfrm>
            <a:off x="7739811" y="3396946"/>
            <a:ext cx="1483789" cy="369332"/>
          </a:xfrm>
          <a:prstGeom prst="rect">
            <a:avLst/>
          </a:prstGeom>
          <a:noFill/>
        </p:spPr>
        <p:txBody>
          <a:bodyPr wrap="square" rtlCol="0">
            <a:spAutoFit/>
          </a:bodyPr>
          <a:lstStyle/>
          <a:p>
            <a:r>
              <a:rPr kumimoji="1" lang="ja-JP" altLang="en-US" dirty="0" smtClean="0"/>
              <a:t>抵抗力</a:t>
            </a:r>
            <a:endParaRPr kumimoji="1" lang="ja-JP" altLang="en-US" dirty="0"/>
          </a:p>
        </p:txBody>
      </p:sp>
      <p:cxnSp>
        <p:nvCxnSpPr>
          <p:cNvPr id="43" name="直線矢印コネクタ 42"/>
          <p:cNvCxnSpPr/>
          <p:nvPr/>
        </p:nvCxnSpPr>
        <p:spPr>
          <a:xfrm>
            <a:off x="2801364" y="4168682"/>
            <a:ext cx="635000" cy="0"/>
          </a:xfrm>
          <a:prstGeom prst="straightConnector1">
            <a:avLst/>
          </a:prstGeom>
          <a:ln>
            <a:solidFill>
              <a:srgbClr val="FFFF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4" name="テキスト ボックス 43"/>
          <p:cNvSpPr txBox="1"/>
          <p:nvPr/>
        </p:nvSpPr>
        <p:spPr>
          <a:xfrm>
            <a:off x="2691982" y="4155982"/>
            <a:ext cx="1121716" cy="400110"/>
          </a:xfrm>
          <a:prstGeom prst="rect">
            <a:avLst/>
          </a:prstGeom>
          <a:noFill/>
        </p:spPr>
        <p:txBody>
          <a:bodyPr wrap="square" rtlCol="0">
            <a:spAutoFit/>
          </a:bodyPr>
          <a:lstStyle/>
          <a:p>
            <a:r>
              <a:rPr kumimoji="1" lang="en-US" altLang="ja-JP" sz="2000" b="1" dirty="0" smtClean="0">
                <a:solidFill>
                  <a:schemeClr val="bg1"/>
                </a:solidFill>
              </a:rPr>
              <a:t>100 </a:t>
            </a:r>
            <a:r>
              <a:rPr kumimoji="1" lang="en-US" altLang="ja-JP" sz="2000" b="1" dirty="0" err="1" smtClean="0">
                <a:solidFill>
                  <a:schemeClr val="bg1"/>
                </a:solidFill>
              </a:rPr>
              <a:t>μm</a:t>
            </a:r>
            <a:endParaRPr kumimoji="1" lang="ja-JP" altLang="en-US" sz="2000" b="1" dirty="0">
              <a:solidFill>
                <a:schemeClr val="bg1"/>
              </a:solidFill>
            </a:endParaRPr>
          </a:p>
        </p:txBody>
      </p:sp>
      <p:cxnSp>
        <p:nvCxnSpPr>
          <p:cNvPr id="48" name="直線矢印コネクタ 47"/>
          <p:cNvCxnSpPr/>
          <p:nvPr/>
        </p:nvCxnSpPr>
        <p:spPr>
          <a:xfrm>
            <a:off x="4234638" y="1691239"/>
            <a:ext cx="0" cy="1597697"/>
          </a:xfrm>
          <a:prstGeom prst="straightConnector1">
            <a:avLst/>
          </a:prstGeom>
          <a:ln>
            <a:solidFill>
              <a:srgbClr val="FFFF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9" name="テキスト ボックス 48"/>
          <p:cNvSpPr txBox="1"/>
          <p:nvPr/>
        </p:nvSpPr>
        <p:spPr>
          <a:xfrm>
            <a:off x="3686251" y="2284971"/>
            <a:ext cx="673215" cy="400110"/>
          </a:xfrm>
          <a:prstGeom prst="rect">
            <a:avLst/>
          </a:prstGeom>
          <a:noFill/>
        </p:spPr>
        <p:txBody>
          <a:bodyPr wrap="square" rtlCol="0">
            <a:spAutoFit/>
          </a:bodyPr>
          <a:lstStyle/>
          <a:p>
            <a:r>
              <a:rPr kumimoji="1" lang="en-US" altLang="ja-JP" sz="2000" b="1" dirty="0" smtClean="0">
                <a:solidFill>
                  <a:schemeClr val="bg1"/>
                </a:solidFill>
              </a:rPr>
              <a:t>1ns</a:t>
            </a:r>
            <a:endParaRPr kumimoji="1" lang="ja-JP" altLang="en-US" sz="2000" b="1" dirty="0">
              <a:solidFill>
                <a:schemeClr val="bg1"/>
              </a:solidFill>
            </a:endParaRPr>
          </a:p>
        </p:txBody>
      </p:sp>
      <p:sp>
        <p:nvSpPr>
          <p:cNvPr id="2" name="テキスト ボックス 1"/>
          <p:cNvSpPr txBox="1"/>
          <p:nvPr/>
        </p:nvSpPr>
        <p:spPr>
          <a:xfrm>
            <a:off x="3884032" y="1176916"/>
            <a:ext cx="1026643" cy="369332"/>
          </a:xfrm>
          <a:prstGeom prst="rect">
            <a:avLst/>
          </a:prstGeom>
          <a:noFill/>
        </p:spPr>
        <p:txBody>
          <a:bodyPr wrap="square" rtlCol="0">
            <a:spAutoFit/>
          </a:bodyPr>
          <a:lstStyle/>
          <a:p>
            <a:r>
              <a:rPr kumimoji="1" lang="ja-JP" altLang="en-US" b="1" dirty="0" smtClean="0"/>
              <a:t>加速</a:t>
            </a:r>
            <a:endParaRPr kumimoji="1" lang="ja-JP" altLang="en-US" b="1" dirty="0"/>
          </a:p>
        </p:txBody>
      </p:sp>
      <p:sp>
        <p:nvSpPr>
          <p:cNvPr id="3" name="下矢印 2"/>
          <p:cNvSpPr/>
          <p:nvPr/>
        </p:nvSpPr>
        <p:spPr>
          <a:xfrm>
            <a:off x="3712100" y="1306496"/>
            <a:ext cx="267235" cy="345091"/>
          </a:xfrm>
          <a:prstGeom prst="downArrow">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t"/>
          <a:lstStyle/>
          <a:p>
            <a:pPr algn="l"/>
            <a:endParaRPr kumimoji="1" lang="ja-JP" altLang="en-US" sz="1100" dirty="0"/>
          </a:p>
        </p:txBody>
      </p:sp>
      <p:sp>
        <p:nvSpPr>
          <p:cNvPr id="50" name="テキスト ボックス 49"/>
          <p:cNvSpPr txBox="1"/>
          <p:nvPr/>
        </p:nvSpPr>
        <p:spPr>
          <a:xfrm>
            <a:off x="1306874" y="50801"/>
            <a:ext cx="8149561" cy="830997"/>
          </a:xfrm>
          <a:prstGeom prst="rect">
            <a:avLst/>
          </a:prstGeom>
          <a:noFill/>
        </p:spPr>
        <p:txBody>
          <a:bodyPr wrap="square" rtlCol="0">
            <a:spAutoFit/>
          </a:bodyPr>
          <a:lstStyle/>
          <a:p>
            <a:r>
              <a:rPr lang="ja-JP" altLang="en-US" sz="2400" b="1" dirty="0" smtClean="0">
                <a:latin typeface="+mn-ea"/>
              </a:rPr>
              <a:t>実験データより，</a:t>
            </a:r>
            <a:r>
              <a:rPr lang="en-US" altLang="ja-JP" sz="2400" b="1" dirty="0" smtClean="0">
                <a:latin typeface="+mn-ea"/>
              </a:rPr>
              <a:t>X</a:t>
            </a:r>
            <a:r>
              <a:rPr lang="ja-JP" altLang="en-US" sz="2400" b="1" dirty="0" smtClean="0">
                <a:latin typeface="+mn-ea"/>
              </a:rPr>
              <a:t>線の透過強度比から面密度擾乱</a:t>
            </a:r>
            <a:endParaRPr lang="en-US" altLang="ja-JP" sz="2400" b="1" dirty="0" smtClean="0">
              <a:latin typeface="+mn-ea"/>
            </a:endParaRPr>
          </a:p>
          <a:p>
            <a:r>
              <a:rPr lang="ja-JP" altLang="en-US" sz="2400" b="1" dirty="0" smtClean="0">
                <a:latin typeface="+mn-ea"/>
              </a:rPr>
              <a:t>を解析した</a:t>
            </a:r>
            <a:endParaRPr lang="ja-JP" altLang="en-US" sz="2400" b="1" dirty="0">
              <a:latin typeface="+mn-ea"/>
            </a:endParaRPr>
          </a:p>
        </p:txBody>
      </p:sp>
      <p:sp>
        <p:nvSpPr>
          <p:cNvPr id="51" name="テキスト ボックス 50"/>
          <p:cNvSpPr txBox="1"/>
          <p:nvPr/>
        </p:nvSpPr>
        <p:spPr>
          <a:xfrm>
            <a:off x="40492" y="28420"/>
            <a:ext cx="1167307" cy="338554"/>
          </a:xfrm>
          <a:prstGeom prst="rect">
            <a:avLst/>
          </a:prstGeom>
          <a:noFill/>
          <a:ln>
            <a:solidFill>
              <a:schemeClr val="tx1"/>
            </a:solidFill>
          </a:ln>
        </p:spPr>
        <p:txBody>
          <a:bodyPr wrap="none" rtlCol="0">
            <a:spAutoFit/>
          </a:bodyPr>
          <a:lstStyle/>
          <a:p>
            <a:r>
              <a:rPr lang="ja-JP" altLang="en-US" sz="1600" dirty="0" smtClean="0"/>
              <a:t>実験データ</a:t>
            </a:r>
            <a:endParaRPr kumimoji="1" lang="ja-JP" altLang="en-US" sz="1600" dirty="0"/>
          </a:p>
        </p:txBody>
      </p:sp>
      <p:sp>
        <p:nvSpPr>
          <p:cNvPr id="55" name="テキスト ボックス 54"/>
          <p:cNvSpPr txBox="1"/>
          <p:nvPr/>
        </p:nvSpPr>
        <p:spPr>
          <a:xfrm>
            <a:off x="5043165" y="6209624"/>
            <a:ext cx="3999237" cy="646331"/>
          </a:xfrm>
          <a:prstGeom prst="rect">
            <a:avLst/>
          </a:prstGeom>
          <a:noFill/>
        </p:spPr>
        <p:txBody>
          <a:bodyPr wrap="square" rtlCol="0">
            <a:spAutoFit/>
          </a:bodyPr>
          <a:lstStyle/>
          <a:p>
            <a:r>
              <a:rPr kumimoji="1" lang="ja-JP" altLang="en-US" dirty="0" smtClean="0"/>
              <a:t>ポリスチレンでは単波長の擾乱成長→バブル・スパイク構造の形成を観測した</a:t>
            </a:r>
            <a:endParaRPr kumimoji="1" lang="ja-JP" altLang="en-US" dirty="0"/>
          </a:p>
        </p:txBody>
      </p:sp>
      <p:sp>
        <p:nvSpPr>
          <p:cNvPr id="57" name="テキスト ボックス 56"/>
          <p:cNvSpPr txBox="1"/>
          <p:nvPr/>
        </p:nvSpPr>
        <p:spPr>
          <a:xfrm>
            <a:off x="932278" y="4900932"/>
            <a:ext cx="3047057" cy="707886"/>
          </a:xfrm>
          <a:prstGeom prst="rect">
            <a:avLst/>
          </a:prstGeom>
          <a:noFill/>
        </p:spPr>
        <p:txBody>
          <a:bodyPr wrap="square" rtlCol="0">
            <a:spAutoFit/>
          </a:bodyPr>
          <a:lstStyle/>
          <a:p>
            <a:r>
              <a:rPr kumimoji="1" lang="ja-JP" altLang="en-US" sz="2000" b="1" dirty="0" smtClean="0"/>
              <a:t>ターゲットを通過した</a:t>
            </a:r>
            <a:r>
              <a:rPr kumimoji="1" lang="en-US" altLang="ja-JP" sz="2000" b="1" dirty="0" smtClean="0"/>
              <a:t>X</a:t>
            </a:r>
            <a:r>
              <a:rPr kumimoji="1" lang="ja-JP" altLang="en-US" sz="2000" b="1" dirty="0" smtClean="0"/>
              <a:t>線の透過強度のコントラスト</a:t>
            </a:r>
            <a:endParaRPr kumimoji="1" lang="ja-JP" altLang="en-US" sz="2000" b="1" dirty="0"/>
          </a:p>
        </p:txBody>
      </p:sp>
      <p:sp>
        <p:nvSpPr>
          <p:cNvPr id="65" name="テキスト ボックス 64"/>
          <p:cNvSpPr txBox="1"/>
          <p:nvPr/>
        </p:nvSpPr>
        <p:spPr>
          <a:xfrm>
            <a:off x="945972" y="5965134"/>
            <a:ext cx="3467100" cy="707886"/>
          </a:xfrm>
          <a:prstGeom prst="rect">
            <a:avLst/>
          </a:prstGeom>
          <a:noFill/>
        </p:spPr>
        <p:txBody>
          <a:bodyPr wrap="square" rtlCol="0">
            <a:spAutoFit/>
          </a:bodyPr>
          <a:lstStyle/>
          <a:p>
            <a:r>
              <a:rPr kumimoji="1" lang="ja-JP" altLang="en-US" sz="2000" b="1" dirty="0" smtClean="0"/>
              <a:t>ターゲット内部の面密度</a:t>
            </a:r>
            <a:endParaRPr kumimoji="1" lang="en-US" altLang="ja-JP" sz="2000" b="1" dirty="0" smtClean="0"/>
          </a:p>
          <a:p>
            <a:r>
              <a:rPr kumimoji="1" lang="ja-JP" altLang="en-US" sz="2000" b="1" dirty="0" smtClean="0"/>
              <a:t>（密度</a:t>
            </a:r>
            <a:r>
              <a:rPr kumimoji="1" lang="en-US" altLang="ja-JP" sz="2000" b="1" dirty="0" smtClean="0"/>
              <a:t>×</a:t>
            </a:r>
            <a:r>
              <a:rPr kumimoji="1" lang="ja-JP" altLang="en-US" sz="2000" b="1" dirty="0" smtClean="0"/>
              <a:t>厚さ）</a:t>
            </a:r>
            <a:r>
              <a:rPr lang="en-US" altLang="ja-JP" sz="2000" b="1" dirty="0" smtClean="0"/>
              <a:t>[</a:t>
            </a:r>
            <a:r>
              <a:rPr lang="en-US" altLang="ja-JP" sz="2000" b="1" dirty="0"/>
              <a:t>g/cm</a:t>
            </a:r>
            <a:r>
              <a:rPr lang="en-US" altLang="ja-JP" sz="2000" b="1" baseline="30000" dirty="0"/>
              <a:t>2</a:t>
            </a:r>
            <a:r>
              <a:rPr lang="en-US" altLang="ja-JP" sz="2000" b="1" dirty="0" smtClean="0"/>
              <a:t>]</a:t>
            </a:r>
            <a:endParaRPr kumimoji="1" lang="ja-JP" altLang="en-US" sz="2000" b="1" dirty="0"/>
          </a:p>
        </p:txBody>
      </p:sp>
      <p:sp>
        <p:nvSpPr>
          <p:cNvPr id="66" name="下矢印 65"/>
          <p:cNvSpPr/>
          <p:nvPr/>
        </p:nvSpPr>
        <p:spPr>
          <a:xfrm>
            <a:off x="2166878" y="5587438"/>
            <a:ext cx="482600" cy="377696"/>
          </a:xfrm>
          <a:prstGeom prst="downArrow">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t"/>
          <a:lstStyle/>
          <a:p>
            <a:pPr algn="l"/>
            <a:endParaRPr kumimoji="1" lang="ja-JP" altLang="en-US" sz="1100" dirty="0"/>
          </a:p>
        </p:txBody>
      </p:sp>
      <p:sp>
        <p:nvSpPr>
          <p:cNvPr id="18" name="テキスト ボックス 17"/>
          <p:cNvSpPr txBox="1"/>
          <p:nvPr/>
        </p:nvSpPr>
        <p:spPr>
          <a:xfrm>
            <a:off x="6189631" y="1064571"/>
            <a:ext cx="1303867" cy="369332"/>
          </a:xfrm>
          <a:prstGeom prst="rect">
            <a:avLst/>
          </a:prstGeom>
          <a:noFill/>
        </p:spPr>
        <p:txBody>
          <a:bodyPr wrap="square" rtlCol="0">
            <a:spAutoFit/>
          </a:bodyPr>
          <a:lstStyle/>
          <a:p>
            <a:r>
              <a:rPr kumimoji="1" lang="ja-JP" altLang="en-US" dirty="0" smtClean="0"/>
              <a:t>密度</a:t>
            </a:r>
            <a:r>
              <a:rPr lang="ja-JP" altLang="en-US" dirty="0" smtClean="0"/>
              <a:t>大</a:t>
            </a:r>
            <a:endParaRPr kumimoji="1" lang="ja-JP" altLang="en-US" dirty="0"/>
          </a:p>
        </p:txBody>
      </p:sp>
      <p:sp>
        <p:nvSpPr>
          <p:cNvPr id="19" name="テキスト ボックス 18"/>
          <p:cNvSpPr txBox="1"/>
          <p:nvPr/>
        </p:nvSpPr>
        <p:spPr>
          <a:xfrm>
            <a:off x="5775415" y="636923"/>
            <a:ext cx="963895" cy="369332"/>
          </a:xfrm>
          <a:prstGeom prst="rect">
            <a:avLst/>
          </a:prstGeom>
          <a:noFill/>
        </p:spPr>
        <p:txBody>
          <a:bodyPr wrap="square" rtlCol="0">
            <a:spAutoFit/>
          </a:bodyPr>
          <a:lstStyle/>
          <a:p>
            <a:r>
              <a:rPr kumimoji="1" lang="ja-JP" altLang="en-US" dirty="0" smtClean="0"/>
              <a:t>密度小</a:t>
            </a:r>
            <a:endParaRPr kumimoji="1" lang="ja-JP" altLang="en-US" dirty="0"/>
          </a:p>
        </p:txBody>
      </p:sp>
    </p:spTree>
    <p:extLst>
      <p:ext uri="{BB962C8B-B14F-4D97-AF65-F5344CB8AC3E}">
        <p14:creationId xmlns:p14="http://schemas.microsoft.com/office/powerpoint/2010/main" val="20114566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7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7"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Diaインプリント(SN36917).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703" y="1575733"/>
            <a:ext cx="3633274" cy="2772377"/>
          </a:xfrm>
          <a:prstGeom prst="rect">
            <a:avLst/>
          </a:prstGeom>
        </p:spPr>
      </p:pic>
      <p:pic>
        <p:nvPicPr>
          <p:cNvPr id="5" name="図 4" descr="CH Imprint SN36916 row data.bm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7486" y="1602515"/>
            <a:ext cx="3652004" cy="2783077"/>
          </a:xfrm>
          <a:prstGeom prst="rect">
            <a:avLst/>
          </a:prstGeom>
        </p:spPr>
      </p:pic>
      <p:sp>
        <p:nvSpPr>
          <p:cNvPr id="8" name="テキスト ボックス 7"/>
          <p:cNvSpPr txBox="1"/>
          <p:nvPr/>
        </p:nvSpPr>
        <p:spPr>
          <a:xfrm>
            <a:off x="820274" y="1533112"/>
            <a:ext cx="3139871" cy="369332"/>
          </a:xfrm>
          <a:prstGeom prst="rect">
            <a:avLst/>
          </a:prstGeom>
          <a:noFill/>
        </p:spPr>
        <p:txBody>
          <a:bodyPr wrap="square" rtlCol="0">
            <a:spAutoFit/>
          </a:bodyPr>
          <a:lstStyle/>
          <a:p>
            <a:r>
              <a:rPr kumimoji="1" lang="en-US" altLang="ja-JP" b="1" dirty="0" smtClean="0">
                <a:solidFill>
                  <a:schemeClr val="bg1"/>
                </a:solidFill>
              </a:rPr>
              <a:t>Diamond </a:t>
            </a:r>
            <a:r>
              <a:rPr kumimoji="1" lang="ja-JP" altLang="en-US" b="1" dirty="0" smtClean="0">
                <a:solidFill>
                  <a:schemeClr val="bg1"/>
                </a:solidFill>
              </a:rPr>
              <a:t>（</a:t>
            </a:r>
            <a:r>
              <a:rPr lang="en-US" altLang="ja-JP" b="1" dirty="0" smtClean="0">
                <a:solidFill>
                  <a:schemeClr val="bg1"/>
                </a:solidFill>
              </a:rPr>
              <a:t>thickness </a:t>
            </a:r>
            <a:r>
              <a:rPr kumimoji="1" lang="en-US" altLang="ja-JP" b="1" dirty="0" smtClean="0">
                <a:solidFill>
                  <a:schemeClr val="bg1"/>
                </a:solidFill>
              </a:rPr>
              <a:t>12.7μm</a:t>
            </a:r>
            <a:r>
              <a:rPr kumimoji="1" lang="en-US" altLang="ja-JP" b="1" baseline="30000" dirty="0" smtClean="0">
                <a:solidFill>
                  <a:schemeClr val="bg1"/>
                </a:solidFill>
              </a:rPr>
              <a:t>t</a:t>
            </a:r>
            <a:r>
              <a:rPr kumimoji="1" lang="ja-JP" altLang="en-US" b="1" dirty="0" smtClean="0">
                <a:solidFill>
                  <a:schemeClr val="bg1"/>
                </a:solidFill>
              </a:rPr>
              <a:t>）</a:t>
            </a:r>
            <a:endParaRPr kumimoji="1" lang="ja-JP" altLang="en-US" b="1" dirty="0">
              <a:solidFill>
                <a:schemeClr val="bg1"/>
              </a:solidFill>
            </a:endParaRPr>
          </a:p>
        </p:txBody>
      </p:sp>
      <p:sp>
        <p:nvSpPr>
          <p:cNvPr id="9" name="テキスト ボックス 8"/>
          <p:cNvSpPr txBox="1"/>
          <p:nvPr/>
        </p:nvSpPr>
        <p:spPr>
          <a:xfrm>
            <a:off x="5028562" y="1558512"/>
            <a:ext cx="2731138" cy="369332"/>
          </a:xfrm>
          <a:prstGeom prst="rect">
            <a:avLst/>
          </a:prstGeom>
          <a:noFill/>
        </p:spPr>
        <p:txBody>
          <a:bodyPr wrap="square" rtlCol="0">
            <a:spAutoFit/>
          </a:bodyPr>
          <a:lstStyle/>
          <a:p>
            <a:r>
              <a:rPr kumimoji="1" lang="en-US" altLang="ja-JP" b="1" dirty="0" smtClean="0">
                <a:solidFill>
                  <a:schemeClr val="bg1"/>
                </a:solidFill>
              </a:rPr>
              <a:t>CH </a:t>
            </a:r>
            <a:r>
              <a:rPr kumimoji="1" lang="ja-JP" altLang="en-US" b="1" dirty="0" smtClean="0">
                <a:solidFill>
                  <a:schemeClr val="bg1"/>
                </a:solidFill>
              </a:rPr>
              <a:t>（</a:t>
            </a:r>
            <a:r>
              <a:rPr kumimoji="1" lang="en-US" altLang="ja-JP" b="1" dirty="0" smtClean="0">
                <a:solidFill>
                  <a:schemeClr val="bg1"/>
                </a:solidFill>
              </a:rPr>
              <a:t>thickness 25.0μm</a:t>
            </a:r>
            <a:r>
              <a:rPr kumimoji="1" lang="en-US" altLang="ja-JP" b="1" baseline="30000" dirty="0" smtClean="0">
                <a:solidFill>
                  <a:schemeClr val="bg1"/>
                </a:solidFill>
              </a:rPr>
              <a:t>t</a:t>
            </a:r>
            <a:r>
              <a:rPr kumimoji="1" lang="ja-JP" altLang="en-US" b="1" dirty="0" smtClean="0">
                <a:solidFill>
                  <a:schemeClr val="bg1"/>
                </a:solidFill>
              </a:rPr>
              <a:t>）</a:t>
            </a:r>
            <a:endParaRPr kumimoji="1" lang="ja-JP" altLang="en-US" b="1" dirty="0">
              <a:solidFill>
                <a:schemeClr val="bg1"/>
              </a:solidFill>
            </a:endParaRPr>
          </a:p>
        </p:txBody>
      </p:sp>
      <p:cxnSp>
        <p:nvCxnSpPr>
          <p:cNvPr id="10" name="直線矢印コネクタ 9"/>
          <p:cNvCxnSpPr/>
          <p:nvPr/>
        </p:nvCxnSpPr>
        <p:spPr>
          <a:xfrm>
            <a:off x="769111" y="1588432"/>
            <a:ext cx="1" cy="314012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直線矢印コネクタ 10"/>
          <p:cNvCxnSpPr/>
          <p:nvPr/>
        </p:nvCxnSpPr>
        <p:spPr>
          <a:xfrm>
            <a:off x="2998611" y="3250660"/>
            <a:ext cx="635000" cy="0"/>
          </a:xfrm>
          <a:prstGeom prst="straightConnector1">
            <a:avLst/>
          </a:prstGeom>
          <a:ln>
            <a:solidFill>
              <a:srgbClr val="FFFF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2" name="テキスト ボックス 11"/>
          <p:cNvSpPr txBox="1"/>
          <p:nvPr/>
        </p:nvSpPr>
        <p:spPr>
          <a:xfrm>
            <a:off x="2889229" y="3237960"/>
            <a:ext cx="1121716" cy="400110"/>
          </a:xfrm>
          <a:prstGeom prst="rect">
            <a:avLst/>
          </a:prstGeom>
          <a:noFill/>
        </p:spPr>
        <p:txBody>
          <a:bodyPr wrap="square" rtlCol="0">
            <a:spAutoFit/>
          </a:bodyPr>
          <a:lstStyle/>
          <a:p>
            <a:r>
              <a:rPr kumimoji="1" lang="en-US" altLang="ja-JP" sz="2000" b="1" dirty="0" smtClean="0">
                <a:solidFill>
                  <a:schemeClr val="bg1"/>
                </a:solidFill>
              </a:rPr>
              <a:t>100 </a:t>
            </a:r>
            <a:r>
              <a:rPr kumimoji="1" lang="en-US" altLang="ja-JP" sz="2000" b="1" dirty="0" err="1" smtClean="0">
                <a:solidFill>
                  <a:schemeClr val="bg1"/>
                </a:solidFill>
              </a:rPr>
              <a:t>μm</a:t>
            </a:r>
            <a:endParaRPr kumimoji="1" lang="ja-JP" altLang="en-US" sz="2000" b="1" dirty="0">
              <a:solidFill>
                <a:schemeClr val="bg1"/>
              </a:solidFill>
            </a:endParaRPr>
          </a:p>
        </p:txBody>
      </p:sp>
      <p:cxnSp>
        <p:nvCxnSpPr>
          <p:cNvPr id="13" name="直線コネクタ 12"/>
          <p:cNvCxnSpPr/>
          <p:nvPr/>
        </p:nvCxnSpPr>
        <p:spPr>
          <a:xfrm flipH="1">
            <a:off x="606750" y="3945874"/>
            <a:ext cx="26432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flipH="1">
            <a:off x="606750" y="2363108"/>
            <a:ext cx="26432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テキスト ボックス 14"/>
          <p:cNvSpPr txBox="1"/>
          <p:nvPr/>
        </p:nvSpPr>
        <p:spPr>
          <a:xfrm>
            <a:off x="151408" y="4085984"/>
            <a:ext cx="804333" cy="646331"/>
          </a:xfrm>
          <a:prstGeom prst="rect">
            <a:avLst/>
          </a:prstGeom>
          <a:noFill/>
        </p:spPr>
        <p:txBody>
          <a:bodyPr wrap="square" rtlCol="0">
            <a:spAutoFit/>
          </a:bodyPr>
          <a:lstStyle/>
          <a:p>
            <a:r>
              <a:rPr kumimoji="1" lang="en-US" altLang="ja-JP" b="1" dirty="0" smtClean="0"/>
              <a:t>Time</a:t>
            </a:r>
          </a:p>
          <a:p>
            <a:r>
              <a:rPr lang="en-US" altLang="ja-JP" b="1" dirty="0" smtClean="0"/>
              <a:t>(ns)</a:t>
            </a:r>
            <a:endParaRPr kumimoji="1" lang="ja-JP" altLang="en-US" b="1" dirty="0"/>
          </a:p>
        </p:txBody>
      </p:sp>
      <p:sp>
        <p:nvSpPr>
          <p:cNvPr id="16" name="テキスト ボックス 15"/>
          <p:cNvSpPr txBox="1"/>
          <p:nvPr/>
        </p:nvSpPr>
        <p:spPr>
          <a:xfrm>
            <a:off x="190500" y="3761208"/>
            <a:ext cx="547072" cy="369332"/>
          </a:xfrm>
          <a:prstGeom prst="rect">
            <a:avLst/>
          </a:prstGeom>
          <a:noFill/>
        </p:spPr>
        <p:txBody>
          <a:bodyPr wrap="square" rtlCol="0">
            <a:spAutoFit/>
          </a:bodyPr>
          <a:lstStyle/>
          <a:p>
            <a:r>
              <a:rPr lang="en-US" altLang="ja-JP" b="1" dirty="0"/>
              <a:t>2</a:t>
            </a:r>
            <a:r>
              <a:rPr kumimoji="1" lang="en-US" altLang="ja-JP" b="1" dirty="0" smtClean="0"/>
              <a:t>.0</a:t>
            </a:r>
            <a:endParaRPr kumimoji="1" lang="ja-JP" altLang="en-US" b="1" dirty="0"/>
          </a:p>
        </p:txBody>
      </p:sp>
      <p:sp>
        <p:nvSpPr>
          <p:cNvPr id="17" name="テキスト ボックス 16"/>
          <p:cNvSpPr txBox="1"/>
          <p:nvPr/>
        </p:nvSpPr>
        <p:spPr>
          <a:xfrm>
            <a:off x="176334" y="2178442"/>
            <a:ext cx="548412" cy="369332"/>
          </a:xfrm>
          <a:prstGeom prst="rect">
            <a:avLst/>
          </a:prstGeom>
          <a:noFill/>
        </p:spPr>
        <p:txBody>
          <a:bodyPr wrap="square" rtlCol="0">
            <a:spAutoFit/>
          </a:bodyPr>
          <a:lstStyle/>
          <a:p>
            <a:r>
              <a:rPr lang="en-US" altLang="ja-JP" b="1" dirty="0" smtClean="0"/>
              <a:t>1.0</a:t>
            </a:r>
            <a:endParaRPr kumimoji="1" lang="ja-JP" altLang="en-US" b="1" dirty="0"/>
          </a:p>
        </p:txBody>
      </p:sp>
      <p:cxnSp>
        <p:nvCxnSpPr>
          <p:cNvPr id="18" name="直線矢印コネクタ 17"/>
          <p:cNvCxnSpPr/>
          <p:nvPr/>
        </p:nvCxnSpPr>
        <p:spPr>
          <a:xfrm>
            <a:off x="4407801" y="1588432"/>
            <a:ext cx="0" cy="1597697"/>
          </a:xfrm>
          <a:prstGeom prst="straightConnector1">
            <a:avLst/>
          </a:prstGeom>
          <a:ln>
            <a:solidFill>
              <a:srgbClr val="FFFF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9" name="テキスト ボックス 18"/>
          <p:cNvSpPr txBox="1"/>
          <p:nvPr/>
        </p:nvSpPr>
        <p:spPr>
          <a:xfrm>
            <a:off x="3859414" y="2021300"/>
            <a:ext cx="673215" cy="400110"/>
          </a:xfrm>
          <a:prstGeom prst="rect">
            <a:avLst/>
          </a:prstGeom>
          <a:noFill/>
        </p:spPr>
        <p:txBody>
          <a:bodyPr wrap="square" rtlCol="0">
            <a:spAutoFit/>
          </a:bodyPr>
          <a:lstStyle/>
          <a:p>
            <a:r>
              <a:rPr kumimoji="1" lang="en-US" altLang="ja-JP" sz="2000" b="1" dirty="0" smtClean="0">
                <a:solidFill>
                  <a:schemeClr val="bg1"/>
                </a:solidFill>
              </a:rPr>
              <a:t>1ns</a:t>
            </a:r>
            <a:endParaRPr kumimoji="1" lang="ja-JP" altLang="en-US" sz="2000" b="1" dirty="0">
              <a:solidFill>
                <a:schemeClr val="bg1"/>
              </a:solidFill>
            </a:endParaRPr>
          </a:p>
        </p:txBody>
      </p:sp>
      <p:sp>
        <p:nvSpPr>
          <p:cNvPr id="20" name="正方形/長方形 19"/>
          <p:cNvSpPr/>
          <p:nvPr/>
        </p:nvSpPr>
        <p:spPr>
          <a:xfrm>
            <a:off x="883475" y="3699203"/>
            <a:ext cx="3114000" cy="160007"/>
          </a:xfrm>
          <a:prstGeom prst="rect">
            <a:avLst/>
          </a:prstGeom>
          <a:noFill/>
          <a:ln w="254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cxnSp>
        <p:nvCxnSpPr>
          <p:cNvPr id="21" name="直線矢印コネクタ 20"/>
          <p:cNvCxnSpPr/>
          <p:nvPr/>
        </p:nvCxnSpPr>
        <p:spPr>
          <a:xfrm>
            <a:off x="1092200" y="3643368"/>
            <a:ext cx="88900" cy="1113698"/>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24" name="1 つの角を丸めた四角形 23"/>
          <p:cNvSpPr/>
          <p:nvPr/>
        </p:nvSpPr>
        <p:spPr>
          <a:xfrm>
            <a:off x="5124898" y="3693430"/>
            <a:ext cx="3114000" cy="169091"/>
          </a:xfrm>
          <a:prstGeom prst="round1Rect">
            <a:avLst/>
          </a:prstGeom>
          <a:noFill/>
          <a:ln w="254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cxnSp>
        <p:nvCxnSpPr>
          <p:cNvPr id="25" name="直線矢印コネクタ 24"/>
          <p:cNvCxnSpPr/>
          <p:nvPr/>
        </p:nvCxnSpPr>
        <p:spPr>
          <a:xfrm flipH="1">
            <a:off x="7429500" y="3651705"/>
            <a:ext cx="508000" cy="1105361"/>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29" name="テキスト ボックス 28"/>
          <p:cNvSpPr txBox="1"/>
          <p:nvPr/>
        </p:nvSpPr>
        <p:spPr>
          <a:xfrm>
            <a:off x="2391406" y="4405305"/>
            <a:ext cx="4041974" cy="338554"/>
          </a:xfrm>
          <a:prstGeom prst="rect">
            <a:avLst/>
          </a:prstGeom>
          <a:noFill/>
        </p:spPr>
        <p:txBody>
          <a:bodyPr wrap="square" rtlCol="0">
            <a:spAutoFit/>
          </a:bodyPr>
          <a:lstStyle/>
          <a:p>
            <a:pPr algn="ctr"/>
            <a:r>
              <a:rPr lang="ja-JP" altLang="en-US" sz="1600" b="1" dirty="0" smtClean="0"/>
              <a:t>フットパルスのピーク強度：</a:t>
            </a:r>
            <a:r>
              <a:rPr kumimoji="1" lang="en-US" altLang="ja-JP" sz="1600" b="1" dirty="0" smtClean="0"/>
              <a:t> 8.0×10</a:t>
            </a:r>
            <a:r>
              <a:rPr kumimoji="1" lang="en-US" altLang="ja-JP" sz="1600" b="1" baseline="30000" dirty="0" smtClean="0"/>
              <a:t>12</a:t>
            </a:r>
            <a:r>
              <a:rPr kumimoji="1" lang="en-US" altLang="ja-JP" sz="1600" b="1" dirty="0" smtClean="0"/>
              <a:t> W/cm</a:t>
            </a:r>
            <a:r>
              <a:rPr kumimoji="1" lang="en-US" altLang="ja-JP" sz="1600" b="1" baseline="30000" dirty="0" smtClean="0"/>
              <a:t>2</a:t>
            </a:r>
            <a:endParaRPr kumimoji="1" lang="ja-JP" altLang="en-US" sz="1600" b="1" dirty="0"/>
          </a:p>
        </p:txBody>
      </p:sp>
      <p:pic>
        <p:nvPicPr>
          <p:cNvPr id="31" name="図 30"/>
          <p:cNvPicPr/>
          <p:nvPr/>
        </p:nvPicPr>
        <p:blipFill>
          <a:blip r:embed="rId5"/>
          <a:srcRect/>
          <a:stretch>
            <a:fillRect/>
          </a:stretch>
        </p:blipFill>
        <p:spPr bwMode="auto">
          <a:xfrm>
            <a:off x="-23989" y="4757066"/>
            <a:ext cx="4319892" cy="2076374"/>
          </a:xfrm>
          <a:prstGeom prst="rect">
            <a:avLst/>
          </a:prstGeom>
          <a:noFill/>
          <a:ln w="9525">
            <a:noFill/>
            <a:miter lim="800000"/>
            <a:headEnd/>
            <a:tailEnd/>
          </a:ln>
        </p:spPr>
      </p:pic>
      <p:pic>
        <p:nvPicPr>
          <p:cNvPr id="32" name="図 31"/>
          <p:cNvPicPr/>
          <p:nvPr/>
        </p:nvPicPr>
        <p:blipFill>
          <a:blip r:embed="rId6"/>
          <a:srcRect/>
          <a:stretch>
            <a:fillRect/>
          </a:stretch>
        </p:blipFill>
        <p:spPr bwMode="auto">
          <a:xfrm>
            <a:off x="4131816" y="4742404"/>
            <a:ext cx="4494899" cy="2077200"/>
          </a:xfrm>
          <a:prstGeom prst="rect">
            <a:avLst/>
          </a:prstGeom>
          <a:noFill/>
          <a:ln w="9525">
            <a:noFill/>
            <a:miter lim="800000"/>
            <a:headEnd/>
            <a:tailEnd/>
          </a:ln>
        </p:spPr>
      </p:pic>
      <p:cxnSp>
        <p:nvCxnSpPr>
          <p:cNvPr id="7" name="直線矢印コネクタ 6"/>
          <p:cNvCxnSpPr/>
          <p:nvPr/>
        </p:nvCxnSpPr>
        <p:spPr>
          <a:xfrm>
            <a:off x="2198139" y="4928439"/>
            <a:ext cx="280800" cy="0"/>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28" name="直線矢印コネクタ 27"/>
          <p:cNvCxnSpPr/>
          <p:nvPr/>
        </p:nvCxnSpPr>
        <p:spPr>
          <a:xfrm>
            <a:off x="6299200" y="4915739"/>
            <a:ext cx="536774" cy="0"/>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9" name="直線コネクタ 38"/>
          <p:cNvCxnSpPr/>
          <p:nvPr/>
        </p:nvCxnSpPr>
        <p:spPr>
          <a:xfrm flipV="1">
            <a:off x="2234270" y="2829803"/>
            <a:ext cx="0" cy="3559136"/>
          </a:xfrm>
          <a:prstGeom prst="line">
            <a:avLst/>
          </a:prstGeom>
          <a:ln>
            <a:solidFill>
              <a:srgbClr val="008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1" name="直線コネクタ 40"/>
          <p:cNvCxnSpPr/>
          <p:nvPr/>
        </p:nvCxnSpPr>
        <p:spPr>
          <a:xfrm flipV="1">
            <a:off x="2450170" y="2829803"/>
            <a:ext cx="0" cy="3559136"/>
          </a:xfrm>
          <a:prstGeom prst="line">
            <a:avLst/>
          </a:prstGeom>
          <a:ln>
            <a:solidFill>
              <a:srgbClr val="008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3" name="直線コネクタ 42"/>
          <p:cNvCxnSpPr/>
          <p:nvPr/>
        </p:nvCxnSpPr>
        <p:spPr>
          <a:xfrm flipV="1">
            <a:off x="6340674" y="2829803"/>
            <a:ext cx="0" cy="3559136"/>
          </a:xfrm>
          <a:prstGeom prst="line">
            <a:avLst/>
          </a:prstGeom>
          <a:ln>
            <a:solidFill>
              <a:srgbClr val="008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4" name="直線コネクタ 43"/>
          <p:cNvCxnSpPr/>
          <p:nvPr/>
        </p:nvCxnSpPr>
        <p:spPr>
          <a:xfrm flipV="1">
            <a:off x="6810574" y="2829803"/>
            <a:ext cx="0" cy="3559136"/>
          </a:xfrm>
          <a:prstGeom prst="line">
            <a:avLst/>
          </a:prstGeom>
          <a:ln>
            <a:solidFill>
              <a:srgbClr val="008000"/>
            </a:solidFill>
            <a:prstDash val="sysDash"/>
          </a:ln>
          <a:effectLst/>
        </p:spPr>
        <p:style>
          <a:lnRef idx="2">
            <a:schemeClr val="accent1"/>
          </a:lnRef>
          <a:fillRef idx="0">
            <a:schemeClr val="accent1"/>
          </a:fillRef>
          <a:effectRef idx="1">
            <a:schemeClr val="accent1"/>
          </a:effectRef>
          <a:fontRef idx="minor">
            <a:schemeClr val="tx1"/>
          </a:fontRef>
        </p:style>
      </p:cxnSp>
      <p:sp>
        <p:nvSpPr>
          <p:cNvPr id="2" name="テキスト ボックス 1"/>
          <p:cNvSpPr txBox="1"/>
          <p:nvPr/>
        </p:nvSpPr>
        <p:spPr>
          <a:xfrm>
            <a:off x="737572" y="1233442"/>
            <a:ext cx="1024639" cy="369332"/>
          </a:xfrm>
          <a:prstGeom prst="rect">
            <a:avLst/>
          </a:prstGeom>
          <a:noFill/>
        </p:spPr>
        <p:txBody>
          <a:bodyPr wrap="none" rtlCol="0">
            <a:spAutoFit/>
          </a:bodyPr>
          <a:lstStyle/>
          <a:p>
            <a:r>
              <a:rPr kumimoji="1" lang="en-US" altLang="ja-JP" dirty="0" smtClean="0"/>
              <a:t>SN36917</a:t>
            </a:r>
            <a:endParaRPr kumimoji="1" lang="ja-JP" altLang="en-US" dirty="0"/>
          </a:p>
        </p:txBody>
      </p:sp>
      <p:sp>
        <p:nvSpPr>
          <p:cNvPr id="34" name="テキスト ボックス 33"/>
          <p:cNvSpPr txBox="1"/>
          <p:nvPr/>
        </p:nvSpPr>
        <p:spPr>
          <a:xfrm>
            <a:off x="4972659" y="1234234"/>
            <a:ext cx="1024639" cy="369332"/>
          </a:xfrm>
          <a:prstGeom prst="rect">
            <a:avLst/>
          </a:prstGeom>
          <a:noFill/>
        </p:spPr>
        <p:txBody>
          <a:bodyPr wrap="none" rtlCol="0">
            <a:spAutoFit/>
          </a:bodyPr>
          <a:lstStyle/>
          <a:p>
            <a:r>
              <a:rPr kumimoji="1" lang="en-US" altLang="ja-JP" dirty="0" smtClean="0"/>
              <a:t>SN36916</a:t>
            </a:r>
            <a:endParaRPr kumimoji="1" lang="ja-JP" altLang="en-US" dirty="0"/>
          </a:p>
        </p:txBody>
      </p:sp>
      <p:pic>
        <p:nvPicPr>
          <p:cNvPr id="35" name="図 34" descr="logo-SILVER.jpg"/>
          <p:cNvPicPr>
            <a:picLocks noChangeAspect="1"/>
          </p:cNvPicPr>
          <p:nvPr/>
        </p:nvPicPr>
        <p:blipFill rotWithShape="1">
          <a:blip r:embed="rId7" cstate="print"/>
          <a:srcRect r="6042"/>
          <a:stretch/>
        </p:blipFill>
        <p:spPr>
          <a:xfrm>
            <a:off x="8176499" y="0"/>
            <a:ext cx="956681" cy="640080"/>
          </a:xfrm>
          <a:prstGeom prst="rect">
            <a:avLst/>
          </a:prstGeom>
          <a:noFill/>
          <a:ln>
            <a:noFill/>
          </a:ln>
          <a:effectLst>
            <a:softEdge rad="0"/>
          </a:effectLst>
        </p:spPr>
      </p:pic>
      <p:sp>
        <p:nvSpPr>
          <p:cNvPr id="36" name="テキスト ボックス 35"/>
          <p:cNvSpPr txBox="1"/>
          <p:nvPr/>
        </p:nvSpPr>
        <p:spPr>
          <a:xfrm>
            <a:off x="40492" y="28420"/>
            <a:ext cx="1167307" cy="338554"/>
          </a:xfrm>
          <a:prstGeom prst="rect">
            <a:avLst/>
          </a:prstGeom>
          <a:noFill/>
          <a:ln>
            <a:solidFill>
              <a:schemeClr val="tx1"/>
            </a:solidFill>
          </a:ln>
        </p:spPr>
        <p:txBody>
          <a:bodyPr wrap="none" rtlCol="0">
            <a:spAutoFit/>
          </a:bodyPr>
          <a:lstStyle/>
          <a:p>
            <a:r>
              <a:rPr lang="ja-JP" altLang="en-US" sz="1600" dirty="0" smtClean="0"/>
              <a:t>実験データ</a:t>
            </a:r>
            <a:endParaRPr kumimoji="1" lang="ja-JP" altLang="en-US" sz="1600" dirty="0"/>
          </a:p>
        </p:txBody>
      </p:sp>
      <p:sp>
        <p:nvSpPr>
          <p:cNvPr id="37" name="テキスト ボックス 36"/>
          <p:cNvSpPr txBox="1"/>
          <p:nvPr/>
        </p:nvSpPr>
        <p:spPr>
          <a:xfrm>
            <a:off x="488680" y="404205"/>
            <a:ext cx="8149561" cy="830997"/>
          </a:xfrm>
          <a:prstGeom prst="rect">
            <a:avLst/>
          </a:prstGeom>
          <a:noFill/>
        </p:spPr>
        <p:txBody>
          <a:bodyPr wrap="square" rtlCol="0">
            <a:spAutoFit/>
          </a:bodyPr>
          <a:lstStyle/>
          <a:p>
            <a:r>
              <a:rPr lang="ja-JP" altLang="en-US" sz="2400" b="1" dirty="0" smtClean="0">
                <a:latin typeface="+mn-ea"/>
              </a:rPr>
              <a:t>ポリスチレンとは違った空間構造の擾乱がダイヤモンドで観測された</a:t>
            </a:r>
            <a:endParaRPr lang="ja-JP" altLang="en-US" sz="2400" b="1" dirty="0">
              <a:latin typeface="+mn-ea"/>
            </a:endParaRPr>
          </a:p>
        </p:txBody>
      </p:sp>
      <p:sp>
        <p:nvSpPr>
          <p:cNvPr id="3" name="テキスト ボックス 2"/>
          <p:cNvSpPr txBox="1"/>
          <p:nvPr/>
        </p:nvSpPr>
        <p:spPr>
          <a:xfrm>
            <a:off x="5439670" y="5872663"/>
            <a:ext cx="968736" cy="307777"/>
          </a:xfrm>
          <a:prstGeom prst="rect">
            <a:avLst/>
          </a:prstGeom>
          <a:noFill/>
        </p:spPr>
        <p:txBody>
          <a:bodyPr wrap="square" rtlCol="0">
            <a:spAutoFit/>
          </a:bodyPr>
          <a:lstStyle/>
          <a:p>
            <a:r>
              <a:rPr kumimoji="1" lang="en-US" altLang="ja-JP" sz="1400" b="1" dirty="0" smtClean="0"/>
              <a:t>Bubble</a:t>
            </a:r>
            <a:endParaRPr kumimoji="1" lang="ja-JP" altLang="en-US" sz="1400" b="1" dirty="0"/>
          </a:p>
        </p:txBody>
      </p:sp>
      <p:sp>
        <p:nvSpPr>
          <p:cNvPr id="6" name="テキスト ボックス 5"/>
          <p:cNvSpPr txBox="1"/>
          <p:nvPr/>
        </p:nvSpPr>
        <p:spPr>
          <a:xfrm>
            <a:off x="5879653" y="5332476"/>
            <a:ext cx="1260702" cy="338554"/>
          </a:xfrm>
          <a:prstGeom prst="rect">
            <a:avLst/>
          </a:prstGeom>
          <a:noFill/>
        </p:spPr>
        <p:txBody>
          <a:bodyPr wrap="square" rtlCol="0">
            <a:spAutoFit/>
          </a:bodyPr>
          <a:lstStyle/>
          <a:p>
            <a:r>
              <a:rPr kumimoji="1" lang="en-US" altLang="ja-JP" sz="1600" b="1" dirty="0" smtClean="0"/>
              <a:t>Spike</a:t>
            </a:r>
            <a:endParaRPr kumimoji="1" lang="ja-JP" altLang="en-US" sz="1600" b="1" dirty="0"/>
          </a:p>
        </p:txBody>
      </p:sp>
    </p:spTree>
    <p:extLst>
      <p:ext uri="{BB962C8B-B14F-4D97-AF65-F5344CB8AC3E}">
        <p14:creationId xmlns:p14="http://schemas.microsoft.com/office/powerpoint/2010/main" val="338846553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670312" y="1134922"/>
            <a:ext cx="3652004" cy="2811706"/>
          </a:xfrm>
          <a:prstGeom prst="rect">
            <a:avLst/>
          </a:prstGeom>
        </p:spPr>
      </p:pic>
      <p:pic>
        <p:nvPicPr>
          <p:cNvPr id="5" name="図 4"/>
          <p:cNvPicPr>
            <a:picLocks noChangeAspect="1"/>
          </p:cNvPicPr>
          <p:nvPr/>
        </p:nvPicPr>
        <p:blipFill>
          <a:blip r:embed="rId4"/>
          <a:stretch>
            <a:fillRect/>
          </a:stretch>
        </p:blipFill>
        <p:spPr>
          <a:xfrm>
            <a:off x="4890516" y="1165241"/>
            <a:ext cx="3671817" cy="2781388"/>
          </a:xfrm>
          <a:prstGeom prst="rect">
            <a:avLst/>
          </a:prstGeom>
        </p:spPr>
      </p:pic>
      <p:sp>
        <p:nvSpPr>
          <p:cNvPr id="6" name="テキスト ボックス 5"/>
          <p:cNvSpPr txBox="1"/>
          <p:nvPr/>
        </p:nvSpPr>
        <p:spPr>
          <a:xfrm>
            <a:off x="680574" y="779720"/>
            <a:ext cx="3139871" cy="369332"/>
          </a:xfrm>
          <a:prstGeom prst="rect">
            <a:avLst/>
          </a:prstGeom>
          <a:noFill/>
        </p:spPr>
        <p:txBody>
          <a:bodyPr wrap="square" rtlCol="0">
            <a:spAutoFit/>
          </a:bodyPr>
          <a:lstStyle/>
          <a:p>
            <a:r>
              <a:rPr kumimoji="1" lang="en-US" altLang="ja-JP" b="1" dirty="0" smtClean="0"/>
              <a:t>SN36925</a:t>
            </a:r>
            <a:r>
              <a:rPr kumimoji="1" lang="ja-JP" altLang="en-US" b="1" dirty="0" smtClean="0"/>
              <a:t>　</a:t>
            </a:r>
            <a:r>
              <a:rPr kumimoji="1" lang="en-US" altLang="ja-JP" b="1" dirty="0" smtClean="0"/>
              <a:t>(Diamond 15μm</a:t>
            </a:r>
            <a:r>
              <a:rPr kumimoji="1" lang="en-US" altLang="ja-JP" b="1" baseline="30000" dirty="0" smtClean="0"/>
              <a:t>t</a:t>
            </a:r>
            <a:r>
              <a:rPr kumimoji="1" lang="en-US" altLang="ja-JP" b="1" dirty="0" smtClean="0"/>
              <a:t>)</a:t>
            </a:r>
            <a:endParaRPr kumimoji="1" lang="ja-JP" altLang="en-US" b="1" dirty="0"/>
          </a:p>
        </p:txBody>
      </p:sp>
      <p:sp>
        <p:nvSpPr>
          <p:cNvPr id="7" name="テキスト ボックス 6"/>
          <p:cNvSpPr txBox="1"/>
          <p:nvPr/>
        </p:nvSpPr>
        <p:spPr>
          <a:xfrm>
            <a:off x="5015862" y="779720"/>
            <a:ext cx="2731138" cy="369332"/>
          </a:xfrm>
          <a:prstGeom prst="rect">
            <a:avLst/>
          </a:prstGeom>
          <a:noFill/>
        </p:spPr>
        <p:txBody>
          <a:bodyPr wrap="square" rtlCol="0">
            <a:spAutoFit/>
          </a:bodyPr>
          <a:lstStyle/>
          <a:p>
            <a:r>
              <a:rPr kumimoji="1" lang="en-US" altLang="ja-JP" b="1" dirty="0" smtClean="0"/>
              <a:t>SN36923  (CH 25μm</a:t>
            </a:r>
            <a:r>
              <a:rPr kumimoji="1" lang="en-US" altLang="ja-JP" b="1" baseline="30000" dirty="0" smtClean="0"/>
              <a:t>t</a:t>
            </a:r>
            <a:r>
              <a:rPr kumimoji="1" lang="en-US" altLang="ja-JP" b="1" dirty="0" smtClean="0"/>
              <a:t>)</a:t>
            </a:r>
            <a:endParaRPr kumimoji="1" lang="ja-JP" altLang="en-US" b="1" dirty="0"/>
          </a:p>
        </p:txBody>
      </p:sp>
      <p:cxnSp>
        <p:nvCxnSpPr>
          <p:cNvPr id="8" name="直線矢印コネクタ 7"/>
          <p:cNvCxnSpPr/>
          <p:nvPr/>
        </p:nvCxnSpPr>
        <p:spPr>
          <a:xfrm>
            <a:off x="578611" y="1165240"/>
            <a:ext cx="1" cy="314012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 name="直線矢印コネクタ 8"/>
          <p:cNvCxnSpPr/>
          <p:nvPr/>
        </p:nvCxnSpPr>
        <p:spPr>
          <a:xfrm>
            <a:off x="2808111" y="3360868"/>
            <a:ext cx="635000" cy="0"/>
          </a:xfrm>
          <a:prstGeom prst="straightConnector1">
            <a:avLst/>
          </a:prstGeom>
          <a:ln>
            <a:solidFill>
              <a:srgbClr val="FFFF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0" name="テキスト ボックス 9"/>
          <p:cNvSpPr txBox="1"/>
          <p:nvPr/>
        </p:nvSpPr>
        <p:spPr>
          <a:xfrm>
            <a:off x="2698729" y="3360868"/>
            <a:ext cx="1121716" cy="400110"/>
          </a:xfrm>
          <a:prstGeom prst="rect">
            <a:avLst/>
          </a:prstGeom>
          <a:noFill/>
        </p:spPr>
        <p:txBody>
          <a:bodyPr wrap="square" rtlCol="0">
            <a:spAutoFit/>
          </a:bodyPr>
          <a:lstStyle/>
          <a:p>
            <a:r>
              <a:rPr kumimoji="1" lang="en-US" altLang="ja-JP" sz="2000" b="1" dirty="0" smtClean="0">
                <a:solidFill>
                  <a:schemeClr val="bg1"/>
                </a:solidFill>
              </a:rPr>
              <a:t>100 </a:t>
            </a:r>
            <a:r>
              <a:rPr kumimoji="1" lang="en-US" altLang="ja-JP" sz="2000" b="1" dirty="0" err="1" smtClean="0">
                <a:solidFill>
                  <a:schemeClr val="bg1"/>
                </a:solidFill>
              </a:rPr>
              <a:t>μm</a:t>
            </a:r>
            <a:endParaRPr kumimoji="1" lang="ja-JP" altLang="en-US" sz="2000" b="1" dirty="0">
              <a:solidFill>
                <a:schemeClr val="bg1"/>
              </a:solidFill>
            </a:endParaRPr>
          </a:p>
        </p:txBody>
      </p:sp>
      <p:cxnSp>
        <p:nvCxnSpPr>
          <p:cNvPr id="11" name="直線コネクタ 10"/>
          <p:cNvCxnSpPr/>
          <p:nvPr/>
        </p:nvCxnSpPr>
        <p:spPr>
          <a:xfrm flipH="1">
            <a:off x="416250" y="3319482"/>
            <a:ext cx="26432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flipH="1">
            <a:off x="416250" y="1851016"/>
            <a:ext cx="26432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テキスト ボックス 12"/>
          <p:cNvSpPr txBox="1"/>
          <p:nvPr/>
        </p:nvSpPr>
        <p:spPr>
          <a:xfrm>
            <a:off x="-39092" y="3881945"/>
            <a:ext cx="804333" cy="646331"/>
          </a:xfrm>
          <a:prstGeom prst="rect">
            <a:avLst/>
          </a:prstGeom>
          <a:noFill/>
        </p:spPr>
        <p:txBody>
          <a:bodyPr wrap="square" rtlCol="0">
            <a:spAutoFit/>
          </a:bodyPr>
          <a:lstStyle/>
          <a:p>
            <a:r>
              <a:rPr kumimoji="1" lang="en-US" altLang="ja-JP" b="1" dirty="0" smtClean="0"/>
              <a:t>Time</a:t>
            </a:r>
          </a:p>
          <a:p>
            <a:r>
              <a:rPr lang="en-US" altLang="ja-JP" b="1" dirty="0" smtClean="0"/>
              <a:t>(ns)</a:t>
            </a:r>
            <a:endParaRPr kumimoji="1" lang="ja-JP" altLang="en-US" b="1" dirty="0"/>
          </a:p>
        </p:txBody>
      </p:sp>
      <p:sp>
        <p:nvSpPr>
          <p:cNvPr id="14" name="テキスト ボックス 13"/>
          <p:cNvSpPr txBox="1"/>
          <p:nvPr/>
        </p:nvSpPr>
        <p:spPr>
          <a:xfrm>
            <a:off x="0" y="3109416"/>
            <a:ext cx="547072" cy="369332"/>
          </a:xfrm>
          <a:prstGeom prst="rect">
            <a:avLst/>
          </a:prstGeom>
          <a:noFill/>
        </p:spPr>
        <p:txBody>
          <a:bodyPr wrap="square" rtlCol="0">
            <a:spAutoFit/>
          </a:bodyPr>
          <a:lstStyle/>
          <a:p>
            <a:r>
              <a:rPr lang="en-US" altLang="ja-JP" b="1" dirty="0"/>
              <a:t>2</a:t>
            </a:r>
            <a:r>
              <a:rPr kumimoji="1" lang="en-US" altLang="ja-JP" b="1" dirty="0" smtClean="0"/>
              <a:t>.0</a:t>
            </a:r>
            <a:endParaRPr kumimoji="1" lang="ja-JP" altLang="en-US" b="1" dirty="0"/>
          </a:p>
        </p:txBody>
      </p:sp>
      <p:sp>
        <p:nvSpPr>
          <p:cNvPr id="15" name="テキスト ボックス 14"/>
          <p:cNvSpPr txBox="1"/>
          <p:nvPr/>
        </p:nvSpPr>
        <p:spPr>
          <a:xfrm>
            <a:off x="-14166" y="1666350"/>
            <a:ext cx="548412" cy="369332"/>
          </a:xfrm>
          <a:prstGeom prst="rect">
            <a:avLst/>
          </a:prstGeom>
          <a:noFill/>
        </p:spPr>
        <p:txBody>
          <a:bodyPr wrap="square" rtlCol="0">
            <a:spAutoFit/>
          </a:bodyPr>
          <a:lstStyle/>
          <a:p>
            <a:r>
              <a:rPr lang="en-US" altLang="ja-JP" b="1" dirty="0" smtClean="0"/>
              <a:t>1.0</a:t>
            </a:r>
            <a:endParaRPr kumimoji="1" lang="ja-JP" altLang="en-US" b="1" dirty="0"/>
          </a:p>
        </p:txBody>
      </p:sp>
      <p:cxnSp>
        <p:nvCxnSpPr>
          <p:cNvPr id="16" name="直線矢印コネクタ 15"/>
          <p:cNvCxnSpPr/>
          <p:nvPr/>
        </p:nvCxnSpPr>
        <p:spPr>
          <a:xfrm>
            <a:off x="4217301" y="1165240"/>
            <a:ext cx="0" cy="1597697"/>
          </a:xfrm>
          <a:prstGeom prst="straightConnector1">
            <a:avLst/>
          </a:prstGeom>
          <a:ln>
            <a:solidFill>
              <a:srgbClr val="FFFF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7" name="テキスト ボックス 16"/>
          <p:cNvSpPr txBox="1"/>
          <p:nvPr/>
        </p:nvSpPr>
        <p:spPr>
          <a:xfrm>
            <a:off x="3668914" y="1598108"/>
            <a:ext cx="673215" cy="400110"/>
          </a:xfrm>
          <a:prstGeom prst="rect">
            <a:avLst/>
          </a:prstGeom>
          <a:noFill/>
        </p:spPr>
        <p:txBody>
          <a:bodyPr wrap="square" rtlCol="0">
            <a:spAutoFit/>
          </a:bodyPr>
          <a:lstStyle/>
          <a:p>
            <a:r>
              <a:rPr kumimoji="1" lang="en-US" altLang="ja-JP" sz="2000" b="1" dirty="0" smtClean="0">
                <a:solidFill>
                  <a:schemeClr val="bg1"/>
                </a:solidFill>
              </a:rPr>
              <a:t>1ns</a:t>
            </a:r>
            <a:endParaRPr kumimoji="1" lang="ja-JP" altLang="en-US" sz="2000" b="1" dirty="0">
              <a:solidFill>
                <a:schemeClr val="bg1"/>
              </a:solidFill>
            </a:endParaRPr>
          </a:p>
        </p:txBody>
      </p:sp>
      <p:sp>
        <p:nvSpPr>
          <p:cNvPr id="18" name="正方形/長方形 17"/>
          <p:cNvSpPr/>
          <p:nvPr/>
        </p:nvSpPr>
        <p:spPr>
          <a:xfrm>
            <a:off x="743775" y="2920411"/>
            <a:ext cx="1711558" cy="160007"/>
          </a:xfrm>
          <a:prstGeom prst="rect">
            <a:avLst/>
          </a:prstGeom>
          <a:noFill/>
          <a:ln w="254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cxnSp>
        <p:nvCxnSpPr>
          <p:cNvPr id="19" name="直線矢印コネクタ 18"/>
          <p:cNvCxnSpPr>
            <a:stCxn id="18" idx="2"/>
          </p:cNvCxnSpPr>
          <p:nvPr/>
        </p:nvCxnSpPr>
        <p:spPr>
          <a:xfrm>
            <a:off x="1599554" y="3080418"/>
            <a:ext cx="167991" cy="1459908"/>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pic>
        <p:nvPicPr>
          <p:cNvPr id="20" name="図 19"/>
          <p:cNvPicPr>
            <a:picLocks noChangeAspect="1"/>
          </p:cNvPicPr>
          <p:nvPr/>
        </p:nvPicPr>
        <p:blipFill>
          <a:blip r:embed="rId5"/>
          <a:stretch>
            <a:fillRect/>
          </a:stretch>
        </p:blipFill>
        <p:spPr>
          <a:xfrm>
            <a:off x="4360416" y="4508562"/>
            <a:ext cx="4494899" cy="2214861"/>
          </a:xfrm>
          <a:prstGeom prst="rect">
            <a:avLst/>
          </a:prstGeom>
        </p:spPr>
      </p:pic>
      <p:pic>
        <p:nvPicPr>
          <p:cNvPr id="21" name="図 20"/>
          <p:cNvPicPr>
            <a:picLocks noChangeAspect="1"/>
          </p:cNvPicPr>
          <p:nvPr/>
        </p:nvPicPr>
        <p:blipFill>
          <a:blip r:embed="rId6"/>
          <a:stretch>
            <a:fillRect/>
          </a:stretch>
        </p:blipFill>
        <p:spPr>
          <a:xfrm>
            <a:off x="0" y="4518419"/>
            <a:ext cx="4494899" cy="2205004"/>
          </a:xfrm>
          <a:prstGeom prst="rect">
            <a:avLst/>
          </a:prstGeom>
        </p:spPr>
      </p:pic>
      <p:sp>
        <p:nvSpPr>
          <p:cNvPr id="22" name="1 つの角を丸めた四角形 21"/>
          <p:cNvSpPr/>
          <p:nvPr/>
        </p:nvSpPr>
        <p:spPr>
          <a:xfrm>
            <a:off x="6547298" y="2940038"/>
            <a:ext cx="1711558" cy="169091"/>
          </a:xfrm>
          <a:prstGeom prst="round1Rect">
            <a:avLst/>
          </a:prstGeom>
          <a:noFill/>
          <a:ln w="254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cxnSp>
        <p:nvCxnSpPr>
          <p:cNvPr id="23" name="直線矢印コネクタ 22"/>
          <p:cNvCxnSpPr>
            <a:stCxn id="22" idx="2"/>
          </p:cNvCxnSpPr>
          <p:nvPr/>
        </p:nvCxnSpPr>
        <p:spPr>
          <a:xfrm flipH="1">
            <a:off x="7240988" y="3109129"/>
            <a:ext cx="162089" cy="1431197"/>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3" name="テキスト ボックス 2"/>
          <p:cNvSpPr txBox="1"/>
          <p:nvPr/>
        </p:nvSpPr>
        <p:spPr>
          <a:xfrm>
            <a:off x="6796488" y="4921833"/>
            <a:ext cx="1193800" cy="369332"/>
          </a:xfrm>
          <a:prstGeom prst="rect">
            <a:avLst/>
          </a:prstGeom>
          <a:noFill/>
        </p:spPr>
        <p:txBody>
          <a:bodyPr wrap="square" rtlCol="0">
            <a:spAutoFit/>
          </a:bodyPr>
          <a:lstStyle/>
          <a:p>
            <a:pPr algn="ctr"/>
            <a:r>
              <a:rPr kumimoji="1" lang="en-US" altLang="ja-JP" b="1" dirty="0" smtClean="0"/>
              <a:t>Bubble</a:t>
            </a:r>
            <a:endParaRPr kumimoji="1" lang="ja-JP" altLang="en-US" b="1" dirty="0"/>
          </a:p>
        </p:txBody>
      </p:sp>
      <p:sp>
        <p:nvSpPr>
          <p:cNvPr id="26" name="テキスト ボックス 25"/>
          <p:cNvSpPr txBox="1"/>
          <p:nvPr/>
        </p:nvSpPr>
        <p:spPr>
          <a:xfrm>
            <a:off x="1919942" y="4047066"/>
            <a:ext cx="5253052" cy="369332"/>
          </a:xfrm>
          <a:prstGeom prst="rect">
            <a:avLst/>
          </a:prstGeom>
          <a:noFill/>
        </p:spPr>
        <p:txBody>
          <a:bodyPr wrap="square" rtlCol="0">
            <a:spAutoFit/>
          </a:bodyPr>
          <a:lstStyle/>
          <a:p>
            <a:pPr algn="ctr"/>
            <a:r>
              <a:rPr kumimoji="1" lang="ja-JP" altLang="en-US" b="1" dirty="0" smtClean="0"/>
              <a:t>フットパルスのピーク強度</a:t>
            </a:r>
            <a:r>
              <a:rPr kumimoji="1" lang="en-US" altLang="ja-JP" b="1" dirty="0" smtClean="0"/>
              <a:t> 4×10</a:t>
            </a:r>
            <a:r>
              <a:rPr kumimoji="1" lang="en-US" altLang="ja-JP" b="1" baseline="30000" dirty="0" smtClean="0"/>
              <a:t>12</a:t>
            </a:r>
            <a:r>
              <a:rPr kumimoji="1" lang="en-US" altLang="ja-JP" b="1" dirty="0" smtClean="0"/>
              <a:t> W/cm</a:t>
            </a:r>
            <a:r>
              <a:rPr kumimoji="1" lang="en-US" altLang="ja-JP" b="1" baseline="30000" dirty="0" smtClean="0"/>
              <a:t>2</a:t>
            </a:r>
            <a:endParaRPr kumimoji="1" lang="ja-JP" altLang="en-US" b="1" dirty="0"/>
          </a:p>
        </p:txBody>
      </p:sp>
      <p:pic>
        <p:nvPicPr>
          <p:cNvPr id="29" name="図 28" descr="logo-SILVER.jpg"/>
          <p:cNvPicPr>
            <a:picLocks noChangeAspect="1"/>
          </p:cNvPicPr>
          <p:nvPr/>
        </p:nvPicPr>
        <p:blipFill rotWithShape="1">
          <a:blip r:embed="rId7" cstate="print"/>
          <a:srcRect r="6042"/>
          <a:stretch/>
        </p:blipFill>
        <p:spPr>
          <a:xfrm>
            <a:off x="8176499" y="0"/>
            <a:ext cx="956681" cy="640080"/>
          </a:xfrm>
          <a:prstGeom prst="rect">
            <a:avLst/>
          </a:prstGeom>
          <a:noFill/>
          <a:ln>
            <a:noFill/>
          </a:ln>
          <a:effectLst>
            <a:softEdge rad="0"/>
          </a:effectLst>
        </p:spPr>
      </p:pic>
      <p:sp>
        <p:nvSpPr>
          <p:cNvPr id="27" name="テキスト ボックス 26"/>
          <p:cNvSpPr txBox="1"/>
          <p:nvPr/>
        </p:nvSpPr>
        <p:spPr>
          <a:xfrm>
            <a:off x="399947" y="43158"/>
            <a:ext cx="1302791" cy="338554"/>
          </a:xfrm>
          <a:prstGeom prst="rect">
            <a:avLst/>
          </a:prstGeom>
          <a:noFill/>
          <a:ln>
            <a:solidFill>
              <a:schemeClr val="tx1"/>
            </a:solidFill>
          </a:ln>
        </p:spPr>
        <p:txBody>
          <a:bodyPr wrap="square" rtlCol="0">
            <a:spAutoFit/>
          </a:bodyPr>
          <a:lstStyle/>
          <a:p>
            <a:r>
              <a:rPr lang="ja-JP" altLang="en-US" sz="1600" dirty="0" smtClean="0"/>
              <a:t>実験データ</a:t>
            </a:r>
            <a:endParaRPr kumimoji="1" lang="ja-JP" altLang="en-US" sz="1600" dirty="0"/>
          </a:p>
        </p:txBody>
      </p:sp>
      <p:sp>
        <p:nvSpPr>
          <p:cNvPr id="28" name="テキスト ボックス 27"/>
          <p:cNvSpPr txBox="1"/>
          <p:nvPr/>
        </p:nvSpPr>
        <p:spPr>
          <a:xfrm>
            <a:off x="1784478" y="17012"/>
            <a:ext cx="9095441" cy="830997"/>
          </a:xfrm>
          <a:prstGeom prst="rect">
            <a:avLst/>
          </a:prstGeom>
          <a:noFill/>
        </p:spPr>
        <p:txBody>
          <a:bodyPr wrap="square" rtlCol="0">
            <a:spAutoFit/>
          </a:bodyPr>
          <a:lstStyle/>
          <a:p>
            <a:r>
              <a:rPr lang="ja-JP" altLang="en-US" sz="2400" b="1" dirty="0" smtClean="0">
                <a:latin typeface="+mn-ea"/>
              </a:rPr>
              <a:t>ポリスチレンとは違った空間構造の擾乱が</a:t>
            </a:r>
            <a:endParaRPr lang="en-US" altLang="ja-JP" sz="2400" b="1" dirty="0" smtClean="0">
              <a:latin typeface="+mn-ea"/>
            </a:endParaRPr>
          </a:p>
          <a:p>
            <a:r>
              <a:rPr lang="ja-JP" altLang="en-US" sz="2400" b="1" dirty="0" smtClean="0">
                <a:latin typeface="+mn-ea"/>
              </a:rPr>
              <a:t>ダイヤモンドで観測された</a:t>
            </a:r>
            <a:endParaRPr lang="ja-JP" altLang="en-US" sz="2400" b="1" dirty="0">
              <a:latin typeface="+mn-ea"/>
            </a:endParaRPr>
          </a:p>
        </p:txBody>
      </p:sp>
    </p:spTree>
    <p:extLst>
      <p:ext uri="{BB962C8B-B14F-4D97-AF65-F5344CB8AC3E}">
        <p14:creationId xmlns:p14="http://schemas.microsoft.com/office/powerpoint/2010/main" val="176058897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000000"/>
          </a:solidFill>
        </a:ln>
      </a:spPr>
      <a:bodyPr rtlCol="0" anchor="t"/>
      <a:lstStyle>
        <a:defPPr algn="l">
          <a:defRPr kumimoji="1" sz="1100" dirty="0"/>
        </a:defPPr>
      </a:lstStyle>
      <a:style>
        <a:lnRef idx="2">
          <a:schemeClr val="accent1"/>
        </a:lnRef>
        <a:fillRef idx="0">
          <a:schemeClr val="accent1"/>
        </a:fillRef>
        <a:effectRef idx="1">
          <a:schemeClr val="accent1"/>
        </a:effectRef>
        <a:fontRef idx="minor">
          <a:schemeClr val="tx1"/>
        </a:fontRef>
      </a:style>
    </a:spDef>
    <a:lnDef>
      <a:spPr>
        <a:ln>
          <a:solidFill>
            <a:srgbClr val="000000"/>
          </a:solidFill>
          <a:tailEnd type="arrow"/>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4489</TotalTime>
  <Words>5544</Words>
  <Application>Microsoft Macintosh PowerPoint</Application>
  <PresentationFormat>画面に合わせる (4:3)</PresentationFormat>
  <Paragraphs>728</Paragraphs>
  <Slides>33</Slides>
  <Notes>24</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33</vt:i4>
      </vt:variant>
    </vt:vector>
  </HeadingPairs>
  <TitlesOfParts>
    <vt:vector size="35" baseType="lpstr">
      <vt:lpstr>ホワイト</vt:lpstr>
      <vt:lpstr>Equation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kato</dc:creator>
  <cp:lastModifiedBy>kato</cp:lastModifiedBy>
  <cp:revision>379</cp:revision>
  <cp:lastPrinted>2015-02-04T23:42:03Z</cp:lastPrinted>
  <dcterms:created xsi:type="dcterms:W3CDTF">2015-01-31T06:35:28Z</dcterms:created>
  <dcterms:modified xsi:type="dcterms:W3CDTF">2015-03-04T03:01:11Z</dcterms:modified>
</cp:coreProperties>
</file>