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0"/>
  </p:notesMasterIdLst>
  <p:handoutMasterIdLst>
    <p:handoutMasterId r:id="rId21"/>
  </p:handoutMasterIdLst>
  <p:sldIdLst>
    <p:sldId id="256" r:id="rId2"/>
    <p:sldId id="332" r:id="rId3"/>
    <p:sldId id="306" r:id="rId4"/>
    <p:sldId id="390" r:id="rId5"/>
    <p:sldId id="338" r:id="rId6"/>
    <p:sldId id="282" r:id="rId7"/>
    <p:sldId id="389" r:id="rId8"/>
    <p:sldId id="281" r:id="rId9"/>
    <p:sldId id="383" r:id="rId10"/>
    <p:sldId id="283" r:id="rId11"/>
    <p:sldId id="314" r:id="rId12"/>
    <p:sldId id="380" r:id="rId13"/>
    <p:sldId id="388" r:id="rId14"/>
    <p:sldId id="301" r:id="rId15"/>
    <p:sldId id="292" r:id="rId16"/>
    <p:sldId id="342" r:id="rId17"/>
    <p:sldId id="384" r:id="rId18"/>
    <p:sldId id="293" r:id="rId19"/>
  </p:sldIdLst>
  <p:sldSz cx="9144000" cy="6858000" type="screen4x3"/>
  <p:notesSz cx="9939338" cy="6805613"/>
  <p:defaultTextStyle>
    <a:defPPr>
      <a:defRPr lang="ja-JP"/>
    </a:defPPr>
    <a:lvl1pPr marL="0" algn="l" defTabSz="914287" rtl="0" eaLnBrk="1" latinLnBrk="0" hangingPunct="1">
      <a:defRPr kumimoji="1" sz="1800" kern="1200">
        <a:solidFill>
          <a:schemeClr val="tx1"/>
        </a:solidFill>
        <a:latin typeface="+mn-lt"/>
        <a:ea typeface="+mn-ea"/>
        <a:cs typeface="+mn-cs"/>
      </a:defRPr>
    </a:lvl1pPr>
    <a:lvl2pPr marL="457144" algn="l" defTabSz="914287" rtl="0" eaLnBrk="1" latinLnBrk="0" hangingPunct="1">
      <a:defRPr kumimoji="1" sz="1800" kern="1200">
        <a:solidFill>
          <a:schemeClr val="tx1"/>
        </a:solidFill>
        <a:latin typeface="+mn-lt"/>
        <a:ea typeface="+mn-ea"/>
        <a:cs typeface="+mn-cs"/>
      </a:defRPr>
    </a:lvl2pPr>
    <a:lvl3pPr marL="914287" algn="l" defTabSz="914287" rtl="0" eaLnBrk="1" latinLnBrk="0" hangingPunct="1">
      <a:defRPr kumimoji="1" sz="1800" kern="1200">
        <a:solidFill>
          <a:schemeClr val="tx1"/>
        </a:solidFill>
        <a:latin typeface="+mn-lt"/>
        <a:ea typeface="+mn-ea"/>
        <a:cs typeface="+mn-cs"/>
      </a:defRPr>
    </a:lvl3pPr>
    <a:lvl4pPr marL="1371431" algn="l" defTabSz="914287" rtl="0" eaLnBrk="1" latinLnBrk="0" hangingPunct="1">
      <a:defRPr kumimoji="1" sz="1800" kern="1200">
        <a:solidFill>
          <a:schemeClr val="tx1"/>
        </a:solidFill>
        <a:latin typeface="+mn-lt"/>
        <a:ea typeface="+mn-ea"/>
        <a:cs typeface="+mn-cs"/>
      </a:defRPr>
    </a:lvl4pPr>
    <a:lvl5pPr marL="1828574" algn="l" defTabSz="914287" rtl="0" eaLnBrk="1" latinLnBrk="0" hangingPunct="1">
      <a:defRPr kumimoji="1" sz="1800" kern="1200">
        <a:solidFill>
          <a:schemeClr val="tx1"/>
        </a:solidFill>
        <a:latin typeface="+mn-lt"/>
        <a:ea typeface="+mn-ea"/>
        <a:cs typeface="+mn-cs"/>
      </a:defRPr>
    </a:lvl5pPr>
    <a:lvl6pPr marL="2285717" algn="l" defTabSz="914287" rtl="0" eaLnBrk="1" latinLnBrk="0" hangingPunct="1">
      <a:defRPr kumimoji="1" sz="1800" kern="1200">
        <a:solidFill>
          <a:schemeClr val="tx1"/>
        </a:solidFill>
        <a:latin typeface="+mn-lt"/>
        <a:ea typeface="+mn-ea"/>
        <a:cs typeface="+mn-cs"/>
      </a:defRPr>
    </a:lvl6pPr>
    <a:lvl7pPr marL="2742861" algn="l" defTabSz="914287" rtl="0" eaLnBrk="1" latinLnBrk="0" hangingPunct="1">
      <a:defRPr kumimoji="1" sz="1800" kern="1200">
        <a:solidFill>
          <a:schemeClr val="tx1"/>
        </a:solidFill>
        <a:latin typeface="+mn-lt"/>
        <a:ea typeface="+mn-ea"/>
        <a:cs typeface="+mn-cs"/>
      </a:defRPr>
    </a:lvl7pPr>
    <a:lvl8pPr marL="3200004" algn="l" defTabSz="914287" rtl="0" eaLnBrk="1" latinLnBrk="0" hangingPunct="1">
      <a:defRPr kumimoji="1" sz="1800" kern="1200">
        <a:solidFill>
          <a:schemeClr val="tx1"/>
        </a:solidFill>
        <a:latin typeface="+mn-lt"/>
        <a:ea typeface="+mn-ea"/>
        <a:cs typeface="+mn-cs"/>
      </a:defRPr>
    </a:lvl8pPr>
    <a:lvl9pPr marL="3657148" algn="l" defTabSz="914287"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坂東隆宏" initials="坂東隆宏"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230AB6"/>
    <a:srgbClr val="FFB265"/>
    <a:srgbClr val="FF8A3B"/>
    <a:srgbClr val="F9C270"/>
    <a:srgbClr val="EF845C"/>
    <a:srgbClr val="FFCC00"/>
    <a:srgbClr val="FFFF00"/>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7" autoAdjust="0"/>
    <p:restoredTop sz="94660"/>
  </p:normalViewPr>
  <p:slideViewPr>
    <p:cSldViewPr snapToGrid="0">
      <p:cViewPr varScale="1">
        <p:scale>
          <a:sx n="74" d="100"/>
          <a:sy n="74" d="100"/>
        </p:scale>
        <p:origin x="120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742"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278" y="0"/>
            <a:ext cx="4307742" cy="341313"/>
          </a:xfrm>
          <a:prstGeom prst="rect">
            <a:avLst/>
          </a:prstGeom>
        </p:spPr>
        <p:txBody>
          <a:bodyPr vert="horz" lIns="91440" tIns="45720" rIns="91440" bIns="45720" rtlCol="0"/>
          <a:lstStyle>
            <a:lvl1pPr algn="r">
              <a:defRPr sz="1200"/>
            </a:lvl1pPr>
          </a:lstStyle>
          <a:p>
            <a:fld id="{8B51E94A-18C8-42B6-859D-D626EEB00263}" type="datetimeFigureOut">
              <a:rPr kumimoji="1" lang="ja-JP" altLang="en-US" smtClean="0"/>
              <a:t>2015/3/4</a:t>
            </a:fld>
            <a:endParaRPr kumimoji="1" lang="ja-JP" altLang="en-US"/>
          </a:p>
        </p:txBody>
      </p:sp>
      <p:sp>
        <p:nvSpPr>
          <p:cNvPr id="4" name="フッター プレースホルダー 3"/>
          <p:cNvSpPr>
            <a:spLocks noGrp="1"/>
          </p:cNvSpPr>
          <p:nvPr>
            <p:ph type="ftr" sz="quarter" idx="2"/>
          </p:nvPr>
        </p:nvSpPr>
        <p:spPr>
          <a:xfrm>
            <a:off x="1" y="6464300"/>
            <a:ext cx="4307742" cy="34131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278" y="6464300"/>
            <a:ext cx="4307742" cy="341313"/>
          </a:xfrm>
          <a:prstGeom prst="rect">
            <a:avLst/>
          </a:prstGeom>
        </p:spPr>
        <p:txBody>
          <a:bodyPr vert="horz" lIns="91440" tIns="45720" rIns="91440" bIns="45720" rtlCol="0" anchor="b"/>
          <a:lstStyle>
            <a:lvl1pPr algn="r">
              <a:defRPr sz="1200"/>
            </a:lvl1pPr>
          </a:lstStyle>
          <a:p>
            <a:fld id="{F151B94E-B7C8-4138-AA5C-24BD23963169}" type="slidenum">
              <a:rPr kumimoji="1" lang="ja-JP" altLang="en-US" smtClean="0"/>
              <a:t>‹#›</a:t>
            </a:fld>
            <a:endParaRPr kumimoji="1" lang="ja-JP" altLang="en-US"/>
          </a:p>
        </p:txBody>
      </p:sp>
    </p:spTree>
    <p:extLst>
      <p:ext uri="{BB962C8B-B14F-4D97-AF65-F5344CB8AC3E}">
        <p14:creationId xmlns:p14="http://schemas.microsoft.com/office/powerpoint/2010/main" val="2991591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7047" cy="3414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0"/>
            <a:ext cx="4307047" cy="341463"/>
          </a:xfrm>
          <a:prstGeom prst="rect">
            <a:avLst/>
          </a:prstGeom>
        </p:spPr>
        <p:txBody>
          <a:bodyPr vert="horz" lIns="91440" tIns="45720" rIns="91440" bIns="45720" rtlCol="0"/>
          <a:lstStyle>
            <a:lvl1pPr algn="r">
              <a:defRPr sz="1200"/>
            </a:lvl1pPr>
          </a:lstStyle>
          <a:p>
            <a:fld id="{1E772332-5742-4293-96B2-3FA0377492E9}" type="datetimeFigureOut">
              <a:rPr kumimoji="1" lang="ja-JP" altLang="en-US" smtClean="0"/>
              <a:pPr/>
              <a:t>2015/3/4</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5" y="3275202"/>
            <a:ext cx="7951470" cy="267971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64152"/>
            <a:ext cx="4307047" cy="34146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4152"/>
            <a:ext cx="4307047" cy="341462"/>
          </a:xfrm>
          <a:prstGeom prst="rect">
            <a:avLst/>
          </a:prstGeom>
        </p:spPr>
        <p:txBody>
          <a:bodyPr vert="horz" lIns="91440" tIns="45720" rIns="91440" bIns="45720" rtlCol="0" anchor="b"/>
          <a:lstStyle>
            <a:lvl1pPr algn="r">
              <a:defRPr sz="1200"/>
            </a:lvl1pPr>
          </a:lstStyle>
          <a:p>
            <a:fld id="{06925128-815E-419A-BBFC-79724D662288}" type="slidenum">
              <a:rPr kumimoji="1" lang="ja-JP" altLang="en-US" smtClean="0"/>
              <a:pPr/>
              <a:t>‹#›</a:t>
            </a:fld>
            <a:endParaRPr kumimoji="1" lang="ja-JP" altLang="en-US"/>
          </a:p>
        </p:txBody>
      </p:sp>
    </p:spTree>
    <p:extLst>
      <p:ext uri="{BB962C8B-B14F-4D97-AF65-F5344CB8AC3E}">
        <p14:creationId xmlns:p14="http://schemas.microsoft.com/office/powerpoint/2010/main" val="391763510"/>
      </p:ext>
    </p:extLst>
  </p:cSld>
  <p:clrMap bg1="lt1" tx1="dk1" bg2="lt2" tx2="dk2" accent1="accent1" accent2="accent2" accent3="accent3" accent4="accent4" accent5="accent5" accent6="accent6" hlink="hlink" folHlink="folHlink"/>
  <p:notesStyle>
    <a:lvl1pPr marL="0" algn="l" defTabSz="914287" rtl="0" eaLnBrk="1" latinLnBrk="0" hangingPunct="1">
      <a:defRPr kumimoji="1" sz="1200" kern="1200">
        <a:solidFill>
          <a:schemeClr val="tx1"/>
        </a:solidFill>
        <a:latin typeface="+mn-lt"/>
        <a:ea typeface="+mn-ea"/>
        <a:cs typeface="+mn-cs"/>
      </a:defRPr>
    </a:lvl1pPr>
    <a:lvl2pPr marL="457144" algn="l" defTabSz="914287" rtl="0" eaLnBrk="1" latinLnBrk="0" hangingPunct="1">
      <a:defRPr kumimoji="1" sz="1200" kern="1200">
        <a:solidFill>
          <a:schemeClr val="tx1"/>
        </a:solidFill>
        <a:latin typeface="+mn-lt"/>
        <a:ea typeface="+mn-ea"/>
        <a:cs typeface="+mn-cs"/>
      </a:defRPr>
    </a:lvl2pPr>
    <a:lvl3pPr marL="914287" algn="l" defTabSz="914287" rtl="0" eaLnBrk="1" latinLnBrk="0" hangingPunct="1">
      <a:defRPr kumimoji="1" sz="1200" kern="1200">
        <a:solidFill>
          <a:schemeClr val="tx1"/>
        </a:solidFill>
        <a:latin typeface="+mn-lt"/>
        <a:ea typeface="+mn-ea"/>
        <a:cs typeface="+mn-cs"/>
      </a:defRPr>
    </a:lvl3pPr>
    <a:lvl4pPr marL="1371431" algn="l" defTabSz="914287" rtl="0" eaLnBrk="1" latinLnBrk="0" hangingPunct="1">
      <a:defRPr kumimoji="1" sz="1200" kern="1200">
        <a:solidFill>
          <a:schemeClr val="tx1"/>
        </a:solidFill>
        <a:latin typeface="+mn-lt"/>
        <a:ea typeface="+mn-ea"/>
        <a:cs typeface="+mn-cs"/>
      </a:defRPr>
    </a:lvl4pPr>
    <a:lvl5pPr marL="1828574" algn="l" defTabSz="914287" rtl="0" eaLnBrk="1" latinLnBrk="0" hangingPunct="1">
      <a:defRPr kumimoji="1" sz="1200" kern="1200">
        <a:solidFill>
          <a:schemeClr val="tx1"/>
        </a:solidFill>
        <a:latin typeface="+mn-lt"/>
        <a:ea typeface="+mn-ea"/>
        <a:cs typeface="+mn-cs"/>
      </a:defRPr>
    </a:lvl5pPr>
    <a:lvl6pPr marL="2285717" algn="l" defTabSz="914287" rtl="0" eaLnBrk="1" latinLnBrk="0" hangingPunct="1">
      <a:defRPr kumimoji="1" sz="1200" kern="1200">
        <a:solidFill>
          <a:schemeClr val="tx1"/>
        </a:solidFill>
        <a:latin typeface="+mn-lt"/>
        <a:ea typeface="+mn-ea"/>
        <a:cs typeface="+mn-cs"/>
      </a:defRPr>
    </a:lvl6pPr>
    <a:lvl7pPr marL="2742861" algn="l" defTabSz="914287" rtl="0" eaLnBrk="1" latinLnBrk="0" hangingPunct="1">
      <a:defRPr kumimoji="1" sz="1200" kern="1200">
        <a:solidFill>
          <a:schemeClr val="tx1"/>
        </a:solidFill>
        <a:latin typeface="+mn-lt"/>
        <a:ea typeface="+mn-ea"/>
        <a:cs typeface="+mn-cs"/>
      </a:defRPr>
    </a:lvl7pPr>
    <a:lvl8pPr marL="3200004" algn="l" defTabSz="914287" rtl="0" eaLnBrk="1" latinLnBrk="0" hangingPunct="1">
      <a:defRPr kumimoji="1" sz="1200" kern="1200">
        <a:solidFill>
          <a:schemeClr val="tx1"/>
        </a:solidFill>
        <a:latin typeface="+mn-lt"/>
        <a:ea typeface="+mn-ea"/>
        <a:cs typeface="+mn-cs"/>
      </a:defRPr>
    </a:lvl8pPr>
    <a:lvl9pPr marL="3657148" algn="l" defTabSz="91428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0</a:t>
            </a:fld>
            <a:endParaRPr kumimoji="1" lang="ja-JP" altLang="en-US"/>
          </a:p>
        </p:txBody>
      </p:sp>
    </p:spTree>
    <p:extLst>
      <p:ext uri="{BB962C8B-B14F-4D97-AF65-F5344CB8AC3E}">
        <p14:creationId xmlns:p14="http://schemas.microsoft.com/office/powerpoint/2010/main" val="133310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9</a:t>
            </a:fld>
            <a:endParaRPr kumimoji="1" lang="ja-JP" altLang="en-US"/>
          </a:p>
        </p:txBody>
      </p:sp>
    </p:spTree>
    <p:extLst>
      <p:ext uri="{BB962C8B-B14F-4D97-AF65-F5344CB8AC3E}">
        <p14:creationId xmlns:p14="http://schemas.microsoft.com/office/powerpoint/2010/main" val="241429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10</a:t>
            </a:fld>
            <a:endParaRPr kumimoji="1" lang="ja-JP" altLang="en-US"/>
          </a:p>
        </p:txBody>
      </p:sp>
    </p:spTree>
    <p:extLst>
      <p:ext uri="{BB962C8B-B14F-4D97-AF65-F5344CB8AC3E}">
        <p14:creationId xmlns:p14="http://schemas.microsoft.com/office/powerpoint/2010/main" val="371869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11</a:t>
            </a:fld>
            <a:endParaRPr kumimoji="1" lang="ja-JP" altLang="en-US"/>
          </a:p>
        </p:txBody>
      </p:sp>
    </p:spTree>
    <p:extLst>
      <p:ext uri="{BB962C8B-B14F-4D97-AF65-F5344CB8AC3E}">
        <p14:creationId xmlns:p14="http://schemas.microsoft.com/office/powerpoint/2010/main" val="2314493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12</a:t>
            </a:fld>
            <a:endParaRPr kumimoji="1" lang="ja-JP" altLang="en-US"/>
          </a:p>
        </p:txBody>
      </p:sp>
    </p:spTree>
    <p:extLst>
      <p:ext uri="{BB962C8B-B14F-4D97-AF65-F5344CB8AC3E}">
        <p14:creationId xmlns:p14="http://schemas.microsoft.com/office/powerpoint/2010/main" val="2009227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13</a:t>
            </a:fld>
            <a:endParaRPr kumimoji="1" lang="ja-JP" altLang="en-US" dirty="0"/>
          </a:p>
        </p:txBody>
      </p:sp>
    </p:spTree>
    <p:extLst>
      <p:ext uri="{BB962C8B-B14F-4D97-AF65-F5344CB8AC3E}">
        <p14:creationId xmlns:p14="http://schemas.microsoft.com/office/powerpoint/2010/main" val="3967173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14</a:t>
            </a:fld>
            <a:endParaRPr kumimoji="1" lang="ja-JP" altLang="en-US" dirty="0"/>
          </a:p>
        </p:txBody>
      </p:sp>
    </p:spTree>
    <p:extLst>
      <p:ext uri="{BB962C8B-B14F-4D97-AF65-F5344CB8AC3E}">
        <p14:creationId xmlns:p14="http://schemas.microsoft.com/office/powerpoint/2010/main" val="68571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15</a:t>
            </a:fld>
            <a:endParaRPr kumimoji="1" lang="ja-JP" altLang="en-US" dirty="0"/>
          </a:p>
        </p:txBody>
      </p:sp>
    </p:spTree>
    <p:extLst>
      <p:ext uri="{BB962C8B-B14F-4D97-AF65-F5344CB8AC3E}">
        <p14:creationId xmlns:p14="http://schemas.microsoft.com/office/powerpoint/2010/main" val="792107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16</a:t>
            </a:fld>
            <a:endParaRPr kumimoji="1" lang="ja-JP" altLang="en-US" dirty="0"/>
          </a:p>
        </p:txBody>
      </p:sp>
    </p:spTree>
    <p:extLst>
      <p:ext uri="{BB962C8B-B14F-4D97-AF65-F5344CB8AC3E}">
        <p14:creationId xmlns:p14="http://schemas.microsoft.com/office/powerpoint/2010/main" val="677479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17</a:t>
            </a:fld>
            <a:endParaRPr kumimoji="1" lang="ja-JP" altLang="en-US" dirty="0"/>
          </a:p>
        </p:txBody>
      </p:sp>
    </p:spTree>
    <p:extLst>
      <p:ext uri="{BB962C8B-B14F-4D97-AF65-F5344CB8AC3E}">
        <p14:creationId xmlns:p14="http://schemas.microsoft.com/office/powerpoint/2010/main" val="127841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1</a:t>
            </a:fld>
            <a:endParaRPr kumimoji="1" lang="ja-JP" altLang="en-US"/>
          </a:p>
        </p:txBody>
      </p:sp>
    </p:spTree>
    <p:extLst>
      <p:ext uri="{BB962C8B-B14F-4D97-AF65-F5344CB8AC3E}">
        <p14:creationId xmlns:p14="http://schemas.microsoft.com/office/powerpoint/2010/main" val="409134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2</a:t>
            </a:fld>
            <a:endParaRPr kumimoji="1" lang="ja-JP" altLang="en-US" dirty="0"/>
          </a:p>
        </p:txBody>
      </p:sp>
    </p:spTree>
    <p:extLst>
      <p:ext uri="{BB962C8B-B14F-4D97-AF65-F5344CB8AC3E}">
        <p14:creationId xmlns:p14="http://schemas.microsoft.com/office/powerpoint/2010/main" val="127841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3</a:t>
            </a:fld>
            <a:endParaRPr kumimoji="1" lang="ja-JP" altLang="en-US" dirty="0"/>
          </a:p>
        </p:txBody>
      </p:sp>
    </p:spTree>
    <p:extLst>
      <p:ext uri="{BB962C8B-B14F-4D97-AF65-F5344CB8AC3E}">
        <p14:creationId xmlns:p14="http://schemas.microsoft.com/office/powerpoint/2010/main" val="23145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4</a:t>
            </a:fld>
            <a:endParaRPr kumimoji="1" lang="ja-JP" altLang="en-US" dirty="0"/>
          </a:p>
        </p:txBody>
      </p:sp>
    </p:spTree>
    <p:extLst>
      <p:ext uri="{BB962C8B-B14F-4D97-AF65-F5344CB8AC3E}">
        <p14:creationId xmlns:p14="http://schemas.microsoft.com/office/powerpoint/2010/main" val="367199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5</a:t>
            </a:fld>
            <a:endParaRPr kumimoji="1" lang="ja-JP" altLang="en-US"/>
          </a:p>
        </p:txBody>
      </p:sp>
    </p:spTree>
    <p:extLst>
      <p:ext uri="{BB962C8B-B14F-4D97-AF65-F5344CB8AC3E}">
        <p14:creationId xmlns:p14="http://schemas.microsoft.com/office/powerpoint/2010/main" val="188763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6</a:t>
            </a:fld>
            <a:endParaRPr kumimoji="1" lang="ja-JP" altLang="en-US"/>
          </a:p>
        </p:txBody>
      </p:sp>
    </p:spTree>
    <p:extLst>
      <p:ext uri="{BB962C8B-B14F-4D97-AF65-F5344CB8AC3E}">
        <p14:creationId xmlns:p14="http://schemas.microsoft.com/office/powerpoint/2010/main" val="278627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7</a:t>
            </a:fld>
            <a:endParaRPr kumimoji="1" lang="ja-JP" altLang="en-US"/>
          </a:p>
        </p:txBody>
      </p:sp>
    </p:spTree>
    <p:extLst>
      <p:ext uri="{BB962C8B-B14F-4D97-AF65-F5344CB8AC3E}">
        <p14:creationId xmlns:p14="http://schemas.microsoft.com/office/powerpoint/2010/main" val="916994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38525" y="850900"/>
            <a:ext cx="30622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925128-815E-419A-BBFC-79724D662288}" type="slidenum">
              <a:rPr kumimoji="1" lang="ja-JP" altLang="en-US" smtClean="0"/>
              <a:pPr/>
              <a:t>8</a:t>
            </a:fld>
            <a:endParaRPr kumimoji="1" lang="ja-JP" altLang="en-US"/>
          </a:p>
        </p:txBody>
      </p:sp>
    </p:spTree>
    <p:extLst>
      <p:ext uri="{BB962C8B-B14F-4D97-AF65-F5344CB8AC3E}">
        <p14:creationId xmlns:p14="http://schemas.microsoft.com/office/powerpoint/2010/main" val="59099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9"/>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E52423F-8CC2-4442-9F8A-54B710D91C71}" type="datetime1">
              <a:rPr kumimoji="1" lang="ja-JP" altLang="en-US" smtClean="0"/>
              <a:pPr/>
              <a:t>2015/3/4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729B35-F32C-41B9-8D3C-9EB42FC212F5}" type="slidenum">
              <a:rPr lang="ja-JP" altLang="en-US" smtClean="0"/>
              <a:pPr/>
              <a:t>‹#›</a:t>
            </a:fld>
            <a:r>
              <a:rPr lang="en-US" altLang="ja-JP" smtClean="0"/>
              <a:t>/9</a:t>
            </a:r>
            <a:endParaRPr lang="ja-JP" altLang="en-US" dirty="0"/>
          </a:p>
        </p:txBody>
      </p:sp>
    </p:spTree>
    <p:extLst>
      <p:ext uri="{BB962C8B-B14F-4D97-AF65-F5344CB8AC3E}">
        <p14:creationId xmlns:p14="http://schemas.microsoft.com/office/powerpoint/2010/main" val="416109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DD6BF72-CE11-4C74-962A-2118896C3F7C}" type="datetime1">
              <a:rPr kumimoji="1" lang="ja-JP" altLang="en-US" smtClean="0"/>
              <a:pPr/>
              <a:t>2015/3/4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729B35-F32C-41B9-8D3C-9EB42FC212F5}" type="slidenum">
              <a:rPr kumimoji="1" lang="ja-JP" altLang="en-US" smtClean="0"/>
              <a:pPr/>
              <a:t>‹#›</a:t>
            </a:fld>
            <a:r>
              <a:rPr lang="en-US" altLang="ja-JP" smtClean="0"/>
              <a:t> /9</a:t>
            </a:r>
            <a:endParaRPr kumimoji="1" lang="ja-JP" altLang="en-US" dirty="0"/>
          </a:p>
        </p:txBody>
      </p:sp>
    </p:spTree>
    <p:extLst>
      <p:ext uri="{BB962C8B-B14F-4D97-AF65-F5344CB8AC3E}">
        <p14:creationId xmlns:p14="http://schemas.microsoft.com/office/powerpoint/2010/main" val="406585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6879C3B-5E1E-450F-B11D-2A4D17858941}" type="datetime1">
              <a:rPr kumimoji="1" lang="ja-JP" altLang="en-US" smtClean="0"/>
              <a:pPr/>
              <a:t>2015/3/4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729B35-F32C-41B9-8D3C-9EB42FC212F5}" type="slidenum">
              <a:rPr kumimoji="1" lang="ja-JP" altLang="en-US" smtClean="0"/>
              <a:pPr/>
              <a:t>‹#›</a:t>
            </a:fld>
            <a:r>
              <a:rPr lang="en-US" altLang="ja-JP" smtClean="0"/>
              <a:t> /9</a:t>
            </a:r>
            <a:endParaRPr kumimoji="1" lang="ja-JP" altLang="en-US" dirty="0"/>
          </a:p>
        </p:txBody>
      </p:sp>
    </p:spTree>
    <p:extLst>
      <p:ext uri="{BB962C8B-B14F-4D97-AF65-F5344CB8AC3E}">
        <p14:creationId xmlns:p14="http://schemas.microsoft.com/office/powerpoint/2010/main" val="394678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10A75B3-F114-430A-A430-92EC038959F7}" type="datetime1">
              <a:rPr kumimoji="1" lang="ja-JP" altLang="en-US" smtClean="0"/>
              <a:pPr/>
              <a:t>2015/3/4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729B35-F32C-41B9-8D3C-9EB42FC212F5}" type="slidenum">
              <a:rPr lang="ja-JP" altLang="en-US" smtClean="0"/>
              <a:pPr/>
              <a:t>‹#›</a:t>
            </a:fld>
            <a:r>
              <a:rPr lang="en-US" altLang="ja-JP" smtClean="0"/>
              <a:t>/9</a:t>
            </a:r>
            <a:endParaRPr lang="ja-JP" altLang="en-US" dirty="0"/>
          </a:p>
        </p:txBody>
      </p:sp>
    </p:spTree>
    <p:extLst>
      <p:ext uri="{BB962C8B-B14F-4D97-AF65-F5344CB8AC3E}">
        <p14:creationId xmlns:p14="http://schemas.microsoft.com/office/powerpoint/2010/main" val="191651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9" y="4589467"/>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F84C1D6-91FD-4982-8888-53ECBAD1BD9A}" type="datetime1">
              <a:rPr kumimoji="1" lang="ja-JP" altLang="en-US" smtClean="0"/>
              <a:pPr/>
              <a:t>2015/3/4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729B35-F32C-41B9-8D3C-9EB42FC212F5}" type="slidenum">
              <a:rPr lang="ja-JP" altLang="en-US" smtClean="0"/>
              <a:pPr/>
              <a:t>‹#›</a:t>
            </a:fld>
            <a:r>
              <a:rPr lang="en-US" altLang="ja-JP" smtClean="0"/>
              <a:t>/9</a:t>
            </a:r>
            <a:endParaRPr lang="ja-JP" altLang="en-US" dirty="0"/>
          </a:p>
        </p:txBody>
      </p:sp>
    </p:spTree>
    <p:extLst>
      <p:ext uri="{BB962C8B-B14F-4D97-AF65-F5344CB8AC3E}">
        <p14:creationId xmlns:p14="http://schemas.microsoft.com/office/powerpoint/2010/main" val="2828509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7FA7BBB-FAC2-4AAA-AC40-7DDEE4346E15}" type="datetime1">
              <a:rPr kumimoji="1" lang="ja-JP" altLang="en-US" smtClean="0"/>
              <a:pPr/>
              <a:t>2015/3/4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729B35-F32C-41B9-8D3C-9EB42FC212F5}" type="slidenum">
              <a:rPr kumimoji="1" lang="ja-JP" altLang="en-US" smtClean="0"/>
              <a:pPr/>
              <a:t>‹#›</a:t>
            </a:fld>
            <a:endParaRPr kumimoji="1" lang="ja-JP" altLang="en-US"/>
          </a:p>
        </p:txBody>
      </p:sp>
    </p:spTree>
    <p:extLst>
      <p:ext uri="{BB962C8B-B14F-4D97-AF65-F5344CB8AC3E}">
        <p14:creationId xmlns:p14="http://schemas.microsoft.com/office/powerpoint/2010/main" val="324506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8"/>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FF8B7D2-EDB9-40CF-B93B-45D443FCC4FD}" type="datetime1">
              <a:rPr kumimoji="1" lang="ja-JP" altLang="en-US" smtClean="0"/>
              <a:pPr/>
              <a:t>2015/3/4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F729B35-F32C-41B9-8D3C-9EB42FC212F5}" type="slidenum">
              <a:rPr kumimoji="1" lang="ja-JP" altLang="en-US" smtClean="0"/>
              <a:pPr/>
              <a:t>‹#›</a:t>
            </a:fld>
            <a:r>
              <a:rPr lang="en-US" altLang="ja-JP" smtClean="0"/>
              <a:t> /9</a:t>
            </a:r>
            <a:endParaRPr kumimoji="1" lang="ja-JP" altLang="en-US" dirty="0"/>
          </a:p>
        </p:txBody>
      </p:sp>
    </p:spTree>
    <p:extLst>
      <p:ext uri="{BB962C8B-B14F-4D97-AF65-F5344CB8AC3E}">
        <p14:creationId xmlns:p14="http://schemas.microsoft.com/office/powerpoint/2010/main" val="889613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71D80F7-E435-4DF8-8E98-1995EC95DB96}" type="datetime1">
              <a:rPr kumimoji="1" lang="ja-JP" altLang="en-US" smtClean="0"/>
              <a:pPr/>
              <a:t>2015/3/4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F729B35-F32C-41B9-8D3C-9EB42FC212F5}" type="slidenum">
              <a:rPr kumimoji="1" lang="ja-JP" altLang="en-US" smtClean="0"/>
              <a:pPr/>
              <a:t>‹#›</a:t>
            </a:fld>
            <a:r>
              <a:rPr lang="en-US" altLang="ja-JP" smtClean="0"/>
              <a:t> /9</a:t>
            </a:r>
            <a:endParaRPr kumimoji="1" lang="ja-JP" altLang="en-US" dirty="0"/>
          </a:p>
        </p:txBody>
      </p:sp>
    </p:spTree>
    <p:extLst>
      <p:ext uri="{BB962C8B-B14F-4D97-AF65-F5344CB8AC3E}">
        <p14:creationId xmlns:p14="http://schemas.microsoft.com/office/powerpoint/2010/main" val="379100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3AA96-AFF4-4BC4-87F2-6682AE8443AD}" type="datetime1">
              <a:rPr kumimoji="1" lang="ja-JP" altLang="en-US" smtClean="0"/>
              <a:pPr/>
              <a:t>2015/3/4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F729B35-F32C-41B9-8D3C-9EB42FC212F5}" type="slidenum">
              <a:rPr kumimoji="1" lang="ja-JP" altLang="en-US" smtClean="0"/>
              <a:pPr/>
              <a:t>‹#›</a:t>
            </a:fld>
            <a:r>
              <a:rPr lang="en-US" altLang="ja-JP" smtClean="0"/>
              <a:t> /9</a:t>
            </a:r>
            <a:endParaRPr kumimoji="1" lang="ja-JP" altLang="en-US" dirty="0"/>
          </a:p>
        </p:txBody>
      </p:sp>
    </p:spTree>
    <p:extLst>
      <p:ext uri="{BB962C8B-B14F-4D97-AF65-F5344CB8AC3E}">
        <p14:creationId xmlns:p14="http://schemas.microsoft.com/office/powerpoint/2010/main" val="3604872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40B0FEE-25A6-4B03-86D5-22E1322F44BC}" type="datetime1">
              <a:rPr kumimoji="1" lang="ja-JP" altLang="en-US" smtClean="0"/>
              <a:pPr/>
              <a:t>2015/3/4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729B35-F32C-41B9-8D3C-9EB42FC212F5}" type="slidenum">
              <a:rPr kumimoji="1" lang="ja-JP" altLang="en-US" smtClean="0"/>
              <a:pPr/>
              <a:t>‹#›</a:t>
            </a:fld>
            <a:r>
              <a:rPr lang="en-US" altLang="ja-JP" smtClean="0"/>
              <a:t> /9</a:t>
            </a:r>
            <a:endParaRPr kumimoji="1" lang="ja-JP" altLang="en-US" dirty="0"/>
          </a:p>
        </p:txBody>
      </p:sp>
    </p:spTree>
    <p:extLst>
      <p:ext uri="{BB962C8B-B14F-4D97-AF65-F5344CB8AC3E}">
        <p14:creationId xmlns:p14="http://schemas.microsoft.com/office/powerpoint/2010/main" val="358391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9"/>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0E625FC-228A-46E5-A046-E2ED654340AA}" type="datetime1">
              <a:rPr kumimoji="1" lang="ja-JP" altLang="en-US" smtClean="0"/>
              <a:pPr/>
              <a:t>2015/3/4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729B35-F32C-41B9-8D3C-9EB42FC212F5}" type="slidenum">
              <a:rPr kumimoji="1" lang="ja-JP" altLang="en-US" smtClean="0"/>
              <a:pPr/>
              <a:t>‹#›</a:t>
            </a:fld>
            <a:r>
              <a:rPr lang="en-US" altLang="ja-JP" smtClean="0"/>
              <a:t> /9</a:t>
            </a:r>
            <a:endParaRPr kumimoji="1" lang="ja-JP" altLang="en-US" dirty="0"/>
          </a:p>
        </p:txBody>
      </p:sp>
    </p:spTree>
    <p:extLst>
      <p:ext uri="{BB962C8B-B14F-4D97-AF65-F5344CB8AC3E}">
        <p14:creationId xmlns:p14="http://schemas.microsoft.com/office/powerpoint/2010/main" val="244495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ECE81-53EB-4AA9-BF58-796B63ED3DF3}" type="datetime1">
              <a:rPr kumimoji="1" lang="ja-JP" altLang="en-US" smtClean="0"/>
              <a:pPr/>
              <a:t>2015/3/4</a:t>
            </a:fld>
            <a:endParaRPr kumimoji="1" lang="ja-JP" altLang="en-US"/>
          </a:p>
        </p:txBody>
      </p:sp>
      <p:sp>
        <p:nvSpPr>
          <p:cNvPr id="5" name="Footer Placeholder 4"/>
          <p:cNvSpPr>
            <a:spLocks noGrp="1"/>
          </p:cNvSpPr>
          <p:nvPr>
            <p:ph type="ftr" sz="quarter" idx="3"/>
          </p:nvPr>
        </p:nvSpPr>
        <p:spPr>
          <a:xfrm>
            <a:off x="3028951" y="635635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29B35-F32C-41B9-8D3C-9EB42FC212F5}" type="slidenum">
              <a:rPr lang="ja-JP" altLang="en-US" smtClean="0"/>
              <a:pPr/>
              <a:t>‹#›</a:t>
            </a:fld>
            <a:r>
              <a:rPr lang="en-US" altLang="ja-JP" smtClean="0"/>
              <a:t>/9</a:t>
            </a:r>
            <a:endParaRPr lang="ja-JP" altLang="en-US" dirty="0"/>
          </a:p>
        </p:txBody>
      </p:sp>
    </p:spTree>
    <p:extLst>
      <p:ext uri="{BB962C8B-B14F-4D97-AF65-F5344CB8AC3E}">
        <p14:creationId xmlns:p14="http://schemas.microsoft.com/office/powerpoint/2010/main" val="36635980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2303398"/>
            <a:ext cx="9144000" cy="1186329"/>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350" dirty="0">
              <a:latin typeface="Times New Roman" panose="02020603050405020304" pitchFamily="18" charset="0"/>
              <a:cs typeface="Times New Roman" panose="02020603050405020304" pitchFamily="18" charset="0"/>
            </a:endParaRPr>
          </a:p>
        </p:txBody>
      </p:sp>
      <p:sp>
        <p:nvSpPr>
          <p:cNvPr id="2" name="タイトル 1"/>
          <p:cNvSpPr>
            <a:spLocks noGrp="1"/>
          </p:cNvSpPr>
          <p:nvPr>
            <p:ph type="ctrTitle"/>
          </p:nvPr>
        </p:nvSpPr>
        <p:spPr>
          <a:xfrm>
            <a:off x="25093" y="2497796"/>
            <a:ext cx="9118909" cy="889981"/>
          </a:xfrm>
        </p:spPr>
        <p:txBody>
          <a:bodyPr>
            <a:normAutofit/>
          </a:bodyPr>
          <a:lstStyle/>
          <a:p>
            <a:r>
              <a:rPr lang="ja-JP" altLang="en-US" sz="2850" b="1" dirty="0">
                <a:latin typeface="Times New Roman" panose="02020603050405020304" pitchFamily="18" charset="0"/>
                <a:cs typeface="Times New Roman" panose="02020603050405020304" pitchFamily="18" charset="0"/>
              </a:rPr>
              <a:t>高中性子束環境下で使用可能</a:t>
            </a:r>
            <a:r>
              <a:rPr lang="ja-JP" altLang="en-US" sz="2850" b="1" dirty="0" smtClean="0">
                <a:latin typeface="Times New Roman" panose="02020603050405020304" pitchFamily="18" charset="0"/>
                <a:cs typeface="Times New Roman" panose="02020603050405020304" pitchFamily="18" charset="0"/>
              </a:rPr>
              <a:t>な</a:t>
            </a:r>
            <a:r>
              <a:rPr lang="en-US" altLang="ja-JP" sz="2850" b="1" dirty="0" smtClean="0">
                <a:latin typeface="Times New Roman" panose="02020603050405020304" pitchFamily="18" charset="0"/>
                <a:cs typeface="Times New Roman" panose="02020603050405020304" pitchFamily="18" charset="0"/>
              </a:rPr>
              <a:t/>
            </a:r>
            <a:br>
              <a:rPr lang="en-US" altLang="ja-JP" sz="2850" b="1" dirty="0" smtClean="0">
                <a:latin typeface="Times New Roman" panose="02020603050405020304" pitchFamily="18" charset="0"/>
                <a:cs typeface="Times New Roman" panose="02020603050405020304" pitchFamily="18" charset="0"/>
              </a:rPr>
            </a:br>
            <a:r>
              <a:rPr lang="ja-JP" altLang="en-US" sz="2850" b="1" dirty="0" smtClean="0">
                <a:latin typeface="Times New Roman" panose="02020603050405020304" pitchFamily="18" charset="0"/>
                <a:cs typeface="Times New Roman" panose="02020603050405020304" pitchFamily="18" charset="0"/>
              </a:rPr>
              <a:t>軟</a:t>
            </a:r>
            <a:r>
              <a:rPr lang="en-US" altLang="ja-JP" sz="2850" b="1" dirty="0">
                <a:latin typeface="Times New Roman" panose="02020603050405020304" pitchFamily="18" charset="0"/>
                <a:cs typeface="Times New Roman" panose="02020603050405020304" pitchFamily="18" charset="0"/>
              </a:rPr>
              <a:t>X</a:t>
            </a:r>
            <a:r>
              <a:rPr lang="ja-JP" altLang="en-US" sz="2850" b="1" dirty="0">
                <a:latin typeface="Times New Roman" panose="02020603050405020304" pitchFamily="18" charset="0"/>
                <a:cs typeface="Times New Roman" panose="02020603050405020304" pitchFamily="18" charset="0"/>
              </a:rPr>
              <a:t>線検出器の開発</a:t>
            </a:r>
          </a:p>
        </p:txBody>
      </p:sp>
      <p:sp>
        <p:nvSpPr>
          <p:cNvPr id="3" name="テキスト ボックス 2"/>
          <p:cNvSpPr txBox="1"/>
          <p:nvPr/>
        </p:nvSpPr>
        <p:spPr>
          <a:xfrm>
            <a:off x="1982305" y="3965028"/>
            <a:ext cx="1588897" cy="461665"/>
          </a:xfrm>
          <a:prstGeom prst="rect">
            <a:avLst/>
          </a:prstGeom>
          <a:noFill/>
        </p:spPr>
        <p:txBody>
          <a:bodyPr wrap="none" rtlCol="0">
            <a:spAutoFit/>
          </a:bodyPr>
          <a:lstStyle/>
          <a:p>
            <a:r>
              <a:rPr kumimoji="1" lang="ja-JP" altLang="en-US" sz="2400" dirty="0" smtClean="0"/>
              <a:t>坂東 </a:t>
            </a:r>
            <a:r>
              <a:rPr lang="ja-JP" altLang="en-US" sz="2400" dirty="0"/>
              <a:t>隆</a:t>
            </a:r>
            <a:r>
              <a:rPr lang="ja-JP" altLang="en-US" sz="2400" dirty="0" smtClean="0"/>
              <a:t>宏</a:t>
            </a:r>
            <a:r>
              <a:rPr lang="en-US" altLang="ja-JP" sz="2400" baseline="30000" dirty="0" smtClean="0"/>
              <a:t>1</a:t>
            </a:r>
            <a:endParaRPr kumimoji="1" lang="ja-JP" altLang="en-US" sz="2400" dirty="0"/>
          </a:p>
        </p:txBody>
      </p:sp>
      <p:sp>
        <p:nvSpPr>
          <p:cNvPr id="6" name="テキスト ボックス 5"/>
          <p:cNvSpPr txBox="1"/>
          <p:nvPr/>
        </p:nvSpPr>
        <p:spPr>
          <a:xfrm>
            <a:off x="3718962" y="3957898"/>
            <a:ext cx="1436612" cy="461665"/>
          </a:xfrm>
          <a:prstGeom prst="rect">
            <a:avLst/>
          </a:prstGeom>
          <a:noFill/>
        </p:spPr>
        <p:txBody>
          <a:bodyPr wrap="none" rtlCol="0">
            <a:spAutoFit/>
          </a:bodyPr>
          <a:lstStyle/>
          <a:p>
            <a:r>
              <a:rPr lang="ja-JP" altLang="en-US" sz="2400" dirty="0" smtClean="0"/>
              <a:t>大舘</a:t>
            </a:r>
            <a:r>
              <a:rPr kumimoji="1" lang="ja-JP" altLang="en-US" sz="2400" dirty="0" smtClean="0"/>
              <a:t> 暁</a:t>
            </a:r>
            <a:r>
              <a:rPr lang="en-US" altLang="ja-JP" sz="2400" baseline="30000" dirty="0" smtClean="0"/>
              <a:t>1,2</a:t>
            </a:r>
            <a:endParaRPr kumimoji="1" lang="ja-JP" altLang="en-US" sz="2400" dirty="0"/>
          </a:p>
        </p:txBody>
      </p:sp>
      <p:sp>
        <p:nvSpPr>
          <p:cNvPr id="8" name="テキスト ボックス 7"/>
          <p:cNvSpPr txBox="1"/>
          <p:nvPr/>
        </p:nvSpPr>
        <p:spPr>
          <a:xfrm>
            <a:off x="5155574" y="3957898"/>
            <a:ext cx="1744388" cy="461665"/>
          </a:xfrm>
          <a:prstGeom prst="rect">
            <a:avLst/>
          </a:prstGeom>
          <a:noFill/>
        </p:spPr>
        <p:txBody>
          <a:bodyPr wrap="none" rtlCol="0">
            <a:spAutoFit/>
          </a:bodyPr>
          <a:lstStyle/>
          <a:p>
            <a:r>
              <a:rPr lang="ja-JP" altLang="en-US" sz="2400" dirty="0"/>
              <a:t>鈴木</a:t>
            </a:r>
            <a:r>
              <a:rPr kumimoji="1" lang="ja-JP" altLang="en-US" sz="2400" dirty="0" smtClean="0"/>
              <a:t> 康浩</a:t>
            </a:r>
            <a:r>
              <a:rPr lang="en-US" altLang="ja-JP" sz="2400" baseline="30000" dirty="0" smtClean="0"/>
              <a:t>1,2</a:t>
            </a:r>
            <a:endParaRPr kumimoji="1" lang="ja-JP" altLang="en-US" sz="2400" dirty="0"/>
          </a:p>
        </p:txBody>
      </p:sp>
      <p:sp>
        <p:nvSpPr>
          <p:cNvPr id="9" name="テキスト ボックス 8"/>
          <p:cNvSpPr txBox="1"/>
          <p:nvPr/>
        </p:nvSpPr>
        <p:spPr>
          <a:xfrm>
            <a:off x="2045367" y="4614859"/>
            <a:ext cx="2340705" cy="369332"/>
          </a:xfrm>
          <a:prstGeom prst="rect">
            <a:avLst/>
          </a:prstGeom>
          <a:noFill/>
        </p:spPr>
        <p:txBody>
          <a:bodyPr wrap="none" rtlCol="0">
            <a:spAutoFit/>
          </a:bodyPr>
          <a:lstStyle/>
          <a:p>
            <a:r>
              <a:rPr lang="en-US" altLang="ja-JP" baseline="30000" dirty="0" smtClean="0"/>
              <a:t>1</a:t>
            </a:r>
            <a:r>
              <a:rPr lang="ja-JP" altLang="en-US" dirty="0" smtClean="0"/>
              <a:t>総合研究大学院大学</a:t>
            </a:r>
            <a:endParaRPr kumimoji="1" lang="ja-JP" altLang="en-US" dirty="0"/>
          </a:p>
        </p:txBody>
      </p:sp>
      <p:sp>
        <p:nvSpPr>
          <p:cNvPr id="10" name="テキスト ボックス 9"/>
          <p:cNvSpPr txBox="1"/>
          <p:nvPr/>
        </p:nvSpPr>
        <p:spPr>
          <a:xfrm>
            <a:off x="4572001" y="4614859"/>
            <a:ext cx="2109873" cy="369332"/>
          </a:xfrm>
          <a:prstGeom prst="rect">
            <a:avLst/>
          </a:prstGeom>
          <a:noFill/>
        </p:spPr>
        <p:txBody>
          <a:bodyPr wrap="none" rtlCol="0">
            <a:spAutoFit/>
          </a:bodyPr>
          <a:lstStyle/>
          <a:p>
            <a:r>
              <a:rPr lang="en-US" altLang="ja-JP" baseline="30000" dirty="0" smtClean="0"/>
              <a:t>2</a:t>
            </a:r>
            <a:r>
              <a:rPr lang="ja-JP" altLang="en-US" dirty="0" smtClean="0"/>
              <a:t>核融合科学研究所</a:t>
            </a:r>
            <a:endParaRPr kumimoji="1" lang="ja-JP" altLang="en-US" dirty="0"/>
          </a:p>
        </p:txBody>
      </p:sp>
      <p:sp>
        <p:nvSpPr>
          <p:cNvPr id="4" name="テキスト ボックス 3"/>
          <p:cNvSpPr txBox="1"/>
          <p:nvPr/>
        </p:nvSpPr>
        <p:spPr>
          <a:xfrm>
            <a:off x="2601310" y="5172357"/>
            <a:ext cx="3341749" cy="369332"/>
          </a:xfrm>
          <a:prstGeom prst="rect">
            <a:avLst/>
          </a:prstGeom>
          <a:noFill/>
        </p:spPr>
        <p:txBody>
          <a:bodyPr wrap="none" rtlCol="0">
            <a:spAutoFit/>
          </a:bodyPr>
          <a:lstStyle/>
          <a:p>
            <a:r>
              <a:rPr kumimoji="1" lang="en-US" altLang="ja-JP" dirty="0" smtClean="0"/>
              <a:t>E-mail: bando.takahiro@nifs.ac.jp</a:t>
            </a:r>
            <a:endParaRPr kumimoji="1" lang="ja-JP" altLang="en-US" dirty="0"/>
          </a:p>
        </p:txBody>
      </p:sp>
    </p:spTree>
    <p:extLst>
      <p:ext uri="{BB962C8B-B14F-4D97-AF65-F5344CB8AC3E}">
        <p14:creationId xmlns:p14="http://schemas.microsoft.com/office/powerpoint/2010/main" val="3036450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3"/>
          <a:stretch>
            <a:fillRect/>
          </a:stretch>
        </p:blipFill>
        <p:spPr>
          <a:xfrm>
            <a:off x="3004158" y="1548855"/>
            <a:ext cx="3769167" cy="4691504"/>
          </a:xfrm>
          <a:prstGeom prst="rect">
            <a:avLst/>
          </a:prstGeom>
        </p:spPr>
      </p:pic>
      <p:pic>
        <p:nvPicPr>
          <p:cNvPr id="7" name="図 6"/>
          <p:cNvPicPr>
            <a:picLocks noChangeAspect="1"/>
          </p:cNvPicPr>
          <p:nvPr/>
        </p:nvPicPr>
        <p:blipFill>
          <a:blip r:embed="rId4"/>
          <a:stretch>
            <a:fillRect/>
          </a:stretch>
        </p:blipFill>
        <p:spPr>
          <a:xfrm>
            <a:off x="40035" y="1238052"/>
            <a:ext cx="3205233" cy="5313110"/>
          </a:xfrm>
          <a:prstGeom prst="rect">
            <a:avLst/>
          </a:prstGeom>
        </p:spPr>
      </p:pic>
      <p:sp>
        <p:nvSpPr>
          <p:cNvPr id="5" name="正方形/長方形 4"/>
          <p:cNvSpPr/>
          <p:nvPr/>
        </p:nvSpPr>
        <p:spPr>
          <a:xfrm>
            <a:off x="1" y="-652"/>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700" dirty="0">
                <a:solidFill>
                  <a:schemeClr val="tx1"/>
                </a:solidFill>
              </a:rPr>
              <a:t>ハードウェアの概念図</a:t>
            </a:r>
          </a:p>
        </p:txBody>
      </p:sp>
      <p:sp>
        <p:nvSpPr>
          <p:cNvPr id="3" name="スライド番号プレースホルダー 2"/>
          <p:cNvSpPr>
            <a:spLocks noGrp="1"/>
          </p:cNvSpPr>
          <p:nvPr>
            <p:ph type="sldNum" sz="quarter" idx="12"/>
          </p:nvPr>
        </p:nvSpPr>
        <p:spPr/>
        <p:txBody>
          <a:bodyPr/>
          <a:lstStyle/>
          <a:p>
            <a:fld id="{6F729B35-F32C-41B9-8D3C-9EB42FC212F5}" type="slidenum">
              <a:rPr kumimoji="1" lang="ja-JP" altLang="en-US" smtClean="0"/>
              <a:pPr/>
              <a:t>9</a:t>
            </a:fld>
            <a:endParaRPr kumimoji="1" lang="ja-JP" altLang="en-US"/>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2784" y="2251144"/>
            <a:ext cx="2352617" cy="1764463"/>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2505" y="4465832"/>
            <a:ext cx="2373177" cy="1582118"/>
          </a:xfrm>
          <a:prstGeom prst="rect">
            <a:avLst/>
          </a:prstGeom>
        </p:spPr>
      </p:pic>
      <p:cxnSp>
        <p:nvCxnSpPr>
          <p:cNvPr id="8" name="直線矢印コネクタ 7"/>
          <p:cNvCxnSpPr/>
          <p:nvPr/>
        </p:nvCxnSpPr>
        <p:spPr>
          <a:xfrm>
            <a:off x="1612014" y="1933343"/>
            <a:ext cx="2810214" cy="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658777" y="1494236"/>
            <a:ext cx="800219" cy="461665"/>
          </a:xfrm>
          <a:prstGeom prst="rect">
            <a:avLst/>
          </a:prstGeom>
          <a:noFill/>
        </p:spPr>
        <p:txBody>
          <a:bodyPr wrap="none" rtlCol="0">
            <a:spAutoFit/>
          </a:bodyPr>
          <a:lstStyle/>
          <a:p>
            <a:r>
              <a:rPr lang="ja-JP" altLang="en-US" sz="2400" dirty="0" smtClean="0">
                <a:solidFill>
                  <a:srgbClr val="FF0000"/>
                </a:solidFill>
              </a:rPr>
              <a:t>詳細</a:t>
            </a:r>
            <a:endParaRPr lang="ja-JP" altLang="en-US" sz="2400" dirty="0">
              <a:solidFill>
                <a:srgbClr val="FF0000"/>
              </a:solidFill>
            </a:endParaRPr>
          </a:p>
        </p:txBody>
      </p:sp>
      <p:cxnSp>
        <p:nvCxnSpPr>
          <p:cNvPr id="11" name="直線矢印コネクタ 10"/>
          <p:cNvCxnSpPr/>
          <p:nvPr/>
        </p:nvCxnSpPr>
        <p:spPr>
          <a:xfrm flipH="1" flipV="1">
            <a:off x="4888741" y="5817476"/>
            <a:ext cx="1762863" cy="472965"/>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6651603" y="5628240"/>
            <a:ext cx="1630923" cy="66220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flipV="1">
            <a:off x="4825232" y="3416366"/>
            <a:ext cx="1533219" cy="149016"/>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6358451" y="3192517"/>
            <a:ext cx="1642549" cy="37286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889856" y="3565382"/>
            <a:ext cx="827471" cy="400110"/>
          </a:xfrm>
          <a:prstGeom prst="rect">
            <a:avLst/>
          </a:prstGeom>
          <a:noFill/>
        </p:spPr>
        <p:txBody>
          <a:bodyPr wrap="none" rtlCol="0">
            <a:spAutoFit/>
          </a:bodyPr>
          <a:lstStyle/>
          <a:p>
            <a:r>
              <a:rPr lang="en-US" altLang="ja-JP" sz="2000" dirty="0" err="1">
                <a:solidFill>
                  <a:srgbClr val="002060"/>
                </a:solidFill>
              </a:rPr>
              <a:t>CsI</a:t>
            </a:r>
            <a:r>
              <a:rPr lang="en-US" altLang="ja-JP" sz="2000" dirty="0">
                <a:solidFill>
                  <a:srgbClr val="002060"/>
                </a:solidFill>
              </a:rPr>
              <a:t>(Tl)</a:t>
            </a:r>
            <a:endParaRPr lang="ja-JP" altLang="en-US" sz="2000" dirty="0">
              <a:solidFill>
                <a:srgbClr val="002060"/>
              </a:solidFill>
            </a:endParaRPr>
          </a:p>
        </p:txBody>
      </p:sp>
      <p:sp>
        <p:nvSpPr>
          <p:cNvPr id="22" name="テキスト ボックス 21"/>
          <p:cNvSpPr txBox="1"/>
          <p:nvPr/>
        </p:nvSpPr>
        <p:spPr>
          <a:xfrm>
            <a:off x="6270729" y="6351107"/>
            <a:ext cx="836511" cy="400110"/>
          </a:xfrm>
          <a:prstGeom prst="rect">
            <a:avLst/>
          </a:prstGeom>
          <a:noFill/>
        </p:spPr>
        <p:txBody>
          <a:bodyPr wrap="none" rtlCol="0">
            <a:spAutoFit/>
          </a:bodyPr>
          <a:lstStyle/>
          <a:p>
            <a:r>
              <a:rPr lang="en-US" altLang="ja-JP" sz="2000" dirty="0">
                <a:solidFill>
                  <a:srgbClr val="002060"/>
                </a:solidFill>
              </a:rPr>
              <a:t>Be foil</a:t>
            </a:r>
            <a:endParaRPr lang="ja-JP" altLang="en-US" sz="2000" dirty="0">
              <a:solidFill>
                <a:srgbClr val="002060"/>
              </a:solidFill>
            </a:endParaRPr>
          </a:p>
        </p:txBody>
      </p:sp>
      <p:sp>
        <p:nvSpPr>
          <p:cNvPr id="17" name="正方形/長方形 16"/>
          <p:cNvSpPr/>
          <p:nvPr/>
        </p:nvSpPr>
        <p:spPr>
          <a:xfrm>
            <a:off x="602161" y="1094126"/>
            <a:ext cx="1901483" cy="400110"/>
          </a:xfrm>
          <a:prstGeom prst="rect">
            <a:avLst/>
          </a:prstGeom>
        </p:spPr>
        <p:txBody>
          <a:bodyPr wrap="none">
            <a:spAutoFit/>
          </a:bodyPr>
          <a:lstStyle/>
          <a:p>
            <a:r>
              <a:rPr lang="ja-JP" altLang="en-US" sz="2000" dirty="0" smtClean="0">
                <a:solidFill>
                  <a:srgbClr val="FF0000"/>
                </a:solidFill>
              </a:rPr>
              <a:t>開発した計測器</a:t>
            </a:r>
            <a:endParaRPr lang="ja-JP" altLang="en-US" sz="2000" dirty="0">
              <a:solidFill>
                <a:srgbClr val="FF0000"/>
              </a:solidFill>
            </a:endParaRPr>
          </a:p>
        </p:txBody>
      </p:sp>
      <p:sp>
        <p:nvSpPr>
          <p:cNvPr id="6" name="テキスト ボックス 5"/>
          <p:cNvSpPr txBox="1"/>
          <p:nvPr/>
        </p:nvSpPr>
        <p:spPr>
          <a:xfrm>
            <a:off x="2503644" y="786289"/>
            <a:ext cx="3743332" cy="646331"/>
          </a:xfrm>
          <a:prstGeom prst="rect">
            <a:avLst/>
          </a:prstGeom>
          <a:noFill/>
        </p:spPr>
        <p:txBody>
          <a:bodyPr wrap="none" rtlCol="0">
            <a:spAutoFit/>
          </a:bodyPr>
          <a:lstStyle/>
          <a:p>
            <a:r>
              <a:rPr lang="ja-JP" altLang="en-US" dirty="0" smtClean="0"/>
              <a:t>縦長部のポロイダル断面全体を観測</a:t>
            </a:r>
            <a:endParaRPr lang="en-US" altLang="ja-JP" dirty="0" smtClean="0"/>
          </a:p>
          <a:p>
            <a:r>
              <a:rPr lang="ja-JP" altLang="en-US" dirty="0" smtClean="0"/>
              <a:t>現在は</a:t>
            </a:r>
            <a:r>
              <a:rPr lang="en-US" altLang="ja-JP" dirty="0" smtClean="0"/>
              <a:t>6ch</a:t>
            </a:r>
            <a:r>
              <a:rPr lang="ja-JP" altLang="en-US" dirty="0" smtClean="0"/>
              <a:t>で</a:t>
            </a:r>
            <a:r>
              <a:rPr lang="en-US" altLang="ja-JP" dirty="0" smtClean="0"/>
              <a:t>13ch</a:t>
            </a:r>
            <a:r>
              <a:rPr lang="ja-JP" altLang="en-US" dirty="0" err="1" smtClean="0"/>
              <a:t>まで</a:t>
            </a:r>
            <a:r>
              <a:rPr lang="ja-JP" altLang="en-US" dirty="0" smtClean="0"/>
              <a:t>拡張予定</a:t>
            </a:r>
            <a:endParaRPr kumimoji="1" lang="ja-JP" altLang="en-US" dirty="0"/>
          </a:p>
        </p:txBody>
      </p:sp>
      <p:sp>
        <p:nvSpPr>
          <p:cNvPr id="10" name="テキスト ボックス 9"/>
          <p:cNvSpPr txBox="1"/>
          <p:nvPr/>
        </p:nvSpPr>
        <p:spPr>
          <a:xfrm>
            <a:off x="2116874" y="6231931"/>
            <a:ext cx="3331361" cy="369332"/>
          </a:xfrm>
          <a:prstGeom prst="rect">
            <a:avLst/>
          </a:prstGeom>
          <a:noFill/>
        </p:spPr>
        <p:txBody>
          <a:bodyPr wrap="none" rtlCol="0">
            <a:spAutoFit/>
          </a:bodyPr>
          <a:lstStyle/>
          <a:p>
            <a:r>
              <a:rPr kumimoji="1" lang="ja-JP" altLang="en-US" dirty="0" smtClean="0"/>
              <a:t>赤道面で空間解像度</a:t>
            </a:r>
            <a:r>
              <a:rPr lang="ja-JP" altLang="en-US" dirty="0"/>
              <a:t>は</a:t>
            </a:r>
            <a:r>
              <a:rPr kumimoji="1" lang="en-US" altLang="ja-JP" dirty="0" smtClean="0"/>
              <a:t>8cm</a:t>
            </a:r>
            <a:r>
              <a:rPr kumimoji="1" lang="ja-JP" altLang="en-US" dirty="0" smtClean="0"/>
              <a:t>程度</a:t>
            </a:r>
            <a:endParaRPr kumimoji="1" lang="ja-JP" altLang="en-US" dirty="0"/>
          </a:p>
        </p:txBody>
      </p:sp>
    </p:spTree>
    <p:extLst>
      <p:ext uri="{BB962C8B-B14F-4D97-AF65-F5344CB8AC3E}">
        <p14:creationId xmlns:p14="http://schemas.microsoft.com/office/powerpoint/2010/main" val="3673836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91" y="4249701"/>
            <a:ext cx="2868860" cy="2151645"/>
          </a:xfrm>
          <a:prstGeom prst="rect">
            <a:avLst/>
          </a:prstGeom>
        </p:spPr>
      </p:pic>
      <p:pic>
        <p:nvPicPr>
          <p:cNvPr id="19" name="図 18"/>
          <p:cNvPicPr>
            <a:picLocks noChangeAspect="1"/>
          </p:cNvPicPr>
          <p:nvPr/>
        </p:nvPicPr>
        <p:blipFill>
          <a:blip r:embed="rId4"/>
          <a:stretch>
            <a:fillRect/>
          </a:stretch>
        </p:blipFill>
        <p:spPr>
          <a:xfrm>
            <a:off x="2965652" y="1671145"/>
            <a:ext cx="3769167" cy="4691504"/>
          </a:xfrm>
          <a:prstGeom prst="rect">
            <a:avLst/>
          </a:prstGeom>
        </p:spPr>
      </p:pic>
      <p:sp>
        <p:nvSpPr>
          <p:cNvPr id="5" name="正方形/長方形 4"/>
          <p:cNvSpPr/>
          <p:nvPr/>
        </p:nvSpPr>
        <p:spPr>
          <a:xfrm>
            <a:off x="1" y="-652"/>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700" dirty="0">
                <a:solidFill>
                  <a:schemeClr val="tx1"/>
                </a:solidFill>
              </a:rPr>
              <a:t>ハードウェアの概念図</a:t>
            </a:r>
          </a:p>
        </p:txBody>
      </p:sp>
      <p:sp>
        <p:nvSpPr>
          <p:cNvPr id="3" name="スライド番号プレースホルダー 2"/>
          <p:cNvSpPr>
            <a:spLocks noGrp="1"/>
          </p:cNvSpPr>
          <p:nvPr>
            <p:ph type="sldNum" sz="quarter" idx="12"/>
          </p:nvPr>
        </p:nvSpPr>
        <p:spPr/>
        <p:txBody>
          <a:bodyPr/>
          <a:lstStyle/>
          <a:p>
            <a:fld id="{6F729B35-F32C-41B9-8D3C-9EB42FC212F5}" type="slidenum">
              <a:rPr kumimoji="1" lang="ja-JP" altLang="en-US" smtClean="0"/>
              <a:pPr/>
              <a:t>10</a:t>
            </a:fld>
            <a:endParaRPr kumimoji="1" lang="ja-JP" altLang="en-US"/>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2784" y="2251144"/>
            <a:ext cx="2352617" cy="1764463"/>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2505" y="4465832"/>
            <a:ext cx="2373177" cy="1582118"/>
          </a:xfrm>
          <a:prstGeom prst="rect">
            <a:avLst/>
          </a:prstGeom>
        </p:spPr>
      </p:pic>
      <p:cxnSp>
        <p:nvCxnSpPr>
          <p:cNvPr id="11" name="直線矢印コネクタ 10"/>
          <p:cNvCxnSpPr/>
          <p:nvPr/>
        </p:nvCxnSpPr>
        <p:spPr>
          <a:xfrm flipH="1" flipV="1">
            <a:off x="4887310" y="5959341"/>
            <a:ext cx="1764293" cy="33110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6651603" y="5628240"/>
            <a:ext cx="1630923" cy="66220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flipV="1">
            <a:off x="4825232" y="3416366"/>
            <a:ext cx="1533219" cy="149016"/>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6358451" y="3267350"/>
            <a:ext cx="1627599" cy="298033"/>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889856" y="3565382"/>
            <a:ext cx="827471" cy="400110"/>
          </a:xfrm>
          <a:prstGeom prst="rect">
            <a:avLst/>
          </a:prstGeom>
          <a:noFill/>
          <a:ln>
            <a:solidFill>
              <a:schemeClr val="accent2">
                <a:lumMod val="75000"/>
              </a:schemeClr>
            </a:solidFill>
          </a:ln>
        </p:spPr>
        <p:txBody>
          <a:bodyPr wrap="none" rtlCol="0">
            <a:spAutoFit/>
          </a:bodyPr>
          <a:lstStyle/>
          <a:p>
            <a:r>
              <a:rPr lang="en-US" altLang="ja-JP" sz="2000" dirty="0" err="1">
                <a:solidFill>
                  <a:srgbClr val="002060"/>
                </a:solidFill>
              </a:rPr>
              <a:t>CsI</a:t>
            </a:r>
            <a:r>
              <a:rPr lang="en-US" altLang="ja-JP" sz="2000" dirty="0">
                <a:solidFill>
                  <a:srgbClr val="002060"/>
                </a:solidFill>
              </a:rPr>
              <a:t>(Tl)</a:t>
            </a:r>
            <a:endParaRPr lang="ja-JP" altLang="en-US" sz="2000" dirty="0">
              <a:solidFill>
                <a:srgbClr val="002060"/>
              </a:solidFill>
            </a:endParaRPr>
          </a:p>
        </p:txBody>
      </p:sp>
      <p:sp>
        <p:nvSpPr>
          <p:cNvPr id="22" name="テキスト ボックス 21"/>
          <p:cNvSpPr txBox="1"/>
          <p:nvPr/>
        </p:nvSpPr>
        <p:spPr>
          <a:xfrm>
            <a:off x="6270729" y="6351107"/>
            <a:ext cx="836511" cy="400110"/>
          </a:xfrm>
          <a:prstGeom prst="rect">
            <a:avLst/>
          </a:prstGeom>
          <a:noFill/>
        </p:spPr>
        <p:txBody>
          <a:bodyPr wrap="none" rtlCol="0">
            <a:spAutoFit/>
          </a:bodyPr>
          <a:lstStyle/>
          <a:p>
            <a:r>
              <a:rPr lang="en-US" altLang="ja-JP" sz="2000" dirty="0">
                <a:solidFill>
                  <a:srgbClr val="002060"/>
                </a:solidFill>
              </a:rPr>
              <a:t>Be foil</a:t>
            </a:r>
            <a:endParaRPr lang="ja-JP" altLang="en-US" sz="2000" dirty="0">
              <a:solidFill>
                <a:srgbClr val="002060"/>
              </a:solidFill>
            </a:endParaRP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491" y="945499"/>
            <a:ext cx="2766646" cy="2074985"/>
          </a:xfrm>
          <a:prstGeom prst="rect">
            <a:avLst/>
          </a:prstGeom>
        </p:spPr>
      </p:pic>
      <p:cxnSp>
        <p:nvCxnSpPr>
          <p:cNvPr id="15" name="直線矢印コネクタ 14"/>
          <p:cNvCxnSpPr/>
          <p:nvPr/>
        </p:nvCxnSpPr>
        <p:spPr>
          <a:xfrm flipH="1" flipV="1">
            <a:off x="1958551" y="1982991"/>
            <a:ext cx="737352" cy="1245663"/>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695903" y="1865129"/>
            <a:ext cx="2751083" cy="1359879"/>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419856" y="3219757"/>
            <a:ext cx="579005" cy="369332"/>
          </a:xfrm>
          <a:prstGeom prst="rect">
            <a:avLst/>
          </a:prstGeom>
          <a:noFill/>
        </p:spPr>
        <p:txBody>
          <a:bodyPr wrap="none" rtlCol="0">
            <a:spAutoFit/>
          </a:bodyPr>
          <a:lstStyle/>
          <a:p>
            <a:r>
              <a:rPr kumimoji="1" lang="en-US" altLang="ja-JP" dirty="0" smtClean="0"/>
              <a:t>APD</a:t>
            </a:r>
            <a:endParaRPr kumimoji="1" lang="ja-JP" altLang="en-US" dirty="0"/>
          </a:p>
        </p:txBody>
      </p:sp>
      <p:sp>
        <p:nvSpPr>
          <p:cNvPr id="8" name="テキスト ボックス 7"/>
          <p:cNvSpPr txBox="1"/>
          <p:nvPr/>
        </p:nvSpPr>
        <p:spPr>
          <a:xfrm>
            <a:off x="2933137" y="762574"/>
            <a:ext cx="6021677" cy="707886"/>
          </a:xfrm>
          <a:prstGeom prst="rect">
            <a:avLst/>
          </a:prstGeom>
          <a:noFill/>
        </p:spPr>
        <p:txBody>
          <a:bodyPr wrap="square" rtlCol="0">
            <a:spAutoFit/>
          </a:bodyPr>
          <a:lstStyle/>
          <a:p>
            <a:r>
              <a:rPr kumimoji="1" lang="en-US" altLang="ja-JP" sz="2000" dirty="0" smtClean="0">
                <a:solidFill>
                  <a:srgbClr val="FF0000"/>
                </a:solidFill>
              </a:rPr>
              <a:t>APD</a:t>
            </a:r>
            <a:r>
              <a:rPr kumimoji="1" lang="ja-JP" altLang="en-US" sz="2000" dirty="0" smtClean="0">
                <a:solidFill>
                  <a:srgbClr val="FF0000"/>
                </a:solidFill>
              </a:rPr>
              <a:t>は</a:t>
            </a:r>
            <a:r>
              <a:rPr kumimoji="1" lang="en-US" altLang="ja-JP" sz="2000" dirty="0" smtClean="0">
                <a:solidFill>
                  <a:srgbClr val="FF0000"/>
                </a:solidFill>
              </a:rPr>
              <a:t>LHD</a:t>
            </a:r>
            <a:r>
              <a:rPr kumimoji="1" lang="ja-JP" altLang="en-US" sz="2000" dirty="0" smtClean="0">
                <a:solidFill>
                  <a:srgbClr val="FF0000"/>
                </a:solidFill>
              </a:rPr>
              <a:t>から遠隔地に設置し、重水素実験時には</a:t>
            </a:r>
            <a:endParaRPr kumimoji="1" lang="en-US" altLang="ja-JP" sz="2000" dirty="0" smtClean="0">
              <a:solidFill>
                <a:srgbClr val="FF0000"/>
              </a:solidFill>
            </a:endParaRPr>
          </a:p>
          <a:p>
            <a:r>
              <a:rPr kumimoji="1" lang="ja-JP" altLang="en-US" sz="2000" dirty="0" smtClean="0">
                <a:solidFill>
                  <a:srgbClr val="FF0000"/>
                </a:solidFill>
              </a:rPr>
              <a:t>中性子シールドを施す。</a:t>
            </a:r>
            <a:endParaRPr kumimoji="1" lang="ja-JP" altLang="en-US" sz="2000" dirty="0">
              <a:solidFill>
                <a:srgbClr val="FF0000"/>
              </a:solidFill>
            </a:endParaRPr>
          </a:p>
        </p:txBody>
      </p:sp>
      <p:sp>
        <p:nvSpPr>
          <p:cNvPr id="24" name="テキスト ボックス 23"/>
          <p:cNvSpPr txBox="1"/>
          <p:nvPr/>
        </p:nvSpPr>
        <p:spPr>
          <a:xfrm>
            <a:off x="2933137" y="1334768"/>
            <a:ext cx="4237057" cy="400110"/>
          </a:xfrm>
          <a:prstGeom prst="rect">
            <a:avLst/>
          </a:prstGeom>
          <a:noFill/>
        </p:spPr>
        <p:txBody>
          <a:bodyPr wrap="none" rtlCol="0">
            <a:spAutoFit/>
          </a:bodyPr>
          <a:lstStyle/>
          <a:p>
            <a:r>
              <a:rPr lang="ja-JP" altLang="en-US" sz="2000" dirty="0" smtClean="0"/>
              <a:t>周波数</a:t>
            </a:r>
            <a:r>
              <a:rPr lang="en-US" altLang="ja-JP" sz="2000" dirty="0" smtClean="0"/>
              <a:t>70kHz</a:t>
            </a:r>
            <a:r>
              <a:rPr lang="ja-JP" altLang="en-US" sz="2000" dirty="0" err="1" smtClean="0"/>
              <a:t>までの揺動を</a:t>
            </a:r>
            <a:r>
              <a:rPr lang="ja-JP" altLang="en-US" sz="2000" dirty="0" smtClean="0"/>
              <a:t>計測可能。</a:t>
            </a:r>
            <a:endParaRPr kumimoji="1" lang="ja-JP" altLang="en-US" sz="2000" dirty="0"/>
          </a:p>
        </p:txBody>
      </p:sp>
      <p:cxnSp>
        <p:nvCxnSpPr>
          <p:cNvPr id="12" name="直線矢印コネクタ 11"/>
          <p:cNvCxnSpPr/>
          <p:nvPr/>
        </p:nvCxnSpPr>
        <p:spPr>
          <a:xfrm flipV="1">
            <a:off x="1745553" y="3416367"/>
            <a:ext cx="2511137" cy="1975440"/>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41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652"/>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2700" dirty="0" err="1" smtClean="0">
                <a:solidFill>
                  <a:schemeClr val="tx1"/>
                </a:solidFill>
              </a:rPr>
              <a:t>CsI</a:t>
            </a:r>
            <a:r>
              <a:rPr lang="en-US" altLang="ja-JP" sz="2700" dirty="0" smtClean="0">
                <a:solidFill>
                  <a:schemeClr val="tx1"/>
                </a:solidFill>
              </a:rPr>
              <a:t>(Tl)</a:t>
            </a:r>
            <a:r>
              <a:rPr lang="ja-JP" altLang="en-US" sz="2700" dirty="0" smtClean="0">
                <a:solidFill>
                  <a:schemeClr val="tx1"/>
                </a:solidFill>
              </a:rPr>
              <a:t>を使用するメリット</a:t>
            </a:r>
            <a:endParaRPr lang="ja-JP" altLang="en-US" sz="2700" dirty="0">
              <a:solidFill>
                <a:schemeClr val="tx1"/>
              </a:solidFill>
            </a:endParaRPr>
          </a:p>
        </p:txBody>
      </p:sp>
      <p:sp>
        <p:nvSpPr>
          <p:cNvPr id="3" name="スライド番号プレースホルダー 2"/>
          <p:cNvSpPr>
            <a:spLocks noGrp="1"/>
          </p:cNvSpPr>
          <p:nvPr>
            <p:ph type="sldNum" sz="quarter" idx="12"/>
          </p:nvPr>
        </p:nvSpPr>
        <p:spPr/>
        <p:txBody>
          <a:bodyPr/>
          <a:lstStyle/>
          <a:p>
            <a:fld id="{6F729B35-F32C-41B9-8D3C-9EB42FC212F5}" type="slidenum">
              <a:rPr kumimoji="1" lang="ja-JP" altLang="en-US" smtClean="0"/>
              <a:pPr/>
              <a:t>11</a:t>
            </a:fld>
            <a:endParaRPr kumimoji="1" lang="ja-JP" altLang="en-US"/>
          </a:p>
        </p:txBody>
      </p:sp>
      <p:sp>
        <p:nvSpPr>
          <p:cNvPr id="9" name="正方形/長方形 8"/>
          <p:cNvSpPr/>
          <p:nvPr/>
        </p:nvSpPr>
        <p:spPr>
          <a:xfrm>
            <a:off x="118240" y="1553014"/>
            <a:ext cx="4256691" cy="4524315"/>
          </a:xfrm>
          <a:prstGeom prst="rect">
            <a:avLst/>
          </a:prstGeom>
        </p:spPr>
        <p:txBody>
          <a:bodyPr wrap="square">
            <a:spAutoFit/>
          </a:bodyPr>
          <a:lstStyle/>
          <a:p>
            <a:r>
              <a:rPr lang="ja-JP" altLang="en-US" sz="2400" dirty="0" smtClean="0"/>
              <a:t>CsI(Tl)は原子番号が大きい原子で構成されるため、NaI(Tl)・</a:t>
            </a:r>
            <a:r>
              <a:rPr lang="en-US" altLang="ja-JP" sz="2400" dirty="0" smtClean="0"/>
              <a:t>C</a:t>
            </a:r>
            <a:r>
              <a:rPr lang="ja-JP" altLang="en-US" sz="2400" dirty="0" smtClean="0"/>
              <a:t>sI(Na)と比べて中性子の弾性散乱の影響を抑えることができる。</a:t>
            </a:r>
            <a:endParaRPr lang="en-US" altLang="ja-JP" sz="2400" dirty="0" smtClean="0"/>
          </a:p>
          <a:p>
            <a:endParaRPr lang="en-US" altLang="ja-JP" sz="2400" dirty="0" smtClean="0"/>
          </a:p>
          <a:p>
            <a:r>
              <a:rPr lang="en-US" altLang="ja-JP" sz="2400" dirty="0" err="1" smtClean="0"/>
              <a:t>CsI</a:t>
            </a:r>
            <a:r>
              <a:rPr lang="ja-JP" altLang="en-US" sz="2400" dirty="0" smtClean="0"/>
              <a:t>は高エネルギー光は吸収しないが、一方軟X線はほとんど吸収する。</a:t>
            </a:r>
            <a:endParaRPr lang="en-US" altLang="ja-JP" sz="2400" dirty="0" smtClean="0"/>
          </a:p>
          <a:p>
            <a:endParaRPr lang="en-US" altLang="ja-JP" sz="2400" dirty="0" smtClean="0"/>
          </a:p>
          <a:p>
            <a:r>
              <a:rPr lang="ja-JP" altLang="en-US" sz="2400" dirty="0" smtClean="0"/>
              <a:t>過去にLHDで、CsI(Tl)を用いた計測器の実績がある。</a:t>
            </a:r>
            <a:endParaRPr lang="en-US" altLang="ja-JP" sz="2400" dirty="0"/>
          </a:p>
        </p:txBody>
      </p:sp>
      <p:pic>
        <p:nvPicPr>
          <p:cNvPr id="10" name="図 9"/>
          <p:cNvPicPr>
            <a:picLocks noChangeAspect="1"/>
          </p:cNvPicPr>
          <p:nvPr/>
        </p:nvPicPr>
        <p:blipFill>
          <a:blip r:embed="rId3"/>
          <a:stretch>
            <a:fillRect/>
          </a:stretch>
        </p:blipFill>
        <p:spPr>
          <a:xfrm>
            <a:off x="4256991" y="1655379"/>
            <a:ext cx="4818145" cy="4184479"/>
          </a:xfrm>
          <a:prstGeom prst="rect">
            <a:avLst/>
          </a:prstGeom>
        </p:spPr>
      </p:pic>
      <p:sp>
        <p:nvSpPr>
          <p:cNvPr id="23" name="テキスト ボックス 22"/>
          <p:cNvSpPr txBox="1"/>
          <p:nvPr/>
        </p:nvSpPr>
        <p:spPr>
          <a:xfrm>
            <a:off x="-63333" y="1616078"/>
            <a:ext cx="300082" cy="369332"/>
          </a:xfrm>
          <a:prstGeom prst="rect">
            <a:avLst/>
          </a:prstGeom>
          <a:noFill/>
        </p:spPr>
        <p:txBody>
          <a:bodyPr wrap="none" rtlCol="0">
            <a:spAutoFit/>
          </a:bodyPr>
          <a:lstStyle/>
          <a:p>
            <a:r>
              <a:rPr kumimoji="1" lang="ja-JP" altLang="en-US" dirty="0" smtClean="0"/>
              <a:t>・</a:t>
            </a:r>
            <a:endParaRPr kumimoji="1" lang="ja-JP" altLang="en-US" dirty="0"/>
          </a:p>
        </p:txBody>
      </p:sp>
      <p:sp>
        <p:nvSpPr>
          <p:cNvPr id="25" name="テキスト ボックス 24"/>
          <p:cNvSpPr txBox="1"/>
          <p:nvPr/>
        </p:nvSpPr>
        <p:spPr>
          <a:xfrm>
            <a:off x="-31801" y="3843451"/>
            <a:ext cx="300082" cy="369332"/>
          </a:xfrm>
          <a:prstGeom prst="rect">
            <a:avLst/>
          </a:prstGeom>
          <a:noFill/>
        </p:spPr>
        <p:txBody>
          <a:bodyPr wrap="none" rtlCol="0">
            <a:spAutoFit/>
          </a:bodyPr>
          <a:lstStyle/>
          <a:p>
            <a:r>
              <a:rPr kumimoji="1" lang="ja-JP" altLang="en-US" dirty="0" smtClean="0"/>
              <a:t>・</a:t>
            </a:r>
            <a:endParaRPr kumimoji="1" lang="ja-JP" altLang="en-US" dirty="0"/>
          </a:p>
        </p:txBody>
      </p:sp>
      <p:sp>
        <p:nvSpPr>
          <p:cNvPr id="26" name="テキスト ボックス 25"/>
          <p:cNvSpPr txBox="1"/>
          <p:nvPr/>
        </p:nvSpPr>
        <p:spPr>
          <a:xfrm>
            <a:off x="-31801" y="5246631"/>
            <a:ext cx="300082" cy="369332"/>
          </a:xfrm>
          <a:prstGeom prst="rect">
            <a:avLst/>
          </a:prstGeom>
          <a:noFill/>
        </p:spPr>
        <p:txBody>
          <a:bodyPr wrap="none" rtlCol="0">
            <a:spAutoFit/>
          </a:bodyPr>
          <a:lstStyle/>
          <a:p>
            <a:r>
              <a:rPr kumimoji="1" lang="ja-JP" altLang="en-US" dirty="0" smtClean="0"/>
              <a:t>・</a:t>
            </a:r>
            <a:endParaRPr kumimoji="1" lang="ja-JP" altLang="en-US" dirty="0"/>
          </a:p>
        </p:txBody>
      </p:sp>
    </p:spTree>
    <p:extLst>
      <p:ext uri="{BB962C8B-B14F-4D97-AF65-F5344CB8AC3E}">
        <p14:creationId xmlns:p14="http://schemas.microsoft.com/office/powerpoint/2010/main" val="3742585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419"/>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700" dirty="0" smtClean="0">
                <a:solidFill>
                  <a:schemeClr val="tx1"/>
                </a:solidFill>
                <a:ea typeface="+mj-ea"/>
                <a:cs typeface="Times New Roman" panose="02020603050405020304" pitchFamily="18" charset="0"/>
              </a:rPr>
              <a:t>目次</a:t>
            </a:r>
            <a:endParaRPr lang="ja-JP" altLang="en-US" sz="2700" dirty="0">
              <a:solidFill>
                <a:schemeClr val="tx1"/>
              </a:solidFill>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F729B35-F32C-41B9-8D3C-9EB42FC212F5}" type="slidenum">
              <a:rPr kumimoji="1" lang="ja-JP" altLang="en-US" smtClean="0">
                <a:ea typeface="+mj-ea"/>
                <a:cs typeface="Times New Roman" panose="02020603050405020304" pitchFamily="18" charset="0"/>
              </a:rPr>
              <a:pPr/>
              <a:t>12</a:t>
            </a:fld>
            <a:endParaRPr kumimoji="1" lang="ja-JP" altLang="en-US" dirty="0">
              <a:ea typeface="+mj-ea"/>
              <a:cs typeface="Times New Roman" panose="02020603050405020304" pitchFamily="18" charset="0"/>
            </a:endParaRPr>
          </a:p>
        </p:txBody>
      </p:sp>
      <p:sp>
        <p:nvSpPr>
          <p:cNvPr id="6" name="テキスト ボックス 5"/>
          <p:cNvSpPr txBox="1"/>
          <p:nvPr/>
        </p:nvSpPr>
        <p:spPr>
          <a:xfrm>
            <a:off x="160792" y="1475609"/>
            <a:ext cx="8457765" cy="830997"/>
          </a:xfrm>
          <a:prstGeom prst="rect">
            <a:avLst/>
          </a:prstGeom>
          <a:noFill/>
        </p:spPr>
        <p:txBody>
          <a:bodyPr wrap="none" rtlCol="0">
            <a:spAutoFit/>
          </a:bodyPr>
          <a:lstStyle/>
          <a:p>
            <a:r>
              <a:rPr kumimoji="1" lang="en-US" altLang="ja-JP" sz="2400" dirty="0" smtClean="0">
                <a:solidFill>
                  <a:schemeClr val="bg1">
                    <a:lumMod val="65000"/>
                  </a:schemeClr>
                </a:solidFill>
              </a:rPr>
              <a:t>1.</a:t>
            </a:r>
            <a:r>
              <a:rPr lang="ja-JP" altLang="en-US" sz="2400" dirty="0">
                <a:solidFill>
                  <a:schemeClr val="bg1">
                    <a:lumMod val="65000"/>
                  </a:schemeClr>
                </a:solidFill>
              </a:rPr>
              <a:t>序論</a:t>
            </a:r>
            <a:r>
              <a:rPr lang="en-US" altLang="ja-JP" sz="2400" dirty="0">
                <a:solidFill>
                  <a:schemeClr val="bg1">
                    <a:lumMod val="65000"/>
                  </a:schemeClr>
                </a:solidFill>
              </a:rPr>
              <a:t>-LHD</a:t>
            </a:r>
            <a:r>
              <a:rPr lang="ja-JP" altLang="en-US" sz="2400" dirty="0">
                <a:solidFill>
                  <a:schemeClr val="bg1">
                    <a:lumMod val="65000"/>
                  </a:schemeClr>
                </a:solidFill>
              </a:rPr>
              <a:t>重水素実験用の多チャンネル軟</a:t>
            </a:r>
            <a:r>
              <a:rPr lang="en-US" altLang="ja-JP" sz="2400" dirty="0">
                <a:solidFill>
                  <a:schemeClr val="bg1">
                    <a:lumMod val="65000"/>
                  </a:schemeClr>
                </a:solidFill>
              </a:rPr>
              <a:t>X</a:t>
            </a:r>
            <a:r>
              <a:rPr lang="ja-JP" altLang="en-US" sz="2400" dirty="0">
                <a:solidFill>
                  <a:schemeClr val="bg1">
                    <a:lumMod val="65000"/>
                  </a:schemeClr>
                </a:solidFill>
              </a:rPr>
              <a:t>線検出器の必要性</a:t>
            </a:r>
            <a:r>
              <a:rPr lang="en-US" altLang="ja-JP" sz="2400" dirty="0">
                <a:solidFill>
                  <a:schemeClr val="bg1">
                    <a:lumMod val="65000"/>
                  </a:schemeClr>
                </a:solidFill>
              </a:rPr>
              <a:t>-</a:t>
            </a:r>
            <a:endParaRPr lang="ja-JP" altLang="en-US" sz="2400" dirty="0">
              <a:solidFill>
                <a:schemeClr val="bg1">
                  <a:lumMod val="65000"/>
                </a:schemeClr>
              </a:solidFill>
            </a:endParaRPr>
          </a:p>
          <a:p>
            <a:endParaRPr kumimoji="1" lang="ja-JP" altLang="en-US" sz="2400" dirty="0">
              <a:solidFill>
                <a:schemeClr val="bg1">
                  <a:lumMod val="65000"/>
                </a:schemeClr>
              </a:solidFill>
            </a:endParaRPr>
          </a:p>
        </p:txBody>
      </p:sp>
      <p:sp>
        <p:nvSpPr>
          <p:cNvPr id="21" name="テキスト ボックス 20"/>
          <p:cNvSpPr txBox="1"/>
          <p:nvPr/>
        </p:nvSpPr>
        <p:spPr>
          <a:xfrm>
            <a:off x="160792" y="2208334"/>
            <a:ext cx="5530681" cy="461665"/>
          </a:xfrm>
          <a:prstGeom prst="rect">
            <a:avLst/>
          </a:prstGeom>
          <a:noFill/>
        </p:spPr>
        <p:txBody>
          <a:bodyPr wrap="none" rtlCol="0">
            <a:spAutoFit/>
          </a:bodyPr>
          <a:lstStyle/>
          <a:p>
            <a:r>
              <a:rPr kumimoji="1" lang="en-US" altLang="ja-JP" sz="2400" dirty="0" smtClean="0">
                <a:solidFill>
                  <a:schemeClr val="bg1">
                    <a:lumMod val="65000"/>
                  </a:schemeClr>
                </a:solidFill>
              </a:rPr>
              <a:t>2.</a:t>
            </a:r>
            <a:r>
              <a:rPr kumimoji="1" lang="ja-JP" altLang="en-US" sz="2400" dirty="0" smtClean="0">
                <a:solidFill>
                  <a:schemeClr val="bg1">
                    <a:lumMod val="65000"/>
                  </a:schemeClr>
                </a:solidFill>
              </a:rPr>
              <a:t>重水素実験時における中性子</a:t>
            </a:r>
            <a:r>
              <a:rPr lang="ja-JP" altLang="en-US" sz="2400" dirty="0" smtClean="0">
                <a:solidFill>
                  <a:schemeClr val="bg1">
                    <a:lumMod val="65000"/>
                  </a:schemeClr>
                </a:solidFill>
              </a:rPr>
              <a:t>・</a:t>
            </a:r>
            <a:r>
              <a:rPr lang="en-US" altLang="ja-JP" sz="2400" dirty="0" smtClean="0">
                <a:solidFill>
                  <a:schemeClr val="bg1">
                    <a:lumMod val="65000"/>
                  </a:schemeClr>
                </a:solidFill>
                <a:latin typeface="Symbol" panose="05050102010706020507" pitchFamily="18" charset="2"/>
              </a:rPr>
              <a:t>g</a:t>
            </a:r>
            <a:r>
              <a:rPr lang="ja-JP" altLang="en-US" sz="2400" dirty="0" smtClean="0">
                <a:solidFill>
                  <a:schemeClr val="bg1">
                    <a:lumMod val="65000"/>
                  </a:schemeClr>
                </a:solidFill>
              </a:rPr>
              <a:t>線環境</a:t>
            </a:r>
            <a:endParaRPr kumimoji="1" lang="ja-JP" altLang="en-US" sz="2400" dirty="0">
              <a:solidFill>
                <a:schemeClr val="bg1">
                  <a:lumMod val="65000"/>
                </a:schemeClr>
              </a:solidFill>
            </a:endParaRPr>
          </a:p>
        </p:txBody>
      </p:sp>
      <p:sp>
        <p:nvSpPr>
          <p:cNvPr id="20" name="テキスト ボックス 19"/>
          <p:cNvSpPr txBox="1"/>
          <p:nvPr/>
        </p:nvSpPr>
        <p:spPr>
          <a:xfrm>
            <a:off x="160792" y="3006014"/>
            <a:ext cx="2571538" cy="461665"/>
          </a:xfrm>
          <a:prstGeom prst="rect">
            <a:avLst/>
          </a:prstGeom>
          <a:noFill/>
        </p:spPr>
        <p:txBody>
          <a:bodyPr wrap="none" rtlCol="0">
            <a:spAutoFit/>
          </a:bodyPr>
          <a:lstStyle/>
          <a:p>
            <a:r>
              <a:rPr lang="en-US" altLang="ja-JP" sz="2400" dirty="0">
                <a:solidFill>
                  <a:schemeClr val="bg1">
                    <a:lumMod val="65000"/>
                  </a:schemeClr>
                </a:solidFill>
              </a:rPr>
              <a:t>3</a:t>
            </a:r>
            <a:r>
              <a:rPr kumimoji="1" lang="en-US" altLang="ja-JP" sz="2400" dirty="0" smtClean="0">
                <a:solidFill>
                  <a:schemeClr val="bg1">
                    <a:lumMod val="65000"/>
                  </a:schemeClr>
                </a:solidFill>
              </a:rPr>
              <a:t>.</a:t>
            </a:r>
            <a:r>
              <a:rPr lang="ja-JP" altLang="en-US" sz="2400" dirty="0">
                <a:solidFill>
                  <a:schemeClr val="bg1">
                    <a:lumMod val="65000"/>
                  </a:schemeClr>
                </a:solidFill>
              </a:rPr>
              <a:t>計測機器の構成</a:t>
            </a:r>
            <a:endParaRPr kumimoji="1" lang="ja-JP" altLang="en-US" sz="2400" dirty="0">
              <a:solidFill>
                <a:schemeClr val="bg1">
                  <a:lumMod val="65000"/>
                </a:schemeClr>
              </a:solidFill>
            </a:endParaRPr>
          </a:p>
        </p:txBody>
      </p:sp>
      <p:sp>
        <p:nvSpPr>
          <p:cNvPr id="23" name="テキスト ボックス 22"/>
          <p:cNvSpPr txBox="1"/>
          <p:nvPr/>
        </p:nvSpPr>
        <p:spPr>
          <a:xfrm>
            <a:off x="160792" y="3821554"/>
            <a:ext cx="7939994" cy="461665"/>
          </a:xfrm>
          <a:prstGeom prst="rect">
            <a:avLst/>
          </a:prstGeom>
          <a:noFill/>
        </p:spPr>
        <p:txBody>
          <a:bodyPr wrap="none" rtlCol="0">
            <a:spAutoFit/>
          </a:bodyPr>
          <a:lstStyle/>
          <a:p>
            <a:r>
              <a:rPr lang="en-US" altLang="ja-JP" sz="2400" dirty="0"/>
              <a:t>4</a:t>
            </a:r>
            <a:r>
              <a:rPr lang="en-US" altLang="ja-JP" sz="2400" dirty="0" smtClean="0"/>
              <a:t>.</a:t>
            </a:r>
            <a:r>
              <a:rPr lang="ja-JP" altLang="en-US" sz="2400" dirty="0"/>
              <a:t>重水素実験</a:t>
            </a:r>
            <a:r>
              <a:rPr lang="ja-JP" altLang="en-US" sz="2400" dirty="0" smtClean="0"/>
              <a:t>時の</a:t>
            </a:r>
            <a:r>
              <a:rPr lang="ja-JP" altLang="en-US" sz="2400" dirty="0"/>
              <a:t>シンチレーション光強度の定量的見積もり</a:t>
            </a:r>
            <a:endParaRPr kumimoji="1" lang="ja-JP" altLang="en-US" sz="2400" dirty="0"/>
          </a:p>
        </p:txBody>
      </p:sp>
      <p:sp>
        <p:nvSpPr>
          <p:cNvPr id="27" name="テキスト ボックス 26"/>
          <p:cNvSpPr txBox="1"/>
          <p:nvPr/>
        </p:nvSpPr>
        <p:spPr>
          <a:xfrm>
            <a:off x="176558" y="5331183"/>
            <a:ext cx="4233851" cy="461665"/>
          </a:xfrm>
          <a:prstGeom prst="rect">
            <a:avLst/>
          </a:prstGeom>
          <a:noFill/>
        </p:spPr>
        <p:txBody>
          <a:bodyPr wrap="none" rtlCol="0">
            <a:spAutoFit/>
          </a:bodyPr>
          <a:lstStyle/>
          <a:p>
            <a:r>
              <a:rPr lang="en-US" altLang="ja-JP" sz="2400" dirty="0">
                <a:solidFill>
                  <a:schemeClr val="bg1">
                    <a:lumMod val="65000"/>
                  </a:schemeClr>
                </a:solidFill>
              </a:rPr>
              <a:t>6</a:t>
            </a:r>
            <a:r>
              <a:rPr lang="en-US" altLang="ja-JP" sz="2400" dirty="0" smtClean="0">
                <a:solidFill>
                  <a:schemeClr val="bg1">
                    <a:lumMod val="65000"/>
                  </a:schemeClr>
                </a:solidFill>
              </a:rPr>
              <a:t>.</a:t>
            </a:r>
            <a:r>
              <a:rPr lang="ja-JP" altLang="en-US" sz="2400" dirty="0" smtClean="0">
                <a:solidFill>
                  <a:schemeClr val="bg1">
                    <a:lumMod val="65000"/>
                  </a:schemeClr>
                </a:solidFill>
              </a:rPr>
              <a:t>本</a:t>
            </a:r>
            <a:r>
              <a:rPr lang="ja-JP" altLang="en-US" sz="2400" dirty="0">
                <a:solidFill>
                  <a:schemeClr val="bg1">
                    <a:lumMod val="65000"/>
                  </a:schemeClr>
                </a:solidFill>
              </a:rPr>
              <a:t>研究</a:t>
            </a:r>
            <a:r>
              <a:rPr lang="ja-JP" altLang="en-US" sz="2400" dirty="0" smtClean="0">
                <a:solidFill>
                  <a:schemeClr val="bg1">
                    <a:lumMod val="65000"/>
                  </a:schemeClr>
                </a:solidFill>
              </a:rPr>
              <a:t>のまとめと今後</a:t>
            </a:r>
            <a:r>
              <a:rPr lang="ja-JP" altLang="en-US" sz="2400" dirty="0">
                <a:solidFill>
                  <a:schemeClr val="bg1">
                    <a:lumMod val="65000"/>
                  </a:schemeClr>
                </a:solidFill>
              </a:rPr>
              <a:t>の予定</a:t>
            </a:r>
            <a:endParaRPr kumimoji="1" lang="ja-JP" altLang="en-US" sz="2400" dirty="0">
              <a:solidFill>
                <a:schemeClr val="bg1">
                  <a:lumMod val="65000"/>
                </a:schemeClr>
              </a:solidFill>
            </a:endParaRPr>
          </a:p>
        </p:txBody>
      </p:sp>
      <p:sp>
        <p:nvSpPr>
          <p:cNvPr id="18" name="テキスト ボックス 17"/>
          <p:cNvSpPr txBox="1"/>
          <p:nvPr/>
        </p:nvSpPr>
        <p:spPr>
          <a:xfrm>
            <a:off x="160792" y="4533450"/>
            <a:ext cx="8427307" cy="461665"/>
          </a:xfrm>
          <a:prstGeom prst="rect">
            <a:avLst/>
          </a:prstGeom>
          <a:noFill/>
        </p:spPr>
        <p:txBody>
          <a:bodyPr wrap="none" rtlCol="0">
            <a:spAutoFit/>
          </a:bodyPr>
          <a:lstStyle/>
          <a:p>
            <a:r>
              <a:rPr lang="en-US" altLang="ja-JP" sz="2400" dirty="0"/>
              <a:t>5</a:t>
            </a:r>
            <a:r>
              <a:rPr lang="en-US" altLang="ja-JP" sz="2400" dirty="0" smtClean="0"/>
              <a:t>.</a:t>
            </a:r>
            <a:r>
              <a:rPr lang="ja-JP" altLang="en-US" sz="2400" dirty="0" smtClean="0"/>
              <a:t> </a:t>
            </a:r>
            <a:r>
              <a:rPr lang="en-US" altLang="ja-JP" sz="2400" dirty="0"/>
              <a:t>LHD </a:t>
            </a:r>
            <a:r>
              <a:rPr lang="ja-JP" altLang="en-US" sz="2400" dirty="0"/>
              <a:t>第 </a:t>
            </a:r>
            <a:r>
              <a:rPr lang="en-US" altLang="ja-JP" sz="2400" dirty="0"/>
              <a:t>18 </a:t>
            </a:r>
            <a:r>
              <a:rPr lang="ja-JP" altLang="en-US" sz="2400" dirty="0"/>
              <a:t>サイクル実験における開発した検出器のテスト結果</a:t>
            </a:r>
            <a:endParaRPr kumimoji="1" lang="ja-JP" altLang="en-US" sz="2400" dirty="0"/>
          </a:p>
        </p:txBody>
      </p:sp>
    </p:spTree>
    <p:extLst>
      <p:ext uri="{BB962C8B-B14F-4D97-AF65-F5344CB8AC3E}">
        <p14:creationId xmlns:p14="http://schemas.microsoft.com/office/powerpoint/2010/main" val="234112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3117084" y="938926"/>
            <a:ext cx="2208382" cy="2498959"/>
          </a:xfrm>
          <a:prstGeom prst="rect">
            <a:avLst/>
          </a:prstGeom>
        </p:spPr>
      </p:pic>
      <p:pic>
        <p:nvPicPr>
          <p:cNvPr id="7" name="図 6"/>
          <p:cNvPicPr>
            <a:picLocks noChangeAspect="1"/>
          </p:cNvPicPr>
          <p:nvPr/>
        </p:nvPicPr>
        <p:blipFill>
          <a:blip r:embed="rId4"/>
          <a:stretch>
            <a:fillRect/>
          </a:stretch>
        </p:blipFill>
        <p:spPr>
          <a:xfrm>
            <a:off x="112177" y="1167626"/>
            <a:ext cx="2520626" cy="2673635"/>
          </a:xfrm>
          <a:prstGeom prst="rect">
            <a:avLst/>
          </a:prstGeom>
        </p:spPr>
      </p:pic>
      <p:sp>
        <p:nvSpPr>
          <p:cNvPr id="5" name="正方形/長方形 4"/>
          <p:cNvSpPr/>
          <p:nvPr/>
        </p:nvSpPr>
        <p:spPr>
          <a:xfrm>
            <a:off x="1" y="7938"/>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2700" dirty="0" err="1" smtClean="0">
                <a:solidFill>
                  <a:schemeClr val="tx1"/>
                </a:solidFill>
                <a:ea typeface="+mj-ea"/>
                <a:cs typeface="Times New Roman" panose="02020603050405020304" pitchFamily="18" charset="0"/>
              </a:rPr>
              <a:t>CsI</a:t>
            </a:r>
            <a:r>
              <a:rPr lang="ja-JP" altLang="en-US" sz="2700" dirty="0" smtClean="0">
                <a:solidFill>
                  <a:schemeClr val="tx1"/>
                </a:solidFill>
                <a:ea typeface="+mj-ea"/>
                <a:cs typeface="Times New Roman" panose="02020603050405020304" pitchFamily="18" charset="0"/>
              </a:rPr>
              <a:t>に吸収されるパワーの見積もりの条件</a:t>
            </a:r>
            <a:endParaRPr lang="ja-JP" altLang="en-US" sz="2700" dirty="0">
              <a:solidFill>
                <a:schemeClr val="tx1"/>
              </a:solidFill>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F729B35-F32C-41B9-8D3C-9EB42FC212F5}" type="slidenum">
              <a:rPr kumimoji="1" lang="ja-JP" altLang="en-US" smtClean="0">
                <a:ea typeface="+mj-ea"/>
              </a:rPr>
              <a:pPr/>
              <a:t>13</a:t>
            </a:fld>
            <a:endParaRPr kumimoji="1" lang="ja-JP" altLang="en-US">
              <a:ea typeface="+mj-ea"/>
            </a:endParaRPr>
          </a:p>
        </p:txBody>
      </p:sp>
      <p:cxnSp>
        <p:nvCxnSpPr>
          <p:cNvPr id="29" name="直線矢印コネクタ 28"/>
          <p:cNvCxnSpPr>
            <a:stCxn id="33" idx="2"/>
          </p:cNvCxnSpPr>
          <p:nvPr/>
        </p:nvCxnSpPr>
        <p:spPr>
          <a:xfrm flipH="1">
            <a:off x="4724036" y="1354736"/>
            <a:ext cx="1257629" cy="1117203"/>
          </a:xfrm>
          <a:prstGeom prst="straightConnector1">
            <a:avLst/>
          </a:prstGeom>
          <a:ln w="127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p:cNvCxnSpPr>
            <a:stCxn id="33" idx="2"/>
          </p:cNvCxnSpPr>
          <p:nvPr/>
        </p:nvCxnSpPr>
        <p:spPr>
          <a:xfrm>
            <a:off x="5981665" y="1354736"/>
            <a:ext cx="403443" cy="473309"/>
          </a:xfrm>
          <a:prstGeom prst="straightConnector1">
            <a:avLst/>
          </a:prstGeom>
          <a:ln w="127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a:xfrm>
            <a:off x="5186415" y="954626"/>
            <a:ext cx="1590500" cy="400110"/>
          </a:xfrm>
          <a:prstGeom prst="rect">
            <a:avLst/>
          </a:prstGeom>
          <a:noFill/>
        </p:spPr>
        <p:txBody>
          <a:bodyPr wrap="none" rtlCol="0">
            <a:spAutoFit/>
          </a:bodyPr>
          <a:lstStyle/>
          <a:p>
            <a:r>
              <a:rPr lang="ja-JP" altLang="en-US" sz="2000" dirty="0">
                <a:ea typeface="+mj-ea"/>
              </a:rPr>
              <a:t>シンチレータ</a:t>
            </a:r>
          </a:p>
        </p:txBody>
      </p:sp>
      <p:cxnSp>
        <p:nvCxnSpPr>
          <p:cNvPr id="21" name="直線コネクタ 20"/>
          <p:cNvCxnSpPr/>
          <p:nvPr/>
        </p:nvCxnSpPr>
        <p:spPr>
          <a:xfrm flipV="1">
            <a:off x="1568669" y="1046868"/>
            <a:ext cx="1953344" cy="10612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506562" y="1655378"/>
            <a:ext cx="1808088" cy="1808695"/>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6393788" y="2469872"/>
            <a:ext cx="0" cy="5370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6776444" y="2469872"/>
            <a:ext cx="0" cy="5370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7164070" y="2469872"/>
            <a:ext cx="0" cy="5370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5711941" y="3005026"/>
            <a:ext cx="2728632" cy="461665"/>
          </a:xfrm>
          <a:prstGeom prst="rect">
            <a:avLst/>
          </a:prstGeom>
          <a:noFill/>
        </p:spPr>
        <p:txBody>
          <a:bodyPr wrap="none" rtlCol="0">
            <a:spAutoFit/>
          </a:bodyPr>
          <a:lstStyle/>
          <a:p>
            <a:r>
              <a:rPr lang="ja-JP" altLang="en-US" sz="2400" dirty="0" smtClean="0">
                <a:ea typeface="+mj-ea"/>
              </a:rPr>
              <a:t>軟</a:t>
            </a:r>
            <a:r>
              <a:rPr lang="en-US" altLang="ja-JP" sz="2400" dirty="0" smtClean="0">
                <a:ea typeface="+mj-ea"/>
              </a:rPr>
              <a:t>X</a:t>
            </a:r>
            <a:r>
              <a:rPr lang="ja-JP" altLang="en-US" sz="2400" dirty="0" smtClean="0">
                <a:ea typeface="+mj-ea"/>
              </a:rPr>
              <a:t>線、</a:t>
            </a:r>
            <a:r>
              <a:rPr lang="en-US" altLang="ja-JP" sz="2400" dirty="0" smtClean="0">
                <a:latin typeface="Symbol" panose="05050102010706020507" pitchFamily="18" charset="2"/>
              </a:rPr>
              <a:t>g</a:t>
            </a:r>
            <a:r>
              <a:rPr lang="ja-JP" altLang="en-US" sz="2400" dirty="0" smtClean="0">
                <a:latin typeface="Symbol" panose="05050102010706020507" pitchFamily="18" charset="2"/>
              </a:rPr>
              <a:t>線、中性子</a:t>
            </a:r>
            <a:endParaRPr lang="ja-JP" altLang="en-US" sz="2400" dirty="0">
              <a:ea typeface="+mj-ea"/>
            </a:endParaRPr>
          </a:p>
        </p:txBody>
      </p:sp>
      <p:sp>
        <p:nvSpPr>
          <p:cNvPr id="50" name="正方形/長方形 49"/>
          <p:cNvSpPr/>
          <p:nvPr/>
        </p:nvSpPr>
        <p:spPr>
          <a:xfrm>
            <a:off x="7486650" y="1981297"/>
            <a:ext cx="1435008" cy="461665"/>
          </a:xfrm>
          <a:prstGeom prst="rect">
            <a:avLst/>
          </a:prstGeom>
        </p:spPr>
        <p:txBody>
          <a:bodyPr wrap="none">
            <a:spAutoFit/>
          </a:bodyPr>
          <a:lstStyle/>
          <a:p>
            <a:r>
              <a:rPr lang="en-US" altLang="ja-JP" sz="2400" dirty="0" smtClean="0">
                <a:ea typeface="+mj-ea"/>
              </a:rPr>
              <a:t>1ch</a:t>
            </a:r>
            <a:r>
              <a:rPr lang="ja-JP" altLang="en-US" sz="2400" dirty="0" smtClean="0">
                <a:ea typeface="+mj-ea"/>
              </a:rPr>
              <a:t>あたり</a:t>
            </a:r>
            <a:endParaRPr lang="ja-JP" altLang="en-US" sz="2400" dirty="0">
              <a:ea typeface="+mj-ea"/>
            </a:endParaRPr>
          </a:p>
        </p:txBody>
      </p:sp>
      <p:sp>
        <p:nvSpPr>
          <p:cNvPr id="4" name="テキスト ボックス 3"/>
          <p:cNvSpPr txBox="1"/>
          <p:nvPr/>
        </p:nvSpPr>
        <p:spPr>
          <a:xfrm>
            <a:off x="7273699" y="1000179"/>
            <a:ext cx="954107" cy="400110"/>
          </a:xfrm>
          <a:prstGeom prst="rect">
            <a:avLst/>
          </a:prstGeom>
          <a:noFill/>
        </p:spPr>
        <p:txBody>
          <a:bodyPr wrap="none" rtlCol="0">
            <a:spAutoFit/>
          </a:bodyPr>
          <a:lstStyle/>
          <a:p>
            <a:r>
              <a:rPr lang="ja-JP" altLang="en-US" sz="2000" dirty="0" smtClean="0">
                <a:solidFill>
                  <a:srgbClr val="FF0000"/>
                </a:solidFill>
                <a:ea typeface="+mj-ea"/>
              </a:rPr>
              <a:t>可視光</a:t>
            </a:r>
            <a:endParaRPr lang="ja-JP" altLang="en-US" sz="2000" dirty="0">
              <a:solidFill>
                <a:srgbClr val="FF0000"/>
              </a:solidFill>
              <a:ea typeface="+mj-ea"/>
            </a:endParaRPr>
          </a:p>
        </p:txBody>
      </p:sp>
      <p:sp>
        <p:nvSpPr>
          <p:cNvPr id="23" name="テキスト ボックス 22"/>
          <p:cNvSpPr txBox="1"/>
          <p:nvPr/>
        </p:nvSpPr>
        <p:spPr>
          <a:xfrm>
            <a:off x="207276" y="3751575"/>
            <a:ext cx="8226194" cy="784830"/>
          </a:xfrm>
          <a:prstGeom prst="rect">
            <a:avLst/>
          </a:prstGeom>
          <a:noFill/>
        </p:spPr>
        <p:txBody>
          <a:bodyPr wrap="square" rtlCol="0">
            <a:spAutoFit/>
          </a:bodyPr>
          <a:lstStyle/>
          <a:p>
            <a:pPr>
              <a:lnSpc>
                <a:spcPts val="2680"/>
              </a:lnSpc>
            </a:pPr>
            <a:r>
              <a:rPr lang="ja-JP" altLang="en-US" sz="2400" dirty="0" smtClean="0">
                <a:ea typeface="+mj-ea"/>
                <a:cs typeface="Times New Roman" panose="02020603050405020304" pitchFamily="18" charset="0"/>
              </a:rPr>
              <a:t>シンチレーション光の強度が</a:t>
            </a:r>
            <a:r>
              <a:rPr lang="en-US" altLang="ja-JP" sz="2400" dirty="0" err="1" smtClean="0">
                <a:ea typeface="+mj-ea"/>
                <a:cs typeface="Times New Roman" panose="02020603050405020304" pitchFamily="18" charset="0"/>
              </a:rPr>
              <a:t>CsI</a:t>
            </a:r>
            <a:r>
              <a:rPr lang="en-US" altLang="ja-JP" sz="2400" dirty="0" smtClean="0">
                <a:ea typeface="+mj-ea"/>
                <a:cs typeface="Times New Roman" panose="02020603050405020304" pitchFamily="18" charset="0"/>
              </a:rPr>
              <a:t>(Tl)</a:t>
            </a:r>
            <a:r>
              <a:rPr lang="ja-JP" altLang="en-US" sz="2400" dirty="0" smtClean="0">
                <a:ea typeface="+mj-ea"/>
                <a:cs typeface="Times New Roman" panose="02020603050405020304" pitchFamily="18" charset="0"/>
              </a:rPr>
              <a:t>に吸収されるパワーに比例　すると仮定する。</a:t>
            </a:r>
            <a:r>
              <a:rPr lang="en-US" altLang="ja-JP" sz="2400" dirty="0" smtClean="0">
                <a:ea typeface="+mj-ea"/>
                <a:cs typeface="Times New Roman" panose="02020603050405020304" pitchFamily="18" charset="0"/>
              </a:rPr>
              <a:t> </a:t>
            </a:r>
            <a:endParaRPr lang="ja-JP" altLang="en-US" sz="2400" dirty="0">
              <a:ea typeface="+mj-ea"/>
              <a:cs typeface="Times New Roman" panose="02020603050405020304" pitchFamily="18" charset="0"/>
            </a:endParaRPr>
          </a:p>
        </p:txBody>
      </p:sp>
      <p:sp>
        <p:nvSpPr>
          <p:cNvPr id="24" name="正方形/長方形 23"/>
          <p:cNvSpPr/>
          <p:nvPr/>
        </p:nvSpPr>
        <p:spPr>
          <a:xfrm>
            <a:off x="232321" y="5289231"/>
            <a:ext cx="7577267" cy="461665"/>
          </a:xfrm>
          <a:prstGeom prst="rect">
            <a:avLst/>
          </a:prstGeom>
        </p:spPr>
        <p:txBody>
          <a:bodyPr wrap="square">
            <a:spAutoFit/>
          </a:bodyPr>
          <a:lstStyle/>
          <a:p>
            <a:r>
              <a:rPr lang="en-US" altLang="ja-JP" sz="2400" dirty="0" err="1" smtClean="0">
                <a:ea typeface="+mj-ea"/>
                <a:cs typeface="Times New Roman" panose="02020603050405020304" pitchFamily="18" charset="0"/>
              </a:rPr>
              <a:t>CsI</a:t>
            </a:r>
            <a:r>
              <a:rPr lang="ja-JP" altLang="en-US" sz="2400" dirty="0" smtClean="0">
                <a:ea typeface="+mj-ea"/>
                <a:cs typeface="Times New Roman" panose="02020603050405020304" pitchFamily="18" charset="0"/>
              </a:rPr>
              <a:t>のみの影響を見積もる。</a:t>
            </a:r>
            <a:endParaRPr lang="ja-JP" altLang="en-US" sz="2400" dirty="0">
              <a:ea typeface="+mj-ea"/>
              <a:cs typeface="Times New Roman" panose="02020603050405020304" pitchFamily="18" charset="0"/>
            </a:endParaRPr>
          </a:p>
        </p:txBody>
      </p:sp>
      <p:sp>
        <p:nvSpPr>
          <p:cNvPr id="17" name="正方形/長方形 16"/>
          <p:cNvSpPr/>
          <p:nvPr/>
        </p:nvSpPr>
        <p:spPr>
          <a:xfrm>
            <a:off x="188625" y="5750896"/>
            <a:ext cx="8521997" cy="784830"/>
          </a:xfrm>
          <a:prstGeom prst="rect">
            <a:avLst/>
          </a:prstGeom>
        </p:spPr>
        <p:txBody>
          <a:bodyPr wrap="square">
            <a:spAutoFit/>
          </a:bodyPr>
          <a:lstStyle/>
          <a:p>
            <a:pPr>
              <a:lnSpc>
                <a:spcPts val="2680"/>
              </a:lnSpc>
            </a:pPr>
            <a:r>
              <a:rPr lang="ja-JP" altLang="en-US" sz="2400" dirty="0" smtClean="0">
                <a:ea typeface="+mj-ea"/>
                <a:cs typeface="Times New Roman" panose="02020603050405020304" pitchFamily="18" charset="0"/>
              </a:rPr>
              <a:t>中性子束と</a:t>
            </a:r>
            <a:r>
              <a:rPr lang="en-US" altLang="ja-JP" sz="2400" dirty="0" smtClean="0">
                <a:latin typeface="Symbol" panose="05050102010706020507" pitchFamily="18" charset="2"/>
                <a:ea typeface="+mj-ea"/>
                <a:cs typeface="Times New Roman" panose="02020603050405020304" pitchFamily="18" charset="0"/>
              </a:rPr>
              <a:t>g</a:t>
            </a:r>
            <a:r>
              <a:rPr lang="ja-JP" altLang="en-US" sz="2400" dirty="0" smtClean="0">
                <a:ea typeface="+mj-ea"/>
                <a:cs typeface="Times New Roman" panose="02020603050405020304" pitchFamily="18" charset="0"/>
              </a:rPr>
              <a:t>線フラックスは</a:t>
            </a:r>
            <a:r>
              <a:rPr lang="en-US" altLang="ja-JP" sz="2400" dirty="0" smtClean="0">
                <a:ea typeface="+mj-ea"/>
                <a:cs typeface="Times New Roman" panose="02020603050405020304" pitchFamily="18" charset="0"/>
              </a:rPr>
              <a:t>DORT[4]</a:t>
            </a:r>
            <a:r>
              <a:rPr lang="ja-JP" altLang="en-US" sz="2400" dirty="0" smtClean="0">
                <a:ea typeface="+mj-ea"/>
                <a:cs typeface="Times New Roman" panose="02020603050405020304" pitchFamily="18" charset="0"/>
              </a:rPr>
              <a:t>によって計算されたものを用いる。</a:t>
            </a:r>
            <a:r>
              <a:rPr lang="ja-JP" altLang="en-US" sz="2400" dirty="0" smtClean="0">
                <a:solidFill>
                  <a:srgbClr val="FF0000"/>
                </a:solidFill>
                <a:ea typeface="+mj-ea"/>
                <a:cs typeface="Times New Roman" panose="02020603050405020304" pitchFamily="18" charset="0"/>
              </a:rPr>
              <a:t>最大中性子束が発生する放電条件を上限値として用いる。</a:t>
            </a:r>
            <a:endParaRPr lang="ja-JP" altLang="en-US" sz="2400" dirty="0">
              <a:solidFill>
                <a:srgbClr val="FF0000"/>
              </a:solidFill>
              <a:ea typeface="+mj-ea"/>
              <a:cs typeface="Times New Roman" panose="02020603050405020304" pitchFamily="18" charset="0"/>
            </a:endParaRPr>
          </a:p>
        </p:txBody>
      </p:sp>
      <p:pic>
        <p:nvPicPr>
          <p:cNvPr id="9" name="図 8"/>
          <p:cNvPicPr>
            <a:picLocks noChangeAspect="1"/>
          </p:cNvPicPr>
          <p:nvPr/>
        </p:nvPicPr>
        <p:blipFill>
          <a:blip r:embed="rId5" cstate="print"/>
          <a:stretch>
            <a:fillRect/>
          </a:stretch>
        </p:blipFill>
        <p:spPr>
          <a:xfrm>
            <a:off x="5697258" y="1700283"/>
            <a:ext cx="1912500" cy="765000"/>
          </a:xfrm>
          <a:prstGeom prst="rect">
            <a:avLst/>
          </a:prstGeom>
        </p:spPr>
      </p:pic>
      <p:sp>
        <p:nvSpPr>
          <p:cNvPr id="10" name="右矢印 9"/>
          <p:cNvSpPr/>
          <p:nvPr/>
        </p:nvSpPr>
        <p:spPr>
          <a:xfrm rot="16200000">
            <a:off x="393520" y="1197943"/>
            <a:ext cx="432677" cy="236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0" y="772106"/>
            <a:ext cx="877163" cy="369332"/>
          </a:xfrm>
          <a:prstGeom prst="rect">
            <a:avLst/>
          </a:prstGeom>
          <a:noFill/>
        </p:spPr>
        <p:txBody>
          <a:bodyPr wrap="none" rtlCol="0">
            <a:spAutoFit/>
          </a:bodyPr>
          <a:lstStyle/>
          <a:p>
            <a:r>
              <a:rPr kumimoji="1" lang="ja-JP" altLang="en-US" dirty="0" smtClean="0">
                <a:solidFill>
                  <a:srgbClr val="FF0000"/>
                </a:solidFill>
              </a:rPr>
              <a:t>可視光</a:t>
            </a:r>
            <a:endParaRPr kumimoji="1" lang="ja-JP" altLang="en-US" dirty="0">
              <a:solidFill>
                <a:srgbClr val="FF0000"/>
              </a:solidFill>
            </a:endParaRPr>
          </a:p>
        </p:txBody>
      </p:sp>
      <p:sp>
        <p:nvSpPr>
          <p:cNvPr id="27" name="右矢印 26"/>
          <p:cNvSpPr/>
          <p:nvPr/>
        </p:nvSpPr>
        <p:spPr>
          <a:xfrm rot="16200000">
            <a:off x="6797518" y="1198411"/>
            <a:ext cx="533156" cy="41920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797517" y="1228187"/>
            <a:ext cx="954107" cy="400110"/>
          </a:xfrm>
          <a:prstGeom prst="rect">
            <a:avLst/>
          </a:prstGeom>
          <a:noFill/>
        </p:spPr>
        <p:txBody>
          <a:bodyPr wrap="none" rtlCol="0">
            <a:spAutoFit/>
          </a:bodyPr>
          <a:lstStyle/>
          <a:p>
            <a:r>
              <a:rPr lang="ja-JP" altLang="en-US" sz="2000" dirty="0" smtClean="0">
                <a:solidFill>
                  <a:srgbClr val="FF0000"/>
                </a:solidFill>
                <a:ea typeface="+mj-ea"/>
              </a:rPr>
              <a:t>可視光</a:t>
            </a:r>
            <a:endParaRPr lang="ja-JP" altLang="en-US" sz="2000" dirty="0">
              <a:solidFill>
                <a:srgbClr val="FF0000"/>
              </a:solidFill>
              <a:ea typeface="+mj-ea"/>
            </a:endParaRPr>
          </a:p>
        </p:txBody>
      </p:sp>
      <p:sp>
        <p:nvSpPr>
          <p:cNvPr id="26" name="右矢印 25"/>
          <p:cNvSpPr/>
          <p:nvPr/>
        </p:nvSpPr>
        <p:spPr>
          <a:xfrm rot="16200000">
            <a:off x="3102879" y="1616117"/>
            <a:ext cx="533156" cy="41920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32321" y="4496544"/>
            <a:ext cx="8766752" cy="830997"/>
          </a:xfrm>
          <a:prstGeom prst="rect">
            <a:avLst/>
          </a:prstGeom>
          <a:noFill/>
        </p:spPr>
        <p:txBody>
          <a:bodyPr wrap="square" rtlCol="0">
            <a:spAutoFit/>
          </a:bodyPr>
          <a:lstStyle/>
          <a:p>
            <a:r>
              <a:rPr lang="ja-JP" altLang="en-US" sz="2400" dirty="0" smtClean="0"/>
              <a:t>軟</a:t>
            </a:r>
            <a:r>
              <a:rPr lang="en-US" altLang="ja-JP" sz="2400" dirty="0" smtClean="0"/>
              <a:t>X</a:t>
            </a:r>
            <a:r>
              <a:rPr lang="ja-JP" altLang="en-US" sz="2400" dirty="0" smtClean="0"/>
              <a:t>線に関しては制動放射のみを考える。中性子に対しては弾性衝突のみを考える。</a:t>
            </a:r>
            <a:endParaRPr kumimoji="1" lang="ja-JP" altLang="en-US" sz="2400" dirty="0"/>
          </a:p>
        </p:txBody>
      </p:sp>
      <p:sp>
        <p:nvSpPr>
          <p:cNvPr id="28" name="正方形/長方形 27"/>
          <p:cNvSpPr/>
          <p:nvPr/>
        </p:nvSpPr>
        <p:spPr>
          <a:xfrm>
            <a:off x="207276" y="6503722"/>
            <a:ext cx="3848811" cy="300082"/>
          </a:xfrm>
          <a:prstGeom prst="rect">
            <a:avLst/>
          </a:prstGeom>
        </p:spPr>
        <p:txBody>
          <a:bodyPr wrap="none">
            <a:spAutoFit/>
          </a:bodyPr>
          <a:lstStyle/>
          <a:p>
            <a:r>
              <a:rPr lang="ja-JP" altLang="en-US" sz="1350" dirty="0" smtClean="0">
                <a:ea typeface="+mj-ea"/>
              </a:rPr>
              <a:t>[</a:t>
            </a:r>
            <a:r>
              <a:rPr lang="en-US" altLang="ja-JP" sz="1350" dirty="0">
                <a:ea typeface="+mj-ea"/>
              </a:rPr>
              <a:t>4</a:t>
            </a:r>
            <a:r>
              <a:rPr lang="ja-JP" altLang="en-US" sz="1350" dirty="0" smtClean="0">
                <a:ea typeface="+mj-ea"/>
              </a:rPr>
              <a:t>] </a:t>
            </a:r>
            <a:r>
              <a:rPr lang="ja-JP" altLang="en-US" sz="1350" dirty="0">
                <a:ea typeface="+mj-ea"/>
              </a:rPr>
              <a:t>W.A.Rhoades et al</a:t>
            </a:r>
            <a:r>
              <a:rPr lang="ja-JP" altLang="en-US" sz="1350" dirty="0" err="1">
                <a:ea typeface="+mj-ea"/>
              </a:rPr>
              <a:t>.,</a:t>
            </a:r>
            <a:r>
              <a:rPr lang="ja-JP" altLang="en-US" sz="1350" dirty="0">
                <a:ea typeface="+mj-ea"/>
              </a:rPr>
              <a:t> Nucl. Sci. Eng</a:t>
            </a:r>
            <a:r>
              <a:rPr lang="ja-JP" altLang="en-US" sz="1350" dirty="0" err="1">
                <a:ea typeface="+mj-ea"/>
              </a:rPr>
              <a:t>.,</a:t>
            </a:r>
            <a:r>
              <a:rPr lang="ja-JP" altLang="en-US" sz="1350" dirty="0">
                <a:ea typeface="+mj-ea"/>
              </a:rPr>
              <a:t> </a:t>
            </a:r>
            <a:r>
              <a:rPr lang="ja-JP" altLang="en-US" sz="1350" b="1" dirty="0">
                <a:ea typeface="+mj-ea"/>
              </a:rPr>
              <a:t>99</a:t>
            </a:r>
            <a:r>
              <a:rPr lang="ja-JP" altLang="en-US" sz="1350" dirty="0">
                <a:ea typeface="+mj-ea"/>
              </a:rPr>
              <a:t>, 88 (1988).</a:t>
            </a:r>
          </a:p>
        </p:txBody>
      </p:sp>
      <p:sp>
        <p:nvSpPr>
          <p:cNvPr id="30" name="テキスト ボックス 29"/>
          <p:cNvSpPr txBox="1"/>
          <p:nvPr/>
        </p:nvSpPr>
        <p:spPr>
          <a:xfrm>
            <a:off x="40656" y="3774658"/>
            <a:ext cx="300082" cy="369332"/>
          </a:xfrm>
          <a:prstGeom prst="rect">
            <a:avLst/>
          </a:prstGeom>
          <a:noFill/>
        </p:spPr>
        <p:txBody>
          <a:bodyPr wrap="none" rtlCol="0">
            <a:spAutoFit/>
          </a:bodyPr>
          <a:lstStyle/>
          <a:p>
            <a:r>
              <a:rPr kumimoji="1" lang="ja-JP" altLang="en-US" dirty="0" smtClean="0"/>
              <a:t>・</a:t>
            </a:r>
            <a:endParaRPr kumimoji="1" lang="ja-JP" altLang="en-US" dirty="0"/>
          </a:p>
        </p:txBody>
      </p:sp>
      <p:sp>
        <p:nvSpPr>
          <p:cNvPr id="32" name="テキスト ボックス 31"/>
          <p:cNvSpPr txBox="1"/>
          <p:nvPr/>
        </p:nvSpPr>
        <p:spPr>
          <a:xfrm>
            <a:off x="57235" y="4536405"/>
            <a:ext cx="300082" cy="369332"/>
          </a:xfrm>
          <a:prstGeom prst="rect">
            <a:avLst/>
          </a:prstGeom>
          <a:noFill/>
        </p:spPr>
        <p:txBody>
          <a:bodyPr wrap="none" rtlCol="0">
            <a:spAutoFit/>
          </a:bodyPr>
          <a:lstStyle/>
          <a:p>
            <a:r>
              <a:rPr kumimoji="1" lang="ja-JP" altLang="en-US" dirty="0" smtClean="0"/>
              <a:t>・</a:t>
            </a:r>
            <a:endParaRPr kumimoji="1" lang="ja-JP" altLang="en-US" dirty="0"/>
          </a:p>
        </p:txBody>
      </p:sp>
      <p:sp>
        <p:nvSpPr>
          <p:cNvPr id="34" name="テキスト ボックス 33"/>
          <p:cNvSpPr txBox="1"/>
          <p:nvPr/>
        </p:nvSpPr>
        <p:spPr>
          <a:xfrm>
            <a:off x="82280" y="5353777"/>
            <a:ext cx="300082" cy="369332"/>
          </a:xfrm>
          <a:prstGeom prst="rect">
            <a:avLst/>
          </a:prstGeom>
          <a:noFill/>
        </p:spPr>
        <p:txBody>
          <a:bodyPr wrap="none" rtlCol="0">
            <a:spAutoFit/>
          </a:bodyPr>
          <a:lstStyle/>
          <a:p>
            <a:r>
              <a:rPr kumimoji="1" lang="ja-JP" altLang="en-US" dirty="0" smtClean="0"/>
              <a:t>・</a:t>
            </a:r>
            <a:endParaRPr kumimoji="1" lang="ja-JP" altLang="en-US" dirty="0"/>
          </a:p>
        </p:txBody>
      </p:sp>
      <p:sp>
        <p:nvSpPr>
          <p:cNvPr id="35" name="テキスト ボックス 34"/>
          <p:cNvSpPr txBox="1"/>
          <p:nvPr/>
        </p:nvSpPr>
        <p:spPr>
          <a:xfrm>
            <a:off x="57235" y="5787655"/>
            <a:ext cx="300082" cy="369332"/>
          </a:xfrm>
          <a:prstGeom prst="rect">
            <a:avLst/>
          </a:prstGeom>
          <a:noFill/>
        </p:spPr>
        <p:txBody>
          <a:bodyPr wrap="none" rtlCol="0">
            <a:spAutoFit/>
          </a:bodyPr>
          <a:lstStyle/>
          <a:p>
            <a:r>
              <a:rPr kumimoji="1" lang="ja-JP" altLang="en-US" dirty="0" smtClean="0"/>
              <a:t>・</a:t>
            </a:r>
            <a:endParaRPr kumimoji="1" lang="ja-JP" altLang="en-US" dirty="0"/>
          </a:p>
        </p:txBody>
      </p:sp>
    </p:spTree>
    <p:extLst>
      <p:ext uri="{BB962C8B-B14F-4D97-AF65-F5344CB8AC3E}">
        <p14:creationId xmlns:p14="http://schemas.microsoft.com/office/powerpoint/2010/main" val="3333890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3363"/>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700" dirty="0" smtClean="0">
                <a:solidFill>
                  <a:schemeClr val="tx1"/>
                </a:solidFill>
                <a:ea typeface="+mj-ea"/>
                <a:cs typeface="Times New Roman" panose="02020603050405020304" pitchFamily="18" charset="0"/>
              </a:rPr>
              <a:t>見積もり結果</a:t>
            </a:r>
            <a:endParaRPr lang="ja-JP" altLang="en-US" sz="2700" dirty="0">
              <a:solidFill>
                <a:schemeClr val="tx1"/>
              </a:solidFill>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F729B35-F32C-41B9-8D3C-9EB42FC212F5}" type="slidenum">
              <a:rPr kumimoji="1" lang="ja-JP" altLang="en-US" smtClean="0">
                <a:ea typeface="+mj-ea"/>
              </a:rPr>
              <a:pPr/>
              <a:t>14</a:t>
            </a:fld>
            <a:endParaRPr kumimoji="1" lang="ja-JP" altLang="en-US">
              <a:ea typeface="+mj-ea"/>
            </a:endParaRPr>
          </a:p>
        </p:txBody>
      </p:sp>
      <p:sp>
        <p:nvSpPr>
          <p:cNvPr id="7" name="正方形/長方形 6"/>
          <p:cNvSpPr/>
          <p:nvPr/>
        </p:nvSpPr>
        <p:spPr>
          <a:xfrm>
            <a:off x="5352159" y="1171478"/>
            <a:ext cx="3770164" cy="3046988"/>
          </a:xfrm>
          <a:prstGeom prst="rect">
            <a:avLst/>
          </a:prstGeom>
        </p:spPr>
        <p:txBody>
          <a:bodyPr wrap="square">
            <a:spAutoFit/>
          </a:bodyPr>
          <a:lstStyle/>
          <a:p>
            <a:r>
              <a:rPr lang="ja-JP" altLang="en-US" sz="2400" dirty="0" smtClean="0">
                <a:ea typeface="+mj-ea"/>
              </a:rPr>
              <a:t>再結合放射と不純物による放射も軟</a:t>
            </a:r>
            <a:r>
              <a:rPr lang="en-US" altLang="ja-JP" sz="2400" dirty="0" smtClean="0">
                <a:ea typeface="+mj-ea"/>
              </a:rPr>
              <a:t>X</a:t>
            </a:r>
            <a:r>
              <a:rPr lang="ja-JP" altLang="en-US" sz="2400" dirty="0" smtClean="0">
                <a:ea typeface="+mj-ea"/>
              </a:rPr>
              <a:t>線</a:t>
            </a:r>
            <a:r>
              <a:rPr lang="ja-JP" altLang="en-US" sz="2400" dirty="0">
                <a:ea typeface="+mj-ea"/>
              </a:rPr>
              <a:t>強度</a:t>
            </a:r>
            <a:r>
              <a:rPr lang="ja-JP" altLang="en-US" sz="2400" dirty="0" smtClean="0">
                <a:ea typeface="+mj-ea"/>
              </a:rPr>
              <a:t>に寄与する。</a:t>
            </a:r>
            <a:r>
              <a:rPr lang="ja-JP" altLang="en-US" sz="2400" dirty="0" smtClean="0"/>
              <a:t>実際</a:t>
            </a:r>
            <a:r>
              <a:rPr lang="ja-JP" altLang="en-US" sz="2400" dirty="0"/>
              <a:t>、</a:t>
            </a:r>
            <a:r>
              <a:rPr lang="en-US" altLang="ja-JP" sz="2400" dirty="0"/>
              <a:t>LHD</a:t>
            </a:r>
            <a:r>
              <a:rPr lang="ja-JP" altLang="en-US" sz="2400" dirty="0"/>
              <a:t>の軟</a:t>
            </a:r>
            <a:r>
              <a:rPr lang="en-US" altLang="ja-JP" sz="2400" dirty="0"/>
              <a:t>X</a:t>
            </a:r>
            <a:r>
              <a:rPr lang="ja-JP" altLang="en-US" sz="2400" dirty="0"/>
              <a:t>線の絶対強度の計測結果によると、その強度は制動放射のみを考えた場合より</a:t>
            </a:r>
            <a:r>
              <a:rPr lang="en-US" altLang="ja-JP" sz="2400" dirty="0"/>
              <a:t>10</a:t>
            </a:r>
            <a:r>
              <a:rPr lang="ja-JP" altLang="en-US" sz="2400" dirty="0"/>
              <a:t>倍ほど大きい。</a:t>
            </a:r>
          </a:p>
          <a:p>
            <a:r>
              <a:rPr lang="ja-JP" altLang="en-US" sz="2400" dirty="0" smtClean="0">
                <a:ea typeface="+mj-ea"/>
              </a:rPr>
              <a:t> </a:t>
            </a:r>
            <a:endParaRPr lang="en-US" altLang="ja-JP" sz="2400" dirty="0">
              <a:ea typeface="+mj-ea"/>
            </a:endParaRPr>
          </a:p>
        </p:txBody>
      </p:sp>
      <p:sp>
        <p:nvSpPr>
          <p:cNvPr id="6" name="正方形/長方形 5"/>
          <p:cNvSpPr/>
          <p:nvPr/>
        </p:nvSpPr>
        <p:spPr>
          <a:xfrm>
            <a:off x="299543" y="5271448"/>
            <a:ext cx="5576391" cy="369332"/>
          </a:xfrm>
          <a:prstGeom prst="rect">
            <a:avLst/>
          </a:prstGeom>
        </p:spPr>
        <p:txBody>
          <a:bodyPr wrap="square">
            <a:spAutoFit/>
          </a:bodyPr>
          <a:lstStyle/>
          <a:p>
            <a:r>
              <a:rPr lang="en-US" altLang="ja-JP" dirty="0" smtClean="0">
                <a:ea typeface="+mj-ea"/>
              </a:rPr>
              <a:t>1ch</a:t>
            </a:r>
            <a:r>
              <a:rPr lang="ja-JP" altLang="en-US" dirty="0" smtClean="0">
                <a:ea typeface="+mj-ea"/>
              </a:rPr>
              <a:t>あたりの</a:t>
            </a:r>
            <a:r>
              <a:rPr lang="en-US" altLang="ja-JP" dirty="0" err="1" smtClean="0">
                <a:ea typeface="+mj-ea"/>
              </a:rPr>
              <a:t>CsI</a:t>
            </a:r>
            <a:r>
              <a:rPr lang="ja-JP" altLang="en-US" dirty="0" smtClean="0">
                <a:ea typeface="+mj-ea"/>
              </a:rPr>
              <a:t>の体積に吸収されるパワーの比較</a:t>
            </a:r>
            <a:endParaRPr lang="ja-JP" altLang="en-US" dirty="0">
              <a:ea typeface="+mj-ea"/>
            </a:endParaRPr>
          </a:p>
        </p:txBody>
      </p:sp>
      <p:sp>
        <p:nvSpPr>
          <p:cNvPr id="9" name="テキスト ボックス 8"/>
          <p:cNvSpPr txBox="1"/>
          <p:nvPr/>
        </p:nvSpPr>
        <p:spPr>
          <a:xfrm>
            <a:off x="5423338" y="4297431"/>
            <a:ext cx="3600346" cy="1569660"/>
          </a:xfrm>
          <a:prstGeom prst="rect">
            <a:avLst/>
          </a:prstGeom>
          <a:noFill/>
        </p:spPr>
        <p:txBody>
          <a:bodyPr wrap="square" rtlCol="0">
            <a:spAutoFit/>
          </a:bodyPr>
          <a:lstStyle/>
          <a:p>
            <a:r>
              <a:rPr kumimoji="1" lang="en-US" altLang="ja-JP" sz="2400" dirty="0" smtClean="0"/>
              <a:t>LHD</a:t>
            </a:r>
            <a:r>
              <a:rPr kumimoji="1" lang="ja-JP" altLang="en-US" sz="2400" dirty="0" smtClean="0"/>
              <a:t>の重水素実験では、</a:t>
            </a:r>
            <a:endParaRPr kumimoji="1" lang="en-US" altLang="ja-JP" sz="2400" dirty="0" smtClean="0"/>
          </a:p>
          <a:p>
            <a:r>
              <a:rPr kumimoji="1" lang="ja-JP" altLang="en-US" sz="2400" dirty="0" smtClean="0"/>
              <a:t>シンチレーション光は軟</a:t>
            </a:r>
            <a:r>
              <a:rPr kumimoji="1" lang="en-US" altLang="ja-JP" sz="2400" dirty="0" smtClean="0"/>
              <a:t>X</a:t>
            </a:r>
            <a:r>
              <a:rPr kumimoji="1" lang="ja-JP" altLang="en-US" sz="2400" dirty="0" smtClean="0"/>
              <a:t>線</a:t>
            </a:r>
            <a:r>
              <a:rPr lang="ja-JP" altLang="en-US" sz="2400" dirty="0" smtClean="0"/>
              <a:t>によるも</a:t>
            </a:r>
            <a:r>
              <a:rPr lang="ja-JP" altLang="en-US" sz="2400" dirty="0"/>
              <a:t>の</a:t>
            </a:r>
            <a:r>
              <a:rPr kumimoji="1" lang="ja-JP" altLang="en-US" sz="2400" dirty="0" smtClean="0"/>
              <a:t>が支配的であることが予想される。</a:t>
            </a:r>
            <a:endParaRPr kumimoji="1" lang="ja-JP" altLang="en-US" sz="2400" dirty="0"/>
          </a:p>
        </p:txBody>
      </p:sp>
      <p:pic>
        <p:nvPicPr>
          <p:cNvPr id="4" name="図 3"/>
          <p:cNvPicPr>
            <a:picLocks noChangeAspect="1"/>
          </p:cNvPicPr>
          <p:nvPr/>
        </p:nvPicPr>
        <p:blipFill>
          <a:blip r:embed="rId3"/>
          <a:stretch>
            <a:fillRect/>
          </a:stretch>
        </p:blipFill>
        <p:spPr>
          <a:xfrm>
            <a:off x="41909" y="1319924"/>
            <a:ext cx="5381429" cy="3820404"/>
          </a:xfrm>
          <a:prstGeom prst="rect">
            <a:avLst/>
          </a:prstGeom>
        </p:spPr>
      </p:pic>
    </p:spTree>
    <p:extLst>
      <p:ext uri="{BB962C8B-B14F-4D97-AF65-F5344CB8AC3E}">
        <p14:creationId xmlns:p14="http://schemas.microsoft.com/office/powerpoint/2010/main" val="3277727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3363"/>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700" dirty="0" smtClean="0">
                <a:solidFill>
                  <a:schemeClr val="tx1"/>
                </a:solidFill>
                <a:ea typeface="+mj-ea"/>
                <a:cs typeface="Times New Roman" panose="02020603050405020304" pitchFamily="18" charset="0"/>
              </a:rPr>
              <a:t>シンチレータタイプの検出器の信号例</a:t>
            </a:r>
            <a:endParaRPr lang="ja-JP" altLang="en-US" sz="2700" dirty="0">
              <a:solidFill>
                <a:schemeClr val="tx1"/>
              </a:solidFill>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F729B35-F32C-41B9-8D3C-9EB42FC212F5}" type="slidenum">
              <a:rPr kumimoji="1" lang="ja-JP" altLang="en-US" smtClean="0">
                <a:ea typeface="+mj-ea"/>
              </a:rPr>
              <a:pPr/>
              <a:t>15</a:t>
            </a:fld>
            <a:endParaRPr kumimoji="1" lang="ja-JP" altLang="en-US">
              <a:ea typeface="+mj-ea"/>
            </a:endParaRPr>
          </a:p>
        </p:txBody>
      </p:sp>
      <p:sp>
        <p:nvSpPr>
          <p:cNvPr id="18" name="正方形/長方形 17"/>
          <p:cNvSpPr/>
          <p:nvPr/>
        </p:nvSpPr>
        <p:spPr>
          <a:xfrm>
            <a:off x="4173885" y="2291597"/>
            <a:ext cx="4796694" cy="2677656"/>
          </a:xfrm>
          <a:prstGeom prst="rect">
            <a:avLst/>
          </a:prstGeom>
        </p:spPr>
        <p:txBody>
          <a:bodyPr wrap="square">
            <a:spAutoFit/>
          </a:bodyPr>
          <a:lstStyle/>
          <a:p>
            <a:pPr algn="just">
              <a:spcAft>
                <a:spcPts val="0"/>
              </a:spcAft>
            </a:pPr>
            <a:r>
              <a:rPr lang="ja-JP" altLang="en-US" sz="2400" kern="100" dirty="0" smtClean="0">
                <a:latin typeface="+mn-ea"/>
                <a:cs typeface="Times New Roman" panose="02020603050405020304" pitchFamily="18" charset="0"/>
              </a:rPr>
              <a:t>シンチレータタイプ</a:t>
            </a:r>
            <a:r>
              <a:rPr lang="ja-JP" altLang="ja-JP" sz="2400" kern="100" dirty="0" smtClean="0">
                <a:latin typeface="+mn-ea"/>
                <a:cs typeface="Times New Roman" panose="02020603050405020304" pitchFamily="18" charset="0"/>
              </a:rPr>
              <a:t>検出器</a:t>
            </a:r>
            <a:r>
              <a:rPr lang="en-US" altLang="ja-JP" sz="2400" kern="100" dirty="0" smtClean="0">
                <a:latin typeface="+mn-ea"/>
                <a:cs typeface="Times New Roman" panose="02020603050405020304" pitchFamily="18" charset="0"/>
              </a:rPr>
              <a:t>(3.5U)</a:t>
            </a:r>
            <a:r>
              <a:rPr lang="ja-JP" altLang="en-US" sz="2400" kern="100" dirty="0" smtClean="0">
                <a:latin typeface="+mn-ea"/>
                <a:cs typeface="Times New Roman" panose="02020603050405020304" pitchFamily="18" charset="0"/>
              </a:rPr>
              <a:t>の信号</a:t>
            </a:r>
            <a:r>
              <a:rPr lang="ja-JP" altLang="ja-JP" sz="2400" kern="100" dirty="0" smtClean="0">
                <a:latin typeface="+mn-ea"/>
                <a:cs typeface="Times New Roman" panose="02020603050405020304" pitchFamily="18" charset="0"/>
              </a:rPr>
              <a:t>の</a:t>
            </a:r>
            <a:r>
              <a:rPr lang="ja-JP" altLang="ja-JP" sz="2400" kern="100" dirty="0">
                <a:latin typeface="+mn-ea"/>
                <a:cs typeface="Times New Roman" panose="02020603050405020304" pitchFamily="18" charset="0"/>
              </a:rPr>
              <a:t>時間変化は、既存の軟</a:t>
            </a:r>
            <a:r>
              <a:rPr lang="en-US" altLang="ja-JP" sz="2400" kern="100" dirty="0">
                <a:latin typeface="+mn-ea"/>
                <a:cs typeface="Times New Roman" panose="02020603050405020304" pitchFamily="18" charset="0"/>
              </a:rPr>
              <a:t>X</a:t>
            </a:r>
            <a:r>
              <a:rPr lang="ja-JP" altLang="ja-JP" sz="2400" kern="100" dirty="0">
                <a:latin typeface="+mn-ea"/>
                <a:cs typeface="Times New Roman" panose="02020603050405020304" pitchFamily="18" charset="0"/>
              </a:rPr>
              <a:t>線</a:t>
            </a:r>
            <a:r>
              <a:rPr lang="ja-JP" altLang="ja-JP" sz="2400" kern="100" dirty="0" smtClean="0">
                <a:latin typeface="+mn-ea"/>
                <a:cs typeface="Times New Roman" panose="02020603050405020304" pitchFamily="18" charset="0"/>
              </a:rPr>
              <a:t>検出器</a:t>
            </a:r>
            <a:r>
              <a:rPr lang="en-US" altLang="ja-JP" sz="2400" kern="100" smtClean="0">
                <a:latin typeface="+mn-ea"/>
                <a:cs typeface="Times New Roman" panose="02020603050405020304" pitchFamily="18" charset="0"/>
              </a:rPr>
              <a:t>(3.5L)</a:t>
            </a:r>
            <a:r>
              <a:rPr lang="ja-JP" altLang="ja-JP" sz="2400" kern="100" dirty="0" smtClean="0">
                <a:latin typeface="+mn-ea"/>
                <a:cs typeface="Times New Roman" panose="02020603050405020304" pitchFamily="18" charset="0"/>
              </a:rPr>
              <a:t>の</a:t>
            </a:r>
            <a:r>
              <a:rPr lang="ja-JP" altLang="ja-JP" sz="2400" kern="100" dirty="0">
                <a:latin typeface="+mn-ea"/>
                <a:cs typeface="Times New Roman" panose="02020603050405020304" pitchFamily="18" charset="0"/>
              </a:rPr>
              <a:t>コア部を観測しているチャンネルと同様の時間変化をしていることから</a:t>
            </a:r>
            <a:r>
              <a:rPr lang="ja-JP" altLang="ja-JP" sz="2400" kern="100" dirty="0" smtClean="0">
                <a:latin typeface="+mn-ea"/>
                <a:cs typeface="Times New Roman" panose="02020603050405020304" pitchFamily="18" charset="0"/>
              </a:rPr>
              <a:t>、</a:t>
            </a:r>
            <a:r>
              <a:rPr lang="ja-JP" altLang="en-US" sz="2400" kern="100" dirty="0" smtClean="0">
                <a:latin typeface="+mn-ea"/>
                <a:cs typeface="Times New Roman" panose="02020603050405020304" pitchFamily="18" charset="0"/>
              </a:rPr>
              <a:t>ノイズは多いが</a:t>
            </a:r>
            <a:r>
              <a:rPr lang="ja-JP" altLang="ja-JP" sz="2400" kern="100" dirty="0" smtClean="0">
                <a:solidFill>
                  <a:srgbClr val="FF0000"/>
                </a:solidFill>
                <a:latin typeface="+mn-ea"/>
                <a:cs typeface="Times New Roman" panose="02020603050405020304" pitchFamily="18" charset="0"/>
              </a:rPr>
              <a:t>軟</a:t>
            </a:r>
            <a:r>
              <a:rPr lang="en-US" altLang="ja-JP" sz="2400" kern="100" dirty="0">
                <a:solidFill>
                  <a:srgbClr val="FF0000"/>
                </a:solidFill>
                <a:latin typeface="+mn-ea"/>
                <a:cs typeface="Times New Roman" panose="02020603050405020304" pitchFamily="18" charset="0"/>
              </a:rPr>
              <a:t>X</a:t>
            </a:r>
            <a:r>
              <a:rPr lang="ja-JP" altLang="ja-JP" sz="2400" kern="100" dirty="0">
                <a:solidFill>
                  <a:srgbClr val="FF0000"/>
                </a:solidFill>
                <a:latin typeface="+mn-ea"/>
                <a:cs typeface="Times New Roman" panose="02020603050405020304" pitchFamily="18" charset="0"/>
              </a:rPr>
              <a:t>線検出器として機能していると考えられる。</a:t>
            </a:r>
            <a:endParaRPr lang="ja-JP" altLang="ja-JP" sz="2400" kern="100" dirty="0">
              <a:solidFill>
                <a:srgbClr val="FF0000"/>
              </a:solidFill>
              <a:effectLst/>
              <a:latin typeface="+mn-ea"/>
              <a:cs typeface="Times New Roman" panose="02020603050405020304" pitchFamily="18" charset="0"/>
            </a:endParaRPr>
          </a:p>
        </p:txBody>
      </p:sp>
      <p:sp>
        <p:nvSpPr>
          <p:cNvPr id="9" name="テキスト ボックス 8"/>
          <p:cNvSpPr txBox="1"/>
          <p:nvPr/>
        </p:nvSpPr>
        <p:spPr>
          <a:xfrm>
            <a:off x="4164030" y="914401"/>
            <a:ext cx="4562467" cy="830997"/>
          </a:xfrm>
          <a:prstGeom prst="rect">
            <a:avLst/>
          </a:prstGeom>
          <a:noFill/>
        </p:spPr>
        <p:txBody>
          <a:bodyPr wrap="none" rtlCol="0">
            <a:spAutoFit/>
          </a:bodyPr>
          <a:lstStyle/>
          <a:p>
            <a:r>
              <a:rPr kumimoji="1" lang="ja-JP" altLang="en-US" sz="2400" dirty="0" smtClean="0"/>
              <a:t>磁気軸</a:t>
            </a:r>
            <a:r>
              <a:rPr kumimoji="1" lang="en-US" altLang="ja-JP" sz="2400" dirty="0" smtClean="0"/>
              <a:t>3.56m</a:t>
            </a:r>
            <a:r>
              <a:rPr kumimoji="1" lang="ja-JP" altLang="en-US" sz="2400" dirty="0" err="1" smtClean="0"/>
              <a:t>、</a:t>
            </a:r>
            <a:r>
              <a:rPr lang="ja-JP" altLang="en-US" sz="2400" dirty="0" smtClean="0"/>
              <a:t>磁気軸磁場強度</a:t>
            </a:r>
            <a:r>
              <a:rPr lang="en-US" altLang="ja-JP" sz="2400" dirty="0" smtClean="0"/>
              <a:t>1T</a:t>
            </a:r>
          </a:p>
          <a:p>
            <a:r>
              <a:rPr lang="ja-JP" altLang="en-US" sz="2400" dirty="0" smtClean="0"/>
              <a:t>中心電子温度</a:t>
            </a:r>
            <a:r>
              <a:rPr lang="en-US" altLang="ja-JP" sz="2400" dirty="0" smtClean="0"/>
              <a:t>1keV</a:t>
            </a:r>
            <a:r>
              <a:rPr lang="ja-JP" altLang="en-US" sz="2400" dirty="0" smtClean="0"/>
              <a:t>程度</a:t>
            </a:r>
            <a:endParaRPr kumimoji="1" lang="ja-JP" altLang="en-US" sz="2400" dirty="0"/>
          </a:p>
        </p:txBody>
      </p:sp>
      <p:pic>
        <p:nvPicPr>
          <p:cNvPr id="4" name="図 3"/>
          <p:cNvPicPr>
            <a:picLocks noChangeAspect="1"/>
          </p:cNvPicPr>
          <p:nvPr/>
        </p:nvPicPr>
        <p:blipFill>
          <a:blip r:embed="rId3"/>
          <a:stretch>
            <a:fillRect/>
          </a:stretch>
        </p:blipFill>
        <p:spPr>
          <a:xfrm>
            <a:off x="147983" y="745941"/>
            <a:ext cx="4016047" cy="5975538"/>
          </a:xfrm>
          <a:prstGeom prst="rect">
            <a:avLst/>
          </a:prstGeom>
        </p:spPr>
      </p:pic>
    </p:spTree>
    <p:extLst>
      <p:ext uri="{BB962C8B-B14F-4D97-AF65-F5344CB8AC3E}">
        <p14:creationId xmlns:p14="http://schemas.microsoft.com/office/powerpoint/2010/main" val="415322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08187" y="1037590"/>
            <a:ext cx="5836773" cy="5501326"/>
          </a:xfrm>
          <a:prstGeom prst="rect">
            <a:avLst/>
          </a:prstGeom>
        </p:spPr>
      </p:pic>
      <p:sp>
        <p:nvSpPr>
          <p:cNvPr id="5" name="正方形/長方形 4"/>
          <p:cNvSpPr/>
          <p:nvPr/>
        </p:nvSpPr>
        <p:spPr>
          <a:xfrm>
            <a:off x="1" y="3363"/>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700" dirty="0">
                <a:solidFill>
                  <a:schemeClr val="tx1"/>
                </a:solidFill>
                <a:ea typeface="+mj-ea"/>
                <a:cs typeface="Times New Roman" panose="02020603050405020304" pitchFamily="18" charset="0"/>
              </a:rPr>
              <a:t>二</a:t>
            </a:r>
            <a:r>
              <a:rPr lang="ja-JP" altLang="en-US" sz="2700" dirty="0" smtClean="0">
                <a:solidFill>
                  <a:schemeClr val="tx1"/>
                </a:solidFill>
                <a:ea typeface="+mj-ea"/>
                <a:cs typeface="Times New Roman" panose="02020603050405020304" pitchFamily="18" charset="0"/>
              </a:rPr>
              <a:t>つの検出器の信号の電子温度に対する依存性</a:t>
            </a:r>
            <a:endParaRPr lang="ja-JP" altLang="en-US" sz="2700" dirty="0">
              <a:solidFill>
                <a:schemeClr val="tx1"/>
              </a:solidFill>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F729B35-F32C-41B9-8D3C-9EB42FC212F5}" type="slidenum">
              <a:rPr kumimoji="1" lang="ja-JP" altLang="en-US" smtClean="0">
                <a:ea typeface="+mj-ea"/>
              </a:rPr>
              <a:pPr/>
              <a:t>16</a:t>
            </a:fld>
            <a:endParaRPr kumimoji="1" lang="ja-JP" altLang="en-US">
              <a:ea typeface="+mj-ea"/>
            </a:endParaRPr>
          </a:p>
        </p:txBody>
      </p:sp>
      <p:sp>
        <p:nvSpPr>
          <p:cNvPr id="8" name="正方形/長方形 7"/>
          <p:cNvSpPr/>
          <p:nvPr/>
        </p:nvSpPr>
        <p:spPr>
          <a:xfrm>
            <a:off x="1" y="1356931"/>
            <a:ext cx="3347290" cy="4154984"/>
          </a:xfrm>
          <a:prstGeom prst="rect">
            <a:avLst/>
          </a:prstGeom>
        </p:spPr>
        <p:txBody>
          <a:bodyPr wrap="square">
            <a:spAutoFit/>
          </a:bodyPr>
          <a:lstStyle/>
          <a:p>
            <a:r>
              <a:rPr lang="ja-JP" altLang="en-US" sz="2400" dirty="0" smtClean="0"/>
              <a:t>・軟</a:t>
            </a:r>
            <a:r>
              <a:rPr lang="en-US" altLang="ja-JP" sz="2400" dirty="0" smtClean="0"/>
              <a:t>X</a:t>
            </a:r>
            <a:r>
              <a:rPr lang="ja-JP" altLang="en-US" sz="2400" dirty="0" smtClean="0"/>
              <a:t>線強度は電子温度のルートに比例し、また指数関数的にも増加する。</a:t>
            </a:r>
            <a:endParaRPr lang="en-US" altLang="ja-JP" sz="2400" dirty="0" smtClean="0"/>
          </a:p>
          <a:p>
            <a:endParaRPr lang="en-US" altLang="ja-JP" sz="2400" dirty="0" smtClean="0"/>
          </a:p>
          <a:p>
            <a:r>
              <a:rPr lang="ja-JP" altLang="en-US" sz="2400" dirty="0" smtClean="0"/>
              <a:t>・</a:t>
            </a:r>
            <a:r>
              <a:rPr lang="en-US" altLang="ja-JP" sz="2400" dirty="0" err="1" smtClean="0"/>
              <a:t>Te</a:t>
            </a:r>
            <a:r>
              <a:rPr lang="ja-JP" altLang="en-US" sz="2400" dirty="0" smtClean="0"/>
              <a:t>に対する信号強度の依存性を</a:t>
            </a:r>
            <a:r>
              <a:rPr lang="en-US" altLang="ja-JP" sz="2400" dirty="0" smtClean="0"/>
              <a:t>3.5L</a:t>
            </a:r>
            <a:r>
              <a:rPr lang="ja-JP" altLang="en-US" sz="2400" dirty="0" smtClean="0"/>
              <a:t>半導体検出器及び</a:t>
            </a:r>
            <a:r>
              <a:rPr lang="en-US" altLang="ja-JP" sz="2400" dirty="0" smtClean="0"/>
              <a:t>3.5U</a:t>
            </a:r>
            <a:r>
              <a:rPr lang="ja-JP" altLang="en-US" sz="2400" dirty="0" smtClean="0"/>
              <a:t>シンチレータタイプ検出器で比較し、同様の依存性が得られた。</a:t>
            </a:r>
            <a:endParaRPr lang="ja-JP" altLang="en-US" sz="2400" dirty="0"/>
          </a:p>
        </p:txBody>
      </p:sp>
      <p:sp>
        <p:nvSpPr>
          <p:cNvPr id="4" name="テキスト ボックス 3"/>
          <p:cNvSpPr txBox="1"/>
          <p:nvPr/>
        </p:nvSpPr>
        <p:spPr>
          <a:xfrm>
            <a:off x="4189993" y="1126099"/>
            <a:ext cx="1625766" cy="461665"/>
          </a:xfrm>
          <a:prstGeom prst="rect">
            <a:avLst/>
          </a:prstGeom>
          <a:noFill/>
        </p:spPr>
        <p:txBody>
          <a:bodyPr wrap="none" rtlCol="0">
            <a:spAutoFit/>
          </a:bodyPr>
          <a:lstStyle/>
          <a:p>
            <a:r>
              <a:rPr kumimoji="1" lang="en-US" altLang="ja-JP" sz="2400" dirty="0" smtClean="0">
                <a:solidFill>
                  <a:srgbClr val="230AB6"/>
                </a:solidFill>
              </a:rPr>
              <a:t>3.5L</a:t>
            </a:r>
            <a:r>
              <a:rPr kumimoji="1" lang="ja-JP" altLang="en-US" sz="2400" dirty="0" smtClean="0">
                <a:solidFill>
                  <a:srgbClr val="230AB6"/>
                </a:solidFill>
              </a:rPr>
              <a:t>半導体</a:t>
            </a:r>
            <a:endParaRPr kumimoji="1" lang="ja-JP" altLang="en-US" sz="2400" dirty="0">
              <a:solidFill>
                <a:srgbClr val="230AB6"/>
              </a:solidFill>
            </a:endParaRPr>
          </a:p>
        </p:txBody>
      </p:sp>
      <p:sp>
        <p:nvSpPr>
          <p:cNvPr id="11" name="テキスト ボックス 10"/>
          <p:cNvSpPr txBox="1"/>
          <p:nvPr/>
        </p:nvSpPr>
        <p:spPr>
          <a:xfrm>
            <a:off x="4189993" y="3568839"/>
            <a:ext cx="3272050" cy="461665"/>
          </a:xfrm>
          <a:prstGeom prst="rect">
            <a:avLst/>
          </a:prstGeom>
          <a:noFill/>
        </p:spPr>
        <p:txBody>
          <a:bodyPr wrap="none" rtlCol="0">
            <a:spAutoFit/>
          </a:bodyPr>
          <a:lstStyle/>
          <a:p>
            <a:r>
              <a:rPr kumimoji="1" lang="en-US" altLang="ja-JP" sz="2400" dirty="0" smtClean="0">
                <a:solidFill>
                  <a:srgbClr val="FF0000"/>
                </a:solidFill>
              </a:rPr>
              <a:t>3.5U</a:t>
            </a:r>
            <a:r>
              <a:rPr kumimoji="1" lang="ja-JP" altLang="en-US" sz="2400" dirty="0" smtClean="0">
                <a:solidFill>
                  <a:srgbClr val="FF0000"/>
                </a:solidFill>
              </a:rPr>
              <a:t>シンチレータタイプ</a:t>
            </a:r>
            <a:endParaRPr kumimoji="1" lang="ja-JP" altLang="en-US" sz="2400" dirty="0">
              <a:solidFill>
                <a:srgbClr val="FF0000"/>
              </a:solidFill>
            </a:endParaRPr>
          </a:p>
        </p:txBody>
      </p:sp>
    </p:spTree>
    <p:extLst>
      <p:ext uri="{BB962C8B-B14F-4D97-AF65-F5344CB8AC3E}">
        <p14:creationId xmlns:p14="http://schemas.microsoft.com/office/powerpoint/2010/main" val="3287074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700" dirty="0" smtClean="0">
                <a:solidFill>
                  <a:schemeClr val="tx1"/>
                </a:solidFill>
                <a:ea typeface="+mj-ea"/>
                <a:cs typeface="Times New Roman" panose="02020603050405020304" pitchFamily="18" charset="0"/>
              </a:rPr>
              <a:t>本研究のまとめと今後の予定</a:t>
            </a:r>
            <a:endParaRPr lang="ja-JP" altLang="en-US" sz="2700" dirty="0">
              <a:solidFill>
                <a:schemeClr val="tx1"/>
              </a:solidFill>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F729B35-F32C-41B9-8D3C-9EB42FC212F5}" type="slidenum">
              <a:rPr kumimoji="1" lang="ja-JP" altLang="en-US" smtClean="0">
                <a:ea typeface="+mj-ea"/>
              </a:rPr>
              <a:pPr/>
              <a:t>17</a:t>
            </a:fld>
            <a:endParaRPr kumimoji="1" lang="ja-JP" altLang="en-US">
              <a:ea typeface="+mj-ea"/>
            </a:endParaRPr>
          </a:p>
        </p:txBody>
      </p:sp>
      <p:sp>
        <p:nvSpPr>
          <p:cNvPr id="8" name="正方形/長方形 7"/>
          <p:cNvSpPr/>
          <p:nvPr/>
        </p:nvSpPr>
        <p:spPr>
          <a:xfrm>
            <a:off x="294383" y="946541"/>
            <a:ext cx="8664593" cy="1569660"/>
          </a:xfrm>
          <a:prstGeom prst="rect">
            <a:avLst/>
          </a:prstGeom>
        </p:spPr>
        <p:txBody>
          <a:bodyPr wrap="square">
            <a:spAutoFit/>
          </a:bodyPr>
          <a:lstStyle/>
          <a:p>
            <a:r>
              <a:rPr lang="ja-JP" altLang="en-US" sz="2400" dirty="0" smtClean="0">
                <a:ea typeface="+mj-ea"/>
              </a:rPr>
              <a:t>高中性子束環境下で使用可能な</a:t>
            </a:r>
            <a:r>
              <a:rPr lang="en-US" altLang="ja-JP" sz="2400" dirty="0" err="1" smtClean="0">
                <a:ea typeface="+mj-ea"/>
              </a:rPr>
              <a:t>CsI</a:t>
            </a:r>
            <a:r>
              <a:rPr lang="en-US" altLang="ja-JP" sz="2400" dirty="0" smtClean="0">
                <a:ea typeface="+mj-ea"/>
              </a:rPr>
              <a:t>(Tl)</a:t>
            </a:r>
            <a:r>
              <a:rPr lang="ja-JP" altLang="en-US" sz="2400" dirty="0" smtClean="0">
                <a:ea typeface="+mj-ea"/>
              </a:rPr>
              <a:t>シンチレータを用いた軟</a:t>
            </a:r>
            <a:r>
              <a:rPr lang="en-US" altLang="ja-JP" sz="2400" dirty="0" smtClean="0">
                <a:ea typeface="+mj-ea"/>
              </a:rPr>
              <a:t>X</a:t>
            </a:r>
            <a:r>
              <a:rPr lang="ja-JP" altLang="en-US" sz="2400" dirty="0" smtClean="0">
                <a:ea typeface="+mj-ea"/>
              </a:rPr>
              <a:t>線検出器のプロトタイプを開発した。この検出器</a:t>
            </a:r>
            <a:r>
              <a:rPr lang="ja-JP" altLang="en-US" sz="2400" dirty="0">
                <a:ea typeface="+mj-ea"/>
              </a:rPr>
              <a:t>を</a:t>
            </a:r>
            <a:r>
              <a:rPr lang="ja-JP" altLang="en-US" sz="2400" dirty="0" smtClean="0">
                <a:ea typeface="+mj-ea"/>
              </a:rPr>
              <a:t>今期の</a:t>
            </a:r>
            <a:r>
              <a:rPr lang="en-US" altLang="ja-JP" sz="2400" dirty="0" smtClean="0">
                <a:ea typeface="+mj-ea"/>
              </a:rPr>
              <a:t>LHD</a:t>
            </a:r>
            <a:r>
              <a:rPr lang="ja-JP" altLang="en-US" sz="2400" dirty="0" smtClean="0">
                <a:ea typeface="+mj-ea"/>
              </a:rPr>
              <a:t>の軽水素プラズマ実験でテスト</a:t>
            </a:r>
            <a:r>
              <a:rPr lang="ja-JP" altLang="en-US" sz="2400" dirty="0">
                <a:ea typeface="+mj-ea"/>
              </a:rPr>
              <a:t>し</a:t>
            </a:r>
            <a:r>
              <a:rPr lang="ja-JP" altLang="en-US" sz="2400" dirty="0" smtClean="0">
                <a:ea typeface="+mj-ea"/>
              </a:rPr>
              <a:t>、軟</a:t>
            </a:r>
            <a:r>
              <a:rPr lang="en-US" altLang="ja-JP" sz="2400" dirty="0" smtClean="0">
                <a:ea typeface="+mj-ea"/>
              </a:rPr>
              <a:t>X</a:t>
            </a:r>
            <a:r>
              <a:rPr lang="ja-JP" altLang="en-US" sz="2400" dirty="0" smtClean="0">
                <a:ea typeface="+mj-ea"/>
              </a:rPr>
              <a:t>線を計測することができた。 </a:t>
            </a:r>
            <a:endParaRPr lang="ja-JP" altLang="en-US" sz="2400" dirty="0">
              <a:ea typeface="+mj-ea"/>
            </a:endParaRPr>
          </a:p>
          <a:p>
            <a:endParaRPr lang="ja-JP" altLang="en-US" sz="2400" dirty="0">
              <a:ea typeface="+mj-ea"/>
            </a:endParaRPr>
          </a:p>
        </p:txBody>
      </p:sp>
      <p:sp>
        <p:nvSpPr>
          <p:cNvPr id="9" name="正方形/長方形 8"/>
          <p:cNvSpPr/>
          <p:nvPr/>
        </p:nvSpPr>
        <p:spPr>
          <a:xfrm>
            <a:off x="294383" y="2172869"/>
            <a:ext cx="8487010" cy="1200329"/>
          </a:xfrm>
          <a:prstGeom prst="rect">
            <a:avLst/>
          </a:prstGeom>
        </p:spPr>
        <p:txBody>
          <a:bodyPr wrap="square">
            <a:spAutoFit/>
          </a:bodyPr>
          <a:lstStyle/>
          <a:p>
            <a:r>
              <a:rPr lang="ja-JP" altLang="en-US" sz="2400" dirty="0" smtClean="0">
                <a:ea typeface="+mj-ea"/>
              </a:rPr>
              <a:t>中性子と</a:t>
            </a:r>
            <a:r>
              <a:rPr lang="en-US" altLang="ja-JP" sz="2400" dirty="0" smtClean="0">
                <a:latin typeface="Symbol" panose="05050102010706020507" pitchFamily="18" charset="2"/>
                <a:ea typeface="+mj-ea"/>
              </a:rPr>
              <a:t>g</a:t>
            </a:r>
            <a:r>
              <a:rPr lang="ja-JP" altLang="en-US" sz="2400" dirty="0" smtClean="0">
                <a:ea typeface="+mj-ea"/>
              </a:rPr>
              <a:t>線のシンチレーション光強度への影響を定量的に見積もった。その結果、軟</a:t>
            </a:r>
            <a:r>
              <a:rPr lang="en-US" altLang="ja-JP" sz="2400" dirty="0" smtClean="0">
                <a:ea typeface="+mj-ea"/>
              </a:rPr>
              <a:t>X</a:t>
            </a:r>
            <a:r>
              <a:rPr lang="ja-JP" altLang="en-US" sz="2400" dirty="0" smtClean="0">
                <a:ea typeface="+mj-ea"/>
              </a:rPr>
              <a:t>線の寄与が中性子・</a:t>
            </a:r>
            <a:r>
              <a:rPr lang="en-US" altLang="ja-JP" sz="2400" dirty="0" smtClean="0">
                <a:latin typeface="Symbol" panose="05050102010706020507" pitchFamily="18" charset="2"/>
                <a:ea typeface="+mj-ea"/>
              </a:rPr>
              <a:t>g</a:t>
            </a:r>
            <a:r>
              <a:rPr lang="ja-JP" altLang="en-US" sz="2400" dirty="0" smtClean="0">
                <a:ea typeface="+mj-ea"/>
              </a:rPr>
              <a:t>線より大きくなりうることがわかった。</a:t>
            </a:r>
            <a:endParaRPr lang="en-US" altLang="ja-JP" sz="2400" dirty="0" smtClean="0">
              <a:ea typeface="+mj-ea"/>
            </a:endParaRPr>
          </a:p>
        </p:txBody>
      </p:sp>
      <p:sp>
        <p:nvSpPr>
          <p:cNvPr id="12" name="正方形/長方形 11"/>
          <p:cNvSpPr/>
          <p:nvPr/>
        </p:nvSpPr>
        <p:spPr>
          <a:xfrm>
            <a:off x="266841" y="3425656"/>
            <a:ext cx="8794438" cy="830997"/>
          </a:xfrm>
          <a:prstGeom prst="rect">
            <a:avLst/>
          </a:prstGeom>
        </p:spPr>
        <p:txBody>
          <a:bodyPr wrap="square">
            <a:spAutoFit/>
          </a:bodyPr>
          <a:lstStyle/>
          <a:p>
            <a:r>
              <a:rPr lang="ja-JP" altLang="en-US" sz="2400" dirty="0" smtClean="0">
                <a:solidFill>
                  <a:srgbClr val="FF0000"/>
                </a:solidFill>
                <a:ea typeface="+mj-ea"/>
              </a:rPr>
              <a:t>シンチレータタイプの検出器は重水素実験においても十分に動作しうることが示された。</a:t>
            </a:r>
            <a:endParaRPr lang="ja-JP" altLang="en-US" sz="2400" dirty="0">
              <a:solidFill>
                <a:srgbClr val="FF0000"/>
              </a:solidFill>
              <a:ea typeface="+mj-ea"/>
            </a:endParaRPr>
          </a:p>
        </p:txBody>
      </p:sp>
      <p:sp>
        <p:nvSpPr>
          <p:cNvPr id="4" name="テキスト ボックス 3"/>
          <p:cNvSpPr txBox="1"/>
          <p:nvPr/>
        </p:nvSpPr>
        <p:spPr>
          <a:xfrm>
            <a:off x="116800" y="4505109"/>
            <a:ext cx="1915909" cy="507831"/>
          </a:xfrm>
          <a:prstGeom prst="rect">
            <a:avLst/>
          </a:prstGeom>
          <a:noFill/>
        </p:spPr>
        <p:txBody>
          <a:bodyPr wrap="none" rtlCol="0">
            <a:spAutoFit/>
          </a:bodyPr>
          <a:lstStyle/>
          <a:p>
            <a:r>
              <a:rPr kumimoji="1" lang="ja-JP" altLang="en-US" sz="2700" dirty="0" smtClean="0"/>
              <a:t>今後の予定</a:t>
            </a:r>
            <a:endParaRPr lang="en-US" altLang="ja-JP" sz="2700" dirty="0" smtClean="0"/>
          </a:p>
        </p:txBody>
      </p:sp>
      <p:sp>
        <p:nvSpPr>
          <p:cNvPr id="2" name="テキスト ボックス 1"/>
          <p:cNvSpPr txBox="1"/>
          <p:nvPr/>
        </p:nvSpPr>
        <p:spPr>
          <a:xfrm>
            <a:off x="119101" y="5054483"/>
            <a:ext cx="9015155" cy="1323439"/>
          </a:xfrm>
          <a:prstGeom prst="rect">
            <a:avLst/>
          </a:prstGeom>
          <a:noFill/>
        </p:spPr>
        <p:txBody>
          <a:bodyPr wrap="square" rtlCol="0">
            <a:spAutoFit/>
          </a:bodyPr>
          <a:lstStyle/>
          <a:p>
            <a:r>
              <a:rPr kumimoji="1" lang="ja-JP" altLang="en-US" sz="2000" dirty="0" smtClean="0"/>
              <a:t>・</a:t>
            </a:r>
            <a:r>
              <a:rPr kumimoji="1" lang="en-US" altLang="ja-JP" sz="2000" dirty="0" smtClean="0"/>
              <a:t>PHITS</a:t>
            </a:r>
            <a:r>
              <a:rPr kumimoji="1" lang="ja-JP" altLang="en-US" sz="2000" dirty="0" smtClean="0"/>
              <a:t>コードを用いて</a:t>
            </a:r>
            <a:r>
              <a:rPr lang="ja-JP" altLang="en-US" sz="2000" dirty="0" smtClean="0"/>
              <a:t>シンチレータへの中性子・</a:t>
            </a:r>
            <a:r>
              <a:rPr lang="en-US" altLang="ja-JP" sz="2000" dirty="0" smtClean="0">
                <a:latin typeface="Symbol" panose="05050102010706020507" pitchFamily="18" charset="2"/>
              </a:rPr>
              <a:t>g</a:t>
            </a:r>
            <a:r>
              <a:rPr lang="ja-JP" altLang="en-US" sz="2000" dirty="0" smtClean="0"/>
              <a:t>線の影響を</a:t>
            </a:r>
            <a:r>
              <a:rPr kumimoji="1" lang="ja-JP" altLang="en-US" sz="2000" dirty="0" smtClean="0"/>
              <a:t>詳細に検証する。</a:t>
            </a:r>
            <a:endParaRPr kumimoji="1" lang="en-US" altLang="ja-JP" sz="2000" dirty="0" smtClean="0"/>
          </a:p>
          <a:p>
            <a:r>
              <a:rPr lang="ja-JP" altLang="en-US" sz="2000" dirty="0" smtClean="0"/>
              <a:t>・光ファイバーや</a:t>
            </a:r>
            <a:r>
              <a:rPr lang="en-US" altLang="ja-JP" sz="2000" dirty="0" smtClean="0"/>
              <a:t>FOP</a:t>
            </a:r>
            <a:r>
              <a:rPr lang="ja-JP" altLang="en-US" sz="2000" dirty="0" smtClean="0"/>
              <a:t>は中性子</a:t>
            </a:r>
            <a:r>
              <a:rPr lang="ja-JP" altLang="en-US" sz="2000" dirty="0"/>
              <a:t>や</a:t>
            </a:r>
            <a:r>
              <a:rPr lang="en-US" altLang="ja-JP" sz="2000" dirty="0" smtClean="0">
                <a:latin typeface="Symbol" panose="05050102010706020507" pitchFamily="18" charset="2"/>
              </a:rPr>
              <a:t>g</a:t>
            </a:r>
            <a:r>
              <a:rPr lang="ja-JP" altLang="en-US" sz="2000" dirty="0" smtClean="0"/>
              <a:t>線で発光してしまうので、その影響を定量的に考</a:t>
            </a:r>
            <a:endParaRPr lang="en-US" altLang="ja-JP" sz="2000" dirty="0" smtClean="0"/>
          </a:p>
          <a:p>
            <a:r>
              <a:rPr lang="ja-JP" altLang="en-US" sz="2000" dirty="0"/>
              <a:t> </a:t>
            </a:r>
            <a:r>
              <a:rPr lang="ja-JP" altLang="en-US" sz="2000" dirty="0" smtClean="0"/>
              <a:t> 察する。</a:t>
            </a:r>
            <a:endParaRPr lang="en-US" altLang="ja-JP" sz="2000" dirty="0" smtClean="0"/>
          </a:p>
          <a:p>
            <a:r>
              <a:rPr lang="ja-JP" altLang="en-US" sz="2000" dirty="0" smtClean="0"/>
              <a:t>・中性子の影響を実験的に検証するために中性子環境での実験を予定している。</a:t>
            </a:r>
            <a:endParaRPr kumimoji="1" lang="ja-JP" altLang="en-US" sz="2000" dirty="0"/>
          </a:p>
        </p:txBody>
      </p:sp>
      <p:sp>
        <p:nvSpPr>
          <p:cNvPr id="6" name="テキスト ボックス 5"/>
          <p:cNvSpPr txBox="1"/>
          <p:nvPr/>
        </p:nvSpPr>
        <p:spPr>
          <a:xfrm>
            <a:off x="119101" y="1005707"/>
            <a:ext cx="300082" cy="369332"/>
          </a:xfrm>
          <a:prstGeom prst="rect">
            <a:avLst/>
          </a:prstGeom>
          <a:noFill/>
        </p:spPr>
        <p:txBody>
          <a:bodyPr wrap="none" rtlCol="0">
            <a:spAutoFit/>
          </a:bodyPr>
          <a:lstStyle/>
          <a:p>
            <a:r>
              <a:rPr kumimoji="1" lang="ja-JP" altLang="en-US" dirty="0" smtClean="0"/>
              <a:t>・</a:t>
            </a:r>
            <a:endParaRPr kumimoji="1" lang="ja-JP" altLang="en-US" dirty="0"/>
          </a:p>
        </p:txBody>
      </p:sp>
      <p:sp>
        <p:nvSpPr>
          <p:cNvPr id="10" name="テキスト ボックス 9"/>
          <p:cNvSpPr txBox="1"/>
          <p:nvPr/>
        </p:nvSpPr>
        <p:spPr>
          <a:xfrm>
            <a:off x="116800" y="2258494"/>
            <a:ext cx="300082" cy="369332"/>
          </a:xfrm>
          <a:prstGeom prst="rect">
            <a:avLst/>
          </a:prstGeom>
          <a:noFill/>
        </p:spPr>
        <p:txBody>
          <a:bodyPr wrap="none" rtlCol="0">
            <a:spAutoFit/>
          </a:bodyPr>
          <a:lstStyle/>
          <a:p>
            <a:r>
              <a:rPr kumimoji="1" lang="ja-JP" altLang="en-US" dirty="0" smtClean="0"/>
              <a:t>・</a:t>
            </a:r>
            <a:endParaRPr kumimoji="1" lang="ja-JP" altLang="en-US" dirty="0"/>
          </a:p>
        </p:txBody>
      </p:sp>
    </p:spTree>
    <p:extLst>
      <p:ext uri="{BB962C8B-B14F-4D97-AF65-F5344CB8AC3E}">
        <p14:creationId xmlns:p14="http://schemas.microsoft.com/office/powerpoint/2010/main" val="3703331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419"/>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700" dirty="0" smtClean="0">
                <a:solidFill>
                  <a:schemeClr val="tx1"/>
                </a:solidFill>
                <a:ea typeface="+mj-ea"/>
                <a:cs typeface="Times New Roman" panose="02020603050405020304" pitchFamily="18" charset="0"/>
              </a:rPr>
              <a:t>目次</a:t>
            </a:r>
            <a:endParaRPr lang="ja-JP" altLang="en-US" sz="2700" dirty="0">
              <a:solidFill>
                <a:schemeClr val="tx1"/>
              </a:solidFill>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F729B35-F32C-41B9-8D3C-9EB42FC212F5}" type="slidenum">
              <a:rPr kumimoji="1" lang="ja-JP" altLang="en-US" smtClean="0">
                <a:ea typeface="+mj-ea"/>
                <a:cs typeface="Times New Roman" panose="02020603050405020304" pitchFamily="18" charset="0"/>
              </a:rPr>
              <a:pPr/>
              <a:t>1</a:t>
            </a:fld>
            <a:endParaRPr kumimoji="1" lang="ja-JP" altLang="en-US" dirty="0">
              <a:ea typeface="+mj-ea"/>
              <a:cs typeface="Times New Roman" panose="02020603050405020304" pitchFamily="18" charset="0"/>
            </a:endParaRPr>
          </a:p>
        </p:txBody>
      </p:sp>
      <p:sp>
        <p:nvSpPr>
          <p:cNvPr id="6" name="テキスト ボックス 5"/>
          <p:cNvSpPr txBox="1"/>
          <p:nvPr/>
        </p:nvSpPr>
        <p:spPr>
          <a:xfrm>
            <a:off x="160792" y="1475609"/>
            <a:ext cx="8810425" cy="461665"/>
          </a:xfrm>
          <a:prstGeom prst="rect">
            <a:avLst/>
          </a:prstGeom>
          <a:noFill/>
        </p:spPr>
        <p:txBody>
          <a:bodyPr wrap="none" rtlCol="0">
            <a:spAutoFit/>
          </a:bodyPr>
          <a:lstStyle/>
          <a:p>
            <a:r>
              <a:rPr kumimoji="1" lang="en-US" altLang="ja-JP" sz="2400" dirty="0" smtClean="0"/>
              <a:t>1.</a:t>
            </a:r>
            <a:r>
              <a:rPr lang="ja-JP" altLang="en-US" sz="2400" dirty="0"/>
              <a:t>序論</a:t>
            </a:r>
            <a:r>
              <a:rPr kumimoji="1" lang="en-US" altLang="ja-JP" sz="2400" dirty="0" smtClean="0"/>
              <a:t>-LHD</a:t>
            </a:r>
            <a:r>
              <a:rPr kumimoji="1" lang="ja-JP" altLang="en-US" sz="2400" dirty="0" smtClean="0"/>
              <a:t>重水素実験用の多チャンネル軟</a:t>
            </a:r>
            <a:r>
              <a:rPr kumimoji="1" lang="en-US" altLang="ja-JP" sz="2400" dirty="0" smtClean="0"/>
              <a:t>X</a:t>
            </a:r>
            <a:r>
              <a:rPr kumimoji="1" lang="ja-JP" altLang="en-US" sz="2400" dirty="0" smtClean="0"/>
              <a:t>線検出器の必要性</a:t>
            </a:r>
            <a:r>
              <a:rPr kumimoji="1" lang="en-US" altLang="ja-JP" sz="2400" dirty="0" smtClean="0"/>
              <a:t>-</a:t>
            </a:r>
            <a:endParaRPr kumimoji="1" lang="ja-JP" altLang="en-US" sz="2400" dirty="0"/>
          </a:p>
        </p:txBody>
      </p:sp>
      <p:sp>
        <p:nvSpPr>
          <p:cNvPr id="21" name="テキスト ボックス 20"/>
          <p:cNvSpPr txBox="1"/>
          <p:nvPr/>
        </p:nvSpPr>
        <p:spPr>
          <a:xfrm>
            <a:off x="160792" y="2208334"/>
            <a:ext cx="5530681" cy="461665"/>
          </a:xfrm>
          <a:prstGeom prst="rect">
            <a:avLst/>
          </a:prstGeom>
          <a:noFill/>
        </p:spPr>
        <p:txBody>
          <a:bodyPr wrap="none" rtlCol="0">
            <a:spAutoFit/>
          </a:bodyPr>
          <a:lstStyle/>
          <a:p>
            <a:r>
              <a:rPr kumimoji="1" lang="en-US" altLang="ja-JP" sz="2400" dirty="0" smtClean="0"/>
              <a:t>2.</a:t>
            </a:r>
            <a:r>
              <a:rPr kumimoji="1" lang="ja-JP" altLang="en-US" sz="2400" dirty="0" smtClean="0"/>
              <a:t>重水素実験時における中性子</a:t>
            </a:r>
            <a:r>
              <a:rPr lang="ja-JP" altLang="en-US" sz="2400" dirty="0" smtClean="0"/>
              <a:t>・</a:t>
            </a:r>
            <a:r>
              <a:rPr lang="en-US" altLang="ja-JP" sz="2400" dirty="0" smtClean="0">
                <a:latin typeface="Symbol" panose="05050102010706020507" pitchFamily="18" charset="2"/>
              </a:rPr>
              <a:t>g</a:t>
            </a:r>
            <a:r>
              <a:rPr lang="ja-JP" altLang="en-US" sz="2400" dirty="0" smtClean="0"/>
              <a:t>線環境</a:t>
            </a:r>
            <a:endParaRPr kumimoji="1" lang="ja-JP" altLang="en-US" sz="2400" dirty="0"/>
          </a:p>
        </p:txBody>
      </p:sp>
      <p:sp>
        <p:nvSpPr>
          <p:cNvPr id="20" name="テキスト ボックス 19"/>
          <p:cNvSpPr txBox="1"/>
          <p:nvPr/>
        </p:nvSpPr>
        <p:spPr>
          <a:xfrm>
            <a:off x="160792" y="3006014"/>
            <a:ext cx="2571538" cy="461665"/>
          </a:xfrm>
          <a:prstGeom prst="rect">
            <a:avLst/>
          </a:prstGeom>
          <a:noFill/>
        </p:spPr>
        <p:txBody>
          <a:bodyPr wrap="none" rtlCol="0">
            <a:spAutoFit/>
          </a:bodyPr>
          <a:lstStyle/>
          <a:p>
            <a:r>
              <a:rPr lang="en-US" altLang="ja-JP" sz="2400" dirty="0"/>
              <a:t>3</a:t>
            </a:r>
            <a:r>
              <a:rPr kumimoji="1" lang="en-US" altLang="ja-JP" sz="2400" dirty="0" smtClean="0"/>
              <a:t>.</a:t>
            </a:r>
            <a:r>
              <a:rPr lang="ja-JP" altLang="en-US" sz="2400" dirty="0"/>
              <a:t>計測機器の構成</a:t>
            </a:r>
            <a:endParaRPr kumimoji="1" lang="ja-JP" altLang="en-US" sz="2400" dirty="0"/>
          </a:p>
        </p:txBody>
      </p:sp>
      <p:sp>
        <p:nvSpPr>
          <p:cNvPr id="23" name="テキスト ボックス 22"/>
          <p:cNvSpPr txBox="1"/>
          <p:nvPr/>
        </p:nvSpPr>
        <p:spPr>
          <a:xfrm>
            <a:off x="160792" y="3821554"/>
            <a:ext cx="7939994" cy="461665"/>
          </a:xfrm>
          <a:prstGeom prst="rect">
            <a:avLst/>
          </a:prstGeom>
          <a:noFill/>
        </p:spPr>
        <p:txBody>
          <a:bodyPr wrap="none" rtlCol="0">
            <a:spAutoFit/>
          </a:bodyPr>
          <a:lstStyle/>
          <a:p>
            <a:r>
              <a:rPr lang="en-US" altLang="ja-JP" sz="2400" dirty="0"/>
              <a:t>4</a:t>
            </a:r>
            <a:r>
              <a:rPr lang="en-US" altLang="ja-JP" sz="2400" dirty="0" smtClean="0"/>
              <a:t>.</a:t>
            </a:r>
            <a:r>
              <a:rPr lang="ja-JP" altLang="en-US" sz="2400" dirty="0"/>
              <a:t>重水素実験</a:t>
            </a:r>
            <a:r>
              <a:rPr lang="ja-JP" altLang="en-US" sz="2400" dirty="0" smtClean="0"/>
              <a:t>時の</a:t>
            </a:r>
            <a:r>
              <a:rPr lang="ja-JP" altLang="en-US" sz="2400" dirty="0"/>
              <a:t>シンチレーション光強度の定量的見積もり</a:t>
            </a:r>
            <a:endParaRPr kumimoji="1" lang="ja-JP" altLang="en-US" sz="2400" dirty="0"/>
          </a:p>
        </p:txBody>
      </p:sp>
      <p:sp>
        <p:nvSpPr>
          <p:cNvPr id="27" name="テキスト ボックス 26"/>
          <p:cNvSpPr txBox="1"/>
          <p:nvPr/>
        </p:nvSpPr>
        <p:spPr>
          <a:xfrm>
            <a:off x="176558" y="5331183"/>
            <a:ext cx="4233851" cy="461665"/>
          </a:xfrm>
          <a:prstGeom prst="rect">
            <a:avLst/>
          </a:prstGeom>
          <a:noFill/>
        </p:spPr>
        <p:txBody>
          <a:bodyPr wrap="none" rtlCol="0">
            <a:spAutoFit/>
          </a:bodyPr>
          <a:lstStyle/>
          <a:p>
            <a:r>
              <a:rPr lang="en-US" altLang="ja-JP" sz="2400" dirty="0"/>
              <a:t>6</a:t>
            </a:r>
            <a:r>
              <a:rPr lang="en-US" altLang="ja-JP" sz="2400" dirty="0" smtClean="0"/>
              <a:t>.</a:t>
            </a:r>
            <a:r>
              <a:rPr lang="ja-JP" altLang="en-US" sz="2400" dirty="0" smtClean="0"/>
              <a:t>本</a:t>
            </a:r>
            <a:r>
              <a:rPr lang="ja-JP" altLang="en-US" sz="2400" dirty="0"/>
              <a:t>研究</a:t>
            </a:r>
            <a:r>
              <a:rPr lang="ja-JP" altLang="en-US" sz="2400" dirty="0" smtClean="0"/>
              <a:t>のまとめと</a:t>
            </a:r>
            <a:r>
              <a:rPr lang="ja-JP" altLang="en-US" sz="2400" dirty="0"/>
              <a:t>今後</a:t>
            </a:r>
            <a:r>
              <a:rPr lang="ja-JP" altLang="en-US" sz="2400" dirty="0" smtClean="0"/>
              <a:t>の予定</a:t>
            </a:r>
            <a:endParaRPr kumimoji="1" lang="ja-JP" altLang="en-US" sz="2400" dirty="0"/>
          </a:p>
        </p:txBody>
      </p:sp>
      <p:sp>
        <p:nvSpPr>
          <p:cNvPr id="18" name="テキスト ボックス 17"/>
          <p:cNvSpPr txBox="1"/>
          <p:nvPr/>
        </p:nvSpPr>
        <p:spPr>
          <a:xfrm>
            <a:off x="160792" y="4533450"/>
            <a:ext cx="8427307" cy="461665"/>
          </a:xfrm>
          <a:prstGeom prst="rect">
            <a:avLst/>
          </a:prstGeom>
          <a:noFill/>
        </p:spPr>
        <p:txBody>
          <a:bodyPr wrap="none" rtlCol="0">
            <a:spAutoFit/>
          </a:bodyPr>
          <a:lstStyle/>
          <a:p>
            <a:r>
              <a:rPr lang="en-US" altLang="ja-JP" sz="2400" dirty="0"/>
              <a:t>5</a:t>
            </a:r>
            <a:r>
              <a:rPr lang="en-US" altLang="ja-JP" sz="2400" dirty="0" smtClean="0"/>
              <a:t>.</a:t>
            </a:r>
            <a:r>
              <a:rPr lang="ja-JP" altLang="en-US" sz="2400" dirty="0" smtClean="0"/>
              <a:t> </a:t>
            </a:r>
            <a:r>
              <a:rPr lang="en-US" altLang="ja-JP" sz="2400" dirty="0"/>
              <a:t>LHD </a:t>
            </a:r>
            <a:r>
              <a:rPr lang="ja-JP" altLang="en-US" sz="2400" dirty="0"/>
              <a:t>第 </a:t>
            </a:r>
            <a:r>
              <a:rPr lang="en-US" altLang="ja-JP" sz="2400" dirty="0"/>
              <a:t>18 </a:t>
            </a:r>
            <a:r>
              <a:rPr lang="ja-JP" altLang="en-US" sz="2400" dirty="0"/>
              <a:t>サイクル実験における開発した検出器のテスト結果</a:t>
            </a:r>
            <a:endParaRPr kumimoji="1" lang="ja-JP" altLang="en-US" sz="2400" dirty="0"/>
          </a:p>
        </p:txBody>
      </p:sp>
    </p:spTree>
    <p:extLst>
      <p:ext uri="{BB962C8B-B14F-4D97-AF65-F5344CB8AC3E}">
        <p14:creationId xmlns:p14="http://schemas.microsoft.com/office/powerpoint/2010/main" val="558344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480072" y="4324614"/>
            <a:ext cx="616121" cy="514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正方形/長方形 4"/>
          <p:cNvSpPr/>
          <p:nvPr/>
        </p:nvSpPr>
        <p:spPr>
          <a:xfrm>
            <a:off x="1" y="0"/>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700" dirty="0" smtClean="0">
                <a:solidFill>
                  <a:schemeClr val="tx1"/>
                </a:solidFill>
                <a:ea typeface="+mj-ea"/>
                <a:cs typeface="Times New Roman" panose="02020603050405020304" pitchFamily="18" charset="0"/>
              </a:rPr>
              <a:t>多チャンネル軟</a:t>
            </a:r>
            <a:r>
              <a:rPr lang="en-US" altLang="ja-JP" sz="2700" dirty="0" smtClean="0">
                <a:solidFill>
                  <a:schemeClr val="tx1"/>
                </a:solidFill>
                <a:ea typeface="+mj-ea"/>
                <a:cs typeface="Times New Roman" panose="02020603050405020304" pitchFamily="18" charset="0"/>
              </a:rPr>
              <a:t>X</a:t>
            </a:r>
            <a:r>
              <a:rPr lang="ja-JP" altLang="en-US" sz="2700" dirty="0" smtClean="0">
                <a:solidFill>
                  <a:schemeClr val="tx1"/>
                </a:solidFill>
                <a:ea typeface="+mj-ea"/>
                <a:cs typeface="Times New Roman" panose="02020603050405020304" pitchFamily="18" charset="0"/>
              </a:rPr>
              <a:t>線計測のメリット</a:t>
            </a:r>
            <a:endParaRPr lang="ja-JP" altLang="en-US" sz="2700" dirty="0">
              <a:solidFill>
                <a:schemeClr val="tx1"/>
              </a:solidFill>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F729B35-F32C-41B9-8D3C-9EB42FC212F5}" type="slidenum">
              <a:rPr kumimoji="1" lang="ja-JP" altLang="en-US" smtClean="0">
                <a:ea typeface="+mj-ea"/>
                <a:cs typeface="Times New Roman" panose="02020603050405020304" pitchFamily="18" charset="0"/>
              </a:rPr>
              <a:pPr/>
              <a:t>2</a:t>
            </a:fld>
            <a:endParaRPr kumimoji="1" lang="ja-JP" altLang="en-US">
              <a:ea typeface="+mj-ea"/>
              <a:cs typeface="Times New Roman" panose="02020603050405020304" pitchFamily="18" charset="0"/>
            </a:endParaRPr>
          </a:p>
        </p:txBody>
      </p:sp>
      <p:sp>
        <p:nvSpPr>
          <p:cNvPr id="8" name="正方形/長方形 7"/>
          <p:cNvSpPr/>
          <p:nvPr/>
        </p:nvSpPr>
        <p:spPr>
          <a:xfrm>
            <a:off x="82378" y="1988430"/>
            <a:ext cx="6276796" cy="830997"/>
          </a:xfrm>
          <a:prstGeom prst="rect">
            <a:avLst/>
          </a:prstGeom>
          <a:ln>
            <a:noFill/>
          </a:ln>
        </p:spPr>
        <p:txBody>
          <a:bodyPr wrap="square">
            <a:spAutoFit/>
          </a:bodyPr>
          <a:lstStyle/>
          <a:p>
            <a:r>
              <a:rPr lang="ja-JP" altLang="en-US" sz="2400" dirty="0" smtClean="0">
                <a:ea typeface="+mj-ea"/>
                <a:cs typeface="Times New Roman" panose="02020603050405020304" pitchFamily="18" charset="0"/>
              </a:rPr>
              <a:t>多チャンネル軟</a:t>
            </a:r>
            <a:r>
              <a:rPr lang="en-US" altLang="ja-JP" sz="2400" dirty="0" smtClean="0">
                <a:ea typeface="+mj-ea"/>
                <a:cs typeface="Times New Roman" panose="02020603050405020304" pitchFamily="18" charset="0"/>
              </a:rPr>
              <a:t>X</a:t>
            </a:r>
            <a:r>
              <a:rPr lang="ja-JP" altLang="en-US" sz="2400" dirty="0" smtClean="0">
                <a:ea typeface="+mj-ea"/>
                <a:cs typeface="Times New Roman" panose="02020603050405020304" pitchFamily="18" charset="0"/>
              </a:rPr>
              <a:t>線計測から得られた半径方向の放射強度の揺動の分布</a:t>
            </a:r>
            <a:endParaRPr lang="ja-JP" altLang="en-US" sz="2400" dirty="0">
              <a:ea typeface="+mj-ea"/>
              <a:cs typeface="Times New Roman" panose="02020603050405020304" pitchFamily="18" charset="0"/>
            </a:endParaRPr>
          </a:p>
        </p:txBody>
      </p:sp>
      <p:sp>
        <p:nvSpPr>
          <p:cNvPr id="9" name="正方形/長方形 8"/>
          <p:cNvSpPr/>
          <p:nvPr/>
        </p:nvSpPr>
        <p:spPr>
          <a:xfrm>
            <a:off x="82379" y="3255193"/>
            <a:ext cx="6199037" cy="1200329"/>
          </a:xfrm>
          <a:prstGeom prst="rect">
            <a:avLst/>
          </a:prstGeom>
          <a:ln>
            <a:noFill/>
          </a:ln>
        </p:spPr>
        <p:txBody>
          <a:bodyPr wrap="square">
            <a:spAutoFit/>
          </a:bodyPr>
          <a:lstStyle/>
          <a:p>
            <a:r>
              <a:rPr lang="ja-JP" altLang="en-US" sz="2400" dirty="0" smtClean="0">
                <a:ea typeface="+mj-ea"/>
                <a:cs typeface="Times New Roman" panose="02020603050405020304" pitchFamily="18" charset="0"/>
              </a:rPr>
              <a:t>揺動が</a:t>
            </a:r>
            <a:r>
              <a:rPr lang="en-US" altLang="ja-JP" sz="2400" dirty="0" smtClean="0">
                <a:ea typeface="+mj-ea"/>
                <a:cs typeface="Times New Roman" panose="02020603050405020304" pitchFamily="18" charset="0"/>
              </a:rPr>
              <a:t>MHD</a:t>
            </a:r>
            <a:r>
              <a:rPr lang="ja-JP" altLang="en-US" sz="2400" dirty="0" smtClean="0">
                <a:ea typeface="+mj-ea"/>
                <a:cs typeface="Times New Roman" panose="02020603050405020304" pitchFamily="18" charset="0"/>
              </a:rPr>
              <a:t>不安定性による磁気面の揺らぎを表していると考えることで、</a:t>
            </a:r>
            <a:r>
              <a:rPr lang="en-US" altLang="ja-JP" sz="2400" dirty="0" smtClean="0">
                <a:solidFill>
                  <a:srgbClr val="FF0000"/>
                </a:solidFill>
                <a:ea typeface="+mj-ea"/>
                <a:cs typeface="Times New Roman" panose="02020603050405020304" pitchFamily="18" charset="0"/>
              </a:rPr>
              <a:t>MHD</a:t>
            </a:r>
            <a:r>
              <a:rPr lang="ja-JP" altLang="en-US" sz="2400" dirty="0" smtClean="0">
                <a:solidFill>
                  <a:srgbClr val="FF0000"/>
                </a:solidFill>
                <a:ea typeface="+mj-ea"/>
                <a:cs typeface="Times New Roman" panose="02020603050405020304" pitchFamily="18" charset="0"/>
              </a:rPr>
              <a:t>不安定性の空間構造の探求ができる。</a:t>
            </a:r>
            <a:endParaRPr lang="en-US" altLang="ja-JP" sz="2400" dirty="0">
              <a:solidFill>
                <a:srgbClr val="FF0000"/>
              </a:solidFill>
              <a:ea typeface="+mj-ea"/>
              <a:cs typeface="Times New Roman" panose="02020603050405020304" pitchFamily="18"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0072" y="884319"/>
            <a:ext cx="2580566" cy="459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下矢印 3"/>
          <p:cNvSpPr/>
          <p:nvPr/>
        </p:nvSpPr>
        <p:spPr>
          <a:xfrm>
            <a:off x="2231446" y="2784777"/>
            <a:ext cx="436929" cy="470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ea typeface="+mj-ea"/>
              <a:cs typeface="Times New Roman" panose="02020603050405020304" pitchFamily="18" charset="0"/>
            </a:endParaRPr>
          </a:p>
        </p:txBody>
      </p:sp>
      <p:sp>
        <p:nvSpPr>
          <p:cNvPr id="12" name="正方形/長方形 11"/>
          <p:cNvSpPr/>
          <p:nvPr/>
        </p:nvSpPr>
        <p:spPr>
          <a:xfrm>
            <a:off x="82378" y="4669484"/>
            <a:ext cx="6199037" cy="1015663"/>
          </a:xfrm>
          <a:prstGeom prst="rect">
            <a:avLst/>
          </a:prstGeom>
          <a:ln>
            <a:noFill/>
          </a:ln>
        </p:spPr>
        <p:txBody>
          <a:bodyPr wrap="square">
            <a:spAutoFit/>
          </a:bodyPr>
          <a:lstStyle/>
          <a:p>
            <a:r>
              <a:rPr lang="ja-JP" altLang="en-US" sz="2000" dirty="0" smtClean="0">
                <a:ea typeface="+mj-ea"/>
                <a:cs typeface="Times New Roman" panose="02020603050405020304" pitchFamily="18" charset="0"/>
              </a:rPr>
              <a:t>たとえば、</a:t>
            </a:r>
            <a:r>
              <a:rPr lang="en-US" altLang="ja-JP" sz="2000" dirty="0" smtClean="0">
                <a:ea typeface="+mj-ea"/>
                <a:cs typeface="Times New Roman" panose="02020603050405020304" pitchFamily="18" charset="0"/>
              </a:rPr>
              <a:t>ECE</a:t>
            </a:r>
            <a:r>
              <a:rPr lang="ja-JP" altLang="en-US" sz="2000" dirty="0" smtClean="0">
                <a:ea typeface="+mj-ea"/>
                <a:cs typeface="Times New Roman" panose="02020603050405020304" pitchFamily="18" charset="0"/>
              </a:rPr>
              <a:t>計測でも電子温度の揺動を観測できるが、観測するプラズマパラメータによってはカットオフ等を考慮する必要がある。</a:t>
            </a:r>
            <a:endParaRPr lang="en-US" altLang="ja-JP" sz="2000" dirty="0">
              <a:ea typeface="+mj-ea"/>
              <a:cs typeface="Times New Roman" panose="02020603050405020304" pitchFamily="18" charset="0"/>
            </a:endParaRPr>
          </a:p>
        </p:txBody>
      </p:sp>
      <p:sp>
        <p:nvSpPr>
          <p:cNvPr id="6" name="テキスト ボックス 5"/>
          <p:cNvSpPr txBox="1"/>
          <p:nvPr/>
        </p:nvSpPr>
        <p:spPr>
          <a:xfrm>
            <a:off x="6417511" y="5484145"/>
            <a:ext cx="2643127" cy="923330"/>
          </a:xfrm>
          <a:prstGeom prst="rect">
            <a:avLst/>
          </a:prstGeom>
          <a:noFill/>
        </p:spPr>
        <p:txBody>
          <a:bodyPr wrap="square" rtlCol="0">
            <a:spAutoFit/>
          </a:bodyPr>
          <a:lstStyle/>
          <a:p>
            <a:r>
              <a:rPr kumimoji="1" lang="en-US" altLang="ja-JP" dirty="0" smtClean="0"/>
              <a:t>LHD</a:t>
            </a:r>
            <a:r>
              <a:rPr lang="ja-JP" altLang="en-US" dirty="0" smtClean="0"/>
              <a:t>における多チャンネル軟</a:t>
            </a:r>
            <a:r>
              <a:rPr lang="en-US" altLang="ja-JP" dirty="0" smtClean="0"/>
              <a:t>X</a:t>
            </a:r>
            <a:r>
              <a:rPr lang="ja-JP" altLang="en-US" dirty="0" smtClean="0"/>
              <a:t>線計測システムの例</a:t>
            </a:r>
            <a:endParaRPr kumimoji="1" lang="ja-JP" altLang="en-US" dirty="0"/>
          </a:p>
        </p:txBody>
      </p:sp>
      <p:sp>
        <p:nvSpPr>
          <p:cNvPr id="7" name="テキスト ボックス 6"/>
          <p:cNvSpPr txBox="1"/>
          <p:nvPr/>
        </p:nvSpPr>
        <p:spPr>
          <a:xfrm>
            <a:off x="82379" y="989359"/>
            <a:ext cx="6531255" cy="830997"/>
          </a:xfrm>
          <a:prstGeom prst="rect">
            <a:avLst/>
          </a:prstGeom>
          <a:noFill/>
        </p:spPr>
        <p:txBody>
          <a:bodyPr wrap="square" rtlCol="0">
            <a:spAutoFit/>
          </a:bodyPr>
          <a:lstStyle/>
          <a:p>
            <a:r>
              <a:rPr lang="ja-JP" altLang="en-US" sz="2400" dirty="0" smtClean="0"/>
              <a:t>核融合プラズマ研究で軟</a:t>
            </a:r>
            <a:r>
              <a:rPr lang="en-US" altLang="ja-JP" sz="2400" dirty="0" smtClean="0"/>
              <a:t>X</a:t>
            </a:r>
            <a:r>
              <a:rPr lang="ja-JP" altLang="en-US" sz="2400" dirty="0" smtClean="0"/>
              <a:t>線計測は様々な用途に使用できる。</a:t>
            </a:r>
            <a:endParaRPr kumimoji="1" lang="ja-JP" altLang="en-US" sz="2400" dirty="0"/>
          </a:p>
        </p:txBody>
      </p:sp>
      <p:sp>
        <p:nvSpPr>
          <p:cNvPr id="10" name="テキスト ボックス 9"/>
          <p:cNvSpPr txBox="1"/>
          <p:nvPr/>
        </p:nvSpPr>
        <p:spPr>
          <a:xfrm>
            <a:off x="82378" y="5760610"/>
            <a:ext cx="5947931" cy="830997"/>
          </a:xfrm>
          <a:prstGeom prst="rect">
            <a:avLst/>
          </a:prstGeom>
          <a:noFill/>
        </p:spPr>
        <p:txBody>
          <a:bodyPr wrap="square" rtlCol="0">
            <a:spAutoFit/>
          </a:bodyPr>
          <a:lstStyle/>
          <a:p>
            <a:r>
              <a:rPr kumimoji="1" lang="ja-JP" altLang="en-US" sz="2400" dirty="0" smtClean="0">
                <a:solidFill>
                  <a:srgbClr val="FF0000"/>
                </a:solidFill>
              </a:rPr>
              <a:t>軟</a:t>
            </a:r>
            <a:r>
              <a:rPr kumimoji="1" lang="en-US" altLang="ja-JP" sz="2400" dirty="0" smtClean="0">
                <a:solidFill>
                  <a:srgbClr val="FF0000"/>
                </a:solidFill>
              </a:rPr>
              <a:t>X</a:t>
            </a:r>
            <a:r>
              <a:rPr kumimoji="1" lang="ja-JP" altLang="en-US" sz="2400" dirty="0" smtClean="0">
                <a:solidFill>
                  <a:srgbClr val="FF0000"/>
                </a:solidFill>
              </a:rPr>
              <a:t>線計測は幅広いプラズマパラメータで使用できる。</a:t>
            </a:r>
            <a:endParaRPr kumimoji="1" lang="ja-JP" altLang="en-US" sz="2400" dirty="0">
              <a:solidFill>
                <a:srgbClr val="FF0000"/>
              </a:solidFill>
            </a:endParaRPr>
          </a:p>
        </p:txBody>
      </p:sp>
    </p:spTree>
    <p:extLst>
      <p:ext uri="{BB962C8B-B14F-4D97-AF65-F5344CB8AC3E}">
        <p14:creationId xmlns:p14="http://schemas.microsoft.com/office/powerpoint/2010/main" val="1216276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86424" y="1491537"/>
            <a:ext cx="6445314" cy="3528977"/>
            <a:chOff x="1870996" y="3051541"/>
            <a:chExt cx="6445314" cy="3528977"/>
          </a:xfrm>
        </p:grpSpPr>
        <p:pic>
          <p:nvPicPr>
            <p:cNvPr id="1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0996" y="3051541"/>
              <a:ext cx="6445314" cy="3528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7457534" y="3873712"/>
              <a:ext cx="858776" cy="514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14" name="正方形/長方形 13"/>
          <p:cNvSpPr/>
          <p:nvPr/>
        </p:nvSpPr>
        <p:spPr>
          <a:xfrm>
            <a:off x="6457950" y="1491537"/>
            <a:ext cx="2426633" cy="3170099"/>
          </a:xfrm>
          <a:prstGeom prst="rect">
            <a:avLst/>
          </a:prstGeom>
          <a:noFill/>
          <a:ln>
            <a:noFill/>
          </a:ln>
        </p:spPr>
        <p:txBody>
          <a:bodyPr wrap="square">
            <a:spAutoFit/>
          </a:bodyPr>
          <a:lstStyle/>
          <a:p>
            <a:r>
              <a:rPr lang="en-US" altLang="ja-JP" sz="2000" dirty="0" smtClean="0">
                <a:latin typeface="Symbol" panose="05050102010706020507" pitchFamily="18" charset="2"/>
                <a:ea typeface="+mj-ea"/>
                <a:cs typeface="Times New Roman" panose="02020603050405020304" pitchFamily="18" charset="0"/>
              </a:rPr>
              <a:t>b</a:t>
            </a:r>
            <a:r>
              <a:rPr lang="ja-JP" altLang="en-US" sz="2000" dirty="0" smtClean="0">
                <a:ea typeface="+mj-ea"/>
                <a:cs typeface="Times New Roman" panose="02020603050405020304" pitchFamily="18" charset="0"/>
              </a:rPr>
              <a:t>値の上昇を制限するコア密度崩壊</a:t>
            </a:r>
            <a:r>
              <a:rPr lang="en-US" altLang="ja-JP" sz="2000" dirty="0" smtClean="0">
                <a:ea typeface="+mj-ea"/>
                <a:cs typeface="Times New Roman" panose="02020603050405020304" pitchFamily="18" charset="0"/>
              </a:rPr>
              <a:t>(CDC)</a:t>
            </a:r>
            <a:r>
              <a:rPr lang="ja-JP" altLang="en-US" sz="2000" dirty="0" smtClean="0">
                <a:ea typeface="+mj-ea"/>
                <a:cs typeface="Times New Roman" panose="02020603050405020304" pitchFamily="18" charset="0"/>
              </a:rPr>
              <a:t>現象の直前に現れる前置振動が</a:t>
            </a:r>
            <a:r>
              <a:rPr lang="ja-JP" altLang="en-US" sz="2000" dirty="0" smtClean="0"/>
              <a:t>大半径</a:t>
            </a:r>
            <a:r>
              <a:rPr lang="ja-JP" altLang="en-US" sz="2000" dirty="0"/>
              <a:t>外側だけで観測</a:t>
            </a:r>
            <a:r>
              <a:rPr lang="ja-JP" altLang="en-US" sz="2000" dirty="0" smtClean="0"/>
              <a:t>されたことをきっかけに、</a:t>
            </a:r>
            <a:r>
              <a:rPr lang="en-US" altLang="ja-JP" sz="2000" dirty="0" smtClean="0">
                <a:ea typeface="+mj-ea"/>
                <a:cs typeface="Times New Roman" panose="02020603050405020304" pitchFamily="18" charset="0"/>
              </a:rPr>
              <a:t>CDC</a:t>
            </a:r>
            <a:r>
              <a:rPr lang="ja-JP" altLang="en-US" sz="2000" dirty="0" smtClean="0">
                <a:ea typeface="+mj-ea"/>
                <a:cs typeface="Times New Roman" panose="02020603050405020304" pitchFamily="18" charset="0"/>
              </a:rPr>
              <a:t>現象がバルーニングモードによるものであることが示された。</a:t>
            </a:r>
          </a:p>
        </p:txBody>
      </p:sp>
      <p:sp>
        <p:nvSpPr>
          <p:cNvPr id="5" name="正方形/長方形 4"/>
          <p:cNvSpPr/>
          <p:nvPr/>
        </p:nvSpPr>
        <p:spPr>
          <a:xfrm>
            <a:off x="1" y="0"/>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700" dirty="0" smtClean="0">
                <a:solidFill>
                  <a:schemeClr val="tx1"/>
                </a:solidFill>
                <a:ea typeface="+mj-ea"/>
                <a:cs typeface="Times New Roman" panose="02020603050405020304" pitchFamily="18" charset="0"/>
              </a:rPr>
              <a:t>多チャンネル軟</a:t>
            </a:r>
            <a:r>
              <a:rPr lang="en-US" altLang="ja-JP" sz="2700" dirty="0" smtClean="0">
                <a:solidFill>
                  <a:schemeClr val="tx1"/>
                </a:solidFill>
                <a:ea typeface="+mj-ea"/>
                <a:cs typeface="Times New Roman" panose="02020603050405020304" pitchFamily="18" charset="0"/>
              </a:rPr>
              <a:t>X</a:t>
            </a:r>
            <a:r>
              <a:rPr lang="ja-JP" altLang="en-US" sz="2700" dirty="0" smtClean="0">
                <a:solidFill>
                  <a:schemeClr val="tx1"/>
                </a:solidFill>
                <a:ea typeface="+mj-ea"/>
                <a:cs typeface="Times New Roman" panose="02020603050405020304" pitchFamily="18" charset="0"/>
              </a:rPr>
              <a:t>線計測より判明した物理の例</a:t>
            </a:r>
            <a:endParaRPr lang="ja-JP" altLang="en-US" sz="2700" dirty="0">
              <a:solidFill>
                <a:schemeClr val="tx1"/>
              </a:solidFill>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F729B35-F32C-41B9-8D3C-9EB42FC212F5}" type="slidenum">
              <a:rPr kumimoji="1" lang="ja-JP" altLang="en-US" smtClean="0">
                <a:ea typeface="+mj-ea"/>
                <a:cs typeface="Times New Roman" panose="02020603050405020304" pitchFamily="18" charset="0"/>
              </a:rPr>
              <a:pPr/>
              <a:t>3</a:t>
            </a:fld>
            <a:endParaRPr kumimoji="1" lang="ja-JP" altLang="en-US">
              <a:ea typeface="+mj-ea"/>
              <a:cs typeface="Times New Roman" panose="02020603050405020304" pitchFamily="18" charset="0"/>
            </a:endParaRPr>
          </a:p>
        </p:txBody>
      </p:sp>
      <p:sp>
        <p:nvSpPr>
          <p:cNvPr id="9" name="テキスト ボックス 8"/>
          <p:cNvSpPr txBox="1"/>
          <p:nvPr/>
        </p:nvSpPr>
        <p:spPr>
          <a:xfrm>
            <a:off x="1127073" y="5146957"/>
            <a:ext cx="5279806" cy="646331"/>
          </a:xfrm>
          <a:prstGeom prst="rect">
            <a:avLst/>
          </a:prstGeom>
          <a:noFill/>
        </p:spPr>
        <p:txBody>
          <a:bodyPr wrap="square" rtlCol="0">
            <a:spAutoFit/>
          </a:bodyPr>
          <a:lstStyle/>
          <a:p>
            <a:r>
              <a:rPr kumimoji="1" lang="ja-JP" altLang="en-US" dirty="0" smtClean="0"/>
              <a:t>軟</a:t>
            </a:r>
            <a:r>
              <a:rPr kumimoji="1" lang="en-US" altLang="ja-JP" dirty="0" smtClean="0"/>
              <a:t>X</a:t>
            </a:r>
            <a:r>
              <a:rPr kumimoji="1" lang="ja-JP" altLang="en-US" dirty="0" smtClean="0"/>
              <a:t>線揺動強度分布。大半径外側で強い前置振動が観測された。</a:t>
            </a:r>
            <a:endParaRPr kumimoji="1" lang="ja-JP" altLang="en-US" dirty="0"/>
          </a:p>
        </p:txBody>
      </p:sp>
    </p:spTree>
    <p:extLst>
      <p:ext uri="{BB962C8B-B14F-4D97-AF65-F5344CB8AC3E}">
        <p14:creationId xmlns:p14="http://schemas.microsoft.com/office/powerpoint/2010/main" val="2112505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1225327" y="5166550"/>
            <a:ext cx="6693347" cy="1600248"/>
          </a:xfrm>
          <a:prstGeom prst="rect">
            <a:avLst/>
          </a:prstGeom>
        </p:spPr>
      </p:pic>
      <p:sp>
        <p:nvSpPr>
          <p:cNvPr id="2" name="正方形/長方形 1"/>
          <p:cNvSpPr/>
          <p:nvPr/>
        </p:nvSpPr>
        <p:spPr>
          <a:xfrm>
            <a:off x="8566231" y="2510777"/>
            <a:ext cx="858776" cy="514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正方形/長方形 4"/>
          <p:cNvSpPr/>
          <p:nvPr/>
        </p:nvSpPr>
        <p:spPr>
          <a:xfrm>
            <a:off x="1" y="0"/>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700" dirty="0" smtClean="0">
                <a:solidFill>
                  <a:schemeClr val="tx1"/>
                </a:solidFill>
                <a:ea typeface="+mj-ea"/>
                <a:cs typeface="Times New Roman" panose="02020603050405020304" pitchFamily="18" charset="0"/>
              </a:rPr>
              <a:t>本研究の問題意識および目的</a:t>
            </a:r>
            <a:endParaRPr lang="ja-JP" altLang="en-US" sz="2700" dirty="0">
              <a:solidFill>
                <a:schemeClr val="tx1"/>
              </a:solidFill>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F729B35-F32C-41B9-8D3C-9EB42FC212F5}" type="slidenum">
              <a:rPr kumimoji="1" lang="ja-JP" altLang="en-US" smtClean="0">
                <a:ea typeface="+mj-ea"/>
                <a:cs typeface="Times New Roman" panose="02020603050405020304" pitchFamily="18" charset="0"/>
              </a:rPr>
              <a:pPr/>
              <a:t>4</a:t>
            </a:fld>
            <a:endParaRPr kumimoji="1" lang="ja-JP" altLang="en-US">
              <a:ea typeface="+mj-ea"/>
              <a:cs typeface="Times New Roman" panose="02020603050405020304" pitchFamily="18" charset="0"/>
            </a:endParaRPr>
          </a:p>
        </p:txBody>
      </p:sp>
      <p:sp>
        <p:nvSpPr>
          <p:cNvPr id="4" name="テキスト ボックス 3"/>
          <p:cNvSpPr txBox="1"/>
          <p:nvPr/>
        </p:nvSpPr>
        <p:spPr>
          <a:xfrm>
            <a:off x="432480" y="1236562"/>
            <a:ext cx="8082869" cy="2308324"/>
          </a:xfrm>
          <a:prstGeom prst="rect">
            <a:avLst/>
          </a:prstGeom>
          <a:noFill/>
        </p:spPr>
        <p:txBody>
          <a:bodyPr wrap="square" rtlCol="0">
            <a:spAutoFit/>
          </a:bodyPr>
          <a:lstStyle/>
          <a:p>
            <a:r>
              <a:rPr lang="ja-JP" altLang="en-US" sz="2400" dirty="0" smtClean="0"/>
              <a:t>軟</a:t>
            </a:r>
            <a:r>
              <a:rPr lang="en-US" altLang="ja-JP" sz="2400" dirty="0" smtClean="0"/>
              <a:t>X</a:t>
            </a:r>
            <a:r>
              <a:rPr lang="ja-JP" altLang="en-US" sz="2400" dirty="0" smtClean="0"/>
              <a:t>線計測は様々な物理を明らかにしてきた。</a:t>
            </a:r>
            <a:endParaRPr lang="en-US" altLang="ja-JP" sz="2400" dirty="0" smtClean="0"/>
          </a:p>
          <a:p>
            <a:r>
              <a:rPr lang="ja-JP" altLang="en-US" sz="2400" dirty="0" smtClean="0"/>
              <a:t>しかし、重水素実験時の</a:t>
            </a:r>
            <a:r>
              <a:rPr lang="en-US" altLang="ja-JP" sz="2400" dirty="0" smtClean="0"/>
              <a:t>LHD</a:t>
            </a:r>
            <a:r>
              <a:rPr lang="ja-JP" altLang="en-US" sz="2400" dirty="0" smtClean="0"/>
              <a:t>近傍における中性子束環境は厳しく</a:t>
            </a:r>
            <a:r>
              <a:rPr lang="ja-JP" altLang="en-US" sz="2400" dirty="0" smtClean="0">
                <a:cs typeface="Times New Roman" panose="02020603050405020304" pitchFamily="18" charset="0"/>
              </a:rPr>
              <a:t>半導体検出器の使用は難しい。</a:t>
            </a:r>
            <a:endParaRPr lang="en-US" altLang="ja-JP" sz="2400" dirty="0" smtClean="0">
              <a:cs typeface="Times New Roman" panose="02020603050405020304" pitchFamily="18" charset="0"/>
            </a:endParaRPr>
          </a:p>
          <a:p>
            <a:r>
              <a:rPr lang="ja-JP" altLang="en-US" sz="2400" dirty="0" smtClean="0">
                <a:cs typeface="Times New Roman" panose="02020603050405020304" pitchFamily="18" charset="0"/>
              </a:rPr>
              <a:t>例</a:t>
            </a:r>
            <a:r>
              <a:rPr lang="ja-JP" altLang="en-US" sz="2400" dirty="0">
                <a:cs typeface="Times New Roman" panose="02020603050405020304" pitchFamily="18" charset="0"/>
              </a:rPr>
              <a:t>：</a:t>
            </a:r>
            <a:r>
              <a:rPr lang="en-US" altLang="ja-JP" sz="2400" dirty="0">
                <a:cs typeface="Times New Roman" panose="02020603050405020304" pitchFamily="18" charset="0"/>
              </a:rPr>
              <a:t>3.5U</a:t>
            </a:r>
            <a:r>
              <a:rPr lang="ja-JP" altLang="en-US" sz="2400" dirty="0">
                <a:cs typeface="Times New Roman" panose="02020603050405020304" pitchFamily="18" charset="0"/>
              </a:rPr>
              <a:t>ポート付近での中性子束量</a:t>
            </a:r>
            <a:r>
              <a:rPr lang="en-US" altLang="ja-JP" sz="2400" dirty="0" smtClean="0">
                <a:cs typeface="Times New Roman" panose="02020603050405020304" pitchFamily="18" charset="0"/>
              </a:rPr>
              <a:t>:</a:t>
            </a:r>
            <a:r>
              <a:rPr lang="ja-JP" altLang="en-US" sz="2400" dirty="0" smtClean="0">
                <a:cs typeface="Times New Roman" panose="02020603050405020304" pitchFamily="18" charset="0"/>
              </a:rPr>
              <a:t>10</a:t>
            </a:r>
            <a:r>
              <a:rPr lang="ja-JP" altLang="en-US" sz="2400" baseline="30000" dirty="0" smtClean="0">
                <a:cs typeface="Times New Roman" panose="02020603050405020304" pitchFamily="18" charset="0"/>
              </a:rPr>
              <a:t>1</a:t>
            </a:r>
            <a:r>
              <a:rPr lang="en-US" altLang="ja-JP" sz="2400" baseline="30000" dirty="0" smtClean="0">
                <a:cs typeface="Times New Roman" panose="02020603050405020304" pitchFamily="18" charset="0"/>
              </a:rPr>
              <a:t>3</a:t>
            </a:r>
            <a:r>
              <a:rPr lang="ja-JP" altLang="en-US" sz="2400" dirty="0" err="1" smtClean="0">
                <a:cs typeface="Times New Roman" panose="02020603050405020304" pitchFamily="18" charset="0"/>
              </a:rPr>
              <a:t>m</a:t>
            </a:r>
            <a:r>
              <a:rPr lang="en-US" altLang="ja-JP" sz="2400" baseline="30000" dirty="0">
                <a:cs typeface="Times New Roman" panose="02020603050405020304" pitchFamily="18" charset="0"/>
              </a:rPr>
              <a:t>-</a:t>
            </a:r>
            <a:r>
              <a:rPr lang="ja-JP" altLang="en-US" sz="2400" baseline="30000" dirty="0">
                <a:cs typeface="Times New Roman" panose="02020603050405020304" pitchFamily="18" charset="0"/>
              </a:rPr>
              <a:t>2</a:t>
            </a:r>
            <a:r>
              <a:rPr lang="ja-JP" altLang="en-US" sz="2400" dirty="0">
                <a:cs typeface="Times New Roman" panose="02020603050405020304" pitchFamily="18" charset="0"/>
              </a:rPr>
              <a:t>s</a:t>
            </a:r>
            <a:r>
              <a:rPr lang="ja-JP" altLang="en-US" sz="2400" baseline="30000" dirty="0">
                <a:cs typeface="Times New Roman" panose="02020603050405020304" pitchFamily="18" charset="0"/>
              </a:rPr>
              <a:t>−1 </a:t>
            </a:r>
            <a:r>
              <a:rPr lang="ja-JP" altLang="en-US" sz="2400" dirty="0" smtClean="0">
                <a:cs typeface="Times New Roman" panose="02020603050405020304" pitchFamily="18" charset="0"/>
              </a:rPr>
              <a:t>。</a:t>
            </a:r>
            <a:endParaRPr lang="en-US" altLang="ja-JP" sz="2400" dirty="0">
              <a:cs typeface="Times New Roman" panose="02020603050405020304" pitchFamily="18" charset="0"/>
            </a:endParaRPr>
          </a:p>
          <a:p>
            <a:r>
              <a:rPr lang="ja-JP" altLang="en-US" sz="2400" dirty="0" smtClean="0">
                <a:solidFill>
                  <a:srgbClr val="FF0000"/>
                </a:solidFill>
                <a:cs typeface="Times New Roman" panose="02020603050405020304" pitchFamily="18" charset="0"/>
              </a:rPr>
              <a:t>半導体</a:t>
            </a:r>
            <a:r>
              <a:rPr lang="ja-JP" altLang="en-US" sz="2400" dirty="0">
                <a:solidFill>
                  <a:srgbClr val="FF0000"/>
                </a:solidFill>
                <a:cs typeface="Times New Roman" panose="02020603050405020304" pitchFamily="18" charset="0"/>
              </a:rPr>
              <a:t>検出器を</a:t>
            </a:r>
            <a:r>
              <a:rPr lang="en-US" altLang="ja-JP" sz="2400" dirty="0">
                <a:solidFill>
                  <a:srgbClr val="FF0000"/>
                </a:solidFill>
                <a:cs typeface="Times New Roman" panose="02020603050405020304" pitchFamily="18" charset="0"/>
              </a:rPr>
              <a:t>LHD</a:t>
            </a:r>
            <a:r>
              <a:rPr lang="ja-JP" altLang="en-US" sz="2400" dirty="0">
                <a:solidFill>
                  <a:srgbClr val="FF0000"/>
                </a:solidFill>
                <a:cs typeface="Times New Roman" panose="02020603050405020304" pitchFamily="18" charset="0"/>
              </a:rPr>
              <a:t>近傍で用いず</a:t>
            </a:r>
            <a:r>
              <a:rPr lang="ja-JP" altLang="en-US" sz="2400" dirty="0" smtClean="0">
                <a:solidFill>
                  <a:srgbClr val="FF0000"/>
                </a:solidFill>
                <a:cs typeface="Times New Roman" panose="02020603050405020304" pitchFamily="18" charset="0"/>
              </a:rPr>
              <a:t>に軟</a:t>
            </a:r>
            <a:r>
              <a:rPr lang="en-US" altLang="ja-JP" sz="2400" dirty="0">
                <a:solidFill>
                  <a:srgbClr val="FF0000"/>
                </a:solidFill>
                <a:cs typeface="Times New Roman" panose="02020603050405020304" pitchFamily="18" charset="0"/>
              </a:rPr>
              <a:t>X</a:t>
            </a:r>
            <a:r>
              <a:rPr lang="ja-JP" altLang="en-US" sz="2400" dirty="0">
                <a:solidFill>
                  <a:srgbClr val="FF0000"/>
                </a:solidFill>
                <a:cs typeface="Times New Roman" panose="02020603050405020304" pitchFamily="18" charset="0"/>
              </a:rPr>
              <a:t>線</a:t>
            </a:r>
            <a:r>
              <a:rPr lang="ja-JP" altLang="en-US" sz="2400" dirty="0" smtClean="0">
                <a:solidFill>
                  <a:srgbClr val="FF0000"/>
                </a:solidFill>
                <a:cs typeface="Times New Roman" panose="02020603050405020304" pitchFamily="18" charset="0"/>
              </a:rPr>
              <a:t>を計測したい。</a:t>
            </a:r>
            <a:endParaRPr lang="en-US" altLang="ja-JP" sz="2400" dirty="0">
              <a:solidFill>
                <a:srgbClr val="FF0000"/>
              </a:solidFill>
              <a:cs typeface="Times New Roman" panose="02020603050405020304" pitchFamily="18" charset="0"/>
            </a:endParaRPr>
          </a:p>
          <a:p>
            <a:endParaRPr kumimoji="1" lang="ja-JP" altLang="en-US" sz="2400" dirty="0"/>
          </a:p>
        </p:txBody>
      </p:sp>
      <p:sp>
        <p:nvSpPr>
          <p:cNvPr id="12" name="正方形/長方形 11"/>
          <p:cNvSpPr/>
          <p:nvPr/>
        </p:nvSpPr>
        <p:spPr>
          <a:xfrm>
            <a:off x="909183" y="4273806"/>
            <a:ext cx="7245004" cy="830997"/>
          </a:xfrm>
          <a:prstGeom prst="rect">
            <a:avLst/>
          </a:prstGeom>
        </p:spPr>
        <p:txBody>
          <a:bodyPr wrap="square">
            <a:spAutoFit/>
          </a:bodyPr>
          <a:lstStyle/>
          <a:p>
            <a:r>
              <a:rPr lang="ja-JP" altLang="en-US" sz="2400" dirty="0"/>
              <a:t>解決策</a:t>
            </a:r>
            <a:r>
              <a:rPr lang="ja-JP" altLang="en-US" sz="2400" dirty="0" smtClean="0"/>
              <a:t>の一つとして、軟</a:t>
            </a:r>
            <a:r>
              <a:rPr lang="en-US" altLang="ja-JP" sz="2400" dirty="0"/>
              <a:t>X</a:t>
            </a:r>
            <a:r>
              <a:rPr lang="ja-JP" altLang="en-US" sz="2400" dirty="0"/>
              <a:t>線をシンチレータで可視光に変換</a:t>
            </a:r>
            <a:r>
              <a:rPr lang="ja-JP" altLang="en-US" sz="2400" dirty="0" smtClean="0"/>
              <a:t>し計測する</a:t>
            </a:r>
            <a:r>
              <a:rPr lang="ja-JP" altLang="en-US" sz="2400" dirty="0" smtClean="0">
                <a:solidFill>
                  <a:srgbClr val="FF0000"/>
                </a:solidFill>
                <a:ea typeface="+mj-ea"/>
                <a:cs typeface="Times New Roman" panose="02020603050405020304" pitchFamily="18" charset="0"/>
              </a:rPr>
              <a:t>シンチレータタイプの検出器を開発する。</a:t>
            </a:r>
            <a:endParaRPr lang="ja-JP" altLang="en-US" sz="2400" dirty="0">
              <a:solidFill>
                <a:srgbClr val="FF0000"/>
              </a:solidFill>
              <a:ea typeface="+mj-ea"/>
              <a:cs typeface="Times New Roman" panose="02020603050405020304" pitchFamily="18" charset="0"/>
            </a:endParaRPr>
          </a:p>
        </p:txBody>
      </p:sp>
      <p:sp>
        <p:nvSpPr>
          <p:cNvPr id="7" name="下矢印 6"/>
          <p:cNvSpPr/>
          <p:nvPr/>
        </p:nvSpPr>
        <p:spPr>
          <a:xfrm>
            <a:off x="3872076" y="3348229"/>
            <a:ext cx="1091673" cy="6548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32481" y="4063518"/>
            <a:ext cx="8082869" cy="10412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33768" y="3862321"/>
            <a:ext cx="902811" cy="523220"/>
          </a:xfrm>
          <a:prstGeom prst="rect">
            <a:avLst/>
          </a:prstGeom>
          <a:solidFill>
            <a:schemeClr val="bg1"/>
          </a:solidFill>
        </p:spPr>
        <p:txBody>
          <a:bodyPr wrap="none" rtlCol="0">
            <a:spAutoFit/>
          </a:bodyPr>
          <a:lstStyle/>
          <a:p>
            <a:r>
              <a:rPr kumimoji="1" lang="ja-JP" altLang="en-US" sz="2800" dirty="0" smtClean="0"/>
              <a:t>目的</a:t>
            </a:r>
            <a:endParaRPr kumimoji="1" lang="ja-JP" altLang="en-US" sz="2800" dirty="0"/>
          </a:p>
        </p:txBody>
      </p:sp>
      <p:sp>
        <p:nvSpPr>
          <p:cNvPr id="17" name="角丸四角形 16"/>
          <p:cNvSpPr/>
          <p:nvPr/>
        </p:nvSpPr>
        <p:spPr>
          <a:xfrm>
            <a:off x="244366" y="1063280"/>
            <a:ext cx="8270984" cy="22245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64052" y="801670"/>
            <a:ext cx="1620957" cy="523220"/>
          </a:xfrm>
          <a:prstGeom prst="rect">
            <a:avLst/>
          </a:prstGeom>
          <a:solidFill>
            <a:schemeClr val="bg1"/>
          </a:solidFill>
        </p:spPr>
        <p:txBody>
          <a:bodyPr wrap="none" rtlCol="0">
            <a:spAutoFit/>
          </a:bodyPr>
          <a:lstStyle/>
          <a:p>
            <a:r>
              <a:rPr kumimoji="1" lang="ja-JP" altLang="en-US" sz="2800" dirty="0" smtClean="0"/>
              <a:t>問題意識</a:t>
            </a:r>
            <a:endParaRPr kumimoji="1" lang="ja-JP" altLang="en-US" sz="2800" dirty="0"/>
          </a:p>
        </p:txBody>
      </p:sp>
      <p:sp>
        <p:nvSpPr>
          <p:cNvPr id="10" name="テキスト ボックス 9"/>
          <p:cNvSpPr txBox="1"/>
          <p:nvPr/>
        </p:nvSpPr>
        <p:spPr>
          <a:xfrm>
            <a:off x="1333998" y="6356354"/>
            <a:ext cx="1043876" cy="369332"/>
          </a:xfrm>
          <a:prstGeom prst="rect">
            <a:avLst/>
          </a:prstGeom>
          <a:noFill/>
        </p:spPr>
        <p:txBody>
          <a:bodyPr wrap="none" rtlCol="0">
            <a:spAutoFit/>
          </a:bodyPr>
          <a:lstStyle/>
          <a:p>
            <a:r>
              <a:rPr kumimoji="1" lang="ja-JP" altLang="en-US" dirty="0" smtClean="0"/>
              <a:t>プラズマ</a:t>
            </a:r>
            <a:endParaRPr kumimoji="1" lang="ja-JP" altLang="en-US" dirty="0"/>
          </a:p>
        </p:txBody>
      </p:sp>
      <p:sp>
        <p:nvSpPr>
          <p:cNvPr id="11" name="テキスト ボックス 10"/>
          <p:cNvSpPr txBox="1"/>
          <p:nvPr/>
        </p:nvSpPr>
        <p:spPr>
          <a:xfrm>
            <a:off x="2847104" y="5926663"/>
            <a:ext cx="1446230" cy="369332"/>
          </a:xfrm>
          <a:prstGeom prst="rect">
            <a:avLst/>
          </a:prstGeom>
          <a:noFill/>
        </p:spPr>
        <p:txBody>
          <a:bodyPr wrap="none" rtlCol="0">
            <a:spAutoFit/>
          </a:bodyPr>
          <a:lstStyle/>
          <a:p>
            <a:r>
              <a:rPr kumimoji="1" lang="ja-JP" altLang="en-US" dirty="0" smtClean="0"/>
              <a:t>シンチレータ</a:t>
            </a:r>
            <a:endParaRPr kumimoji="1" lang="ja-JP" altLang="en-US" dirty="0"/>
          </a:p>
        </p:txBody>
      </p:sp>
      <p:sp>
        <p:nvSpPr>
          <p:cNvPr id="15" name="テキスト ボックス 14"/>
          <p:cNvSpPr txBox="1"/>
          <p:nvPr/>
        </p:nvSpPr>
        <p:spPr>
          <a:xfrm>
            <a:off x="6517508" y="6314538"/>
            <a:ext cx="1699504" cy="369332"/>
          </a:xfrm>
          <a:prstGeom prst="rect">
            <a:avLst/>
          </a:prstGeom>
          <a:noFill/>
        </p:spPr>
        <p:txBody>
          <a:bodyPr wrap="none" rtlCol="0">
            <a:spAutoFit/>
          </a:bodyPr>
          <a:lstStyle/>
          <a:p>
            <a:r>
              <a:rPr kumimoji="1" lang="ja-JP" altLang="en-US" dirty="0" smtClean="0"/>
              <a:t>中性子シールド</a:t>
            </a:r>
            <a:endParaRPr kumimoji="1" lang="ja-JP" altLang="en-US" dirty="0"/>
          </a:p>
        </p:txBody>
      </p:sp>
      <p:sp>
        <p:nvSpPr>
          <p:cNvPr id="16" name="テキスト ボックス 15"/>
          <p:cNvSpPr txBox="1"/>
          <p:nvPr/>
        </p:nvSpPr>
        <p:spPr>
          <a:xfrm>
            <a:off x="2463825" y="5438769"/>
            <a:ext cx="766557" cy="369332"/>
          </a:xfrm>
          <a:prstGeom prst="rect">
            <a:avLst/>
          </a:prstGeom>
          <a:noFill/>
        </p:spPr>
        <p:txBody>
          <a:bodyPr wrap="none" rtlCol="0">
            <a:spAutoFit/>
          </a:bodyPr>
          <a:lstStyle/>
          <a:p>
            <a:r>
              <a:rPr kumimoji="1" lang="ja-JP" altLang="en-US" dirty="0" smtClean="0"/>
              <a:t>軟</a:t>
            </a:r>
            <a:r>
              <a:rPr kumimoji="1" lang="en-US" altLang="ja-JP" dirty="0" smtClean="0"/>
              <a:t>X</a:t>
            </a:r>
            <a:r>
              <a:rPr kumimoji="1" lang="ja-JP" altLang="en-US" dirty="0" smtClean="0"/>
              <a:t>線</a:t>
            </a:r>
            <a:endParaRPr kumimoji="1" lang="ja-JP" altLang="en-US" dirty="0"/>
          </a:p>
        </p:txBody>
      </p:sp>
      <p:sp>
        <p:nvSpPr>
          <p:cNvPr id="19" name="テキスト ボックス 18"/>
          <p:cNvSpPr txBox="1"/>
          <p:nvPr/>
        </p:nvSpPr>
        <p:spPr>
          <a:xfrm>
            <a:off x="3349321" y="5330552"/>
            <a:ext cx="877163" cy="369332"/>
          </a:xfrm>
          <a:prstGeom prst="rect">
            <a:avLst/>
          </a:prstGeom>
          <a:noFill/>
        </p:spPr>
        <p:txBody>
          <a:bodyPr wrap="none" rtlCol="0">
            <a:spAutoFit/>
          </a:bodyPr>
          <a:lstStyle/>
          <a:p>
            <a:r>
              <a:rPr lang="ja-JP" altLang="en-US" dirty="0"/>
              <a:t>可視光</a:t>
            </a:r>
            <a:endParaRPr kumimoji="1" lang="ja-JP" altLang="en-US" dirty="0"/>
          </a:p>
        </p:txBody>
      </p:sp>
    </p:spTree>
    <p:extLst>
      <p:ext uri="{BB962C8B-B14F-4D97-AF65-F5344CB8AC3E}">
        <p14:creationId xmlns:p14="http://schemas.microsoft.com/office/powerpoint/2010/main" val="2664409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86034" y="693273"/>
            <a:ext cx="5752638" cy="4301364"/>
            <a:chOff x="-207260" y="781502"/>
            <a:chExt cx="5752638" cy="4301364"/>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260" y="781502"/>
              <a:ext cx="5752638" cy="4301364"/>
            </a:xfrm>
            <a:prstGeom prst="rect">
              <a:avLst/>
            </a:prstGeom>
          </p:spPr>
        </p:pic>
        <p:sp>
          <p:nvSpPr>
            <p:cNvPr id="6" name="正方形/長方形 5"/>
            <p:cNvSpPr/>
            <p:nvPr/>
          </p:nvSpPr>
          <p:spPr>
            <a:xfrm>
              <a:off x="1146098" y="880720"/>
              <a:ext cx="3277247" cy="3358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シンチレータタイプの検出器</a:t>
              </a:r>
              <a:endParaRPr kumimoji="1" lang="ja-JP" altLang="en-US" dirty="0">
                <a:solidFill>
                  <a:schemeClr val="tx1"/>
                </a:solidFill>
              </a:endParaRPr>
            </a:p>
          </p:txBody>
        </p:sp>
        <p:sp>
          <p:nvSpPr>
            <p:cNvPr id="12" name="正方形/長方形 11"/>
            <p:cNvSpPr/>
            <p:nvPr/>
          </p:nvSpPr>
          <p:spPr>
            <a:xfrm>
              <a:off x="1376700" y="2871841"/>
              <a:ext cx="2238703" cy="3358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半導体検出器</a:t>
              </a:r>
              <a:endParaRPr kumimoji="1" lang="ja-JP" altLang="en-US" dirty="0">
                <a:solidFill>
                  <a:schemeClr val="tx1"/>
                </a:solidFill>
              </a:endParaRPr>
            </a:p>
          </p:txBody>
        </p:sp>
      </p:grpSp>
      <p:sp>
        <p:nvSpPr>
          <p:cNvPr id="5" name="正方形/長方形 4"/>
          <p:cNvSpPr/>
          <p:nvPr/>
        </p:nvSpPr>
        <p:spPr>
          <a:xfrm>
            <a:off x="1" y="9147"/>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700" dirty="0" smtClean="0">
                <a:solidFill>
                  <a:schemeClr val="tx1"/>
                </a:solidFill>
                <a:ea typeface="+mj-ea"/>
                <a:cs typeface="Times New Roman" panose="02020603050405020304" pitchFamily="18" charset="0"/>
              </a:rPr>
              <a:t>シンチレータタイプの検出器の実績</a:t>
            </a:r>
            <a:endParaRPr lang="ja-JP" altLang="en-US" sz="2700" dirty="0">
              <a:solidFill>
                <a:schemeClr val="tx1"/>
              </a:solidFill>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6638400" y="6310572"/>
            <a:ext cx="2057400" cy="273844"/>
          </a:xfrm>
        </p:spPr>
        <p:txBody>
          <a:bodyPr/>
          <a:lstStyle/>
          <a:p>
            <a:fld id="{6F729B35-F32C-41B9-8D3C-9EB42FC212F5}" type="slidenum">
              <a:rPr kumimoji="1" lang="ja-JP" altLang="en-US" smtClean="0">
                <a:ea typeface="+mj-ea"/>
                <a:cs typeface="Times New Roman" panose="02020603050405020304" pitchFamily="18" charset="0"/>
              </a:rPr>
              <a:pPr/>
              <a:t>5</a:t>
            </a:fld>
            <a:endParaRPr kumimoji="1" lang="ja-JP" altLang="en-US" dirty="0">
              <a:ea typeface="+mj-ea"/>
              <a:cs typeface="Times New Roman" panose="02020603050405020304" pitchFamily="18" charset="0"/>
            </a:endParaRPr>
          </a:p>
        </p:txBody>
      </p:sp>
      <p:sp>
        <p:nvSpPr>
          <p:cNvPr id="2" name="正方形/長方形 1"/>
          <p:cNvSpPr/>
          <p:nvPr/>
        </p:nvSpPr>
        <p:spPr>
          <a:xfrm>
            <a:off x="-44144" y="6441016"/>
            <a:ext cx="6428348" cy="300082"/>
          </a:xfrm>
          <a:prstGeom prst="rect">
            <a:avLst/>
          </a:prstGeom>
        </p:spPr>
        <p:txBody>
          <a:bodyPr wrap="square">
            <a:spAutoFit/>
          </a:bodyPr>
          <a:lstStyle/>
          <a:p>
            <a:r>
              <a:rPr lang="ja-JP" altLang="en-US" sz="1350" dirty="0" smtClean="0">
                <a:ea typeface="+mj-ea"/>
                <a:cs typeface="Times New Roman" panose="02020603050405020304" pitchFamily="18" charset="0"/>
              </a:rPr>
              <a:t>[</a:t>
            </a:r>
            <a:r>
              <a:rPr lang="en-US" altLang="ja-JP" sz="1350" dirty="0">
                <a:ea typeface="+mj-ea"/>
                <a:cs typeface="Times New Roman" panose="02020603050405020304" pitchFamily="18" charset="0"/>
              </a:rPr>
              <a:t>3</a:t>
            </a:r>
            <a:r>
              <a:rPr lang="ja-JP" altLang="en-US" sz="1350" dirty="0" smtClean="0">
                <a:ea typeface="+mj-ea"/>
                <a:cs typeface="Times New Roman" panose="02020603050405020304" pitchFamily="18" charset="0"/>
              </a:rPr>
              <a:t>] </a:t>
            </a:r>
            <a:r>
              <a:rPr lang="ja-JP" altLang="en-US" sz="1350" dirty="0">
                <a:ea typeface="+mj-ea"/>
                <a:cs typeface="Times New Roman" panose="02020603050405020304" pitchFamily="18" charset="0"/>
              </a:rPr>
              <a:t>L.F.Delgado-Aparicio et al</a:t>
            </a:r>
            <a:r>
              <a:rPr lang="ja-JP" altLang="en-US" sz="1350" dirty="0" err="1">
                <a:ea typeface="+mj-ea"/>
                <a:cs typeface="Times New Roman" panose="02020603050405020304" pitchFamily="18" charset="0"/>
              </a:rPr>
              <a:t>.,</a:t>
            </a:r>
            <a:r>
              <a:rPr lang="ja-JP" altLang="en-US" sz="1350" dirty="0">
                <a:ea typeface="+mj-ea"/>
                <a:cs typeface="Times New Roman" panose="02020603050405020304" pitchFamily="18" charset="0"/>
              </a:rPr>
              <a:t> Rev. Sci. Instrum</a:t>
            </a:r>
            <a:r>
              <a:rPr lang="ja-JP" altLang="en-US" sz="1350" dirty="0" err="1">
                <a:ea typeface="+mj-ea"/>
                <a:cs typeface="Times New Roman" panose="02020603050405020304" pitchFamily="18" charset="0"/>
              </a:rPr>
              <a:t>.,</a:t>
            </a:r>
            <a:r>
              <a:rPr lang="ja-JP" altLang="en-US" sz="1350" dirty="0">
                <a:ea typeface="+mj-ea"/>
                <a:cs typeface="Times New Roman" panose="02020603050405020304" pitchFamily="18" charset="0"/>
              </a:rPr>
              <a:t> </a:t>
            </a:r>
            <a:r>
              <a:rPr lang="ja-JP" altLang="en-US" sz="1350" b="1" dirty="0">
                <a:ea typeface="+mj-ea"/>
                <a:cs typeface="Times New Roman" panose="02020603050405020304" pitchFamily="18" charset="0"/>
              </a:rPr>
              <a:t>75</a:t>
            </a:r>
            <a:r>
              <a:rPr lang="ja-JP" altLang="en-US" sz="1350" dirty="0">
                <a:ea typeface="+mj-ea"/>
                <a:cs typeface="Times New Roman" panose="02020603050405020304" pitchFamily="18" charset="0"/>
              </a:rPr>
              <a:t>, </a:t>
            </a:r>
            <a:r>
              <a:rPr lang="ja-JP" altLang="en-US" sz="1350" dirty="0" smtClean="0">
                <a:ea typeface="+mj-ea"/>
                <a:cs typeface="Times New Roman" panose="02020603050405020304" pitchFamily="18" charset="0"/>
              </a:rPr>
              <a:t>4020</a:t>
            </a:r>
            <a:r>
              <a:rPr lang="en-US" altLang="ja-JP" sz="1350" dirty="0" smtClean="0">
                <a:ea typeface="+mj-ea"/>
                <a:cs typeface="Times New Roman" panose="02020603050405020304" pitchFamily="18" charset="0"/>
              </a:rPr>
              <a:t>    </a:t>
            </a:r>
            <a:r>
              <a:rPr lang="ja-JP" altLang="en-US" sz="1350" dirty="0" smtClean="0">
                <a:ea typeface="+mj-ea"/>
                <a:cs typeface="Times New Roman" panose="02020603050405020304" pitchFamily="18" charset="0"/>
              </a:rPr>
              <a:t> </a:t>
            </a:r>
            <a:r>
              <a:rPr lang="ja-JP" altLang="en-US" sz="1350" dirty="0">
                <a:ea typeface="+mj-ea"/>
                <a:cs typeface="Times New Roman" panose="02020603050405020304" pitchFamily="18" charset="0"/>
              </a:rPr>
              <a:t>(2004).</a:t>
            </a:r>
          </a:p>
        </p:txBody>
      </p:sp>
      <p:sp>
        <p:nvSpPr>
          <p:cNvPr id="13" name="テキスト ボックス 12"/>
          <p:cNvSpPr txBox="1"/>
          <p:nvPr/>
        </p:nvSpPr>
        <p:spPr>
          <a:xfrm>
            <a:off x="192973" y="4989028"/>
            <a:ext cx="4593669" cy="1015663"/>
          </a:xfrm>
          <a:prstGeom prst="rect">
            <a:avLst/>
          </a:prstGeom>
          <a:noFill/>
        </p:spPr>
        <p:txBody>
          <a:bodyPr wrap="square" rtlCol="0">
            <a:spAutoFit/>
          </a:bodyPr>
          <a:lstStyle/>
          <a:p>
            <a:r>
              <a:rPr lang="ja-JP" altLang="en-US" sz="2000" dirty="0" smtClean="0">
                <a:ea typeface="+mj-ea"/>
                <a:cs typeface="Times New Roman" panose="02020603050405020304" pitchFamily="18" charset="0"/>
              </a:rPr>
              <a:t>半導体検出器とシンチレータタイプ検出器の中性子が発生するような放電における軟</a:t>
            </a:r>
            <a:r>
              <a:rPr lang="en-US" altLang="ja-JP" sz="2000" dirty="0" smtClean="0">
                <a:ea typeface="+mj-ea"/>
                <a:cs typeface="Times New Roman" panose="02020603050405020304" pitchFamily="18" charset="0"/>
              </a:rPr>
              <a:t>X</a:t>
            </a:r>
            <a:r>
              <a:rPr lang="ja-JP" altLang="en-US" sz="2000" dirty="0" smtClean="0">
                <a:ea typeface="+mj-ea"/>
                <a:cs typeface="Times New Roman" panose="02020603050405020304" pitchFamily="18" charset="0"/>
              </a:rPr>
              <a:t>線の信号の比較</a:t>
            </a:r>
            <a:r>
              <a:rPr lang="en-US" altLang="ja-JP" sz="2000" dirty="0" smtClean="0">
                <a:cs typeface="Times New Roman" panose="02020603050405020304" pitchFamily="18" charset="0"/>
              </a:rPr>
              <a:t>[4].</a:t>
            </a:r>
            <a:endParaRPr lang="ja-JP" altLang="en-US" sz="2000" dirty="0">
              <a:ea typeface="+mj-ea"/>
              <a:cs typeface="Times New Roman" panose="02020603050405020304" pitchFamily="18" charset="0"/>
            </a:endParaRPr>
          </a:p>
        </p:txBody>
      </p:sp>
      <p:sp>
        <p:nvSpPr>
          <p:cNvPr id="11" name="正方形/長方形 10"/>
          <p:cNvSpPr/>
          <p:nvPr/>
        </p:nvSpPr>
        <p:spPr>
          <a:xfrm>
            <a:off x="-44144" y="6266249"/>
            <a:ext cx="4572000" cy="300082"/>
          </a:xfrm>
          <a:prstGeom prst="rect">
            <a:avLst/>
          </a:prstGeom>
        </p:spPr>
        <p:txBody>
          <a:bodyPr>
            <a:spAutoFit/>
          </a:bodyPr>
          <a:lstStyle/>
          <a:p>
            <a:r>
              <a:rPr lang="en-US" altLang="ja-JP" sz="1350" dirty="0" smtClean="0">
                <a:ea typeface="+mj-ea"/>
                <a:cs typeface="Times New Roman" panose="02020603050405020304" pitchFamily="18" charset="0"/>
              </a:rPr>
              <a:t>[2]</a:t>
            </a:r>
            <a:r>
              <a:rPr lang="ja-JP" altLang="en-US" sz="1350" dirty="0">
                <a:ea typeface="+mj-ea"/>
                <a:cs typeface="Times New Roman" panose="02020603050405020304" pitchFamily="18" charset="0"/>
              </a:rPr>
              <a:t>D.Stutman et al</a:t>
            </a:r>
            <a:r>
              <a:rPr lang="ja-JP" altLang="en-US" sz="1350" dirty="0" err="1">
                <a:ea typeface="+mj-ea"/>
                <a:cs typeface="Times New Roman" panose="02020603050405020304" pitchFamily="18" charset="0"/>
              </a:rPr>
              <a:t>.,</a:t>
            </a:r>
            <a:r>
              <a:rPr lang="ja-JP" altLang="en-US" sz="1350" dirty="0">
                <a:ea typeface="+mj-ea"/>
                <a:cs typeface="Times New Roman" panose="02020603050405020304" pitchFamily="18" charset="0"/>
              </a:rPr>
              <a:t> Rev. Sci. Instrum</a:t>
            </a:r>
            <a:r>
              <a:rPr lang="ja-JP" altLang="en-US" sz="1350" dirty="0" err="1">
                <a:ea typeface="+mj-ea"/>
                <a:cs typeface="Times New Roman" panose="02020603050405020304" pitchFamily="18" charset="0"/>
              </a:rPr>
              <a:t>.,</a:t>
            </a:r>
            <a:r>
              <a:rPr lang="ja-JP" altLang="en-US" sz="1350" dirty="0">
                <a:ea typeface="+mj-ea"/>
                <a:cs typeface="Times New Roman" panose="02020603050405020304" pitchFamily="18" charset="0"/>
              </a:rPr>
              <a:t> </a:t>
            </a:r>
            <a:r>
              <a:rPr lang="ja-JP" altLang="en-US" sz="1350" b="1" dirty="0">
                <a:ea typeface="+mj-ea"/>
                <a:cs typeface="Times New Roman" panose="02020603050405020304" pitchFamily="18" charset="0"/>
              </a:rPr>
              <a:t>76</a:t>
            </a:r>
            <a:r>
              <a:rPr lang="ja-JP" altLang="en-US" sz="1350" dirty="0">
                <a:ea typeface="+mj-ea"/>
                <a:cs typeface="Times New Roman" panose="02020603050405020304" pitchFamily="18" charset="0"/>
              </a:rPr>
              <a:t>, 023505 (2005).</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128" y="3952074"/>
            <a:ext cx="4221873" cy="2015106"/>
          </a:xfrm>
          <a:prstGeom prst="rect">
            <a:avLst/>
          </a:prstGeom>
        </p:spPr>
      </p:pic>
      <p:sp>
        <p:nvSpPr>
          <p:cNvPr id="7" name="正方形/長方形 6"/>
          <p:cNvSpPr/>
          <p:nvPr/>
        </p:nvSpPr>
        <p:spPr>
          <a:xfrm>
            <a:off x="4922128" y="783367"/>
            <a:ext cx="4393113" cy="2677656"/>
          </a:xfrm>
          <a:prstGeom prst="rect">
            <a:avLst/>
          </a:prstGeom>
        </p:spPr>
        <p:txBody>
          <a:bodyPr wrap="square">
            <a:spAutoFit/>
          </a:bodyPr>
          <a:lstStyle/>
          <a:p>
            <a:r>
              <a:rPr lang="ja-JP" altLang="en-US" sz="2400" dirty="0" smtClean="0">
                <a:cs typeface="Times New Roman" panose="02020603050405020304" pitchFamily="18" charset="0"/>
              </a:rPr>
              <a:t>・</a:t>
            </a:r>
            <a:r>
              <a:rPr lang="en-US" altLang="ja-JP" sz="2400" dirty="0" smtClean="0">
                <a:cs typeface="Times New Roman" panose="02020603050405020304" pitchFamily="18" charset="0"/>
              </a:rPr>
              <a:t>NSTX</a:t>
            </a:r>
            <a:r>
              <a:rPr lang="ja-JP" altLang="en-US" sz="2400" dirty="0" smtClean="0">
                <a:cs typeface="Times New Roman" panose="02020603050405020304" pitchFamily="18" charset="0"/>
              </a:rPr>
              <a:t>の</a:t>
            </a:r>
            <a:r>
              <a:rPr lang="ja-JP" altLang="en-US" sz="2400" dirty="0" smtClean="0">
                <a:ea typeface="+mj-ea"/>
                <a:cs typeface="Times New Roman" panose="02020603050405020304" pitchFamily="18" charset="0"/>
              </a:rPr>
              <a:t>高中性子束環境下においても、このタイプの計測器は良い結果を残している。</a:t>
            </a:r>
            <a:r>
              <a:rPr lang="en-US" altLang="ja-JP" sz="2400" dirty="0">
                <a:cs typeface="Times New Roman" panose="02020603050405020304" pitchFamily="18" charset="0"/>
              </a:rPr>
              <a:t>LHD</a:t>
            </a:r>
            <a:r>
              <a:rPr lang="ja-JP" altLang="en-US" sz="2400" dirty="0" err="1">
                <a:cs typeface="Times New Roman" panose="02020603050405020304" pitchFamily="18" charset="0"/>
              </a:rPr>
              <a:t>での</a:t>
            </a:r>
            <a:r>
              <a:rPr lang="ja-JP" altLang="en-US" sz="2400" dirty="0" smtClean="0">
                <a:cs typeface="Times New Roman" panose="02020603050405020304" pitchFamily="18" charset="0"/>
              </a:rPr>
              <a:t>中性子束は</a:t>
            </a:r>
            <a:r>
              <a:rPr lang="en-US" altLang="ja-JP" sz="2400" dirty="0">
                <a:cs typeface="Times New Roman" panose="02020603050405020304" pitchFamily="18" charset="0"/>
              </a:rPr>
              <a:t>NSTX</a:t>
            </a:r>
            <a:r>
              <a:rPr lang="ja-JP" altLang="en-US" sz="2400" dirty="0">
                <a:cs typeface="Times New Roman" panose="02020603050405020304" pitchFamily="18" charset="0"/>
              </a:rPr>
              <a:t>のそれより一桁大きい</a:t>
            </a:r>
            <a:r>
              <a:rPr lang="ja-JP" altLang="en-US" sz="2400" dirty="0" smtClean="0">
                <a:cs typeface="Times New Roman" panose="02020603050405020304" pitchFamily="18" charset="0"/>
              </a:rPr>
              <a:t>。</a:t>
            </a:r>
            <a:r>
              <a:rPr lang="en-US" altLang="ja-JP" sz="2400" dirty="0" smtClean="0">
                <a:solidFill>
                  <a:srgbClr val="FF0000"/>
                </a:solidFill>
                <a:cs typeface="Times New Roman" panose="02020603050405020304" pitchFamily="18" charset="0"/>
              </a:rPr>
              <a:t>LHD</a:t>
            </a:r>
            <a:r>
              <a:rPr lang="ja-JP" altLang="en-US" sz="2400" dirty="0" smtClean="0">
                <a:solidFill>
                  <a:srgbClr val="FF0000"/>
                </a:solidFill>
                <a:cs typeface="Times New Roman" panose="02020603050405020304" pitchFamily="18" charset="0"/>
              </a:rPr>
              <a:t>では定量的な最適化の必要がある。</a:t>
            </a:r>
            <a:endParaRPr lang="ja-JP" altLang="en-US" sz="2400" dirty="0">
              <a:solidFill>
                <a:srgbClr val="FF0000"/>
              </a:solidFill>
              <a:cs typeface="Times New Roman" panose="02020603050405020304" pitchFamily="18" charset="0"/>
            </a:endParaRPr>
          </a:p>
          <a:p>
            <a:endParaRPr lang="ja-JP" altLang="en-US" sz="2400" dirty="0">
              <a:ea typeface="+mj-ea"/>
              <a:cs typeface="Times New Roman" panose="02020603050405020304" pitchFamily="18" charset="0"/>
            </a:endParaRPr>
          </a:p>
        </p:txBody>
      </p:sp>
      <p:sp>
        <p:nvSpPr>
          <p:cNvPr id="10" name="正方形/長方形 9"/>
          <p:cNvSpPr/>
          <p:nvPr/>
        </p:nvSpPr>
        <p:spPr>
          <a:xfrm>
            <a:off x="4877983" y="3066795"/>
            <a:ext cx="4393113" cy="830997"/>
          </a:xfrm>
          <a:prstGeom prst="rect">
            <a:avLst/>
          </a:prstGeom>
        </p:spPr>
        <p:txBody>
          <a:bodyPr wrap="square">
            <a:spAutoFit/>
          </a:bodyPr>
          <a:lstStyle/>
          <a:p>
            <a:r>
              <a:rPr lang="ja-JP" altLang="en-US" sz="2400" dirty="0" smtClean="0">
                <a:cs typeface="Times New Roman" panose="02020603050405020304" pitchFamily="18" charset="0"/>
              </a:rPr>
              <a:t>・</a:t>
            </a:r>
            <a:r>
              <a:rPr lang="en-US" altLang="ja-JP" sz="2400" dirty="0" smtClean="0">
                <a:cs typeface="Times New Roman" panose="02020603050405020304" pitchFamily="18" charset="0"/>
              </a:rPr>
              <a:t>LHD</a:t>
            </a:r>
            <a:r>
              <a:rPr lang="ja-JP" altLang="en-US" sz="2400" dirty="0" smtClean="0">
                <a:cs typeface="Times New Roman" panose="02020603050405020304" pitchFamily="18" charset="0"/>
              </a:rPr>
              <a:t>においてもこの種の計測装置は実績がある。</a:t>
            </a:r>
            <a:endParaRPr lang="ja-JP" altLang="en-US" sz="2400" dirty="0">
              <a:ea typeface="+mj-ea"/>
              <a:cs typeface="Times New Roman" panose="02020603050405020304" pitchFamily="18" charset="0"/>
            </a:endParaRPr>
          </a:p>
        </p:txBody>
      </p:sp>
      <p:sp>
        <p:nvSpPr>
          <p:cNvPr id="14" name="テキスト ボックス 13"/>
          <p:cNvSpPr txBox="1"/>
          <p:nvPr/>
        </p:nvSpPr>
        <p:spPr>
          <a:xfrm>
            <a:off x="5023759" y="5786991"/>
            <a:ext cx="3711493" cy="954107"/>
          </a:xfrm>
          <a:prstGeom prst="rect">
            <a:avLst/>
          </a:prstGeom>
          <a:noFill/>
        </p:spPr>
        <p:txBody>
          <a:bodyPr wrap="square" rtlCol="0">
            <a:spAutoFit/>
          </a:bodyPr>
          <a:lstStyle/>
          <a:p>
            <a:r>
              <a:rPr kumimoji="1" lang="en-US" altLang="ja-JP" sz="1400" dirty="0" smtClean="0"/>
              <a:t>LHD</a:t>
            </a:r>
            <a:r>
              <a:rPr kumimoji="1" lang="ja-JP" altLang="en-US" sz="1400" dirty="0" smtClean="0"/>
              <a:t>プラズマをシンチレータタイプの接線方向軟</a:t>
            </a:r>
            <a:r>
              <a:rPr kumimoji="1" lang="en-US" altLang="ja-JP" sz="1400" dirty="0" smtClean="0"/>
              <a:t>X</a:t>
            </a:r>
            <a:r>
              <a:rPr kumimoji="1" lang="ja-JP" altLang="en-US" sz="1400" dirty="0" smtClean="0"/>
              <a:t>線カメラで計測したもの。</a:t>
            </a:r>
            <a:endParaRPr kumimoji="1" lang="en-US" altLang="ja-JP" sz="1400" dirty="0" smtClean="0"/>
          </a:p>
          <a:p>
            <a:r>
              <a:rPr lang="en-US" altLang="ja-JP" sz="1400" dirty="0" err="1" smtClean="0"/>
              <a:t>Sawtooth</a:t>
            </a:r>
            <a:r>
              <a:rPr lang="ja-JP" altLang="en-US" sz="1400" dirty="0" smtClean="0"/>
              <a:t>的な崩壊現象が</a:t>
            </a:r>
            <a:r>
              <a:rPr lang="en-US" altLang="ja-JP" sz="1400" dirty="0" smtClean="0"/>
              <a:t>m=3</a:t>
            </a:r>
            <a:r>
              <a:rPr lang="ja-JP" altLang="en-US" sz="1400" dirty="0" smtClean="0"/>
              <a:t>の変形によって引き起こされることがわかった。</a:t>
            </a:r>
            <a:endParaRPr kumimoji="1" lang="ja-JP" altLang="en-US" sz="1400" dirty="0"/>
          </a:p>
        </p:txBody>
      </p:sp>
    </p:spTree>
    <p:extLst>
      <p:ext uri="{BB962C8B-B14F-4D97-AF65-F5344CB8AC3E}">
        <p14:creationId xmlns:p14="http://schemas.microsoft.com/office/powerpoint/2010/main" val="475213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419"/>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700" dirty="0" smtClean="0">
                <a:solidFill>
                  <a:schemeClr val="tx1"/>
                </a:solidFill>
                <a:ea typeface="+mj-ea"/>
                <a:cs typeface="Times New Roman" panose="02020603050405020304" pitchFamily="18" charset="0"/>
              </a:rPr>
              <a:t>目次</a:t>
            </a:r>
            <a:endParaRPr lang="ja-JP" altLang="en-US" sz="2700" dirty="0">
              <a:solidFill>
                <a:schemeClr val="tx1"/>
              </a:solidFill>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F729B35-F32C-41B9-8D3C-9EB42FC212F5}" type="slidenum">
              <a:rPr kumimoji="1" lang="ja-JP" altLang="en-US" smtClean="0">
                <a:ea typeface="+mj-ea"/>
                <a:cs typeface="Times New Roman" panose="02020603050405020304" pitchFamily="18" charset="0"/>
              </a:rPr>
              <a:pPr/>
              <a:t>6</a:t>
            </a:fld>
            <a:endParaRPr kumimoji="1" lang="ja-JP" altLang="en-US" dirty="0">
              <a:ea typeface="+mj-ea"/>
              <a:cs typeface="Times New Roman" panose="02020603050405020304" pitchFamily="18" charset="0"/>
            </a:endParaRPr>
          </a:p>
        </p:txBody>
      </p:sp>
      <p:sp>
        <p:nvSpPr>
          <p:cNvPr id="6" name="テキスト ボックス 5"/>
          <p:cNvSpPr txBox="1"/>
          <p:nvPr/>
        </p:nvSpPr>
        <p:spPr>
          <a:xfrm>
            <a:off x="160792" y="1475609"/>
            <a:ext cx="8457765" cy="830997"/>
          </a:xfrm>
          <a:prstGeom prst="rect">
            <a:avLst/>
          </a:prstGeom>
          <a:noFill/>
        </p:spPr>
        <p:txBody>
          <a:bodyPr wrap="none" rtlCol="0">
            <a:spAutoFit/>
          </a:bodyPr>
          <a:lstStyle/>
          <a:p>
            <a:r>
              <a:rPr kumimoji="1" lang="en-US" altLang="ja-JP" sz="2400" dirty="0" smtClean="0">
                <a:solidFill>
                  <a:schemeClr val="bg1">
                    <a:lumMod val="65000"/>
                  </a:schemeClr>
                </a:solidFill>
              </a:rPr>
              <a:t>1.</a:t>
            </a:r>
            <a:r>
              <a:rPr lang="ja-JP" altLang="en-US" sz="2400" dirty="0">
                <a:solidFill>
                  <a:schemeClr val="bg1">
                    <a:lumMod val="65000"/>
                  </a:schemeClr>
                </a:solidFill>
              </a:rPr>
              <a:t>序論</a:t>
            </a:r>
            <a:r>
              <a:rPr lang="en-US" altLang="ja-JP" sz="2400" dirty="0">
                <a:solidFill>
                  <a:schemeClr val="bg1">
                    <a:lumMod val="65000"/>
                  </a:schemeClr>
                </a:solidFill>
              </a:rPr>
              <a:t>-LHD</a:t>
            </a:r>
            <a:r>
              <a:rPr lang="ja-JP" altLang="en-US" sz="2400" dirty="0">
                <a:solidFill>
                  <a:schemeClr val="bg1">
                    <a:lumMod val="65000"/>
                  </a:schemeClr>
                </a:solidFill>
              </a:rPr>
              <a:t>重水素実験用の多チャンネル軟</a:t>
            </a:r>
            <a:r>
              <a:rPr lang="en-US" altLang="ja-JP" sz="2400" dirty="0">
                <a:solidFill>
                  <a:schemeClr val="bg1">
                    <a:lumMod val="65000"/>
                  </a:schemeClr>
                </a:solidFill>
              </a:rPr>
              <a:t>X</a:t>
            </a:r>
            <a:r>
              <a:rPr lang="ja-JP" altLang="en-US" sz="2400" dirty="0">
                <a:solidFill>
                  <a:schemeClr val="bg1">
                    <a:lumMod val="65000"/>
                  </a:schemeClr>
                </a:solidFill>
              </a:rPr>
              <a:t>線検出器の必要性</a:t>
            </a:r>
            <a:r>
              <a:rPr lang="en-US" altLang="ja-JP" sz="2400" dirty="0"/>
              <a:t>-</a:t>
            </a:r>
            <a:endParaRPr lang="ja-JP" altLang="en-US" sz="2400" dirty="0"/>
          </a:p>
          <a:p>
            <a:endParaRPr kumimoji="1" lang="ja-JP" altLang="en-US" sz="2400" dirty="0">
              <a:solidFill>
                <a:schemeClr val="bg1">
                  <a:lumMod val="65000"/>
                </a:schemeClr>
              </a:solidFill>
            </a:endParaRPr>
          </a:p>
        </p:txBody>
      </p:sp>
      <p:sp>
        <p:nvSpPr>
          <p:cNvPr id="21" name="テキスト ボックス 20"/>
          <p:cNvSpPr txBox="1"/>
          <p:nvPr/>
        </p:nvSpPr>
        <p:spPr>
          <a:xfrm>
            <a:off x="160792" y="2208334"/>
            <a:ext cx="5530681" cy="461665"/>
          </a:xfrm>
          <a:prstGeom prst="rect">
            <a:avLst/>
          </a:prstGeom>
          <a:noFill/>
        </p:spPr>
        <p:txBody>
          <a:bodyPr wrap="none" rtlCol="0">
            <a:spAutoFit/>
          </a:bodyPr>
          <a:lstStyle/>
          <a:p>
            <a:r>
              <a:rPr kumimoji="1" lang="en-US" altLang="ja-JP" sz="2400" dirty="0" smtClean="0"/>
              <a:t>2.</a:t>
            </a:r>
            <a:r>
              <a:rPr kumimoji="1" lang="ja-JP" altLang="en-US" sz="2400" dirty="0" smtClean="0"/>
              <a:t>重水素実験時における中性子</a:t>
            </a:r>
            <a:r>
              <a:rPr lang="ja-JP" altLang="en-US" sz="2400" dirty="0" smtClean="0"/>
              <a:t>・</a:t>
            </a:r>
            <a:r>
              <a:rPr lang="en-US" altLang="ja-JP" sz="2400" dirty="0" smtClean="0">
                <a:latin typeface="Symbol" panose="05050102010706020507" pitchFamily="18" charset="2"/>
              </a:rPr>
              <a:t>g</a:t>
            </a:r>
            <a:r>
              <a:rPr lang="ja-JP" altLang="en-US" sz="2400" dirty="0" smtClean="0"/>
              <a:t>線環境</a:t>
            </a:r>
            <a:endParaRPr kumimoji="1" lang="ja-JP" altLang="en-US" sz="2400" dirty="0"/>
          </a:p>
        </p:txBody>
      </p:sp>
      <p:sp>
        <p:nvSpPr>
          <p:cNvPr id="20" name="テキスト ボックス 19"/>
          <p:cNvSpPr txBox="1"/>
          <p:nvPr/>
        </p:nvSpPr>
        <p:spPr>
          <a:xfrm>
            <a:off x="160792" y="3006014"/>
            <a:ext cx="2571538" cy="461665"/>
          </a:xfrm>
          <a:prstGeom prst="rect">
            <a:avLst/>
          </a:prstGeom>
          <a:noFill/>
        </p:spPr>
        <p:txBody>
          <a:bodyPr wrap="none" rtlCol="0">
            <a:spAutoFit/>
          </a:bodyPr>
          <a:lstStyle/>
          <a:p>
            <a:r>
              <a:rPr lang="en-US" altLang="ja-JP" sz="2400" dirty="0"/>
              <a:t>3</a:t>
            </a:r>
            <a:r>
              <a:rPr kumimoji="1" lang="en-US" altLang="ja-JP" sz="2400" dirty="0" smtClean="0"/>
              <a:t>.</a:t>
            </a:r>
            <a:r>
              <a:rPr lang="ja-JP" altLang="en-US" sz="2400" dirty="0"/>
              <a:t>計測機器の構成</a:t>
            </a:r>
            <a:endParaRPr kumimoji="1" lang="ja-JP" altLang="en-US" sz="2400" dirty="0"/>
          </a:p>
        </p:txBody>
      </p:sp>
      <p:sp>
        <p:nvSpPr>
          <p:cNvPr id="23" name="テキスト ボックス 22"/>
          <p:cNvSpPr txBox="1"/>
          <p:nvPr/>
        </p:nvSpPr>
        <p:spPr>
          <a:xfrm>
            <a:off x="160792" y="3821554"/>
            <a:ext cx="7939994" cy="461665"/>
          </a:xfrm>
          <a:prstGeom prst="rect">
            <a:avLst/>
          </a:prstGeom>
          <a:noFill/>
        </p:spPr>
        <p:txBody>
          <a:bodyPr wrap="none" rtlCol="0">
            <a:spAutoFit/>
          </a:bodyPr>
          <a:lstStyle/>
          <a:p>
            <a:r>
              <a:rPr lang="en-US" altLang="ja-JP" sz="2400" dirty="0">
                <a:solidFill>
                  <a:schemeClr val="bg1">
                    <a:lumMod val="65000"/>
                  </a:schemeClr>
                </a:solidFill>
              </a:rPr>
              <a:t>4</a:t>
            </a:r>
            <a:r>
              <a:rPr lang="en-US" altLang="ja-JP" sz="2400" dirty="0" smtClean="0">
                <a:solidFill>
                  <a:schemeClr val="bg1">
                    <a:lumMod val="65000"/>
                  </a:schemeClr>
                </a:solidFill>
              </a:rPr>
              <a:t>.</a:t>
            </a:r>
            <a:r>
              <a:rPr lang="ja-JP" altLang="en-US" sz="2400" dirty="0">
                <a:solidFill>
                  <a:schemeClr val="bg1">
                    <a:lumMod val="65000"/>
                  </a:schemeClr>
                </a:solidFill>
              </a:rPr>
              <a:t>重水素実験</a:t>
            </a:r>
            <a:r>
              <a:rPr lang="ja-JP" altLang="en-US" sz="2400" dirty="0" smtClean="0">
                <a:solidFill>
                  <a:schemeClr val="bg1">
                    <a:lumMod val="65000"/>
                  </a:schemeClr>
                </a:solidFill>
              </a:rPr>
              <a:t>時の</a:t>
            </a:r>
            <a:r>
              <a:rPr lang="ja-JP" altLang="en-US" sz="2400" dirty="0">
                <a:solidFill>
                  <a:schemeClr val="bg1">
                    <a:lumMod val="65000"/>
                  </a:schemeClr>
                </a:solidFill>
              </a:rPr>
              <a:t>シンチレーション光強度の定量的見積もり</a:t>
            </a:r>
            <a:endParaRPr kumimoji="1" lang="ja-JP" altLang="en-US" sz="2400" dirty="0">
              <a:solidFill>
                <a:schemeClr val="bg1">
                  <a:lumMod val="65000"/>
                </a:schemeClr>
              </a:solidFill>
            </a:endParaRPr>
          </a:p>
        </p:txBody>
      </p:sp>
      <p:sp>
        <p:nvSpPr>
          <p:cNvPr id="27" name="テキスト ボックス 26"/>
          <p:cNvSpPr txBox="1"/>
          <p:nvPr/>
        </p:nvSpPr>
        <p:spPr>
          <a:xfrm>
            <a:off x="176558" y="5331183"/>
            <a:ext cx="4233851" cy="461665"/>
          </a:xfrm>
          <a:prstGeom prst="rect">
            <a:avLst/>
          </a:prstGeom>
          <a:noFill/>
        </p:spPr>
        <p:txBody>
          <a:bodyPr wrap="none" rtlCol="0">
            <a:spAutoFit/>
          </a:bodyPr>
          <a:lstStyle/>
          <a:p>
            <a:r>
              <a:rPr lang="en-US" altLang="ja-JP" sz="2400" dirty="0">
                <a:solidFill>
                  <a:schemeClr val="bg1">
                    <a:lumMod val="65000"/>
                  </a:schemeClr>
                </a:solidFill>
              </a:rPr>
              <a:t>6</a:t>
            </a:r>
            <a:r>
              <a:rPr lang="en-US" altLang="ja-JP" sz="2400" dirty="0" smtClean="0">
                <a:solidFill>
                  <a:schemeClr val="bg1">
                    <a:lumMod val="65000"/>
                  </a:schemeClr>
                </a:solidFill>
              </a:rPr>
              <a:t>.</a:t>
            </a:r>
            <a:r>
              <a:rPr lang="ja-JP" altLang="en-US" sz="2400" dirty="0" smtClean="0">
                <a:solidFill>
                  <a:schemeClr val="bg1">
                    <a:lumMod val="65000"/>
                  </a:schemeClr>
                </a:solidFill>
              </a:rPr>
              <a:t>本</a:t>
            </a:r>
            <a:r>
              <a:rPr lang="ja-JP" altLang="en-US" sz="2400" dirty="0">
                <a:solidFill>
                  <a:schemeClr val="bg1">
                    <a:lumMod val="65000"/>
                  </a:schemeClr>
                </a:solidFill>
              </a:rPr>
              <a:t>研究</a:t>
            </a:r>
            <a:r>
              <a:rPr lang="ja-JP" altLang="en-US" sz="2400" dirty="0" smtClean="0">
                <a:solidFill>
                  <a:schemeClr val="bg1">
                    <a:lumMod val="65000"/>
                  </a:schemeClr>
                </a:solidFill>
              </a:rPr>
              <a:t>のまとめと今後</a:t>
            </a:r>
            <a:r>
              <a:rPr lang="ja-JP" altLang="en-US" sz="2400" dirty="0">
                <a:solidFill>
                  <a:schemeClr val="bg1">
                    <a:lumMod val="65000"/>
                  </a:schemeClr>
                </a:solidFill>
              </a:rPr>
              <a:t>の予定</a:t>
            </a:r>
            <a:endParaRPr kumimoji="1" lang="ja-JP" altLang="en-US" sz="2400" dirty="0">
              <a:solidFill>
                <a:schemeClr val="bg1">
                  <a:lumMod val="65000"/>
                </a:schemeClr>
              </a:solidFill>
            </a:endParaRPr>
          </a:p>
        </p:txBody>
      </p:sp>
      <p:sp>
        <p:nvSpPr>
          <p:cNvPr id="18" name="テキスト ボックス 17"/>
          <p:cNvSpPr txBox="1"/>
          <p:nvPr/>
        </p:nvSpPr>
        <p:spPr>
          <a:xfrm>
            <a:off x="160792" y="4533450"/>
            <a:ext cx="8427307" cy="461665"/>
          </a:xfrm>
          <a:prstGeom prst="rect">
            <a:avLst/>
          </a:prstGeom>
          <a:noFill/>
        </p:spPr>
        <p:txBody>
          <a:bodyPr wrap="none" rtlCol="0">
            <a:spAutoFit/>
          </a:bodyPr>
          <a:lstStyle/>
          <a:p>
            <a:r>
              <a:rPr lang="en-US" altLang="ja-JP" sz="2400" dirty="0">
                <a:solidFill>
                  <a:schemeClr val="bg1">
                    <a:lumMod val="65000"/>
                  </a:schemeClr>
                </a:solidFill>
              </a:rPr>
              <a:t>5</a:t>
            </a:r>
            <a:r>
              <a:rPr lang="en-US" altLang="ja-JP" sz="2400" dirty="0" smtClean="0">
                <a:solidFill>
                  <a:schemeClr val="bg1">
                    <a:lumMod val="65000"/>
                  </a:schemeClr>
                </a:solidFill>
              </a:rPr>
              <a:t>.</a:t>
            </a:r>
            <a:r>
              <a:rPr lang="ja-JP" altLang="en-US" sz="2400" dirty="0" smtClean="0">
                <a:solidFill>
                  <a:schemeClr val="bg1">
                    <a:lumMod val="65000"/>
                  </a:schemeClr>
                </a:solidFill>
              </a:rPr>
              <a:t> </a:t>
            </a:r>
            <a:r>
              <a:rPr lang="en-US" altLang="ja-JP" sz="2400" dirty="0">
                <a:solidFill>
                  <a:schemeClr val="bg1">
                    <a:lumMod val="65000"/>
                  </a:schemeClr>
                </a:solidFill>
              </a:rPr>
              <a:t>LHD </a:t>
            </a:r>
            <a:r>
              <a:rPr lang="ja-JP" altLang="en-US" sz="2400" dirty="0">
                <a:solidFill>
                  <a:schemeClr val="bg1">
                    <a:lumMod val="65000"/>
                  </a:schemeClr>
                </a:solidFill>
              </a:rPr>
              <a:t>第 </a:t>
            </a:r>
            <a:r>
              <a:rPr lang="en-US" altLang="ja-JP" sz="2400" dirty="0">
                <a:solidFill>
                  <a:schemeClr val="bg1">
                    <a:lumMod val="65000"/>
                  </a:schemeClr>
                </a:solidFill>
              </a:rPr>
              <a:t>18 </a:t>
            </a:r>
            <a:r>
              <a:rPr lang="ja-JP" altLang="en-US" sz="2400" dirty="0">
                <a:solidFill>
                  <a:schemeClr val="bg1">
                    <a:lumMod val="65000"/>
                  </a:schemeClr>
                </a:solidFill>
              </a:rPr>
              <a:t>サイクル実験における開発した検出器のテスト結果</a:t>
            </a:r>
            <a:endParaRPr kumimoji="1" lang="ja-JP" altLang="en-US" sz="2400" dirty="0">
              <a:solidFill>
                <a:schemeClr val="bg1">
                  <a:lumMod val="65000"/>
                </a:schemeClr>
              </a:solidFill>
            </a:endParaRPr>
          </a:p>
        </p:txBody>
      </p:sp>
    </p:spTree>
    <p:extLst>
      <p:ext uri="{BB962C8B-B14F-4D97-AF65-F5344CB8AC3E}">
        <p14:creationId xmlns:p14="http://schemas.microsoft.com/office/powerpoint/2010/main" val="2006276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0"/>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700" dirty="0" smtClean="0">
                <a:solidFill>
                  <a:schemeClr val="tx1"/>
                </a:solidFill>
                <a:ea typeface="+mj-ea"/>
                <a:cs typeface="Times New Roman" panose="02020603050405020304" pitchFamily="18" charset="0"/>
              </a:rPr>
              <a:t>重水素実験における中性子および</a:t>
            </a:r>
            <a:r>
              <a:rPr lang="en-US" altLang="ja-JP" sz="2700" dirty="0" smtClean="0">
                <a:solidFill>
                  <a:schemeClr val="tx1"/>
                </a:solidFill>
                <a:latin typeface="Symbol" panose="05050102010706020507" pitchFamily="18" charset="2"/>
                <a:ea typeface="+mj-ea"/>
                <a:cs typeface="Times New Roman" panose="02020603050405020304" pitchFamily="18" charset="0"/>
              </a:rPr>
              <a:t>g</a:t>
            </a:r>
            <a:r>
              <a:rPr lang="ja-JP" altLang="en-US" sz="2700" dirty="0" smtClean="0">
                <a:solidFill>
                  <a:schemeClr val="tx1"/>
                </a:solidFill>
                <a:ea typeface="+mj-ea"/>
                <a:cs typeface="Times New Roman" panose="02020603050405020304" pitchFamily="18" charset="0"/>
              </a:rPr>
              <a:t>線の発生機構</a:t>
            </a:r>
            <a:endParaRPr lang="ja-JP" altLang="en-US" sz="2700" dirty="0">
              <a:solidFill>
                <a:schemeClr val="tx1"/>
              </a:solidFill>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F729B35-F32C-41B9-8D3C-9EB42FC212F5}" type="slidenum">
              <a:rPr kumimoji="1" lang="ja-JP" altLang="en-US" smtClean="0">
                <a:ea typeface="+mj-ea"/>
                <a:cs typeface="Times New Roman" panose="02020603050405020304" pitchFamily="18" charset="0"/>
              </a:rPr>
              <a:pPr/>
              <a:t>7</a:t>
            </a:fld>
            <a:endParaRPr kumimoji="1" lang="ja-JP" altLang="en-US">
              <a:ea typeface="+mj-ea"/>
              <a:cs typeface="Times New Roman" panose="02020603050405020304" pitchFamily="18" charset="0"/>
            </a:endParaRPr>
          </a:p>
        </p:txBody>
      </p:sp>
      <p:grpSp>
        <p:nvGrpSpPr>
          <p:cNvPr id="15" name="グループ化 14"/>
          <p:cNvGrpSpPr/>
          <p:nvPr/>
        </p:nvGrpSpPr>
        <p:grpSpPr>
          <a:xfrm>
            <a:off x="493545" y="1740417"/>
            <a:ext cx="5749600" cy="4805852"/>
            <a:chOff x="1924379" y="985156"/>
            <a:chExt cx="5138188" cy="4294798"/>
          </a:xfrm>
        </p:grpSpPr>
        <p:pic>
          <p:nvPicPr>
            <p:cNvPr id="9" name="図 8"/>
            <p:cNvPicPr>
              <a:picLocks noChangeAspect="1"/>
            </p:cNvPicPr>
            <p:nvPr/>
          </p:nvPicPr>
          <p:blipFill>
            <a:blip r:embed="rId3"/>
            <a:stretch>
              <a:fillRect/>
            </a:stretch>
          </p:blipFill>
          <p:spPr>
            <a:xfrm>
              <a:off x="3082185" y="1059308"/>
              <a:ext cx="3980382" cy="4220646"/>
            </a:xfrm>
            <a:prstGeom prst="rect">
              <a:avLst/>
            </a:prstGeom>
          </p:spPr>
        </p:pic>
        <p:sp>
          <p:nvSpPr>
            <p:cNvPr id="2" name="テキスト ボックス 1"/>
            <p:cNvSpPr txBox="1"/>
            <p:nvPr/>
          </p:nvSpPr>
          <p:spPr>
            <a:xfrm>
              <a:off x="5571139" y="985156"/>
              <a:ext cx="1319592" cy="461665"/>
            </a:xfrm>
            <a:prstGeom prst="rect">
              <a:avLst/>
            </a:prstGeom>
            <a:noFill/>
          </p:spPr>
          <p:txBody>
            <a:bodyPr wrap="none" rtlCol="0">
              <a:spAutoFit/>
            </a:bodyPr>
            <a:lstStyle/>
            <a:p>
              <a:r>
                <a:rPr kumimoji="1" lang="en-US" altLang="ja-JP" sz="2400" dirty="0" smtClean="0">
                  <a:solidFill>
                    <a:srgbClr val="FF0000"/>
                  </a:solidFill>
                </a:rPr>
                <a:t>2.45MeV</a:t>
              </a:r>
              <a:endParaRPr kumimoji="1" lang="ja-JP" altLang="en-US" sz="2400" dirty="0">
                <a:solidFill>
                  <a:srgbClr val="FF0000"/>
                </a:solidFill>
              </a:endParaRPr>
            </a:p>
          </p:txBody>
        </p:sp>
        <p:grpSp>
          <p:nvGrpSpPr>
            <p:cNvPr id="11" name="グループ化 10"/>
            <p:cNvGrpSpPr/>
            <p:nvPr/>
          </p:nvGrpSpPr>
          <p:grpSpPr>
            <a:xfrm>
              <a:off x="1924379" y="4513031"/>
              <a:ext cx="3426043" cy="322940"/>
              <a:chOff x="-159627" y="5443197"/>
              <a:chExt cx="3426043" cy="322940"/>
            </a:xfrm>
          </p:grpSpPr>
          <p:sp>
            <p:nvSpPr>
              <p:cNvPr id="8" name="正方形/長方形 7"/>
              <p:cNvSpPr/>
              <p:nvPr/>
            </p:nvSpPr>
            <p:spPr>
              <a:xfrm>
                <a:off x="-159627" y="5443197"/>
                <a:ext cx="3399440" cy="322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1" y="5502472"/>
                <a:ext cx="3334407" cy="254535"/>
              </a:xfrm>
              <a:prstGeom prst="rect">
                <a:avLst/>
              </a:prstGeom>
            </p:spPr>
          </p:pic>
        </p:grpSp>
      </p:grpSp>
      <p:sp>
        <p:nvSpPr>
          <p:cNvPr id="19" name="テキスト ボックス 18"/>
          <p:cNvSpPr txBox="1"/>
          <p:nvPr/>
        </p:nvSpPr>
        <p:spPr>
          <a:xfrm>
            <a:off x="6457950" y="1892381"/>
            <a:ext cx="2818583" cy="1938992"/>
          </a:xfrm>
          <a:prstGeom prst="rect">
            <a:avLst/>
          </a:prstGeom>
          <a:noFill/>
        </p:spPr>
        <p:txBody>
          <a:bodyPr wrap="square" rtlCol="0">
            <a:spAutoFit/>
          </a:bodyPr>
          <a:lstStyle/>
          <a:p>
            <a:r>
              <a:rPr kumimoji="1" lang="ja-JP" altLang="en-US" sz="2400" dirty="0" smtClean="0"/>
              <a:t>中性子：バルクプラズマと</a:t>
            </a:r>
            <a:r>
              <a:rPr kumimoji="1" lang="en-US" altLang="ja-JP" sz="2400" dirty="0" smtClean="0"/>
              <a:t>NBI</a:t>
            </a:r>
            <a:r>
              <a:rPr kumimoji="1" lang="ja-JP" altLang="en-US" sz="2400" dirty="0" smtClean="0"/>
              <a:t>由来の高エネルギー中性粒子と相互作用で発生。</a:t>
            </a:r>
            <a:endParaRPr kumimoji="1" lang="ja-JP" altLang="en-US" sz="2400" dirty="0"/>
          </a:p>
        </p:txBody>
      </p:sp>
      <p:sp>
        <p:nvSpPr>
          <p:cNvPr id="20" name="テキスト ボックス 19"/>
          <p:cNvSpPr txBox="1"/>
          <p:nvPr/>
        </p:nvSpPr>
        <p:spPr>
          <a:xfrm>
            <a:off x="6457950" y="4201782"/>
            <a:ext cx="2455975" cy="1569660"/>
          </a:xfrm>
          <a:prstGeom prst="rect">
            <a:avLst/>
          </a:prstGeom>
          <a:noFill/>
        </p:spPr>
        <p:txBody>
          <a:bodyPr wrap="square" rtlCol="0">
            <a:spAutoFit/>
          </a:bodyPr>
          <a:lstStyle/>
          <a:p>
            <a:r>
              <a:rPr kumimoji="1" lang="en-US" altLang="ja-JP" sz="2400" dirty="0" smtClean="0">
                <a:latin typeface="Symbol" panose="05050102010706020507" pitchFamily="18" charset="2"/>
              </a:rPr>
              <a:t>g</a:t>
            </a:r>
            <a:r>
              <a:rPr kumimoji="1" lang="ja-JP" altLang="en-US" sz="2400" dirty="0" smtClean="0">
                <a:latin typeface="Symbol" panose="05050102010706020507" pitchFamily="18" charset="2"/>
              </a:rPr>
              <a:t>線</a:t>
            </a:r>
            <a:r>
              <a:rPr kumimoji="1" lang="ja-JP" altLang="en-US" sz="2400" dirty="0" smtClean="0"/>
              <a:t>：主として中性子と</a:t>
            </a:r>
            <a:r>
              <a:rPr lang="ja-JP" altLang="en-US" sz="2400" dirty="0" smtClean="0"/>
              <a:t>物質と</a:t>
            </a:r>
            <a:r>
              <a:rPr lang="ja-JP" altLang="en-US" sz="2400" dirty="0"/>
              <a:t>の</a:t>
            </a:r>
            <a:r>
              <a:rPr lang="ja-JP" altLang="en-US" sz="2400" dirty="0" smtClean="0"/>
              <a:t>相互作用による二次放射として発生。</a:t>
            </a:r>
            <a:endParaRPr kumimoji="1" lang="ja-JP" altLang="en-US" sz="2400" dirty="0"/>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679" y="3108056"/>
            <a:ext cx="1505042" cy="256958"/>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679" y="3401473"/>
            <a:ext cx="2376438" cy="291389"/>
          </a:xfrm>
          <a:prstGeom prst="rect">
            <a:avLst/>
          </a:prstGeom>
        </p:spPr>
      </p:pic>
      <p:sp>
        <p:nvSpPr>
          <p:cNvPr id="6" name="テキスト ボックス 5"/>
          <p:cNvSpPr txBox="1"/>
          <p:nvPr/>
        </p:nvSpPr>
        <p:spPr>
          <a:xfrm>
            <a:off x="904655" y="907355"/>
            <a:ext cx="3833721" cy="1015663"/>
          </a:xfrm>
          <a:prstGeom prst="rect">
            <a:avLst/>
          </a:prstGeom>
          <a:noFill/>
        </p:spPr>
        <p:txBody>
          <a:bodyPr wrap="square" rtlCol="0">
            <a:spAutoFit/>
          </a:bodyPr>
          <a:lstStyle/>
          <a:p>
            <a:r>
              <a:rPr kumimoji="1" lang="ja-JP" altLang="en-US" sz="2000" dirty="0" smtClean="0"/>
              <a:t>中性子・</a:t>
            </a:r>
            <a:r>
              <a:rPr kumimoji="1" lang="en-US" altLang="ja-JP" sz="2000" dirty="0" smtClean="0">
                <a:latin typeface="Symbol" panose="05050102010706020507" pitchFamily="18" charset="2"/>
              </a:rPr>
              <a:t>g</a:t>
            </a:r>
            <a:r>
              <a:rPr kumimoji="1" lang="ja-JP" altLang="en-US" sz="2000" dirty="0" smtClean="0"/>
              <a:t>線は計測器にとってノイズとなるうえに、計測器そのものを破損してしまう可能性もある。</a:t>
            </a:r>
            <a:endParaRPr kumimoji="1" lang="ja-JP" altLang="en-US" sz="2000" dirty="0"/>
          </a:p>
        </p:txBody>
      </p:sp>
    </p:spTree>
    <p:extLst>
      <p:ext uri="{BB962C8B-B14F-4D97-AF65-F5344CB8AC3E}">
        <p14:creationId xmlns:p14="http://schemas.microsoft.com/office/powerpoint/2010/main" val="4080464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31531" y="3077783"/>
            <a:ext cx="4361118" cy="3063595"/>
          </a:xfrm>
          <a:prstGeom prst="rect">
            <a:avLst/>
          </a:prstGeom>
        </p:spPr>
      </p:pic>
      <p:sp>
        <p:nvSpPr>
          <p:cNvPr id="5" name="正方形/長方形 4"/>
          <p:cNvSpPr/>
          <p:nvPr/>
        </p:nvSpPr>
        <p:spPr>
          <a:xfrm>
            <a:off x="1" y="0"/>
            <a:ext cx="9144000" cy="737981"/>
          </a:xfrm>
          <a:prstGeom prst="rect">
            <a:avLst/>
          </a:prstGeom>
          <a:gradFill flip="none" rotWithShape="1">
            <a:gsLst>
              <a:gs pos="100000">
                <a:srgbClr val="FFB265"/>
              </a:gs>
              <a:gs pos="63000">
                <a:srgbClr val="F9C270"/>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700" dirty="0" smtClean="0">
                <a:solidFill>
                  <a:schemeClr val="tx1"/>
                </a:solidFill>
                <a:ea typeface="+mj-ea"/>
                <a:cs typeface="Times New Roman" panose="02020603050405020304" pitchFamily="18" charset="0"/>
              </a:rPr>
              <a:t>重水素実験における中性子および</a:t>
            </a:r>
            <a:r>
              <a:rPr lang="en-US" altLang="ja-JP" sz="2700" dirty="0" smtClean="0">
                <a:solidFill>
                  <a:schemeClr val="tx1"/>
                </a:solidFill>
                <a:latin typeface="Symbol" panose="05050102010706020507" pitchFamily="18" charset="2"/>
                <a:ea typeface="+mj-ea"/>
                <a:cs typeface="Times New Roman" panose="02020603050405020304" pitchFamily="18" charset="0"/>
              </a:rPr>
              <a:t>g</a:t>
            </a:r>
            <a:r>
              <a:rPr lang="ja-JP" altLang="en-US" sz="2700" dirty="0" smtClean="0">
                <a:solidFill>
                  <a:schemeClr val="tx1"/>
                </a:solidFill>
                <a:ea typeface="+mj-ea"/>
                <a:cs typeface="Times New Roman" panose="02020603050405020304" pitchFamily="18" charset="0"/>
              </a:rPr>
              <a:t>線発生</a:t>
            </a:r>
            <a:r>
              <a:rPr lang="ja-JP" altLang="en-US" sz="2700" dirty="0">
                <a:solidFill>
                  <a:schemeClr val="tx1"/>
                </a:solidFill>
                <a:ea typeface="+mj-ea"/>
                <a:cs typeface="Times New Roman" panose="02020603050405020304" pitchFamily="18" charset="0"/>
              </a:rPr>
              <a:t>量</a:t>
            </a:r>
          </a:p>
        </p:txBody>
      </p:sp>
      <p:sp>
        <p:nvSpPr>
          <p:cNvPr id="3" name="スライド番号プレースホルダー 2"/>
          <p:cNvSpPr>
            <a:spLocks noGrp="1"/>
          </p:cNvSpPr>
          <p:nvPr>
            <p:ph type="sldNum" sz="quarter" idx="12"/>
          </p:nvPr>
        </p:nvSpPr>
        <p:spPr>
          <a:xfrm>
            <a:off x="6718081" y="6492875"/>
            <a:ext cx="2057400" cy="365125"/>
          </a:xfrm>
        </p:spPr>
        <p:txBody>
          <a:bodyPr/>
          <a:lstStyle/>
          <a:p>
            <a:fld id="{6F729B35-F32C-41B9-8D3C-9EB42FC212F5}" type="slidenum">
              <a:rPr kumimoji="1" lang="ja-JP" altLang="en-US" smtClean="0">
                <a:ea typeface="+mj-ea"/>
                <a:cs typeface="Times New Roman" panose="02020603050405020304" pitchFamily="18" charset="0"/>
              </a:rPr>
              <a:pPr/>
              <a:t>8</a:t>
            </a:fld>
            <a:endParaRPr kumimoji="1" lang="ja-JP" altLang="en-US">
              <a:ea typeface="+mj-ea"/>
              <a:cs typeface="Times New Roman" panose="02020603050405020304" pitchFamily="18" charset="0"/>
            </a:endParaRPr>
          </a:p>
        </p:txBody>
      </p:sp>
      <p:sp>
        <p:nvSpPr>
          <p:cNvPr id="10" name="正方形/長方形 9"/>
          <p:cNvSpPr/>
          <p:nvPr/>
        </p:nvSpPr>
        <p:spPr>
          <a:xfrm>
            <a:off x="427721" y="993057"/>
            <a:ext cx="8521997" cy="1131079"/>
          </a:xfrm>
          <a:prstGeom prst="rect">
            <a:avLst/>
          </a:prstGeom>
        </p:spPr>
        <p:txBody>
          <a:bodyPr wrap="square">
            <a:spAutoFit/>
          </a:bodyPr>
          <a:lstStyle/>
          <a:p>
            <a:pPr>
              <a:lnSpc>
                <a:spcPts val="2680"/>
              </a:lnSpc>
            </a:pPr>
            <a:r>
              <a:rPr lang="en-US" altLang="ja-JP" sz="2400" dirty="0" smtClean="0">
                <a:ea typeface="+mj-ea"/>
                <a:cs typeface="Times New Roman" panose="02020603050405020304" pitchFamily="18" charset="0"/>
              </a:rPr>
              <a:t>2</a:t>
            </a:r>
            <a:r>
              <a:rPr lang="ja-JP" altLang="en-US" sz="2400" dirty="0" smtClean="0">
                <a:ea typeface="+mj-ea"/>
                <a:cs typeface="Times New Roman" panose="02020603050405020304" pitchFamily="18" charset="0"/>
              </a:rPr>
              <a:t>次元輸送コード</a:t>
            </a:r>
            <a:r>
              <a:rPr lang="en-US" altLang="ja-JP" sz="2400" dirty="0" smtClean="0">
                <a:ea typeface="+mj-ea"/>
                <a:cs typeface="Times New Roman" panose="02020603050405020304" pitchFamily="18" charset="0"/>
              </a:rPr>
              <a:t>DORT[4]</a:t>
            </a:r>
            <a:r>
              <a:rPr lang="ja-JP" altLang="en-US" sz="2400" dirty="0" smtClean="0">
                <a:ea typeface="+mj-ea"/>
                <a:cs typeface="Times New Roman" panose="02020603050405020304" pitchFamily="18" charset="0"/>
              </a:rPr>
              <a:t>によって計算された</a:t>
            </a:r>
            <a:r>
              <a:rPr lang="ja-JP" altLang="en-US" sz="2400" dirty="0">
                <a:cs typeface="Times New Roman" panose="02020603050405020304" pitchFamily="18" charset="0"/>
              </a:rPr>
              <a:t>中性子束と</a:t>
            </a:r>
            <a:r>
              <a:rPr lang="en-US" altLang="ja-JP" sz="2400" dirty="0">
                <a:latin typeface="Symbol" panose="05050102010706020507" pitchFamily="18" charset="2"/>
                <a:cs typeface="Times New Roman" panose="02020603050405020304" pitchFamily="18" charset="0"/>
              </a:rPr>
              <a:t>g</a:t>
            </a:r>
            <a:r>
              <a:rPr lang="ja-JP" altLang="en-US" sz="2400" dirty="0" smtClean="0">
                <a:cs typeface="Times New Roman" panose="02020603050405020304" pitchFamily="18" charset="0"/>
              </a:rPr>
              <a:t>線フラックスを用いて、</a:t>
            </a:r>
            <a:r>
              <a:rPr lang="ja-JP" altLang="en-US" sz="2400" dirty="0"/>
              <a:t>シンチレーション光の強度</a:t>
            </a:r>
            <a:r>
              <a:rPr lang="ja-JP" altLang="en-US" sz="2400" dirty="0" smtClean="0"/>
              <a:t>の</a:t>
            </a:r>
            <a:r>
              <a:rPr lang="ja-JP" altLang="en-US" sz="2400" dirty="0"/>
              <a:t>定量</a:t>
            </a:r>
            <a:r>
              <a:rPr lang="ja-JP" altLang="en-US" sz="2400" dirty="0" smtClean="0"/>
              <a:t>的な見積もりを行った。</a:t>
            </a:r>
            <a:r>
              <a:rPr lang="ja-JP" altLang="en-US" sz="2400" dirty="0" smtClean="0">
                <a:ea typeface="+mj-ea"/>
                <a:cs typeface="Times New Roman" panose="02020603050405020304" pitchFamily="18" charset="0"/>
              </a:rPr>
              <a:t>最大中性子束が発生する放電条件を考えている。</a:t>
            </a:r>
            <a:endParaRPr lang="ja-JP" altLang="en-US" sz="2400" dirty="0">
              <a:ea typeface="+mj-ea"/>
              <a:cs typeface="Times New Roman" panose="02020603050405020304" pitchFamily="18" charset="0"/>
            </a:endParaRPr>
          </a:p>
        </p:txBody>
      </p:sp>
      <p:sp>
        <p:nvSpPr>
          <p:cNvPr id="11" name="正方形/長方形 10"/>
          <p:cNvSpPr/>
          <p:nvPr/>
        </p:nvSpPr>
        <p:spPr>
          <a:xfrm>
            <a:off x="427721" y="6538916"/>
            <a:ext cx="3848811" cy="300082"/>
          </a:xfrm>
          <a:prstGeom prst="rect">
            <a:avLst/>
          </a:prstGeom>
        </p:spPr>
        <p:txBody>
          <a:bodyPr wrap="none">
            <a:spAutoFit/>
          </a:bodyPr>
          <a:lstStyle/>
          <a:p>
            <a:r>
              <a:rPr lang="ja-JP" altLang="en-US" sz="1350" dirty="0" smtClean="0">
                <a:ea typeface="+mj-ea"/>
              </a:rPr>
              <a:t>[</a:t>
            </a:r>
            <a:r>
              <a:rPr lang="en-US" altLang="ja-JP" sz="1350" dirty="0">
                <a:ea typeface="+mj-ea"/>
              </a:rPr>
              <a:t>4</a:t>
            </a:r>
            <a:r>
              <a:rPr lang="ja-JP" altLang="en-US" sz="1350" dirty="0" smtClean="0">
                <a:ea typeface="+mj-ea"/>
              </a:rPr>
              <a:t>] </a:t>
            </a:r>
            <a:r>
              <a:rPr lang="ja-JP" altLang="en-US" sz="1350" dirty="0">
                <a:ea typeface="+mj-ea"/>
              </a:rPr>
              <a:t>W.A.Rhoades et al</a:t>
            </a:r>
            <a:r>
              <a:rPr lang="ja-JP" altLang="en-US" sz="1350" dirty="0" err="1">
                <a:ea typeface="+mj-ea"/>
              </a:rPr>
              <a:t>.,</a:t>
            </a:r>
            <a:r>
              <a:rPr lang="ja-JP" altLang="en-US" sz="1350" dirty="0">
                <a:ea typeface="+mj-ea"/>
              </a:rPr>
              <a:t> Nucl. Sci. Eng</a:t>
            </a:r>
            <a:r>
              <a:rPr lang="ja-JP" altLang="en-US" sz="1350" dirty="0" err="1">
                <a:ea typeface="+mj-ea"/>
              </a:rPr>
              <a:t>.,</a:t>
            </a:r>
            <a:r>
              <a:rPr lang="ja-JP" altLang="en-US" sz="1350" dirty="0">
                <a:ea typeface="+mj-ea"/>
              </a:rPr>
              <a:t> </a:t>
            </a:r>
            <a:r>
              <a:rPr lang="ja-JP" altLang="en-US" sz="1350" b="1" dirty="0">
                <a:ea typeface="+mj-ea"/>
              </a:rPr>
              <a:t>99</a:t>
            </a:r>
            <a:r>
              <a:rPr lang="ja-JP" altLang="en-US" sz="1350" dirty="0">
                <a:ea typeface="+mj-ea"/>
              </a:rPr>
              <a:t>, 88 (1988).</a:t>
            </a:r>
          </a:p>
        </p:txBody>
      </p:sp>
      <p:sp>
        <p:nvSpPr>
          <p:cNvPr id="8" name="テキスト ボックス 7"/>
          <p:cNvSpPr txBox="1"/>
          <p:nvPr/>
        </p:nvSpPr>
        <p:spPr>
          <a:xfrm>
            <a:off x="701842" y="6247154"/>
            <a:ext cx="9695793" cy="369332"/>
          </a:xfrm>
          <a:prstGeom prst="rect">
            <a:avLst/>
          </a:prstGeom>
          <a:noFill/>
        </p:spPr>
        <p:txBody>
          <a:bodyPr wrap="square" rtlCol="0">
            <a:spAutoFit/>
          </a:bodyPr>
          <a:lstStyle/>
          <a:p>
            <a:r>
              <a:rPr lang="en-US" altLang="ja-JP" dirty="0" smtClean="0">
                <a:ea typeface="+mj-ea"/>
                <a:cs typeface="Times New Roman" panose="02020603050405020304" pitchFamily="18" charset="0"/>
              </a:rPr>
              <a:t>DORT</a:t>
            </a:r>
            <a:r>
              <a:rPr lang="ja-JP" altLang="en-US" dirty="0" smtClean="0">
                <a:ea typeface="+mj-ea"/>
                <a:cs typeface="Times New Roman" panose="02020603050405020304" pitchFamily="18" charset="0"/>
              </a:rPr>
              <a:t>によって計算された</a:t>
            </a:r>
            <a:r>
              <a:rPr lang="en-US" altLang="ja-JP" dirty="0" smtClean="0">
                <a:ea typeface="+mj-ea"/>
                <a:cs typeface="Times New Roman" panose="02020603050405020304" pitchFamily="18" charset="0"/>
              </a:rPr>
              <a:t>3.5U</a:t>
            </a:r>
            <a:r>
              <a:rPr lang="ja-JP" altLang="en-US" dirty="0" smtClean="0">
                <a:ea typeface="+mj-ea"/>
                <a:cs typeface="Times New Roman" panose="02020603050405020304" pitchFamily="18" charset="0"/>
              </a:rPr>
              <a:t>ポート付近における中性子束</a:t>
            </a:r>
            <a:r>
              <a:rPr lang="en-US" altLang="ja-JP" dirty="0" smtClean="0">
                <a:ea typeface="+mj-ea"/>
                <a:cs typeface="Times New Roman" panose="02020603050405020304" pitchFamily="18" charset="0"/>
              </a:rPr>
              <a:t>(</a:t>
            </a:r>
            <a:r>
              <a:rPr lang="ja-JP" altLang="en-US" dirty="0" smtClean="0">
                <a:ea typeface="+mj-ea"/>
                <a:cs typeface="Times New Roman" panose="02020603050405020304" pitchFamily="18" charset="0"/>
              </a:rPr>
              <a:t>左</a:t>
            </a:r>
            <a:r>
              <a:rPr lang="en-US" altLang="ja-JP" dirty="0" smtClean="0">
                <a:ea typeface="+mj-ea"/>
                <a:cs typeface="Times New Roman" panose="02020603050405020304" pitchFamily="18" charset="0"/>
              </a:rPr>
              <a:t>)</a:t>
            </a:r>
            <a:r>
              <a:rPr lang="ja-JP" altLang="en-US" dirty="0" smtClean="0">
                <a:ea typeface="+mj-ea"/>
                <a:cs typeface="Times New Roman" panose="02020603050405020304" pitchFamily="18" charset="0"/>
              </a:rPr>
              <a:t>・</a:t>
            </a:r>
            <a:r>
              <a:rPr lang="en-US" altLang="ja-JP" dirty="0" smtClean="0">
                <a:latin typeface="Symbol" panose="05050102010706020507" pitchFamily="18" charset="2"/>
                <a:ea typeface="+mj-ea"/>
                <a:cs typeface="Times New Roman" panose="02020603050405020304" pitchFamily="18" charset="0"/>
              </a:rPr>
              <a:t>g</a:t>
            </a:r>
            <a:r>
              <a:rPr lang="ja-JP" altLang="en-US" dirty="0" smtClean="0">
                <a:latin typeface="Symbol" panose="05050102010706020507" pitchFamily="18" charset="2"/>
                <a:ea typeface="+mj-ea"/>
                <a:cs typeface="Times New Roman" panose="02020603050405020304" pitchFamily="18" charset="0"/>
              </a:rPr>
              <a:t>線フラックス</a:t>
            </a:r>
            <a:r>
              <a:rPr lang="en-US" altLang="ja-JP" dirty="0" smtClean="0">
                <a:latin typeface="Symbol" panose="05050102010706020507" pitchFamily="18" charset="2"/>
                <a:ea typeface="+mj-ea"/>
                <a:cs typeface="Times New Roman" panose="02020603050405020304" pitchFamily="18" charset="0"/>
              </a:rPr>
              <a:t>(</a:t>
            </a:r>
            <a:r>
              <a:rPr lang="ja-JP" altLang="en-US" dirty="0" smtClean="0">
                <a:latin typeface="Symbol" panose="05050102010706020507" pitchFamily="18" charset="2"/>
                <a:ea typeface="+mj-ea"/>
                <a:cs typeface="Times New Roman" panose="02020603050405020304" pitchFamily="18" charset="0"/>
              </a:rPr>
              <a:t>右</a:t>
            </a:r>
            <a:r>
              <a:rPr lang="en-US" altLang="ja-JP" dirty="0" smtClean="0">
                <a:latin typeface="Symbol" panose="05050102010706020507" pitchFamily="18" charset="2"/>
                <a:ea typeface="+mj-ea"/>
                <a:cs typeface="Times New Roman" panose="02020603050405020304" pitchFamily="18" charset="0"/>
              </a:rPr>
              <a:t>)</a:t>
            </a:r>
            <a:endParaRPr lang="ja-JP" altLang="en-US" dirty="0">
              <a:latin typeface="Symbol" panose="05050102010706020507" pitchFamily="18" charset="2"/>
              <a:ea typeface="+mj-ea"/>
              <a:cs typeface="Times New Roman" panose="02020603050405020304" pitchFamily="18" charset="0"/>
            </a:endParaRPr>
          </a:p>
        </p:txBody>
      </p:sp>
      <p:sp>
        <p:nvSpPr>
          <p:cNvPr id="6" name="正方形/長方形 5"/>
          <p:cNvSpPr/>
          <p:nvPr/>
        </p:nvSpPr>
        <p:spPr>
          <a:xfrm>
            <a:off x="466560" y="2262645"/>
            <a:ext cx="7876847" cy="646331"/>
          </a:xfrm>
          <a:prstGeom prst="rect">
            <a:avLst/>
          </a:prstGeom>
        </p:spPr>
        <p:txBody>
          <a:bodyPr wrap="square">
            <a:spAutoFit/>
          </a:bodyPr>
          <a:lstStyle/>
          <a:p>
            <a:r>
              <a:rPr lang="ja-JP" altLang="en-US" dirty="0"/>
              <a:t>垂直</a:t>
            </a:r>
            <a:r>
              <a:rPr lang="ja-JP" altLang="en-US" dirty="0" smtClean="0"/>
              <a:t>方向</a:t>
            </a:r>
            <a:r>
              <a:rPr lang="en-US" altLang="ja-JP" dirty="0" smtClean="0"/>
              <a:t>NBI</a:t>
            </a:r>
            <a:r>
              <a:rPr lang="ja-JP" altLang="en-US" dirty="0"/>
              <a:t>入射</a:t>
            </a:r>
            <a:r>
              <a:rPr lang="ja-JP" altLang="en-US" dirty="0" smtClean="0"/>
              <a:t>エネルギー</a:t>
            </a:r>
            <a:r>
              <a:rPr lang="en-US" altLang="ja-JP" dirty="0" smtClean="0"/>
              <a:t>18MW</a:t>
            </a:r>
            <a:r>
              <a:rPr lang="ja-JP" altLang="en-US" dirty="0"/>
              <a:t>　</a:t>
            </a:r>
            <a:r>
              <a:rPr lang="ja-JP" altLang="en-US" dirty="0" smtClean="0"/>
              <a:t>接線方向</a:t>
            </a:r>
            <a:r>
              <a:rPr lang="en-US" altLang="ja-JP" dirty="0" smtClean="0"/>
              <a:t>NBI</a:t>
            </a:r>
            <a:r>
              <a:rPr lang="ja-JP" altLang="en-US" dirty="0" smtClean="0"/>
              <a:t>入射エネルギー</a:t>
            </a:r>
            <a:r>
              <a:rPr lang="en-US" altLang="ja-JP" dirty="0" smtClean="0"/>
              <a:t>14MW</a:t>
            </a:r>
          </a:p>
          <a:p>
            <a:r>
              <a:rPr lang="en-US" altLang="ja-JP" dirty="0" smtClean="0"/>
              <a:t>Ne=2.5×10</a:t>
            </a:r>
            <a:r>
              <a:rPr lang="en-US" altLang="ja-JP" baseline="30000" dirty="0" smtClean="0"/>
              <a:t>19</a:t>
            </a:r>
            <a:r>
              <a:rPr lang="en-US" altLang="ja-JP" dirty="0" smtClean="0"/>
              <a:t> m</a:t>
            </a:r>
            <a:r>
              <a:rPr lang="en-US" altLang="ja-JP" baseline="30000" dirty="0" smtClean="0"/>
              <a:t>-3</a:t>
            </a:r>
            <a:r>
              <a:rPr lang="en-US" altLang="ja-JP" dirty="0" smtClean="0"/>
              <a:t> </a:t>
            </a:r>
            <a:r>
              <a:rPr lang="ja-JP" altLang="en-US" dirty="0"/>
              <a:t>　</a:t>
            </a:r>
            <a:r>
              <a:rPr lang="en-US" altLang="ja-JP" dirty="0" smtClean="0"/>
              <a:t>T</a:t>
            </a:r>
            <a:r>
              <a:rPr lang="en-US" altLang="ja-JP" baseline="-25000" dirty="0" smtClean="0"/>
              <a:t>e0</a:t>
            </a:r>
            <a:r>
              <a:rPr lang="en-US" altLang="ja-JP" dirty="0" smtClean="0"/>
              <a:t>=9.46keV</a:t>
            </a:r>
            <a:r>
              <a:rPr lang="ja-JP" altLang="en-US" dirty="0"/>
              <a:t>　中性子束の総和：</a:t>
            </a:r>
            <a:r>
              <a:rPr lang="en-US" altLang="ja-JP" dirty="0"/>
              <a:t>10</a:t>
            </a:r>
            <a:r>
              <a:rPr lang="en-US" altLang="ja-JP" baseline="30000" dirty="0"/>
              <a:t>13</a:t>
            </a:r>
            <a:r>
              <a:rPr lang="en-US" altLang="ja-JP" dirty="0"/>
              <a:t> m</a:t>
            </a:r>
            <a:r>
              <a:rPr lang="en-US" altLang="ja-JP" baseline="30000" dirty="0"/>
              <a:t>-2</a:t>
            </a:r>
            <a:r>
              <a:rPr lang="en-US" altLang="ja-JP" dirty="0"/>
              <a:t> </a:t>
            </a:r>
            <a:r>
              <a:rPr lang="en-US" altLang="ja-JP" dirty="0" smtClean="0"/>
              <a:t>s</a:t>
            </a:r>
            <a:r>
              <a:rPr lang="en-US" altLang="ja-JP" baseline="30000" dirty="0" smtClean="0"/>
              <a:t>-1</a:t>
            </a:r>
            <a:endParaRPr lang="ja-JP" altLang="en-US" dirty="0"/>
          </a:p>
        </p:txBody>
      </p:sp>
      <p:sp>
        <p:nvSpPr>
          <p:cNvPr id="9" name="下矢印 8"/>
          <p:cNvSpPr/>
          <p:nvPr/>
        </p:nvSpPr>
        <p:spPr>
          <a:xfrm>
            <a:off x="3457024" y="3685141"/>
            <a:ext cx="484632" cy="4773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635351" y="3370641"/>
            <a:ext cx="1874231" cy="369332"/>
          </a:xfrm>
          <a:prstGeom prst="rect">
            <a:avLst/>
          </a:prstGeom>
          <a:noFill/>
        </p:spPr>
        <p:txBody>
          <a:bodyPr wrap="none" rtlCol="0">
            <a:spAutoFit/>
          </a:bodyPr>
          <a:lstStyle/>
          <a:p>
            <a:r>
              <a:rPr kumimoji="1" lang="en-US" altLang="ja-JP" dirty="0" smtClean="0"/>
              <a:t>2.45MeV</a:t>
            </a:r>
            <a:r>
              <a:rPr kumimoji="1" lang="ja-JP" altLang="en-US" dirty="0" smtClean="0"/>
              <a:t>のピーク</a:t>
            </a:r>
            <a:endParaRPr kumimoji="1" lang="ja-JP" altLang="en-US" dirty="0"/>
          </a:p>
        </p:txBody>
      </p:sp>
      <p:sp>
        <p:nvSpPr>
          <p:cNvPr id="13" name="テキスト ボックス 12"/>
          <p:cNvSpPr txBox="1"/>
          <p:nvPr/>
        </p:nvSpPr>
        <p:spPr>
          <a:xfrm>
            <a:off x="701842" y="4866548"/>
            <a:ext cx="3239814" cy="646331"/>
          </a:xfrm>
          <a:prstGeom prst="rect">
            <a:avLst/>
          </a:prstGeom>
          <a:noFill/>
        </p:spPr>
        <p:txBody>
          <a:bodyPr wrap="square" rtlCol="0">
            <a:spAutoFit/>
          </a:bodyPr>
          <a:lstStyle/>
          <a:p>
            <a:r>
              <a:rPr kumimoji="1" lang="ja-JP" altLang="en-US" dirty="0" smtClean="0"/>
              <a:t>幅広いエネルギーの中性子が存在する。</a:t>
            </a:r>
            <a:endParaRPr kumimoji="1" lang="ja-JP" altLang="en-US" dirty="0"/>
          </a:p>
        </p:txBody>
      </p:sp>
      <p:pic>
        <p:nvPicPr>
          <p:cNvPr id="4" name="図 3"/>
          <p:cNvPicPr>
            <a:picLocks noChangeAspect="1"/>
          </p:cNvPicPr>
          <p:nvPr/>
        </p:nvPicPr>
        <p:blipFill>
          <a:blip r:embed="rId4"/>
          <a:stretch>
            <a:fillRect/>
          </a:stretch>
        </p:blipFill>
        <p:spPr>
          <a:xfrm>
            <a:off x="4500745" y="2991070"/>
            <a:ext cx="4627692" cy="3268308"/>
          </a:xfrm>
          <a:prstGeom prst="rect">
            <a:avLst/>
          </a:prstGeom>
        </p:spPr>
      </p:pic>
    </p:spTree>
    <p:extLst>
      <p:ext uri="{BB962C8B-B14F-4D97-AF65-F5344CB8AC3E}">
        <p14:creationId xmlns:p14="http://schemas.microsoft.com/office/powerpoint/2010/main" val="2958353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5723</TotalTime>
  <Words>1607</Words>
  <Application>Microsoft Office PowerPoint</Application>
  <PresentationFormat>画面に合わせる (4:3)</PresentationFormat>
  <Paragraphs>176</Paragraphs>
  <Slides>18</Slides>
  <Notes>18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ＭＳ Ｐゴシック</vt:lpstr>
      <vt:lpstr>Arial</vt:lpstr>
      <vt:lpstr>Calibri</vt:lpstr>
      <vt:lpstr>Calibri Light</vt:lpstr>
      <vt:lpstr>Symbol</vt:lpstr>
      <vt:lpstr>Times New Roman</vt:lpstr>
      <vt:lpstr>Office テーマ</vt:lpstr>
      <vt:lpstr>高中性子束環境下で使用可能な 軟X線検出器の開発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坂東隆宏</dc:creator>
  <cp:lastModifiedBy>T_BANDO</cp:lastModifiedBy>
  <cp:revision>617</cp:revision>
  <cp:lastPrinted>2015-03-03T07:21:34Z</cp:lastPrinted>
  <dcterms:created xsi:type="dcterms:W3CDTF">2014-05-29T00:28:40Z</dcterms:created>
  <dcterms:modified xsi:type="dcterms:W3CDTF">2015-03-04T07:50:04Z</dcterms:modified>
</cp:coreProperties>
</file>