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0" r:id="rId3"/>
    <p:sldId id="257" r:id="rId4"/>
    <p:sldId id="278" r:id="rId5"/>
    <p:sldId id="259" r:id="rId6"/>
    <p:sldId id="261" r:id="rId7"/>
    <p:sldId id="262" r:id="rId8"/>
    <p:sldId id="263" r:id="rId9"/>
    <p:sldId id="276" r:id="rId10"/>
    <p:sldId id="273" r:id="rId11"/>
    <p:sldId id="265" r:id="rId12"/>
    <p:sldId id="266" r:id="rId13"/>
    <p:sldId id="267" r:id="rId14"/>
    <p:sldId id="268" r:id="rId15"/>
    <p:sldId id="269" r:id="rId16"/>
    <p:sldId id="277" r:id="rId17"/>
    <p:sldId id="270" r:id="rId18"/>
    <p:sldId id="271" r:id="rId19"/>
    <p:sldId id="264" r:id="rId20"/>
    <p:sldId id="279" r:id="rId21"/>
    <p:sldId id="280" r:id="rId22"/>
    <p:sldId id="281" r:id="rId23"/>
    <p:sldId id="282" r:id="rId24"/>
    <p:sldId id="283" r:id="rId25"/>
    <p:sldId id="284" r:id="rId26"/>
    <p:sldId id="285" r:id="rId2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6294" autoAdjust="0"/>
  </p:normalViewPr>
  <p:slideViewPr>
    <p:cSldViewPr>
      <p:cViewPr>
        <p:scale>
          <a:sx n="70" d="100"/>
          <a:sy n="70" d="100"/>
        </p:scale>
        <p:origin x="-1176" y="3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4B2636-45A0-4358-80BA-4C6BA9213DD9}" type="datetimeFigureOut">
              <a:rPr kumimoji="1" lang="ja-JP" altLang="en-US" smtClean="0"/>
              <a:pPr/>
              <a:t>2015/3/4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CD4B48-B18C-4EAC-AA71-50522CBBD0C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JT-60</a:t>
            </a:r>
            <a:r>
              <a:rPr kumimoji="1" lang="ja-JP" altLang="en-US" dirty="0" smtClean="0"/>
              <a:t>は</a:t>
            </a:r>
            <a:r>
              <a:rPr lang="ja-JP" altLang="en-US" dirty="0" smtClean="0"/>
              <a:t>核融合炉実現のための超高温プラズマ試験を行う目的で</a:t>
            </a:r>
            <a:r>
              <a:rPr lang="en-US" altLang="ja-JP" dirty="0" smtClean="0"/>
              <a:t>JAEA</a:t>
            </a:r>
            <a:r>
              <a:rPr lang="ja-JP" altLang="en-US" dirty="0" smtClean="0"/>
              <a:t>によって導入された臨界プラズマ試験装置です。</a:t>
            </a:r>
            <a:r>
              <a:rPr lang="en-US" altLang="ja-JP" dirty="0" smtClean="0"/>
              <a:t>JT-60</a:t>
            </a:r>
            <a:r>
              <a:rPr lang="ja-JP" altLang="en-US" dirty="0" smtClean="0"/>
              <a:t>は</a:t>
            </a:r>
            <a:r>
              <a:rPr lang="en-US" altLang="ja-JP" dirty="0" smtClean="0"/>
              <a:t>NBI</a:t>
            </a:r>
            <a:r>
              <a:rPr lang="ja-JP" altLang="en-US" dirty="0" smtClean="0"/>
              <a:t>という部分とトロイダルコイル，真空炉から成っており，</a:t>
            </a:r>
            <a:r>
              <a:rPr lang="en-US" altLang="ja-JP" dirty="0" smtClean="0"/>
              <a:t>NBI</a:t>
            </a:r>
            <a:r>
              <a:rPr lang="ja-JP" altLang="en-US" dirty="0" smtClean="0"/>
              <a:t>から高エネルギーの中性粒子を真空炉内のプラズマに注入することによってプラズマを加熱し，</a:t>
            </a:r>
            <a:r>
              <a:rPr lang="en-US" altLang="ja-JP" dirty="0" smtClean="0"/>
              <a:t>1</a:t>
            </a:r>
            <a:r>
              <a:rPr lang="ja-JP" altLang="en-US" dirty="0" smtClean="0"/>
              <a:t>億度以上の超高温プラズマを生成することが可能です。</a:t>
            </a:r>
            <a:endParaRPr lang="en-US" altLang="ja-JP" dirty="0" smtClean="0"/>
          </a:p>
          <a:p>
            <a:r>
              <a:rPr lang="ja-JP" altLang="en-US" dirty="0" smtClean="0"/>
              <a:t>現在，</a:t>
            </a:r>
            <a:r>
              <a:rPr lang="en-US" altLang="ja-JP" dirty="0" smtClean="0"/>
              <a:t>JT-60</a:t>
            </a:r>
            <a:r>
              <a:rPr lang="ja-JP" altLang="en-US" dirty="0" smtClean="0"/>
              <a:t>はその役目を終え，次世代機の</a:t>
            </a:r>
            <a:r>
              <a:rPr lang="en-US" altLang="ja-JP" dirty="0" smtClean="0"/>
              <a:t>JT-60SA</a:t>
            </a:r>
            <a:r>
              <a:rPr lang="ja-JP" altLang="en-US" dirty="0" smtClean="0"/>
              <a:t>へ改修が進んでいます。</a:t>
            </a:r>
            <a:endParaRPr lang="en-US" altLang="ja-JP" dirty="0" smtClean="0"/>
          </a:p>
          <a:p>
            <a:r>
              <a:rPr lang="en-US" altLang="ja-JP" dirty="0" smtClean="0"/>
              <a:t>JT-60SA</a:t>
            </a:r>
            <a:r>
              <a:rPr lang="ja-JP" altLang="en-US" dirty="0" smtClean="0"/>
              <a:t>では更に高温のプラズマを長時間，安定的に維持するために</a:t>
            </a:r>
            <a:r>
              <a:rPr lang="en-US" altLang="ja-JP" dirty="0" smtClean="0"/>
              <a:t>NBI</a:t>
            </a:r>
            <a:r>
              <a:rPr lang="ja-JP" altLang="en-US" dirty="0" smtClean="0"/>
              <a:t>の高性能化が要求されており，主要部の負イオン源の研究開発が行われています。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まず、陰極全体からの電界放出電流の測定結果から得られた</a:t>
            </a:r>
            <a:r>
              <a:rPr lang="en-US" altLang="ja-JP" sz="1200" dirty="0" smtClean="0"/>
              <a:t>V-I</a:t>
            </a:r>
            <a:r>
              <a:rPr lang="ja-JP" altLang="en-US" sz="1200" dirty="0" smtClean="0"/>
              <a:t>特性および</a:t>
            </a:r>
            <a:r>
              <a:rPr lang="en-US" altLang="ja-JP" sz="1200" dirty="0" smtClean="0"/>
              <a:t>F-N</a:t>
            </a:r>
            <a:r>
              <a:rPr lang="ja-JP" altLang="en-US" sz="1200" dirty="0" smtClean="0"/>
              <a:t>プロットを示します。なお、陰極全体からの電界放出電流は、印加電圧上昇時および印加電圧下降時の両方を測定しています。これらのグラフから、</a:t>
            </a:r>
            <a:r>
              <a:rPr lang="en-US" altLang="ja-JP" sz="1200" dirty="0" smtClean="0"/>
              <a:t>V-I</a:t>
            </a:r>
            <a:r>
              <a:rPr lang="ja-JP" altLang="en-US" sz="1200" dirty="0" smtClean="0"/>
              <a:t>特性、</a:t>
            </a:r>
            <a:r>
              <a:rPr lang="en-US" altLang="ja-JP" sz="1200" dirty="0" smtClean="0"/>
              <a:t>F-N</a:t>
            </a:r>
            <a:r>
              <a:rPr lang="ja-JP" altLang="en-US" sz="1200" dirty="0" smtClean="0"/>
              <a:t>プロット共に、印加電圧上昇時と印加電圧下降時を比較してばらつきが少なく、電界電子放出特性はある程度安定していることが確認できます。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11</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次に、電界電子放出箇所の分布を示します。電界電子放出箇所の分布は、試料への印加電圧</a:t>
            </a:r>
            <a:r>
              <a:rPr lang="en-US" altLang="ja-JP" sz="1200" dirty="0" smtClean="0"/>
              <a:t>-3.0kV</a:t>
            </a:r>
            <a:r>
              <a:rPr lang="ja-JP" altLang="en-US" sz="1200" dirty="0" err="1" smtClean="0"/>
              <a:t>、</a:t>
            </a:r>
            <a:r>
              <a:rPr lang="en-US" altLang="ja-JP" sz="1200" dirty="0" smtClean="0"/>
              <a:t>-2.9kV</a:t>
            </a:r>
            <a:r>
              <a:rPr lang="ja-JP" altLang="en-US" sz="1200" dirty="0" err="1" smtClean="0"/>
              <a:t>、</a:t>
            </a:r>
            <a:r>
              <a:rPr lang="en-US" altLang="ja-JP" sz="1200" dirty="0" smtClean="0"/>
              <a:t>-2.8kV</a:t>
            </a:r>
            <a:r>
              <a:rPr lang="ja-JP" altLang="en-US" sz="1200" dirty="0" err="1" smtClean="0"/>
              <a:t>、</a:t>
            </a:r>
            <a:r>
              <a:rPr lang="en-US" altLang="ja-JP" sz="1200" dirty="0" smtClean="0"/>
              <a:t>-2.7kV</a:t>
            </a:r>
            <a:r>
              <a:rPr lang="ja-JP" altLang="en-US" sz="1200" dirty="0" err="1" smtClean="0"/>
              <a:t>、</a:t>
            </a:r>
            <a:r>
              <a:rPr lang="en-US" altLang="ja-JP" sz="1200" dirty="0" smtClean="0"/>
              <a:t>-2.6kV</a:t>
            </a:r>
            <a:r>
              <a:rPr lang="ja-JP" altLang="en-US" sz="1200" dirty="0" smtClean="0"/>
              <a:t>の</a:t>
            </a:r>
            <a:r>
              <a:rPr lang="en-US" altLang="ja-JP" sz="1200" dirty="0" smtClean="0"/>
              <a:t>5</a:t>
            </a:r>
            <a:r>
              <a:rPr lang="ja-JP" altLang="en-US" sz="1200" dirty="0" smtClean="0"/>
              <a:t>パターンを取得しました。これらの結果から印加電圧が低くなるほど電界放出電流が低くなる傾向が見受けられました。次に</a:t>
            </a:r>
            <a:r>
              <a:rPr lang="en-US" altLang="ja-JP" sz="1200" dirty="0" smtClean="0"/>
              <a:t>(a)</a:t>
            </a:r>
            <a:r>
              <a:rPr lang="ja-JP" altLang="en-US" sz="1200" dirty="0" smtClean="0"/>
              <a:t>のグラフの点</a:t>
            </a:r>
            <a:r>
              <a:rPr lang="en-US" altLang="ja-JP" sz="1200" dirty="0" smtClean="0"/>
              <a:t>A</a:t>
            </a:r>
            <a:r>
              <a:rPr lang="ja-JP" altLang="en-US" sz="1200" dirty="0" smtClean="0"/>
              <a:t>から点</a:t>
            </a:r>
            <a:r>
              <a:rPr lang="en-US" altLang="ja-JP" sz="1200" dirty="0" smtClean="0"/>
              <a:t>E</a:t>
            </a:r>
            <a:r>
              <a:rPr lang="ja-JP" altLang="en-US" sz="1200" dirty="0" smtClean="0"/>
              <a:t>において電界電子放出特性を取得したので説明します。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12</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こちらが点</a:t>
            </a:r>
            <a:r>
              <a:rPr lang="en-US" altLang="ja-JP" sz="1200" dirty="0" smtClean="0"/>
              <a:t>A</a:t>
            </a:r>
            <a:r>
              <a:rPr lang="ja-JP" altLang="en-US" sz="1200" dirty="0" smtClean="0"/>
              <a:t>から点</a:t>
            </a:r>
            <a:r>
              <a:rPr lang="en-US" altLang="ja-JP" sz="1200" dirty="0" smtClean="0"/>
              <a:t>E</a:t>
            </a:r>
            <a:r>
              <a:rPr lang="ja-JP" altLang="en-US" sz="1200" dirty="0" smtClean="0"/>
              <a:t>における</a:t>
            </a:r>
            <a:r>
              <a:rPr lang="en-US" altLang="ja-JP" sz="1200" dirty="0" smtClean="0"/>
              <a:t>V-I</a:t>
            </a:r>
            <a:r>
              <a:rPr lang="ja-JP" altLang="en-US" sz="1200" dirty="0" smtClean="0"/>
              <a:t>特性です。いずれの点においても印加電圧が高くなるほど電流が大きくなる傾向が見受けられました。また、印加電圧ごとに最も電流値が大きくなる点はそれぞれ異なることが確認されました。例えば、印加電圧</a:t>
            </a:r>
            <a:r>
              <a:rPr lang="en-US" altLang="ja-JP" sz="1200" dirty="0" smtClean="0"/>
              <a:t>-3.0kV</a:t>
            </a:r>
            <a:r>
              <a:rPr lang="ja-JP" altLang="en-US" sz="1200" dirty="0" smtClean="0"/>
              <a:t>のときは点</a:t>
            </a:r>
            <a:r>
              <a:rPr lang="en-US" altLang="ja-JP" sz="1200" dirty="0" smtClean="0"/>
              <a:t>B</a:t>
            </a:r>
            <a:r>
              <a:rPr lang="ja-JP" altLang="en-US" sz="1200" dirty="0" smtClean="0"/>
              <a:t>における電流値が最も大きく、印加電圧</a:t>
            </a:r>
            <a:r>
              <a:rPr lang="en-US" altLang="ja-JP" sz="1200" dirty="0" smtClean="0"/>
              <a:t>-2.8kV</a:t>
            </a:r>
            <a:r>
              <a:rPr lang="ja-JP" altLang="en-US" sz="1200" dirty="0" smtClean="0"/>
              <a:t>のときは点</a:t>
            </a:r>
            <a:r>
              <a:rPr lang="en-US" altLang="ja-JP" sz="1200" dirty="0" smtClean="0"/>
              <a:t>D</a:t>
            </a:r>
            <a:r>
              <a:rPr lang="ja-JP" altLang="en-US" sz="1200" dirty="0" smtClean="0"/>
              <a:t>における電流値が最も大きくなっていることが確認できます。従って、全電流に対して最も大きく影響を及ぼす電子放出箇所は印加電圧ごとに異なると言えます。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13</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こちらはそれぞれ点の</a:t>
            </a:r>
            <a:r>
              <a:rPr lang="en-US" altLang="ja-JP" sz="1200" dirty="0" smtClean="0"/>
              <a:t>F-N</a:t>
            </a:r>
            <a:r>
              <a:rPr lang="ja-JP" altLang="en-US" sz="1200" dirty="0" smtClean="0"/>
              <a:t>プロットです。いずれの点においてもファウラーノルドハイム理論に従う右下がりの直線になっていることが確認できます。これらの</a:t>
            </a:r>
            <a:r>
              <a:rPr lang="en-US" altLang="ja-JP" sz="1200" dirty="0" smtClean="0"/>
              <a:t>F-N</a:t>
            </a:r>
            <a:r>
              <a:rPr lang="ja-JP" altLang="en-US" sz="1200" dirty="0" smtClean="0"/>
              <a:t>プロットから局所的な電界増倍係数</a:t>
            </a:r>
            <a:r>
              <a:rPr lang="en-US" altLang="ja-JP" sz="1200" dirty="0" err="1" smtClean="0"/>
              <a:t>βlocal</a:t>
            </a:r>
            <a:r>
              <a:rPr lang="ja-JP" altLang="en-US" sz="1200" dirty="0" err="1" smtClean="0"/>
              <a:t>、</a:t>
            </a:r>
            <a:r>
              <a:rPr lang="ja-JP" altLang="en-US" sz="1200" dirty="0" smtClean="0"/>
              <a:t>電子放出面積</a:t>
            </a:r>
            <a:r>
              <a:rPr lang="en-US" altLang="ja-JP" sz="1200" dirty="0" err="1" smtClean="0"/>
              <a:t>Aelocal</a:t>
            </a:r>
            <a:r>
              <a:rPr lang="ja-JP" altLang="en-US" sz="1200" dirty="0" err="1" smtClean="0"/>
              <a:t>を算</a:t>
            </a:r>
            <a:r>
              <a:rPr lang="ja-JP" altLang="en-US" sz="1200" dirty="0" smtClean="0"/>
              <a:t>出したので次のスライドで紹介します。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14</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点</a:t>
            </a:r>
            <a:r>
              <a:rPr lang="en-US" altLang="ja-JP" sz="1200" dirty="0" smtClean="0"/>
              <a:t>A</a:t>
            </a:r>
            <a:r>
              <a:rPr lang="ja-JP" altLang="en-US" sz="1200" dirty="0" smtClean="0"/>
              <a:t>から点</a:t>
            </a:r>
            <a:r>
              <a:rPr lang="en-US" altLang="ja-JP" sz="1200" dirty="0" smtClean="0"/>
              <a:t>E</a:t>
            </a:r>
            <a:r>
              <a:rPr lang="ja-JP" altLang="en-US" sz="1200" dirty="0" smtClean="0"/>
              <a:t>の</a:t>
            </a:r>
            <a:r>
              <a:rPr lang="en-US" altLang="ja-JP" sz="1200" dirty="0" err="1" smtClean="0"/>
              <a:t>βlocal</a:t>
            </a:r>
            <a:r>
              <a:rPr lang="ja-JP" altLang="en-US" sz="1200" dirty="0" smtClean="0"/>
              <a:t>および</a:t>
            </a:r>
            <a:r>
              <a:rPr lang="en-US" altLang="ja-JP" sz="1200" dirty="0" err="1" smtClean="0"/>
              <a:t>Aelocal</a:t>
            </a:r>
            <a:r>
              <a:rPr lang="ja-JP" altLang="en-US" sz="1200" dirty="0" smtClean="0"/>
              <a:t>を表に示します。なお、こちらは、陰極全体からの電界放出電流より求めた電界増倍係数</a:t>
            </a:r>
            <a:r>
              <a:rPr lang="en-US" altLang="ja-JP" sz="1200" dirty="0" err="1" smtClean="0"/>
              <a:t>βbroad</a:t>
            </a:r>
            <a:r>
              <a:rPr lang="ja-JP" altLang="en-US" sz="1200" dirty="0" smtClean="0"/>
              <a:t>および電子放出面積</a:t>
            </a:r>
            <a:r>
              <a:rPr lang="en-US" altLang="ja-JP" sz="1200" dirty="0" err="1" smtClean="0"/>
              <a:t>Aelocal</a:t>
            </a:r>
            <a:r>
              <a:rPr lang="ja-JP" altLang="en-US" sz="1200" dirty="0" smtClean="0"/>
              <a:t>です。表より、それぞれの点において</a:t>
            </a:r>
            <a:r>
              <a:rPr lang="en-US" altLang="ja-JP" sz="1200" dirty="0" err="1" smtClean="0"/>
              <a:t>βlocal</a:t>
            </a:r>
            <a:r>
              <a:rPr lang="ja-JP" altLang="en-US" sz="1200" dirty="0" smtClean="0"/>
              <a:t>および</a:t>
            </a:r>
            <a:r>
              <a:rPr lang="en-US" altLang="ja-JP" sz="1200" dirty="0" err="1" smtClean="0"/>
              <a:t>Aelocal</a:t>
            </a:r>
            <a:r>
              <a:rPr lang="ja-JP" altLang="en-US" sz="1200" dirty="0" smtClean="0"/>
              <a:t>が異なっていることが確認できます。</a:t>
            </a:r>
            <a:endParaRPr lang="en-US" altLang="ja-JP"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15</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こちらは、</a:t>
            </a:r>
            <a:r>
              <a:rPr lang="en-US" altLang="ja-JP" sz="1200" dirty="0" smtClean="0"/>
              <a:t>PEEM</a:t>
            </a:r>
            <a:r>
              <a:rPr lang="ja-JP" altLang="en-US" sz="1200" dirty="0" smtClean="0"/>
              <a:t>モード、</a:t>
            </a:r>
            <a:r>
              <a:rPr lang="en-US" altLang="ja-JP" sz="1200" dirty="0" smtClean="0"/>
              <a:t>FEEM</a:t>
            </a:r>
            <a:r>
              <a:rPr lang="ja-JP" altLang="en-US" sz="1200" dirty="0" smtClean="0"/>
              <a:t>モード、</a:t>
            </a:r>
            <a:r>
              <a:rPr lang="en-US" altLang="ja-JP" sz="1200" dirty="0" smtClean="0"/>
              <a:t>PFEM</a:t>
            </a:r>
            <a:r>
              <a:rPr lang="ja-JP" altLang="en-US" sz="1200" dirty="0" smtClean="0"/>
              <a:t>モードで観察した電子放出像です。これらの像は観測点</a:t>
            </a:r>
            <a:r>
              <a:rPr lang="en-US" altLang="ja-JP" sz="1200" dirty="0" smtClean="0"/>
              <a:t>B</a:t>
            </a:r>
            <a:r>
              <a:rPr lang="ja-JP" altLang="en-US" sz="1200" dirty="0" smtClean="0"/>
              <a:t>で観察された像です。これらの像より、導電性の突起のようなものからの電界電子放出が確認できます。また、</a:t>
            </a:r>
            <a:r>
              <a:rPr lang="ja-JP" altLang="en-US" dirty="0" smtClean="0">
                <a:latin typeface="Times New Roman" pitchFamily="18" charset="0"/>
                <a:cs typeface="Times New Roman" pitchFamily="18" charset="0"/>
              </a:rPr>
              <a:t>局所的な箇所から電界電子放出が発生していることを確認でき，表面のミクロな形状、組成等がその支配要因であると考えられます。したがって、今後，表面分析により電子放出箇所の組成，形状を詳細に調査していく必要があります。</a:t>
            </a:r>
            <a:endParaRPr lang="en-US" altLang="ja-JP"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Times New Roman" pitchFamily="18" charset="0"/>
                <a:cs typeface="Times New Roman" pitchFamily="18" charset="0"/>
              </a:rPr>
              <a:t>また今回は、放出型電子顕微鏡と試料の間での絶縁破壊を防ぐため、－</a:t>
            </a:r>
            <a:r>
              <a:rPr lang="en-US" altLang="ja-JP" dirty="0" smtClean="0">
                <a:latin typeface="Times New Roman" pitchFamily="18" charset="0"/>
                <a:cs typeface="Times New Roman" pitchFamily="18" charset="0"/>
              </a:rPr>
              <a:t>4kV</a:t>
            </a:r>
            <a:r>
              <a:rPr lang="ja-JP" altLang="en-US" dirty="0" smtClean="0">
                <a:latin typeface="Times New Roman" pitchFamily="18" charset="0"/>
                <a:cs typeface="Times New Roman" pitchFamily="18" charset="0"/>
              </a:rPr>
              <a:t>以上の電圧印加は行いませんでしたが、さらに印加電圧を高くすることで他の点においても電界電子放出像が観察することができると考えられます。</a:t>
            </a:r>
            <a:endParaRPr lang="en-US" altLang="ja-JP" dirty="0" smtClean="0">
              <a:latin typeface="Times New Roman" pitchFamily="18" charset="0"/>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Times New Roman" pitchFamily="18" charset="0"/>
              <a:cs typeface="Times New Roman" pitchFamily="18" charset="0"/>
            </a:endParaRP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16</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17</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19</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20</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今述べた負イオン源の断面図はこのようになっています。負イオン生成部で生成された負イオンを</a:t>
            </a:r>
            <a:r>
              <a:rPr lang="en-US" altLang="ja-JP" sz="1200" dirty="0" smtClean="0"/>
              <a:t>3</a:t>
            </a:r>
            <a:r>
              <a:rPr lang="ja-JP" altLang="en-US" sz="1200" dirty="0" smtClean="0"/>
              <a:t>段の加速電極で加速させ、中性化し、プラズマに注入するのが</a:t>
            </a:r>
            <a:r>
              <a:rPr lang="en-US" altLang="ja-JP" sz="1200" dirty="0" smtClean="0"/>
              <a:t>NBI</a:t>
            </a:r>
            <a:r>
              <a:rPr lang="ja-JP" altLang="en-US" sz="1200" dirty="0" smtClean="0"/>
              <a:t>装置の役割です。ここで、加速電極部に高電圧を印加すると加速電極部において真空中絶縁破壊が発生し、これがビーム性能を劣化させます。加速電極は</a:t>
            </a:r>
            <a:r>
              <a:rPr lang="en-US" altLang="ja-JP" sz="1200" dirty="0" smtClean="0"/>
              <a:t>1080</a:t>
            </a:r>
            <a:r>
              <a:rPr lang="ja-JP" altLang="en-US" sz="1200" dirty="0" smtClean="0"/>
              <a:t>個もの孔があいているため、陰極孔近傍の高電界領域より放出される電界電子放出電流が絶縁破壊の要因であると考えられています。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3</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22</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23</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24</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25</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26</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左に真空中絶縁破壊の素過程を示していますが、絶縁破壊の要因として陰極からの電界電子放出、電子衝突箇所からの吸着・吸蔵ガスの脱離、クランプの脱離などが挙げられます。前のページでも述べましたが、負イオン源加速電極は多数の穴が開いており、孔近傍の高電界領域からの電界放出電子がトリガーとなり絶縁破壊に至ると考えられてい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陰極に加速電極を模擬した４つ孔電極、陽極に平板電極を用いて絶縁破壊の様子をカメラで撮影した結果がこちらの像です。白い線は電極の表面を表しており、上の線の上側に陰極、下の線の下側に陽極があります。見づらいですが、絶縁破壊は陰極孔のエッジ部分の局所的な箇所で発生しています。</a:t>
            </a:r>
            <a:r>
              <a:rPr lang="en-US" altLang="ja-JP" sz="1200" dirty="0" smtClean="0"/>
              <a:t>4</a:t>
            </a:r>
            <a:r>
              <a:rPr lang="ja-JP" altLang="en-US" sz="1200" dirty="0" err="1" smtClean="0"/>
              <a:t>つの</a:t>
            </a:r>
            <a:r>
              <a:rPr lang="ja-JP" altLang="en-US" sz="1200" dirty="0" smtClean="0"/>
              <a:t>孔があいているにもかかわらず絶縁破壊が点で発生しているということは、すべての陰極孔が弱点となっているわけではなく、</a:t>
            </a:r>
            <a:r>
              <a:rPr lang="en-US" altLang="ja-JP" sz="1200" dirty="0" smtClean="0"/>
              <a:t>4</a:t>
            </a:r>
            <a:r>
              <a:rPr lang="ja-JP" altLang="en-US" sz="1200" dirty="0" smtClean="0"/>
              <a:t>つ孔の中でも局所的な箇所が弱点になっていると考えられます。これは陰極表面において、ミクロな構造が異なっており、電界電子放出特性が異なっているためであると考えられます。したがって、より局所的な電界電子放出現象の調査が必要です。</a:t>
            </a:r>
            <a:endParaRPr lang="en-US" altLang="ja-JP" sz="1200" dirty="0" smtClean="0"/>
          </a:p>
          <a:p>
            <a:r>
              <a:rPr lang="ja-JP" altLang="en-US" sz="1200" dirty="0" smtClean="0"/>
              <a:t>そこで、まずは基礎研究として、電子の軌道が明確である平板状小型無酸素銅陰極を用いて電界電子放出箇所の分布を調査し、個々の放出箇所における電界電子放出特性を取得することを目的としました。</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5</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本実験装置の概略図はこのようになっています。本実験装置は大別して、陰極全体からの電界電子放出電流を測定するステンレス鋼平板電極、電界電子放出の様相を像として取得するための放出型電子顕微鏡から成り立っています。</a:t>
            </a:r>
            <a:endParaRPr lang="en-US" altLang="ja-JP" sz="1200" dirty="0" smtClean="0"/>
          </a:p>
          <a:p>
            <a:r>
              <a:rPr lang="ja-JP" altLang="en-US" sz="1200" dirty="0" smtClean="0"/>
              <a:t>試料は無酸素銅電極を用いました。こちらの材料は加速電極と同じ材料です。こちらの試料は全体の直径が</a:t>
            </a:r>
            <a:r>
              <a:rPr lang="en-US" altLang="ja-JP" sz="1200" dirty="0" smtClean="0"/>
              <a:t>25mm</a:t>
            </a:r>
            <a:r>
              <a:rPr lang="ja-JP" altLang="en-US" sz="1200" dirty="0" err="1" smtClean="0"/>
              <a:t>、</a:t>
            </a:r>
            <a:r>
              <a:rPr lang="ja-JP" altLang="en-US" sz="1200" dirty="0" smtClean="0"/>
              <a:t>平板部の直径が</a:t>
            </a:r>
            <a:r>
              <a:rPr lang="en-US" altLang="ja-JP" sz="1200" dirty="0" smtClean="0"/>
              <a:t>9mm</a:t>
            </a:r>
            <a:r>
              <a:rPr lang="ja-JP" altLang="en-US" sz="1200" dirty="0" smtClean="0"/>
              <a:t>で、測定前に</a:t>
            </a:r>
            <a:r>
              <a:rPr lang="en-US" altLang="ja-JP" sz="1200" dirty="0" smtClean="0"/>
              <a:t>10</a:t>
            </a:r>
            <a:r>
              <a:rPr lang="ja-JP" altLang="en-US" sz="1200" dirty="0" smtClean="0"/>
              <a:t>カ月大気保管を行っています。また測定前に、電界放出電流を安定させるために試料をステンレス鋼平板電極に対向させ、ギャップ長</a:t>
            </a:r>
            <a:r>
              <a:rPr lang="en-US" altLang="ja-JP" sz="1200" dirty="0" smtClean="0"/>
              <a:t>0.6mm</a:t>
            </a:r>
            <a:r>
              <a:rPr lang="ja-JP" altLang="en-US" sz="1200" dirty="0" err="1" smtClean="0"/>
              <a:t>、</a:t>
            </a:r>
            <a:r>
              <a:rPr lang="ja-JP" altLang="en-US" sz="1200" dirty="0" smtClean="0"/>
              <a:t>印加電圧</a:t>
            </a:r>
            <a:r>
              <a:rPr lang="en-US" altLang="ja-JP" sz="1200" dirty="0" smtClean="0"/>
              <a:t>3kV</a:t>
            </a:r>
            <a:r>
              <a:rPr lang="ja-JP" altLang="en-US" sz="1200" dirty="0" smtClean="0"/>
              <a:t>の条件で</a:t>
            </a:r>
            <a:r>
              <a:rPr lang="en-US" altLang="ja-JP" sz="1200" dirty="0" smtClean="0"/>
              <a:t>6</a:t>
            </a:r>
            <a:r>
              <a:rPr lang="ja-JP" altLang="en-US" sz="1200" dirty="0" smtClean="0"/>
              <a:t>時間の電流コンディショニングを施しています。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ja-JP" altLang="en-US" sz="1200" dirty="0" smtClean="0"/>
              <a:t>放出型電子顕微鏡は電界電子放出の様相を像として取得する顕微鏡です。放出型電子顕微鏡の対物レンズには、陰極から放出された電子を加速させるために</a:t>
            </a:r>
            <a:r>
              <a:rPr lang="en-US" altLang="ja-JP" sz="1200" dirty="0" smtClean="0"/>
              <a:t>0.5mm</a:t>
            </a:r>
            <a:r>
              <a:rPr lang="ja-JP" altLang="en-US" sz="1200" dirty="0" smtClean="0"/>
              <a:t>の穴が開いています。陰極から放出された電子を</a:t>
            </a:r>
            <a:r>
              <a:rPr lang="en-US" altLang="ja-JP" sz="1200" dirty="0" smtClean="0"/>
              <a:t>3</a:t>
            </a:r>
            <a:r>
              <a:rPr lang="ja-JP" altLang="en-US" sz="1200" dirty="0" smtClean="0"/>
              <a:t>枚のユニポテンシャルレンズで加速させ、</a:t>
            </a:r>
            <a:r>
              <a:rPr lang="en-US" altLang="ja-JP" sz="1200" dirty="0" smtClean="0"/>
              <a:t>MCP</a:t>
            </a:r>
            <a:r>
              <a:rPr lang="ja-JP" altLang="en-US" sz="1200" dirty="0" smtClean="0"/>
              <a:t>で電子を増倍させ、蛍光板に電子が衝突することで電子放出の様相を観察することができます。</a:t>
            </a:r>
            <a:endParaRPr lang="en-US" altLang="ja-JP" sz="1200" dirty="0" smtClean="0"/>
          </a:p>
          <a:p>
            <a:r>
              <a:rPr lang="ja-JP" altLang="en-US" sz="1200" dirty="0" smtClean="0"/>
              <a:t>本実験では、像の取得に加え、放出型電子顕微鏡の対物レンズの中間電極を利用して電界電子放出箇所の分布を取得し、個々の放出箇所において電界電子放出特性を取得しました。次に実験方法を説明します。</a:t>
            </a:r>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7</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本実験では陰極全体からの電界放出電流の測定および電界電子放出箇所の分布の測定、電子放出像の取得の３つの測定を行っています。陰極全体からの電界放出電流は、試料をステンレス鋼平板電極に対向させ、ステンレス鋼平板電極に正極性直流電圧を印加し、測定し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電界電子放出箇所の分布は、試料を放出型電子顕微鏡に対向させ、試料に負極性直流電圧を印加しながら測定します。放出型電子顕微鏡に対して試料を平行に</a:t>
            </a:r>
            <a:r>
              <a:rPr lang="en-US" altLang="ja-JP" sz="1200" dirty="0" smtClean="0"/>
              <a:t>0.5mm</a:t>
            </a:r>
            <a:r>
              <a:rPr lang="ja-JP" altLang="en-US" sz="1200" dirty="0" smtClean="0"/>
              <a:t>のステップで走査させ、対物レンズの中間電極にバイアス電圧</a:t>
            </a:r>
            <a:r>
              <a:rPr lang="en-US" altLang="ja-JP" sz="1200" dirty="0" smtClean="0"/>
              <a:t>88.5V</a:t>
            </a:r>
            <a:r>
              <a:rPr lang="ja-JP" altLang="en-US" sz="1200" dirty="0" smtClean="0"/>
              <a:t>を印加しながら、試料表面の一部から対物レンズの中間電極に流入する電子電流を測定します。放出型電子顕微鏡の陽極孔の直径は</a:t>
            </a:r>
            <a:r>
              <a:rPr lang="en-US" altLang="ja-JP" sz="1200" dirty="0" smtClean="0"/>
              <a:t>0.5mm</a:t>
            </a:r>
            <a:r>
              <a:rPr lang="ja-JP" altLang="en-US" sz="1200" dirty="0" smtClean="0"/>
              <a:t>となっており、</a:t>
            </a:r>
            <a:r>
              <a:rPr lang="en-US" altLang="ja-JP" sz="1200" dirty="0" smtClean="0"/>
              <a:t>0.5mm</a:t>
            </a:r>
            <a:r>
              <a:rPr lang="ja-JP" altLang="en-US" sz="1200" dirty="0" smtClean="0"/>
              <a:t>スケールで電子電流の測定が可能です。なお、本実験では試料の中心を基準に</a:t>
            </a:r>
            <a:r>
              <a:rPr lang="en-US" altLang="ja-JP" sz="1200" dirty="0" smtClean="0"/>
              <a:t>9mm×9mm</a:t>
            </a:r>
            <a:r>
              <a:rPr lang="ja-JP" altLang="en-US" sz="1200" dirty="0" smtClean="0"/>
              <a:t>の範囲を測定しています。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なお、いずれの測定も電極間隔は</a:t>
            </a:r>
            <a:r>
              <a:rPr lang="en-US" altLang="ja-JP" sz="1200" dirty="0" smtClean="0"/>
              <a:t>0.6mm</a:t>
            </a:r>
            <a:r>
              <a:rPr lang="ja-JP" altLang="en-US" sz="1200" dirty="0" smtClean="0"/>
              <a:t>としました。</a:t>
            </a:r>
            <a:endParaRPr lang="en-US" altLang="ja-JP"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8</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放出型電子顕微鏡では、</a:t>
            </a:r>
            <a:r>
              <a:rPr lang="en-US" altLang="ja-JP" sz="1200" dirty="0" smtClean="0"/>
              <a:t>3</a:t>
            </a:r>
            <a:r>
              <a:rPr lang="ja-JP" altLang="en-US" sz="1200" dirty="0" err="1" smtClean="0"/>
              <a:t>つの</a:t>
            </a:r>
            <a:r>
              <a:rPr lang="ja-JP" altLang="en-US" sz="1200" dirty="0" smtClean="0"/>
              <a:t>モードでの電子放出像の取得が可能です。光電子放出電子顕微鏡、</a:t>
            </a:r>
            <a:r>
              <a:rPr lang="en-US" altLang="ja-JP" sz="1200" dirty="0" smtClean="0"/>
              <a:t>PEEM</a:t>
            </a:r>
            <a:r>
              <a:rPr lang="ja-JP" altLang="en-US" sz="1200" dirty="0" smtClean="0"/>
              <a:t>モードでは表面の形状を、電界電子放出電子顕微鏡、</a:t>
            </a:r>
            <a:r>
              <a:rPr lang="en-US" altLang="ja-JP" sz="1200" dirty="0" smtClean="0"/>
              <a:t>FEEM</a:t>
            </a:r>
            <a:r>
              <a:rPr lang="ja-JP" altLang="en-US" sz="1200" dirty="0" smtClean="0"/>
              <a:t>モードでは電界電子放出の様相を観察することができます。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まず光電子放出電子顕微鏡、</a:t>
            </a:r>
            <a:r>
              <a:rPr lang="en-US" altLang="ja-JP" sz="1200" dirty="0" smtClean="0"/>
              <a:t>PEEM</a:t>
            </a:r>
            <a:r>
              <a:rPr lang="ja-JP" altLang="en-US" sz="1200" dirty="0" smtClean="0"/>
              <a:t>モードでは、紫外線を照射して光電子放出された電子による光電子放出像の取得が可能です。こちらは光電子放出像の一例で、メッシュ電極の</a:t>
            </a:r>
            <a:r>
              <a:rPr lang="en-US" altLang="ja-JP" sz="1200" dirty="0" smtClean="0"/>
              <a:t>PEEM</a:t>
            </a:r>
            <a:r>
              <a:rPr lang="ja-JP" altLang="en-US" sz="1200" dirty="0" smtClean="0"/>
              <a:t>像で、メッシュ電極の</a:t>
            </a:r>
            <a:r>
              <a:rPr lang="en-US" altLang="ja-JP" sz="1200" dirty="0" smtClean="0"/>
              <a:t>SEM</a:t>
            </a:r>
            <a:r>
              <a:rPr lang="ja-JP" altLang="en-US" sz="1200" dirty="0" smtClean="0"/>
              <a:t>像と併せて示しています。こちらの光電子放出像より、導電性のメッシュの部分が光電子放出により発光していることが確認できます。次に電界電子放出電子顕微鏡、</a:t>
            </a:r>
            <a:r>
              <a:rPr lang="en-US" altLang="ja-JP" sz="1200" dirty="0" smtClean="0"/>
              <a:t>FEEM</a:t>
            </a:r>
            <a:r>
              <a:rPr lang="ja-JP" altLang="en-US" sz="1200" dirty="0" smtClean="0"/>
              <a:t>モードでは、試料から電界電子放出された電子による電界電子放出像の取得が可能です。また、光電子放出像と電界電子放出像の同時観測が可能です。</a:t>
            </a: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t>なお、電子放出像の取得時はギャップ長は</a:t>
            </a:r>
            <a:r>
              <a:rPr lang="en-US" altLang="ja-JP" sz="1200" dirty="0" smtClean="0"/>
              <a:t>0.9mm</a:t>
            </a:r>
            <a:r>
              <a:rPr lang="ja-JP" altLang="en-US" sz="1200" dirty="0" smtClean="0"/>
              <a:t>としました。</a:t>
            </a:r>
            <a:endParaRPr lang="en-US" altLang="ja-JP"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9</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dirty="0" smtClean="0"/>
              <a:t>まず、結果の前に、電界電子放出現象の基礎理論である</a:t>
            </a:r>
            <a:r>
              <a:rPr lang="en-US" altLang="ja-JP" dirty="0" smtClean="0"/>
              <a:t>Fowler-</a:t>
            </a:r>
            <a:r>
              <a:rPr lang="en-US" altLang="ja-JP" dirty="0" err="1" smtClean="0"/>
              <a:t>Nordheim</a:t>
            </a:r>
            <a:r>
              <a:rPr lang="ja-JP" altLang="en-US" dirty="0" smtClean="0"/>
              <a:t>理論について説明します。</a:t>
            </a:r>
            <a:r>
              <a:rPr lang="en-US" altLang="ja-JP" dirty="0" smtClean="0"/>
              <a:t>F-N</a:t>
            </a:r>
            <a:r>
              <a:rPr lang="ja-JP" altLang="en-US" dirty="0" smtClean="0"/>
              <a:t>理論は単一の電子放出箇所から電界放出が発生したことを考慮した理論です。電界電子放出のモデルは微小突起、金属表面上の絶縁物を介したもの、金属表面上の絶縁物および金属を介したものなど様々ありますが、いずれのモデルにおいても</a:t>
            </a:r>
            <a:r>
              <a:rPr lang="en-US" altLang="ja-JP" dirty="0" smtClean="0"/>
              <a:t>F-N</a:t>
            </a:r>
            <a:r>
              <a:rPr lang="ja-JP" altLang="en-US" dirty="0" smtClean="0"/>
              <a:t>理論は適用できると考えられています。横軸を</a:t>
            </a:r>
            <a:r>
              <a:rPr lang="en-US" altLang="ja-JP" dirty="0" smtClean="0"/>
              <a:t>1/V</a:t>
            </a:r>
            <a:r>
              <a:rPr lang="ja-JP" altLang="en-US" dirty="0" err="1" smtClean="0"/>
              <a:t>、</a:t>
            </a:r>
            <a:r>
              <a:rPr lang="ja-JP" altLang="en-US" dirty="0" smtClean="0"/>
              <a:t>縦軸を</a:t>
            </a:r>
            <a:r>
              <a:rPr lang="en-US" altLang="ja-JP" dirty="0" smtClean="0"/>
              <a:t>log10(I/V2)</a:t>
            </a:r>
            <a:r>
              <a:rPr lang="ja-JP" altLang="en-US" dirty="0" smtClean="0"/>
              <a:t>としたものが</a:t>
            </a:r>
            <a:r>
              <a:rPr lang="en-US" altLang="ja-JP" dirty="0" smtClean="0"/>
              <a:t>F-N</a:t>
            </a:r>
            <a:r>
              <a:rPr lang="ja-JP" altLang="en-US" dirty="0" smtClean="0"/>
              <a:t>プロットと呼ばれ、傾きより、電子放出箇所の電界増倍の程度を表す電界増倍係数</a:t>
            </a:r>
            <a:r>
              <a:rPr lang="en-US" altLang="ja-JP" dirty="0" smtClean="0"/>
              <a:t>β</a:t>
            </a:r>
            <a:r>
              <a:rPr lang="ja-JP" altLang="en-US" dirty="0" err="1" smtClean="0"/>
              <a:t>、</a:t>
            </a:r>
            <a:r>
              <a:rPr lang="ja-JP" altLang="en-US" dirty="0" smtClean="0"/>
              <a:t>切片より</a:t>
            </a:r>
            <a:r>
              <a:rPr lang="en-US" altLang="ja-JP" dirty="0" smtClean="0"/>
              <a:t>,</a:t>
            </a:r>
            <a:r>
              <a:rPr lang="ja-JP" altLang="en-US" dirty="0" err="1" smtClean="0"/>
              <a:t>、</a:t>
            </a:r>
            <a:r>
              <a:rPr lang="ja-JP" altLang="en-US" dirty="0" smtClean="0"/>
              <a:t>電子放出面積</a:t>
            </a:r>
            <a:r>
              <a:rPr lang="en-US" altLang="ja-JP" dirty="0" err="1" smtClean="0"/>
              <a:t>Ae</a:t>
            </a:r>
            <a:r>
              <a:rPr lang="ja-JP" altLang="en-US" dirty="0" err="1" smtClean="0"/>
              <a:t>を算</a:t>
            </a:r>
            <a:r>
              <a:rPr lang="ja-JP" altLang="en-US" dirty="0" smtClean="0"/>
              <a:t>出することができます。</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ja-JP" sz="1200" dirty="0" smtClean="0"/>
          </a:p>
        </p:txBody>
      </p:sp>
      <p:sp>
        <p:nvSpPr>
          <p:cNvPr id="4" name="スライド番号プレースホルダ 3"/>
          <p:cNvSpPr>
            <a:spLocks noGrp="1"/>
          </p:cNvSpPr>
          <p:nvPr>
            <p:ph type="sldNum" sz="quarter" idx="10"/>
          </p:nvPr>
        </p:nvSpPr>
        <p:spPr/>
        <p:txBody>
          <a:bodyPr/>
          <a:lstStyle/>
          <a:p>
            <a:fld id="{B6641187-AFFD-4570-AF61-04520B4FB8DA}" type="slidenum">
              <a:rPr kumimoji="1" lang="ja-JP" altLang="en-US" smtClean="0"/>
              <a:pPr/>
              <a:t>10</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32C760D-2DAB-46A1-97B0-BD1A8D63C0A8}" type="datetimeFigureOut">
              <a:rPr kumimoji="1" lang="ja-JP" altLang="en-US" smtClean="0"/>
              <a:pPr/>
              <a:t>2015/3/4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F20C8F60-177B-49E3-BB19-0CD61F99B44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2C760D-2DAB-46A1-97B0-BD1A8D63C0A8}" type="datetimeFigureOut">
              <a:rPr kumimoji="1" lang="ja-JP" altLang="en-US" smtClean="0"/>
              <a:pPr/>
              <a:t>2015/3/4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0C8F60-177B-49E3-BB19-0CD61F99B44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9512" y="1087006"/>
            <a:ext cx="8782744" cy="1470025"/>
          </a:xfrm>
        </p:spPr>
        <p:txBody>
          <a:bodyPr>
            <a:normAutofit/>
          </a:bodyPr>
          <a:lstStyle/>
          <a:p>
            <a:r>
              <a:rPr lang="ja-JP" altLang="en-US" sz="3200" dirty="0"/>
              <a:t>真空中に</a:t>
            </a:r>
            <a:r>
              <a:rPr lang="ja-JP" altLang="en-US" sz="3200" dirty="0" smtClean="0"/>
              <a:t>おける電界電子放出箇所の分布測定と</a:t>
            </a:r>
            <a:r>
              <a:rPr lang="en-US" altLang="ja-JP" sz="3200" dirty="0" smtClean="0"/>
              <a:t/>
            </a:r>
            <a:br>
              <a:rPr lang="en-US" altLang="ja-JP" sz="3200" dirty="0" smtClean="0"/>
            </a:br>
            <a:r>
              <a:rPr lang="ja-JP" altLang="en-US" sz="3200" dirty="0"/>
              <a:t>局所電界電子放出特性の調査</a:t>
            </a:r>
            <a:endParaRPr kumimoji="1" lang="ja-JP" altLang="en-US" sz="3200" dirty="0"/>
          </a:p>
        </p:txBody>
      </p:sp>
      <p:sp>
        <p:nvSpPr>
          <p:cNvPr id="3" name="サブタイトル 2"/>
          <p:cNvSpPr>
            <a:spLocks noGrp="1"/>
          </p:cNvSpPr>
          <p:nvPr>
            <p:ph type="subTitle" idx="1"/>
          </p:nvPr>
        </p:nvSpPr>
        <p:spPr>
          <a:xfrm>
            <a:off x="4860032" y="3573016"/>
            <a:ext cx="5112568" cy="1752600"/>
          </a:xfrm>
        </p:spPr>
        <p:txBody>
          <a:bodyPr>
            <a:normAutofit/>
          </a:bodyPr>
          <a:lstStyle/>
          <a:p>
            <a:pPr algn="l"/>
            <a:r>
              <a:rPr lang="ja-JP" altLang="en-US" sz="2800" dirty="0" smtClean="0">
                <a:solidFill>
                  <a:schemeClr val="tx1"/>
                </a:solidFill>
              </a:rPr>
              <a:t>高石　</a:t>
            </a:r>
            <a:r>
              <a:rPr lang="ja-JP" altLang="en-US" sz="2800" dirty="0" smtClean="0">
                <a:solidFill>
                  <a:schemeClr val="tx1"/>
                </a:solidFill>
              </a:rPr>
              <a:t>朗</a:t>
            </a:r>
            <a:r>
              <a:rPr lang="ja-JP" altLang="en-US" sz="2800" dirty="0" smtClean="0">
                <a:solidFill>
                  <a:schemeClr val="tx1"/>
                </a:solidFill>
              </a:rPr>
              <a:t>　（埼玉大学）</a:t>
            </a:r>
            <a:endParaRPr lang="en-US" altLang="ja-JP" sz="2800" dirty="0" smtClean="0">
              <a:solidFill>
                <a:schemeClr val="tx1"/>
              </a:solidFill>
            </a:endParaRPr>
          </a:p>
        </p:txBody>
      </p:sp>
      <p:cxnSp>
        <p:nvCxnSpPr>
          <p:cNvPr id="11" name="直線コネクタ 10"/>
          <p:cNvCxnSpPr/>
          <p:nvPr/>
        </p:nvCxnSpPr>
        <p:spPr>
          <a:xfrm>
            <a:off x="539552" y="2852936"/>
            <a:ext cx="8064896"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en-US" altLang="ja-JP" sz="3600" dirty="0" smtClean="0">
                <a:latin typeface="Times New Roman" pitchFamily="18" charset="0"/>
                <a:cs typeface="Times New Roman" pitchFamily="18" charset="0"/>
              </a:rPr>
              <a:t>Fowler-</a:t>
            </a:r>
            <a:r>
              <a:rPr lang="en-US" altLang="ja-JP" sz="3600" dirty="0" err="1" smtClean="0">
                <a:latin typeface="Times New Roman" pitchFamily="18" charset="0"/>
                <a:cs typeface="Times New Roman" pitchFamily="18" charset="0"/>
              </a:rPr>
              <a:t>Nordheim</a:t>
            </a:r>
            <a:r>
              <a:rPr lang="ja-JP" altLang="en-US" sz="3600" dirty="0" smtClean="0">
                <a:latin typeface="Times New Roman" pitchFamily="18" charset="0"/>
                <a:cs typeface="Times New Roman" pitchFamily="18" charset="0"/>
              </a:rPr>
              <a:t>理論</a:t>
            </a:r>
            <a:endParaRPr kumimoji="1" lang="ja-JP" altLang="en-US" sz="3600" dirty="0">
              <a:latin typeface="Times New Roman" pitchFamily="18" charset="0"/>
              <a:cs typeface="Times New Roman" pitchFamily="18" charset="0"/>
            </a:endParaRPr>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10</a:t>
            </a:fld>
            <a:endParaRPr kumimoji="1" lang="ja-JP" altLang="en-US" dirty="0">
              <a:solidFill>
                <a:schemeClr val="tx1"/>
              </a:solidFill>
            </a:endParaRPr>
          </a:p>
        </p:txBody>
      </p:sp>
      <p:pic>
        <p:nvPicPr>
          <p:cNvPr id="28" name="Picture 33"/>
          <p:cNvPicPr>
            <a:picLocks noChangeAspect="1" noChangeArrowheads="1"/>
          </p:cNvPicPr>
          <p:nvPr/>
        </p:nvPicPr>
        <p:blipFill>
          <a:blip r:embed="rId4" cstate="print"/>
          <a:srcRect/>
          <a:stretch>
            <a:fillRect/>
          </a:stretch>
        </p:blipFill>
        <p:spPr bwMode="auto">
          <a:xfrm>
            <a:off x="827088" y="908720"/>
            <a:ext cx="7437437" cy="1476375"/>
          </a:xfrm>
          <a:prstGeom prst="rect">
            <a:avLst/>
          </a:prstGeom>
          <a:noFill/>
          <a:ln w="9525">
            <a:noFill/>
            <a:miter lim="800000"/>
            <a:headEnd/>
            <a:tailEnd/>
          </a:ln>
        </p:spPr>
      </p:pic>
      <p:graphicFrame>
        <p:nvGraphicFramePr>
          <p:cNvPr id="30" name="Object 10"/>
          <p:cNvGraphicFramePr>
            <a:graphicFrameLocks noChangeAspect="1"/>
          </p:cNvGraphicFramePr>
          <p:nvPr/>
        </p:nvGraphicFramePr>
        <p:xfrm>
          <a:off x="588963" y="3807917"/>
          <a:ext cx="7969250" cy="820737"/>
        </p:xfrm>
        <a:graphic>
          <a:graphicData uri="http://schemas.openxmlformats.org/presentationml/2006/ole">
            <p:oleObj spid="_x0000_s1027" name="数式" r:id="rId5" imgW="4241520" imgH="482400" progId="Equation.3">
              <p:embed/>
            </p:oleObj>
          </a:graphicData>
        </a:graphic>
      </p:graphicFrame>
      <p:sp>
        <p:nvSpPr>
          <p:cNvPr id="31" name="Text Box 11"/>
          <p:cNvSpPr txBox="1">
            <a:spLocks noChangeArrowheads="1"/>
          </p:cNvSpPr>
          <p:nvPr/>
        </p:nvSpPr>
        <p:spPr bwMode="auto">
          <a:xfrm>
            <a:off x="611188" y="3235499"/>
            <a:ext cx="2305050" cy="457200"/>
          </a:xfrm>
          <a:prstGeom prst="rect">
            <a:avLst/>
          </a:prstGeom>
          <a:noFill/>
          <a:ln w="9525" algn="ctr">
            <a:noFill/>
            <a:miter lim="800000"/>
            <a:headEnd/>
            <a:tailEnd/>
          </a:ln>
        </p:spPr>
        <p:txBody>
          <a:bodyPr>
            <a:spAutoFit/>
          </a:bodyPr>
          <a:lstStyle/>
          <a:p>
            <a:pPr>
              <a:spcBef>
                <a:spcPct val="50000"/>
              </a:spcBef>
            </a:pPr>
            <a:r>
              <a:rPr lang="ja-JP" altLang="en-US" sz="2400"/>
              <a:t>～</a:t>
            </a:r>
            <a:r>
              <a:rPr lang="en-US" altLang="ja-JP" sz="2400"/>
              <a:t>F-N</a:t>
            </a:r>
            <a:r>
              <a:rPr lang="ja-JP" altLang="en-US" sz="2400"/>
              <a:t>プロット～</a:t>
            </a:r>
          </a:p>
        </p:txBody>
      </p:sp>
      <p:sp>
        <p:nvSpPr>
          <p:cNvPr id="32" name="AutoShape 12"/>
          <p:cNvSpPr>
            <a:spLocks noChangeArrowheads="1"/>
          </p:cNvSpPr>
          <p:nvPr/>
        </p:nvSpPr>
        <p:spPr bwMode="auto">
          <a:xfrm>
            <a:off x="468313" y="3716511"/>
            <a:ext cx="8208962" cy="936625"/>
          </a:xfrm>
          <a:prstGeom prst="flowChartAlternateProcess">
            <a:avLst/>
          </a:prstGeom>
          <a:noFill/>
          <a:ln w="38100" algn="ctr">
            <a:solidFill>
              <a:srgbClr val="FF0000"/>
            </a:solidFill>
            <a:miter lim="800000"/>
            <a:headEnd/>
            <a:tailEnd/>
          </a:ln>
        </p:spPr>
        <p:txBody>
          <a:bodyPr wrap="none" anchor="ctr"/>
          <a:lstStyle/>
          <a:p>
            <a:endParaRPr lang="ja-JP" altLang="en-US" sz="2800"/>
          </a:p>
        </p:txBody>
      </p:sp>
      <p:sp>
        <p:nvSpPr>
          <p:cNvPr id="35" name="Text Box 4"/>
          <p:cNvSpPr txBox="1">
            <a:spLocks noChangeArrowheads="1"/>
          </p:cNvSpPr>
          <p:nvPr/>
        </p:nvSpPr>
        <p:spPr bwMode="auto">
          <a:xfrm>
            <a:off x="1116013" y="2420020"/>
            <a:ext cx="1871662" cy="396875"/>
          </a:xfrm>
          <a:prstGeom prst="rect">
            <a:avLst/>
          </a:prstGeom>
          <a:noFill/>
          <a:ln w="9525" algn="ctr">
            <a:noFill/>
            <a:miter lim="800000"/>
            <a:headEnd/>
            <a:tailEnd/>
          </a:ln>
        </p:spPr>
        <p:txBody>
          <a:bodyPr>
            <a:spAutoFit/>
          </a:bodyPr>
          <a:lstStyle/>
          <a:p>
            <a:pPr algn="ctr">
              <a:spcBef>
                <a:spcPct val="50000"/>
              </a:spcBef>
            </a:pPr>
            <a:r>
              <a:rPr lang="ja-JP" altLang="en-US" sz="2000"/>
              <a:t>金属微小突起</a:t>
            </a:r>
          </a:p>
        </p:txBody>
      </p:sp>
      <p:sp>
        <p:nvSpPr>
          <p:cNvPr id="36" name="Text Box 5"/>
          <p:cNvSpPr txBox="1">
            <a:spLocks noChangeArrowheads="1"/>
          </p:cNvSpPr>
          <p:nvPr/>
        </p:nvSpPr>
        <p:spPr bwMode="auto">
          <a:xfrm>
            <a:off x="3635375" y="2420020"/>
            <a:ext cx="1800225" cy="396875"/>
          </a:xfrm>
          <a:prstGeom prst="rect">
            <a:avLst/>
          </a:prstGeom>
          <a:noFill/>
          <a:ln w="9525" algn="ctr">
            <a:noFill/>
            <a:miter lim="800000"/>
            <a:headEnd/>
            <a:tailEnd/>
          </a:ln>
        </p:spPr>
        <p:txBody>
          <a:bodyPr>
            <a:spAutoFit/>
          </a:bodyPr>
          <a:lstStyle/>
          <a:p>
            <a:pPr algn="ctr">
              <a:spcBef>
                <a:spcPct val="50000"/>
              </a:spcBef>
            </a:pPr>
            <a:r>
              <a:rPr lang="en-US" altLang="ja-JP" sz="2000"/>
              <a:t>MIV</a:t>
            </a:r>
            <a:r>
              <a:rPr lang="ja-JP" altLang="en-US" sz="2000"/>
              <a:t>構造</a:t>
            </a:r>
          </a:p>
        </p:txBody>
      </p:sp>
      <p:sp>
        <p:nvSpPr>
          <p:cNvPr id="37" name="Text Box 6"/>
          <p:cNvSpPr txBox="1">
            <a:spLocks noChangeArrowheads="1"/>
          </p:cNvSpPr>
          <p:nvPr/>
        </p:nvSpPr>
        <p:spPr bwMode="auto">
          <a:xfrm>
            <a:off x="6084888" y="2420020"/>
            <a:ext cx="2016125" cy="396875"/>
          </a:xfrm>
          <a:prstGeom prst="rect">
            <a:avLst/>
          </a:prstGeom>
          <a:noFill/>
          <a:ln w="9525" algn="ctr">
            <a:noFill/>
            <a:miter lim="800000"/>
            <a:headEnd/>
            <a:tailEnd/>
          </a:ln>
        </p:spPr>
        <p:txBody>
          <a:bodyPr>
            <a:spAutoFit/>
          </a:bodyPr>
          <a:lstStyle/>
          <a:p>
            <a:pPr algn="ctr">
              <a:spcBef>
                <a:spcPct val="50000"/>
              </a:spcBef>
            </a:pPr>
            <a:r>
              <a:rPr lang="en-US" altLang="ja-JP" sz="2000"/>
              <a:t>MIM</a:t>
            </a:r>
            <a:r>
              <a:rPr lang="ja-JP" altLang="en-US" sz="2000"/>
              <a:t>構造</a:t>
            </a:r>
          </a:p>
        </p:txBody>
      </p:sp>
      <p:sp>
        <p:nvSpPr>
          <p:cNvPr id="38" name="Text Box 6"/>
          <p:cNvSpPr txBox="1">
            <a:spLocks noChangeArrowheads="1"/>
          </p:cNvSpPr>
          <p:nvPr/>
        </p:nvSpPr>
        <p:spPr bwMode="auto">
          <a:xfrm>
            <a:off x="3348038" y="2780382"/>
            <a:ext cx="2520950" cy="396875"/>
          </a:xfrm>
          <a:prstGeom prst="rect">
            <a:avLst/>
          </a:prstGeom>
          <a:noFill/>
          <a:ln w="9525" algn="ctr">
            <a:noFill/>
            <a:miter lim="800000"/>
            <a:headEnd/>
            <a:tailEnd/>
          </a:ln>
        </p:spPr>
        <p:txBody>
          <a:bodyPr>
            <a:spAutoFit/>
          </a:bodyPr>
          <a:lstStyle/>
          <a:p>
            <a:pPr>
              <a:spcBef>
                <a:spcPct val="50000"/>
              </a:spcBef>
            </a:pPr>
            <a:r>
              <a:rPr lang="ja-JP" altLang="en-US" sz="2000"/>
              <a:t>電界電子放出モデル</a:t>
            </a:r>
          </a:p>
        </p:txBody>
      </p:sp>
      <p:sp>
        <p:nvSpPr>
          <p:cNvPr id="41" name="Text Box 6"/>
          <p:cNvSpPr txBox="1">
            <a:spLocks noChangeArrowheads="1"/>
          </p:cNvSpPr>
          <p:nvPr/>
        </p:nvSpPr>
        <p:spPr bwMode="auto">
          <a:xfrm>
            <a:off x="5868988" y="2978820"/>
            <a:ext cx="3165475" cy="646112"/>
          </a:xfrm>
          <a:prstGeom prst="rect">
            <a:avLst/>
          </a:prstGeom>
          <a:noFill/>
          <a:ln w="38100" algn="ctr">
            <a:noFill/>
            <a:miter lim="800000"/>
            <a:headEnd/>
            <a:tailEnd/>
          </a:ln>
        </p:spPr>
        <p:txBody>
          <a:bodyPr>
            <a:spAutoFit/>
          </a:bodyPr>
          <a:lstStyle/>
          <a:p>
            <a:pPr>
              <a:spcBef>
                <a:spcPct val="50000"/>
              </a:spcBef>
            </a:pPr>
            <a:r>
              <a:rPr lang="en-US" altLang="ja-JP" sz="1200"/>
              <a:t>Rodney V Latham</a:t>
            </a:r>
            <a:r>
              <a:rPr lang="ja-JP" altLang="en-US" sz="1200"/>
              <a:t>：</a:t>
            </a:r>
            <a:r>
              <a:rPr lang="en-US" altLang="ja-JP" sz="1200"/>
              <a:t> </a:t>
            </a:r>
            <a:r>
              <a:rPr lang="ja-JP" altLang="en-US" sz="1200"/>
              <a:t>“</a:t>
            </a:r>
            <a:r>
              <a:rPr lang="en-US" altLang="ja-JP" sz="1200"/>
              <a:t>High Voltage Vacuum Insulation</a:t>
            </a:r>
            <a:r>
              <a:rPr lang="ja-JP" altLang="en-US" sz="1200"/>
              <a:t>： </a:t>
            </a:r>
            <a:r>
              <a:rPr lang="en-US" altLang="ja-JP" sz="1200"/>
              <a:t>Basic Concepts and Technological Practice</a:t>
            </a:r>
            <a:r>
              <a:rPr lang="ja-JP" altLang="en-US" sz="1200"/>
              <a:t>”</a:t>
            </a:r>
            <a:r>
              <a:rPr lang="en-US" altLang="ja-JP" sz="1200"/>
              <a:t>,p.118(1995)</a:t>
            </a:r>
            <a:endParaRPr lang="ja-JP" altLang="en-US" sz="1200"/>
          </a:p>
        </p:txBody>
      </p:sp>
      <p:sp>
        <p:nvSpPr>
          <p:cNvPr id="42" name="Text Box 3"/>
          <p:cNvSpPr txBox="1">
            <a:spLocks noChangeArrowheads="1"/>
          </p:cNvSpPr>
          <p:nvPr/>
        </p:nvSpPr>
        <p:spPr bwMode="auto">
          <a:xfrm>
            <a:off x="5292080" y="4869160"/>
            <a:ext cx="3096344" cy="1446550"/>
          </a:xfrm>
          <a:prstGeom prst="rect">
            <a:avLst/>
          </a:prstGeom>
          <a:noFill/>
          <a:ln w="38100" algn="ctr">
            <a:solidFill>
              <a:schemeClr val="tx1"/>
            </a:solidFill>
            <a:miter lim="800000"/>
            <a:headEnd/>
            <a:tailEnd/>
          </a:ln>
        </p:spPr>
        <p:txBody>
          <a:bodyPr wrap="square">
            <a:spAutoFit/>
          </a:bodyPr>
          <a:lstStyle/>
          <a:p>
            <a:pPr>
              <a:spcBef>
                <a:spcPct val="50000"/>
              </a:spcBef>
            </a:pPr>
            <a:r>
              <a:rPr lang="en-US" altLang="ja-JP" sz="1600" b="1" dirty="0"/>
              <a:t>β</a:t>
            </a:r>
            <a:r>
              <a:rPr lang="ja-JP" altLang="en-US" sz="1600" b="1" dirty="0"/>
              <a:t>：電界増倍係数</a:t>
            </a:r>
          </a:p>
          <a:p>
            <a:pPr>
              <a:spcBef>
                <a:spcPct val="50000"/>
              </a:spcBef>
            </a:pPr>
            <a:r>
              <a:rPr lang="en-US" altLang="ja-JP" sz="1600" b="1" i="1" dirty="0"/>
              <a:t>d</a:t>
            </a:r>
            <a:r>
              <a:rPr lang="en-US" altLang="ja-JP" sz="1600" b="1" dirty="0"/>
              <a:t>[m]</a:t>
            </a:r>
            <a:r>
              <a:rPr lang="ja-JP" altLang="en-US" sz="1600" b="1" dirty="0"/>
              <a:t>：</a:t>
            </a:r>
            <a:r>
              <a:rPr lang="ja-JP" altLang="en-US" sz="1600" b="1" dirty="0" smtClean="0"/>
              <a:t>電極間隔</a:t>
            </a:r>
            <a:endParaRPr lang="ja-JP" altLang="en-US" sz="1600" b="1" dirty="0"/>
          </a:p>
          <a:p>
            <a:pPr>
              <a:spcBef>
                <a:spcPct val="50000"/>
              </a:spcBef>
            </a:pPr>
            <a:r>
              <a:rPr lang="en-US" altLang="ja-JP" sz="1600" b="1" dirty="0" smtClean="0"/>
              <a:t>φ[</a:t>
            </a:r>
            <a:r>
              <a:rPr lang="en-US" altLang="ja-JP" sz="1600" b="1" dirty="0" err="1" smtClean="0"/>
              <a:t>ev</a:t>
            </a:r>
            <a:r>
              <a:rPr lang="en-US" altLang="ja-JP" sz="1600" b="1" dirty="0"/>
              <a:t>]</a:t>
            </a:r>
            <a:r>
              <a:rPr lang="ja-JP" altLang="en-US" sz="1600" b="1" dirty="0"/>
              <a:t>：電子</a:t>
            </a:r>
            <a:r>
              <a:rPr lang="ja-JP" altLang="en-US" sz="1600" b="1" dirty="0" smtClean="0"/>
              <a:t>放出箇所の</a:t>
            </a:r>
            <a:r>
              <a:rPr lang="ja-JP" altLang="en-US" sz="1600" b="1" dirty="0"/>
              <a:t>仕事関数</a:t>
            </a:r>
          </a:p>
          <a:p>
            <a:pPr>
              <a:spcBef>
                <a:spcPct val="50000"/>
              </a:spcBef>
            </a:pPr>
            <a:r>
              <a:rPr lang="en-US" altLang="ja-JP" sz="1600" b="1" i="1" dirty="0" err="1" smtClean="0"/>
              <a:t>A</a:t>
            </a:r>
            <a:r>
              <a:rPr lang="en-US" altLang="ja-JP" sz="1600" b="1" i="1" baseline="-25000" dirty="0" err="1" smtClean="0"/>
              <a:t>e</a:t>
            </a:r>
            <a:r>
              <a:rPr lang="ja-JP" altLang="en-US" sz="1600" b="1" dirty="0" smtClean="0"/>
              <a:t>：電子放出面積</a:t>
            </a:r>
            <a:endParaRPr lang="en-US" altLang="ja-JP" sz="1600" b="1"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結果</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11</a:t>
            </a:fld>
            <a:endParaRPr kumimoji="1" lang="ja-JP" altLang="en-US" dirty="0">
              <a:solidFill>
                <a:schemeClr val="tx1"/>
              </a:solidFill>
            </a:endParaRPr>
          </a:p>
        </p:txBody>
      </p:sp>
      <p:sp>
        <p:nvSpPr>
          <p:cNvPr id="9" name="テキスト ボックス 8"/>
          <p:cNvSpPr txBox="1"/>
          <p:nvPr/>
        </p:nvSpPr>
        <p:spPr>
          <a:xfrm>
            <a:off x="251520" y="980728"/>
            <a:ext cx="184731" cy="400110"/>
          </a:xfrm>
          <a:prstGeom prst="rect">
            <a:avLst/>
          </a:prstGeom>
          <a:noFill/>
        </p:spPr>
        <p:txBody>
          <a:bodyPr wrap="none" rtlCol="0">
            <a:spAutoFit/>
          </a:bodyPr>
          <a:lstStyle/>
          <a:p>
            <a:endParaRPr kumimoji="1" lang="ja-JP" altLang="en-US" sz="2000" dirty="0">
              <a:latin typeface="Times New Roman" pitchFamily="18" charset="0"/>
              <a:cs typeface="Times New Roman" pitchFamily="18" charset="0"/>
            </a:endParaRPr>
          </a:p>
        </p:txBody>
      </p:sp>
      <p:sp>
        <p:nvSpPr>
          <p:cNvPr id="10" name="テキスト ボックス 9"/>
          <p:cNvSpPr txBox="1"/>
          <p:nvPr/>
        </p:nvSpPr>
        <p:spPr>
          <a:xfrm>
            <a:off x="107504" y="836712"/>
            <a:ext cx="3757760" cy="400110"/>
          </a:xfrm>
          <a:prstGeom prst="rect">
            <a:avLst/>
          </a:prstGeom>
          <a:noFill/>
        </p:spPr>
        <p:txBody>
          <a:bodyPr wrap="none" rtlCol="0">
            <a:spAutoFit/>
          </a:bodyPr>
          <a:lstStyle/>
          <a:p>
            <a:pPr marL="285750" indent="-285750">
              <a:buFont typeface="Wingdings" panose="05000000000000000000" pitchFamily="2" charset="2"/>
              <a:buChar char="Ø"/>
            </a:pPr>
            <a:r>
              <a:rPr lang="ja-JP" altLang="en-US" sz="2000" dirty="0" smtClean="0">
                <a:latin typeface="Times New Roman" pitchFamily="18" charset="0"/>
                <a:cs typeface="Times New Roman" pitchFamily="18" charset="0"/>
              </a:rPr>
              <a:t>陰極全体からの電界放出電流</a:t>
            </a:r>
          </a:p>
        </p:txBody>
      </p:sp>
      <p:pic>
        <p:nvPicPr>
          <p:cNvPr id="1026" name="Picture 2"/>
          <p:cNvPicPr>
            <a:picLocks noChangeAspect="1" noChangeArrowheads="1"/>
          </p:cNvPicPr>
          <p:nvPr/>
        </p:nvPicPr>
        <p:blipFill>
          <a:blip r:embed="rId3" cstate="print"/>
          <a:srcRect/>
          <a:stretch>
            <a:fillRect/>
          </a:stretch>
        </p:blipFill>
        <p:spPr bwMode="auto">
          <a:xfrm>
            <a:off x="4524111" y="1702549"/>
            <a:ext cx="4152345" cy="289768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95536" y="1719909"/>
            <a:ext cx="4015783" cy="2897680"/>
          </a:xfrm>
          <a:prstGeom prst="rect">
            <a:avLst/>
          </a:prstGeom>
          <a:noFill/>
          <a:ln w="9525">
            <a:noFill/>
            <a:miter lim="800000"/>
            <a:headEnd/>
            <a:tailEnd/>
          </a:ln>
          <a:effectLst/>
        </p:spPr>
      </p:pic>
      <p:sp>
        <p:nvSpPr>
          <p:cNvPr id="15" name="テキスト ボックス 14"/>
          <p:cNvSpPr txBox="1"/>
          <p:nvPr/>
        </p:nvSpPr>
        <p:spPr>
          <a:xfrm>
            <a:off x="2123728" y="4582869"/>
            <a:ext cx="861518"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V-I</a:t>
            </a:r>
            <a:r>
              <a:rPr kumimoji="1" lang="ja-JP" altLang="en-US" sz="1600" dirty="0" smtClean="0">
                <a:latin typeface="Times New Roman" pitchFamily="18" charset="0"/>
                <a:cs typeface="Times New Roman" pitchFamily="18" charset="0"/>
              </a:rPr>
              <a:t>特性</a:t>
            </a:r>
            <a:endParaRPr kumimoji="1" lang="ja-JP" altLang="en-US" sz="1600" dirty="0">
              <a:latin typeface="Times New Roman" pitchFamily="18" charset="0"/>
              <a:cs typeface="Times New Roman" pitchFamily="18" charset="0"/>
            </a:endParaRPr>
          </a:p>
        </p:txBody>
      </p:sp>
      <p:sp>
        <p:nvSpPr>
          <p:cNvPr id="16" name="テキスト ボックス 15"/>
          <p:cNvSpPr txBox="1"/>
          <p:nvPr/>
        </p:nvSpPr>
        <p:spPr>
          <a:xfrm>
            <a:off x="6372200" y="4582869"/>
            <a:ext cx="1157689"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F-N</a:t>
            </a:r>
            <a:r>
              <a:rPr kumimoji="1" lang="ja-JP" altLang="en-US" sz="1600" dirty="0" smtClean="0">
                <a:latin typeface="Times New Roman" pitchFamily="18" charset="0"/>
                <a:cs typeface="Times New Roman" pitchFamily="18" charset="0"/>
              </a:rPr>
              <a:t>プロット</a:t>
            </a:r>
            <a:endParaRPr kumimoji="1" lang="ja-JP" altLang="en-US" sz="1600" dirty="0">
              <a:latin typeface="Times New Roman" pitchFamily="18" charset="0"/>
              <a:cs typeface="Times New Roman" pitchFamily="18" charset="0"/>
            </a:endParaRPr>
          </a:p>
        </p:txBody>
      </p:sp>
      <p:sp>
        <p:nvSpPr>
          <p:cNvPr id="17" name="テキスト ボックス 16"/>
          <p:cNvSpPr txBox="1"/>
          <p:nvPr/>
        </p:nvSpPr>
        <p:spPr>
          <a:xfrm>
            <a:off x="395536" y="5230941"/>
            <a:ext cx="8136904" cy="646331"/>
          </a:xfrm>
          <a:prstGeom prst="rect">
            <a:avLst/>
          </a:prstGeom>
          <a:noFill/>
        </p:spPr>
        <p:txBody>
          <a:bodyPr wrap="square" rtlCol="0">
            <a:spAutoFit/>
          </a:bodyPr>
          <a:lstStyle/>
          <a:p>
            <a:r>
              <a:rPr kumimoji="1" lang="en-US" altLang="ja-JP" dirty="0" smtClean="0">
                <a:latin typeface="Times New Roman" pitchFamily="18" charset="0"/>
                <a:cs typeface="Times New Roman" pitchFamily="18" charset="0"/>
              </a:rPr>
              <a:t>V-I</a:t>
            </a:r>
            <a:r>
              <a:rPr kumimoji="1" lang="ja-JP" altLang="en-US" dirty="0" smtClean="0">
                <a:latin typeface="Times New Roman" pitchFamily="18" charset="0"/>
                <a:cs typeface="Times New Roman" pitchFamily="18" charset="0"/>
              </a:rPr>
              <a:t>特性，</a:t>
            </a:r>
            <a:r>
              <a:rPr kumimoji="1" lang="en-US" altLang="ja-JP" dirty="0" smtClean="0">
                <a:latin typeface="Times New Roman" pitchFamily="18" charset="0"/>
                <a:cs typeface="Times New Roman" pitchFamily="18" charset="0"/>
              </a:rPr>
              <a:t>F-N</a:t>
            </a:r>
            <a:r>
              <a:rPr kumimoji="1" lang="ja-JP" altLang="en-US" dirty="0" smtClean="0">
                <a:latin typeface="Times New Roman" pitchFamily="18" charset="0"/>
                <a:cs typeface="Times New Roman" pitchFamily="18" charset="0"/>
              </a:rPr>
              <a:t>プロット共に，印加電圧上昇時と印加電圧下降時を比較してばらつきが少なく，電界電子放出特性は安定した状態である</a:t>
            </a:r>
            <a:endParaRPr kumimoji="1" lang="ja-JP" altLang="en-US" dirty="0">
              <a:latin typeface="Times New Roman" pitchFamily="18" charset="0"/>
              <a:cs typeface="Times New Roman" pitchFamily="18" charset="0"/>
            </a:endParaRPr>
          </a:p>
        </p:txBody>
      </p:sp>
      <p:sp>
        <p:nvSpPr>
          <p:cNvPr id="18" name="テキスト ボックス 17"/>
          <p:cNvSpPr txBox="1"/>
          <p:nvPr/>
        </p:nvSpPr>
        <p:spPr>
          <a:xfrm>
            <a:off x="5652120" y="2987660"/>
            <a:ext cx="801823" cy="369332"/>
          </a:xfrm>
          <a:prstGeom prst="rect">
            <a:avLst/>
          </a:prstGeom>
          <a:noFill/>
        </p:spPr>
        <p:txBody>
          <a:bodyPr wrap="none" rtlCol="0">
            <a:spAutoFit/>
          </a:bodyPr>
          <a:lstStyle/>
          <a:p>
            <a:r>
              <a:rPr lang="en-US" altLang="ja-JP" i="1" dirty="0" smtClean="0">
                <a:latin typeface="Times New Roman" pitchFamily="18" charset="0"/>
                <a:cs typeface="Times New Roman" pitchFamily="18" charset="0"/>
              </a:rPr>
              <a:t>β</a:t>
            </a:r>
            <a:r>
              <a:rPr kumimoji="1" lang="en-US" altLang="ja-JP" dirty="0" smtClean="0">
                <a:latin typeface="Times New Roman" pitchFamily="18" charset="0"/>
                <a:cs typeface="Times New Roman" pitchFamily="18" charset="0"/>
              </a:rPr>
              <a:t>=960</a:t>
            </a:r>
            <a:endParaRPr kumimoji="1" lang="ja-JP" altLang="en-US" dirty="0">
              <a:latin typeface="Times New Roman" pitchFamily="18" charset="0"/>
              <a:cs typeface="Times New Roman" pitchFamily="18" charset="0"/>
            </a:endParaRPr>
          </a:p>
        </p:txBody>
      </p:sp>
      <p:sp>
        <p:nvSpPr>
          <p:cNvPr id="19" name="テキスト ボックス 18"/>
          <p:cNvSpPr txBox="1"/>
          <p:nvPr/>
        </p:nvSpPr>
        <p:spPr>
          <a:xfrm>
            <a:off x="5652120" y="3212976"/>
            <a:ext cx="1494320" cy="369332"/>
          </a:xfrm>
          <a:prstGeom prst="rect">
            <a:avLst/>
          </a:prstGeom>
          <a:noFill/>
        </p:spPr>
        <p:txBody>
          <a:bodyPr wrap="none" rtlCol="0">
            <a:spAutoFit/>
          </a:bodyPr>
          <a:lstStyle/>
          <a:p>
            <a:r>
              <a:rPr lang="en-US" altLang="ja-JP" i="1" dirty="0" err="1" smtClean="0">
                <a:latin typeface="Times New Roman" pitchFamily="18" charset="0"/>
                <a:cs typeface="Times New Roman" pitchFamily="18" charset="0"/>
              </a:rPr>
              <a:t>A</a:t>
            </a:r>
            <a:r>
              <a:rPr lang="en-US" altLang="ja-JP" dirty="0" err="1" smtClean="0">
                <a:latin typeface="Times New Roman" pitchFamily="18" charset="0"/>
                <a:cs typeface="Times New Roman" pitchFamily="18" charset="0"/>
              </a:rPr>
              <a:t>e</a:t>
            </a:r>
            <a:r>
              <a:rPr kumimoji="1" lang="en-US" altLang="ja-JP" dirty="0" smtClean="0">
                <a:latin typeface="Times New Roman" pitchFamily="18" charset="0"/>
                <a:cs typeface="Times New Roman" pitchFamily="18" charset="0"/>
              </a:rPr>
              <a:t>=</a:t>
            </a:r>
            <a:r>
              <a:rPr lang="en-US" altLang="ja-JP" kern="100" dirty="0" smtClean="0">
                <a:solidFill>
                  <a:srgbClr val="000000"/>
                </a:solidFill>
                <a:latin typeface="Times New Roman"/>
                <a:ea typeface="ＭＳ 明朝"/>
                <a:cs typeface="Times New Roman"/>
              </a:rPr>
              <a:t> 2.7×10</a:t>
            </a:r>
            <a:r>
              <a:rPr lang="en-US" altLang="ja-JP" kern="100" baseline="30000" dirty="0" smtClean="0">
                <a:solidFill>
                  <a:srgbClr val="000000"/>
                </a:solidFill>
                <a:latin typeface="Times New Roman"/>
                <a:ea typeface="ＭＳ 明朝"/>
                <a:cs typeface="Times New Roman"/>
              </a:rPr>
              <a:t>-3</a:t>
            </a:r>
            <a:endParaRPr lang="ja-JP" altLang="ja-JP" sz="1600" kern="100" dirty="0" smtClean="0">
              <a:solidFill>
                <a:srgbClr val="000000"/>
              </a:solidFill>
              <a:latin typeface="Helvetica"/>
              <a:cs typeface="Times New Roman"/>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結果</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12</a:t>
            </a:fld>
            <a:endParaRPr kumimoji="1" lang="ja-JP" altLang="en-US" dirty="0">
              <a:solidFill>
                <a:schemeClr val="tx1"/>
              </a:solidFill>
            </a:endParaRPr>
          </a:p>
        </p:txBody>
      </p:sp>
      <p:sp>
        <p:nvSpPr>
          <p:cNvPr id="9" name="テキスト ボックス 8"/>
          <p:cNvSpPr txBox="1"/>
          <p:nvPr/>
        </p:nvSpPr>
        <p:spPr>
          <a:xfrm>
            <a:off x="251520" y="980728"/>
            <a:ext cx="184731" cy="400110"/>
          </a:xfrm>
          <a:prstGeom prst="rect">
            <a:avLst/>
          </a:prstGeom>
          <a:noFill/>
        </p:spPr>
        <p:txBody>
          <a:bodyPr wrap="none" rtlCol="0">
            <a:spAutoFit/>
          </a:bodyPr>
          <a:lstStyle/>
          <a:p>
            <a:endParaRPr kumimoji="1" lang="ja-JP" altLang="en-US" sz="2000" dirty="0">
              <a:latin typeface="Times New Roman" pitchFamily="18" charset="0"/>
              <a:cs typeface="Times New Roman" pitchFamily="18" charset="0"/>
            </a:endParaRPr>
          </a:p>
        </p:txBody>
      </p:sp>
      <p:sp>
        <p:nvSpPr>
          <p:cNvPr id="10" name="テキスト ボックス 9"/>
          <p:cNvSpPr txBox="1"/>
          <p:nvPr/>
        </p:nvSpPr>
        <p:spPr>
          <a:xfrm>
            <a:off x="107504" y="836712"/>
            <a:ext cx="3294492" cy="400110"/>
          </a:xfrm>
          <a:prstGeom prst="rect">
            <a:avLst/>
          </a:prstGeom>
          <a:noFill/>
        </p:spPr>
        <p:txBody>
          <a:bodyPr wrap="none" rtlCol="0">
            <a:spAutoFit/>
          </a:bodyPr>
          <a:lstStyle/>
          <a:p>
            <a:pPr marL="285750" indent="-285750">
              <a:buFont typeface="Wingdings" panose="05000000000000000000" pitchFamily="2" charset="2"/>
              <a:buChar char="Ø"/>
            </a:pPr>
            <a:r>
              <a:rPr lang="ja-JP" altLang="en-US" sz="2000" dirty="0" smtClean="0">
                <a:latin typeface="Times New Roman" pitchFamily="18" charset="0"/>
                <a:cs typeface="Times New Roman" pitchFamily="18" charset="0"/>
              </a:rPr>
              <a:t>電界電子放出箇所の分布</a:t>
            </a:r>
          </a:p>
        </p:txBody>
      </p:sp>
      <p:pic>
        <p:nvPicPr>
          <p:cNvPr id="2051" name="Picture 3" descr="C:\Users\Takaishi\Desktop\電流コンディショニング\無酸素銅\分布ppt\261021\分布２.png"/>
          <p:cNvPicPr>
            <a:picLocks noChangeAspect="1" noChangeArrowheads="1"/>
          </p:cNvPicPr>
          <p:nvPr/>
        </p:nvPicPr>
        <p:blipFill>
          <a:blip r:embed="rId3" cstate="print"/>
          <a:srcRect/>
          <a:stretch>
            <a:fillRect/>
          </a:stretch>
        </p:blipFill>
        <p:spPr bwMode="auto">
          <a:xfrm>
            <a:off x="2987824" y="1393031"/>
            <a:ext cx="2983932" cy="2367960"/>
          </a:xfrm>
          <a:prstGeom prst="rect">
            <a:avLst/>
          </a:prstGeom>
          <a:noFill/>
        </p:spPr>
      </p:pic>
      <p:pic>
        <p:nvPicPr>
          <p:cNvPr id="2052" name="Picture 4" descr="C:\Users\Takaishi\Desktop\電流コンディショニング\無酸素銅\分布ppt\261021\分布３.png"/>
          <p:cNvPicPr>
            <a:picLocks noChangeAspect="1" noChangeArrowheads="1"/>
          </p:cNvPicPr>
          <p:nvPr/>
        </p:nvPicPr>
        <p:blipFill>
          <a:blip r:embed="rId4" cstate="print"/>
          <a:srcRect/>
          <a:stretch>
            <a:fillRect/>
          </a:stretch>
        </p:blipFill>
        <p:spPr bwMode="auto">
          <a:xfrm>
            <a:off x="6084168" y="1393031"/>
            <a:ext cx="2983932" cy="2327568"/>
          </a:xfrm>
          <a:prstGeom prst="rect">
            <a:avLst/>
          </a:prstGeom>
          <a:noFill/>
        </p:spPr>
      </p:pic>
      <p:pic>
        <p:nvPicPr>
          <p:cNvPr id="2053" name="Picture 5" descr="C:\Users\Takaishi\Desktop\電流コンディショニング\無酸素銅\分布ppt\261021\分布４.png"/>
          <p:cNvPicPr>
            <a:picLocks noChangeAspect="1" noChangeArrowheads="1"/>
          </p:cNvPicPr>
          <p:nvPr/>
        </p:nvPicPr>
        <p:blipFill>
          <a:blip r:embed="rId5" cstate="print"/>
          <a:srcRect/>
          <a:stretch>
            <a:fillRect/>
          </a:stretch>
        </p:blipFill>
        <p:spPr bwMode="auto">
          <a:xfrm>
            <a:off x="0" y="3993623"/>
            <a:ext cx="2983932" cy="2367960"/>
          </a:xfrm>
          <a:prstGeom prst="rect">
            <a:avLst/>
          </a:prstGeom>
          <a:noFill/>
        </p:spPr>
      </p:pic>
      <p:pic>
        <p:nvPicPr>
          <p:cNvPr id="2054" name="Picture 6" descr="C:\Users\Takaishi\Desktop\電流コンディショニング\無酸素銅\分布ppt\261021\分布５.png"/>
          <p:cNvPicPr>
            <a:picLocks noChangeAspect="1" noChangeArrowheads="1"/>
          </p:cNvPicPr>
          <p:nvPr/>
        </p:nvPicPr>
        <p:blipFill>
          <a:blip r:embed="rId6" cstate="print"/>
          <a:srcRect/>
          <a:stretch>
            <a:fillRect/>
          </a:stretch>
        </p:blipFill>
        <p:spPr bwMode="auto">
          <a:xfrm>
            <a:off x="2987824" y="3993623"/>
            <a:ext cx="2983932" cy="2367960"/>
          </a:xfrm>
          <a:prstGeom prst="rect">
            <a:avLst/>
          </a:prstGeom>
          <a:noFill/>
        </p:spPr>
      </p:pic>
      <p:sp>
        <p:nvSpPr>
          <p:cNvPr id="21" name="テキスト ボックス 20"/>
          <p:cNvSpPr txBox="1"/>
          <p:nvPr/>
        </p:nvSpPr>
        <p:spPr>
          <a:xfrm>
            <a:off x="898777" y="3697287"/>
            <a:ext cx="1224951"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(a)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=3.0 kV</a:t>
            </a:r>
            <a:endParaRPr kumimoji="1" lang="ja-JP" altLang="en-US" sz="1400" dirty="0">
              <a:latin typeface="Times New Roman" pitchFamily="18" charset="0"/>
              <a:cs typeface="Times New Roman" pitchFamily="18" charset="0"/>
            </a:endParaRPr>
          </a:p>
        </p:txBody>
      </p:sp>
      <p:sp>
        <p:nvSpPr>
          <p:cNvPr id="22" name="テキスト ボックス 21"/>
          <p:cNvSpPr txBox="1"/>
          <p:nvPr/>
        </p:nvSpPr>
        <p:spPr>
          <a:xfrm>
            <a:off x="3851105" y="3697287"/>
            <a:ext cx="1234569"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(b)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=2.9 kV</a:t>
            </a:r>
            <a:endParaRPr kumimoji="1" lang="ja-JP" altLang="en-US" sz="1400" dirty="0">
              <a:latin typeface="Times New Roman" pitchFamily="18" charset="0"/>
              <a:cs typeface="Times New Roman" pitchFamily="18" charset="0"/>
            </a:endParaRPr>
          </a:p>
        </p:txBody>
      </p:sp>
      <p:sp>
        <p:nvSpPr>
          <p:cNvPr id="23" name="テキスト ボックス 22"/>
          <p:cNvSpPr txBox="1"/>
          <p:nvPr/>
        </p:nvSpPr>
        <p:spPr>
          <a:xfrm>
            <a:off x="6937831" y="3697287"/>
            <a:ext cx="1224951"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(c)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=2.8 kV</a:t>
            </a:r>
            <a:endParaRPr kumimoji="1" lang="ja-JP" altLang="en-US" sz="1400" dirty="0">
              <a:latin typeface="Times New Roman" pitchFamily="18" charset="0"/>
              <a:cs typeface="Times New Roman" pitchFamily="18" charset="0"/>
            </a:endParaRPr>
          </a:p>
        </p:txBody>
      </p:sp>
      <p:sp>
        <p:nvSpPr>
          <p:cNvPr id="24" name="テキスト ボックス 23"/>
          <p:cNvSpPr txBox="1"/>
          <p:nvPr/>
        </p:nvSpPr>
        <p:spPr>
          <a:xfrm>
            <a:off x="899592" y="6289575"/>
            <a:ext cx="1234569"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(d)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=2.7 kV</a:t>
            </a:r>
            <a:endParaRPr kumimoji="1" lang="ja-JP" altLang="en-US" sz="1400" dirty="0">
              <a:latin typeface="Times New Roman" pitchFamily="18" charset="0"/>
              <a:cs typeface="Times New Roman" pitchFamily="18" charset="0"/>
            </a:endParaRPr>
          </a:p>
        </p:txBody>
      </p:sp>
      <p:sp>
        <p:nvSpPr>
          <p:cNvPr id="25" name="テキスト ボックス 24"/>
          <p:cNvSpPr txBox="1"/>
          <p:nvPr/>
        </p:nvSpPr>
        <p:spPr>
          <a:xfrm>
            <a:off x="3851105" y="6289575"/>
            <a:ext cx="1224951"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(e)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=2.6 kV</a:t>
            </a:r>
            <a:endParaRPr kumimoji="1" lang="ja-JP" altLang="en-US" sz="1400" dirty="0">
              <a:latin typeface="Times New Roman" pitchFamily="18" charset="0"/>
              <a:cs typeface="Times New Roman" pitchFamily="18" charset="0"/>
            </a:endParaRPr>
          </a:p>
        </p:txBody>
      </p:sp>
      <p:pic>
        <p:nvPicPr>
          <p:cNvPr id="26" name="図 25"/>
          <p:cNvPicPr/>
          <p:nvPr/>
        </p:nvPicPr>
        <p:blipFill>
          <a:blip r:embed="rId7" cstate="print"/>
          <a:srcRect/>
          <a:stretch>
            <a:fillRect/>
          </a:stretch>
        </p:blipFill>
        <p:spPr bwMode="auto">
          <a:xfrm>
            <a:off x="6876256" y="4221088"/>
            <a:ext cx="1626048" cy="1626048"/>
          </a:xfrm>
          <a:prstGeom prst="rect">
            <a:avLst/>
          </a:prstGeom>
          <a:noFill/>
          <a:ln w="9525">
            <a:noFill/>
            <a:miter lim="800000"/>
            <a:headEnd/>
            <a:tailEnd/>
          </a:ln>
        </p:spPr>
      </p:pic>
      <p:sp>
        <p:nvSpPr>
          <p:cNvPr id="27" name="正方形/長方形 26"/>
          <p:cNvSpPr/>
          <p:nvPr/>
        </p:nvSpPr>
        <p:spPr>
          <a:xfrm>
            <a:off x="7376322" y="4721154"/>
            <a:ext cx="642942" cy="6429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p:cNvCxnSpPr/>
          <p:nvPr/>
        </p:nvCxnSpPr>
        <p:spPr>
          <a:xfrm rot="5400000">
            <a:off x="7839875" y="5041831"/>
            <a:ext cx="642942"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a:off x="7376322" y="5506972"/>
            <a:ext cx="642942"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0" name="Text Box 34"/>
          <p:cNvSpPr txBox="1">
            <a:spLocks noChangeArrowheads="1"/>
          </p:cNvSpPr>
          <p:nvPr/>
        </p:nvSpPr>
        <p:spPr bwMode="auto">
          <a:xfrm>
            <a:off x="7462382" y="5499473"/>
            <a:ext cx="647700" cy="276225"/>
          </a:xfrm>
          <a:prstGeom prst="rect">
            <a:avLst/>
          </a:prstGeom>
          <a:noFill/>
          <a:ln w="9525">
            <a:noFill/>
            <a:miter lim="800000"/>
            <a:headEnd/>
            <a:tailEnd/>
          </a:ln>
        </p:spPr>
        <p:txBody>
          <a:bodyPr>
            <a:spAutoFit/>
          </a:bodyPr>
          <a:lstStyle/>
          <a:p>
            <a:pPr>
              <a:spcBef>
                <a:spcPct val="50000"/>
              </a:spcBef>
            </a:pPr>
            <a:r>
              <a:rPr lang="en-US" altLang="ja-JP" sz="1200" b="1" dirty="0" smtClean="0">
                <a:solidFill>
                  <a:schemeClr val="bg1"/>
                </a:solidFill>
              </a:rPr>
              <a:t>9mm</a:t>
            </a:r>
            <a:endParaRPr lang="en-US" altLang="ja-JP" sz="1200" b="1" dirty="0">
              <a:solidFill>
                <a:schemeClr val="bg1"/>
              </a:solidFill>
            </a:endParaRPr>
          </a:p>
        </p:txBody>
      </p:sp>
      <p:sp>
        <p:nvSpPr>
          <p:cNvPr id="31" name="Text Box 34"/>
          <p:cNvSpPr txBox="1">
            <a:spLocks noChangeArrowheads="1"/>
          </p:cNvSpPr>
          <p:nvPr/>
        </p:nvSpPr>
        <p:spPr bwMode="auto">
          <a:xfrm>
            <a:off x="7876388" y="4418376"/>
            <a:ext cx="647700" cy="276225"/>
          </a:xfrm>
          <a:prstGeom prst="rect">
            <a:avLst/>
          </a:prstGeom>
          <a:noFill/>
          <a:ln w="9525">
            <a:noFill/>
            <a:miter lim="800000"/>
            <a:headEnd/>
            <a:tailEnd/>
          </a:ln>
        </p:spPr>
        <p:txBody>
          <a:bodyPr>
            <a:spAutoFit/>
          </a:bodyPr>
          <a:lstStyle/>
          <a:p>
            <a:pPr>
              <a:spcBef>
                <a:spcPct val="50000"/>
              </a:spcBef>
            </a:pPr>
            <a:r>
              <a:rPr lang="en-US" altLang="ja-JP" sz="1200" b="1" dirty="0" smtClean="0">
                <a:solidFill>
                  <a:schemeClr val="bg1"/>
                </a:solidFill>
              </a:rPr>
              <a:t>9mm</a:t>
            </a:r>
            <a:endParaRPr lang="en-US" altLang="ja-JP" sz="1200" b="1" dirty="0">
              <a:solidFill>
                <a:schemeClr val="bg1"/>
              </a:solidFill>
            </a:endParaRPr>
          </a:p>
        </p:txBody>
      </p:sp>
      <p:sp>
        <p:nvSpPr>
          <p:cNvPr id="32" name="テキスト ボックス 31"/>
          <p:cNvSpPr txBox="1"/>
          <p:nvPr/>
        </p:nvSpPr>
        <p:spPr>
          <a:xfrm>
            <a:off x="6228184" y="5877272"/>
            <a:ext cx="2877711" cy="307777"/>
          </a:xfrm>
          <a:prstGeom prst="rect">
            <a:avLst/>
          </a:prstGeom>
          <a:noFill/>
        </p:spPr>
        <p:txBody>
          <a:bodyPr wrap="none" rtlCol="0">
            <a:spAutoFit/>
          </a:bodyPr>
          <a:lstStyle/>
          <a:p>
            <a:r>
              <a:rPr kumimoji="1" lang="ja-JP" altLang="en-US" sz="1400" dirty="0" smtClean="0"/>
              <a:t>電界電子放出箇所分布の測定範囲</a:t>
            </a:r>
            <a:endParaRPr kumimoji="1" lang="ja-JP" altLang="en-US" sz="1400" dirty="0"/>
          </a:p>
        </p:txBody>
      </p:sp>
      <p:pic>
        <p:nvPicPr>
          <p:cNvPr id="33" name="Picture 2" descr="C:\Users\Takaishi\Desktop\電流コンディショニング\無酸素銅\分布ppt\261021\分布６.png"/>
          <p:cNvPicPr>
            <a:picLocks noChangeAspect="1" noChangeArrowheads="1"/>
          </p:cNvPicPr>
          <p:nvPr/>
        </p:nvPicPr>
        <p:blipFill>
          <a:blip r:embed="rId8" cstate="print"/>
          <a:srcRect/>
          <a:stretch>
            <a:fillRect/>
          </a:stretch>
        </p:blipFill>
        <p:spPr bwMode="auto">
          <a:xfrm>
            <a:off x="-36512" y="1340768"/>
            <a:ext cx="2983932" cy="23679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結果</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13</a:t>
            </a:fld>
            <a:endParaRPr kumimoji="1" lang="ja-JP" altLang="en-US" dirty="0">
              <a:solidFill>
                <a:schemeClr val="tx1"/>
              </a:solidFill>
            </a:endParaRPr>
          </a:p>
        </p:txBody>
      </p:sp>
      <p:sp>
        <p:nvSpPr>
          <p:cNvPr id="9" name="テキスト ボックス 8"/>
          <p:cNvSpPr txBox="1"/>
          <p:nvPr/>
        </p:nvSpPr>
        <p:spPr>
          <a:xfrm>
            <a:off x="251520" y="980728"/>
            <a:ext cx="184731" cy="400110"/>
          </a:xfrm>
          <a:prstGeom prst="rect">
            <a:avLst/>
          </a:prstGeom>
          <a:noFill/>
        </p:spPr>
        <p:txBody>
          <a:bodyPr wrap="none" rtlCol="0">
            <a:spAutoFit/>
          </a:bodyPr>
          <a:lstStyle/>
          <a:p>
            <a:endParaRPr kumimoji="1" lang="ja-JP" altLang="en-US" sz="2000" dirty="0">
              <a:latin typeface="Times New Roman" pitchFamily="18" charset="0"/>
              <a:cs typeface="Times New Roman" pitchFamily="18" charset="0"/>
            </a:endParaRPr>
          </a:p>
        </p:txBody>
      </p:sp>
      <p:sp>
        <p:nvSpPr>
          <p:cNvPr id="10" name="テキスト ボックス 9"/>
          <p:cNvSpPr txBox="1"/>
          <p:nvPr/>
        </p:nvSpPr>
        <p:spPr>
          <a:xfrm>
            <a:off x="107504" y="836712"/>
            <a:ext cx="4294765" cy="400110"/>
          </a:xfrm>
          <a:prstGeom prst="rect">
            <a:avLst/>
          </a:prstGeom>
          <a:noFill/>
        </p:spPr>
        <p:txBody>
          <a:bodyPr wrap="none" rtlCol="0">
            <a:spAutoFit/>
          </a:bodyPr>
          <a:lstStyle/>
          <a:p>
            <a:pPr marL="285750" indent="-285750">
              <a:buFont typeface="Wingdings" panose="05000000000000000000" pitchFamily="2" charset="2"/>
              <a:buChar char="Ø"/>
            </a:pPr>
            <a:r>
              <a:rPr lang="ja-JP" altLang="en-US" sz="2000" dirty="0" smtClean="0">
                <a:latin typeface="Times New Roman" pitchFamily="18" charset="0"/>
                <a:cs typeface="Times New Roman" pitchFamily="18" charset="0"/>
              </a:rPr>
              <a:t>局所的な電界電子放出特性の算出</a:t>
            </a:r>
          </a:p>
        </p:txBody>
      </p:sp>
      <p:sp>
        <p:nvSpPr>
          <p:cNvPr id="21" name="テキスト ボックス 20"/>
          <p:cNvSpPr txBox="1"/>
          <p:nvPr/>
        </p:nvSpPr>
        <p:spPr>
          <a:xfrm>
            <a:off x="898777" y="3697287"/>
            <a:ext cx="1224951"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(a)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=3.0 kV</a:t>
            </a:r>
            <a:endParaRPr kumimoji="1" lang="ja-JP" altLang="en-US" sz="1400"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srcRect/>
          <a:stretch>
            <a:fillRect/>
          </a:stretch>
        </p:blipFill>
        <p:spPr bwMode="auto">
          <a:xfrm>
            <a:off x="2987824" y="1268760"/>
            <a:ext cx="5907087" cy="4333875"/>
          </a:xfrm>
          <a:prstGeom prst="rect">
            <a:avLst/>
          </a:prstGeom>
          <a:noFill/>
          <a:ln w="9525">
            <a:noFill/>
            <a:miter lim="800000"/>
            <a:headEnd/>
            <a:tailEnd/>
          </a:ln>
          <a:effectLst/>
        </p:spPr>
      </p:pic>
      <p:sp>
        <p:nvSpPr>
          <p:cNvPr id="28" name="テキスト ボックス 27"/>
          <p:cNvSpPr txBox="1"/>
          <p:nvPr/>
        </p:nvSpPr>
        <p:spPr>
          <a:xfrm>
            <a:off x="4788024" y="5651956"/>
            <a:ext cx="2944717" cy="369332"/>
          </a:xfrm>
          <a:prstGeom prst="rect">
            <a:avLst/>
          </a:prstGeom>
          <a:noFill/>
        </p:spPr>
        <p:txBody>
          <a:bodyPr wrap="none" rtlCol="0">
            <a:spAutoFit/>
          </a:bodyPr>
          <a:lstStyle/>
          <a:p>
            <a:r>
              <a:rPr kumimoji="1" lang="ja-JP" altLang="en-US" dirty="0" smtClean="0">
                <a:latin typeface="Times New Roman" pitchFamily="18" charset="0"/>
                <a:cs typeface="Times New Roman" pitchFamily="18" charset="0"/>
              </a:rPr>
              <a:t>電子放出箇所ごとの</a:t>
            </a:r>
            <a:r>
              <a:rPr kumimoji="1" lang="en-US" altLang="ja-JP" dirty="0" smtClean="0">
                <a:latin typeface="Times New Roman" pitchFamily="18" charset="0"/>
                <a:cs typeface="Times New Roman" pitchFamily="18" charset="0"/>
              </a:rPr>
              <a:t>V-I</a:t>
            </a:r>
            <a:r>
              <a:rPr kumimoji="1" lang="ja-JP" altLang="en-US" dirty="0" smtClean="0">
                <a:latin typeface="Times New Roman" pitchFamily="18" charset="0"/>
                <a:cs typeface="Times New Roman" pitchFamily="18" charset="0"/>
              </a:rPr>
              <a:t>特性</a:t>
            </a:r>
            <a:endParaRPr kumimoji="1" lang="ja-JP" altLang="en-US" dirty="0">
              <a:latin typeface="Times New Roman" pitchFamily="18" charset="0"/>
              <a:cs typeface="Times New Roman" pitchFamily="18" charset="0"/>
            </a:endParaRPr>
          </a:p>
        </p:txBody>
      </p:sp>
      <p:pic>
        <p:nvPicPr>
          <p:cNvPr id="15" name="Picture 2" descr="C:\Users\Takaishi\Desktop\電流コンディショニング\無酸素銅\分布ppt\261021\分布６.png"/>
          <p:cNvPicPr>
            <a:picLocks noChangeAspect="1" noChangeArrowheads="1"/>
          </p:cNvPicPr>
          <p:nvPr/>
        </p:nvPicPr>
        <p:blipFill>
          <a:blip r:embed="rId4" cstate="print"/>
          <a:srcRect/>
          <a:stretch>
            <a:fillRect/>
          </a:stretch>
        </p:blipFill>
        <p:spPr bwMode="auto">
          <a:xfrm>
            <a:off x="-36512" y="1340768"/>
            <a:ext cx="2983932" cy="23679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結果</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14</a:t>
            </a:fld>
            <a:endParaRPr kumimoji="1" lang="ja-JP" altLang="en-US" dirty="0">
              <a:solidFill>
                <a:schemeClr val="tx1"/>
              </a:solidFill>
            </a:endParaRPr>
          </a:p>
        </p:txBody>
      </p:sp>
      <p:sp>
        <p:nvSpPr>
          <p:cNvPr id="9" name="テキスト ボックス 8"/>
          <p:cNvSpPr txBox="1"/>
          <p:nvPr/>
        </p:nvSpPr>
        <p:spPr>
          <a:xfrm>
            <a:off x="251520" y="980728"/>
            <a:ext cx="184731" cy="400110"/>
          </a:xfrm>
          <a:prstGeom prst="rect">
            <a:avLst/>
          </a:prstGeom>
          <a:noFill/>
        </p:spPr>
        <p:txBody>
          <a:bodyPr wrap="none" rtlCol="0">
            <a:spAutoFit/>
          </a:bodyPr>
          <a:lstStyle/>
          <a:p>
            <a:endParaRPr kumimoji="1" lang="ja-JP" altLang="en-US" sz="2000" dirty="0">
              <a:latin typeface="Times New Roman" pitchFamily="18" charset="0"/>
              <a:cs typeface="Times New Roman" pitchFamily="18" charset="0"/>
            </a:endParaRPr>
          </a:p>
        </p:txBody>
      </p:sp>
      <p:sp>
        <p:nvSpPr>
          <p:cNvPr id="10" name="テキスト ボックス 9"/>
          <p:cNvSpPr txBox="1"/>
          <p:nvPr/>
        </p:nvSpPr>
        <p:spPr>
          <a:xfrm>
            <a:off x="107504" y="836712"/>
            <a:ext cx="4294765" cy="400110"/>
          </a:xfrm>
          <a:prstGeom prst="rect">
            <a:avLst/>
          </a:prstGeom>
          <a:noFill/>
        </p:spPr>
        <p:txBody>
          <a:bodyPr wrap="none" rtlCol="0">
            <a:spAutoFit/>
          </a:bodyPr>
          <a:lstStyle/>
          <a:p>
            <a:pPr marL="285750" indent="-285750">
              <a:buFont typeface="Wingdings" panose="05000000000000000000" pitchFamily="2" charset="2"/>
              <a:buChar char="Ø"/>
            </a:pPr>
            <a:r>
              <a:rPr lang="ja-JP" altLang="en-US" sz="2000" dirty="0" smtClean="0">
                <a:latin typeface="Times New Roman" pitchFamily="18" charset="0"/>
                <a:cs typeface="Times New Roman" pitchFamily="18" charset="0"/>
              </a:rPr>
              <a:t>局所的な電界電子放出特性の算出</a:t>
            </a:r>
          </a:p>
        </p:txBody>
      </p:sp>
      <p:pic>
        <p:nvPicPr>
          <p:cNvPr id="4099" name="Picture 3"/>
          <p:cNvPicPr>
            <a:picLocks noChangeAspect="1" noChangeArrowheads="1"/>
          </p:cNvPicPr>
          <p:nvPr/>
        </p:nvPicPr>
        <p:blipFill>
          <a:blip r:embed="rId3" cstate="print"/>
          <a:srcRect/>
          <a:stretch>
            <a:fillRect/>
          </a:stretch>
        </p:blipFill>
        <p:spPr bwMode="auto">
          <a:xfrm>
            <a:off x="5925368" y="1484784"/>
            <a:ext cx="3039120" cy="2069772"/>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cstate="print"/>
          <a:srcRect/>
          <a:stretch>
            <a:fillRect/>
          </a:stretch>
        </p:blipFill>
        <p:spPr bwMode="auto">
          <a:xfrm>
            <a:off x="3024336" y="1484784"/>
            <a:ext cx="2988823" cy="2006550"/>
          </a:xfrm>
          <a:prstGeom prst="rect">
            <a:avLst/>
          </a:prstGeom>
          <a:noFill/>
          <a:ln w="9525">
            <a:noFill/>
            <a:miter lim="800000"/>
            <a:headEnd/>
            <a:tailEnd/>
          </a:ln>
          <a:effectLst/>
        </p:spPr>
      </p:pic>
      <p:pic>
        <p:nvPicPr>
          <p:cNvPr id="4103" name="Picture 7"/>
          <p:cNvPicPr>
            <a:picLocks noChangeAspect="1" noChangeArrowheads="1"/>
          </p:cNvPicPr>
          <p:nvPr/>
        </p:nvPicPr>
        <p:blipFill>
          <a:blip r:embed="rId5" cstate="print"/>
          <a:srcRect/>
          <a:stretch>
            <a:fillRect/>
          </a:stretch>
        </p:blipFill>
        <p:spPr bwMode="auto">
          <a:xfrm>
            <a:off x="0" y="4005064"/>
            <a:ext cx="2988823" cy="2006550"/>
          </a:xfrm>
          <a:prstGeom prst="rect">
            <a:avLst/>
          </a:prstGeom>
          <a:noFill/>
          <a:ln w="9525">
            <a:noFill/>
            <a:miter lim="800000"/>
            <a:headEnd/>
            <a:tailEnd/>
          </a:ln>
          <a:effectLst/>
        </p:spPr>
      </p:pic>
      <p:pic>
        <p:nvPicPr>
          <p:cNvPr id="4104" name="Picture 8"/>
          <p:cNvPicPr>
            <a:picLocks noChangeAspect="1" noChangeArrowheads="1"/>
          </p:cNvPicPr>
          <p:nvPr/>
        </p:nvPicPr>
        <p:blipFill>
          <a:blip r:embed="rId6" cstate="print"/>
          <a:srcRect/>
          <a:stretch>
            <a:fillRect/>
          </a:stretch>
        </p:blipFill>
        <p:spPr bwMode="auto">
          <a:xfrm>
            <a:off x="3024336" y="4005064"/>
            <a:ext cx="2988823" cy="2006550"/>
          </a:xfrm>
          <a:prstGeom prst="rect">
            <a:avLst/>
          </a:prstGeom>
          <a:noFill/>
          <a:ln w="9525">
            <a:noFill/>
            <a:miter lim="800000"/>
            <a:headEnd/>
            <a:tailEnd/>
          </a:ln>
          <a:effectLst/>
        </p:spPr>
      </p:pic>
      <p:pic>
        <p:nvPicPr>
          <p:cNvPr id="4105" name="Picture 9"/>
          <p:cNvPicPr>
            <a:picLocks noChangeAspect="1" noChangeArrowheads="1"/>
          </p:cNvPicPr>
          <p:nvPr/>
        </p:nvPicPr>
        <p:blipFill>
          <a:blip r:embed="rId7" cstate="print"/>
          <a:srcRect/>
          <a:stretch>
            <a:fillRect/>
          </a:stretch>
        </p:blipFill>
        <p:spPr bwMode="auto">
          <a:xfrm>
            <a:off x="5903657" y="4005064"/>
            <a:ext cx="2988823" cy="2006550"/>
          </a:xfrm>
          <a:prstGeom prst="rect">
            <a:avLst/>
          </a:prstGeom>
          <a:noFill/>
          <a:ln w="9525">
            <a:noFill/>
            <a:miter lim="800000"/>
            <a:headEnd/>
            <a:tailEnd/>
          </a:ln>
          <a:effectLst/>
        </p:spPr>
      </p:pic>
      <p:sp>
        <p:nvSpPr>
          <p:cNvPr id="31" name="テキスト ボックス 30"/>
          <p:cNvSpPr txBox="1"/>
          <p:nvPr/>
        </p:nvSpPr>
        <p:spPr>
          <a:xfrm>
            <a:off x="4337910" y="3501008"/>
            <a:ext cx="737702"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(a) </a:t>
            </a:r>
            <a:r>
              <a:rPr kumimoji="1" lang="ja-JP" altLang="en-US" sz="1400" dirty="0" smtClean="0">
                <a:latin typeface="Times New Roman" pitchFamily="18" charset="0"/>
                <a:cs typeface="Times New Roman" pitchFamily="18" charset="0"/>
              </a:rPr>
              <a:t>点</a:t>
            </a:r>
            <a:r>
              <a:rPr kumimoji="1" lang="en-US" altLang="ja-JP" sz="1400" dirty="0" smtClean="0">
                <a:latin typeface="Times New Roman" pitchFamily="18" charset="0"/>
                <a:cs typeface="Times New Roman" pitchFamily="18" charset="0"/>
              </a:rPr>
              <a:t>A</a:t>
            </a:r>
            <a:endParaRPr kumimoji="1" lang="ja-JP" altLang="en-US" sz="1400" dirty="0">
              <a:latin typeface="Times New Roman" pitchFamily="18" charset="0"/>
              <a:cs typeface="Times New Roman" pitchFamily="18" charset="0"/>
            </a:endParaRPr>
          </a:p>
        </p:txBody>
      </p:sp>
      <p:sp>
        <p:nvSpPr>
          <p:cNvPr id="32" name="テキスト ボックス 31"/>
          <p:cNvSpPr txBox="1"/>
          <p:nvPr/>
        </p:nvSpPr>
        <p:spPr>
          <a:xfrm>
            <a:off x="7290238" y="3501008"/>
            <a:ext cx="737702"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(b) </a:t>
            </a:r>
            <a:r>
              <a:rPr kumimoji="1" lang="ja-JP" altLang="en-US" sz="1400" dirty="0" smtClean="0">
                <a:latin typeface="Times New Roman" pitchFamily="18" charset="0"/>
                <a:cs typeface="Times New Roman" pitchFamily="18" charset="0"/>
              </a:rPr>
              <a:t>点</a:t>
            </a:r>
            <a:r>
              <a:rPr kumimoji="1" lang="en-US" altLang="ja-JP" sz="1400" dirty="0" smtClean="0">
                <a:latin typeface="Times New Roman" pitchFamily="18" charset="0"/>
                <a:cs typeface="Times New Roman" pitchFamily="18" charset="0"/>
              </a:rPr>
              <a:t>B</a:t>
            </a:r>
            <a:endParaRPr kumimoji="1" lang="ja-JP" altLang="en-US" sz="1400" dirty="0">
              <a:latin typeface="Times New Roman" pitchFamily="18" charset="0"/>
              <a:cs typeface="Times New Roman" pitchFamily="18" charset="0"/>
            </a:endParaRPr>
          </a:p>
        </p:txBody>
      </p:sp>
      <p:sp>
        <p:nvSpPr>
          <p:cNvPr id="33" name="テキスト ボックス 32"/>
          <p:cNvSpPr txBox="1"/>
          <p:nvPr/>
        </p:nvSpPr>
        <p:spPr>
          <a:xfrm>
            <a:off x="1224136" y="6021288"/>
            <a:ext cx="1035796"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(c) </a:t>
            </a:r>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a:t>
            </a:r>
            <a:r>
              <a:rPr kumimoji="1" lang="ja-JP" altLang="en-US" sz="1400" dirty="0" smtClean="0">
                <a:latin typeface="Times New Roman" pitchFamily="18" charset="0"/>
                <a:cs typeface="Times New Roman" pitchFamily="18" charset="0"/>
              </a:rPr>
              <a:t>点</a:t>
            </a:r>
            <a:r>
              <a:rPr kumimoji="1" lang="en-US" altLang="ja-JP" sz="1400" dirty="0" smtClean="0">
                <a:latin typeface="Times New Roman" pitchFamily="18" charset="0"/>
                <a:cs typeface="Times New Roman" pitchFamily="18" charset="0"/>
              </a:rPr>
              <a:t>C</a:t>
            </a:r>
            <a:endParaRPr kumimoji="1" lang="ja-JP" altLang="en-US" sz="1400" dirty="0">
              <a:latin typeface="Times New Roman" pitchFamily="18" charset="0"/>
              <a:cs typeface="Times New Roman" pitchFamily="18" charset="0"/>
            </a:endParaRPr>
          </a:p>
        </p:txBody>
      </p:sp>
      <p:sp>
        <p:nvSpPr>
          <p:cNvPr id="34" name="テキスト ボックス 33"/>
          <p:cNvSpPr txBox="1"/>
          <p:nvPr/>
        </p:nvSpPr>
        <p:spPr>
          <a:xfrm>
            <a:off x="4338725" y="6021288"/>
            <a:ext cx="747320"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(d) </a:t>
            </a:r>
            <a:r>
              <a:rPr kumimoji="1" lang="ja-JP" altLang="en-US" sz="1400" dirty="0" smtClean="0">
                <a:latin typeface="Times New Roman" pitchFamily="18" charset="0"/>
                <a:cs typeface="Times New Roman" pitchFamily="18" charset="0"/>
              </a:rPr>
              <a:t>点</a:t>
            </a:r>
            <a:r>
              <a:rPr kumimoji="1" lang="en-US" altLang="ja-JP" sz="1400" dirty="0" smtClean="0">
                <a:latin typeface="Times New Roman" pitchFamily="18" charset="0"/>
                <a:cs typeface="Times New Roman" pitchFamily="18" charset="0"/>
              </a:rPr>
              <a:t>D</a:t>
            </a:r>
            <a:endParaRPr kumimoji="1" lang="ja-JP" altLang="en-US" sz="1400" dirty="0">
              <a:latin typeface="Times New Roman" pitchFamily="18" charset="0"/>
              <a:cs typeface="Times New Roman" pitchFamily="18" charset="0"/>
            </a:endParaRPr>
          </a:p>
        </p:txBody>
      </p:sp>
      <p:sp>
        <p:nvSpPr>
          <p:cNvPr id="22" name="テキスト ボックス 21"/>
          <p:cNvSpPr txBox="1"/>
          <p:nvPr/>
        </p:nvSpPr>
        <p:spPr>
          <a:xfrm>
            <a:off x="995147" y="3697287"/>
            <a:ext cx="984565" cy="307777"/>
          </a:xfrm>
          <a:prstGeom prst="rect">
            <a:avLst/>
          </a:prstGeom>
          <a:noFill/>
        </p:spPr>
        <p:txBody>
          <a:bodyPr wrap="none" rtlCol="0">
            <a:spAutoFit/>
          </a:bodyPr>
          <a:lstStyle/>
          <a:p>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=3.0 kV</a:t>
            </a:r>
            <a:endParaRPr kumimoji="1" lang="ja-JP" altLang="en-US" sz="1400" dirty="0">
              <a:latin typeface="Times New Roman" pitchFamily="18" charset="0"/>
              <a:cs typeface="Times New Roman" pitchFamily="18" charset="0"/>
            </a:endParaRPr>
          </a:p>
        </p:txBody>
      </p:sp>
      <p:sp>
        <p:nvSpPr>
          <p:cNvPr id="24" name="テキスト ボックス 23"/>
          <p:cNvSpPr txBox="1"/>
          <p:nvPr/>
        </p:nvSpPr>
        <p:spPr>
          <a:xfrm>
            <a:off x="7209056" y="6021288"/>
            <a:ext cx="716863"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a:t>
            </a:r>
            <a:r>
              <a:rPr lang="en-US" altLang="ja-JP" sz="1400" dirty="0" smtClean="0">
                <a:latin typeface="Times New Roman" pitchFamily="18" charset="0"/>
                <a:cs typeface="Times New Roman" pitchFamily="18" charset="0"/>
              </a:rPr>
              <a:t>e</a:t>
            </a:r>
            <a:r>
              <a:rPr kumimoji="1" lang="en-US" altLang="ja-JP" sz="1400" dirty="0" smtClean="0">
                <a:latin typeface="Times New Roman" pitchFamily="18" charset="0"/>
                <a:cs typeface="Times New Roman" pitchFamily="18" charset="0"/>
              </a:rPr>
              <a:t>) </a:t>
            </a:r>
            <a:r>
              <a:rPr kumimoji="1" lang="ja-JP" altLang="en-US" sz="1400" dirty="0" smtClean="0">
                <a:latin typeface="Times New Roman" pitchFamily="18" charset="0"/>
                <a:cs typeface="Times New Roman" pitchFamily="18" charset="0"/>
              </a:rPr>
              <a:t>点</a:t>
            </a:r>
            <a:r>
              <a:rPr lang="en-US" altLang="ja-JP" sz="1400" dirty="0" smtClean="0">
                <a:latin typeface="Times New Roman" pitchFamily="18" charset="0"/>
                <a:cs typeface="Times New Roman" pitchFamily="18" charset="0"/>
              </a:rPr>
              <a:t>E</a:t>
            </a:r>
            <a:endParaRPr kumimoji="1" lang="ja-JP" altLang="en-US" sz="1400" dirty="0">
              <a:latin typeface="Times New Roman" pitchFamily="18" charset="0"/>
              <a:cs typeface="Times New Roman" pitchFamily="18" charset="0"/>
            </a:endParaRPr>
          </a:p>
        </p:txBody>
      </p:sp>
      <p:pic>
        <p:nvPicPr>
          <p:cNvPr id="25" name="Picture 2" descr="C:\Users\Takaishi\Desktop\電流コンディショニング\無酸素銅\分布ppt\261021\分布６.png"/>
          <p:cNvPicPr>
            <a:picLocks noChangeAspect="1" noChangeArrowheads="1"/>
          </p:cNvPicPr>
          <p:nvPr/>
        </p:nvPicPr>
        <p:blipFill>
          <a:blip r:embed="rId8" cstate="print"/>
          <a:srcRect/>
          <a:stretch>
            <a:fillRect/>
          </a:stretch>
        </p:blipFill>
        <p:spPr bwMode="auto">
          <a:xfrm>
            <a:off x="-36512" y="1340768"/>
            <a:ext cx="2983932" cy="23679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結果</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15</a:t>
            </a:fld>
            <a:endParaRPr kumimoji="1" lang="ja-JP" altLang="en-US" dirty="0">
              <a:solidFill>
                <a:schemeClr val="tx1"/>
              </a:solidFill>
            </a:endParaRPr>
          </a:p>
        </p:txBody>
      </p:sp>
      <p:sp>
        <p:nvSpPr>
          <p:cNvPr id="9" name="テキスト ボックス 8"/>
          <p:cNvSpPr txBox="1"/>
          <p:nvPr/>
        </p:nvSpPr>
        <p:spPr>
          <a:xfrm>
            <a:off x="251520" y="980728"/>
            <a:ext cx="184731" cy="400110"/>
          </a:xfrm>
          <a:prstGeom prst="rect">
            <a:avLst/>
          </a:prstGeom>
          <a:noFill/>
        </p:spPr>
        <p:txBody>
          <a:bodyPr wrap="none" rtlCol="0">
            <a:spAutoFit/>
          </a:bodyPr>
          <a:lstStyle/>
          <a:p>
            <a:endParaRPr kumimoji="1" lang="ja-JP" altLang="en-US" sz="2000" dirty="0">
              <a:latin typeface="Times New Roman" pitchFamily="18" charset="0"/>
              <a:cs typeface="Times New Roman" pitchFamily="18" charset="0"/>
            </a:endParaRPr>
          </a:p>
        </p:txBody>
      </p:sp>
      <p:sp>
        <p:nvSpPr>
          <p:cNvPr id="10" name="テキスト ボックス 9"/>
          <p:cNvSpPr txBox="1"/>
          <p:nvPr/>
        </p:nvSpPr>
        <p:spPr>
          <a:xfrm>
            <a:off x="107504" y="836712"/>
            <a:ext cx="4294765" cy="400110"/>
          </a:xfrm>
          <a:prstGeom prst="rect">
            <a:avLst/>
          </a:prstGeom>
          <a:noFill/>
        </p:spPr>
        <p:txBody>
          <a:bodyPr wrap="none" rtlCol="0">
            <a:spAutoFit/>
          </a:bodyPr>
          <a:lstStyle/>
          <a:p>
            <a:pPr marL="285750" indent="-285750">
              <a:buFont typeface="Wingdings" panose="05000000000000000000" pitchFamily="2" charset="2"/>
              <a:buChar char="Ø"/>
            </a:pPr>
            <a:r>
              <a:rPr lang="ja-JP" altLang="en-US" sz="2000" dirty="0" smtClean="0">
                <a:latin typeface="Times New Roman" pitchFamily="18" charset="0"/>
                <a:cs typeface="Times New Roman" pitchFamily="18" charset="0"/>
              </a:rPr>
              <a:t>局所的な電界電子放出特性の算出</a:t>
            </a:r>
          </a:p>
        </p:txBody>
      </p:sp>
      <p:graphicFrame>
        <p:nvGraphicFramePr>
          <p:cNvPr id="21" name="表 20"/>
          <p:cNvGraphicFramePr>
            <a:graphicFrameLocks noGrp="1"/>
          </p:cNvGraphicFramePr>
          <p:nvPr/>
        </p:nvGraphicFramePr>
        <p:xfrm>
          <a:off x="1187623" y="4221088"/>
          <a:ext cx="6768753" cy="2133600"/>
        </p:xfrm>
        <a:graphic>
          <a:graphicData uri="http://schemas.openxmlformats.org/drawingml/2006/table">
            <a:tbl>
              <a:tblPr/>
              <a:tblGrid>
                <a:gridCol w="1488473"/>
                <a:gridCol w="1100447"/>
                <a:gridCol w="1539693"/>
                <a:gridCol w="1100447"/>
                <a:gridCol w="1539693"/>
              </a:tblGrid>
              <a:tr h="265936">
                <a:tc>
                  <a:txBody>
                    <a:bodyPr/>
                    <a:lstStyle/>
                    <a:p>
                      <a:pPr algn="ctr">
                        <a:spcAft>
                          <a:spcPts val="0"/>
                        </a:spcAft>
                      </a:pP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dirty="0" err="1">
                          <a:solidFill>
                            <a:srgbClr val="000000"/>
                          </a:solidFill>
                          <a:latin typeface="Times New Roman"/>
                          <a:ea typeface="ＭＳ 明朝"/>
                          <a:cs typeface="Times New Roman"/>
                        </a:rPr>
                        <a:t>β</a:t>
                      </a:r>
                      <a:r>
                        <a:rPr lang="en-US" sz="2000" kern="100" baseline="-25000" dirty="0" err="1">
                          <a:solidFill>
                            <a:srgbClr val="000000"/>
                          </a:solidFill>
                          <a:latin typeface="Times New Roman"/>
                          <a:ea typeface="ＭＳ 明朝"/>
                          <a:cs typeface="Times New Roman"/>
                        </a:rPr>
                        <a:t>local</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latin typeface="Times New Roman"/>
                          <a:ea typeface="ＭＳ 明朝"/>
                          <a:cs typeface="Times New Roman"/>
                        </a:rPr>
                        <a:t>A</a:t>
                      </a:r>
                      <a:r>
                        <a:rPr lang="en-US" sz="2000" kern="100">
                          <a:solidFill>
                            <a:srgbClr val="000000"/>
                          </a:solidFill>
                          <a:latin typeface="Times New Roman"/>
                          <a:ea typeface="ＭＳ 明朝"/>
                          <a:cs typeface="Times New Roman"/>
                        </a:rPr>
                        <a:t>e</a:t>
                      </a:r>
                      <a:r>
                        <a:rPr lang="en-US" sz="2000" kern="100" baseline="-25000">
                          <a:solidFill>
                            <a:srgbClr val="000000"/>
                          </a:solidFill>
                          <a:latin typeface="Times New Roman"/>
                          <a:ea typeface="ＭＳ 明朝"/>
                          <a:cs typeface="Times New Roman"/>
                        </a:rPr>
                        <a:t>local</a:t>
                      </a:r>
                      <a:r>
                        <a:rPr lang="en-US" sz="2000" kern="100">
                          <a:solidFill>
                            <a:srgbClr val="000000"/>
                          </a:solidFill>
                          <a:latin typeface="Times New Roman"/>
                          <a:ea typeface="ＭＳ 明朝"/>
                          <a:cs typeface="Times New Roman"/>
                        </a:rPr>
                        <a:t>[μm</a:t>
                      </a:r>
                      <a:r>
                        <a:rPr lang="en-US" sz="2000" kern="100" baseline="30000">
                          <a:solidFill>
                            <a:srgbClr val="000000"/>
                          </a:solidFill>
                          <a:latin typeface="Times New Roman"/>
                          <a:ea typeface="ＭＳ 明朝"/>
                          <a:cs typeface="Times New Roman"/>
                        </a:rPr>
                        <a:t>2</a:t>
                      </a:r>
                      <a:r>
                        <a:rPr lang="en-US" sz="2000" kern="100">
                          <a:solidFill>
                            <a:srgbClr val="000000"/>
                          </a:solidFill>
                          <a:latin typeface="Times New Roman"/>
                          <a:ea typeface="ＭＳ 明朝"/>
                          <a:cs typeface="Times New Roman"/>
                        </a:rPr>
                        <a: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latin typeface="Times New Roman"/>
                          <a:ea typeface="ＭＳ 明朝"/>
                          <a:cs typeface="Times New Roman"/>
                        </a:rPr>
                        <a:t>β</a:t>
                      </a:r>
                      <a:r>
                        <a:rPr lang="en-US" sz="2000" kern="100" baseline="-25000">
                          <a:solidFill>
                            <a:srgbClr val="000000"/>
                          </a:solidFill>
                          <a:latin typeface="Times New Roman"/>
                          <a:ea typeface="ＭＳ 明朝"/>
                          <a:cs typeface="Times New Roman"/>
                        </a:rPr>
                        <a:t>broad</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i="1" kern="100">
                          <a:solidFill>
                            <a:srgbClr val="000000"/>
                          </a:solidFill>
                          <a:latin typeface="Times New Roman"/>
                          <a:ea typeface="ＭＳ 明朝"/>
                          <a:cs typeface="Times New Roman"/>
                        </a:rPr>
                        <a:t>A</a:t>
                      </a:r>
                      <a:r>
                        <a:rPr lang="en-US" sz="2000" kern="100">
                          <a:solidFill>
                            <a:srgbClr val="000000"/>
                          </a:solidFill>
                          <a:latin typeface="Times New Roman"/>
                          <a:ea typeface="ＭＳ 明朝"/>
                          <a:cs typeface="Times New Roman"/>
                        </a:rPr>
                        <a:t>e</a:t>
                      </a:r>
                      <a:r>
                        <a:rPr lang="en-US" sz="2000" kern="100" baseline="-25000">
                          <a:solidFill>
                            <a:srgbClr val="000000"/>
                          </a:solidFill>
                          <a:latin typeface="Times New Roman"/>
                          <a:ea typeface="ＭＳ 明朝"/>
                          <a:cs typeface="Times New Roman"/>
                        </a:rPr>
                        <a:t>broad</a:t>
                      </a:r>
                      <a:r>
                        <a:rPr lang="en-US" sz="2000" kern="100">
                          <a:solidFill>
                            <a:srgbClr val="000000"/>
                          </a:solidFill>
                          <a:latin typeface="Times New Roman"/>
                          <a:ea typeface="ＭＳ 明朝"/>
                          <a:cs typeface="Times New Roman"/>
                        </a:rPr>
                        <a:t>[μm</a:t>
                      </a:r>
                      <a:r>
                        <a:rPr lang="en-US" sz="2000" kern="100" baseline="30000">
                          <a:solidFill>
                            <a:srgbClr val="000000"/>
                          </a:solidFill>
                          <a:latin typeface="Times New Roman"/>
                          <a:ea typeface="ＭＳ 明朝"/>
                          <a:cs typeface="Times New Roman"/>
                        </a:rPr>
                        <a:t>2</a:t>
                      </a:r>
                      <a:r>
                        <a:rPr lang="en-US" sz="2000" kern="100">
                          <a:solidFill>
                            <a:srgbClr val="000000"/>
                          </a:solidFill>
                          <a:latin typeface="Times New Roman"/>
                          <a:ea typeface="ＭＳ 明朝"/>
                          <a:cs typeface="Times New Roman"/>
                        </a:rPr>
                        <a: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6">
                <a:tc>
                  <a:txBody>
                    <a:bodyPr/>
                    <a:lstStyle/>
                    <a:p>
                      <a:pPr algn="ctr">
                        <a:spcAft>
                          <a:spcPts val="0"/>
                        </a:spcAft>
                      </a:pPr>
                      <a:r>
                        <a:rPr lang="en-US" sz="2000" kern="100" dirty="0">
                          <a:solidFill>
                            <a:srgbClr val="000000"/>
                          </a:solidFill>
                          <a:latin typeface="Times New Roman"/>
                          <a:ea typeface="ＭＳ 明朝"/>
                          <a:cs typeface="Times New Roman"/>
                        </a:rPr>
                        <a:t>broad area</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960</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2.7×10</a:t>
                      </a:r>
                      <a:r>
                        <a:rPr lang="en-US" sz="2000" kern="100" baseline="30000" dirty="0">
                          <a:solidFill>
                            <a:srgbClr val="000000"/>
                          </a:solidFill>
                          <a:latin typeface="Times New Roman"/>
                          <a:ea typeface="ＭＳ 明朝"/>
                          <a:cs typeface="Times New Roman"/>
                        </a:rPr>
                        <a:t>-3</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6">
                <a:tc>
                  <a:txBody>
                    <a:bodyPr/>
                    <a:lstStyle/>
                    <a:p>
                      <a:pPr algn="ctr">
                        <a:spcAft>
                          <a:spcPts val="0"/>
                        </a:spcAft>
                      </a:pPr>
                      <a:r>
                        <a:rPr lang="en-US" sz="2000" kern="100" dirty="0">
                          <a:solidFill>
                            <a:srgbClr val="000000"/>
                          </a:solidFill>
                          <a:latin typeface="Times New Roman"/>
                          <a:ea typeface="ＭＳ 明朝"/>
                          <a:cs typeface="Times New Roman"/>
                        </a:rPr>
                        <a:t>A point</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550</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1.6×10</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6">
                <a:tc>
                  <a:txBody>
                    <a:bodyPr/>
                    <a:lstStyle/>
                    <a:p>
                      <a:pPr algn="ctr">
                        <a:spcAft>
                          <a:spcPts val="0"/>
                        </a:spcAft>
                      </a:pPr>
                      <a:r>
                        <a:rPr lang="en-US" sz="2000" kern="100" dirty="0">
                          <a:solidFill>
                            <a:srgbClr val="000000"/>
                          </a:solidFill>
                          <a:latin typeface="Times New Roman"/>
                          <a:ea typeface="ＭＳ 明朝"/>
                          <a:cs typeface="Times New Roman"/>
                        </a:rPr>
                        <a:t>B </a:t>
                      </a:r>
                      <a:r>
                        <a:rPr lang="en-US" sz="2000" kern="100" dirty="0" smtClean="0">
                          <a:solidFill>
                            <a:srgbClr val="000000"/>
                          </a:solidFill>
                          <a:latin typeface="Times New Roman"/>
                          <a:ea typeface="ＭＳ 明朝"/>
                          <a:cs typeface="Times New Roman"/>
                        </a:rPr>
                        <a:t>point</a:t>
                      </a:r>
                      <a:endParaRPr lang="en-US" sz="1800" kern="100" dirty="0" smtClean="0">
                        <a:solidFill>
                          <a:srgbClr val="000000"/>
                        </a:solidFill>
                        <a:latin typeface="Helvetica"/>
                        <a:ea typeface="ＭＳ Ｐゴシック"/>
                        <a:cs typeface="Times New Roman"/>
                      </a:endParaRPr>
                    </a:p>
                    <a:p>
                      <a:pPr algn="ctr">
                        <a:spcAft>
                          <a:spcPts val="0"/>
                        </a:spcAft>
                      </a:pPr>
                      <a:r>
                        <a:rPr lang="en-US" sz="2000" kern="100" dirty="0" smtClean="0">
                          <a:solidFill>
                            <a:srgbClr val="000000"/>
                          </a:solidFill>
                          <a:latin typeface="Times New Roman" pitchFamily="18" charset="0"/>
                          <a:ea typeface="ＭＳ 明朝"/>
                          <a:cs typeface="Times New Roman" pitchFamily="18" charset="0"/>
                        </a:rPr>
                        <a:t>C</a:t>
                      </a:r>
                      <a:r>
                        <a:rPr lang="en-US" sz="2000" kern="100" baseline="0" dirty="0" smtClean="0">
                          <a:solidFill>
                            <a:srgbClr val="000000"/>
                          </a:solidFill>
                          <a:latin typeface="Times New Roman" pitchFamily="18" charset="0"/>
                          <a:ea typeface="ＭＳ 明朝"/>
                          <a:cs typeface="Times New Roman" pitchFamily="18" charset="0"/>
                        </a:rPr>
                        <a:t> point</a:t>
                      </a:r>
                      <a:endParaRPr lang="en-US" sz="2400" kern="100" dirty="0" smtClean="0">
                        <a:solidFill>
                          <a:srgbClr val="000000"/>
                        </a:solidFill>
                        <a:latin typeface="Times New Roman" pitchFamily="18" charset="0"/>
                        <a:ea typeface="ＭＳ 明朝"/>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smtClean="0">
                          <a:solidFill>
                            <a:srgbClr val="000000"/>
                          </a:solidFill>
                          <a:latin typeface="Times New Roman"/>
                          <a:ea typeface="ＭＳ 明朝"/>
                          <a:cs typeface="Times New Roman"/>
                        </a:rPr>
                        <a:t>500</a:t>
                      </a:r>
                    </a:p>
                    <a:p>
                      <a:pPr algn="ctr">
                        <a:spcAft>
                          <a:spcPts val="0"/>
                        </a:spcAft>
                      </a:pPr>
                      <a:r>
                        <a:rPr lang="en-US" sz="2000" kern="100" dirty="0" smtClean="0">
                          <a:solidFill>
                            <a:srgbClr val="000000"/>
                          </a:solidFill>
                          <a:latin typeface="Times New Roman"/>
                          <a:ea typeface="ＭＳ 明朝"/>
                          <a:cs typeface="Times New Roman"/>
                        </a:rPr>
                        <a:t>1260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smtClean="0">
                          <a:solidFill>
                            <a:srgbClr val="000000"/>
                          </a:solidFill>
                          <a:latin typeface="Times New Roman"/>
                          <a:ea typeface="ＭＳ 明朝"/>
                          <a:cs typeface="Times New Roman"/>
                        </a:rPr>
                        <a:t>8.5×10</a:t>
                      </a:r>
                      <a:r>
                        <a:rPr lang="en-US" sz="2000" kern="100" baseline="30000" dirty="0" smtClean="0">
                          <a:solidFill>
                            <a:srgbClr val="000000"/>
                          </a:solidFill>
                          <a:latin typeface="Times New Roman"/>
                          <a:ea typeface="ＭＳ 明朝"/>
                          <a:cs typeface="Times New Roman"/>
                        </a:rPr>
                        <a:t>2</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smtClean="0">
                          <a:solidFill>
                            <a:srgbClr val="000000"/>
                          </a:solidFill>
                          <a:latin typeface="Times New Roman"/>
                          <a:ea typeface="ＭＳ 明朝"/>
                          <a:cs typeface="Times New Roman"/>
                        </a:rPr>
                        <a:t>4.5×10</a:t>
                      </a:r>
                      <a:r>
                        <a:rPr lang="en-US" altLang="ja-JP" sz="2000" kern="100" baseline="30000" dirty="0" smtClean="0">
                          <a:solidFill>
                            <a:srgbClr val="000000"/>
                          </a:solidFill>
                          <a:latin typeface="Times New Roman"/>
                          <a:ea typeface="ＭＳ 明朝"/>
                          <a:cs typeface="Times New Roman"/>
                        </a:rPr>
                        <a:t>-6</a:t>
                      </a:r>
                      <a:endParaRPr lang="ja-JP" altLang="ja-JP" sz="1800" kern="100" dirty="0" smtClean="0">
                        <a:solidFill>
                          <a:srgbClr val="000000"/>
                        </a:solidFill>
                        <a:latin typeface="Helvetic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smtClean="0">
                          <a:solidFill>
                            <a:srgbClr val="000000"/>
                          </a:solidFill>
                          <a:latin typeface="Times New Roman"/>
                          <a:ea typeface="ＭＳ 明朝"/>
                          <a:cs typeface="Times New Roman"/>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smtClean="0">
                          <a:solidFill>
                            <a:srgbClr val="000000"/>
                          </a:solidFill>
                          <a:latin typeface="Times New Roman"/>
                          <a:ea typeface="ＭＳ 明朝"/>
                          <a:cs typeface="Times New Roman"/>
                        </a:rPr>
                        <a:t>---</a:t>
                      </a:r>
                      <a:endParaRPr lang="ja-JP" altLang="ja-JP" sz="1800" kern="100" dirty="0" smtClean="0">
                        <a:solidFill>
                          <a:srgbClr val="000000"/>
                        </a:solidFill>
                        <a:latin typeface="Helvetic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smtClean="0">
                          <a:solidFill>
                            <a:srgbClr val="000000"/>
                          </a:solidFill>
                          <a:latin typeface="Times New Roman"/>
                          <a:ea typeface="ＭＳ 明朝"/>
                          <a:cs typeface="Times New Roman"/>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ja-JP" sz="2000" kern="100" dirty="0" smtClean="0">
                          <a:solidFill>
                            <a:srgbClr val="000000"/>
                          </a:solidFill>
                          <a:latin typeface="Times New Roman"/>
                          <a:ea typeface="ＭＳ 明朝"/>
                          <a:cs typeface="Times New Roman"/>
                        </a:rPr>
                        <a:t>---</a:t>
                      </a:r>
                      <a:endParaRPr lang="ja-JP" altLang="ja-JP" sz="1800" kern="100" dirty="0" smtClean="0">
                        <a:solidFill>
                          <a:srgbClr val="000000"/>
                        </a:solidFill>
                        <a:latin typeface="Helvetica"/>
                        <a:ea typeface="+mn-ea"/>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6">
                <a:tc>
                  <a:txBody>
                    <a:bodyPr/>
                    <a:lstStyle/>
                    <a:p>
                      <a:pPr algn="ctr">
                        <a:spcAft>
                          <a:spcPts val="0"/>
                        </a:spcAft>
                      </a:pPr>
                      <a:r>
                        <a:rPr lang="en-US" sz="2000" kern="100">
                          <a:solidFill>
                            <a:srgbClr val="000000"/>
                          </a:solidFill>
                          <a:latin typeface="Times New Roman"/>
                          <a:ea typeface="ＭＳ 明朝"/>
                          <a:cs typeface="Times New Roman"/>
                        </a:rPr>
                        <a:t>D point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1260</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4.5×10</a:t>
                      </a:r>
                      <a:r>
                        <a:rPr lang="en-US" sz="2000" kern="100" baseline="30000" dirty="0">
                          <a:solidFill>
                            <a:srgbClr val="000000"/>
                          </a:solidFill>
                          <a:latin typeface="Times New Roman"/>
                          <a:ea typeface="ＭＳ 明朝"/>
                          <a:cs typeface="Times New Roman"/>
                        </a:rPr>
                        <a:t>-6</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5936">
                <a:tc>
                  <a:txBody>
                    <a:bodyPr/>
                    <a:lstStyle/>
                    <a:p>
                      <a:pPr algn="ctr">
                        <a:spcAft>
                          <a:spcPts val="0"/>
                        </a:spcAft>
                      </a:pPr>
                      <a:r>
                        <a:rPr lang="en-US" sz="2000" kern="100" dirty="0" smtClean="0">
                          <a:solidFill>
                            <a:srgbClr val="000000"/>
                          </a:solidFill>
                          <a:latin typeface="Times New Roman"/>
                          <a:ea typeface="ＭＳ 明朝"/>
                          <a:cs typeface="Times New Roman"/>
                        </a:rPr>
                        <a:t>E </a:t>
                      </a:r>
                      <a:r>
                        <a:rPr lang="en-US" sz="2000" kern="100" dirty="0">
                          <a:solidFill>
                            <a:srgbClr val="000000"/>
                          </a:solidFill>
                          <a:latin typeface="Times New Roman"/>
                          <a:ea typeface="ＭＳ 明朝"/>
                          <a:cs typeface="Times New Roman"/>
                        </a:rPr>
                        <a:t>point</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1190</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9.1×10</a:t>
                      </a:r>
                      <a:r>
                        <a:rPr lang="en-US" sz="2000" kern="100" baseline="30000">
                          <a:solidFill>
                            <a:srgbClr val="000000"/>
                          </a:solidFill>
                          <a:latin typeface="Times New Roman"/>
                          <a:ea typeface="ＭＳ 明朝"/>
                          <a:cs typeface="Times New Roman"/>
                        </a:rPr>
                        <a:t>-6</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a:solidFill>
                            <a:srgbClr val="000000"/>
                          </a:solidFill>
                          <a:latin typeface="Times New Roman"/>
                          <a:ea typeface="ＭＳ 明朝"/>
                          <a:cs typeface="Times New Roman"/>
                        </a:rPr>
                        <a:t>---</a:t>
                      </a:r>
                      <a:endParaRPr lang="ja-JP" sz="1800" kern="10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kern="100" dirty="0">
                          <a:solidFill>
                            <a:srgbClr val="000000"/>
                          </a:solidFill>
                          <a:latin typeface="Times New Roman"/>
                          <a:ea typeface="ＭＳ 明朝"/>
                          <a:cs typeface="Times New Roman"/>
                        </a:rPr>
                        <a:t>---</a:t>
                      </a:r>
                      <a:endParaRPr lang="ja-JP" sz="1800" kern="100" dirty="0">
                        <a:solidFill>
                          <a:srgbClr val="000000"/>
                        </a:solidFill>
                        <a:latin typeface="Helvetica"/>
                        <a:ea typeface="ＭＳ Ｐゴシック"/>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テキスト ボックス 21"/>
          <p:cNvSpPr txBox="1"/>
          <p:nvPr/>
        </p:nvSpPr>
        <p:spPr>
          <a:xfrm>
            <a:off x="995147" y="3697287"/>
            <a:ext cx="984565" cy="307777"/>
          </a:xfrm>
          <a:prstGeom prst="rect">
            <a:avLst/>
          </a:prstGeom>
          <a:noFill/>
        </p:spPr>
        <p:txBody>
          <a:bodyPr wrap="none" rtlCol="0">
            <a:spAutoFit/>
          </a:bodyPr>
          <a:lstStyle/>
          <a:p>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=3.0 kV</a:t>
            </a:r>
            <a:endParaRPr kumimoji="1" lang="ja-JP" altLang="en-US" sz="1400" dirty="0">
              <a:latin typeface="Times New Roman" pitchFamily="18" charset="0"/>
              <a:cs typeface="Times New Roman" pitchFamily="18" charset="0"/>
            </a:endParaRPr>
          </a:p>
        </p:txBody>
      </p:sp>
      <p:cxnSp>
        <p:nvCxnSpPr>
          <p:cNvPr id="26" name="直線コネクタ 25"/>
          <p:cNvCxnSpPr/>
          <p:nvPr/>
        </p:nvCxnSpPr>
        <p:spPr>
          <a:xfrm>
            <a:off x="1187623" y="5445224"/>
            <a:ext cx="676875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6"/>
          <p:cNvPicPr>
            <a:picLocks noChangeAspect="1" noChangeArrowheads="1"/>
          </p:cNvPicPr>
          <p:nvPr/>
        </p:nvPicPr>
        <p:blipFill>
          <a:blip r:embed="rId3" cstate="print"/>
          <a:srcRect/>
          <a:stretch>
            <a:fillRect/>
          </a:stretch>
        </p:blipFill>
        <p:spPr bwMode="auto">
          <a:xfrm>
            <a:off x="3024336" y="1465039"/>
            <a:ext cx="2988823" cy="2006550"/>
          </a:xfrm>
          <a:prstGeom prst="rect">
            <a:avLst/>
          </a:prstGeom>
          <a:noFill/>
          <a:ln w="9525">
            <a:noFill/>
            <a:miter lim="800000"/>
            <a:headEnd/>
            <a:tailEnd/>
          </a:ln>
          <a:effectLst/>
        </p:spPr>
      </p:pic>
      <p:sp>
        <p:nvSpPr>
          <p:cNvPr id="28" name="テキスト ボックス 27"/>
          <p:cNvSpPr txBox="1"/>
          <p:nvPr/>
        </p:nvSpPr>
        <p:spPr>
          <a:xfrm>
            <a:off x="4337910" y="3697287"/>
            <a:ext cx="737702"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(a) </a:t>
            </a:r>
            <a:r>
              <a:rPr kumimoji="1" lang="ja-JP" altLang="en-US" sz="1400" dirty="0" smtClean="0">
                <a:latin typeface="Times New Roman" pitchFamily="18" charset="0"/>
                <a:cs typeface="Times New Roman" pitchFamily="18" charset="0"/>
              </a:rPr>
              <a:t>点</a:t>
            </a:r>
            <a:r>
              <a:rPr kumimoji="1" lang="en-US" altLang="ja-JP" sz="1400" dirty="0" smtClean="0">
                <a:latin typeface="Times New Roman" pitchFamily="18" charset="0"/>
                <a:cs typeface="Times New Roman" pitchFamily="18" charset="0"/>
              </a:rPr>
              <a:t>A</a:t>
            </a:r>
            <a:endParaRPr kumimoji="1" lang="ja-JP" altLang="en-US" sz="1400" dirty="0">
              <a:latin typeface="Times New Roman" pitchFamily="18" charset="0"/>
              <a:cs typeface="Times New Roman" pitchFamily="18" charset="0"/>
            </a:endParaRPr>
          </a:p>
        </p:txBody>
      </p:sp>
      <p:sp>
        <p:nvSpPr>
          <p:cNvPr id="29" name="テキスト ボックス 28"/>
          <p:cNvSpPr txBox="1"/>
          <p:nvPr/>
        </p:nvSpPr>
        <p:spPr>
          <a:xfrm>
            <a:off x="6012160" y="1412776"/>
            <a:ext cx="2844824" cy="923330"/>
          </a:xfrm>
          <a:prstGeom prst="rect">
            <a:avLst/>
          </a:prstGeom>
          <a:noFill/>
          <a:ln w="28575">
            <a:solidFill>
              <a:srgbClr val="FF0000"/>
            </a:solidFill>
          </a:ln>
        </p:spPr>
        <p:txBody>
          <a:bodyPr wrap="square" rtlCol="0">
            <a:spAutoFit/>
          </a:bodyPr>
          <a:lstStyle/>
          <a:p>
            <a:r>
              <a:rPr lang="ja-JP" altLang="en-US" dirty="0" smtClean="0">
                <a:latin typeface="Times New Roman" pitchFamily="18" charset="0"/>
                <a:cs typeface="Times New Roman" pitchFamily="18" charset="0"/>
              </a:rPr>
              <a:t>それぞれの点における</a:t>
            </a:r>
            <a:r>
              <a:rPr lang="en-US" altLang="ja-JP" dirty="0" smtClean="0">
                <a:latin typeface="Times New Roman" pitchFamily="18" charset="0"/>
                <a:cs typeface="Times New Roman" pitchFamily="18" charset="0"/>
              </a:rPr>
              <a:t>F-N</a:t>
            </a:r>
            <a:r>
              <a:rPr lang="ja-JP" altLang="en-US" dirty="0" smtClean="0">
                <a:latin typeface="Times New Roman" pitchFamily="18" charset="0"/>
                <a:cs typeface="Times New Roman" pitchFamily="18" charset="0"/>
              </a:rPr>
              <a:t>プロットから電界増倍係数および電子放出面積を算出</a:t>
            </a:r>
            <a:endParaRPr kumimoji="1" lang="ja-JP" altLang="en-US" dirty="0">
              <a:latin typeface="Times New Roman" pitchFamily="18" charset="0"/>
              <a:cs typeface="Times New Roman" pitchFamily="18" charset="0"/>
            </a:endParaRPr>
          </a:p>
        </p:txBody>
      </p:sp>
      <p:cxnSp>
        <p:nvCxnSpPr>
          <p:cNvPr id="39" name="直線矢印コネクタ 38"/>
          <p:cNvCxnSpPr/>
          <p:nvPr/>
        </p:nvCxnSpPr>
        <p:spPr>
          <a:xfrm>
            <a:off x="7452320" y="2348880"/>
            <a:ext cx="0" cy="18722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2987824" y="1412776"/>
            <a:ext cx="3024336" cy="20882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Picture 2" descr="C:\Users\Takaishi\Desktop\電流コンディショニング\無酸素銅\分布ppt\261021\分布６.png"/>
          <p:cNvPicPr>
            <a:picLocks noChangeAspect="1" noChangeArrowheads="1"/>
          </p:cNvPicPr>
          <p:nvPr/>
        </p:nvPicPr>
        <p:blipFill>
          <a:blip r:embed="rId4" cstate="print"/>
          <a:srcRect/>
          <a:stretch>
            <a:fillRect/>
          </a:stretch>
        </p:blipFill>
        <p:spPr bwMode="auto">
          <a:xfrm>
            <a:off x="-36512" y="1340768"/>
            <a:ext cx="2983932" cy="236796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結果</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16</a:t>
            </a:fld>
            <a:endParaRPr kumimoji="1" lang="ja-JP" altLang="en-US" dirty="0">
              <a:solidFill>
                <a:schemeClr val="tx1"/>
              </a:solidFill>
            </a:endParaRPr>
          </a:p>
        </p:txBody>
      </p:sp>
      <p:sp>
        <p:nvSpPr>
          <p:cNvPr id="9" name="テキスト ボックス 8"/>
          <p:cNvSpPr txBox="1"/>
          <p:nvPr/>
        </p:nvSpPr>
        <p:spPr>
          <a:xfrm>
            <a:off x="251520" y="980728"/>
            <a:ext cx="184731" cy="400110"/>
          </a:xfrm>
          <a:prstGeom prst="rect">
            <a:avLst/>
          </a:prstGeom>
          <a:noFill/>
        </p:spPr>
        <p:txBody>
          <a:bodyPr wrap="none" rtlCol="0">
            <a:spAutoFit/>
          </a:bodyPr>
          <a:lstStyle/>
          <a:p>
            <a:endParaRPr kumimoji="1" lang="ja-JP" altLang="en-US" sz="2000" dirty="0">
              <a:latin typeface="Times New Roman" pitchFamily="18" charset="0"/>
              <a:cs typeface="Times New Roman" pitchFamily="18" charset="0"/>
            </a:endParaRPr>
          </a:p>
        </p:txBody>
      </p:sp>
      <p:sp>
        <p:nvSpPr>
          <p:cNvPr id="10" name="テキスト ボックス 9"/>
          <p:cNvSpPr txBox="1"/>
          <p:nvPr/>
        </p:nvSpPr>
        <p:spPr>
          <a:xfrm>
            <a:off x="107504" y="836712"/>
            <a:ext cx="1755609" cy="400110"/>
          </a:xfrm>
          <a:prstGeom prst="rect">
            <a:avLst/>
          </a:prstGeom>
          <a:noFill/>
        </p:spPr>
        <p:txBody>
          <a:bodyPr wrap="none" rtlCol="0">
            <a:spAutoFit/>
          </a:bodyPr>
          <a:lstStyle/>
          <a:p>
            <a:pPr marL="285750" indent="-285750">
              <a:buFont typeface="Wingdings" panose="05000000000000000000" pitchFamily="2" charset="2"/>
              <a:buChar char="Ø"/>
            </a:pPr>
            <a:r>
              <a:rPr lang="ja-JP" altLang="en-US" sz="2000" dirty="0" smtClean="0">
                <a:latin typeface="Times New Roman" pitchFamily="18" charset="0"/>
                <a:cs typeface="Times New Roman" pitchFamily="18" charset="0"/>
              </a:rPr>
              <a:t>電子放出像</a:t>
            </a:r>
          </a:p>
        </p:txBody>
      </p:sp>
      <p:pic>
        <p:nvPicPr>
          <p:cNvPr id="20" name="図 19"/>
          <p:cNvPicPr/>
          <p:nvPr/>
        </p:nvPicPr>
        <p:blipFill>
          <a:blip r:embed="rId3" cstate="print">
            <a:lum bright="20000" contrast="40000"/>
          </a:blip>
          <a:srcRect/>
          <a:stretch>
            <a:fillRect/>
          </a:stretch>
        </p:blipFill>
        <p:spPr bwMode="auto">
          <a:xfrm>
            <a:off x="870795" y="4005064"/>
            <a:ext cx="7517629" cy="2031973"/>
          </a:xfrm>
          <a:prstGeom prst="rect">
            <a:avLst/>
          </a:prstGeom>
          <a:noFill/>
          <a:ln w="9525">
            <a:noFill/>
            <a:miter lim="800000"/>
            <a:headEnd/>
            <a:tailEnd/>
          </a:ln>
        </p:spPr>
      </p:pic>
      <p:sp>
        <p:nvSpPr>
          <p:cNvPr id="23" name="テキスト ボックス 22"/>
          <p:cNvSpPr txBox="1"/>
          <p:nvPr/>
        </p:nvSpPr>
        <p:spPr>
          <a:xfrm>
            <a:off x="755576" y="5999802"/>
            <a:ext cx="2395207" cy="338554"/>
          </a:xfrm>
          <a:prstGeom prst="rect">
            <a:avLst/>
          </a:prstGeom>
          <a:noFill/>
        </p:spPr>
        <p:txBody>
          <a:bodyPr wrap="none" rtlCol="0">
            <a:spAutoFit/>
          </a:bodyPr>
          <a:lstStyle/>
          <a:p>
            <a:pPr marL="342900" indent="-342900">
              <a:buAutoNum type="alphaLcParenBoth"/>
            </a:pPr>
            <a:r>
              <a:rPr kumimoji="1" lang="en-US" altLang="ja-JP" sz="1600" dirty="0" smtClean="0">
                <a:latin typeface="Times New Roman" pitchFamily="18" charset="0"/>
                <a:cs typeface="Times New Roman" pitchFamily="18" charset="0"/>
              </a:rPr>
              <a:t>PEEM</a:t>
            </a:r>
            <a:r>
              <a:rPr kumimoji="1" lang="ja-JP" altLang="en-US" sz="1600" dirty="0" smtClean="0">
                <a:latin typeface="Times New Roman" pitchFamily="18" charset="0"/>
                <a:cs typeface="Times New Roman" pitchFamily="18" charset="0"/>
              </a:rPr>
              <a:t>像</a:t>
            </a:r>
            <a:r>
              <a:rPr kumimoji="1" lang="en-US" altLang="ja-JP" sz="1600" dirty="0" smtClean="0">
                <a:latin typeface="Times New Roman" pitchFamily="18" charset="0"/>
                <a:cs typeface="Times New Roman" pitchFamily="18" charset="0"/>
              </a:rPr>
              <a:t>(V</a:t>
            </a:r>
            <a:r>
              <a:rPr kumimoji="1" lang="en-US" altLang="ja-JP" sz="1600" baseline="-25000" dirty="0" smtClean="0">
                <a:latin typeface="Times New Roman" pitchFamily="18" charset="0"/>
                <a:cs typeface="Times New Roman" pitchFamily="18" charset="0"/>
              </a:rPr>
              <a:t>C</a:t>
            </a:r>
            <a:r>
              <a:rPr kumimoji="1" lang="en-US" altLang="ja-JP" sz="1600" dirty="0" smtClean="0">
                <a:latin typeface="Times New Roman" pitchFamily="18" charset="0"/>
                <a:cs typeface="Times New Roman" pitchFamily="18" charset="0"/>
              </a:rPr>
              <a:t>= -2.0kV)</a:t>
            </a:r>
            <a:endParaRPr kumimoji="1" lang="en-US" altLang="ja-JP" sz="1600" baseline="-25000" dirty="0" smtClean="0">
              <a:latin typeface="Times New Roman" pitchFamily="18" charset="0"/>
              <a:cs typeface="Times New Roman" pitchFamily="18" charset="0"/>
            </a:endParaRPr>
          </a:p>
        </p:txBody>
      </p:sp>
      <p:sp>
        <p:nvSpPr>
          <p:cNvPr id="24" name="テキスト ボックス 23"/>
          <p:cNvSpPr txBox="1"/>
          <p:nvPr/>
        </p:nvSpPr>
        <p:spPr>
          <a:xfrm>
            <a:off x="6084168" y="6021288"/>
            <a:ext cx="2369559"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(c) PFEM</a:t>
            </a:r>
            <a:r>
              <a:rPr kumimoji="1" lang="ja-JP" altLang="en-US" sz="1600" dirty="0" smtClean="0">
                <a:latin typeface="Times New Roman" pitchFamily="18" charset="0"/>
                <a:cs typeface="Times New Roman" pitchFamily="18" charset="0"/>
              </a:rPr>
              <a:t>像</a:t>
            </a:r>
            <a:r>
              <a:rPr kumimoji="1" lang="en-US" altLang="ja-JP" sz="1600" dirty="0" smtClean="0">
                <a:latin typeface="Times New Roman" pitchFamily="18" charset="0"/>
                <a:cs typeface="Times New Roman" pitchFamily="18" charset="0"/>
              </a:rPr>
              <a:t>(V</a:t>
            </a:r>
            <a:r>
              <a:rPr kumimoji="1" lang="en-US" altLang="ja-JP" sz="1600" baseline="-25000" dirty="0" smtClean="0">
                <a:latin typeface="Times New Roman" pitchFamily="18" charset="0"/>
                <a:cs typeface="Times New Roman" pitchFamily="18" charset="0"/>
              </a:rPr>
              <a:t>C</a:t>
            </a:r>
            <a:r>
              <a:rPr kumimoji="1" lang="en-US" altLang="ja-JP" sz="1600" dirty="0" smtClean="0">
                <a:latin typeface="Times New Roman" pitchFamily="18" charset="0"/>
                <a:cs typeface="Times New Roman" pitchFamily="18" charset="0"/>
              </a:rPr>
              <a:t>= -4.0kV)</a:t>
            </a:r>
            <a:endParaRPr kumimoji="1" lang="ja-JP" altLang="en-US" sz="1600" dirty="0">
              <a:latin typeface="Times New Roman" pitchFamily="18" charset="0"/>
              <a:cs typeface="Times New Roman" pitchFamily="18" charset="0"/>
            </a:endParaRPr>
          </a:p>
        </p:txBody>
      </p:sp>
      <p:sp>
        <p:nvSpPr>
          <p:cNvPr id="25" name="テキスト ボックス 24"/>
          <p:cNvSpPr txBox="1"/>
          <p:nvPr/>
        </p:nvSpPr>
        <p:spPr>
          <a:xfrm>
            <a:off x="3419872" y="6021288"/>
            <a:ext cx="2392001" cy="338554"/>
          </a:xfrm>
          <a:prstGeom prst="rect">
            <a:avLst/>
          </a:prstGeom>
          <a:noFill/>
        </p:spPr>
        <p:txBody>
          <a:bodyPr wrap="none" rtlCol="0">
            <a:spAutoFit/>
          </a:bodyPr>
          <a:lstStyle/>
          <a:p>
            <a:r>
              <a:rPr kumimoji="1" lang="en-US" altLang="ja-JP" sz="1600" dirty="0" smtClean="0">
                <a:latin typeface="Times New Roman" pitchFamily="18" charset="0"/>
                <a:cs typeface="Times New Roman" pitchFamily="18" charset="0"/>
              </a:rPr>
              <a:t>(b) </a:t>
            </a:r>
            <a:r>
              <a:rPr lang="en-US" altLang="ja-JP" sz="1600" dirty="0" smtClean="0">
                <a:latin typeface="Times New Roman" pitchFamily="18" charset="0"/>
                <a:cs typeface="Times New Roman" pitchFamily="18" charset="0"/>
              </a:rPr>
              <a:t>F</a:t>
            </a:r>
            <a:r>
              <a:rPr kumimoji="1" lang="en-US" altLang="ja-JP" sz="1600" dirty="0" smtClean="0">
                <a:latin typeface="Times New Roman" pitchFamily="18" charset="0"/>
                <a:cs typeface="Times New Roman" pitchFamily="18" charset="0"/>
              </a:rPr>
              <a:t>EEM</a:t>
            </a:r>
            <a:r>
              <a:rPr kumimoji="1" lang="ja-JP" altLang="en-US" sz="1600" dirty="0" smtClean="0">
                <a:latin typeface="Times New Roman" pitchFamily="18" charset="0"/>
                <a:cs typeface="Times New Roman" pitchFamily="18" charset="0"/>
              </a:rPr>
              <a:t>像</a:t>
            </a:r>
            <a:r>
              <a:rPr kumimoji="1" lang="en-US" altLang="ja-JP" sz="1600" dirty="0" smtClean="0">
                <a:latin typeface="Times New Roman" pitchFamily="18" charset="0"/>
                <a:cs typeface="Times New Roman" pitchFamily="18" charset="0"/>
              </a:rPr>
              <a:t>(V</a:t>
            </a:r>
            <a:r>
              <a:rPr kumimoji="1" lang="en-US" altLang="ja-JP" sz="1600" baseline="-25000" dirty="0" smtClean="0">
                <a:latin typeface="Times New Roman" pitchFamily="18" charset="0"/>
                <a:cs typeface="Times New Roman" pitchFamily="18" charset="0"/>
              </a:rPr>
              <a:t>C</a:t>
            </a:r>
            <a:r>
              <a:rPr kumimoji="1" lang="en-US" altLang="ja-JP" sz="1600" dirty="0" smtClean="0">
                <a:latin typeface="Times New Roman" pitchFamily="18" charset="0"/>
                <a:cs typeface="Times New Roman" pitchFamily="18" charset="0"/>
              </a:rPr>
              <a:t>= -4.0kV)</a:t>
            </a:r>
            <a:endParaRPr kumimoji="1" lang="ja-JP" altLang="en-US" sz="1600" dirty="0">
              <a:latin typeface="Times New Roman" pitchFamily="18" charset="0"/>
              <a:cs typeface="Times New Roman" pitchFamily="18" charset="0"/>
            </a:endParaRPr>
          </a:p>
        </p:txBody>
      </p:sp>
      <p:sp>
        <p:nvSpPr>
          <p:cNvPr id="30" name="正方形/長方形 29"/>
          <p:cNvSpPr/>
          <p:nvPr/>
        </p:nvSpPr>
        <p:spPr>
          <a:xfrm>
            <a:off x="2424777" y="6287834"/>
            <a:ext cx="4235455" cy="338554"/>
          </a:xfrm>
          <a:prstGeom prst="rect">
            <a:avLst/>
          </a:prstGeom>
        </p:spPr>
        <p:txBody>
          <a:bodyPr wrap="none">
            <a:spAutoFit/>
          </a:bodyPr>
          <a:lstStyle/>
          <a:p>
            <a:r>
              <a:rPr lang="ja-JP" altLang="ja-JP" sz="1600" dirty="0" smtClean="0">
                <a:latin typeface="Times New Roman" pitchFamily="18" charset="0"/>
                <a:cs typeface="Times New Roman" pitchFamily="18" charset="0"/>
              </a:rPr>
              <a:t>観測点</a:t>
            </a:r>
            <a:r>
              <a:rPr lang="en-US" altLang="ja-JP" sz="1600" dirty="0" smtClean="0">
                <a:latin typeface="Times New Roman" pitchFamily="18" charset="0"/>
                <a:cs typeface="Times New Roman" pitchFamily="18" charset="0"/>
              </a:rPr>
              <a:t>B</a:t>
            </a:r>
            <a:r>
              <a:rPr lang="ja-JP" altLang="en-US" sz="1600" dirty="0" smtClean="0">
                <a:latin typeface="Times New Roman" pitchFamily="18" charset="0"/>
                <a:cs typeface="Times New Roman" pitchFamily="18" charset="0"/>
              </a:rPr>
              <a:t>　</a:t>
            </a:r>
            <a:r>
              <a:rPr lang="en-US" altLang="ja-JP" sz="1600" dirty="0" smtClean="0">
                <a:latin typeface="Times New Roman" pitchFamily="18" charset="0"/>
                <a:cs typeface="Times New Roman" pitchFamily="18" charset="0"/>
              </a:rPr>
              <a:t>(X=4.43,Z=0.14)</a:t>
            </a:r>
            <a:r>
              <a:rPr lang="ja-JP" altLang="ja-JP" sz="1600" dirty="0" smtClean="0">
                <a:latin typeface="Times New Roman" pitchFamily="18" charset="0"/>
                <a:cs typeface="Times New Roman" pitchFamily="18" charset="0"/>
              </a:rPr>
              <a:t>における電子放出像</a:t>
            </a:r>
            <a:endParaRPr lang="ja-JP" altLang="en-US" sz="1600" dirty="0">
              <a:latin typeface="Times New Roman" pitchFamily="18" charset="0"/>
              <a:cs typeface="Times New Roman" pitchFamily="18" charset="0"/>
            </a:endParaRPr>
          </a:p>
        </p:txBody>
      </p:sp>
      <p:pic>
        <p:nvPicPr>
          <p:cNvPr id="31" name="Picture 2" descr="C:\Users\Takaishi\Desktop\電流コンディショニング\無酸素銅\分布ppt\261021\分布６.png"/>
          <p:cNvPicPr>
            <a:picLocks noChangeAspect="1" noChangeArrowheads="1"/>
          </p:cNvPicPr>
          <p:nvPr/>
        </p:nvPicPr>
        <p:blipFill>
          <a:blip r:embed="rId4" cstate="print"/>
          <a:srcRect/>
          <a:stretch>
            <a:fillRect/>
          </a:stretch>
        </p:blipFill>
        <p:spPr bwMode="auto">
          <a:xfrm>
            <a:off x="-36512" y="1340768"/>
            <a:ext cx="2983932" cy="2367960"/>
          </a:xfrm>
          <a:prstGeom prst="rect">
            <a:avLst/>
          </a:prstGeom>
          <a:noFill/>
        </p:spPr>
      </p:pic>
      <p:sp>
        <p:nvSpPr>
          <p:cNvPr id="32" name="テキスト ボックス 31"/>
          <p:cNvSpPr txBox="1"/>
          <p:nvPr/>
        </p:nvSpPr>
        <p:spPr>
          <a:xfrm>
            <a:off x="995147" y="3697287"/>
            <a:ext cx="984565" cy="307777"/>
          </a:xfrm>
          <a:prstGeom prst="rect">
            <a:avLst/>
          </a:prstGeom>
          <a:noFill/>
        </p:spPr>
        <p:txBody>
          <a:bodyPr wrap="none" rtlCol="0">
            <a:spAutoFit/>
          </a:bodyPr>
          <a:lstStyle/>
          <a:p>
            <a:r>
              <a:rPr kumimoji="1" lang="en-US" altLang="ja-JP" sz="1400" dirty="0" err="1" smtClean="0">
                <a:latin typeface="Times New Roman" pitchFamily="18" charset="0"/>
                <a:cs typeface="Times New Roman" pitchFamily="18" charset="0"/>
              </a:rPr>
              <a:t>Vc</a:t>
            </a:r>
            <a:r>
              <a:rPr kumimoji="1" lang="en-US" altLang="ja-JP" sz="1400" dirty="0" smtClean="0">
                <a:latin typeface="Times New Roman" pitchFamily="18" charset="0"/>
                <a:cs typeface="Times New Roman" pitchFamily="18" charset="0"/>
              </a:rPr>
              <a:t>=3.0 kV</a:t>
            </a:r>
            <a:endParaRPr kumimoji="1" lang="ja-JP" altLang="en-US" sz="1400" dirty="0">
              <a:latin typeface="Times New Roman" pitchFamily="18" charset="0"/>
              <a:cs typeface="Times New Roman" pitchFamily="18" charset="0"/>
            </a:endParaRPr>
          </a:p>
        </p:txBody>
      </p:sp>
      <p:sp>
        <p:nvSpPr>
          <p:cNvPr id="33" name="円/楕円 32"/>
          <p:cNvSpPr/>
          <p:nvPr/>
        </p:nvSpPr>
        <p:spPr>
          <a:xfrm>
            <a:off x="2411760" y="2276872"/>
            <a:ext cx="144016" cy="1440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矢印コネクタ 33"/>
          <p:cNvCxnSpPr>
            <a:endCxn id="33" idx="6"/>
          </p:cNvCxnSpPr>
          <p:nvPr/>
        </p:nvCxnSpPr>
        <p:spPr>
          <a:xfrm flipH="1">
            <a:off x="2555776" y="2060848"/>
            <a:ext cx="792088" cy="2880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テキスト ボックス 1"/>
          <p:cNvSpPr txBox="1">
            <a:spLocks noChangeArrowheads="1"/>
          </p:cNvSpPr>
          <p:nvPr/>
        </p:nvSpPr>
        <p:spPr bwMode="auto">
          <a:xfrm>
            <a:off x="3346848" y="1340768"/>
            <a:ext cx="5041576" cy="2031325"/>
          </a:xfrm>
          <a:prstGeom prst="rect">
            <a:avLst/>
          </a:prstGeom>
          <a:noFill/>
          <a:ln w="28575">
            <a:solidFill>
              <a:srgbClr val="FF0000"/>
            </a:solidFill>
          </a:ln>
          <a:extLst/>
        </p:spPr>
        <p:txBody>
          <a:bodyPr wrap="square">
            <a:spAutoFit/>
          </a:bodyPr>
          <a:lstStyle>
            <a:lvl1pPr marL="285750" indent="-285750"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buFont typeface="Arial" charset="0"/>
              <a:buChar char="•"/>
              <a:defRPr/>
            </a:pPr>
            <a:r>
              <a:rPr lang="ja-JP" altLang="en-US" dirty="0" smtClean="0">
                <a:latin typeface="Times New Roman" pitchFamily="18" charset="0"/>
                <a:cs typeface="Times New Roman" pitchFamily="18" charset="0"/>
              </a:rPr>
              <a:t>観測点</a:t>
            </a:r>
            <a:r>
              <a:rPr lang="en-US" altLang="ja-JP" dirty="0" smtClean="0">
                <a:latin typeface="Times New Roman" pitchFamily="18" charset="0"/>
                <a:cs typeface="Times New Roman" pitchFamily="18" charset="0"/>
              </a:rPr>
              <a:t>B</a:t>
            </a:r>
            <a:r>
              <a:rPr lang="ja-JP" altLang="en-US" dirty="0" smtClean="0">
                <a:latin typeface="Times New Roman" pitchFamily="18" charset="0"/>
                <a:cs typeface="Times New Roman" pitchFamily="18" charset="0"/>
              </a:rPr>
              <a:t>において，</a:t>
            </a:r>
            <a:r>
              <a:rPr lang="ja-JP" altLang="ja-JP" dirty="0" smtClean="0">
                <a:latin typeface="Times New Roman" pitchFamily="18" charset="0"/>
                <a:cs typeface="Times New Roman" pitchFamily="18" charset="0"/>
              </a:rPr>
              <a:t>導電性の突起のようなものからの電界</a:t>
            </a:r>
            <a:r>
              <a:rPr lang="ja-JP" altLang="en-US" dirty="0" smtClean="0">
                <a:latin typeface="Times New Roman" pitchFamily="18" charset="0"/>
                <a:cs typeface="Times New Roman" pitchFamily="18" charset="0"/>
              </a:rPr>
              <a:t>電子</a:t>
            </a:r>
            <a:r>
              <a:rPr lang="ja-JP" altLang="ja-JP" dirty="0" smtClean="0">
                <a:latin typeface="Times New Roman" pitchFamily="18" charset="0"/>
                <a:cs typeface="Times New Roman" pitchFamily="18" charset="0"/>
              </a:rPr>
              <a:t>放出が確認された</a:t>
            </a:r>
            <a:endParaRPr lang="en-US" altLang="ja-JP" dirty="0" smtClean="0">
              <a:latin typeface="Times New Roman" pitchFamily="18" charset="0"/>
              <a:cs typeface="Times New Roman" pitchFamily="18" charset="0"/>
            </a:endParaRPr>
          </a:p>
          <a:p>
            <a:pPr eaLnBrk="1" hangingPunct="1">
              <a:buFont typeface="Arial" charset="0"/>
              <a:buChar char="•"/>
              <a:defRPr/>
            </a:pPr>
            <a:r>
              <a:rPr lang="ja-JP" altLang="en-US" dirty="0" smtClean="0">
                <a:latin typeface="Times New Roman" pitchFamily="18" charset="0"/>
                <a:cs typeface="Times New Roman" pitchFamily="18" charset="0"/>
              </a:rPr>
              <a:t>局所的な箇所から電界電子放出が発生していることを確認でき，表面のミクロな形状，組成等がその支配要因であると考えられる</a:t>
            </a:r>
            <a:endParaRPr lang="en-US" altLang="ja-JP" dirty="0" smtClean="0">
              <a:latin typeface="Times New Roman" pitchFamily="18" charset="0"/>
              <a:cs typeface="Times New Roman" pitchFamily="18" charset="0"/>
            </a:endParaRPr>
          </a:p>
          <a:p>
            <a:pPr eaLnBrk="1" hangingPunct="1">
              <a:buFont typeface="Arial" charset="0"/>
              <a:buChar char="•"/>
              <a:defRPr/>
            </a:pPr>
            <a:r>
              <a:rPr lang="ja-JP" altLang="en-US" dirty="0" smtClean="0">
                <a:latin typeface="Times New Roman" pitchFamily="18" charset="0"/>
                <a:cs typeface="Times New Roman" pitchFamily="18" charset="0"/>
              </a:rPr>
              <a:t>今後，表面分析により電子放出箇所の組成，形状を詳細に調査していく必要がある</a:t>
            </a:r>
            <a:endParaRPr lang="en-US" altLang="ja-JP"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結論</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17</a:t>
            </a:fld>
            <a:endParaRPr kumimoji="1" lang="ja-JP" altLang="en-US" dirty="0">
              <a:solidFill>
                <a:schemeClr val="tx1"/>
              </a:solidFill>
            </a:endParaRPr>
          </a:p>
        </p:txBody>
      </p:sp>
      <p:sp>
        <p:nvSpPr>
          <p:cNvPr id="20" name="テキスト ボックス 19"/>
          <p:cNvSpPr txBox="1"/>
          <p:nvPr/>
        </p:nvSpPr>
        <p:spPr>
          <a:xfrm>
            <a:off x="107504" y="1279788"/>
            <a:ext cx="8863173" cy="4708981"/>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smtClean="0">
                <a:latin typeface="Times New Roman" pitchFamily="18" charset="0"/>
                <a:cs typeface="Times New Roman" pitchFamily="18" charset="0"/>
              </a:rPr>
              <a:t>放出型電子顕微鏡を用いて局所的な電界電子放出特性を調査した。</a:t>
            </a: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r>
              <a:rPr lang="ja-JP" altLang="en-US" sz="2000" dirty="0" smtClean="0">
                <a:latin typeface="Times New Roman" pitchFamily="18" charset="0"/>
                <a:cs typeface="Times New Roman" pitchFamily="18" charset="0"/>
              </a:rPr>
              <a:t>印加電圧ごとに最も電流値の大きな電子放出箇所が異なっており，全電流に対して最も大きく影響を及ぼす電子放出箇所は印加電圧ごとに異なることが確認された。</a:t>
            </a: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endParaRPr kumimoji="1"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r>
              <a:rPr lang="ja-JP" altLang="en-US" sz="2000" dirty="0" smtClean="0">
                <a:latin typeface="Times New Roman" pitchFamily="18" charset="0"/>
                <a:cs typeface="Times New Roman" pitchFamily="18" charset="0"/>
              </a:rPr>
              <a:t>それぞれの電子放出箇所において電界電子放出特性は異なっており，</a:t>
            </a:r>
            <a:r>
              <a:rPr lang="en-US" altLang="ja-JP" sz="2000" i="1" dirty="0" err="1" smtClean="0">
                <a:latin typeface="Times New Roman" pitchFamily="18" charset="0"/>
                <a:cs typeface="Times New Roman" pitchFamily="18" charset="0"/>
              </a:rPr>
              <a:t>β</a:t>
            </a:r>
            <a:r>
              <a:rPr lang="en-US" altLang="ja-JP" sz="2000" baseline="-25000" dirty="0" err="1" smtClean="0">
                <a:latin typeface="Times New Roman" pitchFamily="18" charset="0"/>
                <a:cs typeface="Times New Roman" pitchFamily="18" charset="0"/>
              </a:rPr>
              <a:t>local</a:t>
            </a:r>
            <a:r>
              <a:rPr lang="ja-JP" altLang="en-US" sz="2000" dirty="0" smtClean="0">
                <a:latin typeface="Times New Roman" pitchFamily="18" charset="0"/>
                <a:cs typeface="Times New Roman" pitchFamily="18" charset="0"/>
              </a:rPr>
              <a:t>および</a:t>
            </a:r>
            <a:r>
              <a:rPr lang="en-US" altLang="ja-JP" sz="2000" i="1" dirty="0" err="1" smtClean="0">
                <a:latin typeface="Times New Roman" pitchFamily="18" charset="0"/>
                <a:cs typeface="Times New Roman" pitchFamily="18" charset="0"/>
              </a:rPr>
              <a:t>A</a:t>
            </a:r>
            <a:r>
              <a:rPr lang="en-US" altLang="ja-JP" sz="2000" dirty="0" err="1" smtClean="0">
                <a:latin typeface="Times New Roman" pitchFamily="18" charset="0"/>
                <a:cs typeface="Times New Roman" pitchFamily="18" charset="0"/>
              </a:rPr>
              <a:t>e</a:t>
            </a:r>
            <a:r>
              <a:rPr lang="en-US" altLang="ja-JP" sz="2000" baseline="-25000" dirty="0" err="1" smtClean="0">
                <a:latin typeface="Times New Roman" pitchFamily="18" charset="0"/>
                <a:cs typeface="Times New Roman" pitchFamily="18" charset="0"/>
              </a:rPr>
              <a:t>local</a:t>
            </a:r>
            <a:r>
              <a:rPr lang="ja-JP" altLang="en-US" sz="2000" dirty="0" smtClean="0">
                <a:latin typeface="Times New Roman" pitchFamily="18" charset="0"/>
                <a:cs typeface="Times New Roman" pitchFamily="18" charset="0"/>
              </a:rPr>
              <a:t>が異なっていることが確認された。</a:t>
            </a: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r>
              <a:rPr lang="ja-JP" altLang="en-US" sz="2000" dirty="0" smtClean="0">
                <a:latin typeface="Times New Roman" pitchFamily="18" charset="0"/>
                <a:cs typeface="Times New Roman" pitchFamily="18" charset="0"/>
              </a:rPr>
              <a:t>電子放出像より，局所的な箇所から電界電子放出が発生していることを確認でき，表面のミクロな形状，組成等がその支配要因であると考えられ，今後，同定が必要である。</a:t>
            </a: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endParaRPr lang="en-US" altLang="ja-JP" sz="2000" dirty="0" smtClean="0">
              <a:latin typeface="Times New Roman" pitchFamily="18" charset="0"/>
              <a:cs typeface="Times New Roman" pitchFamily="18" charset="0"/>
            </a:endParaRPr>
          </a:p>
          <a:p>
            <a:pPr marL="285750" indent="-285750">
              <a:buFont typeface="Arial" panose="020B0604020202020204" pitchFamily="34" charset="0"/>
              <a:buChar char="•"/>
            </a:pPr>
            <a:endParaRPr kumimoji="1" lang="en-US" altLang="ja-JP" sz="200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電界計算</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19</a:t>
            </a:fld>
            <a:endParaRPr kumimoji="1" lang="ja-JP" altLang="en-US" dirty="0">
              <a:solidFill>
                <a:schemeClr val="tx1"/>
              </a:solidFill>
            </a:endParaRPr>
          </a:p>
        </p:txBody>
      </p:sp>
      <p:sp>
        <p:nvSpPr>
          <p:cNvPr id="27" name="正方形/長方形 26"/>
          <p:cNvSpPr/>
          <p:nvPr/>
        </p:nvSpPr>
        <p:spPr>
          <a:xfrm>
            <a:off x="827584" y="908720"/>
            <a:ext cx="4320480" cy="648072"/>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1619672" y="2636912"/>
            <a:ext cx="3520008" cy="648072"/>
          </a:xfrm>
          <a:prstGeom prst="rect">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5148064" y="1052736"/>
            <a:ext cx="974434" cy="369332"/>
          </a:xfrm>
          <a:prstGeom prst="rect">
            <a:avLst/>
          </a:prstGeom>
          <a:noFill/>
        </p:spPr>
        <p:txBody>
          <a:bodyPr wrap="none" rtlCol="0">
            <a:spAutoFit/>
          </a:bodyPr>
          <a:lstStyle/>
          <a:p>
            <a:r>
              <a:rPr kumimoji="1" lang="en-US" altLang="ja-JP" dirty="0" smtClean="0">
                <a:latin typeface="Times New Roman" pitchFamily="18" charset="0"/>
                <a:cs typeface="Times New Roman" pitchFamily="18" charset="0"/>
              </a:rPr>
              <a:t>Cathode</a:t>
            </a:r>
            <a:endParaRPr kumimoji="1" lang="ja-JP" altLang="en-US" dirty="0">
              <a:latin typeface="Times New Roman" pitchFamily="18" charset="0"/>
              <a:cs typeface="Times New Roman" pitchFamily="18" charset="0"/>
            </a:endParaRPr>
          </a:p>
        </p:txBody>
      </p:sp>
      <p:sp>
        <p:nvSpPr>
          <p:cNvPr id="33" name="テキスト ボックス 32"/>
          <p:cNvSpPr txBox="1"/>
          <p:nvPr/>
        </p:nvSpPr>
        <p:spPr>
          <a:xfrm>
            <a:off x="5148064" y="2771636"/>
            <a:ext cx="671979"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EEM</a:t>
            </a:r>
            <a:endParaRPr kumimoji="1" lang="ja-JP" altLang="en-US" dirty="0">
              <a:latin typeface="Times New Roman" pitchFamily="18" charset="0"/>
              <a:cs typeface="Times New Roman" pitchFamily="18" charset="0"/>
            </a:endParaRPr>
          </a:p>
        </p:txBody>
      </p:sp>
      <p:cxnSp>
        <p:nvCxnSpPr>
          <p:cNvPr id="35" name="直線矢印コネクタ 34"/>
          <p:cNvCxnSpPr/>
          <p:nvPr/>
        </p:nvCxnSpPr>
        <p:spPr>
          <a:xfrm>
            <a:off x="3347864" y="1556792"/>
            <a:ext cx="0" cy="108012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347864" y="1916832"/>
            <a:ext cx="889987"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0.6 mm</a:t>
            </a:r>
            <a:endParaRPr kumimoji="1" lang="ja-JP" altLang="en-US" dirty="0">
              <a:latin typeface="Times New Roman" pitchFamily="18" charset="0"/>
              <a:cs typeface="Times New Roman" pitchFamily="18" charset="0"/>
            </a:endParaRPr>
          </a:p>
        </p:txBody>
      </p:sp>
      <p:cxnSp>
        <p:nvCxnSpPr>
          <p:cNvPr id="39" name="直線コネクタ 38"/>
          <p:cNvCxnSpPr/>
          <p:nvPr/>
        </p:nvCxnSpPr>
        <p:spPr>
          <a:xfrm>
            <a:off x="827584" y="1556792"/>
            <a:ext cx="0" cy="1512168"/>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a:off x="827584" y="2996952"/>
            <a:ext cx="792088"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611560" y="2996952"/>
            <a:ext cx="1005403" cy="369332"/>
          </a:xfrm>
          <a:prstGeom prst="rect">
            <a:avLst/>
          </a:prstGeom>
          <a:noFill/>
        </p:spPr>
        <p:txBody>
          <a:bodyPr wrap="none" rtlCol="0">
            <a:spAutoFit/>
          </a:bodyPr>
          <a:lstStyle/>
          <a:p>
            <a:r>
              <a:rPr lang="en-US" altLang="ja-JP" dirty="0" smtClean="0">
                <a:latin typeface="Times New Roman" pitchFamily="18" charset="0"/>
                <a:cs typeface="Times New Roman" pitchFamily="18" charset="0"/>
              </a:rPr>
              <a:t>0.25 mm</a:t>
            </a:r>
            <a:endParaRPr kumimoji="1" lang="ja-JP" altLang="en-US" dirty="0">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3" cstate="print"/>
          <a:srcRect/>
          <a:stretch>
            <a:fillRect/>
          </a:stretch>
        </p:blipFill>
        <p:spPr bwMode="auto">
          <a:xfrm>
            <a:off x="251520" y="3501008"/>
            <a:ext cx="5194300" cy="2816225"/>
          </a:xfrm>
          <a:prstGeom prst="rect">
            <a:avLst/>
          </a:prstGeom>
          <a:noFill/>
          <a:ln w="9525">
            <a:noFill/>
            <a:miter lim="800000"/>
            <a:headEnd/>
            <a:tailEnd/>
          </a:ln>
          <a:effectLst/>
        </p:spPr>
      </p:pic>
      <p:sp>
        <p:nvSpPr>
          <p:cNvPr id="53" name="テキスト ボックス 52"/>
          <p:cNvSpPr txBox="1"/>
          <p:nvPr/>
        </p:nvSpPr>
        <p:spPr>
          <a:xfrm>
            <a:off x="1827846" y="6237312"/>
            <a:ext cx="2456122" cy="307777"/>
          </a:xfrm>
          <a:prstGeom prst="rect">
            <a:avLst/>
          </a:prstGeom>
          <a:noFill/>
        </p:spPr>
        <p:txBody>
          <a:bodyPr wrap="none" rtlCol="0">
            <a:spAutoFit/>
          </a:bodyPr>
          <a:lstStyle/>
          <a:p>
            <a:r>
              <a:rPr kumimoji="1" lang="en-US" altLang="ja-JP" sz="1400" dirty="0" smtClean="0">
                <a:latin typeface="Times New Roman" pitchFamily="18" charset="0"/>
                <a:cs typeface="Times New Roman" pitchFamily="18" charset="0"/>
              </a:rPr>
              <a:t>EEM</a:t>
            </a:r>
            <a:r>
              <a:rPr kumimoji="1" lang="ja-JP" altLang="en-US" sz="1400" dirty="0" err="1" smtClean="0">
                <a:latin typeface="Times New Roman" pitchFamily="18" charset="0"/>
                <a:cs typeface="Times New Roman" pitchFamily="18" charset="0"/>
              </a:rPr>
              <a:t>の陽</a:t>
            </a:r>
            <a:r>
              <a:rPr kumimoji="1" lang="ja-JP" altLang="en-US" sz="1400" dirty="0" smtClean="0">
                <a:latin typeface="Times New Roman" pitchFamily="18" charset="0"/>
                <a:cs typeface="Times New Roman" pitchFamily="18" charset="0"/>
              </a:rPr>
              <a:t>極孔を考慮した電界</a:t>
            </a:r>
            <a:endParaRPr kumimoji="1" lang="ja-JP" altLang="en-US" sz="1400" dirty="0">
              <a:latin typeface="Times New Roman" pitchFamily="18" charset="0"/>
              <a:cs typeface="Times New Roman" pitchFamily="18" charset="0"/>
            </a:endParaRPr>
          </a:p>
        </p:txBody>
      </p:sp>
      <p:sp>
        <p:nvSpPr>
          <p:cNvPr id="55" name="テキスト ボックス 54"/>
          <p:cNvSpPr txBox="1"/>
          <p:nvPr/>
        </p:nvSpPr>
        <p:spPr>
          <a:xfrm>
            <a:off x="5940152" y="3789040"/>
            <a:ext cx="45719" cy="369332"/>
          </a:xfrm>
          <a:prstGeom prst="rect">
            <a:avLst/>
          </a:prstGeom>
          <a:noFill/>
        </p:spPr>
        <p:txBody>
          <a:bodyPr wrap="square" rtlCol="0">
            <a:spAutoFit/>
          </a:bodyPr>
          <a:lstStyle/>
          <a:p>
            <a:endParaRPr kumimoji="1" lang="ja-JP" altLang="en-US" dirty="0"/>
          </a:p>
        </p:txBody>
      </p:sp>
      <p:sp>
        <p:nvSpPr>
          <p:cNvPr id="56" name="テキスト ボックス 55"/>
          <p:cNvSpPr txBox="1"/>
          <p:nvPr/>
        </p:nvSpPr>
        <p:spPr>
          <a:xfrm>
            <a:off x="5220072" y="3573016"/>
            <a:ext cx="3960440" cy="646331"/>
          </a:xfrm>
          <a:prstGeom prst="rect">
            <a:avLst/>
          </a:prstGeom>
          <a:noFill/>
        </p:spPr>
        <p:txBody>
          <a:bodyPr wrap="square" rtlCol="0">
            <a:spAutoFit/>
          </a:bodyPr>
          <a:lstStyle/>
          <a:p>
            <a:r>
              <a:rPr lang="ja-JP" altLang="en-US" b="1" dirty="0" smtClean="0">
                <a:latin typeface="Times New Roman" pitchFamily="18" charset="0"/>
                <a:cs typeface="Times New Roman" pitchFamily="18" charset="0"/>
              </a:rPr>
              <a:t>陽極孔に対向する陰極表面の電界が最低で</a:t>
            </a:r>
            <a:r>
              <a:rPr lang="en-US" altLang="ja-JP" b="1" dirty="0" smtClean="0">
                <a:latin typeface="Times New Roman" pitchFamily="18" charset="0"/>
                <a:cs typeface="Times New Roman" pitchFamily="18" charset="0"/>
              </a:rPr>
              <a:t>87%</a:t>
            </a:r>
            <a:r>
              <a:rPr lang="ja-JP" altLang="en-US" b="1" dirty="0" smtClean="0">
                <a:latin typeface="Times New Roman" pitchFamily="18" charset="0"/>
                <a:cs typeface="Times New Roman" pitchFamily="18" charset="0"/>
              </a:rPr>
              <a:t>程度に低減</a:t>
            </a:r>
            <a:endParaRPr kumimoji="1" lang="ja-JP" altLang="en-US" b="1" dirty="0">
              <a:latin typeface="Times New Roman" pitchFamily="18" charset="0"/>
              <a:cs typeface="Times New Roman" pitchFamily="18" charset="0"/>
            </a:endParaRPr>
          </a:p>
        </p:txBody>
      </p:sp>
      <p:sp>
        <p:nvSpPr>
          <p:cNvPr id="57" name="テキスト ボックス 56"/>
          <p:cNvSpPr txBox="1"/>
          <p:nvPr/>
        </p:nvSpPr>
        <p:spPr>
          <a:xfrm rot="5400000">
            <a:off x="6887676" y="4241606"/>
            <a:ext cx="441146" cy="400110"/>
          </a:xfrm>
          <a:prstGeom prst="rect">
            <a:avLst/>
          </a:prstGeom>
          <a:noFill/>
        </p:spPr>
        <p:txBody>
          <a:bodyPr wrap="none" rtlCol="0">
            <a:spAutoFit/>
          </a:bodyPr>
          <a:lstStyle/>
          <a:p>
            <a:r>
              <a:rPr kumimoji="1" lang="ja-JP" altLang="en-US" sz="2000" dirty="0" smtClean="0"/>
              <a:t>⇒</a:t>
            </a:r>
            <a:endParaRPr kumimoji="1" lang="ja-JP" altLang="en-US" sz="2000" dirty="0"/>
          </a:p>
        </p:txBody>
      </p:sp>
      <p:sp>
        <p:nvSpPr>
          <p:cNvPr id="60" name="テキスト ボックス 59"/>
          <p:cNvSpPr txBox="1"/>
          <p:nvPr/>
        </p:nvSpPr>
        <p:spPr>
          <a:xfrm>
            <a:off x="5220072" y="4654877"/>
            <a:ext cx="3923928" cy="923330"/>
          </a:xfrm>
          <a:prstGeom prst="rect">
            <a:avLst/>
          </a:prstGeom>
          <a:noFill/>
        </p:spPr>
        <p:txBody>
          <a:bodyPr wrap="square" rtlCol="0">
            <a:spAutoFit/>
          </a:bodyPr>
          <a:lstStyle/>
          <a:p>
            <a:r>
              <a:rPr kumimoji="1" lang="ja-JP" altLang="en-US" b="1" u="sng" dirty="0" smtClean="0">
                <a:solidFill>
                  <a:srgbClr val="FF0000"/>
                </a:solidFill>
                <a:latin typeface="Times New Roman" pitchFamily="18" charset="0"/>
                <a:cs typeface="Times New Roman" pitchFamily="18" charset="0"/>
              </a:rPr>
              <a:t>電子の軌道が曲げられている可能性があるため，電子の軌道計算を含めたより詳細な電界計算が必要</a:t>
            </a:r>
            <a:endParaRPr kumimoji="1" lang="ja-JP" altLang="en-US" b="1" u="sng"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はじめに</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円/楕円 10"/>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a:t>
            </a:fld>
            <a:endParaRPr kumimoji="1" lang="ja-JP" altLang="en-US" dirty="0">
              <a:solidFill>
                <a:schemeClr val="tx1"/>
              </a:solidFill>
            </a:endParaRPr>
          </a:p>
        </p:txBody>
      </p:sp>
      <p:pic>
        <p:nvPicPr>
          <p:cNvPr id="67" name="図 66" descr="C:\Users\USER\Desktop\無題.jpg"/>
          <p:cNvPicPr/>
          <p:nvPr/>
        </p:nvPicPr>
        <p:blipFill>
          <a:blip r:embed="rId3" cstate="print"/>
          <a:srcRect/>
          <a:stretch>
            <a:fillRect/>
          </a:stretch>
        </p:blipFill>
        <p:spPr bwMode="auto">
          <a:xfrm>
            <a:off x="362455" y="1618761"/>
            <a:ext cx="4019244" cy="2346047"/>
          </a:xfrm>
          <a:prstGeom prst="rect">
            <a:avLst/>
          </a:prstGeom>
          <a:noFill/>
          <a:ln w="9525">
            <a:noFill/>
            <a:miter lim="800000"/>
            <a:headEnd/>
            <a:tailEnd/>
          </a:ln>
        </p:spPr>
      </p:pic>
      <p:sp>
        <p:nvSpPr>
          <p:cNvPr id="68" name="テキスト ボックス 67"/>
          <p:cNvSpPr txBox="1"/>
          <p:nvPr/>
        </p:nvSpPr>
        <p:spPr>
          <a:xfrm>
            <a:off x="2436143" y="3066074"/>
            <a:ext cx="779059" cy="369332"/>
          </a:xfrm>
          <a:prstGeom prst="rect">
            <a:avLst/>
          </a:prstGeom>
          <a:solidFill>
            <a:schemeClr val="bg1"/>
          </a:solidFill>
          <a:ln>
            <a:solidFill>
              <a:schemeClr val="tx1"/>
            </a:solidFill>
          </a:ln>
        </p:spPr>
        <p:txBody>
          <a:bodyPr wrap="none" rtlCol="0">
            <a:spAutoFit/>
          </a:bodyPr>
          <a:lstStyle/>
          <a:p>
            <a:r>
              <a:rPr kumimoji="1" lang="en-US" altLang="ja-JP" dirty="0" smtClean="0"/>
              <a:t>JT-60</a:t>
            </a:r>
            <a:r>
              <a:rPr kumimoji="1" lang="en-US" altLang="ja-JP" baseline="30000" dirty="0" smtClean="0"/>
              <a:t>*</a:t>
            </a:r>
            <a:endParaRPr kumimoji="1" lang="ja-JP" altLang="en-US" baseline="30000" dirty="0"/>
          </a:p>
        </p:txBody>
      </p:sp>
      <p:grpSp>
        <p:nvGrpSpPr>
          <p:cNvPr id="82" name="グループ化 81"/>
          <p:cNvGrpSpPr/>
          <p:nvPr/>
        </p:nvGrpSpPr>
        <p:grpSpPr>
          <a:xfrm>
            <a:off x="4452367" y="1556792"/>
            <a:ext cx="4680520" cy="2408016"/>
            <a:chOff x="4283968" y="1741064"/>
            <a:chExt cx="4680520" cy="2408016"/>
          </a:xfrm>
        </p:grpSpPr>
        <p:pic>
          <p:nvPicPr>
            <p:cNvPr id="86"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686524" y="1741064"/>
              <a:ext cx="3277964" cy="24080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87" name="テキスト ボックス 86"/>
            <p:cNvSpPr txBox="1"/>
            <p:nvPr/>
          </p:nvSpPr>
          <p:spPr>
            <a:xfrm>
              <a:off x="6770350" y="3504049"/>
              <a:ext cx="1474058" cy="461665"/>
            </a:xfrm>
            <a:prstGeom prst="rect">
              <a:avLst/>
            </a:prstGeom>
            <a:solidFill>
              <a:schemeClr val="bg1"/>
            </a:solidFill>
            <a:ln w="25400">
              <a:solidFill>
                <a:srgbClr val="FF0000"/>
              </a:solidFill>
            </a:ln>
          </p:spPr>
          <p:txBody>
            <a:bodyPr wrap="none" rtlCol="0">
              <a:spAutoFit/>
            </a:bodyPr>
            <a:lstStyle/>
            <a:p>
              <a:r>
                <a:rPr kumimoji="1" lang="en-US" altLang="ja-JP" sz="2400" b="1" dirty="0" smtClean="0">
                  <a:solidFill>
                    <a:srgbClr val="FF0000"/>
                  </a:solidFill>
                </a:rPr>
                <a:t>JT-60SA</a:t>
              </a:r>
              <a:r>
                <a:rPr kumimoji="1" lang="en-US" altLang="ja-JP" sz="2400" b="1" baseline="30000" dirty="0" smtClean="0">
                  <a:solidFill>
                    <a:srgbClr val="FF0000"/>
                  </a:solidFill>
                </a:rPr>
                <a:t>*</a:t>
              </a:r>
              <a:endParaRPr kumimoji="1" lang="ja-JP" altLang="en-US" sz="2400" b="1" baseline="30000" dirty="0">
                <a:solidFill>
                  <a:srgbClr val="FF0000"/>
                </a:solidFill>
              </a:endParaRPr>
            </a:p>
          </p:txBody>
        </p:sp>
        <p:sp>
          <p:nvSpPr>
            <p:cNvPr id="88" name="ストライプ矢印 87"/>
            <p:cNvSpPr/>
            <p:nvPr/>
          </p:nvSpPr>
          <p:spPr bwMode="auto">
            <a:xfrm>
              <a:off x="4283968" y="2368159"/>
              <a:ext cx="1329208" cy="1368152"/>
            </a:xfrm>
            <a:prstGeom prst="striped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9525" cap="flat" cmpd="sng" algn="ctr">
              <a:no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grpSp>
      <p:sp>
        <p:nvSpPr>
          <p:cNvPr id="89" name="正方形/長方形 88"/>
          <p:cNvSpPr/>
          <p:nvPr/>
        </p:nvSpPr>
        <p:spPr>
          <a:xfrm>
            <a:off x="941196" y="1116033"/>
            <a:ext cx="8023292" cy="584775"/>
          </a:xfrm>
          <a:prstGeom prst="rect">
            <a:avLst/>
          </a:prstGeom>
        </p:spPr>
        <p:txBody>
          <a:bodyPr wrap="square">
            <a:spAutoFit/>
          </a:bodyPr>
          <a:lstStyle/>
          <a:p>
            <a:pPr marL="342900" indent="-342900">
              <a:buFont typeface="Wingdings" pitchFamily="2" charset="2"/>
              <a:buChar char="Ø"/>
            </a:pPr>
            <a:r>
              <a:rPr lang="ja-JP" altLang="en-US" sz="1600" dirty="0"/>
              <a:t>核融合炉実現のための超高温プラズマ試験を行う</a:t>
            </a:r>
            <a:r>
              <a:rPr lang="ja-JP" altLang="en-US" sz="1600" dirty="0" smtClean="0"/>
              <a:t>目的で</a:t>
            </a:r>
            <a:endParaRPr lang="en-US" altLang="ja-JP" sz="1600" dirty="0"/>
          </a:p>
          <a:p>
            <a:r>
              <a:rPr lang="en-US" altLang="ja-JP" sz="1600" dirty="0" smtClean="0"/>
              <a:t>     </a:t>
            </a:r>
            <a:r>
              <a:rPr lang="en-US" altLang="ja-JP" sz="600" dirty="0" smtClean="0"/>
              <a:t> </a:t>
            </a:r>
            <a:r>
              <a:rPr lang="ja-JP" altLang="en-US" sz="1600" dirty="0" smtClean="0"/>
              <a:t>日本原子力研究開発機構</a:t>
            </a:r>
            <a:r>
              <a:rPr lang="en-US" altLang="ja-JP" sz="1600" dirty="0" smtClean="0"/>
              <a:t>(JAEA</a:t>
            </a:r>
            <a:r>
              <a:rPr lang="en-US" altLang="ja-JP" sz="1600" dirty="0"/>
              <a:t>)</a:t>
            </a:r>
            <a:r>
              <a:rPr lang="ja-JP" altLang="en-US" sz="1600" dirty="0" smtClean="0"/>
              <a:t>によって導入された臨界プラズマ試験装置</a:t>
            </a:r>
            <a:endParaRPr lang="ja-JP" altLang="en-US" sz="1600" dirty="0"/>
          </a:p>
        </p:txBody>
      </p:sp>
      <p:sp>
        <p:nvSpPr>
          <p:cNvPr id="90" name="平行四辺形 89"/>
          <p:cNvSpPr/>
          <p:nvPr/>
        </p:nvSpPr>
        <p:spPr bwMode="auto">
          <a:xfrm rot="20394288">
            <a:off x="236584" y="2634531"/>
            <a:ext cx="2060085" cy="555302"/>
          </a:xfrm>
          <a:prstGeom prst="parallelogram">
            <a:avLst>
              <a:gd name="adj" fmla="val 37184"/>
            </a:avLst>
          </a:prstGeom>
          <a:solidFill>
            <a:srgbClr val="FF0000">
              <a:alpha val="6000"/>
            </a:srgbClr>
          </a:solidFill>
          <a:ln w="254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dirty="0" smtClean="0">
              <a:ln>
                <a:noFill/>
              </a:ln>
              <a:solidFill>
                <a:schemeClr val="tx1"/>
              </a:solidFill>
              <a:effectLst/>
              <a:latin typeface="Arial" charset="0"/>
              <a:ea typeface="ＭＳ Ｐゴシック" pitchFamily="50" charset="-128"/>
            </a:endParaRPr>
          </a:p>
        </p:txBody>
      </p:sp>
      <p:sp>
        <p:nvSpPr>
          <p:cNvPr id="91" name="テキスト ボックス 90"/>
          <p:cNvSpPr txBox="1"/>
          <p:nvPr/>
        </p:nvSpPr>
        <p:spPr>
          <a:xfrm>
            <a:off x="1332838" y="3458879"/>
            <a:ext cx="3175869" cy="400110"/>
          </a:xfrm>
          <a:prstGeom prst="rect">
            <a:avLst/>
          </a:prstGeom>
          <a:noFill/>
        </p:spPr>
        <p:txBody>
          <a:bodyPr wrap="none" rtlCol="0">
            <a:spAutoFit/>
          </a:bodyPr>
          <a:lstStyle/>
          <a:p>
            <a:r>
              <a:rPr lang="en-US" altLang="ja-JP" sz="2000" b="1" dirty="0" err="1" smtClean="0">
                <a:solidFill>
                  <a:srgbClr val="FF0000"/>
                </a:solidFill>
              </a:rPr>
              <a:t>NBI</a:t>
            </a:r>
            <a:r>
              <a:rPr lang="en-US" altLang="ja-JP" sz="2000" dirty="0" err="1" smtClean="0"/>
              <a:t>:</a:t>
            </a:r>
            <a:r>
              <a:rPr lang="en-US" altLang="ja-JP" sz="2000" dirty="0" err="1" smtClean="0">
                <a:solidFill>
                  <a:srgbClr val="FF0000"/>
                </a:solidFill>
              </a:rPr>
              <a:t>N</a:t>
            </a:r>
            <a:r>
              <a:rPr lang="en-US" altLang="ja-JP" sz="2000" dirty="0" err="1" smtClean="0"/>
              <a:t>eutral</a:t>
            </a:r>
            <a:r>
              <a:rPr lang="en-US" altLang="ja-JP" sz="2000" b="1" dirty="0" smtClean="0">
                <a:solidFill>
                  <a:srgbClr val="FF0000"/>
                </a:solidFill>
              </a:rPr>
              <a:t> </a:t>
            </a:r>
            <a:r>
              <a:rPr lang="en-US" altLang="ja-JP" sz="2000" dirty="0" smtClean="0">
                <a:solidFill>
                  <a:srgbClr val="FF0000"/>
                </a:solidFill>
              </a:rPr>
              <a:t>B</a:t>
            </a:r>
            <a:r>
              <a:rPr lang="en-US" altLang="ja-JP" sz="2000" dirty="0" smtClean="0"/>
              <a:t>eam</a:t>
            </a:r>
            <a:r>
              <a:rPr lang="en-US" altLang="ja-JP" sz="2000" b="1" dirty="0" smtClean="0">
                <a:solidFill>
                  <a:srgbClr val="FF0000"/>
                </a:solidFill>
              </a:rPr>
              <a:t> </a:t>
            </a:r>
            <a:r>
              <a:rPr lang="en-US" altLang="ja-JP" sz="2000" dirty="0" smtClean="0">
                <a:solidFill>
                  <a:srgbClr val="FF0000"/>
                </a:solidFill>
              </a:rPr>
              <a:t>I</a:t>
            </a:r>
            <a:r>
              <a:rPr lang="en-US" altLang="ja-JP" sz="2000" dirty="0" smtClean="0"/>
              <a:t>njector</a:t>
            </a:r>
            <a:endParaRPr kumimoji="1" lang="ja-JP" altLang="en-US" sz="2000" b="1" dirty="0"/>
          </a:p>
        </p:txBody>
      </p:sp>
      <p:cxnSp>
        <p:nvCxnSpPr>
          <p:cNvPr id="92" name="直線コネクタ 91"/>
          <p:cNvCxnSpPr>
            <a:stCxn id="90" idx="3"/>
          </p:cNvCxnSpPr>
          <p:nvPr/>
        </p:nvCxnSpPr>
        <p:spPr>
          <a:xfrm>
            <a:off x="1265066" y="3208402"/>
            <a:ext cx="241264" cy="25047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4308351" y="1783777"/>
            <a:ext cx="1467068" cy="400110"/>
          </a:xfrm>
          <a:prstGeom prst="rect">
            <a:avLst/>
          </a:prstGeom>
          <a:noFill/>
        </p:spPr>
        <p:txBody>
          <a:bodyPr wrap="none" rtlCol="0">
            <a:spAutoFit/>
          </a:bodyPr>
          <a:lstStyle/>
          <a:p>
            <a:r>
              <a:rPr kumimoji="1" lang="ja-JP" altLang="en-US" sz="2000" i="1" dirty="0" smtClean="0">
                <a:solidFill>
                  <a:srgbClr val="FF0000"/>
                </a:solidFill>
                <a:effectLst>
                  <a:outerShdw blurRad="38100" dist="38100" dir="2700000" algn="tl">
                    <a:srgbClr val="000000">
                      <a:alpha val="43137"/>
                    </a:srgbClr>
                  </a:outerShdw>
                </a:effectLst>
              </a:rPr>
              <a:t>次世代機</a:t>
            </a:r>
            <a:r>
              <a:rPr lang="ja-JP" altLang="en-US" sz="2000" i="1" dirty="0">
                <a:solidFill>
                  <a:srgbClr val="FF0000"/>
                </a:solidFill>
                <a:effectLst>
                  <a:outerShdw blurRad="38100" dist="38100" dir="2700000" algn="tl">
                    <a:srgbClr val="000000">
                      <a:alpha val="43137"/>
                    </a:srgbClr>
                  </a:outerShdw>
                </a:effectLst>
              </a:rPr>
              <a:t>へ</a:t>
            </a:r>
            <a:endParaRPr kumimoji="1" lang="ja-JP" altLang="en-US" sz="2000" i="1" dirty="0">
              <a:solidFill>
                <a:srgbClr val="FF0000"/>
              </a:solidFill>
              <a:effectLst>
                <a:outerShdw blurRad="38100" dist="38100" dir="2700000" algn="tl">
                  <a:srgbClr val="000000">
                    <a:alpha val="43137"/>
                  </a:srgbClr>
                </a:outerShdw>
              </a:effectLst>
            </a:endParaRPr>
          </a:p>
        </p:txBody>
      </p:sp>
      <p:grpSp>
        <p:nvGrpSpPr>
          <p:cNvPr id="94" name="グループ化 93"/>
          <p:cNvGrpSpPr/>
          <p:nvPr/>
        </p:nvGrpSpPr>
        <p:grpSpPr>
          <a:xfrm>
            <a:off x="5940152" y="3892350"/>
            <a:ext cx="2520280" cy="1833307"/>
            <a:chOff x="5940152" y="4115972"/>
            <a:chExt cx="2520280" cy="1833307"/>
          </a:xfrm>
        </p:grpSpPr>
        <p:sp>
          <p:nvSpPr>
            <p:cNvPr id="95" name="屈折矢印 94"/>
            <p:cNvSpPr/>
            <p:nvPr/>
          </p:nvSpPr>
          <p:spPr bwMode="auto">
            <a:xfrm>
              <a:off x="5961924" y="4115972"/>
              <a:ext cx="2498508" cy="1833307"/>
            </a:xfrm>
            <a:prstGeom prst="bentUpArrow">
              <a:avLst>
                <a:gd name="adj1" fmla="val 50000"/>
                <a:gd name="adj2" fmla="val 39195"/>
                <a:gd name="adj3" fmla="val 31887"/>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96" name="テキスト ボックス 95"/>
            <p:cNvSpPr txBox="1"/>
            <p:nvPr/>
          </p:nvSpPr>
          <p:spPr>
            <a:xfrm>
              <a:off x="5940152" y="5064448"/>
              <a:ext cx="2271776" cy="830997"/>
            </a:xfrm>
            <a:prstGeom prst="rect">
              <a:avLst/>
            </a:prstGeom>
            <a:noFill/>
          </p:spPr>
          <p:txBody>
            <a:bodyPr wrap="none" rtlCol="0">
              <a:spAutoFit/>
            </a:bodyPr>
            <a:lstStyle/>
            <a:p>
              <a:r>
                <a:rPr kumimoji="1" lang="ja-JP" altLang="en-US" sz="2400" b="1" dirty="0" smtClean="0">
                  <a:effectLst>
                    <a:outerShdw blurRad="38100" dist="38100" dir="2700000" algn="tl">
                      <a:srgbClr val="000000">
                        <a:alpha val="43137"/>
                      </a:srgbClr>
                    </a:outerShdw>
                  </a:effectLst>
                </a:rPr>
                <a:t>高エネルギー化</a:t>
              </a:r>
              <a:endParaRPr kumimoji="1" lang="en-US" altLang="ja-JP" sz="2400" b="1" dirty="0" smtClean="0">
                <a:effectLst>
                  <a:outerShdw blurRad="38100" dist="38100" dir="2700000" algn="tl">
                    <a:srgbClr val="000000">
                      <a:alpha val="43137"/>
                    </a:srgbClr>
                  </a:outerShdw>
                </a:effectLst>
              </a:endParaRPr>
            </a:p>
            <a:p>
              <a:r>
                <a:rPr lang="ja-JP" altLang="en-US" sz="2400" b="1" dirty="0" smtClean="0">
                  <a:effectLst>
                    <a:outerShdw blurRad="38100" dist="38100" dir="2700000" algn="tl">
                      <a:srgbClr val="000000">
                        <a:alpha val="43137"/>
                      </a:srgbClr>
                    </a:outerShdw>
                  </a:effectLst>
                </a:rPr>
                <a:t>長パルス化</a:t>
              </a:r>
              <a:endParaRPr kumimoji="1" lang="ja-JP" altLang="en-US" sz="2400" b="1" dirty="0">
                <a:effectLst>
                  <a:outerShdw blurRad="38100" dist="38100" dir="2700000" algn="tl">
                    <a:srgbClr val="000000">
                      <a:alpha val="43137"/>
                    </a:srgbClr>
                  </a:outerShdw>
                </a:effectLst>
              </a:endParaRPr>
            </a:p>
          </p:txBody>
        </p:sp>
      </p:grpSp>
      <p:sp>
        <p:nvSpPr>
          <p:cNvPr id="98" name="角丸四角形 97"/>
          <p:cNvSpPr/>
          <p:nvPr/>
        </p:nvSpPr>
        <p:spPr>
          <a:xfrm>
            <a:off x="107236" y="4015045"/>
            <a:ext cx="5850000" cy="2520000"/>
          </a:xfrm>
          <a:prstGeom prst="roundRect">
            <a:avLst>
              <a:gd name="adj" fmla="val 5961"/>
            </a:avLst>
          </a:prstGeom>
          <a:solidFill>
            <a:schemeClr val="accent1">
              <a:alpha val="6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弦 98"/>
          <p:cNvSpPr/>
          <p:nvPr/>
        </p:nvSpPr>
        <p:spPr>
          <a:xfrm rot="5400000">
            <a:off x="161208" y="4179902"/>
            <a:ext cx="2004506" cy="1968711"/>
          </a:xfrm>
          <a:prstGeom prst="chord">
            <a:avLst>
              <a:gd name="adj1" fmla="val 2618260"/>
              <a:gd name="adj2" fmla="val 8198351"/>
            </a:avLst>
          </a:prstGeom>
          <a:gradFill flip="none" rotWithShape="1">
            <a:gsLst>
              <a:gs pos="0">
                <a:srgbClr val="FFFF00"/>
              </a:gs>
              <a:gs pos="39999">
                <a:srgbClr val="FFFF00">
                  <a:lumMod val="70000"/>
                  <a:lumOff val="30000"/>
                </a:srgbClr>
              </a:gs>
              <a:gs pos="70000">
                <a:srgbClr val="FFFF00">
                  <a:lumMod val="40000"/>
                  <a:lumOff val="60000"/>
                </a:srgbClr>
              </a:gs>
              <a:gs pos="100000">
                <a:srgbClr val="FFFF00">
                  <a:lumMod val="10000"/>
                  <a:lumOff val="90000"/>
                </a:srgbClr>
              </a:gs>
            </a:gsLst>
            <a:lin ang="5400000" scaled="0"/>
            <a:tileRect/>
          </a:gradFill>
          <a:ln w="127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551276" y="4519489"/>
            <a:ext cx="1186183" cy="1296000"/>
          </a:xfrm>
          <a:prstGeom prst="rect">
            <a:avLst/>
          </a:prstGeom>
          <a:gradFill>
            <a:gsLst>
              <a:gs pos="0">
                <a:srgbClr val="FFFFFF"/>
              </a:gs>
              <a:gs pos="7001">
                <a:srgbClr val="CCFF66">
                  <a:lumMod val="50000"/>
                  <a:lumOff val="50000"/>
                </a:srgbClr>
              </a:gs>
              <a:gs pos="32001">
                <a:srgbClr val="00FF00"/>
              </a:gs>
              <a:gs pos="47000">
                <a:srgbClr val="CCFF66">
                  <a:lumMod val="50000"/>
                  <a:lumOff val="50000"/>
                </a:srgbClr>
              </a:gs>
              <a:gs pos="85001">
                <a:srgbClr val="00FF00"/>
              </a:gs>
              <a:gs pos="100000">
                <a:srgbClr val="CCFF66">
                  <a:lumMod val="50000"/>
                  <a:lumOff val="50000"/>
                </a:srgbClr>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正方形/長方形 100"/>
          <p:cNvSpPr/>
          <p:nvPr/>
        </p:nvSpPr>
        <p:spPr>
          <a:xfrm>
            <a:off x="1903948" y="5097920"/>
            <a:ext cx="1599372" cy="135956"/>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正方形/長方形 101"/>
          <p:cNvSpPr/>
          <p:nvPr/>
        </p:nvSpPr>
        <p:spPr>
          <a:xfrm>
            <a:off x="1903948" y="4975093"/>
            <a:ext cx="1599372" cy="376539"/>
          </a:xfrm>
          <a:prstGeom prst="rect">
            <a:avLst/>
          </a:prstGeom>
          <a:solidFill>
            <a:schemeClr val="accent3">
              <a:lumMod val="40000"/>
              <a:lumOff val="60000"/>
              <a:alpha val="1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角丸四角形 102"/>
          <p:cNvSpPr/>
          <p:nvPr/>
        </p:nvSpPr>
        <p:spPr>
          <a:xfrm>
            <a:off x="3395313" y="4792012"/>
            <a:ext cx="2214376" cy="713454"/>
          </a:xfrm>
          <a:prstGeom prst="roundRect">
            <a:avLst>
              <a:gd name="adj" fmla="val 50000"/>
            </a:avLst>
          </a:prstGeom>
          <a:gradFill>
            <a:gsLst>
              <a:gs pos="0">
                <a:srgbClr val="FFFFFF"/>
              </a:gs>
              <a:gs pos="7001">
                <a:srgbClr val="E6E6E6"/>
              </a:gs>
              <a:gs pos="32001">
                <a:srgbClr val="7D8496"/>
              </a:gs>
              <a:gs pos="47000">
                <a:srgbClr val="E6E6E6"/>
              </a:gs>
              <a:gs pos="85001">
                <a:srgbClr val="7D8496"/>
              </a:gs>
              <a:gs pos="100000">
                <a:srgbClr val="E6E6E6"/>
              </a:gs>
            </a:gsLst>
            <a:lin ang="6000000" scaled="0"/>
          </a:gradFill>
          <a:ln w="3175">
            <a:noFill/>
          </a:ln>
          <a:scene3d>
            <a:camera prst="orthographicFront"/>
            <a:lightRig rig="threePt" dir="t"/>
          </a:scene3d>
          <a:sp3d extrusionH="50800" contourW="6350">
            <a:bevelT w="177800" prst="slope"/>
            <a:bevelB prst="slope"/>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4" name="テキスト ボックス 103"/>
          <p:cNvSpPr txBox="1"/>
          <p:nvPr/>
        </p:nvSpPr>
        <p:spPr>
          <a:xfrm>
            <a:off x="3734646" y="6046246"/>
            <a:ext cx="1524776" cy="369332"/>
          </a:xfrm>
          <a:prstGeom prst="rect">
            <a:avLst/>
          </a:prstGeom>
          <a:noFill/>
        </p:spPr>
        <p:txBody>
          <a:bodyPr wrap="none" rtlCol="0">
            <a:spAutoFit/>
          </a:bodyPr>
          <a:lstStyle/>
          <a:p>
            <a:pPr algn="ctr"/>
            <a:r>
              <a:rPr lang="en-US" altLang="ja-JP" dirty="0" smtClean="0"/>
              <a:t>Fusion plasma</a:t>
            </a:r>
            <a:endParaRPr kumimoji="1" lang="ja-JP" altLang="en-US" dirty="0"/>
          </a:p>
        </p:txBody>
      </p:sp>
      <p:sp>
        <p:nvSpPr>
          <p:cNvPr id="105" name="テキスト ボックス 104"/>
          <p:cNvSpPr txBox="1"/>
          <p:nvPr/>
        </p:nvSpPr>
        <p:spPr>
          <a:xfrm>
            <a:off x="244421" y="5885974"/>
            <a:ext cx="2104102" cy="646331"/>
          </a:xfrm>
          <a:prstGeom prst="rect">
            <a:avLst/>
          </a:prstGeom>
          <a:noFill/>
        </p:spPr>
        <p:txBody>
          <a:bodyPr wrap="none" rtlCol="0">
            <a:spAutoFit/>
          </a:bodyPr>
          <a:lstStyle/>
          <a:p>
            <a:pPr algn="ctr"/>
            <a:r>
              <a:rPr kumimoji="1" lang="en-US" altLang="ja-JP" b="1" dirty="0" smtClean="0">
                <a:solidFill>
                  <a:srgbClr val="FF0000"/>
                </a:solidFill>
              </a:rPr>
              <a:t>Negative ion source</a:t>
            </a:r>
          </a:p>
          <a:p>
            <a:pPr algn="ctr"/>
            <a:r>
              <a:rPr lang="ja-JP" altLang="en-US" b="1" dirty="0">
                <a:solidFill>
                  <a:srgbClr val="FF0000"/>
                </a:solidFill>
              </a:rPr>
              <a:t>（</a:t>
            </a:r>
            <a:r>
              <a:rPr kumimoji="1" lang="ja-JP" altLang="en-US" b="1" dirty="0" smtClean="0">
                <a:solidFill>
                  <a:srgbClr val="FF0000"/>
                </a:solidFill>
              </a:rPr>
              <a:t>負イオン源）</a:t>
            </a:r>
            <a:endParaRPr kumimoji="1" lang="ja-JP" altLang="en-US" b="1" dirty="0">
              <a:solidFill>
                <a:srgbClr val="FF0000"/>
              </a:solidFill>
            </a:endParaRPr>
          </a:p>
        </p:txBody>
      </p:sp>
      <p:sp>
        <p:nvSpPr>
          <p:cNvPr id="106" name="テキスト ボックス 105"/>
          <p:cNvSpPr txBox="1"/>
          <p:nvPr/>
        </p:nvSpPr>
        <p:spPr>
          <a:xfrm>
            <a:off x="2015980" y="4501522"/>
            <a:ext cx="1127233" cy="369332"/>
          </a:xfrm>
          <a:prstGeom prst="rect">
            <a:avLst/>
          </a:prstGeom>
          <a:noFill/>
        </p:spPr>
        <p:txBody>
          <a:bodyPr wrap="none" rtlCol="0">
            <a:spAutoFit/>
          </a:bodyPr>
          <a:lstStyle/>
          <a:p>
            <a:pPr algn="ctr"/>
            <a:r>
              <a:rPr lang="en-US" altLang="ja-JP" dirty="0" smtClean="0"/>
              <a:t>Beam line</a:t>
            </a:r>
            <a:endParaRPr kumimoji="1" lang="ja-JP" altLang="en-US" dirty="0"/>
          </a:p>
        </p:txBody>
      </p:sp>
      <p:sp>
        <p:nvSpPr>
          <p:cNvPr id="107" name="正方形/長方形 106"/>
          <p:cNvSpPr/>
          <p:nvPr/>
        </p:nvSpPr>
        <p:spPr>
          <a:xfrm>
            <a:off x="479268" y="4443121"/>
            <a:ext cx="73674" cy="1444205"/>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正方形/長方形 107"/>
          <p:cNvSpPr/>
          <p:nvPr/>
        </p:nvSpPr>
        <p:spPr>
          <a:xfrm>
            <a:off x="1895894" y="4975093"/>
            <a:ext cx="77451" cy="376539"/>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ドーナツ 108"/>
          <p:cNvSpPr/>
          <p:nvPr/>
        </p:nvSpPr>
        <p:spPr>
          <a:xfrm>
            <a:off x="4175115" y="4596226"/>
            <a:ext cx="279032" cy="1125918"/>
          </a:xfrm>
          <a:prstGeom prst="donut">
            <a:avLst>
              <a:gd name="adj" fmla="val 24931"/>
            </a:avLst>
          </a:prstGeom>
          <a:solidFill>
            <a:srgbClr val="FF0000"/>
          </a:solidFill>
          <a:ln>
            <a:noFill/>
          </a:ln>
          <a:scene3d>
            <a:camera prst="orthographicFront"/>
            <a:lightRig rig="threePt" dir="t"/>
          </a:scene3d>
          <a:sp3d contourW="6350">
            <a:bevelT w="31750" h="95250" prst="slope"/>
            <a:bevelB h="18415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0" name="ドーナツ 109"/>
          <p:cNvSpPr/>
          <p:nvPr/>
        </p:nvSpPr>
        <p:spPr>
          <a:xfrm>
            <a:off x="3635891" y="4596626"/>
            <a:ext cx="722918" cy="1125918"/>
          </a:xfrm>
          <a:prstGeom prst="donut">
            <a:avLst>
              <a:gd name="adj" fmla="val 11975"/>
            </a:avLst>
          </a:prstGeom>
          <a:solidFill>
            <a:srgbClr val="FF0000"/>
          </a:solidFill>
          <a:ln>
            <a:noFill/>
          </a:ln>
          <a:scene3d>
            <a:camera prst="orthographicFront"/>
            <a:lightRig rig="threePt" dir="t"/>
          </a:scene3d>
          <a:sp3d contourW="12700">
            <a:bevelT w="31750" h="95250" prst="slop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1" name="ドーナツ 110"/>
          <p:cNvSpPr/>
          <p:nvPr/>
        </p:nvSpPr>
        <p:spPr>
          <a:xfrm>
            <a:off x="3150531" y="4596324"/>
            <a:ext cx="1125918" cy="1125918"/>
          </a:xfrm>
          <a:prstGeom prst="donut">
            <a:avLst>
              <a:gd name="adj" fmla="val 10023"/>
            </a:avLst>
          </a:prstGeom>
          <a:solidFill>
            <a:srgbClr val="FF0000"/>
          </a:solidFill>
          <a:ln>
            <a:noFill/>
          </a:ln>
          <a:scene3d>
            <a:camera prst="orthographicFront"/>
            <a:lightRig rig="threePt" dir="t"/>
          </a:scene3d>
          <a:sp3d contourW="12700">
            <a:bevelT w="31750" h="95250" prst="slop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2" name="ドーナツ 111"/>
          <p:cNvSpPr/>
          <p:nvPr/>
        </p:nvSpPr>
        <p:spPr>
          <a:xfrm>
            <a:off x="4556193" y="4604315"/>
            <a:ext cx="279032" cy="1125918"/>
          </a:xfrm>
          <a:prstGeom prst="donut">
            <a:avLst>
              <a:gd name="adj" fmla="val 22918"/>
            </a:avLst>
          </a:prstGeom>
          <a:solidFill>
            <a:srgbClr val="FF0000"/>
          </a:solidFill>
          <a:ln>
            <a:noFill/>
          </a:ln>
          <a:scene3d>
            <a:camera prst="orthographicFront"/>
            <a:lightRig rig="threePt" dir="t"/>
          </a:scene3d>
          <a:sp3d contourW="6350">
            <a:bevelT w="31750" h="95250" prst="slope"/>
            <a:bevelB h="184150"/>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13" name="ドーナツ 112"/>
          <p:cNvSpPr/>
          <p:nvPr/>
        </p:nvSpPr>
        <p:spPr>
          <a:xfrm flipH="1">
            <a:off x="4654535" y="4600081"/>
            <a:ext cx="722918" cy="1125918"/>
          </a:xfrm>
          <a:prstGeom prst="donut">
            <a:avLst>
              <a:gd name="adj" fmla="val 11975"/>
            </a:avLst>
          </a:prstGeom>
          <a:solidFill>
            <a:srgbClr val="FF0000"/>
          </a:solidFill>
          <a:ln>
            <a:noFill/>
          </a:ln>
          <a:scene3d>
            <a:camera prst="orthographicFront"/>
            <a:lightRig rig="threePt" dir="t"/>
          </a:scene3d>
          <a:sp3d contourW="12700">
            <a:bevelT w="31750" h="95250" prst="slop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4" name="円/楕円 113"/>
          <p:cNvSpPr/>
          <p:nvPr/>
        </p:nvSpPr>
        <p:spPr>
          <a:xfrm>
            <a:off x="4907047" y="4794952"/>
            <a:ext cx="713454" cy="713454"/>
          </a:xfrm>
          <a:prstGeom prst="ellipse">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円/楕円 114"/>
          <p:cNvSpPr/>
          <p:nvPr/>
        </p:nvSpPr>
        <p:spPr bwMode="auto">
          <a:xfrm>
            <a:off x="4942131" y="4818187"/>
            <a:ext cx="654545" cy="664799"/>
          </a:xfrm>
          <a:prstGeom prst="ellipse">
            <a:avLst/>
          </a:prstGeom>
          <a:gradFill flip="none" rotWithShape="1">
            <a:gsLst>
              <a:gs pos="100000">
                <a:srgbClr val="FF0000"/>
              </a:gs>
              <a:gs pos="100000">
                <a:srgbClr val="FF0000"/>
              </a:gs>
              <a:gs pos="29000">
                <a:schemeClr val="bg1"/>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16" name="ドーナツ 115"/>
          <p:cNvSpPr/>
          <p:nvPr/>
        </p:nvSpPr>
        <p:spPr>
          <a:xfrm flipH="1">
            <a:off x="4734172" y="4600327"/>
            <a:ext cx="1125918" cy="1125918"/>
          </a:xfrm>
          <a:prstGeom prst="donut">
            <a:avLst>
              <a:gd name="adj" fmla="val 10023"/>
            </a:avLst>
          </a:prstGeom>
          <a:solidFill>
            <a:srgbClr val="FF0000"/>
          </a:solidFill>
          <a:ln>
            <a:noFill/>
          </a:ln>
          <a:scene3d>
            <a:camera prst="orthographicFront"/>
            <a:lightRig rig="threePt" dir="t"/>
          </a:scene3d>
          <a:sp3d contourW="12700">
            <a:bevelT w="31750" h="95250" prst="slope"/>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左大かっこ 116"/>
          <p:cNvSpPr/>
          <p:nvPr/>
        </p:nvSpPr>
        <p:spPr>
          <a:xfrm rot="5400000">
            <a:off x="1761295" y="2851473"/>
            <a:ext cx="138869" cy="3107392"/>
          </a:xfrm>
          <a:prstGeom prst="leftBracket">
            <a:avLst>
              <a:gd name="adj" fmla="val 76922"/>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8" name="テキスト ボックス 117"/>
          <p:cNvSpPr txBox="1"/>
          <p:nvPr/>
        </p:nvSpPr>
        <p:spPr>
          <a:xfrm>
            <a:off x="1592086" y="4015044"/>
            <a:ext cx="641522" cy="307777"/>
          </a:xfrm>
          <a:prstGeom prst="rect">
            <a:avLst/>
          </a:prstGeom>
          <a:noFill/>
        </p:spPr>
        <p:txBody>
          <a:bodyPr wrap="none" tIns="0" bIns="0" rtlCol="0">
            <a:spAutoFit/>
          </a:bodyPr>
          <a:lstStyle/>
          <a:p>
            <a:r>
              <a:rPr kumimoji="1" lang="en-US" altLang="ja-JP" sz="2000" dirty="0" smtClean="0">
                <a:solidFill>
                  <a:srgbClr val="FF0000"/>
                </a:solidFill>
              </a:rPr>
              <a:t>NBI</a:t>
            </a:r>
            <a:endParaRPr kumimoji="1" lang="ja-JP" altLang="en-US" sz="2000" dirty="0">
              <a:solidFill>
                <a:srgbClr val="FF0000"/>
              </a:solidFill>
            </a:endParaRPr>
          </a:p>
        </p:txBody>
      </p:sp>
      <p:cxnSp>
        <p:nvCxnSpPr>
          <p:cNvPr id="119" name="直線コネクタ 118"/>
          <p:cNvCxnSpPr/>
          <p:nvPr/>
        </p:nvCxnSpPr>
        <p:spPr>
          <a:xfrm flipH="1">
            <a:off x="4684782" y="5329860"/>
            <a:ext cx="501586" cy="72761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0" name="右矢印 119"/>
          <p:cNvSpPr/>
          <p:nvPr/>
        </p:nvSpPr>
        <p:spPr>
          <a:xfrm>
            <a:off x="2037752" y="5370974"/>
            <a:ext cx="1240456" cy="457200"/>
          </a:xfrm>
          <a:prstGeom prst="rightArrow">
            <a:avLst>
              <a:gd name="adj1" fmla="val 50000"/>
              <a:gd name="adj2" fmla="val 62733"/>
            </a:avLst>
          </a:prstGeom>
          <a:gradFill flip="none" rotWithShape="1">
            <a:gsLst>
              <a:gs pos="0">
                <a:srgbClr val="00B0F0"/>
              </a:gs>
              <a:gs pos="71000">
                <a:srgbClr val="00B0F0">
                  <a:lumMod val="24000"/>
                  <a:lumOff val="76000"/>
                </a:srgbClr>
              </a:gs>
              <a:gs pos="94000">
                <a:schemeClr val="bg1"/>
              </a:gs>
            </a:gsLst>
            <a:lin ang="0" scaled="1"/>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テキスト ボックス 120"/>
          <p:cNvSpPr txBox="1"/>
          <p:nvPr/>
        </p:nvSpPr>
        <p:spPr>
          <a:xfrm>
            <a:off x="2124314" y="5439390"/>
            <a:ext cx="954107" cy="307777"/>
          </a:xfrm>
          <a:prstGeom prst="rect">
            <a:avLst/>
          </a:prstGeom>
          <a:noFill/>
        </p:spPr>
        <p:txBody>
          <a:bodyPr wrap="none" rtlCol="0">
            <a:spAutoFit/>
          </a:bodyPr>
          <a:lstStyle/>
          <a:p>
            <a:pPr algn="ctr"/>
            <a:r>
              <a:rPr lang="en-US" altLang="ja-JP" sz="1400" dirty="0" smtClean="0"/>
              <a:t>Neutralize</a:t>
            </a:r>
            <a:endParaRPr kumimoji="1" lang="ja-JP" altLang="en-US" sz="1400" dirty="0"/>
          </a:p>
        </p:txBody>
      </p:sp>
      <p:cxnSp>
        <p:nvCxnSpPr>
          <p:cNvPr id="122" name="直線コネクタ 121"/>
          <p:cNvCxnSpPr>
            <a:stCxn id="111" idx="0"/>
          </p:cNvCxnSpPr>
          <p:nvPr/>
        </p:nvCxnSpPr>
        <p:spPr>
          <a:xfrm flipV="1">
            <a:off x="3713490" y="4335734"/>
            <a:ext cx="56268" cy="2605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テキスト ボックス 122"/>
          <p:cNvSpPr txBox="1"/>
          <p:nvPr/>
        </p:nvSpPr>
        <p:spPr>
          <a:xfrm>
            <a:off x="3241646" y="4091246"/>
            <a:ext cx="1103444" cy="307777"/>
          </a:xfrm>
          <a:prstGeom prst="rect">
            <a:avLst/>
          </a:prstGeom>
          <a:noFill/>
        </p:spPr>
        <p:txBody>
          <a:bodyPr wrap="none" rtlCol="0">
            <a:spAutoFit/>
          </a:bodyPr>
          <a:lstStyle/>
          <a:p>
            <a:pPr algn="ctr"/>
            <a:r>
              <a:rPr kumimoji="1" lang="en-US" altLang="ja-JP" sz="1400" dirty="0" smtClean="0"/>
              <a:t>Toroidal coil</a:t>
            </a:r>
            <a:endParaRPr kumimoji="1" lang="ja-JP" altLang="en-US" sz="1400" dirty="0"/>
          </a:p>
        </p:txBody>
      </p:sp>
      <p:cxnSp>
        <p:nvCxnSpPr>
          <p:cNvPr id="124" name="直線コネクタ 123"/>
          <p:cNvCxnSpPr/>
          <p:nvPr/>
        </p:nvCxnSpPr>
        <p:spPr>
          <a:xfrm flipV="1">
            <a:off x="4502501" y="4443435"/>
            <a:ext cx="231671" cy="33664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5" name="テキスト ボックス 124"/>
          <p:cNvSpPr txBox="1"/>
          <p:nvPr/>
        </p:nvSpPr>
        <p:spPr>
          <a:xfrm>
            <a:off x="4266390" y="4062782"/>
            <a:ext cx="1417376" cy="451406"/>
          </a:xfrm>
          <a:prstGeom prst="rect">
            <a:avLst/>
          </a:prstGeom>
          <a:noFill/>
        </p:spPr>
        <p:txBody>
          <a:bodyPr wrap="none" rtlCol="0">
            <a:spAutoFit/>
          </a:bodyPr>
          <a:lstStyle/>
          <a:p>
            <a:pPr algn="ctr">
              <a:lnSpc>
                <a:spcPts val="1400"/>
              </a:lnSpc>
            </a:pPr>
            <a:r>
              <a:rPr lang="en-US" altLang="ja-JP" sz="1400" dirty="0" smtClean="0"/>
              <a:t>JT-60</a:t>
            </a:r>
          </a:p>
          <a:p>
            <a:pPr algn="ctr">
              <a:lnSpc>
                <a:spcPts val="1400"/>
              </a:lnSpc>
            </a:pPr>
            <a:r>
              <a:rPr lang="en-US" altLang="ja-JP" sz="1400" dirty="0"/>
              <a:t>v</a:t>
            </a:r>
            <a:r>
              <a:rPr kumimoji="1" lang="en-US" altLang="ja-JP" sz="1400" dirty="0" smtClean="0"/>
              <a:t>acuum chamber</a:t>
            </a:r>
            <a:endParaRPr kumimoji="1" lang="ja-JP" altLang="en-US" sz="1400" dirty="0"/>
          </a:p>
        </p:txBody>
      </p:sp>
      <p:sp>
        <p:nvSpPr>
          <p:cNvPr id="126" name="正方形/長方形 125"/>
          <p:cNvSpPr/>
          <p:nvPr/>
        </p:nvSpPr>
        <p:spPr>
          <a:xfrm>
            <a:off x="3352058" y="4974199"/>
            <a:ext cx="168185" cy="378000"/>
          </a:xfrm>
          <a:prstGeom prst="rect">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円/楕円 126"/>
          <p:cNvSpPr/>
          <p:nvPr/>
        </p:nvSpPr>
        <p:spPr>
          <a:xfrm>
            <a:off x="3384427" y="4791213"/>
            <a:ext cx="713454" cy="713454"/>
          </a:xfrm>
          <a:prstGeom prst="ellipse">
            <a:avLst/>
          </a:prstGeom>
          <a:solidFill>
            <a:schemeClr val="bg1"/>
          </a:solid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円/楕円 127"/>
          <p:cNvSpPr/>
          <p:nvPr/>
        </p:nvSpPr>
        <p:spPr bwMode="auto">
          <a:xfrm>
            <a:off x="3414854" y="4816546"/>
            <a:ext cx="654545" cy="664799"/>
          </a:xfrm>
          <a:prstGeom prst="ellipse">
            <a:avLst/>
          </a:prstGeom>
          <a:gradFill flip="none" rotWithShape="1">
            <a:gsLst>
              <a:gs pos="100000">
                <a:srgbClr val="FF0000"/>
              </a:gs>
              <a:gs pos="100000">
                <a:srgbClr val="FF0000"/>
              </a:gs>
              <a:gs pos="29000">
                <a:schemeClr val="bg1"/>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sp>
        <p:nvSpPr>
          <p:cNvPr id="129" name="角丸四角形 128"/>
          <p:cNvSpPr/>
          <p:nvPr/>
        </p:nvSpPr>
        <p:spPr>
          <a:xfrm>
            <a:off x="834712" y="4443435"/>
            <a:ext cx="158669" cy="1439837"/>
          </a:xfrm>
          <a:prstGeom prst="roundRect">
            <a:avLst>
              <a:gd name="adj" fmla="val 26745"/>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角丸四角形 129"/>
          <p:cNvSpPr/>
          <p:nvPr/>
        </p:nvSpPr>
        <p:spPr>
          <a:xfrm>
            <a:off x="1278484" y="4443435"/>
            <a:ext cx="162000" cy="1439837"/>
          </a:xfrm>
          <a:prstGeom prst="roundRect">
            <a:avLst>
              <a:gd name="adj" fmla="val 26745"/>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角丸四角形 130"/>
          <p:cNvSpPr/>
          <p:nvPr/>
        </p:nvSpPr>
        <p:spPr>
          <a:xfrm>
            <a:off x="1736783" y="4443121"/>
            <a:ext cx="162000" cy="1439837"/>
          </a:xfrm>
          <a:prstGeom prst="roundRect">
            <a:avLst>
              <a:gd name="adj" fmla="val 26745"/>
            </a:avLst>
          </a:prstGeom>
          <a:gradFill>
            <a:gsLst>
              <a:gs pos="0">
                <a:srgbClr val="FFFFFF"/>
              </a:gs>
              <a:gs pos="7001">
                <a:srgbClr val="E6E6E6"/>
              </a:gs>
              <a:gs pos="32001">
                <a:srgbClr val="7D8496"/>
              </a:gs>
              <a:gs pos="47000">
                <a:srgbClr val="E6E6E6"/>
              </a:gs>
              <a:gs pos="85001">
                <a:srgbClr val="7D8496"/>
              </a:gs>
              <a:gs pos="100000">
                <a:srgbClr val="E6E6E6"/>
              </a:gs>
            </a:gsLst>
            <a:lin ang="5400000" scaled="0"/>
          </a:gra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2" name="直線コネクタ 131"/>
          <p:cNvCxnSpPr/>
          <p:nvPr/>
        </p:nvCxnSpPr>
        <p:spPr>
          <a:xfrm>
            <a:off x="3789076" y="5351632"/>
            <a:ext cx="487373" cy="6946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3" name="平行四辺形 132"/>
          <p:cNvSpPr/>
          <p:nvPr/>
        </p:nvSpPr>
        <p:spPr bwMode="auto">
          <a:xfrm rot="21021052">
            <a:off x="5853348" y="2709710"/>
            <a:ext cx="1142781" cy="555302"/>
          </a:xfrm>
          <a:prstGeom prst="parallelogram">
            <a:avLst>
              <a:gd name="adj" fmla="val 18296"/>
            </a:avLst>
          </a:prstGeom>
          <a:solidFill>
            <a:srgbClr val="FF0000">
              <a:alpha val="6000"/>
            </a:srgbClr>
          </a:solidFill>
          <a:ln w="254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800" b="0" i="0" u="none" strike="noStrike" cap="none" normalizeH="0" baseline="0" smtClean="0">
              <a:ln>
                <a:noFill/>
              </a:ln>
              <a:solidFill>
                <a:schemeClr val="tx1"/>
              </a:solidFill>
              <a:effectLst/>
              <a:latin typeface="Arial" charset="0"/>
              <a:ea typeface="ＭＳ Ｐゴシック" pitchFamily="50" charset="-128"/>
            </a:endParaRPr>
          </a:p>
        </p:txBody>
      </p:sp>
      <p:cxnSp>
        <p:nvCxnSpPr>
          <p:cNvPr id="134" name="直線コネクタ 133"/>
          <p:cNvCxnSpPr>
            <a:endCxn id="133" idx="5"/>
          </p:cNvCxnSpPr>
          <p:nvPr/>
        </p:nvCxnSpPr>
        <p:spPr>
          <a:xfrm flipV="1">
            <a:off x="4413271" y="3074620"/>
            <a:ext cx="1498241" cy="58557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5" name="曲線コネクタ 134"/>
          <p:cNvCxnSpPr/>
          <p:nvPr/>
        </p:nvCxnSpPr>
        <p:spPr>
          <a:xfrm rot="2340000">
            <a:off x="2303920" y="4912800"/>
            <a:ext cx="468000" cy="4680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曲線コネクタ 135"/>
          <p:cNvCxnSpPr/>
          <p:nvPr/>
        </p:nvCxnSpPr>
        <p:spPr>
          <a:xfrm rot="2340000">
            <a:off x="2424471" y="4909823"/>
            <a:ext cx="468000" cy="468000"/>
          </a:xfrm>
          <a:prstGeom prst="curved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7" name="テキスト ボックス 136"/>
          <p:cNvSpPr txBox="1"/>
          <p:nvPr/>
        </p:nvSpPr>
        <p:spPr>
          <a:xfrm>
            <a:off x="107504" y="735087"/>
            <a:ext cx="3936334" cy="461665"/>
          </a:xfrm>
          <a:prstGeom prst="rect">
            <a:avLst/>
          </a:prstGeom>
          <a:noFill/>
        </p:spPr>
        <p:txBody>
          <a:bodyPr wrap="none" rtlCol="0">
            <a:spAutoFit/>
          </a:bodyPr>
          <a:lstStyle/>
          <a:p>
            <a:pPr marL="342900" indent="-342900">
              <a:buFont typeface="Wingdings" pitchFamily="2" charset="2"/>
              <a:buChar char="p"/>
            </a:pPr>
            <a:r>
              <a:rPr kumimoji="1" lang="en-US" altLang="ja-JP" sz="2400" dirty="0" smtClean="0"/>
              <a:t>JT-60</a:t>
            </a:r>
            <a:r>
              <a:rPr lang="ja-JP" altLang="en-US" sz="2400" dirty="0"/>
              <a:t> </a:t>
            </a:r>
            <a:r>
              <a:rPr kumimoji="1" lang="en-US" altLang="ja-JP" sz="2400" dirty="0" smtClean="0"/>
              <a:t>(</a:t>
            </a:r>
            <a:r>
              <a:rPr kumimoji="1" lang="en-US" altLang="ja-JP" sz="2400" dirty="0" smtClean="0">
                <a:solidFill>
                  <a:srgbClr val="FF0000"/>
                </a:solidFill>
              </a:rPr>
              <a:t>J</a:t>
            </a:r>
            <a:r>
              <a:rPr kumimoji="1" lang="en-US" altLang="ja-JP" sz="2400" dirty="0" smtClean="0"/>
              <a:t>apan </a:t>
            </a:r>
            <a:r>
              <a:rPr kumimoji="1" lang="en-US" altLang="ja-JP" sz="2400" dirty="0" smtClean="0">
                <a:solidFill>
                  <a:srgbClr val="FF0000"/>
                </a:solidFill>
              </a:rPr>
              <a:t>T</a:t>
            </a:r>
            <a:r>
              <a:rPr kumimoji="1" lang="en-US" altLang="ja-JP" sz="2400" dirty="0" smtClean="0"/>
              <a:t>orus </a:t>
            </a:r>
            <a:r>
              <a:rPr kumimoji="1" lang="en-US" altLang="ja-JP" sz="2400" dirty="0" smtClean="0">
                <a:solidFill>
                  <a:srgbClr val="FF0000"/>
                </a:solidFill>
              </a:rPr>
              <a:t>-60</a:t>
            </a:r>
            <a:r>
              <a:rPr kumimoji="1" lang="en-US" altLang="ja-JP" sz="2400" dirty="0" smtClean="0"/>
              <a:t>)</a:t>
            </a:r>
            <a:endParaRPr kumimoji="1" lang="ja-JP" altLang="en-US" sz="2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電流コンディショニング</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20</a:t>
            </a:fld>
            <a:endParaRPr kumimoji="1" lang="ja-JP" altLang="en-US" dirty="0">
              <a:solidFill>
                <a:schemeClr val="tx1"/>
              </a:solidFill>
            </a:endParaRPr>
          </a:p>
        </p:txBody>
      </p:sp>
      <p:pic>
        <p:nvPicPr>
          <p:cNvPr id="18" name="Picture 17"/>
          <p:cNvPicPr>
            <a:picLocks noChangeAspect="1" noChangeArrowheads="1"/>
          </p:cNvPicPr>
          <p:nvPr/>
        </p:nvPicPr>
        <p:blipFill>
          <a:blip r:embed="rId3" cstate="print"/>
          <a:srcRect/>
          <a:stretch>
            <a:fillRect/>
          </a:stretch>
        </p:blipFill>
        <p:spPr bwMode="auto">
          <a:xfrm>
            <a:off x="4829175" y="3177456"/>
            <a:ext cx="4314825" cy="2592387"/>
          </a:xfrm>
          <a:prstGeom prst="rect">
            <a:avLst/>
          </a:prstGeom>
          <a:noFill/>
          <a:ln w="9525">
            <a:noFill/>
            <a:miter lim="800000"/>
            <a:headEnd/>
            <a:tailEnd/>
          </a:ln>
        </p:spPr>
      </p:pic>
      <p:pic>
        <p:nvPicPr>
          <p:cNvPr id="19" name="Picture 16"/>
          <p:cNvPicPr>
            <a:picLocks noChangeAspect="1" noChangeArrowheads="1"/>
          </p:cNvPicPr>
          <p:nvPr/>
        </p:nvPicPr>
        <p:blipFill>
          <a:blip r:embed="rId4" cstate="print"/>
          <a:srcRect/>
          <a:stretch>
            <a:fillRect/>
          </a:stretch>
        </p:blipFill>
        <p:spPr bwMode="auto">
          <a:xfrm>
            <a:off x="4829175" y="3177456"/>
            <a:ext cx="4314825" cy="2592387"/>
          </a:xfrm>
          <a:prstGeom prst="rect">
            <a:avLst/>
          </a:prstGeom>
          <a:noFill/>
          <a:ln w="9525">
            <a:noFill/>
            <a:miter lim="800000"/>
            <a:headEnd/>
            <a:tailEnd/>
          </a:ln>
        </p:spPr>
      </p:pic>
      <p:sp>
        <p:nvSpPr>
          <p:cNvPr id="20" name="AutoShape 13"/>
          <p:cNvSpPr>
            <a:spLocks noChangeArrowheads="1"/>
          </p:cNvSpPr>
          <p:nvPr/>
        </p:nvSpPr>
        <p:spPr bwMode="auto">
          <a:xfrm>
            <a:off x="250825" y="2794744"/>
            <a:ext cx="4608513" cy="922288"/>
          </a:xfrm>
          <a:prstGeom prst="flowChartAlternateProcess">
            <a:avLst/>
          </a:prstGeom>
          <a:solidFill>
            <a:srgbClr val="CCFFCC"/>
          </a:solidFill>
          <a:ln w="9525">
            <a:noFill/>
            <a:miter lim="800000"/>
            <a:headEnd/>
            <a:tailEnd/>
          </a:ln>
        </p:spPr>
        <p:txBody>
          <a:bodyPr wrap="none" anchor="ctr"/>
          <a:lstStyle/>
          <a:p>
            <a:endParaRPr lang="ja-JP" altLang="en-US" sz="2800"/>
          </a:p>
        </p:txBody>
      </p:sp>
      <p:sp>
        <p:nvSpPr>
          <p:cNvPr id="21" name="AutoShape 13"/>
          <p:cNvSpPr>
            <a:spLocks noChangeArrowheads="1"/>
          </p:cNvSpPr>
          <p:nvPr/>
        </p:nvSpPr>
        <p:spPr bwMode="auto">
          <a:xfrm>
            <a:off x="250825" y="1047031"/>
            <a:ext cx="4608513" cy="869801"/>
          </a:xfrm>
          <a:prstGeom prst="flowChartAlternateProcess">
            <a:avLst/>
          </a:prstGeom>
          <a:solidFill>
            <a:srgbClr val="CCFFCC"/>
          </a:solidFill>
          <a:ln w="9525">
            <a:noFill/>
            <a:miter lim="800000"/>
            <a:headEnd/>
            <a:tailEnd/>
          </a:ln>
        </p:spPr>
        <p:txBody>
          <a:bodyPr wrap="none" anchor="ctr"/>
          <a:lstStyle/>
          <a:p>
            <a:endParaRPr lang="ja-JP" altLang="en-US" sz="2800"/>
          </a:p>
        </p:txBody>
      </p:sp>
      <p:sp>
        <p:nvSpPr>
          <p:cNvPr id="22" name="Text Box 24"/>
          <p:cNvSpPr txBox="1">
            <a:spLocks noChangeArrowheads="1"/>
          </p:cNvSpPr>
          <p:nvPr/>
        </p:nvSpPr>
        <p:spPr bwMode="auto">
          <a:xfrm>
            <a:off x="274638" y="1135931"/>
            <a:ext cx="4562475" cy="707886"/>
          </a:xfrm>
          <a:prstGeom prst="rect">
            <a:avLst/>
          </a:prstGeom>
          <a:noFill/>
          <a:ln w="9525" algn="ctr">
            <a:noFill/>
            <a:miter lim="800000"/>
            <a:headEnd/>
            <a:tailEnd/>
          </a:ln>
        </p:spPr>
        <p:txBody>
          <a:bodyPr>
            <a:spAutoFit/>
          </a:bodyPr>
          <a:lstStyle/>
          <a:p>
            <a:pPr>
              <a:spcBef>
                <a:spcPct val="50000"/>
              </a:spcBef>
            </a:pPr>
            <a:r>
              <a:rPr lang="ja-JP" altLang="en-US" sz="2000" dirty="0"/>
              <a:t>電界電子</a:t>
            </a:r>
            <a:r>
              <a:rPr lang="ja-JP" altLang="en-US" sz="2000" dirty="0" smtClean="0"/>
              <a:t>放出電流は</a:t>
            </a:r>
            <a:r>
              <a:rPr lang="ja-JP" altLang="en-US" sz="2000" dirty="0"/>
              <a:t>電圧印加開始</a:t>
            </a:r>
            <a:r>
              <a:rPr lang="ja-JP" altLang="en-US" sz="2000" dirty="0" smtClean="0"/>
              <a:t>直後</a:t>
            </a:r>
            <a:r>
              <a:rPr lang="en-US" altLang="ja-JP" sz="2000" dirty="0" smtClean="0"/>
              <a:t>, </a:t>
            </a:r>
            <a:r>
              <a:rPr lang="ja-JP" altLang="en-US" sz="2000" dirty="0"/>
              <a:t>放出電流が不安定な特性を示す</a:t>
            </a:r>
          </a:p>
        </p:txBody>
      </p:sp>
      <p:sp>
        <p:nvSpPr>
          <p:cNvPr id="23" name="Text Box 24"/>
          <p:cNvSpPr txBox="1">
            <a:spLocks noChangeArrowheads="1"/>
          </p:cNvSpPr>
          <p:nvPr/>
        </p:nvSpPr>
        <p:spPr bwMode="auto">
          <a:xfrm>
            <a:off x="379413" y="2883644"/>
            <a:ext cx="4351337" cy="707886"/>
          </a:xfrm>
          <a:prstGeom prst="rect">
            <a:avLst/>
          </a:prstGeom>
          <a:noFill/>
          <a:ln w="9525" algn="ctr">
            <a:noFill/>
            <a:miter lim="800000"/>
            <a:headEnd/>
            <a:tailEnd/>
          </a:ln>
        </p:spPr>
        <p:txBody>
          <a:bodyPr>
            <a:spAutoFit/>
          </a:bodyPr>
          <a:lstStyle/>
          <a:p>
            <a:pPr>
              <a:spcBef>
                <a:spcPct val="50000"/>
              </a:spcBef>
            </a:pPr>
            <a:r>
              <a:rPr lang="ja-JP" altLang="en-US" sz="2000" dirty="0"/>
              <a:t>長時間にわたり電圧を印加すること</a:t>
            </a:r>
            <a:r>
              <a:rPr lang="ja-JP" altLang="en-US" sz="2000" dirty="0" smtClean="0"/>
              <a:t>で放出電流が</a:t>
            </a:r>
            <a:r>
              <a:rPr lang="ja-JP" altLang="en-US" sz="2000" dirty="0"/>
              <a:t>安定に</a:t>
            </a:r>
            <a:r>
              <a:rPr lang="ja-JP" altLang="en-US" sz="2000" dirty="0" smtClean="0"/>
              <a:t>なる</a:t>
            </a:r>
            <a:endParaRPr lang="ja-JP" altLang="en-US" sz="2000" dirty="0"/>
          </a:p>
        </p:txBody>
      </p:sp>
      <p:pic>
        <p:nvPicPr>
          <p:cNvPr id="27" name="Picture 5"/>
          <p:cNvPicPr>
            <a:picLocks noChangeAspect="1" noChangeArrowheads="1"/>
          </p:cNvPicPr>
          <p:nvPr/>
        </p:nvPicPr>
        <p:blipFill>
          <a:blip r:embed="rId5" cstate="print"/>
          <a:srcRect/>
          <a:stretch>
            <a:fillRect/>
          </a:stretch>
        </p:blipFill>
        <p:spPr bwMode="auto">
          <a:xfrm>
            <a:off x="5445125" y="332656"/>
            <a:ext cx="3578225" cy="2487612"/>
          </a:xfrm>
          <a:prstGeom prst="rect">
            <a:avLst/>
          </a:prstGeom>
          <a:noFill/>
          <a:ln w="9525">
            <a:noFill/>
            <a:miter lim="800000"/>
            <a:headEnd/>
            <a:tailEnd/>
          </a:ln>
        </p:spPr>
      </p:pic>
      <p:sp>
        <p:nvSpPr>
          <p:cNvPr id="31" name="AutoShape 16"/>
          <p:cNvSpPr>
            <a:spLocks noChangeArrowheads="1"/>
          </p:cNvSpPr>
          <p:nvPr/>
        </p:nvSpPr>
        <p:spPr bwMode="auto">
          <a:xfrm>
            <a:off x="2317750" y="2132856"/>
            <a:ext cx="474663" cy="446087"/>
          </a:xfrm>
          <a:prstGeom prst="downArrow">
            <a:avLst>
              <a:gd name="adj1" fmla="val 50000"/>
              <a:gd name="adj2" fmla="val 31352"/>
            </a:avLst>
          </a:prstGeom>
          <a:solidFill>
            <a:schemeClr val="accent1"/>
          </a:solidFill>
          <a:ln w="9525">
            <a:noFill/>
            <a:miter lim="800000"/>
            <a:headEnd/>
            <a:tailEnd/>
          </a:ln>
        </p:spPr>
        <p:txBody>
          <a:bodyPr vert="eaVert" wrap="none" anchor="ctr"/>
          <a:lstStyle/>
          <a:p>
            <a:endParaRPr lang="ja-JP" altLang="en-US"/>
          </a:p>
        </p:txBody>
      </p:sp>
      <p:sp>
        <p:nvSpPr>
          <p:cNvPr id="32" name="Text Box 6"/>
          <p:cNvSpPr txBox="1">
            <a:spLocks noChangeArrowheads="1"/>
          </p:cNvSpPr>
          <p:nvPr/>
        </p:nvSpPr>
        <p:spPr bwMode="auto">
          <a:xfrm>
            <a:off x="6027738" y="2820268"/>
            <a:ext cx="3024187" cy="276225"/>
          </a:xfrm>
          <a:prstGeom prst="rect">
            <a:avLst/>
          </a:prstGeom>
          <a:noFill/>
          <a:ln w="38100" algn="ctr">
            <a:noFill/>
            <a:miter lim="800000"/>
            <a:headEnd/>
            <a:tailEnd/>
          </a:ln>
        </p:spPr>
        <p:txBody>
          <a:bodyPr>
            <a:spAutoFit/>
          </a:bodyPr>
          <a:lstStyle/>
          <a:p>
            <a:pPr>
              <a:spcBef>
                <a:spcPct val="50000"/>
              </a:spcBef>
            </a:pPr>
            <a:r>
              <a:rPr lang="ja-JP" altLang="en-US" sz="1200"/>
              <a:t>「電気学会編：放電ハンドブック 上巻」 </a:t>
            </a:r>
            <a:r>
              <a:rPr lang="en-US" altLang="ja-JP" sz="1200"/>
              <a:t>P302</a:t>
            </a:r>
            <a:endParaRPr lang="ja-JP" altLang="en-US" sz="1200"/>
          </a:p>
        </p:txBody>
      </p:sp>
      <p:sp>
        <p:nvSpPr>
          <p:cNvPr id="33" name="AutoShape 16"/>
          <p:cNvSpPr>
            <a:spLocks noChangeArrowheads="1"/>
          </p:cNvSpPr>
          <p:nvPr/>
        </p:nvSpPr>
        <p:spPr bwMode="auto">
          <a:xfrm>
            <a:off x="2317750" y="3919017"/>
            <a:ext cx="474663" cy="446087"/>
          </a:xfrm>
          <a:prstGeom prst="downArrow">
            <a:avLst>
              <a:gd name="adj1" fmla="val 50000"/>
              <a:gd name="adj2" fmla="val 31352"/>
            </a:avLst>
          </a:prstGeom>
          <a:solidFill>
            <a:schemeClr val="accent1"/>
          </a:solidFill>
          <a:ln w="9525">
            <a:noFill/>
            <a:miter lim="800000"/>
            <a:headEnd/>
            <a:tailEnd/>
          </a:ln>
        </p:spPr>
        <p:txBody>
          <a:bodyPr vert="eaVert" wrap="none" anchor="ctr"/>
          <a:lstStyle/>
          <a:p>
            <a:endParaRPr lang="ja-JP" altLang="en-US"/>
          </a:p>
        </p:txBody>
      </p:sp>
      <p:sp>
        <p:nvSpPr>
          <p:cNvPr id="34" name="Text Box 24"/>
          <p:cNvSpPr txBox="1">
            <a:spLocks noChangeArrowheads="1"/>
          </p:cNvSpPr>
          <p:nvPr/>
        </p:nvSpPr>
        <p:spPr bwMode="auto">
          <a:xfrm>
            <a:off x="461963" y="4697015"/>
            <a:ext cx="4187825" cy="1016000"/>
          </a:xfrm>
          <a:prstGeom prst="rect">
            <a:avLst/>
          </a:prstGeom>
          <a:noFill/>
          <a:ln w="9525" algn="ctr">
            <a:noFill/>
            <a:miter lim="800000"/>
            <a:headEnd/>
            <a:tailEnd/>
          </a:ln>
        </p:spPr>
        <p:txBody>
          <a:bodyPr>
            <a:spAutoFit/>
          </a:bodyPr>
          <a:lstStyle/>
          <a:p>
            <a:pPr>
              <a:spcBef>
                <a:spcPct val="50000"/>
              </a:spcBef>
            </a:pPr>
            <a:r>
              <a:rPr lang="en-US" altLang="ja-JP" sz="2000"/>
              <a:t>F-N</a:t>
            </a:r>
            <a:r>
              <a:rPr lang="ja-JP" altLang="en-US" sz="2000"/>
              <a:t>プロットは電流コンディショニングにより</a:t>
            </a:r>
            <a:r>
              <a:rPr lang="en-US" altLang="ja-JP" sz="2000"/>
              <a:t>, </a:t>
            </a:r>
            <a:r>
              <a:rPr lang="ja-JP" altLang="en-US" sz="2000"/>
              <a:t>印加電圧上昇時と下降時の電流値が一致する直線になる</a:t>
            </a:r>
          </a:p>
        </p:txBody>
      </p:sp>
      <p:sp>
        <p:nvSpPr>
          <p:cNvPr id="35" name="Text Box 6"/>
          <p:cNvSpPr txBox="1">
            <a:spLocks noChangeArrowheads="1"/>
          </p:cNvSpPr>
          <p:nvPr/>
        </p:nvSpPr>
        <p:spPr bwMode="auto">
          <a:xfrm>
            <a:off x="5445125" y="5682531"/>
            <a:ext cx="2881313" cy="830262"/>
          </a:xfrm>
          <a:prstGeom prst="rect">
            <a:avLst/>
          </a:prstGeom>
          <a:noFill/>
          <a:ln w="38100" algn="ctr">
            <a:noFill/>
            <a:miter lim="800000"/>
            <a:headEnd/>
            <a:tailEnd/>
          </a:ln>
        </p:spPr>
        <p:txBody>
          <a:bodyPr>
            <a:spAutoFit/>
          </a:bodyPr>
          <a:lstStyle/>
          <a:p>
            <a:pPr>
              <a:spcBef>
                <a:spcPct val="50000"/>
              </a:spcBef>
            </a:pPr>
            <a:r>
              <a:rPr lang="ja-JP" altLang="en-US" sz="1200"/>
              <a:t>金井友洋：「電流コンディショニング処理を行った時の電界電子放出箇所の観測」</a:t>
            </a:r>
            <a:r>
              <a:rPr lang="en-US" altLang="ja-JP" sz="1200"/>
              <a:t>, </a:t>
            </a:r>
            <a:r>
              <a:rPr lang="ja-JP" altLang="en-US" sz="1200"/>
              <a:t>平成</a:t>
            </a:r>
            <a:r>
              <a:rPr lang="en-US" altLang="ja-JP" sz="1200"/>
              <a:t>22</a:t>
            </a:r>
            <a:r>
              <a:rPr lang="ja-JP" altLang="en-US" sz="1200"/>
              <a:t>年電気学会基礎・材料」・共通部門大会</a:t>
            </a:r>
            <a:r>
              <a:rPr lang="en-US" altLang="ja-JP" sz="1200"/>
              <a:t>, p.394(2010)</a:t>
            </a:r>
            <a:endParaRPr lang="ja-JP" altLang="en-US" sz="1200"/>
          </a:p>
        </p:txBody>
      </p:sp>
      <p:sp>
        <p:nvSpPr>
          <p:cNvPr id="36" name="AutoShape 3"/>
          <p:cNvSpPr>
            <a:spLocks noChangeArrowheads="1"/>
          </p:cNvSpPr>
          <p:nvPr/>
        </p:nvSpPr>
        <p:spPr bwMode="auto">
          <a:xfrm>
            <a:off x="250825" y="4581128"/>
            <a:ext cx="4608513" cy="1247775"/>
          </a:xfrm>
          <a:prstGeom prst="roundRect">
            <a:avLst>
              <a:gd name="adj" fmla="val 10191"/>
            </a:avLst>
          </a:prstGeom>
          <a:noFill/>
          <a:ln w="25400">
            <a:solidFill>
              <a:schemeClr val="accent1">
                <a:lumMod val="50000"/>
              </a:schemeClr>
            </a:solidFill>
          </a:ln>
        </p:spPr>
        <p:txBody>
          <a:bodyPr wrap="none" anchor="ctr"/>
          <a:lstStyle/>
          <a:p>
            <a:pPr>
              <a:defRPr/>
            </a:pPr>
            <a:endParaRPr lang="ja-JP" altLang="en-US">
              <a:ea typeface="ＭＳ Ｐゴシック" pitchFamily="5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先行研究</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21</a:t>
            </a:fld>
            <a:endParaRPr kumimoji="1" lang="ja-JP" altLang="en-US" dirty="0">
              <a:solidFill>
                <a:schemeClr val="tx1"/>
              </a:solidFill>
            </a:endParaRPr>
          </a:p>
        </p:txBody>
      </p:sp>
      <p:sp>
        <p:nvSpPr>
          <p:cNvPr id="24" name="テキスト ボックス 23"/>
          <p:cNvSpPr txBox="1"/>
          <p:nvPr/>
        </p:nvSpPr>
        <p:spPr>
          <a:xfrm>
            <a:off x="1761149" y="5966763"/>
            <a:ext cx="2100255" cy="369332"/>
          </a:xfrm>
          <a:prstGeom prst="rect">
            <a:avLst/>
          </a:prstGeom>
          <a:noFill/>
        </p:spPr>
        <p:txBody>
          <a:bodyPr wrap="none" rtlCol="0">
            <a:spAutoFit/>
          </a:bodyPr>
          <a:lstStyle/>
          <a:p>
            <a:r>
              <a:rPr lang="ja-JP" altLang="en-US" dirty="0"/>
              <a:t>暗</a:t>
            </a:r>
            <a:r>
              <a:rPr lang="ja-JP" altLang="en-US" dirty="0" smtClean="0"/>
              <a:t>電流</a:t>
            </a:r>
            <a:r>
              <a:rPr lang="en-US" altLang="ja-JP" dirty="0" smtClean="0"/>
              <a:t>, </a:t>
            </a:r>
            <a:r>
              <a:rPr kumimoji="1" lang="ja-JP" altLang="en-US" dirty="0" smtClean="0"/>
              <a:t>ビーム電流</a:t>
            </a:r>
            <a:endParaRPr kumimoji="1" lang="ja-JP" altLang="en-US" dirty="0"/>
          </a:p>
        </p:txBody>
      </p:sp>
      <p:sp>
        <p:nvSpPr>
          <p:cNvPr id="25" name="正方形/長方形 24"/>
          <p:cNvSpPr/>
          <p:nvPr/>
        </p:nvSpPr>
        <p:spPr>
          <a:xfrm>
            <a:off x="-13089" y="6335742"/>
            <a:ext cx="9121593" cy="261610"/>
          </a:xfrm>
          <a:prstGeom prst="rect">
            <a:avLst/>
          </a:prstGeom>
        </p:spPr>
        <p:txBody>
          <a:bodyPr wrap="square">
            <a:spAutoFit/>
          </a:bodyPr>
          <a:lstStyle/>
          <a:p>
            <a:r>
              <a:rPr lang="en-US" altLang="ja-JP" sz="1050" dirty="0" smtClean="0"/>
              <a:t>[1] </a:t>
            </a:r>
            <a:r>
              <a:rPr lang="ja-JP" altLang="ja-JP" sz="1050" dirty="0" smtClean="0"/>
              <a:t>小島</a:t>
            </a:r>
            <a:r>
              <a:rPr lang="en-US" altLang="ja-JP" sz="1050" dirty="0" smtClean="0"/>
              <a:t>, </a:t>
            </a:r>
            <a:r>
              <a:rPr lang="ja-JP" altLang="ja-JP" sz="1050" dirty="0" smtClean="0"/>
              <a:t>花田</a:t>
            </a:r>
            <a:r>
              <a:rPr lang="en-US" altLang="ja-JP" sz="1050" dirty="0" smtClean="0"/>
              <a:t>, </a:t>
            </a:r>
            <a:r>
              <a:rPr lang="ja-JP" altLang="ja-JP" sz="1050" dirty="0" smtClean="0"/>
              <a:t>アマド</a:t>
            </a:r>
            <a:r>
              <a:rPr lang="en-US" altLang="ja-JP" sz="1050" dirty="0" smtClean="0"/>
              <a:t>, </a:t>
            </a:r>
            <a:r>
              <a:rPr lang="ja-JP" altLang="ja-JP" sz="1050" dirty="0" smtClean="0"/>
              <a:t>遥山</a:t>
            </a:r>
            <a:r>
              <a:rPr lang="en-US" altLang="ja-JP" sz="1050" dirty="0" smtClean="0"/>
              <a:t>, </a:t>
            </a:r>
            <a:r>
              <a:rPr lang="ja-JP" altLang="ja-JP" sz="1050" dirty="0"/>
              <a:t>山</a:t>
            </a:r>
            <a:r>
              <a:rPr lang="ja-JP" altLang="ja-JP" sz="1050" dirty="0" smtClean="0"/>
              <a:t>納</a:t>
            </a:r>
            <a:r>
              <a:rPr lang="en-US" altLang="ja-JP" sz="1050" dirty="0" smtClean="0"/>
              <a:t>, </a:t>
            </a:r>
            <a:r>
              <a:rPr lang="ja-JP" altLang="ja-JP" sz="1050" dirty="0" smtClean="0"/>
              <a:t>小林：</a:t>
            </a:r>
            <a:r>
              <a:rPr lang="ja-JP" altLang="en-US" sz="1050" dirty="0"/>
              <a:t>「</a:t>
            </a:r>
            <a:r>
              <a:rPr lang="ja-JP" altLang="ja-JP" sz="1050" dirty="0" smtClean="0"/>
              <a:t>大面積</a:t>
            </a:r>
            <a:r>
              <a:rPr lang="ja-JP" altLang="ja-JP" sz="1050" dirty="0"/>
              <a:t>多孔電極を有する大型イオン源の真空耐電圧</a:t>
            </a:r>
            <a:r>
              <a:rPr lang="ja-JP" altLang="ja-JP" sz="1050" dirty="0" smtClean="0"/>
              <a:t>特性</a:t>
            </a:r>
            <a:r>
              <a:rPr lang="ja-JP" altLang="en-US" sz="1050" dirty="0"/>
              <a:t>」</a:t>
            </a:r>
            <a:r>
              <a:rPr lang="en-US" altLang="ja-JP" sz="1050" dirty="0" smtClean="0"/>
              <a:t>, IEEJ</a:t>
            </a:r>
            <a:r>
              <a:rPr lang="ja-JP" altLang="ja-JP" sz="1050" dirty="0" smtClean="0"/>
              <a:t>研究会</a:t>
            </a:r>
            <a:r>
              <a:rPr lang="ja-JP" altLang="ja-JP" sz="1050" dirty="0"/>
              <a:t>資料</a:t>
            </a:r>
            <a:r>
              <a:rPr lang="en-US" altLang="ja-JP" sz="1050" dirty="0"/>
              <a:t>, ED-12-036, pp.41-45 (2012)</a:t>
            </a:r>
            <a:endParaRPr lang="ja-JP" altLang="ja-JP" sz="1050" dirty="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1091" y="2500647"/>
            <a:ext cx="8235365" cy="38864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8" name="正方形/長方形 27"/>
          <p:cNvSpPr/>
          <p:nvPr/>
        </p:nvSpPr>
        <p:spPr>
          <a:xfrm>
            <a:off x="899592" y="1673935"/>
            <a:ext cx="7560841" cy="461665"/>
          </a:xfrm>
          <a:prstGeom prst="rect">
            <a:avLst/>
          </a:prstGeom>
          <a:noFill/>
          <a:ln w="9525">
            <a:noFill/>
          </a:ln>
          <a:effectLst/>
        </p:spPr>
        <p:txBody>
          <a:bodyPr wrap="square">
            <a:spAutoFit/>
          </a:bodyPr>
          <a:lstStyle/>
          <a:p>
            <a:pPr algn="ctr"/>
            <a:r>
              <a:rPr lang="ja-JP" altLang="en-US" sz="2400" dirty="0">
                <a:solidFill>
                  <a:srgbClr val="FF0000"/>
                </a:solidFill>
              </a:rPr>
              <a:t>耐電圧</a:t>
            </a:r>
            <a:r>
              <a:rPr lang="ja-JP" altLang="en-US" sz="2400" dirty="0" smtClean="0">
                <a:solidFill>
                  <a:srgbClr val="FF0000"/>
                </a:solidFill>
              </a:rPr>
              <a:t>は電界積分値（∫</a:t>
            </a:r>
            <a:r>
              <a:rPr lang="ja-JP" altLang="en-US" sz="2000" dirty="0" smtClean="0">
                <a:solidFill>
                  <a:srgbClr val="FF0000"/>
                </a:solidFill>
              </a:rPr>
              <a:t>孔周りの電界分布</a:t>
            </a:r>
            <a:r>
              <a:rPr lang="ja-JP" altLang="en-US" sz="2400" dirty="0" smtClean="0">
                <a:solidFill>
                  <a:srgbClr val="FF0000"/>
                </a:solidFill>
              </a:rPr>
              <a:t>）に強く依存する</a:t>
            </a:r>
            <a:endParaRPr lang="en-US" altLang="ja-JP" sz="2400" dirty="0" smtClean="0">
              <a:solidFill>
                <a:srgbClr val="FF0000"/>
              </a:solidFill>
            </a:endParaRPr>
          </a:p>
        </p:txBody>
      </p:sp>
      <p:sp>
        <p:nvSpPr>
          <p:cNvPr id="41" name="コンテンツ プレースホルダー 2"/>
          <p:cNvSpPr txBox="1">
            <a:spLocks/>
          </p:cNvSpPr>
          <p:nvPr/>
        </p:nvSpPr>
        <p:spPr>
          <a:xfrm>
            <a:off x="395536" y="764704"/>
            <a:ext cx="8661998" cy="720080"/>
          </a:xfrm>
          <a:prstGeom prst="rect">
            <a:avLst/>
          </a:prstGeom>
        </p:spPr>
        <p:txBody>
          <a:bodyPr vert="horz" lIns="91424" tIns="45712" rIns="91424" bIns="45712" rtlCol="0">
            <a:normAutofit/>
          </a:bodyPr>
          <a:lstStyle>
            <a:lvl1pPr marL="342839" indent="-342839" algn="l" defTabSz="914239" rtl="0" eaLnBrk="1" latinLnBrk="0" hangingPunct="1">
              <a:spcBef>
                <a:spcPct val="20000"/>
              </a:spcBef>
              <a:buFont typeface="Arial" pitchFamily="34" charset="0"/>
              <a:buChar char="•"/>
              <a:defRPr kumimoji="1" sz="2800" kern="1200">
                <a:solidFill>
                  <a:schemeClr val="tx1"/>
                </a:solidFill>
                <a:latin typeface="+mn-lt"/>
                <a:ea typeface="+mj-ea"/>
                <a:cs typeface="+mn-cs"/>
              </a:defRPr>
            </a:lvl1pPr>
            <a:lvl2pPr marL="742819" indent="-285700" algn="l" defTabSz="914239" rtl="0" eaLnBrk="1" latinLnBrk="0" hangingPunct="1">
              <a:spcBef>
                <a:spcPct val="20000"/>
              </a:spcBef>
              <a:buFont typeface="Arial" pitchFamily="34" charset="0"/>
              <a:buChar char="–"/>
              <a:defRPr kumimoji="1" sz="2100" kern="1200">
                <a:solidFill>
                  <a:schemeClr val="tx1"/>
                </a:solidFill>
                <a:latin typeface="+mn-lt"/>
                <a:ea typeface="+mj-ea"/>
                <a:cs typeface="+mn-cs"/>
              </a:defRPr>
            </a:lvl2pPr>
            <a:lvl3pPr marL="1142798" indent="-228560" algn="l" defTabSz="914239" rtl="0" eaLnBrk="1" latinLnBrk="0" hangingPunct="1">
              <a:spcBef>
                <a:spcPct val="20000"/>
              </a:spcBef>
              <a:buFont typeface="Arial" pitchFamily="34" charset="0"/>
              <a:buChar char="•"/>
              <a:defRPr kumimoji="1" sz="1800" kern="1200">
                <a:solidFill>
                  <a:schemeClr val="tx1"/>
                </a:solidFill>
                <a:latin typeface="+mn-lt"/>
                <a:ea typeface="+mj-ea"/>
                <a:cs typeface="+mn-cs"/>
              </a:defRPr>
            </a:lvl3pPr>
            <a:lvl4pPr marL="1599918" indent="-228560" algn="l" defTabSz="914239" rtl="0" eaLnBrk="1" latinLnBrk="0" hangingPunct="1">
              <a:spcBef>
                <a:spcPct val="20000"/>
              </a:spcBef>
              <a:buFont typeface="Arial" pitchFamily="34" charset="0"/>
              <a:buChar char="–"/>
              <a:defRPr kumimoji="1" sz="1600" kern="1200">
                <a:solidFill>
                  <a:schemeClr val="tx1"/>
                </a:solidFill>
                <a:latin typeface="+mn-lt"/>
                <a:ea typeface="+mj-ea"/>
                <a:cs typeface="+mn-cs"/>
              </a:defRPr>
            </a:lvl4pPr>
            <a:lvl5pPr marL="2057037" indent="-228560" algn="l" defTabSz="914239" rtl="0" eaLnBrk="1" latinLnBrk="0" hangingPunct="1">
              <a:spcBef>
                <a:spcPct val="20000"/>
              </a:spcBef>
              <a:buFont typeface="Arial" pitchFamily="34" charset="0"/>
              <a:buChar char="»"/>
              <a:defRPr kumimoji="1" sz="1600" kern="1200">
                <a:solidFill>
                  <a:schemeClr val="tx1"/>
                </a:solidFill>
                <a:latin typeface="+mn-lt"/>
                <a:ea typeface="+mj-ea"/>
                <a:cs typeface="+mn-cs"/>
              </a:defRPr>
            </a:lvl5pPr>
            <a:lvl6pPr marL="2514156"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27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8395"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5514" indent="-228560" algn="l" defTabSz="914239"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r>
              <a:rPr lang="ja-JP" altLang="en-US" sz="2400" smtClean="0"/>
              <a:t>花田氏、小島氏（</a:t>
            </a:r>
            <a:r>
              <a:rPr lang="en-US" altLang="ja-JP" sz="2400" smtClean="0"/>
              <a:t>JAEA</a:t>
            </a:r>
            <a:r>
              <a:rPr lang="ja-JP" altLang="en-US" sz="2400" smtClean="0"/>
              <a:t>）、アマド氏（埼玉大）ら</a:t>
            </a:r>
            <a:endParaRPr lang="en-US" altLang="ja-JP" sz="2400" dirty="0" smtClean="0"/>
          </a:p>
        </p:txBody>
      </p:sp>
      <p:sp>
        <p:nvSpPr>
          <p:cNvPr id="42" name="正方形/長方形 41"/>
          <p:cNvSpPr/>
          <p:nvPr/>
        </p:nvSpPr>
        <p:spPr>
          <a:xfrm>
            <a:off x="633359" y="1234851"/>
            <a:ext cx="8856984" cy="461665"/>
          </a:xfrm>
          <a:prstGeom prst="rect">
            <a:avLst/>
          </a:prstGeom>
        </p:spPr>
        <p:txBody>
          <a:bodyPr wrap="square">
            <a:spAutoFit/>
          </a:bodyPr>
          <a:lstStyle/>
          <a:p>
            <a:r>
              <a:rPr lang="ja-JP" altLang="en-US" sz="2400" dirty="0" smtClean="0"/>
              <a:t>－ 多孔</a:t>
            </a:r>
            <a:r>
              <a:rPr lang="ja-JP" altLang="en-US" sz="2400" dirty="0"/>
              <a:t>電極</a:t>
            </a:r>
            <a:r>
              <a:rPr lang="ja-JP" altLang="en-US" sz="2400" dirty="0" smtClean="0"/>
              <a:t>の電界</a:t>
            </a:r>
            <a:r>
              <a:rPr lang="ja-JP" altLang="en-US" sz="2400" dirty="0"/>
              <a:t>分布と</a:t>
            </a:r>
            <a:r>
              <a:rPr lang="ja-JP" altLang="en-US" sz="2400" dirty="0" smtClean="0"/>
              <a:t>真空耐</a:t>
            </a:r>
            <a:r>
              <a:rPr lang="ja-JP" altLang="en-US" sz="2400" dirty="0"/>
              <a:t>電圧の関係</a:t>
            </a:r>
            <a:r>
              <a:rPr lang="ja-JP" altLang="en-US" sz="2400" dirty="0" smtClean="0"/>
              <a:t>を調査</a:t>
            </a:r>
            <a:r>
              <a:rPr lang="en-US" altLang="ja-JP" sz="2400" baseline="30000" dirty="0" smtClean="0"/>
              <a:t>[1]</a:t>
            </a:r>
            <a:endParaRPr lang="ja-JP" altLang="en-US" sz="2400" baseline="30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en-US" altLang="ja-JP" sz="3600" dirty="0" smtClean="0"/>
              <a:t>JT-60&amp;JT-60SA</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22</a:t>
            </a:fld>
            <a:endParaRPr kumimoji="1" lang="ja-JP" altLang="en-US" dirty="0">
              <a:solidFill>
                <a:schemeClr val="tx1"/>
              </a:solidFill>
            </a:endParaRPr>
          </a:p>
        </p:txBody>
      </p:sp>
      <p:pic>
        <p:nvPicPr>
          <p:cNvPr id="15" name="Picture 2" descr="C:\Users\RYO\Desktop\キャプチャ.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27584" y="3068960"/>
            <a:ext cx="3173612" cy="2736304"/>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RYO\Desktop\キャプチャ2.P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355976" y="1340709"/>
            <a:ext cx="3456384" cy="4401055"/>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テキスト ボックス 16"/>
          <p:cNvSpPr txBox="1"/>
          <p:nvPr/>
        </p:nvSpPr>
        <p:spPr>
          <a:xfrm>
            <a:off x="2063332" y="2803230"/>
            <a:ext cx="702115" cy="369332"/>
          </a:xfrm>
          <a:prstGeom prst="rect">
            <a:avLst/>
          </a:prstGeom>
          <a:noFill/>
        </p:spPr>
        <p:txBody>
          <a:bodyPr wrap="none" rtlCol="0">
            <a:spAutoFit/>
          </a:bodyPr>
          <a:lstStyle/>
          <a:p>
            <a:r>
              <a:rPr lang="en-US" altLang="ja-JP" dirty="0" smtClean="0">
                <a:solidFill>
                  <a:prstClr val="black"/>
                </a:solidFill>
              </a:rPr>
              <a:t>JT-60</a:t>
            </a:r>
            <a:endParaRPr lang="ja-JP" altLang="en-US" dirty="0">
              <a:solidFill>
                <a:prstClr val="black"/>
              </a:solidFill>
            </a:endParaRPr>
          </a:p>
        </p:txBody>
      </p:sp>
      <p:sp>
        <p:nvSpPr>
          <p:cNvPr id="18" name="テキスト ボックス 17"/>
          <p:cNvSpPr txBox="1"/>
          <p:nvPr/>
        </p:nvSpPr>
        <p:spPr>
          <a:xfrm>
            <a:off x="5477622" y="1043444"/>
            <a:ext cx="997068" cy="369332"/>
          </a:xfrm>
          <a:prstGeom prst="rect">
            <a:avLst/>
          </a:prstGeom>
          <a:noFill/>
        </p:spPr>
        <p:txBody>
          <a:bodyPr wrap="none" rtlCol="0">
            <a:spAutoFit/>
          </a:bodyPr>
          <a:lstStyle/>
          <a:p>
            <a:r>
              <a:rPr lang="en-US" altLang="ja-JP" dirty="0" smtClean="0">
                <a:solidFill>
                  <a:prstClr val="black"/>
                </a:solidFill>
              </a:rPr>
              <a:t>JT-60SA</a:t>
            </a:r>
            <a:endParaRPr lang="ja-JP" altLang="en-US" dirty="0">
              <a:solidFill>
                <a:prstClr val="black"/>
              </a:solidFill>
            </a:endParaRPr>
          </a:p>
        </p:txBody>
      </p:sp>
      <p:sp>
        <p:nvSpPr>
          <p:cNvPr id="19" name="テキスト ボックス 18"/>
          <p:cNvSpPr txBox="1"/>
          <p:nvPr/>
        </p:nvSpPr>
        <p:spPr>
          <a:xfrm>
            <a:off x="4716016" y="5934691"/>
            <a:ext cx="4355874" cy="461665"/>
          </a:xfrm>
          <a:prstGeom prst="rect">
            <a:avLst/>
          </a:prstGeom>
          <a:noFill/>
        </p:spPr>
        <p:txBody>
          <a:bodyPr wrap="square" rtlCol="0">
            <a:spAutoFit/>
          </a:bodyPr>
          <a:lstStyle/>
          <a:p>
            <a:r>
              <a:rPr lang="ja-JP" altLang="en-US" sz="1200" dirty="0">
                <a:solidFill>
                  <a:prstClr val="black"/>
                </a:solidFill>
              </a:rPr>
              <a:t>引用</a:t>
            </a:r>
            <a:r>
              <a:rPr lang="ja-JP" altLang="en-US" sz="1200" dirty="0" smtClean="0">
                <a:solidFill>
                  <a:prstClr val="black"/>
                </a:solidFill>
              </a:rPr>
              <a:t>：日本原子力研究開発機構ホームページ</a:t>
            </a:r>
            <a:endParaRPr lang="en-US" altLang="ja-JP" sz="1200" dirty="0" smtClean="0">
              <a:solidFill>
                <a:prstClr val="black"/>
              </a:solidFill>
            </a:endParaRPr>
          </a:p>
          <a:p>
            <a:r>
              <a:rPr lang="en-US" altLang="ja-JP" sz="1200" dirty="0" smtClean="0">
                <a:solidFill>
                  <a:prstClr val="black"/>
                </a:solidFill>
              </a:rPr>
              <a:t>http://www-jt60.naka.jaea.go.jp/jt60/html/souti_jt60sa.html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en-US" altLang="ja-JP" sz="3600" dirty="0" smtClean="0"/>
              <a:t>JT-60&amp;JT-60SA</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23</a:t>
            </a:fld>
            <a:endParaRPr kumimoji="1" lang="ja-JP" altLang="en-US" dirty="0">
              <a:solidFill>
                <a:schemeClr val="tx1"/>
              </a:solidFill>
            </a:endParaRPr>
          </a:p>
        </p:txBody>
      </p:sp>
      <p:sp>
        <p:nvSpPr>
          <p:cNvPr id="14" name="コンテンツ プレースホルダ 2"/>
          <p:cNvSpPr>
            <a:spLocks noGrp="1"/>
          </p:cNvSpPr>
          <p:nvPr>
            <p:ph idx="1"/>
          </p:nvPr>
        </p:nvSpPr>
        <p:spPr>
          <a:xfrm>
            <a:off x="446506" y="947194"/>
            <a:ext cx="8250988" cy="5434133"/>
          </a:xfrm>
          <a:prstGeom prst="rect">
            <a:avLst/>
          </a:prstGeom>
        </p:spPr>
        <p:txBody>
          <a:bodyPr>
            <a:normAutofit/>
          </a:bodyPr>
          <a:lstStyle/>
          <a:p>
            <a:r>
              <a:rPr kumimoji="1" lang="ja-JP" altLang="en-US" sz="2000" dirty="0" smtClean="0"/>
              <a:t>核融合炉実現のための超高温プラズマ試験を行う目的で日本原子力研究開発機構</a:t>
            </a:r>
            <a:r>
              <a:rPr lang="ja-JP" altLang="en-US" sz="2000" dirty="0" smtClean="0"/>
              <a:t>（</a:t>
            </a:r>
            <a:r>
              <a:rPr lang="en-US" altLang="ja-JP" sz="2000" dirty="0" smtClean="0"/>
              <a:t>JAEA</a:t>
            </a:r>
            <a:r>
              <a:rPr lang="ja-JP" altLang="en-US" sz="2000" dirty="0" smtClean="0"/>
              <a:t>）によって導入された臨界プラズマ試験装置</a:t>
            </a:r>
            <a:endParaRPr lang="en-US" altLang="ja-JP" sz="2000" dirty="0" smtClean="0"/>
          </a:p>
        </p:txBody>
      </p:sp>
      <p:sp>
        <p:nvSpPr>
          <p:cNvPr id="20" name="テキスト ボックス 19"/>
          <p:cNvSpPr txBox="1"/>
          <p:nvPr/>
        </p:nvSpPr>
        <p:spPr>
          <a:xfrm>
            <a:off x="5337085" y="6082303"/>
            <a:ext cx="3806915" cy="430887"/>
          </a:xfrm>
          <a:prstGeom prst="rect">
            <a:avLst/>
          </a:prstGeom>
          <a:noFill/>
        </p:spPr>
        <p:txBody>
          <a:bodyPr wrap="square" rtlCol="0">
            <a:spAutoFit/>
          </a:bodyPr>
          <a:lstStyle/>
          <a:p>
            <a:r>
              <a:rPr lang="ja-JP" altLang="en-US" sz="1100" dirty="0" smtClean="0">
                <a:solidFill>
                  <a:prstClr val="black"/>
                </a:solidFill>
              </a:rPr>
              <a:t>参考：日本原子力研究開発機構ホームページ</a:t>
            </a:r>
            <a:endParaRPr lang="en-US" altLang="ja-JP" sz="1100" dirty="0" smtClean="0">
              <a:solidFill>
                <a:prstClr val="black"/>
              </a:solidFill>
            </a:endParaRPr>
          </a:p>
          <a:p>
            <a:r>
              <a:rPr lang="en-US" altLang="ja-JP" sz="1100" dirty="0" smtClean="0">
                <a:solidFill>
                  <a:prstClr val="black"/>
                </a:solidFill>
              </a:rPr>
              <a:t>http://www-jt60.naka.jaea.go.jp/jt60/html/souti_jt60sa.html</a:t>
            </a:r>
          </a:p>
        </p:txBody>
      </p:sp>
      <p:grpSp>
        <p:nvGrpSpPr>
          <p:cNvPr id="21" name="グループ化 11"/>
          <p:cNvGrpSpPr/>
          <p:nvPr/>
        </p:nvGrpSpPr>
        <p:grpSpPr>
          <a:xfrm>
            <a:off x="0" y="1961837"/>
            <a:ext cx="3870430" cy="1935215"/>
            <a:chOff x="4572000" y="2303875"/>
            <a:chExt cx="4079936" cy="2381250"/>
          </a:xfrm>
        </p:grpSpPr>
        <p:grpSp>
          <p:nvGrpSpPr>
            <p:cNvPr id="22" name="グループ化 10"/>
            <p:cNvGrpSpPr/>
            <p:nvPr/>
          </p:nvGrpSpPr>
          <p:grpSpPr>
            <a:xfrm>
              <a:off x="4572000" y="2303875"/>
              <a:ext cx="4079936" cy="2381250"/>
              <a:chOff x="4572000" y="2303875"/>
              <a:chExt cx="4079936" cy="2381250"/>
            </a:xfrm>
          </p:grpSpPr>
          <p:pic>
            <p:nvPicPr>
              <p:cNvPr id="24" name="図 23" descr="C:\Users\USER\Desktop\無題.jpg"/>
              <p:cNvPicPr/>
              <p:nvPr/>
            </p:nvPicPr>
            <p:blipFill>
              <a:blip r:embed="rId3" cstate="print"/>
              <a:srcRect/>
              <a:stretch>
                <a:fillRect/>
              </a:stretch>
            </p:blipFill>
            <p:spPr bwMode="auto">
              <a:xfrm>
                <a:off x="5157065" y="2303875"/>
                <a:ext cx="3494871" cy="2381250"/>
              </a:xfrm>
              <a:prstGeom prst="rect">
                <a:avLst/>
              </a:prstGeom>
              <a:noFill/>
              <a:ln w="9525">
                <a:noFill/>
                <a:miter lim="800000"/>
                <a:headEnd/>
                <a:tailEnd/>
              </a:ln>
            </p:spPr>
          </p:pic>
          <p:sp>
            <p:nvSpPr>
              <p:cNvPr id="25" name="AutoShape 2"/>
              <p:cNvSpPr>
                <a:spLocks noChangeArrowheads="1"/>
              </p:cNvSpPr>
              <p:nvPr/>
            </p:nvSpPr>
            <p:spPr bwMode="auto">
              <a:xfrm rot="16200000" flipH="1">
                <a:off x="5090868" y="2865128"/>
                <a:ext cx="1562100" cy="1609725"/>
              </a:xfrm>
              <a:prstGeom prst="parallelogram">
                <a:avLst>
                  <a:gd name="adj" fmla="val 41991"/>
                </a:avLst>
              </a:prstGeom>
              <a:noFill/>
              <a:ln w="15875">
                <a:solidFill>
                  <a:srgbClr val="FF0000"/>
                </a:solidFill>
                <a:prstDash val="dash"/>
                <a:miter lim="800000"/>
                <a:headEnd/>
                <a:tailEnd/>
              </a:ln>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26" name="Text Box 3"/>
              <p:cNvSpPr txBox="1">
                <a:spLocks noChangeArrowheads="1"/>
              </p:cNvSpPr>
              <p:nvPr/>
            </p:nvSpPr>
            <p:spPr bwMode="auto">
              <a:xfrm>
                <a:off x="4572000" y="3068960"/>
                <a:ext cx="720079" cy="225025"/>
              </a:xfrm>
              <a:prstGeom prst="rect">
                <a:avLst/>
              </a:prstGeom>
              <a:solidFill>
                <a:srgbClr val="FFFFFF"/>
              </a:solidFill>
              <a:ln w="9525">
                <a:solidFill>
                  <a:srgbClr val="FF0000"/>
                </a:solidFill>
                <a:miter lim="800000"/>
                <a:headEnd/>
                <a:tailEnd/>
              </a:ln>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1400" smtClean="0">
                    <a:solidFill>
                      <a:srgbClr val="FF0000"/>
                    </a:solidFill>
                    <a:ea typeface="ＭＳ 明朝" pitchFamily="17" charset="-128"/>
                    <a:cs typeface="ＭＳ Ｐゴシック" pitchFamily="50" charset="-128"/>
                  </a:rPr>
                  <a:t>N-NBI</a:t>
                </a:r>
                <a:endParaRPr lang="ja-JP" altLang="ja-JP" smtClean="0">
                  <a:solidFill>
                    <a:prstClr val="black"/>
                  </a:solidFill>
                  <a:cs typeface="ＭＳ Ｐゴシック" pitchFamily="50" charset="-128"/>
                </a:endParaRPr>
              </a:p>
            </p:txBody>
          </p:sp>
        </p:grpSp>
        <p:cxnSp>
          <p:nvCxnSpPr>
            <p:cNvPr id="23" name="AutoShape 4"/>
            <p:cNvCxnSpPr>
              <a:cxnSpLocks noChangeShapeType="1"/>
            </p:cNvCxnSpPr>
            <p:nvPr/>
          </p:nvCxnSpPr>
          <p:spPr bwMode="auto">
            <a:xfrm>
              <a:off x="5311775" y="3192785"/>
              <a:ext cx="438150" cy="57150"/>
            </a:xfrm>
            <a:prstGeom prst="straightConnector1">
              <a:avLst/>
            </a:prstGeom>
            <a:noFill/>
            <a:ln w="9525">
              <a:solidFill>
                <a:srgbClr val="FF0000"/>
              </a:solidFill>
              <a:prstDash val="dash"/>
              <a:round/>
              <a:headEnd/>
              <a:tailEnd type="triangle" w="med" len="med"/>
            </a:ln>
          </p:spPr>
        </p:cxnSp>
      </p:grpSp>
      <p:sp>
        <p:nvSpPr>
          <p:cNvPr id="27" name="テキスト ボックス 26"/>
          <p:cNvSpPr txBox="1"/>
          <p:nvPr/>
        </p:nvSpPr>
        <p:spPr>
          <a:xfrm>
            <a:off x="4076945" y="1961837"/>
            <a:ext cx="2430270" cy="830997"/>
          </a:xfrm>
          <a:prstGeom prst="rect">
            <a:avLst/>
          </a:prstGeom>
          <a:noFill/>
        </p:spPr>
        <p:txBody>
          <a:bodyPr wrap="square" rtlCol="0">
            <a:spAutoFit/>
          </a:bodyPr>
          <a:lstStyle/>
          <a:p>
            <a:endParaRPr lang="en-US" altLang="ja-JP" sz="1600" dirty="0" smtClean="0">
              <a:solidFill>
                <a:srgbClr val="FF0000"/>
              </a:solidFill>
            </a:endParaRPr>
          </a:p>
          <a:p>
            <a:r>
              <a:rPr lang="ja-JP" altLang="en-US" sz="1600" dirty="0" smtClean="0">
                <a:solidFill>
                  <a:prstClr val="black"/>
                </a:solidFill>
              </a:rPr>
              <a:t>プラズマ温度：</a:t>
            </a:r>
            <a:r>
              <a:rPr lang="en-US" altLang="ja-JP" sz="1600" dirty="0" smtClean="0">
                <a:solidFill>
                  <a:prstClr val="black"/>
                </a:solidFill>
              </a:rPr>
              <a:t>1</a:t>
            </a:r>
            <a:r>
              <a:rPr lang="ja-JP" altLang="en-US" sz="1600" dirty="0" smtClean="0">
                <a:solidFill>
                  <a:prstClr val="black"/>
                </a:solidFill>
              </a:rPr>
              <a:t>億度以上</a:t>
            </a:r>
            <a:endParaRPr lang="en-US" altLang="ja-JP" sz="1600" dirty="0" smtClean="0">
              <a:solidFill>
                <a:prstClr val="black"/>
              </a:solidFill>
            </a:endParaRPr>
          </a:p>
          <a:p>
            <a:r>
              <a:rPr lang="ja-JP" altLang="en-US" sz="1600" dirty="0" smtClean="0">
                <a:solidFill>
                  <a:prstClr val="black"/>
                </a:solidFill>
              </a:rPr>
              <a:t>閉じ込め時間：</a:t>
            </a:r>
            <a:r>
              <a:rPr lang="en-US" altLang="ja-JP" sz="1600" dirty="0" smtClean="0">
                <a:solidFill>
                  <a:prstClr val="black"/>
                </a:solidFill>
              </a:rPr>
              <a:t>1</a:t>
            </a:r>
            <a:r>
              <a:rPr lang="ja-JP" altLang="en-US" sz="1600" dirty="0" smtClean="0">
                <a:solidFill>
                  <a:prstClr val="black"/>
                </a:solidFill>
              </a:rPr>
              <a:t>秒以上</a:t>
            </a:r>
            <a:endParaRPr lang="ja-JP" altLang="en-US" sz="1600" dirty="0">
              <a:solidFill>
                <a:prstClr val="black"/>
              </a:solidFill>
            </a:endParaRPr>
          </a:p>
        </p:txBody>
      </p:sp>
      <p:pic>
        <p:nvPicPr>
          <p:cNvPr id="28" name="Picture 6" descr="http://www-jt60.naka.jaea.go.jp/jt60/images/souti_jt60sa_fig1.jpg"/>
          <p:cNvPicPr>
            <a:picLocks noChangeAspect="1" noChangeArrowheads="1"/>
          </p:cNvPicPr>
          <p:nvPr/>
        </p:nvPicPr>
        <p:blipFill>
          <a:blip r:embed="rId4" cstate="print"/>
          <a:srcRect/>
          <a:stretch>
            <a:fillRect/>
          </a:stretch>
        </p:blipFill>
        <p:spPr bwMode="auto">
          <a:xfrm>
            <a:off x="296525" y="3942057"/>
            <a:ext cx="3600400" cy="2355690"/>
          </a:xfrm>
          <a:prstGeom prst="rect">
            <a:avLst/>
          </a:prstGeom>
          <a:noFill/>
        </p:spPr>
      </p:pic>
      <p:sp>
        <p:nvSpPr>
          <p:cNvPr id="29" name="右矢印 28"/>
          <p:cNvSpPr/>
          <p:nvPr/>
        </p:nvSpPr>
        <p:spPr bwMode="auto">
          <a:xfrm>
            <a:off x="6597225" y="2231867"/>
            <a:ext cx="180020" cy="450050"/>
          </a:xfrm>
          <a:prstGeom prst="right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ja-JP" altLang="en-US" smtClean="0">
              <a:solidFill>
                <a:prstClr val="black"/>
              </a:solidFill>
            </a:endParaRPr>
          </a:p>
        </p:txBody>
      </p:sp>
      <p:sp>
        <p:nvSpPr>
          <p:cNvPr id="30" name="テキスト ボックス 29"/>
          <p:cNvSpPr txBox="1"/>
          <p:nvPr/>
        </p:nvSpPr>
        <p:spPr>
          <a:xfrm>
            <a:off x="6867255" y="2141857"/>
            <a:ext cx="2115236" cy="584775"/>
          </a:xfrm>
          <a:prstGeom prst="rect">
            <a:avLst/>
          </a:prstGeom>
          <a:noFill/>
          <a:ln>
            <a:solidFill>
              <a:schemeClr val="tx2">
                <a:lumMod val="60000"/>
                <a:lumOff val="40000"/>
              </a:schemeClr>
            </a:solidFill>
          </a:ln>
        </p:spPr>
        <p:txBody>
          <a:bodyPr wrap="square" rtlCol="0">
            <a:spAutoFit/>
          </a:bodyPr>
          <a:lstStyle/>
          <a:p>
            <a:r>
              <a:rPr lang="ja-JP" altLang="en-US" sz="1600" dirty="0" smtClean="0">
                <a:solidFill>
                  <a:prstClr val="black"/>
                </a:solidFill>
              </a:rPr>
              <a:t>外部からエネルギーを投入する必要がある</a:t>
            </a:r>
            <a:endParaRPr lang="ja-JP" altLang="en-US" sz="1600" dirty="0">
              <a:solidFill>
                <a:prstClr val="black"/>
              </a:solidFill>
            </a:endParaRPr>
          </a:p>
        </p:txBody>
      </p:sp>
      <p:sp>
        <p:nvSpPr>
          <p:cNvPr id="31" name="テキスト ボックス 30"/>
          <p:cNvSpPr txBox="1"/>
          <p:nvPr/>
        </p:nvSpPr>
        <p:spPr>
          <a:xfrm>
            <a:off x="3941929" y="2951947"/>
            <a:ext cx="4995555" cy="1107996"/>
          </a:xfrm>
          <a:prstGeom prst="rect">
            <a:avLst/>
          </a:prstGeom>
          <a:noFill/>
          <a:ln>
            <a:noFill/>
          </a:ln>
        </p:spPr>
        <p:txBody>
          <a:bodyPr wrap="square" rtlCol="0">
            <a:spAutoFit/>
          </a:bodyPr>
          <a:lstStyle/>
          <a:p>
            <a:r>
              <a:rPr lang="en-US" altLang="ja-JP" sz="1600" dirty="0" smtClean="0">
                <a:solidFill>
                  <a:prstClr val="black"/>
                </a:solidFill>
              </a:rPr>
              <a:t>JT-60</a:t>
            </a:r>
            <a:r>
              <a:rPr lang="ja-JP" altLang="en-US" sz="1600" dirty="0" smtClean="0">
                <a:solidFill>
                  <a:prstClr val="black"/>
                </a:solidFill>
              </a:rPr>
              <a:t>ではエネルギー投入によるプラズマ加熱のために</a:t>
            </a:r>
            <a:endParaRPr lang="en-US" altLang="ja-JP" sz="1600" dirty="0" smtClean="0">
              <a:solidFill>
                <a:prstClr val="black"/>
              </a:solidFill>
            </a:endParaRPr>
          </a:p>
          <a:p>
            <a:r>
              <a:rPr lang="ja-JP" altLang="en-US" sz="1600" b="1" dirty="0" smtClean="0">
                <a:solidFill>
                  <a:srgbClr val="FF0000"/>
                </a:solidFill>
              </a:rPr>
              <a:t>負イオン源－中性粒子注入装置（</a:t>
            </a:r>
            <a:r>
              <a:rPr lang="en-US" altLang="ja-JP" sz="1600" b="1" dirty="0" smtClean="0">
                <a:solidFill>
                  <a:srgbClr val="FF0000"/>
                </a:solidFill>
              </a:rPr>
              <a:t>N-NBI</a:t>
            </a:r>
            <a:r>
              <a:rPr lang="ja-JP" altLang="en-US" sz="1600" b="1" dirty="0" smtClean="0">
                <a:solidFill>
                  <a:srgbClr val="FF0000"/>
                </a:solidFill>
              </a:rPr>
              <a:t>）</a:t>
            </a:r>
            <a:r>
              <a:rPr lang="ja-JP" altLang="en-US" sz="1600" dirty="0" smtClean="0">
                <a:solidFill>
                  <a:prstClr val="black"/>
                </a:solidFill>
              </a:rPr>
              <a:t>を導入</a:t>
            </a:r>
            <a:endParaRPr lang="en-US" altLang="ja-JP" sz="1600" dirty="0" smtClean="0">
              <a:solidFill>
                <a:prstClr val="black"/>
              </a:solidFill>
            </a:endParaRPr>
          </a:p>
          <a:p>
            <a:r>
              <a:rPr lang="ja-JP" altLang="en-US" sz="1600" dirty="0" smtClean="0">
                <a:solidFill>
                  <a:prstClr val="black"/>
                </a:solidFill>
              </a:rPr>
              <a:t>現在までに、</a:t>
            </a:r>
            <a:r>
              <a:rPr lang="ja-JP" altLang="ja-JP" sz="1600" dirty="0" smtClean="0">
                <a:solidFill>
                  <a:prstClr val="black"/>
                </a:solidFill>
              </a:rPr>
              <a:t>最大</a:t>
            </a:r>
            <a:r>
              <a:rPr lang="en-US" altLang="ja-JP" sz="1600" dirty="0" smtClean="0">
                <a:solidFill>
                  <a:prstClr val="black"/>
                </a:solidFill>
              </a:rPr>
              <a:t>[400keV,6MW ]D</a:t>
            </a:r>
            <a:r>
              <a:rPr lang="en-US" altLang="ja-JP" sz="1600" baseline="30000" dirty="0" smtClean="0">
                <a:solidFill>
                  <a:prstClr val="black"/>
                </a:solidFill>
              </a:rPr>
              <a:t>0</a:t>
            </a:r>
            <a:r>
              <a:rPr lang="ja-JP" altLang="ja-JP" sz="1600" dirty="0" smtClean="0">
                <a:solidFill>
                  <a:prstClr val="black"/>
                </a:solidFill>
              </a:rPr>
              <a:t>ビームの最長</a:t>
            </a:r>
            <a:r>
              <a:rPr lang="en-US" altLang="ja-JP" sz="1600" dirty="0" smtClean="0">
                <a:solidFill>
                  <a:prstClr val="black"/>
                </a:solidFill>
              </a:rPr>
              <a:t>30</a:t>
            </a:r>
            <a:r>
              <a:rPr lang="ja-JP" altLang="ja-JP" sz="1600" dirty="0" smtClean="0">
                <a:solidFill>
                  <a:prstClr val="black"/>
                </a:solidFill>
              </a:rPr>
              <a:t>秒の長パルス入射を達成</a:t>
            </a:r>
            <a:endParaRPr lang="en-US" altLang="ja-JP" sz="1600" dirty="0" smtClean="0">
              <a:solidFill>
                <a:prstClr val="black"/>
              </a:solidFill>
            </a:endParaRPr>
          </a:p>
        </p:txBody>
      </p:sp>
      <p:sp>
        <p:nvSpPr>
          <p:cNvPr id="32" name="テキスト ボックス 31"/>
          <p:cNvSpPr txBox="1"/>
          <p:nvPr/>
        </p:nvSpPr>
        <p:spPr>
          <a:xfrm>
            <a:off x="1736685" y="3492007"/>
            <a:ext cx="675075" cy="276999"/>
          </a:xfrm>
          <a:prstGeom prst="rect">
            <a:avLst/>
          </a:prstGeom>
          <a:noFill/>
        </p:spPr>
        <p:txBody>
          <a:bodyPr wrap="square" rtlCol="0">
            <a:spAutoFit/>
          </a:bodyPr>
          <a:lstStyle/>
          <a:p>
            <a:r>
              <a:rPr lang="en-US" altLang="ja-JP" sz="1200" dirty="0" smtClean="0">
                <a:solidFill>
                  <a:prstClr val="black"/>
                </a:solidFill>
              </a:rPr>
              <a:t>JT-60</a:t>
            </a:r>
            <a:endParaRPr lang="ja-JP" altLang="en-US" sz="1200" dirty="0">
              <a:solidFill>
                <a:prstClr val="black"/>
              </a:solidFill>
            </a:endParaRPr>
          </a:p>
        </p:txBody>
      </p:sp>
      <p:sp>
        <p:nvSpPr>
          <p:cNvPr id="33" name="テキスト ボックス 32"/>
          <p:cNvSpPr txBox="1"/>
          <p:nvPr/>
        </p:nvSpPr>
        <p:spPr>
          <a:xfrm>
            <a:off x="1716377" y="6237589"/>
            <a:ext cx="810090" cy="276999"/>
          </a:xfrm>
          <a:prstGeom prst="rect">
            <a:avLst/>
          </a:prstGeom>
          <a:noFill/>
        </p:spPr>
        <p:txBody>
          <a:bodyPr wrap="square" rtlCol="0">
            <a:spAutoFit/>
          </a:bodyPr>
          <a:lstStyle/>
          <a:p>
            <a:r>
              <a:rPr lang="en-US" altLang="ja-JP" sz="1200" dirty="0" smtClean="0">
                <a:solidFill>
                  <a:prstClr val="black"/>
                </a:solidFill>
              </a:rPr>
              <a:t>JT-60SA</a:t>
            </a:r>
            <a:endParaRPr lang="ja-JP" altLang="en-US" sz="1200" dirty="0">
              <a:solidFill>
                <a:prstClr val="black"/>
              </a:solidFill>
            </a:endParaRPr>
          </a:p>
        </p:txBody>
      </p:sp>
      <p:sp>
        <p:nvSpPr>
          <p:cNvPr id="34" name="角丸四角形 33"/>
          <p:cNvSpPr/>
          <p:nvPr/>
        </p:nvSpPr>
        <p:spPr bwMode="auto">
          <a:xfrm>
            <a:off x="3986935" y="2051847"/>
            <a:ext cx="2520280" cy="810090"/>
          </a:xfrm>
          <a:prstGeom prst="roundRect">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ja-JP" altLang="en-US" smtClean="0">
              <a:solidFill>
                <a:prstClr val="black"/>
              </a:solidFill>
            </a:endParaRPr>
          </a:p>
        </p:txBody>
      </p:sp>
      <p:sp>
        <p:nvSpPr>
          <p:cNvPr id="35" name="テキスト ボックス 34"/>
          <p:cNvSpPr txBox="1"/>
          <p:nvPr/>
        </p:nvSpPr>
        <p:spPr>
          <a:xfrm>
            <a:off x="4121950" y="1916832"/>
            <a:ext cx="2250249" cy="338554"/>
          </a:xfrm>
          <a:prstGeom prst="rect">
            <a:avLst/>
          </a:prstGeom>
          <a:solidFill>
            <a:schemeClr val="bg1"/>
          </a:solidFill>
        </p:spPr>
        <p:txBody>
          <a:bodyPr wrap="square" rtlCol="0">
            <a:spAutoFit/>
          </a:bodyPr>
          <a:lstStyle/>
          <a:p>
            <a:r>
              <a:rPr lang="ja-JP" altLang="en-US" sz="1600" dirty="0" smtClean="0">
                <a:solidFill>
                  <a:srgbClr val="FF0000"/>
                </a:solidFill>
              </a:rPr>
              <a:t>核融合反応の持続条件</a:t>
            </a:r>
            <a:endParaRPr lang="en-US" altLang="ja-JP" sz="1600" dirty="0" smtClean="0">
              <a:solidFill>
                <a:srgbClr val="FF0000"/>
              </a:solidFill>
            </a:endParaRPr>
          </a:p>
        </p:txBody>
      </p:sp>
      <p:sp>
        <p:nvSpPr>
          <p:cNvPr id="36" name="テキスト ボックス 35"/>
          <p:cNvSpPr txBox="1"/>
          <p:nvPr/>
        </p:nvSpPr>
        <p:spPr>
          <a:xfrm>
            <a:off x="3941930" y="4077072"/>
            <a:ext cx="4680520" cy="1077218"/>
          </a:xfrm>
          <a:prstGeom prst="rect">
            <a:avLst/>
          </a:prstGeom>
          <a:noFill/>
          <a:ln>
            <a:solidFill>
              <a:schemeClr val="tx2">
                <a:lumMod val="60000"/>
                <a:lumOff val="40000"/>
              </a:schemeClr>
            </a:solidFill>
          </a:ln>
        </p:spPr>
        <p:txBody>
          <a:bodyPr wrap="square" rtlCol="0">
            <a:spAutoFit/>
          </a:bodyPr>
          <a:lstStyle/>
          <a:p>
            <a:r>
              <a:rPr lang="ja-JP" altLang="en-US" sz="1600" dirty="0" smtClean="0">
                <a:solidFill>
                  <a:prstClr val="black"/>
                </a:solidFill>
              </a:rPr>
              <a:t>現在、磁気閉じ込め方式に超伝導を用いた</a:t>
            </a:r>
            <a:r>
              <a:rPr lang="en-US" altLang="ja-JP" sz="1600" dirty="0" smtClean="0">
                <a:solidFill>
                  <a:prstClr val="black"/>
                </a:solidFill>
              </a:rPr>
              <a:t>JT-60SA</a:t>
            </a:r>
            <a:r>
              <a:rPr lang="ja-JP" altLang="en-US" sz="1600" dirty="0" smtClean="0">
                <a:solidFill>
                  <a:prstClr val="black"/>
                </a:solidFill>
              </a:rPr>
              <a:t>の開発が進められている</a:t>
            </a:r>
            <a:endParaRPr lang="en-US" altLang="ja-JP" sz="1600" dirty="0" smtClean="0">
              <a:solidFill>
                <a:prstClr val="black"/>
              </a:solidFill>
            </a:endParaRPr>
          </a:p>
          <a:p>
            <a:r>
              <a:rPr lang="en-US" altLang="ja-JP" sz="1600" b="1" dirty="0" smtClean="0">
                <a:solidFill>
                  <a:prstClr val="black"/>
                </a:solidFill>
              </a:rPr>
              <a:t>JT-60SA</a:t>
            </a:r>
            <a:r>
              <a:rPr lang="ja-JP" altLang="en-US" sz="1600" b="1" dirty="0" smtClean="0">
                <a:solidFill>
                  <a:prstClr val="black"/>
                </a:solidFill>
              </a:rPr>
              <a:t>の</a:t>
            </a:r>
            <a:r>
              <a:rPr lang="en-US" altLang="ja-JP" sz="1600" b="1" dirty="0" smtClean="0">
                <a:solidFill>
                  <a:prstClr val="black"/>
                </a:solidFill>
              </a:rPr>
              <a:t>N-NBI</a:t>
            </a:r>
            <a:r>
              <a:rPr lang="ja-JP" altLang="en-US" sz="1600" b="1" dirty="0" smtClean="0">
                <a:solidFill>
                  <a:prstClr val="black"/>
                </a:solidFill>
              </a:rPr>
              <a:t>諸性能の目標値</a:t>
            </a:r>
            <a:endParaRPr lang="en-US" altLang="ja-JP" sz="1600" b="1" dirty="0" smtClean="0">
              <a:solidFill>
                <a:prstClr val="black"/>
              </a:solidFill>
            </a:endParaRPr>
          </a:p>
          <a:p>
            <a:pPr>
              <a:buFont typeface="Wingdings" pitchFamily="2" charset="2"/>
              <a:buChar char="p"/>
            </a:pPr>
            <a:r>
              <a:rPr lang="en-US" altLang="ja-JP" sz="1600" dirty="0" smtClean="0">
                <a:solidFill>
                  <a:srgbClr val="FF0000"/>
                </a:solidFill>
              </a:rPr>
              <a:t>500keV,10MW,100</a:t>
            </a:r>
            <a:r>
              <a:rPr lang="ja-JP" altLang="en-US" sz="1600" dirty="0" smtClean="0">
                <a:solidFill>
                  <a:srgbClr val="FF0000"/>
                </a:solidFill>
              </a:rPr>
              <a:t>秒のビーム入射</a:t>
            </a:r>
            <a:endParaRPr lang="ja-JP" altLang="en-US" sz="1600" dirty="0">
              <a:solidFill>
                <a:srgbClr val="FF0000"/>
              </a:solidFill>
            </a:endParaRPr>
          </a:p>
        </p:txBody>
      </p:sp>
      <p:sp>
        <p:nvSpPr>
          <p:cNvPr id="37" name="下矢印 36"/>
          <p:cNvSpPr/>
          <p:nvPr/>
        </p:nvSpPr>
        <p:spPr bwMode="auto">
          <a:xfrm>
            <a:off x="5922150" y="5247202"/>
            <a:ext cx="630070" cy="270030"/>
          </a:xfrm>
          <a:prstGeom prst="downArrow">
            <a:avLst/>
          </a:prstGeom>
          <a:solidFill>
            <a:schemeClr val="tx2">
              <a:lumMod val="60000"/>
              <a:lumOff val="4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ja-JP" altLang="en-US" smtClean="0">
              <a:solidFill>
                <a:prstClr val="black"/>
              </a:solidFill>
            </a:endParaRPr>
          </a:p>
        </p:txBody>
      </p:sp>
      <p:sp>
        <p:nvSpPr>
          <p:cNvPr id="38" name="テキスト ボックス 37"/>
          <p:cNvSpPr txBox="1"/>
          <p:nvPr/>
        </p:nvSpPr>
        <p:spPr>
          <a:xfrm>
            <a:off x="3347864" y="5607242"/>
            <a:ext cx="5719899" cy="369332"/>
          </a:xfrm>
          <a:prstGeom prst="rect">
            <a:avLst/>
          </a:prstGeom>
          <a:solidFill>
            <a:schemeClr val="tx2">
              <a:lumMod val="20000"/>
              <a:lumOff val="80000"/>
            </a:schemeClr>
          </a:solidFill>
        </p:spPr>
        <p:txBody>
          <a:bodyPr wrap="none" rtlCol="0">
            <a:spAutoFit/>
          </a:bodyPr>
          <a:lstStyle/>
          <a:p>
            <a:r>
              <a:rPr lang="en-US" altLang="ja-JP" b="1" dirty="0" smtClean="0">
                <a:solidFill>
                  <a:prstClr val="black"/>
                </a:solidFill>
              </a:rPr>
              <a:t>JT-60</a:t>
            </a:r>
            <a:r>
              <a:rPr lang="ja-JP" altLang="en-US" b="1" dirty="0" smtClean="0">
                <a:solidFill>
                  <a:prstClr val="black"/>
                </a:solidFill>
              </a:rPr>
              <a:t>用</a:t>
            </a:r>
            <a:r>
              <a:rPr lang="en-US" altLang="ja-JP" b="1" dirty="0" smtClean="0">
                <a:solidFill>
                  <a:prstClr val="black"/>
                </a:solidFill>
              </a:rPr>
              <a:t>N-NBI</a:t>
            </a:r>
            <a:r>
              <a:rPr lang="ja-JP" altLang="en-US" b="1" dirty="0" smtClean="0">
                <a:solidFill>
                  <a:prstClr val="black"/>
                </a:solidFill>
              </a:rPr>
              <a:t>（特に負イオン源）のグレードアップが必要</a:t>
            </a:r>
            <a:endParaRPr lang="ja-JP" altLang="en-US" b="1" dirty="0">
              <a:solidFill>
                <a:prstClr val="black"/>
              </a:solidFill>
            </a:endParaRPr>
          </a:p>
        </p:txBody>
      </p:sp>
      <p:sp>
        <p:nvSpPr>
          <p:cNvPr id="39" name="フローチャート: データ 38"/>
          <p:cNvSpPr/>
          <p:nvPr/>
        </p:nvSpPr>
        <p:spPr bwMode="auto">
          <a:xfrm rot="20565380">
            <a:off x="942817" y="5045713"/>
            <a:ext cx="840689" cy="492063"/>
          </a:xfrm>
          <a:prstGeom prst="flowChartInputOutpu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ja-JP" altLang="en-US" smtClean="0">
              <a:solidFill>
                <a:prstClr val="black"/>
              </a:solidFill>
            </a:endParaRPr>
          </a:p>
        </p:txBody>
      </p:sp>
      <p:cxnSp>
        <p:nvCxnSpPr>
          <p:cNvPr id="40" name="直線矢印コネクタ 39"/>
          <p:cNvCxnSpPr/>
          <p:nvPr/>
        </p:nvCxnSpPr>
        <p:spPr bwMode="auto">
          <a:xfrm>
            <a:off x="206515" y="2771927"/>
            <a:ext cx="810090" cy="2385265"/>
          </a:xfrm>
          <a:prstGeom prst="straightConnector1">
            <a:avLst/>
          </a:prstGeom>
          <a:solidFill>
            <a:schemeClr val="accent1"/>
          </a:solidFill>
          <a:ln w="9525" cap="flat" cmpd="sng" algn="ctr">
            <a:solidFill>
              <a:srgbClr val="FF0000"/>
            </a:solidFill>
            <a:prstDash val="dash"/>
            <a:round/>
            <a:headEnd type="none" w="med" len="med"/>
            <a:tailEnd type="arrow"/>
          </a:ln>
          <a:effectLst/>
        </p:spPr>
      </p:cxnSp>
      <p:sp>
        <p:nvSpPr>
          <p:cNvPr id="41" name="テキスト ボックス 40"/>
          <p:cNvSpPr txBox="1"/>
          <p:nvPr/>
        </p:nvSpPr>
        <p:spPr>
          <a:xfrm rot="20384959">
            <a:off x="988575" y="3077390"/>
            <a:ext cx="990109" cy="261610"/>
          </a:xfrm>
          <a:prstGeom prst="rect">
            <a:avLst/>
          </a:prstGeom>
          <a:noFill/>
        </p:spPr>
        <p:txBody>
          <a:bodyPr wrap="square" rtlCol="0">
            <a:spAutoFit/>
          </a:bodyPr>
          <a:lstStyle/>
          <a:p>
            <a:r>
              <a:rPr lang="ja-JP" altLang="en-US" sz="1100" dirty="0" smtClean="0">
                <a:solidFill>
                  <a:prstClr val="black"/>
                </a:solidFill>
              </a:rPr>
              <a:t>中性化セル</a:t>
            </a:r>
            <a:endParaRPr lang="ja-JP" altLang="en-US" sz="1100" dirty="0">
              <a:solidFill>
                <a:prstClr val="black"/>
              </a:solidFill>
            </a:endParaRPr>
          </a:p>
        </p:txBody>
      </p:sp>
      <p:sp>
        <p:nvSpPr>
          <p:cNvPr id="42" name="円/楕円 41"/>
          <p:cNvSpPr/>
          <p:nvPr/>
        </p:nvSpPr>
        <p:spPr bwMode="auto">
          <a:xfrm>
            <a:off x="476545" y="2951947"/>
            <a:ext cx="405045" cy="630070"/>
          </a:xfrm>
          <a:prstGeom prst="ellipse">
            <a:avLst/>
          </a:prstGeom>
          <a:no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kumimoji="0" lang="ja-JP" altLang="en-US" smtClean="0">
              <a:solidFill>
                <a:prstClr val="black"/>
              </a:solidFill>
            </a:endParaRPr>
          </a:p>
        </p:txBody>
      </p:sp>
      <p:sp>
        <p:nvSpPr>
          <p:cNvPr id="43" name="テキスト ボックス 42"/>
          <p:cNvSpPr txBox="1"/>
          <p:nvPr/>
        </p:nvSpPr>
        <p:spPr>
          <a:xfrm>
            <a:off x="566555" y="2141857"/>
            <a:ext cx="837089" cy="261610"/>
          </a:xfrm>
          <a:prstGeom prst="rect">
            <a:avLst/>
          </a:prstGeom>
          <a:noFill/>
          <a:ln>
            <a:solidFill>
              <a:srgbClr val="FF0000"/>
            </a:solidFill>
          </a:ln>
        </p:spPr>
        <p:txBody>
          <a:bodyPr wrap="none" rtlCol="0">
            <a:spAutoFit/>
          </a:bodyPr>
          <a:lstStyle/>
          <a:p>
            <a:r>
              <a:rPr lang="ja-JP" altLang="en-US" sz="1100" dirty="0" smtClean="0">
                <a:solidFill>
                  <a:srgbClr val="FF0000"/>
                </a:solidFill>
              </a:rPr>
              <a:t>負イオン源</a:t>
            </a:r>
            <a:endParaRPr lang="ja-JP" altLang="en-US" sz="1100" dirty="0">
              <a:solidFill>
                <a:srgbClr val="FF0000"/>
              </a:solidFill>
            </a:endParaRPr>
          </a:p>
        </p:txBody>
      </p:sp>
      <p:cxnSp>
        <p:nvCxnSpPr>
          <p:cNvPr id="44" name="直線矢印コネクタ 43"/>
          <p:cNvCxnSpPr>
            <a:stCxn id="43" idx="2"/>
          </p:cNvCxnSpPr>
          <p:nvPr/>
        </p:nvCxnSpPr>
        <p:spPr bwMode="auto">
          <a:xfrm flipH="1">
            <a:off x="791580" y="2403467"/>
            <a:ext cx="193520" cy="63849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クランプ説</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24</a:t>
            </a:fld>
            <a:endParaRPr kumimoji="1" lang="ja-JP" altLang="en-US" dirty="0">
              <a:solidFill>
                <a:schemeClr val="tx1"/>
              </a:solidFill>
            </a:endParaRPr>
          </a:p>
        </p:txBody>
      </p:sp>
      <p:sp>
        <p:nvSpPr>
          <p:cNvPr id="46" name="コンテンツ プレースホルダ 1"/>
          <p:cNvSpPr>
            <a:spLocks noGrp="1"/>
          </p:cNvSpPr>
          <p:nvPr>
            <p:ph idx="1"/>
          </p:nvPr>
        </p:nvSpPr>
        <p:spPr>
          <a:xfrm>
            <a:off x="446506" y="1052736"/>
            <a:ext cx="8250988" cy="5434133"/>
          </a:xfrm>
        </p:spPr>
        <p:txBody>
          <a:bodyPr>
            <a:normAutofit/>
          </a:bodyPr>
          <a:lstStyle/>
          <a:p>
            <a:pPr algn="ctr">
              <a:buNone/>
            </a:pPr>
            <a:r>
              <a:rPr lang="ja-JP" altLang="en-US" sz="2400" dirty="0" smtClean="0"/>
              <a:t>電界の静電力により電極表面の微粒子が遊離</a:t>
            </a:r>
            <a:endParaRPr lang="en-US" altLang="ja-JP" sz="2400" dirty="0" smtClean="0"/>
          </a:p>
          <a:p>
            <a:pPr algn="ctr"/>
            <a:endParaRPr lang="en-US" altLang="ja-JP" sz="2400" dirty="0" smtClean="0"/>
          </a:p>
          <a:p>
            <a:pPr algn="ctr">
              <a:buNone/>
            </a:pPr>
            <a:r>
              <a:rPr kumimoji="1" lang="ja-JP" altLang="en-US" sz="2400" dirty="0" smtClean="0"/>
              <a:t>　　　　　　　　　　　　　　　電極間電圧により加速</a:t>
            </a:r>
            <a:endParaRPr kumimoji="1" lang="en-US" altLang="ja-JP" sz="2400" dirty="0" smtClean="0"/>
          </a:p>
          <a:p>
            <a:pPr algn="ctr"/>
            <a:endParaRPr kumimoji="1" lang="en-US" altLang="ja-JP" sz="2400" dirty="0" smtClean="0"/>
          </a:p>
          <a:p>
            <a:pPr algn="ctr">
              <a:buNone/>
            </a:pPr>
            <a:r>
              <a:rPr kumimoji="1" lang="ja-JP" altLang="en-US" sz="2400" dirty="0" smtClean="0"/>
              <a:t>　エネルギーを得て対向電極に衝突し、対向電極表面の局部的融解を引き起こす</a:t>
            </a:r>
            <a:endParaRPr kumimoji="1" lang="en-US" altLang="ja-JP" sz="2400" dirty="0" smtClean="0"/>
          </a:p>
          <a:p>
            <a:pPr algn="ctr"/>
            <a:endParaRPr lang="en-US" altLang="ja-JP" sz="2400" dirty="0" smtClean="0"/>
          </a:p>
          <a:p>
            <a:pPr algn="ctr">
              <a:buNone/>
            </a:pPr>
            <a:r>
              <a:rPr kumimoji="1" lang="ja-JP" altLang="en-US" sz="2400" dirty="0" smtClean="0"/>
              <a:t>　　　　　　　　　　　　　　　電極材料が蒸発</a:t>
            </a:r>
            <a:endParaRPr kumimoji="1" lang="en-US" altLang="ja-JP" sz="2400" dirty="0" smtClean="0"/>
          </a:p>
          <a:p>
            <a:pPr algn="ctr"/>
            <a:endParaRPr lang="en-US" altLang="ja-JP" sz="2400" dirty="0" smtClean="0"/>
          </a:p>
          <a:p>
            <a:pPr algn="ctr">
              <a:buNone/>
            </a:pPr>
            <a:r>
              <a:rPr lang="ja-JP" altLang="en-US" sz="2400" dirty="0" smtClean="0"/>
              <a:t>　蒸気が電離して電荷のキャリアとなり絶縁破壊</a:t>
            </a:r>
            <a:endParaRPr kumimoji="1" lang="en-US" altLang="ja-JP" sz="2400" dirty="0" smtClean="0"/>
          </a:p>
        </p:txBody>
      </p:sp>
      <p:sp>
        <p:nvSpPr>
          <p:cNvPr id="47" name="下矢印 46"/>
          <p:cNvSpPr/>
          <p:nvPr/>
        </p:nvSpPr>
        <p:spPr>
          <a:xfrm>
            <a:off x="3995936" y="1700808"/>
            <a:ext cx="576064" cy="108012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j-ea"/>
            </a:endParaRPr>
          </a:p>
        </p:txBody>
      </p:sp>
      <p:sp>
        <p:nvSpPr>
          <p:cNvPr id="48" name="テキスト ボックス 47"/>
          <p:cNvSpPr txBox="1"/>
          <p:nvPr/>
        </p:nvSpPr>
        <p:spPr>
          <a:xfrm>
            <a:off x="5724128" y="6114226"/>
            <a:ext cx="3312368" cy="369332"/>
          </a:xfrm>
          <a:prstGeom prst="rect">
            <a:avLst/>
          </a:prstGeom>
          <a:noFill/>
        </p:spPr>
        <p:txBody>
          <a:bodyPr wrap="square" rtlCol="0">
            <a:spAutoFit/>
          </a:bodyPr>
          <a:lstStyle/>
          <a:p>
            <a:r>
              <a:rPr kumimoji="1" lang="en-US" altLang="ja-JP" dirty="0" smtClean="0">
                <a:solidFill>
                  <a:srgbClr val="FF0000"/>
                </a:solidFill>
                <a:ea typeface="+mj-ea"/>
              </a:rPr>
              <a:t>※</a:t>
            </a:r>
            <a:r>
              <a:rPr kumimoji="1" lang="ja-JP" altLang="en-US" dirty="0" smtClean="0">
                <a:solidFill>
                  <a:srgbClr val="FF0000"/>
                </a:solidFill>
                <a:ea typeface="+mj-ea"/>
              </a:rPr>
              <a:t>ギャップ長（</a:t>
            </a:r>
            <a:r>
              <a:rPr kumimoji="1" lang="en-US" altLang="ja-JP" dirty="0" smtClean="0">
                <a:solidFill>
                  <a:srgbClr val="FF0000"/>
                </a:solidFill>
                <a:ea typeface="+mj-ea"/>
              </a:rPr>
              <a:t>cm</a:t>
            </a:r>
            <a:r>
              <a:rPr kumimoji="1" lang="ja-JP" altLang="en-US" dirty="0" smtClean="0">
                <a:solidFill>
                  <a:srgbClr val="FF0000"/>
                </a:solidFill>
                <a:ea typeface="+mj-ea"/>
              </a:rPr>
              <a:t>～</a:t>
            </a:r>
            <a:r>
              <a:rPr kumimoji="1" lang="en-US" altLang="ja-JP" dirty="0" smtClean="0">
                <a:solidFill>
                  <a:srgbClr val="FF0000"/>
                </a:solidFill>
                <a:ea typeface="+mj-ea"/>
              </a:rPr>
              <a:t>m</a:t>
            </a:r>
            <a:r>
              <a:rPr kumimoji="1" lang="ja-JP" altLang="en-US" dirty="0" smtClean="0">
                <a:solidFill>
                  <a:srgbClr val="FF0000"/>
                </a:solidFill>
                <a:ea typeface="+mj-ea"/>
              </a:rPr>
              <a:t>程度）</a:t>
            </a:r>
            <a:endParaRPr kumimoji="1" lang="ja-JP" altLang="en-US" dirty="0">
              <a:solidFill>
                <a:srgbClr val="FF0000"/>
              </a:solidFill>
              <a:ea typeface="+mj-ea"/>
            </a:endParaRPr>
          </a:p>
        </p:txBody>
      </p:sp>
      <p:sp>
        <p:nvSpPr>
          <p:cNvPr id="49" name="下矢印 48"/>
          <p:cNvSpPr/>
          <p:nvPr/>
        </p:nvSpPr>
        <p:spPr>
          <a:xfrm>
            <a:off x="3995936" y="3933056"/>
            <a:ext cx="576064" cy="108012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mj-e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陽極加熱説</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25</a:t>
            </a:fld>
            <a:endParaRPr kumimoji="1" lang="ja-JP" altLang="en-US" dirty="0">
              <a:solidFill>
                <a:schemeClr val="tx1"/>
              </a:solidFill>
            </a:endParaRPr>
          </a:p>
        </p:txBody>
      </p:sp>
      <p:sp>
        <p:nvSpPr>
          <p:cNvPr id="18" name="コンテンツ プレースホルダ 1"/>
          <p:cNvSpPr>
            <a:spLocks noGrp="1"/>
          </p:cNvSpPr>
          <p:nvPr>
            <p:ph idx="1"/>
          </p:nvPr>
        </p:nvSpPr>
        <p:spPr>
          <a:xfrm>
            <a:off x="251520" y="947194"/>
            <a:ext cx="8445974" cy="5434133"/>
          </a:xfrm>
        </p:spPr>
        <p:txBody>
          <a:bodyPr>
            <a:normAutofit/>
          </a:bodyPr>
          <a:lstStyle/>
          <a:p>
            <a:pPr algn="ctr">
              <a:buNone/>
            </a:pPr>
            <a:r>
              <a:rPr lang="ja-JP" altLang="en-US" sz="2400" dirty="0" smtClean="0">
                <a:latin typeface="+mj-lt"/>
              </a:rPr>
              <a:t>ギャップに高電界を印加すると陰極から電子が放出</a:t>
            </a:r>
            <a:endParaRPr lang="en-US" altLang="ja-JP" sz="2400" dirty="0" smtClean="0">
              <a:latin typeface="+mj-lt"/>
            </a:endParaRPr>
          </a:p>
          <a:p>
            <a:pPr algn="ctr"/>
            <a:endParaRPr lang="en-US" altLang="ja-JP" sz="2400" dirty="0" smtClean="0">
              <a:latin typeface="+mj-lt"/>
            </a:endParaRPr>
          </a:p>
          <a:p>
            <a:pPr algn="ctr">
              <a:buNone/>
            </a:pPr>
            <a:r>
              <a:rPr kumimoji="1" lang="ja-JP" altLang="en-US" sz="2400" dirty="0" smtClean="0">
                <a:latin typeface="+mj-lt"/>
              </a:rPr>
              <a:t>　　　　　　　　　　　　　　　    電極間電圧により加速</a:t>
            </a:r>
            <a:endParaRPr kumimoji="1" lang="en-US" altLang="ja-JP" sz="2400" dirty="0" smtClean="0">
              <a:latin typeface="+mj-lt"/>
            </a:endParaRPr>
          </a:p>
          <a:p>
            <a:pPr algn="ctr"/>
            <a:endParaRPr kumimoji="1" lang="en-US" altLang="ja-JP" sz="2400" dirty="0" smtClean="0">
              <a:latin typeface="+mj-lt"/>
            </a:endParaRPr>
          </a:p>
          <a:p>
            <a:pPr algn="ctr">
              <a:buNone/>
            </a:pPr>
            <a:r>
              <a:rPr kumimoji="1" lang="ja-JP" altLang="en-US" sz="2400" dirty="0" smtClean="0">
                <a:latin typeface="+mj-lt"/>
              </a:rPr>
              <a:t>　電子ビームとなって対向電極に衝突</a:t>
            </a:r>
            <a:r>
              <a:rPr lang="ja-JP" altLang="en-US" sz="2400" dirty="0" smtClean="0">
                <a:latin typeface="+mj-lt"/>
              </a:rPr>
              <a:t>し、</a:t>
            </a:r>
            <a:endParaRPr lang="en-US" altLang="ja-JP" sz="2400" dirty="0" smtClean="0">
              <a:latin typeface="+mj-lt"/>
            </a:endParaRPr>
          </a:p>
          <a:p>
            <a:pPr algn="ctr">
              <a:buNone/>
            </a:pPr>
            <a:r>
              <a:rPr lang="ja-JP" altLang="en-US" sz="2400" dirty="0" smtClean="0">
                <a:latin typeface="+mj-lt"/>
              </a:rPr>
              <a:t>　　・電子衝撃により陽極面で吸着・吸蔵ガスが放出</a:t>
            </a:r>
            <a:endParaRPr lang="en-US" altLang="ja-JP" sz="2400" dirty="0" smtClean="0">
              <a:latin typeface="+mj-lt"/>
            </a:endParaRPr>
          </a:p>
          <a:p>
            <a:pPr algn="ctr">
              <a:buNone/>
            </a:pPr>
            <a:r>
              <a:rPr lang="ja-JP" altLang="en-US" sz="2400" dirty="0" smtClean="0">
                <a:latin typeface="+mj-lt"/>
              </a:rPr>
              <a:t>　　・衝撃による陽極の局部的な加熱により金属蒸気が放出</a:t>
            </a:r>
            <a:endParaRPr kumimoji="1" lang="en-US" altLang="ja-JP" sz="2400" dirty="0" smtClean="0">
              <a:latin typeface="+mj-lt"/>
            </a:endParaRPr>
          </a:p>
          <a:p>
            <a:pPr algn="ctr"/>
            <a:endParaRPr lang="en-US" altLang="ja-JP" sz="2400" dirty="0" smtClean="0">
              <a:latin typeface="+mj-lt"/>
            </a:endParaRPr>
          </a:p>
          <a:p>
            <a:pPr algn="ctr">
              <a:buNone/>
            </a:pPr>
            <a:r>
              <a:rPr kumimoji="1" lang="ja-JP" altLang="en-US" sz="2400" dirty="0" smtClean="0">
                <a:latin typeface="+mj-lt"/>
              </a:rPr>
              <a:t>　　　　　　　　　　　　　　</a:t>
            </a:r>
            <a:r>
              <a:rPr lang="ja-JP" altLang="en-US" sz="2400" dirty="0" smtClean="0">
                <a:latin typeface="+mj-lt"/>
              </a:rPr>
              <a:t>　　電子の衝突電離作用</a:t>
            </a:r>
            <a:endParaRPr kumimoji="1" lang="en-US" altLang="ja-JP" sz="2400" dirty="0" smtClean="0">
              <a:latin typeface="+mj-lt"/>
            </a:endParaRPr>
          </a:p>
          <a:p>
            <a:pPr algn="ctr"/>
            <a:endParaRPr lang="en-US" altLang="ja-JP" sz="2400" dirty="0" smtClean="0">
              <a:latin typeface="+mj-lt"/>
            </a:endParaRPr>
          </a:p>
          <a:p>
            <a:pPr algn="ctr">
              <a:buNone/>
            </a:pPr>
            <a:r>
              <a:rPr lang="ja-JP" altLang="en-US" sz="2400" dirty="0" smtClean="0">
                <a:latin typeface="+mj-lt"/>
              </a:rPr>
              <a:t>　電荷のキャリアとなり絶縁破壊</a:t>
            </a:r>
            <a:endParaRPr kumimoji="1" lang="en-US" altLang="ja-JP" sz="2400" dirty="0" smtClean="0">
              <a:latin typeface="+mj-lt"/>
            </a:endParaRPr>
          </a:p>
        </p:txBody>
      </p:sp>
      <p:sp>
        <p:nvSpPr>
          <p:cNvPr id="19" name="下矢印 18"/>
          <p:cNvSpPr/>
          <p:nvPr/>
        </p:nvSpPr>
        <p:spPr>
          <a:xfrm>
            <a:off x="3995936" y="1556792"/>
            <a:ext cx="576064" cy="122413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a typeface="+mj-ea"/>
            </a:endParaRPr>
          </a:p>
        </p:txBody>
      </p:sp>
      <p:sp>
        <p:nvSpPr>
          <p:cNvPr id="20" name="下矢印 19"/>
          <p:cNvSpPr/>
          <p:nvPr/>
        </p:nvSpPr>
        <p:spPr>
          <a:xfrm>
            <a:off x="3987634" y="4149080"/>
            <a:ext cx="576064" cy="122413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000">
              <a:latin typeface="+mj-lt"/>
              <a:ea typeface="+mj-ea"/>
            </a:endParaRPr>
          </a:p>
        </p:txBody>
      </p:sp>
      <p:sp>
        <p:nvSpPr>
          <p:cNvPr id="21" name="テキスト ボックス 20"/>
          <p:cNvSpPr txBox="1"/>
          <p:nvPr/>
        </p:nvSpPr>
        <p:spPr>
          <a:xfrm>
            <a:off x="5514528" y="6237312"/>
            <a:ext cx="3456384" cy="369332"/>
          </a:xfrm>
          <a:prstGeom prst="rect">
            <a:avLst/>
          </a:prstGeom>
          <a:noFill/>
        </p:spPr>
        <p:txBody>
          <a:bodyPr wrap="square" rtlCol="0">
            <a:spAutoFit/>
          </a:bodyPr>
          <a:lstStyle/>
          <a:p>
            <a:pPr algn="ctr"/>
            <a:r>
              <a:rPr kumimoji="1" lang="en-US" altLang="ja-JP" dirty="0" smtClean="0">
                <a:solidFill>
                  <a:srgbClr val="FF0000"/>
                </a:solidFill>
                <a:latin typeface="+mj-lt"/>
                <a:ea typeface="+mj-ea"/>
              </a:rPr>
              <a:t>※</a:t>
            </a:r>
            <a:r>
              <a:rPr kumimoji="1" lang="ja-JP" altLang="en-US" dirty="0" smtClean="0">
                <a:solidFill>
                  <a:srgbClr val="FF0000"/>
                </a:solidFill>
                <a:latin typeface="+mj-lt"/>
                <a:ea typeface="+mj-ea"/>
              </a:rPr>
              <a:t>ギャップ長（</a:t>
            </a:r>
            <a:r>
              <a:rPr lang="en-US" altLang="ja-JP" dirty="0" smtClean="0">
                <a:solidFill>
                  <a:srgbClr val="FF0000"/>
                </a:solidFill>
                <a:latin typeface="+mj-lt"/>
                <a:ea typeface="+mj-ea"/>
              </a:rPr>
              <a:t>1mm</a:t>
            </a:r>
            <a:r>
              <a:rPr lang="ja-JP" altLang="en-US" dirty="0" smtClean="0">
                <a:solidFill>
                  <a:srgbClr val="FF0000"/>
                </a:solidFill>
                <a:latin typeface="+mj-lt"/>
                <a:ea typeface="+mj-ea"/>
              </a:rPr>
              <a:t>以上</a:t>
            </a:r>
            <a:r>
              <a:rPr kumimoji="1" lang="ja-JP" altLang="en-US" dirty="0" smtClean="0">
                <a:solidFill>
                  <a:srgbClr val="FF0000"/>
                </a:solidFill>
                <a:latin typeface="+mj-lt"/>
                <a:ea typeface="+mj-ea"/>
              </a:rPr>
              <a:t>）</a:t>
            </a:r>
            <a:endParaRPr kumimoji="1" lang="ja-JP" altLang="en-US" dirty="0">
              <a:solidFill>
                <a:srgbClr val="FF0000"/>
              </a:solidFill>
              <a:latin typeface="+mj-lt"/>
              <a:ea typeface="+mj-ea"/>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陰極</a:t>
            </a:r>
            <a:r>
              <a:rPr lang="ja-JP" altLang="en-US" sz="3600" dirty="0" smtClean="0"/>
              <a:t>加熱説</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26</a:t>
            </a:fld>
            <a:endParaRPr kumimoji="1" lang="ja-JP" altLang="en-US" dirty="0">
              <a:solidFill>
                <a:schemeClr val="tx1"/>
              </a:solidFill>
            </a:endParaRPr>
          </a:p>
        </p:txBody>
      </p:sp>
      <p:sp>
        <p:nvSpPr>
          <p:cNvPr id="14" name="コンテンツ プレースホルダ 1"/>
          <p:cNvSpPr>
            <a:spLocks noGrp="1"/>
          </p:cNvSpPr>
          <p:nvPr>
            <p:ph idx="1"/>
          </p:nvPr>
        </p:nvSpPr>
        <p:spPr>
          <a:xfrm>
            <a:off x="251520" y="1124744"/>
            <a:ext cx="8676456" cy="4525963"/>
          </a:xfrm>
        </p:spPr>
        <p:txBody>
          <a:bodyPr>
            <a:normAutofit/>
          </a:bodyPr>
          <a:lstStyle/>
          <a:p>
            <a:pPr algn="ctr">
              <a:buNone/>
            </a:pPr>
            <a:r>
              <a:rPr lang="ja-JP" altLang="en-US" sz="2400" dirty="0" smtClean="0">
                <a:latin typeface="+mj-lt"/>
              </a:rPr>
              <a:t>電極表面上には微視的に見ると鋭い突起物が存在</a:t>
            </a:r>
            <a:endParaRPr lang="en-US" altLang="ja-JP" sz="2400" dirty="0" smtClean="0">
              <a:latin typeface="+mj-lt"/>
            </a:endParaRPr>
          </a:p>
          <a:p>
            <a:pPr algn="ctr">
              <a:buNone/>
            </a:pPr>
            <a:endParaRPr lang="en-US" altLang="ja-JP" sz="2400" dirty="0" smtClean="0">
              <a:latin typeface="+mj-lt"/>
            </a:endParaRPr>
          </a:p>
          <a:p>
            <a:pPr algn="ctr">
              <a:buNone/>
            </a:pPr>
            <a:r>
              <a:rPr kumimoji="1" lang="ja-JP" altLang="en-US" sz="2400" dirty="0" smtClean="0">
                <a:latin typeface="+mj-lt"/>
              </a:rPr>
              <a:t>　　　　　　　　　　　　　　　           </a:t>
            </a:r>
            <a:r>
              <a:rPr lang="ja-JP" altLang="en-US" sz="2400" dirty="0" smtClean="0">
                <a:latin typeface="+mj-lt"/>
              </a:rPr>
              <a:t>電気力線の集中による高電界</a:t>
            </a:r>
            <a:endParaRPr kumimoji="1" lang="en-US" altLang="ja-JP" sz="2400" dirty="0" smtClean="0">
              <a:latin typeface="+mj-lt"/>
            </a:endParaRPr>
          </a:p>
          <a:p>
            <a:pPr algn="ctr"/>
            <a:endParaRPr kumimoji="1" lang="en-US" altLang="ja-JP" sz="2400" dirty="0" smtClean="0">
              <a:latin typeface="+mj-lt"/>
            </a:endParaRPr>
          </a:p>
          <a:p>
            <a:pPr algn="ctr">
              <a:buNone/>
            </a:pPr>
            <a:r>
              <a:rPr lang="ja-JP" altLang="en-US" sz="2400" dirty="0" smtClean="0">
                <a:latin typeface="+mj-lt"/>
              </a:rPr>
              <a:t>　　電子が放出され電流密度が大きくなり高温となる</a:t>
            </a:r>
            <a:endParaRPr lang="en-US" altLang="ja-JP" sz="2400" dirty="0" smtClean="0">
              <a:latin typeface="+mj-lt"/>
            </a:endParaRPr>
          </a:p>
          <a:p>
            <a:pPr algn="ctr">
              <a:buNone/>
            </a:pPr>
            <a:r>
              <a:rPr kumimoji="1" lang="ja-JP" altLang="en-US" sz="2400" dirty="0" smtClean="0">
                <a:latin typeface="+mj-lt"/>
              </a:rPr>
              <a:t>　　　　　　　　　　　　　　</a:t>
            </a:r>
            <a:r>
              <a:rPr lang="ja-JP" altLang="en-US" sz="2400" dirty="0" smtClean="0">
                <a:latin typeface="+mj-lt"/>
              </a:rPr>
              <a:t>　</a:t>
            </a:r>
            <a:endParaRPr lang="en-US" altLang="ja-JP" sz="2400" dirty="0" smtClean="0">
              <a:latin typeface="+mj-lt"/>
            </a:endParaRPr>
          </a:p>
          <a:p>
            <a:pPr algn="ctr">
              <a:buNone/>
            </a:pPr>
            <a:r>
              <a:rPr lang="ja-JP" altLang="en-US" sz="1800" dirty="0" smtClean="0">
                <a:latin typeface="+mj-lt"/>
              </a:rPr>
              <a:t>　　　　　　　　　　　　　　　　　　　</a:t>
            </a:r>
            <a:r>
              <a:rPr lang="ja-JP" altLang="en-US" sz="2400" dirty="0" smtClean="0">
                <a:latin typeface="+mj-lt"/>
              </a:rPr>
              <a:t>溶融・蒸発</a:t>
            </a:r>
            <a:endParaRPr lang="en-US" altLang="ja-JP" sz="2400" dirty="0" smtClean="0">
              <a:latin typeface="+mj-lt"/>
            </a:endParaRPr>
          </a:p>
          <a:p>
            <a:pPr algn="ctr">
              <a:buNone/>
            </a:pPr>
            <a:endParaRPr lang="en-US" altLang="ja-JP" sz="2400" dirty="0" smtClean="0">
              <a:latin typeface="+mj-lt"/>
            </a:endParaRPr>
          </a:p>
          <a:p>
            <a:pPr algn="ctr">
              <a:buNone/>
            </a:pPr>
            <a:r>
              <a:rPr lang="ja-JP" altLang="en-US" sz="2400" dirty="0" smtClean="0">
                <a:latin typeface="+mj-lt"/>
              </a:rPr>
              <a:t>　蒸気が電荷のキャリアとなり絶縁破壊</a:t>
            </a:r>
            <a:endParaRPr kumimoji="1" lang="en-US" altLang="ja-JP" sz="2400" dirty="0" smtClean="0">
              <a:latin typeface="+mj-lt"/>
            </a:endParaRPr>
          </a:p>
        </p:txBody>
      </p:sp>
      <p:sp>
        <p:nvSpPr>
          <p:cNvPr id="15" name="下矢印 14"/>
          <p:cNvSpPr/>
          <p:nvPr/>
        </p:nvSpPr>
        <p:spPr>
          <a:xfrm>
            <a:off x="3995936" y="1700808"/>
            <a:ext cx="576064" cy="1080120"/>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j-lt"/>
              <a:ea typeface="+mj-ea"/>
            </a:endParaRPr>
          </a:p>
        </p:txBody>
      </p:sp>
      <p:sp>
        <p:nvSpPr>
          <p:cNvPr id="16" name="下矢印 15"/>
          <p:cNvSpPr/>
          <p:nvPr/>
        </p:nvSpPr>
        <p:spPr>
          <a:xfrm>
            <a:off x="3995936" y="3429000"/>
            <a:ext cx="576064" cy="1224136"/>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latin typeface="+mj-lt"/>
              <a:ea typeface="+mj-ea"/>
            </a:endParaRPr>
          </a:p>
        </p:txBody>
      </p:sp>
      <p:sp>
        <p:nvSpPr>
          <p:cNvPr id="17" name="テキスト ボックス 16"/>
          <p:cNvSpPr txBox="1"/>
          <p:nvPr/>
        </p:nvSpPr>
        <p:spPr>
          <a:xfrm>
            <a:off x="5831632" y="6021288"/>
            <a:ext cx="3312368" cy="369332"/>
          </a:xfrm>
          <a:prstGeom prst="rect">
            <a:avLst/>
          </a:prstGeom>
          <a:noFill/>
        </p:spPr>
        <p:txBody>
          <a:bodyPr wrap="square" rtlCol="0">
            <a:spAutoFit/>
          </a:bodyPr>
          <a:lstStyle/>
          <a:p>
            <a:r>
              <a:rPr kumimoji="1" lang="en-US" altLang="ja-JP" dirty="0" smtClean="0">
                <a:solidFill>
                  <a:srgbClr val="FF0000"/>
                </a:solidFill>
                <a:latin typeface="+mj-lt"/>
                <a:ea typeface="+mj-ea"/>
              </a:rPr>
              <a:t>※</a:t>
            </a:r>
            <a:r>
              <a:rPr kumimoji="1" lang="ja-JP" altLang="en-US" dirty="0" smtClean="0">
                <a:solidFill>
                  <a:srgbClr val="FF0000"/>
                </a:solidFill>
                <a:latin typeface="+mj-lt"/>
                <a:ea typeface="+mj-ea"/>
              </a:rPr>
              <a:t>ギャップ長（</a:t>
            </a:r>
            <a:r>
              <a:rPr kumimoji="1" lang="en-US" altLang="ja-JP" dirty="0" smtClean="0">
                <a:solidFill>
                  <a:srgbClr val="FF0000"/>
                </a:solidFill>
                <a:latin typeface="+mj-lt"/>
                <a:ea typeface="+mj-ea"/>
              </a:rPr>
              <a:t>1mm</a:t>
            </a:r>
            <a:r>
              <a:rPr kumimoji="1" lang="ja-JP" altLang="en-US" dirty="0" smtClean="0">
                <a:solidFill>
                  <a:srgbClr val="FF0000"/>
                </a:solidFill>
                <a:latin typeface="+mj-lt"/>
                <a:ea typeface="+mj-ea"/>
              </a:rPr>
              <a:t>以下）</a:t>
            </a:r>
            <a:endParaRPr kumimoji="1" lang="ja-JP" altLang="en-US" dirty="0">
              <a:solidFill>
                <a:srgbClr val="FF0000"/>
              </a:solidFill>
              <a:latin typeface="+mj-lt"/>
              <a:ea typeface="+mj-ea"/>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はじめに</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3</a:t>
            </a:fld>
            <a:endParaRPr kumimoji="1" lang="ja-JP" altLang="en-US" dirty="0">
              <a:solidFill>
                <a:schemeClr val="tx1"/>
              </a:solidFill>
            </a:endParaRPr>
          </a:p>
        </p:txBody>
      </p:sp>
      <p:grpSp>
        <p:nvGrpSpPr>
          <p:cNvPr id="19" name="グループ化 18"/>
          <p:cNvGrpSpPr/>
          <p:nvPr/>
        </p:nvGrpSpPr>
        <p:grpSpPr>
          <a:xfrm>
            <a:off x="251520" y="904850"/>
            <a:ext cx="4840288" cy="4324350"/>
            <a:chOff x="0" y="561975"/>
            <a:chExt cx="4840288" cy="4324350"/>
          </a:xfrm>
        </p:grpSpPr>
        <p:grpSp>
          <p:nvGrpSpPr>
            <p:cNvPr id="20" name="グループ化 81"/>
            <p:cNvGrpSpPr>
              <a:grpSpLocks/>
            </p:cNvGrpSpPr>
            <p:nvPr/>
          </p:nvGrpSpPr>
          <p:grpSpPr bwMode="auto">
            <a:xfrm>
              <a:off x="1012825" y="2541588"/>
              <a:ext cx="2508250" cy="1296987"/>
              <a:chOff x="1208052" y="2990065"/>
              <a:chExt cx="2536152" cy="1338907"/>
            </a:xfrm>
          </p:grpSpPr>
          <p:sp>
            <p:nvSpPr>
              <p:cNvPr id="61" name="右矢印 60"/>
              <p:cNvSpPr/>
              <p:nvPr/>
            </p:nvSpPr>
            <p:spPr bwMode="auto">
              <a:xfrm rot="5400000">
                <a:off x="1808280" y="3364170"/>
                <a:ext cx="1338907" cy="590699"/>
              </a:xfrm>
              <a:prstGeom prst="rightArrow">
                <a:avLst/>
              </a:prstGeom>
              <a:solidFill>
                <a:schemeClr val="accent2">
                  <a:lumMod val="40000"/>
                  <a:lumOff val="60000"/>
                  <a:alpha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Times New Roman" pitchFamily="18" charset="0"/>
                  <a:cs typeface="Times New Roman" pitchFamily="18" charset="0"/>
                </a:endParaRPr>
              </a:p>
            </p:txBody>
          </p:sp>
          <p:sp>
            <p:nvSpPr>
              <p:cNvPr id="62" name="右矢印 61"/>
              <p:cNvSpPr/>
              <p:nvPr/>
            </p:nvSpPr>
            <p:spPr bwMode="auto">
              <a:xfrm rot="5400000">
                <a:off x="833947" y="3364170"/>
                <a:ext cx="1338907" cy="590699"/>
              </a:xfrm>
              <a:prstGeom prst="rightArrow">
                <a:avLst/>
              </a:prstGeom>
              <a:solidFill>
                <a:schemeClr val="accent2">
                  <a:lumMod val="40000"/>
                  <a:lumOff val="60000"/>
                  <a:alpha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Times New Roman" pitchFamily="18" charset="0"/>
                  <a:cs typeface="Times New Roman" pitchFamily="18" charset="0"/>
                </a:endParaRPr>
              </a:p>
            </p:txBody>
          </p:sp>
          <p:sp>
            <p:nvSpPr>
              <p:cNvPr id="63" name="右矢印 62"/>
              <p:cNvSpPr/>
              <p:nvPr/>
            </p:nvSpPr>
            <p:spPr bwMode="auto">
              <a:xfrm rot="5400000">
                <a:off x="1321114" y="3364971"/>
                <a:ext cx="1338907" cy="589094"/>
              </a:xfrm>
              <a:prstGeom prst="rightArrow">
                <a:avLst/>
              </a:prstGeom>
              <a:solidFill>
                <a:schemeClr val="accent2">
                  <a:lumMod val="40000"/>
                  <a:lumOff val="60000"/>
                  <a:alpha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Times New Roman" pitchFamily="18" charset="0"/>
                  <a:cs typeface="Times New Roman" pitchFamily="18" charset="0"/>
                </a:endParaRPr>
              </a:p>
            </p:txBody>
          </p:sp>
          <p:sp>
            <p:nvSpPr>
              <p:cNvPr id="64" name="右矢印 63"/>
              <p:cNvSpPr/>
              <p:nvPr/>
            </p:nvSpPr>
            <p:spPr bwMode="auto">
              <a:xfrm rot="5400000">
                <a:off x="2294643" y="3365774"/>
                <a:ext cx="1338907" cy="587488"/>
              </a:xfrm>
              <a:prstGeom prst="rightArrow">
                <a:avLst/>
              </a:prstGeom>
              <a:solidFill>
                <a:schemeClr val="accent2">
                  <a:lumMod val="40000"/>
                  <a:lumOff val="60000"/>
                  <a:alpha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Times New Roman" pitchFamily="18" charset="0"/>
                  <a:cs typeface="Times New Roman" pitchFamily="18" charset="0"/>
                </a:endParaRPr>
              </a:p>
            </p:txBody>
          </p:sp>
          <p:sp>
            <p:nvSpPr>
              <p:cNvPr id="65" name="右矢印 64"/>
              <p:cNvSpPr/>
              <p:nvPr/>
            </p:nvSpPr>
            <p:spPr bwMode="auto">
              <a:xfrm rot="5400000">
                <a:off x="2780203" y="3364973"/>
                <a:ext cx="1338907" cy="589093"/>
              </a:xfrm>
              <a:prstGeom prst="rightArrow">
                <a:avLst/>
              </a:prstGeom>
              <a:solidFill>
                <a:schemeClr val="accent2">
                  <a:lumMod val="40000"/>
                  <a:lumOff val="60000"/>
                  <a:alpha val="50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solidFill>
                    <a:schemeClr val="tx1"/>
                  </a:solidFill>
                  <a:latin typeface="Times New Roman" pitchFamily="18" charset="0"/>
                  <a:cs typeface="Times New Roman" pitchFamily="18" charset="0"/>
                </a:endParaRPr>
              </a:p>
            </p:txBody>
          </p:sp>
        </p:grpSp>
        <p:pic>
          <p:nvPicPr>
            <p:cNvPr id="22" name="Picture 7" descr="C:\WORK_NBI\2010.IAEA(韓国)\中間報告会\Figure\60MeV-3.png"/>
            <p:cNvPicPr>
              <a:picLocks noChangeAspect="1" noChangeArrowheads="1"/>
            </p:cNvPicPr>
            <p:nvPr/>
          </p:nvPicPr>
          <p:blipFill>
            <a:blip r:embed="rId3" cstate="print"/>
            <a:srcRect b="10770"/>
            <a:stretch>
              <a:fillRect/>
            </a:stretch>
          </p:blipFill>
          <p:spPr bwMode="auto">
            <a:xfrm>
              <a:off x="165100" y="561975"/>
              <a:ext cx="4622800" cy="4249738"/>
            </a:xfrm>
            <a:prstGeom prst="rect">
              <a:avLst/>
            </a:prstGeom>
            <a:noFill/>
            <a:ln w="9525">
              <a:noFill/>
              <a:miter lim="800000"/>
              <a:headEnd/>
              <a:tailEnd/>
            </a:ln>
          </p:spPr>
        </p:pic>
        <p:sp>
          <p:nvSpPr>
            <p:cNvPr id="24" name="テキスト ボックス 79"/>
            <p:cNvSpPr txBox="1">
              <a:spLocks noChangeArrowheads="1"/>
            </p:cNvSpPr>
            <p:nvPr/>
          </p:nvSpPr>
          <p:spPr bwMode="auto">
            <a:xfrm>
              <a:off x="1350963" y="3182938"/>
              <a:ext cx="1981200" cy="277812"/>
            </a:xfrm>
            <a:prstGeom prst="rect">
              <a:avLst/>
            </a:prstGeom>
            <a:solidFill>
              <a:schemeClr val="bg1"/>
            </a:solidFill>
            <a:ln w="9525">
              <a:noFill/>
              <a:miter lim="800000"/>
              <a:headEnd/>
              <a:tailEnd/>
            </a:ln>
          </p:spPr>
          <p:txBody>
            <a:bodyPr lIns="0" tIns="0" rIns="0" bIns="0">
              <a:spAutoFit/>
            </a:bodyPr>
            <a:lstStyle/>
            <a:p>
              <a:r>
                <a:rPr lang="en-US" altLang="ja-JP" b="1" dirty="0">
                  <a:solidFill>
                    <a:srgbClr val="FF0000"/>
                  </a:solidFill>
                  <a:latin typeface="Times New Roman" pitchFamily="18" charset="0"/>
                  <a:cs typeface="Times New Roman" pitchFamily="18" charset="0"/>
                </a:rPr>
                <a:t>500 keV 22A H</a:t>
              </a:r>
              <a:r>
                <a:rPr lang="en-US" altLang="ja-JP" b="1" baseline="30000" dirty="0">
                  <a:solidFill>
                    <a:srgbClr val="FF0000"/>
                  </a:solidFill>
                  <a:latin typeface="Times New Roman" pitchFamily="18" charset="0"/>
                  <a:cs typeface="Times New Roman" pitchFamily="18" charset="0"/>
                </a:rPr>
                <a:t>-</a:t>
              </a:r>
              <a:r>
                <a:rPr lang="en-US" altLang="ja-JP" b="1" dirty="0">
                  <a:solidFill>
                    <a:srgbClr val="FF0000"/>
                  </a:solidFill>
                  <a:latin typeface="Times New Roman" pitchFamily="18" charset="0"/>
                  <a:cs typeface="Times New Roman" pitchFamily="18" charset="0"/>
                </a:rPr>
                <a:t>/D</a:t>
              </a:r>
              <a:r>
                <a:rPr lang="en-US" altLang="ja-JP" b="1" baseline="30000" dirty="0">
                  <a:solidFill>
                    <a:srgbClr val="FF0000"/>
                  </a:solidFill>
                  <a:latin typeface="Times New Roman" pitchFamily="18" charset="0"/>
                  <a:cs typeface="Times New Roman" pitchFamily="18" charset="0"/>
                </a:rPr>
                <a:t>-</a:t>
              </a:r>
              <a:endParaRPr lang="ja-JP" altLang="en-US" b="1" dirty="0">
                <a:solidFill>
                  <a:srgbClr val="FF0000"/>
                </a:solidFill>
                <a:latin typeface="Times New Roman" pitchFamily="18" charset="0"/>
                <a:cs typeface="Times New Roman" pitchFamily="18" charset="0"/>
              </a:endParaRPr>
            </a:p>
          </p:txBody>
        </p:sp>
        <p:cxnSp>
          <p:nvCxnSpPr>
            <p:cNvPr id="25" name="直線矢印コネクタ 24"/>
            <p:cNvCxnSpPr/>
            <p:nvPr/>
          </p:nvCxnSpPr>
          <p:spPr bwMode="auto">
            <a:xfrm flipH="1">
              <a:off x="222250" y="4560888"/>
              <a:ext cx="4252913"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1" name="テキスト ボックス 51"/>
            <p:cNvSpPr txBox="1">
              <a:spLocks noChangeArrowheads="1"/>
            </p:cNvSpPr>
            <p:nvPr/>
          </p:nvSpPr>
          <p:spPr bwMode="auto">
            <a:xfrm>
              <a:off x="0" y="4518025"/>
              <a:ext cx="579438" cy="368300"/>
            </a:xfrm>
            <a:prstGeom prst="rect">
              <a:avLst/>
            </a:prstGeom>
            <a:noFill/>
            <a:ln w="9525">
              <a:noFill/>
              <a:miter lim="800000"/>
              <a:headEnd/>
              <a:tailEnd/>
            </a:ln>
          </p:spPr>
          <p:txBody>
            <a:bodyPr>
              <a:spAutoFit/>
            </a:bodyPr>
            <a:lstStyle/>
            <a:p>
              <a:r>
                <a:rPr lang="en-US" altLang="ja-JP" dirty="0">
                  <a:latin typeface="Times New Roman" pitchFamily="18" charset="0"/>
                  <a:cs typeface="Times New Roman" pitchFamily="18" charset="0"/>
                </a:rPr>
                <a:t>2m</a:t>
              </a:r>
              <a:endParaRPr lang="ja-JP" altLang="en-US" dirty="0">
                <a:latin typeface="Times New Roman" pitchFamily="18" charset="0"/>
                <a:cs typeface="Times New Roman" pitchFamily="18" charset="0"/>
              </a:endParaRPr>
            </a:p>
          </p:txBody>
        </p:sp>
        <p:cxnSp>
          <p:nvCxnSpPr>
            <p:cNvPr id="32" name="直線矢印コネクタ 31"/>
            <p:cNvCxnSpPr/>
            <p:nvPr/>
          </p:nvCxnSpPr>
          <p:spPr>
            <a:xfrm>
              <a:off x="1692275" y="2528888"/>
              <a:ext cx="0" cy="2984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a:off x="1989138" y="2703513"/>
              <a:ext cx="0" cy="298450"/>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a:off x="2339975" y="2857500"/>
              <a:ext cx="0" cy="296863"/>
            </a:xfrm>
            <a:prstGeom prst="straightConnector1">
              <a:avLst/>
            </a:prstGeom>
            <a:ln w="381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0" y="3025775"/>
              <a:ext cx="682625" cy="338138"/>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altLang="ja-JP" sz="1600" dirty="0">
                  <a:latin typeface="Times New Roman" pitchFamily="18" charset="0"/>
                  <a:cs typeface="Times New Roman" pitchFamily="18" charset="0"/>
                </a:rPr>
                <a:t>FRP</a:t>
              </a:r>
              <a:endParaRPr lang="ja-JP" altLang="en-US" sz="1600" dirty="0">
                <a:latin typeface="Times New Roman" pitchFamily="18" charset="0"/>
                <a:cs typeface="Times New Roman" pitchFamily="18" charset="0"/>
              </a:endParaRPr>
            </a:p>
          </p:txBody>
        </p:sp>
        <p:sp>
          <p:nvSpPr>
            <p:cNvPr id="36" name="正方形/長方形 35"/>
            <p:cNvSpPr/>
            <p:nvPr/>
          </p:nvSpPr>
          <p:spPr>
            <a:xfrm>
              <a:off x="4313238" y="4335463"/>
              <a:ext cx="173037" cy="10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sp>
          <p:nvSpPr>
            <p:cNvPr id="37" name="正方形/長方形 36"/>
            <p:cNvSpPr/>
            <p:nvPr/>
          </p:nvSpPr>
          <p:spPr>
            <a:xfrm>
              <a:off x="4313238" y="3517900"/>
              <a:ext cx="173037" cy="10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sp>
          <p:nvSpPr>
            <p:cNvPr id="38" name="正方形/長方形 37"/>
            <p:cNvSpPr/>
            <p:nvPr/>
          </p:nvSpPr>
          <p:spPr>
            <a:xfrm>
              <a:off x="4313238" y="2700338"/>
              <a:ext cx="173037" cy="1079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sp>
          <p:nvSpPr>
            <p:cNvPr id="39" name="正方形/長方形 38"/>
            <p:cNvSpPr/>
            <p:nvPr/>
          </p:nvSpPr>
          <p:spPr>
            <a:xfrm>
              <a:off x="4313238" y="1893888"/>
              <a:ext cx="173037" cy="1063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cxnSp>
          <p:nvCxnSpPr>
            <p:cNvPr id="40" name="カギ線コネクタ 39"/>
            <p:cNvCxnSpPr/>
            <p:nvPr/>
          </p:nvCxnSpPr>
          <p:spPr>
            <a:xfrm>
              <a:off x="4394200" y="1947863"/>
              <a:ext cx="12700" cy="806450"/>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カギ線コネクタ 40"/>
            <p:cNvCxnSpPr/>
            <p:nvPr/>
          </p:nvCxnSpPr>
          <p:spPr>
            <a:xfrm>
              <a:off x="4394200" y="2754313"/>
              <a:ext cx="12700" cy="817562"/>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カギ線コネクタ 41"/>
            <p:cNvCxnSpPr/>
            <p:nvPr/>
          </p:nvCxnSpPr>
          <p:spPr>
            <a:xfrm>
              <a:off x="4394200" y="3571875"/>
              <a:ext cx="12700" cy="817563"/>
            </a:xfrm>
            <a:prstGeom prst="bentConnector3">
              <a:avLst>
                <a:gd name="adj1" fmla="val 1800000"/>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3" name="グループ化 101"/>
            <p:cNvGrpSpPr>
              <a:grpSpLocks/>
            </p:cNvGrpSpPr>
            <p:nvPr/>
          </p:nvGrpSpPr>
          <p:grpSpPr bwMode="auto">
            <a:xfrm>
              <a:off x="4389438" y="2270125"/>
              <a:ext cx="450850" cy="96838"/>
              <a:chOff x="4260029" y="2269864"/>
              <a:chExt cx="451821" cy="96817"/>
            </a:xfrm>
          </p:grpSpPr>
          <p:sp>
            <p:nvSpPr>
              <p:cNvPr id="58" name="正方形/長方形 28"/>
              <p:cNvSpPr/>
              <p:nvPr/>
            </p:nvSpPr>
            <p:spPr>
              <a:xfrm>
                <a:off x="4264801" y="2269864"/>
                <a:ext cx="442275" cy="85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cxnSp>
            <p:nvCxnSpPr>
              <p:cNvPr id="59" name="直線コネクタ 29"/>
              <p:cNvCxnSpPr/>
              <p:nvPr/>
            </p:nvCxnSpPr>
            <p:spPr>
              <a:xfrm>
                <a:off x="4388893" y="2280975"/>
                <a:ext cx="1940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a:off x="4260029" y="2366681"/>
                <a:ext cx="45182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4" name="グループ化 102"/>
            <p:cNvGrpSpPr>
              <a:grpSpLocks/>
            </p:cNvGrpSpPr>
            <p:nvPr/>
          </p:nvGrpSpPr>
          <p:grpSpPr bwMode="auto">
            <a:xfrm>
              <a:off x="4389438" y="3098800"/>
              <a:ext cx="450850" cy="96838"/>
              <a:chOff x="4260029" y="2269864"/>
              <a:chExt cx="451821" cy="96817"/>
            </a:xfrm>
          </p:grpSpPr>
          <p:sp>
            <p:nvSpPr>
              <p:cNvPr id="55" name="正方形/長方形 54"/>
              <p:cNvSpPr/>
              <p:nvPr/>
            </p:nvSpPr>
            <p:spPr>
              <a:xfrm>
                <a:off x="4264801" y="2269864"/>
                <a:ext cx="442275" cy="857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cxnSp>
            <p:nvCxnSpPr>
              <p:cNvPr id="56" name="直線コネクタ 55"/>
              <p:cNvCxnSpPr/>
              <p:nvPr/>
            </p:nvCxnSpPr>
            <p:spPr>
              <a:xfrm>
                <a:off x="4388893" y="2280975"/>
                <a:ext cx="1940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4260029" y="2366681"/>
                <a:ext cx="45182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グループ化 106"/>
            <p:cNvGrpSpPr>
              <a:grpSpLocks/>
            </p:cNvGrpSpPr>
            <p:nvPr/>
          </p:nvGrpSpPr>
          <p:grpSpPr bwMode="auto">
            <a:xfrm>
              <a:off x="4389438" y="3970338"/>
              <a:ext cx="450850" cy="96837"/>
              <a:chOff x="4260029" y="2269864"/>
              <a:chExt cx="451821" cy="96817"/>
            </a:xfrm>
          </p:grpSpPr>
          <p:sp>
            <p:nvSpPr>
              <p:cNvPr id="52" name="正方形/長方形 51"/>
              <p:cNvSpPr/>
              <p:nvPr/>
            </p:nvSpPr>
            <p:spPr>
              <a:xfrm>
                <a:off x="4264801" y="2269864"/>
                <a:ext cx="442275" cy="857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Times New Roman" pitchFamily="18" charset="0"/>
                  <a:cs typeface="Times New Roman" pitchFamily="18" charset="0"/>
                </a:endParaRPr>
              </a:p>
            </p:txBody>
          </p:sp>
          <p:cxnSp>
            <p:nvCxnSpPr>
              <p:cNvPr id="53" name="直線コネクタ 52"/>
              <p:cNvCxnSpPr/>
              <p:nvPr/>
            </p:nvCxnSpPr>
            <p:spPr>
              <a:xfrm>
                <a:off x="4388893" y="2280974"/>
                <a:ext cx="19409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4260029" y="2366681"/>
                <a:ext cx="45182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6" name="テキスト ボックス 110"/>
            <p:cNvSpPr txBox="1">
              <a:spLocks noChangeArrowheads="1"/>
            </p:cNvSpPr>
            <p:nvPr/>
          </p:nvSpPr>
          <p:spPr bwMode="auto">
            <a:xfrm>
              <a:off x="3754438" y="1828800"/>
              <a:ext cx="577850" cy="215900"/>
            </a:xfrm>
            <a:prstGeom prst="rect">
              <a:avLst/>
            </a:prstGeom>
            <a:solidFill>
              <a:schemeClr val="bg1">
                <a:alpha val="70195"/>
              </a:schemeClr>
            </a:solidFill>
            <a:ln w="9525">
              <a:noFill/>
              <a:miter lim="800000"/>
              <a:headEnd/>
              <a:tailEnd/>
            </a:ln>
          </p:spPr>
          <p:txBody>
            <a:bodyPr wrap="none" lIns="0" tIns="0" rIns="0" bIns="0">
              <a:spAutoFit/>
            </a:bodyPr>
            <a:lstStyle/>
            <a:p>
              <a:r>
                <a:rPr lang="en-US" altLang="ja-JP" sz="1400" b="1" dirty="0">
                  <a:latin typeface="Times New Roman" pitchFamily="18" charset="0"/>
                  <a:cs typeface="Times New Roman" pitchFamily="18" charset="0"/>
                </a:rPr>
                <a:t>-500kV</a:t>
              </a:r>
              <a:endParaRPr lang="ja-JP" altLang="en-US" sz="1400" b="1" dirty="0">
                <a:latin typeface="Times New Roman" pitchFamily="18" charset="0"/>
                <a:cs typeface="Times New Roman" pitchFamily="18" charset="0"/>
              </a:endParaRPr>
            </a:p>
          </p:txBody>
        </p:sp>
        <p:sp>
          <p:nvSpPr>
            <p:cNvPr id="47" name="テキスト ボックス 111"/>
            <p:cNvSpPr txBox="1">
              <a:spLocks noChangeArrowheads="1"/>
            </p:cNvSpPr>
            <p:nvPr/>
          </p:nvSpPr>
          <p:spPr bwMode="auto">
            <a:xfrm>
              <a:off x="3754438" y="2646363"/>
              <a:ext cx="577850" cy="215900"/>
            </a:xfrm>
            <a:prstGeom prst="rect">
              <a:avLst/>
            </a:prstGeom>
            <a:solidFill>
              <a:schemeClr val="bg1">
                <a:alpha val="70195"/>
              </a:schemeClr>
            </a:solidFill>
            <a:ln w="9525">
              <a:noFill/>
              <a:miter lim="800000"/>
              <a:headEnd/>
              <a:tailEnd/>
            </a:ln>
          </p:spPr>
          <p:txBody>
            <a:bodyPr wrap="none" lIns="0" tIns="0" rIns="0" bIns="0">
              <a:spAutoFit/>
            </a:bodyPr>
            <a:lstStyle/>
            <a:p>
              <a:r>
                <a:rPr lang="en-US" altLang="ja-JP" sz="1400" b="1" dirty="0">
                  <a:latin typeface="Times New Roman" pitchFamily="18" charset="0"/>
                  <a:cs typeface="Times New Roman" pitchFamily="18" charset="0"/>
                </a:rPr>
                <a:t>-326kV</a:t>
              </a:r>
              <a:endParaRPr lang="ja-JP" altLang="en-US" sz="1400" b="1" dirty="0">
                <a:latin typeface="Times New Roman" pitchFamily="18" charset="0"/>
                <a:cs typeface="Times New Roman" pitchFamily="18" charset="0"/>
              </a:endParaRPr>
            </a:p>
          </p:txBody>
        </p:sp>
        <p:sp>
          <p:nvSpPr>
            <p:cNvPr id="48" name="テキスト ボックス 112"/>
            <p:cNvSpPr txBox="1">
              <a:spLocks noChangeArrowheads="1"/>
            </p:cNvSpPr>
            <p:nvPr/>
          </p:nvSpPr>
          <p:spPr bwMode="auto">
            <a:xfrm>
              <a:off x="3754438" y="3475038"/>
              <a:ext cx="577850" cy="215900"/>
            </a:xfrm>
            <a:prstGeom prst="rect">
              <a:avLst/>
            </a:prstGeom>
            <a:solidFill>
              <a:schemeClr val="bg1">
                <a:alpha val="70195"/>
              </a:schemeClr>
            </a:solidFill>
            <a:ln w="9525">
              <a:noFill/>
              <a:miter lim="800000"/>
              <a:headEnd/>
              <a:tailEnd/>
            </a:ln>
          </p:spPr>
          <p:txBody>
            <a:bodyPr wrap="none" lIns="0" tIns="0" rIns="0" bIns="0">
              <a:spAutoFit/>
            </a:bodyPr>
            <a:lstStyle/>
            <a:p>
              <a:r>
                <a:rPr lang="en-US" altLang="ja-JP" sz="1400" b="1" dirty="0">
                  <a:latin typeface="Times New Roman" pitchFamily="18" charset="0"/>
                  <a:cs typeface="Times New Roman" pitchFamily="18" charset="0"/>
                </a:rPr>
                <a:t>-163kV</a:t>
              </a:r>
              <a:endParaRPr lang="ja-JP" altLang="en-US" sz="1400" b="1" dirty="0">
                <a:latin typeface="Times New Roman" pitchFamily="18" charset="0"/>
                <a:cs typeface="Times New Roman" pitchFamily="18" charset="0"/>
              </a:endParaRPr>
            </a:p>
          </p:txBody>
        </p:sp>
        <p:sp>
          <p:nvSpPr>
            <p:cNvPr id="49" name="テキスト ボックス 48"/>
            <p:cNvSpPr txBox="1"/>
            <p:nvPr/>
          </p:nvSpPr>
          <p:spPr>
            <a:xfrm>
              <a:off x="0" y="2185988"/>
              <a:ext cx="682625" cy="33813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altLang="ja-JP" sz="1600" dirty="0">
                  <a:latin typeface="Times New Roman" pitchFamily="18" charset="0"/>
                  <a:cs typeface="Times New Roman" pitchFamily="18" charset="0"/>
                </a:rPr>
                <a:t>FRP</a:t>
              </a:r>
              <a:endParaRPr lang="ja-JP" altLang="en-US" sz="1600" dirty="0">
                <a:latin typeface="Times New Roman" pitchFamily="18" charset="0"/>
                <a:cs typeface="Times New Roman" pitchFamily="18" charset="0"/>
              </a:endParaRPr>
            </a:p>
          </p:txBody>
        </p:sp>
        <p:sp>
          <p:nvSpPr>
            <p:cNvPr id="50" name="テキスト ボックス 49"/>
            <p:cNvSpPr txBox="1"/>
            <p:nvPr/>
          </p:nvSpPr>
          <p:spPr>
            <a:xfrm>
              <a:off x="0" y="3810000"/>
              <a:ext cx="682625" cy="339725"/>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en-US" altLang="ja-JP" sz="1600" dirty="0">
                  <a:latin typeface="Times New Roman" pitchFamily="18" charset="0"/>
                  <a:cs typeface="Times New Roman" pitchFamily="18" charset="0"/>
                </a:rPr>
                <a:t>FRP</a:t>
              </a:r>
              <a:endParaRPr lang="ja-JP" altLang="en-US" sz="1600" dirty="0">
                <a:latin typeface="Times New Roman" pitchFamily="18" charset="0"/>
                <a:cs typeface="Times New Roman" pitchFamily="18" charset="0"/>
              </a:endParaRPr>
            </a:p>
          </p:txBody>
        </p:sp>
      </p:grpSp>
      <p:sp>
        <p:nvSpPr>
          <p:cNvPr id="69" name="テキスト ボックス 68"/>
          <p:cNvSpPr txBox="1"/>
          <p:nvPr/>
        </p:nvSpPr>
        <p:spPr>
          <a:xfrm>
            <a:off x="1220435" y="5157192"/>
            <a:ext cx="2991525" cy="400110"/>
          </a:xfrm>
          <a:prstGeom prst="rect">
            <a:avLst/>
          </a:prstGeom>
          <a:noFill/>
        </p:spPr>
        <p:txBody>
          <a:bodyPr wrap="none" rtlCol="0">
            <a:spAutoFit/>
          </a:bodyPr>
          <a:lstStyle/>
          <a:p>
            <a:r>
              <a:rPr kumimoji="1" lang="ja-JP" altLang="en-US" sz="2000" dirty="0" smtClean="0"/>
              <a:t>加速電極部に高電圧印加</a:t>
            </a:r>
            <a:endParaRPr kumimoji="1" lang="en-US" altLang="ja-JP" sz="2000" dirty="0" smtClean="0"/>
          </a:p>
        </p:txBody>
      </p:sp>
      <p:sp>
        <p:nvSpPr>
          <p:cNvPr id="70" name="テキスト ボックス 69"/>
          <p:cNvSpPr txBox="1"/>
          <p:nvPr/>
        </p:nvSpPr>
        <p:spPr>
          <a:xfrm rot="5400000">
            <a:off x="2567196" y="5436900"/>
            <a:ext cx="441146" cy="400110"/>
          </a:xfrm>
          <a:prstGeom prst="rect">
            <a:avLst/>
          </a:prstGeom>
          <a:noFill/>
        </p:spPr>
        <p:txBody>
          <a:bodyPr wrap="none" rtlCol="0">
            <a:spAutoFit/>
          </a:bodyPr>
          <a:lstStyle/>
          <a:p>
            <a:r>
              <a:rPr kumimoji="1" lang="ja-JP" altLang="en-US" sz="2000" dirty="0" smtClean="0"/>
              <a:t>⇒</a:t>
            </a:r>
            <a:endParaRPr kumimoji="1" lang="ja-JP" altLang="en-US" sz="2000" dirty="0"/>
          </a:p>
        </p:txBody>
      </p:sp>
      <p:sp>
        <p:nvSpPr>
          <p:cNvPr id="71" name="テキスト ボックス 70"/>
          <p:cNvSpPr txBox="1"/>
          <p:nvPr/>
        </p:nvSpPr>
        <p:spPr>
          <a:xfrm>
            <a:off x="395536" y="5701318"/>
            <a:ext cx="4732385" cy="707886"/>
          </a:xfrm>
          <a:prstGeom prst="rect">
            <a:avLst/>
          </a:prstGeom>
          <a:noFill/>
        </p:spPr>
        <p:txBody>
          <a:bodyPr wrap="none" rtlCol="0">
            <a:spAutoFit/>
          </a:bodyPr>
          <a:lstStyle/>
          <a:p>
            <a:pPr algn="ctr"/>
            <a:r>
              <a:rPr kumimoji="1" lang="ja-JP" altLang="en-US" sz="2000" b="1" u="sng" dirty="0" smtClean="0"/>
              <a:t>加速電極部において</a:t>
            </a:r>
            <a:r>
              <a:rPr kumimoji="1" lang="ja-JP" altLang="en-US" sz="2000" b="1" u="sng" dirty="0" smtClean="0">
                <a:solidFill>
                  <a:srgbClr val="FF0000"/>
                </a:solidFill>
              </a:rPr>
              <a:t>真空中絶縁破壊</a:t>
            </a:r>
            <a:r>
              <a:rPr kumimoji="1" lang="ja-JP" altLang="en-US" sz="2000" b="1" u="sng" dirty="0" smtClean="0"/>
              <a:t>発生</a:t>
            </a:r>
            <a:endParaRPr kumimoji="1" lang="en-US" altLang="ja-JP" sz="2000" b="1" u="sng" dirty="0" smtClean="0"/>
          </a:p>
          <a:p>
            <a:pPr algn="ctr"/>
            <a:r>
              <a:rPr lang="ja-JP" altLang="en-US" sz="2000" b="1" dirty="0" smtClean="0"/>
              <a:t>（ビーム性能を制限する主要因）</a:t>
            </a:r>
            <a:endParaRPr kumimoji="1" lang="en-US" altLang="ja-JP" sz="2000" b="1" dirty="0" smtClean="0"/>
          </a:p>
        </p:txBody>
      </p:sp>
      <p:pic>
        <p:nvPicPr>
          <p:cNvPr id="72"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980728"/>
            <a:ext cx="2880320" cy="38404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73" name="直線矢印コネクタ 72"/>
          <p:cNvCxnSpPr/>
          <p:nvPr/>
        </p:nvCxnSpPr>
        <p:spPr bwMode="auto">
          <a:xfrm flipV="1">
            <a:off x="7740352" y="1238075"/>
            <a:ext cx="0" cy="3320876"/>
          </a:xfrm>
          <a:prstGeom prst="straightConnector1">
            <a:avLst/>
          </a:prstGeom>
          <a:solidFill>
            <a:schemeClr val="accent1"/>
          </a:solidFill>
          <a:ln w="38100" cap="flat" cmpd="sng" algn="ctr">
            <a:solidFill>
              <a:schemeClr val="bg1"/>
            </a:solidFill>
            <a:prstDash val="solid"/>
            <a:round/>
            <a:headEnd type="arrow"/>
            <a:tailEnd type="arrow"/>
          </a:ln>
          <a:effectLst/>
        </p:spPr>
      </p:cxnSp>
      <p:cxnSp>
        <p:nvCxnSpPr>
          <p:cNvPr id="74" name="直線矢印コネクタ 73"/>
          <p:cNvCxnSpPr/>
          <p:nvPr/>
        </p:nvCxnSpPr>
        <p:spPr bwMode="auto">
          <a:xfrm>
            <a:off x="5957141" y="4569492"/>
            <a:ext cx="1800200" cy="0"/>
          </a:xfrm>
          <a:prstGeom prst="straightConnector1">
            <a:avLst/>
          </a:prstGeom>
          <a:solidFill>
            <a:schemeClr val="accent1"/>
          </a:solidFill>
          <a:ln w="38100" cap="flat" cmpd="sng" algn="ctr">
            <a:solidFill>
              <a:schemeClr val="bg1"/>
            </a:solidFill>
            <a:prstDash val="solid"/>
            <a:round/>
            <a:headEnd type="arrow"/>
            <a:tailEnd type="arrow"/>
          </a:ln>
          <a:effectLst/>
        </p:spPr>
      </p:cxnSp>
      <p:sp>
        <p:nvSpPr>
          <p:cNvPr id="75" name="テキスト ボックス 74"/>
          <p:cNvSpPr txBox="1"/>
          <p:nvPr/>
        </p:nvSpPr>
        <p:spPr>
          <a:xfrm>
            <a:off x="6309802" y="1015309"/>
            <a:ext cx="1162498" cy="369332"/>
          </a:xfrm>
          <a:prstGeom prst="rect">
            <a:avLst/>
          </a:prstGeom>
          <a:solidFill>
            <a:schemeClr val="tx1"/>
          </a:solidFill>
          <a:ln>
            <a:solidFill>
              <a:schemeClr val="bg1"/>
            </a:solidFill>
          </a:ln>
        </p:spPr>
        <p:txBody>
          <a:bodyPr wrap="none" rtlCol="0">
            <a:spAutoFit/>
          </a:bodyPr>
          <a:lstStyle/>
          <a:p>
            <a:pPr algn="ctr"/>
            <a:r>
              <a:rPr kumimoji="1" lang="ja-JP" altLang="en-US" b="1" dirty="0" smtClean="0">
                <a:solidFill>
                  <a:schemeClr val="bg1"/>
                </a:solidFill>
              </a:rPr>
              <a:t>孔</a:t>
            </a:r>
            <a:r>
              <a:rPr kumimoji="1" lang="en-US" altLang="ja-JP" b="1" dirty="0" smtClean="0">
                <a:solidFill>
                  <a:schemeClr val="bg1"/>
                </a:solidFill>
              </a:rPr>
              <a:t>1080</a:t>
            </a:r>
            <a:r>
              <a:rPr kumimoji="1" lang="ja-JP" altLang="en-US" b="1" dirty="0" smtClean="0">
                <a:solidFill>
                  <a:schemeClr val="bg1"/>
                </a:solidFill>
              </a:rPr>
              <a:t>個</a:t>
            </a:r>
            <a:endParaRPr kumimoji="1" lang="ja-JP" altLang="en-US" b="1" dirty="0">
              <a:solidFill>
                <a:schemeClr val="bg1"/>
              </a:solidFill>
            </a:endParaRPr>
          </a:p>
        </p:txBody>
      </p:sp>
      <p:sp>
        <p:nvSpPr>
          <p:cNvPr id="76" name="テキスト ボックス 75"/>
          <p:cNvSpPr txBox="1"/>
          <p:nvPr/>
        </p:nvSpPr>
        <p:spPr>
          <a:xfrm>
            <a:off x="7295326" y="2516729"/>
            <a:ext cx="890052" cy="369332"/>
          </a:xfrm>
          <a:prstGeom prst="rect">
            <a:avLst/>
          </a:prstGeom>
          <a:solidFill>
            <a:schemeClr val="tx1"/>
          </a:solidFill>
          <a:ln>
            <a:solidFill>
              <a:schemeClr val="bg1"/>
            </a:solidFill>
          </a:ln>
        </p:spPr>
        <p:txBody>
          <a:bodyPr wrap="none" rtlCol="0">
            <a:spAutoFit/>
          </a:bodyPr>
          <a:lstStyle/>
          <a:p>
            <a:pPr algn="ctr"/>
            <a:r>
              <a:rPr kumimoji="1" lang="en-US" altLang="ja-JP" b="1" dirty="0" smtClean="0">
                <a:solidFill>
                  <a:schemeClr val="bg1"/>
                </a:solidFill>
              </a:rPr>
              <a:t>110cm</a:t>
            </a:r>
            <a:endParaRPr kumimoji="1" lang="ja-JP" altLang="en-US" b="1" dirty="0">
              <a:solidFill>
                <a:schemeClr val="bg1"/>
              </a:solidFill>
            </a:endParaRPr>
          </a:p>
        </p:txBody>
      </p:sp>
      <p:sp>
        <p:nvSpPr>
          <p:cNvPr id="77" name="テキスト ボックス 76"/>
          <p:cNvSpPr txBox="1"/>
          <p:nvPr/>
        </p:nvSpPr>
        <p:spPr>
          <a:xfrm>
            <a:off x="6520755" y="4401430"/>
            <a:ext cx="774571" cy="369332"/>
          </a:xfrm>
          <a:prstGeom prst="rect">
            <a:avLst/>
          </a:prstGeom>
          <a:solidFill>
            <a:schemeClr val="tx1"/>
          </a:solidFill>
          <a:ln>
            <a:solidFill>
              <a:schemeClr val="bg1"/>
            </a:solidFill>
          </a:ln>
        </p:spPr>
        <p:txBody>
          <a:bodyPr wrap="none" rtlCol="0">
            <a:spAutoFit/>
          </a:bodyPr>
          <a:lstStyle/>
          <a:p>
            <a:pPr algn="ctr"/>
            <a:r>
              <a:rPr lang="en-US" altLang="ja-JP" b="1" dirty="0" smtClean="0">
                <a:solidFill>
                  <a:schemeClr val="bg1"/>
                </a:solidFill>
              </a:rPr>
              <a:t>45</a:t>
            </a:r>
            <a:r>
              <a:rPr kumimoji="1" lang="en-US" altLang="ja-JP" b="1" dirty="0" smtClean="0">
                <a:solidFill>
                  <a:schemeClr val="bg1"/>
                </a:solidFill>
              </a:rPr>
              <a:t>cm</a:t>
            </a:r>
            <a:endParaRPr kumimoji="1" lang="ja-JP" altLang="en-US" b="1" dirty="0">
              <a:solidFill>
                <a:schemeClr val="bg1"/>
              </a:solidFill>
            </a:endParaRPr>
          </a:p>
        </p:txBody>
      </p:sp>
      <p:sp>
        <p:nvSpPr>
          <p:cNvPr id="78" name="テキスト ボックス 77"/>
          <p:cNvSpPr txBox="1"/>
          <p:nvPr/>
        </p:nvSpPr>
        <p:spPr>
          <a:xfrm>
            <a:off x="7909644" y="1497473"/>
            <a:ext cx="1126852" cy="369332"/>
          </a:xfrm>
          <a:prstGeom prst="rect">
            <a:avLst/>
          </a:prstGeom>
          <a:solidFill>
            <a:schemeClr val="bg1"/>
          </a:solidFill>
          <a:ln>
            <a:solidFill>
              <a:srgbClr val="FF0000"/>
            </a:solidFill>
          </a:ln>
        </p:spPr>
        <p:txBody>
          <a:bodyPr wrap="square" rtlCol="0">
            <a:spAutoFit/>
          </a:bodyPr>
          <a:lstStyle/>
          <a:p>
            <a:pPr algn="ctr"/>
            <a:r>
              <a:rPr kumimoji="1" lang="ja-JP" altLang="en-US" b="1" dirty="0" smtClean="0"/>
              <a:t>無酸素銅</a:t>
            </a:r>
            <a:endParaRPr kumimoji="1" lang="ja-JP" altLang="en-US" b="1" dirty="0"/>
          </a:p>
        </p:txBody>
      </p:sp>
      <p:cxnSp>
        <p:nvCxnSpPr>
          <p:cNvPr id="79" name="直線コネクタ 78"/>
          <p:cNvCxnSpPr>
            <a:stCxn id="78" idx="2"/>
          </p:cNvCxnSpPr>
          <p:nvPr/>
        </p:nvCxnSpPr>
        <p:spPr bwMode="auto">
          <a:xfrm flipH="1">
            <a:off x="7596336" y="1866805"/>
            <a:ext cx="876734" cy="304151"/>
          </a:xfrm>
          <a:prstGeom prst="line">
            <a:avLst/>
          </a:prstGeom>
          <a:solidFill>
            <a:schemeClr val="accent1"/>
          </a:solidFill>
          <a:ln w="9525" cap="flat" cmpd="sng" algn="ctr">
            <a:solidFill>
              <a:srgbClr val="FF0000"/>
            </a:solidFill>
            <a:prstDash val="solid"/>
            <a:round/>
            <a:headEnd type="none" w="med" len="med"/>
            <a:tailEnd type="none" w="med" len="med"/>
          </a:ln>
          <a:effectLst/>
        </p:spPr>
      </p:cxnSp>
      <p:sp>
        <p:nvSpPr>
          <p:cNvPr id="84" name="稲妻 83"/>
          <p:cNvSpPr/>
          <p:nvPr/>
        </p:nvSpPr>
        <p:spPr>
          <a:xfrm>
            <a:off x="2915816" y="3068960"/>
            <a:ext cx="576064" cy="360040"/>
          </a:xfrm>
          <a:prstGeom prst="lightningBol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1664104" y="2092786"/>
            <a:ext cx="2331832" cy="400110"/>
          </a:xfrm>
          <a:prstGeom prst="rect">
            <a:avLst/>
          </a:prstGeom>
          <a:noFill/>
        </p:spPr>
        <p:txBody>
          <a:bodyPr wrap="square" rtlCol="0">
            <a:spAutoFit/>
          </a:bodyPr>
          <a:lstStyle/>
          <a:p>
            <a:r>
              <a:rPr kumimoji="1" lang="ja-JP" altLang="en-US" sz="2000" b="1" dirty="0" smtClean="0"/>
              <a:t>負イオン生成部</a:t>
            </a:r>
            <a:endParaRPr kumimoji="1" lang="ja-JP" altLang="en-US" sz="2000" b="1" dirty="0"/>
          </a:p>
        </p:txBody>
      </p:sp>
      <p:sp>
        <p:nvSpPr>
          <p:cNvPr id="67" name="テキスト ボックス 66"/>
          <p:cNvSpPr txBox="1"/>
          <p:nvPr/>
        </p:nvSpPr>
        <p:spPr>
          <a:xfrm>
            <a:off x="5327576" y="5530006"/>
            <a:ext cx="3816424" cy="923330"/>
          </a:xfrm>
          <a:prstGeom prst="rect">
            <a:avLst/>
          </a:prstGeom>
          <a:noFill/>
        </p:spPr>
        <p:txBody>
          <a:bodyPr wrap="square" rtlCol="0">
            <a:spAutoFit/>
          </a:bodyPr>
          <a:lstStyle/>
          <a:p>
            <a:r>
              <a:rPr kumimoji="1" lang="ja-JP" altLang="en-US" dirty="0" smtClean="0"/>
              <a:t>陰極孔近傍の高電界領域より放出される</a:t>
            </a:r>
            <a:r>
              <a:rPr kumimoji="1" lang="ja-JP" altLang="en-US" dirty="0" smtClean="0">
                <a:solidFill>
                  <a:srgbClr val="FF0000"/>
                </a:solidFill>
              </a:rPr>
              <a:t>電界電子放出電流</a:t>
            </a:r>
            <a:r>
              <a:rPr kumimoji="1" lang="ja-JP" altLang="en-US" dirty="0" smtClean="0"/>
              <a:t>が絶縁破壊の要因であると考えられている</a:t>
            </a:r>
            <a:endParaRPr kumimoji="1" lang="ja-JP" altLang="en-US" dirty="0"/>
          </a:p>
        </p:txBody>
      </p:sp>
      <p:cxnSp>
        <p:nvCxnSpPr>
          <p:cNvPr id="86" name="直線コネクタ 85"/>
          <p:cNvCxnSpPr/>
          <p:nvPr/>
        </p:nvCxnSpPr>
        <p:spPr>
          <a:xfrm>
            <a:off x="4355976" y="6021288"/>
            <a:ext cx="1004804" cy="14401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5364088" y="5517232"/>
            <a:ext cx="3672408"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真空中絶縁</a:t>
            </a:r>
            <a:r>
              <a:rPr kumimoji="1" lang="ja-JP" altLang="en-US" sz="3600" dirty="0" smtClean="0"/>
              <a:t>破壊</a:t>
            </a:r>
            <a:r>
              <a:rPr lang="ja-JP" altLang="en-US" sz="3600" dirty="0" smtClean="0"/>
              <a:t>メカニズム</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4</a:t>
            </a:fld>
            <a:endParaRPr kumimoji="1" lang="ja-JP" altLang="en-US" dirty="0">
              <a:solidFill>
                <a:schemeClr val="tx1"/>
              </a:solidFill>
            </a:endParaRPr>
          </a:p>
        </p:txBody>
      </p:sp>
      <p:pic>
        <p:nvPicPr>
          <p:cNvPr id="30722" name="Picture 2"/>
          <p:cNvPicPr>
            <a:picLocks noChangeAspect="1" noChangeArrowheads="1"/>
          </p:cNvPicPr>
          <p:nvPr/>
        </p:nvPicPr>
        <p:blipFill>
          <a:blip r:embed="rId3" cstate="print"/>
          <a:srcRect/>
          <a:stretch>
            <a:fillRect/>
          </a:stretch>
        </p:blipFill>
        <p:spPr bwMode="auto">
          <a:xfrm>
            <a:off x="179512" y="1124744"/>
            <a:ext cx="4954801" cy="4037579"/>
          </a:xfrm>
          <a:prstGeom prst="rect">
            <a:avLst/>
          </a:prstGeom>
          <a:noFill/>
          <a:ln w="9525">
            <a:noFill/>
            <a:miter lim="800000"/>
            <a:headEnd/>
            <a:tailEnd/>
          </a:ln>
        </p:spPr>
      </p:pic>
      <p:sp>
        <p:nvSpPr>
          <p:cNvPr id="66" name="テキスト ボックス 65"/>
          <p:cNvSpPr txBox="1"/>
          <p:nvPr/>
        </p:nvSpPr>
        <p:spPr>
          <a:xfrm>
            <a:off x="5292080" y="1365736"/>
            <a:ext cx="3024336" cy="1631216"/>
          </a:xfrm>
          <a:prstGeom prst="rect">
            <a:avLst/>
          </a:prstGeom>
          <a:noFill/>
        </p:spPr>
        <p:txBody>
          <a:bodyPr wrap="square" rtlCol="0">
            <a:spAutoFit/>
          </a:bodyPr>
          <a:lstStyle/>
          <a:p>
            <a:pPr marL="285750" indent="-285750">
              <a:buFont typeface="Arial" panose="020B0604020202020204" pitchFamily="34" charset="0"/>
              <a:buChar char="•"/>
            </a:pPr>
            <a:r>
              <a:rPr lang="ja-JP" altLang="en-US" sz="2000" dirty="0" smtClean="0">
                <a:solidFill>
                  <a:srgbClr val="FF0000"/>
                </a:solidFill>
                <a:latin typeface="Times New Roman" pitchFamily="18" charset="0"/>
                <a:cs typeface="Times New Roman" pitchFamily="18" charset="0"/>
              </a:rPr>
              <a:t>電界電子放出</a:t>
            </a:r>
            <a:endParaRPr lang="en-US" altLang="ja-JP" sz="2000" dirty="0" smtClean="0">
              <a:solidFill>
                <a:srgbClr val="FF0000"/>
              </a:solidFill>
              <a:latin typeface="Times New Roman" pitchFamily="18" charset="0"/>
              <a:cs typeface="Times New Roman" pitchFamily="18" charset="0"/>
            </a:endParaRPr>
          </a:p>
          <a:p>
            <a:pPr marL="285750" indent="-285750">
              <a:buFont typeface="Arial" panose="020B0604020202020204" pitchFamily="34" charset="0"/>
              <a:buChar char="•"/>
            </a:pPr>
            <a:r>
              <a:rPr lang="ja-JP" altLang="en-US" sz="2000" dirty="0" smtClean="0">
                <a:solidFill>
                  <a:srgbClr val="FF0000"/>
                </a:solidFill>
                <a:latin typeface="Times New Roman" pitchFamily="18" charset="0"/>
                <a:cs typeface="Times New Roman" pitchFamily="18" charset="0"/>
              </a:rPr>
              <a:t>吸着・吸蔵ガスの脱離</a:t>
            </a:r>
            <a:endParaRPr lang="en-US" altLang="ja-JP" sz="2000" dirty="0" smtClean="0">
              <a:solidFill>
                <a:srgbClr val="FF0000"/>
              </a:solidFill>
              <a:latin typeface="Times New Roman" pitchFamily="18" charset="0"/>
              <a:cs typeface="Times New Roman" pitchFamily="18" charset="0"/>
            </a:endParaRPr>
          </a:p>
          <a:p>
            <a:pPr marL="285750" indent="-285750">
              <a:buFont typeface="Arial" panose="020B0604020202020204" pitchFamily="34" charset="0"/>
              <a:buChar char="•"/>
            </a:pPr>
            <a:r>
              <a:rPr lang="ja-JP" altLang="en-US" sz="2000" dirty="0" smtClean="0">
                <a:solidFill>
                  <a:srgbClr val="FF0000"/>
                </a:solidFill>
                <a:latin typeface="Times New Roman" pitchFamily="18" charset="0"/>
                <a:cs typeface="Times New Roman" pitchFamily="18" charset="0"/>
              </a:rPr>
              <a:t>クランプの脱離</a:t>
            </a:r>
            <a:endParaRPr lang="en-US" altLang="ja-JP" sz="2000" dirty="0" smtClean="0">
              <a:solidFill>
                <a:srgbClr val="FF0000"/>
              </a:solidFill>
              <a:latin typeface="Times New Roman" pitchFamily="18" charset="0"/>
              <a:cs typeface="Times New Roman" pitchFamily="18" charset="0"/>
            </a:endParaRPr>
          </a:p>
          <a:p>
            <a:pPr marL="285750" indent="-285750"/>
            <a:endParaRPr lang="en-US" altLang="ja-JP" sz="2000" dirty="0" smtClean="0">
              <a:solidFill>
                <a:srgbClr val="FF0000"/>
              </a:solidFill>
              <a:latin typeface="Times New Roman" pitchFamily="18" charset="0"/>
              <a:cs typeface="Times New Roman" pitchFamily="18" charset="0"/>
            </a:endParaRPr>
          </a:p>
          <a:p>
            <a:pPr marL="285750" indent="-285750">
              <a:buFont typeface="Arial" panose="020B0604020202020204" pitchFamily="34" charset="0"/>
              <a:buChar char="•"/>
            </a:pPr>
            <a:endParaRPr kumimoji="1" lang="en-US" altLang="ja-JP" sz="2000" dirty="0" smtClean="0">
              <a:solidFill>
                <a:srgbClr val="FF0000"/>
              </a:solidFill>
              <a:latin typeface="Times New Roman" pitchFamily="18" charset="0"/>
              <a:cs typeface="Times New Roman" pitchFamily="18" charset="0"/>
            </a:endParaRPr>
          </a:p>
        </p:txBody>
      </p:sp>
      <p:sp>
        <p:nvSpPr>
          <p:cNvPr id="68" name="テキスト ボックス 67"/>
          <p:cNvSpPr txBox="1"/>
          <p:nvPr/>
        </p:nvSpPr>
        <p:spPr>
          <a:xfrm>
            <a:off x="5148064" y="980728"/>
            <a:ext cx="2749471" cy="400110"/>
          </a:xfrm>
          <a:prstGeom prst="rect">
            <a:avLst/>
          </a:prstGeom>
          <a:noFill/>
        </p:spPr>
        <p:txBody>
          <a:bodyPr wrap="none" rtlCol="0">
            <a:spAutoFit/>
          </a:bodyPr>
          <a:lstStyle/>
          <a:p>
            <a:r>
              <a:rPr kumimoji="1" lang="ja-JP" altLang="en-US" sz="2000" dirty="0" smtClean="0"/>
              <a:t>真空中絶縁破壊の要因</a:t>
            </a:r>
            <a:endParaRPr kumimoji="1" lang="ja-JP" altLang="en-US" sz="2000" dirty="0"/>
          </a:p>
        </p:txBody>
      </p:sp>
      <p:sp>
        <p:nvSpPr>
          <p:cNvPr id="80" name="テキスト ボックス 79"/>
          <p:cNvSpPr txBox="1"/>
          <p:nvPr/>
        </p:nvSpPr>
        <p:spPr>
          <a:xfrm>
            <a:off x="1536608" y="5013176"/>
            <a:ext cx="2492990" cy="369332"/>
          </a:xfrm>
          <a:prstGeom prst="rect">
            <a:avLst/>
          </a:prstGeom>
          <a:noFill/>
        </p:spPr>
        <p:txBody>
          <a:bodyPr wrap="none" rtlCol="0">
            <a:spAutoFit/>
          </a:bodyPr>
          <a:lstStyle/>
          <a:p>
            <a:r>
              <a:rPr kumimoji="1" lang="ja-JP" altLang="en-US" dirty="0" smtClean="0"/>
              <a:t>真空中絶縁破壊素過程</a:t>
            </a:r>
            <a:endParaRPr kumimoji="1" lang="ja-JP" altLang="en-US" dirty="0"/>
          </a:p>
        </p:txBody>
      </p:sp>
      <p:pic>
        <p:nvPicPr>
          <p:cNvPr id="8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08104" y="2636912"/>
            <a:ext cx="2880320" cy="38404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82" name="直線矢印コネクタ 81"/>
          <p:cNvCxnSpPr/>
          <p:nvPr/>
        </p:nvCxnSpPr>
        <p:spPr bwMode="auto">
          <a:xfrm flipV="1">
            <a:off x="7740352" y="2894259"/>
            <a:ext cx="0" cy="3320876"/>
          </a:xfrm>
          <a:prstGeom prst="straightConnector1">
            <a:avLst/>
          </a:prstGeom>
          <a:solidFill>
            <a:schemeClr val="accent1"/>
          </a:solidFill>
          <a:ln w="38100" cap="flat" cmpd="sng" algn="ctr">
            <a:solidFill>
              <a:schemeClr val="bg1"/>
            </a:solidFill>
            <a:prstDash val="solid"/>
            <a:round/>
            <a:headEnd type="arrow"/>
            <a:tailEnd type="arrow"/>
          </a:ln>
          <a:effectLst/>
        </p:spPr>
      </p:cxnSp>
      <p:cxnSp>
        <p:nvCxnSpPr>
          <p:cNvPr id="83" name="直線矢印コネクタ 82"/>
          <p:cNvCxnSpPr/>
          <p:nvPr/>
        </p:nvCxnSpPr>
        <p:spPr bwMode="auto">
          <a:xfrm>
            <a:off x="5957141" y="6225676"/>
            <a:ext cx="1800200" cy="0"/>
          </a:xfrm>
          <a:prstGeom prst="straightConnector1">
            <a:avLst/>
          </a:prstGeom>
          <a:solidFill>
            <a:schemeClr val="accent1"/>
          </a:solidFill>
          <a:ln w="38100" cap="flat" cmpd="sng" algn="ctr">
            <a:solidFill>
              <a:schemeClr val="bg1"/>
            </a:solidFill>
            <a:prstDash val="solid"/>
            <a:round/>
            <a:headEnd type="arrow"/>
            <a:tailEnd type="arrow"/>
          </a:ln>
          <a:effectLst/>
        </p:spPr>
      </p:cxnSp>
      <p:sp>
        <p:nvSpPr>
          <p:cNvPr id="87" name="テキスト ボックス 86"/>
          <p:cNvSpPr txBox="1"/>
          <p:nvPr/>
        </p:nvSpPr>
        <p:spPr>
          <a:xfrm>
            <a:off x="6309802" y="2671493"/>
            <a:ext cx="1162498" cy="369332"/>
          </a:xfrm>
          <a:prstGeom prst="rect">
            <a:avLst/>
          </a:prstGeom>
          <a:solidFill>
            <a:schemeClr val="tx1"/>
          </a:solidFill>
          <a:ln>
            <a:solidFill>
              <a:schemeClr val="bg1"/>
            </a:solidFill>
          </a:ln>
        </p:spPr>
        <p:txBody>
          <a:bodyPr wrap="none" rtlCol="0">
            <a:spAutoFit/>
          </a:bodyPr>
          <a:lstStyle/>
          <a:p>
            <a:pPr algn="ctr"/>
            <a:r>
              <a:rPr kumimoji="1" lang="ja-JP" altLang="en-US" b="1" dirty="0" smtClean="0">
                <a:solidFill>
                  <a:schemeClr val="bg1"/>
                </a:solidFill>
              </a:rPr>
              <a:t>孔</a:t>
            </a:r>
            <a:r>
              <a:rPr kumimoji="1" lang="en-US" altLang="ja-JP" b="1" dirty="0" smtClean="0">
                <a:solidFill>
                  <a:schemeClr val="bg1"/>
                </a:solidFill>
              </a:rPr>
              <a:t>1080</a:t>
            </a:r>
            <a:r>
              <a:rPr kumimoji="1" lang="ja-JP" altLang="en-US" b="1" dirty="0" smtClean="0">
                <a:solidFill>
                  <a:schemeClr val="bg1"/>
                </a:solidFill>
              </a:rPr>
              <a:t>個</a:t>
            </a:r>
            <a:endParaRPr kumimoji="1" lang="ja-JP" altLang="en-US" b="1" dirty="0">
              <a:solidFill>
                <a:schemeClr val="bg1"/>
              </a:solidFill>
            </a:endParaRPr>
          </a:p>
        </p:txBody>
      </p:sp>
      <p:sp>
        <p:nvSpPr>
          <p:cNvPr id="89" name="テキスト ボックス 88"/>
          <p:cNvSpPr txBox="1"/>
          <p:nvPr/>
        </p:nvSpPr>
        <p:spPr>
          <a:xfrm>
            <a:off x="7295326" y="4172913"/>
            <a:ext cx="890052" cy="369332"/>
          </a:xfrm>
          <a:prstGeom prst="rect">
            <a:avLst/>
          </a:prstGeom>
          <a:solidFill>
            <a:schemeClr val="tx1"/>
          </a:solidFill>
          <a:ln>
            <a:solidFill>
              <a:schemeClr val="bg1"/>
            </a:solidFill>
          </a:ln>
        </p:spPr>
        <p:txBody>
          <a:bodyPr wrap="none" rtlCol="0">
            <a:spAutoFit/>
          </a:bodyPr>
          <a:lstStyle/>
          <a:p>
            <a:pPr algn="ctr"/>
            <a:r>
              <a:rPr kumimoji="1" lang="en-US" altLang="ja-JP" b="1" dirty="0" smtClean="0">
                <a:solidFill>
                  <a:schemeClr val="bg1"/>
                </a:solidFill>
              </a:rPr>
              <a:t>110cm</a:t>
            </a:r>
            <a:endParaRPr kumimoji="1" lang="ja-JP" altLang="en-US" b="1" dirty="0">
              <a:solidFill>
                <a:schemeClr val="bg1"/>
              </a:solidFill>
            </a:endParaRPr>
          </a:p>
        </p:txBody>
      </p:sp>
      <p:sp>
        <p:nvSpPr>
          <p:cNvPr id="90" name="テキスト ボックス 89"/>
          <p:cNvSpPr txBox="1"/>
          <p:nvPr/>
        </p:nvSpPr>
        <p:spPr>
          <a:xfrm>
            <a:off x="6520755" y="6057614"/>
            <a:ext cx="774571" cy="369332"/>
          </a:xfrm>
          <a:prstGeom prst="rect">
            <a:avLst/>
          </a:prstGeom>
          <a:solidFill>
            <a:schemeClr val="tx1"/>
          </a:solidFill>
          <a:ln>
            <a:solidFill>
              <a:schemeClr val="bg1"/>
            </a:solidFill>
          </a:ln>
        </p:spPr>
        <p:txBody>
          <a:bodyPr wrap="none" rtlCol="0">
            <a:spAutoFit/>
          </a:bodyPr>
          <a:lstStyle/>
          <a:p>
            <a:pPr algn="ctr"/>
            <a:r>
              <a:rPr lang="en-US" altLang="ja-JP" b="1" dirty="0" smtClean="0">
                <a:solidFill>
                  <a:schemeClr val="bg1"/>
                </a:solidFill>
              </a:rPr>
              <a:t>45</a:t>
            </a:r>
            <a:r>
              <a:rPr kumimoji="1" lang="en-US" altLang="ja-JP" b="1" dirty="0" smtClean="0">
                <a:solidFill>
                  <a:schemeClr val="bg1"/>
                </a:solidFill>
              </a:rPr>
              <a:t>cm</a:t>
            </a:r>
            <a:endParaRPr kumimoji="1" lang="ja-JP" altLang="en-US" b="1"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目的</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20" name="テキスト ボックス 19"/>
          <p:cNvSpPr txBox="1"/>
          <p:nvPr/>
        </p:nvSpPr>
        <p:spPr>
          <a:xfrm>
            <a:off x="14220" y="3717032"/>
            <a:ext cx="9166292" cy="369332"/>
          </a:xfrm>
          <a:prstGeom prst="rect">
            <a:avLst/>
          </a:prstGeom>
          <a:noFill/>
        </p:spPr>
        <p:txBody>
          <a:bodyPr wrap="none" rtlCol="0">
            <a:spAutoFit/>
          </a:bodyPr>
          <a:lstStyle/>
          <a:p>
            <a:r>
              <a:rPr kumimoji="1" lang="ja-JP" altLang="en-US" b="1" dirty="0" smtClean="0">
                <a:solidFill>
                  <a:srgbClr val="FF0000"/>
                </a:solidFill>
              </a:rPr>
              <a:t>真空中絶縁破壊は局所的な</a:t>
            </a:r>
            <a:r>
              <a:rPr lang="ja-JP" altLang="en-US" b="1" dirty="0" smtClean="0">
                <a:solidFill>
                  <a:srgbClr val="FF0000"/>
                </a:solidFill>
              </a:rPr>
              <a:t>箇所で発生</a:t>
            </a:r>
            <a:r>
              <a:rPr kumimoji="1" lang="ja-JP" altLang="en-US" b="1" dirty="0" smtClean="0">
                <a:solidFill>
                  <a:srgbClr val="FF0000"/>
                </a:solidFill>
              </a:rPr>
              <a:t>　⇒　より局所的な電界電子放出現象の調査が必要</a:t>
            </a:r>
            <a:endParaRPr kumimoji="1" lang="ja-JP" altLang="en-US" b="1" dirty="0">
              <a:solidFill>
                <a:srgbClr val="FF0000"/>
              </a:solidFill>
            </a:endParaRPr>
          </a:p>
        </p:txBody>
      </p:sp>
      <p:grpSp>
        <p:nvGrpSpPr>
          <p:cNvPr id="31" name="グループ化 30"/>
          <p:cNvGrpSpPr/>
          <p:nvPr/>
        </p:nvGrpSpPr>
        <p:grpSpPr>
          <a:xfrm>
            <a:off x="5148064" y="980728"/>
            <a:ext cx="3456384" cy="2560320"/>
            <a:chOff x="1547664" y="1268760"/>
            <a:chExt cx="3456384" cy="2560320"/>
          </a:xfrm>
        </p:grpSpPr>
        <p:pic>
          <p:nvPicPr>
            <p:cNvPr id="14338" name="Picture 2"/>
            <p:cNvPicPr>
              <a:picLocks noChangeAspect="1" noChangeArrowheads="1"/>
            </p:cNvPicPr>
            <p:nvPr/>
          </p:nvPicPr>
          <p:blipFill>
            <a:blip r:embed="rId3" cstate="print"/>
            <a:srcRect/>
            <a:stretch>
              <a:fillRect/>
            </a:stretch>
          </p:blipFill>
          <p:spPr bwMode="auto">
            <a:xfrm>
              <a:off x="1547664" y="1268760"/>
              <a:ext cx="3413760" cy="2560320"/>
            </a:xfrm>
            <a:prstGeom prst="rect">
              <a:avLst/>
            </a:prstGeom>
            <a:noFill/>
            <a:ln w="9525">
              <a:noFill/>
              <a:miter lim="800000"/>
              <a:headEnd/>
              <a:tailEnd/>
            </a:ln>
          </p:spPr>
        </p:pic>
        <p:cxnSp>
          <p:nvCxnSpPr>
            <p:cNvPr id="24" name="直線コネクタ 23"/>
            <p:cNvCxnSpPr/>
            <p:nvPr/>
          </p:nvCxnSpPr>
          <p:spPr>
            <a:xfrm>
              <a:off x="1547664" y="2492896"/>
              <a:ext cx="34563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1547664" y="2060848"/>
              <a:ext cx="345638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2" name="テキスト ボックス 31"/>
          <p:cNvSpPr txBox="1"/>
          <p:nvPr/>
        </p:nvSpPr>
        <p:spPr>
          <a:xfrm>
            <a:off x="7886109" y="1268760"/>
            <a:ext cx="646331" cy="369332"/>
          </a:xfrm>
          <a:prstGeom prst="rect">
            <a:avLst/>
          </a:prstGeom>
          <a:noFill/>
        </p:spPr>
        <p:txBody>
          <a:bodyPr wrap="none" rtlCol="0">
            <a:spAutoFit/>
          </a:bodyPr>
          <a:lstStyle/>
          <a:p>
            <a:r>
              <a:rPr kumimoji="1" lang="ja-JP" altLang="en-US" dirty="0" smtClean="0">
                <a:solidFill>
                  <a:schemeClr val="bg1"/>
                </a:solidFill>
              </a:rPr>
              <a:t>陰極</a:t>
            </a:r>
            <a:endParaRPr kumimoji="1" lang="ja-JP" altLang="en-US" dirty="0">
              <a:solidFill>
                <a:schemeClr val="bg1"/>
              </a:solidFill>
            </a:endParaRPr>
          </a:p>
        </p:txBody>
      </p:sp>
      <p:sp>
        <p:nvSpPr>
          <p:cNvPr id="33" name="テキスト ボックス 32"/>
          <p:cNvSpPr txBox="1"/>
          <p:nvPr/>
        </p:nvSpPr>
        <p:spPr>
          <a:xfrm>
            <a:off x="7886109" y="2411596"/>
            <a:ext cx="646331" cy="369332"/>
          </a:xfrm>
          <a:prstGeom prst="rect">
            <a:avLst/>
          </a:prstGeom>
          <a:noFill/>
        </p:spPr>
        <p:txBody>
          <a:bodyPr wrap="none" rtlCol="0">
            <a:spAutoFit/>
          </a:bodyPr>
          <a:lstStyle/>
          <a:p>
            <a:r>
              <a:rPr lang="ja-JP" altLang="en-US" dirty="0">
                <a:solidFill>
                  <a:schemeClr val="bg1"/>
                </a:solidFill>
              </a:rPr>
              <a:t>陽極</a:t>
            </a:r>
            <a:endParaRPr kumimoji="1" lang="ja-JP" altLang="en-US" dirty="0">
              <a:solidFill>
                <a:schemeClr val="bg1"/>
              </a:solidFill>
            </a:endParaRPr>
          </a:p>
        </p:txBody>
      </p:sp>
      <p:pic>
        <p:nvPicPr>
          <p:cNvPr id="34" name="オブジェクト 9"/>
          <p:cNvPicPr/>
          <p:nvPr/>
        </p:nvPicPr>
        <p:blipFill>
          <a:blip r:embed="rId4" cstate="print"/>
          <a:srcRect/>
          <a:stretch>
            <a:fillRect/>
          </a:stretch>
        </p:blipFill>
        <p:spPr bwMode="auto">
          <a:xfrm>
            <a:off x="323528" y="1052736"/>
            <a:ext cx="2396490" cy="1759585"/>
          </a:xfrm>
          <a:prstGeom prst="rect">
            <a:avLst/>
          </a:prstGeom>
          <a:noFill/>
          <a:ln w="9525">
            <a:noFill/>
            <a:miter lim="800000"/>
            <a:headEnd/>
            <a:tailEnd/>
          </a:ln>
        </p:spPr>
      </p:pic>
      <p:pic>
        <p:nvPicPr>
          <p:cNvPr id="35" name="Picture 4" descr="C:\Documents and Settings\nbi\デスクトップ\0穴電極.tif"/>
          <p:cNvPicPr>
            <a:picLocks noChangeAspect="1" noChangeArrowheads="1"/>
          </p:cNvPicPr>
          <p:nvPr/>
        </p:nvPicPr>
        <p:blipFill>
          <a:blip r:embed="rId5" cstate="print"/>
          <a:srcRect/>
          <a:stretch>
            <a:fillRect/>
          </a:stretch>
        </p:blipFill>
        <p:spPr bwMode="auto">
          <a:xfrm>
            <a:off x="2654424" y="1052736"/>
            <a:ext cx="2313112" cy="1728480"/>
          </a:xfrm>
          <a:prstGeom prst="rect">
            <a:avLst/>
          </a:prstGeom>
          <a:noFill/>
          <a:ln w="9525">
            <a:noFill/>
            <a:miter lim="800000"/>
            <a:headEnd/>
            <a:tailEnd/>
          </a:ln>
        </p:spPr>
      </p:pic>
      <p:cxnSp>
        <p:nvCxnSpPr>
          <p:cNvPr id="36" name="直線コネクタ 35"/>
          <p:cNvCxnSpPr/>
          <p:nvPr/>
        </p:nvCxnSpPr>
        <p:spPr>
          <a:xfrm>
            <a:off x="539552" y="1988840"/>
            <a:ext cx="0" cy="792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a:off x="2483768" y="1988840"/>
            <a:ext cx="0" cy="792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直線矢印コネクタ 37"/>
          <p:cNvCxnSpPr/>
          <p:nvPr/>
        </p:nvCxnSpPr>
        <p:spPr>
          <a:xfrm>
            <a:off x="539552" y="2708920"/>
            <a:ext cx="1944216"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9" name="テキスト ボックス 38"/>
          <p:cNvSpPr txBox="1"/>
          <p:nvPr/>
        </p:nvSpPr>
        <p:spPr>
          <a:xfrm>
            <a:off x="1115616" y="2564904"/>
            <a:ext cx="864096" cy="338554"/>
          </a:xfrm>
          <a:prstGeom prst="rect">
            <a:avLst/>
          </a:prstGeom>
          <a:solidFill>
            <a:schemeClr val="bg1">
              <a:lumMod val="95000"/>
            </a:schemeClr>
          </a:solidFill>
          <a:ln>
            <a:solidFill>
              <a:schemeClr val="tx1"/>
            </a:solidFill>
          </a:ln>
        </p:spPr>
        <p:txBody>
          <a:bodyPr wrap="square" rtlCol="0">
            <a:spAutoFit/>
          </a:bodyPr>
          <a:lstStyle/>
          <a:p>
            <a:pPr algn="ctr"/>
            <a:r>
              <a:rPr kumimoji="1" lang="en-US" altLang="ja-JP" sz="1600" dirty="0" smtClean="0"/>
              <a:t>160mm</a:t>
            </a:r>
            <a:endParaRPr kumimoji="1" lang="ja-JP" altLang="en-US" sz="1600" dirty="0"/>
          </a:p>
        </p:txBody>
      </p:sp>
      <p:cxnSp>
        <p:nvCxnSpPr>
          <p:cNvPr id="40" name="直線コネクタ 39"/>
          <p:cNvCxnSpPr/>
          <p:nvPr/>
        </p:nvCxnSpPr>
        <p:spPr>
          <a:xfrm>
            <a:off x="1043608" y="1628800"/>
            <a:ext cx="0"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1" name="直線コネクタ 40"/>
          <p:cNvCxnSpPr/>
          <p:nvPr/>
        </p:nvCxnSpPr>
        <p:spPr>
          <a:xfrm>
            <a:off x="1979712" y="1628800"/>
            <a:ext cx="0"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直線矢印コネクタ 41"/>
          <p:cNvCxnSpPr/>
          <p:nvPr/>
        </p:nvCxnSpPr>
        <p:spPr>
          <a:xfrm>
            <a:off x="1043608" y="1988840"/>
            <a:ext cx="936104"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3" name="テキスト ボックス 42"/>
          <p:cNvSpPr txBox="1"/>
          <p:nvPr/>
        </p:nvSpPr>
        <p:spPr>
          <a:xfrm>
            <a:off x="1087038" y="2060848"/>
            <a:ext cx="864096" cy="338554"/>
          </a:xfrm>
          <a:prstGeom prst="rect">
            <a:avLst/>
          </a:prstGeom>
          <a:solidFill>
            <a:schemeClr val="bg1">
              <a:lumMod val="95000"/>
            </a:schemeClr>
          </a:solidFill>
          <a:ln>
            <a:solidFill>
              <a:schemeClr val="tx1"/>
            </a:solidFill>
          </a:ln>
        </p:spPr>
        <p:txBody>
          <a:bodyPr wrap="square" rtlCol="0">
            <a:spAutoFit/>
          </a:bodyPr>
          <a:lstStyle/>
          <a:p>
            <a:pPr algn="ctr"/>
            <a:r>
              <a:rPr lang="en-US" altLang="ja-JP" sz="1600" dirty="0" smtClean="0"/>
              <a:t>8</a:t>
            </a:r>
            <a:r>
              <a:rPr kumimoji="1" lang="en-US" altLang="ja-JP" sz="1600" dirty="0" smtClean="0"/>
              <a:t>0mm</a:t>
            </a:r>
            <a:endParaRPr kumimoji="1" lang="ja-JP" altLang="en-US" sz="1600" dirty="0"/>
          </a:p>
        </p:txBody>
      </p:sp>
      <p:cxnSp>
        <p:nvCxnSpPr>
          <p:cNvPr id="44" name="直線コネクタ 43"/>
          <p:cNvCxnSpPr/>
          <p:nvPr/>
        </p:nvCxnSpPr>
        <p:spPr>
          <a:xfrm>
            <a:off x="2872386" y="2010326"/>
            <a:ext cx="0" cy="792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直線コネクタ 44"/>
          <p:cNvCxnSpPr/>
          <p:nvPr/>
        </p:nvCxnSpPr>
        <p:spPr>
          <a:xfrm>
            <a:off x="4749920" y="2010326"/>
            <a:ext cx="0" cy="7920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6" name="直線矢印コネクタ 45"/>
          <p:cNvCxnSpPr/>
          <p:nvPr/>
        </p:nvCxnSpPr>
        <p:spPr>
          <a:xfrm>
            <a:off x="2868394" y="2730406"/>
            <a:ext cx="1872000"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47" name="テキスト ボックス 46"/>
          <p:cNvSpPr txBox="1"/>
          <p:nvPr/>
        </p:nvSpPr>
        <p:spPr>
          <a:xfrm>
            <a:off x="3419872" y="2586390"/>
            <a:ext cx="864096" cy="338554"/>
          </a:xfrm>
          <a:prstGeom prst="rect">
            <a:avLst/>
          </a:prstGeom>
          <a:solidFill>
            <a:schemeClr val="bg1">
              <a:lumMod val="95000"/>
            </a:schemeClr>
          </a:solidFill>
          <a:ln>
            <a:solidFill>
              <a:schemeClr val="tx1"/>
            </a:solidFill>
          </a:ln>
        </p:spPr>
        <p:txBody>
          <a:bodyPr wrap="square" rtlCol="0">
            <a:spAutoFit/>
          </a:bodyPr>
          <a:lstStyle/>
          <a:p>
            <a:pPr algn="ctr"/>
            <a:r>
              <a:rPr kumimoji="1" lang="en-US" altLang="ja-JP" sz="1600" dirty="0" smtClean="0"/>
              <a:t>160mm</a:t>
            </a:r>
            <a:endParaRPr kumimoji="1" lang="ja-JP" altLang="en-US" sz="1600" dirty="0"/>
          </a:p>
        </p:txBody>
      </p:sp>
      <p:cxnSp>
        <p:nvCxnSpPr>
          <p:cNvPr id="48" name="直線コネクタ 47"/>
          <p:cNvCxnSpPr/>
          <p:nvPr/>
        </p:nvCxnSpPr>
        <p:spPr>
          <a:xfrm>
            <a:off x="3347864" y="1650286"/>
            <a:ext cx="0"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9" name="直線コネクタ 48"/>
          <p:cNvCxnSpPr/>
          <p:nvPr/>
        </p:nvCxnSpPr>
        <p:spPr>
          <a:xfrm>
            <a:off x="4283968" y="1650286"/>
            <a:ext cx="0" cy="50405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50" name="直線矢印コネクタ 49"/>
          <p:cNvCxnSpPr/>
          <p:nvPr/>
        </p:nvCxnSpPr>
        <p:spPr>
          <a:xfrm>
            <a:off x="3347864" y="2010326"/>
            <a:ext cx="936104" cy="0"/>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51" name="テキスト ボックス 50"/>
          <p:cNvSpPr txBox="1"/>
          <p:nvPr/>
        </p:nvSpPr>
        <p:spPr>
          <a:xfrm>
            <a:off x="3391294" y="2082334"/>
            <a:ext cx="864096" cy="338554"/>
          </a:xfrm>
          <a:prstGeom prst="rect">
            <a:avLst/>
          </a:prstGeom>
          <a:solidFill>
            <a:schemeClr val="bg1">
              <a:lumMod val="95000"/>
            </a:schemeClr>
          </a:solidFill>
          <a:ln>
            <a:solidFill>
              <a:schemeClr val="tx1"/>
            </a:solidFill>
          </a:ln>
        </p:spPr>
        <p:txBody>
          <a:bodyPr wrap="square" rtlCol="0">
            <a:spAutoFit/>
          </a:bodyPr>
          <a:lstStyle/>
          <a:p>
            <a:pPr algn="ctr"/>
            <a:r>
              <a:rPr lang="en-US" altLang="ja-JP" sz="1600" dirty="0" smtClean="0"/>
              <a:t>8</a:t>
            </a:r>
            <a:r>
              <a:rPr kumimoji="1" lang="en-US" altLang="ja-JP" sz="1600" dirty="0" smtClean="0"/>
              <a:t>0mm</a:t>
            </a:r>
            <a:endParaRPr kumimoji="1" lang="ja-JP" altLang="en-US" sz="1600" dirty="0"/>
          </a:p>
        </p:txBody>
      </p:sp>
      <p:sp>
        <p:nvSpPr>
          <p:cNvPr id="52" name="テキスト ボックス 51"/>
          <p:cNvSpPr txBox="1"/>
          <p:nvPr/>
        </p:nvSpPr>
        <p:spPr>
          <a:xfrm>
            <a:off x="395536" y="2924944"/>
            <a:ext cx="2160240" cy="369332"/>
          </a:xfrm>
          <a:prstGeom prst="rect">
            <a:avLst/>
          </a:prstGeom>
          <a:noFill/>
        </p:spPr>
        <p:txBody>
          <a:bodyPr wrap="square" rtlCol="0">
            <a:spAutoFit/>
          </a:bodyPr>
          <a:lstStyle/>
          <a:p>
            <a:pPr algn="ctr"/>
            <a:r>
              <a:rPr kumimoji="1" lang="ja-JP" altLang="en-US" dirty="0" smtClean="0"/>
              <a:t>陰極：</a:t>
            </a:r>
            <a:r>
              <a:rPr kumimoji="1" lang="en-US" altLang="ja-JP" dirty="0" smtClean="0"/>
              <a:t>4</a:t>
            </a:r>
            <a:r>
              <a:rPr lang="ja-JP" altLang="en-US" dirty="0" smtClean="0"/>
              <a:t>孔電極</a:t>
            </a:r>
            <a:endParaRPr kumimoji="1" lang="ja-JP" altLang="en-US" dirty="0"/>
          </a:p>
        </p:txBody>
      </p:sp>
      <p:sp>
        <p:nvSpPr>
          <p:cNvPr id="53" name="テキスト ボックス 52"/>
          <p:cNvSpPr txBox="1"/>
          <p:nvPr/>
        </p:nvSpPr>
        <p:spPr>
          <a:xfrm>
            <a:off x="2699792" y="2924944"/>
            <a:ext cx="2160240" cy="369332"/>
          </a:xfrm>
          <a:prstGeom prst="rect">
            <a:avLst/>
          </a:prstGeom>
          <a:noFill/>
        </p:spPr>
        <p:txBody>
          <a:bodyPr wrap="square" rtlCol="0">
            <a:spAutoFit/>
          </a:bodyPr>
          <a:lstStyle/>
          <a:p>
            <a:pPr algn="ctr"/>
            <a:r>
              <a:rPr lang="ja-JP" altLang="en-US" dirty="0" smtClean="0"/>
              <a:t>陽極：平板電極</a:t>
            </a:r>
            <a:endParaRPr kumimoji="1" lang="ja-JP" altLang="en-US" dirty="0"/>
          </a:p>
        </p:txBody>
      </p:sp>
      <p:sp>
        <p:nvSpPr>
          <p:cNvPr id="55" name="正方形/長方形 54"/>
          <p:cNvSpPr/>
          <p:nvPr/>
        </p:nvSpPr>
        <p:spPr>
          <a:xfrm>
            <a:off x="323528" y="4754761"/>
            <a:ext cx="8568952" cy="1200329"/>
          </a:xfrm>
          <a:prstGeom prst="rect">
            <a:avLst/>
          </a:prstGeom>
        </p:spPr>
        <p:txBody>
          <a:bodyPr wrap="square">
            <a:spAutoFit/>
          </a:bodyPr>
          <a:lstStyle/>
          <a:p>
            <a:pPr hangingPunct="0"/>
            <a:r>
              <a:rPr lang="ja-JP" altLang="en-US" sz="2400" dirty="0" smtClean="0"/>
              <a:t>平板状小型無酸素銅電極を用いて電界電子放出箇所の分布を調査し，個々の放出箇所における電界電子放出特性を取得することを目的とした。</a:t>
            </a:r>
            <a:endParaRPr lang="ja-JP" altLang="ja-JP" sz="2400" dirty="0"/>
          </a:p>
        </p:txBody>
      </p:sp>
      <p:sp>
        <p:nvSpPr>
          <p:cNvPr id="56" name="角丸四角形 55"/>
          <p:cNvSpPr/>
          <p:nvPr/>
        </p:nvSpPr>
        <p:spPr>
          <a:xfrm>
            <a:off x="251520" y="4610745"/>
            <a:ext cx="8640960" cy="151216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613301" y="4365104"/>
            <a:ext cx="800219" cy="461665"/>
          </a:xfrm>
          <a:prstGeom prst="rect">
            <a:avLst/>
          </a:prstGeom>
          <a:solidFill>
            <a:schemeClr val="bg1"/>
          </a:solidFill>
        </p:spPr>
        <p:txBody>
          <a:bodyPr wrap="none" rtlCol="0">
            <a:spAutoFit/>
          </a:bodyPr>
          <a:lstStyle/>
          <a:p>
            <a:r>
              <a:rPr kumimoji="1" lang="ja-JP" altLang="en-US" sz="2400" dirty="0" smtClean="0"/>
              <a:t>目的</a:t>
            </a:r>
            <a:endParaRPr kumimoji="1" lang="ja-JP" altLang="en-US" sz="2400" dirty="0"/>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5</a:t>
            </a:fld>
            <a:endParaRPr kumimoji="1" lang="ja-JP" altLang="en-US" dirty="0">
              <a:solidFill>
                <a:schemeClr val="tx1"/>
              </a:solidFill>
            </a:endParaRPr>
          </a:p>
        </p:txBody>
      </p:sp>
      <p:sp>
        <p:nvSpPr>
          <p:cNvPr id="60" name="テキスト ボックス 59"/>
          <p:cNvSpPr txBox="1"/>
          <p:nvPr/>
        </p:nvSpPr>
        <p:spPr>
          <a:xfrm>
            <a:off x="7886109" y="1835532"/>
            <a:ext cx="646331" cy="369332"/>
          </a:xfrm>
          <a:prstGeom prst="rect">
            <a:avLst/>
          </a:prstGeom>
          <a:noFill/>
        </p:spPr>
        <p:txBody>
          <a:bodyPr wrap="none" rtlCol="0">
            <a:spAutoFit/>
          </a:bodyPr>
          <a:lstStyle/>
          <a:p>
            <a:r>
              <a:rPr lang="ja-JP" altLang="en-US" dirty="0" smtClean="0">
                <a:solidFill>
                  <a:schemeClr val="bg1"/>
                </a:solidFill>
              </a:rPr>
              <a:t>真空</a:t>
            </a:r>
            <a:endParaRPr kumimoji="1" lang="ja-JP" altLang="en-US" dirty="0">
              <a:solidFill>
                <a:schemeClr val="bg1"/>
              </a:solidFill>
            </a:endParaRPr>
          </a:p>
        </p:txBody>
      </p:sp>
      <p:cxnSp>
        <p:nvCxnSpPr>
          <p:cNvPr id="62" name="直線コネクタ 61"/>
          <p:cNvCxnSpPr/>
          <p:nvPr/>
        </p:nvCxnSpPr>
        <p:spPr>
          <a:xfrm>
            <a:off x="5940152" y="980728"/>
            <a:ext cx="0" cy="79208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6516216" y="980728"/>
            <a:ext cx="0" cy="79208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6732240" y="980728"/>
            <a:ext cx="0" cy="79208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308304" y="980728"/>
            <a:ext cx="0" cy="792088"/>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lang="ja-JP" altLang="en-US" sz="3600" dirty="0" smtClean="0"/>
              <a:t>実験装置および試料電極</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6</a:t>
            </a:fld>
            <a:endParaRPr kumimoji="1" lang="ja-JP" altLang="en-US" dirty="0">
              <a:solidFill>
                <a:schemeClr val="tx1"/>
              </a:solidFill>
            </a:endParaRPr>
          </a:p>
        </p:txBody>
      </p:sp>
      <p:pic>
        <p:nvPicPr>
          <p:cNvPr id="1027" name="Picture 3" descr="C:\Users\Takaishi\Desktop\電流コンディショニング\実験装置２.png"/>
          <p:cNvPicPr>
            <a:picLocks noChangeAspect="1" noChangeArrowheads="1"/>
          </p:cNvPicPr>
          <p:nvPr/>
        </p:nvPicPr>
        <p:blipFill>
          <a:blip r:embed="rId3" cstate="print"/>
          <a:srcRect/>
          <a:stretch>
            <a:fillRect/>
          </a:stretch>
        </p:blipFill>
        <p:spPr bwMode="auto">
          <a:xfrm>
            <a:off x="1487440" y="1556792"/>
            <a:ext cx="7621064" cy="4877481"/>
          </a:xfrm>
          <a:prstGeom prst="rect">
            <a:avLst/>
          </a:prstGeom>
          <a:noFill/>
        </p:spPr>
      </p:pic>
      <p:cxnSp>
        <p:nvCxnSpPr>
          <p:cNvPr id="80" name="直線矢印コネクタ 79"/>
          <p:cNvCxnSpPr/>
          <p:nvPr/>
        </p:nvCxnSpPr>
        <p:spPr>
          <a:xfrm>
            <a:off x="2267744" y="2276872"/>
            <a:ext cx="2736304" cy="216024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1" name="図 80"/>
          <p:cNvPicPr/>
          <p:nvPr/>
        </p:nvPicPr>
        <p:blipFill>
          <a:blip r:embed="rId4" cstate="print"/>
          <a:srcRect/>
          <a:stretch>
            <a:fillRect/>
          </a:stretch>
        </p:blipFill>
        <p:spPr bwMode="auto">
          <a:xfrm>
            <a:off x="395536" y="1124744"/>
            <a:ext cx="1897056" cy="1897056"/>
          </a:xfrm>
          <a:prstGeom prst="rect">
            <a:avLst/>
          </a:prstGeom>
          <a:noFill/>
          <a:ln w="9525">
            <a:noFill/>
            <a:miter lim="800000"/>
            <a:headEnd/>
            <a:tailEnd/>
          </a:ln>
        </p:spPr>
      </p:pic>
      <p:sp>
        <p:nvSpPr>
          <p:cNvPr id="82" name="正方形/長方形 81"/>
          <p:cNvSpPr/>
          <p:nvPr/>
        </p:nvSpPr>
        <p:spPr>
          <a:xfrm>
            <a:off x="395536" y="1124744"/>
            <a:ext cx="1872208" cy="18722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3" name="グループ化 82"/>
          <p:cNvGrpSpPr/>
          <p:nvPr/>
        </p:nvGrpSpPr>
        <p:grpSpPr>
          <a:xfrm rot="10800000" flipH="1" flipV="1">
            <a:off x="1532387" y="990601"/>
            <a:ext cx="460545" cy="509220"/>
            <a:chOff x="8737211" y="4137904"/>
            <a:chExt cx="371293" cy="410535"/>
          </a:xfrm>
        </p:grpSpPr>
        <p:cxnSp>
          <p:nvCxnSpPr>
            <p:cNvPr id="84" name="直線コネクタ 83"/>
            <p:cNvCxnSpPr/>
            <p:nvPr/>
          </p:nvCxnSpPr>
          <p:spPr>
            <a:xfrm flipV="1">
              <a:off x="8772118" y="4137904"/>
              <a:ext cx="336386" cy="3527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5" name="円/楕円 84"/>
            <p:cNvSpPr/>
            <p:nvPr/>
          </p:nvSpPr>
          <p:spPr>
            <a:xfrm flipH="1" flipV="1">
              <a:off x="8737211" y="4476843"/>
              <a:ext cx="71596" cy="715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grpSp>
      <p:sp>
        <p:nvSpPr>
          <p:cNvPr id="86" name="テキスト ボックス 85"/>
          <p:cNvSpPr txBox="1"/>
          <p:nvPr/>
        </p:nvSpPr>
        <p:spPr>
          <a:xfrm>
            <a:off x="2227962" y="836712"/>
            <a:ext cx="2416046" cy="307777"/>
          </a:xfrm>
          <a:prstGeom prst="rect">
            <a:avLst/>
          </a:prstGeom>
          <a:noFill/>
        </p:spPr>
        <p:txBody>
          <a:bodyPr wrap="square" rtlCol="0">
            <a:spAutoFit/>
          </a:bodyPr>
          <a:lstStyle/>
          <a:p>
            <a:r>
              <a:rPr kumimoji="1" lang="ja-JP" altLang="en-US" sz="1400" dirty="0" smtClean="0"/>
              <a:t>無酸素銅</a:t>
            </a:r>
            <a:r>
              <a:rPr kumimoji="1" lang="en-US" altLang="ja-JP" sz="1400" dirty="0" smtClean="0"/>
              <a:t>(</a:t>
            </a:r>
            <a:r>
              <a:rPr kumimoji="1" lang="ja-JP" altLang="en-US" sz="1400" dirty="0" smtClean="0"/>
              <a:t>加速電極と同材料</a:t>
            </a:r>
            <a:r>
              <a:rPr kumimoji="1" lang="en-US" altLang="ja-JP" sz="1400" dirty="0" smtClean="0"/>
              <a:t>)</a:t>
            </a:r>
            <a:endParaRPr kumimoji="1" lang="ja-JP" altLang="en-US" sz="1400" dirty="0"/>
          </a:p>
        </p:txBody>
      </p:sp>
      <p:cxnSp>
        <p:nvCxnSpPr>
          <p:cNvPr id="87" name="直線コネクタ 86"/>
          <p:cNvCxnSpPr/>
          <p:nvPr/>
        </p:nvCxnSpPr>
        <p:spPr>
          <a:xfrm flipH="1">
            <a:off x="1992295" y="988304"/>
            <a:ext cx="28036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8" name="テキスト ボックス 87"/>
          <p:cNvSpPr txBox="1"/>
          <p:nvPr/>
        </p:nvSpPr>
        <p:spPr>
          <a:xfrm>
            <a:off x="2267744" y="1124744"/>
            <a:ext cx="2160240" cy="954107"/>
          </a:xfrm>
          <a:prstGeom prst="rect">
            <a:avLst/>
          </a:prstGeom>
          <a:noFill/>
          <a:ln w="38100">
            <a:solidFill>
              <a:srgbClr val="FF0000"/>
            </a:solidFill>
          </a:ln>
        </p:spPr>
        <p:txBody>
          <a:bodyPr wrap="square" rtlCol="0">
            <a:spAutoFit/>
          </a:bodyPr>
          <a:lstStyle/>
          <a:p>
            <a:r>
              <a:rPr lang="ja-JP" altLang="en-US" sz="1400" dirty="0" smtClean="0">
                <a:latin typeface="Times New Roman" pitchFamily="18" charset="0"/>
                <a:cs typeface="Times New Roman" pitchFamily="18" charset="0"/>
              </a:rPr>
              <a:t>全体</a:t>
            </a:r>
            <a:r>
              <a:rPr lang="ja-JP" altLang="en-US" sz="1400" dirty="0">
                <a:latin typeface="Times New Roman" pitchFamily="18" charset="0"/>
                <a:cs typeface="Times New Roman" pitchFamily="18" charset="0"/>
              </a:rPr>
              <a:t>の</a:t>
            </a:r>
            <a:r>
              <a:rPr lang="ja-JP" altLang="en-US" sz="1400" dirty="0" smtClean="0">
                <a:latin typeface="Times New Roman" pitchFamily="18" charset="0"/>
                <a:cs typeface="Times New Roman" pitchFamily="18" charset="0"/>
              </a:rPr>
              <a:t>直径：</a:t>
            </a:r>
            <a:r>
              <a:rPr lang="en-US" altLang="ja-JP" sz="1400" dirty="0" smtClean="0">
                <a:latin typeface="Times New Roman" pitchFamily="18" charset="0"/>
                <a:cs typeface="Times New Roman" pitchFamily="18" charset="0"/>
              </a:rPr>
              <a:t>25mm</a:t>
            </a:r>
            <a:endParaRPr kumimoji="1" lang="en-US" altLang="ja-JP" sz="1400" dirty="0" smtClean="0">
              <a:latin typeface="Times New Roman" pitchFamily="18" charset="0"/>
              <a:cs typeface="Times New Roman" pitchFamily="18" charset="0"/>
            </a:endParaRPr>
          </a:p>
          <a:p>
            <a:r>
              <a:rPr lang="ja-JP" altLang="en-US" sz="1400" dirty="0" smtClean="0">
                <a:latin typeface="Times New Roman" pitchFamily="18" charset="0"/>
                <a:cs typeface="Times New Roman" pitchFamily="18" charset="0"/>
              </a:rPr>
              <a:t>平板部直径：</a:t>
            </a:r>
            <a:r>
              <a:rPr lang="en-US" altLang="ja-JP" sz="1400" dirty="0" smtClean="0">
                <a:latin typeface="Times New Roman" pitchFamily="18" charset="0"/>
                <a:cs typeface="Times New Roman" pitchFamily="18" charset="0"/>
              </a:rPr>
              <a:t>9mm</a:t>
            </a:r>
          </a:p>
          <a:p>
            <a:r>
              <a:rPr kumimoji="1" lang="en-US" altLang="ja-JP" sz="1400" b="1" dirty="0" smtClean="0">
                <a:solidFill>
                  <a:srgbClr val="FF0000"/>
                </a:solidFill>
                <a:latin typeface="Times New Roman" pitchFamily="18" charset="0"/>
                <a:cs typeface="Times New Roman" pitchFamily="18" charset="0"/>
              </a:rPr>
              <a:t>10</a:t>
            </a:r>
            <a:r>
              <a:rPr lang="ja-JP" altLang="en-US" sz="1400" b="1" dirty="0">
                <a:solidFill>
                  <a:srgbClr val="FF0000"/>
                </a:solidFill>
                <a:latin typeface="Times New Roman" pitchFamily="18" charset="0"/>
                <a:cs typeface="Times New Roman" pitchFamily="18" charset="0"/>
              </a:rPr>
              <a:t>カ月</a:t>
            </a:r>
            <a:r>
              <a:rPr kumimoji="1" lang="ja-JP" altLang="en-US" sz="1400" b="1" dirty="0" smtClean="0">
                <a:solidFill>
                  <a:srgbClr val="FF0000"/>
                </a:solidFill>
                <a:latin typeface="Times New Roman" pitchFamily="18" charset="0"/>
                <a:cs typeface="Times New Roman" pitchFamily="18" charset="0"/>
              </a:rPr>
              <a:t>大気中保管</a:t>
            </a:r>
            <a:endParaRPr kumimoji="1" lang="en-US" altLang="ja-JP" sz="1400" b="1" dirty="0" smtClean="0">
              <a:solidFill>
                <a:srgbClr val="FF0000"/>
              </a:solidFill>
              <a:latin typeface="Times New Roman" pitchFamily="18" charset="0"/>
              <a:cs typeface="Times New Roman" pitchFamily="18" charset="0"/>
            </a:endParaRPr>
          </a:p>
          <a:p>
            <a:r>
              <a:rPr lang="en-US" altLang="ja-JP" sz="1400" b="1" dirty="0" smtClean="0">
                <a:solidFill>
                  <a:srgbClr val="FF0000"/>
                </a:solidFill>
                <a:latin typeface="Times New Roman" pitchFamily="18" charset="0"/>
                <a:cs typeface="Times New Roman" pitchFamily="18" charset="0"/>
              </a:rPr>
              <a:t>6</a:t>
            </a:r>
            <a:r>
              <a:rPr lang="ja-JP" altLang="en-US" sz="1400" b="1" dirty="0" smtClean="0">
                <a:solidFill>
                  <a:srgbClr val="FF0000"/>
                </a:solidFill>
                <a:latin typeface="Times New Roman" pitchFamily="18" charset="0"/>
                <a:cs typeface="Times New Roman" pitchFamily="18" charset="0"/>
              </a:rPr>
              <a:t>時間のコンディショニング</a:t>
            </a:r>
            <a:endParaRPr kumimoji="1" lang="ja-JP" altLang="en-US" sz="1400" b="1" dirty="0">
              <a:solidFill>
                <a:srgbClr val="FF0000"/>
              </a:solidFill>
              <a:latin typeface="Times New Roman" pitchFamily="18" charset="0"/>
              <a:cs typeface="Times New Roman" pitchFamily="18" charset="0"/>
            </a:endParaRPr>
          </a:p>
        </p:txBody>
      </p:sp>
      <p:cxnSp>
        <p:nvCxnSpPr>
          <p:cNvPr id="89" name="直線矢印コネクタ 88"/>
          <p:cNvCxnSpPr/>
          <p:nvPr/>
        </p:nvCxnSpPr>
        <p:spPr>
          <a:xfrm>
            <a:off x="971600" y="2060848"/>
            <a:ext cx="720080" cy="0"/>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971600" y="1700808"/>
            <a:ext cx="659155" cy="369332"/>
          </a:xfrm>
          <a:prstGeom prst="rect">
            <a:avLst/>
          </a:prstGeom>
        </p:spPr>
        <p:txBody>
          <a:bodyPr wrap="square">
            <a:spAutoFit/>
          </a:bodyPr>
          <a:lstStyle/>
          <a:p>
            <a:r>
              <a:rPr lang="en-US" altLang="ja-JP" dirty="0" smtClean="0">
                <a:solidFill>
                  <a:schemeClr val="bg1"/>
                </a:solidFill>
                <a:latin typeface="Times New Roman" pitchFamily="18" charset="0"/>
                <a:cs typeface="Times New Roman" pitchFamily="18" charset="0"/>
              </a:rPr>
              <a:t>9mm</a:t>
            </a:r>
            <a:endParaRPr lang="ja-JP" altLang="en-US" dirty="0">
              <a:solidFill>
                <a:schemeClr val="bg1"/>
              </a:solidFill>
            </a:endParaRPr>
          </a:p>
        </p:txBody>
      </p:sp>
      <p:cxnSp>
        <p:nvCxnSpPr>
          <p:cNvPr id="95" name="直線コネクタ 94"/>
          <p:cNvCxnSpPr/>
          <p:nvPr/>
        </p:nvCxnSpPr>
        <p:spPr>
          <a:xfrm>
            <a:off x="1907704" y="6093296"/>
            <a:ext cx="3024336"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放出型電子顕微鏡</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7</a:t>
            </a:fld>
            <a:endParaRPr kumimoji="1" lang="ja-JP" altLang="en-US" dirty="0">
              <a:solidFill>
                <a:schemeClr val="tx1"/>
              </a:solidFill>
            </a:endParaRPr>
          </a:p>
        </p:txBody>
      </p:sp>
      <p:pic>
        <p:nvPicPr>
          <p:cNvPr id="2051" name="Picture 3" descr="C:\Users\Takaishi\Desktop\電流コンディショニング\放出型電子顕微鏡１png.png"/>
          <p:cNvPicPr>
            <a:picLocks noChangeAspect="1" noChangeArrowheads="1"/>
          </p:cNvPicPr>
          <p:nvPr/>
        </p:nvPicPr>
        <p:blipFill>
          <a:blip r:embed="rId3" cstate="print"/>
          <a:srcRect/>
          <a:stretch>
            <a:fillRect/>
          </a:stretch>
        </p:blipFill>
        <p:spPr bwMode="auto">
          <a:xfrm>
            <a:off x="938072" y="987569"/>
            <a:ext cx="7450352" cy="3658016"/>
          </a:xfrm>
          <a:prstGeom prst="rect">
            <a:avLst/>
          </a:prstGeom>
          <a:noFill/>
        </p:spPr>
      </p:pic>
      <p:sp>
        <p:nvSpPr>
          <p:cNvPr id="33" name="テキスト ボックス 32"/>
          <p:cNvSpPr txBox="1"/>
          <p:nvPr/>
        </p:nvSpPr>
        <p:spPr>
          <a:xfrm>
            <a:off x="971600" y="4645585"/>
            <a:ext cx="7095212" cy="369332"/>
          </a:xfrm>
          <a:prstGeom prst="rect">
            <a:avLst/>
          </a:prstGeom>
          <a:noFill/>
        </p:spPr>
        <p:txBody>
          <a:bodyPr wrap="none" rtlCol="0">
            <a:spAutoFit/>
          </a:bodyPr>
          <a:lstStyle/>
          <a:p>
            <a:r>
              <a:rPr kumimoji="1" lang="ja-JP" altLang="en-US" dirty="0" smtClean="0"/>
              <a:t>放出型電子顕微鏡　：　電界電子放出の様相を像として取得する顕微鏡</a:t>
            </a:r>
            <a:endParaRPr kumimoji="1" lang="ja-JP" altLang="en-US" dirty="0"/>
          </a:p>
        </p:txBody>
      </p:sp>
      <p:sp>
        <p:nvSpPr>
          <p:cNvPr id="34" name="テキスト ボックス 33"/>
          <p:cNvSpPr txBox="1"/>
          <p:nvPr/>
        </p:nvSpPr>
        <p:spPr>
          <a:xfrm>
            <a:off x="467544" y="5373216"/>
            <a:ext cx="8319348" cy="707886"/>
          </a:xfrm>
          <a:prstGeom prst="rect">
            <a:avLst/>
          </a:prstGeom>
          <a:noFill/>
        </p:spPr>
        <p:txBody>
          <a:bodyPr wrap="square" rtlCol="0">
            <a:spAutoFit/>
          </a:bodyPr>
          <a:lstStyle/>
          <a:p>
            <a:r>
              <a:rPr kumimoji="1" lang="ja-JP" altLang="en-US" sz="2000" b="1" dirty="0" smtClean="0"/>
              <a:t>放出型電子顕微鏡の対物レンズの中間電極を利用して電界電子放出箇所の分布を取得し，個々の放出箇所において電界電子放出特性を取得した</a:t>
            </a:r>
            <a:endParaRPr kumimoji="1" lang="ja-JP" altLang="en-US" sz="2000" b="1" dirty="0"/>
          </a:p>
        </p:txBody>
      </p:sp>
      <p:sp>
        <p:nvSpPr>
          <p:cNvPr id="35" name="円/楕円 34"/>
          <p:cNvSpPr/>
          <p:nvPr/>
        </p:nvSpPr>
        <p:spPr>
          <a:xfrm>
            <a:off x="6228184" y="901169"/>
            <a:ext cx="1512168" cy="3456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実験方法</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8</a:t>
            </a:fld>
            <a:endParaRPr kumimoji="1" lang="ja-JP" altLang="en-US" dirty="0">
              <a:solidFill>
                <a:schemeClr val="tx1"/>
              </a:solidFill>
            </a:endParaRPr>
          </a:p>
        </p:txBody>
      </p:sp>
      <p:sp>
        <p:nvSpPr>
          <p:cNvPr id="9" name="テキスト ボックス 8"/>
          <p:cNvSpPr txBox="1"/>
          <p:nvPr/>
        </p:nvSpPr>
        <p:spPr>
          <a:xfrm>
            <a:off x="220170" y="1105364"/>
            <a:ext cx="4238661" cy="400110"/>
          </a:xfrm>
          <a:prstGeom prst="rect">
            <a:avLst/>
          </a:prstGeom>
          <a:noFill/>
        </p:spPr>
        <p:txBody>
          <a:bodyPr wrap="none" rtlCol="0">
            <a:spAutoFit/>
          </a:bodyPr>
          <a:lstStyle/>
          <a:p>
            <a:r>
              <a:rPr lang="ja-JP" altLang="en-US" sz="2000" dirty="0" smtClean="0">
                <a:latin typeface="Times New Roman" pitchFamily="18" charset="0"/>
                <a:cs typeface="Times New Roman" pitchFamily="18" charset="0"/>
              </a:rPr>
              <a:t>陰極全体からの電界放出電流</a:t>
            </a:r>
            <a:r>
              <a:rPr kumimoji="1" lang="ja-JP" altLang="en-US" sz="2000" dirty="0" smtClean="0">
                <a:latin typeface="Times New Roman" pitchFamily="18" charset="0"/>
                <a:cs typeface="Times New Roman" pitchFamily="18" charset="0"/>
              </a:rPr>
              <a:t>の測定</a:t>
            </a:r>
            <a:endParaRPr kumimoji="1" lang="ja-JP" altLang="en-US" sz="2000" dirty="0">
              <a:latin typeface="Times New Roman" pitchFamily="18" charset="0"/>
              <a:cs typeface="Times New Roman" pitchFamily="18" charset="0"/>
            </a:endParaRPr>
          </a:p>
        </p:txBody>
      </p:sp>
      <p:sp>
        <p:nvSpPr>
          <p:cNvPr id="10" name="角丸四角形 9"/>
          <p:cNvSpPr/>
          <p:nvPr/>
        </p:nvSpPr>
        <p:spPr>
          <a:xfrm>
            <a:off x="179512" y="980728"/>
            <a:ext cx="4217122" cy="6429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4973071" y="1080684"/>
            <a:ext cx="3775393" cy="400110"/>
          </a:xfrm>
          <a:prstGeom prst="rect">
            <a:avLst/>
          </a:prstGeom>
          <a:noFill/>
        </p:spPr>
        <p:txBody>
          <a:bodyPr wrap="none" rtlCol="0">
            <a:spAutoFit/>
          </a:bodyPr>
          <a:lstStyle/>
          <a:p>
            <a:r>
              <a:rPr kumimoji="1" lang="ja-JP" altLang="en-US" sz="2000" dirty="0" smtClean="0">
                <a:latin typeface="Times New Roman" pitchFamily="18" charset="0"/>
                <a:cs typeface="Times New Roman" pitchFamily="18" charset="0"/>
              </a:rPr>
              <a:t>電界電子放出箇所の分布の測定</a:t>
            </a:r>
            <a:endParaRPr kumimoji="1" lang="ja-JP" altLang="en-US" sz="2000" dirty="0">
              <a:latin typeface="Times New Roman" pitchFamily="18" charset="0"/>
              <a:cs typeface="Times New Roman" pitchFamily="18" charset="0"/>
            </a:endParaRPr>
          </a:p>
        </p:txBody>
      </p:sp>
      <p:sp>
        <p:nvSpPr>
          <p:cNvPr id="12" name="角丸四角形 11"/>
          <p:cNvSpPr/>
          <p:nvPr/>
        </p:nvSpPr>
        <p:spPr>
          <a:xfrm>
            <a:off x="4675358" y="980728"/>
            <a:ext cx="4217122" cy="6429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C:\Users\Takaishi\Desktop\電流コンディショニング\実験方法１.png"/>
          <p:cNvPicPr>
            <a:picLocks noChangeAspect="1" noChangeArrowheads="1"/>
          </p:cNvPicPr>
          <p:nvPr/>
        </p:nvPicPr>
        <p:blipFill>
          <a:blip r:embed="rId3" cstate="print"/>
          <a:srcRect/>
          <a:stretch>
            <a:fillRect/>
          </a:stretch>
        </p:blipFill>
        <p:spPr bwMode="auto">
          <a:xfrm>
            <a:off x="35496" y="1700808"/>
            <a:ext cx="3299921" cy="3787669"/>
          </a:xfrm>
          <a:prstGeom prst="rect">
            <a:avLst/>
          </a:prstGeom>
          <a:noFill/>
        </p:spPr>
      </p:pic>
      <p:sp>
        <p:nvSpPr>
          <p:cNvPr id="14" name="Text Box 20"/>
          <p:cNvSpPr txBox="1">
            <a:spLocks noChangeArrowheads="1"/>
          </p:cNvSpPr>
          <p:nvPr/>
        </p:nvSpPr>
        <p:spPr bwMode="auto">
          <a:xfrm>
            <a:off x="2513904" y="3789040"/>
            <a:ext cx="1584176" cy="738664"/>
          </a:xfrm>
          <a:prstGeom prst="rect">
            <a:avLst/>
          </a:prstGeom>
          <a:noFill/>
          <a:ln w="28575">
            <a:solidFill>
              <a:srgbClr val="FF0000"/>
            </a:solidFill>
            <a:miter lim="800000"/>
            <a:headEnd/>
            <a:tailEnd/>
          </a:ln>
        </p:spPr>
        <p:txBody>
          <a:bodyPr wrap="square">
            <a:spAutoFit/>
          </a:bodyPr>
          <a:lstStyle/>
          <a:p>
            <a:pPr>
              <a:spcBef>
                <a:spcPct val="50000"/>
              </a:spcBef>
            </a:pPr>
            <a:r>
              <a:rPr lang="ja-JP" altLang="en-US" sz="1200" b="1" dirty="0" smtClean="0">
                <a:latin typeface="Times New Roman" pitchFamily="18" charset="0"/>
                <a:cs typeface="Times New Roman" pitchFamily="18" charset="0"/>
              </a:rPr>
              <a:t>仕事関数を</a:t>
            </a:r>
            <a:r>
              <a:rPr lang="en-US" altLang="ja-JP" sz="1200" b="1" dirty="0" smtClean="0">
                <a:latin typeface="Times New Roman" pitchFamily="18" charset="0"/>
                <a:cs typeface="Times New Roman" pitchFamily="18" charset="0"/>
              </a:rPr>
              <a:t>4.7[</a:t>
            </a:r>
            <a:r>
              <a:rPr lang="en-US" altLang="ja-JP" sz="1200" b="1" dirty="0" err="1" smtClean="0">
                <a:latin typeface="Times New Roman" pitchFamily="18" charset="0"/>
                <a:cs typeface="Times New Roman" pitchFamily="18" charset="0"/>
              </a:rPr>
              <a:t>eV</a:t>
            </a:r>
            <a:r>
              <a:rPr lang="en-US" altLang="ja-JP" sz="1200" b="1" dirty="0" smtClean="0">
                <a:latin typeface="Times New Roman" pitchFamily="18" charset="0"/>
                <a:cs typeface="Times New Roman" pitchFamily="18" charset="0"/>
              </a:rPr>
              <a:t>]</a:t>
            </a:r>
            <a:r>
              <a:rPr lang="ja-JP" altLang="en-US" sz="1200" b="1" dirty="0" smtClean="0">
                <a:latin typeface="Times New Roman" pitchFamily="18" charset="0"/>
                <a:cs typeface="Times New Roman" pitchFamily="18" charset="0"/>
              </a:rPr>
              <a:t>と仮定して</a:t>
            </a:r>
            <a:r>
              <a:rPr lang="en-US" altLang="ja-JP" sz="1200" b="1" i="1" dirty="0" smtClean="0">
                <a:latin typeface="Times New Roman" pitchFamily="18" charset="0"/>
                <a:cs typeface="Times New Roman" pitchFamily="18" charset="0"/>
              </a:rPr>
              <a:t>β</a:t>
            </a:r>
            <a:r>
              <a:rPr lang="ja-JP" altLang="en-US" sz="1200" b="1" i="1" dirty="0" err="1" smtClean="0">
                <a:latin typeface="Times New Roman" pitchFamily="18" charset="0"/>
                <a:cs typeface="Times New Roman" pitchFamily="18" charset="0"/>
              </a:rPr>
              <a:t>，</a:t>
            </a:r>
            <a:r>
              <a:rPr lang="en-US" altLang="ja-JP" sz="1200" b="1" i="1" dirty="0" err="1" smtClean="0">
                <a:latin typeface="Times New Roman" pitchFamily="18" charset="0"/>
                <a:cs typeface="Times New Roman" pitchFamily="18" charset="0"/>
              </a:rPr>
              <a:t>A</a:t>
            </a:r>
            <a:r>
              <a:rPr lang="en-US" altLang="ja-JP" sz="1200" b="1" dirty="0" err="1" smtClean="0">
                <a:latin typeface="Times New Roman" pitchFamily="18" charset="0"/>
                <a:cs typeface="Times New Roman" pitchFamily="18" charset="0"/>
              </a:rPr>
              <a:t>e</a:t>
            </a:r>
            <a:r>
              <a:rPr lang="ja-JP" altLang="en-US" sz="1200" b="1" dirty="0" err="1" smtClean="0">
                <a:latin typeface="Times New Roman" pitchFamily="18" charset="0"/>
                <a:cs typeface="Times New Roman" pitchFamily="18" charset="0"/>
              </a:rPr>
              <a:t>を算</a:t>
            </a:r>
            <a:r>
              <a:rPr lang="ja-JP" altLang="en-US" sz="1200" b="1" dirty="0" smtClean="0">
                <a:latin typeface="Times New Roman" pitchFamily="18" charset="0"/>
                <a:cs typeface="Times New Roman" pitchFamily="18" charset="0"/>
              </a:rPr>
              <a:t>出</a:t>
            </a:r>
            <a:endParaRPr lang="en-US" altLang="ja-JP" sz="1200" b="1" dirty="0" smtClean="0">
              <a:latin typeface="Times New Roman" pitchFamily="18" charset="0"/>
              <a:cs typeface="Times New Roman" pitchFamily="18" charset="0"/>
            </a:endParaRPr>
          </a:p>
          <a:p>
            <a:pPr>
              <a:spcBef>
                <a:spcPct val="50000"/>
              </a:spcBef>
            </a:pPr>
            <a:r>
              <a:rPr lang="ja-JP" altLang="en-US" sz="1200" b="1" dirty="0" smtClean="0">
                <a:latin typeface="Times New Roman" pitchFamily="18" charset="0"/>
                <a:cs typeface="Times New Roman" pitchFamily="18" charset="0"/>
              </a:rPr>
              <a:t>ギャップ長：</a:t>
            </a:r>
            <a:r>
              <a:rPr lang="en-US" altLang="ja-JP" sz="1200" b="1" dirty="0" smtClean="0">
                <a:latin typeface="Times New Roman" pitchFamily="18" charset="0"/>
                <a:cs typeface="Times New Roman" pitchFamily="18" charset="0"/>
              </a:rPr>
              <a:t>0.6mm</a:t>
            </a:r>
          </a:p>
        </p:txBody>
      </p:sp>
      <p:sp>
        <p:nvSpPr>
          <p:cNvPr id="16" name="テキスト ボックス 15"/>
          <p:cNvSpPr txBox="1"/>
          <p:nvPr/>
        </p:nvSpPr>
        <p:spPr>
          <a:xfrm>
            <a:off x="1159748" y="5733256"/>
            <a:ext cx="1107996" cy="338554"/>
          </a:xfrm>
          <a:prstGeom prst="rect">
            <a:avLst/>
          </a:prstGeom>
          <a:noFill/>
        </p:spPr>
        <p:txBody>
          <a:bodyPr wrap="none" rtlCol="0">
            <a:spAutoFit/>
          </a:bodyPr>
          <a:lstStyle/>
          <a:p>
            <a:r>
              <a:rPr kumimoji="1" lang="ja-JP" altLang="en-US" sz="1600" dirty="0" smtClean="0">
                <a:latin typeface="Times New Roman" pitchFamily="18" charset="0"/>
                <a:cs typeface="Times New Roman" pitchFamily="18" charset="0"/>
              </a:rPr>
              <a:t>測定回路</a:t>
            </a:r>
            <a:r>
              <a:rPr kumimoji="1" lang="en-US" altLang="ja-JP" sz="1600" dirty="0" smtClean="0">
                <a:latin typeface="Times New Roman" pitchFamily="18" charset="0"/>
                <a:cs typeface="Times New Roman" pitchFamily="18" charset="0"/>
              </a:rPr>
              <a:t>1</a:t>
            </a:r>
            <a:endParaRPr kumimoji="1" lang="ja-JP" altLang="en-US" sz="1600" dirty="0">
              <a:latin typeface="Times New Roman" pitchFamily="18" charset="0"/>
              <a:cs typeface="Times New Roman" pitchFamily="18" charset="0"/>
            </a:endParaRPr>
          </a:p>
        </p:txBody>
      </p:sp>
      <p:pic>
        <p:nvPicPr>
          <p:cNvPr id="1027" name="Picture 3" descr="C:\Users\Takaishi\Desktop\電流コンディショニング\実験方法２.png"/>
          <p:cNvPicPr>
            <a:picLocks noChangeAspect="1" noChangeArrowheads="1"/>
          </p:cNvPicPr>
          <p:nvPr/>
        </p:nvPicPr>
        <p:blipFill>
          <a:blip r:embed="rId4" cstate="print"/>
          <a:srcRect/>
          <a:stretch>
            <a:fillRect/>
          </a:stretch>
        </p:blipFill>
        <p:spPr bwMode="auto">
          <a:xfrm>
            <a:off x="4932040" y="1700808"/>
            <a:ext cx="2268696" cy="4013443"/>
          </a:xfrm>
          <a:prstGeom prst="rect">
            <a:avLst/>
          </a:prstGeom>
          <a:noFill/>
        </p:spPr>
      </p:pic>
      <p:pic>
        <p:nvPicPr>
          <p:cNvPr id="18" name="図 17"/>
          <p:cNvPicPr/>
          <p:nvPr/>
        </p:nvPicPr>
        <p:blipFill>
          <a:blip r:embed="rId5" cstate="print"/>
          <a:srcRect/>
          <a:stretch>
            <a:fillRect/>
          </a:stretch>
        </p:blipFill>
        <p:spPr bwMode="auto">
          <a:xfrm>
            <a:off x="7244648" y="2116014"/>
            <a:ext cx="1626048" cy="1626048"/>
          </a:xfrm>
          <a:prstGeom prst="rect">
            <a:avLst/>
          </a:prstGeom>
          <a:noFill/>
          <a:ln w="9525">
            <a:noFill/>
            <a:miter lim="800000"/>
            <a:headEnd/>
            <a:tailEnd/>
          </a:ln>
        </p:spPr>
      </p:pic>
      <p:sp>
        <p:nvSpPr>
          <p:cNvPr id="19" name="正方形/長方形 18"/>
          <p:cNvSpPr/>
          <p:nvPr/>
        </p:nvSpPr>
        <p:spPr>
          <a:xfrm>
            <a:off x="7744714" y="2616080"/>
            <a:ext cx="642942" cy="64294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rot="5400000">
            <a:off x="8208267" y="2936757"/>
            <a:ext cx="642942"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7744714" y="3401898"/>
            <a:ext cx="642942" cy="1588"/>
          </a:xfrm>
          <a:prstGeom prst="straightConnector1">
            <a:avLst/>
          </a:prstGeom>
          <a:ln w="28575">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2" name="Text Box 34"/>
          <p:cNvSpPr txBox="1">
            <a:spLocks noChangeArrowheads="1"/>
          </p:cNvSpPr>
          <p:nvPr/>
        </p:nvSpPr>
        <p:spPr bwMode="auto">
          <a:xfrm>
            <a:off x="7830774" y="3394399"/>
            <a:ext cx="647700" cy="276225"/>
          </a:xfrm>
          <a:prstGeom prst="rect">
            <a:avLst/>
          </a:prstGeom>
          <a:noFill/>
          <a:ln w="9525">
            <a:noFill/>
            <a:miter lim="800000"/>
            <a:headEnd/>
            <a:tailEnd/>
          </a:ln>
        </p:spPr>
        <p:txBody>
          <a:bodyPr>
            <a:spAutoFit/>
          </a:bodyPr>
          <a:lstStyle/>
          <a:p>
            <a:pPr>
              <a:spcBef>
                <a:spcPct val="50000"/>
              </a:spcBef>
            </a:pPr>
            <a:r>
              <a:rPr lang="en-US" altLang="ja-JP" sz="1200" b="1" dirty="0" smtClean="0">
                <a:solidFill>
                  <a:schemeClr val="bg1"/>
                </a:solidFill>
              </a:rPr>
              <a:t>9mm</a:t>
            </a:r>
            <a:endParaRPr lang="en-US" altLang="ja-JP" sz="1200" b="1" dirty="0">
              <a:solidFill>
                <a:schemeClr val="bg1"/>
              </a:solidFill>
            </a:endParaRPr>
          </a:p>
        </p:txBody>
      </p:sp>
      <p:sp>
        <p:nvSpPr>
          <p:cNvPr id="23" name="Text Box 34"/>
          <p:cNvSpPr txBox="1">
            <a:spLocks noChangeArrowheads="1"/>
          </p:cNvSpPr>
          <p:nvPr/>
        </p:nvSpPr>
        <p:spPr bwMode="auto">
          <a:xfrm>
            <a:off x="8244780" y="2313302"/>
            <a:ext cx="647700" cy="276225"/>
          </a:xfrm>
          <a:prstGeom prst="rect">
            <a:avLst/>
          </a:prstGeom>
          <a:noFill/>
          <a:ln w="9525">
            <a:noFill/>
            <a:miter lim="800000"/>
            <a:headEnd/>
            <a:tailEnd/>
          </a:ln>
        </p:spPr>
        <p:txBody>
          <a:bodyPr>
            <a:spAutoFit/>
          </a:bodyPr>
          <a:lstStyle/>
          <a:p>
            <a:pPr>
              <a:spcBef>
                <a:spcPct val="50000"/>
              </a:spcBef>
            </a:pPr>
            <a:r>
              <a:rPr lang="en-US" altLang="ja-JP" sz="1200" b="1" dirty="0" smtClean="0">
                <a:solidFill>
                  <a:schemeClr val="bg1"/>
                </a:solidFill>
              </a:rPr>
              <a:t>9mm</a:t>
            </a:r>
            <a:endParaRPr lang="en-US" altLang="ja-JP" sz="1200" b="1" dirty="0">
              <a:solidFill>
                <a:schemeClr val="bg1"/>
              </a:solidFill>
            </a:endParaRPr>
          </a:p>
        </p:txBody>
      </p:sp>
      <p:sp>
        <p:nvSpPr>
          <p:cNvPr id="24" name="Text Box 22"/>
          <p:cNvSpPr txBox="1">
            <a:spLocks noChangeArrowheads="1"/>
          </p:cNvSpPr>
          <p:nvPr/>
        </p:nvSpPr>
        <p:spPr bwMode="auto">
          <a:xfrm>
            <a:off x="7236296" y="3744322"/>
            <a:ext cx="1643042" cy="2492990"/>
          </a:xfrm>
          <a:prstGeom prst="rect">
            <a:avLst/>
          </a:prstGeom>
          <a:noFill/>
          <a:ln w="28575">
            <a:solidFill>
              <a:srgbClr val="FF0000"/>
            </a:solidFill>
            <a:miter lim="800000"/>
            <a:headEnd/>
            <a:tailEnd/>
          </a:ln>
        </p:spPr>
        <p:txBody>
          <a:bodyPr wrap="square">
            <a:spAutoFit/>
          </a:bodyPr>
          <a:lstStyle/>
          <a:p>
            <a:pPr>
              <a:spcBef>
                <a:spcPct val="50000"/>
              </a:spcBef>
            </a:pPr>
            <a:r>
              <a:rPr lang="ja-JP" altLang="en-US" sz="1200" b="1" dirty="0" smtClean="0">
                <a:latin typeface="Times New Roman" pitchFamily="18" charset="0"/>
                <a:cs typeface="Times New Roman" pitchFamily="18" charset="0"/>
              </a:rPr>
              <a:t>放出型電子顕微鏡に対して，試料を平行に</a:t>
            </a:r>
            <a:r>
              <a:rPr lang="en-US" altLang="ja-JP" sz="1200" b="1" dirty="0" smtClean="0">
                <a:latin typeface="Times New Roman" pitchFamily="18" charset="0"/>
                <a:cs typeface="Times New Roman" pitchFamily="18" charset="0"/>
              </a:rPr>
              <a:t>0.5mm</a:t>
            </a:r>
            <a:r>
              <a:rPr lang="ja-JP" altLang="en-US" sz="1200" b="1" dirty="0" smtClean="0">
                <a:latin typeface="Times New Roman" pitchFamily="18" charset="0"/>
                <a:cs typeface="Times New Roman" pitchFamily="18" charset="0"/>
              </a:rPr>
              <a:t>のステップで走査</a:t>
            </a:r>
            <a:endParaRPr lang="en-US" altLang="ja-JP" sz="1200" b="1" dirty="0" smtClean="0">
              <a:latin typeface="Times New Roman" pitchFamily="18" charset="0"/>
              <a:cs typeface="Times New Roman" pitchFamily="18" charset="0"/>
            </a:endParaRPr>
          </a:p>
          <a:p>
            <a:pPr>
              <a:spcBef>
                <a:spcPct val="50000"/>
              </a:spcBef>
            </a:pPr>
            <a:r>
              <a:rPr lang="ja-JP" altLang="en-US" sz="1200" b="1" dirty="0" smtClean="0">
                <a:latin typeface="Times New Roman" pitchFamily="18" charset="0"/>
                <a:cs typeface="Times New Roman" pitchFamily="18" charset="0"/>
              </a:rPr>
              <a:t>バイアス電圧：</a:t>
            </a:r>
            <a:r>
              <a:rPr lang="en-US" altLang="ja-JP" sz="1200" b="1" dirty="0" smtClean="0">
                <a:latin typeface="Times New Roman" pitchFamily="18" charset="0"/>
                <a:cs typeface="Times New Roman" pitchFamily="18" charset="0"/>
              </a:rPr>
              <a:t>88.5 V</a:t>
            </a:r>
          </a:p>
          <a:p>
            <a:pPr>
              <a:spcBef>
                <a:spcPct val="50000"/>
              </a:spcBef>
            </a:pPr>
            <a:r>
              <a:rPr lang="en-US" altLang="ja-JP" sz="1200" b="1" dirty="0" smtClean="0">
                <a:latin typeface="Times New Roman" pitchFamily="18" charset="0"/>
                <a:cs typeface="Times New Roman" pitchFamily="18" charset="0"/>
              </a:rPr>
              <a:t>0.5mm×0.5mm</a:t>
            </a:r>
            <a:r>
              <a:rPr lang="ja-JP" altLang="en-US" sz="1200" b="1" dirty="0" smtClean="0">
                <a:latin typeface="Times New Roman" pitchFamily="18" charset="0"/>
                <a:cs typeface="Times New Roman" pitchFamily="18" charset="0"/>
              </a:rPr>
              <a:t>間隔で電流を測定</a:t>
            </a:r>
            <a:endParaRPr lang="en-US" altLang="ja-JP" sz="1200" b="1" dirty="0" smtClean="0">
              <a:latin typeface="Times New Roman" pitchFamily="18" charset="0"/>
              <a:cs typeface="Times New Roman" pitchFamily="18" charset="0"/>
            </a:endParaRPr>
          </a:p>
          <a:p>
            <a:pPr>
              <a:spcBef>
                <a:spcPct val="50000"/>
              </a:spcBef>
            </a:pPr>
            <a:r>
              <a:rPr lang="ja-JP" altLang="en-US" sz="1200" b="1" dirty="0" smtClean="0">
                <a:latin typeface="Times New Roman" pitchFamily="18" charset="0"/>
                <a:cs typeface="Times New Roman" pitchFamily="18" charset="0"/>
              </a:rPr>
              <a:t>試料</a:t>
            </a:r>
            <a:r>
              <a:rPr lang="ja-JP" altLang="en-US" sz="1200" b="1" dirty="0">
                <a:latin typeface="Times New Roman" pitchFamily="18" charset="0"/>
                <a:cs typeface="Times New Roman" pitchFamily="18" charset="0"/>
              </a:rPr>
              <a:t>電極の中心を</a:t>
            </a:r>
            <a:r>
              <a:rPr lang="ja-JP" altLang="en-US" sz="1200" b="1" dirty="0" smtClean="0">
                <a:latin typeface="Times New Roman" pitchFamily="18" charset="0"/>
                <a:cs typeface="Times New Roman" pitchFamily="18" charset="0"/>
              </a:rPr>
              <a:t>基準に</a:t>
            </a:r>
            <a:r>
              <a:rPr lang="en-US" altLang="ja-JP" sz="1200" b="1" dirty="0" smtClean="0">
                <a:latin typeface="Times New Roman" pitchFamily="18" charset="0"/>
                <a:cs typeface="Times New Roman" pitchFamily="18" charset="0"/>
              </a:rPr>
              <a:t>9mm×9mm</a:t>
            </a:r>
            <a:r>
              <a:rPr lang="ja-JP" altLang="en-US" sz="1200" b="1" dirty="0">
                <a:latin typeface="Times New Roman" pitchFamily="18" charset="0"/>
                <a:cs typeface="Times New Roman" pitchFamily="18" charset="0"/>
              </a:rPr>
              <a:t>の範囲を測定</a:t>
            </a:r>
            <a:endParaRPr lang="en-US" altLang="ja-JP" sz="1200" b="1" dirty="0">
              <a:latin typeface="Times New Roman" pitchFamily="18" charset="0"/>
              <a:cs typeface="Times New Roman" pitchFamily="18" charset="0"/>
            </a:endParaRPr>
          </a:p>
          <a:p>
            <a:pPr>
              <a:spcBef>
                <a:spcPct val="50000"/>
              </a:spcBef>
            </a:pPr>
            <a:r>
              <a:rPr lang="ja-JP" altLang="en-US" sz="1200" b="1" dirty="0" smtClean="0">
                <a:latin typeface="Times New Roman" pitchFamily="18" charset="0"/>
                <a:cs typeface="Times New Roman" pitchFamily="18" charset="0"/>
              </a:rPr>
              <a:t>ギャップ長：</a:t>
            </a:r>
            <a:r>
              <a:rPr lang="en-US" altLang="ja-JP" sz="1200" b="1" dirty="0" smtClean="0">
                <a:latin typeface="Times New Roman" pitchFamily="18" charset="0"/>
                <a:cs typeface="Times New Roman" pitchFamily="18" charset="0"/>
              </a:rPr>
              <a:t>0.6mm</a:t>
            </a:r>
          </a:p>
        </p:txBody>
      </p:sp>
      <p:sp>
        <p:nvSpPr>
          <p:cNvPr id="25" name="テキスト ボックス 24"/>
          <p:cNvSpPr txBox="1"/>
          <p:nvPr/>
        </p:nvSpPr>
        <p:spPr>
          <a:xfrm>
            <a:off x="5120188" y="5733256"/>
            <a:ext cx="1107996" cy="338554"/>
          </a:xfrm>
          <a:prstGeom prst="rect">
            <a:avLst/>
          </a:prstGeom>
          <a:noFill/>
        </p:spPr>
        <p:txBody>
          <a:bodyPr wrap="none" rtlCol="0">
            <a:spAutoFit/>
          </a:bodyPr>
          <a:lstStyle/>
          <a:p>
            <a:r>
              <a:rPr kumimoji="1" lang="ja-JP" altLang="en-US" sz="1600" dirty="0" smtClean="0">
                <a:latin typeface="Times New Roman" pitchFamily="18" charset="0"/>
                <a:cs typeface="Times New Roman" pitchFamily="18" charset="0"/>
              </a:rPr>
              <a:t>測定回路</a:t>
            </a:r>
            <a:r>
              <a:rPr lang="en-US" altLang="ja-JP" sz="1600" dirty="0" smtClean="0">
                <a:latin typeface="Times New Roman" pitchFamily="18" charset="0"/>
                <a:cs typeface="Times New Roman" pitchFamily="18" charset="0"/>
              </a:rPr>
              <a:t>2</a:t>
            </a:r>
            <a:endParaRPr kumimoji="1" lang="ja-JP" altLang="en-US" sz="1600" dirty="0">
              <a:latin typeface="Times New Roman" pitchFamily="18" charset="0"/>
              <a:cs typeface="Times New Roman" pitchFamily="18" charset="0"/>
            </a:endParaRPr>
          </a:p>
        </p:txBody>
      </p:sp>
      <p:pic>
        <p:nvPicPr>
          <p:cNvPr id="26" name="図 25"/>
          <p:cNvPicPr/>
          <p:nvPr/>
        </p:nvPicPr>
        <p:blipFill>
          <a:blip r:embed="rId5" cstate="print"/>
          <a:srcRect/>
          <a:stretch>
            <a:fillRect/>
          </a:stretch>
        </p:blipFill>
        <p:spPr bwMode="auto">
          <a:xfrm>
            <a:off x="2513904" y="2162992"/>
            <a:ext cx="1626048" cy="1626048"/>
          </a:xfrm>
          <a:prstGeom prst="rect">
            <a:avLst/>
          </a:prstGeom>
          <a:noFill/>
          <a:ln w="9525">
            <a:noFill/>
            <a:miter lim="800000"/>
            <a:headEnd/>
            <a:tailEnd/>
          </a:ln>
        </p:spPr>
      </p:pic>
      <p:sp>
        <p:nvSpPr>
          <p:cNvPr id="27" name="円/楕円 26"/>
          <p:cNvSpPr/>
          <p:nvPr/>
        </p:nvSpPr>
        <p:spPr>
          <a:xfrm>
            <a:off x="2627784" y="2276872"/>
            <a:ext cx="1440160" cy="14401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9" name="直線矢印コネクタ 28"/>
          <p:cNvCxnSpPr/>
          <p:nvPr/>
        </p:nvCxnSpPr>
        <p:spPr>
          <a:xfrm>
            <a:off x="6444208" y="3429000"/>
            <a:ext cx="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6444208" y="2492896"/>
            <a:ext cx="0" cy="36004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7384"/>
            <a:ext cx="8229600" cy="792088"/>
          </a:xfrm>
        </p:spPr>
        <p:txBody>
          <a:bodyPr>
            <a:normAutofit/>
          </a:bodyPr>
          <a:lstStyle/>
          <a:p>
            <a:pPr algn="l"/>
            <a:r>
              <a:rPr kumimoji="1" lang="ja-JP" altLang="en-US" sz="3600" dirty="0" smtClean="0"/>
              <a:t>実験方法</a:t>
            </a:r>
            <a:endParaRPr kumimoji="1" lang="ja-JP" altLang="en-US" sz="3600" dirty="0"/>
          </a:p>
        </p:txBody>
      </p:sp>
      <p:cxnSp>
        <p:nvCxnSpPr>
          <p:cNvPr id="6" name="直線コネクタ 5"/>
          <p:cNvCxnSpPr/>
          <p:nvPr/>
        </p:nvCxnSpPr>
        <p:spPr>
          <a:xfrm>
            <a:off x="0" y="764704"/>
            <a:ext cx="9144000" cy="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6922864" y="345356"/>
            <a:ext cx="2263597" cy="369332"/>
          </a:xfrm>
          <a:prstGeom prst="rect">
            <a:avLst/>
          </a:prstGeom>
          <a:noFill/>
        </p:spPr>
        <p:txBody>
          <a:bodyPr wrap="square" rtlCol="0">
            <a:spAutoFit/>
          </a:bodyPr>
          <a:lstStyle/>
          <a:p>
            <a:r>
              <a:rPr kumimoji="1" lang="en-US" altLang="ja-JP" dirty="0" smtClean="0">
                <a:solidFill>
                  <a:schemeClr val="bg1"/>
                </a:solidFill>
              </a:rPr>
              <a:t>1     </a:t>
            </a:r>
            <a:r>
              <a:rPr kumimoji="1" lang="en-US" altLang="ja-JP" sz="300" dirty="0" smtClean="0">
                <a:solidFill>
                  <a:schemeClr val="bg1"/>
                </a:solidFill>
              </a:rPr>
              <a:t>  </a:t>
            </a:r>
            <a:r>
              <a:rPr kumimoji="1" lang="en-US" altLang="ja-JP" dirty="0" smtClean="0">
                <a:solidFill>
                  <a:schemeClr val="bg1"/>
                </a:solidFill>
              </a:rPr>
              <a:t>2    </a:t>
            </a:r>
            <a:r>
              <a:rPr kumimoji="1" lang="en-US" altLang="ja-JP" sz="600" dirty="0" smtClean="0">
                <a:solidFill>
                  <a:schemeClr val="bg1"/>
                </a:solidFill>
              </a:rPr>
              <a:t> </a:t>
            </a:r>
            <a:r>
              <a:rPr kumimoji="1" lang="en-US" altLang="ja-JP" dirty="0" smtClean="0">
                <a:solidFill>
                  <a:schemeClr val="bg1"/>
                </a:solidFill>
              </a:rPr>
              <a:t>3     4     5</a:t>
            </a:r>
            <a:endParaRPr kumimoji="1" lang="ja-JP" altLang="en-US" dirty="0">
              <a:solidFill>
                <a:schemeClr val="bg1"/>
              </a:solidFill>
            </a:endParaRPr>
          </a:p>
        </p:txBody>
      </p:sp>
      <p:sp>
        <p:nvSpPr>
          <p:cNvPr id="73" name="テキスト ボックス 72"/>
          <p:cNvSpPr txBox="1"/>
          <p:nvPr/>
        </p:nvSpPr>
        <p:spPr>
          <a:xfrm>
            <a:off x="7360884" y="-61878"/>
            <a:ext cx="1199367" cy="307777"/>
          </a:xfrm>
          <a:prstGeom prst="rect">
            <a:avLst/>
          </a:prstGeom>
          <a:noFill/>
        </p:spPr>
        <p:txBody>
          <a:bodyPr wrap="none" rtlCol="0">
            <a:spAutoFit/>
          </a:bodyPr>
          <a:lstStyle/>
          <a:p>
            <a:r>
              <a:rPr kumimoji="1" lang="en-US" altLang="ja-JP" sz="1400" dirty="0" smtClean="0">
                <a:solidFill>
                  <a:schemeClr val="bg1"/>
                </a:solidFill>
              </a:rPr>
              <a:t>Grid Support</a:t>
            </a:r>
            <a:endParaRPr kumimoji="1" lang="ja-JP" altLang="en-US" sz="1400" dirty="0">
              <a:solidFill>
                <a:schemeClr val="bg1"/>
              </a:solidFill>
            </a:endParaRPr>
          </a:p>
        </p:txBody>
      </p:sp>
      <p:sp>
        <p:nvSpPr>
          <p:cNvPr id="54" name="正方形/長方形 53"/>
          <p:cNvSpPr/>
          <p:nvPr/>
        </p:nvSpPr>
        <p:spPr>
          <a:xfrm>
            <a:off x="0" y="6597352"/>
            <a:ext cx="9144000" cy="26064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円/楕円 57"/>
          <p:cNvSpPr/>
          <p:nvPr/>
        </p:nvSpPr>
        <p:spPr>
          <a:xfrm>
            <a:off x="8388424" y="6478314"/>
            <a:ext cx="288032" cy="28803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スライド番号プレースホルダ 10"/>
          <p:cNvSpPr>
            <a:spLocks noGrp="1"/>
          </p:cNvSpPr>
          <p:nvPr>
            <p:ph type="sldNum" sz="quarter" idx="12"/>
          </p:nvPr>
        </p:nvSpPr>
        <p:spPr>
          <a:xfrm>
            <a:off x="6553200" y="6453336"/>
            <a:ext cx="2133600" cy="365125"/>
          </a:xfrm>
        </p:spPr>
        <p:txBody>
          <a:bodyPr/>
          <a:lstStyle/>
          <a:p>
            <a:fld id="{08E3D74C-4BA8-4482-98E0-D477CB0010FF}" type="slidenum">
              <a:rPr kumimoji="1" lang="ja-JP" altLang="en-US" smtClean="0">
                <a:solidFill>
                  <a:schemeClr val="tx1"/>
                </a:solidFill>
              </a:rPr>
              <a:pPr/>
              <a:t>9</a:t>
            </a:fld>
            <a:endParaRPr kumimoji="1" lang="ja-JP" altLang="en-US" dirty="0">
              <a:solidFill>
                <a:schemeClr val="tx1"/>
              </a:solidFill>
            </a:endParaRPr>
          </a:p>
        </p:txBody>
      </p:sp>
      <p:sp>
        <p:nvSpPr>
          <p:cNvPr id="9" name="テキスト ボックス 8"/>
          <p:cNvSpPr txBox="1"/>
          <p:nvPr/>
        </p:nvSpPr>
        <p:spPr>
          <a:xfrm>
            <a:off x="1111354" y="1105364"/>
            <a:ext cx="2236510" cy="400110"/>
          </a:xfrm>
          <a:prstGeom prst="rect">
            <a:avLst/>
          </a:prstGeom>
          <a:noFill/>
        </p:spPr>
        <p:txBody>
          <a:bodyPr wrap="none" rtlCol="0">
            <a:spAutoFit/>
          </a:bodyPr>
          <a:lstStyle/>
          <a:p>
            <a:r>
              <a:rPr lang="ja-JP" altLang="en-US" sz="2000" dirty="0" smtClean="0">
                <a:latin typeface="Times New Roman" pitchFamily="18" charset="0"/>
                <a:cs typeface="Times New Roman" pitchFamily="18" charset="0"/>
              </a:rPr>
              <a:t>電子放出像の取得</a:t>
            </a:r>
            <a:endParaRPr kumimoji="1" lang="ja-JP" altLang="en-US" sz="2000" dirty="0">
              <a:latin typeface="Times New Roman" pitchFamily="18" charset="0"/>
              <a:cs typeface="Times New Roman" pitchFamily="18" charset="0"/>
            </a:endParaRPr>
          </a:p>
        </p:txBody>
      </p:sp>
      <p:pic>
        <p:nvPicPr>
          <p:cNvPr id="28" name="Picture 3" descr="C:\Users\Takaishi\Desktop\電流コンディショニング\放出型電子顕微鏡１png.png"/>
          <p:cNvPicPr>
            <a:picLocks noChangeAspect="1" noChangeArrowheads="1"/>
          </p:cNvPicPr>
          <p:nvPr/>
        </p:nvPicPr>
        <p:blipFill>
          <a:blip r:embed="rId3" cstate="print"/>
          <a:srcRect/>
          <a:stretch>
            <a:fillRect/>
          </a:stretch>
        </p:blipFill>
        <p:spPr bwMode="auto">
          <a:xfrm>
            <a:off x="1659157" y="1557398"/>
            <a:ext cx="5865171" cy="2879714"/>
          </a:xfrm>
          <a:prstGeom prst="rect">
            <a:avLst/>
          </a:prstGeom>
          <a:noFill/>
        </p:spPr>
      </p:pic>
      <p:sp>
        <p:nvSpPr>
          <p:cNvPr id="29" name="Text Box 4"/>
          <p:cNvSpPr txBox="1">
            <a:spLocks noChangeArrowheads="1"/>
          </p:cNvSpPr>
          <p:nvPr/>
        </p:nvSpPr>
        <p:spPr bwMode="auto">
          <a:xfrm>
            <a:off x="3923928" y="4206567"/>
            <a:ext cx="5076056" cy="2246769"/>
          </a:xfrm>
          <a:prstGeom prst="rect">
            <a:avLst/>
          </a:prstGeom>
          <a:noFill/>
          <a:ln w="28575">
            <a:solidFill>
              <a:srgbClr val="FF0000"/>
            </a:solidFill>
          </a:ln>
          <a:extLst/>
        </p:spPr>
        <p:txBody>
          <a:bodyPr wrap="square">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marL="285750" indent="-285750" eaLnBrk="1" hangingPunct="1">
              <a:spcBef>
                <a:spcPct val="50000"/>
              </a:spcBef>
              <a:buFont typeface="Arial" pitchFamily="34" charset="0"/>
              <a:buChar char="•"/>
              <a:defRPr/>
            </a:pPr>
            <a:r>
              <a:rPr lang="ja-JP" altLang="en-US" sz="1400" b="1" dirty="0" smtClean="0">
                <a:latin typeface="Times New Roman" pitchFamily="18" charset="0"/>
                <a:cs typeface="Times New Roman" pitchFamily="18" charset="0"/>
              </a:rPr>
              <a:t>光電子放出電子顕微鏡（</a:t>
            </a:r>
            <a:r>
              <a:rPr lang="en-US" altLang="ja-JP" sz="1400" b="1" dirty="0" smtClean="0">
                <a:latin typeface="Times New Roman" pitchFamily="18" charset="0"/>
                <a:cs typeface="Times New Roman" pitchFamily="18" charset="0"/>
              </a:rPr>
              <a:t>PEEM</a:t>
            </a:r>
            <a:r>
              <a:rPr lang="ja-JP" altLang="en-US" sz="1400" b="1" dirty="0" smtClean="0">
                <a:latin typeface="Times New Roman" pitchFamily="18" charset="0"/>
                <a:cs typeface="Times New Roman" pitchFamily="18" charset="0"/>
              </a:rPr>
              <a:t>）モード</a:t>
            </a:r>
            <a:endParaRPr lang="en-US" altLang="ja-JP" sz="1400" b="1" dirty="0" smtClean="0">
              <a:latin typeface="Times New Roman" pitchFamily="18" charset="0"/>
              <a:cs typeface="Times New Roman" pitchFamily="18" charset="0"/>
            </a:endParaRPr>
          </a:p>
          <a:p>
            <a:pPr eaLnBrk="1" hangingPunct="1">
              <a:spcBef>
                <a:spcPct val="50000"/>
              </a:spcBef>
              <a:defRPr/>
            </a:pPr>
            <a:r>
              <a:rPr lang="ja-JP" altLang="en-US" sz="1400" dirty="0" smtClean="0">
                <a:latin typeface="Times New Roman" pitchFamily="18" charset="0"/>
                <a:cs typeface="Times New Roman" pitchFamily="18" charset="0"/>
              </a:rPr>
              <a:t>　　紫外線を照射して光電子放出された電子による光電子放出像</a:t>
            </a:r>
            <a:endParaRPr lang="en-US" altLang="ja-JP" sz="1400" b="1" dirty="0" smtClean="0">
              <a:latin typeface="Times New Roman" pitchFamily="18" charset="0"/>
              <a:cs typeface="Times New Roman" pitchFamily="18" charset="0"/>
            </a:endParaRPr>
          </a:p>
          <a:p>
            <a:pPr marL="285750" indent="-285750" eaLnBrk="1" hangingPunct="1">
              <a:spcBef>
                <a:spcPct val="50000"/>
              </a:spcBef>
              <a:buFont typeface="Arial" pitchFamily="34" charset="0"/>
              <a:buChar char="•"/>
              <a:defRPr/>
            </a:pPr>
            <a:r>
              <a:rPr lang="ja-JP" altLang="en-US" sz="1400" b="1" dirty="0" smtClean="0">
                <a:latin typeface="Times New Roman" pitchFamily="18" charset="0"/>
                <a:cs typeface="Times New Roman" pitchFamily="18" charset="0"/>
              </a:rPr>
              <a:t>電界電子放出電子顕微鏡（</a:t>
            </a:r>
            <a:r>
              <a:rPr lang="en-US" altLang="ja-JP" sz="1400" b="1" dirty="0" smtClean="0">
                <a:latin typeface="Times New Roman" pitchFamily="18" charset="0"/>
                <a:cs typeface="Times New Roman" pitchFamily="18" charset="0"/>
              </a:rPr>
              <a:t>FEEM</a:t>
            </a:r>
            <a:r>
              <a:rPr lang="ja-JP" altLang="en-US" sz="1400" b="1" dirty="0" smtClean="0">
                <a:latin typeface="Times New Roman" pitchFamily="18" charset="0"/>
                <a:cs typeface="Times New Roman" pitchFamily="18" charset="0"/>
              </a:rPr>
              <a:t>）モード</a:t>
            </a:r>
            <a:endParaRPr lang="en-US" altLang="ja-JP" sz="1400" b="1" dirty="0" smtClean="0">
              <a:latin typeface="Times New Roman" pitchFamily="18" charset="0"/>
              <a:cs typeface="Times New Roman" pitchFamily="18" charset="0"/>
            </a:endParaRPr>
          </a:p>
          <a:p>
            <a:pPr eaLnBrk="1" hangingPunct="1">
              <a:spcBef>
                <a:spcPct val="50000"/>
              </a:spcBef>
              <a:defRPr/>
            </a:pPr>
            <a:r>
              <a:rPr lang="ja-JP" altLang="en-US" sz="1400" dirty="0" smtClean="0">
                <a:latin typeface="Times New Roman" pitchFamily="18" charset="0"/>
                <a:cs typeface="Times New Roman" pitchFamily="18" charset="0"/>
              </a:rPr>
              <a:t>　　試料電極から電界電子放出された電子による電界電子放出像</a:t>
            </a:r>
          </a:p>
          <a:p>
            <a:pPr marL="285750" indent="-285750" eaLnBrk="1" hangingPunct="1">
              <a:spcBef>
                <a:spcPct val="50000"/>
              </a:spcBef>
              <a:buFont typeface="Arial" pitchFamily="34" charset="0"/>
              <a:buChar char="•"/>
              <a:defRPr/>
            </a:pPr>
            <a:r>
              <a:rPr lang="ja-JP" altLang="en-US" sz="1400" b="1" dirty="0" smtClean="0">
                <a:latin typeface="Times New Roman" pitchFamily="18" charset="0"/>
                <a:cs typeface="Times New Roman" pitchFamily="18" charset="0"/>
              </a:rPr>
              <a:t>光電子放出－電界電子放出電子顕微鏡（</a:t>
            </a:r>
            <a:r>
              <a:rPr lang="en-US" altLang="ja-JP" sz="1400" b="1" dirty="0" smtClean="0">
                <a:latin typeface="Times New Roman" pitchFamily="18" charset="0"/>
                <a:cs typeface="Times New Roman" pitchFamily="18" charset="0"/>
              </a:rPr>
              <a:t>PFEM)</a:t>
            </a:r>
            <a:r>
              <a:rPr lang="ja-JP" altLang="en-US" sz="1400" b="1" dirty="0" smtClean="0">
                <a:latin typeface="Times New Roman" pitchFamily="18" charset="0"/>
                <a:cs typeface="Times New Roman" pitchFamily="18" charset="0"/>
              </a:rPr>
              <a:t>モード</a:t>
            </a:r>
            <a:endParaRPr lang="en-US" altLang="ja-JP" sz="1400" b="1" dirty="0" smtClean="0">
              <a:latin typeface="Times New Roman" pitchFamily="18" charset="0"/>
              <a:cs typeface="Times New Roman" pitchFamily="18" charset="0"/>
            </a:endParaRPr>
          </a:p>
          <a:p>
            <a:pPr eaLnBrk="1" hangingPunct="1">
              <a:spcBef>
                <a:spcPct val="50000"/>
              </a:spcBef>
              <a:defRPr/>
            </a:pPr>
            <a:r>
              <a:rPr lang="ja-JP" altLang="en-US" sz="1400" dirty="0" smtClean="0">
                <a:latin typeface="Times New Roman" pitchFamily="18" charset="0"/>
                <a:cs typeface="Times New Roman" pitchFamily="18" charset="0"/>
              </a:rPr>
              <a:t>　　電界電子放出像と光電子放出像の同時観測</a:t>
            </a:r>
            <a:endParaRPr lang="en-US" altLang="ja-JP" sz="1400" dirty="0" smtClean="0">
              <a:latin typeface="Times New Roman" pitchFamily="18" charset="0"/>
              <a:cs typeface="Times New Roman" pitchFamily="18" charset="0"/>
            </a:endParaRPr>
          </a:p>
          <a:p>
            <a:pPr eaLnBrk="1" hangingPunct="1">
              <a:spcBef>
                <a:spcPct val="50000"/>
              </a:spcBef>
              <a:defRPr/>
            </a:pPr>
            <a:r>
              <a:rPr lang="ja-JP" altLang="en-US" sz="1400" b="1" dirty="0" smtClean="0">
                <a:latin typeface="Times New Roman" pitchFamily="18" charset="0"/>
                <a:cs typeface="Times New Roman" pitchFamily="18" charset="0"/>
              </a:rPr>
              <a:t>ギャップ長：</a:t>
            </a:r>
            <a:r>
              <a:rPr lang="en-US" altLang="ja-JP" sz="1400" b="1" dirty="0" smtClean="0">
                <a:latin typeface="Times New Roman" pitchFamily="18" charset="0"/>
                <a:cs typeface="Times New Roman" pitchFamily="18" charset="0"/>
              </a:rPr>
              <a:t>0.9mm</a:t>
            </a:r>
          </a:p>
        </p:txBody>
      </p:sp>
      <p:sp>
        <p:nvSpPr>
          <p:cNvPr id="32" name="角丸四角形 31"/>
          <p:cNvSpPr/>
          <p:nvPr/>
        </p:nvSpPr>
        <p:spPr>
          <a:xfrm>
            <a:off x="179512" y="980728"/>
            <a:ext cx="4217122" cy="642942"/>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Text Box 43"/>
          <p:cNvSpPr txBox="1">
            <a:spLocks noChangeArrowheads="1"/>
          </p:cNvSpPr>
          <p:nvPr/>
        </p:nvSpPr>
        <p:spPr bwMode="auto">
          <a:xfrm>
            <a:off x="839664" y="6237312"/>
            <a:ext cx="2520950" cy="338554"/>
          </a:xfrm>
          <a:prstGeom prst="rect">
            <a:avLst/>
          </a:prstGeom>
          <a:noFill/>
          <a:ln w="38100" algn="ctr">
            <a:noFill/>
            <a:miter lim="800000"/>
            <a:headEnd/>
            <a:tailEnd/>
          </a:ln>
        </p:spPr>
        <p:txBody>
          <a:bodyPr>
            <a:spAutoFit/>
          </a:bodyPr>
          <a:lstStyle/>
          <a:p>
            <a:pPr algn="ctr">
              <a:spcBef>
                <a:spcPct val="50000"/>
              </a:spcBef>
            </a:pPr>
            <a:r>
              <a:rPr lang="ja-JP" altLang="en-US" sz="1600" dirty="0"/>
              <a:t>メッシュ電極</a:t>
            </a:r>
            <a:endParaRPr lang="en-US" altLang="ja-JP" sz="1600" dirty="0"/>
          </a:p>
        </p:txBody>
      </p:sp>
      <p:grpSp>
        <p:nvGrpSpPr>
          <p:cNvPr id="36" name="グループ化 1"/>
          <p:cNvGrpSpPr>
            <a:grpSpLocks/>
          </p:cNvGrpSpPr>
          <p:nvPr/>
        </p:nvGrpSpPr>
        <p:grpSpPr bwMode="auto">
          <a:xfrm>
            <a:off x="372120" y="4538667"/>
            <a:ext cx="3479800" cy="1419225"/>
            <a:chOff x="5256213" y="1288370"/>
            <a:chExt cx="3479407" cy="1419225"/>
          </a:xfrm>
        </p:grpSpPr>
        <p:pic>
          <p:nvPicPr>
            <p:cNvPr id="37" name="Picture 44"/>
            <p:cNvPicPr>
              <a:picLocks noChangeAspect="1" noChangeArrowheads="1"/>
            </p:cNvPicPr>
            <p:nvPr/>
          </p:nvPicPr>
          <p:blipFill>
            <a:blip r:embed="rId4" cstate="print">
              <a:lum bright="10000" contrast="10000"/>
            </a:blip>
            <a:srcRect/>
            <a:stretch>
              <a:fillRect/>
            </a:stretch>
          </p:blipFill>
          <p:spPr bwMode="auto">
            <a:xfrm>
              <a:off x="7056438" y="1288370"/>
              <a:ext cx="1679182" cy="1418400"/>
            </a:xfrm>
            <a:prstGeom prst="rect">
              <a:avLst/>
            </a:prstGeom>
            <a:noFill/>
            <a:ln w="9525">
              <a:noFill/>
              <a:miter lim="800000"/>
              <a:headEnd/>
              <a:tailEnd/>
            </a:ln>
          </p:spPr>
        </p:pic>
        <p:pic>
          <p:nvPicPr>
            <p:cNvPr id="38" name="Picture 45"/>
            <p:cNvPicPr>
              <a:picLocks noChangeAspect="1" noChangeArrowheads="1"/>
            </p:cNvPicPr>
            <p:nvPr/>
          </p:nvPicPr>
          <p:blipFill>
            <a:blip r:embed="rId5" cstate="print">
              <a:lum bright="30000" contrast="30000"/>
            </a:blip>
            <a:srcRect/>
            <a:stretch>
              <a:fillRect/>
            </a:stretch>
          </p:blipFill>
          <p:spPr bwMode="auto">
            <a:xfrm>
              <a:off x="5256213" y="1288370"/>
              <a:ext cx="1619250" cy="1419225"/>
            </a:xfrm>
            <a:prstGeom prst="rect">
              <a:avLst/>
            </a:prstGeom>
            <a:noFill/>
            <a:ln w="9525">
              <a:noFill/>
              <a:miter lim="800000"/>
              <a:headEnd/>
              <a:tailEnd/>
            </a:ln>
          </p:spPr>
        </p:pic>
      </p:grpSp>
      <p:sp>
        <p:nvSpPr>
          <p:cNvPr id="39" name="Text Box 46"/>
          <p:cNvSpPr txBox="1">
            <a:spLocks noChangeArrowheads="1"/>
          </p:cNvSpPr>
          <p:nvPr/>
        </p:nvSpPr>
        <p:spPr bwMode="auto">
          <a:xfrm>
            <a:off x="673745" y="5949280"/>
            <a:ext cx="1016000" cy="338554"/>
          </a:xfrm>
          <a:prstGeom prst="rect">
            <a:avLst/>
          </a:prstGeom>
          <a:noFill/>
          <a:ln w="38100" algn="ctr">
            <a:noFill/>
            <a:miter lim="800000"/>
            <a:headEnd/>
            <a:tailEnd/>
          </a:ln>
        </p:spPr>
        <p:txBody>
          <a:bodyPr>
            <a:spAutoFit/>
          </a:bodyPr>
          <a:lstStyle/>
          <a:p>
            <a:pPr algn="ctr">
              <a:spcBef>
                <a:spcPct val="50000"/>
              </a:spcBef>
            </a:pPr>
            <a:r>
              <a:rPr lang="en-US" altLang="ja-JP" sz="1600" b="1" dirty="0"/>
              <a:t>PEEM</a:t>
            </a:r>
            <a:r>
              <a:rPr lang="ja-JP" altLang="en-US" sz="1600" b="1" dirty="0"/>
              <a:t>像</a:t>
            </a:r>
          </a:p>
        </p:txBody>
      </p:sp>
      <p:sp>
        <p:nvSpPr>
          <p:cNvPr id="40" name="Text Box 47"/>
          <p:cNvSpPr txBox="1">
            <a:spLocks noChangeArrowheads="1"/>
          </p:cNvSpPr>
          <p:nvPr/>
        </p:nvSpPr>
        <p:spPr bwMode="auto">
          <a:xfrm>
            <a:off x="2505720" y="5949280"/>
            <a:ext cx="1009650" cy="338554"/>
          </a:xfrm>
          <a:prstGeom prst="rect">
            <a:avLst/>
          </a:prstGeom>
          <a:noFill/>
          <a:ln w="38100" algn="ctr">
            <a:noFill/>
            <a:miter lim="800000"/>
            <a:headEnd/>
            <a:tailEnd/>
          </a:ln>
        </p:spPr>
        <p:txBody>
          <a:bodyPr>
            <a:spAutoFit/>
          </a:bodyPr>
          <a:lstStyle/>
          <a:p>
            <a:pPr algn="ctr">
              <a:spcBef>
                <a:spcPct val="50000"/>
              </a:spcBef>
            </a:pPr>
            <a:r>
              <a:rPr lang="en-US" altLang="ja-JP" sz="1600" b="1" dirty="0"/>
              <a:t>SEM</a:t>
            </a:r>
            <a:r>
              <a:rPr lang="ja-JP" altLang="en-US" sz="1600" b="1" dirty="0"/>
              <a:t>像</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1993</TotalTime>
  <Words>3583</Words>
  <Application>Microsoft Office PowerPoint</Application>
  <PresentationFormat>画面に合わせる (4:3)</PresentationFormat>
  <Paragraphs>397</Paragraphs>
  <Slides>26</Slides>
  <Notes>24</Notes>
  <HiddenSlides>0</HiddenSlides>
  <MMClips>0</MMClips>
  <ScaleCrop>false</ScaleCrop>
  <HeadingPairs>
    <vt:vector size="6" baseType="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28" baseType="lpstr">
      <vt:lpstr>Office テーマ</vt:lpstr>
      <vt:lpstr>数式</vt:lpstr>
      <vt:lpstr>真空中における電界電子放出箇所の分布測定と 局所電界電子放出特性の調査</vt:lpstr>
      <vt:lpstr>はじめに</vt:lpstr>
      <vt:lpstr>はじめに</vt:lpstr>
      <vt:lpstr>真空中絶縁破壊メカニズム</vt:lpstr>
      <vt:lpstr>目的</vt:lpstr>
      <vt:lpstr>実験装置および試料電極</vt:lpstr>
      <vt:lpstr>放出型電子顕微鏡</vt:lpstr>
      <vt:lpstr>実験方法</vt:lpstr>
      <vt:lpstr>実験方法</vt:lpstr>
      <vt:lpstr>Fowler-Nordheim理論</vt:lpstr>
      <vt:lpstr>結果</vt:lpstr>
      <vt:lpstr>結果</vt:lpstr>
      <vt:lpstr>結果</vt:lpstr>
      <vt:lpstr>結果</vt:lpstr>
      <vt:lpstr>結果</vt:lpstr>
      <vt:lpstr>結果</vt:lpstr>
      <vt:lpstr>結論</vt:lpstr>
      <vt:lpstr>スライド 18</vt:lpstr>
      <vt:lpstr>電界計算</vt:lpstr>
      <vt:lpstr>電流コンディショニング</vt:lpstr>
      <vt:lpstr>先行研究</vt:lpstr>
      <vt:lpstr>JT-60&amp;JT-60SA</vt:lpstr>
      <vt:lpstr>JT-60&amp;JT-60SA</vt:lpstr>
      <vt:lpstr>クランプ説</vt:lpstr>
      <vt:lpstr>陽極加熱説</vt:lpstr>
      <vt:lpstr>陰極加熱説</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真空中における電界電子放出箇所の分布測定と 局所電界電子放出特性の調査</dc:title>
  <dc:creator>Takaishi</dc:creator>
  <cp:lastModifiedBy>Takaishi</cp:lastModifiedBy>
  <cp:revision>182</cp:revision>
  <dcterms:created xsi:type="dcterms:W3CDTF">2015-02-16T04:24:49Z</dcterms:created>
  <dcterms:modified xsi:type="dcterms:W3CDTF">2015-03-04T07:00:50Z</dcterms:modified>
</cp:coreProperties>
</file>