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58" r:id="rId5"/>
    <p:sldId id="259" r:id="rId6"/>
    <p:sldId id="279" r:id="rId7"/>
    <p:sldId id="260" r:id="rId8"/>
    <p:sldId id="261" r:id="rId9"/>
    <p:sldId id="262" r:id="rId10"/>
    <p:sldId id="269" r:id="rId11"/>
    <p:sldId id="263" r:id="rId12"/>
    <p:sldId id="264" r:id="rId13"/>
    <p:sldId id="275" r:id="rId14"/>
    <p:sldId id="265" r:id="rId15"/>
    <p:sldId id="266" r:id="rId16"/>
    <p:sldId id="267" r:id="rId17"/>
    <p:sldId id="268" r:id="rId18"/>
    <p:sldId id="273" r:id="rId19"/>
    <p:sldId id="277" r:id="rId20"/>
    <p:sldId id="278"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ka Kawai" initials="CK"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0" autoAdjust="0"/>
    <p:restoredTop sz="74146" autoAdjust="0"/>
  </p:normalViewPr>
  <p:slideViewPr>
    <p:cSldViewPr snapToGrid="0">
      <p:cViewPr varScale="1">
        <p:scale>
          <a:sx n="67" d="100"/>
          <a:sy n="67" d="100"/>
        </p:scale>
        <p:origin x="-19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7-25T18:25:51.865" idx="3">
    <p:pos x="1566" y="2529"/>
    <p:text>図のキャプションを見やすいように適当に書き換える</p:text>
    <p:extLst mod="1">
      <p:ext uri="{C676402C-5697-4E1C-873F-D02D1690AC5C}">
        <p15:threadingInfo xmlns:p15="http://schemas.microsoft.com/office/powerpoint/2012/main" timeZoneBias="-540"/>
      </p:ext>
    </p:extLst>
  </p:cm>
  <p:cm authorId="1" dt="2014-07-25T18:26:27.551" idx="4">
    <p:pos x="4632" y="3432"/>
    <p:text>larmour radiusは先に1枚目のスライドでだしておく？</p:text>
    <p:extLst>
      <p:ext uri="{C676402C-5697-4E1C-873F-D02D1690AC5C}">
        <p15:threadingInfo xmlns:p15="http://schemas.microsoft.com/office/powerpoint/2012/main" timeZoneBias="-540"/>
      </p:ext>
    </p:extLst>
  </p:cm>
  <p:cm authorId="1" dt="2014-07-25T18:27:40.578" idx="5">
    <p:pos x="4639" y="2594"/>
    <p:text>図の中ででてくる文字がごちゃごちゃたくさんあるのは？</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4B738-D239-4BB7-B018-D8332EE2FF0C}" type="datetimeFigureOut">
              <a:rPr kumimoji="1" lang="ja-JP" altLang="en-US" smtClean="0"/>
              <a:t>2015/3/5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31404-AF79-4DB4-93B7-D2895E1EE08A}" type="slidenum">
              <a:rPr kumimoji="1" lang="ja-JP" altLang="en-US" smtClean="0"/>
              <a:t>‹#›</a:t>
            </a:fld>
            <a:endParaRPr kumimoji="1" lang="ja-JP" altLang="en-US"/>
          </a:p>
        </p:txBody>
      </p:sp>
    </p:spTree>
    <p:extLst>
      <p:ext uri="{BB962C8B-B14F-4D97-AF65-F5344CB8AC3E}">
        <p14:creationId xmlns:p14="http://schemas.microsoft.com/office/powerpoint/2010/main" val="3192320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「電子乱流スペクトルのジャイロ運動論的シミュレーション」と題して、東大新領域　修士２年　河合が発表します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64A3CAB-1968-4AC7-898B-E07E65AE72FA}"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46508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478">
              <a:defRPr/>
            </a:pPr>
            <a:r>
              <a:rPr kumimoji="1" lang="ja-JP" altLang="en-US" dirty="0" smtClean="0"/>
              <a:t>まず最初にプラズマ乱流のスペクトル構造に関する考察の準備のため、減衰乱流のシミュレーションを行いました。これは</a:t>
            </a:r>
            <a:r>
              <a:rPr kumimoji="1" lang="en-US" altLang="ja-JP" dirty="0" smtClean="0"/>
              <a:t>t=0</a:t>
            </a:r>
            <a:r>
              <a:rPr kumimoji="1" lang="ja-JP" altLang="en-US" dirty="0" smtClean="0"/>
              <a:t>の初期条件として密度擾乱を設定し、そこから生じた静電ポテンシャルが</a:t>
            </a:r>
            <a:r>
              <a:rPr kumimoji="1" lang="en-US" altLang="ja-JP" dirty="0" smtClean="0"/>
              <a:t>Landau</a:t>
            </a:r>
            <a:r>
              <a:rPr kumimoji="1" lang="ja-JP" altLang="en-US" dirty="0" smtClean="0"/>
              <a:t>減衰によって減衰していく様子を追ったものです。</a:t>
            </a:r>
            <a:endParaRPr kumimoji="1" lang="en-US" altLang="ja-JP" dirty="0" smtClean="0"/>
          </a:p>
          <a:p>
            <a:pPr defTabSz="990478">
              <a:defRPr/>
            </a:pPr>
            <a:r>
              <a:rPr kumimoji="1" lang="ja-JP" altLang="en-US" dirty="0" smtClean="0"/>
              <a:t>下図はその初期条件として与えた静電ポテンシャルの実空間と、右が</a:t>
            </a:r>
            <a:r>
              <a:rPr kumimoji="1" lang="en-US" altLang="ja-JP" dirty="0" smtClean="0"/>
              <a:t>2</a:t>
            </a:r>
            <a:r>
              <a:rPr kumimoji="1" lang="ja-JP" altLang="en-US" dirty="0" smtClean="0"/>
              <a:t>次元エネルギースペクトルのプロットです。先ほど説明したような</a:t>
            </a:r>
            <a:r>
              <a:rPr kumimoji="1" lang="en-US" altLang="ja-JP" dirty="0" smtClean="0"/>
              <a:t>H-M</a:t>
            </a:r>
            <a:r>
              <a:rPr kumimoji="1" lang="ja-JP" altLang="en-US" dirty="0" smtClean="0"/>
              <a:t>方程式系のシミュレーションにおいて、エネルギーソースやシンクについては人工的な駆動と数値粘性によって課されるのでエネルギーソースとシンクの間の慣性領域が明確ですが、今回行ったジャイロ運動論的シミュレーションではエネルギーソースとしては</a:t>
            </a:r>
            <a:r>
              <a:rPr kumimoji="1" lang="en-US" altLang="ja-JP" dirty="0" smtClean="0"/>
              <a:t>ETG</a:t>
            </a:r>
            <a:r>
              <a:rPr kumimoji="1" lang="ja-JP" altLang="en-US" dirty="0" smtClean="0"/>
              <a:t>モード、減衰機構としてはランダウ減衰によるものを考えているため、それぞれの現象が起こるような波数領域が先ほど述べたようなパラメータに依存し、流体モデルのような慣性領域が存在するかは自明ではあり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64A3CAB-1968-4AC7-898B-E07E65AE72FA}" type="slidenum">
              <a:rPr kumimoji="1" lang="ja-JP" altLang="en-US" smtClean="0"/>
              <a:t>10</a:t>
            </a:fld>
            <a:endParaRPr kumimoji="1" lang="ja-JP" altLang="en-US"/>
          </a:p>
        </p:txBody>
      </p:sp>
    </p:spTree>
    <p:extLst>
      <p:ext uri="{BB962C8B-B14F-4D97-AF65-F5344CB8AC3E}">
        <p14:creationId xmlns:p14="http://schemas.microsoft.com/office/powerpoint/2010/main" val="316412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左図は</a:t>
            </a:r>
            <a:r>
              <a:rPr kumimoji="1" lang="en-US" altLang="ja-JP" dirty="0" smtClean="0"/>
              <a:t>Landau</a:t>
            </a:r>
            <a:r>
              <a:rPr kumimoji="1" lang="ja-JP" altLang="en-US" dirty="0" smtClean="0"/>
              <a:t>減衰が飽和した段階の</a:t>
            </a:r>
            <a:r>
              <a:rPr kumimoji="1" lang="en-US" altLang="ja-JP" dirty="0" smtClean="0"/>
              <a:t>phi</a:t>
            </a:r>
            <a:r>
              <a:rPr kumimoji="1" lang="ja-JP" altLang="en-US" dirty="0" smtClean="0"/>
              <a:t>の実空間プロットで、</a:t>
            </a:r>
            <a:r>
              <a:rPr kumimoji="1" lang="en-US" altLang="ja-JP" dirty="0" smtClean="0"/>
              <a:t>y</a:t>
            </a:r>
            <a:r>
              <a:rPr kumimoji="1" lang="ja-JP" altLang="en-US" dirty="0" smtClean="0"/>
              <a:t>方向に細く引き伸ばされた帯状流の構造が形成されている様子が見られます。これを先ほど定義した</a:t>
            </a:r>
            <a:r>
              <a:rPr kumimoji="1" lang="en-US" altLang="ja-JP" dirty="0" smtClean="0"/>
              <a:t>2</a:t>
            </a:r>
            <a:r>
              <a:rPr kumimoji="1" lang="ja-JP" altLang="en-US" dirty="0" smtClean="0"/>
              <a:t>次元エネルギースペクトルでみるとこのようになり、</a:t>
            </a:r>
            <a:r>
              <a:rPr kumimoji="1" lang="en-US" altLang="ja-JP" dirty="0" err="1" smtClean="0"/>
              <a:t>ky</a:t>
            </a:r>
            <a:r>
              <a:rPr kumimoji="1" lang="en-US" altLang="ja-JP" dirty="0" smtClean="0"/>
              <a:t>=0</a:t>
            </a:r>
            <a:r>
              <a:rPr kumimoji="1" lang="ja-JP" altLang="en-US" dirty="0" smtClean="0"/>
              <a:t>、</a:t>
            </a:r>
            <a:r>
              <a:rPr kumimoji="1" lang="en-US" altLang="ja-JP" dirty="0" err="1" smtClean="0"/>
              <a:t>kx</a:t>
            </a:r>
            <a:r>
              <a:rPr kumimoji="1" lang="en-US" altLang="ja-JP" baseline="0" dirty="0" smtClean="0"/>
              <a:t> NEQ0 </a:t>
            </a:r>
            <a:r>
              <a:rPr kumimoji="1" lang="ja-JP" altLang="en-US" baseline="0" dirty="0" smtClean="0"/>
              <a:t>の成分が卓越していることがわかります。エネルギースペクトルにおけるこのようなダンベル型の非等方構造は、中性流体の乱流については先のスライドで述べたようなものが得られてたのですが、運動論的プラズマ乱流の自己組織化によるものとしてここで初めて確認されました。ここでこのエネルギースペクトルから、</a:t>
            </a:r>
            <a:r>
              <a:rPr kumimoji="1" lang="en-US" altLang="ja-JP" baseline="0" dirty="0" err="1" smtClean="0"/>
              <a:t>ky</a:t>
            </a:r>
            <a:r>
              <a:rPr kumimoji="1" lang="en-US" altLang="ja-JP" baseline="0" dirty="0" smtClean="0"/>
              <a:t>=0</a:t>
            </a:r>
            <a:r>
              <a:rPr kumimoji="1" lang="ja-JP" altLang="en-US" baseline="0" dirty="0" smtClean="0"/>
              <a:t>の帯状流成分についてこのように重み付け平均をとって、特徴的な波数</a:t>
            </a:r>
            <a:r>
              <a:rPr kumimoji="1" lang="en-US" altLang="ja-JP" baseline="0" dirty="0" err="1" smtClean="0"/>
              <a:t>k_ZF</a:t>
            </a:r>
            <a:r>
              <a:rPr kumimoji="1" lang="ja-JP" altLang="en-US" baseline="0" dirty="0" smtClean="0"/>
              <a:t>を定義します。</a:t>
            </a:r>
            <a:r>
              <a:rPr kumimoji="1" lang="ja-JP" altLang="en-US" dirty="0" smtClean="0"/>
              <a:t>密度勾配</a:t>
            </a:r>
            <a:r>
              <a:rPr kumimoji="1" lang="en-US" altLang="ja-JP" dirty="0" smtClean="0"/>
              <a:t>ln</a:t>
            </a:r>
            <a:r>
              <a:rPr kumimoji="1" lang="ja-JP" altLang="en-US" dirty="0" smtClean="0"/>
              <a:t>を変えて線形項の強さを降ったシミュレーションのセットを実施し、</a:t>
            </a:r>
            <a:r>
              <a:rPr kumimoji="1" lang="en-US" altLang="ja-JP" dirty="0" err="1" smtClean="0"/>
              <a:t>kzf</a:t>
            </a:r>
            <a:r>
              <a:rPr kumimoji="1" lang="en-US" altLang="ja-JP" dirty="0" smtClean="0"/>
              <a:t>,</a:t>
            </a:r>
            <a:r>
              <a:rPr kumimoji="1" lang="ja-JP" altLang="en-US" dirty="0" smtClean="0"/>
              <a:t>密度勾配</a:t>
            </a:r>
            <a:r>
              <a:rPr kumimoji="1" lang="en-US" altLang="ja-JP" dirty="0" smtClean="0"/>
              <a:t>ln,</a:t>
            </a:r>
            <a:r>
              <a:rPr kumimoji="1" lang="ja-JP" altLang="en-US" dirty="0" smtClean="0"/>
              <a:t>乱流場の運動エネルギー</a:t>
            </a:r>
            <a:r>
              <a:rPr kumimoji="1" lang="en-US" altLang="ja-JP" dirty="0" smtClean="0"/>
              <a:t>epsilon</a:t>
            </a:r>
            <a:r>
              <a:rPr kumimoji="1" lang="ja-JP" altLang="en-US" dirty="0" smtClean="0"/>
              <a:t>について</a:t>
            </a:r>
            <a:r>
              <a:rPr kumimoji="1" lang="en-US" altLang="ja-JP" dirty="0" smtClean="0"/>
              <a:t>Rhines</a:t>
            </a:r>
            <a:r>
              <a:rPr kumimoji="1" lang="ja-JP" altLang="en-US" dirty="0" smtClean="0"/>
              <a:t>スケールとの対応を見たのが右図で、青線で示されるジャイロ運動論による数値シミュレーションで得られた結果が</a:t>
            </a:r>
            <a:r>
              <a:rPr kumimoji="1" lang="en-US" altLang="ja-JP" dirty="0" err="1" smtClean="0"/>
              <a:t>kzf</a:t>
            </a:r>
            <a:r>
              <a:rPr kumimoji="1" lang="ja-JP" altLang="en-US" dirty="0" smtClean="0"/>
              <a:t>について</a:t>
            </a:r>
            <a:r>
              <a:rPr kumimoji="1" lang="en-US" altLang="ja-JP" dirty="0" smtClean="0"/>
              <a:t>Rhines</a:t>
            </a:r>
            <a:r>
              <a:rPr kumimoji="1" lang="ja-JP" altLang="en-US" dirty="0" smtClean="0"/>
              <a:t>スケールの</a:t>
            </a:r>
            <a:r>
              <a:rPr kumimoji="1" lang="en-US" altLang="ja-JP" dirty="0" err="1" smtClean="0"/>
              <a:t>e,ln</a:t>
            </a:r>
            <a:r>
              <a:rPr kumimoji="1" lang="ja-JP" altLang="en-US" dirty="0" smtClean="0"/>
              <a:t>依存性とよく一致することが確認されました。これについては先行研究における検証がすでにあるのですが、このときに用いられたのは粒子コードで、ノイズを抑えるためにスペクトルに対してフィルターをかけるような設定になっていたので詳細な乱流場のエネルギースペクトル構造を描き出す用途には向いていませんでした。</a:t>
            </a:r>
            <a:endParaRPr kumimoji="1" lang="ja-JP" altLang="en-US" dirty="0"/>
          </a:p>
        </p:txBody>
      </p:sp>
      <p:sp>
        <p:nvSpPr>
          <p:cNvPr id="4" name="Slide Number Placeholder 3"/>
          <p:cNvSpPr>
            <a:spLocks noGrp="1"/>
          </p:cNvSpPr>
          <p:nvPr>
            <p:ph type="sldNum" sz="quarter" idx="10"/>
          </p:nvPr>
        </p:nvSpPr>
        <p:spPr/>
        <p:txBody>
          <a:bodyPr/>
          <a:lstStyle/>
          <a:p>
            <a:fld id="{464A3CAB-1968-4AC7-898B-E07E65AE72FA}" type="slidenum">
              <a:rPr kumimoji="1" lang="ja-JP" altLang="en-US" smtClean="0"/>
              <a:t>11</a:t>
            </a:fld>
            <a:endParaRPr kumimoji="1" lang="ja-JP" altLang="en-US"/>
          </a:p>
        </p:txBody>
      </p:sp>
    </p:spTree>
    <p:extLst>
      <p:ext uri="{BB962C8B-B14F-4D97-AF65-F5344CB8AC3E}">
        <p14:creationId xmlns:p14="http://schemas.microsoft.com/office/powerpoint/2010/main" val="186911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一方、流体の</a:t>
            </a:r>
            <a:r>
              <a:rPr kumimoji="1" lang="en-US" altLang="ja-JP" dirty="0" smtClean="0"/>
              <a:t>2</a:t>
            </a:r>
            <a:r>
              <a:rPr kumimoji="1" lang="ja-JP" altLang="en-US" dirty="0" smtClean="0"/>
              <a:t>次元乱流に対する理論解析から、エネルギーとエンストロフィーによるデュアルカスケードが導く慣性領域において、エネルギースペクトルがこのような冪乗則に従うということが知られていたということでこれと運動論的モデルとの対比を見ました。</a:t>
            </a:r>
            <a:endParaRPr kumimoji="1" lang="en-US" altLang="ja-JP" dirty="0" smtClean="0"/>
          </a:p>
          <a:p>
            <a:r>
              <a:rPr kumimoji="1" lang="en-US" altLang="ja-JP" dirty="0" smtClean="0"/>
              <a:t>1</a:t>
            </a:r>
            <a:r>
              <a:rPr kumimoji="1" lang="ja-JP" altLang="en-US" dirty="0" smtClean="0"/>
              <a:t>次元の等方的なエネルギースペクトルをこのように定義し、先ほど示した減衰乱流シミュレーションにおいて結果を表したのがこれ</a:t>
            </a:r>
            <a:endParaRPr kumimoji="1" lang="en-US" altLang="ja-JP" dirty="0" smtClean="0"/>
          </a:p>
          <a:p>
            <a:r>
              <a:rPr kumimoji="1" lang="ja-JP" altLang="en-US" dirty="0" smtClean="0"/>
              <a:t>減衰乱流の設定においては、デュアルカスケードによる冪乗則のような構造は見ることができなかった</a:t>
            </a:r>
            <a:endParaRPr kumimoji="1" lang="en-US" altLang="ja-JP" dirty="0" smtClean="0"/>
          </a:p>
          <a:p>
            <a:r>
              <a:rPr kumimoji="1" lang="ja-JP" altLang="en-US" dirty="0" smtClean="0"/>
              <a:t>その理由としては、減衰乱流シミュレーションはあくまで与えられた初期擾乱に対する過渡応答をみてるので、エネルギー・エンストロフィーの移送率が定常的にはならないため？</a:t>
            </a:r>
            <a:endParaRPr kumimoji="1" lang="en-US" altLang="ja-JP" dirty="0" smtClean="0"/>
          </a:p>
          <a:p>
            <a:r>
              <a:rPr kumimoji="1" lang="ja-JP" altLang="en-US" dirty="0" smtClean="0"/>
              <a:t>エネルギーの注入と散逸の釣り合った定常的な乱流場が必要</a:t>
            </a:r>
            <a:endParaRPr kumimoji="1" lang="ja-JP" altLang="en-US" dirty="0"/>
          </a:p>
        </p:txBody>
      </p:sp>
      <p:sp>
        <p:nvSpPr>
          <p:cNvPr id="4" name="Slide Number Placeholder 3"/>
          <p:cNvSpPr>
            <a:spLocks noGrp="1"/>
          </p:cNvSpPr>
          <p:nvPr>
            <p:ph type="sldNum" sz="quarter" idx="10"/>
          </p:nvPr>
        </p:nvSpPr>
        <p:spPr/>
        <p:txBody>
          <a:bodyPr/>
          <a:lstStyle/>
          <a:p>
            <a:fld id="{05231404-AF79-4DB4-93B7-D2895E1EE08A}" type="slidenum">
              <a:rPr kumimoji="1" lang="ja-JP" altLang="en-US" smtClean="0"/>
              <a:t>12</a:t>
            </a:fld>
            <a:endParaRPr kumimoji="1" lang="ja-JP" altLang="en-US"/>
          </a:p>
        </p:txBody>
      </p:sp>
    </p:spTree>
    <p:extLst>
      <p:ext uri="{BB962C8B-B14F-4D97-AF65-F5344CB8AC3E}">
        <p14:creationId xmlns:p14="http://schemas.microsoft.com/office/powerpoint/2010/main" val="233715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さきほども述べた</a:t>
            </a:r>
            <a:r>
              <a:rPr kumimoji="1" lang="en-US" altLang="ja-JP" dirty="0" smtClean="0"/>
              <a:t>ETG</a:t>
            </a:r>
            <a:r>
              <a:rPr kumimoji="1" lang="ja-JP" altLang="en-US" dirty="0" smtClean="0"/>
              <a:t>モードが不安定となるような平衡配位を設定し、これに</a:t>
            </a:r>
            <a:r>
              <a:rPr kumimoji="1" lang="ja-JP" altLang="en-US" dirty="0" err="1" smtClean="0"/>
              <a:t>よっって</a:t>
            </a:r>
            <a:r>
              <a:rPr kumimoji="1" lang="ja-JP" altLang="en-US" dirty="0" smtClean="0"/>
              <a:t>駆動される</a:t>
            </a:r>
            <a:r>
              <a:rPr kumimoji="1" lang="en-US" altLang="ja-JP" dirty="0" smtClean="0"/>
              <a:t>ETG</a:t>
            </a:r>
            <a:r>
              <a:rPr kumimoji="1" lang="ja-JP" altLang="en-US" dirty="0" smtClean="0"/>
              <a:t>乱流シミュレーションに関して</a:t>
            </a:r>
            <a:r>
              <a:rPr kumimoji="1" lang="en-US" altLang="ja-JP" dirty="0" smtClean="0"/>
              <a:t>2</a:t>
            </a:r>
            <a:r>
              <a:rPr kumimoji="1" lang="ja-JP" altLang="en-US" dirty="0" smtClean="0"/>
              <a:t>種行った</a:t>
            </a:r>
            <a:endParaRPr kumimoji="1" lang="en-US" altLang="ja-JP" dirty="0" smtClean="0"/>
          </a:p>
          <a:p>
            <a:r>
              <a:rPr kumimoji="1" lang="ja-JP" altLang="en-US" dirty="0" smtClean="0"/>
              <a:t>大きな差異としては、</a:t>
            </a:r>
            <a:r>
              <a:rPr kumimoji="1" lang="en-US" altLang="ja-JP" dirty="0" smtClean="0"/>
              <a:t>ETG</a:t>
            </a:r>
            <a:r>
              <a:rPr kumimoji="1" lang="ja-JP" altLang="en-US" dirty="0" smtClean="0"/>
              <a:t>乱流の非線形飽和振幅が</a:t>
            </a:r>
            <a:r>
              <a:rPr kumimoji="1" lang="en-US" altLang="ja-JP" dirty="0" smtClean="0"/>
              <a:t>1</a:t>
            </a:r>
            <a:r>
              <a:rPr kumimoji="1" lang="ja-JP" altLang="en-US" dirty="0" smtClean="0"/>
              <a:t>桁違う。</a:t>
            </a:r>
            <a:endParaRPr kumimoji="1" lang="en-US" altLang="ja-JP" dirty="0" smtClean="0"/>
          </a:p>
          <a:p>
            <a:r>
              <a:rPr kumimoji="1" lang="ja-JP" altLang="en-US" dirty="0" smtClean="0"/>
              <a:t>左のほうは、エンストロフィーのカスケードによる冪乗則は見えるがエネルギーのインバースカスケードによる冪乗則は見られない。</a:t>
            </a:r>
            <a:endParaRPr kumimoji="1" lang="en-US" altLang="ja-JP" dirty="0" smtClean="0"/>
          </a:p>
          <a:p>
            <a:r>
              <a:rPr kumimoji="1" lang="ja-JP" altLang="en-US" dirty="0" smtClean="0"/>
              <a:t>理由としては飽和振幅が小さすぎて</a:t>
            </a:r>
            <a:r>
              <a:rPr kumimoji="1" lang="en-US" altLang="ja-JP" dirty="0" smtClean="0"/>
              <a:t>K_ZF</a:t>
            </a:r>
            <a:r>
              <a:rPr kumimoji="1" lang="ja-JP" altLang="en-US" dirty="0" smtClean="0"/>
              <a:t>がエネルギーのソース領域と接近しすぎてるため？</a:t>
            </a:r>
            <a:endParaRPr kumimoji="1" lang="en-US" altLang="ja-JP" dirty="0" smtClean="0"/>
          </a:p>
          <a:p>
            <a:r>
              <a:rPr kumimoji="1" lang="ja-JP" altLang="en-US" dirty="0" smtClean="0"/>
              <a:t>これにたいして、右のほうは飽和振幅を大きくするような設定で、乱流場のエネルギー　イプシロンが大きくなってるので</a:t>
            </a:r>
            <a:r>
              <a:rPr kumimoji="1" lang="en-US" altLang="ja-JP" dirty="0" smtClean="0"/>
              <a:t>K_ZF</a:t>
            </a:r>
            <a:r>
              <a:rPr kumimoji="1" lang="ja-JP" altLang="en-US" dirty="0" smtClean="0"/>
              <a:t>がより長波長側にシフトして</a:t>
            </a:r>
            <a:r>
              <a:rPr kumimoji="1" lang="en-US" altLang="ja-JP" dirty="0" smtClean="0"/>
              <a:t>-5/3</a:t>
            </a:r>
            <a:r>
              <a:rPr kumimoji="1" lang="ja-JP" altLang="en-US" dirty="0" smtClean="0"/>
              <a:t>乗則も見える</a:t>
            </a:r>
            <a:endParaRPr kumimoji="1" lang="en-US" altLang="ja-JP" dirty="0" smtClean="0"/>
          </a:p>
          <a:p>
            <a:r>
              <a:rPr kumimoji="1" lang="ja-JP" altLang="en-US" dirty="0" smtClean="0"/>
              <a:t>運動論的プラズマ乱流においてもデュアルカスケードによる慣性領域の存在が明確に示された</a:t>
            </a:r>
            <a:endParaRPr kumimoji="1" lang="en-US" altLang="ja-JP" dirty="0" smtClean="0"/>
          </a:p>
        </p:txBody>
      </p:sp>
      <p:sp>
        <p:nvSpPr>
          <p:cNvPr id="4" name="Slide Number Placeholder 3"/>
          <p:cNvSpPr>
            <a:spLocks noGrp="1"/>
          </p:cNvSpPr>
          <p:nvPr>
            <p:ph type="sldNum" sz="quarter" idx="10"/>
          </p:nvPr>
        </p:nvSpPr>
        <p:spPr/>
        <p:txBody>
          <a:bodyPr/>
          <a:lstStyle/>
          <a:p>
            <a:fld id="{05231404-AF79-4DB4-93B7-D2895E1EE08A}" type="slidenum">
              <a:rPr kumimoji="1" lang="ja-JP" altLang="en-US" smtClean="0"/>
              <a:t>13</a:t>
            </a:fld>
            <a:endParaRPr kumimoji="1" lang="ja-JP" altLang="en-US"/>
          </a:p>
        </p:txBody>
      </p:sp>
    </p:spTree>
    <p:extLst>
      <p:ext uri="{BB962C8B-B14F-4D97-AF65-F5344CB8AC3E}">
        <p14:creationId xmlns:p14="http://schemas.microsoft.com/office/powerpoint/2010/main" val="100802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次に、エネルギースペクトルに見られた非等方性が</a:t>
            </a:r>
            <a:r>
              <a:rPr kumimoji="1" lang="en-US" altLang="ja-JP" dirty="0" smtClean="0"/>
              <a:t>2</a:t>
            </a:r>
            <a:r>
              <a:rPr kumimoji="1" lang="ja-JP" altLang="en-US" dirty="0" smtClean="0"/>
              <a:t>つのキーパラメータによって変化を受ける、という話</a:t>
            </a:r>
            <a:endParaRPr kumimoji="1" lang="ja-JP" altLang="en-US" dirty="0"/>
          </a:p>
        </p:txBody>
      </p:sp>
      <p:sp>
        <p:nvSpPr>
          <p:cNvPr id="4" name="Slide Number Placeholder 3"/>
          <p:cNvSpPr>
            <a:spLocks noGrp="1"/>
          </p:cNvSpPr>
          <p:nvPr>
            <p:ph type="sldNum" sz="quarter" idx="10"/>
          </p:nvPr>
        </p:nvSpPr>
        <p:spPr/>
        <p:txBody>
          <a:bodyPr/>
          <a:lstStyle/>
          <a:p>
            <a:fld id="{05231404-AF79-4DB4-93B7-D2895E1EE08A}" type="slidenum">
              <a:rPr kumimoji="1" lang="ja-JP" altLang="en-US" smtClean="0"/>
              <a:t>14</a:t>
            </a:fld>
            <a:endParaRPr kumimoji="1" lang="ja-JP" altLang="en-US"/>
          </a:p>
        </p:txBody>
      </p:sp>
    </p:spTree>
    <p:extLst>
      <p:ext uri="{BB962C8B-B14F-4D97-AF65-F5344CB8AC3E}">
        <p14:creationId xmlns:p14="http://schemas.microsoft.com/office/powerpoint/2010/main" val="392698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Vlasov</a:t>
            </a:r>
            <a:r>
              <a:rPr kumimoji="1" lang="en-US" altLang="ja-JP" dirty="0" smtClean="0"/>
              <a:t>-Poisson</a:t>
            </a:r>
            <a:r>
              <a:rPr kumimoji="1" lang="ja-JP" altLang="en-US" dirty="0" smtClean="0"/>
              <a:t>方程式系の流体極限として考えた</a:t>
            </a:r>
            <a:r>
              <a:rPr kumimoji="1" lang="en-US" altLang="ja-JP" dirty="0" smtClean="0"/>
              <a:t>H-M</a:t>
            </a:r>
            <a:r>
              <a:rPr kumimoji="1" lang="ja-JP" altLang="en-US" dirty="0" smtClean="0"/>
              <a:t>方程式で線形分散関係がこのように得られていたのですが、パラメータとしてタウ、とローエスの２つを含みます。したがって、分散の強さがこの２つのパラメータの影響を受けます。</a:t>
            </a:r>
            <a:endParaRPr kumimoji="1" lang="en-US" altLang="ja-JP" dirty="0" smtClean="0"/>
          </a:p>
          <a:p>
            <a:r>
              <a:rPr kumimoji="1" lang="en-US" altLang="ja-JP" dirty="0" err="1" smtClean="0"/>
              <a:t>Rhines</a:t>
            </a:r>
            <a:r>
              <a:rPr kumimoji="1" lang="ja-JP" altLang="en-US" dirty="0" smtClean="0"/>
              <a:t>スケールの波数、</a:t>
            </a:r>
            <a:r>
              <a:rPr kumimoji="1" lang="en-US" altLang="ja-JP" dirty="0" smtClean="0"/>
              <a:t>kc</a:t>
            </a:r>
            <a:r>
              <a:rPr kumimoji="1" lang="ja-JP" altLang="en-US" dirty="0" smtClean="0"/>
              <a:t>における線形分散の強さによって、先ほどのスライドでみたようなエネルギースペクトルが逆カスケードで長波長構造を作った先で非等方な構造を形成するかどうかが決まると考えラエ、線形分散関係の分母をみると第１項、タウのほうが第２項ローエスより小さければナビエストークス方程式ライクな式となります。ナビエストークス方程式に従う２次元回転乱流シミュレーションについての先行研究では、先ほどの例と同様な非等方な２次元エネルギースペクトルが得られています。</a:t>
            </a:r>
            <a:endParaRPr kumimoji="1" lang="en-US" altLang="ja-JP" dirty="0" smtClean="0"/>
          </a:p>
          <a:p>
            <a:r>
              <a:rPr kumimoji="1" lang="ja-JP" altLang="en-US" dirty="0" smtClean="0"/>
              <a:t>一方、第１項が第２項とくらべて支配的な場合にはこのような非等方な構造ができるのか、という点に関しては、分散の強さが変わるために自明ではありません。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464A3CAB-1968-4AC7-898B-E07E65AE72FA}" type="slidenum">
              <a:rPr kumimoji="1" lang="ja-JP" altLang="en-US" smtClean="0"/>
              <a:t>15</a:t>
            </a:fld>
            <a:endParaRPr kumimoji="1" lang="ja-JP" altLang="en-US"/>
          </a:p>
        </p:txBody>
      </p:sp>
    </p:spTree>
    <p:extLst>
      <p:ext uri="{BB962C8B-B14F-4D97-AF65-F5344CB8AC3E}">
        <p14:creationId xmlns:p14="http://schemas.microsoft.com/office/powerpoint/2010/main" val="390210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そこで減衰乱流について先ほど示した結果と比較して、</a:t>
            </a:r>
            <a:r>
              <a:rPr kumimoji="1" lang="en-US" altLang="ja-JP" dirty="0" smtClean="0"/>
              <a:t>2</a:t>
            </a:r>
            <a:r>
              <a:rPr kumimoji="1" lang="ja-JP" altLang="en-US" dirty="0" smtClean="0"/>
              <a:t>種類のシミュレーションを行いました</a:t>
            </a:r>
            <a:endParaRPr kumimoji="1" lang="en-US" altLang="ja-JP" dirty="0" smtClean="0"/>
          </a:p>
          <a:p>
            <a:r>
              <a:rPr kumimoji="1" lang="ja-JP" altLang="en-US" dirty="0" smtClean="0"/>
              <a:t>一つはイオン温度を下げてタウを増加させる、もうひとつはデバイ長を下げてローエスを下げる、という設定</a:t>
            </a:r>
            <a:endParaRPr kumimoji="1" lang="en-US" altLang="ja-JP" dirty="0" smtClean="0"/>
          </a:p>
          <a:p>
            <a:r>
              <a:rPr kumimoji="1" lang="en-US" altLang="ja-JP" dirty="0" smtClean="0"/>
              <a:t>Landau</a:t>
            </a:r>
            <a:r>
              <a:rPr kumimoji="1" lang="ja-JP" altLang="en-US" dirty="0" smtClean="0"/>
              <a:t>減衰が飽和した段階でのエネルギースペクトルを表したのがこの３つ</a:t>
            </a:r>
            <a:endParaRPr kumimoji="1" lang="en-US" altLang="ja-JP" dirty="0" smtClean="0"/>
          </a:p>
          <a:p>
            <a:r>
              <a:rPr kumimoji="1" lang="ja-JP" altLang="en-US" dirty="0" smtClean="0"/>
              <a:t>真ん中は基準となるケース、先程も示したもので、左はタウを、右はローエスを変更したもの。いずれも</a:t>
            </a:r>
            <a:endParaRPr kumimoji="1" lang="en-US" altLang="ja-JP" dirty="0" smtClean="0"/>
          </a:p>
          <a:p>
            <a:r>
              <a:rPr kumimoji="1" lang="ja-JP" altLang="en-US" dirty="0" smtClean="0"/>
              <a:t>どちらの場合も、</a:t>
            </a:r>
            <a:r>
              <a:rPr kumimoji="1" lang="en-US" altLang="ja-JP" dirty="0" err="1" smtClean="0"/>
              <a:t>Rhines</a:t>
            </a:r>
            <a:r>
              <a:rPr kumimoji="1" lang="ja-JP" altLang="en-US" dirty="0" smtClean="0"/>
              <a:t>スケール周辺の領域での分散の強さが弱くなり、非等方な構造が崩れて等方的な乱流状態（帯状流はない）に移行する、という新たな知見が得られました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5231404-AF79-4DB4-93B7-D2895E1EE08A}" type="slidenum">
              <a:rPr kumimoji="1" lang="ja-JP" altLang="en-US" smtClean="0"/>
              <a:t>16</a:t>
            </a:fld>
            <a:endParaRPr kumimoji="1" lang="ja-JP" altLang="en-US"/>
          </a:p>
        </p:txBody>
      </p:sp>
    </p:spTree>
    <p:extLst>
      <p:ext uri="{BB962C8B-B14F-4D97-AF65-F5344CB8AC3E}">
        <p14:creationId xmlns:p14="http://schemas.microsoft.com/office/powerpoint/2010/main" val="1730555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まとめです。</a:t>
            </a:r>
            <a:endParaRPr kumimoji="1" lang="en-US" altLang="ja-JP" dirty="0" smtClean="0"/>
          </a:p>
          <a:p>
            <a:r>
              <a:rPr kumimoji="1" lang="ja-JP" altLang="en-US" dirty="0" smtClean="0"/>
              <a:t>磁化プラズマの電子スケール乱流についてジャイロ運動論的</a:t>
            </a:r>
            <a:r>
              <a:rPr kumimoji="1" lang="en-US" altLang="ja-JP" dirty="0" err="1" smtClean="0"/>
              <a:t>Vlasov</a:t>
            </a:r>
            <a:r>
              <a:rPr kumimoji="1" lang="ja-JP" altLang="en-US" dirty="0" smtClean="0"/>
              <a:t>シミュレーションを行い、減衰乱流と</a:t>
            </a:r>
            <a:r>
              <a:rPr kumimoji="1" lang="en-US" altLang="ja-JP" dirty="0" smtClean="0"/>
              <a:t>ETG</a:t>
            </a:r>
            <a:r>
              <a:rPr kumimoji="1" lang="ja-JP" altLang="en-US" dirty="0" smtClean="0"/>
              <a:t>乱流のそれぞれにおける結果から</a:t>
            </a:r>
            <a:endParaRPr kumimoji="1" lang="en-US" altLang="ja-JP" dirty="0" smtClean="0"/>
          </a:p>
          <a:p>
            <a:r>
              <a:rPr kumimoji="1" lang="ja-JP" altLang="en-US" dirty="0" smtClean="0"/>
              <a:t>１．乱流場の</a:t>
            </a:r>
            <a:r>
              <a:rPr kumimoji="1" lang="en-US" altLang="ja-JP" dirty="0" smtClean="0"/>
              <a:t>2</a:t>
            </a:r>
            <a:r>
              <a:rPr kumimoji="1" lang="ja-JP" altLang="en-US" dirty="0" smtClean="0"/>
              <a:t>次元エネルギースペクトルに関して、</a:t>
            </a:r>
            <a:r>
              <a:rPr kumimoji="1" lang="en-US" altLang="ja-JP" dirty="0" smtClean="0"/>
              <a:t>H-M</a:t>
            </a:r>
            <a:r>
              <a:rPr kumimoji="1" lang="ja-JP" altLang="en-US" dirty="0" smtClean="0"/>
              <a:t>方程式の理論解析で得られたのと同様なエネルギーのインバースカスケードによるダンベル型の非等方な構造が形成されること、</a:t>
            </a:r>
            <a:endParaRPr kumimoji="1" lang="en-US" altLang="ja-JP" dirty="0" smtClean="0"/>
          </a:p>
          <a:p>
            <a:r>
              <a:rPr kumimoji="1" lang="ja-JP" altLang="en-US" dirty="0" smtClean="0"/>
              <a:t>２．エータ、ローエス、乱流場の飽和振幅に比例するエプシロン、この</a:t>
            </a:r>
            <a:r>
              <a:rPr kumimoji="1" lang="en-US" altLang="ja-JP" dirty="0" smtClean="0"/>
              <a:t>3</a:t>
            </a:r>
            <a:r>
              <a:rPr kumimoji="1" lang="ja-JP" altLang="en-US" dirty="0" smtClean="0"/>
              <a:t>つのパラメータによってそのような非等方性が大きく変化する、</a:t>
            </a:r>
            <a:endParaRPr kumimoji="1" lang="en-US" altLang="ja-JP" dirty="0" smtClean="0"/>
          </a:p>
          <a:p>
            <a:r>
              <a:rPr kumimoji="1" lang="ja-JP" altLang="en-US" dirty="0" smtClean="0"/>
              <a:t>という知見が得られました。</a:t>
            </a:r>
            <a:endParaRPr kumimoji="1" lang="en-US" altLang="ja-JP" dirty="0" smtClean="0"/>
          </a:p>
          <a:p>
            <a:r>
              <a:rPr kumimoji="1" lang="ja-JP" altLang="en-US" dirty="0" smtClean="0"/>
              <a:t>本研究では、とくに最後の結果に関してエネルギースペクトル構造、または帯状流成分の励起の機構に関してパラメータ依存性の系統的な考察ができていないので、ここまでで得られた結果から吟味して再度評価する必要がある。</a:t>
            </a:r>
            <a:endParaRPr kumimoji="1" lang="en-US" altLang="ja-JP" smtClean="0"/>
          </a:p>
          <a:p>
            <a:r>
              <a:rPr kumimoji="1" lang="ja-JP" altLang="en-US" smtClean="0"/>
              <a:t>ま</a:t>
            </a:r>
            <a:r>
              <a:rPr kumimoji="1" lang="ja-JP" altLang="en-US" dirty="0" smtClean="0"/>
              <a:t>た、</a:t>
            </a:r>
            <a:r>
              <a:rPr kumimoji="1" lang="en-US" altLang="ja-JP" dirty="0" smtClean="0"/>
              <a:t>ETG</a:t>
            </a:r>
            <a:r>
              <a:rPr kumimoji="1" lang="ja-JP" altLang="en-US" dirty="0" smtClean="0"/>
              <a:t>乱流について熱輸送係数の評価を行っていないのですが、帯状流の形成による輸送の低減という観点からは、これも重要な考察の対象になると考えられます。</a:t>
            </a:r>
            <a:endParaRPr kumimoji="1" lang="en-US" altLang="ja-JP" dirty="0" smtClean="0"/>
          </a:p>
        </p:txBody>
      </p:sp>
      <p:sp>
        <p:nvSpPr>
          <p:cNvPr id="4" name="Slide Number Placeholder 3"/>
          <p:cNvSpPr>
            <a:spLocks noGrp="1"/>
          </p:cNvSpPr>
          <p:nvPr>
            <p:ph type="sldNum" sz="quarter" idx="10"/>
          </p:nvPr>
        </p:nvSpPr>
        <p:spPr/>
        <p:txBody>
          <a:bodyPr/>
          <a:lstStyle/>
          <a:p>
            <a:fld id="{464A3CAB-1968-4AC7-898B-E07E65AE72FA}" type="slidenum">
              <a:rPr kumimoji="1" lang="ja-JP" altLang="en-US" smtClean="0"/>
              <a:t>17</a:t>
            </a:fld>
            <a:endParaRPr kumimoji="1" lang="ja-JP" altLang="en-US"/>
          </a:p>
        </p:txBody>
      </p:sp>
    </p:spTree>
    <p:extLst>
      <p:ext uri="{BB962C8B-B14F-4D97-AF65-F5344CB8AC3E}">
        <p14:creationId xmlns:p14="http://schemas.microsoft.com/office/powerpoint/2010/main" val="2382273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乱流は解析のためにスペクトルによって記述されるが、中性流体の乱流でよく知られている理論で</a:t>
            </a:r>
            <a:r>
              <a:rPr kumimoji="1" lang="en-US" altLang="ja-JP" dirty="0" smtClean="0"/>
              <a:t>Kolmogorov</a:t>
            </a:r>
            <a:r>
              <a:rPr kumimoji="1" lang="ja-JP" altLang="en-US" dirty="0" smtClean="0"/>
              <a:t>による</a:t>
            </a:r>
            <a:r>
              <a:rPr kumimoji="1" lang="en-US" altLang="ja-JP" dirty="0" smtClean="0"/>
              <a:t>-5/3</a:t>
            </a:r>
            <a:r>
              <a:rPr kumimoji="1" lang="ja-JP" altLang="en-US" dirty="0" smtClean="0"/>
              <a:t>乗則があります。</a:t>
            </a:r>
            <a:endParaRPr kumimoji="1" lang="en-US" altLang="ja-JP" dirty="0" smtClean="0"/>
          </a:p>
          <a:p>
            <a:r>
              <a:rPr kumimoji="1" lang="ja-JP" altLang="en-US" dirty="0" smtClean="0"/>
              <a:t>これは</a:t>
            </a:r>
            <a:r>
              <a:rPr kumimoji="1" lang="en-US" altLang="ja-JP" dirty="0" smtClean="0"/>
              <a:t>3</a:t>
            </a:r>
            <a:r>
              <a:rPr kumimoji="1" lang="ja-JP" altLang="en-US" dirty="0" smtClean="0"/>
              <a:t>次元の一様等方乱流においてモード間の非線形結合によるエネルギー移送率が一定でそのやりとりが局所的である、というような仮定のもと導き出された法則です。</a:t>
            </a:r>
            <a:endParaRPr kumimoji="1" lang="en-US" altLang="ja-JP" dirty="0" smtClean="0"/>
          </a:p>
          <a:p>
            <a:r>
              <a:rPr kumimoji="1" lang="ja-JP" altLang="en-US" dirty="0" smtClean="0"/>
              <a:t>これを表したのが下左図で、これはさまざまな実験結果についてスペクトル空間でのスケーリングが見られてるのですが中間的な波数領域におけるスペクトル構造が同様なスケーリングにしたがっていることが示されています。</a:t>
            </a:r>
            <a:endParaRPr kumimoji="1" lang="en-US" altLang="ja-JP" dirty="0" smtClean="0"/>
          </a:p>
          <a:p>
            <a:r>
              <a:rPr kumimoji="1" lang="ja-JP" altLang="en-US" dirty="0" smtClean="0"/>
              <a:t>低波数の領域で駆動された乱流エネルギーがこの中間的な波数領域、エネルギーのソースもシンクもない慣性領域といわれるところですが、を経て高波数側において粘性散逸するこの過程をエネルギーのカスケードと呼びます。</a:t>
            </a:r>
            <a:endParaRPr kumimoji="1" lang="en-US" altLang="ja-JP" dirty="0" smtClean="0"/>
          </a:p>
          <a:p>
            <a:r>
              <a:rPr kumimoji="1" lang="ja-JP" altLang="en-US" dirty="0" smtClean="0"/>
              <a:t>一方プラズマ乱流において運動論的効果を考慮し同様の考察を行ったものに</a:t>
            </a:r>
            <a:r>
              <a:rPr kumimoji="1" lang="en-US" altLang="ja-JP" dirty="0" err="1" smtClean="0"/>
              <a:t>Tatsuno</a:t>
            </a:r>
            <a:r>
              <a:rPr kumimoji="1" lang="ja-JP" altLang="en-US" dirty="0" smtClean="0"/>
              <a:t>らの議論があり、ここでは揺動スペクトルの高波数側でエントロピーの移送率が一定であるという過程から</a:t>
            </a:r>
            <a:endParaRPr kumimoji="1" lang="en-US" altLang="ja-JP" dirty="0" smtClean="0"/>
          </a:p>
          <a:p>
            <a:r>
              <a:rPr kumimoji="1" lang="ja-JP" altLang="en-US" dirty="0" smtClean="0"/>
              <a:t>静電場のエネルギースペクトルに関して</a:t>
            </a:r>
            <a:r>
              <a:rPr kumimoji="1" lang="en-US" altLang="ja-JP" dirty="0" smtClean="0"/>
              <a:t>-10/3</a:t>
            </a:r>
            <a:r>
              <a:rPr kumimoji="1" lang="ja-JP" altLang="en-US" dirty="0" smtClean="0"/>
              <a:t>則が導き出されています。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C405E62-E4A8-43F6-BF25-1201F8002A7C}" type="slidenum">
              <a:rPr kumimoji="1" lang="ja-JP" altLang="en-US" smtClean="0"/>
              <a:t>18</a:t>
            </a:fld>
            <a:endParaRPr kumimoji="1" lang="ja-JP" altLang="en-US"/>
          </a:p>
        </p:txBody>
      </p:sp>
    </p:spTree>
    <p:extLst>
      <p:ext uri="{BB962C8B-B14F-4D97-AF65-F5344CB8AC3E}">
        <p14:creationId xmlns:p14="http://schemas.microsoft.com/office/powerpoint/2010/main" val="261389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核融合プラズマにおいて乱流による熱・粒子の輸送がプラズマ閉じ込め性能を大きく劣化させるとして活発に研究されてますが、その中でも磁気面上で等ポテンシャルを持つ帯状流の構造がプラズマ中に自発的に発生する現象が知られており、内部輸送障壁のように実験的に観測される輸送が軽減されるような現象との関連が指摘されています。この帯状流の形成過程に関しては数多くの研究があるのですが、一つに準２次元的乱流における自己組織化現象の観点があります。磁場閉じ込め核融合のプラズマは強い背景磁場によってもたらされる非等方性から準２次元系の問題として扱えるのですが、このような準２次元プラズマの自己組織化については、はじめプラズマ乱流の流体近似を記述する</a:t>
            </a:r>
            <a:r>
              <a:rPr kumimoji="1" lang="en-US" altLang="ja-JP" dirty="0" err="1" smtClean="0"/>
              <a:t>haswgawa-mima</a:t>
            </a:r>
            <a:r>
              <a:rPr kumimoji="1" lang="ja-JP" altLang="en-US" dirty="0" smtClean="0"/>
              <a:t>方程式において解析されたのですが、そこで得られた結果、特に乱流場のエネルギースペクトルにおける中間的な波数領域での構造が運動論的プラズマにおいても同様なものとなるかは知られていませんでした。そこで今回はジャイロ運動論的モデルによる定式化での乱流シミュレーションを実施し、そのエネルギースペクトルの構造と自己組織化現象の関連について検討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05231404-AF79-4DB4-93B7-D2895E1EE08A}" type="slidenum">
              <a:rPr kumimoji="1" lang="ja-JP" altLang="en-US" smtClean="0"/>
              <a:t>2</a:t>
            </a:fld>
            <a:endParaRPr kumimoji="1" lang="ja-JP" altLang="en-US"/>
          </a:p>
        </p:txBody>
      </p:sp>
    </p:spTree>
    <p:extLst>
      <p:ext uri="{BB962C8B-B14F-4D97-AF65-F5344CB8AC3E}">
        <p14:creationId xmlns:p14="http://schemas.microsoft.com/office/powerpoint/2010/main" val="419191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解析に用いたモデルについて説明します。</a:t>
            </a:r>
          </a:p>
          <a:p>
            <a:r>
              <a:rPr kumimoji="1" lang="ja-JP" altLang="en-US" dirty="0" smtClean="0"/>
              <a:t>ここでは電子のジャイロ中心分布関数</a:t>
            </a:r>
            <a:r>
              <a:rPr kumimoji="1" lang="en-US" altLang="ja-JP" dirty="0" smtClean="0"/>
              <a:t>F</a:t>
            </a:r>
            <a:r>
              <a:rPr kumimoji="1" lang="ja-JP" altLang="en-US" dirty="0" smtClean="0"/>
              <a:t>と、静電ポテンシャル</a:t>
            </a:r>
            <a:r>
              <a:rPr kumimoji="1" lang="en-US" altLang="ja-JP" dirty="0" smtClean="0"/>
              <a:t>phi</a:t>
            </a:r>
            <a:r>
              <a:rPr kumimoji="1" lang="ja-JP" altLang="en-US" dirty="0" smtClean="0"/>
              <a:t>の時間発展を解くにあたり、</a:t>
            </a:r>
          </a:p>
          <a:p>
            <a:r>
              <a:rPr kumimoji="1" lang="ja-JP" altLang="en-US" dirty="0" smtClean="0"/>
              <a:t>・擾乱について静電近似</a:t>
            </a:r>
          </a:p>
          <a:p>
            <a:r>
              <a:rPr kumimoji="1" lang="ja-JP" altLang="en-US" dirty="0" smtClean="0"/>
              <a:t>・イオンの断熱応答</a:t>
            </a:r>
          </a:p>
          <a:p>
            <a:r>
              <a:rPr kumimoji="1" lang="ja-JP" altLang="en-US" dirty="0" smtClean="0"/>
              <a:t>・長波長近似</a:t>
            </a:r>
            <a:endParaRPr kumimoji="1" lang="en-US" altLang="ja-JP" dirty="0" smtClean="0"/>
          </a:p>
          <a:p>
            <a:r>
              <a:rPr kumimoji="1" lang="ja-JP" altLang="en-US" dirty="0" smtClean="0"/>
              <a:t>・背景磁場に関して、磁場の強さのシアと曲率を無視したシアレススラブ配位</a:t>
            </a:r>
          </a:p>
          <a:p>
            <a:r>
              <a:rPr kumimoji="1" lang="ja-JP" altLang="en-US" dirty="0" smtClean="0"/>
              <a:t>を仮定して、下の２式に表される</a:t>
            </a:r>
            <a:r>
              <a:rPr kumimoji="1" lang="en-US" altLang="ja-JP" dirty="0" err="1" smtClean="0"/>
              <a:t>Vlasov</a:t>
            </a:r>
            <a:r>
              <a:rPr kumimoji="1" lang="en-US" altLang="ja-JP" dirty="0" smtClean="0"/>
              <a:t>-Poisson</a:t>
            </a:r>
            <a:r>
              <a:rPr kumimoji="1" lang="ja-JP" altLang="en-US" dirty="0" smtClean="0"/>
              <a:t>系を対象とします。</a:t>
            </a:r>
            <a:endParaRPr kumimoji="1" lang="en-US" altLang="ja-JP" dirty="0" smtClean="0"/>
          </a:p>
          <a:p>
            <a:r>
              <a:rPr kumimoji="1" lang="ja-JP" altLang="en-US" dirty="0" smtClean="0"/>
              <a:t>運動論的モデルの特徴として、ランダウ減衰や有限ラーマ半径効果などの運動論的効果を含む、という点が挙げられます。</a:t>
            </a:r>
            <a:endParaRPr kumimoji="1" lang="ja-JP" altLang="en-US" dirty="0"/>
          </a:p>
        </p:txBody>
      </p:sp>
      <p:sp>
        <p:nvSpPr>
          <p:cNvPr id="4" name="Slide Number Placeholder 3"/>
          <p:cNvSpPr>
            <a:spLocks noGrp="1"/>
          </p:cNvSpPr>
          <p:nvPr>
            <p:ph type="sldNum" sz="quarter" idx="10"/>
          </p:nvPr>
        </p:nvSpPr>
        <p:spPr/>
        <p:txBody>
          <a:bodyPr/>
          <a:lstStyle/>
          <a:p>
            <a:fld id="{0C405E62-E4A8-43F6-BF25-1201F8002A7C}" type="slidenum">
              <a:rPr kumimoji="1" lang="ja-JP" altLang="en-US" smtClean="0"/>
              <a:t>3</a:t>
            </a:fld>
            <a:endParaRPr kumimoji="1" lang="ja-JP" altLang="en-US"/>
          </a:p>
        </p:txBody>
      </p:sp>
    </p:spTree>
    <p:extLst>
      <p:ext uri="{BB962C8B-B14F-4D97-AF65-F5344CB8AC3E}">
        <p14:creationId xmlns:p14="http://schemas.microsoft.com/office/powerpoint/2010/main" val="105957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この</a:t>
            </a:r>
            <a:r>
              <a:rPr kumimoji="1" lang="en-US" altLang="ja-JP" dirty="0" err="1" smtClean="0"/>
              <a:t>Vlasov</a:t>
            </a:r>
            <a:r>
              <a:rPr kumimoji="1" lang="en-US" altLang="ja-JP" dirty="0" smtClean="0"/>
              <a:t>-Poisson</a:t>
            </a:r>
            <a:r>
              <a:rPr kumimoji="1" lang="ja-JP" altLang="en-US" dirty="0" smtClean="0"/>
              <a:t>系に関して、衝突項、</a:t>
            </a:r>
            <a:r>
              <a:rPr kumimoji="1" lang="en-US" altLang="ja-JP" dirty="0" err="1" smtClean="0"/>
              <a:t>k_parallel</a:t>
            </a:r>
            <a:r>
              <a:rPr kumimoji="1" lang="ja-JP" altLang="en-US" dirty="0" smtClean="0"/>
              <a:t>方向のダイナミクスと有限ラーモア半径効果を無視することで、ここに示す長谷川ー三間方程式を得ます。これはプラズマ乱流を</a:t>
            </a:r>
            <a:r>
              <a:rPr kumimoji="1" lang="en-US" altLang="ja-JP" dirty="0" smtClean="0"/>
              <a:t>2</a:t>
            </a:r>
            <a:r>
              <a:rPr kumimoji="1" lang="ja-JP" altLang="en-US" dirty="0" smtClean="0"/>
              <a:t>次元流体として近似したモデルです。ここで赤字で示す文字は後ほど言及するパラメータなのでこういうのがあると、心にとめておいておいてください。</a:t>
            </a:r>
            <a:endParaRPr kumimoji="1" lang="en-US" altLang="ja-JP" dirty="0" smtClean="0"/>
          </a:p>
          <a:p>
            <a:r>
              <a:rPr kumimoji="1" lang="ja-JP" altLang="en-US" dirty="0" smtClean="0"/>
              <a:t>２次元流体は３次元と異なり、エネルギーのほかにエンストロフィーと呼ばれる物理量が保存し、そのためエネルギースペクトルに課される冪乗則が３次元のものと異なります。</a:t>
            </a:r>
            <a:endParaRPr kumimoji="1" lang="en-US" altLang="ja-JP" dirty="0" smtClean="0"/>
          </a:p>
          <a:p>
            <a:r>
              <a:rPr kumimoji="1" lang="ja-JP" altLang="en-US" dirty="0" smtClean="0"/>
              <a:t>図</a:t>
            </a:r>
            <a:r>
              <a:rPr kumimoji="1" lang="en-US" altLang="ja-JP" dirty="0" smtClean="0"/>
              <a:t>3</a:t>
            </a:r>
            <a:r>
              <a:rPr kumimoji="1" lang="ja-JP" altLang="en-US" dirty="0" smtClean="0"/>
              <a:t>はその模式図で、何らかの駆動により乱流場にエネルギーが注入され、非線形相互作用で短波長にカスケードした後に何らかの散逸機構によって減衰する、という流れを表したものです。</a:t>
            </a:r>
            <a:endParaRPr kumimoji="1" lang="en-US" altLang="ja-JP" dirty="0" smtClean="0"/>
          </a:p>
          <a:p>
            <a:r>
              <a:rPr kumimoji="1" lang="ja-JP" altLang="en-US" dirty="0" smtClean="0"/>
              <a:t>このカスケードの輸送率が一定という仮定から、３次元乱流においては</a:t>
            </a:r>
            <a:r>
              <a:rPr kumimoji="1" lang="en-US" altLang="ja-JP" dirty="0" smtClean="0"/>
              <a:t>Kolmogorov</a:t>
            </a:r>
            <a:r>
              <a:rPr kumimoji="1" lang="ja-JP" altLang="en-US" dirty="0" smtClean="0"/>
              <a:t>の</a:t>
            </a:r>
            <a:r>
              <a:rPr kumimoji="1" lang="en-US" altLang="ja-JP" dirty="0" smtClean="0"/>
              <a:t>-5/3</a:t>
            </a:r>
            <a:r>
              <a:rPr kumimoji="1" lang="ja-JP" altLang="en-US" dirty="0" smtClean="0"/>
              <a:t>則が得られたわけですが２次元流体の場合はこの２つの冪乗則があることが知られています。特にエネルギーが長波長側にカスケードし、駆動力のある波数領域よるも大きな構造を自発的につくるのは２次元乱流に特徴的で、自己組織化と呼ばれています。</a:t>
            </a:r>
            <a:endParaRPr kumimoji="1" lang="en-US" altLang="ja-JP" dirty="0" smtClean="0"/>
          </a:p>
          <a:p>
            <a:r>
              <a:rPr kumimoji="1" lang="ja-JP" altLang="en-US" dirty="0" smtClean="0"/>
              <a:t>私の今回対象としたのはスペクトルの長波長側の構造なので、この領域に関して</a:t>
            </a:r>
            <a:endParaRPr kumimoji="1" lang="en-US" altLang="ja-JP" dirty="0" smtClean="0"/>
          </a:p>
        </p:txBody>
      </p:sp>
      <p:sp>
        <p:nvSpPr>
          <p:cNvPr id="4" name="Slide Number Placeholder 3"/>
          <p:cNvSpPr>
            <a:spLocks noGrp="1"/>
          </p:cNvSpPr>
          <p:nvPr>
            <p:ph type="sldNum" sz="quarter" idx="10"/>
          </p:nvPr>
        </p:nvSpPr>
        <p:spPr/>
        <p:txBody>
          <a:bodyPr/>
          <a:lstStyle/>
          <a:p>
            <a:fld id="{0C405E62-E4A8-43F6-BF25-1201F8002A7C}" type="slidenum">
              <a:rPr kumimoji="1" lang="ja-JP" altLang="en-US" smtClean="0"/>
              <a:t>4</a:t>
            </a:fld>
            <a:endParaRPr kumimoji="1" lang="ja-JP" altLang="en-US"/>
          </a:p>
        </p:txBody>
      </p:sp>
    </p:spTree>
    <p:extLst>
      <p:ext uri="{BB962C8B-B14F-4D97-AF65-F5344CB8AC3E}">
        <p14:creationId xmlns:p14="http://schemas.microsoft.com/office/powerpoint/2010/main" val="257005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比較的短波長側では、一様等方乱流の構造に従ってこのようにエネルギーがインバースカスケードしますが、より長波長側に至るとここに示すドリフト波の線形分散に阻まれて、このような領域ではもはや乱流による非線形相互作用は励起されないためエネルギーのカスケードは抑制されます。</a:t>
            </a:r>
            <a:endParaRPr kumimoji="1" lang="en-US" altLang="ja-JP" dirty="0" smtClean="0"/>
          </a:p>
          <a:p>
            <a:r>
              <a:rPr kumimoji="1" lang="ja-JP" altLang="en-US" dirty="0" smtClean="0"/>
              <a:t>この２式の釣り合いをとって、インバースカスケードがとどまりエネルギースペクトルにピークをつくる波数領域が見積もられます。これを</a:t>
            </a:r>
            <a:r>
              <a:rPr kumimoji="1" lang="en-US" altLang="ja-JP" dirty="0" err="1" smtClean="0"/>
              <a:t>Rhines</a:t>
            </a:r>
            <a:r>
              <a:rPr kumimoji="1" lang="ja-JP" altLang="en-US" dirty="0" smtClean="0"/>
              <a:t>スケールといい、プラズマの密度勾配長、乱流場のエネルギーに対してこのような依存性をもちます。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5231404-AF79-4DB4-93B7-D2895E1EE08A}" type="slidenum">
              <a:rPr kumimoji="1" lang="ja-JP" altLang="en-US" smtClean="0"/>
              <a:t>5</a:t>
            </a:fld>
            <a:endParaRPr kumimoji="1" lang="ja-JP" altLang="en-US"/>
          </a:p>
        </p:txBody>
      </p:sp>
    </p:spTree>
    <p:extLst>
      <p:ext uri="{BB962C8B-B14F-4D97-AF65-F5344CB8AC3E}">
        <p14:creationId xmlns:p14="http://schemas.microsoft.com/office/powerpoint/2010/main" val="264318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以上の点から一連のシミュレーションを行い、このような結果を得ました。以下順を追って説明します。</a:t>
            </a:r>
            <a:endParaRPr kumimoji="1" lang="ja-JP" altLang="en-US" dirty="0"/>
          </a:p>
        </p:txBody>
      </p:sp>
      <p:sp>
        <p:nvSpPr>
          <p:cNvPr id="4" name="Slide Number Placeholder 3"/>
          <p:cNvSpPr>
            <a:spLocks noGrp="1"/>
          </p:cNvSpPr>
          <p:nvPr>
            <p:ph type="sldNum" sz="quarter" idx="10"/>
          </p:nvPr>
        </p:nvSpPr>
        <p:spPr/>
        <p:txBody>
          <a:bodyPr/>
          <a:lstStyle/>
          <a:p>
            <a:fld id="{05231404-AF79-4DB4-93B7-D2895E1EE08A}" type="slidenum">
              <a:rPr kumimoji="1" lang="ja-JP" altLang="en-US" smtClean="0"/>
              <a:t>6</a:t>
            </a:fld>
            <a:endParaRPr kumimoji="1" lang="ja-JP" altLang="en-US"/>
          </a:p>
        </p:txBody>
      </p:sp>
    </p:spTree>
    <p:extLst>
      <p:ext uri="{BB962C8B-B14F-4D97-AF65-F5344CB8AC3E}">
        <p14:creationId xmlns:p14="http://schemas.microsoft.com/office/powerpoint/2010/main" val="210882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まず最初に、運動論モデルと先ほど説明した流体モデルとの関連についてです。</a:t>
            </a:r>
            <a:endParaRPr kumimoji="1" lang="ja-JP" altLang="en-US" dirty="0"/>
          </a:p>
        </p:txBody>
      </p:sp>
      <p:sp>
        <p:nvSpPr>
          <p:cNvPr id="4" name="Slide Number Placeholder 3"/>
          <p:cNvSpPr>
            <a:spLocks noGrp="1"/>
          </p:cNvSpPr>
          <p:nvPr>
            <p:ph type="sldNum" sz="quarter" idx="10"/>
          </p:nvPr>
        </p:nvSpPr>
        <p:spPr/>
        <p:txBody>
          <a:bodyPr/>
          <a:lstStyle/>
          <a:p>
            <a:fld id="{05231404-AF79-4DB4-93B7-D2895E1EE08A}" type="slidenum">
              <a:rPr kumimoji="1" lang="ja-JP" altLang="en-US" smtClean="0"/>
              <a:t>7</a:t>
            </a:fld>
            <a:endParaRPr kumimoji="1" lang="ja-JP" altLang="en-US"/>
          </a:p>
        </p:txBody>
      </p:sp>
    </p:spTree>
    <p:extLst>
      <p:ext uri="{BB962C8B-B14F-4D97-AF65-F5344CB8AC3E}">
        <p14:creationId xmlns:p14="http://schemas.microsoft.com/office/powerpoint/2010/main" val="417656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計算には原子力機構で開発されたジャイロ運動論的</a:t>
            </a:r>
            <a:r>
              <a:rPr kumimoji="1" lang="en-US" altLang="ja-JP" dirty="0" err="1" smtClean="0"/>
              <a:t>Vlasov</a:t>
            </a:r>
            <a:r>
              <a:rPr kumimoji="1" lang="ja-JP" altLang="en-US" dirty="0" smtClean="0"/>
              <a:t>コードである</a:t>
            </a:r>
            <a:r>
              <a:rPr kumimoji="1" lang="en-US" altLang="ja-JP" dirty="0" smtClean="0"/>
              <a:t>G5D</a:t>
            </a:r>
            <a:r>
              <a:rPr kumimoji="1" lang="ja-JP" altLang="en-US" dirty="0" smtClean="0"/>
              <a:t>を、電子系乱流について適応できるよう拡張して用いました。</a:t>
            </a:r>
          </a:p>
          <a:p>
            <a:r>
              <a:rPr kumimoji="1" lang="ja-JP" altLang="en-US" dirty="0" smtClean="0"/>
              <a:t>ここでは磁場のシアと曲率を無視するシアレススラブ配位で、計算負荷を軽減するため、シングルヘリシティの設定を用い、</a:t>
            </a:r>
            <a:r>
              <a:rPr kumimoji="1" lang="en-US" altLang="ja-JP" dirty="0" smtClean="0"/>
              <a:t>Z</a:t>
            </a:r>
            <a:r>
              <a:rPr kumimoji="1" lang="ja-JP" altLang="en-US" dirty="0" smtClean="0"/>
              <a:t>方向の依存性を落としています。</a:t>
            </a:r>
          </a:p>
          <a:p>
            <a:r>
              <a:rPr kumimoji="1" lang="ja-JP" altLang="en-US" dirty="0" smtClean="0"/>
              <a:t>密度分布については図のように、密度・温度勾配を中心付近に局在化させて</a:t>
            </a:r>
            <a:endParaRPr kumimoji="1" lang="en-US" altLang="ja-JP" dirty="0" smtClean="0"/>
          </a:p>
          <a:p>
            <a:r>
              <a:rPr kumimoji="1" lang="ja-JP" altLang="en-US" dirty="0" smtClean="0"/>
              <a:t>波数空間の解像度は、観察対象とする現象が入るよう十分高く設定します。</a:t>
            </a:r>
            <a:endParaRPr kumimoji="1" lang="en-US" altLang="ja-JP" dirty="0" smtClean="0"/>
          </a:p>
          <a:p>
            <a:r>
              <a:rPr kumimoji="1" lang="ja-JP" altLang="en-US" dirty="0" smtClean="0"/>
              <a:t>（以下はあえて穴として残しておいて質問を誘導する？）</a:t>
            </a:r>
          </a:p>
          <a:p>
            <a:r>
              <a:rPr kumimoji="1" lang="ja-JP" altLang="en-US" dirty="0" smtClean="0"/>
              <a:t>（</a:t>
            </a:r>
            <a:r>
              <a:rPr kumimoji="1" lang="en-US" altLang="ja-JP" dirty="0" smtClean="0"/>
              <a:t>y</a:t>
            </a:r>
            <a:r>
              <a:rPr kumimoji="1" lang="ja-JP" altLang="en-US" dirty="0" smtClean="0"/>
              <a:t>方向は周期境界、</a:t>
            </a:r>
            <a:r>
              <a:rPr kumimoji="1" lang="en-US" altLang="ja-JP" dirty="0" smtClean="0"/>
              <a:t>x</a:t>
            </a:r>
            <a:r>
              <a:rPr kumimoji="1" lang="ja-JP" altLang="en-US" dirty="0" smtClean="0"/>
              <a:t>方向</a:t>
            </a:r>
            <a:r>
              <a:rPr kumimoji="1" lang="en-US" altLang="ja-JP" dirty="0" smtClean="0"/>
              <a:t>(</a:t>
            </a:r>
            <a:r>
              <a:rPr kumimoji="1" lang="ja-JP" altLang="en-US" dirty="0" smtClean="0"/>
              <a:t>径方向</a:t>
            </a:r>
            <a:r>
              <a:rPr kumimoji="1" lang="en-US" altLang="ja-JP" dirty="0" smtClean="0"/>
              <a:t>)</a:t>
            </a:r>
            <a:r>
              <a:rPr kumimoji="1" lang="ja-JP" altLang="en-US" dirty="0" smtClean="0"/>
              <a:t>は（密度勾配がある関係上）固定境界をおいています。）</a:t>
            </a:r>
            <a:endParaRPr kumimoji="1" lang="en-US" altLang="ja-JP" dirty="0" smtClean="0"/>
          </a:p>
        </p:txBody>
      </p:sp>
      <p:sp>
        <p:nvSpPr>
          <p:cNvPr id="4" name="Slide Number Placeholder 3"/>
          <p:cNvSpPr>
            <a:spLocks noGrp="1"/>
          </p:cNvSpPr>
          <p:nvPr>
            <p:ph type="sldNum" sz="quarter" idx="10"/>
          </p:nvPr>
        </p:nvSpPr>
        <p:spPr/>
        <p:txBody>
          <a:bodyPr/>
          <a:lstStyle/>
          <a:p>
            <a:fld id="{0C405E62-E4A8-43F6-BF25-1201F8002A7C}" type="slidenum">
              <a:rPr kumimoji="1" lang="ja-JP" altLang="en-US" smtClean="0"/>
              <a:t>8</a:t>
            </a:fld>
            <a:endParaRPr kumimoji="1" lang="ja-JP" altLang="en-US"/>
          </a:p>
        </p:txBody>
      </p:sp>
    </p:spTree>
    <p:extLst>
      <p:ext uri="{BB962C8B-B14F-4D97-AF65-F5344CB8AC3E}">
        <p14:creationId xmlns:p14="http://schemas.microsoft.com/office/powerpoint/2010/main" val="82836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ja-JP" altLang="en-US" dirty="0" smtClean="0"/>
              <a:t>プラズマ乱流を駆動するエネルギーソースとして、磁化プラズマにおける電子温度勾配不安定性、</a:t>
            </a:r>
            <a:r>
              <a:rPr kumimoji="1" lang="en-US" altLang="ja-JP" dirty="0" smtClean="0"/>
              <a:t>ETG</a:t>
            </a:r>
            <a:r>
              <a:rPr kumimoji="1" lang="ja-JP" altLang="en-US" dirty="0" smtClean="0"/>
              <a:t>モードの存在が挙げられます。</a:t>
            </a:r>
            <a:endParaRPr kumimoji="1" lang="en-US" altLang="ja-JP" dirty="0" smtClean="0"/>
          </a:p>
          <a:p>
            <a:r>
              <a:rPr kumimoji="1" lang="en-US" altLang="ja-JP" dirty="0" smtClean="0"/>
              <a:t>ETG</a:t>
            </a:r>
            <a:r>
              <a:rPr kumimoji="1" lang="ja-JP" altLang="en-US" dirty="0" smtClean="0"/>
              <a:t>モードは磁場閉じ込めプラズマ中に存在する密度・温度勾配によって駆動される微視的な不安定性の一種で、</a:t>
            </a:r>
            <a:endParaRPr kumimoji="1" lang="en-US" altLang="ja-JP" dirty="0" smtClean="0"/>
          </a:p>
          <a:p>
            <a:r>
              <a:rPr kumimoji="1" lang="ja-JP" altLang="en-US" dirty="0" smtClean="0"/>
              <a:t>こ詳細な議論は時間の関係上避けますが、不安定性に影響を及ぼす重要なパラメータとしてシータ、これはドリフト波の磁力線方向への位相速度と粒子の熱速度の比ですが、</a:t>
            </a:r>
            <a:endParaRPr kumimoji="1" lang="en-US" altLang="ja-JP" dirty="0" smtClean="0"/>
          </a:p>
          <a:p>
            <a:r>
              <a:rPr kumimoji="1" lang="ja-JP" altLang="en-US" dirty="0" smtClean="0"/>
              <a:t>とエータ、これは密度勾配長と温度勾配長の比、があります。</a:t>
            </a:r>
            <a:endParaRPr kumimoji="1" lang="en-US" altLang="ja-JP" dirty="0" smtClean="0"/>
          </a:p>
          <a:p>
            <a:r>
              <a:rPr kumimoji="1" lang="ja-JP" altLang="en-US" dirty="0" smtClean="0"/>
              <a:t>プラズマの密度、温度などの平衡分布を適当な値に定めて、上の線形分散関係式を数値計算によって解いて、シータとエータに対してパラメータスキャンを行った結果が下の</a:t>
            </a:r>
            <a:r>
              <a:rPr kumimoji="1" lang="en-US" altLang="ja-JP" dirty="0" smtClean="0"/>
              <a:t>2</a:t>
            </a:r>
            <a:r>
              <a:rPr kumimoji="1" lang="ja-JP" altLang="en-US" dirty="0" smtClean="0"/>
              <a:t>つの図です。この設定では線形成長率、ガンマはエータが</a:t>
            </a:r>
            <a:r>
              <a:rPr kumimoji="1" lang="en-US" altLang="ja-JP" dirty="0" smtClean="0"/>
              <a:t>4</a:t>
            </a:r>
            <a:r>
              <a:rPr kumimoji="1" lang="ja-JP" altLang="en-US" dirty="0" smtClean="0"/>
              <a:t>以上の時に不安定化され、シータが</a:t>
            </a:r>
            <a:r>
              <a:rPr kumimoji="1" lang="en-US" altLang="ja-JP" dirty="0" smtClean="0"/>
              <a:t>1</a:t>
            </a:r>
            <a:r>
              <a:rPr kumimoji="1" lang="ja-JP" altLang="en-US" dirty="0" smtClean="0"/>
              <a:t>前後で成長率が一番大きな値をとる、という結果となります。</a:t>
            </a:r>
            <a:endParaRPr kumimoji="1" lang="en-US" altLang="ja-JP" dirty="0" smtClean="0"/>
          </a:p>
        </p:txBody>
      </p:sp>
      <p:sp>
        <p:nvSpPr>
          <p:cNvPr id="4" name="Slide Number Placeholder 3"/>
          <p:cNvSpPr>
            <a:spLocks noGrp="1"/>
          </p:cNvSpPr>
          <p:nvPr>
            <p:ph type="sldNum" sz="quarter" idx="10"/>
          </p:nvPr>
        </p:nvSpPr>
        <p:spPr/>
        <p:txBody>
          <a:bodyPr/>
          <a:lstStyle/>
          <a:p>
            <a:fld id="{464A3CAB-1968-4AC7-898B-E07E65AE72FA}" type="slidenum">
              <a:rPr kumimoji="1" lang="ja-JP" altLang="en-US" smtClean="0"/>
              <a:t>9</a:t>
            </a:fld>
            <a:endParaRPr kumimoji="1" lang="ja-JP" altLang="en-US"/>
          </a:p>
        </p:txBody>
      </p:sp>
    </p:spTree>
    <p:extLst>
      <p:ext uri="{BB962C8B-B14F-4D97-AF65-F5344CB8AC3E}">
        <p14:creationId xmlns:p14="http://schemas.microsoft.com/office/powerpoint/2010/main" val="309770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122917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168666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8" y="365125"/>
            <a:ext cx="1478756"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9" y="365125"/>
            <a:ext cx="432196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210909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7912" y="1988840"/>
            <a:ext cx="8084568" cy="1584176"/>
          </a:xfrm>
        </p:spPr>
        <p:txBody>
          <a:bodyPr>
            <a:normAutofit/>
          </a:bodyPr>
          <a:lstStyle>
            <a:lvl1pPr>
              <a:defRPr sz="4800"/>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971600" y="4077072"/>
            <a:ext cx="7200800" cy="792088"/>
          </a:xfrm>
          <a:solidFill>
            <a:srgbClr val="002060"/>
          </a:solidFill>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6" name="スライド番号プレースホルダー 5"/>
          <p:cNvSpPr>
            <a:spLocks noGrp="1"/>
          </p:cNvSpPr>
          <p:nvPr>
            <p:ph type="sldNum" sz="quarter" idx="12"/>
          </p:nvPr>
        </p:nvSpPr>
        <p:spPr/>
        <p:txBody>
          <a:bodyPr/>
          <a:lstStyle/>
          <a:p>
            <a:fld id="{B362B352-6D34-426D-8E13-23D684ED77A0}" type="slidenum">
              <a:rPr lang="ja-JP" altLang="en-US" smtClean="0"/>
              <a:pPr/>
              <a:t>‹#›</a:t>
            </a:fld>
            <a:endParaRPr lang="ja-JP" altLang="en-US"/>
          </a:p>
        </p:txBody>
      </p:sp>
      <p:sp>
        <p:nvSpPr>
          <p:cNvPr id="7" name="正方形/長方形 6"/>
          <p:cNvSpPr/>
          <p:nvPr/>
        </p:nvSpPr>
        <p:spPr>
          <a:xfrm>
            <a:off x="432212" y="1952836"/>
            <a:ext cx="341784" cy="14401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2F2F2"/>
              </a:solidFill>
            </a:endParaRPr>
          </a:p>
        </p:txBody>
      </p:sp>
      <p:sp>
        <p:nvSpPr>
          <p:cNvPr id="8" name="正方形/長方形 7"/>
          <p:cNvSpPr/>
          <p:nvPr/>
        </p:nvSpPr>
        <p:spPr>
          <a:xfrm>
            <a:off x="251520" y="1772816"/>
            <a:ext cx="8640960" cy="1800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2F2F2"/>
              </a:solidFill>
            </a:endParaRPr>
          </a:p>
        </p:txBody>
      </p:sp>
      <p:sp>
        <p:nvSpPr>
          <p:cNvPr id="9" name="フッター プレースホルダー 4"/>
          <p:cNvSpPr>
            <a:spLocks noGrp="1"/>
          </p:cNvSpPr>
          <p:nvPr>
            <p:ph type="ftr" sz="quarter" idx="11"/>
          </p:nvPr>
        </p:nvSpPr>
        <p:spPr>
          <a:xfrm>
            <a:off x="3124200" y="6453336"/>
            <a:ext cx="2895600" cy="365125"/>
          </a:xfrm>
          <a:prstGeom prst="rect">
            <a:avLst/>
          </a:prstGeom>
        </p:spPr>
        <p:txBody>
          <a:bodyPr anchor="ctr"/>
          <a:lstStyle>
            <a:lvl1pPr algn="ctr">
              <a:defRPr sz="1600"/>
            </a:lvl1pPr>
          </a:lstStyle>
          <a:p>
            <a:endParaRPr lang="ja-JP" altLang="en-US">
              <a:solidFill>
                <a:srgbClr val="181818"/>
              </a:solidFill>
            </a:endParaRPr>
          </a:p>
        </p:txBody>
      </p:sp>
    </p:spTree>
    <p:extLst>
      <p:ext uri="{BB962C8B-B14F-4D97-AF65-F5344CB8AC3E}">
        <p14:creationId xmlns:p14="http://schemas.microsoft.com/office/powerpoint/2010/main" val="41731068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51520" y="1268760"/>
            <a:ext cx="8640960" cy="5328592"/>
          </a:xfrm>
        </p:spPr>
        <p:txBody>
          <a:bodyPr>
            <a:normAutofit/>
          </a:bodyPr>
          <a:lstStyle>
            <a:lvl1pPr marL="457200" indent="-457200">
              <a:buFont typeface="Wingdings" panose="05000000000000000000" pitchFamily="2" charset="2"/>
              <a:buChar char="l"/>
              <a:defRPr sz="3200"/>
            </a:lvl1pPr>
            <a:lvl2pPr indent="-432000">
              <a:defRPr sz="2800"/>
            </a:lvl2pPr>
            <a:lvl3pPr>
              <a:defRPr sz="2400"/>
            </a:lvl3pPr>
            <a:lvl4pPr>
              <a:defRPr sz="2000"/>
            </a:lvl4pPr>
            <a:lvl5pPr>
              <a:defRPr sz="20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8" name="正方形/長方形 7"/>
          <p:cNvSpPr/>
          <p:nvPr/>
        </p:nvSpPr>
        <p:spPr>
          <a:xfrm>
            <a:off x="251520" y="260648"/>
            <a:ext cx="288032" cy="720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2F2F2"/>
              </a:solidFill>
            </a:endParaRPr>
          </a:p>
        </p:txBody>
      </p:sp>
      <p:sp>
        <p:nvSpPr>
          <p:cNvPr id="11" name="スライド番号プレースホルダー 5"/>
          <p:cNvSpPr txBox="1">
            <a:spLocks/>
          </p:cNvSpPr>
          <p:nvPr/>
        </p:nvSpPr>
        <p:spPr>
          <a:xfrm>
            <a:off x="7452320" y="260648"/>
            <a:ext cx="1440161" cy="864096"/>
          </a:xfrm>
          <a:prstGeom prst="rect">
            <a:avLst/>
          </a:prstGeom>
          <a:noFill/>
          <a:ln w="38100">
            <a:noFill/>
          </a:ln>
        </p:spPr>
        <p:txBody>
          <a:bodyPr vert="horz" lIns="91440" tIns="45720" rIns="91440" bIns="45720" rtlCol="0" anchor="t"/>
          <a:lstStyle>
            <a:defPPr>
              <a:defRPr lang="ja-JP"/>
            </a:defPPr>
            <a:lvl1pPr marL="0" algn="r" defTabSz="914400" rtl="0" eaLnBrk="1" latinLnBrk="0" hangingPunct="1">
              <a:defRPr kumimoji="1" sz="4800" kern="1200">
                <a:solidFill>
                  <a:srgbClr val="002060"/>
                </a:solidFill>
                <a:latin typeface="+mj-lt"/>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1BEB64B-366A-46E1-95F1-61AE060CD306}" type="slidenum">
              <a:rPr lang="ja-JP" altLang="en-US" b="1" smtClean="0">
                <a:latin typeface="メイリオ"/>
                <a:ea typeface="メイリオ"/>
              </a:rPr>
              <a:pPr/>
              <a:t>‹#›</a:t>
            </a:fld>
            <a:endParaRPr lang="ja-JP" altLang="en-US" b="1" dirty="0">
              <a:latin typeface="メイリオ"/>
              <a:ea typeface="メイリオ"/>
            </a:endParaRPr>
          </a:p>
        </p:txBody>
      </p:sp>
    </p:spTree>
    <p:extLst>
      <p:ext uri="{BB962C8B-B14F-4D97-AF65-F5344CB8AC3E}">
        <p14:creationId xmlns:p14="http://schemas.microsoft.com/office/powerpoint/2010/main" val="33987808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フッター＆日付）">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51520" y="1268760"/>
            <a:ext cx="8640960" cy="5112568"/>
          </a:xfrm>
        </p:spPr>
        <p:txBody>
          <a:bodyPr>
            <a:normAutofit/>
          </a:bodyPr>
          <a:lstStyle>
            <a:lvl1pPr marL="457200" indent="-457200">
              <a:buFont typeface="Wingdings" panose="05000000000000000000" pitchFamily="2" charset="2"/>
              <a:buChar char="l"/>
              <a:defRPr sz="3200"/>
            </a:lvl1pPr>
            <a:lvl2pPr indent="-432000">
              <a:defRPr sz="2800"/>
            </a:lvl2pPr>
            <a:lvl3pPr>
              <a:defRPr sz="2400"/>
            </a:lvl3pPr>
            <a:lvl4pPr>
              <a:defRPr sz="2000"/>
            </a:lvl4pPr>
            <a:lvl5pPr>
              <a:defRPr sz="20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8" name="正方形/長方形 7"/>
          <p:cNvSpPr/>
          <p:nvPr/>
        </p:nvSpPr>
        <p:spPr>
          <a:xfrm>
            <a:off x="251520" y="260648"/>
            <a:ext cx="288032" cy="720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2F2F2"/>
              </a:solidFill>
            </a:endParaRPr>
          </a:p>
        </p:txBody>
      </p:sp>
      <p:sp>
        <p:nvSpPr>
          <p:cNvPr id="7" name="フッター プレースホルダー 4"/>
          <p:cNvSpPr>
            <a:spLocks noGrp="1"/>
          </p:cNvSpPr>
          <p:nvPr>
            <p:ph type="ftr" sz="quarter" idx="11"/>
          </p:nvPr>
        </p:nvSpPr>
        <p:spPr>
          <a:xfrm>
            <a:off x="410072" y="6525344"/>
            <a:ext cx="5602088" cy="274340"/>
          </a:xfrm>
          <a:prstGeom prst="rect">
            <a:avLst/>
          </a:prstGeom>
        </p:spPr>
        <p:txBody>
          <a:bodyPr anchor="ctr"/>
          <a:lstStyle>
            <a:lvl1pPr algn="l">
              <a:defRPr sz="1200">
                <a:solidFill>
                  <a:schemeClr val="tx2"/>
                </a:solidFill>
              </a:defRPr>
            </a:lvl1pPr>
          </a:lstStyle>
          <a:p>
            <a:endParaRPr lang="ja-JP" altLang="en-US">
              <a:solidFill>
                <a:srgbClr val="002060"/>
              </a:solidFill>
            </a:endParaRPr>
          </a:p>
        </p:txBody>
      </p:sp>
      <p:sp>
        <p:nvSpPr>
          <p:cNvPr id="10" name="日付プレースホルダー 6"/>
          <p:cNvSpPr>
            <a:spLocks noGrp="1"/>
          </p:cNvSpPr>
          <p:nvPr>
            <p:ph type="dt" sz="half" idx="2"/>
          </p:nvPr>
        </p:nvSpPr>
        <p:spPr>
          <a:xfrm>
            <a:off x="6012160" y="6525344"/>
            <a:ext cx="2880321" cy="274340"/>
          </a:xfrm>
          <a:prstGeom prst="rect">
            <a:avLst/>
          </a:prstGeom>
        </p:spPr>
        <p:txBody>
          <a:bodyPr anchor="ctr"/>
          <a:lstStyle>
            <a:lvl1pPr algn="r">
              <a:defRPr sz="1200">
                <a:solidFill>
                  <a:schemeClr val="tx2"/>
                </a:solidFill>
                <a:latin typeface="+mn-ea"/>
                <a:ea typeface="+mn-ea"/>
              </a:defRPr>
            </a:lvl1pPr>
          </a:lstStyle>
          <a:p>
            <a:fld id="{068DBAEB-6DDF-45CC-A539-86EA53625F3D}" type="datetimeFigureOut">
              <a:rPr lang="ja-JP" altLang="en-US" smtClean="0">
                <a:solidFill>
                  <a:srgbClr val="002060"/>
                </a:solidFill>
              </a:rPr>
              <a:pPr/>
              <a:t>2015/3/5</a:t>
            </a:fld>
            <a:endParaRPr lang="ja-JP" altLang="en-US">
              <a:solidFill>
                <a:srgbClr val="002060"/>
              </a:solidFill>
            </a:endParaRPr>
          </a:p>
        </p:txBody>
      </p:sp>
      <p:sp>
        <p:nvSpPr>
          <p:cNvPr id="11" name="スライド番号プレースホルダー 5"/>
          <p:cNvSpPr txBox="1">
            <a:spLocks/>
          </p:cNvSpPr>
          <p:nvPr/>
        </p:nvSpPr>
        <p:spPr>
          <a:xfrm>
            <a:off x="7452320" y="260648"/>
            <a:ext cx="1440161" cy="864096"/>
          </a:xfrm>
          <a:prstGeom prst="rect">
            <a:avLst/>
          </a:prstGeom>
          <a:noFill/>
          <a:ln w="38100">
            <a:noFill/>
          </a:ln>
        </p:spPr>
        <p:txBody>
          <a:bodyPr vert="horz" lIns="91440" tIns="45720" rIns="91440" bIns="45720" rtlCol="0" anchor="t"/>
          <a:lstStyle>
            <a:defPPr>
              <a:defRPr lang="ja-JP"/>
            </a:defPPr>
            <a:lvl1pPr marL="0" algn="r" defTabSz="914400" rtl="0" eaLnBrk="1" latinLnBrk="0" hangingPunct="1">
              <a:defRPr kumimoji="1" sz="4800" kern="1200">
                <a:solidFill>
                  <a:srgbClr val="002060"/>
                </a:solidFill>
                <a:latin typeface="+mj-lt"/>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1BEB64B-366A-46E1-95F1-61AE060CD306}" type="slidenum">
              <a:rPr lang="ja-JP" altLang="en-US" b="1" smtClean="0">
                <a:latin typeface="メイリオ"/>
                <a:ea typeface="メイリオ"/>
              </a:rPr>
              <a:pPr/>
              <a:t>‹#›</a:t>
            </a:fld>
            <a:endParaRPr lang="ja-JP" altLang="en-US" b="1" dirty="0">
              <a:latin typeface="メイリオ"/>
              <a:ea typeface="メイリオ"/>
            </a:endParaRPr>
          </a:p>
        </p:txBody>
      </p:sp>
      <p:sp>
        <p:nvSpPr>
          <p:cNvPr id="12" name="正方形/長方形 11"/>
          <p:cNvSpPr/>
          <p:nvPr/>
        </p:nvSpPr>
        <p:spPr>
          <a:xfrm>
            <a:off x="318692" y="6539036"/>
            <a:ext cx="129480" cy="2160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2F2F2"/>
              </a:solidFill>
            </a:endParaRPr>
          </a:p>
        </p:txBody>
      </p:sp>
      <p:sp>
        <p:nvSpPr>
          <p:cNvPr id="13" name="正方形/長方形 12"/>
          <p:cNvSpPr/>
          <p:nvPr/>
        </p:nvSpPr>
        <p:spPr>
          <a:xfrm>
            <a:off x="251519" y="6480720"/>
            <a:ext cx="8640961" cy="332656"/>
          </a:xfrm>
          <a:prstGeom prst="rect">
            <a:avLst/>
          </a:prstGeom>
          <a:noFill/>
          <a:ln cap="sq">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2F2F2"/>
              </a:solidFill>
            </a:endParaRPr>
          </a:p>
        </p:txBody>
      </p:sp>
    </p:spTree>
    <p:extLst>
      <p:ext uri="{BB962C8B-B14F-4D97-AF65-F5344CB8AC3E}">
        <p14:creationId xmlns:p14="http://schemas.microsoft.com/office/powerpoint/2010/main" val="12119355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2711958"/>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99592" y="4365104"/>
            <a:ext cx="7772400" cy="936103"/>
          </a:xfrm>
        </p:spPr>
        <p:txBody>
          <a:bodyPr anchor="ctr">
            <a:normAutofit/>
          </a:bodyPr>
          <a:lstStyle>
            <a:lvl1pPr marL="0" indent="0" algn="ctr">
              <a:buNone/>
              <a:defRPr sz="28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lgn="ctr">
              <a:defRPr/>
            </a:lvl1pPr>
          </a:lstStyle>
          <a:p>
            <a:endParaRPr lang="ja-JP" altLang="en-US">
              <a:solidFill>
                <a:srgbClr val="181818"/>
              </a:solidFill>
            </a:endParaRPr>
          </a:p>
        </p:txBody>
      </p:sp>
      <p:sp>
        <p:nvSpPr>
          <p:cNvPr id="6" name="スライド番号プレースホルダー 5"/>
          <p:cNvSpPr>
            <a:spLocks noGrp="1"/>
          </p:cNvSpPr>
          <p:nvPr>
            <p:ph type="sldNum" sz="quarter" idx="12"/>
          </p:nvPr>
        </p:nvSpPr>
        <p:spPr/>
        <p:txBody>
          <a:bodyPr/>
          <a:lstStyle/>
          <a:p>
            <a:fld id="{B362B352-6D34-426D-8E13-23D684ED77A0}" type="slidenum">
              <a:rPr lang="ja-JP" altLang="en-US" smtClean="0"/>
              <a:pPr/>
              <a:t>‹#›</a:t>
            </a:fld>
            <a:endParaRPr lang="ja-JP" altLang="en-US"/>
          </a:p>
        </p:txBody>
      </p:sp>
      <p:sp>
        <p:nvSpPr>
          <p:cNvPr id="7" name="正方形/長方形 6"/>
          <p:cNvSpPr/>
          <p:nvPr/>
        </p:nvSpPr>
        <p:spPr>
          <a:xfrm>
            <a:off x="251520" y="2492896"/>
            <a:ext cx="8640960" cy="1800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2F2F2"/>
              </a:solidFill>
            </a:endParaRPr>
          </a:p>
        </p:txBody>
      </p:sp>
      <p:sp>
        <p:nvSpPr>
          <p:cNvPr id="8" name="正方形/長方形 7"/>
          <p:cNvSpPr/>
          <p:nvPr/>
        </p:nvSpPr>
        <p:spPr>
          <a:xfrm>
            <a:off x="432212" y="2691532"/>
            <a:ext cx="341784" cy="14401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2F2F2"/>
              </a:solidFill>
            </a:endParaRPr>
          </a:p>
        </p:txBody>
      </p:sp>
    </p:spTree>
    <p:extLst>
      <p:ext uri="{BB962C8B-B14F-4D97-AF65-F5344CB8AC3E}">
        <p14:creationId xmlns:p14="http://schemas.microsoft.com/office/powerpoint/2010/main" val="1535611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6012160" y="2708920"/>
            <a:ext cx="2133600" cy="365125"/>
          </a:xfrm>
          <a:prstGeom prst="rect">
            <a:avLst/>
          </a:prstGeom>
        </p:spPr>
        <p:txBody>
          <a:bodyPr/>
          <a:lstStyle/>
          <a:p>
            <a:fld id="{068DBAEB-6DDF-45CC-A539-86EA53625F3D}" type="datetimeFigureOut">
              <a:rPr lang="ja-JP" altLang="en-US" smtClean="0">
                <a:solidFill>
                  <a:srgbClr val="181818"/>
                </a:solidFill>
              </a:rPr>
              <a:pPr/>
              <a:t>2015/3/5</a:t>
            </a:fld>
            <a:endParaRPr lang="ja-JP" altLang="en-US">
              <a:solidFill>
                <a:srgbClr val="181818"/>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srgbClr val="181818"/>
              </a:solidFill>
            </a:endParaRPr>
          </a:p>
        </p:txBody>
      </p:sp>
      <p:sp>
        <p:nvSpPr>
          <p:cNvPr id="7" name="スライド番号プレースホルダー 6"/>
          <p:cNvSpPr>
            <a:spLocks noGrp="1"/>
          </p:cNvSpPr>
          <p:nvPr>
            <p:ph type="sldNum" sz="quarter" idx="12"/>
          </p:nvPr>
        </p:nvSpPr>
        <p:spPr/>
        <p:txBody>
          <a:bodyPr/>
          <a:lstStyle/>
          <a:p>
            <a:fld id="{B362B352-6D34-426D-8E13-23D684ED77A0}" type="slidenum">
              <a:rPr lang="ja-JP" altLang="en-US" smtClean="0"/>
              <a:pPr/>
              <a:t>‹#›</a:t>
            </a:fld>
            <a:endParaRPr lang="ja-JP" altLang="en-US"/>
          </a:p>
        </p:txBody>
      </p:sp>
    </p:spTree>
    <p:extLst>
      <p:ext uri="{BB962C8B-B14F-4D97-AF65-F5344CB8AC3E}">
        <p14:creationId xmlns:p14="http://schemas.microsoft.com/office/powerpoint/2010/main" val="17750755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6012160" y="2708920"/>
            <a:ext cx="2133600" cy="365125"/>
          </a:xfrm>
          <a:prstGeom prst="rect">
            <a:avLst/>
          </a:prstGeom>
        </p:spPr>
        <p:txBody>
          <a:bodyPr/>
          <a:lstStyle/>
          <a:p>
            <a:fld id="{068DBAEB-6DDF-45CC-A539-86EA53625F3D}" type="datetimeFigureOut">
              <a:rPr lang="ja-JP" altLang="en-US" smtClean="0">
                <a:solidFill>
                  <a:srgbClr val="181818"/>
                </a:solidFill>
              </a:rPr>
              <a:pPr/>
              <a:t>2015/3/5</a:t>
            </a:fld>
            <a:endParaRPr lang="ja-JP" altLang="en-US">
              <a:solidFill>
                <a:srgbClr val="181818"/>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srgbClr val="181818"/>
              </a:solidFill>
            </a:endParaRPr>
          </a:p>
        </p:txBody>
      </p:sp>
      <p:sp>
        <p:nvSpPr>
          <p:cNvPr id="9" name="スライド番号プレースホルダー 8"/>
          <p:cNvSpPr>
            <a:spLocks noGrp="1"/>
          </p:cNvSpPr>
          <p:nvPr>
            <p:ph type="sldNum" sz="quarter" idx="12"/>
          </p:nvPr>
        </p:nvSpPr>
        <p:spPr/>
        <p:txBody>
          <a:bodyPr/>
          <a:lstStyle/>
          <a:p>
            <a:fld id="{B362B352-6D34-426D-8E13-23D684ED77A0}" type="slidenum">
              <a:rPr lang="ja-JP" altLang="en-US" smtClean="0"/>
              <a:pPr/>
              <a:t>‹#›</a:t>
            </a:fld>
            <a:endParaRPr lang="ja-JP" altLang="en-US"/>
          </a:p>
        </p:txBody>
      </p:sp>
    </p:spTree>
    <p:extLst>
      <p:ext uri="{BB962C8B-B14F-4D97-AF65-F5344CB8AC3E}">
        <p14:creationId xmlns:p14="http://schemas.microsoft.com/office/powerpoint/2010/main" val="29789310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6012160" y="2708920"/>
            <a:ext cx="2133600" cy="365125"/>
          </a:xfrm>
          <a:prstGeom prst="rect">
            <a:avLst/>
          </a:prstGeom>
        </p:spPr>
        <p:txBody>
          <a:bodyPr/>
          <a:lstStyle/>
          <a:p>
            <a:fld id="{068DBAEB-6DDF-45CC-A539-86EA53625F3D}" type="datetimeFigureOut">
              <a:rPr lang="ja-JP" altLang="en-US" smtClean="0">
                <a:solidFill>
                  <a:srgbClr val="181818"/>
                </a:solidFill>
              </a:rPr>
              <a:pPr/>
              <a:t>2015/3/5</a:t>
            </a:fld>
            <a:endParaRPr lang="ja-JP" altLang="en-US">
              <a:solidFill>
                <a:srgbClr val="181818"/>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srgbClr val="181818"/>
              </a:solidFill>
            </a:endParaRPr>
          </a:p>
        </p:txBody>
      </p:sp>
      <p:sp>
        <p:nvSpPr>
          <p:cNvPr id="5" name="スライド番号プレースホルダー 4"/>
          <p:cNvSpPr>
            <a:spLocks noGrp="1"/>
          </p:cNvSpPr>
          <p:nvPr>
            <p:ph type="sldNum" sz="quarter" idx="12"/>
          </p:nvPr>
        </p:nvSpPr>
        <p:spPr/>
        <p:txBody>
          <a:bodyPr/>
          <a:lstStyle/>
          <a:p>
            <a:fld id="{B362B352-6D34-426D-8E13-23D684ED77A0}" type="slidenum">
              <a:rPr lang="ja-JP" altLang="en-US" smtClean="0"/>
              <a:pPr/>
              <a:t>‹#›</a:t>
            </a:fld>
            <a:endParaRPr lang="ja-JP" altLang="en-US"/>
          </a:p>
        </p:txBody>
      </p:sp>
    </p:spTree>
    <p:extLst>
      <p:ext uri="{BB962C8B-B14F-4D97-AF65-F5344CB8AC3E}">
        <p14:creationId xmlns:p14="http://schemas.microsoft.com/office/powerpoint/2010/main" val="169510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012160" y="2708920"/>
            <a:ext cx="2133600" cy="365125"/>
          </a:xfrm>
          <a:prstGeom prst="rect">
            <a:avLst/>
          </a:prstGeom>
        </p:spPr>
        <p:txBody>
          <a:bodyPr/>
          <a:lstStyle/>
          <a:p>
            <a:fld id="{068DBAEB-6DDF-45CC-A539-86EA53625F3D}" type="datetimeFigureOut">
              <a:rPr lang="ja-JP" altLang="en-US" smtClean="0">
                <a:solidFill>
                  <a:srgbClr val="181818"/>
                </a:solidFill>
              </a:rPr>
              <a:pPr/>
              <a:t>2015/3/5</a:t>
            </a:fld>
            <a:endParaRPr lang="ja-JP" altLang="en-US">
              <a:solidFill>
                <a:srgbClr val="181818"/>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srgbClr val="181818"/>
              </a:solidFill>
            </a:endParaRPr>
          </a:p>
        </p:txBody>
      </p:sp>
      <p:sp>
        <p:nvSpPr>
          <p:cNvPr id="4" name="スライド番号プレースホルダー 3"/>
          <p:cNvSpPr>
            <a:spLocks noGrp="1"/>
          </p:cNvSpPr>
          <p:nvPr>
            <p:ph type="sldNum" sz="quarter" idx="12"/>
          </p:nvPr>
        </p:nvSpPr>
        <p:spPr/>
        <p:txBody>
          <a:bodyPr/>
          <a:lstStyle/>
          <a:p>
            <a:fld id="{B362B352-6D34-426D-8E13-23D684ED77A0}" type="slidenum">
              <a:rPr lang="ja-JP" altLang="en-US" smtClean="0"/>
              <a:pPr/>
              <a:t>‹#›</a:t>
            </a:fld>
            <a:endParaRPr lang="ja-JP" altLang="en-US"/>
          </a:p>
        </p:txBody>
      </p:sp>
    </p:spTree>
    <p:extLst>
      <p:ext uri="{BB962C8B-B14F-4D97-AF65-F5344CB8AC3E}">
        <p14:creationId xmlns:p14="http://schemas.microsoft.com/office/powerpoint/2010/main" val="352916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3537012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012160" y="2708920"/>
            <a:ext cx="2133600" cy="365125"/>
          </a:xfrm>
          <a:prstGeom prst="rect">
            <a:avLst/>
          </a:prstGeom>
        </p:spPr>
        <p:txBody>
          <a:bodyPr/>
          <a:lstStyle/>
          <a:p>
            <a:fld id="{068DBAEB-6DDF-45CC-A539-86EA53625F3D}" type="datetimeFigureOut">
              <a:rPr lang="ja-JP" altLang="en-US" smtClean="0">
                <a:solidFill>
                  <a:srgbClr val="181818"/>
                </a:solidFill>
              </a:rPr>
              <a:pPr/>
              <a:t>2015/3/5</a:t>
            </a:fld>
            <a:endParaRPr lang="ja-JP" altLang="en-US">
              <a:solidFill>
                <a:srgbClr val="181818"/>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srgbClr val="181818"/>
              </a:solidFill>
            </a:endParaRPr>
          </a:p>
        </p:txBody>
      </p:sp>
      <p:sp>
        <p:nvSpPr>
          <p:cNvPr id="7" name="スライド番号プレースホルダー 6"/>
          <p:cNvSpPr>
            <a:spLocks noGrp="1"/>
          </p:cNvSpPr>
          <p:nvPr>
            <p:ph type="sldNum" sz="quarter" idx="12"/>
          </p:nvPr>
        </p:nvSpPr>
        <p:spPr/>
        <p:txBody>
          <a:bodyPr/>
          <a:lstStyle/>
          <a:p>
            <a:fld id="{B362B352-6D34-426D-8E13-23D684ED77A0}" type="slidenum">
              <a:rPr lang="ja-JP" altLang="en-US" smtClean="0"/>
              <a:pPr/>
              <a:t>‹#›</a:t>
            </a:fld>
            <a:endParaRPr lang="ja-JP" altLang="en-US"/>
          </a:p>
        </p:txBody>
      </p:sp>
    </p:spTree>
    <p:extLst>
      <p:ext uri="{BB962C8B-B14F-4D97-AF65-F5344CB8AC3E}">
        <p14:creationId xmlns:p14="http://schemas.microsoft.com/office/powerpoint/2010/main" val="2499177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6012160" y="2708920"/>
            <a:ext cx="2133600" cy="365125"/>
          </a:xfrm>
          <a:prstGeom prst="rect">
            <a:avLst/>
          </a:prstGeom>
        </p:spPr>
        <p:txBody>
          <a:bodyPr/>
          <a:lstStyle/>
          <a:p>
            <a:fld id="{068DBAEB-6DDF-45CC-A539-86EA53625F3D}" type="datetimeFigureOut">
              <a:rPr lang="ja-JP" altLang="en-US" smtClean="0">
                <a:solidFill>
                  <a:srgbClr val="181818"/>
                </a:solidFill>
              </a:rPr>
              <a:pPr/>
              <a:t>2015/3/5</a:t>
            </a:fld>
            <a:endParaRPr lang="ja-JP" altLang="en-US">
              <a:solidFill>
                <a:srgbClr val="181818"/>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srgbClr val="181818"/>
              </a:solidFill>
            </a:endParaRPr>
          </a:p>
        </p:txBody>
      </p:sp>
      <p:sp>
        <p:nvSpPr>
          <p:cNvPr id="7" name="スライド番号プレースホルダー 6"/>
          <p:cNvSpPr>
            <a:spLocks noGrp="1"/>
          </p:cNvSpPr>
          <p:nvPr>
            <p:ph type="sldNum" sz="quarter" idx="12"/>
          </p:nvPr>
        </p:nvSpPr>
        <p:spPr/>
        <p:txBody>
          <a:bodyPr/>
          <a:lstStyle/>
          <a:p>
            <a:fld id="{B362B352-6D34-426D-8E13-23D684ED77A0}" type="slidenum">
              <a:rPr lang="ja-JP" altLang="en-US" smtClean="0"/>
              <a:pPr/>
              <a:t>‹#›</a:t>
            </a:fld>
            <a:endParaRPr lang="ja-JP" altLang="en-US"/>
          </a:p>
        </p:txBody>
      </p:sp>
    </p:spTree>
    <p:extLst>
      <p:ext uri="{BB962C8B-B14F-4D97-AF65-F5344CB8AC3E}">
        <p14:creationId xmlns:p14="http://schemas.microsoft.com/office/powerpoint/2010/main" val="3885965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012160" y="2708920"/>
            <a:ext cx="2133600" cy="365125"/>
          </a:xfrm>
          <a:prstGeom prst="rect">
            <a:avLst/>
          </a:prstGeom>
        </p:spPr>
        <p:txBody>
          <a:bodyPr/>
          <a:lstStyle/>
          <a:p>
            <a:fld id="{068DBAEB-6DDF-45CC-A539-86EA53625F3D}" type="datetimeFigureOut">
              <a:rPr lang="ja-JP" altLang="en-US" smtClean="0">
                <a:solidFill>
                  <a:srgbClr val="181818"/>
                </a:solidFill>
              </a:rPr>
              <a:pPr/>
              <a:t>2015/3/5</a:t>
            </a:fld>
            <a:endParaRPr lang="ja-JP" altLang="en-US">
              <a:solidFill>
                <a:srgbClr val="181818"/>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srgbClr val="181818"/>
              </a:solidFill>
            </a:endParaRPr>
          </a:p>
        </p:txBody>
      </p:sp>
      <p:sp>
        <p:nvSpPr>
          <p:cNvPr id="6" name="スライド番号プレースホルダー 5"/>
          <p:cNvSpPr>
            <a:spLocks noGrp="1"/>
          </p:cNvSpPr>
          <p:nvPr>
            <p:ph type="sldNum" sz="quarter" idx="12"/>
          </p:nvPr>
        </p:nvSpPr>
        <p:spPr/>
        <p:txBody>
          <a:bodyPr/>
          <a:lstStyle/>
          <a:p>
            <a:fld id="{B362B352-6D34-426D-8E13-23D684ED77A0}" type="slidenum">
              <a:rPr lang="ja-JP" altLang="en-US" smtClean="0"/>
              <a:pPr/>
              <a:t>‹#›</a:t>
            </a:fld>
            <a:endParaRPr lang="ja-JP" altLang="en-US"/>
          </a:p>
        </p:txBody>
      </p:sp>
    </p:spTree>
    <p:extLst>
      <p:ext uri="{BB962C8B-B14F-4D97-AF65-F5344CB8AC3E}">
        <p14:creationId xmlns:p14="http://schemas.microsoft.com/office/powerpoint/2010/main" val="2330229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6012160" y="2708920"/>
            <a:ext cx="2133600" cy="365125"/>
          </a:xfrm>
          <a:prstGeom prst="rect">
            <a:avLst/>
          </a:prstGeom>
        </p:spPr>
        <p:txBody>
          <a:bodyPr/>
          <a:lstStyle/>
          <a:p>
            <a:fld id="{068DBAEB-6DDF-45CC-A539-86EA53625F3D}" type="datetimeFigureOut">
              <a:rPr lang="ja-JP" altLang="en-US" smtClean="0">
                <a:solidFill>
                  <a:srgbClr val="181818"/>
                </a:solidFill>
              </a:rPr>
              <a:pPr/>
              <a:t>2015/3/5</a:t>
            </a:fld>
            <a:endParaRPr lang="ja-JP" altLang="en-US">
              <a:solidFill>
                <a:srgbClr val="181818"/>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srgbClr val="181818"/>
              </a:solidFill>
            </a:endParaRPr>
          </a:p>
        </p:txBody>
      </p:sp>
      <p:sp>
        <p:nvSpPr>
          <p:cNvPr id="6" name="スライド番号プレースホルダー 5"/>
          <p:cNvSpPr>
            <a:spLocks noGrp="1"/>
          </p:cNvSpPr>
          <p:nvPr>
            <p:ph type="sldNum" sz="quarter" idx="12"/>
          </p:nvPr>
        </p:nvSpPr>
        <p:spPr/>
        <p:txBody>
          <a:bodyPr/>
          <a:lstStyle/>
          <a:p>
            <a:fld id="{B362B352-6D34-426D-8E13-23D684ED77A0}" type="slidenum">
              <a:rPr lang="ja-JP" altLang="en-US" smtClean="0"/>
              <a:pPr/>
              <a:t>‹#›</a:t>
            </a:fld>
            <a:endParaRPr lang="ja-JP" altLang="en-US"/>
          </a:p>
        </p:txBody>
      </p:sp>
    </p:spTree>
    <p:extLst>
      <p:ext uri="{BB962C8B-B14F-4D97-AF65-F5344CB8AC3E}">
        <p14:creationId xmlns:p14="http://schemas.microsoft.com/office/powerpoint/2010/main" val="5215128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1"/>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42016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1825625"/>
            <a:ext cx="29003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1" y="1825625"/>
            <a:ext cx="29003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308400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8"/>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1"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275584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413974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93347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59198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FFF000-9A4E-4C52-B236-35E499F4D265}" type="datetimeFigureOut">
              <a:rPr kumimoji="1" lang="ja-JP" altLang="en-US" smtClean="0"/>
              <a:t>2015/3/5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160772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FF000-9A4E-4C52-B236-35E499F4D265}" type="datetimeFigureOut">
              <a:rPr kumimoji="1" lang="ja-JP" altLang="en-US" smtClean="0"/>
              <a:t>2015/3/5</a:t>
            </a:fld>
            <a:endParaRPr kumimoji="1" lang="ja-JP" altLang="en-US"/>
          </a:p>
        </p:txBody>
      </p:sp>
      <p:sp>
        <p:nvSpPr>
          <p:cNvPr id="5" name="フッター プレースホルダー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A49EE-47E6-4154-AA76-71365D0F7326}" type="slidenum">
              <a:rPr kumimoji="1" lang="ja-JP" altLang="en-US" smtClean="0"/>
              <a:t>‹#›</a:t>
            </a:fld>
            <a:endParaRPr kumimoji="1" lang="ja-JP" altLang="en-US"/>
          </a:p>
        </p:txBody>
      </p:sp>
    </p:spTree>
    <p:extLst>
      <p:ext uri="{BB962C8B-B14F-4D97-AF65-F5344CB8AC3E}">
        <p14:creationId xmlns:p14="http://schemas.microsoft.com/office/powerpoint/2010/main" val="112109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11560" y="260648"/>
            <a:ext cx="8280920" cy="864096"/>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51520" y="1124744"/>
            <a:ext cx="8640960" cy="518457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4"/>
          </p:nvPr>
        </p:nvSpPr>
        <p:spPr>
          <a:xfrm>
            <a:off x="7452320" y="260648"/>
            <a:ext cx="1440161" cy="864096"/>
          </a:xfrm>
          <a:prstGeom prst="rect">
            <a:avLst/>
          </a:prstGeom>
          <a:noFill/>
          <a:ln w="38100">
            <a:noFill/>
          </a:ln>
        </p:spPr>
        <p:txBody>
          <a:bodyPr vert="horz" lIns="91440" tIns="45720" rIns="91440" bIns="45720" rtlCol="0" anchor="t"/>
          <a:lstStyle>
            <a:lvl1pPr algn="r">
              <a:defRPr sz="4800" b="1">
                <a:solidFill>
                  <a:srgbClr val="002060"/>
                </a:solidFill>
                <a:latin typeface="+mj-ea"/>
                <a:ea typeface="+mj-ea"/>
                <a:cs typeface="メイリオ" panose="020B0604030504040204" pitchFamily="50" charset="-128"/>
              </a:defRPr>
            </a:lvl1pPr>
          </a:lstStyle>
          <a:p>
            <a:fld id="{B362B352-6D34-426D-8E13-23D684ED77A0}" type="slidenum">
              <a:rPr lang="ja-JP" altLang="en-US" smtClean="0"/>
              <a:pPr/>
              <a:t>‹#›</a:t>
            </a:fld>
            <a:endParaRPr lang="ja-JP" altLang="en-US"/>
          </a:p>
        </p:txBody>
      </p:sp>
      <p:sp>
        <p:nvSpPr>
          <p:cNvPr id="5" name="フッター プレースホルダー 4"/>
          <p:cNvSpPr>
            <a:spLocks noGrp="1"/>
          </p:cNvSpPr>
          <p:nvPr>
            <p:ph type="ftr" sz="quarter" idx="3"/>
          </p:nvPr>
        </p:nvSpPr>
        <p:spPr>
          <a:xfrm>
            <a:off x="3124200" y="6453336"/>
            <a:ext cx="2895600" cy="365125"/>
          </a:xfrm>
          <a:prstGeom prst="rect">
            <a:avLst/>
          </a:prstGeom>
        </p:spPr>
        <p:txBody>
          <a:bodyPr anchor="ctr"/>
          <a:lstStyle>
            <a:lvl1pPr algn="ctr">
              <a:defRPr sz="1600"/>
            </a:lvl1pPr>
          </a:lstStyle>
          <a:p>
            <a:endParaRPr lang="ja-JP" altLang="en-US">
              <a:solidFill>
                <a:srgbClr val="181818"/>
              </a:solidFill>
            </a:endParaRPr>
          </a:p>
        </p:txBody>
      </p:sp>
      <p:sp>
        <p:nvSpPr>
          <p:cNvPr id="7" name="日付プレースホルダー 6"/>
          <p:cNvSpPr>
            <a:spLocks noGrp="1"/>
          </p:cNvSpPr>
          <p:nvPr>
            <p:ph type="dt" sz="half" idx="2"/>
          </p:nvPr>
        </p:nvSpPr>
        <p:spPr>
          <a:xfrm>
            <a:off x="0" y="6453336"/>
            <a:ext cx="2133600" cy="365125"/>
          </a:xfrm>
          <a:prstGeom prst="rect">
            <a:avLst/>
          </a:prstGeom>
        </p:spPr>
        <p:txBody>
          <a:bodyPr/>
          <a:lstStyle/>
          <a:p>
            <a:fld id="{068DBAEB-6DDF-45CC-A539-86EA53625F3D}" type="datetimeFigureOut">
              <a:rPr lang="ja-JP" altLang="en-US">
                <a:solidFill>
                  <a:srgbClr val="181818"/>
                </a:solidFill>
              </a:rPr>
              <a:pPr/>
              <a:t>2015/3/5</a:t>
            </a:fld>
            <a:endParaRPr lang="ja-JP" altLang="en-US">
              <a:solidFill>
                <a:srgbClr val="181818"/>
              </a:solidFill>
            </a:endParaRPr>
          </a:p>
        </p:txBody>
      </p:sp>
    </p:spTree>
    <p:extLst>
      <p:ext uri="{BB962C8B-B14F-4D97-AF65-F5344CB8AC3E}">
        <p14:creationId xmlns:p14="http://schemas.microsoft.com/office/powerpoint/2010/main" val="3931436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kumimoji="1" sz="4400" b="1" kern="1200">
          <a:solidFill>
            <a:srgbClr val="002060"/>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0" indent="0" algn="l" defTabSz="914400" rtl="0" eaLnBrk="1" latinLnBrk="0" hangingPunct="1">
        <a:spcBef>
          <a:spcPct val="20000"/>
        </a:spcBef>
        <a:buFont typeface="Arial" panose="020B0604020202020204" pitchFamily="34" charset="0"/>
        <a:buNone/>
        <a:defRPr kumimoji="1" sz="3600" b="1"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Wingdings" panose="05000000000000000000" pitchFamily="2" charset="2"/>
        <a:buChar char="n"/>
        <a:defRPr kumimoji="1" sz="3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90.png"/><Relationship Id="rId11" Type="http://schemas.openxmlformats.org/officeDocument/2006/relationships/image" Target="../media/image46.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0.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4.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6.png"/><Relationship Id="rId7" Type="http://schemas.openxmlformats.org/officeDocument/2006/relationships/image" Target="../media/image130.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7.png"/><Relationship Id="rId9"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 Id="rId6" Type="http://schemas.openxmlformats.org/officeDocument/2006/relationships/image" Target="../media/image85.png"/><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7.png"/><Relationship Id="rId3" Type="http://schemas.openxmlformats.org/officeDocument/2006/relationships/image" Target="../media/image13.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0.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9"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b="0" dirty="0" err="1"/>
              <a:t>Gyrokinetic</a:t>
            </a:r>
            <a:r>
              <a:rPr lang="en-US" altLang="ja-JP" b="0" dirty="0"/>
              <a:t> simulation of electron turbulence spectrum</a:t>
            </a:r>
            <a:endParaRPr kumimoji="1" lang="ja-JP" altLang="en-US" dirty="0"/>
          </a:p>
        </p:txBody>
      </p:sp>
      <p:sp>
        <p:nvSpPr>
          <p:cNvPr id="3" name="サブタイトル 2"/>
          <p:cNvSpPr>
            <a:spLocks noGrp="1"/>
          </p:cNvSpPr>
          <p:nvPr>
            <p:ph type="subTitle" idx="1"/>
          </p:nvPr>
        </p:nvSpPr>
        <p:spPr>
          <a:xfrm>
            <a:off x="2123070" y="4119275"/>
            <a:ext cx="4882642" cy="1080144"/>
          </a:xfrm>
        </p:spPr>
        <p:txBody>
          <a:bodyPr>
            <a:normAutofit fontScale="92500" lnSpcReduction="20000"/>
          </a:bodyPr>
          <a:lstStyle/>
          <a:p>
            <a:r>
              <a:rPr lang="en-US" altLang="ja-JP" sz="1800" dirty="0" smtClean="0"/>
              <a:t>Chika Kawai,</a:t>
            </a:r>
            <a:r>
              <a:rPr lang="en-US" altLang="ja-JP" sz="1800" baseline="-25000" dirty="0" smtClean="0"/>
              <a:t>1),2)</a:t>
            </a:r>
            <a:r>
              <a:rPr lang="en-US" altLang="ja-JP" sz="1800" dirty="0"/>
              <a:t> </a:t>
            </a:r>
            <a:r>
              <a:rPr lang="en-US" altLang="ja-JP" sz="1800" dirty="0" smtClean="0"/>
              <a:t>Shinya Maeyama,</a:t>
            </a:r>
            <a:r>
              <a:rPr lang="en-US" altLang="ja-JP" sz="1800" baseline="-25000" dirty="0" smtClean="0"/>
              <a:t>2)</a:t>
            </a:r>
            <a:r>
              <a:rPr lang="en-US" altLang="ja-JP" sz="1800" dirty="0" smtClean="0"/>
              <a:t> Yasuhiro Idomura,</a:t>
            </a:r>
            <a:r>
              <a:rPr lang="en-US" altLang="ja-JP" sz="1800" baseline="-25000" dirty="0" smtClean="0"/>
              <a:t>2)</a:t>
            </a:r>
            <a:r>
              <a:rPr lang="en-US" altLang="ja-JP" sz="1800" dirty="0" smtClean="0"/>
              <a:t> Yuichi Ogawa</a:t>
            </a:r>
            <a:r>
              <a:rPr lang="en-US" altLang="ja-JP" sz="1800" baseline="-25000" dirty="0" smtClean="0"/>
              <a:t>1)</a:t>
            </a:r>
            <a:endParaRPr lang="en-US" altLang="ja-JP" sz="1800" dirty="0" smtClean="0"/>
          </a:p>
          <a:p>
            <a:pPr algn="r"/>
            <a:r>
              <a:rPr lang="en-US" altLang="ja-JP" sz="1800" dirty="0" smtClean="0"/>
              <a:t>1)</a:t>
            </a:r>
            <a:r>
              <a:rPr lang="en-US" altLang="ja-JP" sz="1800" dirty="0" err="1" smtClean="0"/>
              <a:t>GSFS,Univ</a:t>
            </a:r>
            <a:r>
              <a:rPr lang="en-US" altLang="ja-JP" sz="1800" dirty="0" smtClean="0"/>
              <a:t>. Tokyo</a:t>
            </a:r>
          </a:p>
          <a:p>
            <a:pPr algn="r"/>
            <a:r>
              <a:rPr kumimoji="1" lang="en-US" altLang="ja-JP" sz="1800" dirty="0" smtClean="0"/>
              <a:t>2)JAEA</a:t>
            </a:r>
            <a:endParaRPr kumimoji="1" lang="ja-JP" altLang="en-US" sz="18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712" y="5564906"/>
            <a:ext cx="1749407" cy="1017948"/>
          </a:xfrm>
          <a:prstGeom prst="rect">
            <a:avLst/>
          </a:prstGeom>
        </p:spPr>
      </p:pic>
      <p:sp>
        <p:nvSpPr>
          <p:cNvPr id="5" name="テキスト ボックス 4"/>
          <p:cNvSpPr txBox="1"/>
          <p:nvPr/>
        </p:nvSpPr>
        <p:spPr>
          <a:xfrm>
            <a:off x="629626" y="5751857"/>
            <a:ext cx="6376086" cy="830997"/>
          </a:xfrm>
          <a:prstGeom prst="rect">
            <a:avLst/>
          </a:prstGeom>
          <a:noFill/>
        </p:spPr>
        <p:txBody>
          <a:bodyPr wrap="square" rtlCol="0">
            <a:spAutoFit/>
          </a:bodyPr>
          <a:lstStyle/>
          <a:p>
            <a:r>
              <a:rPr lang="en-US" altLang="ja-JP" sz="1200" dirty="0" smtClean="0"/>
              <a:t>This </a:t>
            </a:r>
            <a:r>
              <a:rPr lang="en-US" altLang="ja-JP" sz="1200" dirty="0"/>
              <a:t>work was carried out using the HELIOS supercomputer system at Computational Simulation Centre of International Fusion Energy Research Centre (IFERC-CSC), Aomori, Japan, under the Broader Approach collaboration between </a:t>
            </a:r>
            <a:r>
              <a:rPr lang="en-US" altLang="ja-JP" sz="1200" dirty="0" err="1"/>
              <a:t>Euratom</a:t>
            </a:r>
            <a:r>
              <a:rPr lang="en-US" altLang="ja-JP" sz="1200" dirty="0"/>
              <a:t> and Japan, implemented by Fusion for Energy and JAEA</a:t>
            </a:r>
            <a:r>
              <a:rPr lang="en-US" altLang="ja-JP" sz="1200" dirty="0" smtClean="0"/>
              <a:t>.</a:t>
            </a:r>
            <a:endParaRPr kumimoji="1" lang="ja-JP" altLang="en-US" sz="1200" dirty="0">
              <a:latin typeface="+mj-lt"/>
              <a:ea typeface="+mj-ea"/>
              <a:cs typeface="メイリオ" panose="020B0604030504040204" pitchFamily="50" charset="-128"/>
            </a:endParaRPr>
          </a:p>
        </p:txBody>
      </p:sp>
    </p:spTree>
    <p:extLst>
      <p:ext uri="{BB962C8B-B14F-4D97-AF65-F5344CB8AC3E}">
        <p14:creationId xmlns:p14="http://schemas.microsoft.com/office/powerpoint/2010/main" val="370172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Decaying turbulence simulation</a:t>
            </a:r>
            <a:endParaRPr kumimoji="1" lang="ja-JP" alt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495" b="6694"/>
          <a:stretch/>
        </p:blipFill>
        <p:spPr>
          <a:xfrm>
            <a:off x="1205750" y="4170873"/>
            <a:ext cx="3509932" cy="1905000"/>
          </a:xfrm>
          <a:prstGeom prst="rect">
            <a:avLst/>
          </a:prstGeom>
        </p:spPr>
      </p:pic>
      <mc:AlternateContent xmlns:mc="http://schemas.openxmlformats.org/markup-compatibility/2006" xmlns:a14="http://schemas.microsoft.com/office/drawing/2010/main">
        <mc:Choice Requires="a14">
          <p:sp>
            <p:nvSpPr>
              <p:cNvPr id="9" name="テキスト ボックス 8"/>
              <p:cNvSpPr txBox="1"/>
              <p:nvPr/>
            </p:nvSpPr>
            <p:spPr>
              <a:xfrm>
                <a:off x="611560" y="1141290"/>
                <a:ext cx="8208244" cy="3194785"/>
              </a:xfrm>
              <a:prstGeom prst="rect">
                <a:avLst/>
              </a:prstGeom>
              <a:noFill/>
            </p:spPr>
            <p:txBody>
              <a:bodyPr wrap="square" rtlCol="0">
                <a:spAutoFit/>
              </a:bodyPr>
              <a:lstStyle/>
              <a:p>
                <a:r>
                  <a:rPr lang="en-US" altLang="ja-JP" sz="2000" dirty="0" smtClean="0">
                    <a:latin typeface="+mj-lt"/>
                    <a:ea typeface="+mj-ea"/>
                    <a:cs typeface="メイリオ" panose="020B0604030504040204" pitchFamily="50" charset="-128"/>
                  </a:rPr>
                  <a:t>ETG mode is stable for  </a:t>
                </a:r>
                <a14:m>
                  <m:oMath xmlns:m="http://schemas.openxmlformats.org/officeDocument/2006/math">
                    <m:sSub>
                      <m:sSubPr>
                        <m:ctrlPr>
                          <a:rPr lang="en-US" altLang="ja-JP" sz="2000" b="0" i="1" smtClean="0">
                            <a:latin typeface="Cambria Math"/>
                            <a:ea typeface="+mj-ea"/>
                            <a:cs typeface="メイリオ" panose="020B0604030504040204" pitchFamily="50" charset="-128"/>
                          </a:rPr>
                        </m:ctrlPr>
                      </m:sSubPr>
                      <m:e>
                        <m:r>
                          <a:rPr lang="en-US" altLang="ja-JP" sz="2000" b="0" i="1" smtClean="0">
                            <a:latin typeface="Cambria Math" panose="02040503050406030204" pitchFamily="18" charset="0"/>
                            <a:ea typeface="+mj-ea"/>
                            <a:cs typeface="メイリオ" panose="020B0604030504040204" pitchFamily="50" charset="-128"/>
                          </a:rPr>
                          <m:t>𝜂</m:t>
                        </m:r>
                      </m:e>
                      <m:sub>
                        <m:r>
                          <a:rPr lang="en-US" altLang="ja-JP" sz="2000" b="0" i="1" smtClean="0">
                            <a:latin typeface="Cambria Math" panose="02040503050406030204" pitchFamily="18" charset="0"/>
                            <a:ea typeface="+mj-ea"/>
                            <a:cs typeface="メイリオ" panose="020B0604030504040204" pitchFamily="50" charset="-128"/>
                          </a:rPr>
                          <m:t>𝑒</m:t>
                        </m:r>
                      </m:sub>
                    </m:sSub>
                    <m:r>
                      <a:rPr lang="en-US" altLang="ja-JP" sz="2000" b="0" i="1" smtClean="0">
                        <a:latin typeface="Cambria Math"/>
                        <a:ea typeface="+mj-ea"/>
                        <a:cs typeface="メイリオ" panose="020B0604030504040204" pitchFamily="50" charset="-128"/>
                      </a:rPr>
                      <m:t>∼</m:t>
                    </m:r>
                    <m:r>
                      <a:rPr lang="en-US" altLang="ja-JP" sz="2000" b="0" i="1" smtClean="0">
                        <a:latin typeface="Cambria Math" panose="02040503050406030204" pitchFamily="18" charset="0"/>
                        <a:ea typeface="+mj-ea"/>
                        <a:cs typeface="メイリオ" panose="020B0604030504040204" pitchFamily="50" charset="-128"/>
                      </a:rPr>
                      <m:t>0</m:t>
                    </m:r>
                  </m:oMath>
                </a14:m>
                <a:r>
                  <a:rPr lang="en-US" altLang="ja-JP" sz="2000" dirty="0" smtClean="0">
                    <a:latin typeface="+mj-lt"/>
                    <a:ea typeface="+mj-ea"/>
                    <a:cs typeface="メイリオ" panose="020B0604030504040204" pitchFamily="50" charset="-128"/>
                  </a:rPr>
                  <a:t> .</a:t>
                </a:r>
                <a:endParaRPr lang="en-US" altLang="ja-JP" sz="2000" dirty="0">
                  <a:latin typeface="+mj-lt"/>
                  <a:ea typeface="+mj-ea"/>
                  <a:cs typeface="メイリオ" panose="020B0604030504040204" pitchFamily="50" charset="-128"/>
                </a:endParaRPr>
              </a:p>
              <a:p>
                <a:pPr marL="342900" indent="-342900">
                  <a:buFont typeface="Arial" panose="020B0604020202020204" pitchFamily="34" charset="0"/>
                  <a:buChar char="•"/>
                </a:pPr>
                <a:r>
                  <a:rPr lang="en-US" altLang="ja-JP" sz="2000" b="1" dirty="0">
                    <a:latin typeface="+mj-lt"/>
                    <a:ea typeface="+mj-ea"/>
                    <a:cs typeface="メイリオ" panose="020B0604030504040204" pitchFamily="50" charset="-128"/>
                  </a:rPr>
                  <a:t>F</a:t>
                </a:r>
                <a:r>
                  <a:rPr lang="en-US" altLang="ja-JP" sz="2000" b="1" dirty="0" smtClean="0">
                    <a:latin typeface="+mj-lt"/>
                    <a:ea typeface="+mj-ea"/>
                    <a:cs typeface="メイリオ" panose="020B0604030504040204" pitchFamily="50" charset="-128"/>
                  </a:rPr>
                  <a:t>luid model</a:t>
                </a:r>
                <a:r>
                  <a:rPr lang="en-US" altLang="ja-JP" sz="2000" dirty="0" smtClean="0">
                    <a:latin typeface="+mj-lt"/>
                    <a:ea typeface="+mj-ea"/>
                    <a:cs typeface="メイリオ" panose="020B0604030504040204" pitchFamily="50" charset="-128"/>
                  </a:rPr>
                  <a:t/>
                </a:r>
                <a:br>
                  <a:rPr lang="en-US" altLang="ja-JP" sz="2000" dirty="0" smtClean="0">
                    <a:latin typeface="+mj-lt"/>
                    <a:ea typeface="+mj-ea"/>
                    <a:cs typeface="メイリオ" panose="020B0604030504040204" pitchFamily="50" charset="-128"/>
                  </a:rPr>
                </a:br>
                <a:r>
                  <a:rPr lang="en-US" altLang="ja-JP" sz="2000" dirty="0" smtClean="0">
                    <a:latin typeface="+mj-lt"/>
                    <a:ea typeface="+mj-ea"/>
                    <a:cs typeface="メイリオ" panose="020B0604030504040204" pitchFamily="50" charset="-128"/>
                  </a:rPr>
                  <a:t>energy source: </a:t>
                </a:r>
                <a:r>
                  <a:rPr lang="en-US" altLang="ja-JP" sz="2000" b="1" dirty="0">
                    <a:solidFill>
                      <a:schemeClr val="tx2"/>
                    </a:solidFill>
                    <a:cs typeface="メイリオ" panose="020B0604030504040204" pitchFamily="50" charset="-128"/>
                    <a:sym typeface="Wingdings" panose="05000000000000000000" pitchFamily="2" charset="2"/>
                  </a:rPr>
                  <a:t>artificial </a:t>
                </a:r>
                <a:r>
                  <a:rPr lang="en-US" altLang="ja-JP" sz="2000" b="1" dirty="0" smtClean="0">
                    <a:solidFill>
                      <a:schemeClr val="tx2"/>
                    </a:solidFill>
                    <a:cs typeface="メイリオ" panose="020B0604030504040204" pitchFamily="50" charset="-128"/>
                    <a:sym typeface="Wingdings" panose="05000000000000000000" pitchFamily="2" charset="2"/>
                  </a:rPr>
                  <a:t>forcing  </a:t>
                </a:r>
                <a:r>
                  <a:rPr lang="en-US" altLang="ja-JP" sz="2000" dirty="0">
                    <a:solidFill>
                      <a:schemeClr val="tx2"/>
                    </a:solidFill>
                    <a:cs typeface="メイリオ" panose="020B0604030504040204" pitchFamily="50" charset="-128"/>
                    <a:sym typeface="Wingdings" panose="05000000000000000000" pitchFamily="2" charset="2"/>
                  </a:rPr>
                  <a:t>in </a:t>
                </a:r>
                <a:r>
                  <a:rPr lang="en-US" altLang="ja-JP" sz="2000" dirty="0" smtClean="0">
                    <a:solidFill>
                      <a:schemeClr val="tx2"/>
                    </a:solidFill>
                    <a:cs typeface="メイリオ" panose="020B0604030504040204" pitchFamily="50" charset="-128"/>
                    <a:sym typeface="Wingdings" panose="05000000000000000000" pitchFamily="2" charset="2"/>
                  </a:rPr>
                  <a:t>low-k</a:t>
                </a:r>
                <a:r>
                  <a:rPr lang="en-US" altLang="ja-JP" sz="2000" dirty="0" smtClean="0">
                    <a:latin typeface="+mj-lt"/>
                    <a:ea typeface="+mj-ea"/>
                    <a:cs typeface="メイリオ" panose="020B0604030504040204" pitchFamily="50" charset="-128"/>
                  </a:rPr>
                  <a:t/>
                </a:r>
                <a:br>
                  <a:rPr lang="en-US" altLang="ja-JP" sz="2000" dirty="0" smtClean="0">
                    <a:latin typeface="+mj-lt"/>
                    <a:ea typeface="+mj-ea"/>
                    <a:cs typeface="メイリオ" panose="020B0604030504040204" pitchFamily="50" charset="-128"/>
                  </a:rPr>
                </a:br>
                <a:r>
                  <a:rPr lang="en-US" altLang="ja-JP" sz="2000" dirty="0" smtClean="0">
                    <a:latin typeface="+mj-lt"/>
                    <a:ea typeface="+mj-ea"/>
                    <a:cs typeface="メイリオ" panose="020B0604030504040204" pitchFamily="50" charset="-128"/>
                  </a:rPr>
                  <a:t>                sink: </a:t>
                </a:r>
                <a:r>
                  <a:rPr lang="en-US" altLang="ja-JP" sz="2000" b="1" dirty="0">
                    <a:solidFill>
                      <a:schemeClr val="tx2"/>
                    </a:solidFill>
                    <a:cs typeface="メイリオ" panose="020B0604030504040204" pitchFamily="50" charset="-128"/>
                    <a:sym typeface="Wingdings" panose="05000000000000000000" pitchFamily="2" charset="2"/>
                  </a:rPr>
                  <a:t>artificial viscosity  </a:t>
                </a:r>
                <a:r>
                  <a:rPr lang="en-US" altLang="ja-JP" sz="2000" dirty="0">
                    <a:solidFill>
                      <a:schemeClr val="tx2"/>
                    </a:solidFill>
                    <a:cs typeface="メイリオ" panose="020B0604030504040204" pitchFamily="50" charset="-128"/>
                    <a:sym typeface="Wingdings" panose="05000000000000000000" pitchFamily="2" charset="2"/>
                  </a:rPr>
                  <a:t>in high-k</a:t>
                </a:r>
                <a:r>
                  <a:rPr lang="en-US" altLang="ja-JP" sz="2000" dirty="0" smtClean="0">
                    <a:latin typeface="+mj-lt"/>
                    <a:ea typeface="+mj-ea"/>
                    <a:cs typeface="メイリオ" panose="020B0604030504040204" pitchFamily="50" charset="-128"/>
                  </a:rPr>
                  <a:t/>
                </a:r>
                <a:br>
                  <a:rPr lang="en-US" altLang="ja-JP" sz="2000" dirty="0" smtClean="0">
                    <a:latin typeface="+mj-lt"/>
                    <a:ea typeface="+mj-ea"/>
                    <a:cs typeface="メイリオ" panose="020B0604030504040204" pitchFamily="50" charset="-128"/>
                  </a:rPr>
                </a:br>
                <a:r>
                  <a:rPr lang="en-US" altLang="ja-JP" sz="2000" dirty="0" smtClean="0">
                    <a:latin typeface="+mj-lt"/>
                    <a:ea typeface="+mj-ea"/>
                    <a:cs typeface="メイリオ" panose="020B0604030504040204" pitchFamily="50" charset="-128"/>
                  </a:rPr>
                  <a:t>energy source and sink is </a:t>
                </a:r>
                <a:r>
                  <a:rPr lang="en-US" altLang="ja-JP" sz="2000" dirty="0" smtClean="0">
                    <a:solidFill>
                      <a:schemeClr val="accent2"/>
                    </a:solidFill>
                    <a:latin typeface="+mj-lt"/>
                    <a:ea typeface="+mj-ea"/>
                    <a:cs typeface="メイリオ" panose="020B0604030504040204" pitchFamily="50" charset="-128"/>
                  </a:rPr>
                  <a:t>well separated</a:t>
                </a:r>
                <a:r>
                  <a:rPr lang="en-US" altLang="ja-JP" sz="2000" dirty="0" smtClean="0">
                    <a:latin typeface="+mj-lt"/>
                    <a:ea typeface="+mj-ea"/>
                    <a:cs typeface="メイリオ" panose="020B0604030504040204" pitchFamily="50" charset="-128"/>
                  </a:rPr>
                  <a:t>: </a:t>
                </a:r>
                <a14:m>
                  <m:oMath xmlns:m="http://schemas.openxmlformats.org/officeDocument/2006/math">
                    <m:sSub>
                      <m:sSubPr>
                        <m:ctrlPr>
                          <a:rPr lang="en-US" altLang="ja-JP" sz="2000" b="0" i="1" smtClean="0">
                            <a:latin typeface="Cambria Math"/>
                            <a:ea typeface="+mj-ea"/>
                            <a:cs typeface="メイリオ" panose="020B0604030504040204" pitchFamily="50" charset="-128"/>
                          </a:rPr>
                        </m:ctrlPr>
                      </m:sSubPr>
                      <m:e>
                        <m:r>
                          <a:rPr lang="en-US" altLang="ja-JP" sz="2000" b="0" i="1" smtClean="0">
                            <a:latin typeface="Cambria Math" panose="02040503050406030204" pitchFamily="18" charset="0"/>
                            <a:ea typeface="+mj-ea"/>
                            <a:cs typeface="メイリオ" panose="020B0604030504040204" pitchFamily="50" charset="-128"/>
                          </a:rPr>
                          <m:t>𝑘</m:t>
                        </m:r>
                      </m:e>
                      <m:sub>
                        <m:r>
                          <a:rPr lang="en-US" altLang="ja-JP" sz="2000" b="0" i="1" smtClean="0">
                            <a:latin typeface="Cambria Math" panose="02040503050406030204" pitchFamily="18" charset="0"/>
                            <a:ea typeface="+mj-ea"/>
                            <a:cs typeface="メイリオ" panose="020B0604030504040204" pitchFamily="50" charset="-128"/>
                          </a:rPr>
                          <m:t>𝑠</m:t>
                        </m:r>
                      </m:sub>
                    </m:sSub>
                    <m:r>
                      <a:rPr lang="en-US" altLang="ja-JP" sz="2000" b="0" i="1" smtClean="0">
                        <a:latin typeface="Cambria Math" panose="02040503050406030204" pitchFamily="18" charset="0"/>
                        <a:ea typeface="+mj-ea"/>
                        <a:cs typeface="メイリオ" panose="020B0604030504040204" pitchFamily="50" charset="-128"/>
                      </a:rPr>
                      <m:t>≪</m:t>
                    </m:r>
                    <m:sSub>
                      <m:sSubPr>
                        <m:ctrlPr>
                          <a:rPr lang="en-US" altLang="ja-JP" sz="2000" b="0" i="1" smtClean="0">
                            <a:latin typeface="Cambria Math"/>
                            <a:ea typeface="+mj-ea"/>
                            <a:cs typeface="メイリオ" panose="020B0604030504040204" pitchFamily="50" charset="-128"/>
                          </a:rPr>
                        </m:ctrlPr>
                      </m:sSubPr>
                      <m:e>
                        <m:r>
                          <a:rPr lang="en-US" altLang="ja-JP" sz="2000" b="0" i="1" smtClean="0">
                            <a:latin typeface="Cambria Math" panose="02040503050406030204" pitchFamily="18" charset="0"/>
                            <a:ea typeface="+mj-ea"/>
                            <a:cs typeface="メイリオ" panose="020B0604030504040204" pitchFamily="50" charset="-128"/>
                          </a:rPr>
                          <m:t>𝑘</m:t>
                        </m:r>
                      </m:e>
                      <m:sub>
                        <m:r>
                          <a:rPr lang="en-US" altLang="ja-JP" sz="2000" b="0" i="1" smtClean="0">
                            <a:latin typeface="Cambria Math" panose="02040503050406030204" pitchFamily="18" charset="0"/>
                            <a:ea typeface="+mj-ea"/>
                            <a:cs typeface="メイリオ" panose="020B0604030504040204" pitchFamily="50" charset="-128"/>
                          </a:rPr>
                          <m:t>𝜇</m:t>
                        </m:r>
                      </m:sub>
                    </m:sSub>
                  </m:oMath>
                </a14:m>
                <a:endParaRPr lang="en-US" altLang="ja-JP" sz="2000" dirty="0" smtClean="0">
                  <a:latin typeface="+mj-lt"/>
                  <a:ea typeface="+mj-ea"/>
                  <a:cs typeface="メイリオ" panose="020B0604030504040204" pitchFamily="50" charset="-128"/>
                </a:endParaRPr>
              </a:p>
              <a:p>
                <a:pPr marL="342900" indent="-342900">
                  <a:buFont typeface="Arial" panose="020B0604020202020204" pitchFamily="34" charset="0"/>
                  <a:buChar char="•"/>
                </a:pPr>
                <a:r>
                  <a:rPr lang="en-US" altLang="ja-JP" sz="2000" b="1" dirty="0" smtClean="0">
                    <a:latin typeface="+mj-lt"/>
                    <a:ea typeface="+mj-ea"/>
                    <a:cs typeface="メイリオ" panose="020B0604030504040204" pitchFamily="50" charset="-128"/>
                  </a:rPr>
                  <a:t>Kinetic mode</a:t>
                </a:r>
                <a:r>
                  <a:rPr lang="en-US" altLang="ja-JP" sz="2000" dirty="0" smtClean="0">
                    <a:latin typeface="+mj-lt"/>
                    <a:ea typeface="+mj-ea"/>
                    <a:cs typeface="メイリオ" panose="020B0604030504040204" pitchFamily="50" charset="-128"/>
                  </a:rPr>
                  <a:t/>
                </a:r>
                <a:br>
                  <a:rPr lang="en-US" altLang="ja-JP" sz="2000" dirty="0" smtClean="0">
                    <a:latin typeface="+mj-lt"/>
                    <a:ea typeface="+mj-ea"/>
                    <a:cs typeface="メイリオ" panose="020B0604030504040204" pitchFamily="50" charset="-128"/>
                  </a:rPr>
                </a:br>
                <a:r>
                  <a:rPr lang="en-US" altLang="ja-JP" sz="2000" dirty="0" smtClean="0">
                    <a:latin typeface="+mj-lt"/>
                    <a:ea typeface="+mj-ea"/>
                    <a:cs typeface="メイリオ" panose="020B0604030504040204" pitchFamily="50" charset="-128"/>
                  </a:rPr>
                  <a:t>e</a:t>
                </a:r>
                <a:r>
                  <a:rPr lang="en-US" altLang="ja-JP" sz="2000" dirty="0" smtClean="0">
                    <a:cs typeface="メイリオ" panose="020B0604030504040204" pitchFamily="50" charset="-128"/>
                  </a:rPr>
                  <a:t>nergy source: </a:t>
                </a:r>
                <a:r>
                  <a:rPr lang="en-US" altLang="ja-JP" sz="2000" b="1" dirty="0" smtClean="0">
                    <a:solidFill>
                      <a:schemeClr val="tx2"/>
                    </a:solidFill>
                    <a:cs typeface="メイリオ" panose="020B0604030504040204" pitchFamily="50" charset="-128"/>
                  </a:rPr>
                  <a:t>ETG mode</a:t>
                </a:r>
                <a:r>
                  <a:rPr lang="en-US" altLang="ja-JP" sz="2000" dirty="0" smtClean="0">
                    <a:solidFill>
                      <a:schemeClr val="tx2"/>
                    </a:solidFill>
                    <a:cs typeface="メイリオ" panose="020B0604030504040204" pitchFamily="50" charset="-128"/>
                  </a:rPr>
                  <a:t>   		 </a:t>
                </a:r>
                <a:r>
                  <a:rPr lang="en-US" altLang="ja-JP" sz="2000" dirty="0" smtClean="0">
                    <a:cs typeface="メイリオ" panose="020B0604030504040204" pitchFamily="50" charset="-128"/>
                  </a:rPr>
                  <a:t>(dependent on </a:t>
                </a:r>
                <a14:m>
                  <m:oMath xmlns:m="http://schemas.openxmlformats.org/officeDocument/2006/math">
                    <m:r>
                      <m:rPr>
                        <m:sty m:val="p"/>
                      </m:rPr>
                      <a:rPr lang="en-US" altLang="ja-JP" sz="2000" b="0" i="0" smtClean="0">
                        <a:latin typeface="Cambria Math"/>
                        <a:cs typeface="メイリオ" panose="020B0604030504040204" pitchFamily="50" charset="-128"/>
                      </a:rPr>
                      <m:t>Θ</m:t>
                    </m:r>
                    <m:r>
                      <a:rPr lang="en-US" altLang="ja-JP" sz="2000" b="0" i="1" smtClean="0">
                        <a:latin typeface="Cambria Math"/>
                        <a:cs typeface="メイリオ" panose="020B0604030504040204" pitchFamily="50" charset="-128"/>
                      </a:rPr>
                      <m:t>, </m:t>
                    </m:r>
                    <m:r>
                      <a:rPr lang="en-US" altLang="ja-JP" sz="2000" b="0" i="1" smtClean="0">
                        <a:latin typeface="Cambria Math"/>
                        <a:cs typeface="メイリオ" panose="020B0604030504040204" pitchFamily="50" charset="-128"/>
                      </a:rPr>
                      <m:t>𝜂</m:t>
                    </m:r>
                  </m:oMath>
                </a14:m>
                <a:r>
                  <a:rPr lang="en-US" altLang="ja-JP" sz="2000" dirty="0" smtClean="0">
                    <a:cs typeface="メイリオ" panose="020B0604030504040204" pitchFamily="50" charset="-128"/>
                  </a:rPr>
                  <a:t>)</a:t>
                </a:r>
                <a:br>
                  <a:rPr lang="en-US" altLang="ja-JP" sz="2000" dirty="0" smtClean="0">
                    <a:cs typeface="メイリオ" panose="020B0604030504040204" pitchFamily="50" charset="-128"/>
                  </a:rPr>
                </a:br>
                <a:r>
                  <a:rPr lang="en-US" altLang="ja-JP" sz="2000" dirty="0" smtClean="0">
                    <a:cs typeface="メイリオ" panose="020B0604030504040204" pitchFamily="50" charset="-128"/>
                  </a:rPr>
                  <a:t>                sink: </a:t>
                </a:r>
                <a:r>
                  <a:rPr lang="en-US" altLang="ja-JP" sz="2000" b="1" dirty="0">
                    <a:solidFill>
                      <a:schemeClr val="tx2"/>
                    </a:solidFill>
                    <a:cs typeface="メイリオ" panose="020B0604030504040204" pitchFamily="50" charset="-128"/>
                    <a:sym typeface="Wingdings" panose="05000000000000000000" pitchFamily="2" charset="2"/>
                  </a:rPr>
                  <a:t>Landau damping </a:t>
                </a:r>
                <a:r>
                  <a:rPr lang="en-US" altLang="ja-JP" sz="2000" b="1" dirty="0" smtClean="0">
                    <a:solidFill>
                      <a:schemeClr val="tx2"/>
                    </a:solidFill>
                    <a:cs typeface="メイリオ" panose="020B0604030504040204" pitchFamily="50" charset="-128"/>
                    <a:sym typeface="Wingdings" panose="05000000000000000000" pitchFamily="2" charset="2"/>
                  </a:rPr>
                  <a:t>	</a:t>
                </a:r>
                <a:r>
                  <a:rPr lang="en-US" altLang="ja-JP" sz="2000" dirty="0">
                    <a:cs typeface="メイリオ" panose="020B0604030504040204" pitchFamily="50" charset="-128"/>
                  </a:rPr>
                  <a:t> (dependent on </a:t>
                </a:r>
                <a14:m>
                  <m:oMath xmlns:m="http://schemas.openxmlformats.org/officeDocument/2006/math">
                    <m:r>
                      <m:rPr>
                        <m:sty m:val="p"/>
                      </m:rPr>
                      <a:rPr lang="en-US" altLang="ja-JP" sz="2000">
                        <a:latin typeface="Cambria Math"/>
                        <a:cs typeface="メイリオ" panose="020B0604030504040204" pitchFamily="50" charset="-128"/>
                      </a:rPr>
                      <m:t>Θ</m:t>
                    </m:r>
                  </m:oMath>
                </a14:m>
                <a:r>
                  <a:rPr lang="en-US" altLang="ja-JP" sz="2000" dirty="0" smtClean="0">
                    <a:latin typeface="+mj-lt"/>
                    <a:ea typeface="+mj-ea"/>
                    <a:cs typeface="メイリオ" panose="020B0604030504040204" pitchFamily="50" charset="-128"/>
                  </a:rPr>
                  <a:t>)</a:t>
                </a:r>
                <a:br>
                  <a:rPr lang="en-US" altLang="ja-JP" sz="2000" dirty="0" smtClean="0">
                    <a:latin typeface="+mj-lt"/>
                    <a:ea typeface="+mj-ea"/>
                    <a:cs typeface="メイリオ" panose="020B0604030504040204" pitchFamily="50" charset="-128"/>
                  </a:rPr>
                </a:br>
                <a:r>
                  <a:rPr lang="en-US" altLang="ja-JP" sz="2000" dirty="0" smtClean="0">
                    <a:latin typeface="+mj-lt"/>
                    <a:ea typeface="+mj-ea"/>
                    <a:cs typeface="メイリオ" panose="020B0604030504040204" pitchFamily="50" charset="-128"/>
                  </a:rPr>
                  <a:t>energy source and sink separation is </a:t>
                </a:r>
                <a:r>
                  <a:rPr lang="en-US" altLang="ja-JP" sz="2000" dirty="0" smtClean="0">
                    <a:solidFill>
                      <a:schemeClr val="accent2"/>
                    </a:solidFill>
                    <a:latin typeface="+mj-lt"/>
                    <a:ea typeface="+mj-ea"/>
                    <a:cs typeface="メイリオ" panose="020B0604030504040204" pitchFamily="50" charset="-128"/>
                  </a:rPr>
                  <a:t>not obvious</a:t>
                </a:r>
                <a:r>
                  <a:rPr lang="en-US" altLang="ja-JP" sz="2000" dirty="0" smtClean="0">
                    <a:latin typeface="+mj-lt"/>
                    <a:ea typeface="+mj-ea"/>
                    <a:cs typeface="メイリオ" panose="020B0604030504040204" pitchFamily="50" charset="-128"/>
                  </a:rPr>
                  <a:t/>
                </a:r>
                <a:br>
                  <a:rPr lang="en-US" altLang="ja-JP" sz="2000" dirty="0" smtClean="0">
                    <a:latin typeface="+mj-lt"/>
                    <a:ea typeface="+mj-ea"/>
                    <a:cs typeface="メイリオ" panose="020B0604030504040204" pitchFamily="50" charset="-128"/>
                  </a:rPr>
                </a:br>
                <a:endParaRPr lang="en-US" altLang="ja-JP" sz="2000" dirty="0" smtClean="0">
                  <a:latin typeface="+mj-lt"/>
                  <a:ea typeface="+mj-ea"/>
                  <a:cs typeface="メイリオ" panose="020B0604030504040204" pitchFamily="50" charset="-128"/>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611560" y="1141290"/>
                <a:ext cx="8208244" cy="3194785"/>
              </a:xfrm>
              <a:prstGeom prst="rect">
                <a:avLst/>
              </a:prstGeom>
              <a:blipFill rotWithShape="0">
                <a:blip r:embed="rId4"/>
                <a:stretch>
                  <a:fillRect l="-742" t="-763"/>
                </a:stretch>
              </a:blipFill>
            </p:spPr>
            <p:txBody>
              <a:bodyPr/>
              <a:lstStyle/>
              <a:p>
                <a:r>
                  <a:rPr lang="ja-JP" altLang="en-US">
                    <a:noFill/>
                  </a:rPr>
                  <a:t> </a:t>
                </a:r>
              </a:p>
            </p:txBody>
          </p:sp>
        </mc:Fallback>
      </mc:AlternateContent>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16662" t="11107" r="13884" b="4756"/>
          <a:stretch/>
        </p:blipFill>
        <p:spPr>
          <a:xfrm>
            <a:off x="5053993" y="4170873"/>
            <a:ext cx="2246462" cy="1905000"/>
          </a:xfrm>
          <a:prstGeom prst="rect">
            <a:avLst/>
          </a:prstGeom>
        </p:spPr>
      </p:pic>
      <mc:AlternateContent xmlns:mc="http://schemas.openxmlformats.org/markup-compatibility/2006" xmlns:a14="http://schemas.microsoft.com/office/drawing/2010/main">
        <mc:Choice Requires="a14">
          <p:sp>
            <p:nvSpPr>
              <p:cNvPr id="3" name="正方形/長方形 2"/>
              <p:cNvSpPr/>
              <p:nvPr/>
            </p:nvSpPr>
            <p:spPr>
              <a:xfrm>
                <a:off x="1527679" y="6075873"/>
                <a:ext cx="6714318" cy="559705"/>
              </a:xfrm>
              <a:prstGeom prst="rect">
                <a:avLst/>
              </a:prstGeom>
            </p:spPr>
            <p:txBody>
              <a:bodyPr wrap="square">
                <a:spAutoFit/>
              </a:bodyPr>
              <a:lstStyle/>
              <a:p>
                <a:r>
                  <a:rPr lang="en-US" altLang="ja-JP" sz="1400" dirty="0">
                    <a:cs typeface="メイリオ" panose="020B0604030504040204" pitchFamily="50" charset="-128"/>
                  </a:rPr>
                  <a:t>Fig.8 </a:t>
                </a:r>
                <a:r>
                  <a:rPr lang="en-US" altLang="ja-JP" sz="1400" dirty="0" smtClean="0">
                    <a:cs typeface="メイリオ" panose="020B0604030504040204" pitchFamily="50" charset="-128"/>
                  </a:rPr>
                  <a:t>initial perturbation</a:t>
                </a:r>
                <a:endParaRPr lang="en-US" altLang="ja-JP" sz="1400" dirty="0">
                  <a:cs typeface="メイリオ" panose="020B0604030504040204" pitchFamily="50" charset="-128"/>
                </a:endParaRPr>
              </a:p>
              <a:p>
                <a:r>
                  <a:rPr lang="en-US" altLang="ja-JP" sz="1400" dirty="0">
                    <a:cs typeface="メイリオ" panose="020B0604030504040204" pitchFamily="50" charset="-128"/>
                  </a:rPr>
                  <a:t> (a): </a:t>
                </a:r>
                <a:r>
                  <a:rPr lang="en-US" altLang="ja-JP" sz="1400" dirty="0" smtClean="0">
                    <a:cs typeface="メイリオ" panose="020B0604030504040204" pitchFamily="50" charset="-128"/>
                  </a:rPr>
                  <a:t>real space </a:t>
                </a:r>
                <a14:m>
                  <m:oMath xmlns:m="http://schemas.openxmlformats.org/officeDocument/2006/math">
                    <m:r>
                      <m:rPr>
                        <m:sty m:val="p"/>
                      </m:rPr>
                      <a:rPr lang="en-US" altLang="ja-JP" sz="1400" b="0" i="0" smtClean="0">
                        <a:latin typeface="Cambria Math" panose="02040503050406030204" pitchFamily="18" charset="0"/>
                        <a:cs typeface="メイリオ" panose="020B0604030504040204" pitchFamily="50" charset="-128"/>
                      </a:rPr>
                      <m:t>e</m:t>
                    </m:r>
                    <m:r>
                      <a:rPr lang="en-US" altLang="ja-JP" sz="1400" i="1">
                        <a:latin typeface="Cambria Math" panose="02040503050406030204" pitchFamily="18" charset="0"/>
                        <a:cs typeface="メイリオ" panose="020B0604030504040204" pitchFamily="50" charset="-128"/>
                      </a:rPr>
                      <m:t>𝜙</m:t>
                    </m:r>
                    <m:r>
                      <a:rPr lang="en-US" altLang="ja-JP" sz="1400" i="1">
                        <a:latin typeface="Cambria Math" panose="02040503050406030204" pitchFamily="18" charset="0"/>
                        <a:cs typeface="メイリオ" panose="020B0604030504040204" pitchFamily="50" charset="-128"/>
                      </a:rPr>
                      <m:t>(</m:t>
                    </m:r>
                    <m:r>
                      <a:rPr lang="en-US" altLang="ja-JP" sz="1400" b="1" i="1">
                        <a:latin typeface="Cambria Math" panose="02040503050406030204" pitchFamily="18" charset="0"/>
                        <a:cs typeface="メイリオ" panose="020B0604030504040204" pitchFamily="50" charset="-128"/>
                      </a:rPr>
                      <m:t>𝒙</m:t>
                    </m:r>
                    <m:r>
                      <a:rPr lang="en-US" altLang="ja-JP" sz="1400" i="1">
                        <a:latin typeface="Cambria Math" panose="02040503050406030204" pitchFamily="18" charset="0"/>
                        <a:cs typeface="メイリオ" panose="020B0604030504040204" pitchFamily="50" charset="-128"/>
                      </a:rPr>
                      <m:t>)</m:t>
                    </m:r>
                    <m:r>
                      <a:rPr lang="en-US" altLang="ja-JP" sz="1400" b="0" i="1" smtClean="0">
                        <a:latin typeface="Cambria Math" panose="02040503050406030204" pitchFamily="18" charset="0"/>
                        <a:cs typeface="メイリオ" panose="020B0604030504040204" pitchFamily="50" charset="-128"/>
                      </a:rPr>
                      <m:t>/</m:t>
                    </m:r>
                    <m:sSub>
                      <m:sSubPr>
                        <m:ctrlPr>
                          <a:rPr lang="en-US" altLang="ja-JP" sz="1400" b="0" i="1" smtClean="0">
                            <a:latin typeface="Cambria Math"/>
                            <a:cs typeface="メイリオ" panose="020B0604030504040204" pitchFamily="50" charset="-128"/>
                          </a:rPr>
                        </m:ctrlPr>
                      </m:sSubPr>
                      <m:e>
                        <m:r>
                          <a:rPr lang="en-US" altLang="ja-JP" sz="1400" b="0" i="1" smtClean="0">
                            <a:latin typeface="Cambria Math" panose="02040503050406030204" pitchFamily="18" charset="0"/>
                            <a:cs typeface="メイリオ" panose="020B0604030504040204" pitchFamily="50" charset="-128"/>
                          </a:rPr>
                          <m:t>𝑇</m:t>
                        </m:r>
                      </m:e>
                      <m:sub>
                        <m:r>
                          <a:rPr lang="en-US" altLang="ja-JP" sz="1400" b="0" i="1" smtClean="0">
                            <a:latin typeface="Cambria Math" panose="02040503050406030204" pitchFamily="18" charset="0"/>
                            <a:cs typeface="メイリオ" panose="020B0604030504040204" pitchFamily="50" charset="-128"/>
                          </a:rPr>
                          <m:t>𝑒</m:t>
                        </m:r>
                      </m:sub>
                    </m:sSub>
                  </m:oMath>
                </a14:m>
                <a:r>
                  <a:rPr lang="en-US" altLang="ja-JP" sz="1400" dirty="0" smtClean="0">
                    <a:cs typeface="メイリオ" panose="020B0604030504040204" pitchFamily="50" charset="-128"/>
                  </a:rPr>
                  <a:t>,  (b): energy spectrum:</a:t>
                </a:r>
                <a:r>
                  <a:rPr lang="en-US" altLang="ja-JP" sz="1400" b="0" dirty="0" smtClean="0">
                    <a:cs typeface="メイリオ" panose="020B0604030504040204" pitchFamily="50" charset="-128"/>
                  </a:rPr>
                  <a:t> </a:t>
                </a:r>
                <a14:m>
                  <m:oMath xmlns:m="http://schemas.openxmlformats.org/officeDocument/2006/math">
                    <m:r>
                      <m:rPr>
                        <m:sty m:val="p"/>
                      </m:rPr>
                      <a:rPr lang="en-US" altLang="ja-JP" sz="1400" b="0" i="0" smtClean="0">
                        <a:latin typeface="Cambria Math" panose="02040503050406030204" pitchFamily="18" charset="0"/>
                        <a:cs typeface="メイリオ" panose="020B0604030504040204" pitchFamily="50" charset="-128"/>
                      </a:rPr>
                      <m:t>E</m:t>
                    </m:r>
                    <m:d>
                      <m:dPr>
                        <m:ctrlPr>
                          <a:rPr lang="en-US" altLang="ja-JP" sz="1400" b="0" i="1" smtClean="0">
                            <a:latin typeface="Cambria Math"/>
                            <a:cs typeface="メイリオ" panose="020B0604030504040204" pitchFamily="50" charset="-128"/>
                          </a:rPr>
                        </m:ctrlPr>
                      </m:dPr>
                      <m:e>
                        <m:sSub>
                          <m:sSubPr>
                            <m:ctrlPr>
                              <a:rPr lang="en-US" altLang="ja-JP" sz="1400" b="0" i="1" smtClean="0">
                                <a:latin typeface="Cambria Math"/>
                                <a:cs typeface="メイリオ" panose="020B0604030504040204" pitchFamily="50" charset="-128"/>
                              </a:rPr>
                            </m:ctrlPr>
                          </m:sSubPr>
                          <m:e>
                            <m:r>
                              <m:rPr>
                                <m:sty m:val="p"/>
                              </m:rPr>
                              <a:rPr lang="en-US" altLang="ja-JP" sz="1400" b="0" i="0" smtClean="0">
                                <a:latin typeface="Cambria Math" panose="02040503050406030204" pitchFamily="18" charset="0"/>
                                <a:cs typeface="メイリオ" panose="020B0604030504040204" pitchFamily="50" charset="-128"/>
                              </a:rPr>
                              <m:t>k</m:t>
                            </m:r>
                          </m:e>
                          <m:sub>
                            <m:r>
                              <m:rPr>
                                <m:sty m:val="p"/>
                              </m:rPr>
                              <a:rPr lang="en-US" altLang="ja-JP" sz="1400" b="0" i="0" smtClean="0">
                                <a:latin typeface="Cambria Math" panose="02040503050406030204" pitchFamily="18" charset="0"/>
                                <a:cs typeface="メイリオ" panose="020B0604030504040204" pitchFamily="50" charset="-128"/>
                              </a:rPr>
                              <m:t>x</m:t>
                            </m:r>
                          </m:sub>
                        </m:sSub>
                        <m:r>
                          <a:rPr lang="en-US" altLang="ja-JP" sz="1400" b="0" i="0" smtClean="0">
                            <a:latin typeface="Cambria Math" panose="02040503050406030204" pitchFamily="18" charset="0"/>
                            <a:cs typeface="メイリオ" panose="020B0604030504040204" pitchFamily="50" charset="-128"/>
                          </a:rPr>
                          <m:t>,</m:t>
                        </m:r>
                        <m:sSub>
                          <m:sSubPr>
                            <m:ctrlPr>
                              <a:rPr lang="en-US" altLang="ja-JP" sz="1400" b="0" i="1" smtClean="0">
                                <a:latin typeface="Cambria Math"/>
                                <a:cs typeface="メイリオ" panose="020B0604030504040204" pitchFamily="50" charset="-128"/>
                              </a:rPr>
                            </m:ctrlPr>
                          </m:sSubPr>
                          <m:e>
                            <m:r>
                              <m:rPr>
                                <m:sty m:val="p"/>
                              </m:rPr>
                              <a:rPr lang="en-US" altLang="ja-JP" sz="1400" b="0" i="0" smtClean="0">
                                <a:latin typeface="Cambria Math" panose="02040503050406030204" pitchFamily="18" charset="0"/>
                                <a:cs typeface="メイリオ" panose="020B0604030504040204" pitchFamily="50" charset="-128"/>
                              </a:rPr>
                              <m:t>k</m:t>
                            </m:r>
                          </m:e>
                          <m:sub>
                            <m:r>
                              <m:rPr>
                                <m:sty m:val="p"/>
                              </m:rPr>
                              <a:rPr lang="en-US" altLang="ja-JP" sz="1400" b="0" i="0" smtClean="0">
                                <a:latin typeface="Cambria Math" panose="02040503050406030204" pitchFamily="18" charset="0"/>
                                <a:cs typeface="メイリオ" panose="020B0604030504040204" pitchFamily="50" charset="-128"/>
                              </a:rPr>
                              <m:t>y</m:t>
                            </m:r>
                          </m:sub>
                        </m:sSub>
                      </m:e>
                    </m:d>
                    <m:r>
                      <a:rPr lang="en-US" altLang="ja-JP" sz="1400" b="0" i="1" smtClean="0">
                        <a:latin typeface="Cambria Math" panose="02040503050406030204" pitchFamily="18" charset="0"/>
                        <a:cs typeface="メイリオ" panose="020B0604030504040204" pitchFamily="50" charset="-128"/>
                      </a:rPr>
                      <m:t>=</m:t>
                    </m:r>
                    <m:nary>
                      <m:naryPr>
                        <m:chr m:val="∑"/>
                        <m:limLoc m:val="subSup"/>
                        <m:ctrlPr>
                          <a:rPr lang="en-US" altLang="ja-JP" sz="1400" b="0" i="1" smtClean="0">
                            <a:latin typeface="Cambria Math"/>
                            <a:cs typeface="メイリオ" panose="020B0604030504040204" pitchFamily="50" charset="-128"/>
                          </a:rPr>
                        </m:ctrlPr>
                      </m:naryPr>
                      <m:sub>
                        <m:r>
                          <m:rPr>
                            <m:brk m:alnAt="25"/>
                          </m:rPr>
                          <a:rPr lang="en-US" altLang="ja-JP" sz="1400" b="0" i="1" smtClean="0">
                            <a:latin typeface="Cambria Math" panose="02040503050406030204" pitchFamily="18" charset="0"/>
                            <a:cs typeface="メイリオ" panose="020B0604030504040204" pitchFamily="50" charset="-128"/>
                          </a:rPr>
                          <m:t>𝑘</m:t>
                        </m:r>
                      </m:sub>
                      <m:sup>
                        <m:r>
                          <a:rPr lang="en-US" altLang="ja-JP" sz="1400" b="0" i="1" smtClean="0">
                            <a:latin typeface="Cambria Math" panose="02040503050406030204" pitchFamily="18" charset="0"/>
                            <a:cs typeface="メイリオ" panose="020B0604030504040204" pitchFamily="50" charset="-128"/>
                          </a:rPr>
                          <m:t>𝑘</m:t>
                        </m:r>
                        <m:r>
                          <a:rPr lang="en-US" altLang="ja-JP" sz="1400" b="0" i="1" smtClean="0">
                            <a:latin typeface="Cambria Math" panose="02040503050406030204" pitchFamily="18" charset="0"/>
                            <a:cs typeface="メイリオ" panose="020B0604030504040204" pitchFamily="50" charset="-128"/>
                          </a:rPr>
                          <m:t>+</m:t>
                        </m:r>
                        <m:r>
                          <m:rPr>
                            <m:sty m:val="p"/>
                          </m:rPr>
                          <a:rPr lang="en-US" altLang="ja-JP" sz="1400" b="0" i="0" smtClean="0">
                            <a:latin typeface="Cambria Math" panose="02040503050406030204" pitchFamily="18" charset="0"/>
                            <a:cs typeface="メイリオ" panose="020B0604030504040204" pitchFamily="50" charset="-128"/>
                          </a:rPr>
                          <m:t>Δ</m:t>
                        </m:r>
                        <m:r>
                          <a:rPr lang="en-US" altLang="ja-JP" sz="1400" b="0" i="1" smtClean="0">
                            <a:latin typeface="Cambria Math" panose="02040503050406030204" pitchFamily="18" charset="0"/>
                            <a:cs typeface="メイリオ" panose="020B0604030504040204" pitchFamily="50" charset="-128"/>
                          </a:rPr>
                          <m:t>𝑘</m:t>
                        </m:r>
                      </m:sup>
                      <m:e>
                        <m:d>
                          <m:dPr>
                            <m:ctrlPr>
                              <a:rPr lang="en-US" altLang="ja-JP" sz="1400" b="1" i="1" smtClean="0">
                                <a:latin typeface="Cambria Math"/>
                                <a:cs typeface="メイリオ" panose="020B0604030504040204" pitchFamily="50" charset="-128"/>
                              </a:rPr>
                            </m:ctrlPr>
                          </m:dPr>
                          <m:e>
                            <m:r>
                              <a:rPr lang="en-US" altLang="ja-JP" sz="1400" b="0" i="1" smtClean="0">
                                <a:latin typeface="Cambria Math"/>
                                <a:cs typeface="メイリオ" panose="020B0604030504040204" pitchFamily="50" charset="-128"/>
                              </a:rPr>
                              <m:t>𝜏</m:t>
                            </m:r>
                            <m:r>
                              <a:rPr lang="en-US" altLang="ja-JP" sz="1400" b="0" i="1" smtClean="0">
                                <a:latin typeface="Cambria Math" panose="02040503050406030204" pitchFamily="18" charset="0"/>
                                <a:cs typeface="メイリオ" panose="020B0604030504040204" pitchFamily="50" charset="-128"/>
                              </a:rPr>
                              <m:t>+</m:t>
                            </m:r>
                            <m:sSubSup>
                              <m:sSubSupPr>
                                <m:ctrlPr>
                                  <a:rPr lang="en-US" altLang="ja-JP" sz="1400" b="0" i="1" smtClean="0">
                                    <a:latin typeface="Cambria Math"/>
                                    <a:cs typeface="メイリオ" panose="020B0604030504040204" pitchFamily="50" charset="-128"/>
                                  </a:rPr>
                                </m:ctrlPr>
                              </m:sSubSupPr>
                              <m:e>
                                <m:r>
                                  <a:rPr lang="en-US" altLang="ja-JP" sz="1400" b="0" i="1" smtClean="0">
                                    <a:latin typeface="Cambria Math"/>
                                    <a:cs typeface="メイリオ" panose="020B0604030504040204" pitchFamily="50" charset="-128"/>
                                  </a:rPr>
                                  <m:t>𝜌</m:t>
                                </m:r>
                              </m:e>
                              <m:sub>
                                <m:r>
                                  <a:rPr lang="en-US" altLang="ja-JP" sz="1400" b="0" i="1" smtClean="0">
                                    <a:latin typeface="Cambria Math"/>
                                    <a:cs typeface="メイリオ" panose="020B0604030504040204" pitchFamily="50" charset="-128"/>
                                  </a:rPr>
                                  <m:t>𝑠</m:t>
                                </m:r>
                              </m:sub>
                              <m:sup>
                                <m:r>
                                  <a:rPr lang="en-US" altLang="ja-JP" sz="1400" b="0" i="1" smtClean="0">
                                    <a:latin typeface="Cambria Math"/>
                                    <a:cs typeface="メイリオ" panose="020B0604030504040204" pitchFamily="50" charset="-128"/>
                                  </a:rPr>
                                  <m:t>2</m:t>
                                </m:r>
                              </m:sup>
                            </m:sSubSup>
                            <m:sSup>
                              <m:sSupPr>
                                <m:ctrlPr>
                                  <a:rPr lang="en-US" altLang="ja-JP" sz="1400" b="0" i="1" smtClean="0">
                                    <a:latin typeface="Cambria Math"/>
                                    <a:cs typeface="メイリオ" panose="020B0604030504040204" pitchFamily="50" charset="-128"/>
                                  </a:rPr>
                                </m:ctrlPr>
                              </m:sSupPr>
                              <m:e>
                                <m:r>
                                  <a:rPr lang="en-US" altLang="ja-JP" sz="1400" b="0" i="1" smtClean="0">
                                    <a:latin typeface="Cambria Math" panose="02040503050406030204" pitchFamily="18" charset="0"/>
                                    <a:cs typeface="メイリオ" panose="020B0604030504040204" pitchFamily="50" charset="-128"/>
                                  </a:rPr>
                                  <m:t>𝑘</m:t>
                                </m:r>
                              </m:e>
                              <m:sup>
                                <m:r>
                                  <a:rPr lang="en-US" altLang="ja-JP" sz="1400" b="0" i="1" smtClean="0">
                                    <a:latin typeface="Cambria Math" panose="02040503050406030204" pitchFamily="18" charset="0"/>
                                    <a:cs typeface="メイリオ" panose="020B0604030504040204" pitchFamily="50" charset="-128"/>
                                  </a:rPr>
                                  <m:t>2</m:t>
                                </m:r>
                              </m:sup>
                            </m:sSup>
                          </m:e>
                        </m:d>
                        <m:sSubSup>
                          <m:sSubSupPr>
                            <m:ctrlPr>
                              <a:rPr lang="en-US" altLang="ja-JP" sz="1400" b="0" i="1" smtClean="0">
                                <a:latin typeface="Cambria Math"/>
                                <a:cs typeface="メイリオ" panose="020B0604030504040204" pitchFamily="50" charset="-128"/>
                              </a:rPr>
                            </m:ctrlPr>
                          </m:sSubSupPr>
                          <m:e>
                            <m:r>
                              <a:rPr lang="en-US" altLang="ja-JP" sz="1400" b="0" i="1" smtClean="0">
                                <a:latin typeface="Cambria Math" panose="02040503050406030204" pitchFamily="18" charset="0"/>
                                <a:cs typeface="メイリオ" panose="020B0604030504040204" pitchFamily="50" charset="-128"/>
                              </a:rPr>
                              <m:t>𝜙</m:t>
                            </m:r>
                          </m:e>
                          <m:sub>
                            <m:r>
                              <a:rPr lang="en-US" altLang="ja-JP" sz="1400" b="0" i="1" smtClean="0">
                                <a:latin typeface="Cambria Math" panose="02040503050406030204" pitchFamily="18" charset="0"/>
                                <a:cs typeface="メイリオ" panose="020B0604030504040204" pitchFamily="50" charset="-128"/>
                              </a:rPr>
                              <m:t>𝑘</m:t>
                            </m:r>
                          </m:sub>
                          <m:sup>
                            <m:r>
                              <a:rPr lang="en-US" altLang="ja-JP" sz="1400" b="0" i="1" smtClean="0">
                                <a:latin typeface="Cambria Math" panose="02040503050406030204" pitchFamily="18" charset="0"/>
                                <a:cs typeface="メイリオ" panose="020B0604030504040204" pitchFamily="50" charset="-128"/>
                              </a:rPr>
                              <m:t>2</m:t>
                            </m:r>
                          </m:sup>
                        </m:sSubSup>
                      </m:e>
                    </m:nary>
                  </m:oMath>
                </a14:m>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527679" y="6075873"/>
                <a:ext cx="6714318" cy="559705"/>
              </a:xfrm>
              <a:prstGeom prst="rect">
                <a:avLst/>
              </a:prstGeom>
              <a:blipFill rotWithShape="0">
                <a:blip r:embed="rId6"/>
                <a:stretch>
                  <a:fillRect l="-272" t="-15217" b="-8369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2504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Zonal flow formation in </a:t>
            </a:r>
            <a:br>
              <a:rPr lang="en-US" altLang="ja-JP" dirty="0"/>
            </a:br>
            <a:r>
              <a:rPr lang="en-US" altLang="ja-JP" dirty="0"/>
              <a:t>electron </a:t>
            </a:r>
            <a:r>
              <a:rPr lang="en-US" altLang="ja-JP" dirty="0" smtClean="0"/>
              <a:t>decaying </a:t>
            </a:r>
            <a:r>
              <a:rPr lang="en-US" altLang="ja-JP" dirty="0"/>
              <a:t>turbulence</a:t>
            </a:r>
            <a:endParaRPr kumimoji="1" lang="ja-JP"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74" y="1308545"/>
            <a:ext cx="3143577" cy="22005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134" y="2415676"/>
            <a:ext cx="3181206" cy="2753880"/>
          </a:xfrm>
          <a:prstGeom prst="rect">
            <a:avLst/>
          </a:prstGeom>
        </p:spPr>
      </p:pic>
      <mc:AlternateContent xmlns:mc="http://schemas.openxmlformats.org/markup-compatibility/2006" xmlns:a14="http://schemas.microsoft.com/office/drawing/2010/main">
        <mc:Choice Requires="a14">
          <p:sp>
            <p:nvSpPr>
              <p:cNvPr id="9" name="テキスト ボックス 8"/>
              <p:cNvSpPr txBox="1"/>
              <p:nvPr/>
            </p:nvSpPr>
            <p:spPr>
              <a:xfrm>
                <a:off x="354370" y="5187916"/>
                <a:ext cx="4118776" cy="1252843"/>
              </a:xfrm>
              <a:prstGeom prst="rect">
                <a:avLst/>
              </a:prstGeom>
              <a:noFill/>
            </p:spPr>
            <p:txBody>
              <a:bodyPr wrap="square" rtlCol="0">
                <a:spAutoFit/>
              </a:bodyPr>
              <a:lstStyle/>
              <a:p>
                <a:r>
                  <a:rPr lang="en-US" altLang="ja-JP" sz="1600" dirty="0" smtClean="0">
                    <a:latin typeface="+mj-lt"/>
                    <a:ea typeface="+mj-ea"/>
                    <a:cs typeface="メイリオ" panose="020B0604030504040204" pitchFamily="50" charset="-128"/>
                  </a:rPr>
                  <a:t>Fig.9 saturated state for case </a:t>
                </a:r>
                <a14:m>
                  <m:oMath xmlns:m="http://schemas.openxmlformats.org/officeDocument/2006/math">
                    <m:f>
                      <m:fPr>
                        <m:ctrlPr>
                          <a:rPr lang="en-US" altLang="ja-JP" sz="1600" b="0" i="1" smtClean="0">
                            <a:latin typeface="Cambria Math"/>
                            <a:ea typeface="+mj-ea"/>
                            <a:cs typeface="メイリオ" panose="020B0604030504040204" pitchFamily="50" charset="-128"/>
                          </a:rPr>
                        </m:ctrlPr>
                      </m:fPr>
                      <m:num>
                        <m:sSub>
                          <m:sSubPr>
                            <m:ctrlPr>
                              <a:rPr lang="en-US" altLang="ja-JP" sz="1600" b="0" i="1" smtClean="0">
                                <a:latin typeface="Cambria Math"/>
                                <a:ea typeface="+mj-ea"/>
                                <a:cs typeface="メイリオ" panose="020B0604030504040204" pitchFamily="50" charset="-128"/>
                              </a:rPr>
                            </m:ctrlPr>
                          </m:sSubPr>
                          <m:e>
                            <m:r>
                              <a:rPr lang="en-US" altLang="ja-JP" sz="1600" b="0" i="1" smtClean="0">
                                <a:latin typeface="Cambria Math" panose="02040503050406030204" pitchFamily="18" charset="0"/>
                                <a:ea typeface="+mj-ea"/>
                                <a:cs typeface="メイリオ" panose="020B0604030504040204" pitchFamily="50" charset="-128"/>
                              </a:rPr>
                              <m:t>𝐿</m:t>
                            </m:r>
                          </m:e>
                          <m:sub>
                            <m:r>
                              <a:rPr lang="en-US" altLang="ja-JP" sz="1600" b="0" i="1" smtClean="0">
                                <a:latin typeface="Cambria Math" panose="02040503050406030204" pitchFamily="18" charset="0"/>
                                <a:ea typeface="+mj-ea"/>
                                <a:cs typeface="メイリオ" panose="020B0604030504040204" pitchFamily="50" charset="-128"/>
                              </a:rPr>
                              <m:t>𝑛</m:t>
                            </m:r>
                          </m:sub>
                        </m:sSub>
                      </m:num>
                      <m:den>
                        <m:sSub>
                          <m:sSubPr>
                            <m:ctrlPr>
                              <a:rPr lang="en-US" altLang="ja-JP" sz="1600" b="0" i="1" smtClean="0">
                                <a:latin typeface="Cambria Math"/>
                                <a:ea typeface="+mj-ea"/>
                                <a:cs typeface="メイリオ" panose="020B0604030504040204" pitchFamily="50" charset="-128"/>
                              </a:rPr>
                            </m:ctrlPr>
                          </m:sSubPr>
                          <m:e>
                            <m:r>
                              <a:rPr lang="en-US" altLang="ja-JP" sz="1600" b="0" i="1" smtClean="0">
                                <a:latin typeface="Cambria Math" panose="02040503050406030204" pitchFamily="18" charset="0"/>
                                <a:ea typeface="+mj-ea"/>
                                <a:cs typeface="メイリオ" panose="020B0604030504040204" pitchFamily="50" charset="-128"/>
                              </a:rPr>
                              <m:t>𝜌</m:t>
                            </m:r>
                          </m:e>
                          <m:sub>
                            <m:r>
                              <a:rPr lang="en-US" altLang="ja-JP" sz="1600" b="0" i="1" smtClean="0">
                                <a:latin typeface="Cambria Math" panose="02040503050406030204" pitchFamily="18" charset="0"/>
                                <a:ea typeface="+mj-ea"/>
                                <a:cs typeface="メイリオ" panose="020B0604030504040204" pitchFamily="50" charset="-128"/>
                              </a:rPr>
                              <m:t>𝑡𝑒</m:t>
                            </m:r>
                          </m:sub>
                        </m:sSub>
                      </m:den>
                    </m:f>
                    <m:r>
                      <a:rPr lang="en-US" altLang="ja-JP" sz="1600" b="0" i="1" smtClean="0">
                        <a:latin typeface="Cambria Math" panose="02040503050406030204" pitchFamily="18" charset="0"/>
                        <a:ea typeface="+mj-ea"/>
                        <a:cs typeface="メイリオ" panose="020B0604030504040204" pitchFamily="50" charset="-128"/>
                      </a:rPr>
                      <m:t>=1500</m:t>
                    </m:r>
                  </m:oMath>
                </a14:m>
                <a:endParaRPr lang="en-US" altLang="ja-JP" sz="1600" dirty="0" smtClean="0">
                  <a:latin typeface="+mj-lt"/>
                  <a:ea typeface="+mj-ea"/>
                  <a:cs typeface="メイリオ" panose="020B0604030504040204" pitchFamily="50" charset="-128"/>
                </a:endParaRPr>
              </a:p>
              <a:p>
                <a:r>
                  <a:rPr lang="en-US" altLang="ja-JP" sz="1600" dirty="0" smtClean="0">
                    <a:latin typeface="+mj-lt"/>
                    <a:ea typeface="+mj-ea"/>
                    <a:cs typeface="メイリオ" panose="020B0604030504040204" pitchFamily="50" charset="-128"/>
                  </a:rPr>
                  <a:t> (a): </a:t>
                </a:r>
                <a:r>
                  <a:rPr lang="en-US" altLang="ja-JP" sz="1600" dirty="0" smtClean="0">
                    <a:cs typeface="メイリオ" panose="020B0604030504040204" pitchFamily="50" charset="-128"/>
                  </a:rPr>
                  <a:t>real space </a:t>
                </a:r>
                <a14:m>
                  <m:oMath xmlns:m="http://schemas.openxmlformats.org/officeDocument/2006/math">
                    <m:r>
                      <m:rPr>
                        <m:sty m:val="p"/>
                      </m:rPr>
                      <a:rPr lang="en-US" altLang="ja-JP" sz="1600" b="0" i="0" smtClean="0">
                        <a:latin typeface="Cambria Math" panose="02040503050406030204" pitchFamily="18" charset="0"/>
                        <a:cs typeface="メイリオ" panose="020B0604030504040204" pitchFamily="50" charset="-128"/>
                      </a:rPr>
                      <m:t>e</m:t>
                    </m:r>
                    <m:r>
                      <a:rPr lang="en-US" altLang="ja-JP" sz="1600" i="1">
                        <a:latin typeface="Cambria Math" panose="02040503050406030204" pitchFamily="18" charset="0"/>
                        <a:cs typeface="メイリオ" panose="020B0604030504040204" pitchFamily="50" charset="-128"/>
                      </a:rPr>
                      <m:t>𝜙</m:t>
                    </m:r>
                    <m:r>
                      <a:rPr lang="en-US" altLang="ja-JP" sz="1600" i="1">
                        <a:latin typeface="Cambria Math" panose="02040503050406030204" pitchFamily="18" charset="0"/>
                        <a:cs typeface="メイリオ" panose="020B0604030504040204" pitchFamily="50" charset="-128"/>
                      </a:rPr>
                      <m:t>(</m:t>
                    </m:r>
                    <m:r>
                      <a:rPr lang="en-US" altLang="ja-JP" sz="1600" b="1" i="1">
                        <a:latin typeface="Cambria Math" panose="02040503050406030204" pitchFamily="18" charset="0"/>
                        <a:cs typeface="メイリオ" panose="020B0604030504040204" pitchFamily="50" charset="-128"/>
                      </a:rPr>
                      <m:t>𝒙</m:t>
                    </m:r>
                    <m:r>
                      <a:rPr lang="en-US" altLang="ja-JP" sz="1600" i="1">
                        <a:latin typeface="Cambria Math" panose="02040503050406030204" pitchFamily="18" charset="0"/>
                        <a:cs typeface="メイリオ" panose="020B0604030504040204" pitchFamily="50" charset="-128"/>
                      </a:rPr>
                      <m:t>)</m:t>
                    </m:r>
                    <m:r>
                      <a:rPr lang="en-US" altLang="ja-JP" sz="1600" b="0" i="1" smtClean="0">
                        <a:latin typeface="Cambria Math" panose="02040503050406030204" pitchFamily="18" charset="0"/>
                        <a:cs typeface="メイリオ" panose="020B0604030504040204" pitchFamily="50" charset="-128"/>
                      </a:rPr>
                      <m:t>/</m:t>
                    </m:r>
                    <m:sSub>
                      <m:sSubPr>
                        <m:ctrlPr>
                          <a:rPr lang="en-US" altLang="ja-JP" sz="1600" b="0" i="1" smtClean="0">
                            <a:latin typeface="Cambria Math"/>
                            <a:cs typeface="メイリオ" panose="020B0604030504040204" pitchFamily="50" charset="-128"/>
                          </a:rPr>
                        </m:ctrlPr>
                      </m:sSubPr>
                      <m:e>
                        <m:r>
                          <a:rPr lang="en-US" altLang="ja-JP" sz="1600" b="0" i="1" smtClean="0">
                            <a:latin typeface="Cambria Math" panose="02040503050406030204" pitchFamily="18" charset="0"/>
                            <a:cs typeface="メイリオ" panose="020B0604030504040204" pitchFamily="50" charset="-128"/>
                          </a:rPr>
                          <m:t>𝑇</m:t>
                        </m:r>
                      </m:e>
                      <m:sub>
                        <m:r>
                          <a:rPr lang="en-US" altLang="ja-JP" sz="1600" b="0" i="1" smtClean="0">
                            <a:latin typeface="Cambria Math" panose="02040503050406030204" pitchFamily="18" charset="0"/>
                            <a:cs typeface="メイリオ" panose="020B0604030504040204" pitchFamily="50" charset="-128"/>
                          </a:rPr>
                          <m:t>𝑒</m:t>
                        </m:r>
                      </m:sub>
                    </m:sSub>
                  </m:oMath>
                </a14:m>
                <a:r>
                  <a:rPr lang="en-US" altLang="ja-JP" sz="1600" dirty="0" smtClean="0">
                    <a:cs typeface="メイリオ" panose="020B0604030504040204" pitchFamily="50" charset="-128"/>
                  </a:rPr>
                  <a:t>, </a:t>
                </a:r>
                <a:br>
                  <a:rPr lang="en-US" altLang="ja-JP" sz="1600" dirty="0" smtClean="0">
                    <a:cs typeface="メイリオ" panose="020B0604030504040204" pitchFamily="50" charset="-128"/>
                  </a:rPr>
                </a:br>
                <a:r>
                  <a:rPr lang="en-US" altLang="ja-JP" sz="1600" dirty="0" smtClean="0">
                    <a:cs typeface="メイリオ" panose="020B0604030504040204" pitchFamily="50" charset="-128"/>
                  </a:rPr>
                  <a:t> (b): energy spectrum:</a:t>
                </a:r>
                <a:r>
                  <a:rPr lang="en-US" altLang="ja-JP" sz="1600" b="0" dirty="0" smtClean="0">
                    <a:cs typeface="メイリオ" panose="020B0604030504040204" pitchFamily="50" charset="-128"/>
                  </a:rPr>
                  <a:t> </a:t>
                </a:r>
                <a:r>
                  <a:rPr lang="en-US" altLang="ja-JP" sz="1600" b="0" i="0" dirty="0" smtClean="0">
                    <a:latin typeface="Cambria Math" panose="02040503050406030204" pitchFamily="18" charset="0"/>
                    <a:cs typeface="メイリオ" panose="020B0604030504040204" pitchFamily="50" charset="-128"/>
                  </a:rPr>
                  <a:t/>
                </a:r>
                <a:br>
                  <a:rPr lang="en-US" altLang="ja-JP" sz="1600" b="0" i="0" dirty="0" smtClean="0">
                    <a:latin typeface="Cambria Math" panose="02040503050406030204" pitchFamily="18" charset="0"/>
                    <a:cs typeface="メイリオ" panose="020B0604030504040204" pitchFamily="50" charset="-128"/>
                  </a:rPr>
                </a:br>
                <a:r>
                  <a:rPr lang="en-US" altLang="ja-JP" sz="1600" b="0" i="0" dirty="0" smtClean="0">
                    <a:latin typeface="Cambria Math" panose="02040503050406030204" pitchFamily="18" charset="0"/>
                    <a:cs typeface="メイリオ" panose="020B0604030504040204" pitchFamily="50" charset="-128"/>
                  </a:rPr>
                  <a:t> </a:t>
                </a:r>
                <a14:m>
                  <m:oMath xmlns:m="http://schemas.openxmlformats.org/officeDocument/2006/math">
                    <m:r>
                      <m:rPr>
                        <m:sty m:val="p"/>
                      </m:rPr>
                      <a:rPr lang="en-US" altLang="ja-JP" sz="1600" b="0" i="0" smtClean="0">
                        <a:latin typeface="Cambria Math" panose="02040503050406030204" pitchFamily="18" charset="0"/>
                        <a:cs typeface="メイリオ" panose="020B0604030504040204" pitchFamily="50" charset="-128"/>
                      </a:rPr>
                      <m:t>E</m:t>
                    </m:r>
                    <m:d>
                      <m:dPr>
                        <m:ctrlPr>
                          <a:rPr lang="en-US" altLang="ja-JP" sz="1600" b="0" i="1" smtClean="0">
                            <a:latin typeface="Cambria Math"/>
                            <a:cs typeface="メイリオ" panose="020B0604030504040204" pitchFamily="50" charset="-128"/>
                          </a:rPr>
                        </m:ctrlPr>
                      </m:dPr>
                      <m:e>
                        <m:sSub>
                          <m:sSubPr>
                            <m:ctrlPr>
                              <a:rPr lang="en-US" altLang="ja-JP" sz="1600" b="0" i="1" smtClean="0">
                                <a:latin typeface="Cambria Math"/>
                                <a:cs typeface="メイリオ" panose="020B0604030504040204" pitchFamily="50" charset="-128"/>
                              </a:rPr>
                            </m:ctrlPr>
                          </m:sSubPr>
                          <m:e>
                            <m:r>
                              <m:rPr>
                                <m:sty m:val="p"/>
                              </m:rPr>
                              <a:rPr lang="en-US" altLang="ja-JP" sz="1600" b="0" i="0" smtClean="0">
                                <a:latin typeface="Cambria Math" panose="02040503050406030204" pitchFamily="18" charset="0"/>
                                <a:cs typeface="メイリオ" panose="020B0604030504040204" pitchFamily="50" charset="-128"/>
                              </a:rPr>
                              <m:t>k</m:t>
                            </m:r>
                          </m:e>
                          <m:sub>
                            <m:r>
                              <m:rPr>
                                <m:sty m:val="p"/>
                              </m:rPr>
                              <a:rPr lang="en-US" altLang="ja-JP" sz="1600" b="0" i="0" smtClean="0">
                                <a:latin typeface="Cambria Math" panose="02040503050406030204" pitchFamily="18" charset="0"/>
                                <a:cs typeface="メイリオ" panose="020B0604030504040204" pitchFamily="50" charset="-128"/>
                              </a:rPr>
                              <m:t>x</m:t>
                            </m:r>
                          </m:sub>
                        </m:sSub>
                        <m:r>
                          <a:rPr lang="en-US" altLang="ja-JP" sz="1600" b="0" i="0" smtClean="0">
                            <a:latin typeface="Cambria Math" panose="02040503050406030204" pitchFamily="18" charset="0"/>
                            <a:cs typeface="メイリオ" panose="020B0604030504040204" pitchFamily="50" charset="-128"/>
                          </a:rPr>
                          <m:t>,</m:t>
                        </m:r>
                        <m:sSub>
                          <m:sSubPr>
                            <m:ctrlPr>
                              <a:rPr lang="en-US" altLang="ja-JP" sz="1600" b="0" i="1" smtClean="0">
                                <a:latin typeface="Cambria Math"/>
                                <a:cs typeface="メイリオ" panose="020B0604030504040204" pitchFamily="50" charset="-128"/>
                              </a:rPr>
                            </m:ctrlPr>
                          </m:sSubPr>
                          <m:e>
                            <m:r>
                              <m:rPr>
                                <m:sty m:val="p"/>
                              </m:rPr>
                              <a:rPr lang="en-US" altLang="ja-JP" sz="1600" b="0" i="0" smtClean="0">
                                <a:latin typeface="Cambria Math" panose="02040503050406030204" pitchFamily="18" charset="0"/>
                                <a:cs typeface="メイリオ" panose="020B0604030504040204" pitchFamily="50" charset="-128"/>
                              </a:rPr>
                              <m:t>k</m:t>
                            </m:r>
                          </m:e>
                          <m:sub>
                            <m:r>
                              <m:rPr>
                                <m:sty m:val="p"/>
                              </m:rPr>
                              <a:rPr lang="en-US" altLang="ja-JP" sz="1600" b="0" i="0" smtClean="0">
                                <a:latin typeface="Cambria Math" panose="02040503050406030204" pitchFamily="18" charset="0"/>
                                <a:cs typeface="メイリオ" panose="020B0604030504040204" pitchFamily="50" charset="-128"/>
                              </a:rPr>
                              <m:t>y</m:t>
                            </m:r>
                          </m:sub>
                        </m:sSub>
                      </m:e>
                    </m:d>
                    <m:r>
                      <a:rPr lang="en-US" altLang="ja-JP" sz="1600" b="0" i="1" smtClean="0">
                        <a:latin typeface="Cambria Math" panose="02040503050406030204" pitchFamily="18" charset="0"/>
                        <a:cs typeface="メイリオ" panose="020B0604030504040204" pitchFamily="50" charset="-128"/>
                      </a:rPr>
                      <m:t>=</m:t>
                    </m:r>
                    <m:nary>
                      <m:naryPr>
                        <m:chr m:val="∑"/>
                        <m:limLoc m:val="subSup"/>
                        <m:ctrlPr>
                          <a:rPr lang="en-US" altLang="ja-JP" sz="1600" b="0" i="1" smtClean="0">
                            <a:latin typeface="Cambria Math"/>
                            <a:cs typeface="メイリオ" panose="020B0604030504040204" pitchFamily="50" charset="-128"/>
                          </a:rPr>
                        </m:ctrlPr>
                      </m:naryPr>
                      <m:sub>
                        <m:r>
                          <m:rPr>
                            <m:brk m:alnAt="25"/>
                          </m:rPr>
                          <a:rPr lang="en-US" altLang="ja-JP" sz="1600" b="0" i="1" smtClean="0">
                            <a:latin typeface="Cambria Math" panose="02040503050406030204" pitchFamily="18" charset="0"/>
                            <a:cs typeface="メイリオ" panose="020B0604030504040204" pitchFamily="50" charset="-128"/>
                          </a:rPr>
                          <m:t>𝑘</m:t>
                        </m:r>
                      </m:sub>
                      <m:sup>
                        <m:r>
                          <a:rPr lang="en-US" altLang="ja-JP" sz="1600" b="0" i="1" smtClean="0">
                            <a:latin typeface="Cambria Math" panose="02040503050406030204" pitchFamily="18" charset="0"/>
                            <a:cs typeface="メイリオ" panose="020B0604030504040204" pitchFamily="50" charset="-128"/>
                          </a:rPr>
                          <m:t>𝑘</m:t>
                        </m:r>
                        <m:r>
                          <a:rPr lang="en-US" altLang="ja-JP" sz="1600" b="0" i="1" smtClean="0">
                            <a:latin typeface="Cambria Math" panose="02040503050406030204" pitchFamily="18" charset="0"/>
                            <a:cs typeface="メイリオ" panose="020B0604030504040204" pitchFamily="50" charset="-128"/>
                          </a:rPr>
                          <m:t>+</m:t>
                        </m:r>
                        <m:r>
                          <m:rPr>
                            <m:sty m:val="p"/>
                          </m:rPr>
                          <a:rPr lang="en-US" altLang="ja-JP" sz="1600" b="0" i="0" smtClean="0">
                            <a:latin typeface="Cambria Math" panose="02040503050406030204" pitchFamily="18" charset="0"/>
                            <a:cs typeface="メイリオ" panose="020B0604030504040204" pitchFamily="50" charset="-128"/>
                          </a:rPr>
                          <m:t>Δ</m:t>
                        </m:r>
                        <m:r>
                          <a:rPr lang="en-US" altLang="ja-JP" sz="1600" b="0" i="1" smtClean="0">
                            <a:latin typeface="Cambria Math" panose="02040503050406030204" pitchFamily="18" charset="0"/>
                            <a:cs typeface="メイリオ" panose="020B0604030504040204" pitchFamily="50" charset="-128"/>
                          </a:rPr>
                          <m:t>𝑘</m:t>
                        </m:r>
                      </m:sup>
                      <m:e>
                        <m:d>
                          <m:dPr>
                            <m:ctrlPr>
                              <a:rPr lang="en-US" altLang="ja-JP" sz="1600" b="1" i="1" smtClean="0">
                                <a:latin typeface="Cambria Math"/>
                                <a:cs typeface="メイリオ" panose="020B0604030504040204" pitchFamily="50" charset="-128"/>
                              </a:rPr>
                            </m:ctrlPr>
                          </m:dPr>
                          <m:e>
                            <m:r>
                              <a:rPr lang="en-US" altLang="ja-JP" sz="1600" b="0" i="1" smtClean="0">
                                <a:latin typeface="Cambria Math"/>
                                <a:cs typeface="メイリオ" panose="020B0604030504040204" pitchFamily="50" charset="-128"/>
                              </a:rPr>
                              <m:t>𝜏</m:t>
                            </m:r>
                            <m:r>
                              <a:rPr lang="en-US" altLang="ja-JP" sz="1600" b="0" i="1" smtClean="0">
                                <a:latin typeface="Cambria Math" panose="02040503050406030204" pitchFamily="18" charset="0"/>
                                <a:cs typeface="メイリオ" panose="020B0604030504040204" pitchFamily="50" charset="-128"/>
                              </a:rPr>
                              <m:t>+</m:t>
                            </m:r>
                            <m:sSubSup>
                              <m:sSubSupPr>
                                <m:ctrlPr>
                                  <a:rPr lang="en-US" altLang="ja-JP" sz="1600" b="0" i="1" smtClean="0">
                                    <a:latin typeface="Cambria Math"/>
                                    <a:cs typeface="メイリオ" panose="020B0604030504040204" pitchFamily="50" charset="-128"/>
                                  </a:rPr>
                                </m:ctrlPr>
                              </m:sSubSupPr>
                              <m:e>
                                <m:r>
                                  <a:rPr lang="en-US" altLang="ja-JP" sz="1600" b="0" i="1" smtClean="0">
                                    <a:latin typeface="Cambria Math"/>
                                    <a:cs typeface="メイリオ" panose="020B0604030504040204" pitchFamily="50" charset="-128"/>
                                  </a:rPr>
                                  <m:t>𝜌</m:t>
                                </m:r>
                              </m:e>
                              <m:sub>
                                <m:r>
                                  <a:rPr lang="en-US" altLang="ja-JP" sz="1600" b="0" i="1" smtClean="0">
                                    <a:latin typeface="Cambria Math"/>
                                    <a:cs typeface="メイリオ" panose="020B0604030504040204" pitchFamily="50" charset="-128"/>
                                  </a:rPr>
                                  <m:t>𝑠</m:t>
                                </m:r>
                              </m:sub>
                              <m:sup>
                                <m:r>
                                  <a:rPr lang="en-US" altLang="ja-JP" sz="1600" b="0" i="1" smtClean="0">
                                    <a:latin typeface="Cambria Math"/>
                                    <a:cs typeface="メイリオ" panose="020B0604030504040204" pitchFamily="50" charset="-128"/>
                                  </a:rPr>
                                  <m:t>2</m:t>
                                </m:r>
                              </m:sup>
                            </m:sSubSup>
                            <m:sSup>
                              <m:sSupPr>
                                <m:ctrlPr>
                                  <a:rPr lang="en-US" altLang="ja-JP" sz="1600" b="0" i="1" smtClean="0">
                                    <a:latin typeface="Cambria Math"/>
                                    <a:cs typeface="メイリオ" panose="020B0604030504040204" pitchFamily="50" charset="-128"/>
                                  </a:rPr>
                                </m:ctrlPr>
                              </m:sSupPr>
                              <m:e>
                                <m:r>
                                  <a:rPr lang="en-US" altLang="ja-JP" sz="1600" b="0" i="1" smtClean="0">
                                    <a:latin typeface="Cambria Math" panose="02040503050406030204" pitchFamily="18" charset="0"/>
                                    <a:cs typeface="メイリオ" panose="020B0604030504040204" pitchFamily="50" charset="-128"/>
                                  </a:rPr>
                                  <m:t>𝑘</m:t>
                                </m:r>
                              </m:e>
                              <m:sup>
                                <m:r>
                                  <a:rPr lang="en-US" altLang="ja-JP" sz="1600" b="0" i="1" smtClean="0">
                                    <a:latin typeface="Cambria Math" panose="02040503050406030204" pitchFamily="18" charset="0"/>
                                    <a:cs typeface="メイリオ" panose="020B0604030504040204" pitchFamily="50" charset="-128"/>
                                  </a:rPr>
                                  <m:t>2</m:t>
                                </m:r>
                              </m:sup>
                            </m:sSup>
                          </m:e>
                        </m:d>
                        <m:sSubSup>
                          <m:sSubSupPr>
                            <m:ctrlPr>
                              <a:rPr lang="en-US" altLang="ja-JP" sz="1600" b="0" i="1" smtClean="0">
                                <a:latin typeface="Cambria Math"/>
                                <a:cs typeface="メイリオ" panose="020B0604030504040204" pitchFamily="50" charset="-128"/>
                              </a:rPr>
                            </m:ctrlPr>
                          </m:sSubSupPr>
                          <m:e>
                            <m:r>
                              <a:rPr lang="en-US" altLang="ja-JP" sz="1600" b="0" i="1" smtClean="0">
                                <a:latin typeface="Cambria Math" panose="02040503050406030204" pitchFamily="18" charset="0"/>
                                <a:cs typeface="メイリオ" panose="020B0604030504040204" pitchFamily="50" charset="-128"/>
                              </a:rPr>
                              <m:t>𝜙</m:t>
                            </m:r>
                          </m:e>
                          <m:sub>
                            <m:r>
                              <a:rPr lang="en-US" altLang="ja-JP" sz="1600" b="0" i="1" smtClean="0">
                                <a:latin typeface="Cambria Math" panose="02040503050406030204" pitchFamily="18" charset="0"/>
                                <a:cs typeface="メイリオ" panose="020B0604030504040204" pitchFamily="50" charset="-128"/>
                              </a:rPr>
                              <m:t>𝑘</m:t>
                            </m:r>
                          </m:sub>
                          <m:sup>
                            <m:r>
                              <a:rPr lang="en-US" altLang="ja-JP" sz="1600" b="0" i="1" smtClean="0">
                                <a:latin typeface="Cambria Math" panose="02040503050406030204" pitchFamily="18" charset="0"/>
                                <a:cs typeface="メイリオ" panose="020B0604030504040204" pitchFamily="50" charset="-128"/>
                              </a:rPr>
                              <m:t>2</m:t>
                            </m:r>
                          </m:sup>
                        </m:sSubSup>
                      </m:e>
                    </m:nary>
                  </m:oMath>
                </a14:m>
                <a:endParaRPr kumimoji="1" lang="ja-JP" altLang="en-US" dirty="0">
                  <a:latin typeface="+mj-lt"/>
                  <a:ea typeface="+mj-ea"/>
                  <a:cs typeface="メイリオ" panose="020B0604030504040204" pitchFamily="50" charset="-128"/>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54370" y="5187916"/>
                <a:ext cx="4118776" cy="1252843"/>
              </a:xfrm>
              <a:prstGeom prst="rect">
                <a:avLst/>
              </a:prstGeom>
              <a:blipFill rotWithShape="0">
                <a:blip r:embed="rId5"/>
                <a:stretch>
                  <a:fillRect l="-740" b="-436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4647134" y="5326608"/>
                <a:ext cx="4336228" cy="1099147"/>
              </a:xfrm>
              <a:prstGeom prst="rect">
                <a:avLst/>
              </a:prstGeom>
              <a:noFill/>
            </p:spPr>
            <p:txBody>
              <a:bodyPr wrap="square" rtlCol="0">
                <a:spAutoFit/>
              </a:bodyPr>
              <a:lstStyle/>
              <a:p>
                <a:r>
                  <a:rPr kumimoji="1" lang="en-US" altLang="ja-JP" sz="1600" dirty="0" smtClean="0">
                    <a:latin typeface="+mj-lt"/>
                    <a:ea typeface="+mj-ea"/>
                    <a:cs typeface="メイリオ" panose="020B0604030504040204" pitchFamily="50" charset="-128"/>
                  </a:rPr>
                  <a:t>Fig.10 Rhines scale  for </a:t>
                </a:r>
                <a14:m>
                  <m:oMath xmlns:m="http://schemas.openxmlformats.org/officeDocument/2006/math">
                    <m:sSub>
                      <m:sSubPr>
                        <m:ctrlPr>
                          <a:rPr kumimoji="1" lang="en-US" altLang="ja-JP" sz="1600" b="0" i="1" smtClean="0">
                            <a:latin typeface="Cambria Math"/>
                            <a:ea typeface="+mj-ea"/>
                            <a:cs typeface="メイリオ" panose="020B0604030504040204" pitchFamily="50" charset="-128"/>
                          </a:rPr>
                        </m:ctrlPr>
                      </m:sSubPr>
                      <m:e>
                        <m:r>
                          <a:rPr kumimoji="1" lang="en-US" altLang="ja-JP" sz="1600" b="0" i="1" smtClean="0">
                            <a:latin typeface="Cambria Math" panose="02040503050406030204" pitchFamily="18" charset="0"/>
                            <a:ea typeface="+mj-ea"/>
                            <a:cs typeface="メイリオ" panose="020B0604030504040204" pitchFamily="50" charset="-128"/>
                          </a:rPr>
                          <m:t>𝑘</m:t>
                        </m:r>
                      </m:e>
                      <m:sub>
                        <m:r>
                          <a:rPr kumimoji="1" lang="en-US" altLang="ja-JP" sz="1600" b="0" i="1" smtClean="0">
                            <a:latin typeface="Cambria Math" panose="02040503050406030204" pitchFamily="18" charset="0"/>
                            <a:ea typeface="+mj-ea"/>
                            <a:cs typeface="メイリオ" panose="020B0604030504040204" pitchFamily="50" charset="-128"/>
                          </a:rPr>
                          <m:t>𝑍𝐹</m:t>
                        </m:r>
                      </m:sub>
                    </m:sSub>
                    <m:r>
                      <a:rPr kumimoji="1" lang="en-US" altLang="ja-JP" sz="1600" b="0" i="1" smtClean="0">
                        <a:latin typeface="Cambria Math" panose="02040503050406030204" pitchFamily="18" charset="0"/>
                        <a:ea typeface="+mj-ea"/>
                        <a:cs typeface="メイリオ" panose="020B0604030504040204" pitchFamily="50" charset="-128"/>
                      </a:rPr>
                      <m:t>≡</m:t>
                    </m:r>
                    <m:f>
                      <m:fPr>
                        <m:ctrlPr>
                          <a:rPr kumimoji="1" lang="en-US" altLang="ja-JP" sz="1600" b="0" i="1" smtClean="0">
                            <a:latin typeface="Cambria Math"/>
                            <a:ea typeface="+mj-ea"/>
                            <a:cs typeface="メイリオ" panose="020B0604030504040204" pitchFamily="50" charset="-128"/>
                          </a:rPr>
                        </m:ctrlPr>
                      </m:fPr>
                      <m:num>
                        <m:nary>
                          <m:naryPr>
                            <m:subHide m:val="on"/>
                            <m:supHide m:val="on"/>
                            <m:ctrlPr>
                              <a:rPr lang="en-US" altLang="ja-JP" sz="1600" i="1">
                                <a:latin typeface="Cambria Math"/>
                                <a:cs typeface="メイリオ" panose="020B0604030504040204" pitchFamily="50" charset="-128"/>
                              </a:rPr>
                            </m:ctrlPr>
                          </m:naryPr>
                          <m:sub/>
                          <m:sup/>
                          <m:e>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𝑘</m:t>
                                </m:r>
                              </m:e>
                              <m:sub>
                                <m:r>
                                  <a:rPr lang="en-US" altLang="ja-JP" sz="1600" i="1">
                                    <a:latin typeface="Cambria Math" panose="02040503050406030204" pitchFamily="18" charset="0"/>
                                    <a:cs typeface="メイリオ" panose="020B0604030504040204" pitchFamily="50" charset="-128"/>
                                  </a:rPr>
                                  <m:t>𝑥</m:t>
                                </m:r>
                              </m:sub>
                            </m:sSub>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𝐸</m:t>
                                </m:r>
                              </m:e>
                              <m:sub>
                                <m:r>
                                  <a:rPr lang="en-US" altLang="ja-JP" sz="1600" i="1">
                                    <a:latin typeface="Cambria Math" panose="02040503050406030204" pitchFamily="18" charset="0"/>
                                    <a:cs typeface="メイリオ" panose="020B0604030504040204" pitchFamily="50" charset="-128"/>
                                  </a:rPr>
                                  <m:t>𝑓</m:t>
                                </m:r>
                              </m:sub>
                            </m:sSub>
                            <m:d>
                              <m:dPr>
                                <m:ctrlPr>
                                  <a:rPr lang="en-US" altLang="ja-JP" sz="1600" i="1">
                                    <a:latin typeface="Cambria Math"/>
                                    <a:cs typeface="メイリオ" panose="020B0604030504040204" pitchFamily="50" charset="-128"/>
                                  </a:rPr>
                                </m:ctrlPr>
                              </m:dPr>
                              <m:e>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𝑘</m:t>
                                    </m:r>
                                  </m:e>
                                  <m:sub>
                                    <m:r>
                                      <a:rPr lang="en-US" altLang="ja-JP" sz="1600" i="1">
                                        <a:latin typeface="Cambria Math" panose="02040503050406030204" pitchFamily="18" charset="0"/>
                                        <a:cs typeface="メイリオ" panose="020B0604030504040204" pitchFamily="50" charset="-128"/>
                                      </a:rPr>
                                      <m:t>𝑥</m:t>
                                    </m:r>
                                  </m:sub>
                                </m:sSub>
                                <m:r>
                                  <a:rPr lang="en-US" altLang="ja-JP" sz="1600" i="1">
                                    <a:latin typeface="Cambria Math" panose="02040503050406030204" pitchFamily="18" charset="0"/>
                                    <a:cs typeface="メイリオ" panose="020B0604030504040204" pitchFamily="50" charset="-128"/>
                                  </a:rPr>
                                  <m:t>,</m:t>
                                </m:r>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𝑘</m:t>
                                    </m:r>
                                  </m:e>
                                  <m:sub>
                                    <m:r>
                                      <a:rPr lang="en-US" altLang="ja-JP" sz="1600" i="1">
                                        <a:latin typeface="Cambria Math" panose="02040503050406030204" pitchFamily="18" charset="0"/>
                                        <a:cs typeface="メイリオ" panose="020B0604030504040204" pitchFamily="50" charset="-128"/>
                                      </a:rPr>
                                      <m:t>𝑦</m:t>
                                    </m:r>
                                  </m:sub>
                                </m:sSub>
                                <m:r>
                                  <a:rPr lang="en-US" altLang="ja-JP" sz="1600" i="1">
                                    <a:latin typeface="Cambria Math" panose="02040503050406030204" pitchFamily="18" charset="0"/>
                                    <a:cs typeface="メイリオ" panose="020B0604030504040204" pitchFamily="50" charset="-128"/>
                                  </a:rPr>
                                  <m:t>=0</m:t>
                                </m:r>
                              </m:e>
                            </m:d>
                            <m:r>
                              <m:rPr>
                                <m:sty m:val="p"/>
                              </m:rPr>
                              <a:rPr lang="en-US" altLang="ja-JP" sz="1600">
                                <a:latin typeface="Cambria Math" panose="02040503050406030204" pitchFamily="18" charset="0"/>
                                <a:cs typeface="メイリオ" panose="020B0604030504040204" pitchFamily="50" charset="-128"/>
                              </a:rPr>
                              <m:t>d</m:t>
                            </m:r>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𝑘</m:t>
                                </m:r>
                              </m:e>
                              <m:sub>
                                <m:r>
                                  <a:rPr lang="en-US" altLang="ja-JP" sz="1600" i="1">
                                    <a:latin typeface="Cambria Math" panose="02040503050406030204" pitchFamily="18" charset="0"/>
                                    <a:cs typeface="メイリオ" panose="020B0604030504040204" pitchFamily="50" charset="-128"/>
                                  </a:rPr>
                                  <m:t>𝑥</m:t>
                                </m:r>
                              </m:sub>
                            </m:sSub>
                          </m:e>
                        </m:nary>
                      </m:num>
                      <m:den>
                        <m:nary>
                          <m:naryPr>
                            <m:subHide m:val="on"/>
                            <m:supHide m:val="on"/>
                            <m:ctrlPr>
                              <a:rPr lang="en-US" altLang="ja-JP" sz="1600" i="1">
                                <a:latin typeface="Cambria Math"/>
                                <a:cs typeface="メイリオ" panose="020B0604030504040204" pitchFamily="50" charset="-128"/>
                              </a:rPr>
                            </m:ctrlPr>
                          </m:naryPr>
                          <m:sub/>
                          <m:sup/>
                          <m:e>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𝐸</m:t>
                                </m:r>
                              </m:e>
                              <m:sub>
                                <m:r>
                                  <a:rPr lang="en-US" altLang="ja-JP" sz="1600" i="1">
                                    <a:latin typeface="Cambria Math" panose="02040503050406030204" pitchFamily="18" charset="0"/>
                                    <a:cs typeface="メイリオ" panose="020B0604030504040204" pitchFamily="50" charset="-128"/>
                                  </a:rPr>
                                  <m:t>𝑓</m:t>
                                </m:r>
                              </m:sub>
                            </m:sSub>
                            <m:d>
                              <m:dPr>
                                <m:ctrlPr>
                                  <a:rPr lang="en-US" altLang="ja-JP" sz="1600" i="1">
                                    <a:latin typeface="Cambria Math"/>
                                    <a:cs typeface="メイリオ" panose="020B0604030504040204" pitchFamily="50" charset="-128"/>
                                  </a:rPr>
                                </m:ctrlPr>
                              </m:dPr>
                              <m:e>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𝑘</m:t>
                                    </m:r>
                                  </m:e>
                                  <m:sub>
                                    <m:r>
                                      <a:rPr lang="en-US" altLang="ja-JP" sz="1600" i="1">
                                        <a:latin typeface="Cambria Math" panose="02040503050406030204" pitchFamily="18" charset="0"/>
                                        <a:cs typeface="メイリオ" panose="020B0604030504040204" pitchFamily="50" charset="-128"/>
                                      </a:rPr>
                                      <m:t>𝑥</m:t>
                                    </m:r>
                                  </m:sub>
                                </m:sSub>
                                <m:r>
                                  <a:rPr lang="en-US" altLang="ja-JP" sz="1600" i="1">
                                    <a:latin typeface="Cambria Math" panose="02040503050406030204" pitchFamily="18" charset="0"/>
                                    <a:cs typeface="メイリオ" panose="020B0604030504040204" pitchFamily="50" charset="-128"/>
                                  </a:rPr>
                                  <m:t>,</m:t>
                                </m:r>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𝑘</m:t>
                                    </m:r>
                                  </m:e>
                                  <m:sub>
                                    <m:r>
                                      <a:rPr lang="en-US" altLang="ja-JP" sz="1600" i="1">
                                        <a:latin typeface="Cambria Math" panose="02040503050406030204" pitchFamily="18" charset="0"/>
                                        <a:cs typeface="メイリオ" panose="020B0604030504040204" pitchFamily="50" charset="-128"/>
                                      </a:rPr>
                                      <m:t>𝑦</m:t>
                                    </m:r>
                                  </m:sub>
                                </m:sSub>
                                <m:r>
                                  <a:rPr lang="en-US" altLang="ja-JP" sz="1600" i="1">
                                    <a:latin typeface="Cambria Math" panose="02040503050406030204" pitchFamily="18" charset="0"/>
                                    <a:cs typeface="メイリオ" panose="020B0604030504040204" pitchFamily="50" charset="-128"/>
                                  </a:rPr>
                                  <m:t>=0</m:t>
                                </m:r>
                              </m:e>
                            </m:d>
                            <m:r>
                              <m:rPr>
                                <m:sty m:val="p"/>
                              </m:rPr>
                              <a:rPr lang="en-US" altLang="ja-JP" sz="1600">
                                <a:latin typeface="Cambria Math" panose="02040503050406030204" pitchFamily="18" charset="0"/>
                                <a:cs typeface="メイリオ" panose="020B0604030504040204" pitchFamily="50" charset="-128"/>
                              </a:rPr>
                              <m:t>d</m:t>
                            </m:r>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𝑘</m:t>
                                </m:r>
                              </m:e>
                              <m:sub>
                                <m:r>
                                  <a:rPr lang="en-US" altLang="ja-JP" sz="1600" i="1">
                                    <a:latin typeface="Cambria Math" panose="02040503050406030204" pitchFamily="18" charset="0"/>
                                    <a:cs typeface="メイリオ" panose="020B0604030504040204" pitchFamily="50" charset="-128"/>
                                  </a:rPr>
                                  <m:t>𝑥</m:t>
                                </m:r>
                              </m:sub>
                            </m:sSub>
                          </m:e>
                        </m:nary>
                      </m:den>
                    </m:f>
                  </m:oMath>
                </a14:m>
                <a:endParaRPr kumimoji="1" lang="en-US" altLang="ja-JP" sz="1600" dirty="0" smtClean="0">
                  <a:latin typeface="+mj-lt"/>
                  <a:ea typeface="+mj-ea"/>
                  <a:cs typeface="メイリオ" panose="020B0604030504040204" pitchFamily="50" charset="-128"/>
                </a:endParaRPr>
              </a:p>
              <a:p>
                <a:r>
                  <a:rPr lang="en-US" altLang="ja-JP" sz="1600" dirty="0" smtClean="0">
                    <a:latin typeface="+mj-lt"/>
                    <a:ea typeface="+mj-ea"/>
                    <a:cs typeface="メイリオ" panose="020B0604030504040204" pitchFamily="50" charset="-128"/>
                  </a:rPr>
                  <a:t>Blue: Numerical simulation, </a:t>
                </a:r>
                <a:br>
                  <a:rPr lang="en-US" altLang="ja-JP" sz="1600" dirty="0" smtClean="0">
                    <a:latin typeface="+mj-lt"/>
                    <a:ea typeface="+mj-ea"/>
                    <a:cs typeface="メイリオ" panose="020B0604030504040204" pitchFamily="50" charset="-128"/>
                  </a:rPr>
                </a:br>
                <a:r>
                  <a:rPr lang="en-US" altLang="ja-JP" sz="1600" dirty="0" smtClean="0">
                    <a:latin typeface="+mj-lt"/>
                    <a:ea typeface="+mj-ea"/>
                    <a:cs typeface="メイリオ" panose="020B0604030504040204" pitchFamily="50" charset="-128"/>
                  </a:rPr>
                  <a:t>Red: </a:t>
                </a:r>
                <a14:m>
                  <m:oMath xmlns:m="http://schemas.openxmlformats.org/officeDocument/2006/math">
                    <m:sSub>
                      <m:sSubPr>
                        <m:ctrlPr>
                          <a:rPr lang="en-US" altLang="ja-JP" sz="1600" b="1" i="1">
                            <a:latin typeface="Cambria Math"/>
                            <a:cs typeface="メイリオ" panose="020B0604030504040204" pitchFamily="50" charset="-128"/>
                          </a:rPr>
                        </m:ctrlPr>
                      </m:sSubPr>
                      <m:e>
                        <m:r>
                          <a:rPr lang="en-US" altLang="ja-JP" sz="1600" b="1" i="1">
                            <a:latin typeface="Cambria Math" panose="02040503050406030204" pitchFamily="18" charset="0"/>
                            <a:cs typeface="メイリオ" panose="020B0604030504040204" pitchFamily="50" charset="-128"/>
                          </a:rPr>
                          <m:t>𝒌</m:t>
                        </m:r>
                      </m:e>
                      <m:sub>
                        <m:r>
                          <a:rPr lang="en-US" altLang="ja-JP" sz="1600" b="1" i="1">
                            <a:latin typeface="Cambria Math" panose="02040503050406030204" pitchFamily="18" charset="0"/>
                            <a:cs typeface="メイリオ" panose="020B0604030504040204" pitchFamily="50" charset="-128"/>
                          </a:rPr>
                          <m:t>𝒁𝑭</m:t>
                        </m:r>
                      </m:sub>
                    </m:sSub>
                    <m:r>
                      <a:rPr lang="en-US" altLang="ja-JP" sz="1600" b="1" i="1" smtClean="0">
                        <a:latin typeface="Cambria Math" panose="02040503050406030204" pitchFamily="18" charset="0"/>
                        <a:ea typeface="+mj-ea"/>
                        <a:cs typeface="メイリオ" panose="020B0604030504040204" pitchFamily="50" charset="-128"/>
                      </a:rPr>
                      <m:t>=</m:t>
                    </m:r>
                    <m:sSup>
                      <m:sSupPr>
                        <m:ctrlPr>
                          <a:rPr lang="en-US" altLang="ja-JP" sz="1600" b="1" i="1">
                            <a:latin typeface="Cambria Math"/>
                            <a:cs typeface="メイリオ" panose="020B0604030504040204" pitchFamily="50" charset="-128"/>
                          </a:rPr>
                        </m:ctrlPr>
                      </m:sSupPr>
                      <m:e>
                        <m:r>
                          <a:rPr lang="en-US" altLang="ja-JP" sz="1600" b="1" i="1">
                            <a:latin typeface="Cambria Math" panose="02040503050406030204" pitchFamily="18" charset="0"/>
                            <a:cs typeface="メイリオ" panose="020B0604030504040204" pitchFamily="50" charset="-128"/>
                          </a:rPr>
                          <m:t>𝝐</m:t>
                        </m:r>
                      </m:e>
                      <m:sup>
                        <m:r>
                          <a:rPr lang="en-US" altLang="ja-JP" sz="1600" b="1" i="1" smtClean="0">
                            <a:latin typeface="Cambria Math" panose="02040503050406030204" pitchFamily="18" charset="0"/>
                            <a:cs typeface="メイリオ" panose="020B0604030504040204" pitchFamily="50" charset="-128"/>
                          </a:rPr>
                          <m:t>−</m:t>
                        </m:r>
                        <m:f>
                          <m:fPr>
                            <m:type m:val="lin"/>
                            <m:ctrlPr>
                              <a:rPr lang="en-US" altLang="ja-JP" sz="1600" b="1" i="1">
                                <a:latin typeface="Cambria Math"/>
                                <a:cs typeface="メイリオ" panose="020B0604030504040204" pitchFamily="50" charset="-128"/>
                              </a:rPr>
                            </m:ctrlPr>
                          </m:fPr>
                          <m:num>
                            <m:r>
                              <a:rPr lang="en-US" altLang="ja-JP" sz="1600" b="1" i="1">
                                <a:latin typeface="Cambria Math" panose="02040503050406030204" pitchFamily="18" charset="0"/>
                                <a:cs typeface="メイリオ" panose="020B0604030504040204" pitchFamily="50" charset="-128"/>
                              </a:rPr>
                              <m:t>𝟏</m:t>
                            </m:r>
                          </m:num>
                          <m:den>
                            <m:r>
                              <a:rPr lang="en-US" altLang="ja-JP" sz="1600" b="1" i="1">
                                <a:latin typeface="Cambria Math" panose="02040503050406030204" pitchFamily="18" charset="0"/>
                                <a:cs typeface="メイリオ" panose="020B0604030504040204" pitchFamily="50" charset="-128"/>
                              </a:rPr>
                              <m:t>𝟒</m:t>
                            </m:r>
                          </m:den>
                        </m:f>
                      </m:sup>
                    </m:sSup>
                    <m:sSubSup>
                      <m:sSubSupPr>
                        <m:ctrlPr>
                          <a:rPr lang="en-US" altLang="ja-JP" sz="1600" b="1" i="1" smtClean="0">
                            <a:latin typeface="Cambria Math"/>
                            <a:ea typeface="+mj-ea"/>
                            <a:cs typeface="メイリオ" panose="020B0604030504040204" pitchFamily="50" charset="-128"/>
                          </a:rPr>
                        </m:ctrlPr>
                      </m:sSubSupPr>
                      <m:e>
                        <m:r>
                          <a:rPr lang="en-US" altLang="ja-JP" sz="1600" b="1" i="1" smtClean="0">
                            <a:latin typeface="Cambria Math" panose="02040503050406030204" pitchFamily="18" charset="0"/>
                            <a:ea typeface="+mj-ea"/>
                            <a:cs typeface="メイリオ" panose="020B0604030504040204" pitchFamily="50" charset="-128"/>
                          </a:rPr>
                          <m:t>𝑳</m:t>
                        </m:r>
                      </m:e>
                      <m:sub>
                        <m:r>
                          <a:rPr lang="en-US" altLang="ja-JP" sz="1600" b="1" i="1" smtClean="0">
                            <a:latin typeface="Cambria Math" panose="02040503050406030204" pitchFamily="18" charset="0"/>
                            <a:ea typeface="+mj-ea"/>
                            <a:cs typeface="メイリオ" panose="020B0604030504040204" pitchFamily="50" charset="-128"/>
                          </a:rPr>
                          <m:t>𝒏</m:t>
                        </m:r>
                      </m:sub>
                      <m:sup>
                        <m:r>
                          <a:rPr lang="en-US" altLang="ja-JP" sz="1600" b="1" i="1" smtClean="0">
                            <a:latin typeface="Cambria Math" panose="02040503050406030204" pitchFamily="18" charset="0"/>
                            <a:ea typeface="+mj-ea"/>
                            <a:cs typeface="メイリオ" panose="020B0604030504040204" pitchFamily="50" charset="-128"/>
                          </a:rPr>
                          <m:t>−</m:t>
                        </m:r>
                        <m:f>
                          <m:fPr>
                            <m:type m:val="lin"/>
                            <m:ctrlPr>
                              <a:rPr lang="en-US" altLang="ja-JP" sz="1600" b="1" i="1" smtClean="0">
                                <a:latin typeface="Cambria Math"/>
                                <a:ea typeface="+mj-ea"/>
                                <a:cs typeface="メイリオ" panose="020B0604030504040204" pitchFamily="50" charset="-128"/>
                              </a:rPr>
                            </m:ctrlPr>
                          </m:fPr>
                          <m:num>
                            <m:r>
                              <a:rPr lang="en-US" altLang="ja-JP" sz="1600" b="1" i="1" smtClean="0">
                                <a:latin typeface="Cambria Math" panose="02040503050406030204" pitchFamily="18" charset="0"/>
                                <a:ea typeface="+mj-ea"/>
                                <a:cs typeface="メイリオ" panose="020B0604030504040204" pitchFamily="50" charset="-128"/>
                              </a:rPr>
                              <m:t>𝟏</m:t>
                            </m:r>
                          </m:num>
                          <m:den>
                            <m:r>
                              <a:rPr lang="en-US" altLang="ja-JP" sz="1600" b="1" i="1" smtClean="0">
                                <a:latin typeface="Cambria Math" panose="02040503050406030204" pitchFamily="18" charset="0"/>
                                <a:ea typeface="+mj-ea"/>
                                <a:cs typeface="メイリオ" panose="020B0604030504040204" pitchFamily="50" charset="-128"/>
                              </a:rPr>
                              <m:t>𝟐</m:t>
                            </m:r>
                          </m:den>
                        </m:f>
                      </m:sup>
                    </m:sSubSup>
                  </m:oMath>
                </a14:m>
                <a:endParaRPr kumimoji="1" lang="en-US" altLang="ja-JP" sz="1600" b="1" dirty="0" smtClean="0">
                  <a:latin typeface="+mj-lt"/>
                  <a:ea typeface="+mj-ea"/>
                  <a:cs typeface="メイリオ" panose="020B0604030504040204" pitchFamily="50" charset="-128"/>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647134" y="5326608"/>
                <a:ext cx="4336228" cy="1099147"/>
              </a:xfrm>
              <a:prstGeom prst="rect">
                <a:avLst/>
              </a:prstGeom>
              <a:blipFill rotWithShape="0">
                <a:blip r:embed="rId6"/>
                <a:stretch>
                  <a:fillRect l="-702" t="-28333" b="-2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647134" y="1308545"/>
                <a:ext cx="4245345" cy="923330"/>
              </a:xfrm>
              <a:prstGeom prst="rect">
                <a:avLst/>
              </a:prstGeom>
              <a:noFill/>
            </p:spPr>
            <p:txBody>
              <a:bodyPr wrap="square" rtlCol="0">
                <a:spAutoFit/>
              </a:bodyPr>
              <a:lstStyle/>
              <a:p>
                <a:r>
                  <a:rPr kumimoji="1" lang="en-US" altLang="ja-JP" dirty="0" smtClean="0">
                    <a:latin typeface="+mj-lt"/>
                    <a:ea typeface="+mj-ea"/>
                    <a:cs typeface="メイリオ" panose="020B0604030504040204" pitchFamily="50" charset="-128"/>
                  </a:rPr>
                  <a:t>Set of simulations for various </a:t>
                </a:r>
                <a14:m>
                  <m:oMath xmlns:m="http://schemas.openxmlformats.org/officeDocument/2006/math">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𝐿</m:t>
                        </m:r>
                      </m:e>
                      <m:sub>
                        <m:r>
                          <a:rPr kumimoji="1" lang="en-US" altLang="ja-JP" b="0" i="1" smtClean="0">
                            <a:latin typeface="Cambria Math" panose="02040503050406030204" pitchFamily="18" charset="0"/>
                            <a:ea typeface="+mj-ea"/>
                            <a:cs typeface="メイリオ" panose="020B0604030504040204" pitchFamily="50" charset="-128"/>
                          </a:rPr>
                          <m:t>𝑛</m:t>
                        </m:r>
                      </m:sub>
                    </m:sSub>
                  </m:oMath>
                </a14:m>
                <a:r>
                  <a:rPr kumimoji="1" lang="ja-JP" altLang="en-US" dirty="0" smtClean="0">
                    <a:latin typeface="+mj-lt"/>
                    <a:ea typeface="+mj-ea"/>
                    <a:cs typeface="メイリオ" panose="020B0604030504040204" pitchFamily="50" charset="-128"/>
                  </a:rPr>
                  <a:t> </a:t>
                </a:r>
                <a:r>
                  <a:rPr kumimoji="1" lang="en-US" altLang="ja-JP" dirty="0" smtClean="0">
                    <a:latin typeface="+mj-lt"/>
                    <a:ea typeface="+mj-ea"/>
                    <a:cs typeface="メイリオ" panose="020B0604030504040204" pitchFamily="50" charset="-128"/>
                  </a:rPr>
                  <a:t>value was conducted to check Rhines scale:</a:t>
                </a:r>
                <a:r>
                  <a:rPr kumimoji="1" lang="en-US" altLang="ja-JP" baseline="-25000" dirty="0" smtClean="0">
                    <a:latin typeface="+mj-lt"/>
                    <a:ea typeface="+mj-ea"/>
                    <a:cs typeface="メイリオ" panose="020B0604030504040204" pitchFamily="50" charset="-128"/>
                  </a:rPr>
                  <a:t>[8]</a:t>
                </a:r>
                <a:endParaRPr kumimoji="1" lang="en-US" altLang="ja-JP" dirty="0" smtClean="0">
                  <a:latin typeface="+mj-lt"/>
                  <a:ea typeface="+mj-ea"/>
                  <a:cs typeface="メイリオ" panose="020B0604030504040204" pitchFamily="50" charset="-128"/>
                </a:endParaRPr>
              </a:p>
              <a:p>
                <a14:m>
                  <m:oMath xmlns:m="http://schemas.openxmlformats.org/officeDocument/2006/math">
                    <m:sSub>
                      <m:sSubPr>
                        <m:ctrlPr>
                          <a:rPr kumimoji="1" lang="en-US" altLang="ja-JP" b="0" i="1" smtClean="0">
                            <a:latin typeface="Cambria Math"/>
                            <a:ea typeface="+mj-ea"/>
                            <a:cs typeface="メイリオ" panose="020B0604030504040204" pitchFamily="50" charset="-128"/>
                          </a:rPr>
                        </m:ctrlPr>
                      </m:sSubPr>
                      <m:e>
                        <m:d>
                          <m:dPr>
                            <m:ctrlPr>
                              <a:rPr kumimoji="1" lang="en-US" altLang="ja-JP" b="0" i="1" smtClean="0">
                                <a:latin typeface="Cambria Math"/>
                                <a:ea typeface="+mj-ea"/>
                                <a:cs typeface="メイリオ" panose="020B0604030504040204" pitchFamily="50" charset="-128"/>
                              </a:rPr>
                            </m:ctrlPr>
                          </m:dPr>
                          <m:e>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𝐿</m:t>
                                </m:r>
                              </m:e>
                              <m:sub>
                                <m:r>
                                  <a:rPr kumimoji="1" lang="en-US" altLang="ja-JP" b="0" i="1" smtClean="0">
                                    <a:latin typeface="Cambria Math" panose="02040503050406030204" pitchFamily="18" charset="0"/>
                                    <a:ea typeface="+mj-ea"/>
                                    <a:cs typeface="メイリオ" panose="020B0604030504040204" pitchFamily="50" charset="-128"/>
                                  </a:rPr>
                                  <m:t>𝑛</m:t>
                                </m:r>
                              </m:sub>
                            </m:sSub>
                          </m:e>
                        </m:d>
                      </m:e>
                      <m:sub>
                        <m:r>
                          <a:rPr kumimoji="1" lang="en-US" altLang="ja-JP" b="0" i="1" smtClean="0">
                            <a:latin typeface="Cambria Math" panose="02040503050406030204" pitchFamily="18" charset="0"/>
                            <a:ea typeface="+mj-ea"/>
                            <a:cs typeface="メイリオ" panose="020B0604030504040204" pitchFamily="50" charset="-128"/>
                          </a:rPr>
                          <m:t>0</m:t>
                        </m:r>
                      </m:sub>
                    </m:sSub>
                    <m:r>
                      <a:rPr kumimoji="1" lang="en-US" altLang="ja-JP" b="0" i="1" smtClean="0">
                        <a:latin typeface="Cambria Math" panose="02040503050406030204" pitchFamily="18" charset="0"/>
                        <a:ea typeface="+mj-ea"/>
                        <a:cs typeface="メイリオ" panose="020B0604030504040204" pitchFamily="50" charset="-128"/>
                      </a:rPr>
                      <m:t>=</m:t>
                    </m:r>
                    <m:r>
                      <a:rPr kumimoji="1" lang="en-US" altLang="ja-JP" b="0" i="0" smtClean="0">
                        <a:latin typeface="Cambria Math" panose="02040503050406030204" pitchFamily="18" charset="0"/>
                        <a:ea typeface="+mj-ea"/>
                        <a:cs typeface="メイリオ" panose="020B0604030504040204" pitchFamily="50" charset="-128"/>
                      </a:rPr>
                      <m:t>1500</m:t>
                    </m:r>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𝜌</m:t>
                        </m:r>
                      </m:e>
                      <m:sub>
                        <m:r>
                          <a:rPr kumimoji="1" lang="en-US" altLang="ja-JP" b="0" i="1" smtClean="0">
                            <a:latin typeface="Cambria Math" panose="02040503050406030204" pitchFamily="18" charset="0"/>
                            <a:ea typeface="+mj-ea"/>
                            <a:cs typeface="メイリオ" panose="020B0604030504040204" pitchFamily="50" charset="-128"/>
                          </a:rPr>
                          <m:t>𝑡𝑒</m:t>
                        </m:r>
                      </m:sub>
                    </m:sSub>
                  </m:oMath>
                </a14:m>
                <a:r>
                  <a:rPr kumimoji="1" lang="ja-JP" altLang="en-US" dirty="0" smtClean="0">
                    <a:latin typeface="+mj-lt"/>
                    <a:ea typeface="+mj-ea"/>
                    <a:cs typeface="メイリオ" panose="020B0604030504040204" pitchFamily="50" charset="-128"/>
                  </a:rPr>
                  <a:t> </a:t>
                </a:r>
                <a:endParaRPr kumimoji="1" lang="ja-JP" altLang="en-US" dirty="0">
                  <a:latin typeface="+mj-lt"/>
                  <a:ea typeface="+mj-ea"/>
                  <a:cs typeface="メイリオ" panose="020B0604030504040204" pitchFamily="50" charset="-128"/>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647134" y="1308545"/>
                <a:ext cx="4245345" cy="923330"/>
              </a:xfrm>
              <a:prstGeom prst="rect">
                <a:avLst/>
              </a:prstGeom>
              <a:blipFill rotWithShape="0">
                <a:blip r:embed="rId7"/>
                <a:stretch>
                  <a:fillRect l="-1148" t="-3311" b="-3311"/>
                </a:stretch>
              </a:blipFill>
            </p:spPr>
            <p:txBody>
              <a:bodyPr/>
              <a:lstStyle/>
              <a:p>
                <a:r>
                  <a:rPr lang="ja-JP" altLang="en-US">
                    <a:noFill/>
                  </a:rPr>
                  <a:t> </a:t>
                </a:r>
              </a:p>
            </p:txBody>
          </p:sp>
        </mc:Fallback>
      </mc:AlternateContent>
      <p:sp>
        <p:nvSpPr>
          <p:cNvPr id="4" name="テキスト ボックス 3"/>
          <p:cNvSpPr txBox="1"/>
          <p:nvPr/>
        </p:nvSpPr>
        <p:spPr>
          <a:xfrm>
            <a:off x="6234623" y="6533010"/>
            <a:ext cx="2657856" cy="276999"/>
          </a:xfrm>
          <a:prstGeom prst="rect">
            <a:avLst/>
          </a:prstGeom>
          <a:noFill/>
        </p:spPr>
        <p:txBody>
          <a:bodyPr wrap="square" rtlCol="0">
            <a:spAutoFit/>
          </a:bodyPr>
          <a:lstStyle/>
          <a:p>
            <a:r>
              <a:rPr kumimoji="1" lang="en-US" altLang="ja-JP" sz="1200" dirty="0" smtClean="0">
                <a:latin typeface="+mj-lt"/>
                <a:ea typeface="+mj-ea"/>
                <a:cs typeface="メイリオ" panose="020B0604030504040204" pitchFamily="50" charset="-128"/>
              </a:rPr>
              <a:t>[8]:Y. </a:t>
            </a:r>
            <a:r>
              <a:rPr kumimoji="1" lang="en-US" altLang="ja-JP" sz="1200" dirty="0" err="1" smtClean="0">
                <a:latin typeface="+mj-lt"/>
                <a:ea typeface="+mj-ea"/>
                <a:cs typeface="メイリオ" panose="020B0604030504040204" pitchFamily="50" charset="-128"/>
              </a:rPr>
              <a:t>Idomura</a:t>
            </a:r>
            <a:r>
              <a:rPr kumimoji="1" lang="en-US" altLang="ja-JP" sz="1200" dirty="0" smtClean="0">
                <a:latin typeface="+mj-lt"/>
                <a:ea typeface="+mj-ea"/>
                <a:cs typeface="メイリオ" panose="020B0604030504040204" pitchFamily="50" charset="-128"/>
              </a:rPr>
              <a:t>, Phys. </a:t>
            </a:r>
            <a:r>
              <a:rPr kumimoji="1" lang="en-US" altLang="ja-JP" sz="1200" dirty="0" err="1" smtClean="0">
                <a:latin typeface="+mj-lt"/>
                <a:ea typeface="+mj-ea"/>
                <a:cs typeface="メイリオ" panose="020B0604030504040204" pitchFamily="50" charset="-128"/>
              </a:rPr>
              <a:t>Plamsam</a:t>
            </a:r>
            <a:r>
              <a:rPr kumimoji="1" lang="en-US" altLang="ja-JP" sz="1200" dirty="0" smtClean="0">
                <a:latin typeface="+mj-lt"/>
                <a:ea typeface="+mj-ea"/>
                <a:cs typeface="メイリオ" panose="020B0604030504040204" pitchFamily="50" charset="-128"/>
              </a:rPr>
              <a:t>(2006)</a:t>
            </a:r>
            <a:endParaRPr kumimoji="1" lang="ja-JP" altLang="en-US" sz="1200" dirty="0">
              <a:latin typeface="+mj-lt"/>
              <a:ea typeface="+mj-ea"/>
              <a:cs typeface="メイリオ" panose="020B0604030504040204" pitchFamily="50" charset="-128"/>
            </a:endParaRPr>
          </a:p>
        </p:txBody>
      </p:sp>
      <p:pic>
        <p:nvPicPr>
          <p:cNvPr id="12" name="図 11"/>
          <p:cNvPicPr>
            <a:picLocks noChangeAspect="1"/>
          </p:cNvPicPr>
          <p:nvPr/>
        </p:nvPicPr>
        <p:blipFill rotWithShape="1">
          <a:blip r:embed="rId8">
            <a:extLst>
              <a:ext uri="{28A0092B-C50C-407E-A947-70E740481C1C}">
                <a14:useLocalDpi xmlns:a14="http://schemas.microsoft.com/office/drawing/2010/main" val="0"/>
              </a:ext>
            </a:extLst>
          </a:blip>
          <a:srcRect l="16385" t="18250" r="13884" b="3962"/>
          <a:stretch/>
        </p:blipFill>
        <p:spPr>
          <a:xfrm>
            <a:off x="1087328" y="3509049"/>
            <a:ext cx="2225039" cy="1737481"/>
          </a:xfrm>
          <a:prstGeom prst="rect">
            <a:avLst/>
          </a:prstGeom>
        </p:spPr>
      </p:pic>
    </p:spTree>
    <p:extLst>
      <p:ext uri="{BB962C8B-B14F-4D97-AF65-F5344CB8AC3E}">
        <p14:creationId xmlns:p14="http://schemas.microsoft.com/office/powerpoint/2010/main" val="318193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kumimoji="1" lang="en-US" altLang="ja-JP" sz="3200" dirty="0" smtClean="0"/>
              <a:t>Turbulence energy spectrum: </a:t>
            </a:r>
            <a:br>
              <a:rPr kumimoji="1" lang="en-US" altLang="ja-JP" sz="3200" dirty="0" smtClean="0"/>
            </a:br>
            <a:r>
              <a:rPr kumimoji="1" lang="en-US" altLang="ja-JP" sz="3200" dirty="0" smtClean="0"/>
              <a:t>inertial range for dual cascade</a:t>
            </a:r>
            <a:endParaRPr kumimoji="1" lang="ja-JP" altLang="en-US" sz="3200" dirty="0"/>
          </a:p>
        </p:txBody>
      </p:sp>
      <mc:AlternateContent xmlns:mc="http://schemas.openxmlformats.org/markup-compatibility/2006" xmlns:a14="http://schemas.microsoft.com/office/drawing/2010/main">
        <mc:Choice Requires="a14">
          <p:sp>
            <p:nvSpPr>
              <p:cNvPr id="5" name="Rectangle 4"/>
              <p:cNvSpPr/>
              <p:nvPr/>
            </p:nvSpPr>
            <p:spPr>
              <a:xfrm>
                <a:off x="351181" y="1339939"/>
                <a:ext cx="5559287" cy="707694"/>
              </a:xfrm>
              <a:prstGeom prst="rect">
                <a:avLst/>
              </a:prstGeom>
            </p:spPr>
            <p:txBody>
              <a:bodyPr wrap="square">
                <a:spAutoFit/>
              </a:bodyPr>
              <a:lstStyle/>
              <a:p>
                <a:r>
                  <a:rPr lang="en-US" altLang="ja-JP" dirty="0">
                    <a:cs typeface="メイリオ" panose="020B0604030504040204" pitchFamily="50" charset="-128"/>
                  </a:rPr>
                  <a:t>Isotropic 1-D turbulent energy spectrum:</a:t>
                </a:r>
                <a:r>
                  <a:rPr lang="en-US" altLang="ja-JP" i="1" dirty="0">
                    <a:latin typeface="Cambria Math" panose="02040503050406030204" pitchFamily="18" charset="0"/>
                    <a:cs typeface="メイリオ" panose="020B0604030504040204" pitchFamily="50" charset="-128"/>
                  </a:rPr>
                  <a:t/>
                </a:r>
                <a:br>
                  <a:rPr lang="en-US" altLang="ja-JP" i="1" dirty="0">
                    <a:latin typeface="Cambria Math" panose="02040503050406030204" pitchFamily="18" charset="0"/>
                    <a:cs typeface="メイリオ" panose="020B0604030504040204" pitchFamily="50" charset="-128"/>
                  </a:rPr>
                </a:br>
                <a:r>
                  <a:rPr lang="en-US" altLang="ja-JP" i="1" dirty="0" smtClean="0">
                    <a:latin typeface="Cambria Math" panose="02040503050406030204" pitchFamily="18" charset="0"/>
                    <a:cs typeface="メイリオ" panose="020B0604030504040204" pitchFamily="50" charset="-128"/>
                  </a:rPr>
                  <a:t> </a:t>
                </a:r>
                <a14:m>
                  <m:oMath xmlns:m="http://schemas.openxmlformats.org/officeDocument/2006/math">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𝐸</m:t>
                        </m:r>
                      </m:e>
                      <m:sub>
                        <m:r>
                          <a:rPr lang="en-US" altLang="ja-JP" i="1">
                            <a:latin typeface="Cambria Math" panose="02040503050406030204" pitchFamily="18" charset="0"/>
                            <a:cs typeface="メイリオ" panose="020B0604030504040204" pitchFamily="50" charset="-128"/>
                          </a:rPr>
                          <m:t>𝑓</m:t>
                        </m:r>
                      </m:sub>
                    </m:sSub>
                    <m:d>
                      <m:dPr>
                        <m:ctrlPr>
                          <a:rPr lang="en-US" altLang="ja-JP" i="1">
                            <a:latin typeface="Cambria Math"/>
                            <a:cs typeface="メイリオ" panose="020B0604030504040204" pitchFamily="50" charset="-128"/>
                          </a:rPr>
                        </m:ctrlPr>
                      </m:dPr>
                      <m:e>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𝑘</m:t>
                            </m:r>
                          </m:e>
                          <m:sub>
                            <m:r>
                              <a:rPr lang="en-US" altLang="ja-JP" i="1">
                                <a:latin typeface="Cambria Math" panose="02040503050406030204" pitchFamily="18" charset="0"/>
                                <a:cs typeface="メイリオ" panose="020B0604030504040204" pitchFamily="50" charset="-128"/>
                              </a:rPr>
                              <m:t>⊥</m:t>
                            </m:r>
                          </m:sub>
                        </m:sSub>
                      </m:e>
                    </m:d>
                    <m:r>
                      <a:rPr lang="en-US" altLang="ja-JP" sz="1600" i="1">
                        <a:solidFill>
                          <a:srgbClr val="181818"/>
                        </a:solidFill>
                        <a:latin typeface="Cambria Math" panose="02040503050406030204" pitchFamily="18" charset="0"/>
                        <a:cs typeface="メイリオ" panose="020B0604030504040204" pitchFamily="50" charset="-128"/>
                      </a:rPr>
                      <m:t>=</m:t>
                    </m:r>
                    <m:nary>
                      <m:naryPr>
                        <m:chr m:val="∑"/>
                        <m:limLoc m:val="subSup"/>
                        <m:ctrlPr>
                          <a:rPr lang="en-US" altLang="ja-JP" sz="1600" i="1">
                            <a:solidFill>
                              <a:srgbClr val="181818"/>
                            </a:solidFill>
                            <a:latin typeface="Cambria Math"/>
                            <a:cs typeface="メイリオ" panose="020B0604030504040204" pitchFamily="50" charset="-128"/>
                          </a:rPr>
                        </m:ctrlPr>
                      </m:naryPr>
                      <m:sub>
                        <m:sSub>
                          <m:sSubPr>
                            <m:ctrlPr>
                              <a:rPr lang="en-US" altLang="ja-JP" sz="1600" i="1">
                                <a:solidFill>
                                  <a:srgbClr val="181818"/>
                                </a:solidFill>
                                <a:latin typeface="Cambria Math"/>
                                <a:cs typeface="メイリオ" panose="020B0604030504040204" pitchFamily="50" charset="-128"/>
                              </a:rPr>
                            </m:ctrlPr>
                          </m:sSubPr>
                          <m:e>
                            <m:r>
                              <m:rPr>
                                <m:brk m:alnAt="23"/>
                              </m:rPr>
                              <a:rPr lang="en-US" altLang="ja-JP" sz="1600" i="1">
                                <a:solidFill>
                                  <a:srgbClr val="181818"/>
                                </a:solidFill>
                                <a:latin typeface="Cambria Math" panose="02040503050406030204" pitchFamily="18" charset="0"/>
                                <a:cs typeface="メイリオ" panose="020B0604030504040204" pitchFamily="50" charset="-128"/>
                              </a:rPr>
                              <m:t>𝑘</m:t>
                            </m:r>
                          </m:e>
                          <m:sub>
                            <m:r>
                              <a:rPr lang="en-US" altLang="ja-JP" sz="1600" i="1">
                                <a:solidFill>
                                  <a:srgbClr val="181818"/>
                                </a:solidFill>
                                <a:latin typeface="Cambria Math"/>
                                <a:cs typeface="メイリオ" panose="020B0604030504040204" pitchFamily="50" charset="-128"/>
                              </a:rPr>
                              <m:t>⊥</m:t>
                            </m:r>
                          </m:sub>
                        </m:sSub>
                        <m:r>
                          <a:rPr lang="en-US" altLang="ja-JP" sz="1600" i="1">
                            <a:solidFill>
                              <a:srgbClr val="181818"/>
                            </a:solidFill>
                            <a:latin typeface="Cambria Math" panose="02040503050406030204" pitchFamily="18" charset="0"/>
                            <a:cs typeface="メイリオ" panose="020B0604030504040204" pitchFamily="50" charset="-128"/>
                          </a:rPr>
                          <m:t>=</m:t>
                        </m:r>
                        <m:d>
                          <m:dPr>
                            <m:ctrlPr>
                              <a:rPr lang="en-US" altLang="ja-JP" sz="1600" i="1">
                                <a:solidFill>
                                  <a:srgbClr val="181818"/>
                                </a:solidFill>
                                <a:latin typeface="Cambria Math"/>
                                <a:cs typeface="メイリオ" panose="020B0604030504040204" pitchFamily="50" charset="-128"/>
                              </a:rPr>
                            </m:ctrlPr>
                          </m:dPr>
                          <m:e>
                            <m:r>
                              <m:rPr>
                                <m:brk m:alnAt="23"/>
                              </m:rPr>
                              <a:rPr lang="en-US" altLang="ja-JP" sz="1600" i="1">
                                <a:solidFill>
                                  <a:srgbClr val="181818"/>
                                </a:solidFill>
                                <a:latin typeface="Cambria Math" panose="02040503050406030204" pitchFamily="18" charset="0"/>
                                <a:cs typeface="メイリオ" panose="020B0604030504040204" pitchFamily="50" charset="-128"/>
                              </a:rPr>
                              <m:t>𝑛</m:t>
                            </m:r>
                            <m:r>
                              <a:rPr lang="en-US" altLang="ja-JP" sz="1600" i="1">
                                <a:solidFill>
                                  <a:srgbClr val="181818"/>
                                </a:solidFill>
                                <a:latin typeface="Cambria Math" panose="02040503050406030204" pitchFamily="18" charset="0"/>
                                <a:cs typeface="メイリオ" panose="020B0604030504040204" pitchFamily="50" charset="-128"/>
                              </a:rPr>
                              <m:t>−1</m:t>
                            </m:r>
                          </m:e>
                        </m:d>
                        <m:r>
                          <m:rPr>
                            <m:sty m:val="p"/>
                          </m:rPr>
                          <a:rPr lang="en-US" altLang="ja-JP" sz="1600">
                            <a:solidFill>
                              <a:srgbClr val="181818"/>
                            </a:solidFill>
                            <a:latin typeface="Cambria Math" panose="02040503050406030204" pitchFamily="18" charset="0"/>
                            <a:cs typeface="メイリオ" panose="020B0604030504040204" pitchFamily="50" charset="-128"/>
                          </a:rPr>
                          <m:t>Δk</m:t>
                        </m:r>
                      </m:sub>
                      <m:sup>
                        <m:r>
                          <a:rPr lang="en-US" altLang="ja-JP" sz="1600" i="1">
                            <a:solidFill>
                              <a:srgbClr val="181818"/>
                            </a:solidFill>
                            <a:latin typeface="Cambria Math" panose="02040503050406030204" pitchFamily="18" charset="0"/>
                            <a:cs typeface="メイリオ" panose="020B0604030504040204" pitchFamily="50" charset="-128"/>
                          </a:rPr>
                          <m:t>𝑛</m:t>
                        </m:r>
                        <m:r>
                          <m:rPr>
                            <m:sty m:val="p"/>
                          </m:rPr>
                          <a:rPr lang="en-US" altLang="ja-JP" sz="1600">
                            <a:solidFill>
                              <a:srgbClr val="181818"/>
                            </a:solidFill>
                            <a:latin typeface="Cambria Math" panose="02040503050406030204" pitchFamily="18" charset="0"/>
                            <a:cs typeface="メイリオ" panose="020B0604030504040204" pitchFamily="50" charset="-128"/>
                          </a:rPr>
                          <m:t>Δ</m:t>
                        </m:r>
                        <m:r>
                          <a:rPr lang="en-US" altLang="ja-JP" sz="1600" i="1">
                            <a:solidFill>
                              <a:srgbClr val="181818"/>
                            </a:solidFill>
                            <a:latin typeface="Cambria Math" panose="02040503050406030204" pitchFamily="18" charset="0"/>
                            <a:cs typeface="メイリオ" panose="020B0604030504040204" pitchFamily="50" charset="-128"/>
                          </a:rPr>
                          <m:t>𝑘</m:t>
                        </m:r>
                      </m:sup>
                      <m:e>
                        <m:sSub>
                          <m:sSubPr>
                            <m:ctrlPr>
                              <a:rPr lang="en-US" altLang="ja-JP" sz="1600" i="1">
                                <a:solidFill>
                                  <a:srgbClr val="181818"/>
                                </a:solidFill>
                                <a:latin typeface="Cambria Math"/>
                                <a:cs typeface="メイリオ" panose="020B0604030504040204" pitchFamily="50" charset="-128"/>
                              </a:rPr>
                            </m:ctrlPr>
                          </m:sSubPr>
                          <m:e>
                            <m:r>
                              <a:rPr lang="en-US" altLang="ja-JP" sz="1600" i="1">
                                <a:solidFill>
                                  <a:srgbClr val="181818"/>
                                </a:solidFill>
                                <a:latin typeface="Cambria Math" panose="02040503050406030204" pitchFamily="18" charset="0"/>
                                <a:cs typeface="メイリオ" panose="020B0604030504040204" pitchFamily="50" charset="-128"/>
                              </a:rPr>
                              <m:t>𝐸</m:t>
                            </m:r>
                          </m:e>
                          <m:sub>
                            <m:r>
                              <a:rPr lang="en-US" altLang="ja-JP" sz="1600" i="1">
                                <a:solidFill>
                                  <a:srgbClr val="181818"/>
                                </a:solidFill>
                                <a:latin typeface="Cambria Math" panose="02040503050406030204" pitchFamily="18" charset="0"/>
                                <a:cs typeface="メイリオ" panose="020B0604030504040204" pitchFamily="50" charset="-128"/>
                              </a:rPr>
                              <m:t>𝑓</m:t>
                            </m:r>
                          </m:sub>
                        </m:sSub>
                        <m:d>
                          <m:dPr>
                            <m:ctrlPr>
                              <a:rPr lang="en-US" altLang="ja-JP" sz="1600" i="1">
                                <a:solidFill>
                                  <a:srgbClr val="181818"/>
                                </a:solidFill>
                                <a:latin typeface="Cambria Math"/>
                                <a:cs typeface="メイリオ" panose="020B0604030504040204" pitchFamily="50" charset="-128"/>
                              </a:rPr>
                            </m:ctrlPr>
                          </m:dPr>
                          <m:e>
                            <m:sSub>
                              <m:sSubPr>
                                <m:ctrlPr>
                                  <a:rPr lang="en-US" altLang="ja-JP" sz="1600" i="1">
                                    <a:solidFill>
                                      <a:srgbClr val="181818"/>
                                    </a:solidFill>
                                    <a:latin typeface="Cambria Math"/>
                                    <a:cs typeface="メイリオ" panose="020B0604030504040204" pitchFamily="50" charset="-128"/>
                                  </a:rPr>
                                </m:ctrlPr>
                              </m:sSubPr>
                              <m:e>
                                <m:r>
                                  <a:rPr lang="en-US" altLang="ja-JP" sz="1600" i="1">
                                    <a:solidFill>
                                      <a:srgbClr val="181818"/>
                                    </a:solidFill>
                                    <a:latin typeface="Cambria Math" panose="02040503050406030204" pitchFamily="18" charset="0"/>
                                    <a:cs typeface="メイリオ" panose="020B0604030504040204" pitchFamily="50" charset="-128"/>
                                  </a:rPr>
                                  <m:t>𝑘</m:t>
                                </m:r>
                              </m:e>
                              <m:sub>
                                <m:r>
                                  <a:rPr lang="en-US" altLang="ja-JP" sz="1600" i="1">
                                    <a:solidFill>
                                      <a:srgbClr val="181818"/>
                                    </a:solidFill>
                                    <a:latin typeface="Cambria Math" panose="02040503050406030204" pitchFamily="18" charset="0"/>
                                    <a:cs typeface="メイリオ" panose="020B0604030504040204" pitchFamily="50" charset="-128"/>
                                  </a:rPr>
                                  <m:t>𝑥</m:t>
                                </m:r>
                              </m:sub>
                            </m:sSub>
                            <m:r>
                              <a:rPr lang="en-US" altLang="ja-JP" sz="1600" i="1">
                                <a:solidFill>
                                  <a:srgbClr val="181818"/>
                                </a:solidFill>
                                <a:latin typeface="Cambria Math" panose="02040503050406030204" pitchFamily="18" charset="0"/>
                                <a:cs typeface="メイリオ" panose="020B0604030504040204" pitchFamily="50" charset="-128"/>
                              </a:rPr>
                              <m:t>,</m:t>
                            </m:r>
                            <m:sSub>
                              <m:sSubPr>
                                <m:ctrlPr>
                                  <a:rPr lang="en-US" altLang="ja-JP" sz="1600" i="1">
                                    <a:solidFill>
                                      <a:srgbClr val="181818"/>
                                    </a:solidFill>
                                    <a:latin typeface="Cambria Math"/>
                                    <a:cs typeface="メイリオ" panose="020B0604030504040204" pitchFamily="50" charset="-128"/>
                                  </a:rPr>
                                </m:ctrlPr>
                              </m:sSubPr>
                              <m:e>
                                <m:r>
                                  <a:rPr lang="en-US" altLang="ja-JP" sz="1600" i="1">
                                    <a:solidFill>
                                      <a:srgbClr val="181818"/>
                                    </a:solidFill>
                                    <a:latin typeface="Cambria Math" panose="02040503050406030204" pitchFamily="18" charset="0"/>
                                    <a:cs typeface="メイリオ" panose="020B0604030504040204" pitchFamily="50" charset="-128"/>
                                  </a:rPr>
                                  <m:t>𝑘</m:t>
                                </m:r>
                              </m:e>
                              <m:sub>
                                <m:r>
                                  <a:rPr lang="en-US" altLang="ja-JP" sz="1600" i="1">
                                    <a:solidFill>
                                      <a:srgbClr val="181818"/>
                                    </a:solidFill>
                                    <a:latin typeface="Cambria Math" panose="02040503050406030204" pitchFamily="18" charset="0"/>
                                    <a:cs typeface="メイリオ" panose="020B0604030504040204" pitchFamily="50" charset="-128"/>
                                  </a:rPr>
                                  <m:t>𝑦</m:t>
                                </m:r>
                              </m:sub>
                            </m:sSub>
                          </m:e>
                        </m:d>
                      </m:e>
                    </m:nary>
                    <m:r>
                      <a:rPr lang="en-US" altLang="ja-JP" sz="1600" i="1">
                        <a:solidFill>
                          <a:srgbClr val="181818"/>
                        </a:solidFill>
                        <a:latin typeface="Cambria Math" panose="02040503050406030204" pitchFamily="18" charset="0"/>
                        <a:cs typeface="メイリオ" panose="020B0604030504040204" pitchFamily="50" charset="-128"/>
                      </a:rPr>
                      <m:t>,</m:t>
                    </m:r>
                    <m:sSub>
                      <m:sSubPr>
                        <m:ctrlPr>
                          <a:rPr lang="en-US" altLang="ja-JP" sz="1600" i="1">
                            <a:solidFill>
                              <a:srgbClr val="181818"/>
                            </a:solidFill>
                            <a:latin typeface="Cambria Math"/>
                            <a:cs typeface="メイリオ" panose="020B0604030504040204" pitchFamily="50" charset="-128"/>
                          </a:rPr>
                        </m:ctrlPr>
                      </m:sSubPr>
                      <m:e>
                        <m:r>
                          <a:rPr lang="en-US" altLang="ja-JP" sz="1600" i="1">
                            <a:solidFill>
                              <a:srgbClr val="181818"/>
                            </a:solidFill>
                            <a:latin typeface="Cambria Math" panose="02040503050406030204" pitchFamily="18" charset="0"/>
                            <a:cs typeface="メイリオ" panose="020B0604030504040204" pitchFamily="50" charset="-128"/>
                          </a:rPr>
                          <m:t>𝑘</m:t>
                        </m:r>
                      </m:e>
                      <m:sub>
                        <m:r>
                          <a:rPr lang="en-US" altLang="ja-JP" sz="1600" i="1">
                            <a:solidFill>
                              <a:srgbClr val="181818"/>
                            </a:solidFill>
                            <a:latin typeface="Cambria Math" panose="02040503050406030204" pitchFamily="18" charset="0"/>
                            <a:cs typeface="メイリオ" panose="020B0604030504040204" pitchFamily="50" charset="-128"/>
                          </a:rPr>
                          <m:t>⊥</m:t>
                        </m:r>
                      </m:sub>
                    </m:sSub>
                    <m:r>
                      <a:rPr lang="en-US" altLang="ja-JP" sz="1600" i="1">
                        <a:solidFill>
                          <a:srgbClr val="181818"/>
                        </a:solidFill>
                        <a:latin typeface="Cambria Math" panose="02040503050406030204" pitchFamily="18" charset="0"/>
                        <a:cs typeface="メイリオ" panose="020B0604030504040204" pitchFamily="50" charset="-128"/>
                      </a:rPr>
                      <m:t>=</m:t>
                    </m:r>
                    <m:rad>
                      <m:radPr>
                        <m:degHide m:val="on"/>
                        <m:ctrlPr>
                          <a:rPr lang="en-US" altLang="ja-JP" sz="1600" i="1">
                            <a:solidFill>
                              <a:srgbClr val="181818"/>
                            </a:solidFill>
                            <a:latin typeface="Cambria Math"/>
                            <a:cs typeface="メイリオ" panose="020B0604030504040204" pitchFamily="50" charset="-128"/>
                          </a:rPr>
                        </m:ctrlPr>
                      </m:radPr>
                      <m:deg/>
                      <m:e>
                        <m:sSubSup>
                          <m:sSubSupPr>
                            <m:ctrlPr>
                              <a:rPr lang="en-US" altLang="ja-JP" sz="1600" i="1">
                                <a:solidFill>
                                  <a:srgbClr val="181818"/>
                                </a:solidFill>
                                <a:latin typeface="Cambria Math"/>
                                <a:cs typeface="メイリオ" panose="020B0604030504040204" pitchFamily="50" charset="-128"/>
                              </a:rPr>
                            </m:ctrlPr>
                          </m:sSubSupPr>
                          <m:e>
                            <m:r>
                              <a:rPr lang="en-US" altLang="ja-JP" sz="1600" i="1">
                                <a:solidFill>
                                  <a:srgbClr val="181818"/>
                                </a:solidFill>
                                <a:latin typeface="Cambria Math" panose="02040503050406030204" pitchFamily="18" charset="0"/>
                                <a:cs typeface="メイリオ" panose="020B0604030504040204" pitchFamily="50" charset="-128"/>
                              </a:rPr>
                              <m:t>𝑘</m:t>
                            </m:r>
                          </m:e>
                          <m:sub>
                            <m:r>
                              <a:rPr lang="en-US" altLang="ja-JP" sz="1600" i="1">
                                <a:solidFill>
                                  <a:srgbClr val="181818"/>
                                </a:solidFill>
                                <a:latin typeface="Cambria Math" panose="02040503050406030204" pitchFamily="18" charset="0"/>
                                <a:cs typeface="メイリオ" panose="020B0604030504040204" pitchFamily="50" charset="-128"/>
                              </a:rPr>
                              <m:t>𝑥</m:t>
                            </m:r>
                          </m:sub>
                          <m:sup>
                            <m:r>
                              <a:rPr lang="en-US" altLang="ja-JP" sz="1600" i="1">
                                <a:solidFill>
                                  <a:srgbClr val="181818"/>
                                </a:solidFill>
                                <a:latin typeface="Cambria Math" panose="02040503050406030204" pitchFamily="18" charset="0"/>
                                <a:cs typeface="メイリオ" panose="020B0604030504040204" pitchFamily="50" charset="-128"/>
                              </a:rPr>
                              <m:t>2</m:t>
                            </m:r>
                          </m:sup>
                        </m:sSubSup>
                        <m:r>
                          <a:rPr lang="en-US" altLang="ja-JP" sz="1600" i="1">
                            <a:solidFill>
                              <a:srgbClr val="181818"/>
                            </a:solidFill>
                            <a:latin typeface="Cambria Math" panose="02040503050406030204" pitchFamily="18" charset="0"/>
                            <a:cs typeface="メイリオ" panose="020B0604030504040204" pitchFamily="50" charset="-128"/>
                          </a:rPr>
                          <m:t>+</m:t>
                        </m:r>
                        <m:sSubSup>
                          <m:sSubSupPr>
                            <m:ctrlPr>
                              <a:rPr lang="en-US" altLang="ja-JP" sz="1600" i="1">
                                <a:solidFill>
                                  <a:srgbClr val="181818"/>
                                </a:solidFill>
                                <a:latin typeface="Cambria Math"/>
                                <a:cs typeface="メイリオ" panose="020B0604030504040204" pitchFamily="50" charset="-128"/>
                              </a:rPr>
                            </m:ctrlPr>
                          </m:sSubSupPr>
                          <m:e>
                            <m:r>
                              <a:rPr lang="en-US" altLang="ja-JP" sz="1600" i="1">
                                <a:solidFill>
                                  <a:srgbClr val="181818"/>
                                </a:solidFill>
                                <a:latin typeface="Cambria Math" panose="02040503050406030204" pitchFamily="18" charset="0"/>
                                <a:cs typeface="メイリオ" panose="020B0604030504040204" pitchFamily="50" charset="-128"/>
                              </a:rPr>
                              <m:t>𝑘</m:t>
                            </m:r>
                          </m:e>
                          <m:sub>
                            <m:r>
                              <a:rPr lang="en-US" altLang="ja-JP" sz="1600" i="1">
                                <a:solidFill>
                                  <a:srgbClr val="181818"/>
                                </a:solidFill>
                                <a:latin typeface="Cambria Math" panose="02040503050406030204" pitchFamily="18" charset="0"/>
                                <a:cs typeface="メイリオ" panose="020B0604030504040204" pitchFamily="50" charset="-128"/>
                              </a:rPr>
                              <m:t>𝑦</m:t>
                            </m:r>
                          </m:sub>
                          <m:sup>
                            <m:r>
                              <a:rPr lang="en-US" altLang="ja-JP" sz="1600" i="1">
                                <a:solidFill>
                                  <a:srgbClr val="181818"/>
                                </a:solidFill>
                                <a:latin typeface="Cambria Math" panose="02040503050406030204" pitchFamily="18" charset="0"/>
                                <a:cs typeface="メイリオ" panose="020B0604030504040204" pitchFamily="50" charset="-128"/>
                              </a:rPr>
                              <m:t>2</m:t>
                            </m:r>
                          </m:sup>
                        </m:sSubSup>
                      </m:e>
                    </m:rad>
                  </m:oMath>
                </a14:m>
                <a:endParaRPr lang="en-US" altLang="ja-JP" dirty="0"/>
              </a:p>
            </p:txBody>
          </p:sp>
        </mc:Choice>
        <mc:Fallback xmlns="">
          <p:sp>
            <p:nvSpPr>
              <p:cNvPr id="5" name="Rectangle 4"/>
              <p:cNvSpPr>
                <a:spLocks noRot="1" noChangeAspect="1" noMove="1" noResize="1" noEditPoints="1" noAdjustHandles="1" noChangeArrowheads="1" noChangeShapeType="1" noTextEdit="1"/>
              </p:cNvSpPr>
              <p:nvPr/>
            </p:nvSpPr>
            <p:spPr>
              <a:xfrm>
                <a:off x="351181" y="1339939"/>
                <a:ext cx="5559287" cy="707694"/>
              </a:xfrm>
              <a:prstGeom prst="rect">
                <a:avLst/>
              </a:prstGeom>
              <a:blipFill rotWithShape="1">
                <a:blip r:embed="rId3"/>
                <a:stretch>
                  <a:fillRect l="-987" t="-7759" b="-7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9"/>
              <p:cNvSpPr/>
              <p:nvPr/>
            </p:nvSpPr>
            <p:spPr>
              <a:xfrm>
                <a:off x="5049587" y="1521555"/>
                <a:ext cx="4211474" cy="649858"/>
              </a:xfrm>
              <a:prstGeom prst="rect">
                <a:avLst/>
              </a:prstGeom>
            </p:spPr>
            <p:txBody>
              <a:bodyPr wrap="none">
                <a:spAutoFit/>
              </a:bodyPr>
              <a:lstStyle/>
              <a:p>
                <a:r>
                  <a:rPr lang="en-US" altLang="ja-JP" sz="1600" b="1" dirty="0" smtClean="0">
                    <a:solidFill>
                      <a:schemeClr val="accent1">
                        <a:lumMod val="90000"/>
                        <a:lumOff val="10000"/>
                      </a:schemeClr>
                    </a:solidFill>
                    <a:cs typeface="メイリオ" panose="020B0604030504040204" pitchFamily="50" charset="-128"/>
                  </a:rPr>
                  <a:t>Blue line: </a:t>
                </a:r>
                <a14:m>
                  <m:oMath xmlns:m="http://schemas.openxmlformats.org/officeDocument/2006/math">
                    <m:r>
                      <a:rPr lang="en-US" altLang="ja-JP" sz="1600" b="1" i="1" smtClean="0">
                        <a:solidFill>
                          <a:schemeClr val="accent1">
                            <a:lumMod val="90000"/>
                            <a:lumOff val="10000"/>
                          </a:schemeClr>
                        </a:solidFill>
                        <a:latin typeface="Cambria Math"/>
                        <a:cs typeface="メイリオ" panose="020B0604030504040204" pitchFamily="50" charset="-128"/>
                      </a:rPr>
                      <m:t>∝</m:t>
                    </m:r>
                    <m:sSubSup>
                      <m:sSubSupPr>
                        <m:ctrlPr>
                          <a:rPr lang="en-US" altLang="ja-JP" sz="1600" b="1" i="1" smtClean="0">
                            <a:solidFill>
                              <a:schemeClr val="accent1">
                                <a:lumMod val="90000"/>
                                <a:lumOff val="10000"/>
                              </a:schemeClr>
                            </a:solidFill>
                            <a:latin typeface="Cambria Math"/>
                            <a:cs typeface="メイリオ" panose="020B0604030504040204" pitchFamily="50" charset="-128"/>
                          </a:rPr>
                        </m:ctrlPr>
                      </m:sSubSupPr>
                      <m:e>
                        <m:r>
                          <a:rPr lang="en-US" altLang="ja-JP" sz="1600" b="1" i="1" smtClean="0">
                            <a:solidFill>
                              <a:schemeClr val="accent1">
                                <a:lumMod val="90000"/>
                                <a:lumOff val="10000"/>
                              </a:schemeClr>
                            </a:solidFill>
                            <a:latin typeface="Cambria Math"/>
                            <a:cs typeface="メイリオ" panose="020B0604030504040204" pitchFamily="50" charset="-128"/>
                          </a:rPr>
                          <m:t>𝒌</m:t>
                        </m:r>
                      </m:e>
                      <m:sub>
                        <m:r>
                          <a:rPr lang="en-US" altLang="ja-JP" sz="1600" b="1" i="1" smtClean="0">
                            <a:solidFill>
                              <a:schemeClr val="accent1">
                                <a:lumMod val="90000"/>
                                <a:lumOff val="10000"/>
                              </a:schemeClr>
                            </a:solidFill>
                            <a:latin typeface="Cambria Math"/>
                            <a:cs typeface="メイリオ" panose="020B0604030504040204" pitchFamily="50" charset="-128"/>
                          </a:rPr>
                          <m:t>⊥</m:t>
                        </m:r>
                      </m:sub>
                      <m:sup>
                        <m:r>
                          <a:rPr lang="en-US" altLang="ja-JP" sz="1600" b="1" i="1" smtClean="0">
                            <a:solidFill>
                              <a:schemeClr val="accent1">
                                <a:lumMod val="90000"/>
                                <a:lumOff val="10000"/>
                              </a:schemeClr>
                            </a:solidFill>
                            <a:latin typeface="Cambria Math"/>
                            <a:cs typeface="メイリオ" panose="020B0604030504040204" pitchFamily="50" charset="-128"/>
                          </a:rPr>
                          <m:t>−</m:t>
                        </m:r>
                        <m:f>
                          <m:fPr>
                            <m:type m:val="lin"/>
                            <m:ctrlPr>
                              <a:rPr lang="en-US" altLang="ja-JP" sz="1600" b="1" i="1" smtClean="0">
                                <a:solidFill>
                                  <a:schemeClr val="accent1">
                                    <a:lumMod val="90000"/>
                                    <a:lumOff val="10000"/>
                                  </a:schemeClr>
                                </a:solidFill>
                                <a:latin typeface="Cambria Math"/>
                                <a:cs typeface="メイリオ" panose="020B0604030504040204" pitchFamily="50" charset="-128"/>
                              </a:rPr>
                            </m:ctrlPr>
                          </m:fPr>
                          <m:num>
                            <m:r>
                              <a:rPr lang="en-US" altLang="ja-JP" sz="1600" b="1" i="1" smtClean="0">
                                <a:solidFill>
                                  <a:schemeClr val="accent1">
                                    <a:lumMod val="90000"/>
                                    <a:lumOff val="10000"/>
                                  </a:schemeClr>
                                </a:solidFill>
                                <a:latin typeface="Cambria Math"/>
                                <a:cs typeface="メイリオ" panose="020B0604030504040204" pitchFamily="50" charset="-128"/>
                              </a:rPr>
                              <m:t>𝟓</m:t>
                            </m:r>
                          </m:num>
                          <m:den>
                            <m:r>
                              <a:rPr lang="en-US" altLang="ja-JP" sz="1600" b="1" i="1" smtClean="0">
                                <a:solidFill>
                                  <a:schemeClr val="accent1">
                                    <a:lumMod val="90000"/>
                                    <a:lumOff val="10000"/>
                                  </a:schemeClr>
                                </a:solidFill>
                                <a:latin typeface="Cambria Math"/>
                                <a:cs typeface="メイリオ" panose="020B0604030504040204" pitchFamily="50" charset="-128"/>
                              </a:rPr>
                              <m:t>𝟑</m:t>
                            </m:r>
                          </m:den>
                        </m:f>
                      </m:sup>
                    </m:sSubSup>
                  </m:oMath>
                </a14:m>
                <a:r>
                  <a:rPr lang="en-US" altLang="ja-JP" sz="1600" dirty="0" smtClean="0">
                    <a:solidFill>
                      <a:schemeClr val="accent6">
                        <a:lumMod val="50000"/>
                      </a:schemeClr>
                    </a:solidFill>
                    <a:cs typeface="メイリオ" panose="020B0604030504040204" pitchFamily="50" charset="-128"/>
                  </a:rPr>
                  <a:t>(energy inverse cascade)</a:t>
                </a:r>
                <a:r>
                  <a:rPr lang="en-US" altLang="ja-JP" sz="1600" b="1" dirty="0" smtClean="0">
                    <a:solidFill>
                      <a:schemeClr val="accent6">
                        <a:lumMod val="50000"/>
                      </a:schemeClr>
                    </a:solidFill>
                    <a:cs typeface="メイリオ" panose="020B0604030504040204" pitchFamily="50" charset="-128"/>
                  </a:rPr>
                  <a:t>, </a:t>
                </a:r>
                <a:br>
                  <a:rPr lang="en-US" altLang="ja-JP" sz="1600" b="1" dirty="0" smtClean="0">
                    <a:solidFill>
                      <a:schemeClr val="accent6">
                        <a:lumMod val="50000"/>
                      </a:schemeClr>
                    </a:solidFill>
                    <a:cs typeface="メイリオ" panose="020B0604030504040204" pitchFamily="50" charset="-128"/>
                  </a:rPr>
                </a:br>
                <a:r>
                  <a:rPr lang="en-US" altLang="ja-JP" sz="1600" b="1" dirty="0" smtClean="0">
                    <a:solidFill>
                      <a:schemeClr val="accent4">
                        <a:lumMod val="50000"/>
                      </a:schemeClr>
                    </a:solidFill>
                    <a:cs typeface="メイリオ" panose="020B0604030504040204" pitchFamily="50" charset="-128"/>
                  </a:rPr>
                  <a:t>Green line:</a:t>
                </a:r>
                <a14:m>
                  <m:oMath xmlns:m="http://schemas.openxmlformats.org/officeDocument/2006/math">
                    <m:r>
                      <a:rPr lang="en-US" altLang="ja-JP" sz="1600" b="1" i="1" smtClean="0">
                        <a:solidFill>
                          <a:schemeClr val="accent4">
                            <a:lumMod val="50000"/>
                          </a:schemeClr>
                        </a:solidFill>
                        <a:latin typeface="Cambria Math"/>
                        <a:cs typeface="メイリオ" panose="020B0604030504040204" pitchFamily="50" charset="-128"/>
                      </a:rPr>
                      <m:t>∝</m:t>
                    </m:r>
                    <m:sSubSup>
                      <m:sSubSupPr>
                        <m:ctrlPr>
                          <a:rPr lang="en-US" altLang="ja-JP" sz="1600" b="1" i="1" smtClean="0">
                            <a:solidFill>
                              <a:schemeClr val="accent4">
                                <a:lumMod val="50000"/>
                              </a:schemeClr>
                            </a:solidFill>
                            <a:latin typeface="Cambria Math"/>
                            <a:cs typeface="メイリオ" panose="020B0604030504040204" pitchFamily="50" charset="-128"/>
                          </a:rPr>
                        </m:ctrlPr>
                      </m:sSubSupPr>
                      <m:e>
                        <m:r>
                          <a:rPr lang="en-US" altLang="ja-JP" sz="1600" b="1" i="1" smtClean="0">
                            <a:solidFill>
                              <a:schemeClr val="accent4">
                                <a:lumMod val="50000"/>
                              </a:schemeClr>
                            </a:solidFill>
                            <a:latin typeface="Cambria Math"/>
                            <a:cs typeface="メイリオ" panose="020B0604030504040204" pitchFamily="50" charset="-128"/>
                          </a:rPr>
                          <m:t>𝒌</m:t>
                        </m:r>
                      </m:e>
                      <m:sub>
                        <m:r>
                          <a:rPr lang="en-US" altLang="ja-JP" sz="1600" b="1" i="1" smtClean="0">
                            <a:solidFill>
                              <a:schemeClr val="accent4">
                                <a:lumMod val="50000"/>
                              </a:schemeClr>
                            </a:solidFill>
                            <a:latin typeface="Cambria Math"/>
                            <a:cs typeface="メイリオ" panose="020B0604030504040204" pitchFamily="50" charset="-128"/>
                          </a:rPr>
                          <m:t>⊥</m:t>
                        </m:r>
                      </m:sub>
                      <m:sup>
                        <m:r>
                          <a:rPr lang="en-US" altLang="ja-JP" sz="1600" b="1" i="1" smtClean="0">
                            <a:solidFill>
                              <a:schemeClr val="accent4">
                                <a:lumMod val="50000"/>
                              </a:schemeClr>
                            </a:solidFill>
                            <a:latin typeface="Cambria Math"/>
                            <a:cs typeface="メイリオ" panose="020B0604030504040204" pitchFamily="50" charset="-128"/>
                          </a:rPr>
                          <m:t>−</m:t>
                        </m:r>
                        <m:r>
                          <a:rPr lang="en-US" altLang="ja-JP" sz="1600" b="1" i="1" smtClean="0">
                            <a:solidFill>
                              <a:schemeClr val="accent4">
                                <a:lumMod val="50000"/>
                              </a:schemeClr>
                            </a:solidFill>
                            <a:latin typeface="Cambria Math"/>
                            <a:cs typeface="メイリオ" panose="020B0604030504040204" pitchFamily="50" charset="-128"/>
                          </a:rPr>
                          <m:t>𝟑</m:t>
                        </m:r>
                      </m:sup>
                    </m:sSubSup>
                  </m:oMath>
                </a14:m>
                <a:r>
                  <a:rPr lang="ja-JP" altLang="en-US" sz="1600" dirty="0" smtClean="0"/>
                  <a:t> </a:t>
                </a:r>
                <a:r>
                  <a:rPr lang="en-US" altLang="ja-JP" sz="1600" dirty="0" smtClean="0">
                    <a:solidFill>
                      <a:schemeClr val="accent4">
                        <a:lumMod val="50000"/>
                      </a:schemeClr>
                    </a:solidFill>
                  </a:rPr>
                  <a:t>(enstrophy cascade)</a:t>
                </a:r>
                <a:endParaRPr lang="ja-JP" altLang="en-US" sz="1600" dirty="0"/>
              </a:p>
            </p:txBody>
          </p:sp>
        </mc:Choice>
        <mc:Fallback xmlns="">
          <p:sp>
            <p:nvSpPr>
              <p:cNvPr id="6" name="正方形/長方形 9"/>
              <p:cNvSpPr>
                <a:spLocks noRot="1" noChangeAspect="1" noMove="1" noResize="1" noEditPoints="1" noAdjustHandles="1" noChangeArrowheads="1" noChangeShapeType="1" noTextEdit="1"/>
              </p:cNvSpPr>
              <p:nvPr/>
            </p:nvSpPr>
            <p:spPr>
              <a:xfrm>
                <a:off x="5049587" y="1521555"/>
                <a:ext cx="4211474" cy="649858"/>
              </a:xfrm>
              <a:prstGeom prst="rect">
                <a:avLst/>
              </a:prstGeom>
              <a:blipFill rotWithShape="0">
                <a:blip r:embed="rId4"/>
                <a:stretch>
                  <a:fillRect l="-724" t="-36792" b="-11321"/>
                </a:stretch>
              </a:blipFill>
            </p:spPr>
            <p:txBody>
              <a:bodyPr/>
              <a:lstStyle/>
              <a:p>
                <a:r>
                  <a:rPr lang="ja-JP" altLang="en-US">
                    <a:noFill/>
                  </a:rPr>
                  <a:t> </a:t>
                </a:r>
              </a:p>
            </p:txBody>
          </p:sp>
        </mc:Fallback>
      </mc:AlternateContent>
      <p:pic>
        <p:nvPicPr>
          <p:cNvPr id="7"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2970" y="2156810"/>
            <a:ext cx="3772112" cy="2640477"/>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885895" y="4618135"/>
                <a:ext cx="3475148" cy="604524"/>
              </a:xfrm>
              <a:prstGeom prst="rect">
                <a:avLst/>
              </a:prstGeom>
            </p:spPr>
            <p:txBody>
              <a:bodyPr wrap="square">
                <a:spAutoFit/>
              </a:bodyPr>
              <a:lstStyle/>
              <a:p>
                <a:r>
                  <a:rPr lang="en-US" altLang="ja-JP" sz="1600" dirty="0" smtClean="0">
                    <a:cs typeface="メイリオ" panose="020B0604030504040204" pitchFamily="50" charset="-128"/>
                  </a:rPr>
                  <a:t>Fig.11 1-D energy spectrum </a:t>
                </a:r>
                <a14:m>
                  <m:oMath xmlns:m="http://schemas.openxmlformats.org/officeDocument/2006/math">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𝐸</m:t>
                        </m:r>
                      </m:e>
                      <m:sub>
                        <m:r>
                          <a:rPr lang="en-US" altLang="ja-JP" sz="1600" i="1">
                            <a:latin typeface="Cambria Math" panose="02040503050406030204" pitchFamily="18" charset="0"/>
                            <a:cs typeface="メイリオ" panose="020B0604030504040204" pitchFamily="50" charset="-128"/>
                          </a:rPr>
                          <m:t>𝑓</m:t>
                        </m:r>
                      </m:sub>
                    </m:sSub>
                    <m:d>
                      <m:dPr>
                        <m:ctrlPr>
                          <a:rPr lang="en-US" altLang="ja-JP" sz="1600" i="1">
                            <a:latin typeface="Cambria Math"/>
                            <a:cs typeface="メイリオ" panose="020B0604030504040204" pitchFamily="50" charset="-128"/>
                          </a:rPr>
                        </m:ctrlPr>
                      </m:dPr>
                      <m:e>
                        <m:sSub>
                          <m:sSubPr>
                            <m:ctrlPr>
                              <a:rPr lang="en-US" altLang="ja-JP" sz="1600" i="1">
                                <a:latin typeface="Cambria Math"/>
                                <a:cs typeface="メイリオ" panose="020B0604030504040204" pitchFamily="50" charset="-128"/>
                              </a:rPr>
                            </m:ctrlPr>
                          </m:sSubPr>
                          <m:e>
                            <m:r>
                              <a:rPr lang="en-US" altLang="ja-JP" sz="1600" i="1">
                                <a:latin typeface="Cambria Math" panose="02040503050406030204" pitchFamily="18" charset="0"/>
                                <a:cs typeface="メイリオ" panose="020B0604030504040204" pitchFamily="50" charset="-128"/>
                              </a:rPr>
                              <m:t>𝑘</m:t>
                            </m:r>
                          </m:e>
                          <m:sub>
                            <m:r>
                              <a:rPr lang="en-US" altLang="ja-JP" sz="1600" i="1">
                                <a:latin typeface="Cambria Math" panose="02040503050406030204" pitchFamily="18" charset="0"/>
                                <a:cs typeface="メイリオ" panose="020B0604030504040204" pitchFamily="50" charset="-128"/>
                              </a:rPr>
                              <m:t>⊥</m:t>
                            </m:r>
                          </m:sub>
                        </m:sSub>
                      </m:e>
                    </m:d>
                  </m:oMath>
                </a14:m>
                <a:r>
                  <a:rPr lang="en-US" altLang="ja-JP" sz="1600" dirty="0" smtClean="0">
                    <a:cs typeface="メイリオ" panose="020B0604030504040204" pitchFamily="50" charset="-128"/>
                  </a:rPr>
                  <a:t> for decaying turbulence</a:t>
                </a:r>
              </a:p>
            </p:txBody>
          </p:sp>
        </mc:Choice>
        <mc:Fallback xmlns="">
          <p:sp>
            <p:nvSpPr>
              <p:cNvPr id="8" name="Rectangle 7"/>
              <p:cNvSpPr>
                <a:spLocks noRot="1" noChangeAspect="1" noMove="1" noResize="1" noEditPoints="1" noAdjustHandles="1" noChangeArrowheads="1" noChangeShapeType="1" noTextEdit="1"/>
              </p:cNvSpPr>
              <p:nvPr/>
            </p:nvSpPr>
            <p:spPr>
              <a:xfrm>
                <a:off x="2885895" y="4618135"/>
                <a:ext cx="3475148" cy="604524"/>
              </a:xfrm>
              <a:prstGeom prst="rect">
                <a:avLst/>
              </a:prstGeom>
              <a:blipFill rotWithShape="0">
                <a:blip r:embed="rId6"/>
                <a:stretch>
                  <a:fillRect l="-877" t="-4040" b="-12121"/>
                </a:stretch>
              </a:blipFill>
            </p:spPr>
            <p:txBody>
              <a:bodyPr/>
              <a:lstStyle/>
              <a:p>
                <a:r>
                  <a:rPr lang="ja-JP" altLang="en-US">
                    <a:noFill/>
                  </a:rPr>
                  <a:t> </a:t>
                </a:r>
              </a:p>
            </p:txBody>
          </p:sp>
        </mc:Fallback>
      </mc:AlternateContent>
      <p:sp>
        <p:nvSpPr>
          <p:cNvPr id="9" name="Rectangle 8"/>
          <p:cNvSpPr/>
          <p:nvPr/>
        </p:nvSpPr>
        <p:spPr>
          <a:xfrm>
            <a:off x="415083" y="5519027"/>
            <a:ext cx="8728917" cy="1015663"/>
          </a:xfrm>
          <a:prstGeom prst="rect">
            <a:avLst/>
          </a:prstGeom>
        </p:spPr>
        <p:txBody>
          <a:bodyPr wrap="square">
            <a:spAutoFit/>
          </a:bodyPr>
          <a:lstStyle/>
          <a:p>
            <a:r>
              <a:rPr lang="en-US" altLang="ja-JP" sz="2000" b="1" dirty="0">
                <a:solidFill>
                  <a:schemeClr val="accent2"/>
                </a:solidFill>
                <a:cs typeface="メイリオ" panose="020B0604030504040204" pitchFamily="50" charset="-128"/>
              </a:rPr>
              <a:t>Decaying turbulence </a:t>
            </a:r>
            <a:r>
              <a:rPr lang="en-US" altLang="ja-JP" sz="2000" dirty="0">
                <a:cs typeface="メイリオ" panose="020B0604030504040204" pitchFamily="50" charset="-128"/>
              </a:rPr>
              <a:t>(</a:t>
            </a:r>
            <a:r>
              <a:rPr lang="en-US" altLang="ja-JP" sz="2000" b="1" dirty="0">
                <a:solidFill>
                  <a:schemeClr val="tx2"/>
                </a:solidFill>
                <a:cs typeface="メイリオ" panose="020B0604030504040204" pitchFamily="50" charset="-128"/>
              </a:rPr>
              <a:t>transient response </a:t>
            </a:r>
            <a:r>
              <a:rPr lang="en-US" altLang="ja-JP" sz="2000" dirty="0">
                <a:cs typeface="メイリオ" panose="020B0604030504040204" pitchFamily="50" charset="-128"/>
              </a:rPr>
              <a:t>to initial perturbation):</a:t>
            </a:r>
            <a:br>
              <a:rPr lang="en-US" altLang="ja-JP" sz="2000" dirty="0">
                <a:cs typeface="メイリオ" panose="020B0604030504040204" pitchFamily="50" charset="-128"/>
              </a:rPr>
            </a:br>
            <a:r>
              <a:rPr lang="en-US" altLang="ja-JP" sz="2000" dirty="0">
                <a:cs typeface="メイリオ" panose="020B0604030504040204" pitchFamily="50" charset="-128"/>
              </a:rPr>
              <a:t>	Kolmogorov-like power law is not </a:t>
            </a:r>
            <a:r>
              <a:rPr lang="en-US" altLang="ja-JP" sz="2000" dirty="0" smtClean="0">
                <a:cs typeface="メイリオ" panose="020B0604030504040204" pitchFamily="50" charset="-128"/>
              </a:rPr>
              <a:t>reproduced</a:t>
            </a:r>
          </a:p>
          <a:p>
            <a:r>
              <a:rPr lang="en-US" altLang="ja-JP" sz="2000" dirty="0" smtClean="0">
                <a:cs typeface="メイリオ" panose="020B0604030504040204" pitchFamily="50" charset="-128"/>
                <a:sym typeface="Wingdings" panose="05000000000000000000" pitchFamily="2" charset="2"/>
              </a:rPr>
              <a:t>	 </a:t>
            </a:r>
            <a:r>
              <a:rPr lang="en-US" altLang="ja-JP" sz="2000" b="1" dirty="0">
                <a:solidFill>
                  <a:schemeClr val="tx2"/>
                </a:solidFill>
                <a:cs typeface="メイリオ" panose="020B0604030504040204" pitchFamily="50" charset="-128"/>
                <a:sym typeface="Wingdings" panose="05000000000000000000" pitchFamily="2" charset="2"/>
              </a:rPr>
              <a:t>Steady state simulation </a:t>
            </a:r>
            <a:r>
              <a:rPr lang="en-US" altLang="ja-JP" sz="2000" b="1" dirty="0">
                <a:cs typeface="メイリオ" panose="020B0604030504040204" pitchFamily="50" charset="-128"/>
                <a:sym typeface="Wingdings" panose="05000000000000000000" pitchFamily="2" charset="2"/>
              </a:rPr>
              <a:t>(energy source and sink) is </a:t>
            </a:r>
            <a:r>
              <a:rPr lang="en-US" altLang="ja-JP" sz="2000" b="1" dirty="0" smtClean="0">
                <a:cs typeface="メイリオ" panose="020B0604030504040204" pitchFamily="50" charset="-128"/>
                <a:sym typeface="Wingdings" panose="05000000000000000000" pitchFamily="2" charset="2"/>
              </a:rPr>
              <a:t>needed</a:t>
            </a:r>
            <a:endParaRPr lang="en-US" altLang="ja-JP" sz="2000" dirty="0" smtClean="0">
              <a:cs typeface="メイリオ" panose="020B0604030504040204" pitchFamily="50" charset="-128"/>
            </a:endParaRPr>
          </a:p>
        </p:txBody>
      </p:sp>
    </p:spTree>
    <p:extLst>
      <p:ext uri="{BB962C8B-B14F-4D97-AF65-F5344CB8AC3E}">
        <p14:creationId xmlns:p14="http://schemas.microsoft.com/office/powerpoint/2010/main" val="326837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200" dirty="0"/>
              <a:t>Turbulence energy spectrum: </a:t>
            </a:r>
            <a:br>
              <a:rPr lang="en-US" altLang="ja-JP" sz="3200" dirty="0"/>
            </a:br>
            <a:r>
              <a:rPr lang="en-US" altLang="ja-JP" sz="3200" dirty="0"/>
              <a:t>inertial range for dual cascade</a:t>
            </a:r>
            <a:endParaRPr kumimoji="1" lang="ja-JP" altLang="en-US" sz="3200"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468" y="2096807"/>
            <a:ext cx="3265715" cy="2286000"/>
          </a:xfrm>
          <a:prstGeom prst="rect">
            <a:avLst/>
          </a:prstGeom>
        </p:spPr>
      </p:pic>
      <mc:AlternateContent xmlns:mc="http://schemas.openxmlformats.org/markup-compatibility/2006" xmlns:a14="http://schemas.microsoft.com/office/drawing/2010/main">
        <mc:Choice Requires="a14">
          <p:sp>
            <p:nvSpPr>
              <p:cNvPr id="7" name="正方形/長方形 6"/>
              <p:cNvSpPr/>
              <p:nvPr/>
            </p:nvSpPr>
            <p:spPr>
              <a:xfrm>
                <a:off x="377680" y="5214697"/>
                <a:ext cx="8566295" cy="1501373"/>
              </a:xfrm>
              <a:prstGeom prst="rect">
                <a:avLst/>
              </a:prstGeom>
            </p:spPr>
            <p:txBody>
              <a:bodyPr wrap="square">
                <a:spAutoFit/>
              </a:bodyPr>
              <a:lstStyle/>
              <a:p>
                <a:r>
                  <a:rPr lang="en-US" altLang="ja-JP" b="1" dirty="0" smtClean="0">
                    <a:solidFill>
                      <a:schemeClr val="accent2"/>
                    </a:solidFill>
                    <a:cs typeface="メイリオ" panose="020B0604030504040204" pitchFamily="50" charset="-128"/>
                  </a:rPr>
                  <a:t>ETG turbulence</a:t>
                </a:r>
                <a:r>
                  <a:rPr lang="en-US" altLang="ja-JP" dirty="0" smtClean="0">
                    <a:solidFill>
                      <a:schemeClr val="accent2"/>
                    </a:solidFill>
                    <a:cs typeface="メイリオ" panose="020B0604030504040204" pitchFamily="50" charset="-128"/>
                  </a:rPr>
                  <a:t> </a:t>
                </a:r>
                <a:r>
                  <a:rPr lang="en-US" altLang="ja-JP" dirty="0" smtClean="0">
                    <a:cs typeface="メイリオ" panose="020B0604030504040204" pitchFamily="50" charset="-128"/>
                  </a:rPr>
                  <a:t>(</a:t>
                </a:r>
                <a:r>
                  <a:rPr lang="en-US" altLang="ja-JP" b="1" dirty="0" smtClean="0">
                    <a:solidFill>
                      <a:schemeClr val="tx2"/>
                    </a:solidFill>
                    <a:cs typeface="メイリオ" panose="020B0604030504040204" pitchFamily="50" charset="-128"/>
                  </a:rPr>
                  <a:t>steady state</a:t>
                </a:r>
                <a:r>
                  <a:rPr lang="en-US" altLang="ja-JP" dirty="0" smtClean="0">
                    <a:solidFill>
                      <a:schemeClr val="tx2"/>
                    </a:solidFill>
                    <a:cs typeface="メイリオ" panose="020B0604030504040204" pitchFamily="50" charset="-128"/>
                  </a:rPr>
                  <a:t>: </a:t>
                </a:r>
                <a:r>
                  <a:rPr lang="en-US" altLang="ja-JP" dirty="0" smtClean="0">
                    <a:cs typeface="メイリオ" panose="020B0604030504040204" pitchFamily="50" charset="-128"/>
                  </a:rPr>
                  <a:t>energy sink and source balanced):</a:t>
                </a:r>
              </a:p>
              <a:p>
                <a:r>
                  <a:rPr lang="en-US" altLang="ja-JP" dirty="0">
                    <a:cs typeface="メイリオ" panose="020B0604030504040204" pitchFamily="50" charset="-128"/>
                  </a:rPr>
                  <a:t>	</a:t>
                </a:r>
                <a:r>
                  <a:rPr lang="en-US" altLang="ja-JP" dirty="0" smtClean="0">
                    <a:cs typeface="メイリオ" panose="020B0604030504040204" pitchFamily="50" charset="-128"/>
                  </a:rPr>
                  <a:t>left: energy inverse cascade </a:t>
                </a:r>
                <a14:m>
                  <m:oMath xmlns:m="http://schemas.openxmlformats.org/officeDocument/2006/math">
                    <m:sSubSup>
                      <m:sSubSupPr>
                        <m:ctrlPr>
                          <a:rPr lang="en-US" altLang="ja-JP" sz="1600" i="1" smtClean="0">
                            <a:solidFill>
                              <a:schemeClr val="accent1">
                                <a:lumMod val="90000"/>
                                <a:lumOff val="10000"/>
                              </a:schemeClr>
                            </a:solidFill>
                            <a:latin typeface="Cambria Math"/>
                            <a:cs typeface="メイリオ" panose="020B0604030504040204" pitchFamily="50" charset="-128"/>
                          </a:rPr>
                        </m:ctrlPr>
                      </m:sSubSupPr>
                      <m:e>
                        <m:r>
                          <a:rPr lang="en-US" altLang="ja-JP" sz="1600" b="0" i="1" smtClean="0">
                            <a:solidFill>
                              <a:schemeClr val="accent1">
                                <a:lumMod val="90000"/>
                                <a:lumOff val="10000"/>
                              </a:schemeClr>
                            </a:solidFill>
                            <a:latin typeface="Cambria Math"/>
                            <a:cs typeface="メイリオ" panose="020B0604030504040204" pitchFamily="50" charset="-128"/>
                          </a:rPr>
                          <m:t>𝑘</m:t>
                        </m:r>
                      </m:e>
                      <m:sub>
                        <m:r>
                          <a:rPr lang="en-US" altLang="ja-JP" sz="1600" b="0" i="1" smtClean="0">
                            <a:solidFill>
                              <a:schemeClr val="accent1">
                                <a:lumMod val="90000"/>
                                <a:lumOff val="10000"/>
                              </a:schemeClr>
                            </a:solidFill>
                            <a:latin typeface="Cambria Math"/>
                            <a:cs typeface="メイリオ" panose="020B0604030504040204" pitchFamily="50" charset="-128"/>
                          </a:rPr>
                          <m:t>⊥</m:t>
                        </m:r>
                      </m:sub>
                      <m:sup>
                        <m:r>
                          <a:rPr lang="en-US" altLang="ja-JP" sz="1600" b="0" i="1" smtClean="0">
                            <a:solidFill>
                              <a:schemeClr val="accent1">
                                <a:lumMod val="90000"/>
                                <a:lumOff val="10000"/>
                              </a:schemeClr>
                            </a:solidFill>
                            <a:latin typeface="Cambria Math"/>
                            <a:cs typeface="メイリオ" panose="020B0604030504040204" pitchFamily="50" charset="-128"/>
                          </a:rPr>
                          <m:t>−</m:t>
                        </m:r>
                        <m:f>
                          <m:fPr>
                            <m:type m:val="lin"/>
                            <m:ctrlPr>
                              <a:rPr lang="en-US" altLang="ja-JP" sz="1600" i="1" smtClean="0">
                                <a:solidFill>
                                  <a:schemeClr val="accent1">
                                    <a:lumMod val="90000"/>
                                    <a:lumOff val="10000"/>
                                  </a:schemeClr>
                                </a:solidFill>
                                <a:latin typeface="Cambria Math"/>
                                <a:cs typeface="メイリオ" panose="020B0604030504040204" pitchFamily="50" charset="-128"/>
                              </a:rPr>
                            </m:ctrlPr>
                          </m:fPr>
                          <m:num>
                            <m:r>
                              <a:rPr lang="en-US" altLang="ja-JP" sz="1600" b="0" i="1" smtClean="0">
                                <a:solidFill>
                                  <a:schemeClr val="accent1">
                                    <a:lumMod val="90000"/>
                                    <a:lumOff val="10000"/>
                                  </a:schemeClr>
                                </a:solidFill>
                                <a:latin typeface="Cambria Math"/>
                                <a:cs typeface="メイリオ" panose="020B0604030504040204" pitchFamily="50" charset="-128"/>
                              </a:rPr>
                              <m:t>5</m:t>
                            </m:r>
                          </m:num>
                          <m:den>
                            <m:r>
                              <a:rPr lang="en-US" altLang="ja-JP" sz="1600" b="0" i="1" smtClean="0">
                                <a:solidFill>
                                  <a:schemeClr val="accent1">
                                    <a:lumMod val="90000"/>
                                    <a:lumOff val="10000"/>
                                  </a:schemeClr>
                                </a:solidFill>
                                <a:latin typeface="Cambria Math"/>
                                <a:cs typeface="メイリオ" panose="020B0604030504040204" pitchFamily="50" charset="-128"/>
                              </a:rPr>
                              <m:t>3</m:t>
                            </m:r>
                          </m:den>
                        </m:f>
                      </m:sup>
                    </m:sSubSup>
                  </m:oMath>
                </a14:m>
                <a:r>
                  <a:rPr lang="en-US" altLang="ja-JP" dirty="0" smtClean="0">
                    <a:cs typeface="メイリオ" panose="020B0604030504040204" pitchFamily="50" charset="-128"/>
                  </a:rPr>
                  <a:t> is not clear</a:t>
                </a:r>
                <a:br>
                  <a:rPr lang="en-US" altLang="ja-JP" dirty="0" smtClean="0">
                    <a:cs typeface="メイリオ" panose="020B0604030504040204" pitchFamily="50" charset="-128"/>
                  </a:rPr>
                </a:br>
                <a:r>
                  <a:rPr lang="en-US" altLang="ja-JP" dirty="0" smtClean="0">
                    <a:cs typeface="メイリオ" panose="020B0604030504040204" pitchFamily="50" charset="-128"/>
                  </a:rPr>
                  <a:t>	</a:t>
                </a:r>
                <a:r>
                  <a:rPr lang="en-US" altLang="ja-JP" dirty="0">
                    <a:cs typeface="メイリオ" panose="020B0604030504040204" pitchFamily="50" charset="-128"/>
                  </a:rPr>
                  <a:t> </a:t>
                </a:r>
                <a:r>
                  <a:rPr lang="en-US" altLang="ja-JP" dirty="0" smtClean="0">
                    <a:cs typeface="メイリオ" panose="020B0604030504040204" pitchFamily="50" charset="-128"/>
                  </a:rPr>
                  <a:t>(</a:t>
                </a:r>
                <a14:m>
                  <m:oMath xmlns:m="http://schemas.openxmlformats.org/officeDocument/2006/math">
                    <m:r>
                      <a:rPr lang="en-US" altLang="ja-JP" b="0" i="1" smtClean="0">
                        <a:latin typeface="Cambria Math" panose="02040503050406030204" pitchFamily="18" charset="0"/>
                        <a:cs typeface="メイリオ" panose="020B0604030504040204" pitchFamily="50" charset="-128"/>
                      </a:rPr>
                      <m:t>𝜖</m:t>
                    </m:r>
                  </m:oMath>
                </a14:m>
                <a:r>
                  <a:rPr lang="en-US" altLang="ja-JP" dirty="0" smtClean="0">
                    <a:cs typeface="メイリオ" panose="020B0604030504040204" pitchFamily="50" charset="-128"/>
                  </a:rPr>
                  <a:t> is </a:t>
                </a:r>
                <a:r>
                  <a:rPr lang="en-US" altLang="ja-JP" dirty="0" smtClean="0">
                    <a:solidFill>
                      <a:schemeClr val="accent1">
                        <a:lumMod val="90000"/>
                        <a:lumOff val="10000"/>
                      </a:schemeClr>
                    </a:solidFill>
                    <a:cs typeface="メイリオ" panose="020B0604030504040204" pitchFamily="50" charset="-128"/>
                  </a:rPr>
                  <a:t>too small</a:t>
                </a:r>
                <a:r>
                  <a:rPr lang="en-US" altLang="ja-JP" dirty="0" smtClean="0">
                    <a:cs typeface="メイリオ" panose="020B0604030504040204" pitchFamily="50" charset="-128"/>
                  </a:rPr>
                  <a:t>, </a:t>
                </a:r>
                <a:r>
                  <a:rPr lang="en-US" altLang="ja-JP" dirty="0">
                    <a:cs typeface="メイリオ" panose="020B0604030504040204" pitchFamily="50" charset="-128"/>
                  </a:rPr>
                  <a:t>Rhines scale </a:t>
                </a:r>
                <a14:m>
                  <m:oMath xmlns:m="http://schemas.openxmlformats.org/officeDocument/2006/math">
                    <m:sSub>
                      <m:sSubPr>
                        <m:ctrlPr>
                          <a:rPr lang="en-US" altLang="ja-JP" b="1" i="1">
                            <a:latin typeface="Cambria Math"/>
                            <a:cs typeface="メイリオ" panose="020B0604030504040204" pitchFamily="50" charset="-128"/>
                          </a:rPr>
                        </m:ctrlPr>
                      </m:sSubPr>
                      <m:e>
                        <m:r>
                          <a:rPr lang="en-US" altLang="ja-JP" b="1" i="1">
                            <a:latin typeface="Cambria Math" panose="02040503050406030204" pitchFamily="18" charset="0"/>
                            <a:cs typeface="メイリオ" panose="020B0604030504040204" pitchFamily="50" charset="-128"/>
                          </a:rPr>
                          <m:t>𝒌</m:t>
                        </m:r>
                      </m:e>
                      <m:sub>
                        <m:r>
                          <a:rPr lang="en-US" altLang="ja-JP" b="1" i="1">
                            <a:latin typeface="Cambria Math" panose="02040503050406030204" pitchFamily="18" charset="0"/>
                            <a:cs typeface="メイリオ" panose="020B0604030504040204" pitchFamily="50" charset="-128"/>
                          </a:rPr>
                          <m:t>𝒁𝑭</m:t>
                        </m:r>
                      </m:sub>
                    </m:sSub>
                  </m:oMath>
                </a14:m>
                <a:r>
                  <a:rPr lang="en-US" altLang="ja-JP" dirty="0">
                    <a:cs typeface="メイリオ" panose="020B0604030504040204" pitchFamily="50" charset="-128"/>
                  </a:rPr>
                  <a:t> is </a:t>
                </a:r>
                <a:r>
                  <a:rPr lang="en-US" altLang="ja-JP" b="1" dirty="0">
                    <a:cs typeface="メイリオ" panose="020B0604030504040204" pitchFamily="50" charset="-128"/>
                  </a:rPr>
                  <a:t>too close</a:t>
                </a:r>
                <a:r>
                  <a:rPr lang="en-US" altLang="ja-JP" dirty="0">
                    <a:cs typeface="メイリオ" panose="020B0604030504040204" pitchFamily="50" charset="-128"/>
                  </a:rPr>
                  <a:t> to energy source range </a:t>
                </a:r>
                <a14:m>
                  <m:oMath xmlns:m="http://schemas.openxmlformats.org/officeDocument/2006/math">
                    <m:sSub>
                      <m:sSubPr>
                        <m:ctrlPr>
                          <a:rPr lang="en-US" altLang="ja-JP" b="1" i="1">
                            <a:latin typeface="Cambria Math"/>
                            <a:cs typeface="メイリオ" panose="020B0604030504040204" pitchFamily="50" charset="-128"/>
                          </a:rPr>
                        </m:ctrlPr>
                      </m:sSubPr>
                      <m:e>
                        <m:r>
                          <a:rPr lang="en-US" altLang="ja-JP" b="1" i="1">
                            <a:latin typeface="Cambria Math" panose="02040503050406030204" pitchFamily="18" charset="0"/>
                            <a:cs typeface="メイリオ" panose="020B0604030504040204" pitchFamily="50" charset="-128"/>
                          </a:rPr>
                          <m:t>𝒌</m:t>
                        </m:r>
                      </m:e>
                      <m:sub>
                        <m:r>
                          <a:rPr lang="en-US" altLang="ja-JP" b="1" i="1">
                            <a:latin typeface="Cambria Math" panose="02040503050406030204" pitchFamily="18" charset="0"/>
                            <a:cs typeface="メイリオ" panose="020B0604030504040204" pitchFamily="50" charset="-128"/>
                          </a:rPr>
                          <m:t>𝒔</m:t>
                        </m:r>
                      </m:sub>
                    </m:sSub>
                  </m:oMath>
                </a14:m>
                <a:r>
                  <a:rPr lang="en-US" altLang="ja-JP" dirty="0" smtClean="0">
                    <a:cs typeface="メイリオ" panose="020B0604030504040204" pitchFamily="50" charset="-128"/>
                  </a:rPr>
                  <a:t>)</a:t>
                </a:r>
              </a:p>
              <a:p>
                <a:r>
                  <a:rPr lang="en-US" altLang="ja-JP" dirty="0">
                    <a:cs typeface="メイリオ" panose="020B0604030504040204" pitchFamily="50" charset="-128"/>
                  </a:rPr>
                  <a:t>	</a:t>
                </a:r>
                <a:r>
                  <a:rPr lang="en-US" altLang="ja-JP" dirty="0" smtClean="0">
                    <a:cs typeface="メイリオ" panose="020B0604030504040204" pitchFamily="50" charset="-128"/>
                  </a:rPr>
                  <a:t>right: dual cascade of energy and enstrophy is </a:t>
                </a:r>
                <a:r>
                  <a:rPr lang="en-US" altLang="ja-JP" dirty="0" smtClean="0">
                    <a:solidFill>
                      <a:srgbClr val="C00000"/>
                    </a:solidFill>
                    <a:cs typeface="メイリオ" panose="020B0604030504040204" pitchFamily="50" charset="-128"/>
                  </a:rPr>
                  <a:t>clarified. </a:t>
                </a:r>
              </a:p>
              <a:p>
                <a:r>
                  <a:rPr lang="en-US" altLang="ja-JP" dirty="0">
                    <a:cs typeface="メイリオ" panose="020B0604030504040204" pitchFamily="50" charset="-128"/>
                  </a:rPr>
                  <a:t>	</a:t>
                </a:r>
                <a:r>
                  <a:rPr lang="en-US" altLang="ja-JP" dirty="0" smtClean="0">
                    <a:cs typeface="メイリオ" panose="020B0604030504040204" pitchFamily="50" charset="-128"/>
                  </a:rPr>
                  <a:t> (</a:t>
                </a:r>
                <a14:m>
                  <m:oMath xmlns:m="http://schemas.openxmlformats.org/officeDocument/2006/math">
                    <m:r>
                      <a:rPr lang="en-US" altLang="ja-JP" b="0" i="1" smtClean="0">
                        <a:latin typeface="Cambria Math" panose="02040503050406030204" pitchFamily="18" charset="0"/>
                        <a:cs typeface="メイリオ" panose="020B0604030504040204" pitchFamily="50" charset="-128"/>
                      </a:rPr>
                      <m:t>𝜖</m:t>
                    </m:r>
                  </m:oMath>
                </a14:m>
                <a:r>
                  <a:rPr lang="en-US" altLang="ja-JP" dirty="0" smtClean="0">
                    <a:cs typeface="メイリオ" panose="020B0604030504040204" pitchFamily="50" charset="-128"/>
                  </a:rPr>
                  <a:t> is </a:t>
                </a:r>
                <a:r>
                  <a:rPr lang="en-US" altLang="ja-JP" dirty="0" smtClean="0">
                    <a:solidFill>
                      <a:schemeClr val="accent1">
                        <a:lumMod val="90000"/>
                        <a:lumOff val="10000"/>
                      </a:schemeClr>
                    </a:solidFill>
                    <a:cs typeface="メイリオ" panose="020B0604030504040204" pitchFamily="50" charset="-128"/>
                  </a:rPr>
                  <a:t>large enough </a:t>
                </a:r>
                <a:r>
                  <a:rPr lang="en-US" altLang="ja-JP" dirty="0" smtClean="0">
                    <a:cs typeface="メイリオ" panose="020B0604030504040204" pitchFamily="50" charset="-128"/>
                  </a:rPr>
                  <a:t>that </a:t>
                </a:r>
                <a14:m>
                  <m:oMath xmlns:m="http://schemas.openxmlformats.org/officeDocument/2006/math">
                    <m:sSub>
                      <m:sSubPr>
                        <m:ctrlPr>
                          <a:rPr lang="en-US" altLang="ja-JP" b="1" i="1" smtClean="0">
                            <a:latin typeface="Cambria Math"/>
                            <a:cs typeface="メイリオ" panose="020B0604030504040204" pitchFamily="50" charset="-128"/>
                          </a:rPr>
                        </m:ctrlPr>
                      </m:sSubPr>
                      <m:e>
                        <m:r>
                          <a:rPr lang="en-US" altLang="ja-JP" b="1" i="1" smtClean="0">
                            <a:latin typeface="Cambria Math" panose="02040503050406030204" pitchFamily="18" charset="0"/>
                            <a:cs typeface="メイリオ" panose="020B0604030504040204" pitchFamily="50" charset="-128"/>
                          </a:rPr>
                          <m:t>𝒌</m:t>
                        </m:r>
                      </m:e>
                      <m:sub>
                        <m:r>
                          <a:rPr lang="en-US" altLang="ja-JP" b="1" i="1" smtClean="0">
                            <a:latin typeface="Cambria Math" panose="02040503050406030204" pitchFamily="18" charset="0"/>
                            <a:cs typeface="メイリオ" panose="020B0604030504040204" pitchFamily="50" charset="-128"/>
                          </a:rPr>
                          <m:t>𝒁𝑭</m:t>
                        </m:r>
                      </m:sub>
                    </m:sSub>
                  </m:oMath>
                </a14:m>
                <a:r>
                  <a:rPr lang="en-US" altLang="ja-JP" dirty="0" smtClean="0">
                    <a:cs typeface="メイリオ" panose="020B0604030504040204" pitchFamily="50" charset="-128"/>
                  </a:rPr>
                  <a:t> and </a:t>
                </a:r>
                <a14:m>
                  <m:oMath xmlns:m="http://schemas.openxmlformats.org/officeDocument/2006/math">
                    <m:sSub>
                      <m:sSubPr>
                        <m:ctrlPr>
                          <a:rPr lang="en-US" altLang="ja-JP" b="1" i="1" smtClean="0">
                            <a:latin typeface="Cambria Math"/>
                            <a:cs typeface="メイリオ" panose="020B0604030504040204" pitchFamily="50" charset="-128"/>
                          </a:rPr>
                        </m:ctrlPr>
                      </m:sSubPr>
                      <m:e>
                        <m:r>
                          <a:rPr lang="en-US" altLang="ja-JP" b="1" i="1" smtClean="0">
                            <a:latin typeface="Cambria Math" panose="02040503050406030204" pitchFamily="18" charset="0"/>
                            <a:cs typeface="メイリオ" panose="020B0604030504040204" pitchFamily="50" charset="-128"/>
                          </a:rPr>
                          <m:t>𝒌</m:t>
                        </m:r>
                      </m:e>
                      <m:sub>
                        <m:r>
                          <a:rPr lang="en-US" altLang="ja-JP" b="1" i="1" smtClean="0">
                            <a:latin typeface="Cambria Math" panose="02040503050406030204" pitchFamily="18" charset="0"/>
                            <a:cs typeface="メイリオ" panose="020B0604030504040204" pitchFamily="50" charset="-128"/>
                          </a:rPr>
                          <m:t>𝒔</m:t>
                        </m:r>
                      </m:sub>
                    </m:sSub>
                  </m:oMath>
                </a14:m>
                <a:r>
                  <a:rPr lang="en-US" altLang="ja-JP" dirty="0" smtClean="0">
                    <a:cs typeface="メイリオ" panose="020B0604030504040204" pitchFamily="50" charset="-128"/>
                  </a:rPr>
                  <a:t> is </a:t>
                </a:r>
                <a:r>
                  <a:rPr lang="en-US" altLang="ja-JP" b="1" dirty="0" smtClean="0">
                    <a:cs typeface="メイリオ" panose="020B0604030504040204" pitchFamily="50" charset="-128"/>
                  </a:rPr>
                  <a:t>well separated</a:t>
                </a:r>
                <a:r>
                  <a:rPr lang="en-US" altLang="ja-JP" dirty="0" smtClean="0">
                    <a:cs typeface="メイリオ" panose="020B0604030504040204" pitchFamily="50" charset="-128"/>
                  </a:rPr>
                  <a:t>.)</a:t>
                </a:r>
              </a:p>
            </p:txBody>
          </p:sp>
        </mc:Choice>
        <mc:Fallback xmlns="">
          <p:sp>
            <p:nvSpPr>
              <p:cNvPr id="7" name="正方形/長方形 6"/>
              <p:cNvSpPr>
                <a:spLocks noRot="1" noChangeAspect="1" noMove="1" noResize="1" noEditPoints="1" noAdjustHandles="1" noChangeArrowheads="1" noChangeShapeType="1" noTextEdit="1"/>
              </p:cNvSpPr>
              <p:nvPr/>
            </p:nvSpPr>
            <p:spPr>
              <a:xfrm>
                <a:off x="377680" y="5214697"/>
                <a:ext cx="8566295" cy="1501373"/>
              </a:xfrm>
              <a:prstGeom prst="rect">
                <a:avLst/>
              </a:prstGeom>
              <a:blipFill rotWithShape="1">
                <a:blip r:embed="rId4"/>
                <a:stretch>
                  <a:fillRect l="-641" t="-1619" b="-5263"/>
                </a:stretch>
              </a:blipFill>
            </p:spPr>
            <p:txBody>
              <a:bodyPr/>
              <a:lstStyle/>
              <a:p>
                <a:r>
                  <a:rPr lang="ja-JP" altLang="en-US">
                    <a:noFill/>
                  </a:rPr>
                  <a:t> </a:t>
                </a:r>
              </a:p>
            </p:txBody>
          </p:sp>
        </mc:Fallback>
      </mc:AlternateContent>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196" y="2096807"/>
            <a:ext cx="3265715" cy="2286000"/>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457054" y="1305963"/>
                <a:ext cx="4572000" cy="853503"/>
              </a:xfrm>
              <a:prstGeom prst="rect">
                <a:avLst/>
              </a:prstGeom>
            </p:spPr>
            <p:txBody>
              <a:bodyPr>
                <a:spAutoFit/>
              </a:bodyPr>
              <a:lstStyle/>
              <a:p>
                <a:pPr/>
                <a:r>
                  <a:rPr lang="en-US" altLang="ja-JP" sz="1600" dirty="0" smtClean="0">
                    <a:cs typeface="メイリオ" panose="020B0604030504040204" pitchFamily="50" charset="-128"/>
                  </a:rPr>
                  <a:t>Isotropic 1-D turbulent energy spectrum:</a:t>
                </a:r>
                <a:r>
                  <a:rPr lang="en-US" altLang="ja-JP" i="1" dirty="0">
                    <a:latin typeface="Cambria Math" panose="02040503050406030204" pitchFamily="18" charset="0"/>
                    <a:cs typeface="メイリオ" panose="020B0604030504040204" pitchFamily="50" charset="-128"/>
                  </a:rPr>
                  <a:t/>
                </a:r>
                <a:br>
                  <a:rPr lang="en-US" altLang="ja-JP" i="1" dirty="0">
                    <a:latin typeface="Cambria Math" panose="02040503050406030204" pitchFamily="18" charset="0"/>
                    <a:cs typeface="メイリオ" panose="020B0604030504040204" pitchFamily="50" charset="-128"/>
                  </a:rPr>
                </a:br>
                <a14:m>
                  <m:oMathPara xmlns:m="http://schemas.openxmlformats.org/officeDocument/2006/math">
                    <m:oMathParaPr>
                      <m:jc m:val="centerGroup"/>
                    </m:oMathParaPr>
                    <m:oMath xmlns:m="http://schemas.openxmlformats.org/officeDocument/2006/math">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𝐸</m:t>
                          </m:r>
                        </m:e>
                        <m:sub>
                          <m:r>
                            <a:rPr lang="en-US" altLang="ja-JP" i="1">
                              <a:latin typeface="Cambria Math" panose="02040503050406030204" pitchFamily="18" charset="0"/>
                              <a:cs typeface="メイリオ" panose="020B0604030504040204" pitchFamily="50" charset="-128"/>
                            </a:rPr>
                            <m:t>𝑓</m:t>
                          </m:r>
                        </m:sub>
                      </m:sSub>
                      <m:d>
                        <m:dPr>
                          <m:ctrlPr>
                            <a:rPr lang="en-US" altLang="ja-JP" i="1">
                              <a:latin typeface="Cambria Math"/>
                              <a:cs typeface="メイリオ" panose="020B0604030504040204" pitchFamily="50" charset="-128"/>
                            </a:rPr>
                          </m:ctrlPr>
                        </m:dPr>
                        <m:e>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𝑘</m:t>
                              </m:r>
                            </m:e>
                            <m:sub>
                              <m:r>
                                <a:rPr lang="en-US" altLang="ja-JP" i="1">
                                  <a:latin typeface="Cambria Math" panose="02040503050406030204" pitchFamily="18" charset="0"/>
                                  <a:cs typeface="メイリオ" panose="020B0604030504040204" pitchFamily="50" charset="-128"/>
                                </a:rPr>
                                <m:t>⊥</m:t>
                              </m:r>
                            </m:sub>
                          </m:sSub>
                        </m:e>
                      </m:d>
                      <m:r>
                        <a:rPr lang="en-US" altLang="ja-JP" sz="1400" i="1">
                          <a:solidFill>
                            <a:srgbClr val="181818"/>
                          </a:solidFill>
                          <a:latin typeface="Cambria Math" panose="02040503050406030204" pitchFamily="18" charset="0"/>
                          <a:cs typeface="メイリオ" panose="020B0604030504040204" pitchFamily="50" charset="-128"/>
                        </a:rPr>
                        <m:t>=</m:t>
                      </m:r>
                      <m:nary>
                        <m:naryPr>
                          <m:chr m:val="∑"/>
                          <m:limLoc m:val="subSup"/>
                          <m:ctrlPr>
                            <a:rPr lang="en-US" altLang="ja-JP" sz="1400" i="1">
                              <a:solidFill>
                                <a:srgbClr val="181818"/>
                              </a:solidFill>
                              <a:latin typeface="Cambria Math"/>
                              <a:cs typeface="メイリオ" panose="020B0604030504040204" pitchFamily="50" charset="-128"/>
                            </a:rPr>
                          </m:ctrlPr>
                        </m:naryPr>
                        <m:sub>
                          <m:sSub>
                            <m:sSubPr>
                              <m:ctrlPr>
                                <a:rPr lang="en-US" altLang="ja-JP" sz="1400" i="1">
                                  <a:solidFill>
                                    <a:srgbClr val="181818"/>
                                  </a:solidFill>
                                  <a:latin typeface="Cambria Math"/>
                                  <a:cs typeface="メイリオ" panose="020B0604030504040204" pitchFamily="50" charset="-128"/>
                                </a:rPr>
                              </m:ctrlPr>
                            </m:sSubPr>
                            <m:e>
                              <m:r>
                                <m:rPr>
                                  <m:brk m:alnAt="23"/>
                                </m:rPr>
                                <a:rPr lang="en-US" altLang="ja-JP" sz="1400" i="1">
                                  <a:solidFill>
                                    <a:srgbClr val="181818"/>
                                  </a:solidFill>
                                  <a:latin typeface="Cambria Math" panose="02040503050406030204" pitchFamily="18" charset="0"/>
                                  <a:cs typeface="メイリオ" panose="020B0604030504040204" pitchFamily="50" charset="-128"/>
                                </a:rPr>
                                <m:t>𝑘</m:t>
                              </m:r>
                            </m:e>
                            <m:sub>
                              <m:r>
                                <a:rPr lang="en-US" altLang="ja-JP" sz="1400" i="1">
                                  <a:solidFill>
                                    <a:srgbClr val="181818"/>
                                  </a:solidFill>
                                  <a:latin typeface="Cambria Math"/>
                                  <a:cs typeface="メイリオ" panose="020B0604030504040204" pitchFamily="50" charset="-128"/>
                                </a:rPr>
                                <m:t>⊥</m:t>
                              </m:r>
                            </m:sub>
                          </m:sSub>
                          <m:r>
                            <a:rPr lang="en-US" altLang="ja-JP" sz="1400" i="1">
                              <a:solidFill>
                                <a:srgbClr val="181818"/>
                              </a:solidFill>
                              <a:latin typeface="Cambria Math" panose="02040503050406030204" pitchFamily="18" charset="0"/>
                              <a:cs typeface="メイリオ" panose="020B0604030504040204" pitchFamily="50" charset="-128"/>
                            </a:rPr>
                            <m:t>=</m:t>
                          </m:r>
                          <m:d>
                            <m:dPr>
                              <m:ctrlPr>
                                <a:rPr lang="en-US" altLang="ja-JP" sz="1400" i="1">
                                  <a:solidFill>
                                    <a:srgbClr val="181818"/>
                                  </a:solidFill>
                                  <a:latin typeface="Cambria Math"/>
                                  <a:cs typeface="メイリオ" panose="020B0604030504040204" pitchFamily="50" charset="-128"/>
                                </a:rPr>
                              </m:ctrlPr>
                            </m:dPr>
                            <m:e>
                              <m:r>
                                <m:rPr>
                                  <m:brk m:alnAt="23"/>
                                </m:rPr>
                                <a:rPr lang="en-US" altLang="ja-JP" sz="1400" i="1">
                                  <a:solidFill>
                                    <a:srgbClr val="181818"/>
                                  </a:solidFill>
                                  <a:latin typeface="Cambria Math" panose="02040503050406030204" pitchFamily="18" charset="0"/>
                                  <a:cs typeface="メイリオ" panose="020B0604030504040204" pitchFamily="50" charset="-128"/>
                                </a:rPr>
                                <m:t>𝑛</m:t>
                              </m:r>
                              <m:r>
                                <a:rPr lang="en-US" altLang="ja-JP" sz="1400" i="1">
                                  <a:solidFill>
                                    <a:srgbClr val="181818"/>
                                  </a:solidFill>
                                  <a:latin typeface="Cambria Math" panose="02040503050406030204" pitchFamily="18" charset="0"/>
                                  <a:cs typeface="メイリオ" panose="020B0604030504040204" pitchFamily="50" charset="-128"/>
                                </a:rPr>
                                <m:t>−1</m:t>
                              </m:r>
                            </m:e>
                          </m:d>
                          <m:r>
                            <m:rPr>
                              <m:sty m:val="p"/>
                            </m:rPr>
                            <a:rPr lang="en-US" altLang="ja-JP" sz="1400">
                              <a:solidFill>
                                <a:srgbClr val="181818"/>
                              </a:solidFill>
                              <a:latin typeface="Cambria Math" panose="02040503050406030204" pitchFamily="18" charset="0"/>
                              <a:cs typeface="メイリオ" panose="020B0604030504040204" pitchFamily="50" charset="-128"/>
                            </a:rPr>
                            <m:t>Δk</m:t>
                          </m:r>
                        </m:sub>
                        <m:sup>
                          <m:r>
                            <a:rPr lang="en-US" altLang="ja-JP" sz="1400" i="1">
                              <a:solidFill>
                                <a:srgbClr val="181818"/>
                              </a:solidFill>
                              <a:latin typeface="Cambria Math" panose="02040503050406030204" pitchFamily="18" charset="0"/>
                              <a:cs typeface="メイリオ" panose="020B0604030504040204" pitchFamily="50" charset="-128"/>
                            </a:rPr>
                            <m:t>𝑛</m:t>
                          </m:r>
                          <m:r>
                            <m:rPr>
                              <m:sty m:val="p"/>
                            </m:rPr>
                            <a:rPr lang="en-US" altLang="ja-JP" sz="1400">
                              <a:solidFill>
                                <a:srgbClr val="181818"/>
                              </a:solidFill>
                              <a:latin typeface="Cambria Math" panose="02040503050406030204" pitchFamily="18" charset="0"/>
                              <a:cs typeface="メイリオ" panose="020B0604030504040204" pitchFamily="50" charset="-128"/>
                            </a:rPr>
                            <m:t>Δ</m:t>
                          </m:r>
                          <m:r>
                            <a:rPr lang="en-US" altLang="ja-JP" sz="1400" i="1">
                              <a:solidFill>
                                <a:srgbClr val="181818"/>
                              </a:solidFill>
                              <a:latin typeface="Cambria Math" panose="02040503050406030204" pitchFamily="18" charset="0"/>
                              <a:cs typeface="メイリオ" panose="020B0604030504040204" pitchFamily="50" charset="-128"/>
                            </a:rPr>
                            <m:t>𝑘</m:t>
                          </m:r>
                        </m:sup>
                        <m:e>
                          <m:sSub>
                            <m:sSubPr>
                              <m:ctrlPr>
                                <a:rPr lang="en-US" altLang="ja-JP" sz="1400" i="1">
                                  <a:solidFill>
                                    <a:srgbClr val="181818"/>
                                  </a:solidFill>
                                  <a:latin typeface="Cambria Math"/>
                                  <a:cs typeface="メイリオ" panose="020B0604030504040204" pitchFamily="50" charset="-128"/>
                                </a:rPr>
                              </m:ctrlPr>
                            </m:sSubPr>
                            <m:e>
                              <m:r>
                                <a:rPr lang="en-US" altLang="ja-JP" sz="1400" i="1">
                                  <a:solidFill>
                                    <a:srgbClr val="181818"/>
                                  </a:solidFill>
                                  <a:latin typeface="Cambria Math" panose="02040503050406030204" pitchFamily="18" charset="0"/>
                                  <a:cs typeface="メイリオ" panose="020B0604030504040204" pitchFamily="50" charset="-128"/>
                                </a:rPr>
                                <m:t>𝐸</m:t>
                              </m:r>
                            </m:e>
                            <m:sub>
                              <m:r>
                                <a:rPr lang="en-US" altLang="ja-JP" sz="1400" i="1">
                                  <a:solidFill>
                                    <a:srgbClr val="181818"/>
                                  </a:solidFill>
                                  <a:latin typeface="Cambria Math" panose="02040503050406030204" pitchFamily="18" charset="0"/>
                                  <a:cs typeface="メイリオ" panose="020B0604030504040204" pitchFamily="50" charset="-128"/>
                                </a:rPr>
                                <m:t>𝑓</m:t>
                              </m:r>
                            </m:sub>
                          </m:sSub>
                          <m:d>
                            <m:dPr>
                              <m:ctrlPr>
                                <a:rPr lang="en-US" altLang="ja-JP" sz="1400" i="1">
                                  <a:solidFill>
                                    <a:srgbClr val="181818"/>
                                  </a:solidFill>
                                  <a:latin typeface="Cambria Math"/>
                                  <a:cs typeface="メイリオ" panose="020B0604030504040204" pitchFamily="50" charset="-128"/>
                                </a:rPr>
                              </m:ctrlPr>
                            </m:dPr>
                            <m:e>
                              <m:sSub>
                                <m:sSubPr>
                                  <m:ctrlPr>
                                    <a:rPr lang="en-US" altLang="ja-JP" sz="1400" i="1">
                                      <a:solidFill>
                                        <a:srgbClr val="181818"/>
                                      </a:solidFill>
                                      <a:latin typeface="Cambria Math"/>
                                      <a:cs typeface="メイリオ" panose="020B0604030504040204" pitchFamily="50" charset="-128"/>
                                    </a:rPr>
                                  </m:ctrlPr>
                                </m:sSubPr>
                                <m:e>
                                  <m:r>
                                    <a:rPr lang="en-US" altLang="ja-JP" sz="1400" i="1">
                                      <a:solidFill>
                                        <a:srgbClr val="181818"/>
                                      </a:solidFill>
                                      <a:latin typeface="Cambria Math" panose="02040503050406030204" pitchFamily="18" charset="0"/>
                                      <a:cs typeface="メイリオ" panose="020B0604030504040204" pitchFamily="50" charset="-128"/>
                                    </a:rPr>
                                    <m:t>𝑘</m:t>
                                  </m:r>
                                </m:e>
                                <m:sub>
                                  <m:r>
                                    <a:rPr lang="en-US" altLang="ja-JP" sz="1400" i="1">
                                      <a:solidFill>
                                        <a:srgbClr val="181818"/>
                                      </a:solidFill>
                                      <a:latin typeface="Cambria Math" panose="02040503050406030204" pitchFamily="18" charset="0"/>
                                      <a:cs typeface="メイリオ" panose="020B0604030504040204" pitchFamily="50" charset="-128"/>
                                    </a:rPr>
                                    <m:t>𝑥</m:t>
                                  </m:r>
                                </m:sub>
                              </m:sSub>
                              <m:r>
                                <a:rPr lang="en-US" altLang="ja-JP" sz="1400" i="1">
                                  <a:solidFill>
                                    <a:srgbClr val="181818"/>
                                  </a:solidFill>
                                  <a:latin typeface="Cambria Math" panose="02040503050406030204" pitchFamily="18" charset="0"/>
                                  <a:cs typeface="メイリオ" panose="020B0604030504040204" pitchFamily="50" charset="-128"/>
                                </a:rPr>
                                <m:t>,</m:t>
                              </m:r>
                              <m:sSub>
                                <m:sSubPr>
                                  <m:ctrlPr>
                                    <a:rPr lang="en-US" altLang="ja-JP" sz="1400" i="1">
                                      <a:solidFill>
                                        <a:srgbClr val="181818"/>
                                      </a:solidFill>
                                      <a:latin typeface="Cambria Math"/>
                                      <a:cs typeface="メイリオ" panose="020B0604030504040204" pitchFamily="50" charset="-128"/>
                                    </a:rPr>
                                  </m:ctrlPr>
                                </m:sSubPr>
                                <m:e>
                                  <m:r>
                                    <a:rPr lang="en-US" altLang="ja-JP" sz="1400" i="1">
                                      <a:solidFill>
                                        <a:srgbClr val="181818"/>
                                      </a:solidFill>
                                      <a:latin typeface="Cambria Math" panose="02040503050406030204" pitchFamily="18" charset="0"/>
                                      <a:cs typeface="メイリオ" panose="020B0604030504040204" pitchFamily="50" charset="-128"/>
                                    </a:rPr>
                                    <m:t>𝑘</m:t>
                                  </m:r>
                                </m:e>
                                <m:sub>
                                  <m:r>
                                    <a:rPr lang="en-US" altLang="ja-JP" sz="1400" i="1">
                                      <a:solidFill>
                                        <a:srgbClr val="181818"/>
                                      </a:solidFill>
                                      <a:latin typeface="Cambria Math" panose="02040503050406030204" pitchFamily="18" charset="0"/>
                                      <a:cs typeface="メイリオ" panose="020B0604030504040204" pitchFamily="50" charset="-128"/>
                                    </a:rPr>
                                    <m:t>𝑦</m:t>
                                  </m:r>
                                </m:sub>
                              </m:sSub>
                            </m:e>
                          </m:d>
                        </m:e>
                      </m:nary>
                      <m:r>
                        <a:rPr lang="en-US" altLang="ja-JP" sz="1400" i="1">
                          <a:solidFill>
                            <a:srgbClr val="181818"/>
                          </a:solidFill>
                          <a:latin typeface="Cambria Math" panose="02040503050406030204" pitchFamily="18" charset="0"/>
                          <a:cs typeface="メイリオ" panose="020B0604030504040204" pitchFamily="50" charset="-128"/>
                        </a:rPr>
                        <m:t>,</m:t>
                      </m:r>
                      <m:sSub>
                        <m:sSubPr>
                          <m:ctrlPr>
                            <a:rPr lang="en-US" altLang="ja-JP" sz="1400" i="1">
                              <a:solidFill>
                                <a:srgbClr val="181818"/>
                              </a:solidFill>
                              <a:latin typeface="Cambria Math"/>
                              <a:cs typeface="メイリオ" panose="020B0604030504040204" pitchFamily="50" charset="-128"/>
                            </a:rPr>
                          </m:ctrlPr>
                        </m:sSubPr>
                        <m:e>
                          <m:r>
                            <a:rPr lang="en-US" altLang="ja-JP" sz="1400" i="1">
                              <a:solidFill>
                                <a:srgbClr val="181818"/>
                              </a:solidFill>
                              <a:latin typeface="Cambria Math" panose="02040503050406030204" pitchFamily="18" charset="0"/>
                              <a:cs typeface="メイリオ" panose="020B0604030504040204" pitchFamily="50" charset="-128"/>
                            </a:rPr>
                            <m:t>𝑘</m:t>
                          </m:r>
                        </m:e>
                        <m:sub>
                          <m:r>
                            <a:rPr lang="en-US" altLang="ja-JP" sz="1400" i="1">
                              <a:solidFill>
                                <a:srgbClr val="181818"/>
                              </a:solidFill>
                              <a:latin typeface="Cambria Math" panose="02040503050406030204" pitchFamily="18" charset="0"/>
                              <a:cs typeface="メイリオ" panose="020B0604030504040204" pitchFamily="50" charset="-128"/>
                            </a:rPr>
                            <m:t>⊥</m:t>
                          </m:r>
                        </m:sub>
                      </m:sSub>
                      <m:r>
                        <a:rPr lang="en-US" altLang="ja-JP" sz="1400" i="1">
                          <a:solidFill>
                            <a:srgbClr val="181818"/>
                          </a:solidFill>
                          <a:latin typeface="Cambria Math" panose="02040503050406030204" pitchFamily="18" charset="0"/>
                          <a:cs typeface="メイリオ" panose="020B0604030504040204" pitchFamily="50" charset="-128"/>
                        </a:rPr>
                        <m:t>=</m:t>
                      </m:r>
                      <m:rad>
                        <m:radPr>
                          <m:degHide m:val="on"/>
                          <m:ctrlPr>
                            <a:rPr lang="en-US" altLang="ja-JP" sz="1400" i="1">
                              <a:solidFill>
                                <a:srgbClr val="181818"/>
                              </a:solidFill>
                              <a:latin typeface="Cambria Math"/>
                              <a:cs typeface="メイリオ" panose="020B0604030504040204" pitchFamily="50" charset="-128"/>
                            </a:rPr>
                          </m:ctrlPr>
                        </m:radPr>
                        <m:deg/>
                        <m:e>
                          <m:sSubSup>
                            <m:sSubSupPr>
                              <m:ctrlPr>
                                <a:rPr lang="en-US" altLang="ja-JP" sz="1400" i="1">
                                  <a:solidFill>
                                    <a:srgbClr val="181818"/>
                                  </a:solidFill>
                                  <a:latin typeface="Cambria Math"/>
                                  <a:cs typeface="メイリオ" panose="020B0604030504040204" pitchFamily="50" charset="-128"/>
                                </a:rPr>
                              </m:ctrlPr>
                            </m:sSubSupPr>
                            <m:e>
                              <m:r>
                                <a:rPr lang="en-US" altLang="ja-JP" sz="1400" i="1">
                                  <a:solidFill>
                                    <a:srgbClr val="181818"/>
                                  </a:solidFill>
                                  <a:latin typeface="Cambria Math" panose="02040503050406030204" pitchFamily="18" charset="0"/>
                                  <a:cs typeface="メイリオ" panose="020B0604030504040204" pitchFamily="50" charset="-128"/>
                                </a:rPr>
                                <m:t>𝑘</m:t>
                              </m:r>
                            </m:e>
                            <m:sub>
                              <m:r>
                                <a:rPr lang="en-US" altLang="ja-JP" sz="1400" i="1">
                                  <a:solidFill>
                                    <a:srgbClr val="181818"/>
                                  </a:solidFill>
                                  <a:latin typeface="Cambria Math" panose="02040503050406030204" pitchFamily="18" charset="0"/>
                                  <a:cs typeface="メイリオ" panose="020B0604030504040204" pitchFamily="50" charset="-128"/>
                                </a:rPr>
                                <m:t>𝑥</m:t>
                              </m:r>
                            </m:sub>
                            <m:sup>
                              <m:r>
                                <a:rPr lang="en-US" altLang="ja-JP" sz="1400" i="1">
                                  <a:solidFill>
                                    <a:srgbClr val="181818"/>
                                  </a:solidFill>
                                  <a:latin typeface="Cambria Math" panose="02040503050406030204" pitchFamily="18" charset="0"/>
                                  <a:cs typeface="メイリオ" panose="020B0604030504040204" pitchFamily="50" charset="-128"/>
                                </a:rPr>
                                <m:t>2</m:t>
                              </m:r>
                            </m:sup>
                          </m:sSubSup>
                          <m:r>
                            <a:rPr lang="en-US" altLang="ja-JP" sz="1400" i="1">
                              <a:solidFill>
                                <a:srgbClr val="181818"/>
                              </a:solidFill>
                              <a:latin typeface="Cambria Math" panose="02040503050406030204" pitchFamily="18" charset="0"/>
                              <a:cs typeface="メイリオ" panose="020B0604030504040204" pitchFamily="50" charset="-128"/>
                            </a:rPr>
                            <m:t>+</m:t>
                          </m:r>
                          <m:sSubSup>
                            <m:sSubSupPr>
                              <m:ctrlPr>
                                <a:rPr lang="en-US" altLang="ja-JP" sz="1400" i="1">
                                  <a:solidFill>
                                    <a:srgbClr val="181818"/>
                                  </a:solidFill>
                                  <a:latin typeface="Cambria Math"/>
                                  <a:cs typeface="メイリオ" panose="020B0604030504040204" pitchFamily="50" charset="-128"/>
                                </a:rPr>
                              </m:ctrlPr>
                            </m:sSubSupPr>
                            <m:e>
                              <m:r>
                                <a:rPr lang="en-US" altLang="ja-JP" sz="1400" i="1">
                                  <a:solidFill>
                                    <a:srgbClr val="181818"/>
                                  </a:solidFill>
                                  <a:latin typeface="Cambria Math" panose="02040503050406030204" pitchFamily="18" charset="0"/>
                                  <a:cs typeface="メイリオ" panose="020B0604030504040204" pitchFamily="50" charset="-128"/>
                                </a:rPr>
                                <m:t>𝑘</m:t>
                              </m:r>
                            </m:e>
                            <m:sub>
                              <m:r>
                                <a:rPr lang="en-US" altLang="ja-JP" sz="1400" i="1">
                                  <a:solidFill>
                                    <a:srgbClr val="181818"/>
                                  </a:solidFill>
                                  <a:latin typeface="Cambria Math" panose="02040503050406030204" pitchFamily="18" charset="0"/>
                                  <a:cs typeface="メイリオ" panose="020B0604030504040204" pitchFamily="50" charset="-128"/>
                                </a:rPr>
                                <m:t>𝑦</m:t>
                              </m:r>
                            </m:sub>
                            <m:sup>
                              <m:r>
                                <a:rPr lang="en-US" altLang="ja-JP" sz="1400" i="1">
                                  <a:solidFill>
                                    <a:srgbClr val="181818"/>
                                  </a:solidFill>
                                  <a:latin typeface="Cambria Math" panose="02040503050406030204" pitchFamily="18" charset="0"/>
                                  <a:cs typeface="メイリオ" panose="020B0604030504040204" pitchFamily="50" charset="-128"/>
                                </a:rPr>
                                <m:t>2</m:t>
                              </m:r>
                            </m:sup>
                          </m:sSubSup>
                        </m:e>
                      </m:rad>
                    </m:oMath>
                  </m:oMathPara>
                </a14:m>
                <a:endParaRPr lang="en-US" altLang="ja-JP" dirty="0" smtClean="0"/>
              </a:p>
            </p:txBody>
          </p:sp>
        </mc:Choice>
        <mc:Fallback xmlns="">
          <p:sp>
            <p:nvSpPr>
              <p:cNvPr id="9" name="正方形/長方形 8"/>
              <p:cNvSpPr>
                <a:spLocks noRot="1" noChangeAspect="1" noMove="1" noResize="1" noEditPoints="1" noAdjustHandles="1" noChangeArrowheads="1" noChangeShapeType="1" noTextEdit="1"/>
              </p:cNvSpPr>
              <p:nvPr/>
            </p:nvSpPr>
            <p:spPr>
              <a:xfrm>
                <a:off x="457054" y="1305963"/>
                <a:ext cx="4572000" cy="853503"/>
              </a:xfrm>
              <a:prstGeom prst="rect">
                <a:avLst/>
              </a:prstGeom>
              <a:blipFill rotWithShape="0">
                <a:blip r:embed="rId6"/>
                <a:stretch>
                  <a:fillRect l="-800" t="-55714" b="-12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3428782" y="4401333"/>
                <a:ext cx="3200544" cy="325025"/>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Fig.11 1-D energy spectrum </a:t>
                </a:r>
                <a14:m>
                  <m:oMath xmlns:m="http://schemas.openxmlformats.org/officeDocument/2006/math">
                    <m:sSub>
                      <m:sSubPr>
                        <m:ctrlPr>
                          <a:rPr lang="en-US" altLang="ja-JP" sz="1400" i="1" smtClean="0">
                            <a:latin typeface="Cambria Math"/>
                            <a:cs typeface="メイリオ" panose="020B0604030504040204" pitchFamily="50" charset="-128"/>
                          </a:rPr>
                        </m:ctrlPr>
                      </m:sSubPr>
                      <m:e>
                        <m:r>
                          <a:rPr lang="en-US" altLang="ja-JP" sz="1400" i="1">
                            <a:latin typeface="Cambria Math" panose="02040503050406030204" pitchFamily="18" charset="0"/>
                            <a:cs typeface="メイリオ" panose="020B0604030504040204" pitchFamily="50" charset="-128"/>
                          </a:rPr>
                          <m:t>𝐸</m:t>
                        </m:r>
                      </m:e>
                      <m:sub>
                        <m:r>
                          <a:rPr lang="en-US" altLang="ja-JP" sz="1400" i="1">
                            <a:latin typeface="Cambria Math" panose="02040503050406030204" pitchFamily="18" charset="0"/>
                            <a:cs typeface="メイリオ" panose="020B0604030504040204" pitchFamily="50" charset="-128"/>
                          </a:rPr>
                          <m:t>𝑓</m:t>
                        </m:r>
                      </m:sub>
                    </m:sSub>
                    <m:d>
                      <m:dPr>
                        <m:ctrlPr>
                          <a:rPr lang="en-US" altLang="ja-JP" sz="1400" i="1">
                            <a:latin typeface="Cambria Math"/>
                            <a:cs typeface="メイリオ" panose="020B0604030504040204" pitchFamily="50" charset="-128"/>
                          </a:rPr>
                        </m:ctrlPr>
                      </m:dPr>
                      <m:e>
                        <m:sSub>
                          <m:sSubPr>
                            <m:ctrlPr>
                              <a:rPr lang="en-US" altLang="ja-JP" sz="1400" i="1">
                                <a:latin typeface="Cambria Math"/>
                                <a:cs typeface="メイリオ" panose="020B0604030504040204" pitchFamily="50" charset="-128"/>
                              </a:rPr>
                            </m:ctrlPr>
                          </m:sSubPr>
                          <m:e>
                            <m:r>
                              <a:rPr lang="en-US" altLang="ja-JP" sz="1400" i="1">
                                <a:latin typeface="Cambria Math" panose="02040503050406030204" pitchFamily="18" charset="0"/>
                                <a:cs typeface="メイリオ" panose="020B0604030504040204" pitchFamily="50" charset="-128"/>
                              </a:rPr>
                              <m:t>𝑘</m:t>
                            </m:r>
                          </m:e>
                          <m:sub>
                            <m:r>
                              <a:rPr lang="en-US" altLang="ja-JP" sz="1400" i="1">
                                <a:latin typeface="Cambria Math" panose="02040503050406030204" pitchFamily="18" charset="0"/>
                                <a:cs typeface="メイリオ" panose="020B0604030504040204" pitchFamily="50" charset="-128"/>
                              </a:rPr>
                              <m:t>⊥</m:t>
                            </m:r>
                          </m:sub>
                        </m:sSub>
                      </m:e>
                    </m:d>
                  </m:oMath>
                </a14:m>
                <a:endParaRPr kumimoji="1" lang="ja-JP" altLang="en-US" sz="1400" dirty="0">
                  <a:latin typeface="+mj-lt"/>
                  <a:ea typeface="+mj-ea"/>
                  <a:cs typeface="メイリオ" panose="020B0604030504040204" pitchFamily="50" charset="-128"/>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3428782" y="4401333"/>
                <a:ext cx="3200544" cy="325025"/>
              </a:xfrm>
              <a:prstGeom prst="rect">
                <a:avLst/>
              </a:prstGeom>
              <a:blipFill rotWithShape="1">
                <a:blip r:embed="rId8"/>
                <a:stretch>
                  <a:fillRect l="-381" t="-3774" b="-113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1305049" y="4712977"/>
                <a:ext cx="3691419" cy="488339"/>
              </a:xfrm>
              <a:prstGeom prst="rect">
                <a:avLst/>
              </a:prstGeom>
              <a:noFill/>
            </p:spPr>
            <p:txBody>
              <a:bodyPr wrap="square" rtlCol="0">
                <a:spAutoFit/>
              </a:bodyPr>
              <a:lstStyle/>
              <a:p>
                <a:r>
                  <a:rPr kumimoji="1" lang="en-US" altLang="ja-JP" sz="1600" dirty="0" smtClean="0">
                    <a:latin typeface="+mj-lt"/>
                    <a:ea typeface="+mj-ea"/>
                    <a:cs typeface="メイリオ" panose="020B0604030504040204" pitchFamily="50" charset="-128"/>
                  </a:rPr>
                  <a:t>(left). ETG turbulence:</a:t>
                </a:r>
                <a14:m>
                  <m:oMath xmlns:m="http://schemas.openxmlformats.org/officeDocument/2006/math">
                    <m:r>
                      <a:rPr kumimoji="1" lang="en-US" altLang="ja-JP" sz="1600" b="0" i="0" smtClean="0">
                        <a:latin typeface="Cambria Math" panose="02040503050406030204" pitchFamily="18" charset="0"/>
                        <a:ea typeface="+mj-ea"/>
                        <a:cs typeface="メイリオ" panose="020B0604030504040204" pitchFamily="50" charset="-128"/>
                      </a:rPr>
                      <m:t> </m:t>
                    </m:r>
                    <m:f>
                      <m:fPr>
                        <m:ctrlPr>
                          <a:rPr kumimoji="1" lang="en-US" altLang="ja-JP" sz="1600" b="0" i="1" smtClean="0">
                            <a:latin typeface="Cambria Math"/>
                            <a:ea typeface="+mj-ea"/>
                            <a:cs typeface="メイリオ" panose="020B0604030504040204" pitchFamily="50" charset="-128"/>
                          </a:rPr>
                        </m:ctrlPr>
                      </m:fPr>
                      <m:num>
                        <m:sSub>
                          <m:sSubPr>
                            <m:ctrlPr>
                              <a:rPr kumimoji="1" lang="en-US" altLang="ja-JP" sz="1600" b="0" i="1" smtClean="0">
                                <a:latin typeface="Cambria Math"/>
                                <a:ea typeface="+mj-ea"/>
                                <a:cs typeface="メイリオ" panose="020B0604030504040204" pitchFamily="50" charset="-128"/>
                              </a:rPr>
                            </m:ctrlPr>
                          </m:sSubPr>
                          <m:e>
                            <m:r>
                              <a:rPr kumimoji="1" lang="en-US" altLang="ja-JP" sz="1600" b="0" i="1" smtClean="0">
                                <a:latin typeface="Cambria Math" panose="02040503050406030204" pitchFamily="18" charset="0"/>
                                <a:ea typeface="+mj-ea"/>
                                <a:cs typeface="メイリオ" panose="020B0604030504040204" pitchFamily="50" charset="-128"/>
                              </a:rPr>
                              <m:t>𝑞</m:t>
                            </m:r>
                          </m:e>
                          <m:sub>
                            <m:r>
                              <a:rPr kumimoji="1" lang="en-US" altLang="ja-JP" sz="1600" b="0" i="1" smtClean="0">
                                <a:latin typeface="Cambria Math" panose="02040503050406030204" pitchFamily="18" charset="0"/>
                                <a:ea typeface="+mj-ea"/>
                                <a:cs typeface="メイリオ" panose="020B0604030504040204" pitchFamily="50" charset="-128"/>
                              </a:rPr>
                              <m:t>𝑒</m:t>
                            </m:r>
                          </m:sub>
                        </m:sSub>
                        <m:d>
                          <m:dPr>
                            <m:begChr m:val="|"/>
                            <m:endChr m:val="|"/>
                            <m:ctrlPr>
                              <a:rPr kumimoji="1" lang="en-US" altLang="ja-JP" sz="1600" b="0" i="1" smtClean="0">
                                <a:latin typeface="Cambria Math"/>
                                <a:ea typeface="+mj-ea"/>
                                <a:cs typeface="メイリオ" panose="020B0604030504040204" pitchFamily="50" charset="-128"/>
                              </a:rPr>
                            </m:ctrlPr>
                          </m:dPr>
                          <m:e>
                            <m:r>
                              <a:rPr kumimoji="1" lang="en-US" altLang="ja-JP" sz="1600" b="0" i="1" smtClean="0">
                                <a:latin typeface="Cambria Math" panose="02040503050406030204" pitchFamily="18" charset="0"/>
                                <a:ea typeface="+mj-ea"/>
                                <a:cs typeface="メイリオ" panose="020B0604030504040204" pitchFamily="50" charset="-128"/>
                              </a:rPr>
                              <m:t>𝜙</m:t>
                            </m:r>
                          </m:e>
                        </m:d>
                      </m:num>
                      <m:den>
                        <m:sSub>
                          <m:sSubPr>
                            <m:ctrlPr>
                              <a:rPr kumimoji="1" lang="en-US" altLang="ja-JP" sz="1600" b="0" i="1" smtClean="0">
                                <a:latin typeface="Cambria Math"/>
                                <a:ea typeface="+mj-ea"/>
                                <a:cs typeface="メイリオ" panose="020B0604030504040204" pitchFamily="50" charset="-128"/>
                              </a:rPr>
                            </m:ctrlPr>
                          </m:sSubPr>
                          <m:e>
                            <m:r>
                              <a:rPr kumimoji="1" lang="en-US" altLang="ja-JP" sz="1600" b="0" i="1" smtClean="0">
                                <a:latin typeface="Cambria Math" panose="02040503050406030204" pitchFamily="18" charset="0"/>
                                <a:ea typeface="+mj-ea"/>
                                <a:cs typeface="メイリオ" panose="020B0604030504040204" pitchFamily="50" charset="-128"/>
                              </a:rPr>
                              <m:t>𝑇</m:t>
                            </m:r>
                          </m:e>
                          <m:sub>
                            <m:r>
                              <a:rPr kumimoji="1" lang="en-US" altLang="ja-JP" sz="1600" b="0" i="1" smtClean="0">
                                <a:latin typeface="Cambria Math" panose="02040503050406030204" pitchFamily="18" charset="0"/>
                                <a:ea typeface="+mj-ea"/>
                                <a:cs typeface="メイリオ" panose="020B0604030504040204" pitchFamily="50" charset="-128"/>
                              </a:rPr>
                              <m:t>𝑒</m:t>
                            </m:r>
                          </m:sub>
                        </m:sSub>
                      </m:den>
                    </m:f>
                    <m:r>
                      <a:rPr kumimoji="1" lang="en-US" altLang="ja-JP" sz="1600" b="0" i="1" smtClean="0">
                        <a:latin typeface="Cambria Math" panose="02040503050406030204" pitchFamily="18" charset="0"/>
                        <a:ea typeface="+mj-ea"/>
                        <a:cs typeface="メイリオ" panose="020B0604030504040204" pitchFamily="50" charset="-128"/>
                      </a:rPr>
                      <m:t>∼</m:t>
                    </m:r>
                    <m:r>
                      <a:rPr kumimoji="1" lang="en-US" altLang="ja-JP" sz="1600" b="1" i="1" smtClean="0">
                        <a:latin typeface="Cambria Math" panose="02040503050406030204" pitchFamily="18" charset="0"/>
                        <a:ea typeface="+mj-ea"/>
                        <a:cs typeface="メイリオ" panose="020B0604030504040204" pitchFamily="50" charset="-128"/>
                      </a:rPr>
                      <m:t>𝟎</m:t>
                    </m:r>
                    <m:r>
                      <a:rPr kumimoji="1" lang="en-US" altLang="ja-JP" sz="1600" b="1" i="1" smtClean="0">
                        <a:latin typeface="Cambria Math" panose="02040503050406030204" pitchFamily="18" charset="0"/>
                        <a:ea typeface="+mj-ea"/>
                        <a:cs typeface="メイリオ" panose="020B0604030504040204" pitchFamily="50" charset="-128"/>
                      </a:rPr>
                      <m:t>.</m:t>
                    </m:r>
                    <m:r>
                      <a:rPr kumimoji="1" lang="en-US" altLang="ja-JP" sz="1600" b="1" i="1" smtClean="0">
                        <a:latin typeface="Cambria Math" panose="02040503050406030204" pitchFamily="18" charset="0"/>
                        <a:ea typeface="+mj-ea"/>
                        <a:cs typeface="メイリオ" panose="020B0604030504040204" pitchFamily="50" charset="-128"/>
                      </a:rPr>
                      <m:t>𝟐</m:t>
                    </m:r>
                    <m:r>
                      <a:rPr kumimoji="1" lang="en-US" altLang="ja-JP" sz="1600" b="1" i="1" smtClean="0">
                        <a:latin typeface="Cambria Math" panose="02040503050406030204" pitchFamily="18" charset="0"/>
                        <a:ea typeface="+mj-ea"/>
                        <a:cs typeface="メイリオ" panose="020B0604030504040204" pitchFamily="50" charset="-128"/>
                      </a:rPr>
                      <m:t>%</m:t>
                    </m:r>
                  </m:oMath>
                </a14:m>
                <a:endParaRPr kumimoji="1" lang="ja-JP" altLang="en-US" sz="1600" b="1" dirty="0">
                  <a:latin typeface="+mj-lt"/>
                  <a:ea typeface="+mj-ea"/>
                  <a:cs typeface="メイリオ" panose="020B0604030504040204" pitchFamily="50" charset="-128"/>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305049" y="4712977"/>
                <a:ext cx="3691419" cy="488339"/>
              </a:xfrm>
              <a:prstGeom prst="rect">
                <a:avLst/>
              </a:prstGeom>
              <a:blipFill rotWithShape="1">
                <a:blip r:embed="rId9"/>
                <a:stretch>
                  <a:fillRect l="-8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5248907" y="4726358"/>
                <a:ext cx="3386948" cy="488339"/>
              </a:xfrm>
              <a:prstGeom prst="rect">
                <a:avLst/>
              </a:prstGeom>
              <a:noFill/>
            </p:spPr>
            <p:txBody>
              <a:bodyPr wrap="square" rtlCol="0">
                <a:spAutoFit/>
              </a:bodyPr>
              <a:lstStyle/>
              <a:p>
                <a:r>
                  <a:rPr kumimoji="1" lang="en-US" altLang="ja-JP" sz="1600" dirty="0" smtClean="0">
                    <a:latin typeface="+mj-lt"/>
                    <a:ea typeface="+mj-ea"/>
                    <a:cs typeface="メイリオ" panose="020B0604030504040204" pitchFamily="50" charset="-128"/>
                  </a:rPr>
                  <a:t>(right). ETG turbulence:</a:t>
                </a:r>
                <a14:m>
                  <m:oMath xmlns:m="http://schemas.openxmlformats.org/officeDocument/2006/math">
                    <m:r>
                      <a:rPr kumimoji="1" lang="en-US" altLang="ja-JP" sz="1600" b="0" i="0" smtClean="0">
                        <a:latin typeface="Cambria Math" panose="02040503050406030204" pitchFamily="18" charset="0"/>
                        <a:ea typeface="+mj-ea"/>
                        <a:cs typeface="メイリオ" panose="020B0604030504040204" pitchFamily="50" charset="-128"/>
                      </a:rPr>
                      <m:t> </m:t>
                    </m:r>
                    <m:f>
                      <m:fPr>
                        <m:ctrlPr>
                          <a:rPr kumimoji="1" lang="en-US" altLang="ja-JP" sz="1600" b="0" i="1" smtClean="0">
                            <a:latin typeface="Cambria Math"/>
                            <a:ea typeface="+mj-ea"/>
                            <a:cs typeface="メイリオ" panose="020B0604030504040204" pitchFamily="50" charset="-128"/>
                          </a:rPr>
                        </m:ctrlPr>
                      </m:fPr>
                      <m:num>
                        <m:sSub>
                          <m:sSubPr>
                            <m:ctrlPr>
                              <a:rPr kumimoji="1" lang="en-US" altLang="ja-JP" sz="1600" b="0" i="1" smtClean="0">
                                <a:latin typeface="Cambria Math"/>
                                <a:ea typeface="+mj-ea"/>
                                <a:cs typeface="メイリオ" panose="020B0604030504040204" pitchFamily="50" charset="-128"/>
                              </a:rPr>
                            </m:ctrlPr>
                          </m:sSubPr>
                          <m:e>
                            <m:r>
                              <a:rPr kumimoji="1" lang="en-US" altLang="ja-JP" sz="1600" b="0" i="1" smtClean="0">
                                <a:latin typeface="Cambria Math" panose="02040503050406030204" pitchFamily="18" charset="0"/>
                                <a:ea typeface="+mj-ea"/>
                                <a:cs typeface="メイリオ" panose="020B0604030504040204" pitchFamily="50" charset="-128"/>
                              </a:rPr>
                              <m:t>𝑞</m:t>
                            </m:r>
                          </m:e>
                          <m:sub>
                            <m:r>
                              <a:rPr kumimoji="1" lang="en-US" altLang="ja-JP" sz="1600" b="0" i="1" smtClean="0">
                                <a:latin typeface="Cambria Math" panose="02040503050406030204" pitchFamily="18" charset="0"/>
                                <a:ea typeface="+mj-ea"/>
                                <a:cs typeface="メイリオ" panose="020B0604030504040204" pitchFamily="50" charset="-128"/>
                              </a:rPr>
                              <m:t>𝑒</m:t>
                            </m:r>
                          </m:sub>
                        </m:sSub>
                        <m:d>
                          <m:dPr>
                            <m:begChr m:val="|"/>
                            <m:endChr m:val="|"/>
                            <m:ctrlPr>
                              <a:rPr kumimoji="1" lang="en-US" altLang="ja-JP" sz="1600" b="0" i="1" smtClean="0">
                                <a:latin typeface="Cambria Math"/>
                                <a:ea typeface="+mj-ea"/>
                                <a:cs typeface="メイリオ" panose="020B0604030504040204" pitchFamily="50" charset="-128"/>
                              </a:rPr>
                            </m:ctrlPr>
                          </m:dPr>
                          <m:e>
                            <m:r>
                              <a:rPr kumimoji="1" lang="en-US" altLang="ja-JP" sz="1600" b="0" i="1" smtClean="0">
                                <a:latin typeface="Cambria Math" panose="02040503050406030204" pitchFamily="18" charset="0"/>
                                <a:ea typeface="+mj-ea"/>
                                <a:cs typeface="メイリオ" panose="020B0604030504040204" pitchFamily="50" charset="-128"/>
                              </a:rPr>
                              <m:t>𝜙</m:t>
                            </m:r>
                          </m:e>
                        </m:d>
                      </m:num>
                      <m:den>
                        <m:sSub>
                          <m:sSubPr>
                            <m:ctrlPr>
                              <a:rPr kumimoji="1" lang="en-US" altLang="ja-JP" sz="1600" b="0" i="1" smtClean="0">
                                <a:latin typeface="Cambria Math"/>
                                <a:ea typeface="+mj-ea"/>
                                <a:cs typeface="メイリオ" panose="020B0604030504040204" pitchFamily="50" charset="-128"/>
                              </a:rPr>
                            </m:ctrlPr>
                          </m:sSubPr>
                          <m:e>
                            <m:r>
                              <a:rPr kumimoji="1" lang="en-US" altLang="ja-JP" sz="1600" b="0" i="1" smtClean="0">
                                <a:latin typeface="Cambria Math" panose="02040503050406030204" pitchFamily="18" charset="0"/>
                                <a:ea typeface="+mj-ea"/>
                                <a:cs typeface="メイリオ" panose="020B0604030504040204" pitchFamily="50" charset="-128"/>
                              </a:rPr>
                              <m:t>𝑇</m:t>
                            </m:r>
                          </m:e>
                          <m:sub>
                            <m:r>
                              <a:rPr kumimoji="1" lang="en-US" altLang="ja-JP" sz="1600" b="0" i="1" smtClean="0">
                                <a:latin typeface="Cambria Math" panose="02040503050406030204" pitchFamily="18" charset="0"/>
                                <a:ea typeface="+mj-ea"/>
                                <a:cs typeface="メイリオ" panose="020B0604030504040204" pitchFamily="50" charset="-128"/>
                              </a:rPr>
                              <m:t>𝑒</m:t>
                            </m:r>
                          </m:sub>
                        </m:sSub>
                      </m:den>
                    </m:f>
                    <m:r>
                      <a:rPr kumimoji="1" lang="en-US" altLang="ja-JP" sz="1600" b="0" i="1" smtClean="0">
                        <a:latin typeface="Cambria Math" panose="02040503050406030204" pitchFamily="18" charset="0"/>
                        <a:ea typeface="+mj-ea"/>
                        <a:cs typeface="メイリオ" panose="020B0604030504040204" pitchFamily="50" charset="-128"/>
                      </a:rPr>
                      <m:t>∼</m:t>
                    </m:r>
                    <m:r>
                      <a:rPr kumimoji="1" lang="en-US" altLang="ja-JP" sz="1600" b="1" i="1" smtClean="0">
                        <a:latin typeface="Cambria Math" panose="02040503050406030204" pitchFamily="18" charset="0"/>
                        <a:ea typeface="+mj-ea"/>
                        <a:cs typeface="メイリオ" panose="020B0604030504040204" pitchFamily="50" charset="-128"/>
                      </a:rPr>
                      <m:t>𝟓</m:t>
                    </m:r>
                    <m:r>
                      <a:rPr kumimoji="1" lang="en-US" altLang="ja-JP" sz="1600" b="1" i="1" smtClean="0">
                        <a:latin typeface="Cambria Math" panose="02040503050406030204" pitchFamily="18" charset="0"/>
                        <a:ea typeface="+mj-ea"/>
                        <a:cs typeface="メイリオ" panose="020B0604030504040204" pitchFamily="50" charset="-128"/>
                      </a:rPr>
                      <m:t>%</m:t>
                    </m:r>
                  </m:oMath>
                </a14:m>
                <a:endParaRPr kumimoji="1" lang="ja-JP" altLang="en-US" sz="1600" b="1" dirty="0">
                  <a:latin typeface="+mj-lt"/>
                  <a:ea typeface="+mj-ea"/>
                  <a:cs typeface="メイリオ" panose="020B0604030504040204" pitchFamily="50" charset="-128"/>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248907" y="4726358"/>
                <a:ext cx="3386948" cy="488339"/>
              </a:xfrm>
              <a:prstGeom prst="rect">
                <a:avLst/>
              </a:prstGeom>
              <a:blipFill rotWithShape="1">
                <a:blip r:embed="rId10"/>
                <a:stretch>
                  <a:fillRect l="-89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9"/>
              <p:cNvSpPr/>
              <p:nvPr/>
            </p:nvSpPr>
            <p:spPr>
              <a:xfrm>
                <a:off x="5049587" y="1521555"/>
                <a:ext cx="4211474" cy="649858"/>
              </a:xfrm>
              <a:prstGeom prst="rect">
                <a:avLst/>
              </a:prstGeom>
            </p:spPr>
            <p:txBody>
              <a:bodyPr wrap="none">
                <a:spAutoFit/>
              </a:bodyPr>
              <a:lstStyle/>
              <a:p>
                <a:r>
                  <a:rPr lang="en-US" altLang="ja-JP" sz="1600" b="1" dirty="0" smtClean="0">
                    <a:solidFill>
                      <a:schemeClr val="accent1">
                        <a:lumMod val="90000"/>
                        <a:lumOff val="10000"/>
                      </a:schemeClr>
                    </a:solidFill>
                    <a:cs typeface="メイリオ" panose="020B0604030504040204" pitchFamily="50" charset="-128"/>
                  </a:rPr>
                  <a:t>Blue line: </a:t>
                </a:r>
                <a14:m>
                  <m:oMath xmlns:m="http://schemas.openxmlformats.org/officeDocument/2006/math">
                    <m:r>
                      <a:rPr lang="en-US" altLang="ja-JP" sz="1600" b="1" i="1" smtClean="0">
                        <a:solidFill>
                          <a:schemeClr val="accent1">
                            <a:lumMod val="90000"/>
                            <a:lumOff val="10000"/>
                          </a:schemeClr>
                        </a:solidFill>
                        <a:latin typeface="Cambria Math"/>
                        <a:cs typeface="メイリオ" panose="020B0604030504040204" pitchFamily="50" charset="-128"/>
                      </a:rPr>
                      <m:t>∝</m:t>
                    </m:r>
                    <m:sSubSup>
                      <m:sSubSupPr>
                        <m:ctrlPr>
                          <a:rPr lang="en-US" altLang="ja-JP" sz="1600" b="1" i="1" smtClean="0">
                            <a:solidFill>
                              <a:schemeClr val="accent1">
                                <a:lumMod val="90000"/>
                                <a:lumOff val="10000"/>
                              </a:schemeClr>
                            </a:solidFill>
                            <a:latin typeface="Cambria Math"/>
                            <a:cs typeface="メイリオ" panose="020B0604030504040204" pitchFamily="50" charset="-128"/>
                          </a:rPr>
                        </m:ctrlPr>
                      </m:sSubSupPr>
                      <m:e>
                        <m:r>
                          <a:rPr lang="en-US" altLang="ja-JP" sz="1600" b="1" i="1" smtClean="0">
                            <a:solidFill>
                              <a:schemeClr val="accent1">
                                <a:lumMod val="90000"/>
                                <a:lumOff val="10000"/>
                              </a:schemeClr>
                            </a:solidFill>
                            <a:latin typeface="Cambria Math"/>
                            <a:cs typeface="メイリオ" panose="020B0604030504040204" pitchFamily="50" charset="-128"/>
                          </a:rPr>
                          <m:t>𝒌</m:t>
                        </m:r>
                      </m:e>
                      <m:sub>
                        <m:r>
                          <a:rPr lang="en-US" altLang="ja-JP" sz="1600" b="1" i="1" smtClean="0">
                            <a:solidFill>
                              <a:schemeClr val="accent1">
                                <a:lumMod val="90000"/>
                                <a:lumOff val="10000"/>
                              </a:schemeClr>
                            </a:solidFill>
                            <a:latin typeface="Cambria Math"/>
                            <a:cs typeface="メイリオ" panose="020B0604030504040204" pitchFamily="50" charset="-128"/>
                          </a:rPr>
                          <m:t>⊥</m:t>
                        </m:r>
                      </m:sub>
                      <m:sup>
                        <m:r>
                          <a:rPr lang="en-US" altLang="ja-JP" sz="1600" b="1" i="1" smtClean="0">
                            <a:solidFill>
                              <a:schemeClr val="accent1">
                                <a:lumMod val="90000"/>
                                <a:lumOff val="10000"/>
                              </a:schemeClr>
                            </a:solidFill>
                            <a:latin typeface="Cambria Math"/>
                            <a:cs typeface="メイリオ" panose="020B0604030504040204" pitchFamily="50" charset="-128"/>
                          </a:rPr>
                          <m:t>−</m:t>
                        </m:r>
                        <m:f>
                          <m:fPr>
                            <m:type m:val="lin"/>
                            <m:ctrlPr>
                              <a:rPr lang="en-US" altLang="ja-JP" sz="1600" b="1" i="1" smtClean="0">
                                <a:solidFill>
                                  <a:schemeClr val="accent1">
                                    <a:lumMod val="90000"/>
                                    <a:lumOff val="10000"/>
                                  </a:schemeClr>
                                </a:solidFill>
                                <a:latin typeface="Cambria Math"/>
                                <a:cs typeface="メイリオ" panose="020B0604030504040204" pitchFamily="50" charset="-128"/>
                              </a:rPr>
                            </m:ctrlPr>
                          </m:fPr>
                          <m:num>
                            <m:r>
                              <a:rPr lang="en-US" altLang="ja-JP" sz="1600" b="1" i="1" smtClean="0">
                                <a:solidFill>
                                  <a:schemeClr val="accent1">
                                    <a:lumMod val="90000"/>
                                    <a:lumOff val="10000"/>
                                  </a:schemeClr>
                                </a:solidFill>
                                <a:latin typeface="Cambria Math"/>
                                <a:cs typeface="メイリオ" panose="020B0604030504040204" pitchFamily="50" charset="-128"/>
                              </a:rPr>
                              <m:t>𝟓</m:t>
                            </m:r>
                          </m:num>
                          <m:den>
                            <m:r>
                              <a:rPr lang="en-US" altLang="ja-JP" sz="1600" b="1" i="1" smtClean="0">
                                <a:solidFill>
                                  <a:schemeClr val="accent1">
                                    <a:lumMod val="90000"/>
                                    <a:lumOff val="10000"/>
                                  </a:schemeClr>
                                </a:solidFill>
                                <a:latin typeface="Cambria Math"/>
                                <a:cs typeface="メイリオ" panose="020B0604030504040204" pitchFamily="50" charset="-128"/>
                              </a:rPr>
                              <m:t>𝟑</m:t>
                            </m:r>
                          </m:den>
                        </m:f>
                      </m:sup>
                    </m:sSubSup>
                  </m:oMath>
                </a14:m>
                <a:r>
                  <a:rPr lang="en-US" altLang="ja-JP" sz="1600" dirty="0" smtClean="0">
                    <a:solidFill>
                      <a:schemeClr val="accent6">
                        <a:lumMod val="50000"/>
                      </a:schemeClr>
                    </a:solidFill>
                    <a:cs typeface="メイリオ" panose="020B0604030504040204" pitchFamily="50" charset="-128"/>
                  </a:rPr>
                  <a:t>(energy inverse cascade)</a:t>
                </a:r>
                <a:r>
                  <a:rPr lang="en-US" altLang="ja-JP" sz="1600" b="1" dirty="0" smtClean="0">
                    <a:solidFill>
                      <a:schemeClr val="accent6">
                        <a:lumMod val="50000"/>
                      </a:schemeClr>
                    </a:solidFill>
                    <a:cs typeface="メイリオ" panose="020B0604030504040204" pitchFamily="50" charset="-128"/>
                  </a:rPr>
                  <a:t>, </a:t>
                </a:r>
                <a:br>
                  <a:rPr lang="en-US" altLang="ja-JP" sz="1600" b="1" dirty="0" smtClean="0">
                    <a:solidFill>
                      <a:schemeClr val="accent6">
                        <a:lumMod val="50000"/>
                      </a:schemeClr>
                    </a:solidFill>
                    <a:cs typeface="メイリオ" panose="020B0604030504040204" pitchFamily="50" charset="-128"/>
                  </a:rPr>
                </a:br>
                <a:r>
                  <a:rPr lang="en-US" altLang="ja-JP" sz="1600" b="1" dirty="0" smtClean="0">
                    <a:solidFill>
                      <a:schemeClr val="accent4">
                        <a:lumMod val="50000"/>
                      </a:schemeClr>
                    </a:solidFill>
                    <a:cs typeface="メイリオ" panose="020B0604030504040204" pitchFamily="50" charset="-128"/>
                  </a:rPr>
                  <a:t>Green line:</a:t>
                </a:r>
                <a14:m>
                  <m:oMath xmlns:m="http://schemas.openxmlformats.org/officeDocument/2006/math">
                    <m:r>
                      <a:rPr lang="en-US" altLang="ja-JP" sz="1600" b="1" i="1" smtClean="0">
                        <a:solidFill>
                          <a:schemeClr val="accent4">
                            <a:lumMod val="50000"/>
                          </a:schemeClr>
                        </a:solidFill>
                        <a:latin typeface="Cambria Math"/>
                        <a:cs typeface="メイリオ" panose="020B0604030504040204" pitchFamily="50" charset="-128"/>
                      </a:rPr>
                      <m:t>∝</m:t>
                    </m:r>
                    <m:sSubSup>
                      <m:sSubSupPr>
                        <m:ctrlPr>
                          <a:rPr lang="en-US" altLang="ja-JP" sz="1600" b="1" i="1" smtClean="0">
                            <a:solidFill>
                              <a:schemeClr val="accent4">
                                <a:lumMod val="50000"/>
                              </a:schemeClr>
                            </a:solidFill>
                            <a:latin typeface="Cambria Math"/>
                            <a:cs typeface="メイリオ" panose="020B0604030504040204" pitchFamily="50" charset="-128"/>
                          </a:rPr>
                        </m:ctrlPr>
                      </m:sSubSupPr>
                      <m:e>
                        <m:r>
                          <a:rPr lang="en-US" altLang="ja-JP" sz="1600" b="1" i="1" smtClean="0">
                            <a:solidFill>
                              <a:schemeClr val="accent4">
                                <a:lumMod val="50000"/>
                              </a:schemeClr>
                            </a:solidFill>
                            <a:latin typeface="Cambria Math"/>
                            <a:cs typeface="メイリオ" panose="020B0604030504040204" pitchFamily="50" charset="-128"/>
                          </a:rPr>
                          <m:t>𝒌</m:t>
                        </m:r>
                      </m:e>
                      <m:sub>
                        <m:r>
                          <a:rPr lang="en-US" altLang="ja-JP" sz="1600" b="1" i="1" smtClean="0">
                            <a:solidFill>
                              <a:schemeClr val="accent4">
                                <a:lumMod val="50000"/>
                              </a:schemeClr>
                            </a:solidFill>
                            <a:latin typeface="Cambria Math"/>
                            <a:cs typeface="メイリオ" panose="020B0604030504040204" pitchFamily="50" charset="-128"/>
                          </a:rPr>
                          <m:t>⊥</m:t>
                        </m:r>
                      </m:sub>
                      <m:sup>
                        <m:r>
                          <a:rPr lang="en-US" altLang="ja-JP" sz="1600" b="1" i="1" smtClean="0">
                            <a:solidFill>
                              <a:schemeClr val="accent4">
                                <a:lumMod val="50000"/>
                              </a:schemeClr>
                            </a:solidFill>
                            <a:latin typeface="Cambria Math"/>
                            <a:cs typeface="メイリオ" panose="020B0604030504040204" pitchFamily="50" charset="-128"/>
                          </a:rPr>
                          <m:t>−</m:t>
                        </m:r>
                        <m:r>
                          <a:rPr lang="en-US" altLang="ja-JP" sz="1600" b="1" i="1" smtClean="0">
                            <a:solidFill>
                              <a:schemeClr val="accent4">
                                <a:lumMod val="50000"/>
                              </a:schemeClr>
                            </a:solidFill>
                            <a:latin typeface="Cambria Math"/>
                            <a:cs typeface="メイリオ" panose="020B0604030504040204" pitchFamily="50" charset="-128"/>
                          </a:rPr>
                          <m:t>𝟑</m:t>
                        </m:r>
                      </m:sup>
                    </m:sSubSup>
                  </m:oMath>
                </a14:m>
                <a:r>
                  <a:rPr lang="ja-JP" altLang="en-US" sz="1600" dirty="0" smtClean="0"/>
                  <a:t> </a:t>
                </a:r>
                <a:r>
                  <a:rPr lang="en-US" altLang="ja-JP" sz="1600" dirty="0" smtClean="0">
                    <a:solidFill>
                      <a:schemeClr val="accent4">
                        <a:lumMod val="50000"/>
                      </a:schemeClr>
                    </a:solidFill>
                  </a:rPr>
                  <a:t>(enstrophy cascade)</a:t>
                </a:r>
                <a:endParaRPr lang="ja-JP" altLang="en-US" sz="1600" dirty="0"/>
              </a:p>
            </p:txBody>
          </p:sp>
        </mc:Choice>
        <mc:Fallback xmlns="">
          <p:sp>
            <p:nvSpPr>
              <p:cNvPr id="11" name="正方形/長方形 9"/>
              <p:cNvSpPr>
                <a:spLocks noRot="1" noChangeAspect="1" noMove="1" noResize="1" noEditPoints="1" noAdjustHandles="1" noChangeArrowheads="1" noChangeShapeType="1" noTextEdit="1"/>
              </p:cNvSpPr>
              <p:nvPr/>
            </p:nvSpPr>
            <p:spPr>
              <a:xfrm>
                <a:off x="5049587" y="1521555"/>
                <a:ext cx="4211474" cy="649858"/>
              </a:xfrm>
              <a:prstGeom prst="rect">
                <a:avLst/>
              </a:prstGeom>
              <a:blipFill rotWithShape="0">
                <a:blip r:embed="rId11"/>
                <a:stretch>
                  <a:fillRect l="-724" t="-36792" b="-113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22228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 of results</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457200" y="1278294"/>
                <a:ext cx="8136294" cy="1938992"/>
              </a:xfrm>
              <a:prstGeom prst="rect">
                <a:avLst/>
              </a:prstGeom>
              <a:noFill/>
            </p:spPr>
            <p:txBody>
              <a:bodyPr wrap="square" rtlCol="0">
                <a:spAutoFit/>
              </a:bodyPr>
              <a:lstStyle/>
              <a:p>
                <a:pPr marL="457200" indent="-457200">
                  <a:buFont typeface="+mj-lt"/>
                  <a:buAutoNum type="arabicPeriod"/>
                </a:pPr>
                <a:r>
                  <a:rPr lang="en-US" altLang="ja-JP" sz="2400" dirty="0" smtClean="0">
                    <a:latin typeface="+mj-lt"/>
                    <a:ea typeface="+mj-ea"/>
                    <a:cs typeface="メイリオ" panose="020B0604030504040204" pitchFamily="50" charset="-128"/>
                  </a:rPr>
                  <a:t>Relevance between </a:t>
                </a:r>
                <a:r>
                  <a:rPr lang="en-US" altLang="ja-JP" sz="2400" dirty="0" err="1" smtClean="0">
                    <a:latin typeface="+mj-lt"/>
                    <a:ea typeface="+mj-ea"/>
                    <a:cs typeface="メイリオ" panose="020B0604030504040204" pitchFamily="50" charset="-128"/>
                  </a:rPr>
                  <a:t>gyrokinetic</a:t>
                </a:r>
                <a:r>
                  <a:rPr lang="en-US" altLang="ja-JP" sz="2400" dirty="0" smtClean="0">
                    <a:latin typeface="+mj-lt"/>
                    <a:ea typeface="+mj-ea"/>
                    <a:cs typeface="メイリオ" panose="020B0604030504040204" pitchFamily="50" charset="-128"/>
                  </a:rPr>
                  <a:t> plasma turbulence simulation and H-M eq. (fluid) theory.</a:t>
                </a:r>
              </a:p>
              <a:p>
                <a:pPr marL="457200" indent="-457200">
                  <a:buFont typeface="+mj-lt"/>
                  <a:buAutoNum type="arabicPeriod"/>
                </a:pPr>
                <a:endParaRPr kumimoji="1" lang="en-US" altLang="ja-JP" sz="2400" dirty="0">
                  <a:latin typeface="+mj-lt"/>
                  <a:ea typeface="+mj-ea"/>
                  <a:cs typeface="メイリオ" panose="020B0604030504040204" pitchFamily="50" charset="-128"/>
                </a:endParaRPr>
              </a:p>
              <a:p>
                <a:pPr marL="457200" indent="-457200">
                  <a:buFont typeface="+mj-lt"/>
                  <a:buAutoNum type="arabicPeriod"/>
                </a:pPr>
                <a:r>
                  <a:rPr lang="en-US" altLang="ja-JP" sz="2400" b="1" dirty="0" smtClean="0">
                    <a:solidFill>
                      <a:schemeClr val="tx2"/>
                    </a:solidFill>
                    <a:latin typeface="+mj-lt"/>
                    <a:ea typeface="+mj-ea"/>
                    <a:cs typeface="メイリオ" panose="020B0604030504040204" pitchFamily="50" charset="-128"/>
                  </a:rPr>
                  <a:t>Spectrum anisotropy modified by key parameters: </a:t>
                </a:r>
                <a14:m>
                  <m:oMath xmlns:m="http://schemas.openxmlformats.org/officeDocument/2006/math">
                    <m:r>
                      <a:rPr lang="en-US" altLang="ja-JP" sz="2400" b="1" i="1" smtClean="0">
                        <a:solidFill>
                          <a:schemeClr val="tx2"/>
                        </a:solidFill>
                        <a:latin typeface="Cambria Math" panose="02040503050406030204" pitchFamily="18" charset="0"/>
                        <a:ea typeface="+mj-ea"/>
                        <a:cs typeface="メイリオ" panose="020B0604030504040204" pitchFamily="50" charset="-128"/>
                      </a:rPr>
                      <m:t>𝝉</m:t>
                    </m:r>
                    <m:r>
                      <a:rPr lang="en-US" altLang="ja-JP" sz="2400" b="1" i="1" smtClean="0">
                        <a:solidFill>
                          <a:schemeClr val="tx2"/>
                        </a:solidFill>
                        <a:latin typeface="Cambria Math" panose="02040503050406030204" pitchFamily="18" charset="0"/>
                        <a:ea typeface="+mj-ea"/>
                        <a:cs typeface="メイリオ" panose="020B0604030504040204" pitchFamily="50" charset="-128"/>
                      </a:rPr>
                      <m:t>, </m:t>
                    </m:r>
                    <m:sSub>
                      <m:sSubPr>
                        <m:ctrlPr>
                          <a:rPr lang="en-US" altLang="ja-JP" sz="2400" b="1" i="1" smtClean="0">
                            <a:solidFill>
                              <a:schemeClr val="tx2"/>
                            </a:solidFill>
                            <a:latin typeface="Cambria Math"/>
                            <a:ea typeface="+mj-ea"/>
                            <a:cs typeface="メイリオ" panose="020B0604030504040204" pitchFamily="50" charset="-128"/>
                          </a:rPr>
                        </m:ctrlPr>
                      </m:sSubPr>
                      <m:e>
                        <m:r>
                          <a:rPr lang="en-US" altLang="ja-JP" sz="2400" b="1" i="1" smtClean="0">
                            <a:solidFill>
                              <a:schemeClr val="tx2"/>
                            </a:solidFill>
                            <a:latin typeface="Cambria Math" panose="02040503050406030204" pitchFamily="18" charset="0"/>
                            <a:ea typeface="+mj-ea"/>
                            <a:cs typeface="メイリオ" panose="020B0604030504040204" pitchFamily="50" charset="-128"/>
                          </a:rPr>
                          <m:t>𝝆</m:t>
                        </m:r>
                      </m:e>
                      <m:sub>
                        <m:r>
                          <a:rPr lang="en-US" altLang="ja-JP" sz="2400" b="1" i="1" smtClean="0">
                            <a:solidFill>
                              <a:schemeClr val="tx2"/>
                            </a:solidFill>
                            <a:latin typeface="Cambria Math" panose="02040503050406030204" pitchFamily="18" charset="0"/>
                            <a:ea typeface="+mj-ea"/>
                            <a:cs typeface="メイリオ" panose="020B0604030504040204" pitchFamily="50" charset="-128"/>
                          </a:rPr>
                          <m:t>𝒔</m:t>
                        </m:r>
                      </m:sub>
                    </m:sSub>
                  </m:oMath>
                </a14:m>
                <a:endParaRPr kumimoji="1" lang="en-US" altLang="ja-JP" sz="2400" b="1" dirty="0" smtClean="0">
                  <a:solidFill>
                    <a:schemeClr val="tx2"/>
                  </a:solidFill>
                  <a:latin typeface="+mj-lt"/>
                  <a:ea typeface="+mj-ea"/>
                  <a:cs typeface="メイリオ" panose="020B0604030504040204"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57200" y="1278294"/>
                <a:ext cx="8136294" cy="1938992"/>
              </a:xfrm>
              <a:prstGeom prst="rect">
                <a:avLst/>
              </a:prstGeom>
              <a:blipFill rotWithShape="1">
                <a:blip r:embed="rId3"/>
                <a:stretch>
                  <a:fillRect l="-1348" t="-4403" b="-25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93696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Autofit/>
              </a:bodyPr>
              <a:lstStyle/>
              <a:p>
                <a:r>
                  <a:rPr lang="en-US" altLang="ja-JP" sz="3200" dirty="0"/>
                  <a:t>2-D energy spectrum anisotropy dependence on </a:t>
                </a:r>
                <a14:m>
                  <m:oMath xmlns:m="http://schemas.openxmlformats.org/officeDocument/2006/math">
                    <m:r>
                      <a:rPr lang="en-US" altLang="ja-JP" sz="3200" i="1">
                        <a:latin typeface="Cambria Math" panose="02040503050406030204" pitchFamily="18" charset="0"/>
                      </a:rPr>
                      <m:t>𝝉</m:t>
                    </m:r>
                    <m:r>
                      <a:rPr lang="en-US" altLang="ja-JP" sz="3200" i="1">
                        <a:latin typeface="Cambria Math" panose="02040503050406030204" pitchFamily="18" charset="0"/>
                      </a:rPr>
                      <m:t>,</m:t>
                    </m:r>
                    <m:sSub>
                      <m:sSubPr>
                        <m:ctrlPr>
                          <a:rPr lang="en-US" altLang="ja-JP" sz="3200" i="1">
                            <a:latin typeface="Cambria Math"/>
                          </a:rPr>
                        </m:ctrlPr>
                      </m:sSubPr>
                      <m:e>
                        <m:r>
                          <a:rPr lang="en-US" altLang="ja-JP" sz="3200" i="1">
                            <a:latin typeface="Cambria Math" panose="02040503050406030204" pitchFamily="18" charset="0"/>
                          </a:rPr>
                          <m:t>𝝆</m:t>
                        </m:r>
                      </m:e>
                      <m:sub>
                        <m:r>
                          <a:rPr lang="en-US" altLang="ja-JP" sz="3200" i="1">
                            <a:latin typeface="Cambria Math" panose="02040503050406030204" pitchFamily="18" charset="0"/>
                          </a:rPr>
                          <m:t>𝒔</m:t>
                        </m:r>
                      </m:sub>
                    </m:sSub>
                  </m:oMath>
                </a14:m>
                <a:endParaRPr kumimoji="1" lang="ja-JP" altLang="en-US" sz="32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3"/>
                <a:stretch>
                  <a:fillRect l="-1840" t="-21127" b="-35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317120" y="1304635"/>
                <a:ext cx="8575360" cy="5009000"/>
              </a:xfrm>
              <a:prstGeom prst="rect">
                <a:avLst/>
              </a:prstGeom>
              <a:noFill/>
            </p:spPr>
            <p:txBody>
              <a:bodyPr wrap="square" rtlCol="0">
                <a:spAutoFit/>
              </a:bodyPr>
              <a:lstStyle/>
              <a:p>
                <a:r>
                  <a:rPr lang="en-US" altLang="ja-JP" sz="2400" dirty="0" smtClean="0">
                    <a:latin typeface="+mj-lt"/>
                    <a:ea typeface="+mj-ea"/>
                    <a:cs typeface="メイリオ" panose="020B0604030504040204" pitchFamily="50" charset="-128"/>
                  </a:rPr>
                  <a:t>Linear dispersion relation for H-M equation:</a:t>
                </a:r>
              </a:p>
              <a:p>
                <a:endParaRPr lang="en-US" altLang="ja-JP" sz="2400" dirty="0" smtClean="0">
                  <a:latin typeface="+mj-lt"/>
                  <a:ea typeface="+mj-ea"/>
                  <a:cs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a:ea typeface="+mj-ea"/>
                              <a:cs typeface="メイリオ" panose="020B0604030504040204" pitchFamily="50" charset="-128"/>
                            </a:rPr>
                          </m:ctrlPr>
                        </m:sSubPr>
                        <m:e>
                          <m:r>
                            <a:rPr kumimoji="1" lang="en-US" altLang="ja-JP" sz="2400" b="0" i="1" smtClean="0">
                              <a:latin typeface="Cambria Math" panose="02040503050406030204" pitchFamily="18" charset="0"/>
                              <a:ea typeface="+mj-ea"/>
                              <a:cs typeface="メイリオ" panose="020B0604030504040204" pitchFamily="50" charset="-128"/>
                            </a:rPr>
                            <m:t>𝜔</m:t>
                          </m:r>
                        </m:e>
                        <m:sub>
                          <m:r>
                            <a:rPr kumimoji="1" lang="en-US" altLang="ja-JP" sz="2400" b="0" i="1" smtClean="0">
                              <a:latin typeface="Cambria Math" panose="02040503050406030204" pitchFamily="18" charset="0"/>
                              <a:ea typeface="+mj-ea"/>
                              <a:cs typeface="メイリオ" panose="020B0604030504040204" pitchFamily="50" charset="-128"/>
                            </a:rPr>
                            <m:t>𝑘</m:t>
                          </m:r>
                        </m:sub>
                      </m:sSub>
                      <m:r>
                        <a:rPr kumimoji="1" lang="en-US" altLang="ja-JP" sz="2400" b="0" i="1" smtClean="0">
                          <a:latin typeface="Cambria Math" panose="02040503050406030204" pitchFamily="18" charset="0"/>
                          <a:ea typeface="+mj-ea"/>
                          <a:cs typeface="メイリオ" panose="020B0604030504040204" pitchFamily="50" charset="-128"/>
                        </a:rPr>
                        <m:t>=</m:t>
                      </m:r>
                      <m:f>
                        <m:fPr>
                          <m:ctrlPr>
                            <a:rPr kumimoji="1" lang="en-US" altLang="ja-JP" sz="2400" b="0" i="1" smtClean="0">
                              <a:latin typeface="Cambria Math"/>
                              <a:ea typeface="+mj-ea"/>
                              <a:cs typeface="メイリオ" panose="020B0604030504040204" pitchFamily="50" charset="-128"/>
                            </a:rPr>
                          </m:ctrlPr>
                        </m:fPr>
                        <m:num>
                          <m:sSubSup>
                            <m:sSubSupPr>
                              <m:ctrlPr>
                                <a:rPr kumimoji="1" lang="en-US" altLang="ja-JP" sz="2400" b="0" i="1" smtClean="0">
                                  <a:latin typeface="Cambria Math"/>
                                  <a:ea typeface="+mj-ea"/>
                                  <a:cs typeface="メイリオ" panose="020B0604030504040204" pitchFamily="50" charset="-128"/>
                                </a:rPr>
                              </m:ctrlPr>
                            </m:sSubSupPr>
                            <m:e>
                              <m:r>
                                <a:rPr kumimoji="1" lang="en-US" altLang="ja-JP" sz="2400" b="0" i="1" smtClean="0">
                                  <a:latin typeface="Cambria Math" panose="02040503050406030204" pitchFamily="18" charset="0"/>
                                  <a:ea typeface="+mj-ea"/>
                                  <a:cs typeface="メイリオ" panose="020B0604030504040204" pitchFamily="50" charset="-128"/>
                                </a:rPr>
                                <m:t>𝐿</m:t>
                              </m:r>
                            </m:e>
                            <m:sub>
                              <m:r>
                                <a:rPr kumimoji="1" lang="en-US" altLang="ja-JP" sz="2400" b="0" i="1" smtClean="0">
                                  <a:latin typeface="Cambria Math" panose="02040503050406030204" pitchFamily="18" charset="0"/>
                                  <a:ea typeface="+mj-ea"/>
                                  <a:cs typeface="メイリオ" panose="020B0604030504040204" pitchFamily="50" charset="-128"/>
                                </a:rPr>
                                <m:t>𝑛</m:t>
                              </m:r>
                            </m:sub>
                            <m:sup>
                              <m:r>
                                <a:rPr kumimoji="1" lang="en-US" altLang="ja-JP" sz="2400" b="0" i="1" smtClean="0">
                                  <a:latin typeface="Cambria Math" panose="02040503050406030204" pitchFamily="18" charset="0"/>
                                  <a:ea typeface="+mj-ea"/>
                                  <a:cs typeface="メイリオ" panose="020B0604030504040204" pitchFamily="50" charset="-128"/>
                                </a:rPr>
                                <m:t>−1</m:t>
                              </m:r>
                            </m:sup>
                          </m:sSubSup>
                          <m:sSub>
                            <m:sSubPr>
                              <m:ctrlPr>
                                <a:rPr kumimoji="1" lang="en-US" altLang="ja-JP" sz="2400" b="0" i="1" smtClean="0">
                                  <a:latin typeface="Cambria Math"/>
                                  <a:ea typeface="+mj-ea"/>
                                  <a:cs typeface="メイリオ" panose="020B0604030504040204" pitchFamily="50" charset="-128"/>
                                </a:rPr>
                              </m:ctrlPr>
                            </m:sSubPr>
                            <m:e>
                              <m:r>
                                <a:rPr kumimoji="1" lang="en-US" altLang="ja-JP" sz="2400" b="0" i="1" smtClean="0">
                                  <a:latin typeface="Cambria Math" panose="02040503050406030204" pitchFamily="18" charset="0"/>
                                  <a:ea typeface="+mj-ea"/>
                                  <a:cs typeface="メイリオ" panose="020B0604030504040204" pitchFamily="50" charset="-128"/>
                                </a:rPr>
                                <m:t>𝑘</m:t>
                              </m:r>
                            </m:e>
                            <m:sub>
                              <m:r>
                                <a:rPr kumimoji="1" lang="en-US" altLang="ja-JP" sz="2400" b="0" i="1" smtClean="0">
                                  <a:latin typeface="Cambria Math" panose="02040503050406030204" pitchFamily="18" charset="0"/>
                                  <a:ea typeface="+mj-ea"/>
                                  <a:cs typeface="メイリオ" panose="020B0604030504040204" pitchFamily="50" charset="-128"/>
                                </a:rPr>
                                <m:t>𝑦</m:t>
                              </m:r>
                            </m:sub>
                          </m:sSub>
                        </m:num>
                        <m:den>
                          <m:r>
                            <a:rPr kumimoji="1" lang="en-US" altLang="ja-JP" sz="2400" b="0" i="1" smtClean="0">
                              <a:latin typeface="Cambria Math" panose="02040503050406030204" pitchFamily="18" charset="0"/>
                              <a:ea typeface="+mj-ea"/>
                              <a:cs typeface="メイリオ" panose="020B0604030504040204" pitchFamily="50" charset="-128"/>
                            </a:rPr>
                            <m:t>𝜏</m:t>
                          </m:r>
                          <m:r>
                            <a:rPr kumimoji="1" lang="en-US" altLang="ja-JP" sz="2400" b="0" i="1" smtClean="0">
                              <a:latin typeface="Cambria Math" panose="02040503050406030204" pitchFamily="18" charset="0"/>
                              <a:ea typeface="+mj-ea"/>
                              <a:cs typeface="メイリオ" panose="020B0604030504040204" pitchFamily="50" charset="-128"/>
                            </a:rPr>
                            <m:t>+</m:t>
                          </m:r>
                          <m:sSubSup>
                            <m:sSubSupPr>
                              <m:ctrlPr>
                                <a:rPr kumimoji="1" lang="en-US" altLang="ja-JP" sz="2400" b="0" i="1" smtClean="0">
                                  <a:latin typeface="Cambria Math"/>
                                  <a:ea typeface="+mj-ea"/>
                                  <a:cs typeface="メイリオ" panose="020B0604030504040204" pitchFamily="50" charset="-128"/>
                                </a:rPr>
                              </m:ctrlPr>
                            </m:sSubSupPr>
                            <m:e>
                              <m:r>
                                <a:rPr kumimoji="1" lang="en-US" altLang="ja-JP" sz="2400" b="0" i="1" smtClean="0">
                                  <a:latin typeface="Cambria Math" panose="02040503050406030204" pitchFamily="18" charset="0"/>
                                  <a:ea typeface="+mj-ea"/>
                                  <a:cs typeface="メイリオ" panose="020B0604030504040204" pitchFamily="50" charset="-128"/>
                                </a:rPr>
                                <m:t>𝜌</m:t>
                              </m:r>
                            </m:e>
                            <m:sub>
                              <m:r>
                                <a:rPr kumimoji="1" lang="en-US" altLang="ja-JP" sz="2400" b="0" i="1" smtClean="0">
                                  <a:latin typeface="Cambria Math" panose="02040503050406030204" pitchFamily="18" charset="0"/>
                                  <a:ea typeface="+mj-ea"/>
                                  <a:cs typeface="メイリオ" panose="020B0604030504040204" pitchFamily="50" charset="-128"/>
                                </a:rPr>
                                <m:t>𝑠</m:t>
                              </m:r>
                            </m:sub>
                            <m:sup>
                              <m:r>
                                <a:rPr kumimoji="1" lang="en-US" altLang="ja-JP" sz="2400" b="0" i="1" smtClean="0">
                                  <a:latin typeface="Cambria Math" panose="02040503050406030204" pitchFamily="18" charset="0"/>
                                  <a:ea typeface="+mj-ea"/>
                                  <a:cs typeface="メイリオ" panose="020B0604030504040204" pitchFamily="50" charset="-128"/>
                                </a:rPr>
                                <m:t>2</m:t>
                              </m:r>
                            </m:sup>
                          </m:sSubSup>
                          <m:sSubSup>
                            <m:sSubSupPr>
                              <m:ctrlPr>
                                <a:rPr kumimoji="1" lang="en-US" altLang="ja-JP" sz="2400" b="0" i="1" smtClean="0">
                                  <a:latin typeface="Cambria Math"/>
                                  <a:ea typeface="+mj-ea"/>
                                  <a:cs typeface="メイリオ" panose="020B0604030504040204" pitchFamily="50" charset="-128"/>
                                </a:rPr>
                              </m:ctrlPr>
                            </m:sSubSupPr>
                            <m:e>
                              <m:r>
                                <a:rPr kumimoji="1" lang="en-US" altLang="ja-JP" sz="2400" b="0" i="1" smtClean="0">
                                  <a:latin typeface="Cambria Math" panose="02040503050406030204" pitchFamily="18" charset="0"/>
                                  <a:ea typeface="+mj-ea"/>
                                  <a:cs typeface="メイリオ" panose="020B0604030504040204" pitchFamily="50" charset="-128"/>
                                </a:rPr>
                                <m:t>𝑘</m:t>
                              </m:r>
                            </m:e>
                            <m:sub>
                              <m:r>
                                <a:rPr kumimoji="1" lang="en-US" altLang="ja-JP" sz="2400" b="0" i="1" smtClean="0">
                                  <a:latin typeface="Cambria Math" panose="02040503050406030204" pitchFamily="18" charset="0"/>
                                  <a:ea typeface="+mj-ea"/>
                                  <a:cs typeface="メイリオ" panose="020B0604030504040204" pitchFamily="50" charset="-128"/>
                                </a:rPr>
                                <m:t>⊥</m:t>
                              </m:r>
                            </m:sub>
                            <m:sup>
                              <m:r>
                                <a:rPr kumimoji="1" lang="en-US" altLang="ja-JP" sz="2400" b="0" i="1" smtClean="0">
                                  <a:latin typeface="Cambria Math" panose="02040503050406030204" pitchFamily="18" charset="0"/>
                                  <a:ea typeface="+mj-ea"/>
                                  <a:cs typeface="メイリオ" panose="020B0604030504040204" pitchFamily="50" charset="-128"/>
                                </a:rPr>
                                <m:t>2</m:t>
                              </m:r>
                            </m:sup>
                          </m:sSubSup>
                        </m:den>
                      </m:f>
                      <m:r>
                        <a:rPr kumimoji="1" lang="en-US" altLang="ja-JP" sz="2400" b="0" i="0" smtClean="0">
                          <a:latin typeface="Cambria Math" panose="02040503050406030204" pitchFamily="18" charset="0"/>
                          <a:ea typeface="+mj-ea"/>
                          <a:cs typeface="メイリオ" panose="020B0604030504040204" pitchFamily="50" charset="-128"/>
                        </a:rPr>
                        <m:t>,   </m:t>
                      </m:r>
                      <m:d>
                        <m:dPr>
                          <m:ctrlPr>
                            <a:rPr kumimoji="1" lang="en-US" altLang="ja-JP" sz="2400" b="0" i="1" smtClean="0">
                              <a:latin typeface="Cambria Math"/>
                              <a:ea typeface="+mj-ea"/>
                              <a:cs typeface="メイリオ" panose="020B0604030504040204" pitchFamily="50" charset="-128"/>
                            </a:rPr>
                          </m:ctrlPr>
                        </m:dPr>
                        <m:e>
                          <m:r>
                            <a:rPr kumimoji="1" lang="en-US" altLang="ja-JP" sz="2400" b="0" i="1" smtClean="0">
                              <a:latin typeface="Cambria Math" panose="02040503050406030204" pitchFamily="18" charset="0"/>
                              <a:ea typeface="+mj-ea"/>
                              <a:cs typeface="メイリオ" panose="020B0604030504040204" pitchFamily="50" charset="-128"/>
                            </a:rPr>
                            <m:t>𝜏</m:t>
                          </m:r>
                          <m:r>
                            <a:rPr kumimoji="1" lang="en-US" altLang="ja-JP" sz="2400" b="0" i="1" smtClean="0">
                              <a:latin typeface="Cambria Math" panose="02040503050406030204" pitchFamily="18" charset="0"/>
                              <a:ea typeface="+mj-ea"/>
                              <a:cs typeface="メイリオ" panose="020B0604030504040204" pitchFamily="50" charset="-128"/>
                            </a:rPr>
                            <m:t>≡</m:t>
                          </m:r>
                          <m:f>
                            <m:fPr>
                              <m:ctrlPr>
                                <a:rPr kumimoji="1" lang="en-US" altLang="ja-JP" sz="2400" b="0" i="1" smtClean="0">
                                  <a:latin typeface="Cambria Math"/>
                                  <a:ea typeface="+mj-ea"/>
                                  <a:cs typeface="メイリオ" panose="020B0604030504040204" pitchFamily="50" charset="-128"/>
                                </a:rPr>
                              </m:ctrlPr>
                            </m:fPr>
                            <m:num>
                              <m:sSub>
                                <m:sSubPr>
                                  <m:ctrlPr>
                                    <a:rPr kumimoji="1" lang="en-US" altLang="ja-JP" sz="2400" b="0" i="1" smtClean="0">
                                      <a:latin typeface="Cambria Math"/>
                                      <a:ea typeface="+mj-ea"/>
                                      <a:cs typeface="メイリオ" panose="020B0604030504040204" pitchFamily="50" charset="-128"/>
                                    </a:rPr>
                                  </m:ctrlPr>
                                </m:sSubPr>
                                <m:e>
                                  <m:r>
                                    <a:rPr kumimoji="1" lang="en-US" altLang="ja-JP" sz="2400" b="0" i="1" smtClean="0">
                                      <a:latin typeface="Cambria Math" panose="02040503050406030204" pitchFamily="18" charset="0"/>
                                      <a:ea typeface="+mj-ea"/>
                                      <a:cs typeface="メイリオ" panose="020B0604030504040204" pitchFamily="50" charset="-128"/>
                                    </a:rPr>
                                    <m:t>𝑇</m:t>
                                  </m:r>
                                </m:e>
                                <m:sub>
                                  <m:r>
                                    <a:rPr kumimoji="1" lang="en-US" altLang="ja-JP" sz="2400" b="0" i="1" smtClean="0">
                                      <a:latin typeface="Cambria Math" panose="02040503050406030204" pitchFamily="18" charset="0"/>
                                      <a:ea typeface="+mj-ea"/>
                                      <a:cs typeface="メイリオ" panose="020B0604030504040204" pitchFamily="50" charset="-128"/>
                                    </a:rPr>
                                    <m:t>𝑒</m:t>
                                  </m:r>
                                </m:sub>
                              </m:sSub>
                            </m:num>
                            <m:den>
                              <m:sSub>
                                <m:sSubPr>
                                  <m:ctrlPr>
                                    <a:rPr kumimoji="1" lang="en-US" altLang="ja-JP" sz="2400" b="0" i="1" smtClean="0">
                                      <a:latin typeface="Cambria Math"/>
                                      <a:ea typeface="+mj-ea"/>
                                      <a:cs typeface="メイリオ" panose="020B0604030504040204" pitchFamily="50" charset="-128"/>
                                    </a:rPr>
                                  </m:ctrlPr>
                                </m:sSubPr>
                                <m:e>
                                  <m:r>
                                    <a:rPr kumimoji="1" lang="en-US" altLang="ja-JP" sz="2400" b="0" i="1" smtClean="0">
                                      <a:latin typeface="Cambria Math" panose="02040503050406030204" pitchFamily="18" charset="0"/>
                                      <a:ea typeface="+mj-ea"/>
                                      <a:cs typeface="メイリオ" panose="020B0604030504040204" pitchFamily="50" charset="-128"/>
                                    </a:rPr>
                                    <m:t>𝑇</m:t>
                                  </m:r>
                                </m:e>
                                <m:sub>
                                  <m:r>
                                    <a:rPr kumimoji="1" lang="en-US" altLang="ja-JP" sz="2400" b="0" i="1" smtClean="0">
                                      <a:latin typeface="Cambria Math" panose="02040503050406030204" pitchFamily="18" charset="0"/>
                                      <a:ea typeface="+mj-ea"/>
                                      <a:cs typeface="メイリオ" panose="020B0604030504040204" pitchFamily="50" charset="-128"/>
                                    </a:rPr>
                                    <m:t>𝑖</m:t>
                                  </m:r>
                                </m:sub>
                              </m:sSub>
                            </m:den>
                          </m:f>
                          <m:r>
                            <a:rPr kumimoji="1" lang="en-US" altLang="ja-JP" sz="2400" b="0" i="1" smtClean="0">
                              <a:latin typeface="Cambria Math" panose="02040503050406030204" pitchFamily="18" charset="0"/>
                              <a:ea typeface="+mj-ea"/>
                              <a:cs typeface="メイリオ" panose="020B0604030504040204" pitchFamily="50" charset="-128"/>
                            </a:rPr>
                            <m:t>, </m:t>
                          </m:r>
                          <m:sSubSup>
                            <m:sSubSupPr>
                              <m:ctrlPr>
                                <a:rPr kumimoji="1" lang="en-US" altLang="ja-JP" sz="2400" b="0" i="1" smtClean="0">
                                  <a:latin typeface="Cambria Math"/>
                                  <a:ea typeface="+mj-ea"/>
                                  <a:cs typeface="メイリオ" panose="020B0604030504040204" pitchFamily="50" charset="-128"/>
                                </a:rPr>
                              </m:ctrlPr>
                            </m:sSubSupPr>
                            <m:e>
                              <m:r>
                                <a:rPr kumimoji="1" lang="en-US" altLang="ja-JP" sz="2400" b="0" i="1" smtClean="0">
                                  <a:latin typeface="Cambria Math" panose="02040503050406030204" pitchFamily="18" charset="0"/>
                                  <a:ea typeface="+mj-ea"/>
                                  <a:cs typeface="メイリオ" panose="020B0604030504040204" pitchFamily="50" charset="-128"/>
                                </a:rPr>
                                <m:t>𝜌</m:t>
                              </m:r>
                            </m:e>
                            <m:sub>
                              <m:r>
                                <a:rPr kumimoji="1" lang="en-US" altLang="ja-JP" sz="2400" b="0" i="1" smtClean="0">
                                  <a:latin typeface="Cambria Math" panose="02040503050406030204" pitchFamily="18" charset="0"/>
                                  <a:ea typeface="+mj-ea"/>
                                  <a:cs typeface="メイリオ" panose="020B0604030504040204" pitchFamily="50" charset="-128"/>
                                </a:rPr>
                                <m:t>𝑠</m:t>
                              </m:r>
                            </m:sub>
                            <m:sup>
                              <m:r>
                                <a:rPr kumimoji="1" lang="en-US" altLang="ja-JP" sz="2400" b="0" i="1" smtClean="0">
                                  <a:latin typeface="Cambria Math" panose="02040503050406030204" pitchFamily="18" charset="0"/>
                                  <a:ea typeface="+mj-ea"/>
                                  <a:cs typeface="メイリオ" panose="020B0604030504040204" pitchFamily="50" charset="-128"/>
                                </a:rPr>
                                <m:t>2</m:t>
                              </m:r>
                            </m:sup>
                          </m:sSubSup>
                          <m:r>
                            <a:rPr kumimoji="1" lang="en-US" altLang="ja-JP" sz="2400" b="0" i="1" smtClean="0">
                              <a:latin typeface="Cambria Math" panose="02040503050406030204" pitchFamily="18" charset="0"/>
                              <a:ea typeface="+mj-ea"/>
                              <a:cs typeface="メイリオ" panose="020B0604030504040204" pitchFamily="50" charset="-128"/>
                            </a:rPr>
                            <m:t>=1+</m:t>
                          </m:r>
                          <m:f>
                            <m:fPr>
                              <m:ctrlPr>
                                <a:rPr kumimoji="1" lang="en-US" altLang="ja-JP" sz="2400" b="0" i="1" smtClean="0">
                                  <a:latin typeface="Cambria Math"/>
                                  <a:ea typeface="+mj-ea"/>
                                  <a:cs typeface="メイリオ" panose="020B0604030504040204" pitchFamily="50" charset="-128"/>
                                </a:rPr>
                              </m:ctrlPr>
                            </m:fPr>
                            <m:num>
                              <m:sSubSup>
                                <m:sSubSupPr>
                                  <m:ctrlPr>
                                    <a:rPr kumimoji="1" lang="en-US" altLang="ja-JP" sz="2400" b="0" i="1" smtClean="0">
                                      <a:latin typeface="Cambria Math"/>
                                      <a:ea typeface="+mj-ea"/>
                                      <a:cs typeface="メイリオ" panose="020B0604030504040204" pitchFamily="50" charset="-128"/>
                                    </a:rPr>
                                  </m:ctrlPr>
                                </m:sSubSupPr>
                                <m:e>
                                  <m:r>
                                    <a:rPr kumimoji="1" lang="en-US" altLang="ja-JP" sz="2400" b="0" i="1" smtClean="0">
                                      <a:latin typeface="Cambria Math" panose="02040503050406030204" pitchFamily="18" charset="0"/>
                                      <a:ea typeface="+mj-ea"/>
                                      <a:cs typeface="メイリオ" panose="020B0604030504040204" pitchFamily="50" charset="-128"/>
                                    </a:rPr>
                                    <m:t>𝜆</m:t>
                                  </m:r>
                                </m:e>
                                <m:sub>
                                  <m:r>
                                    <a:rPr kumimoji="1" lang="en-US" altLang="ja-JP" sz="2400" b="0" i="1" smtClean="0">
                                      <a:latin typeface="Cambria Math" panose="02040503050406030204" pitchFamily="18" charset="0"/>
                                      <a:ea typeface="+mj-ea"/>
                                      <a:cs typeface="メイリオ" panose="020B0604030504040204" pitchFamily="50" charset="-128"/>
                                    </a:rPr>
                                    <m:t>𝐷𝑒</m:t>
                                  </m:r>
                                </m:sub>
                                <m:sup>
                                  <m:r>
                                    <a:rPr kumimoji="1" lang="en-US" altLang="ja-JP" sz="2400" b="0" i="1" smtClean="0">
                                      <a:latin typeface="Cambria Math" panose="02040503050406030204" pitchFamily="18" charset="0"/>
                                      <a:ea typeface="+mj-ea"/>
                                      <a:cs typeface="メイリオ" panose="020B0604030504040204" pitchFamily="50" charset="-128"/>
                                    </a:rPr>
                                    <m:t>2</m:t>
                                  </m:r>
                                </m:sup>
                              </m:sSubSup>
                            </m:num>
                            <m:den>
                              <m:sSubSup>
                                <m:sSubSupPr>
                                  <m:ctrlPr>
                                    <a:rPr kumimoji="1" lang="en-US" altLang="ja-JP" sz="2400" b="0" i="1" smtClean="0">
                                      <a:latin typeface="Cambria Math"/>
                                      <a:ea typeface="+mj-ea"/>
                                      <a:cs typeface="メイリオ" panose="020B0604030504040204" pitchFamily="50" charset="-128"/>
                                    </a:rPr>
                                  </m:ctrlPr>
                                </m:sSubSupPr>
                                <m:e>
                                  <m:r>
                                    <a:rPr kumimoji="1" lang="en-US" altLang="ja-JP" sz="2400" b="0" i="1" smtClean="0">
                                      <a:latin typeface="Cambria Math" panose="02040503050406030204" pitchFamily="18" charset="0"/>
                                      <a:ea typeface="+mj-ea"/>
                                      <a:cs typeface="メイリオ" panose="020B0604030504040204" pitchFamily="50" charset="-128"/>
                                    </a:rPr>
                                    <m:t>𝜌</m:t>
                                  </m:r>
                                </m:e>
                                <m:sub>
                                  <m:r>
                                    <a:rPr kumimoji="1" lang="en-US" altLang="ja-JP" sz="2400" b="0" i="1" smtClean="0">
                                      <a:latin typeface="Cambria Math" panose="02040503050406030204" pitchFamily="18" charset="0"/>
                                      <a:ea typeface="+mj-ea"/>
                                      <a:cs typeface="メイリオ" panose="020B0604030504040204" pitchFamily="50" charset="-128"/>
                                    </a:rPr>
                                    <m:t>𝑡𝑒</m:t>
                                  </m:r>
                                </m:sub>
                                <m:sup>
                                  <m:r>
                                    <a:rPr kumimoji="1" lang="en-US" altLang="ja-JP" sz="2400" b="0" i="1" smtClean="0">
                                      <a:latin typeface="Cambria Math" panose="02040503050406030204" pitchFamily="18" charset="0"/>
                                      <a:ea typeface="+mj-ea"/>
                                      <a:cs typeface="メイリオ" panose="020B0604030504040204" pitchFamily="50" charset="-128"/>
                                    </a:rPr>
                                    <m:t>2</m:t>
                                  </m:r>
                                </m:sup>
                              </m:sSubSup>
                            </m:den>
                          </m:f>
                        </m:e>
                      </m:d>
                    </m:oMath>
                  </m:oMathPara>
                </a14:m>
                <a:endParaRPr kumimoji="1" lang="en-US" altLang="ja-JP" sz="2400" dirty="0" smtClean="0">
                  <a:latin typeface="+mj-lt"/>
                  <a:ea typeface="+mj-ea"/>
                  <a:cs typeface="メイリオ" panose="020B0604030504040204" pitchFamily="50" charset="-128"/>
                </a:endParaRPr>
              </a:p>
              <a:p>
                <a:endParaRPr kumimoji="1" lang="en-US" altLang="ja-JP" sz="2400" dirty="0" smtClean="0">
                  <a:latin typeface="+mj-lt"/>
                  <a:ea typeface="+mj-ea"/>
                  <a:cs typeface="メイリオ" panose="020B0604030504040204" pitchFamily="50" charset="-128"/>
                </a:endParaRPr>
              </a:p>
              <a:p>
                <a14:m>
                  <m:oMath xmlns:m="http://schemas.openxmlformats.org/officeDocument/2006/math">
                    <m:r>
                      <a:rPr lang="en-US" altLang="ja-JP" sz="2400" b="1" i="1" smtClean="0">
                        <a:solidFill>
                          <a:schemeClr val="tx1"/>
                        </a:solidFill>
                        <a:latin typeface="Cambria Math" panose="02040503050406030204" pitchFamily="18" charset="0"/>
                        <a:ea typeface="+mj-ea"/>
                        <a:cs typeface="メイリオ" panose="020B0604030504040204" pitchFamily="50" charset="-128"/>
                        <a:sym typeface="Wingdings" panose="05000000000000000000" pitchFamily="2" charset="2"/>
                      </a:rPr>
                      <m:t>𝝉</m:t>
                    </m:r>
                  </m:oMath>
                </a14:m>
                <a:r>
                  <a:rPr kumimoji="1" lang="ja-JP" altLang="en-US" sz="2400" dirty="0" smtClean="0">
                    <a:latin typeface="+mj-lt"/>
                    <a:ea typeface="+mj-ea"/>
                    <a:cs typeface="メイリオ" panose="020B0604030504040204" pitchFamily="50" charset="-128"/>
                  </a:rPr>
                  <a:t> </a:t>
                </a:r>
                <a:r>
                  <a:rPr kumimoji="1" lang="en-US" altLang="ja-JP" sz="2400" dirty="0" smtClean="0">
                    <a:latin typeface="+mj-lt"/>
                    <a:ea typeface="+mj-ea"/>
                    <a:cs typeface="メイリオ" panose="020B0604030504040204" pitchFamily="50" charset="-128"/>
                  </a:rPr>
                  <a:t>and </a:t>
                </a:r>
                <a14:m>
                  <m:oMath xmlns:m="http://schemas.openxmlformats.org/officeDocument/2006/math">
                    <m:sSub>
                      <m:sSubPr>
                        <m:ctrlPr>
                          <a:rPr kumimoji="1" lang="en-US" altLang="ja-JP" sz="2400" b="1" i="1" smtClean="0">
                            <a:latin typeface="Cambria Math"/>
                            <a:ea typeface="+mj-ea"/>
                            <a:cs typeface="メイリオ" panose="020B0604030504040204" pitchFamily="50" charset="-128"/>
                          </a:rPr>
                        </m:ctrlPr>
                      </m:sSubPr>
                      <m:e>
                        <m:r>
                          <a:rPr kumimoji="1" lang="en-US" altLang="ja-JP" sz="2400" b="1" i="1" smtClean="0">
                            <a:latin typeface="Cambria Math" panose="02040503050406030204" pitchFamily="18" charset="0"/>
                            <a:ea typeface="+mj-ea"/>
                            <a:cs typeface="メイリオ" panose="020B0604030504040204" pitchFamily="50" charset="-128"/>
                          </a:rPr>
                          <m:t>𝝆</m:t>
                        </m:r>
                      </m:e>
                      <m:sub>
                        <m:r>
                          <a:rPr kumimoji="1" lang="en-US" altLang="ja-JP" sz="2400" b="1" i="1" smtClean="0">
                            <a:latin typeface="Cambria Math" panose="02040503050406030204" pitchFamily="18" charset="0"/>
                            <a:ea typeface="+mj-ea"/>
                            <a:cs typeface="メイリオ" panose="020B0604030504040204" pitchFamily="50" charset="-128"/>
                          </a:rPr>
                          <m:t>𝒔</m:t>
                        </m:r>
                      </m:sub>
                    </m:sSub>
                  </m:oMath>
                </a14:m>
                <a:r>
                  <a:rPr kumimoji="1" lang="ja-JP" altLang="en-US" sz="2400" dirty="0" smtClean="0">
                    <a:latin typeface="+mj-lt"/>
                    <a:ea typeface="+mj-ea"/>
                    <a:cs typeface="メイリオ" panose="020B0604030504040204" pitchFamily="50" charset="-128"/>
                  </a:rPr>
                  <a:t> </a:t>
                </a:r>
                <a:r>
                  <a:rPr kumimoji="1" lang="en-US" altLang="ja-JP" sz="2400" dirty="0" smtClean="0">
                    <a:latin typeface="+mj-lt"/>
                    <a:ea typeface="+mj-ea"/>
                    <a:cs typeface="メイリオ" panose="020B0604030504040204" pitchFamily="50" charset="-128"/>
                  </a:rPr>
                  <a:t>affects linear dispersion property.</a:t>
                </a:r>
              </a:p>
              <a:p>
                <a:endParaRPr kumimoji="1" lang="en-US" altLang="ja-JP" sz="2400" dirty="0" smtClean="0">
                  <a:latin typeface="+mj-lt"/>
                  <a:ea typeface="+mj-ea"/>
                  <a:cs typeface="メイリオ" panose="020B0604030504040204" pitchFamily="50" charset="-128"/>
                </a:endParaRPr>
              </a:p>
              <a:p>
                <a:r>
                  <a:rPr lang="en-US" altLang="ja-JP" sz="2400" dirty="0" smtClean="0">
                    <a:latin typeface="+mj-lt"/>
                    <a:ea typeface="+mj-ea"/>
                    <a:cs typeface="メイリオ" panose="020B0604030504040204" pitchFamily="50" charset="-128"/>
                  </a:rPr>
                  <a:t>Linear dispersion is </a:t>
                </a:r>
                <a:endParaRPr kumimoji="1" lang="en-US" altLang="ja-JP" sz="2400" dirty="0" smtClean="0">
                  <a:latin typeface="+mj-lt"/>
                  <a:ea typeface="+mj-ea"/>
                  <a:cs typeface="メイリオ" panose="020B0604030504040204" pitchFamily="50" charset="-128"/>
                </a:endParaRPr>
              </a:p>
              <a:p>
                <a:pPr marL="800100" lvl="1" indent="-342900">
                  <a:buFont typeface="Arial" panose="020B0604020202020204" pitchFamily="34" charset="0"/>
                  <a:buChar char="•"/>
                </a:pPr>
                <a:r>
                  <a:rPr lang="en-US" altLang="ja-JP" sz="2400" dirty="0" err="1" smtClean="0">
                    <a:latin typeface="+mj-lt"/>
                    <a:ea typeface="+mj-ea"/>
                    <a:cs typeface="メイリオ" panose="020B0604030504040204" pitchFamily="50" charset="-128"/>
                  </a:rPr>
                  <a:t>Rossby</a:t>
                </a:r>
                <a:r>
                  <a:rPr lang="en-US" altLang="ja-JP" sz="2400" dirty="0" smtClean="0">
                    <a:latin typeface="+mj-lt"/>
                    <a:ea typeface="+mj-ea"/>
                    <a:cs typeface="メイリオ" panose="020B0604030504040204" pitchFamily="50" charset="-128"/>
                  </a:rPr>
                  <a:t> wave like 	</a:t>
                </a:r>
                <a:r>
                  <a:rPr lang="en-US" altLang="ja-JP" sz="2400" dirty="0">
                    <a:latin typeface="+mj-lt"/>
                    <a:ea typeface="+mj-ea"/>
                    <a:cs typeface="メイリオ" panose="020B0604030504040204" pitchFamily="50" charset="-128"/>
                  </a:rPr>
                  <a:t>	</a:t>
                </a:r>
                <a:r>
                  <a:rPr lang="en-US" altLang="ja-JP" sz="2400" dirty="0" smtClean="0">
                    <a:latin typeface="+mj-lt"/>
                    <a:ea typeface="+mj-ea"/>
                    <a:cs typeface="メイリオ" panose="020B0604030504040204" pitchFamily="50" charset="-128"/>
                  </a:rPr>
                  <a:t>	if </a:t>
                </a:r>
                <a14:m>
                  <m:oMath xmlns:m="http://schemas.openxmlformats.org/officeDocument/2006/math">
                    <m:r>
                      <a:rPr lang="en-US" altLang="ja-JP" sz="2400" b="0" i="1" smtClean="0">
                        <a:latin typeface="Cambria Math" panose="02040503050406030204" pitchFamily="18" charset="0"/>
                        <a:ea typeface="+mj-ea"/>
                        <a:cs typeface="メイリオ" panose="020B0604030504040204" pitchFamily="50" charset="-128"/>
                      </a:rPr>
                      <m:t>𝜏</m:t>
                    </m:r>
                    <m:r>
                      <a:rPr lang="en-US" altLang="ja-JP" sz="2400" b="0" i="1" smtClean="0">
                        <a:latin typeface="Cambria Math" panose="02040503050406030204" pitchFamily="18" charset="0"/>
                        <a:ea typeface="+mj-ea"/>
                        <a:cs typeface="メイリオ" panose="020B0604030504040204" pitchFamily="50" charset="-128"/>
                      </a:rPr>
                      <m:t>≪</m:t>
                    </m:r>
                    <m:sSubSup>
                      <m:sSubSupPr>
                        <m:ctrlPr>
                          <a:rPr lang="en-US" altLang="ja-JP" sz="2400" b="0" i="1" smtClean="0">
                            <a:latin typeface="Cambria Math"/>
                            <a:ea typeface="+mj-ea"/>
                            <a:cs typeface="メイリオ" panose="020B0604030504040204" pitchFamily="50" charset="-128"/>
                          </a:rPr>
                        </m:ctrlPr>
                      </m:sSubSupPr>
                      <m:e>
                        <m:r>
                          <a:rPr lang="en-US" altLang="ja-JP" sz="2400" b="0" i="1" smtClean="0">
                            <a:latin typeface="Cambria Math" panose="02040503050406030204" pitchFamily="18" charset="0"/>
                            <a:ea typeface="+mj-ea"/>
                            <a:cs typeface="メイリオ" panose="020B0604030504040204" pitchFamily="50" charset="-128"/>
                          </a:rPr>
                          <m:t>𝜌</m:t>
                        </m:r>
                      </m:e>
                      <m:sub>
                        <m:r>
                          <a:rPr lang="en-US" altLang="ja-JP" sz="2400" b="0" i="1" smtClean="0">
                            <a:latin typeface="Cambria Math" panose="02040503050406030204" pitchFamily="18" charset="0"/>
                            <a:ea typeface="+mj-ea"/>
                            <a:cs typeface="メイリオ" panose="020B0604030504040204" pitchFamily="50" charset="-128"/>
                          </a:rPr>
                          <m:t>𝑠</m:t>
                        </m:r>
                      </m:sub>
                      <m:sup>
                        <m:r>
                          <a:rPr lang="en-US" altLang="ja-JP" sz="2400" b="0" i="1" smtClean="0">
                            <a:latin typeface="Cambria Math" panose="02040503050406030204" pitchFamily="18" charset="0"/>
                            <a:ea typeface="+mj-ea"/>
                            <a:cs typeface="メイリオ" panose="020B0604030504040204" pitchFamily="50" charset="-128"/>
                          </a:rPr>
                          <m:t>2</m:t>
                        </m:r>
                      </m:sup>
                    </m:sSubSup>
                    <m:sSubSup>
                      <m:sSubSupPr>
                        <m:ctrlPr>
                          <a:rPr lang="en-US" altLang="ja-JP" sz="2400" b="0" i="1" smtClean="0">
                            <a:latin typeface="Cambria Math"/>
                            <a:ea typeface="+mj-ea"/>
                            <a:cs typeface="メイリオ" panose="020B0604030504040204" pitchFamily="50" charset="-128"/>
                          </a:rPr>
                        </m:ctrlPr>
                      </m:sSubSupPr>
                      <m:e>
                        <m:r>
                          <a:rPr lang="en-US" altLang="ja-JP" sz="2400" b="0" i="1" smtClean="0">
                            <a:latin typeface="Cambria Math" panose="02040503050406030204" pitchFamily="18" charset="0"/>
                            <a:ea typeface="+mj-ea"/>
                            <a:cs typeface="メイリオ" panose="020B0604030504040204" pitchFamily="50" charset="-128"/>
                          </a:rPr>
                          <m:t>𝑘</m:t>
                        </m:r>
                      </m:e>
                      <m:sub>
                        <m:r>
                          <a:rPr lang="en-US" altLang="ja-JP" sz="2400" b="0" i="1" smtClean="0">
                            <a:latin typeface="Cambria Math" panose="02040503050406030204" pitchFamily="18" charset="0"/>
                            <a:ea typeface="+mj-ea"/>
                            <a:cs typeface="メイリオ" panose="020B0604030504040204" pitchFamily="50" charset="-128"/>
                          </a:rPr>
                          <m:t>𝑐</m:t>
                        </m:r>
                      </m:sub>
                      <m:sup>
                        <m:r>
                          <a:rPr lang="en-US" altLang="ja-JP" sz="2400" b="0" i="1" smtClean="0">
                            <a:latin typeface="Cambria Math" panose="02040503050406030204" pitchFamily="18" charset="0"/>
                            <a:ea typeface="+mj-ea"/>
                            <a:cs typeface="メイリオ" panose="020B0604030504040204" pitchFamily="50" charset="-128"/>
                          </a:rPr>
                          <m:t>2</m:t>
                        </m:r>
                      </m:sup>
                    </m:sSubSup>
                  </m:oMath>
                </a14:m>
                <a:r>
                  <a:rPr lang="ja-JP" altLang="en-US" sz="2400" b="0" dirty="0" smtClean="0">
                    <a:latin typeface="+mj-lt"/>
                    <a:ea typeface="+mj-ea"/>
                    <a:cs typeface="メイリオ" panose="020B0604030504040204" pitchFamily="50" charset="-128"/>
                  </a:rPr>
                  <a:t>　</a:t>
                </a:r>
                <a:r>
                  <a:rPr lang="en-US" altLang="ja-JP" sz="2400" b="0" dirty="0" smtClean="0">
                    <a:latin typeface="+mj-lt"/>
                    <a:ea typeface="+mj-ea"/>
                    <a:cs typeface="メイリオ" panose="020B0604030504040204" pitchFamily="50" charset="-128"/>
                  </a:rPr>
                  <a:t/>
                </a:r>
                <a:br>
                  <a:rPr lang="en-US" altLang="ja-JP" sz="2400" b="0" dirty="0" smtClean="0">
                    <a:latin typeface="+mj-lt"/>
                    <a:ea typeface="+mj-ea"/>
                    <a:cs typeface="メイリオ" panose="020B0604030504040204" pitchFamily="50" charset="-128"/>
                  </a:rPr>
                </a:br>
                <a:r>
                  <a:rPr lang="en-US" altLang="ja-JP" sz="2400" b="0" dirty="0" smtClean="0">
                    <a:latin typeface="+mj-lt"/>
                    <a:ea typeface="+mj-ea"/>
                    <a:cs typeface="メイリオ" panose="020B0604030504040204" pitchFamily="50" charset="-128"/>
                  </a:rPr>
                  <a:t>				</a:t>
                </a:r>
                <a:r>
                  <a:rPr lang="en-US" altLang="ja-JP" sz="2400" b="0" dirty="0" smtClean="0">
                    <a:latin typeface="+mj-lt"/>
                    <a:ea typeface="+mj-ea"/>
                    <a:cs typeface="メイリオ" panose="020B0604030504040204" pitchFamily="50" charset="-128"/>
                    <a:sym typeface="Wingdings" panose="05000000000000000000" pitchFamily="2" charset="2"/>
                  </a:rPr>
                  <a:t>anisotropic structure</a:t>
                </a:r>
                <a:r>
                  <a:rPr lang="en-US" altLang="ja-JP" sz="2400" b="0" baseline="-25000" dirty="0" smtClean="0">
                    <a:latin typeface="+mj-lt"/>
                    <a:ea typeface="+mj-ea"/>
                    <a:cs typeface="メイリオ" panose="020B0604030504040204" pitchFamily="50" charset="-128"/>
                    <a:sym typeface="Wingdings" panose="05000000000000000000" pitchFamily="2" charset="2"/>
                  </a:rPr>
                  <a:t>[8]</a:t>
                </a:r>
                <a:r>
                  <a:rPr lang="en-US" altLang="ja-JP" sz="2400" b="0" dirty="0" smtClean="0">
                    <a:latin typeface="+mj-lt"/>
                    <a:ea typeface="+mj-ea"/>
                    <a:cs typeface="メイリオ" panose="020B0604030504040204" pitchFamily="50" charset="-128"/>
                    <a:sym typeface="Wingdings" panose="05000000000000000000" pitchFamily="2" charset="2"/>
                  </a:rPr>
                  <a:t> </a:t>
                </a:r>
                <a:endParaRPr lang="en-US" altLang="ja-JP" sz="2400" b="0" dirty="0" smtClean="0">
                  <a:latin typeface="+mj-lt"/>
                  <a:ea typeface="+mj-ea"/>
                  <a:cs typeface="メイリオ" panose="020B0604030504040204" pitchFamily="50" charset="-128"/>
                </a:endParaRPr>
              </a:p>
              <a:p>
                <a:pPr marL="800100" lvl="1" indent="-342900">
                  <a:buFont typeface="Arial" panose="020B0604020202020204" pitchFamily="34" charset="0"/>
                  <a:buChar char="•"/>
                </a:pPr>
                <a:r>
                  <a:rPr lang="en-US" altLang="ja-JP" sz="2400" dirty="0" smtClean="0">
                    <a:latin typeface="+mj-lt"/>
                    <a:ea typeface="+mj-ea"/>
                    <a:cs typeface="メイリオ" panose="020B0604030504040204" pitchFamily="50" charset="-128"/>
                  </a:rPr>
                  <a:t>No dispersion</a:t>
                </a:r>
                <a14:m>
                  <m:oMath xmlns:m="http://schemas.openxmlformats.org/officeDocument/2006/math">
                    <m:d>
                      <m:dPr>
                        <m:ctrlPr>
                          <a:rPr lang="en-US" altLang="ja-JP" sz="2400" b="0" i="1" smtClean="0">
                            <a:latin typeface="Cambria Math"/>
                            <a:ea typeface="+mj-ea"/>
                            <a:cs typeface="メイリオ" panose="020B0604030504040204" pitchFamily="50" charset="-128"/>
                          </a:rPr>
                        </m:ctrlPr>
                      </m:dPr>
                      <m:e>
                        <m:f>
                          <m:fPr>
                            <m:ctrlPr>
                              <a:rPr lang="en-US" altLang="ja-JP" sz="2400" b="0" i="1" smtClean="0">
                                <a:latin typeface="Cambria Math"/>
                                <a:ea typeface="+mj-ea"/>
                                <a:cs typeface="メイリオ" panose="020B0604030504040204" pitchFamily="50" charset="-128"/>
                              </a:rPr>
                            </m:ctrlPr>
                          </m:fPr>
                          <m:num>
                            <m:sSub>
                              <m:sSubPr>
                                <m:ctrlPr>
                                  <a:rPr lang="en-US" altLang="ja-JP" sz="2400" b="0" i="1" smtClean="0">
                                    <a:latin typeface="Cambria Math"/>
                                    <a:ea typeface="+mj-ea"/>
                                    <a:cs typeface="メイリオ" panose="020B0604030504040204" pitchFamily="50" charset="-128"/>
                                  </a:rPr>
                                </m:ctrlPr>
                              </m:sSubPr>
                              <m:e>
                                <m:r>
                                  <a:rPr lang="en-US" altLang="ja-JP" sz="2400" b="0" i="1" smtClean="0">
                                    <a:latin typeface="Cambria Math" panose="02040503050406030204" pitchFamily="18" charset="0"/>
                                    <a:ea typeface="+mj-ea"/>
                                    <a:cs typeface="メイリオ" panose="020B0604030504040204" pitchFamily="50" charset="-128"/>
                                  </a:rPr>
                                  <m:t>𝜔</m:t>
                                </m:r>
                              </m:e>
                              <m:sub>
                                <m:r>
                                  <a:rPr lang="en-US" altLang="ja-JP" sz="2400" b="0" i="1" smtClean="0">
                                    <a:latin typeface="Cambria Math" panose="02040503050406030204" pitchFamily="18" charset="0"/>
                                    <a:ea typeface="+mj-ea"/>
                                    <a:cs typeface="メイリオ" panose="020B0604030504040204" pitchFamily="50" charset="-128"/>
                                  </a:rPr>
                                  <m:t>𝑘</m:t>
                                </m:r>
                              </m:sub>
                            </m:sSub>
                          </m:num>
                          <m:den>
                            <m:sSub>
                              <m:sSubPr>
                                <m:ctrlPr>
                                  <a:rPr lang="en-US" altLang="ja-JP" sz="2400" b="0" i="1" smtClean="0">
                                    <a:latin typeface="Cambria Math"/>
                                    <a:ea typeface="+mj-ea"/>
                                    <a:cs typeface="メイリオ" panose="020B0604030504040204" pitchFamily="50" charset="-128"/>
                                  </a:rPr>
                                </m:ctrlPr>
                              </m:sSubPr>
                              <m:e>
                                <m:r>
                                  <a:rPr lang="en-US" altLang="ja-JP" sz="2400" b="0" i="1" smtClean="0">
                                    <a:latin typeface="Cambria Math" panose="02040503050406030204" pitchFamily="18" charset="0"/>
                                    <a:ea typeface="+mj-ea"/>
                                    <a:cs typeface="メイリオ" panose="020B0604030504040204" pitchFamily="50" charset="-128"/>
                                  </a:rPr>
                                  <m:t>𝑘</m:t>
                                </m:r>
                              </m:e>
                              <m:sub>
                                <m:r>
                                  <a:rPr lang="en-US" altLang="ja-JP" sz="2400" b="0" i="1" smtClean="0">
                                    <a:latin typeface="Cambria Math" panose="02040503050406030204" pitchFamily="18" charset="0"/>
                                    <a:ea typeface="+mj-ea"/>
                                    <a:cs typeface="メイリオ" panose="020B0604030504040204" pitchFamily="50" charset="-128"/>
                                  </a:rPr>
                                  <m:t>𝑦</m:t>
                                </m:r>
                              </m:sub>
                            </m:sSub>
                          </m:den>
                        </m:f>
                        <m:r>
                          <a:rPr lang="en-US" altLang="ja-JP" sz="2400" b="0" i="1" smtClean="0">
                            <a:latin typeface="Cambria Math" panose="02040503050406030204" pitchFamily="18" charset="0"/>
                            <a:ea typeface="+mj-ea"/>
                            <a:cs typeface="メイリオ" panose="020B0604030504040204" pitchFamily="50" charset="-128"/>
                          </a:rPr>
                          <m:t>=</m:t>
                        </m:r>
                        <m:r>
                          <m:rPr>
                            <m:sty m:val="p"/>
                          </m:rPr>
                          <a:rPr lang="en-US" altLang="ja-JP" sz="2400" b="0" i="0" smtClean="0">
                            <a:latin typeface="Cambria Math" panose="02040503050406030204" pitchFamily="18" charset="0"/>
                            <a:ea typeface="+mj-ea"/>
                            <a:cs typeface="メイリオ" panose="020B0604030504040204" pitchFamily="50" charset="-128"/>
                          </a:rPr>
                          <m:t>const</m:t>
                        </m:r>
                        <m:r>
                          <a:rPr lang="en-US" altLang="ja-JP" sz="2400" b="0" i="0" smtClean="0">
                            <a:latin typeface="Cambria Math" panose="02040503050406030204" pitchFamily="18" charset="0"/>
                            <a:ea typeface="+mj-ea"/>
                            <a:cs typeface="メイリオ" panose="020B0604030504040204" pitchFamily="50" charset="-128"/>
                          </a:rPr>
                          <m:t>.</m:t>
                        </m:r>
                      </m:e>
                    </m:d>
                  </m:oMath>
                </a14:m>
                <a:r>
                  <a:rPr lang="en-US" altLang="ja-JP" sz="2400" dirty="0" smtClean="0">
                    <a:latin typeface="+mj-lt"/>
                    <a:ea typeface="+mj-ea"/>
                    <a:cs typeface="メイリオ" panose="020B0604030504040204" pitchFamily="50" charset="-128"/>
                  </a:rPr>
                  <a:t>		if </a:t>
                </a:r>
                <a14:m>
                  <m:oMath xmlns:m="http://schemas.openxmlformats.org/officeDocument/2006/math">
                    <m:r>
                      <a:rPr lang="en-US" altLang="ja-JP" sz="2400" b="0" i="1" smtClean="0">
                        <a:latin typeface="Cambria Math" panose="02040503050406030204" pitchFamily="18" charset="0"/>
                        <a:ea typeface="+mj-ea"/>
                        <a:cs typeface="メイリオ" panose="020B0604030504040204" pitchFamily="50" charset="-128"/>
                      </a:rPr>
                      <m:t>𝜏</m:t>
                    </m:r>
                    <m:r>
                      <a:rPr lang="en-US" altLang="ja-JP" sz="2400" b="0" i="1" smtClean="0">
                        <a:latin typeface="Cambria Math" panose="02040503050406030204" pitchFamily="18" charset="0"/>
                        <a:ea typeface="+mj-ea"/>
                        <a:cs typeface="メイリオ" panose="020B0604030504040204" pitchFamily="50" charset="-128"/>
                      </a:rPr>
                      <m:t>≫</m:t>
                    </m:r>
                    <m:sSubSup>
                      <m:sSubSupPr>
                        <m:ctrlPr>
                          <a:rPr lang="en-US" altLang="ja-JP" sz="2400" b="0" i="1" smtClean="0">
                            <a:latin typeface="Cambria Math"/>
                            <a:ea typeface="+mj-ea"/>
                            <a:cs typeface="メイリオ" panose="020B0604030504040204" pitchFamily="50" charset="-128"/>
                          </a:rPr>
                        </m:ctrlPr>
                      </m:sSubSupPr>
                      <m:e>
                        <m:r>
                          <a:rPr lang="en-US" altLang="ja-JP" sz="2400" b="0" i="1" smtClean="0">
                            <a:latin typeface="Cambria Math" panose="02040503050406030204" pitchFamily="18" charset="0"/>
                            <a:ea typeface="+mj-ea"/>
                            <a:cs typeface="メイリオ" panose="020B0604030504040204" pitchFamily="50" charset="-128"/>
                          </a:rPr>
                          <m:t>𝜌</m:t>
                        </m:r>
                      </m:e>
                      <m:sub>
                        <m:r>
                          <a:rPr lang="en-US" altLang="ja-JP" sz="2400" b="0" i="1" smtClean="0">
                            <a:latin typeface="Cambria Math" panose="02040503050406030204" pitchFamily="18" charset="0"/>
                            <a:ea typeface="+mj-ea"/>
                            <a:cs typeface="メイリオ" panose="020B0604030504040204" pitchFamily="50" charset="-128"/>
                          </a:rPr>
                          <m:t>𝑠</m:t>
                        </m:r>
                      </m:sub>
                      <m:sup>
                        <m:r>
                          <a:rPr lang="en-US" altLang="ja-JP" sz="2400" b="0" i="1" smtClean="0">
                            <a:latin typeface="Cambria Math" panose="02040503050406030204" pitchFamily="18" charset="0"/>
                            <a:ea typeface="+mj-ea"/>
                            <a:cs typeface="メイリオ" panose="020B0604030504040204" pitchFamily="50" charset="-128"/>
                          </a:rPr>
                          <m:t>2</m:t>
                        </m:r>
                      </m:sup>
                    </m:sSubSup>
                    <m:sSubSup>
                      <m:sSubSupPr>
                        <m:ctrlPr>
                          <a:rPr lang="en-US" altLang="ja-JP" sz="2400" b="0" i="1" smtClean="0">
                            <a:latin typeface="Cambria Math"/>
                            <a:ea typeface="+mj-ea"/>
                            <a:cs typeface="メイリオ" panose="020B0604030504040204" pitchFamily="50" charset="-128"/>
                          </a:rPr>
                        </m:ctrlPr>
                      </m:sSubSupPr>
                      <m:e>
                        <m:r>
                          <a:rPr lang="en-US" altLang="ja-JP" sz="2400" b="0" i="1" smtClean="0">
                            <a:latin typeface="Cambria Math" panose="02040503050406030204" pitchFamily="18" charset="0"/>
                            <a:ea typeface="+mj-ea"/>
                            <a:cs typeface="メイリオ" panose="020B0604030504040204" pitchFamily="50" charset="-128"/>
                          </a:rPr>
                          <m:t>𝑘</m:t>
                        </m:r>
                      </m:e>
                      <m:sub>
                        <m:r>
                          <a:rPr lang="en-US" altLang="ja-JP" sz="2400" b="0" i="1" smtClean="0">
                            <a:latin typeface="Cambria Math" panose="02040503050406030204" pitchFamily="18" charset="0"/>
                            <a:ea typeface="+mj-ea"/>
                            <a:cs typeface="メイリオ" panose="020B0604030504040204" pitchFamily="50" charset="-128"/>
                          </a:rPr>
                          <m:t>𝑐</m:t>
                        </m:r>
                      </m:sub>
                      <m:sup>
                        <m:r>
                          <a:rPr lang="en-US" altLang="ja-JP" sz="2400" b="0" i="1" smtClean="0">
                            <a:latin typeface="Cambria Math" panose="02040503050406030204" pitchFamily="18" charset="0"/>
                            <a:ea typeface="+mj-ea"/>
                            <a:cs typeface="メイリオ" panose="020B0604030504040204" pitchFamily="50" charset="-128"/>
                          </a:rPr>
                          <m:t>2</m:t>
                        </m:r>
                      </m:sup>
                    </m:sSubSup>
                  </m:oMath>
                </a14:m>
                <a:endParaRPr lang="en-US" altLang="ja-JP" sz="2400" b="0" dirty="0" smtClean="0">
                  <a:latin typeface="+mj-lt"/>
                  <a:ea typeface="+mj-ea"/>
                  <a:cs typeface="メイリオ" panose="020B0604030504040204" pitchFamily="50" charset="-128"/>
                </a:endParaRPr>
              </a:p>
              <a:p>
                <a:pPr lvl="1"/>
                <a:r>
                  <a:rPr kumimoji="1" lang="en-US" altLang="ja-JP" sz="2400" dirty="0" smtClean="0">
                    <a:latin typeface="+mj-lt"/>
                    <a:ea typeface="+mj-ea"/>
                    <a:cs typeface="メイリオ" panose="020B0604030504040204" pitchFamily="50" charset="-128"/>
                  </a:rPr>
                  <a:t>(</a:t>
                </a:r>
                <a14:m>
                  <m:oMath xmlns:m="http://schemas.openxmlformats.org/officeDocument/2006/math">
                    <m:sSub>
                      <m:sSubPr>
                        <m:ctrlPr>
                          <a:rPr kumimoji="1" lang="en-US" altLang="ja-JP" sz="2400" b="0" i="1" smtClean="0">
                            <a:latin typeface="Cambria Math"/>
                            <a:ea typeface="+mj-ea"/>
                            <a:cs typeface="メイリオ" panose="020B0604030504040204" pitchFamily="50" charset="-128"/>
                          </a:rPr>
                        </m:ctrlPr>
                      </m:sSubPr>
                      <m:e>
                        <m:r>
                          <a:rPr kumimoji="1" lang="en-US" altLang="ja-JP" sz="2400" b="0" i="1" smtClean="0">
                            <a:latin typeface="Cambria Math" panose="02040503050406030204" pitchFamily="18" charset="0"/>
                            <a:ea typeface="+mj-ea"/>
                            <a:cs typeface="メイリオ" panose="020B0604030504040204" pitchFamily="50" charset="-128"/>
                          </a:rPr>
                          <m:t>𝑘</m:t>
                        </m:r>
                      </m:e>
                      <m:sub>
                        <m:r>
                          <a:rPr kumimoji="1" lang="en-US" altLang="ja-JP" sz="2400" b="0" i="1" smtClean="0">
                            <a:latin typeface="Cambria Math" panose="02040503050406030204" pitchFamily="18" charset="0"/>
                            <a:ea typeface="+mj-ea"/>
                            <a:cs typeface="メイリオ" panose="020B0604030504040204" pitchFamily="50" charset="-128"/>
                          </a:rPr>
                          <m:t>𝑐</m:t>
                        </m:r>
                      </m:sub>
                    </m:sSub>
                    <m:r>
                      <a:rPr lang="en-US" altLang="ja-JP" sz="2400" i="1">
                        <a:solidFill>
                          <a:srgbClr val="181818"/>
                        </a:solidFill>
                        <a:latin typeface="Cambria Math" panose="02040503050406030204" pitchFamily="18" charset="0"/>
                        <a:ea typeface="+mj-ea"/>
                        <a:cs typeface="メイリオ" panose="020B0604030504040204" pitchFamily="50" charset="-128"/>
                      </a:rPr>
                      <m:t>=</m:t>
                    </m:r>
                    <m:sSubSup>
                      <m:sSubSupPr>
                        <m:ctrlPr>
                          <a:rPr lang="en-US" altLang="ja-JP" sz="2400" i="1">
                            <a:solidFill>
                              <a:srgbClr val="181818"/>
                            </a:solidFill>
                            <a:latin typeface="Cambria Math"/>
                            <a:ea typeface="+mj-ea"/>
                            <a:cs typeface="メイリオ" panose="020B0604030504040204" pitchFamily="50" charset="-128"/>
                          </a:rPr>
                        </m:ctrlPr>
                      </m:sSubSupPr>
                      <m:e>
                        <m:sSup>
                          <m:sSupPr>
                            <m:ctrlPr>
                              <a:rPr lang="en-US" altLang="ja-JP" sz="2400" i="1">
                                <a:solidFill>
                                  <a:srgbClr val="181818"/>
                                </a:solidFill>
                                <a:latin typeface="Cambria Math"/>
                                <a:cs typeface="メイリオ" panose="020B0604030504040204" pitchFamily="50" charset="-128"/>
                              </a:rPr>
                            </m:ctrlPr>
                          </m:sSupPr>
                          <m:e>
                            <m:r>
                              <a:rPr lang="en-US" altLang="ja-JP" sz="2400" i="1">
                                <a:solidFill>
                                  <a:srgbClr val="181818"/>
                                </a:solidFill>
                                <a:latin typeface="Cambria Math" panose="02040503050406030204" pitchFamily="18" charset="0"/>
                                <a:cs typeface="メイリオ" panose="020B0604030504040204" pitchFamily="50" charset="-128"/>
                              </a:rPr>
                              <m:t>𝜖</m:t>
                            </m:r>
                          </m:e>
                          <m:sup>
                            <m:f>
                              <m:fPr>
                                <m:type m:val="lin"/>
                                <m:ctrlPr>
                                  <a:rPr lang="en-US" altLang="ja-JP" sz="2400" i="1">
                                    <a:solidFill>
                                      <a:srgbClr val="181818"/>
                                    </a:solidFill>
                                    <a:latin typeface="Cambria Math"/>
                                    <a:cs typeface="メイリオ" panose="020B0604030504040204" pitchFamily="50" charset="-128"/>
                                  </a:rPr>
                                </m:ctrlPr>
                              </m:fPr>
                              <m:num>
                                <m:r>
                                  <a:rPr lang="en-US" altLang="ja-JP" sz="2400" b="0" i="1" smtClean="0">
                                    <a:solidFill>
                                      <a:srgbClr val="181818"/>
                                    </a:solidFill>
                                    <a:latin typeface="Cambria Math" panose="02040503050406030204" pitchFamily="18" charset="0"/>
                                    <a:cs typeface="メイリオ" panose="020B0604030504040204" pitchFamily="50" charset="-128"/>
                                  </a:rPr>
                                  <m:t>−</m:t>
                                </m:r>
                                <m:r>
                                  <a:rPr lang="en-US" altLang="ja-JP" sz="2400" i="1">
                                    <a:solidFill>
                                      <a:srgbClr val="181818"/>
                                    </a:solidFill>
                                    <a:latin typeface="Cambria Math" panose="02040503050406030204" pitchFamily="18" charset="0"/>
                                    <a:cs typeface="メイリオ" panose="020B0604030504040204" pitchFamily="50" charset="-128"/>
                                  </a:rPr>
                                  <m:t>1</m:t>
                                </m:r>
                              </m:num>
                              <m:den>
                                <m:r>
                                  <a:rPr lang="en-US" altLang="ja-JP" sz="2400" i="1">
                                    <a:solidFill>
                                      <a:srgbClr val="181818"/>
                                    </a:solidFill>
                                    <a:latin typeface="Cambria Math" panose="02040503050406030204" pitchFamily="18" charset="0"/>
                                    <a:cs typeface="メイリオ" panose="020B0604030504040204" pitchFamily="50" charset="-128"/>
                                  </a:rPr>
                                  <m:t>4</m:t>
                                </m:r>
                              </m:den>
                            </m:f>
                          </m:sup>
                        </m:sSup>
                        <m:r>
                          <a:rPr lang="en-US" altLang="ja-JP" sz="2400" i="1">
                            <a:solidFill>
                              <a:srgbClr val="181818"/>
                            </a:solidFill>
                            <a:latin typeface="Cambria Math" panose="02040503050406030204" pitchFamily="18" charset="0"/>
                            <a:ea typeface="+mj-ea"/>
                            <a:cs typeface="メイリオ" panose="020B0604030504040204" pitchFamily="50" charset="-128"/>
                          </a:rPr>
                          <m:t>𝐿</m:t>
                        </m:r>
                      </m:e>
                      <m:sub>
                        <m:r>
                          <a:rPr lang="en-US" altLang="ja-JP" sz="2400" i="1">
                            <a:solidFill>
                              <a:srgbClr val="181818"/>
                            </a:solidFill>
                            <a:latin typeface="Cambria Math" panose="02040503050406030204" pitchFamily="18" charset="0"/>
                            <a:ea typeface="+mj-ea"/>
                            <a:cs typeface="メイリオ" panose="020B0604030504040204" pitchFamily="50" charset="-128"/>
                          </a:rPr>
                          <m:t>𝑛</m:t>
                        </m:r>
                      </m:sub>
                      <m:sup>
                        <m:r>
                          <a:rPr lang="en-US" altLang="ja-JP" sz="2400" i="1">
                            <a:solidFill>
                              <a:srgbClr val="181818"/>
                            </a:solidFill>
                            <a:latin typeface="Cambria Math" panose="02040503050406030204" pitchFamily="18" charset="0"/>
                            <a:ea typeface="+mj-ea"/>
                            <a:cs typeface="メイリオ" panose="020B0604030504040204" pitchFamily="50" charset="-128"/>
                          </a:rPr>
                          <m:t>−</m:t>
                        </m:r>
                        <m:f>
                          <m:fPr>
                            <m:type m:val="lin"/>
                            <m:ctrlPr>
                              <a:rPr lang="en-US" altLang="ja-JP" sz="2400" i="1">
                                <a:solidFill>
                                  <a:srgbClr val="181818"/>
                                </a:solidFill>
                                <a:latin typeface="Cambria Math"/>
                                <a:ea typeface="+mj-ea"/>
                                <a:cs typeface="メイリオ" panose="020B0604030504040204" pitchFamily="50" charset="-128"/>
                              </a:rPr>
                            </m:ctrlPr>
                          </m:fPr>
                          <m:num>
                            <m:r>
                              <a:rPr lang="en-US" altLang="ja-JP" sz="2400" i="1">
                                <a:solidFill>
                                  <a:srgbClr val="181818"/>
                                </a:solidFill>
                                <a:latin typeface="Cambria Math" panose="02040503050406030204" pitchFamily="18" charset="0"/>
                                <a:ea typeface="+mj-ea"/>
                                <a:cs typeface="メイリオ" panose="020B0604030504040204" pitchFamily="50" charset="-128"/>
                              </a:rPr>
                              <m:t>1</m:t>
                            </m:r>
                          </m:num>
                          <m:den>
                            <m:r>
                              <a:rPr lang="en-US" altLang="ja-JP" sz="2400" i="1">
                                <a:solidFill>
                                  <a:srgbClr val="181818"/>
                                </a:solidFill>
                                <a:latin typeface="Cambria Math" panose="02040503050406030204" pitchFamily="18" charset="0"/>
                                <a:ea typeface="+mj-ea"/>
                                <a:cs typeface="メイリオ" panose="020B0604030504040204" pitchFamily="50" charset="-128"/>
                              </a:rPr>
                              <m:t>2</m:t>
                            </m:r>
                          </m:den>
                        </m:f>
                      </m:sup>
                    </m:sSubSup>
                  </m:oMath>
                </a14:m>
                <a:r>
                  <a:rPr kumimoji="1" lang="en-US" altLang="ja-JP" sz="2400" dirty="0" smtClean="0">
                    <a:latin typeface="+mj-lt"/>
                    <a:ea typeface="+mj-ea"/>
                    <a:cs typeface="メイリオ" panose="020B0604030504040204" pitchFamily="50" charset="-128"/>
                  </a:rPr>
                  <a:t>: </a:t>
                </a:r>
                <a:r>
                  <a:rPr kumimoji="1" lang="en-US" altLang="ja-JP" sz="2400" dirty="0" err="1" smtClean="0">
                    <a:latin typeface="+mj-lt"/>
                    <a:ea typeface="+mj-ea"/>
                    <a:cs typeface="メイリオ" panose="020B0604030504040204" pitchFamily="50" charset="-128"/>
                  </a:rPr>
                  <a:t>Rhines</a:t>
                </a:r>
                <a:r>
                  <a:rPr kumimoji="1" lang="en-US" altLang="ja-JP" sz="2400" dirty="0" smtClean="0">
                    <a:latin typeface="+mj-lt"/>
                    <a:ea typeface="+mj-ea"/>
                    <a:cs typeface="メイリオ" panose="020B0604030504040204" pitchFamily="50" charset="-128"/>
                  </a:rPr>
                  <a:t> scale)</a:t>
                </a:r>
                <a:endParaRPr lang="en-US" altLang="ja-JP" sz="2400" dirty="0">
                  <a:latin typeface="+mj-lt"/>
                  <a:ea typeface="+mj-ea"/>
                  <a:cs typeface="メイリオ" panose="020B0604030504040204"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17120" y="1304635"/>
                <a:ext cx="8575360" cy="5009000"/>
              </a:xfrm>
              <a:prstGeom prst="rect">
                <a:avLst/>
              </a:prstGeom>
              <a:blipFill rotWithShape="0">
                <a:blip r:embed="rId4"/>
                <a:stretch>
                  <a:fillRect l="-1066" t="-852" b="-1825"/>
                </a:stretch>
              </a:blipFill>
            </p:spPr>
            <p:txBody>
              <a:bodyPr/>
              <a:lstStyle/>
              <a:p>
                <a:r>
                  <a:rPr lang="ja-JP" altLang="en-US">
                    <a:noFill/>
                  </a:rPr>
                  <a:t> </a:t>
                </a:r>
              </a:p>
            </p:txBody>
          </p:sp>
        </mc:Fallback>
      </mc:AlternateContent>
      <p:sp>
        <p:nvSpPr>
          <p:cNvPr id="3" name="テキスト ボックス 2"/>
          <p:cNvSpPr txBox="1"/>
          <p:nvPr/>
        </p:nvSpPr>
        <p:spPr>
          <a:xfrm>
            <a:off x="4480560" y="6410960"/>
            <a:ext cx="4663440" cy="307777"/>
          </a:xfrm>
          <a:prstGeom prst="rect">
            <a:avLst/>
          </a:prstGeom>
          <a:noFill/>
        </p:spPr>
        <p:txBody>
          <a:bodyPr wrap="square" rtlCol="0">
            <a:spAutoFit/>
          </a:bodyPr>
          <a:lstStyle/>
          <a:p>
            <a:r>
              <a:rPr lang="en-US" altLang="ja-JP" sz="1400" dirty="0" smtClean="0">
                <a:latin typeface="+mj-lt"/>
                <a:ea typeface="+mj-ea"/>
                <a:cs typeface="メイリオ" panose="020B0604030504040204" pitchFamily="50" charset="-128"/>
              </a:rPr>
              <a:t>[8] </a:t>
            </a:r>
            <a:r>
              <a:rPr lang="en-US" altLang="ja-JP" sz="1400" dirty="0">
                <a:latin typeface="+mj-lt"/>
                <a:ea typeface="+mj-ea"/>
                <a:cs typeface="メイリオ" panose="020B0604030504040204" pitchFamily="50" charset="-128"/>
              </a:rPr>
              <a:t>T. </a:t>
            </a:r>
            <a:r>
              <a:rPr lang="en-US" altLang="ja-JP" sz="1400" dirty="0" err="1">
                <a:latin typeface="+mj-lt"/>
                <a:ea typeface="+mj-ea"/>
                <a:cs typeface="メイリオ" panose="020B0604030504040204" pitchFamily="50" charset="-128"/>
              </a:rPr>
              <a:t>Nozawa</a:t>
            </a:r>
            <a:r>
              <a:rPr lang="en-US" altLang="ja-JP" sz="1400" dirty="0">
                <a:latin typeface="+mj-lt"/>
                <a:ea typeface="+mj-ea"/>
                <a:cs typeface="メイリオ" panose="020B0604030504040204" pitchFamily="50" charset="-128"/>
              </a:rPr>
              <a:t> and S. </a:t>
            </a:r>
            <a:r>
              <a:rPr lang="en-US" altLang="ja-JP" sz="1400" dirty="0" err="1" smtClean="0">
                <a:latin typeface="+mj-lt"/>
                <a:ea typeface="+mj-ea"/>
                <a:cs typeface="メイリオ" panose="020B0604030504040204" pitchFamily="50" charset="-128"/>
              </a:rPr>
              <a:t>Yoden</a:t>
            </a:r>
            <a:r>
              <a:rPr lang="en-US" altLang="ja-JP" sz="1400" dirty="0" smtClean="0">
                <a:latin typeface="+mj-lt"/>
                <a:ea typeface="+mj-ea"/>
                <a:cs typeface="メイリオ" panose="020B0604030504040204" pitchFamily="50" charset="-128"/>
              </a:rPr>
              <a:t>, </a:t>
            </a:r>
            <a:r>
              <a:rPr lang="en-US" altLang="ja-JP" sz="1400" dirty="0">
                <a:latin typeface="+mj-lt"/>
                <a:ea typeface="+mj-ea"/>
                <a:cs typeface="メイリオ" panose="020B0604030504040204" pitchFamily="50" charset="-128"/>
              </a:rPr>
              <a:t>Phys. Fluids, </a:t>
            </a:r>
            <a:r>
              <a:rPr lang="en-US" altLang="ja-JP" sz="1400" b="1" dirty="0">
                <a:latin typeface="+mj-lt"/>
                <a:ea typeface="+mj-ea"/>
                <a:cs typeface="メイリオ" panose="020B0604030504040204" pitchFamily="50" charset="-128"/>
              </a:rPr>
              <a:t>9</a:t>
            </a:r>
            <a:r>
              <a:rPr lang="en-US" altLang="ja-JP" sz="1400" dirty="0" smtClean="0">
                <a:latin typeface="+mj-lt"/>
                <a:ea typeface="+mj-ea"/>
                <a:cs typeface="メイリオ" panose="020B0604030504040204" pitchFamily="50" charset="-128"/>
              </a:rPr>
              <a:t>, 3834(1997).</a:t>
            </a:r>
            <a:endParaRPr kumimoji="1" lang="ja-JP" altLang="en-US" sz="1400" dirty="0">
              <a:latin typeface="+mj-lt"/>
              <a:ea typeface="+mj-ea"/>
              <a:cs typeface="メイリオ" panose="020B0604030504040204" pitchFamily="50" charset="-128"/>
            </a:endParaRPr>
          </a:p>
        </p:txBody>
      </p:sp>
    </p:spTree>
    <p:extLst>
      <p:ext uri="{BB962C8B-B14F-4D97-AF65-F5344CB8AC3E}">
        <p14:creationId xmlns:p14="http://schemas.microsoft.com/office/powerpoint/2010/main" val="17454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Autofit/>
              </a:bodyPr>
              <a:lstStyle/>
              <a:p>
                <a:r>
                  <a:rPr lang="en-US" altLang="ja-JP" sz="3200" dirty="0" smtClean="0"/>
                  <a:t>2-D energy spectrum anisotropy dependence on </a:t>
                </a:r>
                <a14:m>
                  <m:oMath xmlns:m="http://schemas.openxmlformats.org/officeDocument/2006/math">
                    <m:r>
                      <a:rPr lang="en-US" altLang="ja-JP" sz="3200" b="1" i="1" smtClean="0">
                        <a:latin typeface="Cambria Math" panose="02040503050406030204" pitchFamily="18" charset="0"/>
                      </a:rPr>
                      <m:t>𝝉</m:t>
                    </m:r>
                    <m:r>
                      <a:rPr lang="en-US" altLang="ja-JP" sz="3200" b="1" i="1" smtClean="0">
                        <a:latin typeface="Cambria Math" panose="02040503050406030204" pitchFamily="18" charset="0"/>
                      </a:rPr>
                      <m:t>,</m:t>
                    </m:r>
                    <m:sSub>
                      <m:sSubPr>
                        <m:ctrlPr>
                          <a:rPr lang="en-US" altLang="ja-JP" sz="3200" b="1" i="1" smtClean="0">
                            <a:latin typeface="Cambria Math"/>
                          </a:rPr>
                        </m:ctrlPr>
                      </m:sSubPr>
                      <m:e>
                        <m:r>
                          <a:rPr lang="en-US" altLang="ja-JP" sz="3200" b="1" i="1" smtClean="0">
                            <a:latin typeface="Cambria Math" panose="02040503050406030204" pitchFamily="18" charset="0"/>
                          </a:rPr>
                          <m:t>𝝆</m:t>
                        </m:r>
                      </m:e>
                      <m:sub>
                        <m:r>
                          <a:rPr lang="en-US" altLang="ja-JP" sz="3200" b="1" i="1" smtClean="0">
                            <a:latin typeface="Cambria Math" panose="02040503050406030204" pitchFamily="18" charset="0"/>
                          </a:rPr>
                          <m:t>𝒔</m:t>
                        </m:r>
                      </m:sub>
                    </m:sSub>
                  </m:oMath>
                </a14:m>
                <a:endParaRPr kumimoji="1" lang="ja-JP" altLang="en-US" sz="32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3"/>
                <a:stretch>
                  <a:fillRect l="-1840" t="-21127" b="-35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494520" y="1124744"/>
                <a:ext cx="8033659" cy="796885"/>
              </a:xfrm>
              <a:prstGeom prst="rect">
                <a:avLst/>
              </a:prstGeom>
            </p:spPr>
            <p:txBody>
              <a:bodyPr wrap="square">
                <a:spAutoFit/>
              </a:bodyPr>
              <a:lstStyle/>
              <a:p>
                <a:r>
                  <a:rPr lang="en-US" altLang="ja-JP" dirty="0" smtClean="0">
                    <a:cs typeface="メイリオ" panose="020B0604030504040204" pitchFamily="50" charset="-128"/>
                  </a:rPr>
                  <a:t>Parameter scan for </a:t>
                </a:r>
                <a14:m>
                  <m:oMath xmlns:m="http://schemas.openxmlformats.org/officeDocument/2006/math">
                    <m:r>
                      <a:rPr lang="en-US" altLang="ja-JP" i="1">
                        <a:latin typeface="Cambria Math" panose="02040503050406030204" pitchFamily="18" charset="0"/>
                        <a:cs typeface="メイリオ" panose="020B0604030504040204" pitchFamily="50" charset="-128"/>
                        <a:sym typeface="Wingdings" panose="05000000000000000000" pitchFamily="2" charset="2"/>
                      </a:rPr>
                      <m:t>𝜏</m:t>
                    </m:r>
                  </m:oMath>
                </a14:m>
                <a:r>
                  <a:rPr lang="ja-JP" altLang="en-US" dirty="0">
                    <a:cs typeface="メイリオ" panose="020B0604030504040204" pitchFamily="50" charset="-128"/>
                  </a:rPr>
                  <a:t> </a:t>
                </a:r>
                <a:r>
                  <a:rPr lang="en-US" altLang="ja-JP" dirty="0">
                    <a:cs typeface="メイリオ" panose="020B0604030504040204" pitchFamily="50" charset="-128"/>
                  </a:rPr>
                  <a:t>and </a:t>
                </a:r>
                <a14:m>
                  <m:oMath xmlns:m="http://schemas.openxmlformats.org/officeDocument/2006/math">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𝜌</m:t>
                        </m:r>
                      </m:e>
                      <m:sub>
                        <m:r>
                          <a:rPr lang="en-US" altLang="ja-JP" i="1">
                            <a:latin typeface="Cambria Math" panose="02040503050406030204" pitchFamily="18" charset="0"/>
                            <a:cs typeface="メイリオ" panose="020B0604030504040204" pitchFamily="50" charset="-128"/>
                          </a:rPr>
                          <m:t>𝑠</m:t>
                        </m:r>
                      </m:sub>
                    </m:sSub>
                  </m:oMath>
                </a14:m>
                <a:r>
                  <a:rPr lang="en-US" altLang="ja-JP" dirty="0">
                    <a:cs typeface="メイリオ" panose="020B0604030504040204" pitchFamily="50" charset="-128"/>
                  </a:rPr>
                  <a:t> is </a:t>
                </a:r>
                <a:r>
                  <a:rPr lang="en-US" altLang="ja-JP" dirty="0" smtClean="0">
                    <a:cs typeface="メイリオ" panose="020B0604030504040204" pitchFamily="50" charset="-128"/>
                  </a:rPr>
                  <a:t>performed for decaying turbulence simulation.  </a:t>
                </a:r>
              </a:p>
              <a:p>
                <a:r>
                  <a:rPr lang="en-US" altLang="ja-JP" dirty="0" smtClean="0">
                    <a:cs typeface="メイリオ" panose="020B0604030504040204" pitchFamily="50" charset="-128"/>
                  </a:rPr>
                  <a:t> (</a:t>
                </a:r>
                <a14:m>
                  <m:oMath xmlns:m="http://schemas.openxmlformats.org/officeDocument/2006/math">
                    <m:f>
                      <m:fPr>
                        <m:ctrlPr>
                          <a:rPr lang="en-US" altLang="ja-JP" i="1">
                            <a:latin typeface="Cambria Math"/>
                            <a:cs typeface="メイリオ" panose="020B0604030504040204" pitchFamily="50" charset="-128"/>
                          </a:rPr>
                        </m:ctrlPr>
                      </m:fPr>
                      <m:num>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𝐿</m:t>
                            </m:r>
                          </m:e>
                          <m:sub>
                            <m:r>
                              <a:rPr lang="en-US" altLang="ja-JP" i="1">
                                <a:latin typeface="Cambria Math" panose="02040503050406030204" pitchFamily="18" charset="0"/>
                                <a:cs typeface="メイリオ" panose="020B0604030504040204" pitchFamily="50" charset="-128"/>
                              </a:rPr>
                              <m:t>𝑛</m:t>
                            </m:r>
                          </m:sub>
                        </m:sSub>
                      </m:num>
                      <m:den>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𝜌</m:t>
                            </m:r>
                          </m:e>
                          <m:sub>
                            <m:r>
                              <a:rPr lang="en-US" altLang="ja-JP" i="1">
                                <a:latin typeface="Cambria Math" panose="02040503050406030204" pitchFamily="18" charset="0"/>
                                <a:cs typeface="メイリオ" panose="020B0604030504040204" pitchFamily="50" charset="-128"/>
                              </a:rPr>
                              <m:t>𝑡𝑒</m:t>
                            </m:r>
                          </m:sub>
                        </m:sSub>
                      </m:den>
                    </m:f>
                    <m:r>
                      <a:rPr lang="en-US" altLang="ja-JP" i="1">
                        <a:latin typeface="Cambria Math" panose="02040503050406030204" pitchFamily="18" charset="0"/>
                        <a:cs typeface="メイリオ" panose="020B0604030504040204" pitchFamily="50" charset="-128"/>
                      </a:rPr>
                      <m:t>=150</m:t>
                    </m:r>
                    <m:r>
                      <a:rPr lang="en-US" altLang="ja-JP" i="1" smtClean="0">
                        <a:latin typeface="Cambria Math" panose="02040503050406030204" pitchFamily="18" charset="0"/>
                        <a:cs typeface="メイリオ" panose="020B0604030504040204" pitchFamily="50" charset="-128"/>
                      </a:rPr>
                      <m:t>0</m:t>
                    </m:r>
                    <m:r>
                      <a:rPr lang="en-US" altLang="ja-JP" i="1">
                        <a:latin typeface="Cambria Math" panose="02040503050406030204" pitchFamily="18" charset="0"/>
                        <a:cs typeface="メイリオ" panose="020B0604030504040204" pitchFamily="50" charset="-128"/>
                      </a:rPr>
                      <m:t>,</m:t>
                    </m:r>
                    <m:r>
                      <m:rPr>
                        <m:sty m:val="p"/>
                      </m:rPr>
                      <a:rPr lang="en-US" altLang="ja-JP">
                        <a:latin typeface="Cambria Math" panose="02040503050406030204" pitchFamily="18" charset="0"/>
                        <a:cs typeface="メイリオ" panose="020B0604030504040204" pitchFamily="50" charset="-128"/>
                      </a:rPr>
                      <m:t>Θ</m:t>
                    </m:r>
                    <m:r>
                      <a:rPr lang="en-US" altLang="ja-JP" i="1">
                        <a:latin typeface="Cambria Math" panose="02040503050406030204" pitchFamily="18" charset="0"/>
                        <a:cs typeface="メイリオ" panose="020B0604030504040204" pitchFamily="50" charset="-128"/>
                      </a:rPr>
                      <m:t>∼0.117, </m:t>
                    </m:r>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𝑘</m:t>
                        </m:r>
                      </m:e>
                      <m:sub>
                        <m:r>
                          <a:rPr lang="en-US" altLang="ja-JP" i="1">
                            <a:latin typeface="Cambria Math" panose="02040503050406030204" pitchFamily="18" charset="0"/>
                            <a:cs typeface="メイリオ" panose="020B0604030504040204" pitchFamily="50" charset="-128"/>
                          </a:rPr>
                          <m:t>𝑠</m:t>
                        </m:r>
                      </m:sub>
                    </m:sSub>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𝜌</m:t>
                        </m:r>
                      </m:e>
                      <m:sub>
                        <m:r>
                          <a:rPr lang="en-US" altLang="ja-JP" i="1">
                            <a:latin typeface="Cambria Math" panose="02040503050406030204" pitchFamily="18" charset="0"/>
                            <a:cs typeface="メイリオ" panose="020B0604030504040204" pitchFamily="50" charset="-128"/>
                          </a:rPr>
                          <m:t>𝑡𝑒</m:t>
                        </m:r>
                      </m:sub>
                    </m:sSub>
                    <m:r>
                      <a:rPr lang="en-US" altLang="ja-JP" i="1">
                        <a:latin typeface="Cambria Math" panose="02040503050406030204" pitchFamily="18" charset="0"/>
                        <a:cs typeface="メイリオ" panose="020B0604030504040204" pitchFamily="50" charset="-128"/>
                      </a:rPr>
                      <m:t>∼0.45</m:t>
                    </m:r>
                  </m:oMath>
                </a14:m>
                <a:r>
                  <a:rPr lang="en-US" altLang="ja-JP" dirty="0" smtClean="0">
                    <a:cs typeface="メイリオ" panose="020B0604030504040204" pitchFamily="50" charset="-128"/>
                  </a:rPr>
                  <a:t>)</a:t>
                </a:r>
              </a:p>
            </p:txBody>
          </p:sp>
        </mc:Choice>
        <mc:Fallback xmlns="">
          <p:sp>
            <p:nvSpPr>
              <p:cNvPr id="4" name="正方形/長方形 3"/>
              <p:cNvSpPr>
                <a:spLocks noRot="1" noChangeAspect="1" noMove="1" noResize="1" noEditPoints="1" noAdjustHandles="1" noChangeArrowheads="1" noChangeShapeType="1" noTextEdit="1"/>
              </p:cNvSpPr>
              <p:nvPr/>
            </p:nvSpPr>
            <p:spPr>
              <a:xfrm>
                <a:off x="494520" y="1124744"/>
                <a:ext cx="8033659" cy="796885"/>
              </a:xfrm>
              <a:prstGeom prst="rect">
                <a:avLst/>
              </a:prstGeom>
              <a:blipFill rotWithShape="0">
                <a:blip r:embed="rId4"/>
                <a:stretch>
                  <a:fillRect l="-607" t="-3846" b="-23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001105" y="1861881"/>
                <a:ext cx="4987524" cy="652551"/>
              </a:xfrm>
              <a:prstGeom prst="rect">
                <a:avLst/>
              </a:prstGeom>
              <a:noFill/>
            </p:spPr>
            <p:txBody>
              <a:bodyPr wrap="square" rtlCol="0">
                <a:spAutoFit/>
              </a:bodyPr>
              <a:lstStyle/>
              <a:p>
                <a:r>
                  <a:rPr lang="en-US" altLang="ja-JP" dirty="0" smtClean="0">
                    <a:cs typeface="メイリオ" panose="020B0604030504040204" pitchFamily="50" charset="-128"/>
                  </a:rPr>
                  <a:t>Case 1. </a:t>
                </a:r>
                <a14:m>
                  <m:oMath xmlns:m="http://schemas.openxmlformats.org/officeDocument/2006/math">
                    <m:r>
                      <a:rPr lang="en-US" altLang="ja-JP" b="1" i="1" smtClean="0">
                        <a:solidFill>
                          <a:schemeClr val="accent2">
                            <a:lumMod val="50000"/>
                          </a:schemeClr>
                        </a:solidFill>
                        <a:latin typeface="Cambria Math" panose="02040503050406030204" pitchFamily="18" charset="0"/>
                        <a:cs typeface="メイリオ" panose="020B0604030504040204" pitchFamily="50" charset="-128"/>
                      </a:rPr>
                      <m:t>𝝉</m:t>
                    </m:r>
                    <m:r>
                      <a:rPr lang="en-US" altLang="ja-JP" b="0" i="0" smtClean="0">
                        <a:latin typeface="Cambria Math" panose="02040503050406030204" pitchFamily="18" charset="0"/>
                        <a:cs typeface="メイリオ" panose="020B0604030504040204" pitchFamily="50" charset="-128"/>
                      </a:rPr>
                      <m:t>:0.3</m:t>
                    </m:r>
                    <m:r>
                      <a:rPr lang="en-US" altLang="ja-JP" b="0" i="1" smtClean="0">
                        <a:latin typeface="Cambria Math" panose="02040503050406030204" pitchFamily="18" charset="0"/>
                        <a:cs typeface="メイリオ" panose="020B0604030504040204" pitchFamily="50" charset="-128"/>
                      </a:rPr>
                      <m:t>→1</m:t>
                    </m:r>
                  </m:oMath>
                </a14:m>
                <a:r>
                  <a:rPr lang="en-US" altLang="ja-JP" b="0" dirty="0" smtClean="0">
                    <a:cs typeface="メイリオ" panose="020B0604030504040204" pitchFamily="50" charset="-128"/>
                  </a:rPr>
                  <a:t>		(</a:t>
                </a:r>
                <a14:m>
                  <m:oMath xmlns:m="http://schemas.openxmlformats.org/officeDocument/2006/math">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𝑇</m:t>
                        </m:r>
                      </m:e>
                      <m:sub>
                        <m:r>
                          <a:rPr lang="en-US" altLang="ja-JP" b="0" i="1" smtClean="0">
                            <a:latin typeface="Cambria Math" panose="02040503050406030204" pitchFamily="18" charset="0"/>
                            <a:cs typeface="メイリオ" panose="020B0604030504040204" pitchFamily="50" charset="-128"/>
                          </a:rPr>
                          <m:t>𝑖</m:t>
                        </m:r>
                      </m:sub>
                    </m:sSub>
                  </m:oMath>
                </a14:m>
                <a:r>
                  <a:rPr lang="en-US" altLang="ja-JP" b="0" dirty="0" smtClean="0">
                    <a:cs typeface="メイリオ" panose="020B0604030504040204" pitchFamily="50" charset="-128"/>
                  </a:rPr>
                  <a:t> decreased)</a:t>
                </a:r>
              </a:p>
              <a:p>
                <a:r>
                  <a:rPr lang="en-US" altLang="ja-JP" dirty="0" smtClean="0">
                    <a:cs typeface="メイリオ" panose="020B0604030504040204" pitchFamily="50" charset="-128"/>
                  </a:rPr>
                  <a:t>Case 2. </a:t>
                </a:r>
                <a14:m>
                  <m:oMath xmlns:m="http://schemas.openxmlformats.org/officeDocument/2006/math">
                    <m:sSubSup>
                      <m:sSubSupPr>
                        <m:ctrlPr>
                          <a:rPr lang="en-US" altLang="ja-JP" b="1" i="1" smtClean="0">
                            <a:solidFill>
                              <a:schemeClr val="accent3">
                                <a:lumMod val="50000"/>
                              </a:schemeClr>
                            </a:solidFill>
                            <a:latin typeface="Cambria Math"/>
                            <a:cs typeface="メイリオ" panose="020B0604030504040204" pitchFamily="50" charset="-128"/>
                          </a:rPr>
                        </m:ctrlPr>
                      </m:sSubSupPr>
                      <m:e>
                        <m:r>
                          <a:rPr lang="en-US" altLang="ja-JP" b="1" i="1" smtClean="0">
                            <a:solidFill>
                              <a:schemeClr val="accent3">
                                <a:lumMod val="50000"/>
                              </a:schemeClr>
                            </a:solidFill>
                            <a:latin typeface="Cambria Math" panose="02040503050406030204" pitchFamily="18" charset="0"/>
                            <a:cs typeface="メイリオ" panose="020B0604030504040204" pitchFamily="50" charset="-128"/>
                          </a:rPr>
                          <m:t>𝝆</m:t>
                        </m:r>
                      </m:e>
                      <m:sub>
                        <m:r>
                          <a:rPr lang="en-US" altLang="ja-JP" b="1" i="1" smtClean="0">
                            <a:solidFill>
                              <a:schemeClr val="accent3">
                                <a:lumMod val="50000"/>
                              </a:schemeClr>
                            </a:solidFill>
                            <a:latin typeface="Cambria Math" panose="02040503050406030204" pitchFamily="18" charset="0"/>
                            <a:cs typeface="メイリオ" panose="020B0604030504040204" pitchFamily="50" charset="-128"/>
                          </a:rPr>
                          <m:t>𝒔</m:t>
                        </m:r>
                      </m:sub>
                      <m:sup>
                        <m:r>
                          <a:rPr lang="en-US" altLang="ja-JP" b="1" i="1" smtClean="0">
                            <a:solidFill>
                              <a:schemeClr val="accent3">
                                <a:lumMod val="50000"/>
                              </a:schemeClr>
                            </a:solidFill>
                            <a:latin typeface="Cambria Math" panose="02040503050406030204" pitchFamily="18" charset="0"/>
                            <a:cs typeface="メイリオ" panose="020B0604030504040204" pitchFamily="50" charset="-128"/>
                          </a:rPr>
                          <m:t>𝟐</m:t>
                        </m:r>
                      </m:sup>
                    </m:sSubSup>
                    <m:r>
                      <a:rPr lang="en-US" altLang="ja-JP" b="0" i="1" smtClean="0">
                        <a:latin typeface="Cambria Math" panose="02040503050406030204" pitchFamily="18" charset="0"/>
                        <a:cs typeface="メイリオ" panose="020B0604030504040204" pitchFamily="50" charset="-128"/>
                      </a:rPr>
                      <m:t>:11→2</m:t>
                    </m:r>
                  </m:oMath>
                </a14:m>
                <a:r>
                  <a:rPr lang="en-US" altLang="ja-JP" b="0" dirty="0" smtClean="0">
                    <a:cs typeface="メイリオ" panose="020B0604030504040204" pitchFamily="50" charset="-128"/>
                  </a:rPr>
                  <a:t>		(</a:t>
                </a:r>
                <a14:m>
                  <m:oMath xmlns:m="http://schemas.openxmlformats.org/officeDocument/2006/math">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𝜆</m:t>
                        </m:r>
                      </m:e>
                      <m:sub>
                        <m:r>
                          <a:rPr lang="en-US" altLang="ja-JP" b="0" i="1" smtClean="0">
                            <a:latin typeface="Cambria Math" panose="02040503050406030204" pitchFamily="18" charset="0"/>
                            <a:cs typeface="メイリオ" panose="020B0604030504040204" pitchFamily="50" charset="-128"/>
                          </a:rPr>
                          <m:t>𝐷𝑒</m:t>
                        </m:r>
                      </m:sub>
                    </m:sSub>
                  </m:oMath>
                </a14:m>
                <a:r>
                  <a:rPr lang="en-US" altLang="ja-JP" b="0" dirty="0" smtClean="0">
                    <a:cs typeface="メイリオ" panose="020B0604030504040204" pitchFamily="50" charset="-128"/>
                  </a:rPr>
                  <a:t> decreased)</a:t>
                </a: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001105" y="1861881"/>
                <a:ext cx="4987524" cy="652551"/>
              </a:xfrm>
              <a:prstGeom prst="rect">
                <a:avLst/>
              </a:prstGeom>
              <a:blipFill rotWithShape="0">
                <a:blip r:embed="rId5"/>
                <a:stretch>
                  <a:fillRect l="-978" t="-3738" b="-14953"/>
                </a:stretch>
              </a:blipFill>
            </p:spPr>
            <p:txBody>
              <a:bodyPr/>
              <a:lstStyle/>
              <a:p>
                <a:r>
                  <a:rPr lang="ja-JP" altLang="en-US">
                    <a:noFill/>
                  </a:rPr>
                  <a:t> </a:t>
                </a:r>
              </a:p>
            </p:txBody>
          </p:sp>
        </mc:Fallback>
      </mc:AlternateContent>
      <p:pic>
        <p:nvPicPr>
          <p:cNvPr id="6" name="図 5"/>
          <p:cNvPicPr>
            <a:picLocks noChangeAspect="1"/>
          </p:cNvPicPr>
          <p:nvPr/>
        </p:nvPicPr>
        <p:blipFill rotWithShape="1">
          <a:blip r:embed="rId6">
            <a:extLst>
              <a:ext uri="{28A0092B-C50C-407E-A947-70E740481C1C}">
                <a14:useLocalDpi xmlns:a14="http://schemas.microsoft.com/office/drawing/2010/main" val="0"/>
              </a:ext>
            </a:extLst>
          </a:blip>
          <a:srcRect l="16385" t="18250" r="13884" b="3962"/>
          <a:stretch/>
        </p:blipFill>
        <p:spPr>
          <a:xfrm>
            <a:off x="3323456" y="2713561"/>
            <a:ext cx="2380094" cy="1858560"/>
          </a:xfrm>
          <a:prstGeom prst="rect">
            <a:avLst/>
          </a:prstGeom>
        </p:spPr>
      </p:pic>
      <p:pic>
        <p:nvPicPr>
          <p:cNvPr id="7" name="図 6"/>
          <p:cNvPicPr>
            <a:picLocks noChangeAspect="1"/>
          </p:cNvPicPr>
          <p:nvPr/>
        </p:nvPicPr>
        <p:blipFill rotWithShape="1">
          <a:blip r:embed="rId7">
            <a:extLst>
              <a:ext uri="{28A0092B-C50C-407E-A947-70E740481C1C}">
                <a14:useLocalDpi xmlns:a14="http://schemas.microsoft.com/office/drawing/2010/main" val="0"/>
              </a:ext>
            </a:extLst>
          </a:blip>
          <a:srcRect l="16601" t="10991" r="14223" b="4871"/>
          <a:stretch/>
        </p:blipFill>
        <p:spPr>
          <a:xfrm>
            <a:off x="611560" y="2636852"/>
            <a:ext cx="2264377" cy="1927903"/>
          </a:xfrm>
          <a:prstGeom prst="rect">
            <a:avLst/>
          </a:prstGeom>
        </p:spPr>
      </p:pic>
      <p:pic>
        <p:nvPicPr>
          <p:cNvPr id="8" name="図 7"/>
          <p:cNvPicPr>
            <a:picLocks noChangeAspect="1"/>
          </p:cNvPicPr>
          <p:nvPr/>
        </p:nvPicPr>
        <p:blipFill rotWithShape="1">
          <a:blip r:embed="rId8">
            <a:extLst>
              <a:ext uri="{28A0092B-C50C-407E-A947-70E740481C1C}">
                <a14:useLocalDpi xmlns:a14="http://schemas.microsoft.com/office/drawing/2010/main" val="0"/>
              </a:ext>
            </a:extLst>
          </a:blip>
          <a:srcRect l="17176" t="18647" r="13927" b="4359"/>
          <a:stretch/>
        </p:blipFill>
        <p:spPr>
          <a:xfrm>
            <a:off x="6151069" y="2662964"/>
            <a:ext cx="2344441" cy="1833958"/>
          </a:xfrm>
          <a:prstGeom prst="rect">
            <a:avLst/>
          </a:prstGeom>
        </p:spPr>
      </p:pic>
      <mc:AlternateContent xmlns:mc="http://schemas.openxmlformats.org/markup-compatibility/2006" xmlns:a14="http://schemas.microsoft.com/office/drawing/2010/main">
        <mc:Choice Requires="a14">
          <p:sp>
            <p:nvSpPr>
              <p:cNvPr id="9" name="正方形/長方形 8"/>
              <p:cNvSpPr/>
              <p:nvPr/>
            </p:nvSpPr>
            <p:spPr>
              <a:xfrm>
                <a:off x="1096727" y="5502600"/>
                <a:ext cx="7398783" cy="908967"/>
              </a:xfrm>
              <a:prstGeom prst="rect">
                <a:avLst/>
              </a:prstGeom>
            </p:spPr>
            <p:txBody>
              <a:bodyPr wrap="square">
                <a:spAutoFit/>
              </a:bodyPr>
              <a:lstStyle/>
              <a:p>
                <a:r>
                  <a:rPr lang="en-US" altLang="ja-JP" dirty="0">
                    <a:cs typeface="メイリオ" panose="020B0604030504040204" pitchFamily="50" charset="-128"/>
                  </a:rPr>
                  <a:t>Saturated energy spectrum </a:t>
                </a:r>
                <a14:m>
                  <m:oMath xmlns:m="http://schemas.openxmlformats.org/officeDocument/2006/math">
                    <m:r>
                      <a:rPr lang="en-US" altLang="ja-JP" i="1">
                        <a:latin typeface="Cambria Math"/>
                        <a:cs typeface="メイリオ" panose="020B0604030504040204" pitchFamily="50" charset="-128"/>
                      </a:rPr>
                      <m:t>𝐸</m:t>
                    </m:r>
                    <m:d>
                      <m:dPr>
                        <m:ctrlPr>
                          <a:rPr lang="en-US" altLang="ja-JP" i="1">
                            <a:latin typeface="Cambria Math"/>
                            <a:cs typeface="メイリオ" panose="020B0604030504040204" pitchFamily="50" charset="-128"/>
                          </a:rPr>
                        </m:ctrlPr>
                      </m:dPr>
                      <m:e>
                        <m:sSub>
                          <m:sSubPr>
                            <m:ctrlPr>
                              <a:rPr lang="en-US" altLang="ja-JP" i="1">
                                <a:latin typeface="Cambria Math"/>
                                <a:cs typeface="メイリオ" panose="020B0604030504040204" pitchFamily="50" charset="-128"/>
                              </a:rPr>
                            </m:ctrlPr>
                          </m:sSubPr>
                          <m:e>
                            <m:r>
                              <a:rPr lang="en-US" altLang="ja-JP" i="1">
                                <a:latin typeface="Cambria Math"/>
                                <a:cs typeface="メイリオ" panose="020B0604030504040204" pitchFamily="50" charset="-128"/>
                              </a:rPr>
                              <m:t>𝑘</m:t>
                            </m:r>
                          </m:e>
                          <m:sub>
                            <m:r>
                              <a:rPr lang="en-US" altLang="ja-JP" i="1">
                                <a:latin typeface="Cambria Math"/>
                                <a:cs typeface="メイリオ" panose="020B0604030504040204" pitchFamily="50" charset="-128"/>
                              </a:rPr>
                              <m:t>𝑥</m:t>
                            </m:r>
                          </m:sub>
                        </m:sSub>
                        <m:r>
                          <a:rPr lang="en-US" altLang="ja-JP" i="1">
                            <a:latin typeface="Cambria Math"/>
                            <a:cs typeface="メイリオ" panose="020B0604030504040204" pitchFamily="50" charset="-128"/>
                          </a:rPr>
                          <m:t>,</m:t>
                        </m:r>
                        <m:sSub>
                          <m:sSubPr>
                            <m:ctrlPr>
                              <a:rPr lang="en-US" altLang="ja-JP" i="1">
                                <a:latin typeface="Cambria Math"/>
                                <a:cs typeface="メイリオ" panose="020B0604030504040204" pitchFamily="50" charset="-128"/>
                              </a:rPr>
                            </m:ctrlPr>
                          </m:sSubPr>
                          <m:e>
                            <m:r>
                              <a:rPr lang="en-US" altLang="ja-JP" i="1">
                                <a:latin typeface="Cambria Math"/>
                                <a:cs typeface="メイリオ" panose="020B0604030504040204" pitchFamily="50" charset="-128"/>
                              </a:rPr>
                              <m:t>𝑘</m:t>
                            </m:r>
                          </m:e>
                          <m:sub>
                            <m:r>
                              <a:rPr lang="en-US" altLang="ja-JP" i="1">
                                <a:latin typeface="Cambria Math"/>
                                <a:cs typeface="メイリオ" panose="020B0604030504040204" pitchFamily="50" charset="-128"/>
                              </a:rPr>
                              <m:t>𝑦</m:t>
                            </m:r>
                          </m:sub>
                        </m:sSub>
                      </m:e>
                    </m:d>
                  </m:oMath>
                </a14:m>
                <a:r>
                  <a:rPr lang="en-US" altLang="ja-JP" dirty="0">
                    <a:cs typeface="メイリオ" panose="020B0604030504040204" pitchFamily="50" charset="-128"/>
                  </a:rPr>
                  <a:t> deformed to isotropic structure when (a) </a:t>
                </a:r>
                <a14:m>
                  <m:oMath xmlns:m="http://schemas.openxmlformats.org/officeDocument/2006/math">
                    <m:r>
                      <a:rPr lang="en-US" altLang="ja-JP" b="1" i="1">
                        <a:solidFill>
                          <a:srgbClr val="7030A0"/>
                        </a:solidFill>
                        <a:latin typeface="Cambria Math"/>
                        <a:cs typeface="メイリオ" panose="020B0604030504040204" pitchFamily="50" charset="-128"/>
                      </a:rPr>
                      <m:t>𝝉</m:t>
                    </m:r>
                    <m:d>
                      <m:dPr>
                        <m:ctrlPr>
                          <a:rPr lang="en-US" altLang="ja-JP" b="1" i="1">
                            <a:solidFill>
                              <a:srgbClr val="7030A0"/>
                            </a:solidFill>
                            <a:latin typeface="Cambria Math"/>
                            <a:cs typeface="メイリオ" panose="020B0604030504040204" pitchFamily="50" charset="-128"/>
                          </a:rPr>
                        </m:ctrlPr>
                      </m:dPr>
                      <m:e>
                        <m:r>
                          <a:rPr lang="en-US" altLang="ja-JP" b="1" i="1">
                            <a:solidFill>
                              <a:srgbClr val="7030A0"/>
                            </a:solidFill>
                            <a:latin typeface="Cambria Math"/>
                            <a:cs typeface="メイリオ" panose="020B0604030504040204" pitchFamily="50" charset="-128"/>
                          </a:rPr>
                          <m:t>=</m:t>
                        </m:r>
                        <m:f>
                          <m:fPr>
                            <m:ctrlPr>
                              <a:rPr lang="en-US" altLang="ja-JP" b="1" i="1">
                                <a:solidFill>
                                  <a:srgbClr val="7030A0"/>
                                </a:solidFill>
                                <a:latin typeface="Cambria Math"/>
                                <a:cs typeface="メイリオ" panose="020B0604030504040204" pitchFamily="50" charset="-128"/>
                              </a:rPr>
                            </m:ctrlPr>
                          </m:fPr>
                          <m:num>
                            <m:sSub>
                              <m:sSubPr>
                                <m:ctrlPr>
                                  <a:rPr lang="en-US" altLang="ja-JP" b="1" i="1">
                                    <a:solidFill>
                                      <a:srgbClr val="7030A0"/>
                                    </a:solidFill>
                                    <a:latin typeface="Cambria Math"/>
                                    <a:cs typeface="メイリオ" panose="020B0604030504040204" pitchFamily="50" charset="-128"/>
                                  </a:rPr>
                                </m:ctrlPr>
                              </m:sSubPr>
                              <m:e>
                                <m:r>
                                  <a:rPr lang="en-US" altLang="ja-JP" b="1" i="1">
                                    <a:solidFill>
                                      <a:srgbClr val="7030A0"/>
                                    </a:solidFill>
                                    <a:latin typeface="Cambria Math"/>
                                    <a:cs typeface="メイリオ" panose="020B0604030504040204" pitchFamily="50" charset="-128"/>
                                  </a:rPr>
                                  <m:t>𝑻</m:t>
                                </m:r>
                              </m:e>
                              <m:sub>
                                <m:r>
                                  <a:rPr lang="en-US" altLang="ja-JP" b="1" i="1">
                                    <a:solidFill>
                                      <a:srgbClr val="7030A0"/>
                                    </a:solidFill>
                                    <a:latin typeface="Cambria Math"/>
                                    <a:cs typeface="メイリオ" panose="020B0604030504040204" pitchFamily="50" charset="-128"/>
                                  </a:rPr>
                                  <m:t>𝒆</m:t>
                                </m:r>
                              </m:sub>
                            </m:sSub>
                          </m:num>
                          <m:den>
                            <m:sSub>
                              <m:sSubPr>
                                <m:ctrlPr>
                                  <a:rPr lang="en-US" altLang="ja-JP" b="1" i="1">
                                    <a:solidFill>
                                      <a:srgbClr val="7030A0"/>
                                    </a:solidFill>
                                    <a:latin typeface="Cambria Math"/>
                                    <a:cs typeface="メイリオ" panose="020B0604030504040204" pitchFamily="50" charset="-128"/>
                                  </a:rPr>
                                </m:ctrlPr>
                              </m:sSubPr>
                              <m:e>
                                <m:r>
                                  <a:rPr lang="en-US" altLang="ja-JP" b="1" i="1">
                                    <a:solidFill>
                                      <a:srgbClr val="7030A0"/>
                                    </a:solidFill>
                                    <a:latin typeface="Cambria Math"/>
                                    <a:cs typeface="メイリオ" panose="020B0604030504040204" pitchFamily="50" charset="-128"/>
                                  </a:rPr>
                                  <m:t>𝑻</m:t>
                                </m:r>
                              </m:e>
                              <m:sub>
                                <m:r>
                                  <a:rPr lang="en-US" altLang="ja-JP" b="1" i="1">
                                    <a:solidFill>
                                      <a:srgbClr val="7030A0"/>
                                    </a:solidFill>
                                    <a:latin typeface="Cambria Math"/>
                                    <a:cs typeface="メイリオ" panose="020B0604030504040204" pitchFamily="50" charset="-128"/>
                                  </a:rPr>
                                  <m:t>𝒊</m:t>
                                </m:r>
                              </m:sub>
                            </m:sSub>
                          </m:den>
                        </m:f>
                      </m:e>
                    </m:d>
                  </m:oMath>
                </a14:m>
                <a:r>
                  <a:rPr lang="en-US" altLang="ja-JP" b="1" dirty="0">
                    <a:solidFill>
                      <a:srgbClr val="7030A0"/>
                    </a:solidFill>
                    <a:cs typeface="メイリオ" panose="020B0604030504040204" pitchFamily="50" charset="-128"/>
                  </a:rPr>
                  <a:t> is increased</a:t>
                </a:r>
                <a:r>
                  <a:rPr lang="en-US" altLang="ja-JP" dirty="0">
                    <a:cs typeface="メイリオ" panose="020B0604030504040204" pitchFamily="50" charset="-128"/>
                  </a:rPr>
                  <a:t>, or (b) </a:t>
                </a:r>
                <a14:m>
                  <m:oMath xmlns:m="http://schemas.openxmlformats.org/officeDocument/2006/math">
                    <m:sSubSup>
                      <m:sSubSupPr>
                        <m:ctrlPr>
                          <a:rPr lang="en-US" altLang="ja-JP" b="1" i="1">
                            <a:solidFill>
                              <a:schemeClr val="accent3">
                                <a:lumMod val="50000"/>
                              </a:schemeClr>
                            </a:solidFill>
                            <a:latin typeface="Cambria Math"/>
                            <a:cs typeface="メイリオ" panose="020B0604030504040204" pitchFamily="50" charset="-128"/>
                          </a:rPr>
                        </m:ctrlPr>
                      </m:sSubSupPr>
                      <m:e>
                        <m:r>
                          <a:rPr lang="en-US" altLang="ja-JP" b="1" i="1">
                            <a:solidFill>
                              <a:schemeClr val="accent3">
                                <a:lumMod val="50000"/>
                              </a:schemeClr>
                            </a:solidFill>
                            <a:latin typeface="Cambria Math"/>
                            <a:cs typeface="メイリオ" panose="020B0604030504040204" pitchFamily="50" charset="-128"/>
                          </a:rPr>
                          <m:t>𝝆</m:t>
                        </m:r>
                      </m:e>
                      <m:sub>
                        <m:r>
                          <a:rPr lang="en-US" altLang="ja-JP" b="1" i="1">
                            <a:solidFill>
                              <a:schemeClr val="accent3">
                                <a:lumMod val="50000"/>
                              </a:schemeClr>
                            </a:solidFill>
                            <a:latin typeface="Cambria Math"/>
                            <a:cs typeface="メイリオ" panose="020B0604030504040204" pitchFamily="50" charset="-128"/>
                          </a:rPr>
                          <m:t>𝒔</m:t>
                        </m:r>
                      </m:sub>
                      <m:sup>
                        <m:r>
                          <a:rPr lang="en-US" altLang="ja-JP" b="1" i="1">
                            <a:solidFill>
                              <a:schemeClr val="accent3">
                                <a:lumMod val="50000"/>
                              </a:schemeClr>
                            </a:solidFill>
                            <a:latin typeface="Cambria Math"/>
                            <a:cs typeface="メイリオ" panose="020B0604030504040204" pitchFamily="50" charset="-128"/>
                          </a:rPr>
                          <m:t>𝟐</m:t>
                        </m:r>
                      </m:sup>
                    </m:sSubSup>
                    <m:d>
                      <m:dPr>
                        <m:ctrlPr>
                          <a:rPr lang="en-US" altLang="ja-JP" b="1" i="1">
                            <a:solidFill>
                              <a:schemeClr val="accent3">
                                <a:lumMod val="50000"/>
                              </a:schemeClr>
                            </a:solidFill>
                            <a:latin typeface="Cambria Math"/>
                            <a:cs typeface="メイリオ" panose="020B0604030504040204" pitchFamily="50" charset="-128"/>
                          </a:rPr>
                        </m:ctrlPr>
                      </m:dPr>
                      <m:e>
                        <m:r>
                          <a:rPr lang="en-US" altLang="ja-JP" b="1" i="1">
                            <a:solidFill>
                              <a:schemeClr val="accent3">
                                <a:lumMod val="50000"/>
                              </a:schemeClr>
                            </a:solidFill>
                            <a:latin typeface="Cambria Math"/>
                            <a:cs typeface="メイリオ" panose="020B0604030504040204" pitchFamily="50" charset="-128"/>
                          </a:rPr>
                          <m:t>=</m:t>
                        </m:r>
                        <m:r>
                          <a:rPr lang="en-US" altLang="ja-JP" b="1" i="1">
                            <a:solidFill>
                              <a:schemeClr val="accent3">
                                <a:lumMod val="50000"/>
                              </a:schemeClr>
                            </a:solidFill>
                            <a:latin typeface="Cambria Math"/>
                            <a:cs typeface="メイリオ" panose="020B0604030504040204" pitchFamily="50" charset="-128"/>
                          </a:rPr>
                          <m:t>𝟏</m:t>
                        </m:r>
                        <m:r>
                          <a:rPr lang="en-US" altLang="ja-JP" b="1" i="1">
                            <a:solidFill>
                              <a:schemeClr val="accent3">
                                <a:lumMod val="50000"/>
                              </a:schemeClr>
                            </a:solidFill>
                            <a:latin typeface="Cambria Math"/>
                            <a:cs typeface="メイリオ" panose="020B0604030504040204" pitchFamily="50" charset="-128"/>
                          </a:rPr>
                          <m:t>+</m:t>
                        </m:r>
                        <m:f>
                          <m:fPr>
                            <m:ctrlPr>
                              <a:rPr lang="en-US" altLang="ja-JP" b="1" i="1">
                                <a:solidFill>
                                  <a:schemeClr val="accent3">
                                    <a:lumMod val="50000"/>
                                  </a:schemeClr>
                                </a:solidFill>
                                <a:latin typeface="Cambria Math"/>
                                <a:cs typeface="メイリオ" panose="020B0604030504040204" pitchFamily="50" charset="-128"/>
                              </a:rPr>
                            </m:ctrlPr>
                          </m:fPr>
                          <m:num>
                            <m:sSubSup>
                              <m:sSubSupPr>
                                <m:ctrlPr>
                                  <a:rPr lang="en-US" altLang="ja-JP" b="1" i="1">
                                    <a:solidFill>
                                      <a:schemeClr val="accent3">
                                        <a:lumMod val="50000"/>
                                      </a:schemeClr>
                                    </a:solidFill>
                                    <a:latin typeface="Cambria Math"/>
                                    <a:cs typeface="メイリオ" panose="020B0604030504040204" pitchFamily="50" charset="-128"/>
                                  </a:rPr>
                                </m:ctrlPr>
                              </m:sSubSupPr>
                              <m:e>
                                <m:r>
                                  <a:rPr lang="en-US" altLang="ja-JP" b="1" i="1">
                                    <a:solidFill>
                                      <a:schemeClr val="accent3">
                                        <a:lumMod val="50000"/>
                                      </a:schemeClr>
                                    </a:solidFill>
                                    <a:latin typeface="Cambria Math"/>
                                    <a:cs typeface="メイリオ" panose="020B0604030504040204" pitchFamily="50" charset="-128"/>
                                  </a:rPr>
                                  <m:t>𝝀</m:t>
                                </m:r>
                              </m:e>
                              <m:sub>
                                <m:r>
                                  <a:rPr lang="en-US" altLang="ja-JP" b="1" i="1">
                                    <a:solidFill>
                                      <a:schemeClr val="accent3">
                                        <a:lumMod val="50000"/>
                                      </a:schemeClr>
                                    </a:solidFill>
                                    <a:latin typeface="Cambria Math"/>
                                    <a:cs typeface="メイリオ" panose="020B0604030504040204" pitchFamily="50" charset="-128"/>
                                  </a:rPr>
                                  <m:t>𝑫𝒆</m:t>
                                </m:r>
                              </m:sub>
                              <m:sup>
                                <m:r>
                                  <a:rPr lang="en-US" altLang="ja-JP" b="1" i="1">
                                    <a:solidFill>
                                      <a:schemeClr val="accent3">
                                        <a:lumMod val="50000"/>
                                      </a:schemeClr>
                                    </a:solidFill>
                                    <a:latin typeface="Cambria Math"/>
                                    <a:cs typeface="メイリオ" panose="020B0604030504040204" pitchFamily="50" charset="-128"/>
                                  </a:rPr>
                                  <m:t>𝟐</m:t>
                                </m:r>
                              </m:sup>
                            </m:sSubSup>
                          </m:num>
                          <m:den>
                            <m:sSubSup>
                              <m:sSubSupPr>
                                <m:ctrlPr>
                                  <a:rPr lang="en-US" altLang="ja-JP" b="1" i="1">
                                    <a:solidFill>
                                      <a:schemeClr val="accent3">
                                        <a:lumMod val="50000"/>
                                      </a:schemeClr>
                                    </a:solidFill>
                                    <a:latin typeface="Cambria Math"/>
                                    <a:cs typeface="メイリオ" panose="020B0604030504040204" pitchFamily="50" charset="-128"/>
                                  </a:rPr>
                                </m:ctrlPr>
                              </m:sSubSupPr>
                              <m:e>
                                <m:r>
                                  <a:rPr lang="en-US" altLang="ja-JP" b="1" i="1">
                                    <a:solidFill>
                                      <a:schemeClr val="accent3">
                                        <a:lumMod val="50000"/>
                                      </a:schemeClr>
                                    </a:solidFill>
                                    <a:latin typeface="Cambria Math"/>
                                    <a:cs typeface="メイリオ" panose="020B0604030504040204" pitchFamily="50" charset="-128"/>
                                  </a:rPr>
                                  <m:t>𝝆</m:t>
                                </m:r>
                              </m:e>
                              <m:sub>
                                <m:r>
                                  <a:rPr lang="en-US" altLang="ja-JP" b="1" i="1">
                                    <a:solidFill>
                                      <a:schemeClr val="accent3">
                                        <a:lumMod val="50000"/>
                                      </a:schemeClr>
                                    </a:solidFill>
                                    <a:latin typeface="Cambria Math"/>
                                    <a:cs typeface="メイリオ" panose="020B0604030504040204" pitchFamily="50" charset="-128"/>
                                  </a:rPr>
                                  <m:t>𝒕𝒆</m:t>
                                </m:r>
                              </m:sub>
                              <m:sup>
                                <m:r>
                                  <a:rPr lang="en-US" altLang="ja-JP" b="1" i="1">
                                    <a:solidFill>
                                      <a:schemeClr val="accent3">
                                        <a:lumMod val="50000"/>
                                      </a:schemeClr>
                                    </a:solidFill>
                                    <a:latin typeface="Cambria Math"/>
                                    <a:cs typeface="メイリオ" panose="020B0604030504040204" pitchFamily="50" charset="-128"/>
                                  </a:rPr>
                                  <m:t>𝟐</m:t>
                                </m:r>
                              </m:sup>
                            </m:sSubSup>
                          </m:den>
                        </m:f>
                      </m:e>
                    </m:d>
                    <m:r>
                      <a:rPr lang="en-US" altLang="ja-JP" b="1" i="1">
                        <a:solidFill>
                          <a:schemeClr val="accent3">
                            <a:lumMod val="50000"/>
                          </a:schemeClr>
                        </a:solidFill>
                        <a:latin typeface="Cambria Math"/>
                        <a:cs typeface="メイリオ" panose="020B0604030504040204" pitchFamily="50" charset="-128"/>
                      </a:rPr>
                      <m:t> </m:t>
                    </m:r>
                  </m:oMath>
                </a14:m>
                <a:r>
                  <a:rPr lang="ja-JP" altLang="en-US" b="1" dirty="0">
                    <a:solidFill>
                      <a:schemeClr val="accent3">
                        <a:lumMod val="50000"/>
                      </a:schemeClr>
                    </a:solidFill>
                    <a:cs typeface="メイリオ" panose="020B0604030504040204" pitchFamily="50" charset="-128"/>
                  </a:rPr>
                  <a:t> </a:t>
                </a:r>
                <a:r>
                  <a:rPr lang="en-US" altLang="ja-JP" b="1" dirty="0">
                    <a:solidFill>
                      <a:schemeClr val="accent3">
                        <a:lumMod val="50000"/>
                      </a:schemeClr>
                    </a:solidFill>
                    <a:cs typeface="メイリオ" panose="020B0604030504040204" pitchFamily="50" charset="-128"/>
                  </a:rPr>
                  <a:t>is decreased</a:t>
                </a:r>
                <a:endParaRPr lang="ja-JP" altLang="en-US" b="1" dirty="0">
                  <a:solidFill>
                    <a:schemeClr val="accent3">
                      <a:lumMod val="50000"/>
                    </a:schemeClr>
                  </a:solidFill>
                  <a:cs typeface="メイリオ" panose="020B0604030504040204" pitchFamily="50" charset="-128"/>
                </a:endParaRPr>
              </a:p>
            </p:txBody>
          </p:sp>
        </mc:Choice>
        <mc:Fallback xmlns="">
          <p:sp>
            <p:nvSpPr>
              <p:cNvPr id="9" name="正方形/長方形 8"/>
              <p:cNvSpPr>
                <a:spLocks noRot="1" noChangeAspect="1" noMove="1" noResize="1" noEditPoints="1" noAdjustHandles="1" noChangeArrowheads="1" noChangeShapeType="1" noTextEdit="1"/>
              </p:cNvSpPr>
              <p:nvPr/>
            </p:nvSpPr>
            <p:spPr>
              <a:xfrm>
                <a:off x="1096727" y="5502600"/>
                <a:ext cx="7398783" cy="908967"/>
              </a:xfrm>
              <a:prstGeom prst="rect">
                <a:avLst/>
              </a:prstGeom>
              <a:blipFill rotWithShape="0">
                <a:blip r:embed="rId9"/>
                <a:stretch>
                  <a:fillRect l="-741" t="-2013"/>
                </a:stretch>
              </a:blipFill>
            </p:spPr>
            <p:txBody>
              <a:bodyPr/>
              <a:lstStyle/>
              <a:p>
                <a:r>
                  <a:rPr lang="ja-JP" altLang="en-US">
                    <a:noFill/>
                  </a:rPr>
                  <a:t> </a:t>
                </a:r>
              </a:p>
            </p:txBody>
          </p:sp>
        </mc:Fallback>
      </mc:AlternateContent>
      <p:sp>
        <p:nvSpPr>
          <p:cNvPr id="10" name="左矢印 9"/>
          <p:cNvSpPr/>
          <p:nvPr/>
        </p:nvSpPr>
        <p:spPr>
          <a:xfrm>
            <a:off x="2826865" y="3464505"/>
            <a:ext cx="410547" cy="10421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右矢印 10"/>
          <p:cNvSpPr/>
          <p:nvPr/>
        </p:nvSpPr>
        <p:spPr>
          <a:xfrm>
            <a:off x="5589037" y="3464505"/>
            <a:ext cx="447869" cy="10421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2" name="テキスト ボックス 11"/>
              <p:cNvSpPr txBox="1"/>
              <p:nvPr/>
            </p:nvSpPr>
            <p:spPr>
              <a:xfrm>
                <a:off x="1821122" y="4556542"/>
                <a:ext cx="5639975" cy="340158"/>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Fig.12 </a:t>
                </a:r>
                <a:r>
                  <a:rPr lang="en-US" altLang="ja-JP" sz="1400" dirty="0" smtClean="0">
                    <a:latin typeface="+mj-lt"/>
                    <a:ea typeface="+mj-ea"/>
                    <a:cs typeface="メイリオ" panose="020B0604030504040204" pitchFamily="50" charset="-128"/>
                  </a:rPr>
                  <a:t>2-D turbulent energy spectrum </a:t>
                </a:r>
                <a14:m>
                  <m:oMath xmlns:m="http://schemas.openxmlformats.org/officeDocument/2006/math">
                    <m:r>
                      <a:rPr lang="en-US" altLang="ja-JP" sz="1400" b="0" i="1" smtClean="0">
                        <a:latin typeface="Cambria Math" panose="02040503050406030204" pitchFamily="18" charset="0"/>
                        <a:ea typeface="+mj-ea"/>
                        <a:cs typeface="メイリオ" panose="020B0604030504040204" pitchFamily="50" charset="-128"/>
                      </a:rPr>
                      <m:t>𝐸</m:t>
                    </m:r>
                    <m:d>
                      <m:dPr>
                        <m:ctrlPr>
                          <a:rPr lang="en-US" altLang="ja-JP" sz="1400" b="0" i="1" smtClean="0">
                            <a:latin typeface="Cambria Math"/>
                            <a:ea typeface="+mj-ea"/>
                            <a:cs typeface="メイリオ" panose="020B0604030504040204" pitchFamily="50" charset="-128"/>
                          </a:rPr>
                        </m:ctrlPr>
                      </m:dPr>
                      <m:e>
                        <m:sSub>
                          <m:sSubPr>
                            <m:ctrlPr>
                              <a:rPr lang="en-US" altLang="ja-JP" sz="1400" b="0" i="1" smtClean="0">
                                <a:latin typeface="Cambria Math"/>
                                <a:ea typeface="+mj-ea"/>
                                <a:cs typeface="メイリオ" panose="020B0604030504040204" pitchFamily="50" charset="-128"/>
                              </a:rPr>
                            </m:ctrlPr>
                          </m:sSubPr>
                          <m:e>
                            <m:r>
                              <a:rPr lang="en-US" altLang="ja-JP" sz="1400" b="0" i="1" smtClean="0">
                                <a:latin typeface="Cambria Math" panose="02040503050406030204" pitchFamily="18" charset="0"/>
                                <a:ea typeface="+mj-ea"/>
                                <a:cs typeface="メイリオ" panose="020B0604030504040204" pitchFamily="50" charset="-128"/>
                              </a:rPr>
                              <m:t>𝑘</m:t>
                            </m:r>
                          </m:e>
                          <m:sub>
                            <m:r>
                              <a:rPr lang="en-US" altLang="ja-JP" sz="1400" b="0" i="1" smtClean="0">
                                <a:latin typeface="Cambria Math" panose="02040503050406030204" pitchFamily="18" charset="0"/>
                                <a:ea typeface="+mj-ea"/>
                                <a:cs typeface="メイリオ" panose="020B0604030504040204" pitchFamily="50" charset="-128"/>
                              </a:rPr>
                              <m:t>𝑥</m:t>
                            </m:r>
                          </m:sub>
                        </m:sSub>
                        <m:r>
                          <a:rPr lang="en-US" altLang="ja-JP" sz="1400" b="0" i="1" smtClean="0">
                            <a:latin typeface="Cambria Math" panose="02040503050406030204" pitchFamily="18" charset="0"/>
                            <a:ea typeface="+mj-ea"/>
                            <a:cs typeface="メイリオ" panose="020B0604030504040204" pitchFamily="50" charset="-128"/>
                          </a:rPr>
                          <m:t>,</m:t>
                        </m:r>
                        <m:sSub>
                          <m:sSubPr>
                            <m:ctrlPr>
                              <a:rPr lang="en-US" altLang="ja-JP" sz="1400" b="0" i="1" smtClean="0">
                                <a:latin typeface="Cambria Math"/>
                                <a:ea typeface="+mj-ea"/>
                                <a:cs typeface="メイリオ" panose="020B0604030504040204" pitchFamily="50" charset="-128"/>
                              </a:rPr>
                            </m:ctrlPr>
                          </m:sSubPr>
                          <m:e>
                            <m:r>
                              <a:rPr lang="en-US" altLang="ja-JP" sz="1400" b="0" i="1" smtClean="0">
                                <a:latin typeface="Cambria Math" panose="02040503050406030204" pitchFamily="18" charset="0"/>
                                <a:ea typeface="+mj-ea"/>
                                <a:cs typeface="メイリオ" panose="020B0604030504040204" pitchFamily="50" charset="-128"/>
                              </a:rPr>
                              <m:t>𝑘</m:t>
                            </m:r>
                          </m:e>
                          <m:sub>
                            <m:r>
                              <a:rPr lang="en-US" altLang="ja-JP" sz="1400" b="0" i="1" smtClean="0">
                                <a:latin typeface="Cambria Math" panose="02040503050406030204" pitchFamily="18" charset="0"/>
                                <a:ea typeface="+mj-ea"/>
                                <a:cs typeface="メイリオ" panose="020B0604030504040204" pitchFamily="50" charset="-128"/>
                              </a:rPr>
                              <m:t>𝑦</m:t>
                            </m:r>
                          </m:sub>
                        </m:sSub>
                      </m:e>
                    </m:d>
                  </m:oMath>
                </a14:m>
                <a:r>
                  <a:rPr kumimoji="1" lang="en-US" altLang="ja-JP" sz="1400" dirty="0" smtClean="0">
                    <a:latin typeface="+mj-lt"/>
                    <a:ea typeface="+mj-ea"/>
                    <a:cs typeface="メイリオ" panose="020B0604030504040204" pitchFamily="50" charset="-128"/>
                  </a:rPr>
                  <a:t> for saturated state.</a:t>
                </a: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821122" y="4556542"/>
                <a:ext cx="5639975" cy="340158"/>
              </a:xfrm>
              <a:prstGeom prst="rect">
                <a:avLst/>
              </a:prstGeom>
              <a:blipFill rotWithShape="0">
                <a:blip r:embed="rId10"/>
                <a:stretch>
                  <a:fillRect l="-324" b="-107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966098" y="4940879"/>
                <a:ext cx="1793209" cy="307777"/>
              </a:xfrm>
              <a:prstGeom prst="rect">
                <a:avLst/>
              </a:prstGeom>
              <a:noFill/>
            </p:spPr>
            <p:txBody>
              <a:bodyPr wrap="square" rtlCol="0">
                <a:spAutoFit/>
              </a:bodyPr>
              <a:lstStyle/>
              <a:p>
                <a:r>
                  <a:rPr lang="en-US" altLang="ja-JP" sz="1400" dirty="0" smtClean="0">
                    <a:latin typeface="+mj-lt"/>
                    <a:ea typeface="+mj-ea"/>
                    <a:cs typeface="メイリオ" panose="020B0604030504040204" pitchFamily="50" charset="-128"/>
                  </a:rPr>
                  <a:t>(left) </a:t>
                </a:r>
                <a14:m>
                  <m:oMath xmlns:m="http://schemas.openxmlformats.org/officeDocument/2006/math">
                    <m:r>
                      <a:rPr lang="en-US" altLang="ja-JP" sz="1400" b="1" i="1" smtClean="0">
                        <a:solidFill>
                          <a:schemeClr val="accent5">
                            <a:lumMod val="50000"/>
                          </a:schemeClr>
                        </a:solidFill>
                        <a:latin typeface="Cambria Math" panose="02040503050406030204" pitchFamily="18" charset="0"/>
                        <a:ea typeface="+mj-ea"/>
                        <a:cs typeface="メイリオ" panose="020B0604030504040204" pitchFamily="50" charset="-128"/>
                      </a:rPr>
                      <m:t>𝝉</m:t>
                    </m:r>
                  </m:oMath>
                </a14:m>
                <a:r>
                  <a:rPr kumimoji="1" lang="ja-JP" altLang="en-US" sz="1400" dirty="0" smtClean="0">
                    <a:latin typeface="+mj-lt"/>
                    <a:ea typeface="+mj-ea"/>
                    <a:cs typeface="メイリオ" panose="020B0604030504040204" pitchFamily="50" charset="-128"/>
                  </a:rPr>
                  <a:t> </a:t>
                </a:r>
                <a:r>
                  <a:rPr lang="en-US" altLang="ja-JP" sz="1400" dirty="0" smtClean="0">
                    <a:latin typeface="+mj-lt"/>
                    <a:ea typeface="+mj-ea"/>
                    <a:cs typeface="メイリオ" panose="020B0604030504040204" pitchFamily="50" charset="-128"/>
                  </a:rPr>
                  <a:t>increased</a:t>
                </a:r>
                <a:endParaRPr kumimoji="1" lang="ja-JP" altLang="en-US" sz="1400" dirty="0">
                  <a:latin typeface="+mj-lt"/>
                  <a:ea typeface="+mj-ea"/>
                  <a:cs typeface="メイリオ" panose="020B0604030504040204" pitchFamily="50" charset="-128"/>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966098" y="4940879"/>
                <a:ext cx="1793209" cy="307777"/>
              </a:xfrm>
              <a:prstGeom prst="rect">
                <a:avLst/>
              </a:prstGeom>
              <a:blipFill rotWithShape="0">
                <a:blip r:embed="rId11"/>
                <a:stretch>
                  <a:fillRect l="-1017" t="-6000" b="-18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6426684" y="4940879"/>
                <a:ext cx="2068826" cy="307777"/>
              </a:xfrm>
              <a:prstGeom prst="rect">
                <a:avLst/>
              </a:prstGeom>
              <a:noFill/>
            </p:spPr>
            <p:txBody>
              <a:bodyPr wrap="square" rtlCol="0">
                <a:spAutoFit/>
              </a:bodyPr>
              <a:lstStyle/>
              <a:p>
                <a:r>
                  <a:rPr lang="en-US" altLang="ja-JP" sz="1400" dirty="0" smtClean="0">
                    <a:latin typeface="+mj-lt"/>
                    <a:ea typeface="+mj-ea"/>
                    <a:cs typeface="メイリオ" panose="020B0604030504040204" pitchFamily="50" charset="-128"/>
                  </a:rPr>
                  <a:t>(left) </a:t>
                </a:r>
                <a14:m>
                  <m:oMath xmlns:m="http://schemas.openxmlformats.org/officeDocument/2006/math">
                    <m:sSub>
                      <m:sSubPr>
                        <m:ctrlPr>
                          <a:rPr lang="en-US" altLang="ja-JP" sz="1400" b="1" i="1" smtClean="0">
                            <a:solidFill>
                              <a:schemeClr val="accent3">
                                <a:lumMod val="50000"/>
                              </a:schemeClr>
                            </a:solidFill>
                            <a:latin typeface="Cambria Math"/>
                            <a:ea typeface="+mj-ea"/>
                            <a:cs typeface="メイリオ" panose="020B0604030504040204" pitchFamily="50" charset="-128"/>
                          </a:rPr>
                        </m:ctrlPr>
                      </m:sSubPr>
                      <m:e>
                        <m:r>
                          <a:rPr lang="en-US" altLang="ja-JP" sz="1400" b="1" i="1" smtClean="0">
                            <a:solidFill>
                              <a:schemeClr val="accent3">
                                <a:lumMod val="50000"/>
                              </a:schemeClr>
                            </a:solidFill>
                            <a:latin typeface="Cambria Math" panose="02040503050406030204" pitchFamily="18" charset="0"/>
                            <a:ea typeface="+mj-ea"/>
                            <a:cs typeface="メイリオ" panose="020B0604030504040204" pitchFamily="50" charset="-128"/>
                          </a:rPr>
                          <m:t>𝝆</m:t>
                        </m:r>
                      </m:e>
                      <m:sub>
                        <m:r>
                          <a:rPr lang="en-US" altLang="ja-JP" sz="1400" b="1" i="1" smtClean="0">
                            <a:solidFill>
                              <a:schemeClr val="accent3">
                                <a:lumMod val="50000"/>
                              </a:schemeClr>
                            </a:solidFill>
                            <a:latin typeface="Cambria Math" panose="02040503050406030204" pitchFamily="18" charset="0"/>
                            <a:ea typeface="+mj-ea"/>
                            <a:cs typeface="メイリオ" panose="020B0604030504040204" pitchFamily="50" charset="-128"/>
                          </a:rPr>
                          <m:t>𝒔</m:t>
                        </m:r>
                      </m:sub>
                    </m:sSub>
                  </m:oMath>
                </a14:m>
                <a:r>
                  <a:rPr kumimoji="1" lang="ja-JP" altLang="en-US" sz="1400" dirty="0" smtClean="0">
                    <a:latin typeface="+mj-lt"/>
                    <a:ea typeface="+mj-ea"/>
                    <a:cs typeface="メイリオ" panose="020B0604030504040204" pitchFamily="50" charset="-128"/>
                  </a:rPr>
                  <a:t> </a:t>
                </a:r>
                <a:r>
                  <a:rPr lang="en-US" altLang="ja-JP" sz="1400" dirty="0" smtClean="0">
                    <a:latin typeface="+mj-lt"/>
                    <a:ea typeface="+mj-ea"/>
                    <a:cs typeface="メイリオ" panose="020B0604030504040204" pitchFamily="50" charset="-128"/>
                  </a:rPr>
                  <a:t>decreased</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6426684" y="4940879"/>
                <a:ext cx="2068826" cy="307777"/>
              </a:xfrm>
              <a:prstGeom prst="rect">
                <a:avLst/>
              </a:prstGeom>
              <a:blipFill rotWithShape="0">
                <a:blip r:embed="rId12"/>
                <a:stretch>
                  <a:fillRect l="-882" t="-6000" b="-18000"/>
                </a:stretch>
              </a:blipFill>
            </p:spPr>
            <p:txBody>
              <a:bodyPr/>
              <a:lstStyle/>
              <a:p>
                <a:r>
                  <a:rPr lang="ja-JP" altLang="en-US">
                    <a:noFill/>
                  </a:rPr>
                  <a:t> </a:t>
                </a:r>
              </a:p>
            </p:txBody>
          </p:sp>
        </mc:Fallback>
      </mc:AlternateContent>
      <p:sp>
        <p:nvSpPr>
          <p:cNvPr id="15" name="テキスト ボックス 14"/>
          <p:cNvSpPr txBox="1"/>
          <p:nvPr/>
        </p:nvSpPr>
        <p:spPr>
          <a:xfrm>
            <a:off x="3431333" y="4940879"/>
            <a:ext cx="2323325" cy="307777"/>
          </a:xfrm>
          <a:prstGeom prst="rect">
            <a:avLst/>
          </a:prstGeom>
          <a:noFill/>
        </p:spPr>
        <p:txBody>
          <a:bodyPr wrap="square" rtlCol="0">
            <a:spAutoFit/>
          </a:bodyPr>
          <a:lstStyle/>
          <a:p>
            <a:r>
              <a:rPr lang="en-US" altLang="ja-JP" sz="1400" dirty="0" smtClean="0">
                <a:latin typeface="+mj-lt"/>
                <a:ea typeface="+mj-ea"/>
                <a:cs typeface="メイリオ" panose="020B0604030504040204" pitchFamily="50" charset="-128"/>
              </a:rPr>
              <a:t>(center) Reference case</a:t>
            </a:r>
            <a:endParaRPr kumimoji="1" lang="ja-JP" altLang="en-US" sz="1400" dirty="0">
              <a:latin typeface="+mj-lt"/>
              <a:ea typeface="+mj-ea"/>
              <a:cs typeface="メイリオ" panose="020B0604030504040204" pitchFamily="50" charset="-128"/>
            </a:endParaRPr>
          </a:p>
        </p:txBody>
      </p:sp>
    </p:spTree>
    <p:extLst>
      <p:ext uri="{BB962C8B-B14F-4D97-AF65-F5344CB8AC3E}">
        <p14:creationId xmlns:p14="http://schemas.microsoft.com/office/powerpoint/2010/main" val="341730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411535" y="1096169"/>
                <a:ext cx="8332416" cy="4893647"/>
              </a:xfrm>
              <a:prstGeom prst="rect">
                <a:avLst/>
              </a:prstGeom>
              <a:noFill/>
            </p:spPr>
            <p:txBody>
              <a:bodyPr wrap="square" rtlCol="0">
                <a:spAutoFit/>
              </a:bodyPr>
              <a:lstStyle/>
              <a:p>
                <a:r>
                  <a:rPr lang="en-US" altLang="ja-JP" sz="2400" dirty="0" smtClean="0">
                    <a:latin typeface="+mj-lt"/>
                    <a:ea typeface="+mj-ea"/>
                    <a:cs typeface="メイリオ" panose="020B0604030504040204" pitchFamily="50" charset="-128"/>
                  </a:rPr>
                  <a:t>Gyrokinetic simulation of electron turbulence is conducted and followings are clarified:</a:t>
                </a:r>
              </a:p>
              <a:p>
                <a:pPr marL="800100" lvl="1" indent="-342900">
                  <a:buFont typeface="Arial" panose="020B0604020202020204" pitchFamily="34" charset="0"/>
                  <a:buChar char="•"/>
                </a:pPr>
                <a:r>
                  <a:rPr kumimoji="1" lang="en-US" altLang="ja-JP" sz="2400" dirty="0" err="1" smtClean="0">
                    <a:solidFill>
                      <a:schemeClr val="tx2">
                        <a:lumMod val="25000"/>
                        <a:lumOff val="75000"/>
                      </a:schemeClr>
                    </a:solidFill>
                    <a:latin typeface="+mj-lt"/>
                    <a:ea typeface="+mj-ea"/>
                    <a:cs typeface="メイリオ" panose="020B0604030504040204" pitchFamily="50" charset="-128"/>
                  </a:rPr>
                  <a:t>Rhines</a:t>
                </a:r>
                <a:r>
                  <a:rPr kumimoji="1" lang="en-US" altLang="ja-JP" sz="2400" dirty="0" smtClean="0">
                    <a:solidFill>
                      <a:schemeClr val="tx2">
                        <a:lumMod val="25000"/>
                        <a:lumOff val="75000"/>
                      </a:schemeClr>
                    </a:solidFill>
                    <a:latin typeface="+mj-lt"/>
                    <a:ea typeface="+mj-ea"/>
                    <a:cs typeface="メイリオ" panose="020B0604030504040204" pitchFamily="50" charset="-128"/>
                  </a:rPr>
                  <a:t> scale</a:t>
                </a:r>
              </a:p>
              <a:p>
                <a:pPr marL="800100" lvl="1" indent="-342900">
                  <a:buFont typeface="Arial" panose="020B0604020202020204" pitchFamily="34" charset="0"/>
                  <a:buChar char="•"/>
                </a:pPr>
                <a:r>
                  <a:rPr lang="en-US" altLang="ja-JP" sz="2400" dirty="0" smtClean="0">
                    <a:solidFill>
                      <a:schemeClr val="tx2">
                        <a:lumMod val="25000"/>
                        <a:lumOff val="75000"/>
                      </a:schemeClr>
                    </a:solidFill>
                    <a:cs typeface="メイリオ" panose="020B0604030504040204" pitchFamily="50" charset="-128"/>
                  </a:rPr>
                  <a:t>Dual cascade</a:t>
                </a:r>
                <a:endParaRPr kumimoji="1" lang="en-US" altLang="ja-JP" sz="2400" dirty="0" smtClean="0">
                  <a:solidFill>
                    <a:schemeClr val="tx2">
                      <a:lumMod val="25000"/>
                      <a:lumOff val="75000"/>
                    </a:schemeClr>
                  </a:solidFill>
                  <a:latin typeface="+mj-lt"/>
                  <a:ea typeface="+mj-ea"/>
                  <a:cs typeface="メイリオ" panose="020B0604030504040204" pitchFamily="50" charset="-128"/>
                </a:endParaRPr>
              </a:p>
              <a:p>
                <a:pPr marL="800100" lvl="1" indent="-342900">
                  <a:buFont typeface="Arial" panose="020B0604020202020204" pitchFamily="34" charset="0"/>
                  <a:buChar char="•"/>
                </a:pPr>
                <a:r>
                  <a:rPr lang="en-US" altLang="ja-JP" sz="2400" b="1" dirty="0" smtClean="0">
                    <a:solidFill>
                      <a:schemeClr val="accent2"/>
                    </a:solidFill>
                    <a:latin typeface="+mj-lt"/>
                    <a:ea typeface="+mj-ea"/>
                    <a:cs typeface="メイリオ" panose="020B0604030504040204" pitchFamily="50" charset="-128"/>
                  </a:rPr>
                  <a:t>Anisotropic structure </a:t>
                </a:r>
                <a:r>
                  <a:rPr lang="en-US" altLang="ja-JP" sz="2400" b="1" dirty="0" smtClean="0">
                    <a:latin typeface="+mj-lt"/>
                    <a:ea typeface="+mj-ea"/>
                    <a:cs typeface="メイリオ" panose="020B0604030504040204" pitchFamily="50" charset="-128"/>
                  </a:rPr>
                  <a:t>in</a:t>
                </a:r>
                <a:r>
                  <a:rPr lang="ja-JP" altLang="en-US" sz="2400" b="1" dirty="0">
                    <a:latin typeface="+mj-lt"/>
                    <a:ea typeface="+mj-ea"/>
                    <a:cs typeface="メイリオ" panose="020B0604030504040204" pitchFamily="50" charset="-128"/>
                  </a:rPr>
                  <a:t> </a:t>
                </a:r>
                <a:r>
                  <a:rPr lang="en-US" altLang="ja-JP" sz="2400" b="1" dirty="0" smtClean="0">
                    <a:latin typeface="+mj-lt"/>
                    <a:ea typeface="+mj-ea"/>
                    <a:cs typeface="メイリオ" panose="020B0604030504040204" pitchFamily="50" charset="-128"/>
                  </a:rPr>
                  <a:t/>
                </a:r>
                <a:br>
                  <a:rPr lang="en-US" altLang="ja-JP" sz="2400" b="1" dirty="0" smtClean="0">
                    <a:latin typeface="+mj-lt"/>
                    <a:ea typeface="+mj-ea"/>
                    <a:cs typeface="メイリオ" panose="020B0604030504040204" pitchFamily="50" charset="-128"/>
                  </a:rPr>
                </a:br>
                <a:r>
                  <a:rPr lang="en-US" altLang="ja-JP" sz="2400" b="1" dirty="0" smtClean="0">
                    <a:latin typeface="+mj-lt"/>
                    <a:ea typeface="+mj-ea"/>
                    <a:cs typeface="メイリオ" panose="020B0604030504040204" pitchFamily="50" charset="-128"/>
                  </a:rPr>
                  <a:t>2-D turbulent energy spectrum </a:t>
                </a:r>
                <a:r>
                  <a:rPr lang="en-US" altLang="ja-JP" sz="2400" b="1" dirty="0" smtClean="0">
                    <a:solidFill>
                      <a:schemeClr val="accent2"/>
                    </a:solidFill>
                    <a:latin typeface="+mj-lt"/>
                    <a:ea typeface="+mj-ea"/>
                    <a:cs typeface="メイリオ" panose="020B0604030504040204" pitchFamily="50" charset="-128"/>
                  </a:rPr>
                  <a:t/>
                </a:r>
                <a:br>
                  <a:rPr lang="en-US" altLang="ja-JP" sz="2400" b="1" dirty="0" smtClean="0">
                    <a:solidFill>
                      <a:schemeClr val="accent2"/>
                    </a:solidFill>
                    <a:latin typeface="+mj-lt"/>
                    <a:ea typeface="+mj-ea"/>
                    <a:cs typeface="メイリオ" panose="020B0604030504040204" pitchFamily="50" charset="-128"/>
                  </a:rPr>
                </a:br>
                <a:r>
                  <a:rPr lang="en-US" altLang="ja-JP" sz="2400" b="1" dirty="0" smtClean="0">
                    <a:latin typeface="+mj-lt"/>
                    <a:ea typeface="+mj-ea"/>
                    <a:cs typeface="メイリオ" panose="020B0604030504040204" pitchFamily="50" charset="-128"/>
                  </a:rPr>
                  <a:t>due to </a:t>
                </a:r>
                <a:r>
                  <a:rPr lang="en-US" altLang="ja-JP" sz="2400" b="1" dirty="0" smtClean="0">
                    <a:solidFill>
                      <a:schemeClr val="accent2"/>
                    </a:solidFill>
                    <a:latin typeface="+mj-lt"/>
                    <a:ea typeface="+mj-ea"/>
                    <a:cs typeface="メイリオ" panose="020B0604030504040204" pitchFamily="50" charset="-128"/>
                  </a:rPr>
                  <a:t>energy inverse cascade </a:t>
                </a:r>
                <a:r>
                  <a:rPr lang="en-US" altLang="ja-JP" sz="2400" dirty="0" smtClean="0">
                    <a:solidFill>
                      <a:schemeClr val="accent2"/>
                    </a:solidFill>
                    <a:latin typeface="+mj-lt"/>
                    <a:ea typeface="+mj-ea"/>
                    <a:cs typeface="メイリオ" panose="020B0604030504040204" pitchFamily="50" charset="-128"/>
                  </a:rPr>
                  <a:t>(similar to H-M eq.)</a:t>
                </a:r>
                <a:endParaRPr lang="en-US" altLang="ja-JP" sz="2400" b="1" dirty="0" smtClean="0">
                  <a:solidFill>
                    <a:schemeClr val="accent2"/>
                  </a:solidFill>
                  <a:latin typeface="+mj-lt"/>
                  <a:ea typeface="+mj-ea"/>
                  <a:cs typeface="メイリオ" panose="020B0604030504040204" pitchFamily="50" charset="-128"/>
                </a:endParaRPr>
              </a:p>
              <a:p>
                <a:pPr marL="800100" lvl="1" indent="-342900">
                  <a:buFont typeface="Arial" panose="020B0604020202020204" pitchFamily="34" charset="0"/>
                  <a:buChar char="•"/>
                </a:pPr>
                <a14:m>
                  <m:oMath xmlns:m="http://schemas.openxmlformats.org/officeDocument/2006/math">
                    <m:r>
                      <a:rPr lang="en-US" altLang="ja-JP" sz="2400" b="1" i="1" smtClean="0">
                        <a:solidFill>
                          <a:schemeClr val="accent2"/>
                        </a:solidFill>
                        <a:latin typeface="Cambria Math" panose="02040503050406030204" pitchFamily="18" charset="0"/>
                        <a:cs typeface="メイリオ" panose="020B0604030504040204" pitchFamily="50" charset="-128"/>
                      </a:rPr>
                      <m:t>𝝉</m:t>
                    </m:r>
                    <m:r>
                      <a:rPr lang="en-US" altLang="ja-JP" sz="2400" b="1" i="1">
                        <a:solidFill>
                          <a:schemeClr val="accent2"/>
                        </a:solidFill>
                        <a:latin typeface="Cambria Math" panose="02040503050406030204" pitchFamily="18" charset="0"/>
                        <a:cs typeface="メイリオ" panose="020B0604030504040204" pitchFamily="50" charset="-128"/>
                      </a:rPr>
                      <m:t>, </m:t>
                    </m:r>
                    <m:sSub>
                      <m:sSubPr>
                        <m:ctrlPr>
                          <a:rPr lang="en-US" altLang="ja-JP" sz="2400" b="1" i="1">
                            <a:solidFill>
                              <a:schemeClr val="accent2"/>
                            </a:solidFill>
                            <a:latin typeface="Cambria Math"/>
                            <a:cs typeface="メイリオ" panose="020B0604030504040204" pitchFamily="50" charset="-128"/>
                          </a:rPr>
                        </m:ctrlPr>
                      </m:sSubPr>
                      <m:e>
                        <m:r>
                          <a:rPr lang="en-US" altLang="ja-JP" sz="2400" b="1" i="1">
                            <a:solidFill>
                              <a:schemeClr val="accent2"/>
                            </a:solidFill>
                            <a:latin typeface="Cambria Math" panose="02040503050406030204" pitchFamily="18" charset="0"/>
                            <a:cs typeface="メイリオ" panose="020B0604030504040204" pitchFamily="50" charset="-128"/>
                          </a:rPr>
                          <m:t>𝝆</m:t>
                        </m:r>
                      </m:e>
                      <m:sub>
                        <m:r>
                          <a:rPr lang="en-US" altLang="ja-JP" sz="2400" b="1" i="1">
                            <a:solidFill>
                              <a:schemeClr val="accent2"/>
                            </a:solidFill>
                            <a:latin typeface="Cambria Math" panose="02040503050406030204" pitchFamily="18" charset="0"/>
                            <a:cs typeface="メイリオ" panose="020B0604030504040204" pitchFamily="50" charset="-128"/>
                          </a:rPr>
                          <m:t>𝒔</m:t>
                        </m:r>
                      </m:sub>
                    </m:sSub>
                    <m:r>
                      <a:rPr lang="en-US" altLang="ja-JP" sz="2400" b="1" i="1">
                        <a:solidFill>
                          <a:schemeClr val="accent2"/>
                        </a:solidFill>
                        <a:latin typeface="Cambria Math" panose="02040503050406030204" pitchFamily="18" charset="0"/>
                        <a:cs typeface="メイリオ" panose="020B0604030504040204" pitchFamily="50" charset="-128"/>
                      </a:rPr>
                      <m:t> </m:t>
                    </m:r>
                    <m:r>
                      <a:rPr lang="en-US" altLang="ja-JP" sz="2400" b="1" i="1">
                        <a:solidFill>
                          <a:schemeClr val="accent2"/>
                        </a:solidFill>
                        <a:latin typeface="Cambria Math" panose="02040503050406030204" pitchFamily="18" charset="0"/>
                        <a:cs typeface="メイリオ" panose="020B0604030504040204" pitchFamily="50" charset="-128"/>
                      </a:rPr>
                      <m:t>𝝐</m:t>
                    </m:r>
                  </m:oMath>
                </a14:m>
                <a:r>
                  <a:rPr lang="en-US" altLang="ja-JP" sz="2400" b="1" dirty="0" smtClean="0">
                    <a:solidFill>
                      <a:schemeClr val="accent2"/>
                    </a:solidFill>
                    <a:latin typeface="+mj-lt"/>
                    <a:ea typeface="+mj-ea"/>
                    <a:cs typeface="メイリオ" panose="020B0604030504040204" pitchFamily="50" charset="-128"/>
                  </a:rPr>
                  <a:t> dependence for anisotropy </a:t>
                </a:r>
                <a:r>
                  <a:rPr lang="en-US" altLang="ja-JP" sz="2400" b="1" dirty="0" smtClean="0">
                    <a:latin typeface="+mj-lt"/>
                    <a:ea typeface="+mj-ea"/>
                    <a:cs typeface="メイリオ" panose="020B0604030504040204" pitchFamily="50" charset="-128"/>
                  </a:rPr>
                  <a:t>of </a:t>
                </a:r>
                <a:br>
                  <a:rPr lang="en-US" altLang="ja-JP" sz="2400" b="1" dirty="0" smtClean="0">
                    <a:latin typeface="+mj-lt"/>
                    <a:ea typeface="+mj-ea"/>
                    <a:cs typeface="メイリオ" panose="020B0604030504040204" pitchFamily="50" charset="-128"/>
                  </a:rPr>
                </a:br>
                <a:r>
                  <a:rPr lang="en-US" altLang="ja-JP" sz="2400" b="1" dirty="0">
                    <a:cs typeface="メイリオ" panose="020B0604030504040204" pitchFamily="50" charset="-128"/>
                  </a:rPr>
                  <a:t>2-D turbulent energy </a:t>
                </a:r>
                <a:r>
                  <a:rPr lang="en-US" altLang="ja-JP" sz="2400" b="1" dirty="0" smtClean="0">
                    <a:cs typeface="メイリオ" panose="020B0604030504040204" pitchFamily="50" charset="-128"/>
                  </a:rPr>
                  <a:t>spectrum</a:t>
                </a:r>
              </a:p>
              <a:p>
                <a:pPr marL="800100" lvl="1" indent="-342900">
                  <a:buFont typeface="Arial" panose="020B0604020202020204" pitchFamily="34" charset="0"/>
                  <a:buChar char="•"/>
                </a:pPr>
                <a:endParaRPr lang="en-US" altLang="ja-JP" sz="2400" b="1" dirty="0" smtClean="0">
                  <a:solidFill>
                    <a:schemeClr val="accent2"/>
                  </a:solidFill>
                  <a:latin typeface="+mj-lt"/>
                  <a:ea typeface="+mj-ea"/>
                  <a:cs typeface="メイリオ" panose="020B0604030504040204" pitchFamily="50" charset="-128"/>
                </a:endParaRPr>
              </a:p>
              <a:p>
                <a:pPr marL="0" lvl="1"/>
                <a:r>
                  <a:rPr lang="en-US" altLang="ja-JP" sz="2400" dirty="0" smtClean="0">
                    <a:latin typeface="+mj-lt"/>
                    <a:ea typeface="+mj-ea"/>
                    <a:cs typeface="メイリオ" panose="020B0604030504040204" pitchFamily="50" charset="-128"/>
                  </a:rPr>
                  <a:t>Followings will be investigated</a:t>
                </a:r>
              </a:p>
              <a:p>
                <a:pPr marL="800100" lvl="2" indent="-342900">
                  <a:buFont typeface="Arial" panose="020B0604020202020204" pitchFamily="34" charset="0"/>
                  <a:buChar char="•"/>
                </a:pPr>
                <a:r>
                  <a:rPr lang="en-US" altLang="ja-JP" sz="2400" dirty="0" smtClean="0">
                    <a:latin typeface="+mj-lt"/>
                    <a:ea typeface="+mj-ea"/>
                    <a:cs typeface="メイリオ" panose="020B0604030504040204" pitchFamily="50" charset="-128"/>
                  </a:rPr>
                  <a:t>Evaluation of </a:t>
                </a:r>
                <a:r>
                  <a:rPr lang="en-US" altLang="ja-JP" sz="2400" b="1" dirty="0" smtClean="0">
                    <a:latin typeface="+mj-lt"/>
                    <a:ea typeface="+mj-ea"/>
                    <a:cs typeface="メイリオ" panose="020B0604030504040204" pitchFamily="50" charset="-128"/>
                  </a:rPr>
                  <a:t>heat transport coefficient </a:t>
                </a:r>
                <a:r>
                  <a:rPr lang="en-US" altLang="ja-JP" sz="2400" dirty="0" smtClean="0">
                    <a:latin typeface="+mj-lt"/>
                    <a:ea typeface="+mj-ea"/>
                    <a:cs typeface="メイリオ" panose="020B0604030504040204" pitchFamily="50" charset="-128"/>
                  </a:rPr>
                  <a:t>for </a:t>
                </a:r>
                <a:br>
                  <a:rPr lang="en-US" altLang="ja-JP" sz="2400" dirty="0" smtClean="0">
                    <a:latin typeface="+mj-lt"/>
                    <a:ea typeface="+mj-ea"/>
                    <a:cs typeface="メイリオ" panose="020B0604030504040204" pitchFamily="50" charset="-128"/>
                  </a:rPr>
                </a:br>
                <a:r>
                  <a:rPr lang="en-US" altLang="ja-JP" sz="2400" dirty="0" smtClean="0">
                    <a:latin typeface="+mj-lt"/>
                    <a:ea typeface="+mj-ea"/>
                    <a:cs typeface="メイリオ" panose="020B0604030504040204" pitchFamily="50" charset="-128"/>
                  </a:rPr>
                  <a:t>ETG turbulent simulations.</a:t>
                </a:r>
                <a:endParaRPr lang="en-US" altLang="ja-JP" sz="2400" dirty="0">
                  <a:latin typeface="+mj-lt"/>
                  <a:ea typeface="+mj-ea"/>
                  <a:cs typeface="メイリオ" panose="020B0604030504040204"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11535" y="1096169"/>
                <a:ext cx="8332416" cy="4893647"/>
              </a:xfrm>
              <a:prstGeom prst="rect">
                <a:avLst/>
              </a:prstGeom>
              <a:blipFill rotWithShape="1">
                <a:blip r:embed="rId3"/>
                <a:stretch>
                  <a:fillRect l="-1171" t="-872" b="-19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9729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smtClean="0"/>
              <a:t>Cascading </a:t>
            </a:r>
            <a:r>
              <a:rPr lang="en-US" altLang="ja-JP" sz="3200" dirty="0" smtClean="0"/>
              <a:t>in spectrum structure</a:t>
            </a:r>
            <a:endParaRPr kumimoji="1" lang="ja-JP" altLang="en-US" sz="3200" dirty="0"/>
          </a:p>
        </p:txBody>
      </p:sp>
      <p:sp>
        <p:nvSpPr>
          <p:cNvPr id="3" name="テキスト ボックス 2"/>
          <p:cNvSpPr txBox="1"/>
          <p:nvPr/>
        </p:nvSpPr>
        <p:spPr>
          <a:xfrm>
            <a:off x="292345" y="1292803"/>
            <a:ext cx="9271580" cy="2308324"/>
          </a:xfrm>
          <a:prstGeom prst="rect">
            <a:avLst/>
          </a:prstGeom>
          <a:noFill/>
        </p:spPr>
        <p:txBody>
          <a:bodyPr wrap="square" rtlCol="0">
            <a:spAutoFit/>
          </a:bodyPr>
          <a:lstStyle/>
          <a:p>
            <a:r>
              <a:rPr kumimoji="1" lang="en-US" altLang="ja-JP" sz="2400" dirty="0" smtClean="0">
                <a:latin typeface="+mj-lt"/>
                <a:ea typeface="+mj-ea"/>
                <a:cs typeface="メイリオ" panose="020B0604030504040204" pitchFamily="50" charset="-128"/>
              </a:rPr>
              <a:t>Nonlinear cascade induces power law for turbulence spectrum</a:t>
            </a:r>
            <a:r>
              <a:rPr lang="en-US" altLang="ja-JP" sz="2400" dirty="0" smtClean="0">
                <a:latin typeface="+mj-lt"/>
                <a:ea typeface="+mj-ea"/>
                <a:cs typeface="メイリオ" panose="020B0604030504040204" pitchFamily="50" charset="-128"/>
              </a:rPr>
              <a:t>:</a:t>
            </a:r>
          </a:p>
          <a:p>
            <a:pPr lvl="1"/>
            <a:r>
              <a:rPr lang="en-US" altLang="ja-JP" sz="2400" dirty="0" smtClean="0">
                <a:latin typeface="+mj-lt"/>
                <a:ea typeface="+mj-ea"/>
                <a:cs typeface="メイリオ" panose="020B0604030504040204" pitchFamily="50" charset="-128"/>
              </a:rPr>
              <a:t>Fluid theory:</a:t>
            </a:r>
          </a:p>
          <a:p>
            <a:pPr lvl="1"/>
            <a:r>
              <a:rPr kumimoji="1" lang="en-US" altLang="ja-JP" sz="2400" dirty="0" smtClean="0">
                <a:latin typeface="+mj-lt"/>
                <a:ea typeface="+mj-ea"/>
                <a:cs typeface="メイリオ" panose="020B0604030504040204" pitchFamily="50" charset="-128"/>
              </a:rPr>
              <a:t>Energy </a:t>
            </a:r>
            <a:r>
              <a:rPr lang="en-US" altLang="ja-JP" sz="2400" dirty="0" smtClean="0">
                <a:latin typeface="+mj-lt"/>
                <a:ea typeface="+mj-ea"/>
                <a:cs typeface="メイリオ" panose="020B0604030504040204" pitchFamily="50" charset="-128"/>
              </a:rPr>
              <a:t>cascade</a:t>
            </a:r>
            <a:r>
              <a:rPr kumimoji="1" lang="en-US" altLang="ja-JP" sz="2400" dirty="0" smtClean="0">
                <a:latin typeface="+mj-lt"/>
                <a:ea typeface="+mj-ea"/>
                <a:cs typeface="メイリオ" panose="020B0604030504040204" pitchFamily="50" charset="-128"/>
              </a:rPr>
              <a:t> </a:t>
            </a:r>
            <a:r>
              <a:rPr kumimoji="1" lang="en-US" altLang="ja-JP" sz="2400" dirty="0" smtClean="0">
                <a:latin typeface="+mj-lt"/>
                <a:ea typeface="+mj-ea"/>
                <a:cs typeface="メイリオ" panose="020B0604030504040204" pitchFamily="50" charset="-128"/>
                <a:sym typeface="Wingdings" panose="05000000000000000000" pitchFamily="2" charset="2"/>
              </a:rPr>
              <a:t> -5/3 power law (Kolmogorov)</a:t>
            </a:r>
          </a:p>
          <a:p>
            <a:pPr lvl="1"/>
            <a:r>
              <a:rPr kumimoji="1" lang="en-US" altLang="ja-JP" sz="2400" dirty="0" smtClean="0">
                <a:latin typeface="+mj-lt"/>
                <a:ea typeface="+mj-ea"/>
                <a:cs typeface="メイリオ" panose="020B0604030504040204" pitchFamily="50" charset="-128"/>
              </a:rPr>
              <a:t>Kinetic theory:</a:t>
            </a:r>
          </a:p>
          <a:p>
            <a:pPr lvl="1"/>
            <a:r>
              <a:rPr lang="en-US" altLang="ja-JP" sz="2400" dirty="0" smtClean="0">
                <a:latin typeface="+mj-lt"/>
                <a:ea typeface="+mj-ea"/>
                <a:cs typeface="メイリオ" panose="020B0604030504040204" pitchFamily="50" charset="-128"/>
              </a:rPr>
              <a:t>Entropy cascade </a:t>
            </a:r>
            <a:r>
              <a:rPr lang="en-US" altLang="ja-JP" sz="2400" dirty="0" smtClean="0">
                <a:latin typeface="+mj-lt"/>
                <a:ea typeface="+mj-ea"/>
                <a:cs typeface="メイリオ" panose="020B0604030504040204" pitchFamily="50" charset="-128"/>
                <a:sym typeface="Wingdings" panose="05000000000000000000" pitchFamily="2" charset="2"/>
              </a:rPr>
              <a:t> -10/3 power law</a:t>
            </a:r>
            <a:endParaRPr kumimoji="1" lang="en-US" altLang="ja-JP" sz="2400" dirty="0" smtClean="0">
              <a:latin typeface="+mj-lt"/>
              <a:ea typeface="+mj-ea"/>
              <a:cs typeface="メイリオ" panose="020B0604030504040204" pitchFamily="50" charset="-128"/>
            </a:endParaRPr>
          </a:p>
          <a:p>
            <a:pPr lvl="1"/>
            <a:endParaRPr kumimoji="1" lang="ja-JP" altLang="en-US" sz="2400" dirty="0">
              <a:latin typeface="+mj-lt"/>
              <a:ea typeface="+mj-ea"/>
              <a:cs typeface="メイリオ" panose="020B0604030504040204" pitchFamily="50" charset="-128"/>
            </a:endParaRPr>
          </a:p>
        </p:txBody>
      </p:sp>
      <p:sp>
        <p:nvSpPr>
          <p:cNvPr id="4" name="テキスト ボックス 3"/>
          <p:cNvSpPr txBox="1"/>
          <p:nvPr/>
        </p:nvSpPr>
        <p:spPr>
          <a:xfrm>
            <a:off x="5361463" y="6396335"/>
            <a:ext cx="3915711" cy="461665"/>
          </a:xfrm>
          <a:prstGeom prst="rect">
            <a:avLst/>
          </a:prstGeom>
          <a:noFill/>
        </p:spPr>
        <p:txBody>
          <a:bodyPr wrap="square" rtlCol="0">
            <a:spAutoFit/>
          </a:bodyPr>
          <a:lstStyle/>
          <a:p>
            <a:r>
              <a:rPr kumimoji="1" lang="en-US" altLang="ja-JP" sz="1200" dirty="0" smtClean="0">
                <a:latin typeface="+mj-lt"/>
                <a:ea typeface="+mj-ea"/>
                <a:cs typeface="メイリオ" panose="020B0604030504040204" pitchFamily="50" charset="-128"/>
              </a:rPr>
              <a:t>[2]: </a:t>
            </a:r>
            <a:r>
              <a:rPr lang="nn-NO" altLang="ja-JP" sz="1200" dirty="0" smtClean="0"/>
              <a:t>H. Woo., «Computational fluid dynamics» (2010)</a:t>
            </a:r>
            <a:r>
              <a:rPr kumimoji="1" lang="en-US" altLang="ja-JP" sz="1200" dirty="0" smtClean="0">
                <a:latin typeface="+mj-lt"/>
                <a:ea typeface="+mj-ea"/>
                <a:cs typeface="メイリオ" panose="020B0604030504040204" pitchFamily="50" charset="-128"/>
              </a:rPr>
              <a:t/>
            </a:r>
            <a:br>
              <a:rPr kumimoji="1" lang="en-US" altLang="ja-JP" sz="1200" dirty="0" smtClean="0">
                <a:latin typeface="+mj-lt"/>
                <a:ea typeface="+mj-ea"/>
                <a:cs typeface="メイリオ" panose="020B0604030504040204" pitchFamily="50" charset="-128"/>
              </a:rPr>
            </a:br>
            <a:r>
              <a:rPr kumimoji="1" lang="en-US" altLang="ja-JP" sz="1200" dirty="0" smtClean="0">
                <a:latin typeface="+mj-lt"/>
                <a:ea typeface="+mj-ea"/>
                <a:cs typeface="メイリオ" panose="020B0604030504040204" pitchFamily="50" charset="-128"/>
              </a:rPr>
              <a:t>[3]: </a:t>
            </a:r>
            <a:r>
              <a:rPr kumimoji="1" lang="en-US" altLang="ja-JP" sz="1200" dirty="0" err="1" smtClean="0">
                <a:latin typeface="+mj-lt"/>
                <a:ea typeface="+mj-ea"/>
                <a:cs typeface="メイリオ" panose="020B0604030504040204" pitchFamily="50" charset="-128"/>
              </a:rPr>
              <a:t>T.Tatsuno</a:t>
            </a:r>
            <a:r>
              <a:rPr kumimoji="1" lang="en-US" altLang="ja-JP" sz="1200" dirty="0" smtClean="0">
                <a:latin typeface="+mj-lt"/>
                <a:ea typeface="+mj-ea"/>
                <a:cs typeface="メイリオ" panose="020B0604030504040204" pitchFamily="50" charset="-128"/>
              </a:rPr>
              <a:t>, et al., Phys. Rev. </a:t>
            </a:r>
            <a:r>
              <a:rPr kumimoji="1" lang="en-US" altLang="ja-JP" sz="1200" dirty="0" err="1" smtClean="0">
                <a:latin typeface="+mj-lt"/>
                <a:ea typeface="+mj-ea"/>
                <a:cs typeface="メイリオ" panose="020B0604030504040204" pitchFamily="50" charset="-128"/>
              </a:rPr>
              <a:t>Lett</a:t>
            </a:r>
            <a:r>
              <a:rPr kumimoji="1" lang="en-US" altLang="ja-JP" sz="1200" dirty="0" smtClean="0">
                <a:latin typeface="+mj-lt"/>
                <a:ea typeface="+mj-ea"/>
                <a:cs typeface="メイリオ" panose="020B0604030504040204" pitchFamily="50" charset="-128"/>
              </a:rPr>
              <a:t>. (2009)</a:t>
            </a:r>
            <a:endParaRPr kumimoji="1" lang="ja-JP" altLang="en-US" sz="1200" dirty="0">
              <a:latin typeface="+mj-lt"/>
              <a:ea typeface="+mj-ea"/>
              <a:cs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3684" y="4038957"/>
            <a:ext cx="2709966" cy="1796494"/>
          </a:xfrm>
          <a:prstGeom prst="rect">
            <a:avLst/>
          </a:prstGeom>
        </p:spPr>
      </p:pic>
      <p:sp>
        <p:nvSpPr>
          <p:cNvPr id="6" name="テキスト ボックス 5"/>
          <p:cNvSpPr txBox="1"/>
          <p:nvPr/>
        </p:nvSpPr>
        <p:spPr>
          <a:xfrm>
            <a:off x="6620816" y="5792536"/>
            <a:ext cx="2801452" cy="523220"/>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 spectrum of </a:t>
            </a:r>
            <a:r>
              <a:rPr lang="en-US" altLang="ja-JP" sz="1400" dirty="0" smtClean="0">
                <a:latin typeface="+mj-lt"/>
                <a:ea typeface="+mj-ea"/>
                <a:cs typeface="メイリオ" panose="020B0604030504040204" pitchFamily="50" charset="-128"/>
              </a:rPr>
              <a:t>entropy </a:t>
            </a:r>
            <a:r>
              <a:rPr kumimoji="1" lang="en-US" altLang="ja-JP" sz="1400" dirty="0" smtClean="0">
                <a:latin typeface="+mj-lt"/>
                <a:ea typeface="+mj-ea"/>
                <a:cs typeface="メイリオ" panose="020B0604030504040204" pitchFamily="50" charset="-128"/>
              </a:rPr>
              <a:t>and field energy[3]</a:t>
            </a:r>
            <a:endParaRPr kumimoji="1" lang="ja-JP" altLang="en-US" sz="1400" dirty="0">
              <a:latin typeface="+mj-lt"/>
              <a:ea typeface="+mj-ea"/>
              <a:cs typeface="メイリオ" panose="020B0604030504040204"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90" y="3658400"/>
            <a:ext cx="2914464" cy="2177051"/>
          </a:xfrm>
          <a:prstGeom prst="rect">
            <a:avLst/>
          </a:prstGeom>
        </p:spPr>
      </p:pic>
      <p:sp>
        <p:nvSpPr>
          <p:cNvPr id="8" name="テキスト ボックス 7"/>
          <p:cNvSpPr txBox="1"/>
          <p:nvPr/>
        </p:nvSpPr>
        <p:spPr>
          <a:xfrm>
            <a:off x="292345" y="5911251"/>
            <a:ext cx="3295655" cy="738664"/>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 Kolmogorov’s -5/3 power law for </a:t>
            </a:r>
            <a:r>
              <a:rPr kumimoji="1" lang="en-US" altLang="ja-JP" sz="1400" dirty="0" err="1" smtClean="0">
                <a:latin typeface="+mj-lt"/>
                <a:ea typeface="+mj-ea"/>
                <a:cs typeface="メイリオ" panose="020B0604030504040204" pitchFamily="50" charset="-128"/>
              </a:rPr>
              <a:t>navier</a:t>
            </a:r>
            <a:r>
              <a:rPr kumimoji="1" lang="en-US" altLang="ja-JP" sz="1400" dirty="0" smtClean="0">
                <a:latin typeface="+mj-lt"/>
                <a:ea typeface="+mj-ea"/>
                <a:cs typeface="メイリオ" panose="020B0604030504040204" pitchFamily="50" charset="-128"/>
              </a:rPr>
              <a:t>-stokes turbulence in various experiment[2] </a:t>
            </a:r>
            <a:endParaRPr kumimoji="1" lang="ja-JP" altLang="en-US" sz="1400" dirty="0">
              <a:latin typeface="+mj-lt"/>
              <a:ea typeface="+mj-ea"/>
              <a:cs typeface="メイリオ" panose="020B0604030504040204" pitchFamily="50" charset="-128"/>
            </a:endParaRPr>
          </a:p>
        </p:txBody>
      </p:sp>
      <p:grpSp>
        <p:nvGrpSpPr>
          <p:cNvPr id="9" name="グループ化 8"/>
          <p:cNvGrpSpPr/>
          <p:nvPr/>
        </p:nvGrpSpPr>
        <p:grpSpPr>
          <a:xfrm>
            <a:off x="2638018" y="4160874"/>
            <a:ext cx="3982798" cy="1674577"/>
            <a:chOff x="4121783" y="1313890"/>
            <a:chExt cx="4082225" cy="1716381"/>
          </a:xfrm>
        </p:grpSpPr>
        <p:sp>
          <p:nvSpPr>
            <p:cNvPr id="10" name="テキスト ボックス 9"/>
            <p:cNvSpPr txBox="1"/>
            <p:nvPr/>
          </p:nvSpPr>
          <p:spPr>
            <a:xfrm>
              <a:off x="5095016" y="2318124"/>
              <a:ext cx="939273" cy="441644"/>
            </a:xfrm>
            <a:prstGeom prst="rect">
              <a:avLst/>
            </a:prstGeom>
            <a:noFill/>
          </p:spPr>
          <p:txBody>
            <a:bodyPr wrap="square" rtlCol="0">
              <a:spAutoFit/>
            </a:bodyPr>
            <a:lstStyle/>
            <a:p>
              <a:r>
                <a:rPr lang="en-US" altLang="ja-JP" sz="1100" b="1" dirty="0" smtClean="0">
                  <a:solidFill>
                    <a:schemeClr val="tx2"/>
                  </a:solidFill>
                  <a:latin typeface="+mj-lt"/>
                  <a:ea typeface="+mj-ea"/>
                  <a:cs typeface="メイリオ" panose="020B0604030504040204" pitchFamily="50" charset="-128"/>
                </a:rPr>
                <a:t>ETG mode instability </a:t>
              </a:r>
              <a:endParaRPr kumimoji="1" lang="ja-JP" altLang="en-US" sz="1100" b="1" dirty="0">
                <a:solidFill>
                  <a:schemeClr val="tx2"/>
                </a:solidFill>
                <a:latin typeface="+mj-lt"/>
                <a:ea typeface="+mj-ea"/>
                <a:cs typeface="メイリオ" panose="020B0604030504040204" pitchFamily="50" charset="-128"/>
              </a:endParaRPr>
            </a:p>
          </p:txBody>
        </p:sp>
        <p:grpSp>
          <p:nvGrpSpPr>
            <p:cNvPr id="11" name="グループ化 10"/>
            <p:cNvGrpSpPr/>
            <p:nvPr/>
          </p:nvGrpSpPr>
          <p:grpSpPr>
            <a:xfrm>
              <a:off x="4121783" y="1313890"/>
              <a:ext cx="4082225" cy="1716381"/>
              <a:chOff x="4121783" y="1313890"/>
              <a:chExt cx="4082225" cy="1716381"/>
            </a:xfrm>
          </p:grpSpPr>
          <p:grpSp>
            <p:nvGrpSpPr>
              <p:cNvPr id="12" name="グループ化 11"/>
              <p:cNvGrpSpPr/>
              <p:nvPr/>
            </p:nvGrpSpPr>
            <p:grpSpPr>
              <a:xfrm>
                <a:off x="4121783" y="1313890"/>
                <a:ext cx="4082225" cy="1716381"/>
                <a:chOff x="4121783" y="1313890"/>
                <a:chExt cx="4082225" cy="1716381"/>
              </a:xfrm>
            </p:grpSpPr>
            <p:sp>
              <p:nvSpPr>
                <p:cNvPr id="14" name="フリーフォーム 13"/>
                <p:cNvSpPr/>
                <p:nvPr/>
              </p:nvSpPr>
              <p:spPr>
                <a:xfrm>
                  <a:off x="6791696" y="2170195"/>
                  <a:ext cx="495711" cy="589573"/>
                </a:xfrm>
                <a:custGeom>
                  <a:avLst/>
                  <a:gdLst>
                    <a:gd name="connsiteX0" fmla="*/ 0 w 654908"/>
                    <a:gd name="connsiteY0" fmla="*/ 0 h 506627"/>
                    <a:gd name="connsiteX1" fmla="*/ 457200 w 654908"/>
                    <a:gd name="connsiteY1" fmla="*/ 234778 h 506627"/>
                    <a:gd name="connsiteX2" fmla="*/ 654908 w 654908"/>
                    <a:gd name="connsiteY2" fmla="*/ 506627 h 506627"/>
                  </a:gdLst>
                  <a:ahLst/>
                  <a:cxnLst>
                    <a:cxn ang="0">
                      <a:pos x="connsiteX0" y="connsiteY0"/>
                    </a:cxn>
                    <a:cxn ang="0">
                      <a:pos x="connsiteX1" y="connsiteY1"/>
                    </a:cxn>
                    <a:cxn ang="0">
                      <a:pos x="connsiteX2" y="connsiteY2"/>
                    </a:cxn>
                  </a:cxnLst>
                  <a:rect l="l" t="t" r="r" b="b"/>
                  <a:pathLst>
                    <a:path w="654908" h="506627">
                      <a:moveTo>
                        <a:pt x="0" y="0"/>
                      </a:moveTo>
                      <a:cubicBezTo>
                        <a:pt x="174024" y="75170"/>
                        <a:pt x="348049" y="150340"/>
                        <a:pt x="457200" y="234778"/>
                      </a:cubicBezTo>
                      <a:cubicBezTo>
                        <a:pt x="566351" y="319216"/>
                        <a:pt x="610629" y="412921"/>
                        <a:pt x="654908" y="5066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4983539" y="1608585"/>
                  <a:ext cx="1801544" cy="1118938"/>
                </a:xfrm>
                <a:custGeom>
                  <a:avLst/>
                  <a:gdLst>
                    <a:gd name="connsiteX0" fmla="*/ 1581665 w 1581665"/>
                    <a:gd name="connsiteY0" fmla="*/ 499327 h 1005954"/>
                    <a:gd name="connsiteX1" fmla="*/ 741406 w 1581665"/>
                    <a:gd name="connsiteY1" fmla="*/ 5056 h 1005954"/>
                    <a:gd name="connsiteX2" fmla="*/ 234779 w 1581665"/>
                    <a:gd name="connsiteY2" fmla="*/ 289262 h 1005954"/>
                    <a:gd name="connsiteX3" fmla="*/ 0 w 1581665"/>
                    <a:gd name="connsiteY3" fmla="*/ 1005954 h 1005954"/>
                  </a:gdLst>
                  <a:ahLst/>
                  <a:cxnLst>
                    <a:cxn ang="0">
                      <a:pos x="connsiteX0" y="connsiteY0"/>
                    </a:cxn>
                    <a:cxn ang="0">
                      <a:pos x="connsiteX1" y="connsiteY1"/>
                    </a:cxn>
                    <a:cxn ang="0">
                      <a:pos x="connsiteX2" y="connsiteY2"/>
                    </a:cxn>
                    <a:cxn ang="0">
                      <a:pos x="connsiteX3" y="connsiteY3"/>
                    </a:cxn>
                  </a:cxnLst>
                  <a:rect l="l" t="t" r="r" b="b"/>
                  <a:pathLst>
                    <a:path w="1581665" h="1005954">
                      <a:moveTo>
                        <a:pt x="1581665" y="499327"/>
                      </a:moveTo>
                      <a:cubicBezTo>
                        <a:pt x="1273776" y="269697"/>
                        <a:pt x="965887" y="40067"/>
                        <a:pt x="741406" y="5056"/>
                      </a:cubicBezTo>
                      <a:cubicBezTo>
                        <a:pt x="516925" y="-29955"/>
                        <a:pt x="358347" y="122446"/>
                        <a:pt x="234779" y="289262"/>
                      </a:cubicBezTo>
                      <a:cubicBezTo>
                        <a:pt x="111211" y="456078"/>
                        <a:pt x="55605" y="731016"/>
                        <a:pt x="0" y="1005954"/>
                      </a:cubicBez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4121783" y="1313890"/>
                  <a:ext cx="4082225" cy="1716381"/>
                  <a:chOff x="4120353" y="1319336"/>
                  <a:chExt cx="4082225" cy="1716381"/>
                </a:xfrm>
              </p:grpSpPr>
              <p:grpSp>
                <p:nvGrpSpPr>
                  <p:cNvPr id="17" name="グループ化 16"/>
                  <p:cNvGrpSpPr/>
                  <p:nvPr/>
                </p:nvGrpSpPr>
                <p:grpSpPr>
                  <a:xfrm>
                    <a:off x="4120353" y="1319336"/>
                    <a:ext cx="4082225" cy="1716381"/>
                    <a:chOff x="4027678" y="2048754"/>
                    <a:chExt cx="4082225" cy="1716381"/>
                  </a:xfrm>
                </p:grpSpPr>
                <p:cxnSp>
                  <p:nvCxnSpPr>
                    <p:cNvPr id="22" name="直線矢印コネクタ 21"/>
                    <p:cNvCxnSpPr/>
                    <p:nvPr/>
                  </p:nvCxnSpPr>
                  <p:spPr>
                    <a:xfrm flipV="1">
                      <a:off x="4867942" y="2068008"/>
                      <a:ext cx="0" cy="1380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4867942" y="3448572"/>
                      <a:ext cx="24525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027678" y="2087329"/>
                      <a:ext cx="840264" cy="470852"/>
                    </a:xfrm>
                    <a:prstGeom prst="rect">
                      <a:avLst/>
                    </a:prstGeom>
                    <a:noFill/>
                  </p:spPr>
                  <p:txBody>
                    <a:bodyPr wrap="none" rtlCol="0">
                      <a:spAutoFit/>
                    </a:bodyPr>
                    <a:lstStyle/>
                    <a:p>
                      <a:r>
                        <a:rPr kumimoji="1" lang="en-US" altLang="ja-JP" sz="1400" dirty="0" smtClean="0"/>
                        <a:t>Turbulent</a:t>
                      </a:r>
                      <a:br>
                        <a:rPr kumimoji="1" lang="en-US" altLang="ja-JP" sz="1400" dirty="0" smtClean="0"/>
                      </a:br>
                      <a:r>
                        <a:rPr kumimoji="1" lang="en-US" altLang="ja-JP" sz="1400" dirty="0" smtClean="0"/>
                        <a:t>energy</a:t>
                      </a:r>
                      <a:endParaRPr kumimoji="1" lang="ja-JP" altLang="en-US" sz="1400" dirty="0"/>
                    </a:p>
                  </p:txBody>
                </p:sp>
                <mc:AlternateContent xmlns:mc="http://schemas.openxmlformats.org/markup-compatibility/2006" xmlns:a14="http://schemas.microsoft.com/office/drawing/2010/main">
                  <mc:Choice Requires="a14">
                    <p:sp>
                      <p:nvSpPr>
                        <p:cNvPr id="25" name="テキスト ボックス 24"/>
                        <p:cNvSpPr txBox="1"/>
                        <p:nvPr/>
                      </p:nvSpPr>
                      <p:spPr>
                        <a:xfrm>
                          <a:off x="7139414" y="3448572"/>
                          <a:ext cx="5373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smtClean="0">
                                        <a:latin typeface="Cambria Math"/>
                                      </a:rPr>
                                    </m:ctrlPr>
                                  </m:sSubPr>
                                  <m:e>
                                    <m:r>
                                      <a:rPr kumimoji="1" lang="en-US" altLang="ja-JP" sz="1400" b="0" i="1" smtClean="0">
                                        <a:latin typeface="Cambria Math" panose="02040503050406030204" pitchFamily="18" charset="0"/>
                                      </a:rPr>
                                      <m:t>𝑘</m:t>
                                    </m:r>
                                  </m:e>
                                  <m:sub>
                                    <m:r>
                                      <a:rPr kumimoji="1" lang="en-US" altLang="ja-JP" sz="1400" b="0" i="1" smtClean="0">
                                        <a:latin typeface="Cambria Math" panose="02040503050406030204" pitchFamily="18" charset="0"/>
                                      </a:rPr>
                                      <m:t>⊥</m:t>
                                    </m:r>
                                  </m:sub>
                                </m:sSub>
                                <m:r>
                                  <a:rPr kumimoji="1" lang="en-US" altLang="ja-JP" sz="1400" b="0" i="1" smtClean="0">
                                    <a:latin typeface="Cambria Math" panose="02040503050406030204" pitchFamily="18" charset="0"/>
                                  </a:rPr>
                                  <m:t>𝜌</m:t>
                                </m:r>
                              </m:oMath>
                            </m:oMathPara>
                          </a14:m>
                          <a:endParaRPr kumimoji="1" lang="ja-JP" altLang="en-US" sz="14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7139414" y="3448572"/>
                          <a:ext cx="537327" cy="307777"/>
                        </a:xfrm>
                        <a:prstGeom prst="rect">
                          <a:avLst/>
                        </a:prstGeom>
                        <a:blipFill rotWithShape="0">
                          <a:blip r:embed="rId7"/>
                          <a:stretch>
                            <a:fillRect b="-4000"/>
                          </a:stretch>
                        </a:blipFill>
                      </p:spPr>
                      <p:txBody>
                        <a:bodyPr/>
                        <a:lstStyle/>
                        <a:p>
                          <a:r>
                            <a:rPr lang="ja-JP" altLang="en-US">
                              <a:noFill/>
                            </a:rPr>
                            <a:t> </a:t>
                          </a:r>
                        </a:p>
                      </p:txBody>
                    </p:sp>
                  </mc:Fallback>
                </mc:AlternateContent>
                <p:grpSp>
                  <p:nvGrpSpPr>
                    <p:cNvPr id="26" name="グループ化 25"/>
                    <p:cNvGrpSpPr/>
                    <p:nvPr/>
                  </p:nvGrpSpPr>
                  <p:grpSpPr>
                    <a:xfrm>
                      <a:off x="6697610" y="2703457"/>
                      <a:ext cx="1412293" cy="578132"/>
                      <a:chOff x="3286794" y="4450875"/>
                      <a:chExt cx="996881" cy="449888"/>
                    </a:xfrm>
                  </p:grpSpPr>
                  <p:sp>
                    <p:nvSpPr>
                      <p:cNvPr id="36" name="フリーフォーム 35"/>
                      <p:cNvSpPr/>
                      <p:nvPr/>
                    </p:nvSpPr>
                    <p:spPr>
                      <a:xfrm rot="950901">
                        <a:off x="3494519" y="4764729"/>
                        <a:ext cx="253765" cy="136034"/>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3"/>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rot="719404">
                        <a:off x="3286794" y="4583249"/>
                        <a:ext cx="249746" cy="135001"/>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3"/>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551204" y="4450875"/>
                        <a:ext cx="732471" cy="343676"/>
                      </a:xfrm>
                      <a:prstGeom prst="rect">
                        <a:avLst/>
                      </a:prstGeom>
                      <a:noFill/>
                    </p:spPr>
                    <p:txBody>
                      <a:bodyPr wrap="square" rtlCol="0">
                        <a:spAutoFit/>
                      </a:bodyPr>
                      <a:lstStyle/>
                      <a:p>
                        <a:r>
                          <a:rPr kumimoji="1" lang="en-US" altLang="ja-JP" sz="1100" b="1" dirty="0" smtClean="0">
                            <a:solidFill>
                              <a:schemeClr val="accent3"/>
                            </a:solidFill>
                            <a:latin typeface="+mj-lt"/>
                            <a:ea typeface="+mj-ea"/>
                            <a:cs typeface="メイリオ" panose="020B0604030504040204" pitchFamily="50" charset="-128"/>
                          </a:rPr>
                          <a:t>entropy cascade</a:t>
                        </a:r>
                        <a:endParaRPr kumimoji="1" lang="ja-JP" altLang="en-US" sz="1100" b="1" dirty="0">
                          <a:solidFill>
                            <a:schemeClr val="accent3"/>
                          </a:solidFill>
                          <a:latin typeface="+mj-lt"/>
                          <a:ea typeface="+mj-ea"/>
                          <a:cs typeface="メイリオ" panose="020B0604030504040204" pitchFamily="50" charset="-128"/>
                        </a:endParaRPr>
                      </a:p>
                    </p:txBody>
                  </p:sp>
                </p:grpSp>
                <p:grpSp>
                  <p:nvGrpSpPr>
                    <p:cNvPr id="27" name="グループ化 26"/>
                    <p:cNvGrpSpPr/>
                    <p:nvPr/>
                  </p:nvGrpSpPr>
                  <p:grpSpPr>
                    <a:xfrm>
                      <a:off x="5695646" y="2048754"/>
                      <a:ext cx="1878350" cy="336058"/>
                      <a:chOff x="1048319" y="5397933"/>
                      <a:chExt cx="1163084" cy="390837"/>
                    </a:xfrm>
                  </p:grpSpPr>
                  <p:sp>
                    <p:nvSpPr>
                      <p:cNvPr id="34" name="フリーフォーム 33"/>
                      <p:cNvSpPr/>
                      <p:nvPr/>
                    </p:nvSpPr>
                    <p:spPr>
                      <a:xfrm>
                        <a:off x="1048319" y="5635828"/>
                        <a:ext cx="159086" cy="152942"/>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4"/>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069877" y="5397933"/>
                        <a:ext cx="1141526" cy="304255"/>
                      </a:xfrm>
                      <a:prstGeom prst="rect">
                        <a:avLst/>
                      </a:prstGeom>
                      <a:noFill/>
                      <a:ln>
                        <a:noFill/>
                      </a:ln>
                    </p:spPr>
                    <p:txBody>
                      <a:bodyPr wrap="square" rtlCol="0">
                        <a:spAutoFit/>
                      </a:bodyPr>
                      <a:lstStyle/>
                      <a:p>
                        <a:r>
                          <a:rPr kumimoji="1" lang="en-US" altLang="ja-JP" sz="1100" b="1" dirty="0" smtClean="0">
                            <a:solidFill>
                              <a:schemeClr val="accent4"/>
                            </a:solidFill>
                            <a:latin typeface="+mj-lt"/>
                            <a:ea typeface="+mj-ea"/>
                            <a:cs typeface="メイリオ" panose="020B0604030504040204" pitchFamily="50" charset="-128"/>
                          </a:rPr>
                          <a:t>energy inverse cascade</a:t>
                        </a:r>
                        <a:endParaRPr kumimoji="1" lang="ja-JP" altLang="en-US" sz="1100" b="1" dirty="0">
                          <a:solidFill>
                            <a:schemeClr val="accent4"/>
                          </a:solidFill>
                          <a:latin typeface="+mj-lt"/>
                          <a:ea typeface="+mj-ea"/>
                          <a:cs typeface="メイリオ" panose="020B0604030504040204" pitchFamily="50" charset="-128"/>
                        </a:endParaRPr>
                      </a:p>
                    </p:txBody>
                  </p:sp>
                </p:grpSp>
                <p:grpSp>
                  <p:nvGrpSpPr>
                    <p:cNvPr id="28" name="グループ化 27"/>
                    <p:cNvGrpSpPr/>
                    <p:nvPr/>
                  </p:nvGrpSpPr>
                  <p:grpSpPr>
                    <a:xfrm rot="20935526">
                      <a:off x="6051159" y="2228892"/>
                      <a:ext cx="1514095" cy="576328"/>
                      <a:chOff x="3335355" y="1549127"/>
                      <a:chExt cx="1514095" cy="576328"/>
                    </a:xfrm>
                  </p:grpSpPr>
                  <p:sp>
                    <p:nvSpPr>
                      <p:cNvPr id="31" name="フリーフォーム 30"/>
                      <p:cNvSpPr/>
                      <p:nvPr/>
                    </p:nvSpPr>
                    <p:spPr>
                      <a:xfrm>
                        <a:off x="3620232" y="1827527"/>
                        <a:ext cx="245477" cy="238056"/>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3335355" y="1549127"/>
                        <a:ext cx="245477" cy="238056"/>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rot="664474">
                        <a:off x="3785831" y="1683811"/>
                        <a:ext cx="1063619" cy="441644"/>
                      </a:xfrm>
                      <a:prstGeom prst="rect">
                        <a:avLst/>
                      </a:prstGeom>
                      <a:noFill/>
                    </p:spPr>
                    <p:txBody>
                      <a:bodyPr wrap="square" rtlCol="0">
                        <a:spAutoFit/>
                      </a:bodyPr>
                      <a:lstStyle/>
                      <a:p>
                        <a:r>
                          <a:rPr kumimoji="1" lang="en-US" altLang="ja-JP" sz="1100" b="1" dirty="0" smtClean="0">
                            <a:solidFill>
                              <a:schemeClr val="accent2"/>
                            </a:solidFill>
                            <a:latin typeface="+mj-lt"/>
                            <a:ea typeface="+mj-ea"/>
                            <a:cs typeface="メイリオ" panose="020B0604030504040204" pitchFamily="50" charset="-128"/>
                          </a:rPr>
                          <a:t>enstrophy cascade</a:t>
                        </a:r>
                        <a:endParaRPr kumimoji="1" lang="ja-JP" altLang="en-US" sz="1100" b="1" dirty="0">
                          <a:solidFill>
                            <a:schemeClr val="accent2"/>
                          </a:solidFill>
                          <a:latin typeface="+mj-lt"/>
                          <a:ea typeface="+mj-ea"/>
                          <a:cs typeface="メイリオ" panose="020B0604030504040204" pitchFamily="50" charset="-128"/>
                        </a:endParaRPr>
                      </a:p>
                    </p:txBody>
                  </p:sp>
                </p:grpSp>
                <p:cxnSp>
                  <p:nvCxnSpPr>
                    <p:cNvPr id="29" name="直線コネクタ 28"/>
                    <p:cNvCxnSpPr/>
                    <p:nvPr/>
                  </p:nvCxnSpPr>
                  <p:spPr>
                    <a:xfrm flipV="1">
                      <a:off x="5952566" y="2397971"/>
                      <a:ext cx="0" cy="10720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5736186" y="3457358"/>
                          <a:ext cx="40799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0" i="1" smtClean="0">
                                        <a:latin typeface="Cambria Math"/>
                                      </a:rPr>
                                    </m:ctrlPr>
                                  </m:sSubPr>
                                  <m:e>
                                    <m:r>
                                      <a:rPr kumimoji="1" lang="en-US" altLang="ja-JP" sz="1400" b="0" i="1" smtClean="0">
                                        <a:latin typeface="Cambria Math" panose="02040503050406030204" pitchFamily="18" charset="0"/>
                                      </a:rPr>
                                      <m:t>𝑘</m:t>
                                    </m:r>
                                  </m:e>
                                  <m:sub>
                                    <m:r>
                                      <a:rPr kumimoji="1" lang="en-US" altLang="ja-JP" sz="1400" b="0" i="1" smtClean="0">
                                        <a:latin typeface="Cambria Math" panose="02040503050406030204" pitchFamily="18" charset="0"/>
                                      </a:rPr>
                                      <m:t>𝑠</m:t>
                                    </m:r>
                                  </m:sub>
                                </m:sSub>
                              </m:oMath>
                            </m:oMathPara>
                          </a14:m>
                          <a:endParaRPr kumimoji="1" lang="ja-JP" altLang="en-US" sz="1400" dirty="0"/>
                        </a:p>
                      </p:txBody>
                    </p:sp>
                  </mc:Choice>
                  <mc:Fallback xmlns="">
                    <p:sp>
                      <p:nvSpPr>
                        <p:cNvPr id="62" name="テキスト ボックス 61"/>
                        <p:cNvSpPr txBox="1">
                          <a:spLocks noRot="1" noChangeAspect="1" noMove="1" noResize="1" noEditPoints="1" noAdjustHandles="1" noChangeArrowheads="1" noChangeShapeType="1" noTextEdit="1"/>
                        </p:cNvSpPr>
                        <p:nvPr/>
                      </p:nvSpPr>
                      <p:spPr>
                        <a:xfrm>
                          <a:off x="5736186" y="3457358"/>
                          <a:ext cx="407996" cy="307777"/>
                        </a:xfrm>
                        <a:prstGeom prst="rect">
                          <a:avLst/>
                        </a:prstGeom>
                        <a:blipFill rotWithShape="0">
                          <a:blip r:embed="rId8"/>
                          <a:stretch>
                            <a:fillRect/>
                          </a:stretch>
                        </a:blipFill>
                      </p:spPr>
                      <p:txBody>
                        <a:bodyPr/>
                        <a:lstStyle/>
                        <a:p>
                          <a:r>
                            <a:rPr lang="ja-JP" altLang="en-US">
                              <a:noFill/>
                            </a:rPr>
                            <a:t> </a:t>
                          </a:r>
                        </a:p>
                      </p:txBody>
                    </p:sp>
                  </mc:Fallback>
                </mc:AlternateContent>
              </p:grpSp>
              <p:grpSp>
                <p:nvGrpSpPr>
                  <p:cNvPr id="18" name="グループ化 17"/>
                  <p:cNvGrpSpPr/>
                  <p:nvPr/>
                </p:nvGrpSpPr>
                <p:grpSpPr>
                  <a:xfrm>
                    <a:off x="4299336" y="1405264"/>
                    <a:ext cx="1527619" cy="836568"/>
                    <a:chOff x="4352220" y="3695382"/>
                    <a:chExt cx="1527619" cy="836568"/>
                  </a:xfrm>
                </p:grpSpPr>
                <p:cxnSp>
                  <p:nvCxnSpPr>
                    <p:cNvPr id="19" name="直線矢印コネクタ 18"/>
                    <p:cNvCxnSpPr>
                      <a:endCxn id="20" idx="2"/>
                    </p:cNvCxnSpPr>
                    <p:nvPr/>
                  </p:nvCxnSpPr>
                  <p:spPr>
                    <a:xfrm flipV="1">
                      <a:off x="4835359" y="3890859"/>
                      <a:ext cx="653526" cy="4038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5488885" y="3695382"/>
                      <a:ext cx="390954" cy="39095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4352220" y="4254951"/>
                      <a:ext cx="1007356" cy="276999"/>
                    </a:xfrm>
                    <a:prstGeom prst="rect">
                      <a:avLst/>
                    </a:prstGeom>
                    <a:noFill/>
                  </p:spPr>
                  <p:txBody>
                    <a:bodyPr wrap="square" rtlCol="0">
                      <a:spAutoFit/>
                    </a:bodyPr>
                    <a:lstStyle/>
                    <a:p>
                      <a:r>
                        <a:rPr lang="en-US" altLang="ja-JP" sz="1200" b="1" dirty="0" smtClean="0">
                          <a:solidFill>
                            <a:schemeClr val="accent2"/>
                          </a:solidFill>
                          <a:latin typeface="+mj-lt"/>
                          <a:ea typeface="+mj-ea"/>
                          <a:cs typeface="メイリオ" panose="020B0604030504040204" pitchFamily="50" charset="-128"/>
                        </a:rPr>
                        <a:t>Zonal flow</a:t>
                      </a:r>
                      <a:endParaRPr kumimoji="1" lang="ja-JP" altLang="en-US" sz="1200" b="1" dirty="0">
                        <a:solidFill>
                          <a:schemeClr val="accent2"/>
                        </a:solidFill>
                        <a:latin typeface="+mj-lt"/>
                        <a:ea typeface="+mj-ea"/>
                        <a:cs typeface="メイリオ" panose="020B0604030504040204" pitchFamily="50" charset="-128"/>
                      </a:endParaRPr>
                    </a:p>
                  </p:txBody>
                </p:sp>
              </p:grpSp>
            </p:grpSp>
          </p:grpSp>
          <p:sp>
            <p:nvSpPr>
              <p:cNvPr id="13" name="フリーフォーム 12"/>
              <p:cNvSpPr/>
              <p:nvPr/>
            </p:nvSpPr>
            <p:spPr>
              <a:xfrm>
                <a:off x="5885588" y="2113497"/>
                <a:ext cx="302740" cy="599313"/>
              </a:xfrm>
              <a:custGeom>
                <a:avLst/>
                <a:gdLst>
                  <a:gd name="connsiteX0" fmla="*/ 0 w 302740"/>
                  <a:gd name="connsiteY0" fmla="*/ 586956 h 599313"/>
                  <a:gd name="connsiteX1" fmla="*/ 154459 w 302740"/>
                  <a:gd name="connsiteY1" fmla="*/ 10 h 599313"/>
                  <a:gd name="connsiteX2" fmla="*/ 302740 w 302740"/>
                  <a:gd name="connsiteY2" fmla="*/ 599313 h 599313"/>
                </a:gdLst>
                <a:ahLst/>
                <a:cxnLst>
                  <a:cxn ang="0">
                    <a:pos x="connsiteX0" y="connsiteY0"/>
                  </a:cxn>
                  <a:cxn ang="0">
                    <a:pos x="connsiteX1" y="connsiteY1"/>
                  </a:cxn>
                  <a:cxn ang="0">
                    <a:pos x="connsiteX2" y="connsiteY2"/>
                  </a:cxn>
                </a:cxnLst>
                <a:rect l="l" t="t" r="r" b="b"/>
                <a:pathLst>
                  <a:path w="302740" h="599313">
                    <a:moveTo>
                      <a:pt x="0" y="586956"/>
                    </a:moveTo>
                    <a:cubicBezTo>
                      <a:pt x="52001" y="292453"/>
                      <a:pt x="104002" y="-2050"/>
                      <a:pt x="154459" y="10"/>
                    </a:cubicBezTo>
                    <a:cubicBezTo>
                      <a:pt x="204916" y="2069"/>
                      <a:pt x="253828" y="300691"/>
                      <a:pt x="302740" y="599313"/>
                    </a:cubicBezTo>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9" name="テキスト ボックス 38"/>
          <p:cNvSpPr txBox="1"/>
          <p:nvPr/>
        </p:nvSpPr>
        <p:spPr>
          <a:xfrm>
            <a:off x="3508821" y="5924611"/>
            <a:ext cx="2685591" cy="523220"/>
          </a:xfrm>
          <a:prstGeom prst="rect">
            <a:avLst/>
          </a:prstGeom>
          <a:noFill/>
        </p:spPr>
        <p:txBody>
          <a:bodyPr wrap="square" rtlCol="0">
            <a:spAutoFit/>
          </a:bodyPr>
          <a:lstStyle/>
          <a:p>
            <a:r>
              <a:rPr lang="en-US" altLang="ja-JP" sz="1400" dirty="0" smtClean="0">
                <a:latin typeface="+mj-lt"/>
                <a:ea typeface="+mj-ea"/>
                <a:cs typeface="メイリオ" panose="020B0604030504040204" pitchFamily="50" charset="-128"/>
              </a:rPr>
              <a:t>Fig. possible structure for </a:t>
            </a:r>
          </a:p>
          <a:p>
            <a:r>
              <a:rPr lang="en-US" altLang="ja-JP" sz="1400" dirty="0" smtClean="0">
                <a:latin typeface="+mj-lt"/>
                <a:ea typeface="+mj-ea"/>
                <a:cs typeface="メイリオ" panose="020B0604030504040204" pitchFamily="50" charset="-128"/>
              </a:rPr>
              <a:t>ETG driven turbulence</a:t>
            </a:r>
            <a:endParaRPr kumimoji="1" lang="ja-JP" altLang="en-US" sz="1400" dirty="0">
              <a:latin typeface="+mj-lt"/>
              <a:ea typeface="+mj-ea"/>
              <a:cs typeface="メイリオ" panose="020B0604030504040204" pitchFamily="50" charset="-128"/>
            </a:endParaRPr>
          </a:p>
        </p:txBody>
      </p:sp>
    </p:spTree>
    <p:extLst>
      <p:ext uri="{BB962C8B-B14F-4D97-AF65-F5344CB8AC3E}">
        <p14:creationId xmlns:p14="http://schemas.microsoft.com/office/powerpoint/2010/main" val="550113710"/>
      </p:ext>
    </p:extLst>
  </p:cSld>
  <p:clrMapOvr>
    <a:masterClrMapping/>
  </p:clrMapOvr>
  <mc:AlternateContent xmlns:mc="http://schemas.openxmlformats.org/markup-compatibility/2006" xmlns:p14="http://schemas.microsoft.com/office/powerpoint/2010/main">
    <mc:Choice Requires="p14">
      <p:transition spd="slow" p14:dur="2000" advTm="118295"/>
    </mc:Choice>
    <mc:Fallback xmlns="">
      <p:transition spd="slow" advTm="11829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Energy balance</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32" y="1124744"/>
            <a:ext cx="3085713" cy="2160000"/>
          </a:xfrm>
          <a:prstGeom prst="rect">
            <a:avLst/>
          </a:prstGeo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4005" b="4926"/>
          <a:stretch/>
        </p:blipFill>
        <p:spPr>
          <a:xfrm>
            <a:off x="5174024" y="3540420"/>
            <a:ext cx="3115628" cy="2160000"/>
          </a:xfrm>
          <a:prstGeom prst="rect">
            <a:avLst/>
          </a:prstGeom>
        </p:spPr>
      </p:pic>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4005" b="4820"/>
          <a:stretch/>
        </p:blipFill>
        <p:spPr>
          <a:xfrm>
            <a:off x="5177482" y="1124744"/>
            <a:ext cx="3112170" cy="216000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332" y="3513530"/>
            <a:ext cx="3085713" cy="2160000"/>
          </a:xfrm>
          <a:prstGeom prst="rect">
            <a:avLst/>
          </a:prstGeom>
        </p:spPr>
      </p:pic>
      <p:sp>
        <p:nvSpPr>
          <p:cNvPr id="8" name="テキスト ボックス 7"/>
          <p:cNvSpPr txBox="1"/>
          <p:nvPr/>
        </p:nvSpPr>
        <p:spPr>
          <a:xfrm>
            <a:off x="1234858" y="3150972"/>
            <a:ext cx="2818158" cy="523220"/>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 energy balan</a:t>
            </a:r>
            <a:r>
              <a:rPr lang="en-US" altLang="ja-JP" sz="1400" dirty="0" smtClean="0">
                <a:latin typeface="+mj-lt"/>
                <a:ea typeface="+mj-ea"/>
                <a:cs typeface="メイリオ" panose="020B0604030504040204" pitchFamily="50" charset="-128"/>
              </a:rPr>
              <a:t>ce for decaying turbulence simulation</a:t>
            </a:r>
            <a:endParaRPr kumimoji="1" lang="ja-JP" altLang="en-US" sz="1400" dirty="0">
              <a:latin typeface="+mj-lt"/>
              <a:ea typeface="+mj-ea"/>
              <a:cs typeface="メイリオ" panose="020B0604030504040204" pitchFamily="50" charset="-128"/>
            </a:endParaRPr>
          </a:p>
        </p:txBody>
      </p:sp>
      <p:sp>
        <p:nvSpPr>
          <p:cNvPr id="9" name="テキスト ボックス 8"/>
          <p:cNvSpPr txBox="1"/>
          <p:nvPr/>
        </p:nvSpPr>
        <p:spPr>
          <a:xfrm>
            <a:off x="5471493" y="3150972"/>
            <a:ext cx="3104095" cy="523220"/>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 enstrophy selectively dissipates in </a:t>
            </a:r>
            <a:r>
              <a:rPr lang="en-US" altLang="ja-JP" sz="1400" dirty="0" smtClean="0">
                <a:latin typeface="+mj-lt"/>
                <a:ea typeface="+mj-ea"/>
                <a:cs typeface="メイリオ" panose="020B0604030504040204" pitchFamily="50" charset="-128"/>
              </a:rPr>
              <a:t> decaying turbulence simulation</a:t>
            </a:r>
            <a:endParaRPr kumimoji="1" lang="ja-JP" altLang="en-US" sz="1400" dirty="0">
              <a:latin typeface="+mj-lt"/>
              <a:ea typeface="+mj-ea"/>
              <a:cs typeface="メイリオ" panose="020B0604030504040204" pitchFamily="50" charset="-128"/>
            </a:endParaRPr>
          </a:p>
        </p:txBody>
      </p:sp>
      <mc:AlternateContent xmlns:mc="http://schemas.openxmlformats.org/markup-compatibility/2006" xmlns:a14="http://schemas.microsoft.com/office/drawing/2010/main">
        <mc:Choice Requires="a14">
          <p:sp>
            <p:nvSpPr>
              <p:cNvPr id="10" name="テキスト ボックス 9"/>
              <p:cNvSpPr txBox="1"/>
              <p:nvPr/>
            </p:nvSpPr>
            <p:spPr>
              <a:xfrm>
                <a:off x="1234857" y="5700420"/>
                <a:ext cx="3090007" cy="947695"/>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 set of decaying turbulence simulation: Landau damping weakened as </a:t>
                </a:r>
                <a14:m>
                  <m:oMath xmlns:m="http://schemas.openxmlformats.org/officeDocument/2006/math">
                    <m:r>
                      <m:rPr>
                        <m:sty m:val="p"/>
                      </m:rPr>
                      <a:rPr kumimoji="1" lang="en-US" altLang="ja-JP" sz="1400" b="0" i="0" smtClean="0">
                        <a:latin typeface="Cambria Math" panose="02040503050406030204" pitchFamily="18" charset="0"/>
                        <a:ea typeface="+mj-ea"/>
                        <a:cs typeface="メイリオ" panose="020B0604030504040204" pitchFamily="50" charset="-128"/>
                      </a:rPr>
                      <m:t>Θ</m:t>
                    </m:r>
                    <m:r>
                      <a:rPr kumimoji="1" lang="en-US" altLang="ja-JP" sz="1400" b="0" i="1" smtClean="0">
                        <a:latin typeface="Cambria Math" panose="02040503050406030204" pitchFamily="18" charset="0"/>
                        <a:ea typeface="+mj-ea"/>
                        <a:cs typeface="メイリオ" panose="020B0604030504040204" pitchFamily="50" charset="-128"/>
                      </a:rPr>
                      <m:t>=</m:t>
                    </m:r>
                    <m:sSup>
                      <m:sSupPr>
                        <m:ctrlPr>
                          <a:rPr kumimoji="1" lang="en-US" altLang="ja-JP" sz="1400" b="0" i="1" smtClean="0">
                            <a:latin typeface="Cambria Math"/>
                            <a:ea typeface="+mj-ea"/>
                            <a:cs typeface="メイリオ" panose="020B0604030504040204" pitchFamily="50" charset="-128"/>
                          </a:rPr>
                        </m:ctrlPr>
                      </m:sSupPr>
                      <m:e>
                        <m:d>
                          <m:dPr>
                            <m:ctrlPr>
                              <a:rPr kumimoji="1" lang="en-US" altLang="ja-JP" sz="1400" b="0" i="1" smtClean="0">
                                <a:latin typeface="Cambria Math"/>
                                <a:ea typeface="+mj-ea"/>
                                <a:cs typeface="メイリオ" panose="020B0604030504040204" pitchFamily="50" charset="-128"/>
                              </a:rPr>
                            </m:ctrlPr>
                          </m:dPr>
                          <m:e>
                            <m:f>
                              <m:fPr>
                                <m:ctrlPr>
                                  <a:rPr kumimoji="1" lang="en-US" altLang="ja-JP" sz="1400" b="0" i="1" smtClean="0">
                                    <a:latin typeface="Cambria Math"/>
                                    <a:ea typeface="+mj-ea"/>
                                    <a:cs typeface="メイリオ" panose="020B0604030504040204" pitchFamily="50" charset="-128"/>
                                  </a:rPr>
                                </m:ctrlPr>
                              </m:fPr>
                              <m:num>
                                <m:sSubSup>
                                  <m:sSubSupPr>
                                    <m:ctrlPr>
                                      <a:rPr kumimoji="1" lang="en-US" altLang="ja-JP" sz="1400" b="0" i="1" smtClean="0">
                                        <a:latin typeface="Cambria Math"/>
                                        <a:ea typeface="+mj-ea"/>
                                        <a:cs typeface="メイリオ" panose="020B0604030504040204" pitchFamily="50" charset="-128"/>
                                      </a:rPr>
                                    </m:ctrlPr>
                                  </m:sSubSupPr>
                                  <m:e>
                                    <m:r>
                                      <a:rPr kumimoji="1" lang="en-US" altLang="ja-JP" sz="1400" b="0" i="1" smtClean="0">
                                        <a:latin typeface="Cambria Math" panose="02040503050406030204" pitchFamily="18" charset="0"/>
                                        <a:ea typeface="+mj-ea"/>
                                        <a:cs typeface="メイリオ" panose="020B0604030504040204" pitchFamily="50" charset="-128"/>
                                      </a:rPr>
                                      <m:t>𝜔</m:t>
                                    </m:r>
                                  </m:e>
                                  <m:sub>
                                    <m:r>
                                      <a:rPr kumimoji="1" lang="en-US" altLang="ja-JP" sz="1400" b="0" i="1" smtClean="0">
                                        <a:latin typeface="Cambria Math" panose="02040503050406030204" pitchFamily="18" charset="0"/>
                                        <a:ea typeface="+mj-ea"/>
                                        <a:cs typeface="メイリオ" panose="020B0604030504040204" pitchFamily="50" charset="-128"/>
                                      </a:rPr>
                                      <m:t>𝑒</m:t>
                                    </m:r>
                                  </m:sub>
                                  <m:sup>
                                    <m:r>
                                      <a:rPr kumimoji="1" lang="en-US" altLang="ja-JP" sz="1400" b="0" i="1" smtClean="0">
                                        <a:latin typeface="Cambria Math" panose="02040503050406030204" pitchFamily="18" charset="0"/>
                                        <a:ea typeface="+mj-ea"/>
                                        <a:cs typeface="メイリオ" panose="020B0604030504040204" pitchFamily="50" charset="-128"/>
                                      </a:rPr>
                                      <m:t>∗</m:t>
                                    </m:r>
                                  </m:sup>
                                </m:sSubSup>
                              </m:num>
                              <m:den>
                                <m:sSub>
                                  <m:sSubPr>
                                    <m:ctrlPr>
                                      <a:rPr kumimoji="1" lang="en-US" altLang="ja-JP" sz="1400" b="0" i="1" smtClean="0">
                                        <a:latin typeface="Cambria Math"/>
                                        <a:ea typeface="+mj-ea"/>
                                        <a:cs typeface="メイリオ" panose="020B0604030504040204" pitchFamily="50" charset="-128"/>
                                      </a:rPr>
                                    </m:ctrlPr>
                                  </m:sSubPr>
                                  <m:e>
                                    <m:r>
                                      <a:rPr kumimoji="1" lang="en-US" altLang="ja-JP" sz="1400" b="0" i="1" smtClean="0">
                                        <a:latin typeface="Cambria Math" panose="02040503050406030204" pitchFamily="18" charset="0"/>
                                        <a:ea typeface="+mj-ea"/>
                                        <a:cs typeface="メイリオ" panose="020B0604030504040204" pitchFamily="50" charset="-128"/>
                                      </a:rPr>
                                      <m:t>𝑘</m:t>
                                    </m:r>
                                  </m:e>
                                  <m:sub>
                                    <m:r>
                                      <a:rPr kumimoji="1" lang="en-US" altLang="ja-JP" sz="1400" b="0" i="1" smtClean="0">
                                        <a:latin typeface="Cambria Math" panose="02040503050406030204" pitchFamily="18" charset="0"/>
                                        <a:ea typeface="+mj-ea"/>
                                        <a:cs typeface="メイリオ" panose="020B0604030504040204" pitchFamily="50" charset="-128"/>
                                      </a:rPr>
                                      <m:t>∥</m:t>
                                    </m:r>
                                  </m:sub>
                                </m:sSub>
                                <m:sSub>
                                  <m:sSubPr>
                                    <m:ctrlPr>
                                      <a:rPr kumimoji="1" lang="en-US" altLang="ja-JP" sz="1400" b="0" i="1" smtClean="0">
                                        <a:latin typeface="Cambria Math"/>
                                        <a:ea typeface="+mj-ea"/>
                                        <a:cs typeface="メイリオ" panose="020B0604030504040204" pitchFamily="50" charset="-128"/>
                                      </a:rPr>
                                    </m:ctrlPr>
                                  </m:sSubPr>
                                  <m:e>
                                    <m:r>
                                      <a:rPr kumimoji="1" lang="en-US" altLang="ja-JP" sz="1400" b="0" i="1" smtClean="0">
                                        <a:latin typeface="Cambria Math" panose="02040503050406030204" pitchFamily="18" charset="0"/>
                                        <a:ea typeface="+mj-ea"/>
                                        <a:cs typeface="メイリオ" panose="020B0604030504040204" pitchFamily="50" charset="-128"/>
                                      </a:rPr>
                                      <m:t>𝑣</m:t>
                                    </m:r>
                                  </m:e>
                                  <m:sub>
                                    <m:r>
                                      <a:rPr kumimoji="1" lang="en-US" altLang="ja-JP" sz="1400" b="0" i="1" smtClean="0">
                                        <a:latin typeface="Cambria Math" panose="02040503050406030204" pitchFamily="18" charset="0"/>
                                        <a:ea typeface="+mj-ea"/>
                                        <a:cs typeface="メイリオ" panose="020B0604030504040204" pitchFamily="50" charset="-128"/>
                                      </a:rPr>
                                      <m:t>𝑡h</m:t>
                                    </m:r>
                                  </m:sub>
                                </m:sSub>
                              </m:den>
                            </m:f>
                          </m:e>
                        </m:d>
                      </m:e>
                      <m:sup>
                        <m:r>
                          <a:rPr kumimoji="1" lang="en-US" altLang="ja-JP" sz="1400" b="0" i="1" smtClean="0">
                            <a:latin typeface="Cambria Math" panose="02040503050406030204" pitchFamily="18" charset="0"/>
                            <a:ea typeface="+mj-ea"/>
                            <a:cs typeface="メイリオ" panose="020B0604030504040204" pitchFamily="50" charset="-128"/>
                          </a:rPr>
                          <m:t>−1</m:t>
                        </m:r>
                      </m:sup>
                    </m:sSup>
                  </m:oMath>
                </a14:m>
                <a:r>
                  <a:rPr kumimoji="1" lang="en-US" altLang="ja-JP" sz="1400" dirty="0" smtClean="0">
                    <a:latin typeface="+mj-lt"/>
                    <a:ea typeface="+mj-ea"/>
                    <a:cs typeface="メイリオ" panose="020B0604030504040204" pitchFamily="50" charset="-128"/>
                  </a:rPr>
                  <a:t>decrease</a:t>
                </a:r>
                <a:endParaRPr kumimoji="1" lang="ja-JP" altLang="en-US" sz="1400" dirty="0">
                  <a:latin typeface="+mj-lt"/>
                  <a:ea typeface="+mj-ea"/>
                  <a:cs typeface="メイリオ" panose="020B0604030504040204" pitchFamily="50" charset="-128"/>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234857" y="5700420"/>
                <a:ext cx="3090007" cy="947695"/>
              </a:xfrm>
              <a:prstGeom prst="rect">
                <a:avLst/>
              </a:prstGeom>
              <a:blipFill rotWithShape="0">
                <a:blip r:embed="rId6"/>
                <a:stretch>
                  <a:fillRect l="-593" t="-1923"/>
                </a:stretch>
              </a:blipFill>
            </p:spPr>
            <p:txBody>
              <a:bodyPr/>
              <a:lstStyle/>
              <a:p>
                <a:r>
                  <a:rPr lang="ja-JP" altLang="en-US">
                    <a:noFill/>
                  </a:rPr>
                  <a:t> </a:t>
                </a:r>
              </a:p>
            </p:txBody>
          </p:sp>
        </mc:Fallback>
      </mc:AlternateContent>
      <p:sp>
        <p:nvSpPr>
          <p:cNvPr id="11" name="テキスト ボックス 10"/>
          <p:cNvSpPr txBox="1"/>
          <p:nvPr/>
        </p:nvSpPr>
        <p:spPr>
          <a:xfrm>
            <a:off x="5471494" y="5912657"/>
            <a:ext cx="2818158" cy="523220"/>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 energy balan</a:t>
            </a:r>
            <a:r>
              <a:rPr lang="en-US" altLang="ja-JP" sz="1400" dirty="0" smtClean="0">
                <a:latin typeface="+mj-lt"/>
                <a:ea typeface="+mj-ea"/>
                <a:cs typeface="メイリオ" panose="020B0604030504040204" pitchFamily="50" charset="-128"/>
              </a:rPr>
              <a:t>ce for ETG turbulence simulation</a:t>
            </a:r>
            <a:endParaRPr kumimoji="1" lang="ja-JP" altLang="en-US" sz="1400" dirty="0">
              <a:latin typeface="+mj-lt"/>
              <a:ea typeface="+mj-ea"/>
              <a:cs typeface="メイリオ" panose="020B0604030504040204" pitchFamily="50" charset="-128"/>
            </a:endParaRPr>
          </a:p>
        </p:txBody>
      </p:sp>
    </p:spTree>
    <p:extLst>
      <p:ext uri="{BB962C8B-B14F-4D97-AF65-F5344CB8AC3E}">
        <p14:creationId xmlns:p14="http://schemas.microsoft.com/office/powerpoint/2010/main" val="299763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Plasma in turbulent state</a:t>
            </a:r>
            <a:endParaRPr kumimoji="1" lang="ja-JP" altLang="en-US" dirty="0"/>
          </a:p>
        </p:txBody>
      </p:sp>
      <p:grpSp>
        <p:nvGrpSpPr>
          <p:cNvPr id="69" name="グループ化 68"/>
          <p:cNvGrpSpPr/>
          <p:nvPr/>
        </p:nvGrpSpPr>
        <p:grpSpPr>
          <a:xfrm>
            <a:off x="5213365" y="3985447"/>
            <a:ext cx="3930635" cy="2075856"/>
            <a:chOff x="331839" y="4341078"/>
            <a:chExt cx="3755678" cy="1988011"/>
          </a:xfrm>
        </p:grpSpPr>
        <p:grpSp>
          <p:nvGrpSpPr>
            <p:cNvPr id="70" name="グループ化 69"/>
            <p:cNvGrpSpPr/>
            <p:nvPr/>
          </p:nvGrpSpPr>
          <p:grpSpPr>
            <a:xfrm>
              <a:off x="586809" y="4341078"/>
              <a:ext cx="3500708" cy="1988011"/>
              <a:chOff x="586809" y="4341078"/>
              <a:chExt cx="3500708" cy="1988011"/>
            </a:xfrm>
          </p:grpSpPr>
          <p:grpSp>
            <p:nvGrpSpPr>
              <p:cNvPr id="74" name="Group 53"/>
              <p:cNvGrpSpPr/>
              <p:nvPr/>
            </p:nvGrpSpPr>
            <p:grpSpPr>
              <a:xfrm>
                <a:off x="586809" y="4341078"/>
                <a:ext cx="3500708" cy="1988011"/>
                <a:chOff x="594254" y="4368089"/>
                <a:chExt cx="3500708" cy="1988011"/>
              </a:xfrm>
            </p:grpSpPr>
            <p:grpSp>
              <p:nvGrpSpPr>
                <p:cNvPr id="76" name="Group 44"/>
                <p:cNvGrpSpPr/>
                <p:nvPr/>
              </p:nvGrpSpPr>
              <p:grpSpPr>
                <a:xfrm>
                  <a:off x="594254" y="4368089"/>
                  <a:ext cx="3500708" cy="1988011"/>
                  <a:chOff x="594254" y="4368089"/>
                  <a:chExt cx="3500708" cy="1988011"/>
                </a:xfrm>
              </p:grpSpPr>
              <mc:AlternateContent xmlns:mc="http://schemas.openxmlformats.org/markup-compatibility/2006" xmlns:a14="http://schemas.microsoft.com/office/drawing/2010/main">
                <mc:Choice Requires="a14">
                  <p:sp>
                    <p:nvSpPr>
                      <p:cNvPr id="79" name="テキスト ボックス 78"/>
                      <p:cNvSpPr txBox="1"/>
                      <p:nvPr/>
                    </p:nvSpPr>
                    <p:spPr>
                      <a:xfrm>
                        <a:off x="842962" y="5748653"/>
                        <a:ext cx="1564731" cy="600164"/>
                      </a:xfrm>
                      <a:prstGeom prst="rect">
                        <a:avLst/>
                      </a:prstGeom>
                      <a:noFill/>
                    </p:spPr>
                    <p:txBody>
                      <a:bodyPr wrap="square" rtlCol="0">
                        <a:spAutoFit/>
                      </a:bodyPr>
                      <a:lstStyle/>
                      <a:p>
                        <a:pPr algn="r"/>
                        <a:r>
                          <a:rPr kumimoji="1" lang="en-US" altLang="ja-JP" sz="1100" b="0" dirty="0" smtClean="0"/>
                          <a:t> </a:t>
                        </a:r>
                        <a14:m>
                          <m:oMath xmlns:m="http://schemas.openxmlformats.org/officeDocument/2006/math">
                            <m:sSub>
                              <m:sSubPr>
                                <m:ctrlPr>
                                  <a:rPr kumimoji="1" lang="en-US" altLang="ja-JP" sz="1100" b="0" i="1" smtClean="0">
                                    <a:latin typeface="Cambria Math"/>
                                  </a:rPr>
                                </m:ctrlPr>
                              </m:sSubPr>
                              <m:e>
                                <m:r>
                                  <a:rPr kumimoji="1" lang="en-US" altLang="ja-JP" sz="1100" b="0" i="1" smtClean="0">
                                    <a:latin typeface="Cambria Math" panose="02040503050406030204" pitchFamily="18" charset="0"/>
                                  </a:rPr>
                                  <m:t>𝑘</m:t>
                                </m:r>
                              </m:e>
                              <m:sub>
                                <m:r>
                                  <a:rPr kumimoji="1" lang="en-US" altLang="ja-JP" sz="1100" b="0" i="1" smtClean="0">
                                    <a:latin typeface="Cambria Math" panose="02040503050406030204" pitchFamily="18" charset="0"/>
                                  </a:rPr>
                                  <m:t>𝑠</m:t>
                                </m:r>
                              </m:sub>
                            </m:sSub>
                          </m:oMath>
                        </a14:m>
                        <a:endParaRPr kumimoji="1" lang="en-US" altLang="ja-JP" sz="1100" b="0" dirty="0" smtClean="0"/>
                      </a:p>
                      <a:p>
                        <a:r>
                          <a:rPr lang="en-US" altLang="ja-JP" sz="1100" dirty="0" smtClean="0"/>
                          <a:t>Energy source by forcing</a:t>
                        </a:r>
                        <a:endParaRPr kumimoji="1" lang="ja-JP" altLang="en-US" sz="1100"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842962" y="5748653"/>
                        <a:ext cx="1564731" cy="600164"/>
                      </a:xfrm>
                      <a:prstGeom prst="rect">
                        <a:avLst/>
                      </a:prstGeom>
                      <a:blipFill rotWithShape="0">
                        <a:blip r:embed="rId3"/>
                        <a:stretch>
                          <a:fillRect b="-61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テキスト ボックス 79"/>
                      <p:cNvSpPr txBox="1"/>
                      <p:nvPr/>
                    </p:nvSpPr>
                    <p:spPr>
                      <a:xfrm>
                        <a:off x="2705992" y="5740932"/>
                        <a:ext cx="1353896" cy="615168"/>
                      </a:xfrm>
                      <a:prstGeom prst="rect">
                        <a:avLst/>
                      </a:prstGeom>
                      <a:noFill/>
                    </p:spPr>
                    <p:txBody>
                      <a:bodyPr wrap="square" rtlCol="0">
                        <a:spAutoFit/>
                      </a:bodyPr>
                      <a:lstStyle/>
                      <a:p>
                        <a:r>
                          <a:rPr kumimoji="1" lang="en-US" altLang="ja-JP" sz="1100" b="0" dirty="0" smtClean="0"/>
                          <a:t> </a:t>
                        </a:r>
                        <a14:m>
                          <m:oMath xmlns:m="http://schemas.openxmlformats.org/officeDocument/2006/math">
                            <m:sSub>
                              <m:sSubPr>
                                <m:ctrlPr>
                                  <a:rPr kumimoji="1" lang="en-US" altLang="ja-JP" sz="1100" b="0" i="1" smtClean="0">
                                    <a:latin typeface="Cambria Math"/>
                                  </a:rPr>
                                </m:ctrlPr>
                              </m:sSubPr>
                              <m:e>
                                <m:r>
                                  <a:rPr kumimoji="1" lang="en-US" altLang="ja-JP" sz="1100" b="0" i="1" smtClean="0">
                                    <a:latin typeface="Cambria Math" panose="02040503050406030204" pitchFamily="18" charset="0"/>
                                  </a:rPr>
                                  <m:t>𝑘</m:t>
                                </m:r>
                              </m:e>
                              <m:sub>
                                <m:r>
                                  <a:rPr kumimoji="1" lang="en-US" altLang="ja-JP" sz="1100" b="0" i="1" smtClean="0">
                                    <a:latin typeface="Cambria Math" panose="02040503050406030204" pitchFamily="18" charset="0"/>
                                  </a:rPr>
                                  <m:t>𝜂</m:t>
                                </m:r>
                              </m:sub>
                            </m:sSub>
                          </m:oMath>
                        </a14:m>
                        <a:endParaRPr kumimoji="1" lang="en-US" altLang="ja-JP" sz="1100" b="0" dirty="0" smtClean="0"/>
                      </a:p>
                      <a:p>
                        <a:r>
                          <a:rPr lang="en-US" altLang="ja-JP" sz="1100" dirty="0" smtClean="0"/>
                          <a:t>Energy sink</a:t>
                        </a:r>
                        <a:r>
                          <a:rPr lang="en-US" altLang="ja-JP" sz="1100" dirty="0"/>
                          <a:t> </a:t>
                        </a:r>
                        <a:r>
                          <a:rPr lang="en-US" altLang="ja-JP" sz="1100" dirty="0" smtClean="0"/>
                          <a:t>by dissipation </a:t>
                        </a:r>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2705992" y="5740932"/>
                        <a:ext cx="1353896" cy="615168"/>
                      </a:xfrm>
                      <a:prstGeom prst="rect">
                        <a:avLst/>
                      </a:prstGeom>
                      <a:blipFill rotWithShape="0">
                        <a:blip r:embed="rId4"/>
                        <a:stretch>
                          <a:fillRect b="-5941"/>
                        </a:stretch>
                      </a:blipFill>
                    </p:spPr>
                    <p:txBody>
                      <a:bodyPr/>
                      <a:lstStyle/>
                      <a:p>
                        <a:r>
                          <a:rPr lang="ja-JP" altLang="en-US">
                            <a:noFill/>
                          </a:rPr>
                          <a:t> </a:t>
                        </a:r>
                      </a:p>
                    </p:txBody>
                  </p:sp>
                </mc:Fallback>
              </mc:AlternateContent>
              <p:grpSp>
                <p:nvGrpSpPr>
                  <p:cNvPr id="81" name="グループ化 80"/>
                  <p:cNvGrpSpPr/>
                  <p:nvPr/>
                </p:nvGrpSpPr>
                <p:grpSpPr>
                  <a:xfrm>
                    <a:off x="594254" y="4368089"/>
                    <a:ext cx="3500708" cy="1643170"/>
                    <a:chOff x="594254" y="4368089"/>
                    <a:chExt cx="3500708" cy="1643170"/>
                  </a:xfrm>
                </p:grpSpPr>
                <mc:AlternateContent xmlns:mc="http://schemas.openxmlformats.org/markup-compatibility/2006" xmlns:a14="http://schemas.microsoft.com/office/drawing/2010/main">
                  <mc:Choice Requires="a14">
                    <p:sp>
                      <p:nvSpPr>
                        <p:cNvPr id="82" name="テキスト ボックス 81"/>
                        <p:cNvSpPr txBox="1"/>
                        <p:nvPr/>
                      </p:nvSpPr>
                      <p:spPr>
                        <a:xfrm>
                          <a:off x="3134663" y="5749649"/>
                          <a:ext cx="305788"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100" b="0" i="1" smtClean="0">
                                    <a:latin typeface="Cambria Math" panose="02040503050406030204" pitchFamily="18" charset="0"/>
                                  </a:rPr>
                                  <m:t>𝑘</m:t>
                                </m:r>
                              </m:oMath>
                            </m:oMathPara>
                          </a14:m>
                          <a:endParaRPr kumimoji="1" lang="ja-JP" altLang="en-US" sz="1100" dirty="0"/>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3134663" y="5749649"/>
                          <a:ext cx="305788" cy="261610"/>
                        </a:xfrm>
                        <a:prstGeom prst="rect">
                          <a:avLst/>
                        </a:prstGeom>
                        <a:blipFill rotWithShape="0">
                          <a:blip r:embed="rId5"/>
                          <a:stretch>
                            <a:fillRect/>
                          </a:stretch>
                        </a:blipFill>
                      </p:spPr>
                      <p:txBody>
                        <a:bodyPr/>
                        <a:lstStyle/>
                        <a:p>
                          <a:r>
                            <a:rPr lang="ja-JP" altLang="en-US">
                              <a:noFill/>
                            </a:rPr>
                            <a:t> </a:t>
                          </a:r>
                        </a:p>
                      </p:txBody>
                    </p:sp>
                  </mc:Fallback>
                </mc:AlternateContent>
                <p:grpSp>
                  <p:nvGrpSpPr>
                    <p:cNvPr id="83" name="グループ化 82"/>
                    <p:cNvGrpSpPr/>
                    <p:nvPr/>
                  </p:nvGrpSpPr>
                  <p:grpSpPr>
                    <a:xfrm>
                      <a:off x="594254" y="4368089"/>
                      <a:ext cx="3500708" cy="1406315"/>
                      <a:chOff x="594254" y="4368089"/>
                      <a:chExt cx="3500708" cy="1406315"/>
                    </a:xfrm>
                  </p:grpSpPr>
                  <p:cxnSp>
                    <p:nvCxnSpPr>
                      <p:cNvPr id="84" name="直線矢印コネクタ 83"/>
                      <p:cNvCxnSpPr/>
                      <p:nvPr/>
                    </p:nvCxnSpPr>
                    <p:spPr>
                      <a:xfrm flipV="1">
                        <a:off x="1198859" y="4368089"/>
                        <a:ext cx="0" cy="1380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a:endCxn id="80" idx="0"/>
                      </p:cNvCxnSpPr>
                      <p:nvPr/>
                    </p:nvCxnSpPr>
                    <p:spPr>
                      <a:xfrm flipV="1">
                        <a:off x="1198859" y="5740932"/>
                        <a:ext cx="2184081" cy="7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テキスト ボックス 85"/>
                          <p:cNvSpPr txBox="1"/>
                          <p:nvPr/>
                        </p:nvSpPr>
                        <p:spPr>
                          <a:xfrm>
                            <a:off x="594254" y="4385786"/>
                            <a:ext cx="591957"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100" b="0" i="1" smtClean="0">
                                      <a:latin typeface="Cambria Math"/>
                                    </a:rPr>
                                    <m:t>𝐸</m:t>
                                  </m:r>
                                  <m:r>
                                    <a:rPr kumimoji="1" lang="en-US" altLang="ja-JP" sz="1100" b="0" i="1" smtClean="0">
                                      <a:latin typeface="Cambria Math"/>
                                    </a:rPr>
                                    <m:t>(</m:t>
                                  </m:r>
                                  <m:sSub>
                                    <m:sSubPr>
                                      <m:ctrlPr>
                                        <a:rPr kumimoji="1" lang="en-US" altLang="ja-JP" sz="1100" b="0" i="1" smtClean="0">
                                          <a:latin typeface="Cambria Math"/>
                                        </a:rPr>
                                      </m:ctrlPr>
                                    </m:sSubPr>
                                    <m:e>
                                      <m:r>
                                        <a:rPr kumimoji="1" lang="en-US" altLang="ja-JP" sz="1100" b="0" i="1" smtClean="0">
                                          <a:latin typeface="Cambria Math"/>
                                        </a:rPr>
                                        <m:t>𝑘</m:t>
                                      </m:r>
                                    </m:e>
                                    <m:sub>
                                      <m:r>
                                        <a:rPr kumimoji="1" lang="en-US" altLang="ja-JP" sz="1100" b="0" i="1" smtClean="0">
                                          <a:latin typeface="Cambria Math"/>
                                        </a:rPr>
                                        <m:t>⊥</m:t>
                                      </m:r>
                                    </m:sub>
                                  </m:sSub>
                                  <m:r>
                                    <a:rPr kumimoji="1" lang="en-US" altLang="ja-JP" sz="1100" b="0" i="1" smtClean="0">
                                      <a:latin typeface="Cambria Math"/>
                                    </a:rPr>
                                    <m:t>)</m:t>
                                  </m:r>
                                </m:oMath>
                              </m:oMathPara>
                            </a14:m>
                            <a:endParaRPr kumimoji="1" lang="ja-JP" altLang="en-US" sz="1100" dirty="0"/>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594254" y="4385786"/>
                            <a:ext cx="591957" cy="261610"/>
                          </a:xfrm>
                          <a:prstGeom prst="rect">
                            <a:avLst/>
                          </a:prstGeom>
                          <a:blipFill rotWithShape="0">
                            <a:blip r:embed="rId6"/>
                            <a:stretch>
                              <a:fillRect b="-6977"/>
                            </a:stretch>
                          </a:blipFill>
                        </p:spPr>
                        <p:txBody>
                          <a:bodyPr/>
                          <a:lstStyle/>
                          <a:p>
                            <a:r>
                              <a:rPr lang="ja-JP" altLang="en-US">
                                <a:noFill/>
                              </a:rPr>
                              <a:t> </a:t>
                            </a:r>
                          </a:p>
                        </p:txBody>
                      </p:sp>
                    </mc:Fallback>
                  </mc:AlternateContent>
                  <p:grpSp>
                    <p:nvGrpSpPr>
                      <p:cNvPr id="87" name="グループ化 86"/>
                      <p:cNvGrpSpPr/>
                      <p:nvPr/>
                    </p:nvGrpSpPr>
                    <p:grpSpPr>
                      <a:xfrm>
                        <a:off x="2234989" y="4756425"/>
                        <a:ext cx="1859973" cy="725425"/>
                        <a:chOff x="3293170" y="4476365"/>
                        <a:chExt cx="1906554" cy="564508"/>
                      </a:xfrm>
                    </p:grpSpPr>
                    <p:sp>
                      <p:nvSpPr>
                        <p:cNvPr id="92" name="フリーフォーム 91"/>
                        <p:cNvSpPr/>
                        <p:nvPr/>
                      </p:nvSpPr>
                      <p:spPr>
                        <a:xfrm>
                          <a:off x="3561238" y="4675638"/>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3293170" y="4498333"/>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3842093" y="4855624"/>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3732791" y="4476365"/>
                          <a:ext cx="1466933" cy="203579"/>
                        </a:xfrm>
                        <a:prstGeom prst="rect">
                          <a:avLst/>
                        </a:prstGeom>
                        <a:noFill/>
                      </p:spPr>
                      <p:txBody>
                        <a:bodyPr wrap="square" rtlCol="0">
                          <a:spAutoFit/>
                        </a:bodyPr>
                        <a:lstStyle/>
                        <a:p>
                          <a:r>
                            <a:rPr kumimoji="1" lang="en-US" altLang="ja-JP" sz="1100" dirty="0" smtClean="0">
                              <a:solidFill>
                                <a:schemeClr val="accent2">
                                  <a:lumMod val="50000"/>
                                </a:schemeClr>
                              </a:solidFill>
                              <a:latin typeface="+mj-lt"/>
                              <a:ea typeface="+mj-ea"/>
                              <a:cs typeface="メイリオ" panose="020B0604030504040204" pitchFamily="50" charset="-128"/>
                            </a:rPr>
                            <a:t>enstrophy cascade</a:t>
                          </a:r>
                          <a:endParaRPr kumimoji="1" lang="ja-JP" altLang="en-US" sz="1100" dirty="0">
                            <a:solidFill>
                              <a:schemeClr val="accent2">
                                <a:lumMod val="50000"/>
                              </a:schemeClr>
                            </a:solidFill>
                            <a:latin typeface="+mj-lt"/>
                            <a:ea typeface="+mj-ea"/>
                            <a:cs typeface="メイリオ" panose="020B0604030504040204" pitchFamily="50" charset="-128"/>
                          </a:endParaRPr>
                        </a:p>
                      </p:txBody>
                    </p:sp>
                  </p:grpSp>
                  <p:grpSp>
                    <p:nvGrpSpPr>
                      <p:cNvPr id="88" name="グループ化 87"/>
                      <p:cNvGrpSpPr/>
                      <p:nvPr/>
                    </p:nvGrpSpPr>
                    <p:grpSpPr>
                      <a:xfrm>
                        <a:off x="1786098" y="4377053"/>
                        <a:ext cx="1799362" cy="430887"/>
                        <a:chOff x="3602109" y="4401827"/>
                        <a:chExt cx="1114175" cy="501125"/>
                      </a:xfrm>
                    </p:grpSpPr>
                    <p:sp>
                      <p:nvSpPr>
                        <p:cNvPr id="90" name="フリーフォーム 89"/>
                        <p:cNvSpPr/>
                        <p:nvPr/>
                      </p:nvSpPr>
                      <p:spPr>
                        <a:xfrm rot="21249578">
                          <a:off x="3602109" y="4675625"/>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4"/>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687050" y="4401827"/>
                          <a:ext cx="1029234" cy="501125"/>
                        </a:xfrm>
                        <a:prstGeom prst="rect">
                          <a:avLst/>
                        </a:prstGeom>
                        <a:noFill/>
                        <a:ln>
                          <a:noFill/>
                        </a:ln>
                      </p:spPr>
                      <p:txBody>
                        <a:bodyPr wrap="square" rtlCol="0">
                          <a:spAutoFit/>
                        </a:bodyPr>
                        <a:lstStyle/>
                        <a:p>
                          <a:r>
                            <a:rPr kumimoji="1" lang="en-US" altLang="ja-JP" sz="1100" dirty="0" smtClean="0">
                              <a:solidFill>
                                <a:schemeClr val="accent4"/>
                              </a:solidFill>
                              <a:latin typeface="+mj-lt"/>
                              <a:ea typeface="+mj-ea"/>
                              <a:cs typeface="メイリオ" panose="020B0604030504040204" pitchFamily="50" charset="-128"/>
                            </a:rPr>
                            <a:t>energy inverse cascade</a:t>
                          </a:r>
                          <a:endParaRPr kumimoji="1" lang="ja-JP" altLang="en-US" sz="1100" dirty="0">
                            <a:solidFill>
                              <a:schemeClr val="accent4"/>
                            </a:solidFill>
                            <a:latin typeface="+mj-lt"/>
                            <a:ea typeface="+mj-ea"/>
                            <a:cs typeface="メイリオ" panose="020B0604030504040204" pitchFamily="50" charset="-128"/>
                          </a:endParaRPr>
                        </a:p>
                      </p:txBody>
                    </p:sp>
                  </p:grpSp>
                  <p:cxnSp>
                    <p:nvCxnSpPr>
                      <p:cNvPr id="89" name="直線コネクタ 88"/>
                      <p:cNvCxnSpPr/>
                      <p:nvPr/>
                    </p:nvCxnSpPr>
                    <p:spPr>
                      <a:xfrm flipV="1">
                        <a:off x="2190471" y="4810646"/>
                        <a:ext cx="3897" cy="9637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cxnSp>
              <p:nvCxnSpPr>
                <p:cNvPr id="77" name="Straight Arrow Connector 31"/>
                <p:cNvCxnSpPr/>
                <p:nvPr/>
              </p:nvCxnSpPr>
              <p:spPr>
                <a:xfrm flipV="1">
                  <a:off x="2190471" y="4852988"/>
                  <a:ext cx="0" cy="873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39"/>
                <p:cNvCxnSpPr/>
                <p:nvPr/>
              </p:nvCxnSpPr>
              <p:spPr>
                <a:xfrm>
                  <a:off x="2913928" y="5481850"/>
                  <a:ext cx="0" cy="2297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75" name="フリーフォーム 74"/>
              <p:cNvSpPr/>
              <p:nvPr/>
            </p:nvSpPr>
            <p:spPr>
              <a:xfrm>
                <a:off x="1240971" y="4671785"/>
                <a:ext cx="1744825" cy="1038550"/>
              </a:xfrm>
              <a:custGeom>
                <a:avLst/>
                <a:gdLst>
                  <a:gd name="connsiteX0" fmla="*/ 0 w 1744825"/>
                  <a:gd name="connsiteY0" fmla="*/ 1038550 h 1038550"/>
                  <a:gd name="connsiteX1" fmla="*/ 317241 w 1744825"/>
                  <a:gd name="connsiteY1" fmla="*/ 86827 h 1038550"/>
                  <a:gd name="connsiteX2" fmla="*/ 998376 w 1744825"/>
                  <a:gd name="connsiteY2" fmla="*/ 133480 h 1038550"/>
                  <a:gd name="connsiteX3" fmla="*/ 1744825 w 1744825"/>
                  <a:gd name="connsiteY3" fmla="*/ 879929 h 1038550"/>
                </a:gdLst>
                <a:ahLst/>
                <a:cxnLst>
                  <a:cxn ang="0">
                    <a:pos x="connsiteX0" y="connsiteY0"/>
                  </a:cxn>
                  <a:cxn ang="0">
                    <a:pos x="connsiteX1" y="connsiteY1"/>
                  </a:cxn>
                  <a:cxn ang="0">
                    <a:pos x="connsiteX2" y="connsiteY2"/>
                  </a:cxn>
                  <a:cxn ang="0">
                    <a:pos x="connsiteX3" y="connsiteY3"/>
                  </a:cxn>
                </a:cxnLst>
                <a:rect l="l" t="t" r="r" b="b"/>
                <a:pathLst>
                  <a:path w="1744825" h="1038550">
                    <a:moveTo>
                      <a:pt x="0" y="1038550"/>
                    </a:moveTo>
                    <a:cubicBezTo>
                      <a:pt x="75422" y="638111"/>
                      <a:pt x="150845" y="237672"/>
                      <a:pt x="317241" y="86827"/>
                    </a:cubicBezTo>
                    <a:cubicBezTo>
                      <a:pt x="483637" y="-64018"/>
                      <a:pt x="760445" y="1296"/>
                      <a:pt x="998376" y="133480"/>
                    </a:cubicBezTo>
                    <a:cubicBezTo>
                      <a:pt x="1236307" y="265664"/>
                      <a:pt x="1490566" y="572796"/>
                      <a:pt x="1744825" y="879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1" name="直線矢印コネクタ 70"/>
            <p:cNvCxnSpPr>
              <a:endCxn id="72" idx="2"/>
            </p:cNvCxnSpPr>
            <p:nvPr/>
          </p:nvCxnSpPr>
          <p:spPr>
            <a:xfrm flipV="1">
              <a:off x="814978" y="4742081"/>
              <a:ext cx="653526" cy="4038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円/楕円 71"/>
            <p:cNvSpPr/>
            <p:nvPr/>
          </p:nvSpPr>
          <p:spPr>
            <a:xfrm>
              <a:off x="1468504" y="4546604"/>
              <a:ext cx="390954" cy="39095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p:cNvSpPr txBox="1"/>
            <p:nvPr/>
          </p:nvSpPr>
          <p:spPr>
            <a:xfrm>
              <a:off x="331839" y="5106173"/>
              <a:ext cx="1007356" cy="261610"/>
            </a:xfrm>
            <a:prstGeom prst="rect">
              <a:avLst/>
            </a:prstGeom>
            <a:noFill/>
          </p:spPr>
          <p:txBody>
            <a:bodyPr wrap="square" rtlCol="0">
              <a:spAutoFit/>
            </a:bodyPr>
            <a:lstStyle/>
            <a:p>
              <a:r>
                <a:rPr lang="en-US" altLang="ja-JP" sz="1100" b="1" dirty="0" smtClean="0">
                  <a:solidFill>
                    <a:schemeClr val="accent2"/>
                  </a:solidFill>
                  <a:latin typeface="+mj-lt"/>
                  <a:ea typeface="+mj-ea"/>
                  <a:cs typeface="メイリオ" panose="020B0604030504040204" pitchFamily="50" charset="-128"/>
                </a:rPr>
                <a:t>Zonal flow</a:t>
              </a:r>
              <a:endParaRPr kumimoji="1" lang="ja-JP" altLang="en-US" sz="1100" b="1" dirty="0">
                <a:solidFill>
                  <a:schemeClr val="accent2"/>
                </a:solidFill>
                <a:latin typeface="+mj-lt"/>
                <a:ea typeface="+mj-ea"/>
                <a:cs typeface="メイリオ" panose="020B0604030504040204" pitchFamily="50" charset="-128"/>
              </a:endParaRPr>
            </a:p>
          </p:txBody>
        </p:sp>
      </p:grpSp>
      <p:grpSp>
        <p:nvGrpSpPr>
          <p:cNvPr id="101" name="グループ化 100"/>
          <p:cNvGrpSpPr/>
          <p:nvPr/>
        </p:nvGrpSpPr>
        <p:grpSpPr>
          <a:xfrm>
            <a:off x="316486" y="3971923"/>
            <a:ext cx="4803950" cy="1647724"/>
            <a:chOff x="499594" y="4277213"/>
            <a:chExt cx="4803950" cy="1647724"/>
          </a:xfrm>
        </p:grpSpPr>
        <p:grpSp>
          <p:nvGrpSpPr>
            <p:cNvPr id="4" name="Group 23"/>
            <p:cNvGrpSpPr/>
            <p:nvPr/>
          </p:nvGrpSpPr>
          <p:grpSpPr>
            <a:xfrm>
              <a:off x="499594" y="4277213"/>
              <a:ext cx="1791964" cy="1647724"/>
              <a:chOff x="1219200" y="1228929"/>
              <a:chExt cx="4312508" cy="3965380"/>
            </a:xfrm>
          </p:grpSpPr>
          <p:grpSp>
            <p:nvGrpSpPr>
              <p:cNvPr id="5" name="グループ化 4"/>
              <p:cNvGrpSpPr/>
              <p:nvPr/>
            </p:nvGrpSpPr>
            <p:grpSpPr>
              <a:xfrm>
                <a:off x="1935893" y="1598492"/>
                <a:ext cx="3595815" cy="3595817"/>
                <a:chOff x="3459892" y="1598491"/>
                <a:chExt cx="3595815" cy="3595817"/>
              </a:xfrm>
            </p:grpSpPr>
            <p:sp>
              <p:nvSpPr>
                <p:cNvPr id="10" name="円/楕円 9"/>
                <p:cNvSpPr/>
                <p:nvPr/>
              </p:nvSpPr>
              <p:spPr>
                <a:xfrm>
                  <a:off x="3459892" y="1598491"/>
                  <a:ext cx="3595815" cy="359581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1" name="ドーナツ 10"/>
                <p:cNvSpPr/>
                <p:nvPr/>
              </p:nvSpPr>
              <p:spPr>
                <a:xfrm>
                  <a:off x="4169979" y="2316465"/>
                  <a:ext cx="2175642" cy="2175642"/>
                </a:xfrm>
                <a:prstGeom prst="donut">
                  <a:avLst>
                    <a:gd name="adj" fmla="val 1264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12" name="ドーナツ 11"/>
                <p:cNvSpPr/>
                <p:nvPr/>
              </p:nvSpPr>
              <p:spPr>
                <a:xfrm>
                  <a:off x="4414344" y="2560830"/>
                  <a:ext cx="1686911" cy="1686911"/>
                </a:xfrm>
                <a:prstGeom prst="donut">
                  <a:avLst>
                    <a:gd name="adj" fmla="val 1264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13" name="右矢印 12"/>
                <p:cNvSpPr/>
                <p:nvPr/>
              </p:nvSpPr>
              <p:spPr>
                <a:xfrm rot="16200000">
                  <a:off x="5687089" y="3636886"/>
                  <a:ext cx="583965" cy="244889"/>
                </a:xfrm>
                <a:prstGeom prst="rightArrow">
                  <a:avLst/>
                </a:prstGeom>
                <a:solidFill>
                  <a:schemeClr val="accent2"/>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右矢印 13"/>
                <p:cNvSpPr/>
                <p:nvPr/>
              </p:nvSpPr>
              <p:spPr>
                <a:xfrm rot="5400000">
                  <a:off x="5930934" y="2856494"/>
                  <a:ext cx="583963" cy="244888"/>
                </a:xfrm>
                <a:prstGeom prst="rightArrow">
                  <a:avLst/>
                </a:prstGeom>
                <a:solidFill>
                  <a:schemeClr val="accent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6" name="Freeform 8"/>
              <p:cNvSpPr/>
              <p:nvPr/>
            </p:nvSpPr>
            <p:spPr>
              <a:xfrm>
                <a:off x="1219200" y="4419598"/>
                <a:ext cx="1209325" cy="269630"/>
              </a:xfrm>
              <a:custGeom>
                <a:avLst/>
                <a:gdLst>
                  <a:gd name="connsiteX0" fmla="*/ 0 w 1430215"/>
                  <a:gd name="connsiteY0" fmla="*/ 0 h 269631"/>
                  <a:gd name="connsiteX1" fmla="*/ 679938 w 1430215"/>
                  <a:gd name="connsiteY1" fmla="*/ 35170 h 269631"/>
                  <a:gd name="connsiteX2" fmla="*/ 1219200 w 1430215"/>
                  <a:gd name="connsiteY2" fmla="*/ 187570 h 269631"/>
                  <a:gd name="connsiteX3" fmla="*/ 1430215 w 1430215"/>
                  <a:gd name="connsiteY3" fmla="*/ 269631 h 269631"/>
                </a:gdLst>
                <a:ahLst/>
                <a:cxnLst>
                  <a:cxn ang="0">
                    <a:pos x="connsiteX0" y="connsiteY0"/>
                  </a:cxn>
                  <a:cxn ang="0">
                    <a:pos x="connsiteX1" y="connsiteY1"/>
                  </a:cxn>
                  <a:cxn ang="0">
                    <a:pos x="connsiteX2" y="connsiteY2"/>
                  </a:cxn>
                  <a:cxn ang="0">
                    <a:pos x="connsiteX3" y="connsiteY3"/>
                  </a:cxn>
                </a:cxnLst>
                <a:rect l="l" t="t" r="r" b="b"/>
                <a:pathLst>
                  <a:path w="1430215" h="269631">
                    <a:moveTo>
                      <a:pt x="0" y="0"/>
                    </a:moveTo>
                    <a:cubicBezTo>
                      <a:pt x="238369" y="1954"/>
                      <a:pt x="476738" y="3908"/>
                      <a:pt x="679938" y="35170"/>
                    </a:cubicBezTo>
                    <a:cubicBezTo>
                      <a:pt x="883138" y="66432"/>
                      <a:pt x="1094154" y="148493"/>
                      <a:pt x="1219200" y="187570"/>
                    </a:cubicBezTo>
                    <a:cubicBezTo>
                      <a:pt x="1344246" y="226647"/>
                      <a:pt x="1387230" y="248139"/>
                      <a:pt x="1430215" y="2696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11"/>
              <p:cNvSpPr/>
              <p:nvPr/>
            </p:nvSpPr>
            <p:spPr>
              <a:xfrm rot="21414094">
                <a:off x="2437951" y="2104015"/>
                <a:ext cx="1806598" cy="397659"/>
              </a:xfrm>
              <a:custGeom>
                <a:avLst/>
                <a:gdLst>
                  <a:gd name="connsiteX0" fmla="*/ 0 w 3200400"/>
                  <a:gd name="connsiteY0" fmla="*/ 1009 h 458209"/>
                  <a:gd name="connsiteX1" fmla="*/ 1254369 w 3200400"/>
                  <a:gd name="connsiteY1" fmla="*/ 24455 h 458209"/>
                  <a:gd name="connsiteX2" fmla="*/ 2192215 w 3200400"/>
                  <a:gd name="connsiteY2" fmla="*/ 165132 h 458209"/>
                  <a:gd name="connsiteX3" fmla="*/ 2919046 w 3200400"/>
                  <a:gd name="connsiteY3" fmla="*/ 352701 h 458209"/>
                  <a:gd name="connsiteX4" fmla="*/ 3200400 w 3200400"/>
                  <a:gd name="connsiteY4" fmla="*/ 458209 h 45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458209">
                    <a:moveTo>
                      <a:pt x="0" y="1009"/>
                    </a:moveTo>
                    <a:cubicBezTo>
                      <a:pt x="444500" y="-945"/>
                      <a:pt x="889000" y="-2899"/>
                      <a:pt x="1254369" y="24455"/>
                    </a:cubicBezTo>
                    <a:cubicBezTo>
                      <a:pt x="1619738" y="51809"/>
                      <a:pt x="1914769" y="110424"/>
                      <a:pt x="2192215" y="165132"/>
                    </a:cubicBezTo>
                    <a:cubicBezTo>
                      <a:pt x="2469661" y="219840"/>
                      <a:pt x="2751015" y="303855"/>
                      <a:pt x="2919046" y="352701"/>
                    </a:cubicBezTo>
                    <a:cubicBezTo>
                      <a:pt x="3087077" y="401547"/>
                      <a:pt x="3143738" y="429878"/>
                      <a:pt x="3200400" y="4582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8"/>
              <p:cNvSpPr/>
              <p:nvPr/>
            </p:nvSpPr>
            <p:spPr>
              <a:xfrm>
                <a:off x="2064505" y="3962321"/>
                <a:ext cx="934990" cy="269630"/>
              </a:xfrm>
              <a:custGeom>
                <a:avLst/>
                <a:gdLst>
                  <a:gd name="connsiteX0" fmla="*/ 0 w 1430215"/>
                  <a:gd name="connsiteY0" fmla="*/ 0 h 269631"/>
                  <a:gd name="connsiteX1" fmla="*/ 679938 w 1430215"/>
                  <a:gd name="connsiteY1" fmla="*/ 35170 h 269631"/>
                  <a:gd name="connsiteX2" fmla="*/ 1219200 w 1430215"/>
                  <a:gd name="connsiteY2" fmla="*/ 187570 h 269631"/>
                  <a:gd name="connsiteX3" fmla="*/ 1430215 w 1430215"/>
                  <a:gd name="connsiteY3" fmla="*/ 269631 h 269631"/>
                </a:gdLst>
                <a:ahLst/>
                <a:cxnLst>
                  <a:cxn ang="0">
                    <a:pos x="connsiteX0" y="connsiteY0"/>
                  </a:cxn>
                  <a:cxn ang="0">
                    <a:pos x="connsiteX1" y="connsiteY1"/>
                  </a:cxn>
                  <a:cxn ang="0">
                    <a:pos x="connsiteX2" y="connsiteY2"/>
                  </a:cxn>
                  <a:cxn ang="0">
                    <a:pos x="connsiteX3" y="connsiteY3"/>
                  </a:cxn>
                </a:cxnLst>
                <a:rect l="l" t="t" r="r" b="b"/>
                <a:pathLst>
                  <a:path w="1430215" h="269631">
                    <a:moveTo>
                      <a:pt x="0" y="0"/>
                    </a:moveTo>
                    <a:cubicBezTo>
                      <a:pt x="238369" y="1954"/>
                      <a:pt x="476738" y="3908"/>
                      <a:pt x="679938" y="35170"/>
                    </a:cubicBezTo>
                    <a:cubicBezTo>
                      <a:pt x="883138" y="66432"/>
                      <a:pt x="1094154" y="148493"/>
                      <a:pt x="1219200" y="187570"/>
                    </a:cubicBezTo>
                    <a:cubicBezTo>
                      <a:pt x="1344246" y="226647"/>
                      <a:pt x="1387230" y="248139"/>
                      <a:pt x="1430215" y="2696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11"/>
              <p:cNvSpPr/>
              <p:nvPr/>
            </p:nvSpPr>
            <p:spPr>
              <a:xfrm rot="21133495">
                <a:off x="1247929" y="1228929"/>
                <a:ext cx="2977319" cy="627037"/>
              </a:xfrm>
              <a:custGeom>
                <a:avLst/>
                <a:gdLst>
                  <a:gd name="connsiteX0" fmla="*/ 0 w 3200400"/>
                  <a:gd name="connsiteY0" fmla="*/ 1009 h 458209"/>
                  <a:gd name="connsiteX1" fmla="*/ 1254369 w 3200400"/>
                  <a:gd name="connsiteY1" fmla="*/ 24455 h 458209"/>
                  <a:gd name="connsiteX2" fmla="*/ 2192215 w 3200400"/>
                  <a:gd name="connsiteY2" fmla="*/ 165132 h 458209"/>
                  <a:gd name="connsiteX3" fmla="*/ 2919046 w 3200400"/>
                  <a:gd name="connsiteY3" fmla="*/ 352701 h 458209"/>
                  <a:gd name="connsiteX4" fmla="*/ 3200400 w 3200400"/>
                  <a:gd name="connsiteY4" fmla="*/ 458209 h 45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458209">
                    <a:moveTo>
                      <a:pt x="0" y="1009"/>
                    </a:moveTo>
                    <a:cubicBezTo>
                      <a:pt x="444500" y="-945"/>
                      <a:pt x="889000" y="-2899"/>
                      <a:pt x="1254369" y="24455"/>
                    </a:cubicBezTo>
                    <a:cubicBezTo>
                      <a:pt x="1619738" y="51809"/>
                      <a:pt x="1914769" y="110424"/>
                      <a:pt x="2192215" y="165132"/>
                    </a:cubicBezTo>
                    <a:cubicBezTo>
                      <a:pt x="2469661" y="219840"/>
                      <a:pt x="2751015" y="303855"/>
                      <a:pt x="2919046" y="352701"/>
                    </a:cubicBezTo>
                    <a:cubicBezTo>
                      <a:pt x="3087077" y="401547"/>
                      <a:pt x="3143738" y="429878"/>
                      <a:pt x="3200400" y="4582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p:cNvPicPr>
              <a:picLocks noChangeAspect="1"/>
            </p:cNvPicPr>
            <p:nvPr/>
          </p:nvPicPr>
          <p:blipFill rotWithShape="1">
            <a:blip r:embed="rId7">
              <a:extLst>
                <a:ext uri="{28A0092B-C50C-407E-A947-70E740481C1C}">
                  <a14:useLocalDpi xmlns:a14="http://schemas.microsoft.com/office/drawing/2010/main" val="0"/>
                </a:ext>
              </a:extLst>
            </a:blip>
            <a:srcRect l="4717" t="16266" r="550" b="11503"/>
            <a:stretch/>
          </p:blipFill>
          <p:spPr>
            <a:xfrm>
              <a:off x="2669145" y="4467907"/>
              <a:ext cx="2634399" cy="1406043"/>
            </a:xfrm>
            <a:prstGeom prst="rect">
              <a:avLst/>
            </a:prstGeom>
          </p:spPr>
        </p:pic>
        <p:cxnSp>
          <p:nvCxnSpPr>
            <p:cNvPr id="97" name="直線コネクタ 96"/>
            <p:cNvCxnSpPr>
              <a:stCxn id="11" idx="7"/>
            </p:cNvCxnSpPr>
            <p:nvPr/>
          </p:nvCxnSpPr>
          <p:spPr>
            <a:xfrm flipV="1">
              <a:off x="1864104" y="4653183"/>
              <a:ext cx="1103031" cy="2083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a:stCxn id="11" idx="5"/>
            </p:cNvCxnSpPr>
            <p:nvPr/>
          </p:nvCxnSpPr>
          <p:spPr>
            <a:xfrm>
              <a:off x="1864104" y="5500761"/>
              <a:ext cx="1126281" cy="10226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2" name="テキスト ボックス 101"/>
          <p:cNvSpPr txBox="1"/>
          <p:nvPr/>
        </p:nvSpPr>
        <p:spPr>
          <a:xfrm>
            <a:off x="422869" y="1147319"/>
            <a:ext cx="8356084" cy="2246769"/>
          </a:xfrm>
          <a:prstGeom prst="rect">
            <a:avLst/>
          </a:prstGeom>
          <a:noFill/>
        </p:spPr>
        <p:txBody>
          <a:bodyPr wrap="square" rtlCol="0">
            <a:spAutoFit/>
          </a:bodyPr>
          <a:lstStyle/>
          <a:p>
            <a:r>
              <a:rPr lang="en-US" altLang="ja-JP" sz="2000" b="1" dirty="0" smtClean="0">
                <a:latin typeface="+mj-lt"/>
                <a:ea typeface="+mj-ea"/>
                <a:cs typeface="メイリオ" panose="020B0604030504040204" pitchFamily="50" charset="-128"/>
              </a:rPr>
              <a:t>Zonal flow </a:t>
            </a:r>
            <a:r>
              <a:rPr lang="en-US" altLang="ja-JP" sz="2000" dirty="0">
                <a:latin typeface="+mj-lt"/>
                <a:ea typeface="+mj-ea"/>
                <a:cs typeface="メイリオ" panose="020B0604030504040204" pitchFamily="50" charset="-128"/>
              </a:rPr>
              <a:t>(</a:t>
            </a:r>
            <a:r>
              <a:rPr lang="en-US" altLang="ja-JP" sz="2000" dirty="0" smtClean="0">
                <a:latin typeface="+mj-lt"/>
                <a:ea typeface="+mj-ea"/>
                <a:cs typeface="メイリオ" panose="020B0604030504040204" pitchFamily="50" charset="-128"/>
                <a:sym typeface="Wingdings" panose="05000000000000000000" pitchFamily="2" charset="2"/>
              </a:rPr>
              <a:t>ZF) can suppress </a:t>
            </a:r>
            <a:r>
              <a:rPr lang="en-US" altLang="ja-JP" sz="2000" b="1" dirty="0" smtClean="0">
                <a:latin typeface="+mj-lt"/>
                <a:ea typeface="+mj-ea"/>
                <a:cs typeface="メイリオ" panose="020B0604030504040204" pitchFamily="50" charset="-128"/>
                <a:sym typeface="Wingdings" panose="05000000000000000000" pitchFamily="2" charset="2"/>
              </a:rPr>
              <a:t>turbulent transport</a:t>
            </a:r>
            <a:r>
              <a:rPr lang="en-US" altLang="ja-JP" sz="2000" baseline="-25000" dirty="0" smtClean="0">
                <a:latin typeface="+mj-lt"/>
                <a:ea typeface="+mj-ea"/>
                <a:cs typeface="メイリオ" panose="020B0604030504040204" pitchFamily="50" charset="-128"/>
                <a:sym typeface="Wingdings" panose="05000000000000000000" pitchFamily="2" charset="2"/>
              </a:rPr>
              <a:t>[1],[2]</a:t>
            </a:r>
            <a:r>
              <a:rPr lang="en-US" altLang="ja-JP" sz="2000" b="1" dirty="0" smtClean="0">
                <a:latin typeface="+mj-lt"/>
                <a:ea typeface="+mj-ea"/>
                <a:cs typeface="メイリオ" panose="020B0604030504040204" pitchFamily="50" charset="-128"/>
                <a:sym typeface="Wingdings" panose="05000000000000000000" pitchFamily="2" charset="2"/>
              </a:rPr>
              <a:t>.</a:t>
            </a:r>
            <a:endParaRPr lang="en-US" altLang="ja-JP" sz="2000" b="1" dirty="0" smtClean="0">
              <a:latin typeface="+mj-lt"/>
              <a:ea typeface="+mj-ea"/>
              <a:cs typeface="メイリオ" panose="020B0604030504040204" pitchFamily="50" charset="-128"/>
            </a:endParaRPr>
          </a:p>
          <a:p>
            <a:endParaRPr lang="en-US" altLang="ja-JP" sz="2000" dirty="0" smtClean="0">
              <a:latin typeface="+mj-lt"/>
              <a:ea typeface="+mj-ea"/>
              <a:cs typeface="メイリオ" panose="020B0604030504040204" pitchFamily="50" charset="-128"/>
            </a:endParaRPr>
          </a:p>
          <a:p>
            <a:r>
              <a:rPr lang="en-US" altLang="ja-JP" sz="2000" dirty="0" smtClean="0">
                <a:latin typeface="+mj-lt"/>
                <a:ea typeface="+mj-ea"/>
                <a:cs typeface="メイリオ" panose="020B0604030504040204" pitchFamily="50" charset="-128"/>
              </a:rPr>
              <a:t>ZF formation through </a:t>
            </a:r>
            <a:r>
              <a:rPr lang="en-US" altLang="ja-JP" sz="2000" b="1" dirty="0" smtClean="0">
                <a:latin typeface="+mj-lt"/>
                <a:ea typeface="+mj-ea"/>
                <a:cs typeface="メイリオ" panose="020B0604030504040204" pitchFamily="50" charset="-128"/>
              </a:rPr>
              <a:t>self-organization</a:t>
            </a:r>
            <a:r>
              <a:rPr lang="en-US" altLang="ja-JP" sz="2000" dirty="0" smtClean="0">
                <a:latin typeface="+mj-lt"/>
                <a:ea typeface="+mj-ea"/>
                <a:cs typeface="メイリオ" panose="020B0604030504040204" pitchFamily="50" charset="-128"/>
              </a:rPr>
              <a:t> and its </a:t>
            </a:r>
            <a:r>
              <a:rPr lang="en-US" altLang="ja-JP" sz="2000" dirty="0" smtClean="0">
                <a:solidFill>
                  <a:schemeClr val="accent2"/>
                </a:solidFill>
                <a:latin typeface="+mj-lt"/>
                <a:ea typeface="+mj-ea"/>
                <a:cs typeface="メイリオ" panose="020B0604030504040204" pitchFamily="50" charset="-128"/>
              </a:rPr>
              <a:t>energy spectrum </a:t>
            </a:r>
            <a:r>
              <a:rPr lang="en-US" altLang="ja-JP" sz="2000" dirty="0" smtClean="0">
                <a:latin typeface="+mj-lt"/>
                <a:ea typeface="+mj-ea"/>
                <a:cs typeface="メイリオ" panose="020B0604030504040204" pitchFamily="50" charset="-128"/>
              </a:rPr>
              <a:t>structure in…</a:t>
            </a:r>
          </a:p>
          <a:p>
            <a:pPr marL="342900" indent="-342900">
              <a:buFont typeface="Arial" panose="020B0604020202020204" pitchFamily="34" charset="0"/>
              <a:buChar char="•"/>
            </a:pPr>
            <a:r>
              <a:rPr lang="en-US" altLang="ja-JP" sz="2000" dirty="0">
                <a:latin typeface="+mj-lt"/>
                <a:ea typeface="+mj-ea"/>
                <a:cs typeface="メイリオ" panose="020B0604030504040204" pitchFamily="50" charset="-128"/>
              </a:rPr>
              <a:t>f</a:t>
            </a:r>
            <a:r>
              <a:rPr lang="en-US" altLang="ja-JP" sz="2000" dirty="0" smtClean="0">
                <a:latin typeface="+mj-lt"/>
                <a:ea typeface="+mj-ea"/>
                <a:cs typeface="メイリオ" panose="020B0604030504040204" pitchFamily="50" charset="-128"/>
              </a:rPr>
              <a:t>luid model (Hasegawa-</a:t>
            </a:r>
            <a:r>
              <a:rPr lang="en-US" altLang="ja-JP" sz="2000" dirty="0" err="1" smtClean="0">
                <a:latin typeface="+mj-lt"/>
                <a:ea typeface="+mj-ea"/>
                <a:cs typeface="メイリオ" panose="020B0604030504040204" pitchFamily="50" charset="-128"/>
              </a:rPr>
              <a:t>Mima</a:t>
            </a:r>
            <a:r>
              <a:rPr lang="en-US" altLang="ja-JP" sz="2000" dirty="0" smtClean="0">
                <a:latin typeface="+mj-lt"/>
                <a:ea typeface="+mj-ea"/>
                <a:cs typeface="メイリオ" panose="020B0604030504040204" pitchFamily="50" charset="-128"/>
              </a:rPr>
              <a:t> eq.)	</a:t>
            </a:r>
            <a:r>
              <a:rPr lang="en-US" altLang="ja-JP" sz="2000" dirty="0" smtClean="0">
                <a:latin typeface="+mj-lt"/>
                <a:ea typeface="+mj-ea"/>
                <a:cs typeface="メイリオ" panose="020B0604030504040204" pitchFamily="50" charset="-128"/>
                <a:sym typeface="Wingdings" panose="05000000000000000000" pitchFamily="2" charset="2"/>
              </a:rPr>
              <a:t>well known.</a:t>
            </a:r>
          </a:p>
          <a:p>
            <a:pPr marL="342900" indent="-342900">
              <a:buFont typeface="Arial" panose="020B0604020202020204" pitchFamily="34" charset="0"/>
              <a:buChar char="•"/>
            </a:pPr>
            <a:r>
              <a:rPr lang="en-US" altLang="ja-JP" sz="2000" b="1" dirty="0" smtClean="0">
                <a:latin typeface="+mj-lt"/>
                <a:ea typeface="+mj-ea"/>
                <a:cs typeface="メイリオ" panose="020B0604030504040204" pitchFamily="50" charset="-128"/>
              </a:rPr>
              <a:t>kinetic plasma </a:t>
            </a:r>
            <a:r>
              <a:rPr lang="en-US" altLang="ja-JP" sz="2000" dirty="0" smtClean="0">
                <a:latin typeface="+mj-lt"/>
                <a:ea typeface="+mj-ea"/>
                <a:cs typeface="メイリオ" panose="020B0604030504040204" pitchFamily="50" charset="-128"/>
              </a:rPr>
              <a:t>(</a:t>
            </a:r>
            <a:r>
              <a:rPr lang="en-US" altLang="ja-JP" sz="2000" dirty="0" err="1">
                <a:latin typeface="+mj-lt"/>
                <a:ea typeface="+mj-ea"/>
                <a:cs typeface="メイリオ" panose="020B0604030504040204" pitchFamily="50" charset="-128"/>
              </a:rPr>
              <a:t>G</a:t>
            </a:r>
            <a:r>
              <a:rPr lang="en-US" altLang="ja-JP" sz="2000" dirty="0" err="1" smtClean="0">
                <a:latin typeface="+mj-lt"/>
                <a:ea typeface="+mj-ea"/>
                <a:cs typeface="メイリオ" panose="020B0604030504040204" pitchFamily="50" charset="-128"/>
              </a:rPr>
              <a:t>yrokinetic</a:t>
            </a:r>
            <a:r>
              <a:rPr lang="en-US" altLang="ja-JP" sz="2000" dirty="0" smtClean="0">
                <a:latin typeface="+mj-lt"/>
                <a:ea typeface="+mj-ea"/>
                <a:cs typeface="メイリオ" panose="020B0604030504040204" pitchFamily="50" charset="-128"/>
              </a:rPr>
              <a:t> model)	</a:t>
            </a:r>
            <a:r>
              <a:rPr lang="en-US" altLang="ja-JP" sz="2000" dirty="0" smtClean="0">
                <a:latin typeface="+mj-lt"/>
                <a:ea typeface="+mj-ea"/>
                <a:cs typeface="メイリオ" panose="020B0604030504040204" pitchFamily="50" charset="-128"/>
                <a:sym typeface="Wingdings" panose="05000000000000000000" pitchFamily="2" charset="2"/>
              </a:rPr>
              <a:t>not well investigated.</a:t>
            </a:r>
            <a:br>
              <a:rPr lang="en-US" altLang="ja-JP" sz="2000" dirty="0" smtClean="0">
                <a:latin typeface="+mj-lt"/>
                <a:ea typeface="+mj-ea"/>
                <a:cs typeface="メイリオ" panose="020B0604030504040204" pitchFamily="50" charset="-128"/>
                <a:sym typeface="Wingdings" panose="05000000000000000000" pitchFamily="2" charset="2"/>
              </a:rPr>
            </a:br>
            <a:r>
              <a:rPr lang="en-US" altLang="ja-JP" sz="2000" dirty="0" smtClean="0">
                <a:latin typeface="+mj-lt"/>
                <a:ea typeface="+mj-ea"/>
                <a:cs typeface="メイリオ" panose="020B0604030504040204" pitchFamily="50" charset="-128"/>
                <a:sym typeface="Wingdings" panose="05000000000000000000" pitchFamily="2" charset="2"/>
              </a:rPr>
              <a:t>					    (</a:t>
            </a:r>
            <a:r>
              <a:rPr lang="en-US" altLang="ja-JP" sz="2000" u="sng" dirty="0" smtClean="0">
                <a:latin typeface="+mj-lt"/>
                <a:ea typeface="+mj-ea"/>
                <a:cs typeface="メイリオ" panose="020B0604030504040204" pitchFamily="50" charset="-128"/>
                <a:sym typeface="Wingdings" panose="05000000000000000000" pitchFamily="2" charset="2"/>
              </a:rPr>
              <a:t>focused on this work</a:t>
            </a:r>
            <a:r>
              <a:rPr lang="en-US" altLang="ja-JP" sz="2000" dirty="0" smtClean="0">
                <a:latin typeface="+mj-lt"/>
                <a:ea typeface="+mj-ea"/>
                <a:cs typeface="メイリオ" panose="020B0604030504040204" pitchFamily="50" charset="-128"/>
                <a:sym typeface="Wingdings" panose="05000000000000000000" pitchFamily="2" charset="2"/>
              </a:rPr>
              <a:t>)</a:t>
            </a:r>
            <a:endParaRPr lang="en-US" altLang="ja-JP" sz="2000" b="1" dirty="0">
              <a:latin typeface="+mj-lt"/>
              <a:ea typeface="+mj-ea"/>
              <a:cs typeface="メイリオ" panose="020B0604030504040204" pitchFamily="50" charset="-128"/>
            </a:endParaRPr>
          </a:p>
        </p:txBody>
      </p:sp>
      <p:sp>
        <p:nvSpPr>
          <p:cNvPr id="104" name="正方形/長方形 103"/>
          <p:cNvSpPr/>
          <p:nvPr/>
        </p:nvSpPr>
        <p:spPr>
          <a:xfrm>
            <a:off x="72394" y="6393020"/>
            <a:ext cx="3529221" cy="461665"/>
          </a:xfrm>
          <a:prstGeom prst="rect">
            <a:avLst/>
          </a:prstGeom>
        </p:spPr>
        <p:txBody>
          <a:bodyPr wrap="square">
            <a:spAutoFit/>
          </a:bodyPr>
          <a:lstStyle/>
          <a:p>
            <a:pPr lvl="0"/>
            <a:r>
              <a:rPr lang="en-US" altLang="ja-JP" sz="1200" dirty="0" smtClean="0">
                <a:solidFill>
                  <a:srgbClr val="4D4D4D"/>
                </a:solidFill>
              </a:rPr>
              <a:t>[1]: </a:t>
            </a:r>
            <a:r>
              <a:rPr lang="en-US" altLang="ja-JP" sz="1200" dirty="0">
                <a:solidFill>
                  <a:srgbClr val="4D4D4D"/>
                </a:solidFill>
              </a:rPr>
              <a:t>Z. </a:t>
            </a:r>
            <a:r>
              <a:rPr lang="en-US" altLang="ja-JP" sz="1200" dirty="0" err="1">
                <a:solidFill>
                  <a:srgbClr val="4D4D4D"/>
                </a:solidFill>
              </a:rPr>
              <a:t>lin</a:t>
            </a:r>
            <a:r>
              <a:rPr lang="en-US" altLang="ja-JP" sz="1200" dirty="0">
                <a:solidFill>
                  <a:srgbClr val="4D4D4D"/>
                </a:solidFill>
              </a:rPr>
              <a:t>, et al., Science (1998</a:t>
            </a:r>
            <a:r>
              <a:rPr lang="en-US" altLang="ja-JP" sz="1200" dirty="0" smtClean="0">
                <a:solidFill>
                  <a:srgbClr val="4D4D4D"/>
                </a:solidFill>
              </a:rPr>
              <a:t>)</a:t>
            </a:r>
          </a:p>
          <a:p>
            <a:r>
              <a:rPr lang="en-US" altLang="ja-JP" sz="1200" dirty="0" smtClean="0">
                <a:solidFill>
                  <a:srgbClr val="4D4D4D"/>
                </a:solidFill>
              </a:rPr>
              <a:t>[2]:</a:t>
            </a:r>
            <a:r>
              <a:rPr lang="en-US" altLang="ja-JP" sz="1200" dirty="0">
                <a:solidFill>
                  <a:srgbClr val="4D4D4D"/>
                </a:solidFill>
              </a:rPr>
              <a:t>A. Fujisawa, et al., Phys. Rev. Lett. (2004</a:t>
            </a:r>
            <a:r>
              <a:rPr lang="en-US" altLang="ja-JP" sz="1200" dirty="0" smtClean="0">
                <a:solidFill>
                  <a:srgbClr val="4D4D4D"/>
                </a:solidFill>
              </a:rPr>
              <a:t>)</a:t>
            </a:r>
            <a:endParaRPr lang="ja-JP" altLang="en-US" sz="1200" dirty="0">
              <a:solidFill>
                <a:srgbClr val="4D4D4D"/>
              </a:solidFill>
            </a:endParaRPr>
          </a:p>
        </p:txBody>
      </p:sp>
      <p:sp>
        <p:nvSpPr>
          <p:cNvPr id="105" name="テキスト ボックス 104"/>
          <p:cNvSpPr txBox="1"/>
          <p:nvPr/>
        </p:nvSpPr>
        <p:spPr>
          <a:xfrm>
            <a:off x="422869" y="5808680"/>
            <a:ext cx="4956831" cy="338554"/>
          </a:xfrm>
          <a:prstGeom prst="rect">
            <a:avLst/>
          </a:prstGeom>
          <a:noFill/>
        </p:spPr>
        <p:txBody>
          <a:bodyPr wrap="square" rtlCol="0">
            <a:spAutoFit/>
          </a:bodyPr>
          <a:lstStyle/>
          <a:p>
            <a:r>
              <a:rPr kumimoji="1" lang="en-US" altLang="ja-JP" sz="1600" dirty="0" smtClean="0">
                <a:latin typeface="+mj-lt"/>
                <a:ea typeface="+mj-ea"/>
                <a:cs typeface="メイリオ" panose="020B0604030504040204" pitchFamily="50" charset="-128"/>
              </a:rPr>
              <a:t>Fig.1 </a:t>
            </a:r>
            <a:r>
              <a:rPr lang="en-US" altLang="ja-JP" sz="1600" dirty="0" smtClean="0">
                <a:latin typeface="+mj-lt"/>
                <a:ea typeface="+mj-ea"/>
                <a:cs typeface="メイリオ" panose="020B0604030504040204" pitchFamily="50" charset="-128"/>
              </a:rPr>
              <a:t>schematic diagram of zonal flow structure.</a:t>
            </a:r>
            <a:endParaRPr kumimoji="1" lang="ja-JP" altLang="en-US" sz="1600" dirty="0">
              <a:latin typeface="+mj-lt"/>
              <a:ea typeface="+mj-ea"/>
              <a:cs typeface="メイリオ" panose="020B0604030504040204" pitchFamily="50" charset="-128"/>
            </a:endParaRPr>
          </a:p>
        </p:txBody>
      </p:sp>
      <p:sp>
        <p:nvSpPr>
          <p:cNvPr id="106" name="テキスト ボックス 105"/>
          <p:cNvSpPr txBox="1"/>
          <p:nvPr/>
        </p:nvSpPr>
        <p:spPr>
          <a:xfrm>
            <a:off x="5799941" y="6173267"/>
            <a:ext cx="3168962" cy="523220"/>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Fig.2 </a:t>
            </a:r>
            <a:r>
              <a:rPr lang="en-US" altLang="ja-JP" sz="1400" dirty="0" smtClean="0">
                <a:latin typeface="+mj-lt"/>
                <a:ea typeface="+mj-ea"/>
                <a:cs typeface="メイリオ" panose="020B0604030504040204" pitchFamily="50" charset="-128"/>
              </a:rPr>
              <a:t>schematic diagram of</a:t>
            </a:r>
            <a:br>
              <a:rPr lang="en-US" altLang="ja-JP" sz="1400" dirty="0" smtClean="0">
                <a:latin typeface="+mj-lt"/>
                <a:ea typeface="+mj-ea"/>
                <a:cs typeface="メイリオ" panose="020B0604030504040204" pitchFamily="50" charset="-128"/>
              </a:rPr>
            </a:br>
            <a:r>
              <a:rPr lang="en-US" altLang="ja-JP" sz="1400" dirty="0" smtClean="0">
                <a:latin typeface="+mj-lt"/>
                <a:ea typeface="+mj-ea"/>
                <a:cs typeface="メイリオ" panose="020B0604030504040204" pitchFamily="50" charset="-128"/>
              </a:rPr>
              <a:t>plasma turbulence </a:t>
            </a:r>
            <a:r>
              <a:rPr lang="en-US" altLang="ja-JP" sz="1400" dirty="0" smtClean="0">
                <a:solidFill>
                  <a:schemeClr val="accent2"/>
                </a:solidFill>
                <a:latin typeface="+mj-lt"/>
                <a:ea typeface="+mj-ea"/>
                <a:cs typeface="メイリオ" panose="020B0604030504040204" pitchFamily="50" charset="-128"/>
              </a:rPr>
              <a:t>energy spectrum</a:t>
            </a:r>
            <a:r>
              <a:rPr lang="en-US" altLang="ja-JP" sz="1400" dirty="0" smtClean="0">
                <a:latin typeface="+mj-lt"/>
                <a:ea typeface="+mj-ea"/>
                <a:cs typeface="メイリオ" panose="020B0604030504040204" pitchFamily="50" charset="-128"/>
              </a:rPr>
              <a:t>.</a:t>
            </a:r>
            <a:endParaRPr kumimoji="1" lang="ja-JP" altLang="en-US" sz="1400" dirty="0">
              <a:latin typeface="+mj-lt"/>
              <a:ea typeface="+mj-ea"/>
              <a:cs typeface="メイリオ" panose="020B0604030504040204" pitchFamily="50" charset="-128"/>
            </a:endParaRPr>
          </a:p>
        </p:txBody>
      </p:sp>
    </p:spTree>
    <p:extLst>
      <p:ext uri="{BB962C8B-B14F-4D97-AF65-F5344CB8AC3E}">
        <p14:creationId xmlns:p14="http://schemas.microsoft.com/office/powerpoint/2010/main" val="52434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Gyrokinetics</a:t>
            </a:r>
            <a:endParaRPr kumimoji="1" lang="ja-JP" altLang="en-US" dirty="0"/>
          </a:p>
        </p:txBody>
      </p:sp>
      <mc:AlternateContent xmlns:mc="http://schemas.openxmlformats.org/markup-compatibility/2006" xmlns:a14="http://schemas.microsoft.com/office/drawing/2010/main">
        <mc:Choice Requires="a14">
          <p:sp>
            <p:nvSpPr>
              <p:cNvPr id="4" name="正方形/長方形 3"/>
              <p:cNvSpPr/>
              <p:nvPr/>
            </p:nvSpPr>
            <p:spPr>
              <a:xfrm>
                <a:off x="423746" y="4094306"/>
                <a:ext cx="8468734" cy="22692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ja-JP" sz="2000" i="1" dirty="0" smtClean="0">
                              <a:solidFill>
                                <a:srgbClr val="4D4D4D"/>
                              </a:solidFill>
                              <a:latin typeface="Cambria Math"/>
                            </a:rPr>
                          </m:ctrlPr>
                        </m:fPr>
                        <m:num>
                          <m:r>
                            <a:rPr lang="en-US" altLang="ja-JP" sz="2000" i="1">
                              <a:solidFill>
                                <a:srgbClr val="4D4D4D"/>
                              </a:solidFill>
                              <a:latin typeface="Cambria Math" panose="02040503050406030204" pitchFamily="18" charset="0"/>
                            </a:rPr>
                            <m:t>𝜕</m:t>
                          </m:r>
                          <m:sSub>
                            <m:sSubPr>
                              <m:ctrlPr>
                                <a:rPr lang="en-US" altLang="ja-JP" sz="2000" b="0" i="1" smtClean="0">
                                  <a:solidFill>
                                    <a:srgbClr val="4D4D4D"/>
                                  </a:solidFill>
                                  <a:latin typeface="Cambria Math"/>
                                </a:rPr>
                              </m:ctrlPr>
                            </m:sSubPr>
                            <m:e>
                              <m:acc>
                                <m:accPr>
                                  <m:chr m:val="̅"/>
                                  <m:ctrlPr>
                                    <a:rPr lang="en-US" altLang="ja-JP" sz="2000" i="1">
                                      <a:solidFill>
                                        <a:srgbClr val="4D4D4D"/>
                                      </a:solidFill>
                                      <a:latin typeface="Cambria Math"/>
                                    </a:rPr>
                                  </m:ctrlPr>
                                </m:accPr>
                                <m:e>
                                  <m:r>
                                    <a:rPr lang="en-US" altLang="ja-JP" sz="2000" b="0" i="1" smtClean="0">
                                      <a:solidFill>
                                        <a:srgbClr val="4D4D4D"/>
                                      </a:solidFill>
                                      <a:latin typeface="Cambria Math"/>
                                    </a:rPr>
                                    <m:t>𝐹</m:t>
                                  </m:r>
                                </m:e>
                              </m:acc>
                            </m:e>
                            <m:sub>
                              <m:r>
                                <a:rPr lang="en-US" altLang="ja-JP" sz="2000" b="0" i="1" smtClean="0">
                                  <a:solidFill>
                                    <a:srgbClr val="4D4D4D"/>
                                  </a:solidFill>
                                  <a:latin typeface="Cambria Math"/>
                                </a:rPr>
                                <m:t>𝑒</m:t>
                              </m:r>
                            </m:sub>
                          </m:sSub>
                        </m:num>
                        <m:den>
                          <m:r>
                            <a:rPr lang="en-US" altLang="ja-JP" sz="2000" i="1" dirty="0">
                              <a:solidFill>
                                <a:srgbClr val="4D4D4D"/>
                              </a:solidFill>
                              <a:latin typeface="Cambria Math" panose="02040503050406030204" pitchFamily="18" charset="0"/>
                            </a:rPr>
                            <m:t>𝜕</m:t>
                          </m:r>
                          <m:r>
                            <a:rPr lang="en-US" altLang="ja-JP" sz="2000" i="1" dirty="0">
                              <a:solidFill>
                                <a:srgbClr val="4D4D4D"/>
                              </a:solidFill>
                              <a:latin typeface="Cambria Math" panose="02040503050406030204" pitchFamily="18" charset="0"/>
                            </a:rPr>
                            <m:t>𝑡</m:t>
                          </m:r>
                        </m:den>
                      </m:f>
                      <m:r>
                        <a:rPr lang="en-US" altLang="ja-JP" sz="2000" i="1" dirty="0">
                          <a:solidFill>
                            <a:srgbClr val="4D4D4D"/>
                          </a:solidFill>
                          <a:latin typeface="Cambria Math" panose="02040503050406030204" pitchFamily="18" charset="0"/>
                        </a:rPr>
                        <m:t>+</m:t>
                      </m:r>
                      <m:d>
                        <m:dPr>
                          <m:ctrlPr>
                            <a:rPr lang="en-US" altLang="ja-JP" sz="2000" i="1" dirty="0">
                              <a:solidFill>
                                <a:srgbClr val="4D4D4D"/>
                              </a:solidFill>
                              <a:latin typeface="Cambria Math"/>
                            </a:rPr>
                          </m:ctrlPr>
                        </m:dPr>
                        <m:e>
                          <m:sSub>
                            <m:sSubPr>
                              <m:ctrlPr>
                                <a:rPr lang="en-US" altLang="ja-JP" sz="2000" i="1" dirty="0">
                                  <a:solidFill>
                                    <a:srgbClr val="4D4D4D"/>
                                  </a:solidFill>
                                  <a:latin typeface="Cambria Math"/>
                                </a:rPr>
                              </m:ctrlPr>
                            </m:sSubPr>
                            <m:e>
                              <m:acc>
                                <m:accPr>
                                  <m:chr m:val="̅"/>
                                  <m:ctrlPr>
                                    <a:rPr lang="en-US" altLang="ja-JP" sz="2000" b="0" i="1" dirty="0" smtClean="0">
                                      <a:solidFill>
                                        <a:srgbClr val="4D4D4D"/>
                                      </a:solidFill>
                                      <a:latin typeface="Cambria Math"/>
                                    </a:rPr>
                                  </m:ctrlPr>
                                </m:accPr>
                                <m:e>
                                  <m:r>
                                    <a:rPr lang="en-US" altLang="ja-JP" sz="2000" i="1" dirty="0">
                                      <a:solidFill>
                                        <a:srgbClr val="4D4D4D"/>
                                      </a:solidFill>
                                      <a:latin typeface="Cambria Math" panose="02040503050406030204" pitchFamily="18" charset="0"/>
                                    </a:rPr>
                                    <m:t>𝑣</m:t>
                                  </m:r>
                                </m:e>
                              </m:acc>
                            </m:e>
                            <m:sub>
                              <m:r>
                                <a:rPr lang="en-US" altLang="ja-JP" sz="2000" i="1" dirty="0">
                                  <a:solidFill>
                                    <a:srgbClr val="4D4D4D"/>
                                  </a:solidFill>
                                  <a:latin typeface="Cambria Math" panose="02040503050406030204" pitchFamily="18" charset="0"/>
                                </a:rPr>
                                <m:t>∥</m:t>
                              </m:r>
                            </m:sub>
                          </m:sSub>
                          <m:r>
                            <a:rPr lang="en-US" altLang="ja-JP" sz="2000" b="1" i="1" dirty="0">
                              <a:solidFill>
                                <a:srgbClr val="4D4D4D"/>
                              </a:solidFill>
                              <a:latin typeface="Cambria Math" panose="02040503050406030204" pitchFamily="18" charset="0"/>
                            </a:rPr>
                            <m:t>𝒃</m:t>
                          </m:r>
                          <m:r>
                            <a:rPr lang="en-US" altLang="ja-JP" sz="2000" i="1" dirty="0">
                              <a:solidFill>
                                <a:srgbClr val="4D4D4D"/>
                              </a:solidFill>
                              <a:latin typeface="Cambria Math" panose="02040503050406030204" pitchFamily="18" charset="0"/>
                            </a:rPr>
                            <m:t>+</m:t>
                          </m:r>
                          <m:f>
                            <m:fPr>
                              <m:ctrlPr>
                                <a:rPr lang="en-US" altLang="ja-JP" sz="2000" i="1" dirty="0">
                                  <a:solidFill>
                                    <a:srgbClr val="4D4D4D"/>
                                  </a:solidFill>
                                  <a:latin typeface="Cambria Math"/>
                                </a:rPr>
                              </m:ctrlPr>
                            </m:fPr>
                            <m:num>
                              <m:r>
                                <a:rPr lang="en-US" altLang="ja-JP" sz="2000" i="1" dirty="0">
                                  <a:solidFill>
                                    <a:srgbClr val="4D4D4D"/>
                                  </a:solidFill>
                                  <a:latin typeface="Cambria Math" panose="02040503050406030204" pitchFamily="18" charset="0"/>
                                </a:rPr>
                                <m:t>𝑐</m:t>
                              </m:r>
                            </m:num>
                            <m:den>
                              <m:sSub>
                                <m:sSubPr>
                                  <m:ctrlPr>
                                    <a:rPr lang="en-US" altLang="ja-JP" sz="2000" i="1" dirty="0">
                                      <a:solidFill>
                                        <a:srgbClr val="4D4D4D"/>
                                      </a:solidFill>
                                      <a:latin typeface="Cambria Math"/>
                                    </a:rPr>
                                  </m:ctrlPr>
                                </m:sSubPr>
                                <m:e>
                                  <m:r>
                                    <a:rPr lang="en-US" altLang="ja-JP" sz="2000" i="1" dirty="0">
                                      <a:solidFill>
                                        <a:srgbClr val="4D4D4D"/>
                                      </a:solidFill>
                                      <a:latin typeface="Cambria Math" panose="02040503050406030204" pitchFamily="18" charset="0"/>
                                    </a:rPr>
                                    <m:t>𝐵</m:t>
                                  </m:r>
                                </m:e>
                                <m:sub>
                                  <m:r>
                                    <a:rPr lang="en-US" altLang="ja-JP" sz="2000" i="1" dirty="0">
                                      <a:solidFill>
                                        <a:srgbClr val="4D4D4D"/>
                                      </a:solidFill>
                                      <a:latin typeface="Cambria Math" panose="02040503050406030204" pitchFamily="18" charset="0"/>
                                    </a:rPr>
                                    <m:t>0</m:t>
                                  </m:r>
                                </m:sub>
                              </m:sSub>
                            </m:den>
                          </m:f>
                          <m:d>
                            <m:dPr>
                              <m:ctrlPr>
                                <a:rPr lang="en-US" altLang="ja-JP" sz="2000" i="1" dirty="0">
                                  <a:solidFill>
                                    <a:srgbClr val="4D4D4D"/>
                                  </a:solidFill>
                                  <a:latin typeface="Cambria Math"/>
                                </a:rPr>
                              </m:ctrlPr>
                            </m:dPr>
                            <m:e>
                              <m:r>
                                <a:rPr lang="en-US" altLang="ja-JP" sz="2000" b="1" i="1" dirty="0">
                                  <a:solidFill>
                                    <a:srgbClr val="4D4D4D"/>
                                  </a:solidFill>
                                  <a:latin typeface="Cambria Math" panose="02040503050406030204" pitchFamily="18" charset="0"/>
                                </a:rPr>
                                <m:t>𝒃</m:t>
                              </m:r>
                              <m:r>
                                <a:rPr lang="en-US" altLang="ja-JP" sz="2000" b="1" i="1" dirty="0">
                                  <a:solidFill>
                                    <a:srgbClr val="4D4D4D"/>
                                  </a:solidFill>
                                  <a:latin typeface="Cambria Math" panose="02040503050406030204" pitchFamily="18" charset="0"/>
                                </a:rPr>
                                <m:t>×</m:t>
                              </m:r>
                              <m:sSub>
                                <m:sSubPr>
                                  <m:ctrlPr>
                                    <a:rPr lang="en-US" altLang="ja-JP" sz="2000" b="1" i="1" dirty="0">
                                      <a:solidFill>
                                        <a:srgbClr val="4D4D4D"/>
                                      </a:solidFill>
                                      <a:latin typeface="Cambria Math"/>
                                    </a:rPr>
                                  </m:ctrlPr>
                                </m:sSubPr>
                                <m:e>
                                  <m:r>
                                    <a:rPr lang="en-US" altLang="ja-JP" sz="2000" dirty="0">
                                      <a:solidFill>
                                        <a:srgbClr val="4D4D4D"/>
                                      </a:solidFill>
                                      <a:latin typeface="Cambria Math" panose="02040503050406030204" pitchFamily="18" charset="0"/>
                                    </a:rPr>
                                    <m:t>𝛻</m:t>
                                  </m:r>
                                </m:e>
                                <m:sub>
                                  <m:acc>
                                    <m:accPr>
                                      <m:chr m:val="̅"/>
                                      <m:ctrlPr>
                                        <a:rPr lang="en-US" altLang="ja-JP" sz="2000" b="1" i="1" dirty="0">
                                          <a:solidFill>
                                            <a:srgbClr val="4D4D4D"/>
                                          </a:solidFill>
                                          <a:latin typeface="Cambria Math"/>
                                        </a:rPr>
                                      </m:ctrlPr>
                                    </m:accPr>
                                    <m:e>
                                      <m:r>
                                        <a:rPr lang="en-US" altLang="ja-JP" sz="2000" b="1" i="1" dirty="0">
                                          <a:solidFill>
                                            <a:srgbClr val="4D4D4D"/>
                                          </a:solidFill>
                                          <a:latin typeface="Cambria Math" panose="02040503050406030204" pitchFamily="18" charset="0"/>
                                        </a:rPr>
                                        <m:t>𝑹</m:t>
                                      </m:r>
                                    </m:e>
                                  </m:acc>
                                </m:sub>
                              </m:sSub>
                              <m:sSub>
                                <m:sSubPr>
                                  <m:ctrlPr>
                                    <a:rPr lang="en-US" altLang="ja-JP" sz="2000" i="1" dirty="0">
                                      <a:solidFill>
                                        <a:srgbClr val="4D4D4D"/>
                                      </a:solidFill>
                                      <a:latin typeface="Cambria Math"/>
                                    </a:rPr>
                                  </m:ctrlPr>
                                </m:sSubPr>
                                <m:e>
                                  <m:d>
                                    <m:dPr>
                                      <m:begChr m:val="〈"/>
                                      <m:endChr m:val="〉"/>
                                      <m:ctrlPr>
                                        <a:rPr lang="en-US" altLang="ja-JP" sz="2000" b="1" i="1" dirty="0">
                                          <a:solidFill>
                                            <a:srgbClr val="4D4D4D"/>
                                          </a:solidFill>
                                          <a:latin typeface="Cambria Math"/>
                                        </a:rPr>
                                      </m:ctrlPr>
                                    </m:dPr>
                                    <m:e>
                                      <m:r>
                                        <a:rPr lang="en-US" altLang="ja-JP" sz="2000" i="1" dirty="0">
                                          <a:solidFill>
                                            <a:srgbClr val="4D4D4D"/>
                                          </a:solidFill>
                                          <a:latin typeface="Cambria Math" panose="02040503050406030204" pitchFamily="18" charset="0"/>
                                        </a:rPr>
                                        <m:t>𝜙</m:t>
                                      </m:r>
                                    </m:e>
                                  </m:d>
                                </m:e>
                                <m:sub>
                                  <m:r>
                                    <a:rPr lang="en-US" altLang="ja-JP" sz="2000" i="1" dirty="0">
                                      <a:solidFill>
                                        <a:srgbClr val="4D4D4D"/>
                                      </a:solidFill>
                                      <a:latin typeface="Cambria Math" panose="02040503050406030204" pitchFamily="18" charset="0"/>
                                    </a:rPr>
                                    <m:t>𝛼</m:t>
                                  </m:r>
                                </m:sub>
                              </m:sSub>
                            </m:e>
                          </m:d>
                        </m:e>
                      </m:d>
                      <m:r>
                        <a:rPr lang="en-US" altLang="ja-JP" sz="2000" i="1" dirty="0">
                          <a:solidFill>
                            <a:srgbClr val="4D4D4D"/>
                          </a:solidFill>
                          <a:latin typeface="Cambria Math" panose="02040503050406030204" pitchFamily="18" charset="0"/>
                        </a:rPr>
                        <m:t>⋅</m:t>
                      </m:r>
                      <m:sSub>
                        <m:sSubPr>
                          <m:ctrlPr>
                            <a:rPr lang="en-US" altLang="ja-JP" sz="2000" i="1" dirty="0">
                              <a:solidFill>
                                <a:srgbClr val="4D4D4D"/>
                              </a:solidFill>
                              <a:latin typeface="Cambria Math"/>
                            </a:rPr>
                          </m:ctrlPr>
                        </m:sSubPr>
                        <m:e>
                          <m:r>
                            <a:rPr lang="en-US" altLang="ja-JP" sz="2000" dirty="0">
                              <a:solidFill>
                                <a:srgbClr val="4D4D4D"/>
                              </a:solidFill>
                              <a:latin typeface="Cambria Math" panose="02040503050406030204" pitchFamily="18" charset="0"/>
                            </a:rPr>
                            <m:t>𝛻</m:t>
                          </m:r>
                        </m:e>
                        <m:sub>
                          <m:acc>
                            <m:accPr>
                              <m:chr m:val="̅"/>
                              <m:ctrlPr>
                                <a:rPr lang="en-US" altLang="ja-JP" sz="2000" b="1" i="1" dirty="0">
                                  <a:solidFill>
                                    <a:srgbClr val="4D4D4D"/>
                                  </a:solidFill>
                                  <a:latin typeface="Cambria Math"/>
                                </a:rPr>
                              </m:ctrlPr>
                            </m:accPr>
                            <m:e>
                              <m:r>
                                <a:rPr lang="en-US" altLang="ja-JP" sz="2000" b="1" i="1" dirty="0">
                                  <a:solidFill>
                                    <a:srgbClr val="4D4D4D"/>
                                  </a:solidFill>
                                  <a:latin typeface="Cambria Math" panose="02040503050406030204" pitchFamily="18" charset="0"/>
                                </a:rPr>
                                <m:t>𝑹</m:t>
                              </m:r>
                            </m:e>
                          </m:acc>
                        </m:sub>
                      </m:sSub>
                      <m:acc>
                        <m:accPr>
                          <m:chr m:val="̅"/>
                          <m:ctrlPr>
                            <a:rPr lang="en-US" altLang="ja-JP" sz="2000" b="0" i="1" dirty="0" smtClean="0">
                              <a:solidFill>
                                <a:srgbClr val="4D4D4D"/>
                              </a:solidFill>
                              <a:latin typeface="Cambria Math"/>
                            </a:rPr>
                          </m:ctrlPr>
                        </m:accPr>
                        <m:e>
                          <m:sSub>
                            <m:sSubPr>
                              <m:ctrlPr>
                                <a:rPr lang="en-US" altLang="ja-JP" sz="2000" b="0" i="1" dirty="0" smtClean="0">
                                  <a:solidFill>
                                    <a:srgbClr val="4D4D4D"/>
                                  </a:solidFill>
                                  <a:latin typeface="Cambria Math"/>
                                </a:rPr>
                              </m:ctrlPr>
                            </m:sSubPr>
                            <m:e>
                              <m:r>
                                <a:rPr lang="en-US" altLang="ja-JP" sz="2000" b="0" i="1" dirty="0" smtClean="0">
                                  <a:solidFill>
                                    <a:srgbClr val="4D4D4D"/>
                                  </a:solidFill>
                                  <a:latin typeface="Cambria Math"/>
                                </a:rPr>
                                <m:t>𝐹</m:t>
                              </m:r>
                            </m:e>
                            <m:sub>
                              <m:r>
                                <a:rPr lang="en-US" altLang="ja-JP" sz="2000" b="0" i="1" dirty="0" smtClean="0">
                                  <a:solidFill>
                                    <a:srgbClr val="4D4D4D"/>
                                  </a:solidFill>
                                  <a:latin typeface="Cambria Math"/>
                                </a:rPr>
                                <m:t>𝑒</m:t>
                              </m:r>
                            </m:sub>
                          </m:sSub>
                        </m:e>
                      </m:acc>
                      <m:r>
                        <a:rPr lang="en-US" altLang="ja-JP" sz="2000" i="1" dirty="0">
                          <a:solidFill>
                            <a:srgbClr val="4D4D4D"/>
                          </a:solidFill>
                          <a:latin typeface="Cambria Math" panose="02040503050406030204" pitchFamily="18" charset="0"/>
                        </a:rPr>
                        <m:t>−</m:t>
                      </m:r>
                      <m:f>
                        <m:fPr>
                          <m:ctrlPr>
                            <a:rPr lang="en-US" altLang="ja-JP" sz="2000" i="1" dirty="0">
                              <a:solidFill>
                                <a:srgbClr val="4D4D4D"/>
                              </a:solidFill>
                              <a:latin typeface="Cambria Math"/>
                            </a:rPr>
                          </m:ctrlPr>
                        </m:fPr>
                        <m:num>
                          <m:r>
                            <a:rPr lang="en-US" altLang="ja-JP" sz="2000" i="1" dirty="0">
                              <a:solidFill>
                                <a:srgbClr val="4D4D4D"/>
                              </a:solidFill>
                              <a:latin typeface="Cambria Math" panose="02040503050406030204" pitchFamily="18" charset="0"/>
                            </a:rPr>
                            <m:t>𝑒</m:t>
                          </m:r>
                        </m:num>
                        <m:den>
                          <m:sSub>
                            <m:sSubPr>
                              <m:ctrlPr>
                                <a:rPr lang="en-US" altLang="ja-JP" sz="2000" b="0" i="1" dirty="0" smtClean="0">
                                  <a:solidFill>
                                    <a:srgbClr val="4D4D4D"/>
                                  </a:solidFill>
                                  <a:latin typeface="Cambria Math"/>
                                </a:rPr>
                              </m:ctrlPr>
                            </m:sSubPr>
                            <m:e>
                              <m:r>
                                <a:rPr lang="en-US" altLang="ja-JP" sz="2000" b="0" i="1" dirty="0" smtClean="0">
                                  <a:solidFill>
                                    <a:srgbClr val="4D4D4D"/>
                                  </a:solidFill>
                                  <a:latin typeface="Cambria Math" panose="02040503050406030204" pitchFamily="18" charset="0"/>
                                </a:rPr>
                                <m:t>𝑚</m:t>
                              </m:r>
                            </m:e>
                            <m:sub>
                              <m:r>
                                <a:rPr lang="en-US" altLang="ja-JP" sz="2000" b="0" i="1" dirty="0" smtClean="0">
                                  <a:solidFill>
                                    <a:srgbClr val="4D4D4D"/>
                                  </a:solidFill>
                                  <a:latin typeface="Cambria Math"/>
                                </a:rPr>
                                <m:t>𝑒</m:t>
                              </m:r>
                            </m:sub>
                          </m:sSub>
                        </m:den>
                      </m:f>
                      <m:r>
                        <a:rPr lang="en-US" altLang="ja-JP" sz="2000" b="1" i="1" dirty="0">
                          <a:solidFill>
                            <a:srgbClr val="4D4D4D"/>
                          </a:solidFill>
                          <a:latin typeface="Cambria Math" panose="02040503050406030204" pitchFamily="18" charset="0"/>
                        </a:rPr>
                        <m:t>𝒃</m:t>
                      </m:r>
                      <m:r>
                        <a:rPr lang="en-US" altLang="ja-JP" sz="2000" i="1" dirty="0">
                          <a:solidFill>
                            <a:srgbClr val="4D4D4D"/>
                          </a:solidFill>
                          <a:latin typeface="Cambria Math" panose="02040503050406030204" pitchFamily="18" charset="0"/>
                        </a:rPr>
                        <m:t>⋅</m:t>
                      </m:r>
                      <m:sSub>
                        <m:sSubPr>
                          <m:ctrlPr>
                            <a:rPr lang="en-US" altLang="ja-JP" sz="2000" i="1" dirty="0">
                              <a:solidFill>
                                <a:srgbClr val="4D4D4D"/>
                              </a:solidFill>
                              <a:latin typeface="Cambria Math"/>
                            </a:rPr>
                          </m:ctrlPr>
                        </m:sSubPr>
                        <m:e>
                          <m:r>
                            <a:rPr lang="en-US" altLang="ja-JP" sz="2000" dirty="0">
                              <a:solidFill>
                                <a:srgbClr val="4D4D4D"/>
                              </a:solidFill>
                              <a:latin typeface="Cambria Math" panose="02040503050406030204" pitchFamily="18" charset="0"/>
                            </a:rPr>
                            <m:t>𝛻</m:t>
                          </m:r>
                        </m:e>
                        <m:sub>
                          <m:acc>
                            <m:accPr>
                              <m:chr m:val="̅"/>
                              <m:ctrlPr>
                                <a:rPr lang="en-US" altLang="ja-JP" sz="2000" b="1" i="1" dirty="0">
                                  <a:solidFill>
                                    <a:srgbClr val="4D4D4D"/>
                                  </a:solidFill>
                                  <a:latin typeface="Cambria Math"/>
                                </a:rPr>
                              </m:ctrlPr>
                            </m:accPr>
                            <m:e>
                              <m:r>
                                <a:rPr lang="en-US" altLang="ja-JP" sz="2000" b="1" i="1" dirty="0">
                                  <a:solidFill>
                                    <a:srgbClr val="4D4D4D"/>
                                  </a:solidFill>
                                  <a:latin typeface="Cambria Math" panose="02040503050406030204" pitchFamily="18" charset="0"/>
                                </a:rPr>
                                <m:t>𝑹</m:t>
                              </m:r>
                            </m:e>
                          </m:acc>
                        </m:sub>
                      </m:sSub>
                      <m:sSub>
                        <m:sSubPr>
                          <m:ctrlPr>
                            <a:rPr lang="en-US" altLang="ja-JP" sz="2000" i="1" dirty="0">
                              <a:solidFill>
                                <a:srgbClr val="4D4D4D"/>
                              </a:solidFill>
                              <a:latin typeface="Cambria Math"/>
                            </a:rPr>
                          </m:ctrlPr>
                        </m:sSubPr>
                        <m:e>
                          <m:d>
                            <m:dPr>
                              <m:begChr m:val="〈"/>
                              <m:endChr m:val="〉"/>
                              <m:ctrlPr>
                                <a:rPr lang="en-US" altLang="ja-JP" sz="2000" i="1" dirty="0">
                                  <a:solidFill>
                                    <a:srgbClr val="4D4D4D"/>
                                  </a:solidFill>
                                  <a:latin typeface="Cambria Math"/>
                                </a:rPr>
                              </m:ctrlPr>
                            </m:dPr>
                            <m:e>
                              <m:r>
                                <a:rPr lang="en-US" altLang="ja-JP" sz="2000" i="1" dirty="0">
                                  <a:solidFill>
                                    <a:srgbClr val="4D4D4D"/>
                                  </a:solidFill>
                                  <a:latin typeface="Cambria Math" panose="02040503050406030204" pitchFamily="18" charset="0"/>
                                </a:rPr>
                                <m:t>𝜙</m:t>
                              </m:r>
                            </m:e>
                          </m:d>
                        </m:e>
                        <m:sub>
                          <m:r>
                            <a:rPr lang="en-US" altLang="ja-JP" sz="2000" i="1" dirty="0">
                              <a:solidFill>
                                <a:srgbClr val="4D4D4D"/>
                              </a:solidFill>
                              <a:latin typeface="Cambria Math" panose="02040503050406030204" pitchFamily="18" charset="0"/>
                            </a:rPr>
                            <m:t>𝛼</m:t>
                          </m:r>
                        </m:sub>
                      </m:sSub>
                      <m:f>
                        <m:fPr>
                          <m:ctrlPr>
                            <a:rPr lang="en-US" altLang="ja-JP" sz="2000" i="1" dirty="0">
                              <a:solidFill>
                                <a:srgbClr val="4D4D4D"/>
                              </a:solidFill>
                              <a:latin typeface="Cambria Math"/>
                            </a:rPr>
                          </m:ctrlPr>
                        </m:fPr>
                        <m:num>
                          <m:r>
                            <a:rPr lang="en-US" altLang="ja-JP" sz="2000" i="1" dirty="0">
                              <a:solidFill>
                                <a:srgbClr val="4D4D4D"/>
                              </a:solidFill>
                              <a:latin typeface="Cambria Math" panose="02040503050406030204" pitchFamily="18" charset="0"/>
                            </a:rPr>
                            <m:t>𝜕</m:t>
                          </m:r>
                          <m:acc>
                            <m:accPr>
                              <m:chr m:val="̅"/>
                              <m:ctrlPr>
                                <a:rPr lang="en-US" altLang="ja-JP" sz="2000" b="0" i="1" dirty="0" smtClean="0">
                                  <a:solidFill>
                                    <a:srgbClr val="4D4D4D"/>
                                  </a:solidFill>
                                  <a:latin typeface="Cambria Math"/>
                                </a:rPr>
                              </m:ctrlPr>
                            </m:accPr>
                            <m:e>
                              <m:sSub>
                                <m:sSubPr>
                                  <m:ctrlPr>
                                    <a:rPr lang="en-US" altLang="ja-JP" sz="2000" b="0" i="1" dirty="0" smtClean="0">
                                      <a:solidFill>
                                        <a:srgbClr val="4D4D4D"/>
                                      </a:solidFill>
                                      <a:latin typeface="Cambria Math"/>
                                    </a:rPr>
                                  </m:ctrlPr>
                                </m:sSubPr>
                                <m:e>
                                  <m:r>
                                    <a:rPr lang="en-US" altLang="ja-JP" sz="2000" b="0" i="1" dirty="0" smtClean="0">
                                      <a:solidFill>
                                        <a:srgbClr val="4D4D4D"/>
                                      </a:solidFill>
                                      <a:latin typeface="Cambria Math"/>
                                    </a:rPr>
                                    <m:t>𝐹</m:t>
                                  </m:r>
                                </m:e>
                                <m:sub>
                                  <m:r>
                                    <a:rPr lang="en-US" altLang="ja-JP" sz="2000" b="0" i="1" dirty="0" smtClean="0">
                                      <a:solidFill>
                                        <a:srgbClr val="4D4D4D"/>
                                      </a:solidFill>
                                      <a:latin typeface="Cambria Math"/>
                                    </a:rPr>
                                    <m:t>𝑒</m:t>
                                  </m:r>
                                </m:sub>
                              </m:sSub>
                            </m:e>
                          </m:acc>
                        </m:num>
                        <m:den>
                          <m:r>
                            <a:rPr lang="en-US" altLang="ja-JP" sz="2000" i="1" dirty="0">
                              <a:solidFill>
                                <a:srgbClr val="4D4D4D"/>
                              </a:solidFill>
                              <a:latin typeface="Cambria Math" panose="02040503050406030204" pitchFamily="18" charset="0"/>
                            </a:rPr>
                            <m:t>𝜕</m:t>
                          </m:r>
                          <m:sSub>
                            <m:sSubPr>
                              <m:ctrlPr>
                                <a:rPr lang="en-US" altLang="ja-JP" sz="2000" i="1" dirty="0">
                                  <a:solidFill>
                                    <a:srgbClr val="4D4D4D"/>
                                  </a:solidFill>
                                  <a:latin typeface="Cambria Math"/>
                                </a:rPr>
                              </m:ctrlPr>
                            </m:sSubPr>
                            <m:e>
                              <m:acc>
                                <m:accPr>
                                  <m:chr m:val="̅"/>
                                  <m:ctrlPr>
                                    <a:rPr lang="en-US" altLang="ja-JP" sz="2000" b="0" i="1" dirty="0" smtClean="0">
                                      <a:solidFill>
                                        <a:srgbClr val="4D4D4D"/>
                                      </a:solidFill>
                                      <a:latin typeface="Cambria Math"/>
                                    </a:rPr>
                                  </m:ctrlPr>
                                </m:accPr>
                                <m:e>
                                  <m:r>
                                    <a:rPr lang="en-US" altLang="ja-JP" sz="2000" i="1" dirty="0">
                                      <a:solidFill>
                                        <a:srgbClr val="4D4D4D"/>
                                      </a:solidFill>
                                      <a:latin typeface="Cambria Math" panose="02040503050406030204" pitchFamily="18" charset="0"/>
                                    </a:rPr>
                                    <m:t>𝑣</m:t>
                                  </m:r>
                                </m:e>
                              </m:acc>
                            </m:e>
                            <m:sub>
                              <m:r>
                                <a:rPr lang="en-US" altLang="ja-JP" sz="2000" i="1" dirty="0">
                                  <a:solidFill>
                                    <a:srgbClr val="4D4D4D"/>
                                  </a:solidFill>
                                  <a:latin typeface="Cambria Math" panose="02040503050406030204" pitchFamily="18" charset="0"/>
                                </a:rPr>
                                <m:t>∥</m:t>
                              </m:r>
                            </m:sub>
                          </m:sSub>
                        </m:den>
                      </m:f>
                      <m:r>
                        <a:rPr lang="en-US" altLang="ja-JP" sz="2000" i="1" dirty="0">
                          <a:solidFill>
                            <a:srgbClr val="4D4D4D"/>
                          </a:solidFill>
                          <a:latin typeface="Cambria Math" panose="02040503050406030204" pitchFamily="18" charset="0"/>
                        </a:rPr>
                        <m:t>=</m:t>
                      </m:r>
                      <m:r>
                        <a:rPr lang="en-US" altLang="ja-JP" sz="2000" b="0" i="1" dirty="0" smtClean="0">
                          <a:solidFill>
                            <a:srgbClr val="4D4D4D"/>
                          </a:solidFill>
                          <a:latin typeface="Cambria Math" panose="02040503050406030204" pitchFamily="18" charset="0"/>
                        </a:rPr>
                        <m:t>𝐶</m:t>
                      </m:r>
                      <m:d>
                        <m:dPr>
                          <m:ctrlPr>
                            <a:rPr lang="en-US" altLang="ja-JP" sz="2000" b="0" i="1" dirty="0" smtClean="0">
                              <a:solidFill>
                                <a:srgbClr val="4D4D4D"/>
                              </a:solidFill>
                              <a:latin typeface="Cambria Math"/>
                            </a:rPr>
                          </m:ctrlPr>
                        </m:dPr>
                        <m:e>
                          <m:acc>
                            <m:accPr>
                              <m:chr m:val="̅"/>
                              <m:ctrlPr>
                                <a:rPr lang="en-US" altLang="ja-JP" sz="2000" b="0" i="1" dirty="0" smtClean="0">
                                  <a:solidFill>
                                    <a:srgbClr val="4D4D4D"/>
                                  </a:solidFill>
                                  <a:latin typeface="Cambria Math"/>
                                </a:rPr>
                              </m:ctrlPr>
                            </m:accPr>
                            <m:e>
                              <m:sSub>
                                <m:sSubPr>
                                  <m:ctrlPr>
                                    <a:rPr lang="en-US" altLang="ja-JP" sz="2000" b="0" i="1" dirty="0" smtClean="0">
                                      <a:solidFill>
                                        <a:srgbClr val="4D4D4D"/>
                                      </a:solidFill>
                                      <a:latin typeface="Cambria Math"/>
                                    </a:rPr>
                                  </m:ctrlPr>
                                </m:sSubPr>
                                <m:e>
                                  <m:r>
                                    <a:rPr lang="en-US" altLang="ja-JP" sz="2000" b="0" i="1" dirty="0" smtClean="0">
                                      <a:solidFill>
                                        <a:srgbClr val="4D4D4D"/>
                                      </a:solidFill>
                                      <a:latin typeface="Cambria Math"/>
                                    </a:rPr>
                                    <m:t>𝐹</m:t>
                                  </m:r>
                                </m:e>
                                <m:sub>
                                  <m:r>
                                    <a:rPr lang="en-US" altLang="ja-JP" sz="2000" b="0" i="1" dirty="0" smtClean="0">
                                      <a:solidFill>
                                        <a:srgbClr val="4D4D4D"/>
                                      </a:solidFill>
                                      <a:latin typeface="Cambria Math"/>
                                    </a:rPr>
                                    <m:t>𝑒</m:t>
                                  </m:r>
                                </m:sub>
                              </m:sSub>
                            </m:e>
                          </m:acc>
                        </m:e>
                      </m:d>
                    </m:oMath>
                  </m:oMathPara>
                </a14:m>
                <a:endParaRPr lang="en-US" altLang="ja-JP" sz="2400" i="1" dirty="0" smtClean="0">
                  <a:solidFill>
                    <a:srgbClr val="4D4D4D"/>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2000" b="0" i="1" smtClean="0">
                          <a:latin typeface="Cambria Math" panose="02040503050406030204" pitchFamily="18" charset="0"/>
                        </a:rPr>
                        <m:t>−</m:t>
                      </m:r>
                      <m:d>
                        <m:dPr>
                          <m:ctrlPr>
                            <a:rPr lang="en-US" altLang="ja-JP" sz="2000" b="0" i="1" smtClean="0">
                              <a:latin typeface="Cambria Math"/>
                            </a:rPr>
                          </m:ctrlPr>
                        </m:dPr>
                        <m:e>
                          <m:sSup>
                            <m:sSupPr>
                              <m:ctrlPr>
                                <a:rPr lang="en-US" altLang="ja-JP" sz="2000" b="0" i="1" smtClean="0">
                                  <a:latin typeface="Cambria Math"/>
                                </a:rPr>
                              </m:ctrlPr>
                            </m:sSupPr>
                            <m:e>
                              <m:r>
                                <a:rPr lang="en-US" altLang="ja-JP" sz="2000" b="0" i="0" smtClean="0">
                                  <a:latin typeface="Cambria Math"/>
                                </a:rPr>
                                <m:t>𝛻</m:t>
                              </m:r>
                            </m:e>
                            <m:sup>
                              <m:r>
                                <a:rPr lang="en-US" altLang="ja-JP" sz="2000" b="0" i="1" smtClean="0">
                                  <a:latin typeface="Cambria Math"/>
                                </a:rPr>
                                <m:t>2</m:t>
                              </m:r>
                            </m:sup>
                          </m:sSup>
                          <m:r>
                            <a:rPr lang="en-US" altLang="ja-JP" sz="2000" b="0" i="1" smtClean="0">
                              <a:latin typeface="Cambria Math" panose="02040503050406030204" pitchFamily="18" charset="0"/>
                            </a:rPr>
                            <m:t>+</m:t>
                          </m:r>
                          <m:sSub>
                            <m:sSubPr>
                              <m:ctrlPr>
                                <a:rPr lang="en-US" altLang="ja-JP" sz="2000" b="1" i="1" smtClean="0">
                                  <a:latin typeface="Cambria Math"/>
                                </a:rPr>
                              </m:ctrlPr>
                            </m:sSubPr>
                            <m:e>
                              <m:r>
                                <a:rPr lang="en-US" altLang="ja-JP" sz="2000" b="1" i="0" smtClean="0">
                                  <a:latin typeface="Cambria Math" panose="02040503050406030204" pitchFamily="18" charset="0"/>
                                </a:rPr>
                                <m:t>𝛁</m:t>
                              </m:r>
                            </m:e>
                            <m:sub>
                              <m:r>
                                <a:rPr lang="en-US" altLang="ja-JP" sz="2000" b="1" i="1" smtClean="0">
                                  <a:latin typeface="Cambria Math" panose="02040503050406030204" pitchFamily="18" charset="0"/>
                                </a:rPr>
                                <m:t>⊥</m:t>
                              </m:r>
                            </m:sub>
                          </m:sSub>
                          <m:r>
                            <a:rPr lang="en-US" altLang="ja-JP" sz="2000" b="1" i="1" smtClean="0">
                              <a:latin typeface="Cambria Math" panose="02040503050406030204" pitchFamily="18" charset="0"/>
                            </a:rPr>
                            <m:t>⋅</m:t>
                          </m:r>
                          <m:f>
                            <m:fPr>
                              <m:ctrlPr>
                                <a:rPr lang="en-US" altLang="ja-JP" sz="2000" b="0" i="1" smtClean="0">
                                  <a:latin typeface="Cambria Math"/>
                                </a:rPr>
                              </m:ctrlPr>
                            </m:fPr>
                            <m:num>
                              <m:sSubSup>
                                <m:sSubSupPr>
                                  <m:ctrlPr>
                                    <a:rPr lang="en-US" altLang="ja-JP" sz="2000" b="0" i="1" smtClean="0">
                                      <a:latin typeface="Cambria Math"/>
                                    </a:rPr>
                                  </m:ctrlPr>
                                </m:sSubSupPr>
                                <m:e>
                                  <m:r>
                                    <a:rPr lang="en-US" altLang="ja-JP" sz="2000" b="0" i="1" smtClean="0">
                                      <a:latin typeface="Cambria Math" panose="02040503050406030204" pitchFamily="18" charset="0"/>
                                    </a:rPr>
                                    <m:t>𝜌</m:t>
                                  </m:r>
                                </m:e>
                                <m:sub>
                                  <m:r>
                                    <a:rPr lang="en-US" altLang="ja-JP" sz="2000" b="0" i="1" smtClean="0">
                                      <a:latin typeface="Cambria Math" panose="02040503050406030204" pitchFamily="18" charset="0"/>
                                    </a:rPr>
                                    <m:t>𝑡𝑒</m:t>
                                  </m:r>
                                </m:sub>
                                <m:sup>
                                  <m:r>
                                    <a:rPr lang="en-US" altLang="ja-JP" sz="2000" b="0" i="1" smtClean="0">
                                      <a:latin typeface="Cambria Math" panose="02040503050406030204" pitchFamily="18" charset="0"/>
                                    </a:rPr>
                                    <m:t>2</m:t>
                                  </m:r>
                                </m:sup>
                              </m:sSubSup>
                            </m:num>
                            <m:den>
                              <m:sSubSup>
                                <m:sSubSupPr>
                                  <m:ctrlPr>
                                    <a:rPr lang="en-US" altLang="ja-JP" sz="2000" b="0" i="1" smtClean="0">
                                      <a:latin typeface="Cambria Math"/>
                                    </a:rPr>
                                  </m:ctrlPr>
                                </m:sSubSupPr>
                                <m:e>
                                  <m:r>
                                    <a:rPr lang="en-US" altLang="ja-JP" sz="2000" b="0" i="1" smtClean="0">
                                      <a:latin typeface="Cambria Math" panose="02040503050406030204" pitchFamily="18" charset="0"/>
                                    </a:rPr>
                                    <m:t>𝜆</m:t>
                                  </m:r>
                                </m:e>
                                <m:sub>
                                  <m:r>
                                    <a:rPr lang="en-US" altLang="ja-JP" sz="2000" b="0" i="1" smtClean="0">
                                      <a:latin typeface="Cambria Math" panose="02040503050406030204" pitchFamily="18" charset="0"/>
                                    </a:rPr>
                                    <m:t>𝐷𝑒</m:t>
                                  </m:r>
                                </m:sub>
                                <m:sup>
                                  <m:r>
                                    <a:rPr lang="en-US" altLang="ja-JP" sz="2000" b="0" i="1" smtClean="0">
                                      <a:latin typeface="Cambria Math" panose="02040503050406030204" pitchFamily="18" charset="0"/>
                                    </a:rPr>
                                    <m:t>2</m:t>
                                  </m:r>
                                </m:sup>
                              </m:sSubSup>
                            </m:den>
                          </m:f>
                          <m:sSub>
                            <m:sSubPr>
                              <m:ctrlPr>
                                <a:rPr lang="en-US" altLang="ja-JP" sz="2000" b="1" i="1" smtClean="0">
                                  <a:latin typeface="Cambria Math"/>
                                </a:rPr>
                              </m:ctrlPr>
                            </m:sSubPr>
                            <m:e>
                              <m:r>
                                <a:rPr lang="en-US" altLang="ja-JP" sz="2000" b="1" i="0" smtClean="0">
                                  <a:latin typeface="Cambria Math" panose="02040503050406030204" pitchFamily="18" charset="0"/>
                                </a:rPr>
                                <m:t>𝛁</m:t>
                              </m:r>
                            </m:e>
                            <m:sub>
                              <m:r>
                                <a:rPr lang="en-US" altLang="ja-JP" sz="2000" b="1" i="1" smtClean="0">
                                  <a:latin typeface="Cambria Math" panose="02040503050406030204" pitchFamily="18" charset="0"/>
                                </a:rPr>
                                <m:t>⊥</m:t>
                              </m:r>
                            </m:sub>
                          </m:sSub>
                        </m:e>
                      </m:d>
                      <m:r>
                        <a:rPr lang="en-US" altLang="ja-JP" sz="2000" b="0" i="1" smtClean="0">
                          <a:latin typeface="Cambria Math" panose="02040503050406030204" pitchFamily="18" charset="0"/>
                        </a:rPr>
                        <m:t>𝜙</m:t>
                      </m:r>
                      <m:r>
                        <a:rPr lang="en-US" altLang="ja-JP" sz="2000" b="0" i="1" smtClean="0">
                          <a:latin typeface="Cambria Math" panose="02040503050406030204" pitchFamily="18" charset="0"/>
                        </a:rPr>
                        <m:t>+</m:t>
                      </m:r>
                      <m:f>
                        <m:fPr>
                          <m:ctrlPr>
                            <a:rPr lang="en-US" altLang="ja-JP" sz="2000" b="0" i="1" smtClean="0">
                              <a:latin typeface="Cambria Math"/>
                            </a:rPr>
                          </m:ctrlPr>
                        </m:fPr>
                        <m:num>
                          <m:r>
                            <a:rPr lang="en-US" altLang="ja-JP" sz="2000" b="0" i="1" smtClean="0">
                              <a:latin typeface="Cambria Math" panose="02040503050406030204" pitchFamily="18" charset="0"/>
                            </a:rPr>
                            <m:t>1</m:t>
                          </m:r>
                        </m:num>
                        <m:den>
                          <m:sSubSup>
                            <m:sSubSupPr>
                              <m:ctrlPr>
                                <a:rPr lang="en-US" altLang="ja-JP" sz="2000" b="0" i="1" smtClean="0">
                                  <a:latin typeface="Cambria Math"/>
                                </a:rPr>
                              </m:ctrlPr>
                            </m:sSubSupPr>
                            <m:e>
                              <m:r>
                                <a:rPr lang="en-US" altLang="ja-JP" sz="2000" b="0" i="1" smtClean="0">
                                  <a:latin typeface="Cambria Math" panose="02040503050406030204" pitchFamily="18" charset="0"/>
                                </a:rPr>
                                <m:t>𝜆</m:t>
                              </m:r>
                            </m:e>
                            <m:sub>
                              <m:r>
                                <a:rPr lang="en-US" altLang="ja-JP" sz="2000" b="0" i="1" smtClean="0">
                                  <a:latin typeface="Cambria Math" panose="02040503050406030204" pitchFamily="18" charset="0"/>
                                </a:rPr>
                                <m:t>𝐷𝑖</m:t>
                              </m:r>
                            </m:sub>
                            <m:sup>
                              <m:r>
                                <a:rPr lang="en-US" altLang="ja-JP" sz="2000" b="0" i="1" smtClean="0">
                                  <a:latin typeface="Cambria Math" panose="02040503050406030204" pitchFamily="18" charset="0"/>
                                </a:rPr>
                                <m:t>2</m:t>
                              </m:r>
                            </m:sup>
                          </m:sSubSup>
                        </m:den>
                      </m:f>
                      <m:r>
                        <a:rPr lang="en-US" altLang="ja-JP" sz="2000" b="0" i="1" smtClean="0">
                          <a:latin typeface="Cambria Math" panose="02040503050406030204" pitchFamily="18" charset="0"/>
                        </a:rPr>
                        <m:t>𝜙</m:t>
                      </m:r>
                      <m:r>
                        <a:rPr lang="en-US" altLang="ja-JP" sz="2000" b="0" i="1" smtClean="0">
                          <a:latin typeface="Cambria Math" panose="02040503050406030204" pitchFamily="18" charset="0"/>
                        </a:rPr>
                        <m:t>=4</m:t>
                      </m:r>
                      <m:r>
                        <a:rPr lang="en-US" altLang="ja-JP" sz="2000" b="0" i="1" smtClean="0">
                          <a:latin typeface="Cambria Math" panose="02040503050406030204" pitchFamily="18" charset="0"/>
                        </a:rPr>
                        <m:t>𝜋</m:t>
                      </m:r>
                      <m:d>
                        <m:dPr>
                          <m:ctrlPr>
                            <a:rPr lang="en-US" altLang="ja-JP" sz="2000" b="0" i="1" smtClean="0">
                              <a:latin typeface="Cambria Math"/>
                            </a:rPr>
                          </m:ctrlPr>
                        </m:dPr>
                        <m:e>
                          <m:sSub>
                            <m:sSubPr>
                              <m:ctrlPr>
                                <a:rPr lang="en-US" altLang="ja-JP" sz="2000" b="0" i="1" smtClean="0">
                                  <a:latin typeface="Cambria Math"/>
                                </a:rPr>
                              </m:ctrlPr>
                            </m:sSubPr>
                            <m:e>
                              <m:r>
                                <a:rPr lang="en-US" altLang="ja-JP" sz="2000" b="0" i="1" smtClean="0">
                                  <a:latin typeface="Cambria Math" panose="02040503050406030204" pitchFamily="18" charset="0"/>
                                </a:rPr>
                                <m:t>𝑞</m:t>
                              </m:r>
                            </m:e>
                            <m:sub>
                              <m:r>
                                <a:rPr lang="en-US" altLang="ja-JP" sz="2000" b="0" i="1" smtClean="0">
                                  <a:latin typeface="Cambria Math" panose="02040503050406030204" pitchFamily="18" charset="0"/>
                                </a:rPr>
                                <m:t>𝑒</m:t>
                              </m:r>
                            </m:sub>
                          </m:sSub>
                          <m:nary>
                            <m:naryPr>
                              <m:subHide m:val="on"/>
                              <m:supHide m:val="on"/>
                              <m:ctrlPr>
                                <a:rPr lang="en-US" altLang="ja-JP" sz="2000" b="0" i="1" smtClean="0">
                                  <a:latin typeface="Cambria Math"/>
                                </a:rPr>
                              </m:ctrlPr>
                            </m:naryPr>
                            <m:sub/>
                            <m:sup/>
                            <m:e>
                              <m:acc>
                                <m:accPr>
                                  <m:chr m:val="̅"/>
                                  <m:ctrlPr>
                                    <a:rPr lang="en-US" altLang="ja-JP" sz="2000" b="0" i="1" smtClean="0">
                                      <a:latin typeface="Cambria Math"/>
                                    </a:rPr>
                                  </m:ctrlPr>
                                </m:accPr>
                                <m:e>
                                  <m:sSub>
                                    <m:sSubPr>
                                      <m:ctrlPr>
                                        <a:rPr lang="en-US" altLang="ja-JP" sz="2000" b="0" i="1" smtClean="0">
                                          <a:latin typeface="Cambria Math"/>
                                        </a:rPr>
                                      </m:ctrlPr>
                                    </m:sSubPr>
                                    <m:e>
                                      <m:r>
                                        <a:rPr lang="en-US" altLang="ja-JP" sz="2000" b="0" i="1" smtClean="0">
                                          <a:latin typeface="Cambria Math"/>
                                        </a:rPr>
                                        <m:t>𝐹</m:t>
                                      </m:r>
                                    </m:e>
                                    <m:sub>
                                      <m:r>
                                        <a:rPr lang="en-US" altLang="ja-JP" sz="2000" b="0" i="1" smtClean="0">
                                          <a:latin typeface="Cambria Math"/>
                                        </a:rPr>
                                        <m:t>𝑒</m:t>
                                      </m:r>
                                    </m:sub>
                                  </m:sSub>
                                </m:e>
                              </m:acc>
                              <m:r>
                                <a:rPr lang="en-US" altLang="ja-JP" sz="2000" b="0" i="1" dirty="0" smtClean="0">
                                  <a:solidFill>
                                    <a:srgbClr val="4D4D4D"/>
                                  </a:solidFill>
                                  <a:latin typeface="Cambria Math" panose="02040503050406030204" pitchFamily="18" charset="0"/>
                                </a:rPr>
                                <m:t>𝛿</m:t>
                              </m:r>
                              <m:d>
                                <m:dPr>
                                  <m:begChr m:val="["/>
                                  <m:endChr m:val="]"/>
                                  <m:ctrlPr>
                                    <a:rPr lang="en-US" altLang="ja-JP" sz="2000" b="0" i="1" dirty="0" smtClean="0">
                                      <a:solidFill>
                                        <a:srgbClr val="4D4D4D"/>
                                      </a:solidFill>
                                      <a:latin typeface="Cambria Math"/>
                                    </a:rPr>
                                  </m:ctrlPr>
                                </m:dPr>
                                <m:e>
                                  <m:d>
                                    <m:dPr>
                                      <m:ctrlPr>
                                        <a:rPr lang="en-US" altLang="ja-JP" sz="2000" b="0" i="1" dirty="0" smtClean="0">
                                          <a:solidFill>
                                            <a:srgbClr val="4D4D4D"/>
                                          </a:solidFill>
                                          <a:latin typeface="Cambria Math"/>
                                        </a:rPr>
                                      </m:ctrlPr>
                                    </m:dPr>
                                    <m:e>
                                      <m:acc>
                                        <m:accPr>
                                          <m:chr m:val="̅"/>
                                          <m:ctrlPr>
                                            <a:rPr lang="en-US" altLang="ja-JP" sz="2000" b="1" i="1" dirty="0" smtClean="0">
                                              <a:solidFill>
                                                <a:srgbClr val="4D4D4D"/>
                                              </a:solidFill>
                                              <a:latin typeface="Cambria Math"/>
                                            </a:rPr>
                                          </m:ctrlPr>
                                        </m:accPr>
                                        <m:e>
                                          <m:r>
                                            <a:rPr lang="en-US" altLang="ja-JP" sz="2000" b="1" i="1" dirty="0" smtClean="0">
                                              <a:solidFill>
                                                <a:srgbClr val="4D4D4D"/>
                                              </a:solidFill>
                                              <a:latin typeface="Cambria Math" panose="02040503050406030204" pitchFamily="18" charset="0"/>
                                            </a:rPr>
                                            <m:t>𝑹</m:t>
                                          </m:r>
                                        </m:e>
                                      </m:acc>
                                      <m:r>
                                        <a:rPr lang="en-US" altLang="ja-JP" sz="2000" b="1" i="1" dirty="0" smtClean="0">
                                          <a:solidFill>
                                            <a:srgbClr val="4D4D4D"/>
                                          </a:solidFill>
                                          <a:latin typeface="Cambria Math" panose="02040503050406030204" pitchFamily="18" charset="0"/>
                                        </a:rPr>
                                        <m:t>+</m:t>
                                      </m:r>
                                      <m:acc>
                                        <m:accPr>
                                          <m:chr m:val="̅"/>
                                          <m:ctrlPr>
                                            <a:rPr lang="en-US" altLang="ja-JP" sz="2000" b="1" i="1" dirty="0" smtClean="0">
                                              <a:solidFill>
                                                <a:srgbClr val="4D4D4D"/>
                                              </a:solidFill>
                                              <a:latin typeface="Cambria Math"/>
                                            </a:rPr>
                                          </m:ctrlPr>
                                        </m:accPr>
                                        <m:e>
                                          <m:r>
                                            <a:rPr lang="en-US" altLang="ja-JP" sz="2000" b="1" i="1" dirty="0" smtClean="0">
                                              <a:solidFill>
                                                <a:srgbClr val="4D4D4D"/>
                                              </a:solidFill>
                                              <a:latin typeface="Cambria Math" panose="02040503050406030204" pitchFamily="18" charset="0"/>
                                            </a:rPr>
                                            <m:t>𝝆</m:t>
                                          </m:r>
                                        </m:e>
                                      </m:acc>
                                    </m:e>
                                  </m:d>
                                  <m:r>
                                    <a:rPr lang="en-US" altLang="ja-JP" sz="2000" b="1" i="1" dirty="0" smtClean="0">
                                      <a:solidFill>
                                        <a:srgbClr val="4D4D4D"/>
                                      </a:solidFill>
                                      <a:latin typeface="Cambria Math" panose="02040503050406030204" pitchFamily="18" charset="0"/>
                                    </a:rPr>
                                    <m:t>−</m:t>
                                  </m:r>
                                  <m:r>
                                    <a:rPr lang="en-US" altLang="ja-JP" sz="2000" b="1" i="1" dirty="0" smtClean="0">
                                      <a:solidFill>
                                        <a:srgbClr val="4D4D4D"/>
                                      </a:solidFill>
                                      <a:latin typeface="Cambria Math" panose="02040503050406030204" pitchFamily="18" charset="0"/>
                                    </a:rPr>
                                    <m:t>𝒙</m:t>
                                  </m:r>
                                </m:e>
                              </m:d>
                              <m:r>
                                <a:rPr lang="en-US" altLang="ja-JP" sz="2000" b="0" i="1" dirty="0" smtClean="0">
                                  <a:solidFill>
                                    <a:srgbClr val="4D4D4D"/>
                                  </a:solidFill>
                                  <a:latin typeface="Cambria Math" panose="02040503050406030204" pitchFamily="18" charset="0"/>
                                </a:rPr>
                                <m:t>𝐷</m:t>
                              </m:r>
                              <m:sSup>
                                <m:sSupPr>
                                  <m:ctrlPr>
                                    <a:rPr lang="en-US" altLang="ja-JP" sz="2000" b="0" i="1" dirty="0" smtClean="0">
                                      <a:solidFill>
                                        <a:srgbClr val="4D4D4D"/>
                                      </a:solidFill>
                                      <a:latin typeface="Cambria Math"/>
                                    </a:rPr>
                                  </m:ctrlPr>
                                </m:sSupPr>
                                <m:e>
                                  <m:r>
                                    <m:rPr>
                                      <m:sty m:val="p"/>
                                    </m:rPr>
                                    <a:rPr lang="en-US" altLang="ja-JP" sz="2000" b="0" i="0" dirty="0" smtClean="0">
                                      <a:solidFill>
                                        <a:srgbClr val="4D4D4D"/>
                                      </a:solidFill>
                                      <a:latin typeface="Cambria Math" panose="02040503050406030204" pitchFamily="18" charset="0"/>
                                    </a:rPr>
                                    <m:t>d</m:t>
                                  </m:r>
                                </m:e>
                                <m:sup>
                                  <m:r>
                                    <a:rPr lang="en-US" altLang="ja-JP" sz="2000" b="0" i="1" dirty="0" smtClean="0">
                                      <a:solidFill>
                                        <a:srgbClr val="4D4D4D"/>
                                      </a:solidFill>
                                      <a:latin typeface="Cambria Math" panose="02040503050406030204" pitchFamily="18" charset="0"/>
                                    </a:rPr>
                                    <m:t>6</m:t>
                                  </m:r>
                                </m:sup>
                              </m:sSup>
                              <m:r>
                                <a:rPr lang="en-US" altLang="ja-JP" sz="2000" b="1" i="1" dirty="0" smtClean="0">
                                  <a:solidFill>
                                    <a:srgbClr val="4D4D4D"/>
                                  </a:solidFill>
                                  <a:latin typeface="Cambria Math" panose="02040503050406030204" pitchFamily="18" charset="0"/>
                                </a:rPr>
                                <m:t>𝒁</m:t>
                              </m:r>
                            </m:e>
                          </m:nary>
                          <m:r>
                            <a:rPr lang="en-US" altLang="ja-JP" sz="2000" b="0" i="1" smtClean="0">
                              <a:latin typeface="Cambria Math" panose="02040503050406030204" pitchFamily="18" charset="0"/>
                            </a:rPr>
                            <m:t>+\</m:t>
                          </m:r>
                          <m:sSub>
                            <m:sSubPr>
                              <m:ctrlPr>
                                <a:rPr lang="en-US" altLang="ja-JP" sz="2000" b="0" i="1" smtClean="0">
                                  <a:latin typeface="Cambria Math"/>
                                </a:rPr>
                              </m:ctrlPr>
                            </m:sSubPr>
                            <m:e>
                              <m:r>
                                <a:rPr lang="en-US" altLang="ja-JP" sz="2000" b="0" i="1" smtClean="0">
                                  <a:latin typeface="Cambria Math" panose="02040503050406030204" pitchFamily="18" charset="0"/>
                                </a:rPr>
                                <m:t>𝑞</m:t>
                              </m:r>
                            </m:e>
                            <m:sub>
                              <m:r>
                                <a:rPr lang="en-US" altLang="ja-JP" sz="2000" b="0" i="1" smtClean="0">
                                  <a:latin typeface="Cambria Math" panose="02040503050406030204" pitchFamily="18" charset="0"/>
                                </a:rPr>
                                <m:t>𝑖</m:t>
                              </m:r>
                            </m:sub>
                          </m:sSub>
                          <m:sSub>
                            <m:sSubPr>
                              <m:ctrlPr>
                                <a:rPr lang="en-US" altLang="ja-JP" sz="2000" b="0" i="1" smtClean="0">
                                  <a:latin typeface="Cambria Math"/>
                                </a:rPr>
                              </m:ctrlPr>
                            </m:sSubPr>
                            <m:e>
                              <m:r>
                                <a:rPr lang="en-US" altLang="ja-JP" sz="2000" b="0" i="1" smtClean="0">
                                  <a:latin typeface="Cambria Math" panose="02040503050406030204" pitchFamily="18" charset="0"/>
                                </a:rPr>
                                <m:t>𝑛</m:t>
                              </m:r>
                            </m:e>
                            <m:sub>
                              <m:r>
                                <a:rPr lang="en-US" altLang="ja-JP" sz="2000" b="0" i="1" smtClean="0">
                                  <a:latin typeface="Cambria Math" panose="02040503050406030204" pitchFamily="18" charset="0"/>
                                </a:rPr>
                                <m:t>0</m:t>
                              </m:r>
                            </m:sub>
                          </m:sSub>
                        </m:e>
                      </m:d>
                    </m:oMath>
                  </m:oMathPara>
                </a14:m>
                <a:endParaRPr lang="en-US" altLang="ja-JP" dirty="0" smtClean="0"/>
              </a:p>
              <a:p>
                <a:endParaRPr lang="en-US" altLang="ja-JP" dirty="0"/>
              </a:p>
              <a:p>
                <a:r>
                  <a:rPr lang="en-US" altLang="ja-JP" dirty="0" smtClean="0"/>
                  <a:t>where </a:t>
                </a:r>
                <a14:m>
                  <m:oMath xmlns:m="http://schemas.openxmlformats.org/officeDocument/2006/math">
                    <m:sSub>
                      <m:sSubPr>
                        <m:ctrlPr>
                          <a:rPr lang="en-US" altLang="ja-JP" sz="1600" b="0" i="1" smtClean="0">
                            <a:latin typeface="Cambria Math"/>
                          </a:rPr>
                        </m:ctrlPr>
                      </m:sSubPr>
                      <m:e>
                        <m:r>
                          <a:rPr lang="en-US" altLang="ja-JP" sz="1600" b="0" i="1" smtClean="0">
                            <a:latin typeface="Cambria Math"/>
                          </a:rPr>
                          <m:t>𝜌</m:t>
                        </m:r>
                      </m:e>
                      <m:sub>
                        <m:r>
                          <a:rPr lang="en-US" altLang="ja-JP" sz="1600" b="0" i="1" smtClean="0">
                            <a:latin typeface="Cambria Math"/>
                          </a:rPr>
                          <m:t>𝑡𝑒</m:t>
                        </m:r>
                      </m:sub>
                    </m:sSub>
                    <m:r>
                      <a:rPr lang="en-US" altLang="ja-JP" sz="1600" b="0" i="1" smtClean="0">
                        <a:latin typeface="Cambria Math"/>
                      </a:rPr>
                      <m:t>=</m:t>
                    </m:r>
                    <m:f>
                      <m:fPr>
                        <m:ctrlPr>
                          <a:rPr lang="en-US" altLang="ja-JP" sz="1600" b="0" i="1" smtClean="0">
                            <a:latin typeface="Cambria Math"/>
                          </a:rPr>
                        </m:ctrlPr>
                      </m:fPr>
                      <m:num>
                        <m:sSub>
                          <m:sSubPr>
                            <m:ctrlPr>
                              <a:rPr lang="en-US" altLang="ja-JP" sz="1600" b="0" i="1" smtClean="0">
                                <a:latin typeface="Cambria Math"/>
                              </a:rPr>
                            </m:ctrlPr>
                          </m:sSubPr>
                          <m:e>
                            <m:r>
                              <a:rPr lang="en-US" altLang="ja-JP" sz="1600" b="0" i="1" smtClean="0">
                                <a:latin typeface="Cambria Math"/>
                              </a:rPr>
                              <m:t>𝑣</m:t>
                            </m:r>
                          </m:e>
                          <m:sub>
                            <m:r>
                              <a:rPr lang="en-US" altLang="ja-JP" sz="1600" b="0" i="1" smtClean="0">
                                <a:latin typeface="Cambria Math"/>
                              </a:rPr>
                              <m:t>𝑡𝑒</m:t>
                            </m:r>
                          </m:sub>
                        </m:sSub>
                      </m:num>
                      <m:den>
                        <m:sSub>
                          <m:sSubPr>
                            <m:ctrlPr>
                              <a:rPr lang="en-US" altLang="ja-JP" sz="1600" b="0" i="1" smtClean="0">
                                <a:latin typeface="Cambria Math"/>
                              </a:rPr>
                            </m:ctrlPr>
                          </m:sSubPr>
                          <m:e>
                            <m:r>
                              <m:rPr>
                                <m:sty m:val="p"/>
                              </m:rPr>
                              <a:rPr lang="en-US" altLang="ja-JP" sz="1600" b="0" i="0" smtClean="0">
                                <a:latin typeface="Cambria Math"/>
                              </a:rPr>
                              <m:t>Ω</m:t>
                            </m:r>
                          </m:e>
                          <m:sub>
                            <m:r>
                              <a:rPr lang="en-US" altLang="ja-JP" sz="1600" b="0" i="1" smtClean="0">
                                <a:latin typeface="Cambria Math"/>
                              </a:rPr>
                              <m:t>𝑒</m:t>
                            </m:r>
                          </m:sub>
                        </m:sSub>
                      </m:den>
                    </m:f>
                    <m:r>
                      <a:rPr lang="en-US" altLang="ja-JP" sz="1600" b="0" i="1" smtClean="0">
                        <a:latin typeface="Cambria Math"/>
                      </a:rPr>
                      <m:t>, </m:t>
                    </m:r>
                    <m:sSub>
                      <m:sSubPr>
                        <m:ctrlPr>
                          <a:rPr lang="en-US" altLang="ja-JP" sz="1600" b="0" i="1" smtClean="0">
                            <a:latin typeface="Cambria Math"/>
                          </a:rPr>
                        </m:ctrlPr>
                      </m:sSubPr>
                      <m:e>
                        <m:r>
                          <a:rPr lang="en-US" altLang="ja-JP" sz="1600" b="0" i="1" smtClean="0">
                            <a:latin typeface="Cambria Math"/>
                          </a:rPr>
                          <m:t>𝜆</m:t>
                        </m:r>
                      </m:e>
                      <m:sub>
                        <m:r>
                          <a:rPr lang="en-US" altLang="ja-JP" sz="1600" b="0" i="1" smtClean="0">
                            <a:latin typeface="Cambria Math"/>
                          </a:rPr>
                          <m:t>𝑑𝑠</m:t>
                        </m:r>
                      </m:sub>
                    </m:sSub>
                    <m:r>
                      <a:rPr lang="en-US" altLang="ja-JP" sz="1600" b="0" i="1" smtClean="0">
                        <a:latin typeface="Cambria Math"/>
                      </a:rPr>
                      <m:t>=</m:t>
                    </m:r>
                    <m:rad>
                      <m:radPr>
                        <m:degHide m:val="on"/>
                        <m:ctrlPr>
                          <a:rPr lang="en-US" altLang="ja-JP" sz="1600" b="0" i="1" smtClean="0">
                            <a:latin typeface="Cambria Math"/>
                          </a:rPr>
                        </m:ctrlPr>
                      </m:radPr>
                      <m:deg/>
                      <m:e>
                        <m:f>
                          <m:fPr>
                            <m:ctrlPr>
                              <a:rPr lang="en-US" altLang="ja-JP" sz="1600" b="0" i="1" smtClean="0">
                                <a:latin typeface="Cambria Math"/>
                              </a:rPr>
                            </m:ctrlPr>
                          </m:fPr>
                          <m:num>
                            <m:r>
                              <a:rPr lang="en-US" altLang="ja-JP" sz="1600" b="0" i="1" smtClean="0">
                                <a:latin typeface="Cambria Math"/>
                              </a:rPr>
                              <m:t>4</m:t>
                            </m:r>
                            <m:r>
                              <a:rPr lang="en-US" altLang="ja-JP" sz="1600" b="0" i="1" smtClean="0">
                                <a:latin typeface="Cambria Math"/>
                              </a:rPr>
                              <m:t>𝜋</m:t>
                            </m:r>
                            <m:sSup>
                              <m:sSupPr>
                                <m:ctrlPr>
                                  <a:rPr lang="en-US" altLang="ja-JP" sz="1600" b="0" i="1" smtClean="0">
                                    <a:latin typeface="Cambria Math"/>
                                  </a:rPr>
                                </m:ctrlPr>
                              </m:sSupPr>
                              <m:e>
                                <m:r>
                                  <a:rPr lang="en-US" altLang="ja-JP" sz="1600" b="0" i="1" smtClean="0">
                                    <a:latin typeface="Cambria Math"/>
                                  </a:rPr>
                                  <m:t>𝑒</m:t>
                                </m:r>
                              </m:e>
                              <m:sup>
                                <m:r>
                                  <a:rPr lang="en-US" altLang="ja-JP" sz="1600" b="0" i="1" smtClean="0">
                                    <a:latin typeface="Cambria Math"/>
                                  </a:rPr>
                                  <m:t>2</m:t>
                                </m:r>
                              </m:sup>
                            </m:sSup>
                            <m:sSub>
                              <m:sSubPr>
                                <m:ctrlPr>
                                  <a:rPr lang="en-US" altLang="ja-JP" sz="1600" b="0" i="1" smtClean="0">
                                    <a:latin typeface="Cambria Math"/>
                                  </a:rPr>
                                </m:ctrlPr>
                              </m:sSubPr>
                              <m:e>
                                <m:r>
                                  <a:rPr lang="en-US" altLang="ja-JP" sz="1600" b="0" i="1" smtClean="0">
                                    <a:latin typeface="Cambria Math"/>
                                  </a:rPr>
                                  <m:t>𝑛</m:t>
                                </m:r>
                              </m:e>
                              <m:sub>
                                <m:r>
                                  <a:rPr lang="en-US" altLang="ja-JP" sz="1600" b="0" i="1" smtClean="0">
                                    <a:latin typeface="Cambria Math"/>
                                  </a:rPr>
                                  <m:t>𝑠</m:t>
                                </m:r>
                              </m:sub>
                            </m:sSub>
                          </m:num>
                          <m:den>
                            <m:sSub>
                              <m:sSubPr>
                                <m:ctrlPr>
                                  <a:rPr lang="en-US" altLang="ja-JP" sz="1600" b="0" i="1" smtClean="0">
                                    <a:latin typeface="Cambria Math"/>
                                  </a:rPr>
                                </m:ctrlPr>
                              </m:sSubPr>
                              <m:e>
                                <m:r>
                                  <a:rPr lang="en-US" altLang="ja-JP" sz="1600" b="0" i="1" smtClean="0">
                                    <a:latin typeface="Cambria Math"/>
                                  </a:rPr>
                                  <m:t>𝑚</m:t>
                                </m:r>
                              </m:e>
                              <m:sub>
                                <m:r>
                                  <a:rPr lang="en-US" altLang="ja-JP" sz="1600" b="0" i="1" smtClean="0">
                                    <a:latin typeface="Cambria Math"/>
                                  </a:rPr>
                                  <m:t>𝑠</m:t>
                                </m:r>
                              </m:sub>
                            </m:sSub>
                          </m:den>
                        </m:f>
                      </m:e>
                    </m:rad>
                    <m:d>
                      <m:dPr>
                        <m:ctrlPr>
                          <a:rPr lang="en-US" altLang="ja-JP" sz="1600" b="0" i="1" smtClean="0">
                            <a:latin typeface="Cambria Math"/>
                          </a:rPr>
                        </m:ctrlPr>
                      </m:dPr>
                      <m:e>
                        <m:r>
                          <a:rPr lang="en-US" altLang="ja-JP" sz="1600" b="0" i="1" smtClean="0">
                            <a:latin typeface="Cambria Math"/>
                          </a:rPr>
                          <m:t>𝑠</m:t>
                        </m:r>
                        <m:r>
                          <a:rPr lang="en-US" altLang="ja-JP" sz="1600" b="0" i="1" smtClean="0">
                            <a:latin typeface="Cambria Math"/>
                          </a:rPr>
                          <m:t>=</m:t>
                        </m:r>
                        <m:r>
                          <a:rPr lang="en-US" altLang="ja-JP" sz="1600" b="0" i="1" smtClean="0">
                            <a:latin typeface="Cambria Math"/>
                          </a:rPr>
                          <m:t>𝑒</m:t>
                        </m:r>
                        <m:r>
                          <a:rPr lang="en-US" altLang="ja-JP" sz="1600" b="0" i="1" smtClean="0">
                            <a:latin typeface="Cambria Math"/>
                          </a:rPr>
                          <m:t>,</m:t>
                        </m:r>
                        <m:r>
                          <a:rPr lang="en-US" altLang="ja-JP" sz="1600" b="0" i="1" smtClean="0">
                            <a:latin typeface="Cambria Math"/>
                          </a:rPr>
                          <m:t>𝑖</m:t>
                        </m:r>
                      </m:e>
                    </m:d>
                    <m:r>
                      <a:rPr lang="en-US" altLang="ja-JP" sz="1600" b="0" i="1" smtClean="0">
                        <a:latin typeface="Cambria Math"/>
                      </a:rPr>
                      <m:t>, </m:t>
                    </m:r>
                    <m:sSub>
                      <m:sSubPr>
                        <m:ctrlPr>
                          <a:rPr lang="en-US" altLang="ja-JP" sz="1600" b="0" i="1" smtClean="0">
                            <a:latin typeface="Cambria Math"/>
                          </a:rPr>
                        </m:ctrlPr>
                      </m:sSubPr>
                      <m:e>
                        <m:d>
                          <m:dPr>
                            <m:begChr m:val="〈"/>
                            <m:endChr m:val="〉"/>
                            <m:ctrlPr>
                              <a:rPr lang="en-US" altLang="ja-JP" sz="1600" b="0" i="1" smtClean="0">
                                <a:latin typeface="Cambria Math"/>
                              </a:rPr>
                            </m:ctrlPr>
                          </m:dPr>
                          <m:e>
                            <m:r>
                              <a:rPr lang="ja-JP" altLang="en-US" sz="1600" b="0" i="1" smtClean="0">
                                <a:latin typeface="Cambria Math"/>
                              </a:rPr>
                              <m:t>・</m:t>
                            </m:r>
                          </m:e>
                        </m:d>
                      </m:e>
                      <m:sub>
                        <m:r>
                          <a:rPr lang="en-US" altLang="ja-JP" sz="1600" b="0" i="1" smtClean="0">
                            <a:latin typeface="Cambria Math"/>
                          </a:rPr>
                          <m:t>𝛼</m:t>
                        </m:r>
                      </m:sub>
                    </m:sSub>
                    <m:r>
                      <a:rPr lang="en-US" altLang="ja-JP" sz="1600" b="0" i="1" smtClean="0">
                        <a:latin typeface="Cambria Math"/>
                      </a:rPr>
                      <m:t>:</m:t>
                    </m:r>
                    <m:r>
                      <m:rPr>
                        <m:sty m:val="p"/>
                      </m:rPr>
                      <a:rPr lang="en-US" altLang="ja-JP" sz="1600" b="0" i="0" smtClean="0">
                        <a:latin typeface="Cambria Math"/>
                      </a:rPr>
                      <m:t>gyroaverage</m:t>
                    </m:r>
                    <m:r>
                      <a:rPr lang="en-US" altLang="ja-JP" sz="1600" b="0" i="0" smtClean="0">
                        <a:latin typeface="Cambria Math"/>
                      </a:rPr>
                      <m:t>,</m:t>
                    </m:r>
                    <m:r>
                      <a:rPr lang="en-US" altLang="ja-JP" sz="1600" b="0" i="1" smtClean="0">
                        <a:latin typeface="Cambria Math"/>
                      </a:rPr>
                      <m:t>𝐶</m:t>
                    </m:r>
                    <m:d>
                      <m:dPr>
                        <m:ctrlPr>
                          <a:rPr lang="en-US" altLang="ja-JP" sz="1600" b="0" i="1" smtClean="0">
                            <a:latin typeface="Cambria Math"/>
                          </a:rPr>
                        </m:ctrlPr>
                      </m:dPr>
                      <m:e>
                        <m:r>
                          <a:rPr lang="ja-JP" altLang="en-US" sz="1600" b="0" i="1" smtClean="0">
                            <a:latin typeface="Cambria Math"/>
                          </a:rPr>
                          <m:t>・</m:t>
                        </m:r>
                      </m:e>
                    </m:d>
                    <m:r>
                      <a:rPr lang="en-US" altLang="ja-JP" sz="1600" b="0" i="1" smtClean="0">
                        <a:latin typeface="Cambria Math"/>
                      </a:rPr>
                      <m:t>:</m:t>
                    </m:r>
                    <m:r>
                      <m:rPr>
                        <m:sty m:val="p"/>
                      </m:rPr>
                      <a:rPr lang="en-US" altLang="ja-JP" sz="1600" b="0" i="0" smtClean="0">
                        <a:latin typeface="Cambria Math"/>
                      </a:rPr>
                      <m:t>collision</m:t>
                    </m:r>
                    <m:r>
                      <a:rPr lang="en-US" altLang="ja-JP" sz="1600" b="0" i="0" smtClean="0">
                        <a:latin typeface="Cambria Math"/>
                      </a:rPr>
                      <m:t> </m:t>
                    </m:r>
                    <m:r>
                      <m:rPr>
                        <m:sty m:val="p"/>
                      </m:rPr>
                      <a:rPr lang="en-US" altLang="ja-JP" sz="1600" b="0" i="0" smtClean="0">
                        <a:latin typeface="Cambria Math"/>
                      </a:rPr>
                      <m:t>operator</m:t>
                    </m:r>
                  </m:oMath>
                </a14:m>
                <a:endParaRPr lang="ja-JP" altLang="en-US" sz="16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23746" y="4094306"/>
                <a:ext cx="8468734" cy="2269211"/>
              </a:xfrm>
              <a:prstGeom prst="rect">
                <a:avLst/>
              </a:prstGeom>
              <a:blipFill rotWithShape="0">
                <a:blip r:embed="rId3"/>
                <a:stretch>
                  <a:fillRect l="-648" b="-29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423746" y="1236105"/>
                <a:ext cx="8065346" cy="2873287"/>
              </a:xfrm>
              <a:prstGeom prst="rect">
                <a:avLst/>
              </a:prstGeom>
              <a:noFill/>
            </p:spPr>
            <p:txBody>
              <a:bodyPr wrap="square" rtlCol="0">
                <a:spAutoFit/>
              </a:bodyPr>
              <a:lstStyle/>
              <a:p>
                <a:r>
                  <a:rPr lang="en-US" altLang="ja-JP" dirty="0" smtClean="0">
                    <a:latin typeface="+mj-lt"/>
                    <a:ea typeface="+mj-ea"/>
                    <a:cs typeface="メイリオ" panose="020B0604030504040204" pitchFamily="50" charset="-128"/>
                  </a:rPr>
                  <a:t>Electron </a:t>
                </a:r>
                <a:r>
                  <a:rPr lang="en-US" altLang="ja-JP" dirty="0" err="1" smtClean="0">
                    <a:latin typeface="+mj-lt"/>
                    <a:ea typeface="+mj-ea"/>
                    <a:cs typeface="メイリオ" panose="020B0604030504040204" pitchFamily="50" charset="-128"/>
                  </a:rPr>
                  <a:t>gyrocenter</a:t>
                </a:r>
                <a:r>
                  <a:rPr lang="en-US" altLang="ja-JP" dirty="0" smtClean="0">
                    <a:latin typeface="+mj-lt"/>
                    <a:ea typeface="+mj-ea"/>
                    <a:cs typeface="メイリオ" panose="020B0604030504040204" pitchFamily="50" charset="-128"/>
                  </a:rPr>
                  <a:t> distribution function </a:t>
                </a:r>
                <a14:m>
                  <m:oMath xmlns:m="http://schemas.openxmlformats.org/officeDocument/2006/math">
                    <m:acc>
                      <m:accPr>
                        <m:chr m:val="̅"/>
                        <m:ctrlPr>
                          <a:rPr lang="en-US" altLang="ja-JP" b="0" i="1" smtClean="0">
                            <a:latin typeface="Cambria Math"/>
                            <a:ea typeface="+mj-ea"/>
                            <a:cs typeface="メイリオ" panose="020B0604030504040204" pitchFamily="50" charset="-128"/>
                          </a:rPr>
                        </m:ctrlPr>
                      </m:accPr>
                      <m:e>
                        <m:sSub>
                          <m:sSubPr>
                            <m:ctrlPr>
                              <a:rPr lang="en-US" altLang="ja-JP" b="0" i="1" smtClean="0">
                                <a:latin typeface="Cambria Math"/>
                                <a:ea typeface="+mj-ea"/>
                                <a:cs typeface="メイリオ" panose="020B0604030504040204" pitchFamily="50" charset="-128"/>
                              </a:rPr>
                            </m:ctrlPr>
                          </m:sSubPr>
                          <m:e>
                            <m:r>
                              <a:rPr lang="en-US" altLang="ja-JP" b="0" i="1" smtClean="0">
                                <a:latin typeface="Cambria Math"/>
                                <a:ea typeface="+mj-ea"/>
                                <a:cs typeface="メイリオ" panose="020B0604030504040204" pitchFamily="50" charset="-128"/>
                              </a:rPr>
                              <m:t>𝐹</m:t>
                            </m:r>
                          </m:e>
                          <m:sub>
                            <m:r>
                              <a:rPr lang="en-US" altLang="ja-JP" b="0" i="1" smtClean="0">
                                <a:latin typeface="Cambria Math"/>
                                <a:ea typeface="+mj-ea"/>
                                <a:cs typeface="メイリオ" panose="020B0604030504040204" pitchFamily="50" charset="-128"/>
                              </a:rPr>
                              <m:t>𝑒</m:t>
                            </m:r>
                          </m:sub>
                        </m:sSub>
                      </m:e>
                    </m:acc>
                    <m:r>
                      <a:rPr lang="en-US" altLang="ja-JP" b="0" i="1" dirty="0" smtClean="0">
                        <a:latin typeface="Cambria Math"/>
                        <a:ea typeface="+mj-ea"/>
                        <a:cs typeface="メイリオ" panose="020B0604030504040204" pitchFamily="50" charset="-128"/>
                      </a:rPr>
                      <m:t>(</m:t>
                    </m:r>
                    <m:acc>
                      <m:accPr>
                        <m:chr m:val="̅"/>
                        <m:ctrlPr>
                          <a:rPr lang="en-US" altLang="ja-JP" b="1" i="1" dirty="0" smtClean="0">
                            <a:latin typeface="Cambria Math"/>
                            <a:ea typeface="+mj-ea"/>
                            <a:cs typeface="メイリオ" panose="020B0604030504040204" pitchFamily="50" charset="-128"/>
                          </a:rPr>
                        </m:ctrlPr>
                      </m:accPr>
                      <m:e>
                        <m:r>
                          <a:rPr lang="en-US" altLang="ja-JP" b="1" i="1" dirty="0" smtClean="0">
                            <a:latin typeface="Cambria Math"/>
                            <a:ea typeface="+mj-ea"/>
                            <a:cs typeface="メイリオ" panose="020B0604030504040204" pitchFamily="50" charset="-128"/>
                          </a:rPr>
                          <m:t>𝑹</m:t>
                        </m:r>
                      </m:e>
                    </m:acc>
                    <m:r>
                      <a:rPr lang="en-US" altLang="ja-JP" b="0" i="1" dirty="0" smtClean="0">
                        <a:latin typeface="Cambria Math"/>
                        <a:ea typeface="+mj-ea"/>
                        <a:cs typeface="メイリオ" panose="020B0604030504040204" pitchFamily="50" charset="-128"/>
                      </a:rPr>
                      <m:t>,</m:t>
                    </m:r>
                    <m:acc>
                      <m:accPr>
                        <m:chr m:val="̅"/>
                        <m:ctrlPr>
                          <a:rPr lang="en-US" altLang="ja-JP" b="0" i="1" dirty="0" smtClean="0">
                            <a:latin typeface="Cambria Math"/>
                            <a:ea typeface="+mj-ea"/>
                            <a:cs typeface="メイリオ" panose="020B0604030504040204" pitchFamily="50" charset="-128"/>
                          </a:rPr>
                        </m:ctrlPr>
                      </m:accPr>
                      <m:e>
                        <m:r>
                          <a:rPr lang="en-US" altLang="ja-JP" b="0" i="1" dirty="0" smtClean="0">
                            <a:latin typeface="Cambria Math"/>
                            <a:ea typeface="+mj-ea"/>
                            <a:cs typeface="メイリオ" panose="020B0604030504040204" pitchFamily="50" charset="-128"/>
                          </a:rPr>
                          <m:t>𝜇</m:t>
                        </m:r>
                      </m:e>
                    </m:acc>
                    <m:r>
                      <a:rPr lang="en-US" altLang="ja-JP" b="0" i="1" dirty="0" smtClean="0">
                        <a:latin typeface="Cambria Math"/>
                        <a:ea typeface="+mj-ea"/>
                        <a:cs typeface="メイリオ" panose="020B0604030504040204" pitchFamily="50" charset="-128"/>
                      </a:rPr>
                      <m:t>,</m:t>
                    </m:r>
                    <m:sSub>
                      <m:sSubPr>
                        <m:ctrlPr>
                          <a:rPr lang="en-US" altLang="ja-JP" b="0" i="1" dirty="0" smtClean="0">
                            <a:latin typeface="Cambria Math"/>
                            <a:ea typeface="+mj-ea"/>
                            <a:cs typeface="メイリオ" panose="020B0604030504040204" pitchFamily="50" charset="-128"/>
                          </a:rPr>
                        </m:ctrlPr>
                      </m:sSubPr>
                      <m:e>
                        <m:acc>
                          <m:accPr>
                            <m:chr m:val="̅"/>
                            <m:ctrlPr>
                              <a:rPr lang="en-US" altLang="ja-JP" b="0" i="1" dirty="0" smtClean="0">
                                <a:latin typeface="Cambria Math"/>
                                <a:ea typeface="+mj-ea"/>
                                <a:cs typeface="メイリオ" panose="020B0604030504040204" pitchFamily="50" charset="-128"/>
                              </a:rPr>
                            </m:ctrlPr>
                          </m:accPr>
                          <m:e>
                            <m:r>
                              <a:rPr lang="en-US" altLang="ja-JP" b="0" i="1" dirty="0" smtClean="0">
                                <a:latin typeface="Cambria Math"/>
                                <a:ea typeface="+mj-ea"/>
                                <a:cs typeface="メイリオ" panose="020B0604030504040204" pitchFamily="50" charset="-128"/>
                              </a:rPr>
                              <m:t>𝑣</m:t>
                            </m:r>
                          </m:e>
                        </m:acc>
                      </m:e>
                      <m:sub>
                        <m:r>
                          <a:rPr lang="en-US" altLang="ja-JP" b="0" i="1" dirty="0" smtClean="0">
                            <a:latin typeface="Cambria Math"/>
                            <a:ea typeface="+mj-ea"/>
                            <a:cs typeface="メイリオ" panose="020B0604030504040204" pitchFamily="50" charset="-128"/>
                          </a:rPr>
                          <m:t>∥</m:t>
                        </m:r>
                      </m:sub>
                    </m:sSub>
                    <m:r>
                      <a:rPr lang="en-US" altLang="ja-JP" b="0" i="1" dirty="0" smtClean="0">
                        <a:latin typeface="Cambria Math"/>
                        <a:ea typeface="+mj-ea"/>
                        <a:cs typeface="メイリオ" panose="020B0604030504040204" pitchFamily="50" charset="-128"/>
                      </a:rPr>
                      <m:t>;</m:t>
                    </m:r>
                    <m:r>
                      <a:rPr lang="en-US" altLang="ja-JP" b="0" i="1" dirty="0" smtClean="0">
                        <a:latin typeface="Cambria Math"/>
                        <a:ea typeface="+mj-ea"/>
                        <a:cs typeface="メイリオ" panose="020B0604030504040204" pitchFamily="50" charset="-128"/>
                      </a:rPr>
                      <m:t>𝑡</m:t>
                    </m:r>
                    <m:r>
                      <a:rPr lang="en-US" altLang="ja-JP" b="0" i="1" dirty="0" smtClean="0">
                        <a:latin typeface="Cambria Math"/>
                        <a:ea typeface="+mj-ea"/>
                        <a:cs typeface="メイリオ" panose="020B0604030504040204" pitchFamily="50" charset="-128"/>
                      </a:rPr>
                      <m:t>)</m:t>
                    </m:r>
                  </m:oMath>
                </a14:m>
                <a:r>
                  <a:rPr kumimoji="1" lang="en-US" altLang="ja-JP" b="0" dirty="0" smtClean="0">
                    <a:latin typeface="+mj-lt"/>
                    <a:ea typeface="+mj-ea"/>
                    <a:cs typeface="メイリオ" panose="020B0604030504040204" pitchFamily="50" charset="-128"/>
                  </a:rPr>
                  <a:t> and electrostatic potential </a:t>
                </a:r>
                <a14:m>
                  <m:oMath xmlns:m="http://schemas.openxmlformats.org/officeDocument/2006/math">
                    <m:r>
                      <a:rPr kumimoji="1" lang="en-US" altLang="ja-JP" b="0" i="1" smtClean="0">
                        <a:latin typeface="Cambria Math"/>
                        <a:ea typeface="+mj-ea"/>
                        <a:cs typeface="メイリオ" panose="020B0604030504040204" pitchFamily="50" charset="-128"/>
                      </a:rPr>
                      <m:t>𝜙</m:t>
                    </m:r>
                    <m:r>
                      <a:rPr kumimoji="1" lang="en-US" altLang="ja-JP" b="0" i="1" smtClean="0">
                        <a:latin typeface="Cambria Math"/>
                        <a:ea typeface="+mj-ea"/>
                        <a:cs typeface="メイリオ" panose="020B0604030504040204" pitchFamily="50" charset="-128"/>
                      </a:rPr>
                      <m:t>(</m:t>
                    </m:r>
                    <m:r>
                      <a:rPr kumimoji="1" lang="en-US" altLang="ja-JP" b="1" i="1" smtClean="0">
                        <a:latin typeface="Cambria Math"/>
                        <a:ea typeface="+mj-ea"/>
                        <a:cs typeface="メイリオ" panose="020B0604030504040204" pitchFamily="50" charset="-128"/>
                      </a:rPr>
                      <m:t>𝒙</m:t>
                    </m:r>
                    <m:r>
                      <a:rPr kumimoji="1" lang="en-US" altLang="ja-JP" b="0" i="1" smtClean="0">
                        <a:latin typeface="Cambria Math"/>
                        <a:ea typeface="+mj-ea"/>
                        <a:cs typeface="メイリオ" panose="020B0604030504040204" pitchFamily="50" charset="-128"/>
                      </a:rPr>
                      <m:t>;</m:t>
                    </m:r>
                    <m:r>
                      <a:rPr kumimoji="1" lang="en-US" altLang="ja-JP" b="0" i="1" smtClean="0">
                        <a:latin typeface="Cambria Math"/>
                        <a:ea typeface="+mj-ea"/>
                        <a:cs typeface="メイリオ" panose="020B0604030504040204" pitchFamily="50" charset="-128"/>
                      </a:rPr>
                      <m:t>𝑡</m:t>
                    </m:r>
                    <m:r>
                      <a:rPr kumimoji="1" lang="en-US" altLang="ja-JP" b="0" i="1" smtClean="0">
                        <a:latin typeface="Cambria Math"/>
                        <a:ea typeface="+mj-ea"/>
                        <a:cs typeface="メイリオ" panose="020B0604030504040204" pitchFamily="50" charset="-128"/>
                      </a:rPr>
                      <m:t>)</m:t>
                    </m:r>
                  </m:oMath>
                </a14:m>
                <a:r>
                  <a:rPr kumimoji="1" lang="en-US" altLang="ja-JP" b="0" dirty="0" smtClean="0">
                    <a:latin typeface="+mj-lt"/>
                    <a:ea typeface="+mj-ea"/>
                    <a:cs typeface="メイリオ" panose="020B0604030504040204" pitchFamily="50" charset="-128"/>
                  </a:rPr>
                  <a:t> is solved.</a:t>
                </a:r>
              </a:p>
              <a:p>
                <a:endParaRPr kumimoji="1" lang="en-US" altLang="ja-JP" b="0" dirty="0" smtClean="0">
                  <a:latin typeface="+mj-lt"/>
                  <a:ea typeface="+mj-ea"/>
                  <a:cs typeface="メイリオ" panose="020B0604030504040204" pitchFamily="50" charset="-128"/>
                </a:endParaRPr>
              </a:p>
              <a:p>
                <a:pPr marL="342900" indent="-342900">
                  <a:buFont typeface="Arial" panose="020B0604020202020204" pitchFamily="34" charset="0"/>
                  <a:buChar char="•"/>
                </a:pPr>
                <a:r>
                  <a:rPr lang="en-US" altLang="ja-JP" dirty="0" smtClean="0">
                    <a:latin typeface="+mj-lt"/>
                    <a:ea typeface="+mj-ea"/>
                    <a:cs typeface="メイリオ" panose="020B0604030504040204" pitchFamily="50" charset="-128"/>
                  </a:rPr>
                  <a:t>Electrostatic approximation, adiabatic ion response </a:t>
                </a:r>
                <a14:m>
                  <m:oMath xmlns:m="http://schemas.openxmlformats.org/officeDocument/2006/math">
                    <m:r>
                      <a:rPr lang="en-US" altLang="ja-JP" b="0" i="1" smtClean="0">
                        <a:latin typeface="Cambria Math" panose="02040503050406030204" pitchFamily="18" charset="0"/>
                        <a:ea typeface="+mj-ea"/>
                        <a:cs typeface="メイリオ" panose="020B0604030504040204" pitchFamily="50" charset="-128"/>
                      </a:rPr>
                      <m:t>𝛿</m:t>
                    </m:r>
                    <m:sSub>
                      <m:sSubPr>
                        <m:ctrlPr>
                          <a:rPr lang="en-US" altLang="ja-JP" b="0" i="1" smtClean="0">
                            <a:latin typeface="Cambria Math"/>
                            <a:ea typeface="+mj-ea"/>
                            <a:cs typeface="メイリオ" panose="020B0604030504040204" pitchFamily="50" charset="-128"/>
                          </a:rPr>
                        </m:ctrlPr>
                      </m:sSubPr>
                      <m:e>
                        <m:r>
                          <a:rPr lang="en-US" altLang="ja-JP" b="0" i="1" smtClean="0">
                            <a:latin typeface="Cambria Math" panose="02040503050406030204" pitchFamily="18" charset="0"/>
                            <a:ea typeface="+mj-ea"/>
                            <a:cs typeface="メイリオ" panose="020B0604030504040204" pitchFamily="50" charset="-128"/>
                          </a:rPr>
                          <m:t>𝑛</m:t>
                        </m:r>
                      </m:e>
                      <m:sub>
                        <m:r>
                          <a:rPr lang="en-US" altLang="ja-JP" b="0" i="1" smtClean="0">
                            <a:latin typeface="Cambria Math" panose="02040503050406030204" pitchFamily="18" charset="0"/>
                            <a:ea typeface="+mj-ea"/>
                            <a:cs typeface="メイリオ" panose="020B0604030504040204" pitchFamily="50" charset="-128"/>
                          </a:rPr>
                          <m:t>𝑖</m:t>
                        </m:r>
                      </m:sub>
                    </m:sSub>
                    <m:r>
                      <a:rPr lang="en-US" altLang="ja-JP" b="0" i="1" smtClean="0">
                        <a:latin typeface="Cambria Math" panose="02040503050406030204" pitchFamily="18" charset="0"/>
                        <a:ea typeface="+mj-ea"/>
                        <a:cs typeface="メイリオ" panose="020B0604030504040204" pitchFamily="50" charset="-128"/>
                      </a:rPr>
                      <m:t>∼</m:t>
                    </m:r>
                    <m:f>
                      <m:fPr>
                        <m:type m:val="lin"/>
                        <m:ctrlPr>
                          <a:rPr lang="en-US" altLang="ja-JP" b="0" i="1" smtClean="0">
                            <a:latin typeface="Cambria Math"/>
                            <a:ea typeface="+mj-ea"/>
                            <a:cs typeface="メイリオ" panose="020B0604030504040204" pitchFamily="50" charset="-128"/>
                          </a:rPr>
                        </m:ctrlPr>
                      </m:fPr>
                      <m:num>
                        <m:d>
                          <m:dPr>
                            <m:ctrlPr>
                              <a:rPr lang="en-US" altLang="ja-JP" b="0" i="1" smtClean="0">
                                <a:latin typeface="Cambria Math"/>
                                <a:ea typeface="+mj-ea"/>
                                <a:cs typeface="メイリオ" panose="020B0604030504040204" pitchFamily="50" charset="-128"/>
                              </a:rPr>
                            </m:ctrlPr>
                          </m:dPr>
                          <m:e>
                            <m:sSub>
                              <m:sSubPr>
                                <m:ctrlPr>
                                  <a:rPr lang="en-US" altLang="ja-JP" b="0" i="1" smtClean="0">
                                    <a:latin typeface="Cambria Math"/>
                                    <a:ea typeface="+mj-ea"/>
                                    <a:cs typeface="メイリオ" panose="020B0604030504040204" pitchFamily="50" charset="-128"/>
                                  </a:rPr>
                                </m:ctrlPr>
                              </m:sSubPr>
                              <m:e>
                                <m:r>
                                  <a:rPr lang="en-US" altLang="ja-JP" b="0" i="1" smtClean="0">
                                    <a:latin typeface="Cambria Math" panose="02040503050406030204" pitchFamily="18" charset="0"/>
                                    <a:ea typeface="+mj-ea"/>
                                    <a:cs typeface="メイリオ" panose="020B0604030504040204" pitchFamily="50" charset="-128"/>
                                  </a:rPr>
                                  <m:t>𝑞</m:t>
                                </m:r>
                              </m:e>
                              <m:sub>
                                <m:r>
                                  <a:rPr lang="en-US" altLang="ja-JP" b="0" i="1" smtClean="0">
                                    <a:latin typeface="Cambria Math" panose="02040503050406030204" pitchFamily="18" charset="0"/>
                                    <a:ea typeface="+mj-ea"/>
                                    <a:cs typeface="メイリオ" panose="020B0604030504040204" pitchFamily="50" charset="-128"/>
                                  </a:rPr>
                                  <m:t>𝑖</m:t>
                                </m:r>
                              </m:sub>
                            </m:sSub>
                            <m:r>
                              <a:rPr lang="en-US" altLang="ja-JP" b="0" i="1" smtClean="0">
                                <a:latin typeface="Cambria Math" panose="02040503050406030204" pitchFamily="18" charset="0"/>
                                <a:ea typeface="+mj-ea"/>
                                <a:cs typeface="メイリオ" panose="020B0604030504040204" pitchFamily="50" charset="-128"/>
                              </a:rPr>
                              <m:t>𝜙</m:t>
                            </m:r>
                          </m:e>
                        </m:d>
                      </m:num>
                      <m:den>
                        <m:sSub>
                          <m:sSubPr>
                            <m:ctrlPr>
                              <a:rPr lang="en-US" altLang="ja-JP" b="0" i="1" smtClean="0">
                                <a:latin typeface="Cambria Math"/>
                                <a:ea typeface="+mj-ea"/>
                                <a:cs typeface="メイリオ" panose="020B0604030504040204" pitchFamily="50" charset="-128"/>
                              </a:rPr>
                            </m:ctrlPr>
                          </m:sSubPr>
                          <m:e>
                            <m:r>
                              <a:rPr lang="en-US" altLang="ja-JP" b="0" i="1" smtClean="0">
                                <a:latin typeface="Cambria Math" panose="02040503050406030204" pitchFamily="18" charset="0"/>
                                <a:ea typeface="+mj-ea"/>
                                <a:cs typeface="メイリオ" panose="020B0604030504040204" pitchFamily="50" charset="-128"/>
                              </a:rPr>
                              <m:t>𝑇</m:t>
                            </m:r>
                          </m:e>
                          <m:sub>
                            <m:r>
                              <a:rPr lang="en-US" altLang="ja-JP" b="0" i="1" smtClean="0">
                                <a:latin typeface="Cambria Math" panose="02040503050406030204" pitchFamily="18" charset="0"/>
                                <a:ea typeface="+mj-ea"/>
                                <a:cs typeface="メイリオ" panose="020B0604030504040204" pitchFamily="50" charset="-128"/>
                              </a:rPr>
                              <m:t>𝑖</m:t>
                            </m:r>
                          </m:sub>
                        </m:sSub>
                      </m:den>
                    </m:f>
                    <m:r>
                      <a:rPr lang="en-US" altLang="ja-JP" b="0" i="1" smtClean="0">
                        <a:latin typeface="Cambria Math" panose="02040503050406030204" pitchFamily="18" charset="0"/>
                        <a:ea typeface="+mj-ea"/>
                        <a:cs typeface="メイリオ" panose="020B0604030504040204" pitchFamily="50" charset="-128"/>
                      </a:rPr>
                      <m:t>×</m:t>
                    </m:r>
                    <m:sSub>
                      <m:sSubPr>
                        <m:ctrlPr>
                          <a:rPr lang="en-US" altLang="ja-JP" b="0" i="1" smtClean="0">
                            <a:latin typeface="Cambria Math"/>
                            <a:ea typeface="+mj-ea"/>
                            <a:cs typeface="メイリオ" panose="020B0604030504040204" pitchFamily="50" charset="-128"/>
                          </a:rPr>
                        </m:ctrlPr>
                      </m:sSubPr>
                      <m:e>
                        <m:r>
                          <a:rPr lang="en-US" altLang="ja-JP" b="0" i="1" smtClean="0">
                            <a:latin typeface="Cambria Math" panose="02040503050406030204" pitchFamily="18" charset="0"/>
                            <a:ea typeface="+mj-ea"/>
                            <a:cs typeface="メイリオ" panose="020B0604030504040204" pitchFamily="50" charset="-128"/>
                          </a:rPr>
                          <m:t>𝑛</m:t>
                        </m:r>
                      </m:e>
                      <m:sub>
                        <m:r>
                          <a:rPr lang="en-US" altLang="ja-JP" b="0" i="1" smtClean="0">
                            <a:latin typeface="Cambria Math" panose="02040503050406030204" pitchFamily="18" charset="0"/>
                            <a:ea typeface="+mj-ea"/>
                            <a:cs typeface="メイリオ" panose="020B0604030504040204" pitchFamily="50" charset="-128"/>
                          </a:rPr>
                          <m:t>0</m:t>
                        </m:r>
                      </m:sub>
                    </m:sSub>
                  </m:oMath>
                </a14:m>
                <a:r>
                  <a:rPr lang="en-US" altLang="ja-JP" dirty="0" smtClean="0">
                    <a:latin typeface="+mj-lt"/>
                    <a:ea typeface="+mj-ea"/>
                    <a:cs typeface="メイリオ" panose="020B0604030504040204" pitchFamily="50" charset="-128"/>
                  </a:rPr>
                  <a:t> , Lo</a:t>
                </a:r>
                <a:r>
                  <a:rPr kumimoji="1" lang="en-US" altLang="ja-JP" b="0" dirty="0" smtClean="0">
                    <a:latin typeface="+mj-lt"/>
                    <a:ea typeface="+mj-ea"/>
                    <a:cs typeface="メイリオ" panose="020B0604030504040204" pitchFamily="50" charset="-128"/>
                  </a:rPr>
                  <a:t>ng wavelength approximation </a:t>
                </a:r>
                <a14:m>
                  <m:oMath xmlns:m="http://schemas.openxmlformats.org/officeDocument/2006/math">
                    <m:r>
                      <a:rPr kumimoji="1" lang="en-US" altLang="ja-JP" b="0" i="1" smtClean="0">
                        <a:latin typeface="Cambria Math"/>
                        <a:ea typeface="+mj-ea"/>
                        <a:cs typeface="メイリオ" panose="020B0604030504040204" pitchFamily="50" charset="-128"/>
                      </a:rPr>
                      <m:t>𝑘</m:t>
                    </m:r>
                    <m:r>
                      <a:rPr kumimoji="1" lang="en-US" altLang="ja-JP" b="0" i="1" smtClean="0">
                        <a:latin typeface="Cambria Math"/>
                        <a:ea typeface="+mj-ea"/>
                        <a:cs typeface="メイリオ" panose="020B0604030504040204" pitchFamily="50" charset="-128"/>
                      </a:rPr>
                      <m:t> </m:t>
                    </m:r>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a:ea typeface="+mj-ea"/>
                            <a:cs typeface="メイリオ" panose="020B0604030504040204" pitchFamily="50" charset="-128"/>
                          </a:rPr>
                          <m:t>𝜌</m:t>
                        </m:r>
                      </m:e>
                      <m:sub>
                        <m:r>
                          <a:rPr kumimoji="1" lang="en-US" altLang="ja-JP" b="0" i="1" smtClean="0">
                            <a:latin typeface="Cambria Math"/>
                            <a:ea typeface="+mj-ea"/>
                            <a:cs typeface="メイリオ" panose="020B0604030504040204" pitchFamily="50" charset="-128"/>
                          </a:rPr>
                          <m:t>𝑡𝑒</m:t>
                        </m:r>
                      </m:sub>
                    </m:sSub>
                    <m:r>
                      <a:rPr kumimoji="1" lang="en-US" altLang="ja-JP" b="0" i="1" smtClean="0">
                        <a:latin typeface="Cambria Math"/>
                        <a:ea typeface="+mj-ea"/>
                        <a:cs typeface="メイリオ" panose="020B0604030504040204" pitchFamily="50" charset="-128"/>
                      </a:rPr>
                      <m:t>&lt;1</m:t>
                    </m:r>
                  </m:oMath>
                </a14:m>
                <a:r>
                  <a:rPr kumimoji="1" lang="en-US" altLang="ja-JP" b="0" dirty="0" smtClean="0">
                    <a:latin typeface="+mj-lt"/>
                    <a:ea typeface="+mj-ea"/>
                    <a:cs typeface="メイリオ" panose="020B0604030504040204" pitchFamily="50" charset="-128"/>
                  </a:rPr>
                  <a:t> and </a:t>
                </a:r>
                <a:r>
                  <a:rPr kumimoji="1" lang="en-US" altLang="ja-JP" b="0" dirty="0" err="1" smtClean="0">
                    <a:latin typeface="+mj-lt"/>
                    <a:ea typeface="+mj-ea"/>
                    <a:cs typeface="メイリオ" panose="020B0604030504040204" pitchFamily="50" charset="-128"/>
                  </a:rPr>
                  <a:t>shearless</a:t>
                </a:r>
                <a:r>
                  <a:rPr kumimoji="1" lang="en-US" altLang="ja-JP" b="0" dirty="0" smtClean="0">
                    <a:latin typeface="+mj-lt"/>
                    <a:ea typeface="+mj-ea"/>
                    <a:cs typeface="メイリオ" panose="020B0604030504040204" pitchFamily="50" charset="-128"/>
                  </a:rPr>
                  <a:t> slab configuration for background magnetic field </a:t>
                </a:r>
                <a14:m>
                  <m:oMath xmlns:m="http://schemas.openxmlformats.org/officeDocument/2006/math">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a:ea typeface="+mj-ea"/>
                            <a:cs typeface="メイリオ" panose="020B0604030504040204" pitchFamily="50" charset="-128"/>
                          </a:rPr>
                          <m:t>𝐵</m:t>
                        </m:r>
                      </m:e>
                      <m:sub>
                        <m:r>
                          <a:rPr kumimoji="1" lang="en-US" altLang="ja-JP" b="0" i="1" smtClean="0">
                            <a:latin typeface="Cambria Math"/>
                            <a:ea typeface="+mj-ea"/>
                            <a:cs typeface="メイリオ" panose="020B0604030504040204" pitchFamily="50" charset="-128"/>
                          </a:rPr>
                          <m:t>0</m:t>
                        </m:r>
                      </m:sub>
                    </m:sSub>
                  </m:oMath>
                </a14:m>
                <a:r>
                  <a:rPr kumimoji="1" lang="en-US" altLang="ja-JP" b="0" dirty="0" smtClean="0">
                    <a:latin typeface="+mj-lt"/>
                    <a:ea typeface="+mj-ea"/>
                    <a:cs typeface="メイリオ" panose="020B0604030504040204" pitchFamily="50" charset="-128"/>
                  </a:rPr>
                  <a:t> is assumed</a:t>
                </a:r>
              </a:p>
              <a:p>
                <a:endParaRPr lang="en-US" altLang="ja-JP" dirty="0" smtClean="0">
                  <a:cs typeface="メイリオ" panose="020B0604030504040204" pitchFamily="50" charset="-128"/>
                </a:endParaRPr>
              </a:p>
              <a:p>
                <a:pPr marL="342900" indent="-342900">
                  <a:buFont typeface="Arial" panose="020B0604020202020204" pitchFamily="34" charset="0"/>
                  <a:buChar char="•"/>
                </a:pPr>
                <a:r>
                  <a:rPr lang="en-US" altLang="ja-JP" dirty="0" smtClean="0">
                    <a:latin typeface="+mj-lt"/>
                    <a:ea typeface="+mj-ea"/>
                    <a:cs typeface="メイリオ" panose="020B0604030504040204" pitchFamily="50" charset="-128"/>
                  </a:rPr>
                  <a:t>Kinetic effect plays important roles</a:t>
                </a:r>
                <a:r>
                  <a:rPr kumimoji="1" lang="en-US" altLang="ja-JP" b="0" dirty="0" smtClean="0">
                    <a:latin typeface="+mj-lt"/>
                    <a:ea typeface="+mj-ea"/>
                    <a:cs typeface="メイリオ" panose="020B0604030504040204" pitchFamily="50" charset="-128"/>
                  </a:rPr>
                  <a:t> </a:t>
                </a:r>
              </a:p>
              <a:p>
                <a:pPr marL="800100" lvl="1" indent="-342900">
                  <a:buFont typeface="Arial" panose="020B0604020202020204" pitchFamily="34" charset="0"/>
                  <a:buChar char="•"/>
                </a:pPr>
                <a:r>
                  <a:rPr lang="en-US" altLang="ja-JP" b="1" dirty="0" smtClean="0">
                    <a:latin typeface="+mj-lt"/>
                    <a:ea typeface="+mj-ea"/>
                    <a:cs typeface="メイリオ" panose="020B0604030504040204" pitchFamily="50" charset="-128"/>
                  </a:rPr>
                  <a:t>Landau damping</a:t>
                </a:r>
              </a:p>
              <a:p>
                <a:pPr marL="800100" lvl="1" indent="-342900">
                  <a:buFont typeface="Arial" panose="020B0604020202020204" pitchFamily="34" charset="0"/>
                  <a:buChar char="•"/>
                </a:pPr>
                <a:r>
                  <a:rPr kumimoji="1" lang="en-US" altLang="ja-JP" b="0" dirty="0" smtClean="0">
                    <a:latin typeface="+mj-lt"/>
                    <a:ea typeface="+mj-ea"/>
                    <a:cs typeface="メイリオ" panose="020B0604030504040204" pitchFamily="50" charset="-128"/>
                  </a:rPr>
                  <a:t>Finite </a:t>
                </a:r>
                <a:r>
                  <a:rPr kumimoji="1" lang="en-US" altLang="ja-JP" b="0" dirty="0" err="1" smtClean="0">
                    <a:latin typeface="+mj-lt"/>
                    <a:ea typeface="+mj-ea"/>
                    <a:cs typeface="メイリオ" panose="020B0604030504040204" pitchFamily="50" charset="-128"/>
                  </a:rPr>
                  <a:t>Larmor</a:t>
                </a:r>
                <a:r>
                  <a:rPr kumimoji="1" lang="en-US" altLang="ja-JP" b="0" dirty="0" smtClean="0">
                    <a:latin typeface="+mj-lt"/>
                    <a:ea typeface="+mj-ea"/>
                    <a:cs typeface="メイリオ" panose="020B0604030504040204" pitchFamily="50" charset="-128"/>
                  </a:rPr>
                  <a:t> radius (FLR) effect</a:t>
                </a: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23746" y="1236105"/>
                <a:ext cx="8065346" cy="2873287"/>
              </a:xfrm>
              <a:prstGeom prst="rect">
                <a:avLst/>
              </a:prstGeom>
              <a:blipFill rotWithShape="0">
                <a:blip r:embed="rId4"/>
                <a:stretch>
                  <a:fillRect l="-680" t="-1274" r="-1058" b="-25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9998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smtClean="0"/>
              <a:t>Zonal flow formation through</a:t>
            </a:r>
            <a:br>
              <a:rPr kumimoji="1" lang="en-US" altLang="ja-JP" sz="3600" dirty="0" smtClean="0"/>
            </a:br>
            <a:r>
              <a:rPr lang="en-US" altLang="ja-JP" sz="3600" dirty="0" smtClean="0"/>
              <a:t>self organization</a:t>
            </a:r>
            <a:endParaRPr kumimoji="1" lang="ja-JP" altLang="en-US" sz="36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203200" y="1130718"/>
                <a:ext cx="8689280" cy="4137543"/>
              </a:xfrm>
              <a:prstGeom prst="rect">
                <a:avLst/>
              </a:prstGeom>
              <a:noFill/>
            </p:spPr>
            <p:txBody>
              <a:bodyPr wrap="square" rtlCol="0">
                <a:spAutoFit/>
              </a:bodyPr>
              <a:lstStyle/>
              <a:p>
                <a:r>
                  <a:rPr lang="en-US" altLang="ja-JP" dirty="0" smtClean="0">
                    <a:latin typeface="+mj-lt"/>
                    <a:ea typeface="+mj-ea"/>
                    <a:cs typeface="メイリオ" panose="020B0604030504040204" pitchFamily="50" charset="-128"/>
                  </a:rPr>
                  <a:t>Neglecting</a:t>
                </a:r>
                <a14:m>
                  <m:oMath xmlns:m="http://schemas.openxmlformats.org/officeDocument/2006/math">
                    <m:r>
                      <a:rPr lang="en-US" altLang="ja-JP" b="0" i="1" smtClean="0">
                        <a:latin typeface="Cambria Math" panose="02040503050406030204" pitchFamily="18" charset="0"/>
                        <a:ea typeface="+mj-ea"/>
                        <a:cs typeface="メイリオ" panose="020B0604030504040204" pitchFamily="50" charset="-128"/>
                      </a:rPr>
                      <m:t>,</m:t>
                    </m:r>
                    <m:r>
                      <a:rPr lang="en-US" altLang="ja-JP" b="0" i="1" smtClean="0">
                        <a:latin typeface="Cambria Math" panose="02040503050406030204" pitchFamily="18" charset="0"/>
                        <a:ea typeface="+mj-ea"/>
                        <a:cs typeface="メイリオ" panose="020B0604030504040204" pitchFamily="50" charset="-128"/>
                      </a:rPr>
                      <m:t>𝐶</m:t>
                    </m:r>
                    <m:d>
                      <m:dPr>
                        <m:ctrlPr>
                          <a:rPr lang="en-US" altLang="ja-JP" b="0" i="1" smtClean="0">
                            <a:latin typeface="Cambria Math"/>
                            <a:ea typeface="+mj-ea"/>
                            <a:cs typeface="メイリオ" panose="020B0604030504040204" pitchFamily="50" charset="-128"/>
                          </a:rPr>
                        </m:ctrlPr>
                      </m:dPr>
                      <m:e>
                        <m:acc>
                          <m:accPr>
                            <m:chr m:val="̅"/>
                            <m:ctrlPr>
                              <a:rPr lang="en-US" altLang="ja-JP" b="0" i="1" smtClean="0">
                                <a:latin typeface="Cambria Math"/>
                                <a:ea typeface="+mj-ea"/>
                                <a:cs typeface="メイリオ" panose="020B0604030504040204" pitchFamily="50" charset="-128"/>
                              </a:rPr>
                            </m:ctrlPr>
                          </m:accPr>
                          <m:e>
                            <m:r>
                              <a:rPr lang="en-US" altLang="ja-JP" b="0" i="1" smtClean="0">
                                <a:latin typeface="Cambria Math" panose="02040503050406030204" pitchFamily="18" charset="0"/>
                                <a:ea typeface="+mj-ea"/>
                                <a:cs typeface="メイリオ" panose="020B0604030504040204" pitchFamily="50" charset="-128"/>
                              </a:rPr>
                              <m:t>𝐹</m:t>
                            </m:r>
                          </m:e>
                        </m:acc>
                      </m:e>
                    </m:d>
                    <m:r>
                      <a:rPr lang="en-US" altLang="ja-JP" b="0" i="1" smtClean="0">
                        <a:latin typeface="Cambria Math" panose="02040503050406030204" pitchFamily="18" charset="0"/>
                        <a:ea typeface="+mj-ea"/>
                        <a:cs typeface="メイリオ" panose="020B0604030504040204" pitchFamily="50" charset="-128"/>
                      </a:rPr>
                      <m:t>,</m:t>
                    </m:r>
                    <m:sSub>
                      <m:sSubPr>
                        <m:ctrlPr>
                          <a:rPr lang="en-US" altLang="ja-JP" i="1">
                            <a:latin typeface="Cambria Math"/>
                            <a:cs typeface="メイリオ" panose="020B0604030504040204" pitchFamily="50" charset="-128"/>
                          </a:rPr>
                        </m:ctrlPr>
                      </m:sSubPr>
                      <m:e>
                        <m:r>
                          <a:rPr lang="en-US" altLang="ja-JP" i="1">
                            <a:latin typeface="Cambria Math" panose="02040503050406030204" pitchFamily="18" charset="0"/>
                            <a:cs typeface="メイリオ" panose="020B0604030504040204" pitchFamily="50" charset="-128"/>
                          </a:rPr>
                          <m:t>𝑘</m:t>
                        </m:r>
                      </m:e>
                      <m:sub>
                        <m:r>
                          <a:rPr lang="en-US" altLang="ja-JP" i="1">
                            <a:latin typeface="Cambria Math" panose="02040503050406030204" pitchFamily="18" charset="0"/>
                            <a:cs typeface="メイリオ" panose="020B0604030504040204" pitchFamily="50" charset="-128"/>
                          </a:rPr>
                          <m:t>∥</m:t>
                        </m:r>
                      </m:sub>
                    </m:sSub>
                  </m:oMath>
                </a14:m>
                <a:r>
                  <a:rPr lang="en-US" altLang="ja-JP" dirty="0" smtClean="0">
                    <a:latin typeface="+mj-lt"/>
                    <a:ea typeface="+mj-ea"/>
                    <a:cs typeface="メイリオ" panose="020B0604030504040204" pitchFamily="50" charset="-128"/>
                  </a:rPr>
                  <a:t>,and FLR effect yields </a:t>
                </a:r>
                <a:r>
                  <a:rPr lang="en-US" altLang="ja-JP" dirty="0" smtClean="0">
                    <a:solidFill>
                      <a:srgbClr val="C00000"/>
                    </a:solidFill>
                    <a:latin typeface="+mj-lt"/>
                    <a:ea typeface="+mj-ea"/>
                    <a:cs typeface="メイリオ" panose="020B0604030504040204" pitchFamily="50" charset="-128"/>
                  </a:rPr>
                  <a:t>Hasegawa-</a:t>
                </a:r>
                <a:r>
                  <a:rPr lang="en-US" altLang="ja-JP" dirty="0" err="1" smtClean="0">
                    <a:solidFill>
                      <a:srgbClr val="C00000"/>
                    </a:solidFill>
                    <a:latin typeface="+mj-lt"/>
                    <a:ea typeface="+mj-ea"/>
                    <a:cs typeface="メイリオ" panose="020B0604030504040204" pitchFamily="50" charset="-128"/>
                  </a:rPr>
                  <a:t>Mima</a:t>
                </a:r>
                <a:r>
                  <a:rPr lang="en-US" altLang="ja-JP" dirty="0" smtClean="0">
                    <a:solidFill>
                      <a:srgbClr val="C00000"/>
                    </a:solidFill>
                    <a:latin typeface="+mj-lt"/>
                    <a:ea typeface="+mj-ea"/>
                    <a:cs typeface="メイリオ" panose="020B0604030504040204" pitchFamily="50" charset="-128"/>
                  </a:rPr>
                  <a:t> (H-M) </a:t>
                </a:r>
                <a:r>
                  <a:rPr lang="en-US" altLang="ja-JP" dirty="0" smtClean="0">
                    <a:latin typeface="+mj-lt"/>
                    <a:ea typeface="+mj-ea"/>
                    <a:cs typeface="メイリオ" panose="020B0604030504040204" pitchFamily="50" charset="-128"/>
                  </a:rPr>
                  <a:t>equation.</a:t>
                </a:r>
                <a:r>
                  <a:rPr lang="en-US" altLang="ja-JP" baseline="-25000" dirty="0" smtClean="0">
                    <a:latin typeface="+mj-lt"/>
                    <a:ea typeface="+mj-ea"/>
                    <a:cs typeface="メイリオ" panose="020B0604030504040204" pitchFamily="50" charset="-128"/>
                  </a:rPr>
                  <a:t>[3]</a:t>
                </a:r>
                <a:endParaRPr lang="en-US" altLang="ja-JP" dirty="0">
                  <a:latin typeface="+mj-lt"/>
                  <a:ea typeface="+mj-ea"/>
                  <a:cs typeface="メイリオ" panose="020B0604030504040204" pitchFamily="50" charset="-128"/>
                </a:endParaRPr>
              </a:p>
              <a:p>
                <a:pPr/>
                <a14:m>
                  <m:oMathPara xmlns:m="http://schemas.openxmlformats.org/officeDocument/2006/math">
                    <m:oMathParaPr>
                      <m:jc m:val="centerGroup"/>
                    </m:oMathParaPr>
                    <m:oMath xmlns:m="http://schemas.openxmlformats.org/officeDocument/2006/math">
                      <m:f>
                        <m:fPr>
                          <m:ctrlPr>
                            <a:rPr kumimoji="1" lang="en-US" altLang="ja-JP" b="0" i="1" smtClean="0">
                              <a:latin typeface="Cambria Math"/>
                              <a:ea typeface="+mj-ea"/>
                              <a:cs typeface="メイリオ" panose="020B0604030504040204" pitchFamily="50" charset="-128"/>
                            </a:rPr>
                          </m:ctrlPr>
                        </m:fPr>
                        <m:num>
                          <m:r>
                            <a:rPr kumimoji="1" lang="en-US" altLang="ja-JP" b="0" i="1" smtClean="0">
                              <a:latin typeface="Cambria Math" panose="02040503050406030204" pitchFamily="18" charset="0"/>
                              <a:ea typeface="+mj-ea"/>
                              <a:cs typeface="メイリオ" panose="020B0604030504040204" pitchFamily="50" charset="-128"/>
                            </a:rPr>
                            <m:t>𝜕</m:t>
                          </m:r>
                        </m:num>
                        <m:den>
                          <m:r>
                            <a:rPr kumimoji="1" lang="en-US" altLang="ja-JP" b="0" i="1" smtClean="0">
                              <a:latin typeface="Cambria Math" panose="02040503050406030204" pitchFamily="18" charset="0"/>
                              <a:ea typeface="+mj-ea"/>
                              <a:cs typeface="メイリオ" panose="020B0604030504040204" pitchFamily="50" charset="-128"/>
                            </a:rPr>
                            <m:t>𝜕</m:t>
                          </m:r>
                          <m:r>
                            <a:rPr kumimoji="1" lang="en-US" altLang="ja-JP" b="0" i="1" smtClean="0">
                              <a:latin typeface="Cambria Math" panose="02040503050406030204" pitchFamily="18" charset="0"/>
                              <a:ea typeface="+mj-ea"/>
                              <a:cs typeface="メイリオ" panose="020B0604030504040204" pitchFamily="50" charset="-128"/>
                            </a:rPr>
                            <m:t>𝑡</m:t>
                          </m:r>
                        </m:den>
                      </m:f>
                      <m:d>
                        <m:dPr>
                          <m:ctrlPr>
                            <a:rPr kumimoji="1" lang="en-US" altLang="ja-JP" b="0" i="1" smtClean="0">
                              <a:latin typeface="Cambria Math"/>
                              <a:ea typeface="+mj-ea"/>
                              <a:cs typeface="メイリオ" panose="020B0604030504040204" pitchFamily="50" charset="-128"/>
                            </a:rPr>
                          </m:ctrlPr>
                        </m:dPr>
                        <m:e>
                          <m:sSubSup>
                            <m:sSubSupPr>
                              <m:ctrlPr>
                                <a:rPr kumimoji="1" lang="en-US" altLang="ja-JP" b="0" i="1" smtClean="0">
                                  <a:latin typeface="Cambria Math"/>
                                  <a:ea typeface="+mj-ea"/>
                                  <a:cs typeface="メイリオ" panose="020B0604030504040204" pitchFamily="50" charset="-128"/>
                                </a:rPr>
                              </m:ctrlPr>
                            </m:sSubSupPr>
                            <m:e>
                              <m:sSubSup>
                                <m:sSubSupPr>
                                  <m:ctrlPr>
                                    <a:rPr kumimoji="1" lang="en-US" altLang="ja-JP" b="0" i="1" smtClean="0">
                                      <a:latin typeface="Cambria Math"/>
                                      <a:ea typeface="+mj-ea"/>
                                      <a:cs typeface="メイリオ" panose="020B0604030504040204" pitchFamily="50" charset="-128"/>
                                    </a:rPr>
                                  </m:ctrlPr>
                                </m:sSubSupPr>
                                <m:e>
                                  <m:r>
                                    <a:rPr kumimoji="1" lang="en-US" altLang="ja-JP" b="0" i="1" smtClean="0">
                                      <a:latin typeface="Cambria Math" panose="02040503050406030204" pitchFamily="18" charset="0"/>
                                      <a:ea typeface="+mj-ea"/>
                                      <a:cs typeface="メイリオ" panose="020B0604030504040204" pitchFamily="50" charset="-128"/>
                                    </a:rPr>
                                    <m:t>𝜌</m:t>
                                  </m:r>
                                </m:e>
                                <m:sub>
                                  <m:r>
                                    <a:rPr kumimoji="1" lang="en-US" altLang="ja-JP" b="0" i="1" smtClean="0">
                                      <a:latin typeface="Cambria Math" panose="02040503050406030204" pitchFamily="18" charset="0"/>
                                      <a:ea typeface="+mj-ea"/>
                                      <a:cs typeface="メイリオ" panose="020B0604030504040204" pitchFamily="50" charset="-128"/>
                                    </a:rPr>
                                    <m:t>𝑠</m:t>
                                  </m:r>
                                </m:sub>
                                <m:sup>
                                  <m:r>
                                    <a:rPr kumimoji="1" lang="en-US" altLang="ja-JP" b="0" i="1" smtClean="0">
                                      <a:latin typeface="Cambria Math" panose="02040503050406030204" pitchFamily="18" charset="0"/>
                                      <a:ea typeface="+mj-ea"/>
                                      <a:cs typeface="メイリオ" panose="020B0604030504040204" pitchFamily="50" charset="-128"/>
                                    </a:rPr>
                                    <m:t>2</m:t>
                                  </m:r>
                                </m:sup>
                              </m:sSubSup>
                              <m:r>
                                <a:rPr kumimoji="1" lang="en-US" altLang="ja-JP" b="0" i="0" smtClean="0">
                                  <a:latin typeface="Cambria Math" panose="02040503050406030204" pitchFamily="18" charset="0"/>
                                  <a:ea typeface="+mj-ea"/>
                                  <a:cs typeface="メイリオ" panose="020B0604030504040204" pitchFamily="50" charset="-128"/>
                                </a:rPr>
                                <m:t>𝛻</m:t>
                              </m:r>
                            </m:e>
                            <m:sub>
                              <m:r>
                                <a:rPr kumimoji="1" lang="en-US" altLang="ja-JP" b="0" i="1" smtClean="0">
                                  <a:latin typeface="Cambria Math" panose="02040503050406030204" pitchFamily="18" charset="0"/>
                                  <a:ea typeface="+mj-ea"/>
                                  <a:cs typeface="メイリオ" panose="020B0604030504040204" pitchFamily="50" charset="-128"/>
                                </a:rPr>
                                <m:t>⊥</m:t>
                              </m:r>
                            </m:sub>
                            <m:sup>
                              <m:r>
                                <a:rPr kumimoji="1" lang="en-US" altLang="ja-JP" b="0" i="1" smtClean="0">
                                  <a:latin typeface="Cambria Math" panose="02040503050406030204" pitchFamily="18" charset="0"/>
                                  <a:ea typeface="+mj-ea"/>
                                  <a:cs typeface="メイリオ" panose="020B0604030504040204" pitchFamily="50" charset="-128"/>
                                </a:rPr>
                                <m:t>2</m:t>
                              </m:r>
                            </m:sup>
                          </m:sSubSup>
                          <m:r>
                            <a:rPr kumimoji="1" lang="en-US" altLang="ja-JP" b="0" i="1" smtClean="0">
                              <a:latin typeface="Cambria Math" panose="02040503050406030204" pitchFamily="18" charset="0"/>
                              <a:ea typeface="+mj-ea"/>
                              <a:cs typeface="メイリオ" panose="020B0604030504040204" pitchFamily="50" charset="-128"/>
                            </a:rPr>
                            <m:t>𝜙</m:t>
                          </m:r>
                          <m:r>
                            <a:rPr kumimoji="1" lang="en-US" altLang="ja-JP" b="0" i="1" smtClean="0">
                              <a:latin typeface="Cambria Math" panose="02040503050406030204" pitchFamily="18" charset="0"/>
                              <a:ea typeface="+mj-ea"/>
                              <a:cs typeface="メイリオ" panose="020B0604030504040204" pitchFamily="50" charset="-128"/>
                            </a:rPr>
                            <m:t>−</m:t>
                          </m:r>
                          <m:r>
                            <a:rPr kumimoji="1" lang="en-US" altLang="ja-JP" b="0" i="1" smtClean="0">
                              <a:latin typeface="Cambria Math" panose="02040503050406030204" pitchFamily="18" charset="0"/>
                              <a:ea typeface="+mj-ea"/>
                              <a:cs typeface="メイリオ" panose="020B0604030504040204" pitchFamily="50" charset="-128"/>
                            </a:rPr>
                            <m:t>𝜏𝜙</m:t>
                          </m:r>
                        </m:e>
                      </m:d>
                      <m:r>
                        <a:rPr kumimoji="1" lang="en-US" altLang="ja-JP" b="0" i="1" smtClean="0">
                          <a:latin typeface="Cambria Math" panose="02040503050406030204" pitchFamily="18" charset="0"/>
                          <a:ea typeface="+mj-ea"/>
                          <a:cs typeface="メイリオ" panose="020B0604030504040204" pitchFamily="50" charset="-128"/>
                        </a:rPr>
                        <m:t>−</m:t>
                      </m:r>
                      <m:d>
                        <m:dPr>
                          <m:ctrlPr>
                            <a:rPr kumimoji="1" lang="en-US" altLang="ja-JP" b="0" i="1" smtClean="0">
                              <a:latin typeface="Cambria Math"/>
                              <a:ea typeface="+mj-ea"/>
                              <a:cs typeface="メイリオ" panose="020B0604030504040204" pitchFamily="50" charset="-128"/>
                            </a:rPr>
                          </m:ctrlPr>
                        </m:dPr>
                        <m:e>
                          <m:sSub>
                            <m:sSubPr>
                              <m:ctrlPr>
                                <a:rPr kumimoji="1" lang="en-US" altLang="ja-JP" b="0" i="1" smtClean="0">
                                  <a:latin typeface="Cambria Math"/>
                                  <a:ea typeface="+mj-ea"/>
                                  <a:cs typeface="メイリオ" panose="020B0604030504040204" pitchFamily="50" charset="-128"/>
                                </a:rPr>
                              </m:ctrlPr>
                            </m:sSubPr>
                            <m:e>
                              <m:r>
                                <a:rPr kumimoji="1" lang="en-US" altLang="ja-JP" b="0" i="0" smtClean="0">
                                  <a:latin typeface="Cambria Math" panose="02040503050406030204" pitchFamily="18" charset="0"/>
                                  <a:ea typeface="+mj-ea"/>
                                  <a:cs typeface="メイリオ" panose="020B0604030504040204" pitchFamily="50" charset="-128"/>
                                </a:rPr>
                                <m:t>𝛻</m:t>
                              </m:r>
                            </m:e>
                            <m:sub>
                              <m:r>
                                <a:rPr kumimoji="1" lang="en-US" altLang="ja-JP" b="0" i="1" smtClean="0">
                                  <a:latin typeface="Cambria Math" panose="02040503050406030204" pitchFamily="18" charset="0"/>
                                  <a:ea typeface="+mj-ea"/>
                                  <a:cs typeface="メイリオ" panose="020B0604030504040204" pitchFamily="50" charset="-128"/>
                                </a:rPr>
                                <m:t>⊥</m:t>
                              </m:r>
                            </m:sub>
                          </m:sSub>
                          <m:r>
                            <a:rPr kumimoji="1" lang="en-US" altLang="ja-JP" b="0" i="1" smtClean="0">
                              <a:latin typeface="Cambria Math" panose="02040503050406030204" pitchFamily="18" charset="0"/>
                              <a:ea typeface="+mj-ea"/>
                              <a:cs typeface="メイリオ" panose="020B0604030504040204" pitchFamily="50" charset="-128"/>
                            </a:rPr>
                            <m:t>𝜙</m:t>
                          </m:r>
                          <m:r>
                            <a:rPr kumimoji="1" lang="en-US" altLang="ja-JP" b="0" i="1" smtClean="0">
                              <a:latin typeface="Cambria Math" panose="02040503050406030204" pitchFamily="18" charset="0"/>
                              <a:ea typeface="+mj-ea"/>
                              <a:cs typeface="メイリオ" panose="020B0604030504040204" pitchFamily="50" charset="-128"/>
                            </a:rPr>
                            <m:t>×</m:t>
                          </m:r>
                          <m:acc>
                            <m:accPr>
                              <m:chr m:val="̂"/>
                              <m:ctrlPr>
                                <a:rPr kumimoji="1" lang="en-US" altLang="ja-JP" b="0" i="1" smtClean="0">
                                  <a:latin typeface="Cambria Math"/>
                                  <a:ea typeface="+mj-ea"/>
                                  <a:cs typeface="メイリオ" panose="020B0604030504040204" pitchFamily="50" charset="-128"/>
                                </a:rPr>
                              </m:ctrlPr>
                            </m:accPr>
                            <m:e>
                              <m:r>
                                <a:rPr kumimoji="1" lang="en-US" altLang="ja-JP" b="1" i="1" smtClean="0">
                                  <a:latin typeface="Cambria Math" panose="02040503050406030204" pitchFamily="18" charset="0"/>
                                  <a:ea typeface="+mj-ea"/>
                                  <a:cs typeface="メイリオ" panose="020B0604030504040204" pitchFamily="50" charset="-128"/>
                                </a:rPr>
                                <m:t>𝒛</m:t>
                              </m:r>
                            </m:e>
                          </m:acc>
                        </m:e>
                      </m:d>
                      <m:r>
                        <a:rPr kumimoji="1" lang="en-US" altLang="ja-JP" b="0" i="1" smtClean="0">
                          <a:latin typeface="Cambria Math" panose="02040503050406030204" pitchFamily="18" charset="0"/>
                          <a:ea typeface="+mj-ea"/>
                          <a:cs typeface="メイリオ" panose="020B0604030504040204" pitchFamily="50" charset="-128"/>
                        </a:rPr>
                        <m:t>⋅</m:t>
                      </m:r>
                      <m:sSub>
                        <m:sSubPr>
                          <m:ctrlPr>
                            <a:rPr kumimoji="1" lang="en-US" altLang="ja-JP" b="0" i="1" smtClean="0">
                              <a:latin typeface="Cambria Math"/>
                              <a:ea typeface="+mj-ea"/>
                              <a:cs typeface="メイリオ" panose="020B0604030504040204" pitchFamily="50" charset="-128"/>
                            </a:rPr>
                          </m:ctrlPr>
                        </m:sSubPr>
                        <m:e>
                          <m:r>
                            <a:rPr kumimoji="1" lang="en-US" altLang="ja-JP" b="0" i="0" smtClean="0">
                              <a:latin typeface="Cambria Math" panose="02040503050406030204" pitchFamily="18" charset="0"/>
                              <a:ea typeface="+mj-ea"/>
                              <a:cs typeface="メイリオ" panose="020B0604030504040204" pitchFamily="50" charset="-128"/>
                            </a:rPr>
                            <m:t>𝛻</m:t>
                          </m:r>
                        </m:e>
                        <m:sub>
                          <m:r>
                            <a:rPr kumimoji="1" lang="en-US" altLang="ja-JP" b="0" i="1" smtClean="0">
                              <a:latin typeface="Cambria Math" panose="02040503050406030204" pitchFamily="18" charset="0"/>
                              <a:ea typeface="+mj-ea"/>
                              <a:cs typeface="メイリオ" panose="020B0604030504040204" pitchFamily="50" charset="-128"/>
                            </a:rPr>
                            <m:t>⊥</m:t>
                          </m:r>
                        </m:sub>
                      </m:sSub>
                      <m:d>
                        <m:dPr>
                          <m:ctrlPr>
                            <a:rPr kumimoji="1" lang="en-US" altLang="ja-JP" b="0" i="1" smtClean="0">
                              <a:latin typeface="Cambria Math"/>
                              <a:ea typeface="+mj-ea"/>
                              <a:cs typeface="メイリオ" panose="020B0604030504040204" pitchFamily="50" charset="-128"/>
                            </a:rPr>
                          </m:ctrlPr>
                        </m:dPr>
                        <m:e>
                          <m:sSubSup>
                            <m:sSubSupPr>
                              <m:ctrlPr>
                                <a:rPr kumimoji="1" lang="en-US" altLang="ja-JP" b="0" i="1" smtClean="0">
                                  <a:latin typeface="Cambria Math"/>
                                  <a:ea typeface="+mj-ea"/>
                                  <a:cs typeface="メイリオ" panose="020B0604030504040204" pitchFamily="50" charset="-128"/>
                                </a:rPr>
                              </m:ctrlPr>
                            </m:sSubSupPr>
                            <m:e>
                              <m:sSubSup>
                                <m:sSubSupPr>
                                  <m:ctrlPr>
                                    <a:rPr kumimoji="1" lang="en-US" altLang="ja-JP" b="0" i="1" smtClean="0">
                                      <a:latin typeface="Cambria Math"/>
                                      <a:ea typeface="+mj-ea"/>
                                      <a:cs typeface="メイリオ" panose="020B0604030504040204" pitchFamily="50" charset="-128"/>
                                    </a:rPr>
                                  </m:ctrlPr>
                                </m:sSubSupPr>
                                <m:e>
                                  <m:r>
                                    <a:rPr kumimoji="1" lang="en-US" altLang="ja-JP" b="0" i="1" smtClean="0">
                                      <a:latin typeface="Cambria Math" panose="02040503050406030204" pitchFamily="18" charset="0"/>
                                      <a:ea typeface="+mj-ea"/>
                                      <a:cs typeface="メイリオ" panose="020B0604030504040204" pitchFamily="50" charset="-128"/>
                                    </a:rPr>
                                    <m:t>𝜌</m:t>
                                  </m:r>
                                </m:e>
                                <m:sub>
                                  <m:r>
                                    <a:rPr kumimoji="1" lang="en-US" altLang="ja-JP" b="0" i="1" smtClean="0">
                                      <a:latin typeface="Cambria Math" panose="02040503050406030204" pitchFamily="18" charset="0"/>
                                      <a:ea typeface="+mj-ea"/>
                                      <a:cs typeface="メイリオ" panose="020B0604030504040204" pitchFamily="50" charset="-128"/>
                                    </a:rPr>
                                    <m:t>𝑠</m:t>
                                  </m:r>
                                </m:sub>
                                <m:sup>
                                  <m:r>
                                    <a:rPr kumimoji="1" lang="en-US" altLang="ja-JP" b="0" i="1" smtClean="0">
                                      <a:latin typeface="Cambria Math" panose="02040503050406030204" pitchFamily="18" charset="0"/>
                                      <a:ea typeface="+mj-ea"/>
                                      <a:cs typeface="メイリオ" panose="020B0604030504040204" pitchFamily="50" charset="-128"/>
                                    </a:rPr>
                                    <m:t>2</m:t>
                                  </m:r>
                                </m:sup>
                              </m:sSubSup>
                              <m:r>
                                <a:rPr kumimoji="1" lang="en-US" altLang="ja-JP" b="0" i="0" smtClean="0">
                                  <a:latin typeface="Cambria Math" panose="02040503050406030204" pitchFamily="18" charset="0"/>
                                  <a:ea typeface="+mj-ea"/>
                                  <a:cs typeface="メイリオ" panose="020B0604030504040204" pitchFamily="50" charset="-128"/>
                                </a:rPr>
                                <m:t>𝛻</m:t>
                              </m:r>
                            </m:e>
                            <m:sub>
                              <m:r>
                                <a:rPr kumimoji="1" lang="en-US" altLang="ja-JP" b="0" i="1" smtClean="0">
                                  <a:latin typeface="Cambria Math" panose="02040503050406030204" pitchFamily="18" charset="0"/>
                                  <a:ea typeface="+mj-ea"/>
                                  <a:cs typeface="メイリオ" panose="020B0604030504040204" pitchFamily="50" charset="-128"/>
                                </a:rPr>
                                <m:t>⊥</m:t>
                              </m:r>
                            </m:sub>
                            <m:sup>
                              <m:r>
                                <a:rPr kumimoji="1" lang="en-US" altLang="ja-JP" b="0" i="1" smtClean="0">
                                  <a:latin typeface="Cambria Math" panose="02040503050406030204" pitchFamily="18" charset="0"/>
                                  <a:ea typeface="+mj-ea"/>
                                  <a:cs typeface="メイリオ" panose="020B0604030504040204" pitchFamily="50" charset="-128"/>
                                </a:rPr>
                                <m:t>2</m:t>
                              </m:r>
                            </m:sup>
                          </m:sSubSup>
                          <m:r>
                            <a:rPr kumimoji="1" lang="en-US" altLang="ja-JP" b="0" i="1" smtClean="0">
                              <a:latin typeface="Cambria Math" panose="02040503050406030204" pitchFamily="18" charset="0"/>
                              <a:ea typeface="+mj-ea"/>
                              <a:cs typeface="メイリオ" panose="020B0604030504040204" pitchFamily="50" charset="-128"/>
                            </a:rPr>
                            <m:t>𝜙</m:t>
                          </m:r>
                          <m:r>
                            <a:rPr kumimoji="1" lang="en-US" altLang="ja-JP" b="0" i="1" smtClean="0">
                              <a:latin typeface="Cambria Math" panose="02040503050406030204" pitchFamily="18" charset="0"/>
                              <a:ea typeface="+mj-ea"/>
                              <a:cs typeface="メイリオ" panose="020B0604030504040204" pitchFamily="50" charset="-128"/>
                            </a:rPr>
                            <m:t>−</m:t>
                          </m:r>
                          <m:func>
                            <m:funcPr>
                              <m:ctrlPr>
                                <a:rPr kumimoji="1" lang="en-US" altLang="ja-JP" b="0" i="1" smtClean="0">
                                  <a:latin typeface="Cambria Math"/>
                                  <a:ea typeface="+mj-ea"/>
                                  <a:cs typeface="メイリオ" panose="020B0604030504040204" pitchFamily="50" charset="-128"/>
                                </a:rPr>
                              </m:ctrlPr>
                            </m:funcPr>
                            <m:fName>
                              <m:r>
                                <m:rPr>
                                  <m:sty m:val="p"/>
                                </m:rPr>
                                <a:rPr kumimoji="1" lang="en-US" altLang="ja-JP" b="0" i="0" smtClean="0">
                                  <a:latin typeface="Cambria Math" panose="02040503050406030204" pitchFamily="18" charset="0"/>
                                  <a:ea typeface="+mj-ea"/>
                                  <a:cs typeface="メイリオ" panose="020B0604030504040204" pitchFamily="50" charset="-128"/>
                                </a:rPr>
                                <m:t>ln</m:t>
                              </m:r>
                            </m:fName>
                            <m:e>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𝑛</m:t>
                                  </m:r>
                                </m:e>
                                <m:sub>
                                  <m:r>
                                    <a:rPr kumimoji="1" lang="en-US" altLang="ja-JP" b="0" i="1" smtClean="0">
                                      <a:latin typeface="Cambria Math" panose="02040503050406030204" pitchFamily="18" charset="0"/>
                                      <a:ea typeface="+mj-ea"/>
                                      <a:cs typeface="メイリオ" panose="020B0604030504040204" pitchFamily="50" charset="-128"/>
                                    </a:rPr>
                                    <m:t>0</m:t>
                                  </m:r>
                                </m:sub>
                              </m:sSub>
                            </m:e>
                          </m:func>
                        </m:e>
                      </m:d>
                      <m:r>
                        <a:rPr kumimoji="1" lang="en-US" altLang="ja-JP" b="0" i="1" smtClean="0">
                          <a:latin typeface="Cambria Math" panose="02040503050406030204" pitchFamily="18" charset="0"/>
                          <a:ea typeface="+mj-ea"/>
                          <a:cs typeface="メイリオ" panose="020B0604030504040204" pitchFamily="50" charset="-128"/>
                        </a:rPr>
                        <m:t>=0</m:t>
                      </m:r>
                    </m:oMath>
                    <m:oMath xmlns:m="http://schemas.openxmlformats.org/officeDocument/2006/math">
                      <m:r>
                        <a:rPr lang="en-US" altLang="ja-JP" i="1" smtClean="0">
                          <a:solidFill>
                            <a:schemeClr val="accent2"/>
                          </a:solidFill>
                          <a:latin typeface="Cambria Math" panose="02040503050406030204" pitchFamily="18" charset="0"/>
                          <a:cs typeface="メイリオ" panose="020B0604030504040204" pitchFamily="50" charset="-128"/>
                        </a:rPr>
                        <m:t>𝜏</m:t>
                      </m:r>
                      <m:r>
                        <a:rPr lang="en-US" altLang="ja-JP" i="1" smtClean="0">
                          <a:solidFill>
                            <a:schemeClr val="accent2"/>
                          </a:solidFill>
                          <a:latin typeface="Cambria Math" panose="02040503050406030204" pitchFamily="18" charset="0"/>
                          <a:cs typeface="メイリオ" panose="020B0604030504040204" pitchFamily="50" charset="-128"/>
                        </a:rPr>
                        <m:t>=</m:t>
                      </m:r>
                      <m:f>
                        <m:fPr>
                          <m:ctrlPr>
                            <a:rPr lang="en-US" altLang="ja-JP" i="1">
                              <a:solidFill>
                                <a:schemeClr val="accent2"/>
                              </a:solidFill>
                              <a:latin typeface="Cambria Math"/>
                              <a:cs typeface="メイリオ" panose="020B0604030504040204" pitchFamily="50" charset="-128"/>
                            </a:rPr>
                          </m:ctrlPr>
                        </m:fPr>
                        <m:num>
                          <m:sSub>
                            <m:sSubPr>
                              <m:ctrlPr>
                                <a:rPr lang="en-US" altLang="ja-JP" i="1">
                                  <a:solidFill>
                                    <a:schemeClr val="accent2"/>
                                  </a:solidFill>
                                  <a:latin typeface="Cambria Math"/>
                                  <a:cs typeface="メイリオ" panose="020B0604030504040204" pitchFamily="50" charset="-128"/>
                                </a:rPr>
                              </m:ctrlPr>
                            </m:sSubPr>
                            <m:e>
                              <m:r>
                                <a:rPr lang="en-US" altLang="ja-JP" i="1">
                                  <a:solidFill>
                                    <a:schemeClr val="accent2"/>
                                  </a:solidFill>
                                  <a:latin typeface="Cambria Math" panose="02040503050406030204" pitchFamily="18" charset="0"/>
                                  <a:cs typeface="メイリオ" panose="020B0604030504040204" pitchFamily="50" charset="-128"/>
                                </a:rPr>
                                <m:t>𝑇</m:t>
                              </m:r>
                            </m:e>
                            <m:sub>
                              <m:r>
                                <a:rPr lang="en-US" altLang="ja-JP" i="1">
                                  <a:solidFill>
                                    <a:schemeClr val="accent2"/>
                                  </a:solidFill>
                                  <a:latin typeface="Cambria Math" panose="02040503050406030204" pitchFamily="18" charset="0"/>
                                  <a:cs typeface="メイリオ" panose="020B0604030504040204" pitchFamily="50" charset="-128"/>
                                </a:rPr>
                                <m:t>𝑒</m:t>
                              </m:r>
                            </m:sub>
                          </m:sSub>
                        </m:num>
                        <m:den>
                          <m:sSub>
                            <m:sSubPr>
                              <m:ctrlPr>
                                <a:rPr lang="en-US" altLang="ja-JP" i="1">
                                  <a:solidFill>
                                    <a:schemeClr val="accent2"/>
                                  </a:solidFill>
                                  <a:latin typeface="Cambria Math"/>
                                  <a:cs typeface="メイリオ" panose="020B0604030504040204" pitchFamily="50" charset="-128"/>
                                </a:rPr>
                              </m:ctrlPr>
                            </m:sSubPr>
                            <m:e>
                              <m:r>
                                <a:rPr lang="en-US" altLang="ja-JP" i="1">
                                  <a:solidFill>
                                    <a:schemeClr val="accent2"/>
                                  </a:solidFill>
                                  <a:latin typeface="Cambria Math" panose="02040503050406030204" pitchFamily="18" charset="0"/>
                                  <a:cs typeface="メイリオ" panose="020B0604030504040204" pitchFamily="50" charset="-128"/>
                                </a:rPr>
                                <m:t>𝑇</m:t>
                              </m:r>
                            </m:e>
                            <m:sub>
                              <m:r>
                                <a:rPr lang="en-US" altLang="ja-JP" i="1">
                                  <a:solidFill>
                                    <a:schemeClr val="accent2"/>
                                  </a:solidFill>
                                  <a:latin typeface="Cambria Math" panose="02040503050406030204" pitchFamily="18" charset="0"/>
                                  <a:cs typeface="メイリオ" panose="020B0604030504040204" pitchFamily="50" charset="-128"/>
                                </a:rPr>
                                <m:t>𝑖</m:t>
                              </m:r>
                            </m:sub>
                          </m:sSub>
                        </m:den>
                      </m:f>
                      <m:r>
                        <a:rPr lang="en-US" altLang="ja-JP" i="1">
                          <a:solidFill>
                            <a:schemeClr val="accent2"/>
                          </a:solidFill>
                          <a:latin typeface="Cambria Math" panose="02040503050406030204" pitchFamily="18" charset="0"/>
                          <a:cs typeface="メイリオ" panose="020B0604030504040204" pitchFamily="50" charset="-128"/>
                        </a:rPr>
                        <m:t>, </m:t>
                      </m:r>
                      <m:sSubSup>
                        <m:sSubSupPr>
                          <m:ctrlPr>
                            <a:rPr lang="en-US" altLang="ja-JP" i="1">
                              <a:solidFill>
                                <a:schemeClr val="accent2"/>
                              </a:solidFill>
                              <a:latin typeface="Cambria Math"/>
                              <a:cs typeface="メイリオ" panose="020B0604030504040204" pitchFamily="50" charset="-128"/>
                            </a:rPr>
                          </m:ctrlPr>
                        </m:sSubSupPr>
                        <m:e>
                          <m:r>
                            <a:rPr lang="en-US" altLang="ja-JP" i="1">
                              <a:solidFill>
                                <a:schemeClr val="accent2"/>
                              </a:solidFill>
                              <a:latin typeface="Cambria Math" panose="02040503050406030204" pitchFamily="18" charset="0"/>
                              <a:cs typeface="メイリオ" panose="020B0604030504040204" pitchFamily="50" charset="-128"/>
                            </a:rPr>
                            <m:t>𝜌</m:t>
                          </m:r>
                        </m:e>
                        <m:sub>
                          <m:r>
                            <a:rPr lang="en-US" altLang="ja-JP" i="1">
                              <a:solidFill>
                                <a:schemeClr val="accent2"/>
                              </a:solidFill>
                              <a:latin typeface="Cambria Math" panose="02040503050406030204" pitchFamily="18" charset="0"/>
                              <a:cs typeface="メイリオ" panose="020B0604030504040204" pitchFamily="50" charset="-128"/>
                            </a:rPr>
                            <m:t>𝑠</m:t>
                          </m:r>
                        </m:sub>
                        <m:sup>
                          <m:r>
                            <a:rPr lang="en-US" altLang="ja-JP" i="1">
                              <a:solidFill>
                                <a:schemeClr val="accent2"/>
                              </a:solidFill>
                              <a:latin typeface="Cambria Math" panose="02040503050406030204" pitchFamily="18" charset="0"/>
                              <a:cs typeface="メイリオ" panose="020B0604030504040204" pitchFamily="50" charset="-128"/>
                            </a:rPr>
                            <m:t>2</m:t>
                          </m:r>
                        </m:sup>
                      </m:sSubSup>
                      <m:r>
                        <a:rPr lang="en-US" altLang="ja-JP" i="1">
                          <a:solidFill>
                            <a:schemeClr val="accent2"/>
                          </a:solidFill>
                          <a:latin typeface="Cambria Math" panose="02040503050406030204" pitchFamily="18" charset="0"/>
                          <a:cs typeface="メイリオ" panose="020B0604030504040204" pitchFamily="50" charset="-128"/>
                        </a:rPr>
                        <m:t>=1+</m:t>
                      </m:r>
                      <m:f>
                        <m:fPr>
                          <m:ctrlPr>
                            <a:rPr lang="en-US" altLang="ja-JP" i="1">
                              <a:solidFill>
                                <a:schemeClr val="accent2"/>
                              </a:solidFill>
                              <a:latin typeface="Cambria Math"/>
                              <a:cs typeface="メイリオ" panose="020B0604030504040204" pitchFamily="50" charset="-128"/>
                            </a:rPr>
                          </m:ctrlPr>
                        </m:fPr>
                        <m:num>
                          <m:sSubSup>
                            <m:sSubSupPr>
                              <m:ctrlPr>
                                <a:rPr lang="en-US" altLang="ja-JP" i="1">
                                  <a:solidFill>
                                    <a:schemeClr val="accent2"/>
                                  </a:solidFill>
                                  <a:latin typeface="Cambria Math"/>
                                  <a:cs typeface="メイリオ" panose="020B0604030504040204" pitchFamily="50" charset="-128"/>
                                </a:rPr>
                              </m:ctrlPr>
                            </m:sSubSupPr>
                            <m:e>
                              <m:r>
                                <a:rPr lang="en-US" altLang="ja-JP" i="1">
                                  <a:solidFill>
                                    <a:schemeClr val="accent2"/>
                                  </a:solidFill>
                                  <a:latin typeface="Cambria Math" panose="02040503050406030204" pitchFamily="18" charset="0"/>
                                  <a:cs typeface="メイリオ" panose="020B0604030504040204" pitchFamily="50" charset="-128"/>
                                </a:rPr>
                                <m:t>𝜆</m:t>
                              </m:r>
                            </m:e>
                            <m:sub>
                              <m:r>
                                <a:rPr lang="en-US" altLang="ja-JP" i="1">
                                  <a:solidFill>
                                    <a:schemeClr val="accent2"/>
                                  </a:solidFill>
                                  <a:latin typeface="Cambria Math" panose="02040503050406030204" pitchFamily="18" charset="0"/>
                                  <a:cs typeface="メイリオ" panose="020B0604030504040204" pitchFamily="50" charset="-128"/>
                                </a:rPr>
                                <m:t>𝐷𝑒</m:t>
                              </m:r>
                            </m:sub>
                            <m:sup>
                              <m:r>
                                <a:rPr lang="en-US" altLang="ja-JP" i="1">
                                  <a:solidFill>
                                    <a:schemeClr val="accent2"/>
                                  </a:solidFill>
                                  <a:latin typeface="Cambria Math" panose="02040503050406030204" pitchFamily="18" charset="0"/>
                                  <a:cs typeface="メイリオ" panose="020B0604030504040204" pitchFamily="50" charset="-128"/>
                                </a:rPr>
                                <m:t>2</m:t>
                              </m:r>
                            </m:sup>
                          </m:sSubSup>
                        </m:num>
                        <m:den>
                          <m:sSubSup>
                            <m:sSubSupPr>
                              <m:ctrlPr>
                                <a:rPr lang="en-US" altLang="ja-JP" i="1">
                                  <a:solidFill>
                                    <a:schemeClr val="accent2"/>
                                  </a:solidFill>
                                  <a:latin typeface="Cambria Math"/>
                                  <a:cs typeface="メイリオ" panose="020B0604030504040204" pitchFamily="50" charset="-128"/>
                                </a:rPr>
                              </m:ctrlPr>
                            </m:sSubSupPr>
                            <m:e>
                              <m:r>
                                <a:rPr lang="en-US" altLang="ja-JP" i="1">
                                  <a:solidFill>
                                    <a:schemeClr val="accent2"/>
                                  </a:solidFill>
                                  <a:latin typeface="Cambria Math" panose="02040503050406030204" pitchFamily="18" charset="0"/>
                                  <a:cs typeface="メイリオ" panose="020B0604030504040204" pitchFamily="50" charset="-128"/>
                                </a:rPr>
                                <m:t>𝜌</m:t>
                              </m:r>
                            </m:e>
                            <m:sub>
                              <m:r>
                                <a:rPr lang="en-US" altLang="ja-JP" i="1">
                                  <a:solidFill>
                                    <a:schemeClr val="accent2"/>
                                  </a:solidFill>
                                  <a:latin typeface="Cambria Math" panose="02040503050406030204" pitchFamily="18" charset="0"/>
                                  <a:cs typeface="メイリオ" panose="020B0604030504040204" pitchFamily="50" charset="-128"/>
                                </a:rPr>
                                <m:t>𝑡𝑒</m:t>
                              </m:r>
                            </m:sub>
                            <m:sup>
                              <m:r>
                                <a:rPr lang="en-US" altLang="ja-JP" i="1">
                                  <a:solidFill>
                                    <a:schemeClr val="accent2"/>
                                  </a:solidFill>
                                  <a:latin typeface="Cambria Math" panose="02040503050406030204" pitchFamily="18" charset="0"/>
                                  <a:cs typeface="メイリオ" panose="020B0604030504040204" pitchFamily="50" charset="-128"/>
                                </a:rPr>
                                <m:t>2</m:t>
                              </m:r>
                            </m:sup>
                          </m:sSubSup>
                        </m:den>
                      </m:f>
                    </m:oMath>
                  </m:oMathPara>
                </a14:m>
                <a:endParaRPr lang="en-US" altLang="ja-JP" dirty="0" smtClean="0">
                  <a:latin typeface="+mj-lt"/>
                  <a:ea typeface="+mj-ea"/>
                  <a:cs typeface="メイリオ" panose="020B0604030504040204" pitchFamily="50" charset="-128"/>
                </a:endParaRPr>
              </a:p>
              <a:p>
                <a:endParaRPr lang="en-US" altLang="ja-JP" b="1" dirty="0" smtClean="0">
                  <a:solidFill>
                    <a:schemeClr val="accent4"/>
                  </a:solidFill>
                  <a:latin typeface="+mj-lt"/>
                  <a:ea typeface="+mj-ea"/>
                  <a:cs typeface="メイリオ" panose="020B0604030504040204" pitchFamily="50" charset="-128"/>
                </a:endParaRPr>
              </a:p>
              <a:p>
                <a:r>
                  <a:rPr lang="en-US" altLang="ja-JP" b="1" dirty="0" smtClean="0">
                    <a:ea typeface="+mj-ea"/>
                    <a:cs typeface="メイリオ" panose="020B0604030504040204" pitchFamily="50" charset="-128"/>
                    <a:sym typeface="Wingdings" panose="05000000000000000000" pitchFamily="2" charset="2"/>
                  </a:rPr>
                  <a:t>2-D </a:t>
                </a:r>
                <a:r>
                  <a:rPr lang="en-US" altLang="ja-JP" dirty="0" smtClean="0">
                    <a:ea typeface="+mj-ea"/>
                    <a:cs typeface="メイリオ" panose="020B0604030504040204" pitchFamily="50" charset="-128"/>
                    <a:sym typeface="Wingdings" panose="05000000000000000000" pitchFamily="2" charset="2"/>
                  </a:rPr>
                  <a:t>fluid eq. conserves </a:t>
                </a:r>
                <a14:m>
                  <m:oMath xmlns:m="http://schemas.openxmlformats.org/officeDocument/2006/math">
                    <m:d>
                      <m:dPr>
                        <m:begChr m:val="{"/>
                        <m:endChr m:val=""/>
                        <m:ctrlPr>
                          <a:rPr lang="en-US" altLang="ja-JP" i="1" smtClean="0">
                            <a:latin typeface="Cambria Math"/>
                            <a:ea typeface="+mj-ea"/>
                            <a:cs typeface="メイリオ" panose="020B0604030504040204" pitchFamily="50" charset="-128"/>
                            <a:sym typeface="Wingdings" panose="05000000000000000000" pitchFamily="2" charset="2"/>
                          </a:rPr>
                        </m:ctrlPr>
                      </m:dPr>
                      <m:e>
                        <m:eqArr>
                          <m:eqArrPr>
                            <m:ctrlPr>
                              <a:rPr lang="en-US" altLang="ja-JP" i="1" smtClean="0">
                                <a:latin typeface="Cambria Math"/>
                                <a:ea typeface="+mj-ea"/>
                                <a:cs typeface="メイリオ" panose="020B0604030504040204" pitchFamily="50" charset="-128"/>
                                <a:sym typeface="Wingdings" panose="05000000000000000000" pitchFamily="2" charset="2"/>
                              </a:rPr>
                            </m:ctrlPr>
                          </m:eqArrPr>
                          <m:e>
                            <m:r>
                              <a:rPr lang="en-US" altLang="ja-JP" b="1" i="0" smtClean="0">
                                <a:solidFill>
                                  <a:schemeClr val="accent4">
                                    <a:lumMod val="75000"/>
                                  </a:schemeClr>
                                </a:solidFill>
                                <a:latin typeface="Cambria Math" panose="02040503050406030204" pitchFamily="18" charset="0"/>
                                <a:ea typeface="+mj-ea"/>
                                <a:cs typeface="メイリオ" panose="020B0604030504040204" pitchFamily="50" charset="-128"/>
                                <a:sym typeface="Wingdings" panose="05000000000000000000" pitchFamily="2" charset="2"/>
                              </a:rPr>
                              <m:t>𝐄𝐧𝐞𝐫𝐠𝐲</m:t>
                            </m:r>
                            <m:r>
                              <a:rPr lang="en-US" altLang="ja-JP" b="0" i="1" smtClean="0">
                                <a:latin typeface="Cambria Math" panose="02040503050406030204" pitchFamily="18" charset="0"/>
                                <a:ea typeface="+mj-ea"/>
                                <a:cs typeface="メイリオ" panose="020B0604030504040204" pitchFamily="50" charset="-128"/>
                                <a:sym typeface="Wingdings" panose="05000000000000000000" pitchFamily="2" charset="2"/>
                              </a:rPr>
                              <m:t>: </m:t>
                            </m:r>
                            <m:f>
                              <m:fPr>
                                <m:ctrlPr>
                                  <a:rPr lang="en-US" altLang="ja-JP" i="1">
                                    <a:latin typeface="Cambria Math"/>
                                    <a:cs typeface="メイリオ" panose="020B0604030504040204" pitchFamily="50" charset="-128"/>
                                  </a:rPr>
                                </m:ctrlPr>
                              </m:fPr>
                              <m:num>
                                <m:r>
                                  <a:rPr lang="en-US" altLang="ja-JP">
                                    <a:latin typeface="Cambria Math" panose="02040503050406030204" pitchFamily="18" charset="0"/>
                                    <a:cs typeface="メイリオ" panose="020B0604030504040204" pitchFamily="50" charset="-128"/>
                                  </a:rPr>
                                  <m:t>1</m:t>
                                </m:r>
                              </m:num>
                              <m:den>
                                <m:r>
                                  <a:rPr lang="en-US" altLang="ja-JP">
                                    <a:latin typeface="Cambria Math" panose="02040503050406030204" pitchFamily="18" charset="0"/>
                                    <a:cs typeface="メイリオ" panose="020B0604030504040204" pitchFamily="50" charset="-128"/>
                                  </a:rPr>
                                  <m:t>2</m:t>
                                </m:r>
                              </m:den>
                            </m:f>
                            <m:nary>
                              <m:naryPr>
                                <m:chr m:val="∑"/>
                                <m:supHide m:val="on"/>
                                <m:ctrlPr>
                                  <a:rPr lang="en-US" altLang="ja-JP" i="1">
                                    <a:latin typeface="Cambria Math"/>
                                    <a:cs typeface="メイリオ" panose="020B0604030504040204" pitchFamily="50" charset="-128"/>
                                  </a:rPr>
                                </m:ctrlPr>
                              </m:naryPr>
                              <m:sub>
                                <m:r>
                                  <a:rPr lang="en-US" altLang="ja-JP" b="1" i="1">
                                    <a:latin typeface="Cambria Math" panose="02040503050406030204" pitchFamily="18" charset="0"/>
                                    <a:cs typeface="メイリオ" panose="020B0604030504040204" pitchFamily="50" charset="-128"/>
                                  </a:rPr>
                                  <m:t>𝒌</m:t>
                                </m:r>
                              </m:sub>
                              <m:sup/>
                              <m:e>
                                <m:d>
                                  <m:dPr>
                                    <m:ctrlPr>
                                      <a:rPr lang="en-US" altLang="ja-JP" i="1">
                                        <a:latin typeface="Cambria Math"/>
                                        <a:cs typeface="メイリオ" panose="020B0604030504040204" pitchFamily="50" charset="-128"/>
                                      </a:rPr>
                                    </m:ctrlPr>
                                  </m:dPr>
                                  <m:e>
                                    <m:r>
                                      <a:rPr lang="en-US" altLang="ja-JP" i="1">
                                        <a:latin typeface="Cambria Math" panose="02040503050406030204" pitchFamily="18" charset="0"/>
                                        <a:cs typeface="メイリオ" panose="020B0604030504040204" pitchFamily="50" charset="-128"/>
                                      </a:rPr>
                                      <m:t>𝜏</m:t>
                                    </m:r>
                                    <m:r>
                                      <a:rPr lang="en-US" altLang="ja-JP" i="1">
                                        <a:latin typeface="Cambria Math" panose="02040503050406030204" pitchFamily="18" charset="0"/>
                                        <a:cs typeface="メイリオ" panose="020B0604030504040204" pitchFamily="50" charset="-128"/>
                                      </a:rPr>
                                      <m:t>+</m:t>
                                    </m:r>
                                    <m:sSubSup>
                                      <m:sSubSupPr>
                                        <m:ctrlPr>
                                          <a:rPr lang="en-US" altLang="ja-JP" i="1">
                                            <a:latin typeface="Cambria Math"/>
                                            <a:cs typeface="メイリオ" panose="020B0604030504040204" pitchFamily="50" charset="-128"/>
                                          </a:rPr>
                                        </m:ctrlPr>
                                      </m:sSubSupPr>
                                      <m:e>
                                        <m:r>
                                          <a:rPr lang="en-US" altLang="ja-JP" i="1">
                                            <a:latin typeface="Cambria Math" panose="02040503050406030204" pitchFamily="18" charset="0"/>
                                            <a:cs typeface="メイリオ" panose="020B0604030504040204" pitchFamily="50" charset="-128"/>
                                          </a:rPr>
                                          <m:t>𝜌</m:t>
                                        </m:r>
                                      </m:e>
                                      <m:sub>
                                        <m:r>
                                          <a:rPr lang="en-US" altLang="ja-JP" i="1">
                                            <a:latin typeface="Cambria Math" panose="02040503050406030204" pitchFamily="18" charset="0"/>
                                            <a:cs typeface="メイリオ" panose="020B0604030504040204" pitchFamily="50" charset="-128"/>
                                          </a:rPr>
                                          <m:t>𝑠</m:t>
                                        </m:r>
                                      </m:sub>
                                      <m:sup>
                                        <m:r>
                                          <a:rPr lang="en-US" altLang="ja-JP" i="1">
                                            <a:latin typeface="Cambria Math" panose="02040503050406030204" pitchFamily="18" charset="0"/>
                                            <a:cs typeface="メイリオ" panose="020B0604030504040204" pitchFamily="50" charset="-128"/>
                                          </a:rPr>
                                          <m:t>2</m:t>
                                        </m:r>
                                      </m:sup>
                                    </m:sSubSup>
                                    <m:sSup>
                                      <m:sSupPr>
                                        <m:ctrlPr>
                                          <a:rPr lang="en-US" altLang="ja-JP" i="1">
                                            <a:latin typeface="Cambria Math"/>
                                            <a:cs typeface="メイリオ" panose="020B0604030504040204" pitchFamily="50" charset="-128"/>
                                          </a:rPr>
                                        </m:ctrlPr>
                                      </m:sSupPr>
                                      <m:e>
                                        <m:r>
                                          <a:rPr lang="en-US" altLang="ja-JP" i="1">
                                            <a:latin typeface="Cambria Math" panose="02040503050406030204" pitchFamily="18" charset="0"/>
                                            <a:cs typeface="メイリオ" panose="020B0604030504040204" pitchFamily="50" charset="-128"/>
                                          </a:rPr>
                                          <m:t>𝑘</m:t>
                                        </m:r>
                                      </m:e>
                                      <m:sup>
                                        <m:r>
                                          <a:rPr lang="en-US" altLang="ja-JP" i="1">
                                            <a:latin typeface="Cambria Math" panose="02040503050406030204" pitchFamily="18" charset="0"/>
                                            <a:cs typeface="メイリオ" panose="020B0604030504040204" pitchFamily="50" charset="-128"/>
                                          </a:rPr>
                                          <m:t>2</m:t>
                                        </m:r>
                                      </m:sup>
                                    </m:sSup>
                                  </m:e>
                                </m:d>
                                <m:sSubSup>
                                  <m:sSubSupPr>
                                    <m:ctrlPr>
                                      <a:rPr lang="en-US" altLang="ja-JP" i="1">
                                        <a:latin typeface="Cambria Math"/>
                                        <a:cs typeface="メイリオ" panose="020B0604030504040204" pitchFamily="50" charset="-128"/>
                                      </a:rPr>
                                    </m:ctrlPr>
                                  </m:sSubSupPr>
                                  <m:e>
                                    <m:r>
                                      <a:rPr lang="en-US" altLang="ja-JP" i="1">
                                        <a:latin typeface="Cambria Math" panose="02040503050406030204" pitchFamily="18" charset="0"/>
                                        <a:cs typeface="メイリオ" panose="020B0604030504040204" pitchFamily="50" charset="-128"/>
                                      </a:rPr>
                                      <m:t>𝜙</m:t>
                                    </m:r>
                                  </m:e>
                                  <m:sub>
                                    <m:r>
                                      <a:rPr lang="en-US" altLang="ja-JP" i="1">
                                        <a:latin typeface="Cambria Math" panose="02040503050406030204" pitchFamily="18" charset="0"/>
                                        <a:cs typeface="メイリオ" panose="020B0604030504040204" pitchFamily="50" charset="-128"/>
                                      </a:rPr>
                                      <m:t>𝑘</m:t>
                                    </m:r>
                                  </m:sub>
                                  <m:sup>
                                    <m:r>
                                      <a:rPr lang="en-US" altLang="ja-JP" i="1">
                                        <a:latin typeface="Cambria Math" panose="02040503050406030204" pitchFamily="18" charset="0"/>
                                        <a:cs typeface="メイリオ" panose="020B0604030504040204" pitchFamily="50" charset="-128"/>
                                      </a:rPr>
                                      <m:t>2</m:t>
                                    </m:r>
                                  </m:sup>
                                </m:sSubSup>
                              </m:e>
                            </m:nary>
                          </m:e>
                          <m:e>
                            <m:r>
                              <a:rPr lang="en-US" altLang="ja-JP" b="1" i="0" smtClean="0">
                                <a:solidFill>
                                  <a:schemeClr val="accent2">
                                    <a:lumMod val="50000"/>
                                  </a:schemeClr>
                                </a:solidFill>
                                <a:latin typeface="Cambria Math" panose="02040503050406030204" pitchFamily="18" charset="0"/>
                                <a:ea typeface="+mj-ea"/>
                                <a:cs typeface="メイリオ" panose="020B0604030504040204" pitchFamily="50" charset="-128"/>
                                <a:sym typeface="Wingdings" panose="05000000000000000000" pitchFamily="2" charset="2"/>
                              </a:rPr>
                              <m:t>𝐄𝐧𝐬𝐭𝐫𝐨𝐩𝐡𝐲</m:t>
                            </m:r>
                            <m:r>
                              <a:rPr lang="en-US" altLang="ja-JP" b="0" i="1" smtClean="0">
                                <a:latin typeface="Cambria Math" panose="02040503050406030204" pitchFamily="18" charset="0"/>
                                <a:ea typeface="+mj-ea"/>
                                <a:cs typeface="メイリオ" panose="020B0604030504040204" pitchFamily="50" charset="-128"/>
                                <a:sym typeface="Wingdings" panose="05000000000000000000" pitchFamily="2" charset="2"/>
                              </a:rPr>
                              <m:t>: </m:t>
                            </m:r>
                            <m:f>
                              <m:fPr>
                                <m:ctrlPr>
                                  <a:rPr lang="en-US" altLang="ja-JP" i="1" smtClean="0">
                                    <a:latin typeface="Cambria Math"/>
                                    <a:cs typeface="メイリオ" panose="020B0604030504040204" pitchFamily="50" charset="-128"/>
                                  </a:rPr>
                                </m:ctrlPr>
                              </m:fPr>
                              <m:num>
                                <m:r>
                                  <a:rPr lang="en-US" altLang="ja-JP">
                                    <a:latin typeface="Cambria Math" panose="02040503050406030204" pitchFamily="18" charset="0"/>
                                    <a:cs typeface="メイリオ" panose="020B0604030504040204" pitchFamily="50" charset="-128"/>
                                  </a:rPr>
                                  <m:t>1</m:t>
                                </m:r>
                              </m:num>
                              <m:den>
                                <m:r>
                                  <a:rPr lang="en-US" altLang="ja-JP">
                                    <a:latin typeface="Cambria Math" panose="02040503050406030204" pitchFamily="18" charset="0"/>
                                    <a:cs typeface="メイリオ" panose="020B0604030504040204" pitchFamily="50" charset="-128"/>
                                  </a:rPr>
                                  <m:t>2</m:t>
                                </m:r>
                              </m:den>
                            </m:f>
                            <m:nary>
                              <m:naryPr>
                                <m:chr m:val="∑"/>
                                <m:supHide m:val="on"/>
                                <m:ctrlPr>
                                  <a:rPr lang="en-US" altLang="ja-JP" i="1">
                                    <a:latin typeface="Cambria Math"/>
                                    <a:cs typeface="メイリオ" panose="020B0604030504040204" pitchFamily="50" charset="-128"/>
                                  </a:rPr>
                                </m:ctrlPr>
                              </m:naryPr>
                              <m:sub>
                                <m:r>
                                  <a:rPr lang="en-US" altLang="ja-JP" b="1" i="1">
                                    <a:latin typeface="Cambria Math" panose="02040503050406030204" pitchFamily="18" charset="0"/>
                                    <a:cs typeface="メイリオ" panose="020B0604030504040204" pitchFamily="50" charset="-128"/>
                                  </a:rPr>
                                  <m:t>𝒌</m:t>
                                </m:r>
                              </m:sub>
                              <m:sup/>
                              <m:e>
                                <m:d>
                                  <m:dPr>
                                    <m:ctrlPr>
                                      <a:rPr lang="en-US" altLang="ja-JP" i="1">
                                        <a:latin typeface="Cambria Math"/>
                                        <a:cs typeface="メイリオ" panose="020B0604030504040204" pitchFamily="50" charset="-128"/>
                                      </a:rPr>
                                    </m:ctrlPr>
                                  </m:dPr>
                                  <m:e>
                                    <m:r>
                                      <a:rPr lang="en-US" altLang="ja-JP" b="0" i="1" smtClean="0">
                                        <a:latin typeface="Cambria Math" panose="02040503050406030204" pitchFamily="18" charset="0"/>
                                        <a:cs typeface="メイリオ" panose="020B0604030504040204" pitchFamily="50" charset="-128"/>
                                      </a:rPr>
                                      <m:t>𝜏</m:t>
                                    </m:r>
                                    <m:sSup>
                                      <m:sSupPr>
                                        <m:ctrlPr>
                                          <a:rPr lang="en-US" altLang="ja-JP" b="0" i="1" smtClean="0">
                                            <a:latin typeface="Cambria Math"/>
                                            <a:cs typeface="メイリオ" panose="020B0604030504040204" pitchFamily="50" charset="-128"/>
                                          </a:rPr>
                                        </m:ctrlPr>
                                      </m:sSupPr>
                                      <m:e>
                                        <m:r>
                                          <a:rPr lang="en-US" altLang="ja-JP" b="0" i="1" smtClean="0">
                                            <a:latin typeface="Cambria Math" panose="02040503050406030204" pitchFamily="18" charset="0"/>
                                            <a:cs typeface="メイリオ" panose="020B0604030504040204" pitchFamily="50" charset="-128"/>
                                          </a:rPr>
                                          <m:t>𝑘</m:t>
                                        </m:r>
                                      </m:e>
                                      <m:sup>
                                        <m:r>
                                          <a:rPr lang="en-US" altLang="ja-JP" b="0" i="1" smtClean="0">
                                            <a:latin typeface="Cambria Math" panose="02040503050406030204" pitchFamily="18" charset="0"/>
                                            <a:cs typeface="メイリオ" panose="020B0604030504040204" pitchFamily="50" charset="-128"/>
                                          </a:rPr>
                                          <m:t>2</m:t>
                                        </m:r>
                                      </m:sup>
                                    </m:sSup>
                                    <m:r>
                                      <a:rPr lang="en-US" altLang="ja-JP" i="1">
                                        <a:latin typeface="Cambria Math" panose="02040503050406030204" pitchFamily="18" charset="0"/>
                                        <a:cs typeface="メイリオ" panose="020B0604030504040204" pitchFamily="50" charset="-128"/>
                                      </a:rPr>
                                      <m:t>+</m:t>
                                    </m:r>
                                    <m:sSubSup>
                                      <m:sSubSupPr>
                                        <m:ctrlPr>
                                          <a:rPr lang="en-US" altLang="ja-JP" b="0" i="1" smtClean="0">
                                            <a:latin typeface="Cambria Math"/>
                                            <a:cs typeface="メイリオ" panose="020B0604030504040204" pitchFamily="50" charset="-128"/>
                                          </a:rPr>
                                        </m:ctrlPr>
                                      </m:sSubSupPr>
                                      <m:e>
                                        <m:r>
                                          <a:rPr lang="en-US" altLang="ja-JP" b="0" i="1" smtClean="0">
                                            <a:latin typeface="Cambria Math" panose="02040503050406030204" pitchFamily="18" charset="0"/>
                                            <a:cs typeface="メイリオ" panose="020B0604030504040204" pitchFamily="50" charset="-128"/>
                                          </a:rPr>
                                          <m:t>𝜌</m:t>
                                        </m:r>
                                      </m:e>
                                      <m:sub>
                                        <m:r>
                                          <a:rPr lang="en-US" altLang="ja-JP" b="0" i="1" smtClean="0">
                                            <a:latin typeface="Cambria Math" panose="02040503050406030204" pitchFamily="18" charset="0"/>
                                            <a:cs typeface="メイリオ" panose="020B0604030504040204" pitchFamily="50" charset="-128"/>
                                          </a:rPr>
                                          <m:t>𝑠</m:t>
                                        </m:r>
                                      </m:sub>
                                      <m:sup>
                                        <m:r>
                                          <a:rPr lang="en-US" altLang="ja-JP" b="0" i="1" smtClean="0">
                                            <a:latin typeface="Cambria Math" panose="02040503050406030204" pitchFamily="18" charset="0"/>
                                            <a:cs typeface="メイリオ" panose="020B0604030504040204" pitchFamily="50" charset="-128"/>
                                          </a:rPr>
                                          <m:t>2</m:t>
                                        </m:r>
                                      </m:sup>
                                    </m:sSubSup>
                                    <m:sSup>
                                      <m:sSupPr>
                                        <m:ctrlPr>
                                          <a:rPr lang="en-US" altLang="ja-JP" i="1">
                                            <a:latin typeface="Cambria Math"/>
                                            <a:cs typeface="メイリオ" panose="020B0604030504040204" pitchFamily="50" charset="-128"/>
                                          </a:rPr>
                                        </m:ctrlPr>
                                      </m:sSupPr>
                                      <m:e>
                                        <m:r>
                                          <a:rPr lang="en-US" altLang="ja-JP" i="1">
                                            <a:latin typeface="Cambria Math" panose="02040503050406030204" pitchFamily="18" charset="0"/>
                                            <a:cs typeface="メイリオ" panose="020B0604030504040204" pitchFamily="50" charset="-128"/>
                                          </a:rPr>
                                          <m:t>𝑘</m:t>
                                        </m:r>
                                      </m:e>
                                      <m:sup>
                                        <m:r>
                                          <a:rPr lang="en-US" altLang="ja-JP" b="0" i="1" smtClean="0">
                                            <a:latin typeface="Cambria Math" panose="02040503050406030204" pitchFamily="18" charset="0"/>
                                            <a:cs typeface="メイリオ" panose="020B0604030504040204" pitchFamily="50" charset="-128"/>
                                          </a:rPr>
                                          <m:t>4</m:t>
                                        </m:r>
                                      </m:sup>
                                    </m:sSup>
                                  </m:e>
                                </m:d>
                                <m:sSubSup>
                                  <m:sSubSupPr>
                                    <m:ctrlPr>
                                      <a:rPr lang="en-US" altLang="ja-JP" b="0" i="1" smtClean="0">
                                        <a:latin typeface="Cambria Math"/>
                                        <a:cs typeface="メイリオ" panose="020B0604030504040204" pitchFamily="50" charset="-128"/>
                                      </a:rPr>
                                    </m:ctrlPr>
                                  </m:sSubSupPr>
                                  <m:e>
                                    <m:r>
                                      <a:rPr lang="en-US" altLang="ja-JP" i="1">
                                        <a:latin typeface="Cambria Math" panose="02040503050406030204" pitchFamily="18" charset="0"/>
                                        <a:cs typeface="メイリオ" panose="020B0604030504040204" pitchFamily="50" charset="-128"/>
                                      </a:rPr>
                                      <m:t>𝜙</m:t>
                                    </m:r>
                                  </m:e>
                                  <m:sub>
                                    <m:r>
                                      <a:rPr lang="en-US" altLang="ja-JP" i="1">
                                        <a:latin typeface="Cambria Math" panose="02040503050406030204" pitchFamily="18" charset="0"/>
                                        <a:cs typeface="メイリオ" panose="020B0604030504040204" pitchFamily="50" charset="-128"/>
                                      </a:rPr>
                                      <m:t>𝑘</m:t>
                                    </m:r>
                                  </m:sub>
                                  <m:sup>
                                    <m:r>
                                      <a:rPr lang="en-US" altLang="ja-JP" b="0" i="1" smtClean="0">
                                        <a:latin typeface="Cambria Math" panose="02040503050406030204" pitchFamily="18" charset="0"/>
                                        <a:cs typeface="メイリオ" panose="020B0604030504040204" pitchFamily="50" charset="-128"/>
                                      </a:rPr>
                                      <m:t>2</m:t>
                                    </m:r>
                                  </m:sup>
                                </m:sSubSup>
                              </m:e>
                            </m:nary>
                          </m:e>
                        </m:eqArr>
                      </m:e>
                    </m:d>
                  </m:oMath>
                </a14:m>
                <a:r>
                  <a:rPr lang="en-US" altLang="ja-JP" dirty="0" smtClean="0">
                    <a:latin typeface="+mj-lt"/>
                    <a:ea typeface="+mj-ea"/>
                    <a:cs typeface="メイリオ" panose="020B0604030504040204" pitchFamily="50" charset="-128"/>
                    <a:sym typeface="Wingdings" panose="05000000000000000000" pitchFamily="2" charset="2"/>
                  </a:rPr>
                  <a:t> </a:t>
                </a:r>
              </a:p>
              <a:p>
                <a:endParaRPr lang="en-US" altLang="ja-JP" dirty="0" smtClean="0">
                  <a:latin typeface="+mj-lt"/>
                  <a:ea typeface="+mj-ea"/>
                  <a:cs typeface="メイリオ" panose="020B0604030504040204" pitchFamily="50" charset="-128"/>
                  <a:sym typeface="Wingdings" panose="05000000000000000000" pitchFamily="2" charset="2"/>
                </a:endParaRPr>
              </a:p>
              <a:p>
                <a:pPr lvl="0"/>
                <a:r>
                  <a:rPr lang="en-US" altLang="ja-JP" dirty="0">
                    <a:solidFill>
                      <a:schemeClr val="accent4">
                        <a:lumMod val="75000"/>
                      </a:schemeClr>
                    </a:solidFill>
                    <a:cs typeface="メイリオ" panose="020B0604030504040204" pitchFamily="50" charset="-128"/>
                  </a:rPr>
                  <a:t>E</a:t>
                </a:r>
                <a:r>
                  <a:rPr lang="en-US" altLang="ja-JP" dirty="0" smtClean="0">
                    <a:solidFill>
                      <a:schemeClr val="accent4">
                        <a:lumMod val="75000"/>
                      </a:schemeClr>
                    </a:solidFill>
                    <a:cs typeface="メイリオ" panose="020B0604030504040204" pitchFamily="50" charset="-128"/>
                  </a:rPr>
                  <a:t>nergy inverse cascade</a:t>
                </a:r>
                <a:r>
                  <a:rPr lang="en-US" altLang="ja-JP" dirty="0">
                    <a:solidFill>
                      <a:schemeClr val="accent4">
                        <a:lumMod val="75000"/>
                      </a:schemeClr>
                    </a:solidFill>
                    <a:cs typeface="メイリオ" panose="020B0604030504040204" pitchFamily="50" charset="-128"/>
                  </a:rPr>
                  <a:t>:</a:t>
                </a:r>
                <a:r>
                  <a:rPr lang="en-US" altLang="ja-JP" b="1" dirty="0">
                    <a:solidFill>
                      <a:srgbClr val="00B050"/>
                    </a:solidFill>
                    <a:cs typeface="メイリオ" panose="020B0604030504040204" pitchFamily="50" charset="-128"/>
                  </a:rPr>
                  <a:t>	</a:t>
                </a:r>
                <a:r>
                  <a:rPr lang="en-US" altLang="ja-JP" b="1" dirty="0">
                    <a:solidFill>
                      <a:srgbClr val="181818"/>
                    </a:solidFill>
                    <a:cs typeface="メイリオ" panose="020B0604030504040204" pitchFamily="50" charset="-128"/>
                  </a:rPr>
                  <a:t> </a:t>
                </a:r>
                <a14:m>
                  <m:oMath xmlns:m="http://schemas.openxmlformats.org/officeDocument/2006/math">
                    <m:sSub>
                      <m:sSubPr>
                        <m:ctrlPr>
                          <a:rPr lang="en-US" altLang="ja-JP" b="1" i="1" smtClean="0">
                            <a:solidFill>
                              <a:srgbClr val="C00000"/>
                            </a:solidFill>
                            <a:latin typeface="Cambria Math"/>
                            <a:cs typeface="メイリオ" panose="020B0604030504040204" pitchFamily="50" charset="-128"/>
                          </a:rPr>
                        </m:ctrlPr>
                      </m:sSubPr>
                      <m:e>
                        <m:r>
                          <a:rPr lang="en-US" altLang="ja-JP" b="1" i="1">
                            <a:solidFill>
                              <a:srgbClr val="C00000"/>
                            </a:solidFill>
                            <a:latin typeface="Cambria Math"/>
                            <a:cs typeface="メイリオ" panose="020B0604030504040204" pitchFamily="50" charset="-128"/>
                          </a:rPr>
                          <m:t>𝑬</m:t>
                        </m:r>
                      </m:e>
                      <m:sub>
                        <m:r>
                          <a:rPr lang="en-US" altLang="ja-JP" b="1" i="1">
                            <a:solidFill>
                              <a:srgbClr val="C00000"/>
                            </a:solidFill>
                            <a:latin typeface="Cambria Math"/>
                            <a:cs typeface="メイリオ" panose="020B0604030504040204" pitchFamily="50" charset="-128"/>
                          </a:rPr>
                          <m:t>𝒇</m:t>
                        </m:r>
                      </m:sub>
                    </m:sSub>
                    <m:d>
                      <m:dPr>
                        <m:ctrlPr>
                          <a:rPr lang="en-US" altLang="ja-JP" b="1" i="1">
                            <a:solidFill>
                              <a:srgbClr val="C00000"/>
                            </a:solidFill>
                            <a:latin typeface="Cambria Math"/>
                            <a:cs typeface="メイリオ" panose="020B0604030504040204" pitchFamily="50" charset="-128"/>
                          </a:rPr>
                        </m:ctrlPr>
                      </m:dPr>
                      <m:e>
                        <m:r>
                          <a:rPr lang="en-US" altLang="ja-JP" b="1" i="1">
                            <a:solidFill>
                              <a:srgbClr val="C00000"/>
                            </a:solidFill>
                            <a:latin typeface="Cambria Math"/>
                            <a:cs typeface="メイリオ" panose="020B0604030504040204" pitchFamily="50" charset="-128"/>
                          </a:rPr>
                          <m:t>𝒌</m:t>
                        </m:r>
                      </m:e>
                    </m:d>
                    <m:r>
                      <a:rPr lang="en-US" altLang="ja-JP" b="1" i="1">
                        <a:solidFill>
                          <a:srgbClr val="C00000"/>
                        </a:solidFill>
                        <a:latin typeface="Cambria Math"/>
                        <a:cs typeface="メイリオ" panose="020B0604030504040204" pitchFamily="50" charset="-128"/>
                      </a:rPr>
                      <m:t>∝</m:t>
                    </m:r>
                    <m:sSup>
                      <m:sSupPr>
                        <m:ctrlPr>
                          <a:rPr lang="en-US" altLang="ja-JP" b="1" i="1">
                            <a:solidFill>
                              <a:srgbClr val="C00000"/>
                            </a:solidFill>
                            <a:latin typeface="Cambria Math"/>
                            <a:cs typeface="メイリオ" panose="020B0604030504040204" pitchFamily="50" charset="-128"/>
                          </a:rPr>
                        </m:ctrlPr>
                      </m:sSupPr>
                      <m:e>
                        <m:r>
                          <a:rPr lang="en-US" altLang="ja-JP" b="1" i="1">
                            <a:solidFill>
                              <a:srgbClr val="C00000"/>
                            </a:solidFill>
                            <a:latin typeface="Cambria Math"/>
                            <a:cs typeface="メイリオ" panose="020B0604030504040204" pitchFamily="50" charset="-128"/>
                          </a:rPr>
                          <m:t>𝒌</m:t>
                        </m:r>
                      </m:e>
                      <m:sup>
                        <m:r>
                          <a:rPr lang="en-US" altLang="ja-JP" b="1" i="1">
                            <a:solidFill>
                              <a:srgbClr val="C00000"/>
                            </a:solidFill>
                            <a:latin typeface="Cambria Math"/>
                            <a:cs typeface="メイリオ" panose="020B0604030504040204" pitchFamily="50" charset="-128"/>
                          </a:rPr>
                          <m:t>−</m:t>
                        </m:r>
                        <m:f>
                          <m:fPr>
                            <m:type m:val="lin"/>
                            <m:ctrlPr>
                              <a:rPr lang="en-US" altLang="ja-JP" b="1" i="1">
                                <a:solidFill>
                                  <a:srgbClr val="C00000"/>
                                </a:solidFill>
                                <a:latin typeface="Cambria Math"/>
                                <a:cs typeface="メイリオ" panose="020B0604030504040204" pitchFamily="50" charset="-128"/>
                              </a:rPr>
                            </m:ctrlPr>
                          </m:fPr>
                          <m:num>
                            <m:r>
                              <a:rPr lang="en-US" altLang="ja-JP" b="1" i="1">
                                <a:solidFill>
                                  <a:srgbClr val="C00000"/>
                                </a:solidFill>
                                <a:latin typeface="Cambria Math"/>
                                <a:cs typeface="メイリオ" panose="020B0604030504040204" pitchFamily="50" charset="-128"/>
                              </a:rPr>
                              <m:t>𝟓</m:t>
                            </m:r>
                          </m:num>
                          <m:den>
                            <m:r>
                              <a:rPr lang="en-US" altLang="ja-JP" b="1" i="1">
                                <a:solidFill>
                                  <a:srgbClr val="C00000"/>
                                </a:solidFill>
                                <a:latin typeface="Cambria Math"/>
                                <a:cs typeface="メイリオ" panose="020B0604030504040204" pitchFamily="50" charset="-128"/>
                              </a:rPr>
                              <m:t>𝟑</m:t>
                            </m:r>
                          </m:den>
                        </m:f>
                      </m:sup>
                    </m:sSup>
                    <m:r>
                      <a:rPr lang="en-US" altLang="ja-JP" b="1" i="1" smtClean="0">
                        <a:solidFill>
                          <a:srgbClr val="181818"/>
                        </a:solidFill>
                        <a:latin typeface="Cambria Math"/>
                        <a:cs typeface="メイリオ" panose="020B0604030504040204" pitchFamily="50" charset="-128"/>
                      </a:rPr>
                      <m:t>,   </m:t>
                    </m:r>
                    <m:r>
                      <a:rPr lang="en-US" altLang="ja-JP" b="0" i="1" smtClean="0">
                        <a:solidFill>
                          <a:srgbClr val="181818"/>
                        </a:solidFill>
                        <a:latin typeface="Cambria Math" panose="02040503050406030204" pitchFamily="18" charset="0"/>
                        <a:cs typeface="メイリオ" panose="020B0604030504040204" pitchFamily="50" charset="-128"/>
                      </a:rPr>
                      <m:t> </m:t>
                    </m:r>
                    <m:r>
                      <a:rPr lang="en-US" altLang="ja-JP" i="1">
                        <a:solidFill>
                          <a:srgbClr val="181818"/>
                        </a:solidFill>
                        <a:latin typeface="Cambria Math"/>
                        <a:cs typeface="メイリオ" panose="020B0604030504040204" pitchFamily="50" charset="-128"/>
                      </a:rPr>
                      <m:t>𝑘</m:t>
                    </m:r>
                    <m:r>
                      <a:rPr lang="en-US" altLang="ja-JP" i="1">
                        <a:solidFill>
                          <a:srgbClr val="181818"/>
                        </a:solidFill>
                        <a:latin typeface="Cambria Math"/>
                        <a:cs typeface="メイリオ" panose="020B0604030504040204" pitchFamily="50" charset="-128"/>
                      </a:rPr>
                      <m:t>&lt;</m:t>
                    </m:r>
                    <m:sSub>
                      <m:sSubPr>
                        <m:ctrlPr>
                          <a:rPr lang="en-US" altLang="ja-JP" i="1">
                            <a:solidFill>
                              <a:srgbClr val="181818"/>
                            </a:solidFill>
                            <a:latin typeface="Cambria Math"/>
                            <a:cs typeface="メイリオ" panose="020B0604030504040204" pitchFamily="50" charset="-128"/>
                          </a:rPr>
                        </m:ctrlPr>
                      </m:sSubPr>
                      <m:e>
                        <m:r>
                          <a:rPr lang="en-US" altLang="ja-JP" i="1">
                            <a:solidFill>
                              <a:srgbClr val="181818"/>
                            </a:solidFill>
                            <a:latin typeface="Cambria Math"/>
                            <a:cs typeface="メイリオ" panose="020B0604030504040204" pitchFamily="50" charset="-128"/>
                          </a:rPr>
                          <m:t>𝑘</m:t>
                        </m:r>
                      </m:e>
                      <m:sub>
                        <m:r>
                          <a:rPr lang="en-US" altLang="ja-JP" i="1">
                            <a:solidFill>
                              <a:srgbClr val="181818"/>
                            </a:solidFill>
                            <a:latin typeface="Cambria Math"/>
                            <a:cs typeface="メイリオ" panose="020B0604030504040204" pitchFamily="50" charset="-128"/>
                          </a:rPr>
                          <m:t>𝑠</m:t>
                        </m:r>
                      </m:sub>
                    </m:sSub>
                  </m:oMath>
                </a14:m>
                <a:endParaRPr lang="en-US" altLang="ja-JP" dirty="0">
                  <a:solidFill>
                    <a:srgbClr val="00B050"/>
                  </a:solidFill>
                  <a:cs typeface="メイリオ" panose="020B0604030504040204" pitchFamily="50" charset="-128"/>
                </a:endParaRPr>
              </a:p>
              <a:p>
                <a:pPr lvl="0"/>
                <a:r>
                  <a:rPr lang="en-US" altLang="ja-JP" dirty="0">
                    <a:solidFill>
                      <a:schemeClr val="accent2">
                        <a:lumMod val="50000"/>
                      </a:schemeClr>
                    </a:solidFill>
                    <a:cs typeface="メイリオ" panose="020B0604030504040204" pitchFamily="50" charset="-128"/>
                  </a:rPr>
                  <a:t>E</a:t>
                </a:r>
                <a:r>
                  <a:rPr lang="en-US" altLang="ja-JP" dirty="0" smtClean="0">
                    <a:solidFill>
                      <a:schemeClr val="accent2">
                        <a:lumMod val="50000"/>
                      </a:schemeClr>
                    </a:solidFill>
                    <a:cs typeface="メイリオ" panose="020B0604030504040204" pitchFamily="50" charset="-128"/>
                  </a:rPr>
                  <a:t>nstrophy </a:t>
                </a:r>
                <a:r>
                  <a:rPr lang="en-US" altLang="ja-JP" dirty="0">
                    <a:solidFill>
                      <a:schemeClr val="accent2">
                        <a:lumMod val="50000"/>
                      </a:schemeClr>
                    </a:solidFill>
                    <a:cs typeface="メイリオ" panose="020B0604030504040204" pitchFamily="50" charset="-128"/>
                  </a:rPr>
                  <a:t>cascade:</a:t>
                </a:r>
                <a:r>
                  <a:rPr lang="en-US" altLang="ja-JP" b="1" dirty="0">
                    <a:solidFill>
                      <a:schemeClr val="accent2">
                        <a:lumMod val="50000"/>
                      </a:schemeClr>
                    </a:solidFill>
                    <a:cs typeface="メイリオ" panose="020B0604030504040204" pitchFamily="50" charset="-128"/>
                  </a:rPr>
                  <a:t>	</a:t>
                </a:r>
                <a:r>
                  <a:rPr lang="en-US" altLang="ja-JP" b="1" dirty="0">
                    <a:solidFill>
                      <a:srgbClr val="C00000"/>
                    </a:solidFill>
                    <a:cs typeface="メイリオ" panose="020B0604030504040204" pitchFamily="50" charset="-128"/>
                  </a:rPr>
                  <a:t> </a:t>
                </a:r>
                <a14:m>
                  <m:oMath xmlns:m="http://schemas.openxmlformats.org/officeDocument/2006/math">
                    <m:sSub>
                      <m:sSubPr>
                        <m:ctrlPr>
                          <a:rPr lang="en-US" altLang="ja-JP" b="1" i="1" smtClean="0">
                            <a:solidFill>
                              <a:srgbClr val="C00000"/>
                            </a:solidFill>
                            <a:latin typeface="Cambria Math"/>
                            <a:cs typeface="メイリオ" panose="020B0604030504040204" pitchFamily="50" charset="-128"/>
                          </a:rPr>
                        </m:ctrlPr>
                      </m:sSubPr>
                      <m:e>
                        <m:r>
                          <a:rPr lang="en-US" altLang="ja-JP" b="1" i="1">
                            <a:solidFill>
                              <a:srgbClr val="C00000"/>
                            </a:solidFill>
                            <a:latin typeface="Cambria Math"/>
                            <a:cs typeface="メイリオ" panose="020B0604030504040204" pitchFamily="50" charset="-128"/>
                          </a:rPr>
                          <m:t>𝑬</m:t>
                        </m:r>
                      </m:e>
                      <m:sub>
                        <m:r>
                          <a:rPr lang="en-US" altLang="ja-JP" b="1" i="1">
                            <a:solidFill>
                              <a:srgbClr val="C00000"/>
                            </a:solidFill>
                            <a:latin typeface="Cambria Math"/>
                            <a:cs typeface="メイリオ" panose="020B0604030504040204" pitchFamily="50" charset="-128"/>
                          </a:rPr>
                          <m:t>𝒇</m:t>
                        </m:r>
                      </m:sub>
                    </m:sSub>
                    <m:d>
                      <m:dPr>
                        <m:ctrlPr>
                          <a:rPr lang="en-US" altLang="ja-JP" b="1" i="1">
                            <a:solidFill>
                              <a:srgbClr val="C00000"/>
                            </a:solidFill>
                            <a:latin typeface="Cambria Math"/>
                            <a:cs typeface="メイリオ" panose="020B0604030504040204" pitchFamily="50" charset="-128"/>
                          </a:rPr>
                        </m:ctrlPr>
                      </m:dPr>
                      <m:e>
                        <m:r>
                          <a:rPr lang="en-US" altLang="ja-JP" b="1" i="1">
                            <a:solidFill>
                              <a:srgbClr val="C00000"/>
                            </a:solidFill>
                            <a:latin typeface="Cambria Math"/>
                            <a:cs typeface="メイリオ" panose="020B0604030504040204" pitchFamily="50" charset="-128"/>
                          </a:rPr>
                          <m:t>𝒌</m:t>
                        </m:r>
                      </m:e>
                    </m:d>
                    <m:r>
                      <a:rPr lang="en-US" altLang="ja-JP" b="1" i="1">
                        <a:solidFill>
                          <a:srgbClr val="C00000"/>
                        </a:solidFill>
                        <a:latin typeface="Cambria Math"/>
                        <a:cs typeface="メイリオ" panose="020B0604030504040204" pitchFamily="50" charset="-128"/>
                      </a:rPr>
                      <m:t>∝</m:t>
                    </m:r>
                    <m:sSup>
                      <m:sSupPr>
                        <m:ctrlPr>
                          <a:rPr lang="en-US" altLang="ja-JP" b="1" i="1">
                            <a:solidFill>
                              <a:srgbClr val="C00000"/>
                            </a:solidFill>
                            <a:latin typeface="Cambria Math"/>
                            <a:cs typeface="メイリオ" panose="020B0604030504040204" pitchFamily="50" charset="-128"/>
                          </a:rPr>
                        </m:ctrlPr>
                      </m:sSupPr>
                      <m:e>
                        <m:r>
                          <a:rPr lang="en-US" altLang="ja-JP" b="1" i="1">
                            <a:solidFill>
                              <a:srgbClr val="C00000"/>
                            </a:solidFill>
                            <a:latin typeface="Cambria Math"/>
                            <a:cs typeface="メイリオ" panose="020B0604030504040204" pitchFamily="50" charset="-128"/>
                          </a:rPr>
                          <m:t>𝒌</m:t>
                        </m:r>
                      </m:e>
                      <m:sup>
                        <m:r>
                          <a:rPr lang="en-US" altLang="ja-JP" b="1" i="1">
                            <a:solidFill>
                              <a:srgbClr val="C00000"/>
                            </a:solidFill>
                            <a:latin typeface="Cambria Math"/>
                            <a:cs typeface="メイリオ" panose="020B0604030504040204" pitchFamily="50" charset="-128"/>
                          </a:rPr>
                          <m:t>−</m:t>
                        </m:r>
                        <m:r>
                          <a:rPr lang="en-US" altLang="ja-JP" b="1" i="1">
                            <a:solidFill>
                              <a:srgbClr val="C00000"/>
                            </a:solidFill>
                            <a:latin typeface="Cambria Math"/>
                            <a:cs typeface="メイリオ" panose="020B0604030504040204" pitchFamily="50" charset="-128"/>
                          </a:rPr>
                          <m:t>𝟑</m:t>
                        </m:r>
                      </m:sup>
                    </m:sSup>
                    <m:r>
                      <a:rPr lang="en-US" altLang="ja-JP" i="1">
                        <a:solidFill>
                          <a:srgbClr val="181818"/>
                        </a:solidFill>
                        <a:latin typeface="Cambria Math"/>
                        <a:cs typeface="メイリオ" panose="020B0604030504040204" pitchFamily="50" charset="-128"/>
                      </a:rPr>
                      <m:t>,        </m:t>
                    </m:r>
                    <m:r>
                      <a:rPr lang="en-US" altLang="ja-JP" i="1">
                        <a:solidFill>
                          <a:srgbClr val="181818"/>
                        </a:solidFill>
                        <a:latin typeface="Cambria Math"/>
                        <a:cs typeface="メイリオ" panose="020B0604030504040204" pitchFamily="50" charset="-128"/>
                      </a:rPr>
                      <m:t>𝑘</m:t>
                    </m:r>
                    <m:r>
                      <a:rPr lang="en-US" altLang="ja-JP" b="0" i="1" smtClean="0">
                        <a:solidFill>
                          <a:srgbClr val="181818"/>
                        </a:solidFill>
                        <a:latin typeface="Cambria Math" panose="02040503050406030204" pitchFamily="18" charset="0"/>
                        <a:cs typeface="メイリオ" panose="020B0604030504040204" pitchFamily="50" charset="-128"/>
                      </a:rPr>
                      <m:t>&gt;</m:t>
                    </m:r>
                    <m:sSub>
                      <m:sSubPr>
                        <m:ctrlPr>
                          <a:rPr lang="en-US" altLang="ja-JP" i="1">
                            <a:solidFill>
                              <a:srgbClr val="181818"/>
                            </a:solidFill>
                            <a:latin typeface="Cambria Math"/>
                            <a:cs typeface="メイリオ" panose="020B0604030504040204" pitchFamily="50" charset="-128"/>
                          </a:rPr>
                        </m:ctrlPr>
                      </m:sSubPr>
                      <m:e>
                        <m:r>
                          <a:rPr lang="en-US" altLang="ja-JP" i="1">
                            <a:solidFill>
                              <a:srgbClr val="181818"/>
                            </a:solidFill>
                            <a:latin typeface="Cambria Math"/>
                            <a:cs typeface="メイリオ" panose="020B0604030504040204" pitchFamily="50" charset="-128"/>
                          </a:rPr>
                          <m:t>𝑘</m:t>
                        </m:r>
                      </m:e>
                      <m:sub>
                        <m:r>
                          <a:rPr lang="en-US" altLang="ja-JP" i="1">
                            <a:solidFill>
                              <a:srgbClr val="181818"/>
                            </a:solidFill>
                            <a:latin typeface="Cambria Math"/>
                            <a:cs typeface="メイリオ" panose="020B0604030504040204" pitchFamily="50" charset="-128"/>
                          </a:rPr>
                          <m:t>𝑠</m:t>
                        </m:r>
                      </m:sub>
                    </m:sSub>
                  </m:oMath>
                </a14:m>
                <a:r>
                  <a:rPr lang="en-US" altLang="ja-JP" b="1" dirty="0" smtClean="0">
                    <a:solidFill>
                      <a:srgbClr val="181818"/>
                    </a:solidFill>
                    <a:cs typeface="メイリオ" panose="020B0604030504040204" pitchFamily="50" charset="-128"/>
                    <a:sym typeface="Wingdings" panose="05000000000000000000" pitchFamily="2" charset="2"/>
                  </a:rPr>
                  <a:t> </a:t>
                </a:r>
              </a:p>
              <a:p>
                <a:pPr lvl="0"/>
                <a:r>
                  <a:rPr lang="en-US" altLang="ja-JP" b="1" dirty="0" smtClean="0">
                    <a:solidFill>
                      <a:srgbClr val="181818"/>
                    </a:solidFill>
                    <a:cs typeface="メイリオ" panose="020B0604030504040204" pitchFamily="50" charset="-128"/>
                    <a:sym typeface="Wingdings" panose="05000000000000000000" pitchFamily="2" charset="2"/>
                  </a:rPr>
                  <a:t>			(dual cascade)</a:t>
                </a:r>
                <a:endParaRPr lang="en-US" altLang="ja-JP" b="1" dirty="0">
                  <a:solidFill>
                    <a:srgbClr val="181818"/>
                  </a:solidFill>
                  <a:cs typeface="メイリオ" panose="020B0604030504040204" pitchFamily="50" charset="-128"/>
                  <a:sym typeface="Wingdings" panose="05000000000000000000" pitchFamily="2" charset="2"/>
                </a:endParaRPr>
              </a:p>
              <a:p>
                <a:endParaRPr lang="en-US" altLang="ja-JP" sz="1600" dirty="0" smtClean="0">
                  <a:latin typeface="+mj-lt"/>
                  <a:ea typeface="+mj-ea"/>
                  <a:cs typeface="メイリオ" panose="020B0604030504040204" pitchFamily="50" charset="-128"/>
                  <a:sym typeface="Wingdings" panose="05000000000000000000" pitchFamily="2" charset="2"/>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03200" y="1130718"/>
                <a:ext cx="8689280" cy="4137543"/>
              </a:xfrm>
              <a:prstGeom prst="rect">
                <a:avLst/>
              </a:prstGeom>
              <a:blipFill rotWithShape="0">
                <a:blip r:embed="rId3"/>
                <a:stretch>
                  <a:fillRect l="-561" t="-736"/>
                </a:stretch>
              </a:blipFill>
            </p:spPr>
            <p:txBody>
              <a:bodyPr/>
              <a:lstStyle/>
              <a:p>
                <a:r>
                  <a:rPr lang="ja-JP" altLang="en-US">
                    <a:noFill/>
                  </a:rPr>
                  <a:t> </a:t>
                </a:r>
              </a:p>
            </p:txBody>
          </p:sp>
        </mc:Fallback>
      </mc:AlternateContent>
      <p:sp>
        <p:nvSpPr>
          <p:cNvPr id="5" name="Rectangle 4"/>
          <p:cNvSpPr/>
          <p:nvPr/>
        </p:nvSpPr>
        <p:spPr>
          <a:xfrm>
            <a:off x="203200" y="6295455"/>
            <a:ext cx="3697591" cy="430887"/>
          </a:xfrm>
          <a:prstGeom prst="rect">
            <a:avLst/>
          </a:prstGeom>
        </p:spPr>
        <p:txBody>
          <a:bodyPr wrap="square">
            <a:spAutoFit/>
          </a:bodyPr>
          <a:lstStyle/>
          <a:p>
            <a:r>
              <a:rPr lang="en-US" altLang="ja-JP" sz="1100" dirty="0" smtClean="0">
                <a:cs typeface="メイリオ" panose="020B0604030504040204" pitchFamily="50" charset="-128"/>
              </a:rPr>
              <a:t>[3]: </a:t>
            </a:r>
            <a:r>
              <a:rPr lang="en-US" altLang="ja-JP" sz="1100" dirty="0" err="1">
                <a:cs typeface="メイリオ" panose="020B0604030504040204" pitchFamily="50" charset="-128"/>
              </a:rPr>
              <a:t>A.Hasegawa</a:t>
            </a:r>
            <a:r>
              <a:rPr lang="en-US" altLang="ja-JP" sz="1100" dirty="0">
                <a:cs typeface="メイリオ" panose="020B0604030504040204" pitchFamily="50" charset="-128"/>
              </a:rPr>
              <a:t>, Adv. Physics.(1985</a:t>
            </a:r>
            <a:r>
              <a:rPr lang="en-US" altLang="ja-JP" sz="1100" dirty="0" smtClean="0">
                <a:cs typeface="メイリオ" panose="020B0604030504040204" pitchFamily="50" charset="-128"/>
              </a:rPr>
              <a:t>)</a:t>
            </a:r>
          </a:p>
          <a:p>
            <a:r>
              <a:rPr lang="en-US" altLang="ja-JP" sz="1100" dirty="0">
                <a:solidFill>
                  <a:srgbClr val="181818"/>
                </a:solidFill>
                <a:cs typeface="メイリオ" panose="020B0604030504040204" pitchFamily="50" charset="-128"/>
              </a:rPr>
              <a:t>[4]: R. H. </a:t>
            </a:r>
            <a:r>
              <a:rPr lang="en-US" altLang="ja-JP" sz="1100" dirty="0" err="1">
                <a:solidFill>
                  <a:srgbClr val="181818"/>
                </a:solidFill>
                <a:cs typeface="メイリオ" panose="020B0604030504040204" pitchFamily="50" charset="-128"/>
              </a:rPr>
              <a:t>Kraichnan</a:t>
            </a:r>
            <a:r>
              <a:rPr lang="en-US" altLang="ja-JP" sz="1100" dirty="0">
                <a:solidFill>
                  <a:srgbClr val="181818"/>
                </a:solidFill>
                <a:cs typeface="メイリオ" panose="020B0604030504040204" pitchFamily="50" charset="-128"/>
              </a:rPr>
              <a:t>, Phys. Fluids.(</a:t>
            </a:r>
            <a:r>
              <a:rPr lang="en-US" altLang="ja-JP" sz="1100" dirty="0" smtClean="0">
                <a:solidFill>
                  <a:srgbClr val="181818"/>
                </a:solidFill>
                <a:cs typeface="メイリオ" panose="020B0604030504040204" pitchFamily="50" charset="-128"/>
              </a:rPr>
              <a:t>1967)</a:t>
            </a:r>
          </a:p>
        </p:txBody>
      </p:sp>
      <p:sp>
        <p:nvSpPr>
          <p:cNvPr id="26" name="テキスト ボックス 25"/>
          <p:cNvSpPr txBox="1"/>
          <p:nvPr/>
        </p:nvSpPr>
        <p:spPr>
          <a:xfrm>
            <a:off x="5801090" y="6442852"/>
            <a:ext cx="3451541" cy="276999"/>
          </a:xfrm>
          <a:prstGeom prst="rect">
            <a:avLst/>
          </a:prstGeom>
          <a:noFill/>
        </p:spPr>
        <p:txBody>
          <a:bodyPr wrap="square" rtlCol="0">
            <a:spAutoFit/>
          </a:bodyPr>
          <a:lstStyle/>
          <a:p>
            <a:pPr lvl="0"/>
            <a:r>
              <a:rPr lang="en-US" altLang="ja-JP" sz="1200" dirty="0" smtClean="0">
                <a:latin typeface="+mj-lt"/>
                <a:ea typeface="+mj-ea"/>
                <a:cs typeface="メイリオ" panose="020B0604030504040204" pitchFamily="50" charset="-128"/>
              </a:rPr>
              <a:t>Fig.3 1-D energy spectrum in 2D fluid.</a:t>
            </a:r>
            <a:endParaRPr lang="en-US" altLang="ja-JP" sz="1200" dirty="0">
              <a:solidFill>
                <a:srgbClr val="181818"/>
              </a:solidFill>
              <a:cs typeface="メイリオ" panose="020B0604030504040204" pitchFamily="50" charset="-128"/>
              <a:sym typeface="Wingdings" panose="05000000000000000000" pitchFamily="2" charset="2"/>
            </a:endParaRPr>
          </a:p>
        </p:txBody>
      </p:sp>
      <p:grpSp>
        <p:nvGrpSpPr>
          <p:cNvPr id="56" name="グループ化 55"/>
          <p:cNvGrpSpPr/>
          <p:nvPr/>
        </p:nvGrpSpPr>
        <p:grpSpPr>
          <a:xfrm>
            <a:off x="4975490" y="3966603"/>
            <a:ext cx="4421604" cy="2607192"/>
            <a:chOff x="2115892" y="1702477"/>
            <a:chExt cx="3324679" cy="1960392"/>
          </a:xfrm>
        </p:grpSpPr>
        <mc:AlternateContent xmlns:mc="http://schemas.openxmlformats.org/markup-compatibility/2006" xmlns:a14="http://schemas.microsoft.com/office/drawing/2010/main">
          <mc:Choice Requires="a14">
            <p:sp>
              <p:nvSpPr>
                <p:cNvPr id="57" name="正方形/長方形 56"/>
                <p:cNvSpPr/>
                <p:nvPr/>
              </p:nvSpPr>
              <p:spPr>
                <a:xfrm>
                  <a:off x="2627715" y="2899410"/>
                  <a:ext cx="530202" cy="153488"/>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ja-JP" sz="1200" b="0" i="1" smtClean="0">
                            <a:solidFill>
                              <a:schemeClr val="tx1"/>
                            </a:solidFill>
                            <a:latin typeface="Cambria Math" panose="02040503050406030204" pitchFamily="18" charset="0"/>
                            <a:cs typeface="メイリオ" panose="020B0604030504040204" pitchFamily="50" charset="-128"/>
                          </a:rPr>
                          <m:t>   </m:t>
                        </m:r>
                        <m:sSubSup>
                          <m:sSubSupPr>
                            <m:ctrlPr>
                              <a:rPr lang="en-US" altLang="ja-JP" sz="1200" b="0" i="1" smtClean="0">
                                <a:solidFill>
                                  <a:schemeClr val="tx1"/>
                                </a:solidFill>
                                <a:latin typeface="Cambria Math"/>
                                <a:cs typeface="メイリオ" panose="020B0604030504040204" pitchFamily="50" charset="-128"/>
                              </a:rPr>
                            </m:ctrlPr>
                          </m:sSubSupPr>
                          <m:e>
                            <m:r>
                              <a:rPr lang="en-US" altLang="ja-JP" sz="1200" b="0" i="1" smtClean="0">
                                <a:solidFill>
                                  <a:schemeClr val="tx1"/>
                                </a:solidFill>
                                <a:latin typeface="Cambria Math" panose="02040503050406030204" pitchFamily="18" charset="0"/>
                                <a:cs typeface="メイリオ" panose="020B0604030504040204" pitchFamily="50" charset="-128"/>
                              </a:rPr>
                              <m:t>𝜔</m:t>
                            </m:r>
                          </m:e>
                          <m:sub>
                            <m:r>
                              <a:rPr lang="en-US" altLang="ja-JP" sz="1200" b="0" i="1" smtClean="0">
                                <a:solidFill>
                                  <a:schemeClr val="tx1"/>
                                </a:solidFill>
                                <a:latin typeface="Cambria Math" panose="02040503050406030204" pitchFamily="18" charset="0"/>
                                <a:cs typeface="メイリオ" panose="020B0604030504040204" pitchFamily="50" charset="-128"/>
                              </a:rPr>
                              <m:t>𝑒</m:t>
                            </m:r>
                          </m:sub>
                          <m:sup>
                            <m:r>
                              <a:rPr lang="en-US" altLang="ja-JP" sz="1200" b="0" i="1" smtClean="0">
                                <a:solidFill>
                                  <a:schemeClr val="tx1"/>
                                </a:solidFill>
                                <a:latin typeface="Cambria Math" panose="02040503050406030204" pitchFamily="18" charset="0"/>
                                <a:cs typeface="メイリオ" panose="020B0604030504040204" pitchFamily="50" charset="-128"/>
                              </a:rPr>
                              <m:t>∗</m:t>
                            </m:r>
                          </m:sup>
                        </m:sSubSup>
                      </m:oMath>
                    </m:oMathPara>
                  </a14:m>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7" name="正方形/長方形 56"/>
                <p:cNvSpPr>
                  <a:spLocks noRot="1" noChangeAspect="1" noMove="1" noResize="1" noEditPoints="1" noAdjustHandles="1" noChangeArrowheads="1" noChangeShapeType="1" noTextEdit="1"/>
                </p:cNvSpPr>
                <p:nvPr/>
              </p:nvSpPr>
              <p:spPr>
                <a:xfrm>
                  <a:off x="2627715" y="2899410"/>
                  <a:ext cx="530202" cy="153488"/>
                </a:xfrm>
                <a:prstGeom prst="rect">
                  <a:avLst/>
                </a:prstGeom>
                <a:blipFill rotWithShape="0">
                  <a:blip r:embed="rId4"/>
                  <a:stretch>
                    <a:fillRect b="-303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正方形/長方形 57"/>
                <p:cNvSpPr/>
                <p:nvPr/>
              </p:nvSpPr>
              <p:spPr>
                <a:xfrm>
                  <a:off x="3154107" y="2899430"/>
                  <a:ext cx="1199576" cy="153054"/>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1100" b="0" i="1" dirty="0" smtClean="0">
                                <a:solidFill>
                                  <a:schemeClr val="tx1"/>
                                </a:solidFill>
                                <a:latin typeface="Cambria Math"/>
                                <a:ea typeface="メイリオ" panose="020B0604030504040204" pitchFamily="50" charset="-128"/>
                                <a:cs typeface="メイリオ" panose="020B0604030504040204" pitchFamily="50" charset="-128"/>
                              </a:rPr>
                            </m:ctrlPr>
                          </m:sSubPr>
                          <m:e>
                            <m:r>
                              <a:rPr kumimoji="1" lang="en-US" altLang="ja-JP" sz="11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𝜔</m:t>
                            </m:r>
                          </m:e>
                          <m:sub>
                            <m:r>
                              <a:rPr kumimoji="1" lang="en-US" altLang="ja-JP" sz="11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𝑡</m:t>
                            </m:r>
                          </m:sub>
                        </m:sSub>
                        <m:r>
                          <a:rPr kumimoji="1" lang="en-US" altLang="ja-JP" sz="1100" b="0" i="1" dirty="0" smtClean="0">
                            <a:latin typeface="Cambria Math" panose="02040503050406030204" pitchFamily="18" charset="0"/>
                            <a:ea typeface="メイリオ" panose="020B0604030504040204" pitchFamily="50" charset="-128"/>
                            <a:cs typeface="メイリオ" panose="020B0604030504040204" pitchFamily="50" charset="-128"/>
                          </a:rPr>
                          <m:t>                     </m:t>
                        </m:r>
                      </m:oMath>
                    </m:oMathPara>
                  </a14:m>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8" name="正方形/長方形 57"/>
                <p:cNvSpPr>
                  <a:spLocks noRot="1" noChangeAspect="1" noMove="1" noResize="1" noEditPoints="1" noAdjustHandles="1" noChangeArrowheads="1" noChangeShapeType="1" noTextEdit="1"/>
                </p:cNvSpPr>
                <p:nvPr/>
              </p:nvSpPr>
              <p:spPr>
                <a:xfrm>
                  <a:off x="3154107" y="2899430"/>
                  <a:ext cx="1199576" cy="153054"/>
                </a:xfrm>
                <a:prstGeom prst="rect">
                  <a:avLst/>
                </a:prstGeom>
                <a:blipFill rotWithShape="0">
                  <a:blip r:embed="rId5"/>
                  <a:stretch>
                    <a:fillRect/>
                  </a:stretch>
                </a:blipFill>
                <a:ln>
                  <a:noFill/>
                </a:ln>
              </p:spPr>
              <p:txBody>
                <a:bodyPr/>
                <a:lstStyle/>
                <a:p>
                  <a:r>
                    <a:rPr lang="ja-JP" altLang="en-US">
                      <a:noFill/>
                    </a:rPr>
                    <a:t> </a:t>
                  </a:r>
                </a:p>
              </p:txBody>
            </p:sp>
          </mc:Fallback>
        </mc:AlternateContent>
        <p:grpSp>
          <p:nvGrpSpPr>
            <p:cNvPr id="59" name="グループ化 58"/>
            <p:cNvGrpSpPr/>
            <p:nvPr/>
          </p:nvGrpSpPr>
          <p:grpSpPr>
            <a:xfrm>
              <a:off x="2115892" y="1702477"/>
              <a:ext cx="3324679" cy="1960392"/>
              <a:chOff x="670823" y="4341078"/>
              <a:chExt cx="3381620" cy="1998547"/>
            </a:xfrm>
          </p:grpSpPr>
          <p:grpSp>
            <p:nvGrpSpPr>
              <p:cNvPr id="61" name="Group 53"/>
              <p:cNvGrpSpPr/>
              <p:nvPr/>
            </p:nvGrpSpPr>
            <p:grpSpPr>
              <a:xfrm>
                <a:off x="670823" y="4341078"/>
                <a:ext cx="3381620" cy="1998547"/>
                <a:chOff x="678268" y="4368089"/>
                <a:chExt cx="3381620" cy="1998547"/>
              </a:xfrm>
            </p:grpSpPr>
            <p:grpSp>
              <p:nvGrpSpPr>
                <p:cNvPr id="63" name="Group 44"/>
                <p:cNvGrpSpPr/>
                <p:nvPr/>
              </p:nvGrpSpPr>
              <p:grpSpPr>
                <a:xfrm>
                  <a:off x="678268" y="4368089"/>
                  <a:ext cx="3381620" cy="1998547"/>
                  <a:chOff x="678268" y="4368089"/>
                  <a:chExt cx="3381620" cy="1998547"/>
                </a:xfrm>
              </p:grpSpPr>
              <mc:AlternateContent xmlns:mc="http://schemas.openxmlformats.org/markup-compatibility/2006" xmlns:a14="http://schemas.microsoft.com/office/drawing/2010/main">
                <mc:Choice Requires="a14">
                  <p:sp>
                    <p:nvSpPr>
                      <p:cNvPr id="66" name="テキスト ボックス 65"/>
                      <p:cNvSpPr txBox="1"/>
                      <p:nvPr/>
                    </p:nvSpPr>
                    <p:spPr>
                      <a:xfrm>
                        <a:off x="1198858" y="5748653"/>
                        <a:ext cx="1208835" cy="611845"/>
                      </a:xfrm>
                      <a:prstGeom prst="rect">
                        <a:avLst/>
                      </a:prstGeom>
                      <a:noFill/>
                    </p:spPr>
                    <p:txBody>
                      <a:bodyPr wrap="square" rtlCol="0">
                        <a:spAutoFit/>
                      </a:bodyPr>
                      <a:lstStyle/>
                      <a:p>
                        <a:pPr algn="r"/>
                        <a:r>
                          <a:rPr kumimoji="1" lang="en-US" altLang="ja-JP" sz="1100" b="0" dirty="0" smtClean="0"/>
                          <a:t> </a:t>
                        </a:r>
                        <a14:m>
                          <m:oMath xmlns:m="http://schemas.openxmlformats.org/officeDocument/2006/math">
                            <m:sSub>
                              <m:sSubPr>
                                <m:ctrlPr>
                                  <a:rPr kumimoji="1" lang="en-US" altLang="ja-JP" sz="1100" b="0" i="1" smtClean="0">
                                    <a:latin typeface="Cambria Math"/>
                                  </a:rPr>
                                </m:ctrlPr>
                              </m:sSubPr>
                              <m:e>
                                <m:r>
                                  <a:rPr kumimoji="1" lang="en-US" altLang="ja-JP" sz="1100" b="0" i="1" smtClean="0">
                                    <a:latin typeface="Cambria Math" panose="02040503050406030204" pitchFamily="18" charset="0"/>
                                  </a:rPr>
                                  <m:t>𝑘</m:t>
                                </m:r>
                              </m:e>
                              <m:sub>
                                <m:r>
                                  <a:rPr kumimoji="1" lang="en-US" altLang="ja-JP" sz="1100" b="0" i="1" smtClean="0">
                                    <a:latin typeface="Cambria Math" panose="02040503050406030204" pitchFamily="18" charset="0"/>
                                  </a:rPr>
                                  <m:t>𝑠</m:t>
                                </m:r>
                              </m:sub>
                            </m:sSub>
                          </m:oMath>
                        </a14:m>
                        <a:endParaRPr kumimoji="1" lang="en-US" altLang="ja-JP" sz="1100" b="0" dirty="0" smtClean="0"/>
                      </a:p>
                      <a:p>
                        <a:pPr algn="r"/>
                        <a:r>
                          <a:rPr kumimoji="1" lang="en-US" altLang="ja-JP" sz="1100" b="0" dirty="0" smtClean="0"/>
                          <a:t>Energy source by forcing</a:t>
                        </a: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198858" y="5748653"/>
                        <a:ext cx="1208835" cy="611845"/>
                      </a:xfrm>
                      <a:prstGeom prst="rect">
                        <a:avLst/>
                      </a:prstGeom>
                      <a:blipFill rotWithShape="0">
                        <a:blip r:embed="rId6"/>
                        <a:stretch>
                          <a:fillRect r="-3077" b="-50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テキスト ボックス 66"/>
                      <p:cNvSpPr txBox="1"/>
                      <p:nvPr/>
                    </p:nvSpPr>
                    <p:spPr>
                      <a:xfrm>
                        <a:off x="2705992" y="5740932"/>
                        <a:ext cx="1353896" cy="625704"/>
                      </a:xfrm>
                      <a:prstGeom prst="rect">
                        <a:avLst/>
                      </a:prstGeom>
                      <a:noFill/>
                    </p:spPr>
                    <p:txBody>
                      <a:bodyPr wrap="square" rtlCol="0">
                        <a:spAutoFit/>
                      </a:bodyPr>
                      <a:lstStyle/>
                      <a:p>
                        <a:r>
                          <a:rPr kumimoji="1" lang="en-US" altLang="ja-JP" sz="1100" b="0" dirty="0" smtClean="0"/>
                          <a:t> </a:t>
                        </a:r>
                        <a14:m>
                          <m:oMath xmlns:m="http://schemas.openxmlformats.org/officeDocument/2006/math">
                            <m:sSub>
                              <m:sSubPr>
                                <m:ctrlPr>
                                  <a:rPr kumimoji="1" lang="en-US" altLang="ja-JP" sz="1100" b="0" i="1" smtClean="0">
                                    <a:latin typeface="Cambria Math"/>
                                  </a:rPr>
                                </m:ctrlPr>
                              </m:sSubPr>
                              <m:e>
                                <m:r>
                                  <a:rPr kumimoji="1" lang="en-US" altLang="ja-JP" sz="1100" b="0" i="1" smtClean="0">
                                    <a:latin typeface="Cambria Math" panose="02040503050406030204" pitchFamily="18" charset="0"/>
                                  </a:rPr>
                                  <m:t>𝑘</m:t>
                                </m:r>
                              </m:e>
                              <m:sub>
                                <m:r>
                                  <a:rPr kumimoji="1" lang="en-US" altLang="ja-JP" sz="1100" b="0" i="1" smtClean="0">
                                    <a:latin typeface="Cambria Math" panose="02040503050406030204" pitchFamily="18" charset="0"/>
                                  </a:rPr>
                                  <m:t>𝜇</m:t>
                                </m:r>
                              </m:sub>
                            </m:sSub>
                          </m:oMath>
                        </a14:m>
                        <a:endParaRPr kumimoji="1" lang="en-US" altLang="ja-JP" sz="1100" b="0" dirty="0" smtClean="0"/>
                      </a:p>
                      <a:p>
                        <a:r>
                          <a:rPr lang="en-US" altLang="ja-JP" sz="1100" dirty="0" smtClean="0"/>
                          <a:t>Energy damping by dissipation </a:t>
                        </a:r>
                        <a:endParaRPr kumimoji="1" lang="en-US" altLang="ja-JP" sz="1100" b="0" dirty="0" smtClean="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705992" y="5740932"/>
                        <a:ext cx="1353896" cy="625704"/>
                      </a:xfrm>
                      <a:prstGeom prst="rect">
                        <a:avLst/>
                      </a:prstGeom>
                      <a:blipFill rotWithShape="0">
                        <a:blip r:embed="rId7"/>
                        <a:stretch>
                          <a:fillRect b="-5941"/>
                        </a:stretch>
                      </a:blipFill>
                    </p:spPr>
                    <p:txBody>
                      <a:bodyPr/>
                      <a:lstStyle/>
                      <a:p>
                        <a:r>
                          <a:rPr lang="ja-JP" altLang="en-US">
                            <a:noFill/>
                          </a:rPr>
                          <a:t> </a:t>
                        </a:r>
                      </a:p>
                    </p:txBody>
                  </p:sp>
                </mc:Fallback>
              </mc:AlternateContent>
              <p:grpSp>
                <p:nvGrpSpPr>
                  <p:cNvPr id="68" name="グループ化 67"/>
                  <p:cNvGrpSpPr/>
                  <p:nvPr/>
                </p:nvGrpSpPr>
                <p:grpSpPr>
                  <a:xfrm>
                    <a:off x="678268" y="4368089"/>
                    <a:ext cx="3351318" cy="1643170"/>
                    <a:chOff x="678268" y="4368089"/>
                    <a:chExt cx="3351318" cy="1643170"/>
                  </a:xfrm>
                </p:grpSpPr>
                <mc:AlternateContent xmlns:mc="http://schemas.openxmlformats.org/markup-compatibility/2006" xmlns:a14="http://schemas.microsoft.com/office/drawing/2010/main">
                  <mc:Choice Requires="a14">
                    <p:sp>
                      <p:nvSpPr>
                        <p:cNvPr id="69" name="テキスト ボックス 68"/>
                        <p:cNvSpPr txBox="1"/>
                        <p:nvPr/>
                      </p:nvSpPr>
                      <p:spPr>
                        <a:xfrm>
                          <a:off x="3134663" y="5749649"/>
                          <a:ext cx="305788"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100" b="0" i="1" smtClean="0">
                                    <a:latin typeface="Cambria Math" panose="02040503050406030204" pitchFamily="18" charset="0"/>
                                  </a:rPr>
                                  <m:t>𝑘</m:t>
                                </m:r>
                              </m:oMath>
                            </m:oMathPara>
                          </a14:m>
                          <a:endParaRPr kumimoji="1" lang="ja-JP" altLang="en-US" sz="1100"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3134663" y="5749649"/>
                          <a:ext cx="305788" cy="261610"/>
                        </a:xfrm>
                        <a:prstGeom prst="rect">
                          <a:avLst/>
                        </a:prstGeom>
                        <a:blipFill rotWithShape="0">
                          <a:blip r:embed="rId8"/>
                          <a:stretch>
                            <a:fillRect/>
                          </a:stretch>
                        </a:blipFill>
                      </p:spPr>
                      <p:txBody>
                        <a:bodyPr/>
                        <a:lstStyle/>
                        <a:p>
                          <a:r>
                            <a:rPr lang="ja-JP" altLang="en-US">
                              <a:noFill/>
                            </a:rPr>
                            <a:t> </a:t>
                          </a:r>
                        </a:p>
                      </p:txBody>
                    </p:sp>
                  </mc:Fallback>
                </mc:AlternateContent>
                <p:grpSp>
                  <p:nvGrpSpPr>
                    <p:cNvPr id="105" name="グループ化 104"/>
                    <p:cNvGrpSpPr/>
                    <p:nvPr/>
                  </p:nvGrpSpPr>
                  <p:grpSpPr>
                    <a:xfrm>
                      <a:off x="678268" y="4368089"/>
                      <a:ext cx="3351318" cy="1406315"/>
                      <a:chOff x="678268" y="4368089"/>
                      <a:chExt cx="3351318" cy="1406315"/>
                    </a:xfrm>
                  </p:grpSpPr>
                  <p:cxnSp>
                    <p:nvCxnSpPr>
                      <p:cNvPr id="106" name="直線矢印コネクタ 105"/>
                      <p:cNvCxnSpPr/>
                      <p:nvPr/>
                    </p:nvCxnSpPr>
                    <p:spPr>
                      <a:xfrm flipV="1">
                        <a:off x="1198859" y="4368089"/>
                        <a:ext cx="0" cy="1380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a:endCxn id="67" idx="0"/>
                      </p:cNvCxnSpPr>
                      <p:nvPr/>
                    </p:nvCxnSpPr>
                    <p:spPr>
                      <a:xfrm flipV="1">
                        <a:off x="1198859" y="5740932"/>
                        <a:ext cx="2184082" cy="7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テキスト ボックス 107"/>
                          <p:cNvSpPr txBox="1"/>
                          <p:nvPr/>
                        </p:nvSpPr>
                        <p:spPr>
                          <a:xfrm>
                            <a:off x="678268" y="5463836"/>
                            <a:ext cx="591957"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100" b="0" i="1" smtClean="0">
                                      <a:latin typeface="Cambria Math"/>
                                    </a:rPr>
                                    <m:t>𝐸</m:t>
                                  </m:r>
                                  <m:r>
                                    <a:rPr kumimoji="1" lang="en-US" altLang="ja-JP" sz="1100" b="0" i="1" smtClean="0">
                                      <a:latin typeface="Cambria Math"/>
                                    </a:rPr>
                                    <m:t>(</m:t>
                                  </m:r>
                                  <m:sSub>
                                    <m:sSubPr>
                                      <m:ctrlPr>
                                        <a:rPr kumimoji="1" lang="en-US" altLang="ja-JP" sz="1100" b="0" i="1" smtClean="0">
                                          <a:latin typeface="Cambria Math"/>
                                        </a:rPr>
                                      </m:ctrlPr>
                                    </m:sSubPr>
                                    <m:e>
                                      <m:r>
                                        <a:rPr kumimoji="1" lang="en-US" altLang="ja-JP" sz="1100" b="0" i="1" smtClean="0">
                                          <a:latin typeface="Cambria Math"/>
                                        </a:rPr>
                                        <m:t>𝑘</m:t>
                                      </m:r>
                                    </m:e>
                                    <m:sub>
                                      <m:r>
                                        <a:rPr kumimoji="1" lang="en-US" altLang="ja-JP" sz="1100" b="0" i="1" smtClean="0">
                                          <a:latin typeface="Cambria Math"/>
                                        </a:rPr>
                                        <m:t>⊥</m:t>
                                      </m:r>
                                    </m:sub>
                                  </m:sSub>
                                  <m:r>
                                    <a:rPr kumimoji="1" lang="en-US" altLang="ja-JP" sz="1100" b="0" i="1" smtClean="0">
                                      <a:latin typeface="Cambria Math"/>
                                    </a:rPr>
                                    <m:t>)</m:t>
                                  </m:r>
                                </m:oMath>
                              </m:oMathPara>
                            </a14:m>
                            <a:endParaRPr kumimoji="1" lang="ja-JP" altLang="en-US" sz="1100" dirty="0"/>
                          </a:p>
                        </p:txBody>
                      </p:sp>
                    </mc:Choice>
                    <mc:Fallback xmlns="">
                      <p:sp>
                        <p:nvSpPr>
                          <p:cNvPr id="108" name="テキスト ボックス 107"/>
                          <p:cNvSpPr txBox="1">
                            <a:spLocks noRot="1" noChangeAspect="1" noMove="1" noResize="1" noEditPoints="1" noAdjustHandles="1" noChangeArrowheads="1" noChangeShapeType="1" noTextEdit="1"/>
                          </p:cNvSpPr>
                          <p:nvPr/>
                        </p:nvSpPr>
                        <p:spPr>
                          <a:xfrm>
                            <a:off x="678268" y="5463836"/>
                            <a:ext cx="591957" cy="261610"/>
                          </a:xfrm>
                          <a:prstGeom prst="rect">
                            <a:avLst/>
                          </a:prstGeom>
                          <a:blipFill rotWithShape="0">
                            <a:blip r:embed="rId9"/>
                            <a:stretch>
                              <a:fillRect/>
                            </a:stretch>
                          </a:blipFill>
                        </p:spPr>
                        <p:txBody>
                          <a:bodyPr/>
                          <a:lstStyle/>
                          <a:p>
                            <a:r>
                              <a:rPr lang="ja-JP" altLang="en-US">
                                <a:noFill/>
                              </a:rPr>
                              <a:t> </a:t>
                            </a:r>
                          </a:p>
                        </p:txBody>
                      </p:sp>
                    </mc:Fallback>
                  </mc:AlternateContent>
                  <p:grpSp>
                    <p:nvGrpSpPr>
                      <p:cNvPr id="109" name="グループ化 108"/>
                      <p:cNvGrpSpPr/>
                      <p:nvPr/>
                    </p:nvGrpSpPr>
                    <p:grpSpPr>
                      <a:xfrm>
                        <a:off x="2234989" y="4756458"/>
                        <a:ext cx="1794597" cy="725393"/>
                        <a:chOff x="3293170" y="4476390"/>
                        <a:chExt cx="1839541" cy="564483"/>
                      </a:xfrm>
                    </p:grpSpPr>
                    <p:sp>
                      <p:nvSpPr>
                        <p:cNvPr id="114" name="フリーフォーム 113"/>
                        <p:cNvSpPr/>
                        <p:nvPr/>
                      </p:nvSpPr>
                      <p:spPr>
                        <a:xfrm>
                          <a:off x="3561238" y="4675638"/>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p:cNvSpPr/>
                        <p:nvPr/>
                      </p:nvSpPr>
                      <p:spPr>
                        <a:xfrm>
                          <a:off x="3293170" y="4498333"/>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リーフォーム 115"/>
                        <p:cNvSpPr/>
                        <p:nvPr/>
                      </p:nvSpPr>
                      <p:spPr>
                        <a:xfrm>
                          <a:off x="3842093" y="4855624"/>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3665779" y="4476390"/>
                          <a:ext cx="1466932" cy="207540"/>
                        </a:xfrm>
                        <a:prstGeom prst="rect">
                          <a:avLst/>
                        </a:prstGeom>
                        <a:noFill/>
                      </p:spPr>
                      <p:txBody>
                        <a:bodyPr wrap="square" rtlCol="0">
                          <a:spAutoFit/>
                        </a:bodyPr>
                        <a:lstStyle/>
                        <a:p>
                          <a:r>
                            <a:rPr kumimoji="1" lang="en-US" altLang="ja-JP" sz="1100" dirty="0" smtClean="0">
                              <a:solidFill>
                                <a:schemeClr val="accent2">
                                  <a:lumMod val="50000"/>
                                </a:schemeClr>
                              </a:solidFill>
                              <a:latin typeface="+mj-lt"/>
                              <a:ea typeface="+mj-ea"/>
                              <a:cs typeface="メイリオ" panose="020B0604030504040204" pitchFamily="50" charset="-128"/>
                            </a:rPr>
                            <a:t>enstrophy cascade</a:t>
                          </a:r>
                          <a:endParaRPr kumimoji="1" lang="ja-JP" altLang="en-US" sz="1100" dirty="0">
                            <a:solidFill>
                              <a:schemeClr val="accent2">
                                <a:lumMod val="50000"/>
                              </a:schemeClr>
                            </a:solidFill>
                            <a:latin typeface="+mj-lt"/>
                            <a:ea typeface="+mj-ea"/>
                            <a:cs typeface="メイリオ" panose="020B0604030504040204" pitchFamily="50" charset="-128"/>
                          </a:endParaRPr>
                        </a:p>
                      </p:txBody>
                    </p:sp>
                  </p:grpSp>
                  <p:grpSp>
                    <p:nvGrpSpPr>
                      <p:cNvPr id="110" name="グループ化 109"/>
                      <p:cNvGrpSpPr/>
                      <p:nvPr/>
                    </p:nvGrpSpPr>
                    <p:grpSpPr>
                      <a:xfrm>
                        <a:off x="1786098" y="4377056"/>
                        <a:ext cx="1799362" cy="394707"/>
                        <a:chOff x="3602109" y="4401827"/>
                        <a:chExt cx="1114175" cy="459047"/>
                      </a:xfrm>
                    </p:grpSpPr>
                    <p:sp>
                      <p:nvSpPr>
                        <p:cNvPr id="112" name="フリーフォーム 111"/>
                        <p:cNvSpPr/>
                        <p:nvPr/>
                      </p:nvSpPr>
                      <p:spPr>
                        <a:xfrm rot="21249578">
                          <a:off x="3602109" y="4675625"/>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4">
                              <a:lumMod val="75000"/>
                            </a:scheme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p:cNvSpPr txBox="1"/>
                        <p:nvPr/>
                      </p:nvSpPr>
                      <p:spPr>
                        <a:xfrm>
                          <a:off x="3687050" y="4401827"/>
                          <a:ext cx="1029234" cy="310176"/>
                        </a:xfrm>
                        <a:prstGeom prst="rect">
                          <a:avLst/>
                        </a:prstGeom>
                        <a:noFill/>
                        <a:ln>
                          <a:noFill/>
                        </a:ln>
                      </p:spPr>
                      <p:txBody>
                        <a:bodyPr wrap="square" rtlCol="0">
                          <a:spAutoFit/>
                        </a:bodyPr>
                        <a:lstStyle/>
                        <a:p>
                          <a:r>
                            <a:rPr kumimoji="1" lang="en-US" altLang="ja-JP" sz="1100" dirty="0" smtClean="0">
                              <a:solidFill>
                                <a:schemeClr val="accent4">
                                  <a:lumMod val="75000"/>
                                </a:schemeClr>
                              </a:solidFill>
                              <a:latin typeface="+mj-lt"/>
                              <a:ea typeface="+mj-ea"/>
                              <a:cs typeface="メイリオ" panose="020B0604030504040204" pitchFamily="50" charset="-128"/>
                            </a:rPr>
                            <a:t>energy inverse cascade</a:t>
                          </a:r>
                          <a:endParaRPr kumimoji="1" lang="ja-JP" altLang="en-US" sz="1100" dirty="0">
                            <a:solidFill>
                              <a:schemeClr val="accent4">
                                <a:lumMod val="75000"/>
                              </a:schemeClr>
                            </a:solidFill>
                            <a:latin typeface="+mj-lt"/>
                            <a:ea typeface="+mj-ea"/>
                            <a:cs typeface="メイリオ" panose="020B0604030504040204" pitchFamily="50" charset="-128"/>
                          </a:endParaRPr>
                        </a:p>
                      </p:txBody>
                    </p:sp>
                  </p:grpSp>
                  <p:cxnSp>
                    <p:nvCxnSpPr>
                      <p:cNvPr id="111" name="直線コネクタ 110"/>
                      <p:cNvCxnSpPr/>
                      <p:nvPr/>
                    </p:nvCxnSpPr>
                    <p:spPr>
                      <a:xfrm flipV="1">
                        <a:off x="2190471" y="4810646"/>
                        <a:ext cx="3897" cy="9637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cxnSp>
              <p:nvCxnSpPr>
                <p:cNvPr id="64" name="Straight Arrow Connector 31"/>
                <p:cNvCxnSpPr/>
                <p:nvPr/>
              </p:nvCxnSpPr>
              <p:spPr>
                <a:xfrm flipV="1">
                  <a:off x="2190471" y="4852988"/>
                  <a:ext cx="0" cy="873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39"/>
                <p:cNvCxnSpPr/>
                <p:nvPr/>
              </p:nvCxnSpPr>
              <p:spPr>
                <a:xfrm>
                  <a:off x="2913928" y="5481850"/>
                  <a:ext cx="0" cy="2297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62" name="フリーフォーム 61"/>
              <p:cNvSpPr/>
              <p:nvPr/>
            </p:nvSpPr>
            <p:spPr>
              <a:xfrm>
                <a:off x="1240971" y="4671785"/>
                <a:ext cx="1744825" cy="1038550"/>
              </a:xfrm>
              <a:custGeom>
                <a:avLst/>
                <a:gdLst>
                  <a:gd name="connsiteX0" fmla="*/ 0 w 1744825"/>
                  <a:gd name="connsiteY0" fmla="*/ 1038550 h 1038550"/>
                  <a:gd name="connsiteX1" fmla="*/ 317241 w 1744825"/>
                  <a:gd name="connsiteY1" fmla="*/ 86827 h 1038550"/>
                  <a:gd name="connsiteX2" fmla="*/ 998376 w 1744825"/>
                  <a:gd name="connsiteY2" fmla="*/ 133480 h 1038550"/>
                  <a:gd name="connsiteX3" fmla="*/ 1744825 w 1744825"/>
                  <a:gd name="connsiteY3" fmla="*/ 879929 h 1038550"/>
                </a:gdLst>
                <a:ahLst/>
                <a:cxnLst>
                  <a:cxn ang="0">
                    <a:pos x="connsiteX0" y="connsiteY0"/>
                  </a:cxn>
                  <a:cxn ang="0">
                    <a:pos x="connsiteX1" y="connsiteY1"/>
                  </a:cxn>
                  <a:cxn ang="0">
                    <a:pos x="connsiteX2" y="connsiteY2"/>
                  </a:cxn>
                  <a:cxn ang="0">
                    <a:pos x="connsiteX3" y="connsiteY3"/>
                  </a:cxn>
                </a:cxnLst>
                <a:rect l="l" t="t" r="r" b="b"/>
                <a:pathLst>
                  <a:path w="1744825" h="1038550">
                    <a:moveTo>
                      <a:pt x="0" y="1038550"/>
                    </a:moveTo>
                    <a:cubicBezTo>
                      <a:pt x="75422" y="638111"/>
                      <a:pt x="150845" y="237672"/>
                      <a:pt x="317241" y="86827"/>
                    </a:cubicBezTo>
                    <a:cubicBezTo>
                      <a:pt x="483637" y="-64018"/>
                      <a:pt x="760445" y="1296"/>
                      <a:pt x="998376" y="133480"/>
                    </a:cubicBezTo>
                    <a:cubicBezTo>
                      <a:pt x="1236307" y="265664"/>
                      <a:pt x="1490566" y="572796"/>
                      <a:pt x="1744825" y="879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0" name="直線コネクタ 59"/>
            <p:cNvCxnSpPr/>
            <p:nvPr/>
          </p:nvCxnSpPr>
          <p:spPr>
            <a:xfrm flipV="1">
              <a:off x="3162297" y="1754676"/>
              <a:ext cx="0" cy="129091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496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a:t>Zonal flow formation through</a:t>
            </a:r>
            <a:br>
              <a:rPr lang="en-US" altLang="ja-JP" sz="3600" dirty="0"/>
            </a:br>
            <a:r>
              <a:rPr lang="en-US" altLang="ja-JP" sz="3600" dirty="0"/>
              <a:t>self organization</a:t>
            </a:r>
            <a:endParaRPr kumimoji="1" lang="ja-JP" altLang="en-US" sz="36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273200" y="1268945"/>
                <a:ext cx="7834184" cy="4889993"/>
              </a:xfrm>
              <a:prstGeom prst="rect">
                <a:avLst/>
              </a:prstGeom>
              <a:noFill/>
            </p:spPr>
            <p:txBody>
              <a:bodyPr wrap="square" rtlCol="0">
                <a:spAutoFit/>
              </a:bodyPr>
              <a:lstStyle/>
              <a:p>
                <a:pPr lvl="0"/>
                <a:r>
                  <a:rPr lang="en-US" altLang="ja-JP" dirty="0" smtClean="0">
                    <a:solidFill>
                      <a:srgbClr val="0070C0">
                        <a:lumMod val="75000"/>
                      </a:srgbClr>
                    </a:solidFill>
                    <a:cs typeface="メイリオ" panose="020B0604030504040204" pitchFamily="50" charset="-128"/>
                    <a:sym typeface="Wingdings" panose="05000000000000000000" pitchFamily="2" charset="2"/>
                  </a:rPr>
                  <a:t>High-k</a:t>
                </a:r>
                <a:r>
                  <a:rPr lang="en-US" altLang="ja-JP" dirty="0" smtClean="0">
                    <a:solidFill>
                      <a:srgbClr val="181818"/>
                    </a:solidFill>
                    <a:cs typeface="メイリオ" panose="020B0604030504040204" pitchFamily="50" charset="-128"/>
                    <a:sym typeface="Wingdings" panose="05000000000000000000" pitchFamily="2" charset="2"/>
                  </a:rPr>
                  <a:t>: </a:t>
                </a:r>
                <a:r>
                  <a:rPr lang="en-US" altLang="ja-JP" dirty="0">
                    <a:solidFill>
                      <a:srgbClr val="181818"/>
                    </a:solidFill>
                    <a:cs typeface="メイリオ" panose="020B0604030504040204" pitchFamily="50" charset="-128"/>
                    <a:sym typeface="Wingdings" panose="05000000000000000000" pitchFamily="2" charset="2"/>
                  </a:rPr>
                  <a:t>nonlinear transfer rate:</a:t>
                </a:r>
                <a:r>
                  <a:rPr lang="en-US" altLang="ja-JP" dirty="0" smtClean="0">
                    <a:solidFill>
                      <a:srgbClr val="181818"/>
                    </a:solidFill>
                    <a:cs typeface="メイリオ" panose="020B0604030504040204" pitchFamily="50" charset="-128"/>
                    <a:sym typeface="Wingdings" panose="05000000000000000000" pitchFamily="2" charset="2"/>
                  </a:rPr>
                  <a:t>	</a:t>
                </a:r>
                <a14:m>
                  <m:oMath xmlns:m="http://schemas.openxmlformats.org/officeDocument/2006/math">
                    <m:sSub>
                      <m:sSubPr>
                        <m:ctrlPr>
                          <a:rPr lang="en-US" altLang="ja-JP" i="1">
                            <a:solidFill>
                              <a:srgbClr val="181818"/>
                            </a:solidFill>
                            <a:latin typeface="Cambria Math"/>
                            <a:cs typeface="メイリオ" panose="020B0604030504040204" pitchFamily="50" charset="-128"/>
                            <a:sym typeface="Wingdings" panose="05000000000000000000" pitchFamily="2" charset="2"/>
                          </a:rPr>
                        </m:ctrlPr>
                      </m:sSubPr>
                      <m:e>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𝜔</m:t>
                        </m:r>
                      </m:e>
                      <m:sub>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𝑡</m:t>
                        </m:r>
                      </m:sub>
                    </m:sSub>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f>
                      <m:fPr>
                        <m:ctrlPr>
                          <a:rPr lang="en-US" altLang="ja-JP" i="1">
                            <a:solidFill>
                              <a:srgbClr val="181818"/>
                            </a:solidFill>
                            <a:latin typeface="Cambria Math"/>
                            <a:cs typeface="メイリオ" panose="020B0604030504040204" pitchFamily="50" charset="-128"/>
                            <a:sym typeface="Wingdings" panose="05000000000000000000" pitchFamily="2" charset="2"/>
                          </a:rPr>
                        </m:ctrlPr>
                      </m:fPr>
                      <m:num>
                        <m:sSup>
                          <m:sSupPr>
                            <m:ctrlPr>
                              <a:rPr lang="en-US" altLang="ja-JP" i="1">
                                <a:solidFill>
                                  <a:srgbClr val="181818"/>
                                </a:solidFill>
                                <a:latin typeface="Cambria Math"/>
                                <a:cs typeface="メイリオ" panose="020B0604030504040204" pitchFamily="50" charset="-128"/>
                                <a:sym typeface="Wingdings" panose="05000000000000000000" pitchFamily="2" charset="2"/>
                              </a:rPr>
                            </m:ctrlPr>
                          </m:sSupPr>
                          <m:e>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𝑘</m:t>
                            </m:r>
                          </m:e>
                          <m:sup>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2</m:t>
                            </m:r>
                          </m:sup>
                        </m:sSup>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𝜙</m:t>
                        </m:r>
                      </m:num>
                      <m:den>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𝜏</m:t>
                        </m:r>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sSubSup>
                          <m:sSubSupPr>
                            <m:ctrlPr>
                              <a:rPr lang="en-US" altLang="ja-JP" i="1">
                                <a:solidFill>
                                  <a:srgbClr val="181818"/>
                                </a:solidFill>
                                <a:latin typeface="Cambria Math"/>
                                <a:cs typeface="メイリオ" panose="020B0604030504040204" pitchFamily="50" charset="-128"/>
                                <a:sym typeface="Wingdings" panose="05000000000000000000" pitchFamily="2" charset="2"/>
                              </a:rPr>
                            </m:ctrlPr>
                          </m:sSubSupPr>
                          <m:e>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𝜌</m:t>
                            </m:r>
                          </m:e>
                          <m:sub>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𝑠</m:t>
                            </m:r>
                          </m:sub>
                          <m:sup>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2</m:t>
                            </m:r>
                          </m:sup>
                        </m:sSubSup>
                        <m:sSup>
                          <m:sSupPr>
                            <m:ctrlPr>
                              <a:rPr lang="en-US" altLang="ja-JP" i="1">
                                <a:solidFill>
                                  <a:srgbClr val="181818"/>
                                </a:solidFill>
                                <a:latin typeface="Cambria Math"/>
                                <a:cs typeface="メイリオ" panose="020B0604030504040204" pitchFamily="50" charset="-128"/>
                                <a:sym typeface="Wingdings" panose="05000000000000000000" pitchFamily="2" charset="2"/>
                              </a:rPr>
                            </m:ctrlPr>
                          </m:sSupPr>
                          <m:e>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𝑘</m:t>
                            </m:r>
                          </m:e>
                          <m:sup>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2</m:t>
                            </m:r>
                          </m:sup>
                        </m:sSup>
                      </m:den>
                    </m:f>
                    <m:r>
                      <m:rPr>
                        <m:nor/>
                      </m:rPr>
                      <a:rPr lang="en-US" altLang="ja-JP" dirty="0">
                        <a:solidFill>
                          <a:srgbClr val="181818"/>
                        </a:solidFill>
                        <a:cs typeface="メイリオ" panose="020B0604030504040204" pitchFamily="50" charset="-128"/>
                      </a:rPr>
                      <m:t> ,</m:t>
                    </m:r>
                  </m:oMath>
                </a14:m>
                <a:endParaRPr lang="en-US" altLang="ja-JP" dirty="0">
                  <a:solidFill>
                    <a:srgbClr val="181818"/>
                  </a:solidFill>
                  <a:cs typeface="メイリオ" panose="020B0604030504040204" pitchFamily="50" charset="-128"/>
                </a:endParaRPr>
              </a:p>
              <a:p>
                <a:pPr lvl="0"/>
                <a:r>
                  <a:rPr lang="en-US" altLang="ja-JP" dirty="0">
                    <a:solidFill>
                      <a:srgbClr val="F2F2F2">
                        <a:lumMod val="50000"/>
                      </a:srgbClr>
                    </a:solidFill>
                    <a:cs typeface="メイリオ" panose="020B0604030504040204" pitchFamily="50" charset="-128"/>
                    <a:sym typeface="Wingdings" panose="05000000000000000000" pitchFamily="2" charset="2"/>
                  </a:rPr>
                  <a:t>Low-k </a:t>
                </a:r>
                <a:r>
                  <a:rPr lang="en-US" altLang="ja-JP" dirty="0" smtClean="0">
                    <a:solidFill>
                      <a:srgbClr val="181818"/>
                    </a:solidFill>
                    <a:cs typeface="メイリオ" panose="020B0604030504040204" pitchFamily="50" charset="-128"/>
                    <a:sym typeface="Wingdings" panose="05000000000000000000" pitchFamily="2" charset="2"/>
                  </a:rPr>
                  <a:t>: </a:t>
                </a:r>
                <a:r>
                  <a:rPr lang="en-US" altLang="ja-JP" dirty="0">
                    <a:solidFill>
                      <a:srgbClr val="181818"/>
                    </a:solidFill>
                    <a:cs typeface="メイリオ" panose="020B0604030504040204" pitchFamily="50" charset="-128"/>
                    <a:sym typeface="Wingdings" panose="05000000000000000000" pitchFamily="2" charset="2"/>
                  </a:rPr>
                  <a:t>drift wave dispersion: 	</a:t>
                </a:r>
                <a14:m>
                  <m:oMath xmlns:m="http://schemas.openxmlformats.org/officeDocument/2006/math">
                    <m:sSubSup>
                      <m:sSubSupPr>
                        <m:ctrlPr>
                          <a:rPr lang="en-US" altLang="ja-JP" i="1">
                            <a:solidFill>
                              <a:srgbClr val="181818"/>
                            </a:solidFill>
                            <a:latin typeface="Cambria Math"/>
                            <a:cs typeface="メイリオ" panose="020B0604030504040204" pitchFamily="50" charset="-128"/>
                            <a:sym typeface="Wingdings" panose="05000000000000000000" pitchFamily="2" charset="2"/>
                          </a:rPr>
                        </m:ctrlPr>
                      </m:sSubSupPr>
                      <m:e>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𝜔</m:t>
                        </m:r>
                      </m:e>
                      <m:sub>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𝑒</m:t>
                        </m:r>
                      </m:sub>
                      <m:sup>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sup>
                    </m:sSubSup>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f>
                      <m:fPr>
                        <m:ctrlPr>
                          <a:rPr lang="en-US" altLang="ja-JP" i="1">
                            <a:solidFill>
                              <a:srgbClr val="181818"/>
                            </a:solidFill>
                            <a:latin typeface="Cambria Math"/>
                            <a:cs typeface="メイリオ" panose="020B0604030504040204" pitchFamily="50" charset="-128"/>
                            <a:sym typeface="Wingdings" panose="05000000000000000000" pitchFamily="2" charset="2"/>
                          </a:rPr>
                        </m:ctrlPr>
                      </m:fPr>
                      <m:num>
                        <m:sSubSup>
                          <m:sSubSupPr>
                            <m:ctrlPr>
                              <a:rPr lang="en-US" altLang="ja-JP" i="1">
                                <a:solidFill>
                                  <a:srgbClr val="181818"/>
                                </a:solidFill>
                                <a:latin typeface="Cambria Math"/>
                                <a:cs typeface="メイリオ" panose="020B0604030504040204" pitchFamily="50" charset="-128"/>
                                <a:sym typeface="Wingdings" panose="05000000000000000000" pitchFamily="2" charset="2"/>
                              </a:rPr>
                            </m:ctrlPr>
                          </m:sSubSupPr>
                          <m:e>
                            <m:r>
                              <a:rPr lang="en-US" altLang="ja-JP" i="1">
                                <a:solidFill>
                                  <a:srgbClr val="181818"/>
                                </a:solidFill>
                                <a:latin typeface="Cambria Math"/>
                                <a:cs typeface="メイリオ" panose="020B0604030504040204" pitchFamily="50" charset="-128"/>
                                <a:sym typeface="Wingdings" panose="05000000000000000000" pitchFamily="2" charset="2"/>
                              </a:rPr>
                              <m:t>𝐿</m:t>
                            </m:r>
                          </m:e>
                          <m:sub>
                            <m:r>
                              <a:rPr lang="en-US" altLang="ja-JP" i="1">
                                <a:solidFill>
                                  <a:srgbClr val="181818"/>
                                </a:solidFill>
                                <a:latin typeface="Cambria Math"/>
                                <a:cs typeface="メイリオ" panose="020B0604030504040204" pitchFamily="50" charset="-128"/>
                                <a:sym typeface="Wingdings" panose="05000000000000000000" pitchFamily="2" charset="2"/>
                              </a:rPr>
                              <m:t>𝑛</m:t>
                            </m:r>
                          </m:sub>
                          <m:sup>
                            <m:r>
                              <a:rPr lang="en-US" altLang="ja-JP" i="1">
                                <a:solidFill>
                                  <a:srgbClr val="181818"/>
                                </a:solidFill>
                                <a:latin typeface="Cambria Math"/>
                                <a:cs typeface="メイリオ" panose="020B0604030504040204" pitchFamily="50" charset="-128"/>
                                <a:sym typeface="Wingdings" panose="05000000000000000000" pitchFamily="2" charset="2"/>
                              </a:rPr>
                              <m:t>−1</m:t>
                            </m:r>
                          </m:sup>
                        </m:sSubSup>
                        <m:sSub>
                          <m:sSubPr>
                            <m:ctrlPr>
                              <a:rPr lang="en-US" altLang="ja-JP" i="1">
                                <a:solidFill>
                                  <a:srgbClr val="181818"/>
                                </a:solidFill>
                                <a:latin typeface="Cambria Math"/>
                                <a:cs typeface="メイリオ" panose="020B0604030504040204" pitchFamily="50" charset="-128"/>
                                <a:sym typeface="Wingdings" panose="05000000000000000000" pitchFamily="2" charset="2"/>
                              </a:rPr>
                            </m:ctrlPr>
                          </m:sSubPr>
                          <m:e>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𝑘</m:t>
                            </m:r>
                          </m:e>
                          <m:sub>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𝑦</m:t>
                            </m:r>
                          </m:sub>
                        </m:sSub>
                      </m:num>
                      <m:den>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𝜏</m:t>
                        </m:r>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sSubSup>
                          <m:sSubSupPr>
                            <m:ctrlPr>
                              <a:rPr lang="en-US" altLang="ja-JP" i="1">
                                <a:solidFill>
                                  <a:srgbClr val="181818"/>
                                </a:solidFill>
                                <a:latin typeface="Cambria Math"/>
                                <a:cs typeface="メイリオ" panose="020B0604030504040204" pitchFamily="50" charset="-128"/>
                                <a:sym typeface="Wingdings" panose="05000000000000000000" pitchFamily="2" charset="2"/>
                              </a:rPr>
                            </m:ctrlPr>
                          </m:sSubSupPr>
                          <m:e>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𝜌</m:t>
                            </m:r>
                          </m:e>
                          <m:sub>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𝑠</m:t>
                            </m:r>
                          </m:sub>
                          <m:sup>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2</m:t>
                            </m:r>
                          </m:sup>
                        </m:sSubSup>
                        <m:sSup>
                          <m:sSupPr>
                            <m:ctrlPr>
                              <a:rPr lang="en-US" altLang="ja-JP" i="1">
                                <a:solidFill>
                                  <a:srgbClr val="181818"/>
                                </a:solidFill>
                                <a:latin typeface="Cambria Math"/>
                                <a:cs typeface="メイリオ" panose="020B0604030504040204" pitchFamily="50" charset="-128"/>
                                <a:sym typeface="Wingdings" panose="05000000000000000000" pitchFamily="2" charset="2"/>
                              </a:rPr>
                            </m:ctrlPr>
                          </m:sSupPr>
                          <m:e>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𝑘</m:t>
                            </m:r>
                          </m:e>
                          <m:sup>
                            <m:r>
                              <a:rPr lang="en-US" altLang="ja-JP" i="1">
                                <a:solidFill>
                                  <a:srgbClr val="181818"/>
                                </a:solidFill>
                                <a:latin typeface="Cambria Math" panose="02040503050406030204" pitchFamily="18" charset="0"/>
                                <a:cs typeface="メイリオ" panose="020B0604030504040204" pitchFamily="50" charset="-128"/>
                                <a:sym typeface="Wingdings" panose="05000000000000000000" pitchFamily="2" charset="2"/>
                              </a:rPr>
                              <m:t>2</m:t>
                            </m:r>
                          </m:sup>
                        </m:sSup>
                      </m:den>
                    </m:f>
                  </m:oMath>
                </a14:m>
                <a:r>
                  <a:rPr lang="en-US" altLang="ja-JP" dirty="0">
                    <a:solidFill>
                      <a:srgbClr val="181818"/>
                    </a:solidFill>
                    <a:cs typeface="メイリオ" panose="020B0604030504040204" pitchFamily="50" charset="-128"/>
                  </a:rPr>
                  <a:t> ,</a:t>
                </a:r>
              </a:p>
              <a:p>
                <a:pPr lvl="0"/>
                <a:endParaRPr lang="en-US" altLang="ja-JP" dirty="0" smtClean="0">
                  <a:solidFill>
                    <a:srgbClr val="181818"/>
                  </a:solidFill>
                  <a:cs typeface="メイリオ" panose="020B0604030504040204" pitchFamily="50" charset="-128"/>
                </a:endParaRPr>
              </a:p>
              <a:p>
                <a:pPr lvl="0"/>
                <a:endParaRPr lang="en-US" altLang="ja-JP" dirty="0">
                  <a:solidFill>
                    <a:srgbClr val="181818"/>
                  </a:solidFill>
                  <a:cs typeface="メイリオ" panose="020B0604030504040204" pitchFamily="50" charset="-128"/>
                </a:endParaRPr>
              </a:p>
              <a:p>
                <a:pPr lvl="0"/>
                <a:r>
                  <a:rPr lang="en-US" altLang="ja-JP" dirty="0">
                    <a:solidFill>
                      <a:srgbClr val="181818"/>
                    </a:solidFill>
                    <a:cs typeface="メイリオ" panose="020B0604030504040204" pitchFamily="50" charset="-128"/>
                  </a:rPr>
                  <a:t>Energy inverse cascade is suppressed due to </a:t>
                </a:r>
                <a:r>
                  <a:rPr lang="en-US" altLang="ja-JP" dirty="0" smtClean="0">
                    <a:solidFill>
                      <a:srgbClr val="181818"/>
                    </a:solidFill>
                    <a:cs typeface="メイリオ" panose="020B0604030504040204" pitchFamily="50" charset="-128"/>
                  </a:rPr>
                  <a:t/>
                </a:r>
                <a:br>
                  <a:rPr lang="en-US" altLang="ja-JP" dirty="0" smtClean="0">
                    <a:solidFill>
                      <a:srgbClr val="181818"/>
                    </a:solidFill>
                    <a:cs typeface="メイリオ" panose="020B0604030504040204" pitchFamily="50" charset="-128"/>
                  </a:rPr>
                </a:br>
                <a:r>
                  <a:rPr lang="en-US" altLang="ja-JP" dirty="0" smtClean="0">
                    <a:solidFill>
                      <a:srgbClr val="181818"/>
                    </a:solidFill>
                    <a:cs typeface="メイリオ" panose="020B0604030504040204" pitchFamily="50" charset="-128"/>
                  </a:rPr>
                  <a:t>linear </a:t>
                </a:r>
                <a:r>
                  <a:rPr lang="en-US" altLang="ja-JP" dirty="0">
                    <a:solidFill>
                      <a:srgbClr val="181818"/>
                    </a:solidFill>
                    <a:cs typeface="メイリオ" panose="020B0604030504040204" pitchFamily="50" charset="-128"/>
                  </a:rPr>
                  <a:t>dispersion.</a:t>
                </a:r>
              </a:p>
              <a:p>
                <a:pPr lvl="0"/>
                <a:r>
                  <a:rPr lang="en-US" altLang="ja-JP" dirty="0">
                    <a:solidFill>
                      <a:srgbClr val="181818"/>
                    </a:solidFill>
                    <a:cs typeface="メイリオ" panose="020B0604030504040204" pitchFamily="50" charset="-128"/>
                  </a:rPr>
                  <a:t>Energy spectrum stagnate around </a:t>
                </a:r>
                <a:r>
                  <a:rPr lang="en-US" altLang="ja-JP" dirty="0" smtClean="0">
                    <a:solidFill>
                      <a:srgbClr val="181818"/>
                    </a:solidFill>
                    <a:cs typeface="メイリオ" panose="020B0604030504040204" pitchFamily="50" charset="-128"/>
                  </a:rPr>
                  <a:t/>
                </a:r>
                <a:br>
                  <a:rPr lang="en-US" altLang="ja-JP" dirty="0" smtClean="0">
                    <a:solidFill>
                      <a:srgbClr val="181818"/>
                    </a:solidFill>
                    <a:cs typeface="メイリオ" panose="020B0604030504040204" pitchFamily="50" charset="-128"/>
                  </a:rPr>
                </a:br>
                <a14:m>
                  <m:oMath xmlns:m="http://schemas.openxmlformats.org/officeDocument/2006/math">
                    <m:sSub>
                      <m:sSubPr>
                        <m:ctrlPr>
                          <a:rPr lang="en-US" altLang="ja-JP" i="1">
                            <a:solidFill>
                              <a:srgbClr val="181818"/>
                            </a:solidFill>
                            <a:latin typeface="Cambria Math"/>
                            <a:cs typeface="メイリオ" panose="020B0604030504040204" pitchFamily="50" charset="-128"/>
                          </a:rPr>
                        </m:ctrlPr>
                      </m:sSubPr>
                      <m:e>
                        <m:r>
                          <a:rPr lang="en-US" altLang="ja-JP" i="1">
                            <a:solidFill>
                              <a:srgbClr val="181818"/>
                            </a:solidFill>
                            <a:latin typeface="Cambria Math" panose="02040503050406030204" pitchFamily="18" charset="0"/>
                            <a:cs typeface="メイリオ" panose="020B0604030504040204" pitchFamily="50" charset="-128"/>
                          </a:rPr>
                          <m:t>𝑘</m:t>
                        </m:r>
                      </m:e>
                      <m:sub>
                        <m:r>
                          <a:rPr lang="en-US" altLang="ja-JP" i="1">
                            <a:solidFill>
                              <a:srgbClr val="181818"/>
                            </a:solidFill>
                            <a:latin typeface="Cambria Math" panose="02040503050406030204" pitchFamily="18" charset="0"/>
                            <a:cs typeface="メイリオ" panose="020B0604030504040204" pitchFamily="50" charset="-128"/>
                          </a:rPr>
                          <m:t>𝑐</m:t>
                        </m:r>
                      </m:sub>
                    </m:sSub>
                    <m:r>
                      <a:rPr lang="en-US" altLang="ja-JP" b="0" i="1" smtClean="0">
                        <a:solidFill>
                          <a:srgbClr val="181818"/>
                        </a:solidFill>
                        <a:latin typeface="Cambria Math" panose="02040503050406030204" pitchFamily="18" charset="0"/>
                        <a:cs typeface="メイリオ" panose="020B0604030504040204" pitchFamily="50" charset="-128"/>
                      </a:rPr>
                      <m:t> </m:t>
                    </m:r>
                    <m:d>
                      <m:dPr>
                        <m:ctrlPr>
                          <a:rPr lang="en-US" altLang="ja-JP" b="0" i="1" smtClean="0">
                            <a:solidFill>
                              <a:srgbClr val="181818"/>
                            </a:solidFill>
                            <a:latin typeface="Cambria Math"/>
                            <a:cs typeface="メイリオ" panose="020B0604030504040204" pitchFamily="50" charset="-128"/>
                          </a:rPr>
                        </m:ctrlPr>
                      </m:dPr>
                      <m:e>
                        <m:sSub>
                          <m:sSubPr>
                            <m:ctrlPr>
                              <a:rPr lang="en-US" altLang="ja-JP" i="1">
                                <a:solidFill>
                                  <a:srgbClr val="181818"/>
                                </a:solidFill>
                                <a:latin typeface="Cambria Math"/>
                              </a:rPr>
                            </m:ctrlPr>
                          </m:sSubPr>
                          <m:e>
                            <m:r>
                              <a:rPr lang="en-US" altLang="ja-JP" i="1">
                                <a:solidFill>
                                  <a:srgbClr val="181818"/>
                                </a:solidFill>
                                <a:latin typeface="Cambria Math" panose="02040503050406030204" pitchFamily="18" charset="0"/>
                              </a:rPr>
                              <m:t>𝜔</m:t>
                            </m:r>
                          </m:e>
                          <m:sub>
                            <m:r>
                              <a:rPr lang="en-US" altLang="ja-JP" i="1">
                                <a:solidFill>
                                  <a:srgbClr val="181818"/>
                                </a:solidFill>
                                <a:latin typeface="Cambria Math" panose="02040503050406030204" pitchFamily="18" charset="0"/>
                              </a:rPr>
                              <m:t>𝑡</m:t>
                            </m:r>
                          </m:sub>
                        </m:sSub>
                        <m:r>
                          <a:rPr lang="en-US" altLang="ja-JP" i="1">
                            <a:solidFill>
                              <a:srgbClr val="181818"/>
                            </a:solidFill>
                            <a:latin typeface="Cambria Math" panose="02040503050406030204" pitchFamily="18" charset="0"/>
                          </a:rPr>
                          <m:t> </m:t>
                        </m:r>
                        <m:d>
                          <m:dPr>
                            <m:ctrlPr>
                              <a:rPr lang="en-US" altLang="ja-JP" i="1">
                                <a:solidFill>
                                  <a:srgbClr val="181818"/>
                                </a:solidFill>
                                <a:latin typeface="Cambria Math"/>
                              </a:rPr>
                            </m:ctrlPr>
                          </m:dPr>
                          <m:e>
                            <m:sSub>
                              <m:sSubPr>
                                <m:ctrlPr>
                                  <a:rPr lang="en-US" altLang="ja-JP" i="1">
                                    <a:solidFill>
                                      <a:srgbClr val="181818"/>
                                    </a:solidFill>
                                    <a:latin typeface="Cambria Math"/>
                                  </a:rPr>
                                </m:ctrlPr>
                              </m:sSubPr>
                              <m:e>
                                <m:r>
                                  <a:rPr lang="en-US" altLang="ja-JP" i="1">
                                    <a:solidFill>
                                      <a:srgbClr val="181818"/>
                                    </a:solidFill>
                                    <a:latin typeface="Cambria Math" panose="02040503050406030204" pitchFamily="18" charset="0"/>
                                  </a:rPr>
                                  <m:t>𝑘</m:t>
                                </m:r>
                              </m:e>
                              <m:sub>
                                <m:r>
                                  <a:rPr lang="en-US" altLang="ja-JP" i="1">
                                    <a:solidFill>
                                      <a:srgbClr val="181818"/>
                                    </a:solidFill>
                                    <a:latin typeface="Cambria Math" panose="02040503050406030204" pitchFamily="18" charset="0"/>
                                  </a:rPr>
                                  <m:t>𝑐</m:t>
                                </m:r>
                              </m:sub>
                            </m:sSub>
                          </m:e>
                        </m:d>
                        <m:r>
                          <a:rPr lang="en-US" altLang="ja-JP" i="1">
                            <a:solidFill>
                              <a:srgbClr val="181818"/>
                            </a:solidFill>
                            <a:latin typeface="Cambria Math" panose="02040503050406030204" pitchFamily="18" charset="0"/>
                          </a:rPr>
                          <m:t>∼</m:t>
                        </m:r>
                        <m:sSubSup>
                          <m:sSubSupPr>
                            <m:ctrlPr>
                              <a:rPr lang="en-US" altLang="ja-JP" i="1">
                                <a:solidFill>
                                  <a:srgbClr val="181818"/>
                                </a:solidFill>
                                <a:latin typeface="Cambria Math"/>
                              </a:rPr>
                            </m:ctrlPr>
                          </m:sSubSupPr>
                          <m:e>
                            <m:r>
                              <a:rPr lang="en-US" altLang="ja-JP" i="1">
                                <a:solidFill>
                                  <a:srgbClr val="181818"/>
                                </a:solidFill>
                                <a:latin typeface="Cambria Math" panose="02040503050406030204" pitchFamily="18" charset="0"/>
                              </a:rPr>
                              <m:t>𝜔</m:t>
                            </m:r>
                          </m:e>
                          <m:sub>
                            <m:r>
                              <a:rPr lang="en-US" altLang="ja-JP" i="1">
                                <a:solidFill>
                                  <a:srgbClr val="181818"/>
                                </a:solidFill>
                                <a:latin typeface="Cambria Math" panose="02040503050406030204" pitchFamily="18" charset="0"/>
                              </a:rPr>
                              <m:t>𝑒</m:t>
                            </m:r>
                          </m:sub>
                          <m:sup>
                            <m:r>
                              <a:rPr lang="en-US" altLang="ja-JP" i="1">
                                <a:solidFill>
                                  <a:srgbClr val="181818"/>
                                </a:solidFill>
                                <a:latin typeface="Cambria Math" panose="02040503050406030204" pitchFamily="18" charset="0"/>
                              </a:rPr>
                              <m:t>∗</m:t>
                            </m:r>
                          </m:sup>
                        </m:sSubSup>
                        <m:d>
                          <m:dPr>
                            <m:ctrlPr>
                              <a:rPr lang="en-US" altLang="ja-JP" i="1">
                                <a:solidFill>
                                  <a:srgbClr val="181818"/>
                                </a:solidFill>
                                <a:latin typeface="Cambria Math"/>
                              </a:rPr>
                            </m:ctrlPr>
                          </m:dPr>
                          <m:e>
                            <m:sSub>
                              <m:sSubPr>
                                <m:ctrlPr>
                                  <a:rPr lang="en-US" altLang="ja-JP" i="1">
                                    <a:solidFill>
                                      <a:srgbClr val="181818"/>
                                    </a:solidFill>
                                    <a:latin typeface="Cambria Math"/>
                                  </a:rPr>
                                </m:ctrlPr>
                              </m:sSubPr>
                              <m:e>
                                <m:r>
                                  <a:rPr lang="en-US" altLang="ja-JP" i="1">
                                    <a:solidFill>
                                      <a:srgbClr val="181818"/>
                                    </a:solidFill>
                                    <a:latin typeface="Cambria Math" panose="02040503050406030204" pitchFamily="18" charset="0"/>
                                  </a:rPr>
                                  <m:t>𝑘</m:t>
                                </m:r>
                              </m:e>
                              <m:sub>
                                <m:r>
                                  <a:rPr lang="en-US" altLang="ja-JP" i="1">
                                    <a:solidFill>
                                      <a:srgbClr val="181818"/>
                                    </a:solidFill>
                                    <a:latin typeface="Cambria Math" panose="02040503050406030204" pitchFamily="18" charset="0"/>
                                  </a:rPr>
                                  <m:t>𝑐</m:t>
                                </m:r>
                              </m:sub>
                            </m:sSub>
                          </m:e>
                        </m:d>
                      </m:e>
                    </m:d>
                  </m:oMath>
                </a14:m>
                <a:r>
                  <a:rPr lang="en-US" altLang="ja-JP" sz="2000" dirty="0" smtClean="0">
                    <a:solidFill>
                      <a:srgbClr val="C00000"/>
                    </a:solidFill>
                    <a:cs typeface="メイリオ" panose="020B0604030504040204" pitchFamily="50" charset="-128"/>
                    <a:sym typeface="Wingdings" panose="05000000000000000000" pitchFamily="2" charset="2"/>
                  </a:rPr>
                  <a:t> :Rhines </a:t>
                </a:r>
                <a:r>
                  <a:rPr lang="en-US" altLang="ja-JP" sz="2000" dirty="0">
                    <a:solidFill>
                      <a:srgbClr val="C00000"/>
                    </a:solidFill>
                    <a:cs typeface="メイリオ" panose="020B0604030504040204" pitchFamily="50" charset="-128"/>
                    <a:sym typeface="Wingdings" panose="05000000000000000000" pitchFamily="2" charset="2"/>
                  </a:rPr>
                  <a:t>scale</a:t>
                </a:r>
                <a:r>
                  <a:rPr lang="en-US" altLang="ja-JP" dirty="0">
                    <a:solidFill>
                      <a:srgbClr val="181818"/>
                    </a:solidFill>
                    <a:cs typeface="メイリオ" panose="020B0604030504040204" pitchFamily="50" charset="-128"/>
                    <a:sym typeface="Wingdings" panose="05000000000000000000" pitchFamily="2" charset="2"/>
                  </a:rPr>
                  <a:t>:</a:t>
                </a:r>
                <a:r>
                  <a:rPr lang="en-US" altLang="ja-JP" baseline="-25000" dirty="0">
                    <a:solidFill>
                      <a:srgbClr val="181818"/>
                    </a:solidFill>
                    <a:cs typeface="メイリオ" panose="020B0604030504040204" pitchFamily="50" charset="-128"/>
                    <a:sym typeface="Wingdings" panose="05000000000000000000" pitchFamily="2" charset="2"/>
                  </a:rPr>
                  <a:t>[5</a:t>
                </a:r>
                <a:r>
                  <a:rPr lang="en-US" altLang="ja-JP" baseline="-25000" dirty="0" smtClean="0">
                    <a:solidFill>
                      <a:srgbClr val="181818"/>
                    </a:solidFill>
                    <a:cs typeface="メイリオ" panose="020B0604030504040204" pitchFamily="50" charset="-128"/>
                    <a:sym typeface="Wingdings" panose="05000000000000000000" pitchFamily="2" charset="2"/>
                  </a:rPr>
                  <a:t>]</a:t>
                </a:r>
                <a:endParaRPr lang="en-US" altLang="ja-JP" i="1" dirty="0" smtClean="0">
                  <a:solidFill>
                    <a:srgbClr val="181818"/>
                  </a:solidFill>
                  <a:latin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sSub>
                        <m:sSubPr>
                          <m:ctrlPr>
                            <a:rPr lang="en-US" altLang="ja-JP" i="1">
                              <a:solidFill>
                                <a:srgbClr val="181818"/>
                              </a:solidFill>
                              <a:latin typeface="Cambria Math"/>
                            </a:rPr>
                          </m:ctrlPr>
                        </m:sSubPr>
                        <m:e>
                          <m:r>
                            <m:rPr>
                              <m:sty m:val="p"/>
                            </m:rPr>
                            <a:rPr lang="en-US" altLang="ja-JP">
                              <a:solidFill>
                                <a:srgbClr val="181818"/>
                              </a:solidFill>
                              <a:latin typeface="Cambria Math" panose="02040503050406030204" pitchFamily="18" charset="0"/>
                            </a:rPr>
                            <m:t>k</m:t>
                          </m:r>
                        </m:e>
                        <m:sub>
                          <m:r>
                            <a:rPr lang="en-US" altLang="ja-JP" i="1">
                              <a:solidFill>
                                <a:srgbClr val="181818"/>
                              </a:solidFill>
                              <a:latin typeface="Cambria Math" panose="02040503050406030204" pitchFamily="18" charset="0"/>
                            </a:rPr>
                            <m:t>𝑐</m:t>
                          </m:r>
                          <m:r>
                            <a:rPr lang="en-US" altLang="ja-JP">
                              <a:solidFill>
                                <a:srgbClr val="181818"/>
                              </a:solidFill>
                              <a:latin typeface="Cambria Math" panose="02040503050406030204" pitchFamily="18" charset="0"/>
                            </a:rPr>
                            <m:t>,</m:t>
                          </m:r>
                          <m:r>
                            <m:rPr>
                              <m:sty m:val="p"/>
                            </m:rPr>
                            <a:rPr lang="en-US" altLang="ja-JP">
                              <a:solidFill>
                                <a:srgbClr val="181818"/>
                              </a:solidFill>
                              <a:latin typeface="Cambria Math" panose="02040503050406030204" pitchFamily="18" charset="0"/>
                            </a:rPr>
                            <m:t>x</m:t>
                          </m:r>
                        </m:sub>
                      </m:sSub>
                      <m:r>
                        <a:rPr lang="en-US" altLang="ja-JP" i="1">
                          <a:solidFill>
                            <a:srgbClr val="181818"/>
                          </a:solidFill>
                          <a:latin typeface="Cambria Math"/>
                        </a:rPr>
                        <m:t>=</m:t>
                      </m:r>
                      <m:sSubSup>
                        <m:sSubSupPr>
                          <m:ctrlPr>
                            <a:rPr lang="en-US" altLang="ja-JP" b="1" i="1">
                              <a:solidFill>
                                <a:srgbClr val="181818"/>
                              </a:solidFill>
                              <a:latin typeface="Cambria Math"/>
                              <a:cs typeface="メイリオ" panose="020B0604030504040204" pitchFamily="50" charset="-128"/>
                              <a:sym typeface="Wingdings" panose="05000000000000000000" pitchFamily="2" charset="2"/>
                            </a:rPr>
                          </m:ctrlPr>
                        </m:sSubSupPr>
                        <m:e>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𝑳</m:t>
                          </m:r>
                        </m:e>
                        <m:sub>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𝒏</m:t>
                          </m:r>
                        </m:sub>
                        <m:sup>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f>
                            <m:fPr>
                              <m:ctrlPr>
                                <a:rPr lang="en-US" altLang="ja-JP" b="1" i="1">
                                  <a:solidFill>
                                    <a:srgbClr val="181818"/>
                                  </a:solidFill>
                                  <a:latin typeface="Cambria Math"/>
                                  <a:cs typeface="メイリオ" panose="020B0604030504040204" pitchFamily="50" charset="-128"/>
                                  <a:sym typeface="Wingdings" panose="05000000000000000000" pitchFamily="2" charset="2"/>
                                </a:rPr>
                              </m:ctrlPr>
                            </m:fPr>
                            <m:num>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𝟏</m:t>
                              </m:r>
                            </m:num>
                            <m:den>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𝟐</m:t>
                              </m:r>
                            </m:den>
                          </m:f>
                        </m:sup>
                      </m:sSubSup>
                      <m:sSup>
                        <m:sSupPr>
                          <m:ctrlPr>
                            <a:rPr lang="en-US" altLang="ja-JP" b="1" i="1">
                              <a:solidFill>
                                <a:srgbClr val="181818"/>
                              </a:solidFill>
                              <a:latin typeface="Cambria Math"/>
                              <a:cs typeface="メイリオ" panose="020B0604030504040204" pitchFamily="50" charset="-128"/>
                              <a:sym typeface="Wingdings" panose="05000000000000000000" pitchFamily="2" charset="2"/>
                            </a:rPr>
                          </m:ctrlPr>
                        </m:sSupPr>
                        <m:e>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𝝐</m:t>
                          </m:r>
                        </m:e>
                        <m:sup>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f>
                            <m:fPr>
                              <m:ctrlPr>
                                <a:rPr lang="en-US" altLang="ja-JP" b="1" i="1">
                                  <a:solidFill>
                                    <a:srgbClr val="181818"/>
                                  </a:solidFill>
                                  <a:latin typeface="Cambria Math"/>
                                  <a:cs typeface="メイリオ" panose="020B0604030504040204" pitchFamily="50" charset="-128"/>
                                  <a:sym typeface="Wingdings" panose="05000000000000000000" pitchFamily="2" charset="2"/>
                                </a:rPr>
                              </m:ctrlPr>
                            </m:fPr>
                            <m:num>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𝟏</m:t>
                              </m:r>
                            </m:num>
                            <m:den>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𝟒</m:t>
                              </m:r>
                            </m:den>
                          </m:f>
                        </m:sup>
                      </m:sSup>
                      <m:func>
                        <m:funcPr>
                          <m:ctrlPr>
                            <a:rPr lang="ja-JP" altLang="ja-JP" i="1">
                              <a:solidFill>
                                <a:srgbClr val="181818"/>
                              </a:solidFill>
                              <a:latin typeface="Cambria Math"/>
                            </a:rPr>
                          </m:ctrlPr>
                        </m:funcPr>
                        <m:fName>
                          <m:r>
                            <m:rPr>
                              <m:sty m:val="p"/>
                            </m:rPr>
                            <a:rPr lang="en-US" altLang="ja-JP">
                              <a:solidFill>
                                <a:srgbClr val="181818"/>
                              </a:solidFill>
                              <a:latin typeface="Cambria Math"/>
                            </a:rPr>
                            <m:t>cos</m:t>
                          </m:r>
                        </m:fName>
                        <m:e>
                          <m:r>
                            <a:rPr lang="en-US" altLang="ja-JP" i="1">
                              <a:solidFill>
                                <a:srgbClr val="181818"/>
                              </a:solidFill>
                              <a:latin typeface="Cambria Math"/>
                            </a:rPr>
                            <m:t>𝜃</m:t>
                          </m:r>
                        </m:e>
                      </m:func>
                      <m:func>
                        <m:funcPr>
                          <m:ctrlPr>
                            <a:rPr lang="ja-JP" altLang="ja-JP" i="1">
                              <a:solidFill>
                                <a:srgbClr val="181818"/>
                              </a:solidFill>
                              <a:latin typeface="Cambria Math"/>
                            </a:rPr>
                          </m:ctrlPr>
                        </m:funcPr>
                        <m:fName>
                          <m:sSup>
                            <m:sSupPr>
                              <m:ctrlPr>
                                <a:rPr lang="ja-JP" altLang="ja-JP" i="1">
                                  <a:solidFill>
                                    <a:srgbClr val="181818"/>
                                  </a:solidFill>
                                  <a:latin typeface="Cambria Math"/>
                                </a:rPr>
                              </m:ctrlPr>
                            </m:sSupPr>
                            <m:e>
                              <m:r>
                                <m:rPr>
                                  <m:sty m:val="p"/>
                                </m:rPr>
                                <a:rPr lang="en-US" altLang="ja-JP">
                                  <a:solidFill>
                                    <a:srgbClr val="181818"/>
                                  </a:solidFill>
                                  <a:latin typeface="Cambria Math"/>
                                </a:rPr>
                                <m:t>sin</m:t>
                              </m:r>
                            </m:e>
                            <m:sup>
                              <m:f>
                                <m:fPr>
                                  <m:ctrlPr>
                                    <a:rPr lang="ja-JP" altLang="ja-JP" i="1">
                                      <a:solidFill>
                                        <a:srgbClr val="181818"/>
                                      </a:solidFill>
                                      <a:latin typeface="Cambria Math"/>
                                    </a:rPr>
                                  </m:ctrlPr>
                                </m:fPr>
                                <m:num>
                                  <m:r>
                                    <a:rPr lang="en-US" altLang="ja-JP">
                                      <a:solidFill>
                                        <a:srgbClr val="181818"/>
                                      </a:solidFill>
                                      <a:latin typeface="Cambria Math"/>
                                    </a:rPr>
                                    <m:t>1</m:t>
                                  </m:r>
                                </m:num>
                                <m:den>
                                  <m:r>
                                    <a:rPr lang="en-US" altLang="ja-JP">
                                      <a:solidFill>
                                        <a:srgbClr val="181818"/>
                                      </a:solidFill>
                                      <a:latin typeface="Cambria Math"/>
                                    </a:rPr>
                                    <m:t>2</m:t>
                                  </m:r>
                                </m:den>
                              </m:f>
                            </m:sup>
                          </m:sSup>
                        </m:fName>
                        <m:e>
                          <m:r>
                            <a:rPr lang="en-US" altLang="ja-JP" i="1">
                              <a:solidFill>
                                <a:srgbClr val="181818"/>
                              </a:solidFill>
                              <a:latin typeface="Cambria Math"/>
                            </a:rPr>
                            <m:t>𝜃</m:t>
                          </m:r>
                        </m:e>
                      </m:func>
                      <m:r>
                        <a:rPr lang="en-US" altLang="ja-JP" b="0" i="1" smtClean="0">
                          <a:solidFill>
                            <a:srgbClr val="181818"/>
                          </a:solidFill>
                          <a:latin typeface="Cambria Math"/>
                        </a:rPr>
                        <m:t>, </m:t>
                      </m:r>
                    </m:oMath>
                    <m:oMath xmlns:m="http://schemas.openxmlformats.org/officeDocument/2006/math">
                      <m:sSub>
                        <m:sSubPr>
                          <m:ctrlPr>
                            <a:rPr lang="en-US" altLang="ja-JP" i="1">
                              <a:solidFill>
                                <a:srgbClr val="181818"/>
                              </a:solidFill>
                              <a:latin typeface="Cambria Math"/>
                            </a:rPr>
                          </m:ctrlPr>
                        </m:sSubPr>
                        <m:e>
                          <m:r>
                            <m:rPr>
                              <m:sty m:val="p"/>
                            </m:rPr>
                            <a:rPr lang="en-US" altLang="ja-JP">
                              <a:solidFill>
                                <a:srgbClr val="181818"/>
                              </a:solidFill>
                              <a:latin typeface="Cambria Math" panose="02040503050406030204" pitchFamily="18" charset="0"/>
                            </a:rPr>
                            <m:t>k</m:t>
                          </m:r>
                        </m:e>
                        <m:sub>
                          <m:r>
                            <a:rPr lang="en-US" altLang="ja-JP" i="1">
                              <a:solidFill>
                                <a:srgbClr val="181818"/>
                              </a:solidFill>
                              <a:latin typeface="Cambria Math" panose="02040503050406030204" pitchFamily="18" charset="0"/>
                            </a:rPr>
                            <m:t>𝑐</m:t>
                          </m:r>
                          <m:r>
                            <a:rPr lang="en-US" altLang="ja-JP">
                              <a:solidFill>
                                <a:srgbClr val="181818"/>
                              </a:solidFill>
                              <a:latin typeface="Cambria Math" panose="02040503050406030204" pitchFamily="18" charset="0"/>
                            </a:rPr>
                            <m:t>,</m:t>
                          </m:r>
                          <m:r>
                            <a:rPr lang="en-US" altLang="ja-JP" i="1">
                              <a:solidFill>
                                <a:srgbClr val="181818"/>
                              </a:solidFill>
                              <a:latin typeface="Cambria Math" panose="02040503050406030204" pitchFamily="18" charset="0"/>
                            </a:rPr>
                            <m:t>𝑦</m:t>
                          </m:r>
                        </m:sub>
                      </m:sSub>
                      <m:r>
                        <a:rPr lang="en-US" altLang="ja-JP" i="1">
                          <a:solidFill>
                            <a:srgbClr val="181818"/>
                          </a:solidFill>
                          <a:latin typeface="Cambria Math"/>
                        </a:rPr>
                        <m:t>=</m:t>
                      </m:r>
                      <m:sSubSup>
                        <m:sSubSupPr>
                          <m:ctrlPr>
                            <a:rPr lang="en-US" altLang="ja-JP" b="1" i="1">
                              <a:solidFill>
                                <a:srgbClr val="181818"/>
                              </a:solidFill>
                              <a:latin typeface="Cambria Math"/>
                              <a:cs typeface="メイリオ" panose="020B0604030504040204" pitchFamily="50" charset="-128"/>
                              <a:sym typeface="Wingdings" panose="05000000000000000000" pitchFamily="2" charset="2"/>
                            </a:rPr>
                          </m:ctrlPr>
                        </m:sSubSupPr>
                        <m:e>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𝑳</m:t>
                          </m:r>
                        </m:e>
                        <m:sub>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𝒏</m:t>
                          </m:r>
                        </m:sub>
                        <m:sup>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f>
                            <m:fPr>
                              <m:ctrlPr>
                                <a:rPr lang="en-US" altLang="ja-JP" b="1" i="1">
                                  <a:solidFill>
                                    <a:srgbClr val="181818"/>
                                  </a:solidFill>
                                  <a:latin typeface="Cambria Math"/>
                                  <a:cs typeface="メイリオ" panose="020B0604030504040204" pitchFamily="50" charset="-128"/>
                                  <a:sym typeface="Wingdings" panose="05000000000000000000" pitchFamily="2" charset="2"/>
                                </a:rPr>
                              </m:ctrlPr>
                            </m:fPr>
                            <m:num>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𝟏</m:t>
                              </m:r>
                            </m:num>
                            <m:den>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𝟐</m:t>
                              </m:r>
                            </m:den>
                          </m:f>
                        </m:sup>
                      </m:sSubSup>
                      <m:sSup>
                        <m:sSupPr>
                          <m:ctrlPr>
                            <a:rPr lang="en-US" altLang="ja-JP" b="1" i="1">
                              <a:solidFill>
                                <a:srgbClr val="181818"/>
                              </a:solidFill>
                              <a:latin typeface="Cambria Math"/>
                              <a:cs typeface="メイリオ" panose="020B0604030504040204" pitchFamily="50" charset="-128"/>
                              <a:sym typeface="Wingdings" panose="05000000000000000000" pitchFamily="2" charset="2"/>
                            </a:rPr>
                          </m:ctrlPr>
                        </m:sSupPr>
                        <m:e>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𝝐</m:t>
                          </m:r>
                        </m:e>
                        <m:sup>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m:t>
                          </m:r>
                          <m:f>
                            <m:fPr>
                              <m:ctrlPr>
                                <a:rPr lang="en-US" altLang="ja-JP" b="1" i="1">
                                  <a:solidFill>
                                    <a:srgbClr val="181818"/>
                                  </a:solidFill>
                                  <a:latin typeface="Cambria Math"/>
                                  <a:cs typeface="メイリオ" panose="020B0604030504040204" pitchFamily="50" charset="-128"/>
                                  <a:sym typeface="Wingdings" panose="05000000000000000000" pitchFamily="2" charset="2"/>
                                </a:rPr>
                              </m:ctrlPr>
                            </m:fPr>
                            <m:num>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𝟏</m:t>
                              </m:r>
                            </m:num>
                            <m:den>
                              <m:r>
                                <a:rPr lang="en-US" altLang="ja-JP" b="1" i="1">
                                  <a:solidFill>
                                    <a:srgbClr val="181818"/>
                                  </a:solidFill>
                                  <a:latin typeface="Cambria Math" panose="02040503050406030204" pitchFamily="18" charset="0"/>
                                  <a:cs typeface="メイリオ" panose="020B0604030504040204" pitchFamily="50" charset="-128"/>
                                  <a:sym typeface="Wingdings" panose="05000000000000000000" pitchFamily="2" charset="2"/>
                                </a:rPr>
                                <m:t>𝟒</m:t>
                              </m:r>
                            </m:den>
                          </m:f>
                        </m:sup>
                      </m:sSup>
                      <m:func>
                        <m:funcPr>
                          <m:ctrlPr>
                            <a:rPr lang="ja-JP" altLang="ja-JP" i="1">
                              <a:solidFill>
                                <a:srgbClr val="181818"/>
                              </a:solidFill>
                              <a:latin typeface="Cambria Math"/>
                            </a:rPr>
                          </m:ctrlPr>
                        </m:funcPr>
                        <m:fName>
                          <m:sSup>
                            <m:sSupPr>
                              <m:ctrlPr>
                                <a:rPr lang="ja-JP" altLang="ja-JP" i="1">
                                  <a:solidFill>
                                    <a:srgbClr val="181818"/>
                                  </a:solidFill>
                                  <a:latin typeface="Cambria Math"/>
                                </a:rPr>
                              </m:ctrlPr>
                            </m:sSupPr>
                            <m:e>
                              <m:r>
                                <m:rPr>
                                  <m:sty m:val="p"/>
                                </m:rPr>
                                <a:rPr lang="en-US" altLang="ja-JP">
                                  <a:solidFill>
                                    <a:srgbClr val="181818"/>
                                  </a:solidFill>
                                  <a:latin typeface="Cambria Math"/>
                                </a:rPr>
                                <m:t>sin</m:t>
                              </m:r>
                            </m:e>
                            <m:sup>
                              <m:f>
                                <m:fPr>
                                  <m:ctrlPr>
                                    <a:rPr lang="ja-JP" altLang="ja-JP" i="1">
                                      <a:solidFill>
                                        <a:srgbClr val="181818"/>
                                      </a:solidFill>
                                      <a:latin typeface="Cambria Math"/>
                                    </a:rPr>
                                  </m:ctrlPr>
                                </m:fPr>
                                <m:num>
                                  <m:r>
                                    <a:rPr lang="en-US" altLang="ja-JP">
                                      <a:solidFill>
                                        <a:srgbClr val="181818"/>
                                      </a:solidFill>
                                      <a:latin typeface="Cambria Math"/>
                                    </a:rPr>
                                    <m:t>3</m:t>
                                  </m:r>
                                </m:num>
                                <m:den>
                                  <m:r>
                                    <a:rPr lang="en-US" altLang="ja-JP">
                                      <a:solidFill>
                                        <a:srgbClr val="181818"/>
                                      </a:solidFill>
                                      <a:latin typeface="Cambria Math"/>
                                    </a:rPr>
                                    <m:t>2</m:t>
                                  </m:r>
                                </m:den>
                              </m:f>
                            </m:sup>
                          </m:sSup>
                        </m:fName>
                        <m:e>
                          <m:r>
                            <a:rPr lang="en-US" altLang="ja-JP" i="1">
                              <a:solidFill>
                                <a:srgbClr val="181818"/>
                              </a:solidFill>
                              <a:latin typeface="Cambria Math"/>
                            </a:rPr>
                            <m:t>𝜃</m:t>
                          </m:r>
                        </m:e>
                      </m:func>
                    </m:oMath>
                    <m:oMath xmlns:m="http://schemas.openxmlformats.org/officeDocument/2006/math">
                      <m:r>
                        <a:rPr lang="en-US" altLang="ja-JP" i="1">
                          <a:solidFill>
                            <a:srgbClr val="181818"/>
                          </a:solidFill>
                          <a:latin typeface="Cambria Math" panose="02040503050406030204" pitchFamily="18" charset="0"/>
                        </a:rPr>
                        <m:t>𝜃</m:t>
                      </m:r>
                      <m:r>
                        <a:rPr lang="en-US" altLang="ja-JP" i="1">
                          <a:solidFill>
                            <a:srgbClr val="181818"/>
                          </a:solidFill>
                          <a:latin typeface="Cambria Math" panose="02040503050406030204" pitchFamily="18" charset="0"/>
                        </a:rPr>
                        <m:t>=</m:t>
                      </m:r>
                      <m:func>
                        <m:funcPr>
                          <m:ctrlPr>
                            <a:rPr lang="en-US" altLang="ja-JP" i="1">
                              <a:solidFill>
                                <a:srgbClr val="181818"/>
                              </a:solidFill>
                              <a:latin typeface="Cambria Math"/>
                            </a:rPr>
                          </m:ctrlPr>
                        </m:funcPr>
                        <m:fName>
                          <m:sSup>
                            <m:sSupPr>
                              <m:ctrlPr>
                                <a:rPr lang="en-US" altLang="ja-JP" i="1">
                                  <a:solidFill>
                                    <a:srgbClr val="181818"/>
                                  </a:solidFill>
                                  <a:latin typeface="Cambria Math"/>
                                </a:rPr>
                              </m:ctrlPr>
                            </m:sSupPr>
                            <m:e>
                              <m:r>
                                <m:rPr>
                                  <m:sty m:val="p"/>
                                </m:rPr>
                                <a:rPr lang="en-US" altLang="ja-JP">
                                  <a:solidFill>
                                    <a:srgbClr val="181818"/>
                                  </a:solidFill>
                                  <a:latin typeface="Cambria Math" panose="02040503050406030204" pitchFamily="18" charset="0"/>
                                </a:rPr>
                                <m:t>tan</m:t>
                              </m:r>
                            </m:e>
                            <m:sup>
                              <m:r>
                                <a:rPr lang="en-US" altLang="ja-JP" i="1">
                                  <a:solidFill>
                                    <a:srgbClr val="181818"/>
                                  </a:solidFill>
                                  <a:latin typeface="Cambria Math" panose="02040503050406030204" pitchFamily="18" charset="0"/>
                                </a:rPr>
                                <m:t>−1</m:t>
                              </m:r>
                            </m:sup>
                          </m:sSup>
                        </m:fName>
                        <m:e>
                          <m:f>
                            <m:fPr>
                              <m:ctrlPr>
                                <a:rPr lang="en-US" altLang="ja-JP" i="1">
                                  <a:solidFill>
                                    <a:srgbClr val="181818"/>
                                  </a:solidFill>
                                  <a:latin typeface="Cambria Math"/>
                                </a:rPr>
                              </m:ctrlPr>
                            </m:fPr>
                            <m:num>
                              <m:sSub>
                                <m:sSubPr>
                                  <m:ctrlPr>
                                    <a:rPr lang="en-US" altLang="ja-JP" i="1">
                                      <a:solidFill>
                                        <a:srgbClr val="181818"/>
                                      </a:solidFill>
                                      <a:latin typeface="Cambria Math"/>
                                    </a:rPr>
                                  </m:ctrlPr>
                                </m:sSubPr>
                                <m:e>
                                  <m:r>
                                    <a:rPr lang="en-US" altLang="ja-JP" i="1">
                                      <a:solidFill>
                                        <a:srgbClr val="181818"/>
                                      </a:solidFill>
                                      <a:latin typeface="Cambria Math" panose="02040503050406030204" pitchFamily="18" charset="0"/>
                                    </a:rPr>
                                    <m:t>𝑘</m:t>
                                  </m:r>
                                </m:e>
                                <m:sub>
                                  <m:r>
                                    <a:rPr lang="en-US" altLang="ja-JP" i="1">
                                      <a:solidFill>
                                        <a:srgbClr val="181818"/>
                                      </a:solidFill>
                                      <a:latin typeface="Cambria Math" panose="02040503050406030204" pitchFamily="18" charset="0"/>
                                    </a:rPr>
                                    <m:t>𝑦</m:t>
                                  </m:r>
                                </m:sub>
                              </m:sSub>
                            </m:num>
                            <m:den>
                              <m:sSub>
                                <m:sSubPr>
                                  <m:ctrlPr>
                                    <a:rPr lang="en-US" altLang="ja-JP" i="1">
                                      <a:solidFill>
                                        <a:srgbClr val="181818"/>
                                      </a:solidFill>
                                      <a:latin typeface="Cambria Math"/>
                                    </a:rPr>
                                  </m:ctrlPr>
                                </m:sSubPr>
                                <m:e>
                                  <m:r>
                                    <a:rPr lang="en-US" altLang="ja-JP" i="1">
                                      <a:solidFill>
                                        <a:srgbClr val="181818"/>
                                      </a:solidFill>
                                      <a:latin typeface="Cambria Math" panose="02040503050406030204" pitchFamily="18" charset="0"/>
                                    </a:rPr>
                                    <m:t>𝑘</m:t>
                                  </m:r>
                                </m:e>
                                <m:sub>
                                  <m:r>
                                    <a:rPr lang="en-US" altLang="ja-JP" i="1">
                                      <a:solidFill>
                                        <a:srgbClr val="181818"/>
                                      </a:solidFill>
                                      <a:latin typeface="Cambria Math" panose="02040503050406030204" pitchFamily="18" charset="0"/>
                                    </a:rPr>
                                    <m:t>𝑥</m:t>
                                  </m:r>
                                </m:sub>
                              </m:sSub>
                            </m:den>
                          </m:f>
                        </m:e>
                      </m:func>
                    </m:oMath>
                    <m:oMath xmlns:m="http://schemas.openxmlformats.org/officeDocument/2006/math">
                      <m:sSub>
                        <m:sSubPr>
                          <m:ctrlPr>
                            <a:rPr lang="en-US" altLang="ja-JP" i="1">
                              <a:solidFill>
                                <a:srgbClr val="181818"/>
                              </a:solidFill>
                              <a:latin typeface="Cambria Math"/>
                            </a:rPr>
                          </m:ctrlPr>
                        </m:sSubPr>
                        <m:e>
                          <m:r>
                            <a:rPr lang="en-US" altLang="ja-JP" i="1">
                              <a:solidFill>
                                <a:srgbClr val="181818"/>
                              </a:solidFill>
                              <a:latin typeface="Cambria Math" panose="02040503050406030204" pitchFamily="18" charset="0"/>
                            </a:rPr>
                            <m:t>𝐿</m:t>
                          </m:r>
                        </m:e>
                        <m:sub>
                          <m:r>
                            <a:rPr lang="en-US" altLang="ja-JP" i="1">
                              <a:solidFill>
                                <a:srgbClr val="181818"/>
                              </a:solidFill>
                              <a:latin typeface="Cambria Math" panose="02040503050406030204" pitchFamily="18" charset="0"/>
                            </a:rPr>
                            <m:t>𝑛</m:t>
                          </m:r>
                        </m:sub>
                      </m:sSub>
                      <m:r>
                        <a:rPr lang="en-US" altLang="ja-JP" i="1">
                          <a:solidFill>
                            <a:srgbClr val="181818"/>
                          </a:solidFill>
                          <a:latin typeface="Cambria Math" panose="02040503050406030204" pitchFamily="18" charset="0"/>
                        </a:rPr>
                        <m:t>=</m:t>
                      </m:r>
                      <m:d>
                        <m:dPr>
                          <m:begChr m:val="|"/>
                          <m:endChr m:val="|"/>
                          <m:ctrlPr>
                            <a:rPr lang="en-US" altLang="ja-JP" i="1">
                              <a:solidFill>
                                <a:srgbClr val="181818"/>
                              </a:solidFill>
                              <a:latin typeface="Cambria Math"/>
                            </a:rPr>
                          </m:ctrlPr>
                        </m:dPr>
                        <m:e>
                          <m:r>
                            <a:rPr lang="en-US" altLang="ja-JP">
                              <a:solidFill>
                                <a:srgbClr val="181818"/>
                              </a:solidFill>
                              <a:latin typeface="Cambria Math" panose="02040503050406030204" pitchFamily="18" charset="0"/>
                            </a:rPr>
                            <m:t>𝛻</m:t>
                          </m:r>
                          <m:func>
                            <m:funcPr>
                              <m:ctrlPr>
                                <a:rPr lang="en-US" altLang="ja-JP" i="1">
                                  <a:solidFill>
                                    <a:srgbClr val="181818"/>
                                  </a:solidFill>
                                  <a:latin typeface="Cambria Math"/>
                                </a:rPr>
                              </m:ctrlPr>
                            </m:funcPr>
                            <m:fName>
                              <m:r>
                                <m:rPr>
                                  <m:sty m:val="p"/>
                                </m:rPr>
                                <a:rPr lang="en-US" altLang="ja-JP">
                                  <a:solidFill>
                                    <a:srgbClr val="181818"/>
                                  </a:solidFill>
                                  <a:latin typeface="Cambria Math" panose="02040503050406030204" pitchFamily="18" charset="0"/>
                                </a:rPr>
                                <m:t>ln</m:t>
                              </m:r>
                            </m:fName>
                            <m:e>
                              <m:sSub>
                                <m:sSubPr>
                                  <m:ctrlPr>
                                    <a:rPr lang="en-US" altLang="ja-JP" i="1">
                                      <a:solidFill>
                                        <a:srgbClr val="181818"/>
                                      </a:solidFill>
                                      <a:latin typeface="Cambria Math"/>
                                    </a:rPr>
                                  </m:ctrlPr>
                                </m:sSubPr>
                                <m:e>
                                  <m:r>
                                    <a:rPr lang="en-US" altLang="ja-JP" i="1">
                                      <a:solidFill>
                                        <a:srgbClr val="181818"/>
                                      </a:solidFill>
                                      <a:latin typeface="Cambria Math" panose="02040503050406030204" pitchFamily="18" charset="0"/>
                                    </a:rPr>
                                    <m:t>𝑛</m:t>
                                  </m:r>
                                </m:e>
                                <m:sub>
                                  <m:r>
                                    <a:rPr lang="en-US" altLang="ja-JP" i="1">
                                      <a:solidFill>
                                        <a:srgbClr val="181818"/>
                                      </a:solidFill>
                                      <a:latin typeface="Cambria Math" panose="02040503050406030204" pitchFamily="18" charset="0"/>
                                    </a:rPr>
                                    <m:t>0</m:t>
                                  </m:r>
                                </m:sub>
                              </m:sSub>
                            </m:e>
                          </m:func>
                        </m:e>
                      </m:d>
                      <m:r>
                        <a:rPr lang="en-US" altLang="ja-JP" i="1">
                          <a:solidFill>
                            <a:srgbClr val="181818"/>
                          </a:solidFill>
                          <a:latin typeface="Cambria Math" panose="02040503050406030204" pitchFamily="18" charset="0"/>
                        </a:rPr>
                        <m:t>, </m:t>
                      </m:r>
                      <m:r>
                        <a:rPr lang="en-US" altLang="ja-JP" i="1">
                          <a:solidFill>
                            <a:srgbClr val="181818"/>
                          </a:solidFill>
                          <a:latin typeface="Cambria Math" panose="02040503050406030204" pitchFamily="18" charset="0"/>
                        </a:rPr>
                        <m:t>𝜖</m:t>
                      </m:r>
                      <m:r>
                        <a:rPr lang="en-US" altLang="ja-JP" i="1">
                          <a:solidFill>
                            <a:srgbClr val="181818"/>
                          </a:solidFill>
                          <a:latin typeface="Cambria Math" panose="02040503050406030204" pitchFamily="18" charset="0"/>
                        </a:rPr>
                        <m:t>=</m:t>
                      </m:r>
                      <m:f>
                        <m:fPr>
                          <m:ctrlPr>
                            <a:rPr lang="en-US" altLang="ja-JP" i="1">
                              <a:solidFill>
                                <a:srgbClr val="181818"/>
                              </a:solidFill>
                              <a:latin typeface="Cambria Math"/>
                            </a:rPr>
                          </m:ctrlPr>
                        </m:fPr>
                        <m:num>
                          <m:r>
                            <a:rPr lang="en-US" altLang="ja-JP" i="1">
                              <a:solidFill>
                                <a:srgbClr val="181818"/>
                              </a:solidFill>
                              <a:latin typeface="Cambria Math" panose="02040503050406030204" pitchFamily="18" charset="0"/>
                            </a:rPr>
                            <m:t>1</m:t>
                          </m:r>
                        </m:num>
                        <m:den>
                          <m:r>
                            <a:rPr lang="en-US" altLang="ja-JP" i="1">
                              <a:solidFill>
                                <a:srgbClr val="181818"/>
                              </a:solidFill>
                              <a:latin typeface="Cambria Math" panose="02040503050406030204" pitchFamily="18" charset="0"/>
                            </a:rPr>
                            <m:t>𝑉</m:t>
                          </m:r>
                        </m:den>
                      </m:f>
                      <m:nary>
                        <m:naryPr>
                          <m:subHide m:val="on"/>
                          <m:supHide m:val="on"/>
                          <m:ctrlPr>
                            <a:rPr lang="en-US" altLang="ja-JP" i="1">
                              <a:solidFill>
                                <a:srgbClr val="181818"/>
                              </a:solidFill>
                              <a:latin typeface="Cambria Math"/>
                            </a:rPr>
                          </m:ctrlPr>
                        </m:naryPr>
                        <m:sub/>
                        <m:sup/>
                        <m:e>
                          <m:sSup>
                            <m:sSupPr>
                              <m:ctrlPr>
                                <a:rPr lang="en-US" altLang="ja-JP" i="1">
                                  <a:solidFill>
                                    <a:srgbClr val="181818"/>
                                  </a:solidFill>
                                  <a:latin typeface="Cambria Math"/>
                                </a:rPr>
                              </m:ctrlPr>
                            </m:sSupPr>
                            <m:e>
                              <m:d>
                                <m:dPr>
                                  <m:begChr m:val="|"/>
                                  <m:endChr m:val="|"/>
                                  <m:ctrlPr>
                                    <a:rPr lang="en-US" altLang="ja-JP" i="1">
                                      <a:solidFill>
                                        <a:srgbClr val="181818"/>
                                      </a:solidFill>
                                      <a:latin typeface="Cambria Math"/>
                                    </a:rPr>
                                  </m:ctrlPr>
                                </m:dPr>
                                <m:e>
                                  <m:r>
                                    <a:rPr lang="en-US" altLang="ja-JP">
                                      <a:solidFill>
                                        <a:srgbClr val="181818"/>
                                      </a:solidFill>
                                      <a:latin typeface="Cambria Math" panose="02040503050406030204" pitchFamily="18" charset="0"/>
                                    </a:rPr>
                                    <m:t>𝛻</m:t>
                                  </m:r>
                                  <m:r>
                                    <a:rPr lang="en-US" altLang="ja-JP" i="1">
                                      <a:solidFill>
                                        <a:srgbClr val="181818"/>
                                      </a:solidFill>
                                      <a:latin typeface="Cambria Math" panose="02040503050406030204" pitchFamily="18" charset="0"/>
                                    </a:rPr>
                                    <m:t>𝜙</m:t>
                                  </m:r>
                                </m:e>
                              </m:d>
                            </m:e>
                            <m:sup>
                              <m:r>
                                <a:rPr lang="en-US" altLang="ja-JP" i="1">
                                  <a:solidFill>
                                    <a:srgbClr val="181818"/>
                                  </a:solidFill>
                                  <a:latin typeface="Cambria Math" panose="02040503050406030204" pitchFamily="18" charset="0"/>
                                </a:rPr>
                                <m:t>2</m:t>
                              </m:r>
                            </m:sup>
                          </m:sSup>
                          <m:r>
                            <m:rPr>
                              <m:sty m:val="p"/>
                            </m:rPr>
                            <a:rPr lang="en-US" altLang="ja-JP">
                              <a:solidFill>
                                <a:srgbClr val="181818"/>
                              </a:solidFill>
                              <a:latin typeface="Cambria Math" panose="02040503050406030204" pitchFamily="18" charset="0"/>
                            </a:rPr>
                            <m:t>d</m:t>
                          </m:r>
                          <m:r>
                            <a:rPr lang="en-US" altLang="ja-JP" i="1">
                              <a:solidFill>
                                <a:srgbClr val="181818"/>
                              </a:solidFill>
                              <a:latin typeface="Cambria Math" panose="02040503050406030204" pitchFamily="18" charset="0"/>
                            </a:rPr>
                            <m:t>𝑉</m:t>
                          </m:r>
                        </m:e>
                      </m:nary>
                    </m:oMath>
                  </m:oMathPara>
                </a14:m>
                <a:endParaRPr kumimoji="1" lang="ja-JP" altLang="en-US" sz="2400" dirty="0">
                  <a:latin typeface="+mj-lt"/>
                  <a:ea typeface="+mj-ea"/>
                  <a:cs typeface="メイリオ" panose="020B0604030504040204"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73200" y="1268945"/>
                <a:ext cx="7834184" cy="4889993"/>
              </a:xfrm>
              <a:prstGeom prst="rect">
                <a:avLst/>
              </a:prstGeom>
              <a:blipFill rotWithShape="1">
                <a:blip r:embed="rId3"/>
                <a:stretch>
                  <a:fillRect l="-700"/>
                </a:stretch>
              </a:blipFill>
            </p:spPr>
            <p:txBody>
              <a:bodyPr/>
              <a:lstStyle/>
              <a:p>
                <a:r>
                  <a:rPr lang="ja-JP" altLang="en-US">
                    <a:noFill/>
                  </a:rPr>
                  <a:t> </a:t>
                </a:r>
              </a:p>
            </p:txBody>
          </p:sp>
        </mc:Fallback>
      </mc:AlternateContent>
      <p:grpSp>
        <p:nvGrpSpPr>
          <p:cNvPr id="5" name="グループ化 4"/>
          <p:cNvGrpSpPr/>
          <p:nvPr/>
        </p:nvGrpSpPr>
        <p:grpSpPr>
          <a:xfrm>
            <a:off x="5809734" y="4124556"/>
            <a:ext cx="2803001" cy="2096127"/>
            <a:chOff x="2998711" y="1868440"/>
            <a:chExt cx="3592590" cy="2686591"/>
          </a:xfrm>
        </p:grpSpPr>
        <p:sp>
          <p:nvSpPr>
            <p:cNvPr id="6" name="円/楕円 5"/>
            <p:cNvSpPr/>
            <p:nvPr/>
          </p:nvSpPr>
          <p:spPr>
            <a:xfrm>
              <a:off x="3737919" y="2267465"/>
              <a:ext cx="2261286" cy="2261286"/>
            </a:xfrm>
            <a:prstGeom prst="ellipse">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楕円 6"/>
            <p:cNvSpPr/>
            <p:nvPr/>
          </p:nvSpPr>
          <p:spPr>
            <a:xfrm>
              <a:off x="4553465" y="2764824"/>
              <a:ext cx="636373" cy="636373"/>
            </a:xfrm>
            <a:prstGeom prst="ellipse">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5943601" y="3404286"/>
                  <a:ext cx="528698" cy="3689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100" b="1" i="1" smtClean="0">
                                <a:latin typeface="Cambria Math"/>
                                <a:ea typeface="+mj-ea"/>
                                <a:cs typeface="メイリオ" panose="020B0604030504040204" pitchFamily="50" charset="-128"/>
                              </a:rPr>
                            </m:ctrlPr>
                          </m:sSubPr>
                          <m:e>
                            <m:r>
                              <a:rPr kumimoji="1" lang="en-US" altLang="ja-JP" sz="1100" b="1" i="1" smtClean="0">
                                <a:latin typeface="Cambria Math" panose="02040503050406030204" pitchFamily="18" charset="0"/>
                                <a:ea typeface="+mj-ea"/>
                                <a:cs typeface="メイリオ" panose="020B0604030504040204" pitchFamily="50" charset="-128"/>
                              </a:rPr>
                              <m:t>𝒌</m:t>
                            </m:r>
                          </m:e>
                          <m:sub>
                            <m:r>
                              <a:rPr kumimoji="1" lang="en-US" altLang="ja-JP" sz="1100" b="1" i="1" smtClean="0">
                                <a:latin typeface="Cambria Math" panose="02040503050406030204" pitchFamily="18" charset="0"/>
                                <a:ea typeface="+mj-ea"/>
                                <a:cs typeface="メイリオ" panose="020B0604030504040204" pitchFamily="50" charset="-128"/>
                              </a:rPr>
                              <m:t>𝒙</m:t>
                            </m:r>
                          </m:sub>
                        </m:sSub>
                      </m:oMath>
                    </m:oMathPara>
                  </a14:m>
                  <a:endParaRPr kumimoji="1" lang="ja-JP" altLang="en-US" sz="1100" b="1" dirty="0">
                    <a:latin typeface="+mj-lt"/>
                    <a:ea typeface="+mj-ea"/>
                    <a:cs typeface="メイリオ" panose="020B0604030504040204" pitchFamily="50" charset="-128"/>
                  </a:endParaRPr>
                </a:p>
              </p:txBody>
            </p:sp>
          </mc:Choice>
          <mc:Fallback xmlns="">
            <p:sp>
              <p:nvSpPr>
                <p:cNvPr id="82" name="テキスト ボックス 81"/>
                <p:cNvSpPr txBox="1">
                  <a:spLocks noRot="1" noChangeAspect="1" noMove="1" noResize="1" noEditPoints="1" noAdjustHandles="1" noChangeArrowheads="1" noChangeShapeType="1" noTextEdit="1"/>
                </p:cNvSpPr>
                <p:nvPr/>
              </p:nvSpPr>
              <p:spPr>
                <a:xfrm>
                  <a:off x="5943601" y="3404286"/>
                  <a:ext cx="528698" cy="368985"/>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850026" y="2241004"/>
                  <a:ext cx="530961" cy="3908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100" b="1" i="1" smtClean="0">
                                <a:latin typeface="Cambria Math"/>
                                <a:ea typeface="+mj-ea"/>
                                <a:cs typeface="メイリオ" panose="020B0604030504040204" pitchFamily="50" charset="-128"/>
                              </a:rPr>
                            </m:ctrlPr>
                          </m:sSubPr>
                          <m:e>
                            <m:r>
                              <a:rPr kumimoji="1" lang="en-US" altLang="ja-JP" sz="1100" b="1" i="1" smtClean="0">
                                <a:latin typeface="Cambria Math" panose="02040503050406030204" pitchFamily="18" charset="0"/>
                                <a:ea typeface="+mj-ea"/>
                                <a:cs typeface="メイリオ" panose="020B0604030504040204" pitchFamily="50" charset="-128"/>
                              </a:rPr>
                              <m:t>𝒌</m:t>
                            </m:r>
                          </m:e>
                          <m:sub>
                            <m:r>
                              <a:rPr kumimoji="1" lang="en-US" altLang="ja-JP" sz="1100" b="1" i="1" smtClean="0">
                                <a:latin typeface="Cambria Math" panose="02040503050406030204" pitchFamily="18" charset="0"/>
                                <a:ea typeface="+mj-ea"/>
                                <a:cs typeface="メイリオ" panose="020B0604030504040204" pitchFamily="50" charset="-128"/>
                              </a:rPr>
                              <m:t>𝒚</m:t>
                            </m:r>
                          </m:sub>
                        </m:sSub>
                      </m:oMath>
                    </m:oMathPara>
                  </a14:m>
                  <a:endParaRPr kumimoji="1" lang="ja-JP" altLang="en-US" sz="1100" b="1" dirty="0">
                    <a:latin typeface="+mj-lt"/>
                    <a:ea typeface="+mj-ea"/>
                    <a:cs typeface="メイリオ" panose="020B0604030504040204" pitchFamily="50" charset="-128"/>
                  </a:endParaRPr>
                </a:p>
              </p:txBody>
            </p:sp>
          </mc:Choice>
          <mc:Fallback xmlns="">
            <p:sp>
              <p:nvSpPr>
                <p:cNvPr id="83" name="テキスト ボックス 82"/>
                <p:cNvSpPr txBox="1">
                  <a:spLocks noRot="1" noChangeAspect="1" noMove="1" noResize="1" noEditPoints="1" noAdjustHandles="1" noChangeArrowheads="1" noChangeShapeType="1" noTextEdit="1"/>
                </p:cNvSpPr>
                <p:nvPr/>
              </p:nvSpPr>
              <p:spPr>
                <a:xfrm>
                  <a:off x="4850026" y="2241004"/>
                  <a:ext cx="530961" cy="390871"/>
                </a:xfrm>
                <a:prstGeom prst="rect">
                  <a:avLst/>
                </a:prstGeom>
                <a:blipFill rotWithShape="0">
                  <a:blip r:embed="rId9"/>
                  <a:stretch>
                    <a:fillRect b="-7143"/>
                  </a:stretch>
                </a:blipFill>
              </p:spPr>
              <p:txBody>
                <a:bodyPr/>
                <a:lstStyle/>
                <a:p>
                  <a:r>
                    <a:rPr lang="ja-JP" altLang="en-US">
                      <a:noFill/>
                    </a:rPr>
                    <a:t> </a:t>
                  </a:r>
                </a:p>
              </p:txBody>
            </p:sp>
          </mc:Fallback>
        </mc:AlternateContent>
        <p:sp>
          <p:nvSpPr>
            <p:cNvPr id="10" name="円/楕円 9"/>
            <p:cNvSpPr/>
            <p:nvPr/>
          </p:nvSpPr>
          <p:spPr>
            <a:xfrm>
              <a:off x="4553465" y="3420138"/>
              <a:ext cx="636372" cy="636373"/>
            </a:xfrm>
            <a:prstGeom prst="ellipse">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矢印コネクタ 10"/>
            <p:cNvCxnSpPr/>
            <p:nvPr/>
          </p:nvCxnSpPr>
          <p:spPr>
            <a:xfrm>
              <a:off x="3694670" y="3404286"/>
              <a:ext cx="23477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4868562" y="2125363"/>
              <a:ext cx="0" cy="2391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下矢印 12"/>
            <p:cNvSpPr/>
            <p:nvPr/>
          </p:nvSpPr>
          <p:spPr>
            <a:xfrm rot="2102560">
              <a:off x="5351130" y="2216182"/>
              <a:ext cx="256132" cy="466899"/>
            </a:xfrm>
            <a:prstGeom prst="downArrow">
              <a:avLst/>
            </a:prstGeom>
            <a:solidFill>
              <a:schemeClr val="accent4">
                <a:lumMod val="75000"/>
              </a:schemeClr>
            </a:solidFill>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下矢印 13"/>
            <p:cNvSpPr/>
            <p:nvPr/>
          </p:nvSpPr>
          <p:spPr>
            <a:xfrm rot="7102687">
              <a:off x="5815530" y="3617668"/>
              <a:ext cx="256132" cy="466899"/>
            </a:xfrm>
            <a:prstGeom prst="downArrow">
              <a:avLst/>
            </a:prstGeom>
            <a:solidFill>
              <a:schemeClr val="accent4">
                <a:lumMod val="75000"/>
              </a:schemeClr>
            </a:solidFill>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下矢印 14"/>
            <p:cNvSpPr/>
            <p:nvPr/>
          </p:nvSpPr>
          <p:spPr>
            <a:xfrm rot="8728408">
              <a:off x="5351130" y="4056846"/>
              <a:ext cx="256132" cy="466899"/>
            </a:xfrm>
            <a:prstGeom prst="downArrow">
              <a:avLst/>
            </a:prstGeom>
            <a:solidFill>
              <a:schemeClr val="accent4">
                <a:lumMod val="75000"/>
              </a:schemeClr>
            </a:solidFill>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下矢印 15"/>
            <p:cNvSpPr/>
            <p:nvPr/>
          </p:nvSpPr>
          <p:spPr>
            <a:xfrm rot="14517732">
              <a:off x="3725550" y="3658192"/>
              <a:ext cx="256132" cy="466899"/>
            </a:xfrm>
            <a:prstGeom prst="downArrow">
              <a:avLst/>
            </a:prstGeom>
            <a:solidFill>
              <a:schemeClr val="accent4">
                <a:lumMod val="75000"/>
              </a:schemeClr>
            </a:solidFill>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下矢印 16"/>
            <p:cNvSpPr/>
            <p:nvPr/>
          </p:nvSpPr>
          <p:spPr>
            <a:xfrm rot="12597703">
              <a:off x="4172422" y="4088132"/>
              <a:ext cx="256132" cy="466899"/>
            </a:xfrm>
            <a:prstGeom prst="downArrow">
              <a:avLst/>
            </a:prstGeom>
            <a:solidFill>
              <a:schemeClr val="accent4">
                <a:lumMod val="75000"/>
              </a:schemeClr>
            </a:solidFill>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下矢印 17"/>
            <p:cNvSpPr/>
            <p:nvPr/>
          </p:nvSpPr>
          <p:spPr>
            <a:xfrm rot="19426928">
              <a:off x="4183927" y="2200413"/>
              <a:ext cx="256132" cy="466899"/>
            </a:xfrm>
            <a:prstGeom prst="downArrow">
              <a:avLst/>
            </a:prstGeom>
            <a:solidFill>
              <a:schemeClr val="accent4">
                <a:lumMod val="75000"/>
              </a:schemeClr>
            </a:solidFill>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下矢印 18"/>
            <p:cNvSpPr/>
            <p:nvPr/>
          </p:nvSpPr>
          <p:spPr>
            <a:xfrm rot="18073805">
              <a:off x="3783359" y="2696514"/>
              <a:ext cx="256132" cy="466899"/>
            </a:xfrm>
            <a:prstGeom prst="downArrow">
              <a:avLst/>
            </a:prstGeom>
            <a:solidFill>
              <a:schemeClr val="accent4">
                <a:lumMod val="75000"/>
              </a:schemeClr>
            </a:solidFill>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下矢印 19"/>
            <p:cNvSpPr/>
            <p:nvPr/>
          </p:nvSpPr>
          <p:spPr>
            <a:xfrm rot="3665060">
              <a:off x="5815535" y="2746392"/>
              <a:ext cx="256132" cy="466899"/>
            </a:xfrm>
            <a:prstGeom prst="downArrow">
              <a:avLst/>
            </a:prstGeom>
            <a:solidFill>
              <a:schemeClr val="accent4">
                <a:lumMod val="75000"/>
              </a:schemeClr>
            </a:solidFill>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4450183" y="1868440"/>
              <a:ext cx="2141118" cy="651776"/>
            </a:xfrm>
            <a:prstGeom prst="rect">
              <a:avLst/>
            </a:prstGeom>
            <a:noFill/>
          </p:spPr>
          <p:txBody>
            <a:bodyPr wrap="square" rtlCol="0">
              <a:spAutoFit/>
            </a:bodyPr>
            <a:lstStyle/>
            <a:p>
              <a:pPr algn="r"/>
              <a:r>
                <a:rPr lang="en-US" altLang="ja-JP" sz="1100" b="1" dirty="0" smtClean="0">
                  <a:solidFill>
                    <a:schemeClr val="accent4">
                      <a:lumMod val="75000"/>
                    </a:schemeClr>
                  </a:solidFill>
                  <a:latin typeface="+mj-lt"/>
                  <a:ea typeface="+mj-ea"/>
                  <a:cs typeface="メイリオ" panose="020B0604030504040204" pitchFamily="50" charset="-128"/>
                </a:rPr>
                <a:t>Energy inverse cascade</a:t>
              </a:r>
              <a:endParaRPr kumimoji="1" lang="ja-JP" altLang="en-US" sz="1100" b="1" dirty="0">
                <a:solidFill>
                  <a:schemeClr val="accent4">
                    <a:lumMod val="75000"/>
                  </a:schemeClr>
                </a:solidFill>
                <a:latin typeface="+mj-lt"/>
                <a:ea typeface="+mj-ea"/>
                <a:cs typeface="メイリオ" panose="020B0604030504040204" pitchFamily="50" charset="-128"/>
              </a:endParaRPr>
            </a:p>
          </p:txBody>
        </p:sp>
        <p:sp>
          <p:nvSpPr>
            <p:cNvPr id="22" name="円/楕円 21"/>
            <p:cNvSpPr/>
            <p:nvPr/>
          </p:nvSpPr>
          <p:spPr>
            <a:xfrm>
              <a:off x="4515850" y="3332031"/>
              <a:ext cx="190812" cy="18355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3" name="直線矢印コネクタ 22"/>
            <p:cNvCxnSpPr/>
            <p:nvPr/>
          </p:nvCxnSpPr>
          <p:spPr>
            <a:xfrm>
              <a:off x="4201894" y="3221556"/>
              <a:ext cx="358347" cy="149776"/>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4274424" y="3480400"/>
              <a:ext cx="272863" cy="12681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円/楕円 24"/>
            <p:cNvSpPr/>
            <p:nvPr/>
          </p:nvSpPr>
          <p:spPr>
            <a:xfrm>
              <a:off x="5044375" y="3318340"/>
              <a:ext cx="190812" cy="183559"/>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6" name="直線矢印コネクタ 25"/>
            <p:cNvCxnSpPr/>
            <p:nvPr/>
          </p:nvCxnSpPr>
          <p:spPr>
            <a:xfrm flipH="1">
              <a:off x="5161405" y="3198448"/>
              <a:ext cx="359337" cy="146815"/>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5170577" y="3479655"/>
              <a:ext cx="312647" cy="15327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22" idx="6"/>
              <a:endCxn id="22" idx="6"/>
            </p:cNvCxnSpPr>
            <p:nvPr/>
          </p:nvCxnSpPr>
          <p:spPr>
            <a:xfrm>
              <a:off x="4706662" y="342381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998711" y="3116908"/>
              <a:ext cx="1427380" cy="368985"/>
            </a:xfrm>
            <a:prstGeom prst="rect">
              <a:avLst/>
            </a:prstGeom>
            <a:noFill/>
          </p:spPr>
          <p:txBody>
            <a:bodyPr wrap="square" rtlCol="0">
              <a:spAutoFit/>
            </a:bodyPr>
            <a:lstStyle/>
            <a:p>
              <a:r>
                <a:rPr lang="en-US" altLang="ja-JP" sz="1100" b="1" dirty="0" smtClean="0">
                  <a:solidFill>
                    <a:schemeClr val="tx2"/>
                  </a:solidFill>
                  <a:latin typeface="+mj-lt"/>
                  <a:ea typeface="+mj-ea"/>
                  <a:cs typeface="メイリオ" panose="020B0604030504040204" pitchFamily="50" charset="-128"/>
                </a:rPr>
                <a:t>Zonal flow</a:t>
              </a:r>
              <a:endParaRPr kumimoji="1" lang="ja-JP" altLang="en-US" sz="1100" b="1" dirty="0">
                <a:solidFill>
                  <a:schemeClr val="tx2"/>
                </a:solidFill>
                <a:latin typeface="+mj-lt"/>
                <a:ea typeface="+mj-ea"/>
                <a:cs typeface="メイリオ" panose="020B0604030504040204" pitchFamily="50" charset="-128"/>
              </a:endParaRPr>
            </a:p>
          </p:txBody>
        </p:sp>
        <p:sp>
          <p:nvSpPr>
            <p:cNvPr id="30" name="テキスト ボックス 29"/>
            <p:cNvSpPr txBox="1"/>
            <p:nvPr/>
          </p:nvSpPr>
          <p:spPr>
            <a:xfrm>
              <a:off x="4505955" y="2799203"/>
              <a:ext cx="1029323" cy="651775"/>
            </a:xfrm>
            <a:prstGeom prst="rect">
              <a:avLst/>
            </a:prstGeom>
            <a:noFill/>
          </p:spPr>
          <p:txBody>
            <a:bodyPr wrap="square" rtlCol="0">
              <a:spAutoFit/>
            </a:bodyPr>
            <a:lstStyle/>
            <a:p>
              <a:r>
                <a:rPr lang="en-US" altLang="ja-JP" sz="1100" b="1" dirty="0" smtClean="0">
                  <a:latin typeface="+mj-lt"/>
                  <a:ea typeface="+mj-ea"/>
                  <a:cs typeface="メイリオ" panose="020B0604030504040204" pitchFamily="50" charset="-128"/>
                </a:rPr>
                <a:t>Linear mode</a:t>
              </a:r>
              <a:endParaRPr kumimoji="1" lang="ja-JP" altLang="en-US" sz="1100" b="1" dirty="0">
                <a:latin typeface="+mj-lt"/>
                <a:ea typeface="+mj-ea"/>
                <a:cs typeface="メイリオ" panose="020B0604030504040204" pitchFamily="50" charset="-128"/>
              </a:endParaRPr>
            </a:p>
          </p:txBody>
        </p:sp>
      </p:grpSp>
      <mc:AlternateContent xmlns:mc="http://schemas.openxmlformats.org/markup-compatibility/2006" xmlns:a14="http://schemas.microsoft.com/office/drawing/2010/main">
        <mc:Choice Requires="a14">
          <p:sp>
            <p:nvSpPr>
              <p:cNvPr id="31" name="正方形/長方形 30"/>
              <p:cNvSpPr/>
              <p:nvPr/>
            </p:nvSpPr>
            <p:spPr>
              <a:xfrm>
                <a:off x="5657572" y="6273979"/>
                <a:ext cx="3368032" cy="476284"/>
              </a:xfrm>
              <a:prstGeom prst="rect">
                <a:avLst/>
              </a:prstGeom>
            </p:spPr>
            <p:txBody>
              <a:bodyPr wrap="square">
                <a:spAutoFit/>
              </a:bodyPr>
              <a:lstStyle/>
              <a:p>
                <a:r>
                  <a:rPr lang="en-US" altLang="ja-JP" sz="1200" dirty="0" smtClean="0">
                    <a:cs typeface="メイリオ" panose="020B0604030504040204" pitchFamily="50" charset="-128"/>
                  </a:rPr>
                  <a:t>Fig.4 2-D turbulence energy spectrum:</a:t>
                </a:r>
                <a:br>
                  <a:rPr lang="en-US" altLang="ja-JP" sz="1200" dirty="0" smtClean="0">
                    <a:cs typeface="メイリオ" panose="020B0604030504040204" pitchFamily="50" charset="-128"/>
                  </a:rPr>
                </a:br>
                <a:r>
                  <a:rPr lang="en-US" altLang="ja-JP" sz="1200" dirty="0" smtClean="0">
                    <a:cs typeface="メイリオ" panose="020B0604030504040204" pitchFamily="50" charset="-128"/>
                  </a:rPr>
                  <a:t>zonal flow structure(</a:t>
                </a:r>
                <a14:m>
                  <m:oMath xmlns:m="http://schemas.openxmlformats.org/officeDocument/2006/math">
                    <m:sSub>
                      <m:sSubPr>
                        <m:ctrlPr>
                          <a:rPr lang="en-US" altLang="ja-JP" sz="1200" b="0" i="1" smtClean="0">
                            <a:latin typeface="Cambria Math"/>
                            <a:cs typeface="メイリオ" panose="020B0604030504040204" pitchFamily="50" charset="-128"/>
                          </a:rPr>
                        </m:ctrlPr>
                      </m:sSubPr>
                      <m:e>
                        <m:r>
                          <a:rPr lang="en-US" altLang="ja-JP" sz="1200" b="0" i="1" smtClean="0">
                            <a:latin typeface="Cambria Math" panose="02040503050406030204" pitchFamily="18" charset="0"/>
                            <a:cs typeface="メイリオ" panose="020B0604030504040204" pitchFamily="50" charset="-128"/>
                          </a:rPr>
                          <m:t>𝑘</m:t>
                        </m:r>
                      </m:e>
                      <m:sub>
                        <m:r>
                          <a:rPr lang="en-US" altLang="ja-JP" sz="1200" b="0" i="1" smtClean="0">
                            <a:latin typeface="Cambria Math" panose="02040503050406030204" pitchFamily="18" charset="0"/>
                            <a:cs typeface="メイリオ" panose="020B0604030504040204" pitchFamily="50" charset="-128"/>
                          </a:rPr>
                          <m:t>𝑦</m:t>
                        </m:r>
                      </m:sub>
                    </m:sSub>
                    <m:r>
                      <a:rPr lang="en-US" altLang="ja-JP" sz="1200" b="0" i="1" smtClean="0">
                        <a:latin typeface="Cambria Math" panose="02040503050406030204" pitchFamily="18" charset="0"/>
                        <a:cs typeface="メイリオ" panose="020B0604030504040204" pitchFamily="50" charset="-128"/>
                      </a:rPr>
                      <m:t>=0, </m:t>
                    </m:r>
                    <m:sSub>
                      <m:sSubPr>
                        <m:ctrlPr>
                          <a:rPr lang="en-US" altLang="ja-JP" sz="1200" b="0" i="1" smtClean="0">
                            <a:latin typeface="Cambria Math"/>
                            <a:cs typeface="メイリオ" panose="020B0604030504040204" pitchFamily="50" charset="-128"/>
                          </a:rPr>
                        </m:ctrlPr>
                      </m:sSubPr>
                      <m:e>
                        <m:r>
                          <a:rPr lang="en-US" altLang="ja-JP" sz="1200" b="0" i="1" smtClean="0">
                            <a:latin typeface="Cambria Math" panose="02040503050406030204" pitchFamily="18" charset="0"/>
                            <a:cs typeface="メイリオ" panose="020B0604030504040204" pitchFamily="50" charset="-128"/>
                          </a:rPr>
                          <m:t>𝑘</m:t>
                        </m:r>
                      </m:e>
                      <m:sub>
                        <m:r>
                          <a:rPr lang="en-US" altLang="ja-JP" sz="1200" b="0" i="1" smtClean="0">
                            <a:latin typeface="Cambria Math" panose="02040503050406030204" pitchFamily="18" charset="0"/>
                            <a:cs typeface="メイリオ" panose="020B0604030504040204" pitchFamily="50" charset="-128"/>
                          </a:rPr>
                          <m:t>𝑥</m:t>
                        </m:r>
                      </m:sub>
                    </m:sSub>
                    <m:r>
                      <a:rPr lang="en-US" altLang="ja-JP" sz="1200" b="0" i="1" smtClean="0">
                        <a:latin typeface="Cambria Math" panose="02040503050406030204" pitchFamily="18" charset="0"/>
                        <a:cs typeface="メイリオ" panose="020B0604030504040204" pitchFamily="50" charset="-128"/>
                      </a:rPr>
                      <m:t>≠0</m:t>
                    </m:r>
                  </m:oMath>
                </a14:m>
                <a:r>
                  <a:rPr lang="en-US" altLang="ja-JP" sz="1200" dirty="0" smtClean="0">
                    <a:cs typeface="メイリオ" panose="020B0604030504040204" pitchFamily="50" charset="-128"/>
                  </a:rPr>
                  <a:t>) is induced</a:t>
                </a:r>
                <a:endParaRPr lang="ja-JP" altLang="en-US" sz="1200" dirty="0">
                  <a:cs typeface="メイリオ" panose="020B0604030504040204" pitchFamily="50" charset="-128"/>
                </a:endParaRPr>
              </a:p>
            </p:txBody>
          </p:sp>
        </mc:Choice>
        <mc:Fallback xmlns="">
          <p:sp>
            <p:nvSpPr>
              <p:cNvPr id="31" name="正方形/長方形 30"/>
              <p:cNvSpPr>
                <a:spLocks noRot="1" noChangeAspect="1" noMove="1" noResize="1" noEditPoints="1" noAdjustHandles="1" noChangeArrowheads="1" noChangeShapeType="1" noTextEdit="1"/>
              </p:cNvSpPr>
              <p:nvPr/>
            </p:nvSpPr>
            <p:spPr>
              <a:xfrm>
                <a:off x="5657572" y="6273979"/>
                <a:ext cx="3368032" cy="476284"/>
              </a:xfrm>
              <a:prstGeom prst="rect">
                <a:avLst/>
              </a:prstGeom>
              <a:blipFill rotWithShape="1">
                <a:blip r:embed="rId10"/>
                <a:stretch>
                  <a:fillRect t="-1282" b="-5128"/>
                </a:stretch>
              </a:blipFill>
            </p:spPr>
            <p:txBody>
              <a:bodyPr/>
              <a:lstStyle/>
              <a:p>
                <a:r>
                  <a:rPr lang="ja-JP" altLang="en-US">
                    <a:noFill/>
                  </a:rPr>
                  <a:t> </a:t>
                </a:r>
              </a:p>
            </p:txBody>
          </p:sp>
        </mc:Fallback>
      </mc:AlternateContent>
      <p:sp>
        <p:nvSpPr>
          <p:cNvPr id="32" name="テキスト ボックス 31"/>
          <p:cNvSpPr txBox="1"/>
          <p:nvPr/>
        </p:nvSpPr>
        <p:spPr>
          <a:xfrm>
            <a:off x="93816" y="6273979"/>
            <a:ext cx="4220566" cy="430887"/>
          </a:xfrm>
          <a:prstGeom prst="rect">
            <a:avLst/>
          </a:prstGeom>
          <a:noFill/>
        </p:spPr>
        <p:txBody>
          <a:bodyPr wrap="square" rtlCol="0">
            <a:spAutoFit/>
          </a:bodyPr>
          <a:lstStyle/>
          <a:p>
            <a:pPr lvl="0"/>
            <a:r>
              <a:rPr lang="en-US" altLang="ja-JP" sz="1100" dirty="0">
                <a:solidFill>
                  <a:srgbClr val="181818"/>
                </a:solidFill>
                <a:cs typeface="メイリオ" panose="020B0604030504040204" pitchFamily="50" charset="-128"/>
              </a:rPr>
              <a:t>[5]:P. B. </a:t>
            </a:r>
            <a:r>
              <a:rPr lang="en-US" altLang="ja-JP" sz="1100" dirty="0" err="1">
                <a:solidFill>
                  <a:srgbClr val="181818"/>
                </a:solidFill>
                <a:cs typeface="メイリオ" panose="020B0604030504040204" pitchFamily="50" charset="-128"/>
              </a:rPr>
              <a:t>Rhines</a:t>
            </a:r>
            <a:r>
              <a:rPr lang="en-US" altLang="ja-JP" sz="1100" dirty="0">
                <a:solidFill>
                  <a:srgbClr val="181818"/>
                </a:solidFill>
                <a:cs typeface="メイリオ" panose="020B0604030504040204" pitchFamily="50" charset="-128"/>
              </a:rPr>
              <a:t>, J. Fluids Mech.(1975)</a:t>
            </a:r>
          </a:p>
          <a:p>
            <a:pPr lvl="0"/>
            <a:r>
              <a:rPr lang="en-US" altLang="ja-JP" sz="1100" dirty="0">
                <a:solidFill>
                  <a:srgbClr val="181818"/>
                </a:solidFill>
                <a:cs typeface="メイリオ" panose="020B0604030504040204" pitchFamily="50" charset="-128"/>
              </a:rPr>
              <a:t>[6]:G. F. </a:t>
            </a:r>
            <a:r>
              <a:rPr lang="en-US" altLang="ja-JP" sz="1100" dirty="0" err="1">
                <a:solidFill>
                  <a:srgbClr val="181818"/>
                </a:solidFill>
                <a:cs typeface="メイリオ" panose="020B0604030504040204" pitchFamily="50" charset="-128"/>
              </a:rPr>
              <a:t>Vallis</a:t>
            </a:r>
            <a:r>
              <a:rPr lang="en-US" altLang="ja-JP" sz="1100" dirty="0">
                <a:solidFill>
                  <a:srgbClr val="181818"/>
                </a:solidFill>
                <a:cs typeface="メイリオ" panose="020B0604030504040204" pitchFamily="50" charset="-128"/>
              </a:rPr>
              <a:t>, and M. E. </a:t>
            </a:r>
            <a:r>
              <a:rPr lang="en-US" altLang="ja-JP" sz="1100" dirty="0" err="1">
                <a:solidFill>
                  <a:srgbClr val="181818"/>
                </a:solidFill>
                <a:cs typeface="メイリオ" panose="020B0604030504040204" pitchFamily="50" charset="-128"/>
              </a:rPr>
              <a:t>Maltrud</a:t>
            </a:r>
            <a:r>
              <a:rPr lang="en-US" altLang="ja-JP" sz="1100" dirty="0">
                <a:solidFill>
                  <a:srgbClr val="181818"/>
                </a:solidFill>
                <a:cs typeface="メイリオ" panose="020B0604030504040204" pitchFamily="50" charset="-128"/>
              </a:rPr>
              <a:t>, J. Phys. </a:t>
            </a:r>
            <a:r>
              <a:rPr lang="en-US" altLang="ja-JP" sz="1100" dirty="0" err="1">
                <a:solidFill>
                  <a:srgbClr val="181818"/>
                </a:solidFill>
                <a:cs typeface="メイリオ" panose="020B0604030504040204" pitchFamily="50" charset="-128"/>
              </a:rPr>
              <a:t>Oceanogr</a:t>
            </a:r>
            <a:r>
              <a:rPr lang="en-US" altLang="ja-JP" sz="1100" dirty="0">
                <a:solidFill>
                  <a:srgbClr val="181818"/>
                </a:solidFill>
                <a:cs typeface="メイリオ" panose="020B0604030504040204" pitchFamily="50" charset="-128"/>
              </a:rPr>
              <a:t>(1993</a:t>
            </a:r>
            <a:r>
              <a:rPr lang="en-US" altLang="ja-JP" sz="1100" dirty="0" smtClean="0">
                <a:solidFill>
                  <a:srgbClr val="181818"/>
                </a:solidFill>
                <a:cs typeface="メイリオ" panose="020B0604030504040204" pitchFamily="50" charset="-128"/>
              </a:rPr>
              <a:t>)</a:t>
            </a:r>
            <a:endParaRPr lang="ja-JP" altLang="en-US" sz="1100" dirty="0">
              <a:solidFill>
                <a:srgbClr val="181818"/>
              </a:solidFill>
              <a:cs typeface="メイリオ" panose="020B0604030504040204" pitchFamily="50" charset="-128"/>
            </a:endParaRPr>
          </a:p>
        </p:txBody>
      </p:sp>
      <p:grpSp>
        <p:nvGrpSpPr>
          <p:cNvPr id="33" name="グループ化 55"/>
          <p:cNvGrpSpPr/>
          <p:nvPr/>
        </p:nvGrpSpPr>
        <p:grpSpPr>
          <a:xfrm>
            <a:off x="5277595" y="1025061"/>
            <a:ext cx="4410501" cy="2599184"/>
            <a:chOff x="2094449" y="1702477"/>
            <a:chExt cx="3316330" cy="1954371"/>
          </a:xfrm>
        </p:grpSpPr>
        <mc:AlternateContent xmlns:mc="http://schemas.openxmlformats.org/markup-compatibility/2006" xmlns:a14="http://schemas.microsoft.com/office/drawing/2010/main">
          <mc:Choice Requires="a14">
            <p:sp>
              <p:nvSpPr>
                <p:cNvPr id="34" name="正方形/長方形 56"/>
                <p:cNvSpPr/>
                <p:nvPr/>
              </p:nvSpPr>
              <p:spPr>
                <a:xfrm>
                  <a:off x="2627715" y="2899410"/>
                  <a:ext cx="530202" cy="153488"/>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ja-JP" sz="1200" b="0" i="1" smtClean="0">
                            <a:solidFill>
                              <a:schemeClr val="tx1"/>
                            </a:solidFill>
                            <a:latin typeface="Cambria Math" panose="02040503050406030204" pitchFamily="18" charset="0"/>
                            <a:cs typeface="メイリオ" panose="020B0604030504040204" pitchFamily="50" charset="-128"/>
                          </a:rPr>
                          <m:t>   </m:t>
                        </m:r>
                        <m:sSubSup>
                          <m:sSubSupPr>
                            <m:ctrlPr>
                              <a:rPr lang="en-US" altLang="ja-JP" sz="1200" b="0" i="1" smtClean="0">
                                <a:solidFill>
                                  <a:schemeClr val="tx1"/>
                                </a:solidFill>
                                <a:latin typeface="Cambria Math"/>
                                <a:cs typeface="メイリオ" panose="020B0604030504040204" pitchFamily="50" charset="-128"/>
                              </a:rPr>
                            </m:ctrlPr>
                          </m:sSubSupPr>
                          <m:e>
                            <m:r>
                              <a:rPr lang="en-US" altLang="ja-JP" sz="1200" b="0" i="1" smtClean="0">
                                <a:solidFill>
                                  <a:schemeClr val="tx1"/>
                                </a:solidFill>
                                <a:latin typeface="Cambria Math" panose="02040503050406030204" pitchFamily="18" charset="0"/>
                                <a:cs typeface="メイリオ" panose="020B0604030504040204" pitchFamily="50" charset="-128"/>
                              </a:rPr>
                              <m:t>𝜔</m:t>
                            </m:r>
                          </m:e>
                          <m:sub>
                            <m:r>
                              <a:rPr lang="en-US" altLang="ja-JP" sz="1200" b="0" i="1" smtClean="0">
                                <a:solidFill>
                                  <a:schemeClr val="tx1"/>
                                </a:solidFill>
                                <a:latin typeface="Cambria Math" panose="02040503050406030204" pitchFamily="18" charset="0"/>
                                <a:cs typeface="メイリオ" panose="020B0604030504040204" pitchFamily="50" charset="-128"/>
                              </a:rPr>
                              <m:t>𝑒</m:t>
                            </m:r>
                          </m:sub>
                          <m:sup>
                            <m:r>
                              <a:rPr lang="en-US" altLang="ja-JP" sz="1200" b="0" i="1" smtClean="0">
                                <a:solidFill>
                                  <a:schemeClr val="tx1"/>
                                </a:solidFill>
                                <a:latin typeface="Cambria Math" panose="02040503050406030204" pitchFamily="18" charset="0"/>
                                <a:cs typeface="メイリオ" panose="020B0604030504040204" pitchFamily="50" charset="-128"/>
                              </a:rPr>
                              <m:t>∗</m:t>
                            </m:r>
                          </m:sup>
                        </m:sSubSup>
                      </m:oMath>
                    </m:oMathPara>
                  </a14:m>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7" name="正方形/長方形 56"/>
                <p:cNvSpPr>
                  <a:spLocks noRot="1" noChangeAspect="1" noMove="1" noResize="1" noEditPoints="1" noAdjustHandles="1" noChangeArrowheads="1" noChangeShapeType="1" noTextEdit="1"/>
                </p:cNvSpPr>
                <p:nvPr/>
              </p:nvSpPr>
              <p:spPr>
                <a:xfrm>
                  <a:off x="2627715" y="2899410"/>
                  <a:ext cx="530202" cy="153488"/>
                </a:xfrm>
                <a:prstGeom prst="rect">
                  <a:avLst/>
                </a:prstGeom>
                <a:blipFill rotWithShape="0">
                  <a:blip r:embed="rId4"/>
                  <a:stretch>
                    <a:fillRect b="-303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正方形/長方形 57"/>
                <p:cNvSpPr/>
                <p:nvPr/>
              </p:nvSpPr>
              <p:spPr>
                <a:xfrm>
                  <a:off x="3154107" y="2899430"/>
                  <a:ext cx="1199576" cy="153054"/>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ja-JP" sz="1100" b="0" i="1" dirty="0" smtClean="0">
                                <a:solidFill>
                                  <a:schemeClr val="tx1"/>
                                </a:solidFill>
                                <a:latin typeface="Cambria Math"/>
                                <a:ea typeface="メイリオ" panose="020B0604030504040204" pitchFamily="50" charset="-128"/>
                                <a:cs typeface="メイリオ" panose="020B0604030504040204" pitchFamily="50" charset="-128"/>
                              </a:rPr>
                            </m:ctrlPr>
                          </m:sSubPr>
                          <m:e>
                            <m:r>
                              <a:rPr kumimoji="1" lang="en-US" altLang="ja-JP" sz="11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𝜔</m:t>
                            </m:r>
                          </m:e>
                          <m:sub>
                            <m:r>
                              <a:rPr kumimoji="1" lang="en-US" altLang="ja-JP" sz="1100" b="0" i="1" dirty="0" smtClean="0">
                                <a:solidFill>
                                  <a:schemeClr val="tx1"/>
                                </a:solidFill>
                                <a:latin typeface="Cambria Math" panose="02040503050406030204" pitchFamily="18" charset="0"/>
                                <a:ea typeface="メイリオ" panose="020B0604030504040204" pitchFamily="50" charset="-128"/>
                                <a:cs typeface="メイリオ" panose="020B0604030504040204" pitchFamily="50" charset="-128"/>
                              </a:rPr>
                              <m:t>𝑡</m:t>
                            </m:r>
                          </m:sub>
                        </m:sSub>
                        <m:r>
                          <a:rPr kumimoji="1" lang="en-US" altLang="ja-JP" sz="1100" b="0" i="1" dirty="0" smtClean="0">
                            <a:latin typeface="Cambria Math" panose="02040503050406030204" pitchFamily="18" charset="0"/>
                            <a:ea typeface="メイリオ" panose="020B0604030504040204" pitchFamily="50" charset="-128"/>
                            <a:cs typeface="メイリオ" panose="020B0604030504040204" pitchFamily="50" charset="-128"/>
                          </a:rPr>
                          <m:t>                     </m:t>
                        </m:r>
                      </m:oMath>
                    </m:oMathPara>
                  </a14:m>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Choice>
          <mc:Fallback xmlns="">
            <p:sp>
              <p:nvSpPr>
                <p:cNvPr id="58" name="正方形/長方形 57"/>
                <p:cNvSpPr>
                  <a:spLocks noRot="1" noChangeAspect="1" noMove="1" noResize="1" noEditPoints="1" noAdjustHandles="1" noChangeArrowheads="1" noChangeShapeType="1" noTextEdit="1"/>
                </p:cNvSpPr>
                <p:nvPr/>
              </p:nvSpPr>
              <p:spPr>
                <a:xfrm>
                  <a:off x="3154107" y="2899430"/>
                  <a:ext cx="1199576" cy="153054"/>
                </a:xfrm>
                <a:prstGeom prst="rect">
                  <a:avLst/>
                </a:prstGeom>
                <a:blipFill rotWithShape="0">
                  <a:blip r:embed="rId5"/>
                  <a:stretch>
                    <a:fillRect/>
                  </a:stretch>
                </a:blipFill>
                <a:ln>
                  <a:noFill/>
                </a:ln>
              </p:spPr>
              <p:txBody>
                <a:bodyPr/>
                <a:lstStyle/>
                <a:p>
                  <a:r>
                    <a:rPr lang="ja-JP" altLang="en-US">
                      <a:noFill/>
                    </a:rPr>
                    <a:t> </a:t>
                  </a:r>
                </a:p>
              </p:txBody>
            </p:sp>
          </mc:Fallback>
        </mc:AlternateContent>
        <p:grpSp>
          <p:nvGrpSpPr>
            <p:cNvPr id="36" name="グループ化 58"/>
            <p:cNvGrpSpPr/>
            <p:nvPr/>
          </p:nvGrpSpPr>
          <p:grpSpPr>
            <a:xfrm>
              <a:off x="2094449" y="1702477"/>
              <a:ext cx="3316330" cy="1954371"/>
              <a:chOff x="649013" y="4341078"/>
              <a:chExt cx="3373128" cy="1992409"/>
            </a:xfrm>
          </p:grpSpPr>
          <p:grpSp>
            <p:nvGrpSpPr>
              <p:cNvPr id="38" name="Group 53"/>
              <p:cNvGrpSpPr/>
              <p:nvPr/>
            </p:nvGrpSpPr>
            <p:grpSpPr>
              <a:xfrm>
                <a:off x="649013" y="4341078"/>
                <a:ext cx="3373128" cy="1992409"/>
                <a:chOff x="656458" y="4368089"/>
                <a:chExt cx="3373128" cy="1992409"/>
              </a:xfrm>
            </p:grpSpPr>
            <p:grpSp>
              <p:nvGrpSpPr>
                <p:cNvPr id="40" name="Group 44"/>
                <p:cNvGrpSpPr/>
                <p:nvPr/>
              </p:nvGrpSpPr>
              <p:grpSpPr>
                <a:xfrm>
                  <a:off x="656458" y="4368089"/>
                  <a:ext cx="3373128" cy="1992409"/>
                  <a:chOff x="656458" y="4368089"/>
                  <a:chExt cx="3373128" cy="1992409"/>
                </a:xfrm>
              </p:grpSpPr>
              <mc:AlternateContent xmlns:mc="http://schemas.openxmlformats.org/markup-compatibility/2006" xmlns:a14="http://schemas.microsoft.com/office/drawing/2010/main">
                <mc:Choice Requires="a14">
                  <p:sp>
                    <p:nvSpPr>
                      <p:cNvPr id="43" name="テキスト ボックス 65"/>
                      <p:cNvSpPr txBox="1"/>
                      <p:nvPr/>
                    </p:nvSpPr>
                    <p:spPr>
                      <a:xfrm>
                        <a:off x="1198858" y="5748653"/>
                        <a:ext cx="1208835" cy="611845"/>
                      </a:xfrm>
                      <a:prstGeom prst="rect">
                        <a:avLst/>
                      </a:prstGeom>
                      <a:noFill/>
                    </p:spPr>
                    <p:txBody>
                      <a:bodyPr wrap="square" rtlCol="0">
                        <a:spAutoFit/>
                      </a:bodyPr>
                      <a:lstStyle/>
                      <a:p>
                        <a:pPr algn="r"/>
                        <a:r>
                          <a:rPr kumimoji="1" lang="en-US" altLang="ja-JP" sz="1100" b="0" dirty="0" smtClean="0"/>
                          <a:t> </a:t>
                        </a:r>
                        <a14:m>
                          <m:oMath xmlns:m="http://schemas.openxmlformats.org/officeDocument/2006/math">
                            <m:sSub>
                              <m:sSubPr>
                                <m:ctrlPr>
                                  <a:rPr kumimoji="1" lang="en-US" altLang="ja-JP" sz="1100" b="0" i="1" smtClean="0">
                                    <a:latin typeface="Cambria Math"/>
                                  </a:rPr>
                                </m:ctrlPr>
                              </m:sSubPr>
                              <m:e>
                                <m:r>
                                  <a:rPr kumimoji="1" lang="en-US" altLang="ja-JP" sz="1100" b="0" i="1" smtClean="0">
                                    <a:latin typeface="Cambria Math" panose="02040503050406030204" pitchFamily="18" charset="0"/>
                                  </a:rPr>
                                  <m:t>𝑘</m:t>
                                </m:r>
                              </m:e>
                              <m:sub>
                                <m:r>
                                  <a:rPr kumimoji="1" lang="en-US" altLang="ja-JP" sz="1100" b="0" i="1" smtClean="0">
                                    <a:latin typeface="Cambria Math" panose="02040503050406030204" pitchFamily="18" charset="0"/>
                                  </a:rPr>
                                  <m:t>𝑠</m:t>
                                </m:r>
                              </m:sub>
                            </m:sSub>
                          </m:oMath>
                        </a14:m>
                        <a:endParaRPr kumimoji="1" lang="en-US" altLang="ja-JP" sz="1100" b="0" dirty="0" smtClean="0"/>
                      </a:p>
                      <a:p>
                        <a:pPr algn="r"/>
                        <a:r>
                          <a:rPr kumimoji="1" lang="en-US" altLang="ja-JP" sz="1100" b="0" dirty="0" smtClean="0"/>
                          <a:t>Energy source by forcing</a:t>
                        </a: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198858" y="5748653"/>
                        <a:ext cx="1208835" cy="611845"/>
                      </a:xfrm>
                      <a:prstGeom prst="rect">
                        <a:avLst/>
                      </a:prstGeom>
                      <a:blipFill rotWithShape="0">
                        <a:blip r:embed="rId6"/>
                        <a:stretch>
                          <a:fillRect r="-3077" b="-50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66"/>
                      <p:cNvSpPr txBox="1"/>
                      <p:nvPr/>
                    </p:nvSpPr>
                    <p:spPr>
                      <a:xfrm>
                        <a:off x="2637092" y="5740932"/>
                        <a:ext cx="948368" cy="470477"/>
                      </a:xfrm>
                      <a:prstGeom prst="rect">
                        <a:avLst/>
                      </a:prstGeom>
                      <a:noFill/>
                    </p:spPr>
                    <p:txBody>
                      <a:bodyPr wrap="square" rtlCol="0">
                        <a:spAutoFit/>
                      </a:bodyPr>
                      <a:lstStyle/>
                      <a:p>
                        <a:r>
                          <a:rPr kumimoji="1" lang="en-US" altLang="ja-JP" sz="1100" b="0" dirty="0" smtClean="0"/>
                          <a:t> </a:t>
                        </a:r>
                        <a14:m>
                          <m:oMath xmlns:m="http://schemas.openxmlformats.org/officeDocument/2006/math">
                            <m:sSub>
                              <m:sSubPr>
                                <m:ctrlPr>
                                  <a:rPr kumimoji="1" lang="en-US" altLang="ja-JP" sz="1100" b="0" i="1" smtClean="0">
                                    <a:latin typeface="Cambria Math"/>
                                  </a:rPr>
                                </m:ctrlPr>
                              </m:sSubPr>
                              <m:e>
                                <m:r>
                                  <a:rPr kumimoji="1" lang="en-US" altLang="ja-JP" sz="1100" b="0" i="1" smtClean="0">
                                    <a:latin typeface="Cambria Math" panose="02040503050406030204" pitchFamily="18" charset="0"/>
                                  </a:rPr>
                                  <m:t>𝑘</m:t>
                                </m:r>
                              </m:e>
                              <m:sub>
                                <m:r>
                                  <a:rPr kumimoji="1" lang="en-US" altLang="ja-JP" sz="1100" b="0" i="1" smtClean="0">
                                    <a:latin typeface="Cambria Math" panose="02040503050406030204" pitchFamily="18" charset="0"/>
                                  </a:rPr>
                                  <m:t>𝜇</m:t>
                                </m:r>
                              </m:sub>
                            </m:sSub>
                          </m:oMath>
                        </a14:m>
                        <a:endParaRPr kumimoji="1" lang="en-US" altLang="ja-JP" sz="1100" b="0" dirty="0" smtClean="0"/>
                      </a:p>
                      <a:p>
                        <a:r>
                          <a:rPr lang="en-US" altLang="ja-JP" sz="1100" dirty="0" smtClean="0"/>
                          <a:t>Energy damping </a:t>
                        </a:r>
                      </a:p>
                      <a:p>
                        <a:r>
                          <a:rPr lang="en-US" altLang="ja-JP" sz="1100" dirty="0" smtClean="0"/>
                          <a:t>by dissipation </a:t>
                        </a:r>
                        <a:endParaRPr kumimoji="1" lang="en-US" altLang="ja-JP" sz="1100" b="0" dirty="0" smtClean="0"/>
                      </a:p>
                    </p:txBody>
                  </p:sp>
                </mc:Choice>
                <mc:Fallback xmlns="">
                  <p:sp>
                    <p:nvSpPr>
                      <p:cNvPr id="44" name="テキスト ボックス 66"/>
                      <p:cNvSpPr txBox="1">
                        <a:spLocks noRot="1" noChangeAspect="1" noMove="1" noResize="1" noEditPoints="1" noAdjustHandles="1" noChangeArrowheads="1" noChangeShapeType="1" noTextEdit="1"/>
                      </p:cNvSpPr>
                      <p:nvPr/>
                    </p:nvSpPr>
                    <p:spPr>
                      <a:xfrm>
                        <a:off x="2637092" y="5740932"/>
                        <a:ext cx="948368" cy="470477"/>
                      </a:xfrm>
                      <a:prstGeom prst="rect">
                        <a:avLst/>
                      </a:prstGeom>
                      <a:blipFill rotWithShape="1">
                        <a:blip r:embed="rId11"/>
                        <a:stretch>
                          <a:fillRect b="-5941"/>
                        </a:stretch>
                      </a:blipFill>
                    </p:spPr>
                    <p:txBody>
                      <a:bodyPr/>
                      <a:lstStyle/>
                      <a:p>
                        <a:r>
                          <a:rPr lang="ja-JP" altLang="en-US">
                            <a:noFill/>
                          </a:rPr>
                          <a:t> </a:t>
                        </a:r>
                      </a:p>
                    </p:txBody>
                  </p:sp>
                </mc:Fallback>
              </mc:AlternateContent>
              <p:grpSp>
                <p:nvGrpSpPr>
                  <p:cNvPr id="45" name="グループ化 67"/>
                  <p:cNvGrpSpPr/>
                  <p:nvPr/>
                </p:nvGrpSpPr>
                <p:grpSpPr>
                  <a:xfrm>
                    <a:off x="656458" y="4368089"/>
                    <a:ext cx="3373128" cy="1643170"/>
                    <a:chOff x="656458" y="4368089"/>
                    <a:chExt cx="3373128" cy="1643170"/>
                  </a:xfrm>
                </p:grpSpPr>
                <mc:AlternateContent xmlns:mc="http://schemas.openxmlformats.org/markup-compatibility/2006" xmlns:a14="http://schemas.microsoft.com/office/drawing/2010/main">
                  <mc:Choice Requires="a14">
                    <p:sp>
                      <p:nvSpPr>
                        <p:cNvPr id="46" name="テキスト ボックス 68"/>
                        <p:cNvSpPr txBox="1"/>
                        <p:nvPr/>
                      </p:nvSpPr>
                      <p:spPr>
                        <a:xfrm>
                          <a:off x="3134663" y="5749649"/>
                          <a:ext cx="305788"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100" b="0" i="1" smtClean="0">
                                    <a:latin typeface="Cambria Math" panose="02040503050406030204" pitchFamily="18" charset="0"/>
                                  </a:rPr>
                                  <m:t>𝑘</m:t>
                                </m:r>
                              </m:oMath>
                            </m:oMathPara>
                          </a14:m>
                          <a:endParaRPr kumimoji="1" lang="ja-JP" altLang="en-US" sz="1100" dirty="0"/>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3134663" y="5749649"/>
                          <a:ext cx="305788" cy="261610"/>
                        </a:xfrm>
                        <a:prstGeom prst="rect">
                          <a:avLst/>
                        </a:prstGeom>
                        <a:blipFill rotWithShape="0">
                          <a:blip r:embed="rId12"/>
                          <a:stretch>
                            <a:fillRect/>
                          </a:stretch>
                        </a:blipFill>
                      </p:spPr>
                      <p:txBody>
                        <a:bodyPr/>
                        <a:lstStyle/>
                        <a:p>
                          <a:r>
                            <a:rPr lang="ja-JP" altLang="en-US">
                              <a:noFill/>
                            </a:rPr>
                            <a:t> </a:t>
                          </a:r>
                        </a:p>
                      </p:txBody>
                    </p:sp>
                  </mc:Fallback>
                </mc:AlternateContent>
                <p:grpSp>
                  <p:nvGrpSpPr>
                    <p:cNvPr id="47" name="グループ化 104"/>
                    <p:cNvGrpSpPr/>
                    <p:nvPr/>
                  </p:nvGrpSpPr>
                  <p:grpSpPr>
                    <a:xfrm>
                      <a:off x="656458" y="4368089"/>
                      <a:ext cx="3373128" cy="1406315"/>
                      <a:chOff x="656458" y="4368089"/>
                      <a:chExt cx="3373128" cy="1406315"/>
                    </a:xfrm>
                  </p:grpSpPr>
                  <p:cxnSp>
                    <p:nvCxnSpPr>
                      <p:cNvPr id="48" name="直線矢印コネクタ 105"/>
                      <p:cNvCxnSpPr/>
                      <p:nvPr/>
                    </p:nvCxnSpPr>
                    <p:spPr>
                      <a:xfrm flipV="1">
                        <a:off x="1198859" y="4368089"/>
                        <a:ext cx="0" cy="1380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106"/>
                      <p:cNvCxnSpPr>
                        <a:endCxn id="44" idx="0"/>
                      </p:cNvCxnSpPr>
                      <p:nvPr/>
                    </p:nvCxnSpPr>
                    <p:spPr>
                      <a:xfrm flipV="1">
                        <a:off x="1129959" y="5740932"/>
                        <a:ext cx="1981317" cy="7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テキスト ボックス 107"/>
                          <p:cNvSpPr txBox="1"/>
                          <p:nvPr/>
                        </p:nvSpPr>
                        <p:spPr>
                          <a:xfrm>
                            <a:off x="656458" y="4487223"/>
                            <a:ext cx="591957"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100" b="0" i="1" smtClean="0">
                                      <a:latin typeface="Cambria Math"/>
                                    </a:rPr>
                                    <m:t>𝐸</m:t>
                                  </m:r>
                                  <m:r>
                                    <a:rPr kumimoji="1" lang="en-US" altLang="ja-JP" sz="1100" b="0" i="1" smtClean="0">
                                      <a:latin typeface="Cambria Math"/>
                                    </a:rPr>
                                    <m:t>(</m:t>
                                  </m:r>
                                  <m:sSub>
                                    <m:sSubPr>
                                      <m:ctrlPr>
                                        <a:rPr kumimoji="1" lang="en-US" altLang="ja-JP" sz="1100" b="0" i="1" smtClean="0">
                                          <a:latin typeface="Cambria Math"/>
                                        </a:rPr>
                                      </m:ctrlPr>
                                    </m:sSubPr>
                                    <m:e>
                                      <m:r>
                                        <a:rPr kumimoji="1" lang="en-US" altLang="ja-JP" sz="1100" b="0" i="1" smtClean="0">
                                          <a:latin typeface="Cambria Math"/>
                                        </a:rPr>
                                        <m:t>𝑘</m:t>
                                      </m:r>
                                    </m:e>
                                    <m:sub>
                                      <m:r>
                                        <a:rPr kumimoji="1" lang="en-US" altLang="ja-JP" sz="1100" b="0" i="1" smtClean="0">
                                          <a:latin typeface="Cambria Math"/>
                                        </a:rPr>
                                        <m:t>⊥</m:t>
                                      </m:r>
                                    </m:sub>
                                  </m:sSub>
                                  <m:r>
                                    <a:rPr kumimoji="1" lang="en-US" altLang="ja-JP" sz="1100" b="0" i="1" smtClean="0">
                                      <a:latin typeface="Cambria Math"/>
                                    </a:rPr>
                                    <m:t>)</m:t>
                                  </m:r>
                                </m:oMath>
                              </m:oMathPara>
                            </a14:m>
                            <a:endParaRPr kumimoji="1" lang="ja-JP" altLang="en-US" sz="1100" dirty="0"/>
                          </a:p>
                        </p:txBody>
                      </p:sp>
                    </mc:Choice>
                    <mc:Fallback xmlns="">
                      <p:sp>
                        <p:nvSpPr>
                          <p:cNvPr id="50" name="テキスト ボックス 107"/>
                          <p:cNvSpPr txBox="1">
                            <a:spLocks noRot="1" noChangeAspect="1" noMove="1" noResize="1" noEditPoints="1" noAdjustHandles="1" noChangeArrowheads="1" noChangeShapeType="1" noTextEdit="1"/>
                          </p:cNvSpPr>
                          <p:nvPr/>
                        </p:nvSpPr>
                        <p:spPr>
                          <a:xfrm>
                            <a:off x="656458" y="4487223"/>
                            <a:ext cx="591957" cy="261610"/>
                          </a:xfrm>
                          <a:prstGeom prst="rect">
                            <a:avLst/>
                          </a:prstGeom>
                          <a:blipFill rotWithShape="1">
                            <a:blip r:embed="rId13"/>
                            <a:stretch>
                              <a:fillRect/>
                            </a:stretch>
                          </a:blipFill>
                        </p:spPr>
                        <p:txBody>
                          <a:bodyPr/>
                          <a:lstStyle/>
                          <a:p>
                            <a:r>
                              <a:rPr lang="ja-JP" altLang="en-US">
                                <a:noFill/>
                              </a:rPr>
                              <a:t> </a:t>
                            </a:r>
                          </a:p>
                        </p:txBody>
                      </p:sp>
                    </mc:Fallback>
                  </mc:AlternateContent>
                  <p:grpSp>
                    <p:nvGrpSpPr>
                      <p:cNvPr id="51" name="グループ化 108"/>
                      <p:cNvGrpSpPr/>
                      <p:nvPr/>
                    </p:nvGrpSpPr>
                    <p:grpSpPr>
                      <a:xfrm>
                        <a:off x="2234989" y="4756458"/>
                        <a:ext cx="1794597" cy="725393"/>
                        <a:chOff x="3293170" y="4476390"/>
                        <a:chExt cx="1839541" cy="564483"/>
                      </a:xfrm>
                    </p:grpSpPr>
                    <p:sp>
                      <p:nvSpPr>
                        <p:cNvPr id="56" name="フリーフォーム 113"/>
                        <p:cNvSpPr/>
                        <p:nvPr/>
                      </p:nvSpPr>
                      <p:spPr>
                        <a:xfrm>
                          <a:off x="3561238" y="4675638"/>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114"/>
                        <p:cNvSpPr/>
                        <p:nvPr/>
                      </p:nvSpPr>
                      <p:spPr>
                        <a:xfrm>
                          <a:off x="3293170" y="4498333"/>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115"/>
                        <p:cNvSpPr/>
                        <p:nvPr/>
                      </p:nvSpPr>
                      <p:spPr>
                        <a:xfrm>
                          <a:off x="3842093" y="4855624"/>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116"/>
                        <p:cNvSpPr txBox="1"/>
                        <p:nvPr/>
                      </p:nvSpPr>
                      <p:spPr>
                        <a:xfrm>
                          <a:off x="3665779" y="4476390"/>
                          <a:ext cx="1466932" cy="207540"/>
                        </a:xfrm>
                        <a:prstGeom prst="rect">
                          <a:avLst/>
                        </a:prstGeom>
                        <a:noFill/>
                      </p:spPr>
                      <p:txBody>
                        <a:bodyPr wrap="square" rtlCol="0">
                          <a:spAutoFit/>
                        </a:bodyPr>
                        <a:lstStyle/>
                        <a:p>
                          <a:r>
                            <a:rPr kumimoji="1" lang="en-US" altLang="ja-JP" sz="1100" dirty="0" smtClean="0">
                              <a:solidFill>
                                <a:schemeClr val="accent2">
                                  <a:lumMod val="50000"/>
                                </a:schemeClr>
                              </a:solidFill>
                              <a:latin typeface="+mj-lt"/>
                              <a:ea typeface="+mj-ea"/>
                              <a:cs typeface="メイリオ" panose="020B0604030504040204" pitchFamily="50" charset="-128"/>
                            </a:rPr>
                            <a:t>enstrophy cascade</a:t>
                          </a:r>
                          <a:endParaRPr kumimoji="1" lang="ja-JP" altLang="en-US" sz="1100" dirty="0">
                            <a:solidFill>
                              <a:schemeClr val="accent2">
                                <a:lumMod val="50000"/>
                              </a:schemeClr>
                            </a:solidFill>
                            <a:latin typeface="+mj-lt"/>
                            <a:ea typeface="+mj-ea"/>
                            <a:cs typeface="メイリオ" panose="020B0604030504040204" pitchFamily="50" charset="-128"/>
                          </a:endParaRPr>
                        </a:p>
                      </p:txBody>
                    </p:sp>
                  </p:grpSp>
                  <p:grpSp>
                    <p:nvGrpSpPr>
                      <p:cNvPr id="52" name="グループ化 109"/>
                      <p:cNvGrpSpPr/>
                      <p:nvPr/>
                    </p:nvGrpSpPr>
                    <p:grpSpPr>
                      <a:xfrm>
                        <a:off x="1786098" y="4377056"/>
                        <a:ext cx="1799362" cy="394707"/>
                        <a:chOff x="3602109" y="4401827"/>
                        <a:chExt cx="1114175" cy="459047"/>
                      </a:xfrm>
                    </p:grpSpPr>
                    <p:sp>
                      <p:nvSpPr>
                        <p:cNvPr id="54" name="フリーフォーム 111"/>
                        <p:cNvSpPr/>
                        <p:nvPr/>
                      </p:nvSpPr>
                      <p:spPr>
                        <a:xfrm rot="21249578">
                          <a:off x="3602109" y="4675625"/>
                          <a:ext cx="251625" cy="185249"/>
                        </a:xfrm>
                        <a:custGeom>
                          <a:avLst/>
                          <a:gdLst>
                            <a:gd name="connsiteX0" fmla="*/ 0 w 528918"/>
                            <a:gd name="connsiteY0" fmla="*/ 18978 h 216201"/>
                            <a:gd name="connsiteX1" fmla="*/ 403412 w 528918"/>
                            <a:gd name="connsiteY1" fmla="*/ 18978 h 216201"/>
                            <a:gd name="connsiteX2" fmla="*/ 528918 w 528918"/>
                            <a:gd name="connsiteY2" fmla="*/ 216201 h 216201"/>
                            <a:gd name="connsiteX3" fmla="*/ 528918 w 528918"/>
                            <a:gd name="connsiteY3" fmla="*/ 216201 h 216201"/>
                          </a:gdLst>
                          <a:ahLst/>
                          <a:cxnLst>
                            <a:cxn ang="0">
                              <a:pos x="connsiteX0" y="connsiteY0"/>
                            </a:cxn>
                            <a:cxn ang="0">
                              <a:pos x="connsiteX1" y="connsiteY1"/>
                            </a:cxn>
                            <a:cxn ang="0">
                              <a:pos x="connsiteX2" y="connsiteY2"/>
                            </a:cxn>
                            <a:cxn ang="0">
                              <a:pos x="connsiteX3" y="connsiteY3"/>
                            </a:cxn>
                          </a:cxnLst>
                          <a:rect l="l" t="t" r="r" b="b"/>
                          <a:pathLst>
                            <a:path w="528918" h="216201">
                              <a:moveTo>
                                <a:pt x="0" y="18978"/>
                              </a:moveTo>
                              <a:cubicBezTo>
                                <a:pt x="157629" y="2542"/>
                                <a:pt x="315259" y="-13893"/>
                                <a:pt x="403412" y="18978"/>
                              </a:cubicBezTo>
                              <a:cubicBezTo>
                                <a:pt x="491565" y="51849"/>
                                <a:pt x="528918" y="216201"/>
                                <a:pt x="528918" y="216201"/>
                              </a:cubicBezTo>
                              <a:lnTo>
                                <a:pt x="528918" y="216201"/>
                              </a:lnTo>
                            </a:path>
                          </a:pathLst>
                        </a:custGeom>
                        <a:noFill/>
                        <a:ln>
                          <a:solidFill>
                            <a:schemeClr val="accent4">
                              <a:lumMod val="75000"/>
                            </a:schemeClr>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112"/>
                        <p:cNvSpPr txBox="1"/>
                        <p:nvPr/>
                      </p:nvSpPr>
                      <p:spPr>
                        <a:xfrm>
                          <a:off x="3687050" y="4401827"/>
                          <a:ext cx="1029234" cy="310176"/>
                        </a:xfrm>
                        <a:prstGeom prst="rect">
                          <a:avLst/>
                        </a:prstGeom>
                        <a:noFill/>
                        <a:ln>
                          <a:noFill/>
                        </a:ln>
                      </p:spPr>
                      <p:txBody>
                        <a:bodyPr wrap="square" rtlCol="0">
                          <a:spAutoFit/>
                        </a:bodyPr>
                        <a:lstStyle/>
                        <a:p>
                          <a:r>
                            <a:rPr kumimoji="1" lang="en-US" altLang="ja-JP" sz="1100" dirty="0" smtClean="0">
                              <a:solidFill>
                                <a:schemeClr val="accent4">
                                  <a:lumMod val="75000"/>
                                </a:schemeClr>
                              </a:solidFill>
                              <a:latin typeface="+mj-lt"/>
                              <a:ea typeface="+mj-ea"/>
                              <a:cs typeface="メイリオ" panose="020B0604030504040204" pitchFamily="50" charset="-128"/>
                            </a:rPr>
                            <a:t>energy inverse cascade</a:t>
                          </a:r>
                          <a:endParaRPr kumimoji="1" lang="ja-JP" altLang="en-US" sz="1100" dirty="0">
                            <a:solidFill>
                              <a:schemeClr val="accent4">
                                <a:lumMod val="75000"/>
                              </a:schemeClr>
                            </a:solidFill>
                            <a:latin typeface="+mj-lt"/>
                            <a:ea typeface="+mj-ea"/>
                            <a:cs typeface="メイリオ" panose="020B0604030504040204" pitchFamily="50" charset="-128"/>
                          </a:endParaRPr>
                        </a:p>
                      </p:txBody>
                    </p:sp>
                  </p:grpSp>
                  <p:cxnSp>
                    <p:nvCxnSpPr>
                      <p:cNvPr id="53" name="直線コネクタ 110"/>
                      <p:cNvCxnSpPr/>
                      <p:nvPr/>
                    </p:nvCxnSpPr>
                    <p:spPr>
                      <a:xfrm flipV="1">
                        <a:off x="2190471" y="4810646"/>
                        <a:ext cx="3897" cy="96375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grpSp>
            <p:cxnSp>
              <p:nvCxnSpPr>
                <p:cNvPr id="41" name="Straight Arrow Connector 31"/>
                <p:cNvCxnSpPr/>
                <p:nvPr/>
              </p:nvCxnSpPr>
              <p:spPr>
                <a:xfrm flipV="1">
                  <a:off x="2190471" y="4852988"/>
                  <a:ext cx="0" cy="873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39"/>
                <p:cNvCxnSpPr/>
                <p:nvPr/>
              </p:nvCxnSpPr>
              <p:spPr>
                <a:xfrm>
                  <a:off x="2913928" y="5481850"/>
                  <a:ext cx="0" cy="2297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9" name="フリーフォーム 61"/>
              <p:cNvSpPr/>
              <p:nvPr/>
            </p:nvSpPr>
            <p:spPr>
              <a:xfrm>
                <a:off x="1240971" y="4671785"/>
                <a:ext cx="1744825" cy="1038550"/>
              </a:xfrm>
              <a:custGeom>
                <a:avLst/>
                <a:gdLst>
                  <a:gd name="connsiteX0" fmla="*/ 0 w 1744825"/>
                  <a:gd name="connsiteY0" fmla="*/ 1038550 h 1038550"/>
                  <a:gd name="connsiteX1" fmla="*/ 317241 w 1744825"/>
                  <a:gd name="connsiteY1" fmla="*/ 86827 h 1038550"/>
                  <a:gd name="connsiteX2" fmla="*/ 998376 w 1744825"/>
                  <a:gd name="connsiteY2" fmla="*/ 133480 h 1038550"/>
                  <a:gd name="connsiteX3" fmla="*/ 1744825 w 1744825"/>
                  <a:gd name="connsiteY3" fmla="*/ 879929 h 1038550"/>
                </a:gdLst>
                <a:ahLst/>
                <a:cxnLst>
                  <a:cxn ang="0">
                    <a:pos x="connsiteX0" y="connsiteY0"/>
                  </a:cxn>
                  <a:cxn ang="0">
                    <a:pos x="connsiteX1" y="connsiteY1"/>
                  </a:cxn>
                  <a:cxn ang="0">
                    <a:pos x="connsiteX2" y="connsiteY2"/>
                  </a:cxn>
                  <a:cxn ang="0">
                    <a:pos x="connsiteX3" y="connsiteY3"/>
                  </a:cxn>
                </a:cxnLst>
                <a:rect l="l" t="t" r="r" b="b"/>
                <a:pathLst>
                  <a:path w="1744825" h="1038550">
                    <a:moveTo>
                      <a:pt x="0" y="1038550"/>
                    </a:moveTo>
                    <a:cubicBezTo>
                      <a:pt x="75422" y="638111"/>
                      <a:pt x="150845" y="237672"/>
                      <a:pt x="317241" y="86827"/>
                    </a:cubicBezTo>
                    <a:cubicBezTo>
                      <a:pt x="483637" y="-64018"/>
                      <a:pt x="760445" y="1296"/>
                      <a:pt x="998376" y="133480"/>
                    </a:cubicBezTo>
                    <a:cubicBezTo>
                      <a:pt x="1236307" y="265664"/>
                      <a:pt x="1490566" y="572796"/>
                      <a:pt x="1744825" y="8799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7" name="直線コネクタ 59"/>
            <p:cNvCxnSpPr/>
            <p:nvPr/>
          </p:nvCxnSpPr>
          <p:spPr>
            <a:xfrm flipV="1">
              <a:off x="3162297" y="1754676"/>
              <a:ext cx="0" cy="129091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60" name="テキスト ボックス 25"/>
          <p:cNvSpPr txBox="1"/>
          <p:nvPr/>
        </p:nvSpPr>
        <p:spPr>
          <a:xfrm>
            <a:off x="5908377" y="3571821"/>
            <a:ext cx="3451541" cy="276999"/>
          </a:xfrm>
          <a:prstGeom prst="rect">
            <a:avLst/>
          </a:prstGeom>
          <a:noFill/>
        </p:spPr>
        <p:txBody>
          <a:bodyPr wrap="square" rtlCol="0">
            <a:spAutoFit/>
          </a:bodyPr>
          <a:lstStyle/>
          <a:p>
            <a:pPr lvl="0"/>
            <a:r>
              <a:rPr lang="en-US" altLang="ja-JP" sz="1200" dirty="0" smtClean="0">
                <a:latin typeface="+mj-lt"/>
                <a:ea typeface="+mj-ea"/>
                <a:cs typeface="メイリオ" panose="020B0604030504040204" pitchFamily="50" charset="-128"/>
              </a:rPr>
              <a:t>Fig.3 1-D energy spectrum in 2D fluid.</a:t>
            </a:r>
            <a:endParaRPr lang="en-US" altLang="ja-JP" sz="1200" dirty="0">
              <a:solidFill>
                <a:srgbClr val="181818"/>
              </a:solidFill>
              <a:cs typeface="メイリオ" panose="020B0604030504040204" pitchFamily="50" charset="-128"/>
              <a:sym typeface="Wingdings" panose="05000000000000000000" pitchFamily="2" charset="2"/>
            </a:endParaRPr>
          </a:p>
        </p:txBody>
      </p:sp>
    </p:spTree>
    <p:extLst>
      <p:ext uri="{BB962C8B-B14F-4D97-AF65-F5344CB8AC3E}">
        <p14:creationId xmlns:p14="http://schemas.microsoft.com/office/powerpoint/2010/main" val="235063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 of results</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457200" y="1278294"/>
                <a:ext cx="8136294" cy="1569660"/>
              </a:xfrm>
              <a:prstGeom prst="rect">
                <a:avLst/>
              </a:prstGeom>
              <a:noFill/>
            </p:spPr>
            <p:txBody>
              <a:bodyPr wrap="square" rtlCol="0">
                <a:spAutoFit/>
              </a:bodyPr>
              <a:lstStyle/>
              <a:p>
                <a:pPr marL="457200" indent="-457200">
                  <a:buFont typeface="+mj-lt"/>
                  <a:buAutoNum type="arabicPeriod"/>
                </a:pPr>
                <a:r>
                  <a:rPr lang="en-US" altLang="ja-JP" sz="2400" dirty="0" smtClean="0">
                    <a:latin typeface="+mj-lt"/>
                    <a:ea typeface="+mj-ea"/>
                    <a:cs typeface="メイリオ" panose="020B0604030504040204" pitchFamily="50" charset="-128"/>
                  </a:rPr>
                  <a:t>Relevance between </a:t>
                </a:r>
                <a:r>
                  <a:rPr lang="en-US" altLang="ja-JP" sz="2400" dirty="0" err="1" smtClean="0">
                    <a:latin typeface="+mj-lt"/>
                    <a:ea typeface="+mj-ea"/>
                    <a:cs typeface="メイリオ" panose="020B0604030504040204" pitchFamily="50" charset="-128"/>
                  </a:rPr>
                  <a:t>gyrokinetic</a:t>
                </a:r>
                <a:r>
                  <a:rPr lang="en-US" altLang="ja-JP" sz="2400" dirty="0" smtClean="0">
                    <a:latin typeface="+mj-lt"/>
                    <a:ea typeface="+mj-ea"/>
                    <a:cs typeface="メイリオ" panose="020B0604030504040204" pitchFamily="50" charset="-128"/>
                  </a:rPr>
                  <a:t> plasma turbulence simulation and H-M eq. (fluid) theory.</a:t>
                </a:r>
              </a:p>
              <a:p>
                <a:pPr marL="457200" indent="-457200">
                  <a:buFont typeface="+mj-lt"/>
                  <a:buAutoNum type="arabicPeriod"/>
                </a:pPr>
                <a:endParaRPr kumimoji="1" lang="en-US" altLang="ja-JP" sz="2400" dirty="0">
                  <a:latin typeface="+mj-lt"/>
                  <a:ea typeface="+mj-ea"/>
                  <a:cs typeface="メイリオ" panose="020B0604030504040204" pitchFamily="50" charset="-128"/>
                </a:endParaRPr>
              </a:p>
              <a:p>
                <a:pPr marL="457200" indent="-457200">
                  <a:buFont typeface="+mj-lt"/>
                  <a:buAutoNum type="arabicPeriod"/>
                </a:pPr>
                <a:r>
                  <a:rPr lang="en-US" altLang="ja-JP" sz="2400" dirty="0" smtClean="0">
                    <a:latin typeface="+mj-lt"/>
                    <a:ea typeface="+mj-ea"/>
                    <a:cs typeface="メイリオ" panose="020B0604030504040204" pitchFamily="50" charset="-128"/>
                  </a:rPr>
                  <a:t>Spectrum anisotropy modified by key parameters: </a:t>
                </a:r>
                <a14:m>
                  <m:oMath xmlns:m="http://schemas.openxmlformats.org/officeDocument/2006/math">
                    <m:r>
                      <a:rPr lang="en-US" altLang="ja-JP" sz="2400" b="0" i="1" smtClean="0">
                        <a:latin typeface="Cambria Math" panose="02040503050406030204" pitchFamily="18" charset="0"/>
                        <a:ea typeface="+mj-ea"/>
                        <a:cs typeface="メイリオ" panose="020B0604030504040204" pitchFamily="50" charset="-128"/>
                      </a:rPr>
                      <m:t>𝜏</m:t>
                    </m:r>
                    <m:r>
                      <a:rPr lang="en-US" altLang="ja-JP" sz="2400" b="0" i="1" smtClean="0">
                        <a:latin typeface="Cambria Math" panose="02040503050406030204" pitchFamily="18" charset="0"/>
                        <a:ea typeface="+mj-ea"/>
                        <a:cs typeface="メイリオ" panose="020B0604030504040204" pitchFamily="50" charset="-128"/>
                      </a:rPr>
                      <m:t>, </m:t>
                    </m:r>
                    <m:sSub>
                      <m:sSubPr>
                        <m:ctrlPr>
                          <a:rPr lang="en-US" altLang="ja-JP" sz="2400" b="0" i="1" smtClean="0">
                            <a:latin typeface="Cambria Math"/>
                            <a:ea typeface="+mj-ea"/>
                            <a:cs typeface="メイリオ" panose="020B0604030504040204" pitchFamily="50" charset="-128"/>
                          </a:rPr>
                        </m:ctrlPr>
                      </m:sSubPr>
                      <m:e>
                        <m:r>
                          <a:rPr lang="en-US" altLang="ja-JP" sz="2400" b="0" i="1" smtClean="0">
                            <a:latin typeface="Cambria Math" panose="02040503050406030204" pitchFamily="18" charset="0"/>
                            <a:ea typeface="+mj-ea"/>
                            <a:cs typeface="メイリオ" panose="020B0604030504040204" pitchFamily="50" charset="-128"/>
                          </a:rPr>
                          <m:t>𝜌</m:t>
                        </m:r>
                      </m:e>
                      <m:sub>
                        <m:r>
                          <a:rPr lang="en-US" altLang="ja-JP" sz="2400" b="0" i="1" smtClean="0">
                            <a:latin typeface="Cambria Math" panose="02040503050406030204" pitchFamily="18" charset="0"/>
                            <a:ea typeface="+mj-ea"/>
                            <a:cs typeface="メイリオ" panose="020B0604030504040204" pitchFamily="50" charset="-128"/>
                          </a:rPr>
                          <m:t>𝑠</m:t>
                        </m:r>
                      </m:sub>
                    </m:sSub>
                  </m:oMath>
                </a14:m>
                <a:endParaRPr kumimoji="1" lang="en-US" altLang="ja-JP" sz="2400" dirty="0" smtClean="0">
                  <a:latin typeface="+mj-lt"/>
                  <a:ea typeface="+mj-ea"/>
                  <a:cs typeface="メイリオ" panose="020B0604030504040204"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57200" y="1278294"/>
                <a:ext cx="8136294" cy="1569660"/>
              </a:xfrm>
              <a:prstGeom prst="rect">
                <a:avLst/>
              </a:prstGeom>
              <a:blipFill rotWithShape="0">
                <a:blip r:embed="rId3"/>
                <a:stretch>
                  <a:fillRect l="-1423" t="-5837" b="-101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49337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 of results</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457200" y="1278294"/>
                <a:ext cx="8136294" cy="1569660"/>
              </a:xfrm>
              <a:prstGeom prst="rect">
                <a:avLst/>
              </a:prstGeom>
              <a:noFill/>
            </p:spPr>
            <p:txBody>
              <a:bodyPr wrap="square" rtlCol="0">
                <a:spAutoFit/>
              </a:bodyPr>
              <a:lstStyle/>
              <a:p>
                <a:pPr marL="457200" indent="-457200">
                  <a:buFont typeface="+mj-lt"/>
                  <a:buAutoNum type="arabicPeriod"/>
                </a:pPr>
                <a:r>
                  <a:rPr lang="en-US" altLang="ja-JP" sz="2400" b="1" dirty="0" smtClean="0">
                    <a:solidFill>
                      <a:schemeClr val="tx2"/>
                    </a:solidFill>
                    <a:latin typeface="+mj-lt"/>
                    <a:ea typeface="+mj-ea"/>
                    <a:cs typeface="メイリオ" panose="020B0604030504040204" pitchFamily="50" charset="-128"/>
                  </a:rPr>
                  <a:t>Relevance between </a:t>
                </a:r>
                <a:r>
                  <a:rPr lang="en-US" altLang="ja-JP" sz="2400" b="1" dirty="0" err="1" smtClean="0">
                    <a:solidFill>
                      <a:schemeClr val="tx2"/>
                    </a:solidFill>
                    <a:latin typeface="+mj-lt"/>
                    <a:ea typeface="+mj-ea"/>
                    <a:cs typeface="メイリオ" panose="020B0604030504040204" pitchFamily="50" charset="-128"/>
                  </a:rPr>
                  <a:t>gyrokinetic</a:t>
                </a:r>
                <a:r>
                  <a:rPr lang="en-US" altLang="ja-JP" sz="2400" b="1" dirty="0" smtClean="0">
                    <a:solidFill>
                      <a:schemeClr val="tx2"/>
                    </a:solidFill>
                    <a:latin typeface="+mj-lt"/>
                    <a:ea typeface="+mj-ea"/>
                    <a:cs typeface="メイリオ" panose="020B0604030504040204" pitchFamily="50" charset="-128"/>
                  </a:rPr>
                  <a:t> plasma turbulence simulation and H-M eq. (fluid) theory.</a:t>
                </a:r>
              </a:p>
              <a:p>
                <a:pPr marL="457200" indent="-457200">
                  <a:buFont typeface="+mj-lt"/>
                  <a:buAutoNum type="arabicPeriod"/>
                </a:pPr>
                <a:endParaRPr kumimoji="1" lang="en-US" altLang="ja-JP" sz="2400" dirty="0">
                  <a:latin typeface="+mj-lt"/>
                  <a:ea typeface="+mj-ea"/>
                  <a:cs typeface="メイリオ" panose="020B0604030504040204" pitchFamily="50" charset="-128"/>
                </a:endParaRPr>
              </a:p>
              <a:p>
                <a:pPr marL="457200" indent="-457200">
                  <a:buFont typeface="+mj-lt"/>
                  <a:buAutoNum type="arabicPeriod"/>
                </a:pPr>
                <a:r>
                  <a:rPr lang="en-US" altLang="ja-JP" sz="2400" dirty="0" smtClean="0">
                    <a:latin typeface="+mj-lt"/>
                    <a:ea typeface="+mj-ea"/>
                    <a:cs typeface="メイリオ" panose="020B0604030504040204" pitchFamily="50" charset="-128"/>
                  </a:rPr>
                  <a:t>Spectrum anisotropy modified by key parameters: </a:t>
                </a:r>
                <a14:m>
                  <m:oMath xmlns:m="http://schemas.openxmlformats.org/officeDocument/2006/math">
                    <m:r>
                      <a:rPr lang="en-US" altLang="ja-JP" sz="2400" b="0" i="1" smtClean="0">
                        <a:latin typeface="Cambria Math" panose="02040503050406030204" pitchFamily="18" charset="0"/>
                        <a:ea typeface="+mj-ea"/>
                        <a:cs typeface="メイリオ" panose="020B0604030504040204" pitchFamily="50" charset="-128"/>
                      </a:rPr>
                      <m:t>𝜏</m:t>
                    </m:r>
                    <m:r>
                      <a:rPr lang="en-US" altLang="ja-JP" sz="2400" b="0" i="1" smtClean="0">
                        <a:latin typeface="Cambria Math" panose="02040503050406030204" pitchFamily="18" charset="0"/>
                        <a:ea typeface="+mj-ea"/>
                        <a:cs typeface="メイリオ" panose="020B0604030504040204" pitchFamily="50" charset="-128"/>
                      </a:rPr>
                      <m:t>, </m:t>
                    </m:r>
                    <m:sSub>
                      <m:sSubPr>
                        <m:ctrlPr>
                          <a:rPr lang="en-US" altLang="ja-JP" sz="2400" b="0" i="1" smtClean="0">
                            <a:latin typeface="Cambria Math"/>
                            <a:ea typeface="+mj-ea"/>
                            <a:cs typeface="メイリオ" panose="020B0604030504040204" pitchFamily="50" charset="-128"/>
                          </a:rPr>
                        </m:ctrlPr>
                      </m:sSubPr>
                      <m:e>
                        <m:r>
                          <a:rPr lang="en-US" altLang="ja-JP" sz="2400" b="0" i="1" smtClean="0">
                            <a:latin typeface="Cambria Math" panose="02040503050406030204" pitchFamily="18" charset="0"/>
                            <a:ea typeface="+mj-ea"/>
                            <a:cs typeface="メイリオ" panose="020B0604030504040204" pitchFamily="50" charset="-128"/>
                          </a:rPr>
                          <m:t>𝜌</m:t>
                        </m:r>
                      </m:e>
                      <m:sub>
                        <m:r>
                          <a:rPr lang="en-US" altLang="ja-JP" sz="2400" b="0" i="1" smtClean="0">
                            <a:latin typeface="Cambria Math" panose="02040503050406030204" pitchFamily="18" charset="0"/>
                            <a:ea typeface="+mj-ea"/>
                            <a:cs typeface="メイリオ" panose="020B0604030504040204" pitchFamily="50" charset="-128"/>
                          </a:rPr>
                          <m:t>𝑠</m:t>
                        </m:r>
                      </m:sub>
                    </m:sSub>
                  </m:oMath>
                </a14:m>
                <a:endParaRPr kumimoji="1" lang="en-US" altLang="ja-JP" sz="2400" dirty="0" smtClean="0">
                  <a:latin typeface="+mj-lt"/>
                  <a:ea typeface="+mj-ea"/>
                  <a:cs typeface="メイリオ" panose="020B0604030504040204" pitchFamily="50" charset="-128"/>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57200" y="1278294"/>
                <a:ext cx="8136294" cy="1569660"/>
              </a:xfrm>
              <a:prstGeom prst="rect">
                <a:avLst/>
              </a:prstGeom>
              <a:blipFill rotWithShape="0">
                <a:blip r:embed="rId3"/>
                <a:stretch>
                  <a:fillRect l="-1423" t="-5837" b="-101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5961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200" dirty="0"/>
              <a:t>S</a:t>
            </a:r>
            <a:r>
              <a:rPr lang="en-US" altLang="ja-JP" sz="3200" dirty="0" smtClean="0"/>
              <a:t>imulation condition</a:t>
            </a:r>
            <a:endParaRPr kumimoji="1" lang="ja-JP" altLang="en-US" sz="3200" dirty="0"/>
          </a:p>
        </p:txBody>
      </p:sp>
      <p:sp>
        <p:nvSpPr>
          <p:cNvPr id="4" name="正方形/長方形 3"/>
          <p:cNvSpPr/>
          <p:nvPr/>
        </p:nvSpPr>
        <p:spPr>
          <a:xfrm>
            <a:off x="561129" y="1054029"/>
            <a:ext cx="8475697" cy="461665"/>
          </a:xfrm>
          <a:prstGeom prst="rect">
            <a:avLst/>
          </a:prstGeom>
        </p:spPr>
        <p:txBody>
          <a:bodyPr wrap="square">
            <a:spAutoFit/>
          </a:bodyPr>
          <a:lstStyle/>
          <a:p>
            <a:r>
              <a:rPr lang="en-US" altLang="ja-JP" sz="2400" dirty="0">
                <a:cs typeface="メイリオ" panose="020B0604030504040204" pitchFamily="50" charset="-128"/>
              </a:rPr>
              <a:t>Electron </a:t>
            </a:r>
            <a:r>
              <a:rPr lang="en-US" altLang="ja-JP" sz="2400" dirty="0" smtClean="0">
                <a:cs typeface="メイリオ" panose="020B0604030504040204" pitchFamily="50" charset="-128"/>
              </a:rPr>
              <a:t>scale plasma turbulence </a:t>
            </a:r>
            <a:r>
              <a:rPr lang="en-US" altLang="ja-JP" sz="2400" dirty="0">
                <a:cs typeface="メイリオ" panose="020B0604030504040204" pitchFamily="50" charset="-128"/>
              </a:rPr>
              <a:t>simulation is conducted</a:t>
            </a:r>
          </a:p>
        </p:txBody>
      </p:sp>
      <mc:AlternateContent xmlns:mc="http://schemas.openxmlformats.org/markup-compatibility/2006" xmlns:a14="http://schemas.microsoft.com/office/drawing/2010/main">
        <mc:Choice Requires="a14">
          <p:sp>
            <p:nvSpPr>
              <p:cNvPr id="27" name="正方形/長方形 26"/>
              <p:cNvSpPr/>
              <p:nvPr/>
            </p:nvSpPr>
            <p:spPr>
              <a:xfrm>
                <a:off x="207453" y="1587550"/>
                <a:ext cx="9109038" cy="3518399"/>
              </a:xfrm>
              <a:prstGeom prst="rect">
                <a:avLst/>
              </a:prstGeom>
            </p:spPr>
            <p:txBody>
              <a:bodyPr wrap="square">
                <a:spAutoFit/>
              </a:bodyPr>
              <a:lstStyle/>
              <a:p>
                <a:pPr lvl="1"/>
                <a:r>
                  <a:rPr lang="en-US" altLang="ja-JP" dirty="0" smtClean="0"/>
                  <a:t>Simulation code:		G5D</a:t>
                </a:r>
                <a:r>
                  <a:rPr lang="en-US" altLang="ja-JP" baseline="-25000" dirty="0" smtClean="0"/>
                  <a:t>[7]</a:t>
                </a:r>
              </a:p>
              <a:p>
                <a:pPr lvl="1"/>
                <a:r>
                  <a:rPr lang="en-US" altLang="ja-JP" dirty="0" smtClean="0"/>
                  <a:t>Equilibrium configuration	single helicity, </a:t>
                </a:r>
                <a:r>
                  <a:rPr lang="en-US" altLang="ja-JP" dirty="0" err="1" smtClean="0"/>
                  <a:t>shearless</a:t>
                </a:r>
                <a:r>
                  <a:rPr lang="en-US" altLang="ja-JP" dirty="0" smtClean="0"/>
                  <a:t> slab configuration</a:t>
                </a:r>
                <a:endParaRPr lang="en-US" altLang="ja-JP" b="0" dirty="0" smtClean="0"/>
              </a:p>
              <a:p>
                <a:pPr lvl="1"/>
                <a:r>
                  <a:rPr lang="en-US" altLang="ja-JP" dirty="0" smtClean="0">
                    <a:cs typeface="メイリオ" panose="020B0604030504040204" pitchFamily="50" charset="-128"/>
                  </a:rPr>
                  <a:t>Density(temperature) </a:t>
                </a:r>
                <a:r>
                  <a:rPr lang="en-US" altLang="ja-JP" dirty="0">
                    <a:cs typeface="メイリオ" panose="020B0604030504040204" pitchFamily="50" charset="-128"/>
                  </a:rPr>
                  <a:t>profile </a:t>
                </a:r>
                <a:r>
                  <a:rPr lang="en-US" altLang="ja-JP" dirty="0" smtClean="0">
                    <a:cs typeface="メイリオ" panose="020B0604030504040204" pitchFamily="50" charset="-128"/>
                  </a:rPr>
                  <a:t>:	</a:t>
                </a:r>
                <a14:m>
                  <m:oMath xmlns:m="http://schemas.openxmlformats.org/officeDocument/2006/math">
                    <m:r>
                      <a:rPr lang="en-US" altLang="ja-JP" b="0" i="1" dirty="0" smtClean="0">
                        <a:latin typeface="Cambria Math" panose="02040503050406030204" pitchFamily="18" charset="0"/>
                        <a:cs typeface="メイリオ" panose="020B0604030504040204" pitchFamily="50" charset="-128"/>
                      </a:rPr>
                      <m:t>𝑛</m:t>
                    </m:r>
                    <m:d>
                      <m:dPr>
                        <m:ctrlPr>
                          <a:rPr lang="en-US" altLang="ja-JP" b="0" i="1" dirty="0" smtClean="0">
                            <a:latin typeface="Cambria Math"/>
                            <a:cs typeface="メイリオ" panose="020B0604030504040204" pitchFamily="50" charset="-128"/>
                          </a:rPr>
                        </m:ctrlPr>
                      </m:dPr>
                      <m:e>
                        <m:r>
                          <a:rPr lang="en-US" altLang="ja-JP" b="0" i="1" dirty="0" smtClean="0">
                            <a:latin typeface="Cambria Math" panose="02040503050406030204" pitchFamily="18" charset="0"/>
                            <a:cs typeface="メイリオ" panose="020B0604030504040204" pitchFamily="50" charset="-128"/>
                          </a:rPr>
                          <m:t>𝑥</m:t>
                        </m:r>
                      </m:e>
                    </m:d>
                    <m:r>
                      <a:rPr lang="en-US" altLang="ja-JP" b="0" i="1" dirty="0" smtClean="0">
                        <a:latin typeface="Cambria Math" panose="02040503050406030204" pitchFamily="18" charset="0"/>
                        <a:cs typeface="メイリオ" panose="020B0604030504040204" pitchFamily="50" charset="-128"/>
                      </a:rPr>
                      <m:t>,</m:t>
                    </m:r>
                    <m:r>
                      <a:rPr lang="en-US" altLang="ja-JP" b="0" i="1" dirty="0" smtClean="0">
                        <a:latin typeface="Cambria Math" panose="02040503050406030204" pitchFamily="18" charset="0"/>
                        <a:cs typeface="メイリオ" panose="020B0604030504040204" pitchFamily="50" charset="-128"/>
                      </a:rPr>
                      <m:t>𝑇</m:t>
                    </m:r>
                    <m:d>
                      <m:dPr>
                        <m:ctrlPr>
                          <a:rPr lang="en-US" altLang="ja-JP" b="0" i="1" dirty="0" smtClean="0">
                            <a:latin typeface="Cambria Math"/>
                            <a:cs typeface="メイリオ" panose="020B0604030504040204" pitchFamily="50" charset="-128"/>
                          </a:rPr>
                        </m:ctrlPr>
                      </m:dPr>
                      <m:e>
                        <m:r>
                          <a:rPr lang="en-US" altLang="ja-JP" b="0" i="1" dirty="0" smtClean="0">
                            <a:latin typeface="Cambria Math" panose="02040503050406030204" pitchFamily="18" charset="0"/>
                            <a:cs typeface="メイリオ" panose="020B0604030504040204" pitchFamily="50" charset="-128"/>
                          </a:rPr>
                          <m:t>𝑥</m:t>
                        </m:r>
                      </m:e>
                    </m:d>
                    <m:r>
                      <a:rPr lang="en-US" altLang="ja-JP" b="0" i="1" dirty="0" smtClean="0">
                        <a:latin typeface="Cambria Math" panose="02040503050406030204" pitchFamily="18" charset="0"/>
                        <a:cs typeface="メイリオ" panose="020B0604030504040204" pitchFamily="50" charset="-128"/>
                      </a:rPr>
                      <m:t>∝</m:t>
                    </m:r>
                    <m:r>
                      <m:rPr>
                        <m:sty m:val="p"/>
                      </m:rPr>
                      <a:rPr lang="en-US" altLang="ja-JP" b="0" i="0" dirty="0" smtClean="0">
                        <a:latin typeface="Cambria Math" panose="02040503050406030204" pitchFamily="18" charset="0"/>
                        <a:cs typeface="メイリオ" panose="020B0604030504040204" pitchFamily="50" charset="-128"/>
                      </a:rPr>
                      <m:t>exp</m:t>
                    </m:r>
                    <m:d>
                      <m:dPr>
                        <m:ctrlPr>
                          <a:rPr lang="en-US" altLang="ja-JP" b="0" i="1" dirty="0" smtClean="0">
                            <a:latin typeface="Cambria Math"/>
                            <a:cs typeface="メイリオ" panose="020B0604030504040204" pitchFamily="50" charset="-128"/>
                          </a:rPr>
                        </m:ctrlPr>
                      </m:dPr>
                      <m:e>
                        <m:r>
                          <a:rPr lang="en-US" altLang="ja-JP" b="0" i="1" dirty="0" smtClean="0">
                            <a:latin typeface="Cambria Math" panose="02040503050406030204" pitchFamily="18" charset="0"/>
                            <a:cs typeface="メイリオ" panose="020B0604030504040204" pitchFamily="50" charset="-128"/>
                          </a:rPr>
                          <m:t>−</m:t>
                        </m:r>
                        <m:f>
                          <m:fPr>
                            <m:ctrlPr>
                              <a:rPr lang="en-US" altLang="ja-JP" b="0" i="1" dirty="0" smtClean="0">
                                <a:latin typeface="Cambria Math"/>
                                <a:cs typeface="メイリオ" panose="020B0604030504040204" pitchFamily="50" charset="-128"/>
                              </a:rPr>
                            </m:ctrlPr>
                          </m:fPr>
                          <m:num>
                            <m:r>
                              <a:rPr lang="en-US" altLang="ja-JP" b="0" i="1" dirty="0" smtClean="0">
                                <a:latin typeface="Cambria Math" panose="02040503050406030204" pitchFamily="18" charset="0"/>
                                <a:cs typeface="メイリオ" panose="020B0604030504040204" pitchFamily="50" charset="-128"/>
                              </a:rPr>
                              <m:t>0.3 </m:t>
                            </m:r>
                            <m:sSub>
                              <m:sSubPr>
                                <m:ctrlPr>
                                  <a:rPr lang="en-US" altLang="ja-JP" b="0" i="1" dirty="0" smtClean="0">
                                    <a:latin typeface="Cambria Math"/>
                                    <a:cs typeface="メイリオ" panose="020B0604030504040204" pitchFamily="50" charset="-128"/>
                                  </a:rPr>
                                </m:ctrlPr>
                              </m:sSubPr>
                              <m:e>
                                <m:r>
                                  <a:rPr lang="en-US" altLang="ja-JP" b="0" i="1" dirty="0" smtClean="0">
                                    <a:latin typeface="Cambria Math" panose="02040503050406030204" pitchFamily="18" charset="0"/>
                                    <a:cs typeface="メイリオ" panose="020B0604030504040204" pitchFamily="50" charset="-128"/>
                                  </a:rPr>
                                  <m:t>𝐿</m:t>
                                </m:r>
                              </m:e>
                              <m:sub>
                                <m:r>
                                  <a:rPr lang="en-US" altLang="ja-JP" b="0" i="1" dirty="0" smtClean="0">
                                    <a:latin typeface="Cambria Math" panose="02040503050406030204" pitchFamily="18" charset="0"/>
                                    <a:cs typeface="メイリオ" panose="020B0604030504040204" pitchFamily="50" charset="-128"/>
                                  </a:rPr>
                                  <m:t>𝑥</m:t>
                                </m:r>
                              </m:sub>
                            </m:sSub>
                          </m:num>
                          <m:den>
                            <m:sSub>
                              <m:sSubPr>
                                <m:ctrlPr>
                                  <a:rPr lang="en-US" altLang="ja-JP" b="0" i="1" dirty="0" smtClean="0">
                                    <a:latin typeface="Cambria Math"/>
                                    <a:cs typeface="メイリオ" panose="020B0604030504040204" pitchFamily="50" charset="-128"/>
                                  </a:rPr>
                                </m:ctrlPr>
                              </m:sSubPr>
                              <m:e>
                                <m:r>
                                  <a:rPr lang="en-US" altLang="ja-JP" b="0" i="1" dirty="0" smtClean="0">
                                    <a:latin typeface="Cambria Math" panose="02040503050406030204" pitchFamily="18" charset="0"/>
                                    <a:cs typeface="メイリオ" panose="020B0604030504040204" pitchFamily="50" charset="-128"/>
                                  </a:rPr>
                                  <m:t>𝐿</m:t>
                                </m:r>
                              </m:e>
                              <m:sub>
                                <m:r>
                                  <a:rPr lang="en-US" altLang="ja-JP" b="0" i="1" dirty="0" smtClean="0">
                                    <a:latin typeface="Cambria Math" panose="02040503050406030204" pitchFamily="18" charset="0"/>
                                    <a:cs typeface="メイリオ" panose="020B0604030504040204" pitchFamily="50" charset="-128"/>
                                  </a:rPr>
                                  <m:t>(</m:t>
                                </m:r>
                                <m:r>
                                  <a:rPr lang="en-US" altLang="ja-JP" b="0" i="1" dirty="0" smtClean="0">
                                    <a:latin typeface="Cambria Math" panose="02040503050406030204" pitchFamily="18" charset="0"/>
                                    <a:cs typeface="メイリオ" panose="020B0604030504040204" pitchFamily="50" charset="-128"/>
                                  </a:rPr>
                                  <m:t>𝑛</m:t>
                                </m:r>
                                <m:r>
                                  <a:rPr lang="en-US" altLang="ja-JP" b="0" i="1" dirty="0" smtClean="0">
                                    <a:latin typeface="Cambria Math" panose="02040503050406030204" pitchFamily="18" charset="0"/>
                                    <a:cs typeface="メイリオ" panose="020B0604030504040204" pitchFamily="50" charset="-128"/>
                                  </a:rPr>
                                  <m:t>,</m:t>
                                </m:r>
                                <m:sSub>
                                  <m:sSubPr>
                                    <m:ctrlPr>
                                      <a:rPr lang="en-US" altLang="ja-JP" b="0" i="1" dirty="0" smtClean="0">
                                        <a:latin typeface="Cambria Math"/>
                                        <a:cs typeface="メイリオ" panose="020B0604030504040204" pitchFamily="50" charset="-128"/>
                                      </a:rPr>
                                    </m:ctrlPr>
                                  </m:sSubPr>
                                  <m:e>
                                    <m:r>
                                      <a:rPr lang="en-US" altLang="ja-JP" b="0" i="1" dirty="0" smtClean="0">
                                        <a:latin typeface="Cambria Math" panose="02040503050406030204" pitchFamily="18" charset="0"/>
                                        <a:cs typeface="メイリオ" panose="020B0604030504040204" pitchFamily="50" charset="-128"/>
                                      </a:rPr>
                                      <m:t>𝑇</m:t>
                                    </m:r>
                                  </m:e>
                                  <m:sub>
                                    <m:r>
                                      <a:rPr lang="en-US" altLang="ja-JP" b="0" i="1" dirty="0" smtClean="0">
                                        <a:latin typeface="Cambria Math" panose="02040503050406030204" pitchFamily="18" charset="0"/>
                                        <a:cs typeface="メイリオ" panose="020B0604030504040204" pitchFamily="50" charset="-128"/>
                                      </a:rPr>
                                      <m:t>𝑒</m:t>
                                    </m:r>
                                  </m:sub>
                                </m:sSub>
                                <m:r>
                                  <a:rPr lang="en-US" altLang="ja-JP" b="0" i="1" dirty="0" smtClean="0">
                                    <a:latin typeface="Cambria Math" panose="02040503050406030204" pitchFamily="18" charset="0"/>
                                    <a:cs typeface="メイリオ" panose="020B0604030504040204" pitchFamily="50" charset="-128"/>
                                  </a:rPr>
                                  <m:t>)</m:t>
                                </m:r>
                              </m:sub>
                            </m:sSub>
                          </m:den>
                        </m:f>
                        <m:func>
                          <m:funcPr>
                            <m:ctrlPr>
                              <a:rPr lang="en-US" altLang="ja-JP" b="0" i="1" dirty="0" smtClean="0">
                                <a:latin typeface="Cambria Math"/>
                                <a:cs typeface="メイリオ" panose="020B0604030504040204" pitchFamily="50" charset="-128"/>
                              </a:rPr>
                            </m:ctrlPr>
                          </m:funcPr>
                          <m:fName>
                            <m:r>
                              <m:rPr>
                                <m:sty m:val="p"/>
                              </m:rPr>
                              <a:rPr lang="en-US" altLang="ja-JP" b="0" i="0" dirty="0" smtClean="0">
                                <a:latin typeface="Cambria Math" panose="02040503050406030204" pitchFamily="18" charset="0"/>
                                <a:cs typeface="メイリオ" panose="020B0604030504040204" pitchFamily="50" charset="-128"/>
                              </a:rPr>
                              <m:t>tanh</m:t>
                            </m:r>
                          </m:fName>
                          <m:e>
                            <m:f>
                              <m:fPr>
                                <m:ctrlPr>
                                  <a:rPr lang="en-US" altLang="ja-JP" b="0" i="1" dirty="0" smtClean="0">
                                    <a:latin typeface="Cambria Math"/>
                                    <a:cs typeface="メイリオ" panose="020B0604030504040204" pitchFamily="50" charset="-128"/>
                                  </a:rPr>
                                </m:ctrlPr>
                              </m:fPr>
                              <m:num>
                                <m:r>
                                  <a:rPr lang="en-US" altLang="ja-JP" b="0" i="1" dirty="0" smtClean="0">
                                    <a:latin typeface="Cambria Math" panose="02040503050406030204" pitchFamily="18" charset="0"/>
                                    <a:cs typeface="メイリオ" panose="020B0604030504040204" pitchFamily="50" charset="-128"/>
                                  </a:rPr>
                                  <m:t>𝑥</m:t>
                                </m:r>
                                <m:r>
                                  <a:rPr lang="en-US" altLang="ja-JP" b="0" i="1" dirty="0" smtClean="0">
                                    <a:latin typeface="Cambria Math" panose="02040503050406030204" pitchFamily="18" charset="0"/>
                                    <a:cs typeface="メイリオ" panose="020B0604030504040204" pitchFamily="50" charset="-128"/>
                                  </a:rPr>
                                  <m:t>−0.5</m:t>
                                </m:r>
                                <m:sSub>
                                  <m:sSubPr>
                                    <m:ctrlPr>
                                      <a:rPr lang="en-US" altLang="ja-JP" b="0" i="1" dirty="0" smtClean="0">
                                        <a:latin typeface="Cambria Math"/>
                                        <a:cs typeface="メイリオ" panose="020B0604030504040204" pitchFamily="50" charset="-128"/>
                                      </a:rPr>
                                    </m:ctrlPr>
                                  </m:sSubPr>
                                  <m:e>
                                    <m:r>
                                      <a:rPr lang="en-US" altLang="ja-JP" b="0" i="1" dirty="0" smtClean="0">
                                        <a:latin typeface="Cambria Math" panose="02040503050406030204" pitchFamily="18" charset="0"/>
                                        <a:cs typeface="メイリオ" panose="020B0604030504040204" pitchFamily="50" charset="-128"/>
                                      </a:rPr>
                                      <m:t>𝐿</m:t>
                                    </m:r>
                                  </m:e>
                                  <m:sub>
                                    <m:r>
                                      <a:rPr lang="en-US" altLang="ja-JP" b="0" i="1" dirty="0" smtClean="0">
                                        <a:latin typeface="Cambria Math" panose="02040503050406030204" pitchFamily="18" charset="0"/>
                                        <a:cs typeface="メイリオ" panose="020B0604030504040204" pitchFamily="50" charset="-128"/>
                                      </a:rPr>
                                      <m:t>𝑥</m:t>
                                    </m:r>
                                  </m:sub>
                                </m:sSub>
                              </m:num>
                              <m:den>
                                <m:r>
                                  <a:rPr lang="en-US" altLang="ja-JP" b="0" i="1" dirty="0" smtClean="0">
                                    <a:latin typeface="Cambria Math" panose="02040503050406030204" pitchFamily="18" charset="0"/>
                                    <a:cs typeface="メイリオ" panose="020B0604030504040204" pitchFamily="50" charset="-128"/>
                                  </a:rPr>
                                  <m:t>0.3 </m:t>
                                </m:r>
                                <m:sSub>
                                  <m:sSubPr>
                                    <m:ctrlPr>
                                      <a:rPr lang="en-US" altLang="ja-JP" b="0" i="1" dirty="0" smtClean="0">
                                        <a:latin typeface="Cambria Math"/>
                                        <a:cs typeface="メイリオ" panose="020B0604030504040204" pitchFamily="50" charset="-128"/>
                                      </a:rPr>
                                    </m:ctrlPr>
                                  </m:sSubPr>
                                  <m:e>
                                    <m:r>
                                      <a:rPr lang="en-US" altLang="ja-JP" b="0" i="1" dirty="0" smtClean="0">
                                        <a:latin typeface="Cambria Math" panose="02040503050406030204" pitchFamily="18" charset="0"/>
                                        <a:cs typeface="メイリオ" panose="020B0604030504040204" pitchFamily="50" charset="-128"/>
                                      </a:rPr>
                                      <m:t>𝐿</m:t>
                                    </m:r>
                                  </m:e>
                                  <m:sub>
                                    <m:r>
                                      <a:rPr lang="en-US" altLang="ja-JP" b="0" i="1" dirty="0" smtClean="0">
                                        <a:latin typeface="Cambria Math" panose="02040503050406030204" pitchFamily="18" charset="0"/>
                                        <a:cs typeface="メイリオ" panose="020B0604030504040204" pitchFamily="50" charset="-128"/>
                                      </a:rPr>
                                      <m:t>𝑥</m:t>
                                    </m:r>
                                  </m:sub>
                                </m:sSub>
                              </m:den>
                            </m:f>
                          </m:e>
                        </m:func>
                      </m:e>
                    </m:d>
                  </m:oMath>
                </a14:m>
                <a:endParaRPr lang="en-US" altLang="ja-JP" dirty="0" smtClean="0">
                  <a:cs typeface="メイリオ" panose="020B0604030504040204" pitchFamily="50" charset="-128"/>
                </a:endParaRPr>
              </a:p>
              <a:p>
                <a:pPr lvl="1"/>
                <a:r>
                  <a:rPr lang="en-US" altLang="ja-JP" dirty="0" smtClean="0"/>
                  <a:t>Grid size:</a:t>
                </a:r>
                <a:r>
                  <a:rPr lang="en-US" altLang="ja-JP" sz="2400" dirty="0">
                    <a:cs typeface="メイリオ" panose="020B0604030504040204" pitchFamily="50" charset="-128"/>
                  </a:rPr>
                  <a:t>			</a:t>
                </a:r>
                <a14:m>
                  <m:oMath xmlns:m="http://schemas.openxmlformats.org/officeDocument/2006/math">
                    <m:d>
                      <m:dPr>
                        <m:ctrlPr>
                          <a:rPr lang="en-US" altLang="ja-JP" b="0" i="1" smtClean="0">
                            <a:latin typeface="Cambria Math"/>
                            <a:cs typeface="メイリオ" panose="020B0604030504040204" pitchFamily="50" charset="-128"/>
                          </a:rPr>
                        </m:ctrlPr>
                      </m:dPr>
                      <m:e>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𝑘</m:t>
                            </m:r>
                          </m:e>
                          <m:sub>
                            <m:r>
                              <a:rPr lang="en-US" altLang="ja-JP" b="0" i="1" smtClean="0">
                                <a:latin typeface="Cambria Math" panose="02040503050406030204" pitchFamily="18" charset="0"/>
                                <a:cs typeface="メイリオ" panose="020B0604030504040204" pitchFamily="50" charset="-128"/>
                              </a:rPr>
                              <m:t>𝑥</m:t>
                            </m:r>
                          </m:sub>
                        </m:sSub>
                        <m:r>
                          <a:rPr lang="en-US" altLang="ja-JP" b="0" i="1" smtClean="0">
                            <a:latin typeface="Cambria Math" panose="02040503050406030204" pitchFamily="18" charset="0"/>
                            <a:cs typeface="メイリオ" panose="020B0604030504040204" pitchFamily="50" charset="-128"/>
                          </a:rPr>
                          <m:t>,</m:t>
                        </m:r>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𝑘</m:t>
                            </m:r>
                          </m:e>
                          <m:sub>
                            <m:r>
                              <a:rPr lang="en-US" altLang="ja-JP" b="0" i="1" smtClean="0">
                                <a:latin typeface="Cambria Math" panose="02040503050406030204" pitchFamily="18" charset="0"/>
                                <a:cs typeface="メイリオ" panose="020B0604030504040204" pitchFamily="50" charset="-128"/>
                              </a:rPr>
                              <m:t>𝑦</m:t>
                            </m:r>
                          </m:sub>
                        </m:sSub>
                      </m:e>
                    </m:d>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𝜌</m:t>
                        </m:r>
                      </m:e>
                      <m:sub>
                        <m:r>
                          <a:rPr lang="en-US" altLang="ja-JP" b="0" i="1" smtClean="0">
                            <a:latin typeface="Cambria Math" panose="02040503050406030204" pitchFamily="18" charset="0"/>
                            <a:cs typeface="メイリオ" panose="020B0604030504040204" pitchFamily="50" charset="-128"/>
                          </a:rPr>
                          <m:t>𝑡𝑒</m:t>
                        </m:r>
                      </m:sub>
                    </m:sSub>
                    <m:r>
                      <a:rPr lang="en-US" altLang="ja-JP" b="0" i="1" smtClean="0">
                        <a:latin typeface="Cambria Math" panose="02040503050406030204" pitchFamily="18" charset="0"/>
                        <a:cs typeface="メイリオ" panose="020B0604030504040204" pitchFamily="50" charset="-128"/>
                      </a:rPr>
                      <m:t>=</m:t>
                    </m:r>
                    <m:d>
                      <m:dPr>
                        <m:ctrlPr>
                          <a:rPr lang="en-US" altLang="ja-JP" b="0" i="1" smtClean="0">
                            <a:latin typeface="Cambria Math"/>
                            <a:cs typeface="メイリオ" panose="020B0604030504040204" pitchFamily="50" charset="-128"/>
                          </a:rPr>
                        </m:ctrlPr>
                      </m:dPr>
                      <m:e>
                        <m:r>
                          <a:rPr lang="en-US" altLang="ja-JP" b="0" i="1" smtClean="0">
                            <a:latin typeface="Cambria Math" panose="02040503050406030204" pitchFamily="18" charset="0"/>
                            <a:cs typeface="メイリオ" panose="020B0604030504040204" pitchFamily="50" charset="-128"/>
                          </a:rPr>
                          <m:t>0.01∼2.6, 0.02∼2.6</m:t>
                        </m:r>
                      </m:e>
                    </m:d>
                  </m:oMath>
                </a14:m>
                <a:r>
                  <a:rPr lang="en-US" altLang="ja-JP" b="0" i="1" dirty="0" smtClean="0">
                    <a:latin typeface="Cambria Math" panose="02040503050406030204" pitchFamily="18" charset="0"/>
                    <a:cs typeface="メイリオ" panose="020B0604030504040204" pitchFamily="50" charset="-128"/>
                  </a:rPr>
                  <a:t/>
                </a:r>
                <a:br>
                  <a:rPr lang="en-US" altLang="ja-JP" b="0" i="1" dirty="0" smtClean="0">
                    <a:latin typeface="Cambria Math" panose="02040503050406030204" pitchFamily="18" charset="0"/>
                    <a:cs typeface="メイリオ" panose="020B0604030504040204" pitchFamily="50" charset="-128"/>
                  </a:rPr>
                </a:br>
                <a:r>
                  <a:rPr lang="en-US" altLang="ja-JP" b="0" i="1" dirty="0" smtClean="0">
                    <a:latin typeface="Cambria Math" panose="02040503050406030204" pitchFamily="18" charset="0"/>
                    <a:cs typeface="メイリオ" panose="020B0604030504040204" pitchFamily="50" charset="-128"/>
                  </a:rPr>
                  <a:t>  				</a:t>
                </a:r>
                <a14:m>
                  <m:oMath xmlns:m="http://schemas.openxmlformats.org/officeDocument/2006/math">
                    <m:d>
                      <m:dPr>
                        <m:ctrlPr>
                          <a:rPr lang="en-US" altLang="ja-JP" b="0" i="1" smtClean="0">
                            <a:latin typeface="Cambria Math"/>
                            <a:cs typeface="メイリオ" panose="020B0604030504040204" pitchFamily="50" charset="-128"/>
                          </a:rPr>
                        </m:ctrlPr>
                      </m:dPr>
                      <m:e>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𝑁</m:t>
                            </m:r>
                          </m:e>
                          <m:sub>
                            <m:r>
                              <a:rPr lang="en-US" altLang="ja-JP" b="0" i="1" smtClean="0">
                                <a:latin typeface="Cambria Math" panose="02040503050406030204" pitchFamily="18" charset="0"/>
                                <a:cs typeface="メイリオ" panose="020B0604030504040204" pitchFamily="50" charset="-128"/>
                              </a:rPr>
                              <m:t>𝑥</m:t>
                            </m:r>
                          </m:sub>
                        </m:sSub>
                        <m:r>
                          <a:rPr lang="en-US" altLang="ja-JP" b="0" i="1" smtClean="0">
                            <a:latin typeface="Cambria Math" panose="02040503050406030204" pitchFamily="18" charset="0"/>
                            <a:cs typeface="メイリオ" panose="020B0604030504040204" pitchFamily="50" charset="-128"/>
                          </a:rPr>
                          <m:t>,</m:t>
                        </m:r>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𝑁</m:t>
                            </m:r>
                          </m:e>
                          <m:sub>
                            <m:r>
                              <a:rPr lang="en-US" altLang="ja-JP" b="0" i="1" smtClean="0">
                                <a:latin typeface="Cambria Math" panose="02040503050406030204" pitchFamily="18" charset="0"/>
                                <a:cs typeface="メイリオ" panose="020B0604030504040204" pitchFamily="50" charset="-128"/>
                              </a:rPr>
                              <m:t>𝑦</m:t>
                            </m:r>
                          </m:sub>
                        </m:sSub>
                        <m:r>
                          <a:rPr lang="en-US" altLang="ja-JP" b="0" i="1" smtClean="0">
                            <a:latin typeface="Cambria Math" panose="02040503050406030204" pitchFamily="18" charset="0"/>
                            <a:cs typeface="メイリオ" panose="020B0604030504040204" pitchFamily="50" charset="-128"/>
                          </a:rPr>
                          <m:t>,</m:t>
                        </m:r>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𝑁</m:t>
                            </m:r>
                          </m:e>
                          <m:sub>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𝑣</m:t>
                                </m:r>
                              </m:e>
                              <m:sub>
                                <m:r>
                                  <a:rPr lang="en-US" altLang="ja-JP" b="0" i="1" smtClean="0">
                                    <a:latin typeface="Cambria Math" panose="02040503050406030204" pitchFamily="18" charset="0"/>
                                    <a:cs typeface="メイリオ" panose="020B0604030504040204" pitchFamily="50" charset="-128"/>
                                  </a:rPr>
                                  <m:t>∥</m:t>
                                </m:r>
                              </m:sub>
                            </m:sSub>
                          </m:sub>
                        </m:sSub>
                        <m:r>
                          <a:rPr lang="en-US" altLang="ja-JP" b="0" i="1" smtClean="0">
                            <a:latin typeface="Cambria Math" panose="02040503050406030204" pitchFamily="18" charset="0"/>
                            <a:cs typeface="メイリオ" panose="020B0604030504040204" pitchFamily="50" charset="-128"/>
                          </a:rPr>
                          <m:t>,</m:t>
                        </m:r>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𝑁</m:t>
                            </m:r>
                          </m:e>
                          <m:sub>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𝑣</m:t>
                                </m:r>
                              </m:e>
                              <m:sub>
                                <m:r>
                                  <a:rPr lang="en-US" altLang="ja-JP" b="0" i="1" smtClean="0">
                                    <a:latin typeface="Cambria Math" panose="02040503050406030204" pitchFamily="18" charset="0"/>
                                    <a:cs typeface="メイリオ" panose="020B0604030504040204" pitchFamily="50" charset="-128"/>
                                  </a:rPr>
                                  <m:t>⊥</m:t>
                                </m:r>
                              </m:sub>
                            </m:sSub>
                          </m:sub>
                        </m:sSub>
                      </m:e>
                    </m:d>
                    <m:r>
                      <a:rPr lang="en-US" altLang="ja-JP" b="0" i="1" smtClean="0">
                        <a:latin typeface="Cambria Math" panose="02040503050406030204" pitchFamily="18" charset="0"/>
                        <a:cs typeface="メイリオ" panose="020B0604030504040204" pitchFamily="50" charset="-128"/>
                      </a:rPr>
                      <m:t>=(512,256,64,8)</m:t>
                    </m:r>
                  </m:oMath>
                </a14:m>
                <a:endParaRPr lang="en-US" altLang="ja-JP" dirty="0" smtClean="0">
                  <a:cs typeface="メイリオ" panose="020B0604030504040204" pitchFamily="50" charset="-128"/>
                </a:endParaRPr>
              </a:p>
              <a:p>
                <a:pPr lvl="1"/>
                <a:endParaRPr lang="en-US" altLang="ja-JP" dirty="0" smtClean="0">
                  <a:cs typeface="メイリオ" panose="020B0604030504040204" pitchFamily="50" charset="-128"/>
                </a:endParaRPr>
              </a:p>
              <a:p>
                <a:pPr lvl="1"/>
                <a:r>
                  <a:rPr lang="en-US" altLang="ja-JP" sz="2000" dirty="0" smtClean="0">
                    <a:cs typeface="メイリオ" panose="020B0604030504040204" pitchFamily="50" charset="-128"/>
                  </a:rPr>
                  <a:t>Reference value of plasma parameter: </a:t>
                </a:r>
                <a:r>
                  <a:rPr lang="en-US" altLang="ja-JP" dirty="0" smtClean="0">
                    <a:cs typeface="メイリオ" panose="020B0604030504040204" pitchFamily="50" charset="-128"/>
                  </a:rPr>
                  <a:t>		</a:t>
                </a:r>
                <a14:m>
                  <m:oMath xmlns:m="http://schemas.openxmlformats.org/officeDocument/2006/math">
                    <m:r>
                      <a:rPr lang="en-US" altLang="ja-JP" b="0" i="1" smtClean="0">
                        <a:latin typeface="Cambria Math" panose="02040503050406030204" pitchFamily="18" charset="0"/>
                        <a:cs typeface="メイリオ" panose="020B0604030504040204" pitchFamily="50" charset="-128"/>
                      </a:rPr>
                      <m:t>𝜏</m:t>
                    </m:r>
                    <m:r>
                      <a:rPr lang="en-US" altLang="ja-JP" b="0" i="1" smtClean="0">
                        <a:latin typeface="Cambria Math" panose="02040503050406030204" pitchFamily="18" charset="0"/>
                        <a:cs typeface="メイリオ" panose="020B0604030504040204" pitchFamily="50" charset="-128"/>
                      </a:rPr>
                      <m:t>≡</m:t>
                    </m:r>
                    <m:f>
                      <m:fPr>
                        <m:ctrlPr>
                          <a:rPr lang="en-US" altLang="ja-JP" b="0" i="1" smtClean="0">
                            <a:latin typeface="Cambria Math"/>
                            <a:cs typeface="メイリオ" panose="020B0604030504040204" pitchFamily="50" charset="-128"/>
                          </a:rPr>
                        </m:ctrlPr>
                      </m:fPr>
                      <m:num>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𝑇</m:t>
                            </m:r>
                          </m:e>
                          <m:sub>
                            <m:r>
                              <a:rPr lang="en-US" altLang="ja-JP" b="0" i="1" smtClean="0">
                                <a:latin typeface="Cambria Math" panose="02040503050406030204" pitchFamily="18" charset="0"/>
                                <a:cs typeface="メイリオ" panose="020B0604030504040204" pitchFamily="50" charset="-128"/>
                              </a:rPr>
                              <m:t>𝑒</m:t>
                            </m:r>
                          </m:sub>
                        </m:sSub>
                      </m:num>
                      <m:den>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𝑇</m:t>
                            </m:r>
                          </m:e>
                          <m:sub>
                            <m:r>
                              <a:rPr lang="en-US" altLang="ja-JP" b="0" i="1" smtClean="0">
                                <a:latin typeface="Cambria Math" panose="02040503050406030204" pitchFamily="18" charset="0"/>
                                <a:cs typeface="メイリオ" panose="020B0604030504040204" pitchFamily="50" charset="-128"/>
                              </a:rPr>
                              <m:t>𝑖</m:t>
                            </m:r>
                          </m:sub>
                        </m:sSub>
                      </m:den>
                    </m:f>
                    <m:r>
                      <a:rPr lang="en-US" altLang="ja-JP" b="0" i="1" smtClean="0">
                        <a:latin typeface="Cambria Math" panose="02040503050406030204" pitchFamily="18" charset="0"/>
                        <a:cs typeface="メイリオ" panose="020B0604030504040204" pitchFamily="50" charset="-128"/>
                      </a:rPr>
                      <m:t>∼0.3</m:t>
                    </m:r>
                  </m:oMath>
                </a14:m>
                <a:endParaRPr lang="en-US" altLang="ja-JP" b="0" dirty="0" smtClean="0">
                  <a:cs typeface="メイリオ" panose="020B0604030504040204" pitchFamily="50" charset="-128"/>
                </a:endParaRPr>
              </a:p>
              <a:p>
                <a:pPr lvl="1"/>
                <a:r>
                  <a:rPr lang="en-US" altLang="ja-JP" dirty="0" smtClean="0">
                    <a:cs typeface="メイリオ" panose="020B0604030504040204" pitchFamily="50" charset="-128"/>
                  </a:rPr>
                  <a:t>							</a:t>
                </a:r>
                <a14:m>
                  <m:oMath xmlns:m="http://schemas.openxmlformats.org/officeDocument/2006/math">
                    <m:sSubSup>
                      <m:sSubSupPr>
                        <m:ctrlPr>
                          <a:rPr lang="en-US" altLang="ja-JP" b="0" i="1" smtClean="0">
                            <a:latin typeface="Cambria Math"/>
                            <a:cs typeface="メイリオ" panose="020B0604030504040204" pitchFamily="50" charset="-128"/>
                          </a:rPr>
                        </m:ctrlPr>
                      </m:sSubSupPr>
                      <m:e>
                        <m:r>
                          <a:rPr lang="en-US" altLang="ja-JP" b="0" i="1" smtClean="0">
                            <a:latin typeface="Cambria Math" panose="02040503050406030204" pitchFamily="18" charset="0"/>
                            <a:cs typeface="メイリオ" panose="020B0604030504040204" pitchFamily="50" charset="-128"/>
                          </a:rPr>
                          <m:t>𝜌</m:t>
                        </m:r>
                      </m:e>
                      <m:sub>
                        <m:r>
                          <a:rPr lang="en-US" altLang="ja-JP" b="0" i="1" smtClean="0">
                            <a:latin typeface="Cambria Math" panose="02040503050406030204" pitchFamily="18" charset="0"/>
                            <a:cs typeface="メイリオ" panose="020B0604030504040204" pitchFamily="50" charset="-128"/>
                          </a:rPr>
                          <m:t>𝑠</m:t>
                        </m:r>
                      </m:sub>
                      <m:sup>
                        <m:r>
                          <a:rPr lang="en-US" altLang="ja-JP" b="0" i="1" smtClean="0">
                            <a:latin typeface="Cambria Math" panose="02040503050406030204" pitchFamily="18" charset="0"/>
                            <a:cs typeface="メイリオ" panose="020B0604030504040204" pitchFamily="50" charset="-128"/>
                          </a:rPr>
                          <m:t>2</m:t>
                        </m:r>
                      </m:sup>
                    </m:sSubSup>
                    <m:r>
                      <a:rPr lang="en-US" altLang="ja-JP" b="0" i="1" smtClean="0">
                        <a:latin typeface="Cambria Math" panose="02040503050406030204" pitchFamily="18" charset="0"/>
                        <a:cs typeface="メイリオ" panose="020B0604030504040204" pitchFamily="50" charset="-128"/>
                      </a:rPr>
                      <m:t>≡1+</m:t>
                    </m:r>
                    <m:f>
                      <m:fPr>
                        <m:ctrlPr>
                          <a:rPr lang="en-US" altLang="ja-JP" b="0" i="1" smtClean="0">
                            <a:latin typeface="Cambria Math"/>
                            <a:cs typeface="メイリオ" panose="020B0604030504040204" pitchFamily="50" charset="-128"/>
                          </a:rPr>
                        </m:ctrlPr>
                      </m:fPr>
                      <m:num>
                        <m:sSubSup>
                          <m:sSubSupPr>
                            <m:ctrlPr>
                              <a:rPr lang="en-US" altLang="ja-JP" b="0" i="1" smtClean="0">
                                <a:latin typeface="Cambria Math"/>
                                <a:cs typeface="メイリオ" panose="020B0604030504040204" pitchFamily="50" charset="-128"/>
                              </a:rPr>
                            </m:ctrlPr>
                          </m:sSubSupPr>
                          <m:e>
                            <m:r>
                              <a:rPr lang="en-US" altLang="ja-JP" b="0" i="1" smtClean="0">
                                <a:latin typeface="Cambria Math" panose="02040503050406030204" pitchFamily="18" charset="0"/>
                                <a:cs typeface="メイリオ" panose="020B0604030504040204" pitchFamily="50" charset="-128"/>
                              </a:rPr>
                              <m:t>𝜆</m:t>
                            </m:r>
                          </m:e>
                          <m:sub>
                            <m:r>
                              <a:rPr lang="en-US" altLang="ja-JP" b="0" i="1" smtClean="0">
                                <a:latin typeface="Cambria Math" panose="02040503050406030204" pitchFamily="18" charset="0"/>
                                <a:cs typeface="メイリオ" panose="020B0604030504040204" pitchFamily="50" charset="-128"/>
                              </a:rPr>
                              <m:t>𝐷𝑒</m:t>
                            </m:r>
                          </m:sub>
                          <m:sup>
                            <m:r>
                              <a:rPr lang="en-US" altLang="ja-JP" b="0" i="1" smtClean="0">
                                <a:latin typeface="Cambria Math" panose="02040503050406030204" pitchFamily="18" charset="0"/>
                                <a:cs typeface="メイリオ" panose="020B0604030504040204" pitchFamily="50" charset="-128"/>
                              </a:rPr>
                              <m:t>2</m:t>
                            </m:r>
                          </m:sup>
                        </m:sSubSup>
                      </m:num>
                      <m:den>
                        <m:sSubSup>
                          <m:sSubSupPr>
                            <m:ctrlPr>
                              <a:rPr lang="en-US" altLang="ja-JP" b="0" i="1" smtClean="0">
                                <a:latin typeface="Cambria Math"/>
                                <a:cs typeface="メイリオ" panose="020B0604030504040204" pitchFamily="50" charset="-128"/>
                              </a:rPr>
                            </m:ctrlPr>
                          </m:sSubSupPr>
                          <m:e>
                            <m:r>
                              <a:rPr lang="en-US" altLang="ja-JP" b="0" i="1" smtClean="0">
                                <a:latin typeface="Cambria Math" panose="02040503050406030204" pitchFamily="18" charset="0"/>
                                <a:cs typeface="メイリオ" panose="020B0604030504040204" pitchFamily="50" charset="-128"/>
                              </a:rPr>
                              <m:t>𝜌</m:t>
                            </m:r>
                          </m:e>
                          <m:sub>
                            <m:r>
                              <a:rPr lang="en-US" altLang="ja-JP" b="0" i="1" smtClean="0">
                                <a:latin typeface="Cambria Math" panose="02040503050406030204" pitchFamily="18" charset="0"/>
                                <a:cs typeface="メイリオ" panose="020B0604030504040204" pitchFamily="50" charset="-128"/>
                              </a:rPr>
                              <m:t>𝑡𝑒</m:t>
                            </m:r>
                          </m:sub>
                          <m:sup>
                            <m:r>
                              <a:rPr lang="en-US" altLang="ja-JP" b="0" i="1" smtClean="0">
                                <a:latin typeface="Cambria Math" panose="02040503050406030204" pitchFamily="18" charset="0"/>
                                <a:cs typeface="メイリオ" panose="020B0604030504040204" pitchFamily="50" charset="-128"/>
                              </a:rPr>
                              <m:t>2</m:t>
                            </m:r>
                          </m:sup>
                        </m:sSubSup>
                      </m:den>
                    </m:f>
                    <m:r>
                      <a:rPr lang="en-US" altLang="ja-JP" b="0" i="1" smtClean="0">
                        <a:latin typeface="Cambria Math" panose="02040503050406030204" pitchFamily="18" charset="0"/>
                        <a:cs typeface="メイリオ" panose="020B0604030504040204" pitchFamily="50" charset="-128"/>
                      </a:rPr>
                      <m:t>∼11</m:t>
                    </m:r>
                  </m:oMath>
                </a14:m>
                <a:endParaRPr lang="en-US" altLang="ja-JP" dirty="0" smtClean="0">
                  <a:cs typeface="メイリオ" panose="020B0604030504040204" pitchFamily="50" charset="-128"/>
                </a:endParaRPr>
              </a:p>
              <a:p>
                <a:pPr lvl="1"/>
                <a:r>
                  <a:rPr lang="en-US" altLang="ja-JP" dirty="0">
                    <a:cs typeface="メイリオ" panose="020B0604030504040204" pitchFamily="50" charset="-128"/>
                  </a:rPr>
                  <a:t>	</a:t>
                </a:r>
                <a:r>
                  <a:rPr lang="en-US" altLang="ja-JP" dirty="0" smtClean="0">
                    <a:cs typeface="メイリオ" panose="020B0604030504040204" pitchFamily="50" charset="-128"/>
                  </a:rPr>
                  <a:t>						</a:t>
                </a:r>
                <a14:m>
                  <m:oMath xmlns:m="http://schemas.openxmlformats.org/officeDocument/2006/math">
                    <m:r>
                      <m:rPr>
                        <m:sty m:val="p"/>
                      </m:rPr>
                      <a:rPr lang="en-US" altLang="ja-JP" b="0" i="0" smtClean="0">
                        <a:latin typeface="Cambria Math" panose="02040503050406030204" pitchFamily="18" charset="0"/>
                        <a:cs typeface="メイリオ" panose="020B0604030504040204" pitchFamily="50" charset="-128"/>
                      </a:rPr>
                      <m:t>Θ</m:t>
                    </m:r>
                    <m:r>
                      <a:rPr lang="en-US" altLang="ja-JP" b="0" i="1" smtClean="0">
                        <a:latin typeface="Cambria Math" panose="02040503050406030204" pitchFamily="18" charset="0"/>
                        <a:cs typeface="メイリオ" panose="020B0604030504040204" pitchFamily="50" charset="-128"/>
                      </a:rPr>
                      <m:t>≡</m:t>
                    </m:r>
                    <m:f>
                      <m:fPr>
                        <m:ctrlPr>
                          <a:rPr lang="en-US" altLang="ja-JP" b="0" i="1" smtClean="0">
                            <a:latin typeface="Cambria Math"/>
                            <a:cs typeface="メイリオ" panose="020B0604030504040204" pitchFamily="50" charset="-128"/>
                          </a:rPr>
                        </m:ctrlPr>
                      </m:fPr>
                      <m:num>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𝑘</m:t>
                            </m:r>
                          </m:e>
                          <m:sub>
                            <m:r>
                              <a:rPr lang="en-US" altLang="ja-JP" b="0" i="1" smtClean="0">
                                <a:latin typeface="Cambria Math" panose="02040503050406030204" pitchFamily="18" charset="0"/>
                                <a:cs typeface="メイリオ" panose="020B0604030504040204" pitchFamily="50" charset="-128"/>
                              </a:rPr>
                              <m:t>∥</m:t>
                            </m:r>
                          </m:sub>
                        </m:sSub>
                      </m:num>
                      <m:den>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𝑘</m:t>
                            </m:r>
                          </m:e>
                          <m:sub>
                            <m:r>
                              <a:rPr lang="en-US" altLang="ja-JP" b="0" i="1" smtClean="0">
                                <a:latin typeface="Cambria Math" panose="02040503050406030204" pitchFamily="18" charset="0"/>
                                <a:cs typeface="メイリオ" panose="020B0604030504040204" pitchFamily="50" charset="-128"/>
                              </a:rPr>
                              <m:t>𝑦</m:t>
                            </m:r>
                          </m:sub>
                        </m:sSub>
                      </m:den>
                    </m:f>
                    <m:f>
                      <m:fPr>
                        <m:ctrlPr>
                          <a:rPr lang="en-US" altLang="ja-JP" b="0" i="1" smtClean="0">
                            <a:latin typeface="Cambria Math"/>
                            <a:cs typeface="メイリオ" panose="020B0604030504040204" pitchFamily="50" charset="-128"/>
                          </a:rPr>
                        </m:ctrlPr>
                      </m:fPr>
                      <m:num>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𝐿</m:t>
                            </m:r>
                          </m:e>
                          <m:sub>
                            <m:r>
                              <a:rPr lang="en-US" altLang="ja-JP" b="0" i="1" smtClean="0">
                                <a:latin typeface="Cambria Math" panose="02040503050406030204" pitchFamily="18" charset="0"/>
                                <a:cs typeface="メイリオ" panose="020B0604030504040204" pitchFamily="50" charset="-128"/>
                              </a:rPr>
                              <m:t>𝑛</m:t>
                            </m:r>
                          </m:sub>
                        </m:sSub>
                      </m:num>
                      <m:den>
                        <m:sSub>
                          <m:sSubPr>
                            <m:ctrlPr>
                              <a:rPr lang="en-US" altLang="ja-JP" b="0" i="1" smtClean="0">
                                <a:latin typeface="Cambria Math"/>
                                <a:cs typeface="メイリオ" panose="020B0604030504040204" pitchFamily="50" charset="-128"/>
                              </a:rPr>
                            </m:ctrlPr>
                          </m:sSubPr>
                          <m:e>
                            <m:r>
                              <a:rPr lang="en-US" altLang="ja-JP" b="0" i="1" smtClean="0">
                                <a:latin typeface="Cambria Math" panose="02040503050406030204" pitchFamily="18" charset="0"/>
                                <a:cs typeface="メイリオ" panose="020B0604030504040204" pitchFamily="50" charset="-128"/>
                              </a:rPr>
                              <m:t>𝜌</m:t>
                            </m:r>
                          </m:e>
                          <m:sub>
                            <m:r>
                              <a:rPr lang="en-US" altLang="ja-JP" b="0" i="1" smtClean="0">
                                <a:latin typeface="Cambria Math" panose="02040503050406030204" pitchFamily="18" charset="0"/>
                                <a:cs typeface="メイリオ" panose="020B0604030504040204" pitchFamily="50" charset="-128"/>
                              </a:rPr>
                              <m:t>𝑡𝑒</m:t>
                            </m:r>
                          </m:sub>
                        </m:sSub>
                      </m:den>
                    </m:f>
                    <m:r>
                      <a:rPr lang="en-US" altLang="ja-JP" b="0" i="1" smtClean="0">
                        <a:latin typeface="Cambria Math" panose="02040503050406030204" pitchFamily="18" charset="0"/>
                        <a:cs typeface="メイリオ" panose="020B0604030504040204" pitchFamily="50" charset="-128"/>
                      </a:rPr>
                      <m:t>=0.75</m:t>
                    </m:r>
                  </m:oMath>
                </a14:m>
                <a:endParaRPr lang="en-US" altLang="ja-JP" dirty="0">
                  <a:cs typeface="メイリオ" panose="020B0604030504040204" pitchFamily="50" charset="-128"/>
                </a:endParaRPr>
              </a:p>
            </p:txBody>
          </p:sp>
        </mc:Choice>
        <mc:Fallback xmlns="">
          <p:sp>
            <p:nvSpPr>
              <p:cNvPr id="27" name="正方形/長方形 26"/>
              <p:cNvSpPr>
                <a:spLocks noRot="1" noChangeAspect="1" noMove="1" noResize="1" noEditPoints="1" noAdjustHandles="1" noChangeArrowheads="1" noChangeShapeType="1" noTextEdit="1"/>
              </p:cNvSpPr>
              <p:nvPr/>
            </p:nvSpPr>
            <p:spPr>
              <a:xfrm>
                <a:off x="207453" y="1587550"/>
                <a:ext cx="9109038" cy="3518399"/>
              </a:xfrm>
              <a:prstGeom prst="rect">
                <a:avLst/>
              </a:prstGeom>
              <a:blipFill rotWithShape="0">
                <a:blip r:embed="rId3"/>
                <a:stretch>
                  <a:fillRect t="-692"/>
                </a:stretch>
              </a:blipFill>
            </p:spPr>
            <p:txBody>
              <a:bodyPr/>
              <a:lstStyle/>
              <a:p>
                <a:r>
                  <a:rPr lang="ja-JP" altLang="en-US">
                    <a:noFill/>
                  </a:rPr>
                  <a:t> </a:t>
                </a:r>
              </a:p>
            </p:txBody>
          </p:sp>
        </mc:Fallback>
      </mc:AlternateContent>
      <p:sp>
        <p:nvSpPr>
          <p:cNvPr id="3" name="テキスト ボックス 2"/>
          <p:cNvSpPr txBox="1"/>
          <p:nvPr/>
        </p:nvSpPr>
        <p:spPr>
          <a:xfrm>
            <a:off x="5953448" y="6551974"/>
            <a:ext cx="3079735" cy="276999"/>
          </a:xfrm>
          <a:prstGeom prst="rect">
            <a:avLst/>
          </a:prstGeom>
          <a:noFill/>
        </p:spPr>
        <p:txBody>
          <a:bodyPr wrap="square" rtlCol="0">
            <a:spAutoFit/>
          </a:bodyPr>
          <a:lstStyle/>
          <a:p>
            <a:r>
              <a:rPr kumimoji="1" lang="en-US" altLang="ja-JP" sz="1200" dirty="0" smtClean="0">
                <a:latin typeface="+mj-lt"/>
                <a:ea typeface="+mj-ea"/>
                <a:cs typeface="メイリオ" panose="020B0604030504040204" pitchFamily="50" charset="-128"/>
              </a:rPr>
              <a:t>[7]: </a:t>
            </a:r>
            <a:r>
              <a:rPr kumimoji="1" lang="en-US" altLang="ja-JP" sz="1200" dirty="0" err="1" smtClean="0">
                <a:latin typeface="+mj-lt"/>
                <a:ea typeface="+mj-ea"/>
                <a:cs typeface="メイリオ" panose="020B0604030504040204" pitchFamily="50" charset="-128"/>
              </a:rPr>
              <a:t>Y.Idomura</a:t>
            </a:r>
            <a:r>
              <a:rPr kumimoji="1" lang="en-US" altLang="ja-JP" sz="1200" dirty="0" smtClean="0">
                <a:latin typeface="+mj-lt"/>
                <a:ea typeface="+mj-ea"/>
                <a:cs typeface="メイリオ" panose="020B0604030504040204" pitchFamily="50" charset="-128"/>
              </a:rPr>
              <a:t>, </a:t>
            </a:r>
            <a:r>
              <a:rPr kumimoji="1" lang="en-US" altLang="ja-JP" sz="1200" i="1" dirty="0" smtClean="0">
                <a:latin typeface="+mj-lt"/>
                <a:ea typeface="+mj-ea"/>
                <a:cs typeface="メイリオ" panose="020B0604030504040204" pitchFamily="50" charset="-128"/>
              </a:rPr>
              <a:t>et al.,</a:t>
            </a:r>
            <a:r>
              <a:rPr kumimoji="1" lang="en-US" altLang="ja-JP" sz="1200" dirty="0" smtClean="0">
                <a:latin typeface="+mj-lt"/>
                <a:ea typeface="+mj-ea"/>
                <a:cs typeface="メイリオ" panose="020B0604030504040204" pitchFamily="50" charset="-128"/>
              </a:rPr>
              <a:t> </a:t>
            </a:r>
            <a:r>
              <a:rPr kumimoji="1" lang="en-US" altLang="ja-JP" sz="1200" i="1" dirty="0" smtClean="0">
                <a:latin typeface="+mj-lt"/>
                <a:ea typeface="+mj-ea"/>
                <a:cs typeface="メイリオ" panose="020B0604030504040204" pitchFamily="50" charset="-128"/>
              </a:rPr>
              <a:t>J. </a:t>
            </a:r>
            <a:r>
              <a:rPr lang="en-US" altLang="ja-JP" sz="1200" i="1" dirty="0" smtClean="0">
                <a:latin typeface="+mj-lt"/>
                <a:ea typeface="+mj-ea"/>
                <a:cs typeface="メイリオ" panose="020B0604030504040204" pitchFamily="50" charset="-128"/>
              </a:rPr>
              <a:t>Compt. Phys. </a:t>
            </a:r>
            <a:r>
              <a:rPr lang="en-US" altLang="ja-JP" sz="1200" dirty="0" smtClean="0">
                <a:latin typeface="+mj-lt"/>
                <a:ea typeface="+mj-ea"/>
                <a:cs typeface="メイリオ" panose="020B0604030504040204" pitchFamily="50" charset="-128"/>
              </a:rPr>
              <a:t>(2006)</a:t>
            </a:r>
            <a:endParaRPr kumimoji="1" lang="ja-JP" altLang="en-US" sz="1200" dirty="0">
              <a:latin typeface="+mj-lt"/>
              <a:ea typeface="+mj-ea"/>
              <a:cs typeface="メイリオ" panose="020B0604030504040204" pitchFamily="50" charset="-128"/>
            </a:endParaRPr>
          </a:p>
        </p:txBody>
      </p:sp>
      <p:grpSp>
        <p:nvGrpSpPr>
          <p:cNvPr id="52" name="グループ化 51"/>
          <p:cNvGrpSpPr/>
          <p:nvPr/>
        </p:nvGrpSpPr>
        <p:grpSpPr>
          <a:xfrm>
            <a:off x="971602" y="4206122"/>
            <a:ext cx="4542793" cy="1961765"/>
            <a:chOff x="513244" y="2044760"/>
            <a:chExt cx="4703926" cy="2031349"/>
          </a:xfrm>
        </p:grpSpPr>
        <p:grpSp>
          <p:nvGrpSpPr>
            <p:cNvPr id="53" name="Group 4"/>
            <p:cNvGrpSpPr/>
            <p:nvPr/>
          </p:nvGrpSpPr>
          <p:grpSpPr>
            <a:xfrm>
              <a:off x="513244" y="2652817"/>
              <a:ext cx="2291617" cy="1423292"/>
              <a:chOff x="347091" y="2492386"/>
              <a:chExt cx="3738221" cy="2403206"/>
            </a:xfrm>
          </p:grpSpPr>
          <p:grpSp>
            <p:nvGrpSpPr>
              <p:cNvPr id="129" name="Group 5"/>
              <p:cNvGrpSpPr/>
              <p:nvPr/>
            </p:nvGrpSpPr>
            <p:grpSpPr>
              <a:xfrm>
                <a:off x="696053" y="2492386"/>
                <a:ext cx="3389259" cy="2403206"/>
                <a:chOff x="974293" y="1713558"/>
                <a:chExt cx="4570263" cy="3464826"/>
              </a:xfrm>
            </p:grpSpPr>
            <p:grpSp>
              <p:nvGrpSpPr>
                <p:cNvPr id="135" name="Group 23"/>
                <p:cNvGrpSpPr/>
                <p:nvPr/>
              </p:nvGrpSpPr>
              <p:grpSpPr>
                <a:xfrm>
                  <a:off x="974293" y="1713558"/>
                  <a:ext cx="3580867" cy="3292633"/>
                  <a:chOff x="1219200" y="1228929"/>
                  <a:chExt cx="4312508" cy="3965382"/>
                </a:xfrm>
              </p:grpSpPr>
              <p:sp>
                <p:nvSpPr>
                  <p:cNvPr id="139" name="円/楕円 10"/>
                  <p:cNvSpPr/>
                  <p:nvPr/>
                </p:nvSpPr>
                <p:spPr>
                  <a:xfrm>
                    <a:off x="1935891" y="1598494"/>
                    <a:ext cx="3595817" cy="3595817"/>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0" name="Freeform 16"/>
                  <p:cNvSpPr/>
                  <p:nvPr/>
                </p:nvSpPr>
                <p:spPr>
                  <a:xfrm>
                    <a:off x="1219200" y="4419598"/>
                    <a:ext cx="1209325" cy="269630"/>
                  </a:xfrm>
                  <a:custGeom>
                    <a:avLst/>
                    <a:gdLst>
                      <a:gd name="connsiteX0" fmla="*/ 0 w 1430215"/>
                      <a:gd name="connsiteY0" fmla="*/ 0 h 269631"/>
                      <a:gd name="connsiteX1" fmla="*/ 679938 w 1430215"/>
                      <a:gd name="connsiteY1" fmla="*/ 35170 h 269631"/>
                      <a:gd name="connsiteX2" fmla="*/ 1219200 w 1430215"/>
                      <a:gd name="connsiteY2" fmla="*/ 187570 h 269631"/>
                      <a:gd name="connsiteX3" fmla="*/ 1430215 w 1430215"/>
                      <a:gd name="connsiteY3" fmla="*/ 269631 h 269631"/>
                    </a:gdLst>
                    <a:ahLst/>
                    <a:cxnLst>
                      <a:cxn ang="0">
                        <a:pos x="connsiteX0" y="connsiteY0"/>
                      </a:cxn>
                      <a:cxn ang="0">
                        <a:pos x="connsiteX1" y="connsiteY1"/>
                      </a:cxn>
                      <a:cxn ang="0">
                        <a:pos x="connsiteX2" y="connsiteY2"/>
                      </a:cxn>
                      <a:cxn ang="0">
                        <a:pos x="connsiteX3" y="connsiteY3"/>
                      </a:cxn>
                    </a:cxnLst>
                    <a:rect l="l" t="t" r="r" b="b"/>
                    <a:pathLst>
                      <a:path w="1430215" h="269631">
                        <a:moveTo>
                          <a:pt x="0" y="0"/>
                        </a:moveTo>
                        <a:cubicBezTo>
                          <a:pt x="238369" y="1954"/>
                          <a:pt x="476738" y="3908"/>
                          <a:pt x="679938" y="35170"/>
                        </a:cubicBezTo>
                        <a:cubicBezTo>
                          <a:pt x="883138" y="66432"/>
                          <a:pt x="1094154" y="148493"/>
                          <a:pt x="1219200" y="187570"/>
                        </a:cubicBezTo>
                        <a:cubicBezTo>
                          <a:pt x="1344246" y="226647"/>
                          <a:pt x="1387230" y="248139"/>
                          <a:pt x="1430215" y="2696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Freeform 11"/>
                  <p:cNvSpPr/>
                  <p:nvPr/>
                </p:nvSpPr>
                <p:spPr>
                  <a:xfrm rot="21414094">
                    <a:off x="2461952" y="2087800"/>
                    <a:ext cx="1806598" cy="397659"/>
                  </a:xfrm>
                  <a:custGeom>
                    <a:avLst/>
                    <a:gdLst>
                      <a:gd name="connsiteX0" fmla="*/ 0 w 3200400"/>
                      <a:gd name="connsiteY0" fmla="*/ 1009 h 458209"/>
                      <a:gd name="connsiteX1" fmla="*/ 1254369 w 3200400"/>
                      <a:gd name="connsiteY1" fmla="*/ 24455 h 458209"/>
                      <a:gd name="connsiteX2" fmla="*/ 2192215 w 3200400"/>
                      <a:gd name="connsiteY2" fmla="*/ 165132 h 458209"/>
                      <a:gd name="connsiteX3" fmla="*/ 2919046 w 3200400"/>
                      <a:gd name="connsiteY3" fmla="*/ 352701 h 458209"/>
                      <a:gd name="connsiteX4" fmla="*/ 3200400 w 3200400"/>
                      <a:gd name="connsiteY4" fmla="*/ 458209 h 45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458209">
                        <a:moveTo>
                          <a:pt x="0" y="1009"/>
                        </a:moveTo>
                        <a:cubicBezTo>
                          <a:pt x="444500" y="-945"/>
                          <a:pt x="889000" y="-2899"/>
                          <a:pt x="1254369" y="24455"/>
                        </a:cubicBezTo>
                        <a:cubicBezTo>
                          <a:pt x="1619738" y="51809"/>
                          <a:pt x="1914769" y="110424"/>
                          <a:pt x="2192215" y="165132"/>
                        </a:cubicBezTo>
                        <a:cubicBezTo>
                          <a:pt x="2469661" y="219840"/>
                          <a:pt x="2751015" y="303855"/>
                          <a:pt x="2919046" y="352701"/>
                        </a:cubicBezTo>
                        <a:cubicBezTo>
                          <a:pt x="3087077" y="401547"/>
                          <a:pt x="3143738" y="429878"/>
                          <a:pt x="3200400" y="4582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Freeform 8"/>
                  <p:cNvSpPr/>
                  <p:nvPr/>
                </p:nvSpPr>
                <p:spPr>
                  <a:xfrm>
                    <a:off x="2064505" y="3962321"/>
                    <a:ext cx="934990" cy="269630"/>
                  </a:xfrm>
                  <a:custGeom>
                    <a:avLst/>
                    <a:gdLst>
                      <a:gd name="connsiteX0" fmla="*/ 0 w 1430215"/>
                      <a:gd name="connsiteY0" fmla="*/ 0 h 269631"/>
                      <a:gd name="connsiteX1" fmla="*/ 679938 w 1430215"/>
                      <a:gd name="connsiteY1" fmla="*/ 35170 h 269631"/>
                      <a:gd name="connsiteX2" fmla="*/ 1219200 w 1430215"/>
                      <a:gd name="connsiteY2" fmla="*/ 187570 h 269631"/>
                      <a:gd name="connsiteX3" fmla="*/ 1430215 w 1430215"/>
                      <a:gd name="connsiteY3" fmla="*/ 269631 h 269631"/>
                    </a:gdLst>
                    <a:ahLst/>
                    <a:cxnLst>
                      <a:cxn ang="0">
                        <a:pos x="connsiteX0" y="connsiteY0"/>
                      </a:cxn>
                      <a:cxn ang="0">
                        <a:pos x="connsiteX1" y="connsiteY1"/>
                      </a:cxn>
                      <a:cxn ang="0">
                        <a:pos x="connsiteX2" y="connsiteY2"/>
                      </a:cxn>
                      <a:cxn ang="0">
                        <a:pos x="connsiteX3" y="connsiteY3"/>
                      </a:cxn>
                    </a:cxnLst>
                    <a:rect l="l" t="t" r="r" b="b"/>
                    <a:pathLst>
                      <a:path w="1430215" h="269631">
                        <a:moveTo>
                          <a:pt x="0" y="0"/>
                        </a:moveTo>
                        <a:cubicBezTo>
                          <a:pt x="238369" y="1954"/>
                          <a:pt x="476738" y="3908"/>
                          <a:pt x="679938" y="35170"/>
                        </a:cubicBezTo>
                        <a:cubicBezTo>
                          <a:pt x="883138" y="66432"/>
                          <a:pt x="1094154" y="148493"/>
                          <a:pt x="1219200" y="187570"/>
                        </a:cubicBezTo>
                        <a:cubicBezTo>
                          <a:pt x="1344246" y="226647"/>
                          <a:pt x="1387230" y="248139"/>
                          <a:pt x="1430215" y="26963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Freeform 11"/>
                  <p:cNvSpPr/>
                  <p:nvPr/>
                </p:nvSpPr>
                <p:spPr>
                  <a:xfrm rot="21133495">
                    <a:off x="1247929" y="1228929"/>
                    <a:ext cx="2977319" cy="627037"/>
                  </a:xfrm>
                  <a:custGeom>
                    <a:avLst/>
                    <a:gdLst>
                      <a:gd name="connsiteX0" fmla="*/ 0 w 3200400"/>
                      <a:gd name="connsiteY0" fmla="*/ 1009 h 458209"/>
                      <a:gd name="connsiteX1" fmla="*/ 1254369 w 3200400"/>
                      <a:gd name="connsiteY1" fmla="*/ 24455 h 458209"/>
                      <a:gd name="connsiteX2" fmla="*/ 2192215 w 3200400"/>
                      <a:gd name="connsiteY2" fmla="*/ 165132 h 458209"/>
                      <a:gd name="connsiteX3" fmla="*/ 2919046 w 3200400"/>
                      <a:gd name="connsiteY3" fmla="*/ 352701 h 458209"/>
                      <a:gd name="connsiteX4" fmla="*/ 3200400 w 3200400"/>
                      <a:gd name="connsiteY4" fmla="*/ 458209 h 45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458209">
                        <a:moveTo>
                          <a:pt x="0" y="1009"/>
                        </a:moveTo>
                        <a:cubicBezTo>
                          <a:pt x="444500" y="-945"/>
                          <a:pt x="889000" y="-2899"/>
                          <a:pt x="1254369" y="24455"/>
                        </a:cubicBezTo>
                        <a:cubicBezTo>
                          <a:pt x="1619738" y="51809"/>
                          <a:pt x="1914769" y="110424"/>
                          <a:pt x="2192215" y="165132"/>
                        </a:cubicBezTo>
                        <a:cubicBezTo>
                          <a:pt x="2469661" y="219840"/>
                          <a:pt x="2751015" y="303855"/>
                          <a:pt x="2919046" y="352701"/>
                        </a:cubicBezTo>
                        <a:cubicBezTo>
                          <a:pt x="3087077" y="401547"/>
                          <a:pt x="3143738" y="429878"/>
                          <a:pt x="3200400" y="45820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0"/>
                  <p:cNvSpPr/>
                  <p:nvPr/>
                </p:nvSpPr>
                <p:spPr>
                  <a:xfrm>
                    <a:off x="2624027" y="2286630"/>
                    <a:ext cx="2219543" cy="2219543"/>
                  </a:xfrm>
                  <a:prstGeom prst="ellipse">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136" name="Rectangle 12"/>
                <p:cNvSpPr/>
                <p:nvPr/>
              </p:nvSpPr>
              <p:spPr>
                <a:xfrm>
                  <a:off x="3775896" y="3259243"/>
                  <a:ext cx="415743" cy="508127"/>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7" name="Straight Connector 13"/>
                <p:cNvCxnSpPr>
                  <a:endCxn id="59" idx="3"/>
                </p:cNvCxnSpPr>
                <p:nvPr/>
              </p:nvCxnSpPr>
              <p:spPr>
                <a:xfrm flipV="1">
                  <a:off x="4191641" y="2092264"/>
                  <a:ext cx="1293909" cy="1166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4"/>
                <p:cNvCxnSpPr/>
                <p:nvPr/>
              </p:nvCxnSpPr>
              <p:spPr>
                <a:xfrm>
                  <a:off x="4191639" y="3767372"/>
                  <a:ext cx="1352917" cy="14110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0" name="Freeform 6"/>
              <p:cNvSpPr/>
              <p:nvPr/>
            </p:nvSpPr>
            <p:spPr>
              <a:xfrm>
                <a:off x="696191" y="2691245"/>
                <a:ext cx="431682" cy="1153391"/>
              </a:xfrm>
              <a:custGeom>
                <a:avLst/>
                <a:gdLst>
                  <a:gd name="connsiteX0" fmla="*/ 426027 w 431682"/>
                  <a:gd name="connsiteY0" fmla="*/ 1153391 h 1153391"/>
                  <a:gd name="connsiteX1" fmla="*/ 405245 w 431682"/>
                  <a:gd name="connsiteY1" fmla="*/ 623455 h 1153391"/>
                  <a:gd name="connsiteX2" fmla="*/ 218209 w 431682"/>
                  <a:gd name="connsiteY2" fmla="*/ 187037 h 1153391"/>
                  <a:gd name="connsiteX3" fmla="*/ 0 w 431682"/>
                  <a:gd name="connsiteY3" fmla="*/ 0 h 1153391"/>
                </a:gdLst>
                <a:ahLst/>
                <a:cxnLst>
                  <a:cxn ang="0">
                    <a:pos x="connsiteX0" y="connsiteY0"/>
                  </a:cxn>
                  <a:cxn ang="0">
                    <a:pos x="connsiteX1" y="connsiteY1"/>
                  </a:cxn>
                  <a:cxn ang="0">
                    <a:pos x="connsiteX2" y="connsiteY2"/>
                  </a:cxn>
                  <a:cxn ang="0">
                    <a:pos x="connsiteX3" y="connsiteY3"/>
                  </a:cxn>
                </a:cxnLst>
                <a:rect l="l" t="t" r="r" b="b"/>
                <a:pathLst>
                  <a:path w="431682" h="1153391">
                    <a:moveTo>
                      <a:pt x="426027" y="1153391"/>
                    </a:moveTo>
                    <a:cubicBezTo>
                      <a:pt x="432954" y="968952"/>
                      <a:pt x="439881" y="784514"/>
                      <a:pt x="405245" y="623455"/>
                    </a:cubicBezTo>
                    <a:cubicBezTo>
                      <a:pt x="370609" y="462396"/>
                      <a:pt x="285750" y="290946"/>
                      <a:pt x="218209" y="187037"/>
                    </a:cubicBezTo>
                    <a:cubicBezTo>
                      <a:pt x="150668" y="83128"/>
                      <a:pt x="75334" y="41564"/>
                      <a:pt x="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Freeform 7"/>
              <p:cNvSpPr/>
              <p:nvPr/>
            </p:nvSpPr>
            <p:spPr>
              <a:xfrm>
                <a:off x="1068389" y="2563392"/>
                <a:ext cx="387542" cy="412475"/>
              </a:xfrm>
              <a:custGeom>
                <a:avLst/>
                <a:gdLst>
                  <a:gd name="connsiteX0" fmla="*/ 426027 w 431682"/>
                  <a:gd name="connsiteY0" fmla="*/ 1153391 h 1153391"/>
                  <a:gd name="connsiteX1" fmla="*/ 405245 w 431682"/>
                  <a:gd name="connsiteY1" fmla="*/ 623455 h 1153391"/>
                  <a:gd name="connsiteX2" fmla="*/ 218209 w 431682"/>
                  <a:gd name="connsiteY2" fmla="*/ 187037 h 1153391"/>
                  <a:gd name="connsiteX3" fmla="*/ 0 w 431682"/>
                  <a:gd name="connsiteY3" fmla="*/ 0 h 1153391"/>
                </a:gdLst>
                <a:ahLst/>
                <a:cxnLst>
                  <a:cxn ang="0">
                    <a:pos x="connsiteX0" y="connsiteY0"/>
                  </a:cxn>
                  <a:cxn ang="0">
                    <a:pos x="connsiteX1" y="connsiteY1"/>
                  </a:cxn>
                  <a:cxn ang="0">
                    <a:pos x="connsiteX2" y="connsiteY2"/>
                  </a:cxn>
                  <a:cxn ang="0">
                    <a:pos x="connsiteX3" y="connsiteY3"/>
                  </a:cxn>
                </a:cxnLst>
                <a:rect l="l" t="t" r="r" b="b"/>
                <a:pathLst>
                  <a:path w="431682" h="1153391">
                    <a:moveTo>
                      <a:pt x="426027" y="1153391"/>
                    </a:moveTo>
                    <a:cubicBezTo>
                      <a:pt x="432954" y="968952"/>
                      <a:pt x="439881" y="784514"/>
                      <a:pt x="405245" y="623455"/>
                    </a:cubicBezTo>
                    <a:cubicBezTo>
                      <a:pt x="370609" y="462396"/>
                      <a:pt x="285750" y="290946"/>
                      <a:pt x="218209" y="187037"/>
                    </a:cubicBezTo>
                    <a:cubicBezTo>
                      <a:pt x="150668" y="83128"/>
                      <a:pt x="75334" y="41564"/>
                      <a:pt x="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Freeform 8"/>
              <p:cNvSpPr/>
              <p:nvPr/>
            </p:nvSpPr>
            <p:spPr>
              <a:xfrm>
                <a:off x="1436651" y="3027844"/>
                <a:ext cx="355662" cy="206237"/>
              </a:xfrm>
              <a:custGeom>
                <a:avLst/>
                <a:gdLst>
                  <a:gd name="connsiteX0" fmla="*/ 426027 w 431682"/>
                  <a:gd name="connsiteY0" fmla="*/ 1153391 h 1153391"/>
                  <a:gd name="connsiteX1" fmla="*/ 405245 w 431682"/>
                  <a:gd name="connsiteY1" fmla="*/ 623455 h 1153391"/>
                  <a:gd name="connsiteX2" fmla="*/ 218209 w 431682"/>
                  <a:gd name="connsiteY2" fmla="*/ 187037 h 1153391"/>
                  <a:gd name="connsiteX3" fmla="*/ 0 w 431682"/>
                  <a:gd name="connsiteY3" fmla="*/ 0 h 1153391"/>
                </a:gdLst>
                <a:ahLst/>
                <a:cxnLst>
                  <a:cxn ang="0">
                    <a:pos x="connsiteX0" y="connsiteY0"/>
                  </a:cxn>
                  <a:cxn ang="0">
                    <a:pos x="connsiteX1" y="connsiteY1"/>
                  </a:cxn>
                  <a:cxn ang="0">
                    <a:pos x="connsiteX2" y="connsiteY2"/>
                  </a:cxn>
                  <a:cxn ang="0">
                    <a:pos x="connsiteX3" y="connsiteY3"/>
                  </a:cxn>
                </a:cxnLst>
                <a:rect l="l" t="t" r="r" b="b"/>
                <a:pathLst>
                  <a:path w="431682" h="1153391">
                    <a:moveTo>
                      <a:pt x="426027" y="1153391"/>
                    </a:moveTo>
                    <a:cubicBezTo>
                      <a:pt x="432954" y="968952"/>
                      <a:pt x="439881" y="784514"/>
                      <a:pt x="405245" y="623455"/>
                    </a:cubicBezTo>
                    <a:cubicBezTo>
                      <a:pt x="370609" y="462396"/>
                      <a:pt x="285750" y="290946"/>
                      <a:pt x="218209" y="187037"/>
                    </a:cubicBezTo>
                    <a:cubicBezTo>
                      <a:pt x="150668" y="83128"/>
                      <a:pt x="75334" y="41564"/>
                      <a:pt x="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Freeform 9"/>
              <p:cNvSpPr/>
              <p:nvPr/>
            </p:nvSpPr>
            <p:spPr>
              <a:xfrm>
                <a:off x="1174639" y="3464843"/>
                <a:ext cx="386471" cy="379794"/>
              </a:xfrm>
              <a:custGeom>
                <a:avLst/>
                <a:gdLst>
                  <a:gd name="connsiteX0" fmla="*/ 426027 w 431682"/>
                  <a:gd name="connsiteY0" fmla="*/ 1153391 h 1153391"/>
                  <a:gd name="connsiteX1" fmla="*/ 405245 w 431682"/>
                  <a:gd name="connsiteY1" fmla="*/ 623455 h 1153391"/>
                  <a:gd name="connsiteX2" fmla="*/ 218209 w 431682"/>
                  <a:gd name="connsiteY2" fmla="*/ 187037 h 1153391"/>
                  <a:gd name="connsiteX3" fmla="*/ 0 w 431682"/>
                  <a:gd name="connsiteY3" fmla="*/ 0 h 1153391"/>
                </a:gdLst>
                <a:ahLst/>
                <a:cxnLst>
                  <a:cxn ang="0">
                    <a:pos x="connsiteX0" y="connsiteY0"/>
                  </a:cxn>
                  <a:cxn ang="0">
                    <a:pos x="connsiteX1" y="connsiteY1"/>
                  </a:cxn>
                  <a:cxn ang="0">
                    <a:pos x="connsiteX2" y="connsiteY2"/>
                  </a:cxn>
                  <a:cxn ang="0">
                    <a:pos x="connsiteX3" y="connsiteY3"/>
                  </a:cxn>
                </a:cxnLst>
                <a:rect l="l" t="t" r="r" b="b"/>
                <a:pathLst>
                  <a:path w="431682" h="1153391">
                    <a:moveTo>
                      <a:pt x="426027" y="1153391"/>
                    </a:moveTo>
                    <a:cubicBezTo>
                      <a:pt x="432954" y="968952"/>
                      <a:pt x="439881" y="784514"/>
                      <a:pt x="405245" y="623455"/>
                    </a:cubicBezTo>
                    <a:cubicBezTo>
                      <a:pt x="370609" y="462396"/>
                      <a:pt x="285750" y="290946"/>
                      <a:pt x="218209" y="187037"/>
                    </a:cubicBezTo>
                    <a:cubicBezTo>
                      <a:pt x="150668" y="83128"/>
                      <a:pt x="75334" y="41564"/>
                      <a:pt x="0"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4" name="TextBox 10"/>
                  <p:cNvSpPr txBox="1"/>
                  <p:nvPr/>
                </p:nvSpPr>
                <p:spPr>
                  <a:xfrm>
                    <a:off x="347091" y="2806275"/>
                    <a:ext cx="528061" cy="6995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solidFill>
                                    <a:schemeClr val="accent1"/>
                                  </a:solidFill>
                                  <a:latin typeface="Cambria Math"/>
                                  <a:ea typeface="+mj-ea"/>
                                  <a:cs typeface="メイリオ" panose="020B0604030504040204" pitchFamily="50" charset="-128"/>
                                </a:rPr>
                              </m:ctrlPr>
                            </m:sSubPr>
                            <m:e>
                              <m:r>
                                <a:rPr kumimoji="1" lang="en-US" altLang="ja-JP" sz="2000" b="1" i="1" smtClean="0">
                                  <a:solidFill>
                                    <a:schemeClr val="accent1"/>
                                  </a:solidFill>
                                  <a:latin typeface="Cambria Math"/>
                                  <a:ea typeface="+mj-ea"/>
                                  <a:cs typeface="メイリオ" panose="020B0604030504040204" pitchFamily="50" charset="-128"/>
                                </a:rPr>
                                <m:t>𝑩</m:t>
                              </m:r>
                            </m:e>
                            <m:sub>
                              <m:r>
                                <a:rPr kumimoji="1" lang="en-US" altLang="ja-JP" sz="2000" b="1" i="1" smtClean="0">
                                  <a:solidFill>
                                    <a:schemeClr val="accent1"/>
                                  </a:solidFill>
                                  <a:latin typeface="Cambria Math"/>
                                  <a:ea typeface="+mj-ea"/>
                                  <a:cs typeface="メイリオ" panose="020B0604030504040204" pitchFamily="50" charset="-128"/>
                                </a:rPr>
                                <m:t>𝟎</m:t>
                              </m:r>
                            </m:sub>
                          </m:sSub>
                        </m:oMath>
                      </m:oMathPara>
                    </a14:m>
                    <a:endParaRPr kumimoji="1" lang="ja-JP" altLang="en-US" sz="2000" b="1" dirty="0">
                      <a:latin typeface="+mj-lt"/>
                      <a:ea typeface="+mj-ea"/>
                      <a:cs typeface="メイリオ" panose="020B0604030504040204" pitchFamily="50" charset="-128"/>
                    </a:endParaRPr>
                  </a:p>
                </p:txBody>
              </p:sp>
            </mc:Choice>
            <mc:Fallback xmlns="">
              <p:sp>
                <p:nvSpPr>
                  <p:cNvPr id="134" name="TextBox 10"/>
                  <p:cNvSpPr txBox="1">
                    <a:spLocks noRot="1" noChangeAspect="1" noMove="1" noResize="1" noEditPoints="1" noAdjustHandles="1" noChangeArrowheads="1" noChangeShapeType="1" noTextEdit="1"/>
                  </p:cNvSpPr>
                  <p:nvPr/>
                </p:nvSpPr>
                <p:spPr>
                  <a:xfrm>
                    <a:off x="347091" y="2806275"/>
                    <a:ext cx="528061" cy="699542"/>
                  </a:xfrm>
                  <a:prstGeom prst="rect">
                    <a:avLst/>
                  </a:prstGeom>
                  <a:blipFill rotWithShape="0">
                    <a:blip r:embed="rId4"/>
                    <a:stretch>
                      <a:fillRect r="-44231" b="-4615"/>
                    </a:stretch>
                  </a:blipFill>
                </p:spPr>
                <p:txBody>
                  <a:bodyPr/>
                  <a:lstStyle/>
                  <a:p>
                    <a:r>
                      <a:rPr lang="ja-JP" altLang="en-US">
                        <a:noFill/>
                      </a:rPr>
                      <a:t> </a:t>
                    </a:r>
                  </a:p>
                </p:txBody>
              </p:sp>
            </mc:Fallback>
          </mc:AlternateContent>
        </p:grpSp>
        <p:grpSp>
          <p:nvGrpSpPr>
            <p:cNvPr id="54" name="グループ化 53"/>
            <p:cNvGrpSpPr/>
            <p:nvPr/>
          </p:nvGrpSpPr>
          <p:grpSpPr>
            <a:xfrm>
              <a:off x="2310178" y="2044760"/>
              <a:ext cx="2906992" cy="2031349"/>
              <a:chOff x="4827069" y="3811480"/>
              <a:chExt cx="3503919" cy="2448471"/>
            </a:xfrm>
          </p:grpSpPr>
          <p:grpSp>
            <p:nvGrpSpPr>
              <p:cNvPr id="55" name="Group 51"/>
              <p:cNvGrpSpPr/>
              <p:nvPr/>
            </p:nvGrpSpPr>
            <p:grpSpPr>
              <a:xfrm>
                <a:off x="5413924" y="3811480"/>
                <a:ext cx="2917064" cy="2448471"/>
                <a:chOff x="4644736" y="2150918"/>
                <a:chExt cx="3127664" cy="2625241"/>
              </a:xfrm>
            </p:grpSpPr>
            <p:sp>
              <p:nvSpPr>
                <p:cNvPr id="123" name="Rectangle 52"/>
                <p:cNvSpPr/>
                <p:nvPr/>
              </p:nvSpPr>
              <p:spPr>
                <a:xfrm>
                  <a:off x="4644736" y="3101545"/>
                  <a:ext cx="2213264" cy="16746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4" name="Straight Connector 53"/>
                <p:cNvCxnSpPr/>
                <p:nvPr/>
              </p:nvCxnSpPr>
              <p:spPr>
                <a:xfrm flipV="1">
                  <a:off x="4644736" y="2150918"/>
                  <a:ext cx="2026228" cy="950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54"/>
                <p:cNvCxnSpPr/>
                <p:nvPr/>
              </p:nvCxnSpPr>
              <p:spPr>
                <a:xfrm flipV="1">
                  <a:off x="6858000" y="2150918"/>
                  <a:ext cx="914400" cy="950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55"/>
                <p:cNvCxnSpPr/>
                <p:nvPr/>
              </p:nvCxnSpPr>
              <p:spPr>
                <a:xfrm>
                  <a:off x="6670964" y="2150918"/>
                  <a:ext cx="11014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56"/>
                <p:cNvCxnSpPr/>
                <p:nvPr/>
              </p:nvCxnSpPr>
              <p:spPr>
                <a:xfrm flipV="1">
                  <a:off x="6858000" y="2975868"/>
                  <a:ext cx="914400" cy="1800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57"/>
                <p:cNvCxnSpPr/>
                <p:nvPr/>
              </p:nvCxnSpPr>
              <p:spPr>
                <a:xfrm>
                  <a:off x="7772400" y="2150918"/>
                  <a:ext cx="0" cy="82494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 name="Group 58"/>
              <p:cNvGrpSpPr/>
              <p:nvPr/>
            </p:nvGrpSpPr>
            <p:grpSpPr>
              <a:xfrm>
                <a:off x="5432697" y="4926524"/>
                <a:ext cx="2044852" cy="1022153"/>
                <a:chOff x="4644736" y="3368938"/>
                <a:chExt cx="2192482" cy="1095948"/>
              </a:xfrm>
            </p:grpSpPr>
            <p:sp>
              <p:nvSpPr>
                <p:cNvPr id="121" name="Freeform 59"/>
                <p:cNvSpPr/>
                <p:nvPr/>
              </p:nvSpPr>
              <p:spPr>
                <a:xfrm>
                  <a:off x="4644736" y="3368938"/>
                  <a:ext cx="2192482" cy="1095948"/>
                </a:xfrm>
                <a:custGeom>
                  <a:avLst/>
                  <a:gdLst>
                    <a:gd name="connsiteX0" fmla="*/ 0 w 2192482"/>
                    <a:gd name="connsiteY0" fmla="*/ 0 h 1095948"/>
                    <a:gd name="connsiteX1" fmla="*/ 218209 w 2192482"/>
                    <a:gd name="connsiteY1" fmla="*/ 353291 h 1095948"/>
                    <a:gd name="connsiteX2" fmla="*/ 1028700 w 2192482"/>
                    <a:gd name="connsiteY2" fmla="*/ 841664 h 1095948"/>
                    <a:gd name="connsiteX3" fmla="*/ 1880755 w 2192482"/>
                    <a:gd name="connsiteY3" fmla="*/ 1070264 h 1095948"/>
                    <a:gd name="connsiteX4" fmla="*/ 2192482 w 2192482"/>
                    <a:gd name="connsiteY4" fmla="*/ 1080655 h 1095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82" h="1095948">
                      <a:moveTo>
                        <a:pt x="0" y="0"/>
                      </a:moveTo>
                      <a:cubicBezTo>
                        <a:pt x="23379" y="106507"/>
                        <a:pt x="46759" y="213014"/>
                        <a:pt x="218209" y="353291"/>
                      </a:cubicBezTo>
                      <a:cubicBezTo>
                        <a:pt x="389659" y="493568"/>
                        <a:pt x="751609" y="722169"/>
                        <a:pt x="1028700" y="841664"/>
                      </a:cubicBezTo>
                      <a:cubicBezTo>
                        <a:pt x="1305791" y="961159"/>
                        <a:pt x="1686791" y="1030432"/>
                        <a:pt x="1880755" y="1070264"/>
                      </a:cubicBezTo>
                      <a:cubicBezTo>
                        <a:pt x="2074719" y="1110096"/>
                        <a:pt x="2133600" y="1095375"/>
                        <a:pt x="2192482" y="108065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2" name="TextBox 60"/>
                    <p:cNvSpPr txBox="1"/>
                    <p:nvPr/>
                  </p:nvSpPr>
                  <p:spPr>
                    <a:xfrm>
                      <a:off x="5283777" y="3645181"/>
                      <a:ext cx="748146" cy="5354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solidFill>
                                      <a:schemeClr val="accent2"/>
                                    </a:solidFill>
                                    <a:latin typeface="Cambria Math"/>
                                    <a:ea typeface="+mj-ea"/>
                                    <a:cs typeface="メイリオ" panose="020B0604030504040204" pitchFamily="50" charset="-128"/>
                                  </a:rPr>
                                </m:ctrlPr>
                              </m:sSubPr>
                              <m:e>
                                <m:r>
                                  <a:rPr kumimoji="1" lang="en-US" altLang="ja-JP" sz="2000" b="1" i="1" smtClean="0">
                                    <a:solidFill>
                                      <a:schemeClr val="accent2"/>
                                    </a:solidFill>
                                    <a:latin typeface="Cambria Math"/>
                                    <a:ea typeface="+mj-ea"/>
                                    <a:cs typeface="メイリオ" panose="020B0604030504040204" pitchFamily="50" charset="-128"/>
                                  </a:rPr>
                                  <m:t>𝒏</m:t>
                                </m:r>
                              </m:e>
                              <m:sub>
                                <m:r>
                                  <a:rPr kumimoji="1" lang="en-US" altLang="ja-JP" sz="2000" b="1" i="1" smtClean="0">
                                    <a:solidFill>
                                      <a:schemeClr val="accent2"/>
                                    </a:solidFill>
                                    <a:latin typeface="Cambria Math"/>
                                    <a:ea typeface="+mj-ea"/>
                                    <a:cs typeface="メイリオ" panose="020B0604030504040204" pitchFamily="50" charset="-128"/>
                                  </a:rPr>
                                  <m:t>𝟎</m:t>
                                </m:r>
                              </m:sub>
                            </m:sSub>
                            <m:r>
                              <a:rPr kumimoji="1" lang="en-US" altLang="ja-JP" sz="2000" b="1" i="1" smtClean="0">
                                <a:solidFill>
                                  <a:schemeClr val="accent2"/>
                                </a:solidFill>
                                <a:latin typeface="Cambria Math"/>
                                <a:ea typeface="+mj-ea"/>
                                <a:cs typeface="メイリオ" panose="020B0604030504040204" pitchFamily="50" charset="-128"/>
                              </a:rPr>
                              <m:t>(</m:t>
                            </m:r>
                            <m:r>
                              <a:rPr kumimoji="1" lang="en-US" altLang="ja-JP" sz="2000" b="1" i="1" smtClean="0">
                                <a:solidFill>
                                  <a:schemeClr val="accent2"/>
                                </a:solidFill>
                                <a:latin typeface="Cambria Math"/>
                                <a:ea typeface="+mj-ea"/>
                                <a:cs typeface="メイリオ" panose="020B0604030504040204" pitchFamily="50" charset="-128"/>
                              </a:rPr>
                              <m:t>𝒙</m:t>
                            </m:r>
                            <m:r>
                              <a:rPr kumimoji="1" lang="en-US" altLang="ja-JP" sz="2000" b="1" i="1" smtClean="0">
                                <a:solidFill>
                                  <a:schemeClr val="accent2"/>
                                </a:solidFill>
                                <a:latin typeface="Cambria Math"/>
                                <a:ea typeface="+mj-ea"/>
                                <a:cs typeface="メイリオ" panose="020B0604030504040204" pitchFamily="50" charset="-128"/>
                              </a:rPr>
                              <m:t>)</m:t>
                            </m:r>
                          </m:oMath>
                        </m:oMathPara>
                      </a14:m>
                      <a:endParaRPr kumimoji="1" lang="ja-JP" altLang="en-US" sz="2000" b="1" dirty="0">
                        <a:solidFill>
                          <a:schemeClr val="accent2"/>
                        </a:solidFill>
                        <a:latin typeface="+mj-lt"/>
                        <a:ea typeface="+mj-ea"/>
                        <a:cs typeface="メイリオ" panose="020B0604030504040204" pitchFamily="50" charset="-128"/>
                      </a:endParaRPr>
                    </a:p>
                  </p:txBody>
                </p:sp>
              </mc:Choice>
              <mc:Fallback xmlns="">
                <p:sp>
                  <p:nvSpPr>
                    <p:cNvPr id="122" name="TextBox 60"/>
                    <p:cNvSpPr txBox="1">
                      <a:spLocks noRot="1" noChangeAspect="1" noMove="1" noResize="1" noEditPoints="1" noAdjustHandles="1" noChangeArrowheads="1" noChangeShapeType="1" noTextEdit="1"/>
                    </p:cNvSpPr>
                    <p:nvPr/>
                  </p:nvSpPr>
                  <p:spPr>
                    <a:xfrm>
                      <a:off x="5283777" y="3645181"/>
                      <a:ext cx="748146" cy="535428"/>
                    </a:xfrm>
                    <a:prstGeom prst="rect">
                      <a:avLst/>
                    </a:prstGeom>
                    <a:blipFill rotWithShape="0">
                      <a:blip r:embed="rId5"/>
                      <a:stretch>
                        <a:fillRect r="-53261" b="-18182"/>
                      </a:stretch>
                    </a:blipFill>
                  </p:spPr>
                  <p:txBody>
                    <a:bodyPr/>
                    <a:lstStyle/>
                    <a:p>
                      <a:r>
                        <a:rPr lang="ja-JP" altLang="en-US">
                          <a:noFill/>
                        </a:rPr>
                        <a:t> </a:t>
                      </a:r>
                    </a:p>
                  </p:txBody>
                </p:sp>
              </mc:Fallback>
            </mc:AlternateContent>
          </p:grpSp>
          <p:grpSp>
            <p:nvGrpSpPr>
              <p:cNvPr id="57" name="Group 61"/>
              <p:cNvGrpSpPr/>
              <p:nvPr/>
            </p:nvGrpSpPr>
            <p:grpSpPr>
              <a:xfrm>
                <a:off x="7230279" y="4005374"/>
                <a:ext cx="1017581" cy="2228782"/>
                <a:chOff x="6598227" y="2360673"/>
                <a:chExt cx="1091046" cy="2389691"/>
              </a:xfrm>
            </p:grpSpPr>
            <p:sp>
              <p:nvSpPr>
                <p:cNvPr id="118" name="Flowchart: Summing Junction 62"/>
                <p:cNvSpPr/>
                <p:nvPr/>
              </p:nvSpPr>
              <p:spPr>
                <a:xfrm>
                  <a:off x="6598227" y="4526098"/>
                  <a:ext cx="221066" cy="221066"/>
                </a:xfrm>
                <a:prstGeom prst="flowChartSummingJuncti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119" name="TextBox 63"/>
                    <p:cNvSpPr txBox="1"/>
                    <p:nvPr/>
                  </p:nvSpPr>
                  <p:spPr>
                    <a:xfrm>
                      <a:off x="6754091" y="3013176"/>
                      <a:ext cx="754748" cy="5354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b="1" i="1" smtClean="0">
                                    <a:solidFill>
                                      <a:schemeClr val="accent1"/>
                                    </a:solidFill>
                                    <a:latin typeface="Cambria Math"/>
                                    <a:ea typeface="+mj-ea"/>
                                    <a:cs typeface="メイリオ" panose="020B0604030504040204" pitchFamily="50" charset="-128"/>
                                  </a:rPr>
                                </m:ctrlPr>
                              </m:sSubPr>
                              <m:e>
                                <m:r>
                                  <a:rPr kumimoji="1" lang="en-US" altLang="ja-JP" sz="2000" b="1" i="1" smtClean="0">
                                    <a:solidFill>
                                      <a:schemeClr val="accent1"/>
                                    </a:solidFill>
                                    <a:latin typeface="Cambria Math"/>
                                    <a:ea typeface="+mj-ea"/>
                                    <a:cs typeface="メイリオ" panose="020B0604030504040204" pitchFamily="50" charset="-128"/>
                                  </a:rPr>
                                  <m:t>𝑩</m:t>
                                </m:r>
                              </m:e>
                              <m:sub>
                                <m:r>
                                  <a:rPr kumimoji="1" lang="en-US" altLang="ja-JP" sz="2000" b="1" i="1" smtClean="0">
                                    <a:solidFill>
                                      <a:schemeClr val="accent1"/>
                                    </a:solidFill>
                                    <a:latin typeface="Cambria Math"/>
                                    <a:ea typeface="+mj-ea"/>
                                    <a:cs typeface="メイリオ" panose="020B0604030504040204" pitchFamily="50" charset="-128"/>
                                  </a:rPr>
                                  <m:t>𝟎</m:t>
                                </m:r>
                              </m:sub>
                            </m:sSub>
                          </m:oMath>
                        </m:oMathPara>
                      </a14:m>
                      <a:endParaRPr kumimoji="1" lang="ja-JP" altLang="en-US" sz="2000" b="1" dirty="0">
                        <a:latin typeface="+mj-lt"/>
                        <a:ea typeface="+mj-ea"/>
                        <a:cs typeface="メイリオ" panose="020B0604030504040204" pitchFamily="50" charset="-128"/>
                      </a:endParaRPr>
                    </a:p>
                  </p:txBody>
                </p:sp>
              </mc:Choice>
              <mc:Fallback xmlns="">
                <p:sp>
                  <p:nvSpPr>
                    <p:cNvPr id="119" name="TextBox 63"/>
                    <p:cNvSpPr txBox="1">
                      <a:spLocks noRot="1" noChangeAspect="1" noMove="1" noResize="1" noEditPoints="1" noAdjustHandles="1" noChangeArrowheads="1" noChangeShapeType="1" noTextEdit="1"/>
                    </p:cNvSpPr>
                    <p:nvPr/>
                  </p:nvSpPr>
                  <p:spPr>
                    <a:xfrm>
                      <a:off x="6754091" y="3013176"/>
                      <a:ext cx="754748" cy="535428"/>
                    </a:xfrm>
                    <a:prstGeom prst="rect">
                      <a:avLst/>
                    </a:prstGeom>
                    <a:blipFill rotWithShape="0">
                      <a:blip r:embed="rId6"/>
                      <a:stretch>
                        <a:fillRect b="-4545"/>
                      </a:stretch>
                    </a:blipFill>
                  </p:spPr>
                  <p:txBody>
                    <a:bodyPr/>
                    <a:lstStyle/>
                    <a:p>
                      <a:r>
                        <a:rPr lang="ja-JP" altLang="en-US">
                          <a:noFill/>
                        </a:rPr>
                        <a:t> </a:t>
                      </a:r>
                    </a:p>
                  </p:txBody>
                </p:sp>
              </mc:Fallback>
            </mc:AlternateContent>
            <p:cxnSp>
              <p:nvCxnSpPr>
                <p:cNvPr id="120" name="Straight Arrow Connector 64"/>
                <p:cNvCxnSpPr/>
                <p:nvPr/>
              </p:nvCxnSpPr>
              <p:spPr>
                <a:xfrm flipV="1">
                  <a:off x="6754091" y="2360673"/>
                  <a:ext cx="935182" cy="238969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58" name="フリーフォーム 57"/>
              <p:cNvSpPr/>
              <p:nvPr/>
            </p:nvSpPr>
            <p:spPr>
              <a:xfrm>
                <a:off x="5433378" y="4452286"/>
                <a:ext cx="2023110" cy="243606"/>
              </a:xfrm>
              <a:custGeom>
                <a:avLst/>
                <a:gdLst>
                  <a:gd name="connsiteX0" fmla="*/ 0 w 2023110"/>
                  <a:gd name="connsiteY0" fmla="*/ 232176 h 243606"/>
                  <a:gd name="connsiteX1" fmla="*/ 400050 w 2023110"/>
                  <a:gd name="connsiteY1" fmla="*/ 26436 h 243606"/>
                  <a:gd name="connsiteX2" fmla="*/ 1725930 w 2023110"/>
                  <a:gd name="connsiteY2" fmla="*/ 26436 h 243606"/>
                  <a:gd name="connsiteX3" fmla="*/ 2023110 w 2023110"/>
                  <a:gd name="connsiteY3" fmla="*/ 243606 h 243606"/>
                </a:gdLst>
                <a:ahLst/>
                <a:cxnLst>
                  <a:cxn ang="0">
                    <a:pos x="connsiteX0" y="connsiteY0"/>
                  </a:cxn>
                  <a:cxn ang="0">
                    <a:pos x="connsiteX1" y="connsiteY1"/>
                  </a:cxn>
                  <a:cxn ang="0">
                    <a:pos x="connsiteX2" y="connsiteY2"/>
                  </a:cxn>
                  <a:cxn ang="0">
                    <a:pos x="connsiteX3" y="connsiteY3"/>
                  </a:cxn>
                </a:cxnLst>
                <a:rect l="l" t="t" r="r" b="b"/>
                <a:pathLst>
                  <a:path w="2023110" h="243606">
                    <a:moveTo>
                      <a:pt x="0" y="232176"/>
                    </a:moveTo>
                    <a:cubicBezTo>
                      <a:pt x="56197" y="146451"/>
                      <a:pt x="112395" y="60726"/>
                      <a:pt x="400050" y="26436"/>
                    </a:cubicBezTo>
                    <a:cubicBezTo>
                      <a:pt x="687705" y="-7854"/>
                      <a:pt x="1455420" y="-9759"/>
                      <a:pt x="1725930" y="26436"/>
                    </a:cubicBezTo>
                    <a:cubicBezTo>
                      <a:pt x="1996440" y="62631"/>
                      <a:pt x="2009775" y="153118"/>
                      <a:pt x="2023110" y="243606"/>
                    </a:cubicBezTo>
                  </a:path>
                </a:pathLst>
              </a:cu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58"/>
              <p:cNvSpPr/>
              <p:nvPr/>
            </p:nvSpPr>
            <p:spPr>
              <a:xfrm rot="16200000">
                <a:off x="4575370" y="5415543"/>
                <a:ext cx="1499265" cy="131991"/>
              </a:xfrm>
              <a:custGeom>
                <a:avLst/>
                <a:gdLst>
                  <a:gd name="connsiteX0" fmla="*/ 0 w 2023110"/>
                  <a:gd name="connsiteY0" fmla="*/ 232176 h 243606"/>
                  <a:gd name="connsiteX1" fmla="*/ 400050 w 2023110"/>
                  <a:gd name="connsiteY1" fmla="*/ 26436 h 243606"/>
                  <a:gd name="connsiteX2" fmla="*/ 1725930 w 2023110"/>
                  <a:gd name="connsiteY2" fmla="*/ 26436 h 243606"/>
                  <a:gd name="connsiteX3" fmla="*/ 2023110 w 2023110"/>
                  <a:gd name="connsiteY3" fmla="*/ 243606 h 243606"/>
                </a:gdLst>
                <a:ahLst/>
                <a:cxnLst>
                  <a:cxn ang="0">
                    <a:pos x="connsiteX0" y="connsiteY0"/>
                  </a:cxn>
                  <a:cxn ang="0">
                    <a:pos x="connsiteX1" y="connsiteY1"/>
                  </a:cxn>
                  <a:cxn ang="0">
                    <a:pos x="connsiteX2" y="connsiteY2"/>
                  </a:cxn>
                  <a:cxn ang="0">
                    <a:pos x="connsiteX3" y="connsiteY3"/>
                  </a:cxn>
                </a:cxnLst>
                <a:rect l="l" t="t" r="r" b="b"/>
                <a:pathLst>
                  <a:path w="2023110" h="243606">
                    <a:moveTo>
                      <a:pt x="0" y="232176"/>
                    </a:moveTo>
                    <a:cubicBezTo>
                      <a:pt x="56197" y="146451"/>
                      <a:pt x="112395" y="60726"/>
                      <a:pt x="400050" y="26436"/>
                    </a:cubicBezTo>
                    <a:cubicBezTo>
                      <a:pt x="687705" y="-7854"/>
                      <a:pt x="1455420" y="-9759"/>
                      <a:pt x="1725930" y="26436"/>
                    </a:cubicBezTo>
                    <a:cubicBezTo>
                      <a:pt x="1996440" y="62631"/>
                      <a:pt x="2009775" y="153118"/>
                      <a:pt x="2023110" y="243606"/>
                    </a:cubicBezTo>
                  </a:path>
                </a:pathLst>
              </a:cu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0" name="テキスト ボックス 59"/>
                  <p:cNvSpPr txBox="1"/>
                  <p:nvPr/>
                </p:nvSpPr>
                <p:spPr>
                  <a:xfrm rot="16200000">
                    <a:off x="4741163" y="5514891"/>
                    <a:ext cx="594360" cy="422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ea typeface="+mj-ea"/>
                              <a:cs typeface="メイリオ" panose="020B0604030504040204" pitchFamily="50" charset="-128"/>
                            </a:rPr>
                            <m:t>∼300</m:t>
                          </m:r>
                          <m:sSub>
                            <m:sSubPr>
                              <m:ctrlPr>
                                <a:rPr kumimoji="1" lang="en-US" altLang="ja-JP" sz="1600" b="0" i="1" smtClean="0">
                                  <a:latin typeface="Cambria Math"/>
                                  <a:ea typeface="+mj-ea"/>
                                  <a:cs typeface="メイリオ" panose="020B0604030504040204" pitchFamily="50" charset="-128"/>
                                </a:rPr>
                              </m:ctrlPr>
                            </m:sSubPr>
                            <m:e>
                              <m:r>
                                <a:rPr kumimoji="1" lang="en-US" altLang="ja-JP" sz="1600" b="0" i="1" smtClean="0">
                                  <a:latin typeface="Cambria Math" panose="02040503050406030204" pitchFamily="18" charset="0"/>
                                  <a:ea typeface="+mj-ea"/>
                                  <a:cs typeface="メイリオ" panose="020B0604030504040204" pitchFamily="50" charset="-128"/>
                                </a:rPr>
                                <m:t>𝜌</m:t>
                              </m:r>
                            </m:e>
                            <m:sub>
                              <m:r>
                                <a:rPr kumimoji="1" lang="en-US" altLang="ja-JP" sz="1600" b="0" i="1" smtClean="0">
                                  <a:latin typeface="Cambria Math" panose="02040503050406030204" pitchFamily="18" charset="0"/>
                                  <a:ea typeface="+mj-ea"/>
                                  <a:cs typeface="メイリオ" panose="020B0604030504040204" pitchFamily="50" charset="-128"/>
                                </a:rPr>
                                <m:t>𝑡𝑒</m:t>
                              </m:r>
                            </m:sub>
                          </m:sSub>
                        </m:oMath>
                      </m:oMathPara>
                    </a14:m>
                    <a:endParaRPr kumimoji="1" lang="ja-JP" altLang="en-US" sz="1600" dirty="0">
                      <a:latin typeface="+mj-lt"/>
                      <a:ea typeface="+mj-ea"/>
                      <a:cs typeface="メイリオ" panose="020B0604030504040204" pitchFamily="50" charset="-128"/>
                    </a:endParaRPr>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rot="16200000">
                    <a:off x="4741163" y="5514891"/>
                    <a:ext cx="594360" cy="422548"/>
                  </a:xfrm>
                  <a:prstGeom prst="rect">
                    <a:avLst/>
                  </a:prstGeom>
                  <a:blipFill rotWithShape="0">
                    <a:blip r:embed="rId7"/>
                    <a:stretch>
                      <a:fillRect t="-96154" r="-53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p:cNvSpPr txBox="1"/>
                  <p:nvPr/>
                </p:nvSpPr>
                <p:spPr>
                  <a:xfrm>
                    <a:off x="6377593" y="4110592"/>
                    <a:ext cx="594360" cy="4225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ea typeface="+mj-ea"/>
                              <a:cs typeface="メイリオ" panose="020B0604030504040204" pitchFamily="50" charset="-128"/>
                            </a:rPr>
                            <m:t>∼600</m:t>
                          </m:r>
                          <m:sSub>
                            <m:sSubPr>
                              <m:ctrlPr>
                                <a:rPr kumimoji="1" lang="en-US" altLang="ja-JP" sz="1600" b="0" i="1" smtClean="0">
                                  <a:latin typeface="Cambria Math"/>
                                  <a:ea typeface="+mj-ea"/>
                                  <a:cs typeface="メイリオ" panose="020B0604030504040204" pitchFamily="50" charset="-128"/>
                                </a:rPr>
                              </m:ctrlPr>
                            </m:sSubPr>
                            <m:e>
                              <m:r>
                                <a:rPr kumimoji="1" lang="en-US" altLang="ja-JP" sz="1600" b="0" i="1" smtClean="0">
                                  <a:latin typeface="Cambria Math" panose="02040503050406030204" pitchFamily="18" charset="0"/>
                                  <a:ea typeface="+mj-ea"/>
                                  <a:cs typeface="メイリオ" panose="020B0604030504040204" pitchFamily="50" charset="-128"/>
                                </a:rPr>
                                <m:t>𝜌</m:t>
                              </m:r>
                            </m:e>
                            <m:sub>
                              <m:r>
                                <a:rPr kumimoji="1" lang="en-US" altLang="ja-JP" sz="1600" b="0" i="1" smtClean="0">
                                  <a:latin typeface="Cambria Math" panose="02040503050406030204" pitchFamily="18" charset="0"/>
                                  <a:ea typeface="+mj-ea"/>
                                  <a:cs typeface="メイリオ" panose="020B0604030504040204" pitchFamily="50" charset="-128"/>
                                </a:rPr>
                                <m:t>𝑡𝑒</m:t>
                              </m:r>
                            </m:sub>
                          </m:sSub>
                        </m:oMath>
                      </m:oMathPara>
                    </a14:m>
                    <a:endParaRPr kumimoji="1" lang="ja-JP" altLang="en-US" sz="1600" dirty="0">
                      <a:latin typeface="+mj-lt"/>
                      <a:ea typeface="+mj-ea"/>
                      <a:cs typeface="メイリオ" panose="020B0604030504040204" pitchFamily="50" charset="-128"/>
                    </a:endParaRPr>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6377593" y="4110592"/>
                    <a:ext cx="594360" cy="422548"/>
                  </a:xfrm>
                  <a:prstGeom prst="rect">
                    <a:avLst/>
                  </a:prstGeom>
                  <a:blipFill rotWithShape="0">
                    <a:blip r:embed="rId8"/>
                    <a:stretch>
                      <a:fillRect r="-96154" b="-5357"/>
                    </a:stretch>
                  </a:blipFill>
                </p:spPr>
                <p:txBody>
                  <a:bodyPr/>
                  <a:lstStyle/>
                  <a:p>
                    <a:r>
                      <a:rPr lang="ja-JP" altLang="en-US">
                        <a:noFill/>
                      </a:rPr>
                      <a:t> </a:t>
                    </a:r>
                  </a:p>
                </p:txBody>
              </p:sp>
            </mc:Fallback>
          </mc:AlternateContent>
          <p:grpSp>
            <p:nvGrpSpPr>
              <p:cNvPr id="62" name="グループ化 61"/>
              <p:cNvGrpSpPr/>
              <p:nvPr/>
            </p:nvGrpSpPr>
            <p:grpSpPr>
              <a:xfrm>
                <a:off x="5352490" y="5424710"/>
                <a:ext cx="1210654" cy="811522"/>
                <a:chOff x="2986694" y="5546031"/>
                <a:chExt cx="1210654" cy="811522"/>
              </a:xfrm>
            </p:grpSpPr>
            <p:cxnSp>
              <p:nvCxnSpPr>
                <p:cNvPr id="112" name="直線矢印コネクタ 111"/>
                <p:cNvCxnSpPr/>
                <p:nvPr/>
              </p:nvCxnSpPr>
              <p:spPr>
                <a:xfrm>
                  <a:off x="3272118" y="6149788"/>
                  <a:ext cx="842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V="1">
                  <a:off x="3272118" y="5567083"/>
                  <a:ext cx="0" cy="582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flipV="1">
                  <a:off x="3272117" y="5773271"/>
                  <a:ext cx="304801" cy="376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テキスト ボックス 114"/>
                    <p:cNvSpPr txBox="1"/>
                    <p:nvPr/>
                  </p:nvSpPr>
                  <p:spPr>
                    <a:xfrm>
                      <a:off x="3861359" y="6049776"/>
                      <a:ext cx="3359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ea typeface="+mj-ea"/>
                                <a:cs typeface="メイリオ" panose="020B0604030504040204" pitchFamily="50" charset="-128"/>
                              </a:rPr>
                              <m:t>𝑥</m:t>
                            </m:r>
                          </m:oMath>
                        </m:oMathPara>
                      </a14:m>
                      <a:endParaRPr kumimoji="1" lang="ja-JP" altLang="en-US" sz="1200" dirty="0">
                        <a:latin typeface="+mj-lt"/>
                        <a:ea typeface="+mj-ea"/>
                        <a:cs typeface="メイリオ" panose="020B0604030504040204" pitchFamily="50" charset="-128"/>
                      </a:endParaRPr>
                    </a:p>
                  </p:txBody>
                </p:sp>
              </mc:Choice>
              <mc:Fallback xmlns="">
                <p:sp>
                  <p:nvSpPr>
                    <p:cNvPr id="115" name="テキスト ボックス 114"/>
                    <p:cNvSpPr txBox="1">
                      <a:spLocks noRot="1" noChangeAspect="1" noMove="1" noResize="1" noEditPoints="1" noAdjustHandles="1" noChangeArrowheads="1" noChangeShapeType="1" noTextEdit="1"/>
                    </p:cNvSpPr>
                    <p:nvPr/>
                  </p:nvSpPr>
                  <p:spPr>
                    <a:xfrm>
                      <a:off x="3861359" y="6049776"/>
                      <a:ext cx="335989" cy="307777"/>
                    </a:xfrm>
                    <a:prstGeom prst="rect">
                      <a:avLst/>
                    </a:prstGeom>
                    <a:blipFill rotWithShape="0">
                      <a:blip r:embed="rId9"/>
                      <a:stretch>
                        <a:fillRect b="-48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6" name="テキスト ボックス 115"/>
                    <p:cNvSpPr txBox="1"/>
                    <p:nvPr/>
                  </p:nvSpPr>
                  <p:spPr>
                    <a:xfrm>
                      <a:off x="2986694" y="5546031"/>
                      <a:ext cx="31553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ea typeface="+mj-ea"/>
                                <a:cs typeface="メイリオ" panose="020B0604030504040204" pitchFamily="50" charset="-128"/>
                              </a:rPr>
                              <m:t>𝑦</m:t>
                            </m:r>
                          </m:oMath>
                        </m:oMathPara>
                      </a14:m>
                      <a:endParaRPr kumimoji="1" lang="ja-JP" altLang="en-US" sz="1200" dirty="0">
                        <a:latin typeface="+mj-lt"/>
                        <a:ea typeface="+mj-ea"/>
                        <a:cs typeface="メイリオ" panose="020B0604030504040204" pitchFamily="50" charset="-128"/>
                      </a:endParaRPr>
                    </a:p>
                  </p:txBody>
                </p:sp>
              </mc:Choice>
              <mc:Fallback xmlns="">
                <p:sp>
                  <p:nvSpPr>
                    <p:cNvPr id="116" name="テキスト ボックス 115"/>
                    <p:cNvSpPr txBox="1">
                      <a:spLocks noRot="1" noChangeAspect="1" noMove="1" noResize="1" noEditPoints="1" noAdjustHandles="1" noChangeArrowheads="1" noChangeShapeType="1" noTextEdit="1"/>
                    </p:cNvSpPr>
                    <p:nvPr/>
                  </p:nvSpPr>
                  <p:spPr>
                    <a:xfrm>
                      <a:off x="2986694" y="5546031"/>
                      <a:ext cx="315535" cy="276999"/>
                    </a:xfrm>
                    <a:prstGeom prst="rect">
                      <a:avLst/>
                    </a:prstGeom>
                    <a:blipFill rotWithShape="0">
                      <a:blip r:embed="rId10"/>
                      <a:stretch>
                        <a:fillRect b="-2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7" name="テキスト ボックス 116"/>
                    <p:cNvSpPr txBox="1"/>
                    <p:nvPr/>
                  </p:nvSpPr>
                  <p:spPr>
                    <a:xfrm>
                      <a:off x="3436297" y="5759169"/>
                      <a:ext cx="30271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ea typeface="+mj-ea"/>
                                <a:cs typeface="メイリオ" panose="020B0604030504040204" pitchFamily="50" charset="-128"/>
                              </a:rPr>
                              <m:t>𝑧</m:t>
                            </m:r>
                          </m:oMath>
                        </m:oMathPara>
                      </a14:m>
                      <a:endParaRPr kumimoji="1" lang="ja-JP" altLang="en-US" sz="1200" dirty="0">
                        <a:latin typeface="+mj-lt"/>
                        <a:ea typeface="+mj-ea"/>
                        <a:cs typeface="メイリオ" panose="020B0604030504040204" pitchFamily="50" charset="-128"/>
                      </a:endParaRPr>
                    </a:p>
                  </p:txBody>
                </p:sp>
              </mc:Choice>
              <mc:Fallback xmlns="">
                <p:sp>
                  <p:nvSpPr>
                    <p:cNvPr id="117" name="テキスト ボックス 116"/>
                    <p:cNvSpPr txBox="1">
                      <a:spLocks noRot="1" noChangeAspect="1" noMove="1" noResize="1" noEditPoints="1" noAdjustHandles="1" noChangeArrowheads="1" noChangeShapeType="1" noTextEdit="1"/>
                    </p:cNvSpPr>
                    <p:nvPr/>
                  </p:nvSpPr>
                  <p:spPr>
                    <a:xfrm>
                      <a:off x="3436297" y="5759169"/>
                      <a:ext cx="302711" cy="276999"/>
                    </a:xfrm>
                    <a:prstGeom prst="rect">
                      <a:avLst/>
                    </a:prstGeom>
                    <a:blipFill rotWithShape="0">
                      <a:blip r:embed="rId11"/>
                      <a:stretch>
                        <a:fillRect b="-5556"/>
                      </a:stretch>
                    </a:blipFill>
                  </p:spPr>
                  <p:txBody>
                    <a:bodyPr/>
                    <a:lstStyle/>
                    <a:p>
                      <a:r>
                        <a:rPr lang="ja-JP" altLang="en-US">
                          <a:noFill/>
                        </a:rPr>
                        <a:t> </a:t>
                      </a:r>
                    </a:p>
                  </p:txBody>
                </p:sp>
              </mc:Fallback>
            </mc:AlternateContent>
          </p:grpSp>
          <p:grpSp>
            <p:nvGrpSpPr>
              <p:cNvPr id="63" name="Group 66"/>
              <p:cNvGrpSpPr/>
              <p:nvPr/>
            </p:nvGrpSpPr>
            <p:grpSpPr>
              <a:xfrm>
                <a:off x="6682850" y="4804598"/>
                <a:ext cx="710387" cy="637255"/>
                <a:chOff x="4573390" y="4094322"/>
                <a:chExt cx="710387" cy="637255"/>
              </a:xfrm>
            </p:grpSpPr>
            <p:sp>
              <p:nvSpPr>
                <p:cNvPr id="64" name="Down Arrow 64"/>
                <p:cNvSpPr/>
                <p:nvPr/>
              </p:nvSpPr>
              <p:spPr>
                <a:xfrm>
                  <a:off x="4966855" y="4139295"/>
                  <a:ext cx="316922" cy="592282"/>
                </a:xfrm>
                <a:prstGeom prst="downArrow">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mc:AlternateContent xmlns:mc="http://schemas.openxmlformats.org/markup-compatibility/2006" xmlns:a14="http://schemas.microsoft.com/office/drawing/2010/main">
              <mc:Choice Requires="a14">
                <p:sp>
                  <p:nvSpPr>
                    <p:cNvPr id="65" name="TextBox 65"/>
                    <p:cNvSpPr txBox="1"/>
                    <p:nvPr/>
                  </p:nvSpPr>
                  <p:spPr>
                    <a:xfrm>
                      <a:off x="4573390" y="4094322"/>
                      <a:ext cx="467591" cy="4993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b="1" i="1" smtClean="0">
                                    <a:latin typeface="Cambria Math"/>
                                    <a:ea typeface="+mj-ea"/>
                                    <a:cs typeface="メイリオ" panose="020B0604030504040204" pitchFamily="50" charset="-128"/>
                                  </a:rPr>
                                </m:ctrlPr>
                              </m:sSubSupPr>
                              <m:e>
                                <m:r>
                                  <a:rPr kumimoji="1" lang="en-US" altLang="ja-JP" sz="2000" b="1" i="1" smtClean="0">
                                    <a:latin typeface="Cambria Math"/>
                                    <a:ea typeface="+mj-ea"/>
                                    <a:cs typeface="メイリオ" panose="020B0604030504040204" pitchFamily="50" charset="-128"/>
                                  </a:rPr>
                                  <m:t>𝒗</m:t>
                                </m:r>
                              </m:e>
                              <m:sub>
                                <m:r>
                                  <a:rPr kumimoji="1" lang="en-US" altLang="ja-JP" sz="2000" b="1" i="1" smtClean="0">
                                    <a:latin typeface="Cambria Math"/>
                                    <a:ea typeface="+mj-ea"/>
                                    <a:cs typeface="メイリオ" panose="020B0604030504040204" pitchFamily="50" charset="-128"/>
                                  </a:rPr>
                                  <m:t>𝒆</m:t>
                                </m:r>
                              </m:sub>
                              <m:sup>
                                <m:r>
                                  <a:rPr kumimoji="1" lang="en-US" altLang="ja-JP" sz="2000" b="1" i="1" smtClean="0">
                                    <a:latin typeface="Cambria Math"/>
                                    <a:ea typeface="+mj-ea"/>
                                    <a:cs typeface="メイリオ" panose="020B0604030504040204" pitchFamily="50" charset="-128"/>
                                  </a:rPr>
                                  <m:t>∗</m:t>
                                </m:r>
                              </m:sup>
                            </m:sSubSup>
                          </m:oMath>
                        </m:oMathPara>
                      </a14:m>
                      <a:endParaRPr kumimoji="1" lang="ja-JP" altLang="en-US" sz="2000" b="1" dirty="0">
                        <a:latin typeface="+mj-lt"/>
                        <a:ea typeface="+mj-ea"/>
                        <a:cs typeface="メイリオ" panose="020B0604030504040204" pitchFamily="50" charset="-128"/>
                      </a:endParaRPr>
                    </a:p>
                  </p:txBody>
                </p:sp>
              </mc:Choice>
              <mc:Fallback xmlns="">
                <p:sp>
                  <p:nvSpPr>
                    <p:cNvPr id="65" name="TextBox 65"/>
                    <p:cNvSpPr txBox="1">
                      <a:spLocks noRot="1" noChangeAspect="1" noMove="1" noResize="1" noEditPoints="1" noAdjustHandles="1" noChangeArrowheads="1" noChangeShapeType="1" noTextEdit="1"/>
                    </p:cNvSpPr>
                    <p:nvPr/>
                  </p:nvSpPr>
                  <p:spPr>
                    <a:xfrm>
                      <a:off x="4573390" y="4094322"/>
                      <a:ext cx="467591" cy="499375"/>
                    </a:xfrm>
                    <a:prstGeom prst="rect">
                      <a:avLst/>
                    </a:prstGeom>
                    <a:blipFill rotWithShape="0">
                      <a:blip r:embed="rId12"/>
                      <a:stretch>
                        <a:fillRect r="-6557"/>
                      </a:stretch>
                    </a:blipFill>
                  </p:spPr>
                  <p:txBody>
                    <a:bodyPr/>
                    <a:lstStyle/>
                    <a:p>
                      <a:r>
                        <a:rPr lang="ja-JP" altLang="en-US">
                          <a:noFill/>
                        </a:rPr>
                        <a:t> </a:t>
                      </a:r>
                    </a:p>
                  </p:txBody>
                </p:sp>
              </mc:Fallback>
            </mc:AlternateContent>
          </p:grpSp>
        </p:grpSp>
      </p:grpSp>
      <p:sp>
        <p:nvSpPr>
          <p:cNvPr id="5" name="テキスト ボックス 4"/>
          <p:cNvSpPr txBox="1"/>
          <p:nvPr/>
        </p:nvSpPr>
        <p:spPr>
          <a:xfrm>
            <a:off x="971601" y="6316824"/>
            <a:ext cx="4542794" cy="307777"/>
          </a:xfrm>
          <a:prstGeom prst="rect">
            <a:avLst/>
          </a:prstGeom>
          <a:noFill/>
        </p:spPr>
        <p:txBody>
          <a:bodyPr wrap="square" rtlCol="0">
            <a:spAutoFit/>
          </a:bodyPr>
          <a:lstStyle/>
          <a:p>
            <a:r>
              <a:rPr lang="en-US" altLang="ja-JP" sz="1400" dirty="0" smtClean="0">
                <a:latin typeface="+mj-lt"/>
                <a:ea typeface="+mj-ea"/>
                <a:cs typeface="メイリオ" panose="020B0604030504040204" pitchFamily="50" charset="-128"/>
              </a:rPr>
              <a:t>Fig.5 schematic diagram of </a:t>
            </a:r>
            <a:r>
              <a:rPr lang="en-US" altLang="ja-JP" sz="1400" dirty="0" err="1" smtClean="0">
                <a:latin typeface="+mj-lt"/>
                <a:ea typeface="+mj-ea"/>
                <a:cs typeface="メイリオ" panose="020B0604030504040204" pitchFamily="50" charset="-128"/>
              </a:rPr>
              <a:t>shearless</a:t>
            </a:r>
            <a:r>
              <a:rPr lang="en-US" altLang="ja-JP" sz="1400" dirty="0" smtClean="0">
                <a:latin typeface="+mj-lt"/>
                <a:ea typeface="+mj-ea"/>
                <a:cs typeface="メイリオ" panose="020B0604030504040204" pitchFamily="50" charset="-128"/>
              </a:rPr>
              <a:t> slab </a:t>
            </a:r>
            <a:r>
              <a:rPr lang="en-US" altLang="ja-JP" sz="1400" dirty="0" err="1" smtClean="0">
                <a:latin typeface="+mj-lt"/>
                <a:ea typeface="+mj-ea"/>
                <a:cs typeface="メイリオ" panose="020B0604030504040204" pitchFamily="50" charset="-128"/>
              </a:rPr>
              <a:t>configulation</a:t>
            </a:r>
            <a:r>
              <a:rPr lang="en-US" altLang="ja-JP" sz="1400" dirty="0" smtClean="0">
                <a:latin typeface="+mj-lt"/>
                <a:ea typeface="+mj-ea"/>
                <a:cs typeface="メイリオ" panose="020B0604030504040204" pitchFamily="50" charset="-128"/>
              </a:rPr>
              <a:t>.</a:t>
            </a:r>
            <a:endParaRPr kumimoji="1" lang="ja-JP" altLang="en-US" sz="1400" dirty="0">
              <a:latin typeface="+mj-lt"/>
              <a:ea typeface="+mj-ea"/>
              <a:cs typeface="メイリオ" panose="020B0604030504040204" pitchFamily="50" charset="-128"/>
            </a:endParaRPr>
          </a:p>
        </p:txBody>
      </p:sp>
    </p:spTree>
    <p:extLst>
      <p:ext uri="{BB962C8B-B14F-4D97-AF65-F5344CB8AC3E}">
        <p14:creationId xmlns:p14="http://schemas.microsoft.com/office/powerpoint/2010/main" val="333572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Autofit/>
              </a:bodyPr>
              <a:lstStyle/>
              <a:p>
                <a:r>
                  <a:rPr kumimoji="1" lang="en-US" altLang="ja-JP" sz="3200" dirty="0" smtClean="0"/>
                  <a:t>ETG mode instability dependence</a:t>
                </a:r>
                <a:br>
                  <a:rPr kumimoji="1" lang="en-US" altLang="ja-JP" sz="3200" dirty="0" smtClean="0"/>
                </a:br>
                <a:r>
                  <a:rPr kumimoji="1" lang="en-US" altLang="ja-JP" sz="3200" dirty="0" smtClean="0"/>
                  <a:t>on </a:t>
                </a:r>
                <a14:m>
                  <m:oMath xmlns:m="http://schemas.openxmlformats.org/officeDocument/2006/math">
                    <m:r>
                      <a:rPr kumimoji="1" lang="en-US" altLang="ja-JP" sz="3200" b="1" i="0" smtClean="0">
                        <a:latin typeface="Cambria Math" panose="02040503050406030204" pitchFamily="18" charset="0"/>
                      </a:rPr>
                      <m:t>𝚯</m:t>
                    </m:r>
                  </m:oMath>
                </a14:m>
                <a:r>
                  <a:rPr kumimoji="1" lang="en-US" altLang="ja-JP" sz="3200" dirty="0" smtClean="0"/>
                  <a:t> and </a:t>
                </a:r>
                <a14:m>
                  <m:oMath xmlns:m="http://schemas.openxmlformats.org/officeDocument/2006/math">
                    <m:sSub>
                      <m:sSubPr>
                        <m:ctrlPr>
                          <a:rPr kumimoji="1" lang="en-US" altLang="ja-JP" sz="3200" b="1" i="1" smtClean="0">
                            <a:latin typeface="Cambria Math"/>
                          </a:rPr>
                        </m:ctrlPr>
                      </m:sSubPr>
                      <m:e>
                        <m:r>
                          <a:rPr kumimoji="1" lang="en-US" altLang="ja-JP" sz="3200" b="1" i="1" smtClean="0">
                            <a:latin typeface="Cambria Math" panose="02040503050406030204" pitchFamily="18" charset="0"/>
                          </a:rPr>
                          <m:t>𝜼</m:t>
                        </m:r>
                      </m:e>
                      <m:sub>
                        <m:r>
                          <a:rPr kumimoji="1" lang="en-US" altLang="ja-JP" sz="3200" b="1" i="1" smtClean="0">
                            <a:latin typeface="Cambria Math" panose="02040503050406030204" pitchFamily="18" charset="0"/>
                          </a:rPr>
                          <m:t>𝒆</m:t>
                        </m:r>
                      </m:sub>
                    </m:sSub>
                  </m:oMath>
                </a14:m>
                <a:r>
                  <a:rPr kumimoji="1" lang="en-US" altLang="ja-JP" sz="3200" dirty="0" smtClean="0"/>
                  <a:t> </a:t>
                </a:r>
                <a:endParaRPr kumimoji="1" lang="ja-JP" altLang="en-US" sz="32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3"/>
                <a:stretch>
                  <a:fillRect l="-1840" t="-21127" b="-35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611560" y="3374099"/>
                <a:ext cx="7618040" cy="877163"/>
              </a:xfrm>
              <a:prstGeom prst="rect">
                <a:avLst/>
              </a:prstGeom>
              <a:noFill/>
            </p:spPr>
            <p:txBody>
              <a:bodyPr wrap="square" rtlCol="0">
                <a:spAutoFit/>
              </a:bodyPr>
              <a:lstStyle/>
              <a:p>
                <a:r>
                  <a:rPr kumimoji="1" lang="en-US" altLang="ja-JP" dirty="0" smtClean="0">
                    <a:latin typeface="+mj-lt"/>
                    <a:ea typeface="+mj-ea"/>
                    <a:cs typeface="メイリオ" panose="020B0604030504040204" pitchFamily="50" charset="-128"/>
                  </a:rPr>
                  <a:t>Electron temperature gradient(ETG) mode is unstable for certain value of </a:t>
                </a:r>
                <a14:m>
                  <m:oMath xmlns:m="http://schemas.openxmlformats.org/officeDocument/2006/math">
                    <m:r>
                      <m:rPr>
                        <m:sty m:val="p"/>
                      </m:rPr>
                      <a:rPr kumimoji="1" lang="en-US" altLang="ja-JP" b="0" i="0" smtClean="0">
                        <a:latin typeface="Cambria Math" panose="02040503050406030204" pitchFamily="18" charset="0"/>
                        <a:ea typeface="+mj-ea"/>
                        <a:cs typeface="メイリオ" panose="020B0604030504040204" pitchFamily="50" charset="-128"/>
                      </a:rPr>
                      <m:t>Θ</m:t>
                    </m:r>
                    <m:r>
                      <a:rPr kumimoji="1" lang="en-US" altLang="ja-JP" b="0" i="1" smtClean="0">
                        <a:latin typeface="Cambria Math" panose="02040503050406030204" pitchFamily="18" charset="0"/>
                        <a:ea typeface="+mj-ea"/>
                        <a:cs typeface="メイリオ" panose="020B0604030504040204" pitchFamily="50" charset="-128"/>
                      </a:rPr>
                      <m:t>≡</m:t>
                    </m:r>
                    <m:f>
                      <m:fPr>
                        <m:ctrlPr>
                          <a:rPr kumimoji="1" lang="en-US" altLang="ja-JP" b="0" i="1" smtClean="0">
                            <a:latin typeface="Cambria Math"/>
                            <a:ea typeface="+mj-ea"/>
                            <a:cs typeface="メイリオ" panose="020B0604030504040204" pitchFamily="50" charset="-128"/>
                          </a:rPr>
                        </m:ctrlPr>
                      </m:fPr>
                      <m:num>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𝑘</m:t>
                            </m:r>
                          </m:e>
                          <m:sub>
                            <m:r>
                              <a:rPr kumimoji="1" lang="en-US" altLang="ja-JP" b="0" i="1" smtClean="0">
                                <a:latin typeface="Cambria Math" panose="02040503050406030204" pitchFamily="18" charset="0"/>
                                <a:ea typeface="+mj-ea"/>
                                <a:cs typeface="メイリオ" panose="020B0604030504040204" pitchFamily="50" charset="-128"/>
                              </a:rPr>
                              <m:t>∥</m:t>
                            </m:r>
                          </m:sub>
                        </m:sSub>
                      </m:num>
                      <m:den>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𝑘</m:t>
                            </m:r>
                          </m:e>
                          <m:sub>
                            <m:r>
                              <a:rPr kumimoji="1" lang="en-US" altLang="ja-JP" b="0" i="1" smtClean="0">
                                <a:latin typeface="Cambria Math" panose="02040503050406030204" pitchFamily="18" charset="0"/>
                                <a:ea typeface="+mj-ea"/>
                                <a:cs typeface="メイリオ" panose="020B0604030504040204" pitchFamily="50" charset="-128"/>
                              </a:rPr>
                              <m:t>𝑦</m:t>
                            </m:r>
                          </m:sub>
                        </m:sSub>
                      </m:den>
                    </m:f>
                    <m:f>
                      <m:fPr>
                        <m:ctrlPr>
                          <a:rPr kumimoji="1" lang="en-US" altLang="ja-JP" b="0" i="1" smtClean="0">
                            <a:latin typeface="Cambria Math"/>
                            <a:ea typeface="+mj-ea"/>
                            <a:cs typeface="メイリオ" panose="020B0604030504040204" pitchFamily="50" charset="-128"/>
                          </a:rPr>
                        </m:ctrlPr>
                      </m:fPr>
                      <m:num>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𝐿</m:t>
                            </m:r>
                          </m:e>
                          <m:sub>
                            <m:r>
                              <a:rPr kumimoji="1" lang="en-US" altLang="ja-JP" b="0" i="1" smtClean="0">
                                <a:latin typeface="Cambria Math" panose="02040503050406030204" pitchFamily="18" charset="0"/>
                                <a:ea typeface="+mj-ea"/>
                                <a:cs typeface="メイリオ" panose="020B0604030504040204" pitchFamily="50" charset="-128"/>
                              </a:rPr>
                              <m:t>𝑛</m:t>
                            </m:r>
                          </m:sub>
                        </m:sSub>
                      </m:num>
                      <m:den>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𝜌</m:t>
                            </m:r>
                          </m:e>
                          <m:sub>
                            <m:r>
                              <a:rPr kumimoji="1" lang="en-US" altLang="ja-JP" b="0" i="1" smtClean="0">
                                <a:latin typeface="Cambria Math" panose="02040503050406030204" pitchFamily="18" charset="0"/>
                                <a:ea typeface="+mj-ea"/>
                                <a:cs typeface="メイリオ" panose="020B0604030504040204" pitchFamily="50" charset="-128"/>
                              </a:rPr>
                              <m:t>𝑡𝑒</m:t>
                            </m:r>
                          </m:sub>
                        </m:sSub>
                      </m:den>
                    </m:f>
                    <m:d>
                      <m:dPr>
                        <m:ctrlPr>
                          <a:rPr kumimoji="1" lang="en-US" altLang="ja-JP" b="0" i="1" smtClean="0">
                            <a:latin typeface="Cambria Math"/>
                            <a:ea typeface="+mj-ea"/>
                            <a:cs typeface="メイリオ" panose="020B0604030504040204" pitchFamily="50" charset="-128"/>
                          </a:rPr>
                        </m:ctrlPr>
                      </m:dPr>
                      <m:e>
                        <m:r>
                          <a:rPr kumimoji="1" lang="en-US" altLang="ja-JP" b="0" i="1" smtClean="0">
                            <a:latin typeface="Cambria Math"/>
                            <a:ea typeface="+mj-ea"/>
                            <a:cs typeface="メイリオ" panose="020B0604030504040204" pitchFamily="50" charset="-128"/>
                          </a:rPr>
                          <m:t>=</m:t>
                        </m:r>
                        <m:f>
                          <m:fPr>
                            <m:ctrlPr>
                              <a:rPr kumimoji="1" lang="en-US" altLang="ja-JP" b="0" i="1" smtClean="0">
                                <a:latin typeface="Cambria Math"/>
                                <a:ea typeface="+mj-ea"/>
                                <a:cs typeface="メイリオ" panose="020B0604030504040204" pitchFamily="50" charset="-128"/>
                              </a:rPr>
                            </m:ctrlPr>
                          </m:fPr>
                          <m:num>
                            <m:sSubSup>
                              <m:sSubSupPr>
                                <m:ctrlPr>
                                  <a:rPr kumimoji="1" lang="en-US" altLang="ja-JP" b="0" i="1" smtClean="0">
                                    <a:latin typeface="Cambria Math"/>
                                    <a:ea typeface="+mj-ea"/>
                                    <a:cs typeface="メイリオ" panose="020B0604030504040204" pitchFamily="50" charset="-128"/>
                                  </a:rPr>
                                </m:ctrlPr>
                              </m:sSubSupPr>
                              <m:e>
                                <m:r>
                                  <a:rPr kumimoji="1" lang="en-US" altLang="ja-JP" b="0" i="1" smtClean="0">
                                    <a:latin typeface="Cambria Math"/>
                                    <a:ea typeface="+mj-ea"/>
                                    <a:cs typeface="メイリオ" panose="020B0604030504040204" pitchFamily="50" charset="-128"/>
                                  </a:rPr>
                                  <m:t>𝜔</m:t>
                                </m:r>
                              </m:e>
                              <m:sub>
                                <m:r>
                                  <a:rPr kumimoji="1" lang="en-US" altLang="ja-JP" b="0" i="1" smtClean="0">
                                    <a:latin typeface="Cambria Math"/>
                                    <a:ea typeface="+mj-ea"/>
                                    <a:cs typeface="メイリオ" panose="020B0604030504040204" pitchFamily="50" charset="-128"/>
                                  </a:rPr>
                                  <m:t>𝑒</m:t>
                                </m:r>
                              </m:sub>
                              <m:sup>
                                <m:r>
                                  <a:rPr kumimoji="1" lang="en-US" altLang="ja-JP" b="0" i="1" smtClean="0">
                                    <a:latin typeface="Cambria Math"/>
                                    <a:ea typeface="+mj-ea"/>
                                    <a:cs typeface="メイリオ" panose="020B0604030504040204" pitchFamily="50" charset="-128"/>
                                  </a:rPr>
                                  <m:t>∗</m:t>
                                </m:r>
                              </m:sup>
                            </m:sSubSup>
                          </m:num>
                          <m:den>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a:ea typeface="+mj-ea"/>
                                    <a:cs typeface="メイリオ" panose="020B0604030504040204" pitchFamily="50" charset="-128"/>
                                  </a:rPr>
                                  <m:t>𝑘</m:t>
                                </m:r>
                              </m:e>
                              <m:sub>
                                <m:r>
                                  <a:rPr kumimoji="1" lang="en-US" altLang="ja-JP" b="0" i="1" smtClean="0">
                                    <a:latin typeface="Cambria Math"/>
                                    <a:ea typeface="+mj-ea"/>
                                    <a:cs typeface="メイリオ" panose="020B0604030504040204" pitchFamily="50" charset="-128"/>
                                  </a:rPr>
                                  <m:t>∥</m:t>
                                </m:r>
                              </m:sub>
                            </m:sSub>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a:ea typeface="+mj-ea"/>
                                    <a:cs typeface="メイリオ" panose="020B0604030504040204" pitchFamily="50" charset="-128"/>
                                  </a:rPr>
                                  <m:t>𝑣</m:t>
                                </m:r>
                              </m:e>
                              <m:sub>
                                <m:r>
                                  <a:rPr kumimoji="1" lang="en-US" altLang="ja-JP" b="0" i="1" smtClean="0">
                                    <a:latin typeface="Cambria Math"/>
                                    <a:ea typeface="+mj-ea"/>
                                    <a:cs typeface="メイリオ" panose="020B0604030504040204" pitchFamily="50" charset="-128"/>
                                  </a:rPr>
                                  <m:t>𝑡𝑒</m:t>
                                </m:r>
                              </m:sub>
                            </m:sSub>
                          </m:den>
                        </m:f>
                      </m:e>
                    </m:d>
                    <m:r>
                      <a:rPr kumimoji="1" lang="en-US" altLang="ja-JP" b="0" i="1" smtClean="0">
                        <a:latin typeface="Cambria Math" panose="02040503050406030204" pitchFamily="18" charset="0"/>
                        <a:ea typeface="+mj-ea"/>
                        <a:cs typeface="メイリオ" panose="020B0604030504040204" pitchFamily="50" charset="-128"/>
                      </a:rPr>
                      <m:t>, </m:t>
                    </m:r>
                    <m:r>
                      <a:rPr kumimoji="1" lang="en-US" altLang="ja-JP" b="0" i="1" smtClean="0">
                        <a:latin typeface="Cambria Math" panose="02040503050406030204" pitchFamily="18" charset="0"/>
                        <a:ea typeface="+mj-ea"/>
                        <a:cs typeface="メイリオ" panose="020B0604030504040204" pitchFamily="50" charset="-128"/>
                      </a:rPr>
                      <m:t>𝜂</m:t>
                    </m:r>
                    <m:r>
                      <a:rPr kumimoji="1" lang="en-US" altLang="ja-JP" b="0" i="1" smtClean="0">
                        <a:latin typeface="Cambria Math" panose="02040503050406030204" pitchFamily="18" charset="0"/>
                        <a:ea typeface="+mj-ea"/>
                        <a:cs typeface="メイリオ" panose="020B0604030504040204" pitchFamily="50" charset="-128"/>
                      </a:rPr>
                      <m:t>≡</m:t>
                    </m:r>
                    <m:f>
                      <m:fPr>
                        <m:ctrlPr>
                          <a:rPr kumimoji="1" lang="en-US" altLang="ja-JP" b="0" i="1" smtClean="0">
                            <a:latin typeface="Cambria Math"/>
                            <a:ea typeface="+mj-ea"/>
                            <a:cs typeface="メイリオ" panose="020B0604030504040204" pitchFamily="50" charset="-128"/>
                          </a:rPr>
                        </m:ctrlPr>
                      </m:fPr>
                      <m:num>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𝐿</m:t>
                            </m:r>
                          </m:e>
                          <m:sub>
                            <m:r>
                              <a:rPr kumimoji="1" lang="en-US" altLang="ja-JP" b="0" i="1" smtClean="0">
                                <a:latin typeface="Cambria Math" panose="02040503050406030204" pitchFamily="18" charset="0"/>
                                <a:ea typeface="+mj-ea"/>
                                <a:cs typeface="メイリオ" panose="020B0604030504040204" pitchFamily="50" charset="-128"/>
                              </a:rPr>
                              <m:t>𝑛</m:t>
                            </m:r>
                          </m:sub>
                        </m:sSub>
                      </m:num>
                      <m:den>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𝐿</m:t>
                            </m:r>
                          </m:e>
                          <m:sub>
                            <m:sSub>
                              <m:sSubPr>
                                <m:ctrlPr>
                                  <a:rPr kumimoji="1" lang="en-US" altLang="ja-JP" b="0" i="1" smtClean="0">
                                    <a:latin typeface="Cambria Math"/>
                                    <a:ea typeface="+mj-ea"/>
                                    <a:cs typeface="メイリオ" panose="020B0604030504040204" pitchFamily="50" charset="-128"/>
                                  </a:rPr>
                                </m:ctrlPr>
                              </m:sSubPr>
                              <m:e>
                                <m:r>
                                  <a:rPr kumimoji="1" lang="en-US" altLang="ja-JP" b="0" i="1" smtClean="0">
                                    <a:latin typeface="Cambria Math" panose="02040503050406030204" pitchFamily="18" charset="0"/>
                                    <a:ea typeface="+mj-ea"/>
                                    <a:cs typeface="メイリオ" panose="020B0604030504040204" pitchFamily="50" charset="-128"/>
                                  </a:rPr>
                                  <m:t>𝑇</m:t>
                                </m:r>
                              </m:e>
                              <m:sub>
                                <m:r>
                                  <a:rPr kumimoji="1" lang="en-US" altLang="ja-JP" b="0" i="1" smtClean="0">
                                    <a:latin typeface="Cambria Math" panose="02040503050406030204" pitchFamily="18" charset="0"/>
                                    <a:ea typeface="+mj-ea"/>
                                    <a:cs typeface="メイリオ" panose="020B0604030504040204" pitchFamily="50" charset="-128"/>
                                  </a:rPr>
                                  <m:t>𝑒</m:t>
                                </m:r>
                              </m:sub>
                            </m:sSub>
                          </m:sub>
                        </m:sSub>
                      </m:den>
                    </m:f>
                  </m:oMath>
                </a14:m>
                <a:endParaRPr kumimoji="1" lang="en-US" altLang="ja-JP" sz="2400" dirty="0" smtClean="0">
                  <a:latin typeface="+mj-lt"/>
                  <a:ea typeface="+mj-ea"/>
                  <a:cs typeface="メイリオ" panose="020B0604030504040204" pitchFamily="50" charset="-128"/>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11560" y="3374099"/>
                <a:ext cx="7618040" cy="877163"/>
              </a:xfrm>
              <a:prstGeom prst="rect">
                <a:avLst/>
              </a:prstGeom>
              <a:blipFill rotWithShape="0">
                <a:blip r:embed="rId4"/>
                <a:stretch>
                  <a:fillRect l="-640" t="-2778"/>
                </a:stretch>
              </a:blipFill>
            </p:spPr>
            <p:txBody>
              <a:bodyPr/>
              <a:lstStyle/>
              <a:p>
                <a:r>
                  <a:rPr lang="ja-JP" altLang="en-US">
                    <a:noFill/>
                  </a:rPr>
                  <a:t> </a:t>
                </a:r>
              </a:p>
            </p:txBody>
          </p:sp>
        </mc:Fallback>
      </mc:AlternateContent>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208720" y="4250608"/>
            <a:ext cx="3034668" cy="2124269"/>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7798" y="4111611"/>
            <a:ext cx="3431802" cy="2402261"/>
          </a:xfrm>
          <a:prstGeom prst="rect">
            <a:avLst/>
          </a:prstGeom>
        </p:spPr>
      </p:pic>
      <mc:AlternateContent xmlns:mc="http://schemas.openxmlformats.org/markup-compatibility/2006" xmlns:a14="http://schemas.microsoft.com/office/drawing/2010/main">
        <mc:Choice Requires="a14">
          <p:sp>
            <p:nvSpPr>
              <p:cNvPr id="10" name="テキスト ボックス 9"/>
              <p:cNvSpPr txBox="1"/>
              <p:nvPr/>
            </p:nvSpPr>
            <p:spPr>
              <a:xfrm>
                <a:off x="86062" y="1040649"/>
                <a:ext cx="9057938" cy="2671180"/>
              </a:xfrm>
              <a:prstGeom prst="rect">
                <a:avLst/>
              </a:prstGeom>
              <a:noFill/>
            </p:spPr>
            <p:txBody>
              <a:bodyPr wrap="square" rtlCol="0">
                <a:spAutoFit/>
              </a:bodyPr>
              <a:lstStyle/>
              <a:p>
                <a:r>
                  <a:rPr lang="en-US" altLang="ja-JP" dirty="0" smtClean="0">
                    <a:latin typeface="+mj-lt"/>
                    <a:ea typeface="+mj-ea"/>
                    <a:cs typeface="メイリオ" panose="020B0604030504040204" pitchFamily="50" charset="-128"/>
                  </a:rPr>
                  <a:t>Linear instability problem for ETG(electron temperature gradient) mode is described by following eigenvalue  equation</a:t>
                </a:r>
              </a:p>
              <a:p>
                <a:pPr/>
                <a14:m>
                  <m:oMathPara xmlns:m="http://schemas.openxmlformats.org/officeDocument/2006/math">
                    <m:oMathParaPr>
                      <m:jc m:val="centerGroup"/>
                    </m:oMathParaPr>
                    <m:oMath xmlns:m="http://schemas.openxmlformats.org/officeDocument/2006/math">
                      <m:r>
                        <a:rPr lang="en-US" altLang="ja-JP" sz="1400" i="1">
                          <a:latin typeface="Cambria Math" panose="02040503050406030204" pitchFamily="18" charset="0"/>
                        </a:rPr>
                        <m:t>−</m:t>
                      </m:r>
                      <m:sSup>
                        <m:sSupPr>
                          <m:ctrlPr>
                            <a:rPr lang="en-US" altLang="ja-JP" sz="1400" i="1">
                              <a:latin typeface="Cambria Math"/>
                            </a:rPr>
                          </m:ctrlPr>
                        </m:sSupPr>
                        <m:e>
                          <m:r>
                            <a:rPr lang="en-US" altLang="ja-JP" sz="1400" i="1">
                              <a:latin typeface="Cambria Math" panose="02040503050406030204" pitchFamily="18" charset="0"/>
                            </a:rPr>
                            <m:t>𝑘</m:t>
                          </m:r>
                        </m:e>
                        <m:sup>
                          <m:r>
                            <a:rPr lang="en-US" altLang="ja-JP" sz="1400" i="1">
                              <a:latin typeface="Cambria Math" panose="02040503050406030204" pitchFamily="18" charset="0"/>
                            </a:rPr>
                            <m:t>2</m:t>
                          </m:r>
                        </m:sup>
                      </m:sSup>
                      <m:r>
                        <a:rPr lang="en-US" altLang="ja-JP" sz="1400" i="1">
                          <a:latin typeface="Cambria Math" panose="02040503050406030204" pitchFamily="18" charset="0"/>
                        </a:rPr>
                        <m:t>+</m:t>
                      </m:r>
                      <m:f>
                        <m:fPr>
                          <m:ctrlPr>
                            <a:rPr lang="en-US" altLang="ja-JP" sz="1400" i="1">
                              <a:latin typeface="Cambria Math"/>
                            </a:rPr>
                          </m:ctrlPr>
                        </m:fPr>
                        <m:num>
                          <m:r>
                            <a:rPr lang="en-US" altLang="ja-JP" sz="1400" i="1">
                              <a:latin typeface="Cambria Math" panose="02040503050406030204" pitchFamily="18" charset="0"/>
                            </a:rPr>
                            <m:t>1</m:t>
                          </m:r>
                        </m:num>
                        <m:den>
                          <m:sSubSup>
                            <m:sSubSupPr>
                              <m:ctrlPr>
                                <a:rPr lang="en-US" altLang="ja-JP" sz="1400" i="1">
                                  <a:latin typeface="Cambria Math"/>
                                </a:rPr>
                              </m:ctrlPr>
                            </m:sSubSupPr>
                            <m:e>
                              <m:r>
                                <a:rPr lang="en-US" altLang="ja-JP" sz="1400" i="1">
                                  <a:latin typeface="Cambria Math" panose="02040503050406030204" pitchFamily="18" charset="0"/>
                                </a:rPr>
                                <m:t>𝜆</m:t>
                              </m:r>
                            </m:e>
                            <m:sub>
                              <m:r>
                                <a:rPr lang="en-US" altLang="ja-JP" sz="1400" i="1">
                                  <a:latin typeface="Cambria Math" panose="02040503050406030204" pitchFamily="18" charset="0"/>
                                </a:rPr>
                                <m:t>𝐷𝑒</m:t>
                              </m:r>
                            </m:sub>
                            <m:sup>
                              <m:r>
                                <a:rPr lang="en-US" altLang="ja-JP" sz="1400" i="1">
                                  <a:latin typeface="Cambria Math" panose="02040503050406030204" pitchFamily="18" charset="0"/>
                                </a:rPr>
                                <m:t>2</m:t>
                              </m:r>
                            </m:sup>
                          </m:sSubSup>
                        </m:den>
                      </m:f>
                      <m:d>
                        <m:dPr>
                          <m:begChr m:val="["/>
                          <m:endChr m:val="]"/>
                          <m:ctrlPr>
                            <a:rPr lang="en-US" altLang="ja-JP" sz="1400" i="1">
                              <a:latin typeface="Cambria Math"/>
                            </a:rPr>
                          </m:ctrlPr>
                        </m:dPr>
                        <m:e>
                          <m:d>
                            <m:dPr>
                              <m:begChr m:val="{"/>
                              <m:endChr m:val="}"/>
                              <m:ctrlPr>
                                <a:rPr lang="en-US" altLang="ja-JP" sz="1400" i="1">
                                  <a:latin typeface="Cambria Math"/>
                                </a:rPr>
                              </m:ctrlPr>
                            </m:dPr>
                            <m:e>
                              <m:func>
                                <m:funcPr>
                                  <m:ctrlPr>
                                    <a:rPr lang="en-US" altLang="ja-JP" sz="1400" i="1">
                                      <a:latin typeface="Cambria Math"/>
                                    </a:rPr>
                                  </m:ctrlPr>
                                </m:funcPr>
                                <m:fName>
                                  <m:r>
                                    <m:rPr>
                                      <m:sty m:val="p"/>
                                    </m:rPr>
                                    <a:rPr lang="en-US" altLang="ja-JP" sz="1400">
                                      <a:latin typeface="Cambria Math" panose="02040503050406030204" pitchFamily="18" charset="0"/>
                                    </a:rPr>
                                    <m:t>exp</m:t>
                                  </m:r>
                                </m:fName>
                                <m:e>
                                  <m:d>
                                    <m:dPr>
                                      <m:ctrlPr>
                                        <a:rPr lang="en-US" altLang="ja-JP" sz="1400" i="1">
                                          <a:latin typeface="Cambria Math"/>
                                        </a:rPr>
                                      </m:ctrlPr>
                                    </m:dPr>
                                    <m:e>
                                      <m:r>
                                        <a:rPr lang="en-US" altLang="ja-JP" sz="1400" i="1">
                                          <a:latin typeface="Cambria Math" panose="02040503050406030204" pitchFamily="18" charset="0"/>
                                        </a:rPr>
                                        <m:t>−</m:t>
                                      </m:r>
                                      <m:r>
                                        <a:rPr lang="en-US" altLang="ja-JP" sz="1400" i="1">
                                          <a:latin typeface="Cambria Math" panose="02040503050406030204" pitchFamily="18" charset="0"/>
                                        </a:rPr>
                                        <m:t>𝑏</m:t>
                                      </m:r>
                                    </m:e>
                                  </m:d>
                                </m:e>
                              </m:func>
                              <m:sSub>
                                <m:sSubPr>
                                  <m:ctrlPr>
                                    <a:rPr lang="en-US" altLang="ja-JP" sz="1400" i="1">
                                      <a:latin typeface="Cambria Math"/>
                                    </a:rPr>
                                  </m:ctrlPr>
                                </m:sSubPr>
                                <m:e>
                                  <m:r>
                                    <a:rPr lang="en-US" altLang="ja-JP" sz="1400" i="1">
                                      <a:latin typeface="Cambria Math" panose="02040503050406030204" pitchFamily="18" charset="0"/>
                                    </a:rPr>
                                    <m:t>𝐼</m:t>
                                  </m:r>
                                </m:e>
                                <m:sub>
                                  <m:r>
                                    <a:rPr lang="en-US" altLang="ja-JP" sz="1400" i="1">
                                      <a:latin typeface="Cambria Math" panose="02040503050406030204" pitchFamily="18" charset="0"/>
                                    </a:rPr>
                                    <m:t>0</m:t>
                                  </m:r>
                                </m:sub>
                              </m:sSub>
                              <m:d>
                                <m:dPr>
                                  <m:ctrlPr>
                                    <a:rPr lang="en-US" altLang="ja-JP" sz="1400" i="1">
                                      <a:latin typeface="Cambria Math"/>
                                    </a:rPr>
                                  </m:ctrlPr>
                                </m:dPr>
                                <m:e>
                                  <m:r>
                                    <a:rPr lang="en-US" altLang="ja-JP" sz="1400" i="1">
                                      <a:latin typeface="Cambria Math" panose="02040503050406030204" pitchFamily="18" charset="0"/>
                                    </a:rPr>
                                    <m:t>𝑏</m:t>
                                  </m:r>
                                </m:e>
                              </m:d>
                              <m:r>
                                <a:rPr lang="en-US" altLang="ja-JP" sz="1400" i="1">
                                  <a:latin typeface="Cambria Math" panose="02040503050406030204" pitchFamily="18" charset="0"/>
                                </a:rPr>
                                <m:t>−</m:t>
                              </m:r>
                              <m:sSub>
                                <m:sSubPr>
                                  <m:ctrlPr>
                                    <a:rPr lang="en-US" altLang="ja-JP" sz="1400" i="1">
                                      <a:latin typeface="Cambria Math"/>
                                    </a:rPr>
                                  </m:ctrlPr>
                                </m:sSubPr>
                                <m:e>
                                  <m:r>
                                    <a:rPr lang="en-US" altLang="ja-JP" sz="1400" i="1">
                                      <a:latin typeface="Cambria Math" panose="02040503050406030204" pitchFamily="18" charset="0"/>
                                    </a:rPr>
                                    <m:t>𝜂</m:t>
                                  </m:r>
                                </m:e>
                                <m:sub>
                                  <m:r>
                                    <a:rPr lang="en-US" altLang="ja-JP" sz="1400" i="1">
                                      <a:latin typeface="Cambria Math" panose="02040503050406030204" pitchFamily="18" charset="0"/>
                                    </a:rPr>
                                    <m:t>𝑒</m:t>
                                  </m:r>
                                </m:sub>
                              </m:sSub>
                              <m:d>
                                <m:dPr>
                                  <m:ctrlPr>
                                    <a:rPr lang="en-US" altLang="ja-JP" sz="1400" i="1">
                                      <a:latin typeface="Cambria Math"/>
                                    </a:rPr>
                                  </m:ctrlPr>
                                </m:dPr>
                                <m:e>
                                  <m:f>
                                    <m:fPr>
                                      <m:ctrlPr>
                                        <a:rPr lang="en-US" altLang="ja-JP" sz="1400" i="1">
                                          <a:latin typeface="Cambria Math"/>
                                        </a:rPr>
                                      </m:ctrlPr>
                                    </m:fPr>
                                    <m:num>
                                      <m:r>
                                        <a:rPr lang="en-US" altLang="ja-JP" sz="1400" i="1">
                                          <a:latin typeface="Cambria Math" panose="02040503050406030204" pitchFamily="18" charset="0"/>
                                        </a:rPr>
                                        <m:t>1</m:t>
                                      </m:r>
                                    </m:num>
                                    <m:den>
                                      <m:r>
                                        <a:rPr lang="en-US" altLang="ja-JP" sz="1400" i="1">
                                          <a:latin typeface="Cambria Math" panose="02040503050406030204" pitchFamily="18" charset="0"/>
                                        </a:rPr>
                                        <m:t>2</m:t>
                                      </m:r>
                                    </m:den>
                                  </m:f>
                                  <m:r>
                                    <a:rPr lang="en-US" altLang="ja-JP" sz="1400" i="1">
                                      <a:latin typeface="Cambria Math" panose="02040503050406030204" pitchFamily="18" charset="0"/>
                                    </a:rPr>
                                    <m:t>+</m:t>
                                  </m:r>
                                  <m:r>
                                    <a:rPr lang="en-US" altLang="ja-JP" sz="1400" i="1">
                                      <a:latin typeface="Cambria Math" panose="02040503050406030204" pitchFamily="18" charset="0"/>
                                    </a:rPr>
                                    <m:t>𝑏</m:t>
                                  </m:r>
                                </m:e>
                              </m:d>
                              <m:func>
                                <m:funcPr>
                                  <m:ctrlPr>
                                    <a:rPr lang="en-US" altLang="ja-JP" sz="1400" i="1">
                                      <a:latin typeface="Cambria Math"/>
                                    </a:rPr>
                                  </m:ctrlPr>
                                </m:funcPr>
                                <m:fName>
                                  <m:r>
                                    <m:rPr>
                                      <m:sty m:val="p"/>
                                    </m:rPr>
                                    <a:rPr lang="en-US" altLang="ja-JP" sz="1400">
                                      <a:latin typeface="Cambria Math" panose="02040503050406030204" pitchFamily="18" charset="0"/>
                                    </a:rPr>
                                    <m:t>exp</m:t>
                                  </m:r>
                                </m:fName>
                                <m:e>
                                  <m:d>
                                    <m:dPr>
                                      <m:ctrlPr>
                                        <a:rPr lang="en-US" altLang="ja-JP" sz="1400" i="1">
                                          <a:latin typeface="Cambria Math"/>
                                        </a:rPr>
                                      </m:ctrlPr>
                                    </m:dPr>
                                    <m:e>
                                      <m:r>
                                        <a:rPr lang="en-US" altLang="ja-JP" sz="1400" i="1">
                                          <a:latin typeface="Cambria Math" panose="02040503050406030204" pitchFamily="18" charset="0"/>
                                        </a:rPr>
                                        <m:t>−</m:t>
                                      </m:r>
                                      <m:r>
                                        <a:rPr lang="en-US" altLang="ja-JP" sz="1400" i="1">
                                          <a:latin typeface="Cambria Math" panose="02040503050406030204" pitchFamily="18" charset="0"/>
                                        </a:rPr>
                                        <m:t>𝑏</m:t>
                                      </m:r>
                                    </m:e>
                                  </m:d>
                                </m:e>
                              </m:func>
                              <m:sSub>
                                <m:sSubPr>
                                  <m:ctrlPr>
                                    <a:rPr lang="en-US" altLang="ja-JP" sz="1400" i="1">
                                      <a:latin typeface="Cambria Math"/>
                                    </a:rPr>
                                  </m:ctrlPr>
                                </m:sSubPr>
                                <m:e>
                                  <m:r>
                                    <a:rPr lang="en-US" altLang="ja-JP" sz="1400" i="1">
                                      <a:latin typeface="Cambria Math" panose="02040503050406030204" pitchFamily="18" charset="0"/>
                                    </a:rPr>
                                    <m:t>𝐼</m:t>
                                  </m:r>
                                </m:e>
                                <m:sub>
                                  <m:r>
                                    <a:rPr lang="en-US" altLang="ja-JP" sz="1400" i="1">
                                      <a:latin typeface="Cambria Math" panose="02040503050406030204" pitchFamily="18" charset="0"/>
                                    </a:rPr>
                                    <m:t>0</m:t>
                                  </m:r>
                                </m:sub>
                              </m:sSub>
                              <m:d>
                                <m:dPr>
                                  <m:ctrlPr>
                                    <a:rPr lang="en-US" altLang="ja-JP" sz="1400" i="1">
                                      <a:latin typeface="Cambria Math"/>
                                    </a:rPr>
                                  </m:ctrlPr>
                                </m:dPr>
                                <m:e>
                                  <m:r>
                                    <a:rPr lang="en-US" altLang="ja-JP" sz="1400" i="1">
                                      <a:latin typeface="Cambria Math" panose="02040503050406030204" pitchFamily="18" charset="0"/>
                                    </a:rPr>
                                    <m:t>𝑏</m:t>
                                  </m:r>
                                </m:e>
                              </m:d>
                              <m:r>
                                <a:rPr lang="en-US" altLang="ja-JP" sz="1400" i="1">
                                  <a:latin typeface="Cambria Math" panose="02040503050406030204" pitchFamily="18" charset="0"/>
                                </a:rPr>
                                <m:t>+</m:t>
                              </m:r>
                              <m:sSub>
                                <m:sSubPr>
                                  <m:ctrlPr>
                                    <a:rPr lang="en-US" altLang="ja-JP" sz="1400" i="1">
                                      <a:latin typeface="Cambria Math"/>
                                    </a:rPr>
                                  </m:ctrlPr>
                                </m:sSubPr>
                                <m:e>
                                  <m:r>
                                    <a:rPr lang="en-US" altLang="ja-JP" sz="1400" i="1">
                                      <a:latin typeface="Cambria Math" panose="02040503050406030204" pitchFamily="18" charset="0"/>
                                    </a:rPr>
                                    <m:t>𝜂</m:t>
                                  </m:r>
                                </m:e>
                                <m:sub>
                                  <m:r>
                                    <a:rPr lang="en-US" altLang="ja-JP" sz="1400" i="1">
                                      <a:latin typeface="Cambria Math" panose="02040503050406030204" pitchFamily="18" charset="0"/>
                                    </a:rPr>
                                    <m:t>𝑒</m:t>
                                  </m:r>
                                </m:sub>
                              </m:sSub>
                              <m:r>
                                <a:rPr lang="en-US" altLang="ja-JP" sz="1400" i="1">
                                  <a:latin typeface="Cambria Math" panose="02040503050406030204" pitchFamily="18" charset="0"/>
                                </a:rPr>
                                <m:t>𝑏</m:t>
                              </m:r>
                              <m:func>
                                <m:funcPr>
                                  <m:ctrlPr>
                                    <a:rPr lang="en-US" altLang="ja-JP" sz="1400" i="1">
                                      <a:latin typeface="Cambria Math"/>
                                    </a:rPr>
                                  </m:ctrlPr>
                                </m:funcPr>
                                <m:fName>
                                  <m:r>
                                    <m:rPr>
                                      <m:sty m:val="p"/>
                                    </m:rPr>
                                    <a:rPr lang="en-US" altLang="ja-JP" sz="1400">
                                      <a:latin typeface="Cambria Math" panose="02040503050406030204" pitchFamily="18" charset="0"/>
                                    </a:rPr>
                                    <m:t>exp</m:t>
                                  </m:r>
                                </m:fName>
                                <m:e>
                                  <m:d>
                                    <m:dPr>
                                      <m:ctrlPr>
                                        <a:rPr lang="en-US" altLang="ja-JP" sz="1400" i="1">
                                          <a:latin typeface="Cambria Math"/>
                                        </a:rPr>
                                      </m:ctrlPr>
                                    </m:dPr>
                                    <m:e>
                                      <m:r>
                                        <a:rPr lang="en-US" altLang="ja-JP" sz="1400" i="1">
                                          <a:latin typeface="Cambria Math" panose="02040503050406030204" pitchFamily="18" charset="0"/>
                                        </a:rPr>
                                        <m:t>−</m:t>
                                      </m:r>
                                      <m:r>
                                        <a:rPr lang="en-US" altLang="ja-JP" sz="1400" i="1">
                                          <a:latin typeface="Cambria Math" panose="02040503050406030204" pitchFamily="18" charset="0"/>
                                        </a:rPr>
                                        <m:t>𝑏</m:t>
                                      </m:r>
                                    </m:e>
                                  </m:d>
                                </m:e>
                              </m:func>
                              <m:sSub>
                                <m:sSubPr>
                                  <m:ctrlPr>
                                    <a:rPr lang="en-US" altLang="ja-JP" sz="1400" i="1">
                                      <a:latin typeface="Cambria Math"/>
                                    </a:rPr>
                                  </m:ctrlPr>
                                </m:sSubPr>
                                <m:e>
                                  <m:r>
                                    <a:rPr lang="en-US" altLang="ja-JP" sz="1400" i="1">
                                      <a:latin typeface="Cambria Math" panose="02040503050406030204" pitchFamily="18" charset="0"/>
                                    </a:rPr>
                                    <m:t>𝐼</m:t>
                                  </m:r>
                                </m:e>
                                <m:sub>
                                  <m:r>
                                    <a:rPr lang="en-US" altLang="ja-JP" sz="1400" i="1">
                                      <a:latin typeface="Cambria Math" panose="02040503050406030204" pitchFamily="18" charset="0"/>
                                    </a:rPr>
                                    <m:t>1</m:t>
                                  </m:r>
                                </m:sub>
                              </m:sSub>
                              <m:d>
                                <m:dPr>
                                  <m:ctrlPr>
                                    <a:rPr lang="en-US" altLang="ja-JP" sz="1400" i="1">
                                      <a:latin typeface="Cambria Math"/>
                                    </a:rPr>
                                  </m:ctrlPr>
                                </m:dPr>
                                <m:e>
                                  <m:r>
                                    <a:rPr lang="en-US" altLang="ja-JP" sz="1400" i="1">
                                      <a:latin typeface="Cambria Math" panose="02040503050406030204" pitchFamily="18" charset="0"/>
                                    </a:rPr>
                                    <m:t>𝑏</m:t>
                                  </m:r>
                                </m:e>
                              </m:d>
                            </m:e>
                          </m:d>
                          <m:r>
                            <a:rPr lang="en-US" altLang="ja-JP" sz="1400" i="1">
                              <a:latin typeface="Cambria Math" panose="02040503050406030204" pitchFamily="18" charset="0"/>
                            </a:rPr>
                            <m:t>×</m:t>
                          </m:r>
                          <m:sSup>
                            <m:sSupPr>
                              <m:ctrlPr>
                                <a:rPr lang="en-US" altLang="ja-JP" sz="1400" i="1">
                                  <a:latin typeface="Cambria Math"/>
                                </a:rPr>
                              </m:ctrlPr>
                            </m:sSupPr>
                            <m:e>
                              <m:r>
                                <a:rPr lang="en-US" altLang="ja-JP" sz="1400" i="1">
                                  <a:latin typeface="Cambria Math" panose="02040503050406030204" pitchFamily="18" charset="0"/>
                                </a:rPr>
                                <m:t>𝜉</m:t>
                              </m:r>
                            </m:e>
                            <m:sup>
                              <m:r>
                                <a:rPr lang="en-US" altLang="ja-JP" sz="1400" i="1">
                                  <a:latin typeface="Cambria Math" panose="02040503050406030204" pitchFamily="18" charset="0"/>
                                </a:rPr>
                                <m:t>∗</m:t>
                              </m:r>
                            </m:sup>
                          </m:sSup>
                          <m:r>
                            <a:rPr lang="en-US" altLang="ja-JP" sz="1400" i="1">
                              <a:latin typeface="Cambria Math" panose="02040503050406030204" pitchFamily="18" charset="0"/>
                            </a:rPr>
                            <m:t>𝑍</m:t>
                          </m:r>
                          <m:r>
                            <a:rPr lang="en-US" altLang="ja-JP" sz="1400" i="1">
                              <a:latin typeface="Cambria Math" panose="02040503050406030204" pitchFamily="18" charset="0"/>
                            </a:rPr>
                            <m:t>+</m:t>
                          </m:r>
                          <m:func>
                            <m:funcPr>
                              <m:ctrlPr>
                                <a:rPr lang="en-US" altLang="ja-JP" sz="1400" i="1">
                                  <a:latin typeface="Cambria Math"/>
                                </a:rPr>
                              </m:ctrlPr>
                            </m:funcPr>
                            <m:fName>
                              <m:r>
                                <m:rPr>
                                  <m:sty m:val="p"/>
                                </m:rPr>
                                <a:rPr lang="en-US" altLang="ja-JP" sz="1400">
                                  <a:latin typeface="Cambria Math" panose="02040503050406030204" pitchFamily="18" charset="0"/>
                                </a:rPr>
                                <m:t>exp</m:t>
                              </m:r>
                            </m:fName>
                            <m:e>
                              <m:d>
                                <m:dPr>
                                  <m:ctrlPr>
                                    <a:rPr lang="en-US" altLang="ja-JP" sz="1400" i="1">
                                      <a:latin typeface="Cambria Math"/>
                                    </a:rPr>
                                  </m:ctrlPr>
                                </m:dPr>
                                <m:e>
                                  <m:r>
                                    <a:rPr lang="en-US" altLang="ja-JP" sz="1400" i="1">
                                      <a:latin typeface="Cambria Math" panose="02040503050406030204" pitchFamily="18" charset="0"/>
                                    </a:rPr>
                                    <m:t>−</m:t>
                                  </m:r>
                                  <m:r>
                                    <a:rPr lang="en-US" altLang="ja-JP" sz="1400" i="1">
                                      <a:latin typeface="Cambria Math" panose="02040503050406030204" pitchFamily="18" charset="0"/>
                                    </a:rPr>
                                    <m:t>𝑏</m:t>
                                  </m:r>
                                </m:e>
                              </m:d>
                            </m:e>
                          </m:func>
                          <m:sSub>
                            <m:sSubPr>
                              <m:ctrlPr>
                                <a:rPr lang="en-US" altLang="ja-JP" sz="1400" i="1">
                                  <a:latin typeface="Cambria Math"/>
                                </a:rPr>
                              </m:ctrlPr>
                            </m:sSubPr>
                            <m:e>
                              <m:r>
                                <a:rPr lang="en-US" altLang="ja-JP" sz="1400" i="1">
                                  <a:latin typeface="Cambria Math" panose="02040503050406030204" pitchFamily="18" charset="0"/>
                                </a:rPr>
                                <m:t>𝐼</m:t>
                              </m:r>
                            </m:e>
                            <m:sub>
                              <m:r>
                                <a:rPr lang="en-US" altLang="ja-JP" sz="1400" i="1">
                                  <a:latin typeface="Cambria Math" panose="02040503050406030204" pitchFamily="18" charset="0"/>
                                </a:rPr>
                                <m:t>0</m:t>
                              </m:r>
                            </m:sub>
                          </m:sSub>
                          <m:d>
                            <m:dPr>
                              <m:ctrlPr>
                                <a:rPr lang="en-US" altLang="ja-JP" sz="1400" i="1">
                                  <a:latin typeface="Cambria Math"/>
                                </a:rPr>
                              </m:ctrlPr>
                            </m:dPr>
                            <m:e>
                              <m:r>
                                <a:rPr lang="en-US" altLang="ja-JP" sz="1400" i="1">
                                  <a:latin typeface="Cambria Math" panose="02040503050406030204" pitchFamily="18" charset="0"/>
                                </a:rPr>
                                <m:t>𝑏</m:t>
                              </m:r>
                            </m:e>
                          </m:d>
                          <m:d>
                            <m:dPr>
                              <m:ctrlPr>
                                <a:rPr lang="en-US" altLang="ja-JP" sz="1400" i="1">
                                  <a:latin typeface="Cambria Math"/>
                                </a:rPr>
                              </m:ctrlPr>
                            </m:dPr>
                            <m:e>
                              <m:sSub>
                                <m:sSubPr>
                                  <m:ctrlPr>
                                    <a:rPr lang="en-US" altLang="ja-JP" sz="1400" i="1">
                                      <a:latin typeface="Cambria Math"/>
                                    </a:rPr>
                                  </m:ctrlPr>
                                </m:sSubPr>
                                <m:e>
                                  <m:r>
                                    <a:rPr lang="en-US" altLang="ja-JP" sz="1400" i="1">
                                      <a:latin typeface="Cambria Math" panose="02040503050406030204" pitchFamily="18" charset="0"/>
                                    </a:rPr>
                                    <m:t>𝜂</m:t>
                                  </m:r>
                                </m:e>
                                <m:sub>
                                  <m:r>
                                    <a:rPr lang="en-US" altLang="ja-JP" sz="1400" i="1">
                                      <a:latin typeface="Cambria Math" panose="02040503050406030204" pitchFamily="18" charset="0"/>
                                    </a:rPr>
                                    <m:t>𝑒</m:t>
                                  </m:r>
                                </m:sub>
                              </m:sSub>
                              <m:sSup>
                                <m:sSupPr>
                                  <m:ctrlPr>
                                    <a:rPr lang="en-US" altLang="ja-JP" sz="1400" i="1">
                                      <a:latin typeface="Cambria Math"/>
                                    </a:rPr>
                                  </m:ctrlPr>
                                </m:sSupPr>
                                <m:e>
                                  <m:r>
                                    <a:rPr lang="en-US" altLang="ja-JP" sz="1400" i="1">
                                      <a:latin typeface="Cambria Math" panose="02040503050406030204" pitchFamily="18" charset="0"/>
                                    </a:rPr>
                                    <m:t>𝜉</m:t>
                                  </m:r>
                                </m:e>
                                <m:sup>
                                  <m:r>
                                    <a:rPr lang="en-US" altLang="ja-JP" sz="1400" i="1">
                                      <a:latin typeface="Cambria Math" panose="02040503050406030204" pitchFamily="18" charset="0"/>
                                    </a:rPr>
                                    <m:t>∗</m:t>
                                  </m:r>
                                </m:sup>
                              </m:sSup>
                              <m:r>
                                <a:rPr lang="en-US" altLang="ja-JP" sz="1400" i="1">
                                  <a:latin typeface="Cambria Math" panose="02040503050406030204" pitchFamily="18" charset="0"/>
                                </a:rPr>
                                <m:t>𝜉</m:t>
                              </m:r>
                              <m:r>
                                <a:rPr lang="en-US" altLang="ja-JP" sz="1400" i="1">
                                  <a:latin typeface="Cambria Math" panose="02040503050406030204" pitchFamily="18" charset="0"/>
                                </a:rPr>
                                <m:t>−1</m:t>
                              </m:r>
                            </m:e>
                          </m:d>
                          <m:d>
                            <m:dPr>
                              <m:ctrlPr>
                                <a:rPr lang="en-US" altLang="ja-JP" sz="1400" i="1">
                                  <a:latin typeface="Cambria Math"/>
                                </a:rPr>
                              </m:ctrlPr>
                            </m:dPr>
                            <m:e>
                              <m:r>
                                <a:rPr lang="en-US" altLang="ja-JP" sz="1400" i="1">
                                  <a:latin typeface="Cambria Math" panose="02040503050406030204" pitchFamily="18" charset="0"/>
                                </a:rPr>
                                <m:t>1+</m:t>
                              </m:r>
                              <m:r>
                                <a:rPr lang="en-US" altLang="ja-JP" sz="1400" i="1">
                                  <a:latin typeface="Cambria Math" panose="02040503050406030204" pitchFamily="18" charset="0"/>
                                </a:rPr>
                                <m:t>𝜉</m:t>
                              </m:r>
                              <m:r>
                                <a:rPr lang="en-US" altLang="ja-JP" sz="1400" i="1">
                                  <a:latin typeface="Cambria Math" panose="02040503050406030204" pitchFamily="18" charset="0"/>
                                </a:rPr>
                                <m:t>𝑍</m:t>
                              </m:r>
                            </m:e>
                          </m:d>
                          <m:d>
                            <m:dPr>
                              <m:ctrlPr>
                                <a:rPr lang="en-US" altLang="ja-JP" sz="1400" i="1">
                                  <a:latin typeface="Cambria Math"/>
                                </a:rPr>
                              </m:ctrlPr>
                            </m:dPr>
                            <m:e>
                              <m:r>
                                <a:rPr lang="en-US" altLang="ja-JP" sz="1400" i="1">
                                  <a:latin typeface="Cambria Math" panose="02040503050406030204" pitchFamily="18" charset="0"/>
                                </a:rPr>
                                <m:t>1−</m:t>
                              </m:r>
                              <m:func>
                                <m:funcPr>
                                  <m:ctrlPr>
                                    <a:rPr lang="en-US" altLang="ja-JP" sz="1400" i="1">
                                      <a:latin typeface="Cambria Math"/>
                                    </a:rPr>
                                  </m:ctrlPr>
                                </m:funcPr>
                                <m:fName>
                                  <m:r>
                                    <m:rPr>
                                      <m:sty m:val="p"/>
                                    </m:rPr>
                                    <a:rPr lang="en-US" altLang="ja-JP" sz="1400">
                                      <a:latin typeface="Cambria Math" panose="02040503050406030204" pitchFamily="18" charset="0"/>
                                    </a:rPr>
                                    <m:t>exp</m:t>
                                  </m:r>
                                </m:fName>
                                <m:e>
                                  <m:d>
                                    <m:dPr>
                                      <m:ctrlPr>
                                        <a:rPr lang="en-US" altLang="ja-JP" sz="1400" i="1">
                                          <a:latin typeface="Cambria Math"/>
                                        </a:rPr>
                                      </m:ctrlPr>
                                    </m:dPr>
                                    <m:e>
                                      <m:r>
                                        <a:rPr lang="en-US" altLang="ja-JP" sz="1400" i="1">
                                          <a:latin typeface="Cambria Math" panose="02040503050406030204" pitchFamily="18" charset="0"/>
                                        </a:rPr>
                                        <m:t>−</m:t>
                                      </m:r>
                                      <m:r>
                                        <a:rPr lang="en-US" altLang="ja-JP" sz="1400" i="1">
                                          <a:latin typeface="Cambria Math" panose="02040503050406030204" pitchFamily="18" charset="0"/>
                                        </a:rPr>
                                        <m:t>𝑏</m:t>
                                      </m:r>
                                    </m:e>
                                  </m:d>
                                </m:e>
                              </m:func>
                              <m:sSub>
                                <m:sSubPr>
                                  <m:ctrlPr>
                                    <a:rPr lang="en-US" altLang="ja-JP" sz="1400" i="1">
                                      <a:latin typeface="Cambria Math"/>
                                    </a:rPr>
                                  </m:ctrlPr>
                                </m:sSubPr>
                                <m:e>
                                  <m:r>
                                    <a:rPr lang="en-US" altLang="ja-JP" sz="1400" i="1">
                                      <a:latin typeface="Cambria Math" panose="02040503050406030204" pitchFamily="18" charset="0"/>
                                    </a:rPr>
                                    <m:t>𝐼</m:t>
                                  </m:r>
                                </m:e>
                                <m:sub>
                                  <m:r>
                                    <a:rPr lang="en-US" altLang="ja-JP" sz="1400" i="1">
                                      <a:latin typeface="Cambria Math" panose="02040503050406030204" pitchFamily="18" charset="0"/>
                                    </a:rPr>
                                    <m:t>0</m:t>
                                  </m:r>
                                </m:sub>
                              </m:sSub>
                              <m:d>
                                <m:dPr>
                                  <m:ctrlPr>
                                    <a:rPr lang="en-US" altLang="ja-JP" sz="1400" i="1">
                                      <a:latin typeface="Cambria Math"/>
                                    </a:rPr>
                                  </m:ctrlPr>
                                </m:dPr>
                                <m:e>
                                  <m:r>
                                    <a:rPr lang="en-US" altLang="ja-JP" sz="1400" i="1">
                                      <a:latin typeface="Cambria Math" panose="02040503050406030204" pitchFamily="18" charset="0"/>
                                    </a:rPr>
                                    <m:t>𝑏</m:t>
                                  </m:r>
                                </m:e>
                              </m:d>
                            </m:e>
                          </m:d>
                        </m:e>
                      </m:d>
                      <m:r>
                        <a:rPr lang="en-US" altLang="ja-JP" sz="1400" i="1">
                          <a:latin typeface="Cambria Math" panose="02040503050406030204" pitchFamily="18" charset="0"/>
                        </a:rPr>
                        <m:t>+</m:t>
                      </m:r>
                      <m:f>
                        <m:fPr>
                          <m:ctrlPr>
                            <a:rPr lang="en-US" altLang="ja-JP" sz="1400" i="1">
                              <a:latin typeface="Cambria Math"/>
                            </a:rPr>
                          </m:ctrlPr>
                        </m:fPr>
                        <m:num>
                          <m:r>
                            <a:rPr lang="en-US" altLang="ja-JP" sz="1400" i="1">
                              <a:latin typeface="Cambria Math" panose="02040503050406030204" pitchFamily="18" charset="0"/>
                            </a:rPr>
                            <m:t>1</m:t>
                          </m:r>
                        </m:num>
                        <m:den>
                          <m:sSubSup>
                            <m:sSubSupPr>
                              <m:ctrlPr>
                                <a:rPr lang="en-US" altLang="ja-JP" sz="1400" i="1">
                                  <a:latin typeface="Cambria Math"/>
                                </a:rPr>
                              </m:ctrlPr>
                            </m:sSubSupPr>
                            <m:e>
                              <m:r>
                                <a:rPr lang="en-US" altLang="ja-JP" sz="1400" i="1">
                                  <a:latin typeface="Cambria Math" panose="02040503050406030204" pitchFamily="18" charset="0"/>
                                </a:rPr>
                                <m:t>𝜆</m:t>
                              </m:r>
                            </m:e>
                            <m:sub>
                              <m:r>
                                <a:rPr lang="en-US" altLang="ja-JP" sz="1400" i="1">
                                  <a:latin typeface="Cambria Math" panose="02040503050406030204" pitchFamily="18" charset="0"/>
                                </a:rPr>
                                <m:t>𝐷𝑖</m:t>
                              </m:r>
                            </m:sub>
                            <m:sup>
                              <m:r>
                                <a:rPr lang="en-US" altLang="ja-JP" sz="1400" i="1">
                                  <a:latin typeface="Cambria Math" panose="02040503050406030204" pitchFamily="18" charset="0"/>
                                </a:rPr>
                                <m:t> 2</m:t>
                              </m:r>
                            </m:sup>
                          </m:sSubSup>
                        </m:den>
                      </m:f>
                      <m:r>
                        <a:rPr lang="en-US" altLang="ja-JP" sz="1400" i="1">
                          <a:latin typeface="Cambria Math" panose="02040503050406030204" pitchFamily="18" charset="0"/>
                        </a:rPr>
                        <m:t>=0</m:t>
                      </m:r>
                    </m:oMath>
                  </m:oMathPara>
                </a14:m>
                <a:endParaRPr lang="ja-JP" altLang="en-US" sz="1400" dirty="0"/>
              </a:p>
              <a:p>
                <a:pPr lvl="0" algn="ctr">
                  <a:lnSpc>
                    <a:spcPct val="90000"/>
                  </a:lnSpc>
                  <a:spcBef>
                    <a:spcPts val="1000"/>
                  </a:spcBef>
                </a:pPr>
                <a14:m>
                  <m:oMathPara xmlns:m="http://schemas.openxmlformats.org/officeDocument/2006/math">
                    <m:oMathParaPr>
                      <m:jc m:val="centerGroup"/>
                    </m:oMathParaPr>
                    <m:oMath xmlns:m="http://schemas.openxmlformats.org/officeDocument/2006/math">
                      <m:sSubSup>
                        <m:sSubSupPr>
                          <m:ctrlPr>
                            <a:rPr lang="en-US" altLang="ja-JP" sz="1500" i="1">
                              <a:solidFill>
                                <a:prstClr val="black"/>
                              </a:solidFill>
                              <a:latin typeface="Cambria Math"/>
                            </a:rPr>
                          </m:ctrlPr>
                        </m:sSubSupPr>
                        <m:e>
                          <m:r>
                            <a:rPr lang="en-US" altLang="ja-JP" sz="1500" i="1">
                              <a:solidFill>
                                <a:prstClr val="black"/>
                              </a:solidFill>
                              <a:latin typeface="Cambria Math" panose="02040503050406030204" pitchFamily="18" charset="0"/>
                            </a:rPr>
                            <m:t>𝜆</m:t>
                          </m:r>
                        </m:e>
                        <m:sub>
                          <m:r>
                            <a:rPr lang="en-US" altLang="ja-JP" sz="1500" i="1">
                              <a:solidFill>
                                <a:prstClr val="black"/>
                              </a:solidFill>
                              <a:latin typeface="Cambria Math" panose="02040503050406030204" pitchFamily="18" charset="0"/>
                            </a:rPr>
                            <m:t>𝐷𝑒</m:t>
                          </m:r>
                        </m:sub>
                        <m:sup>
                          <m:r>
                            <a:rPr lang="en-US" altLang="ja-JP" sz="1500" i="1">
                              <a:solidFill>
                                <a:prstClr val="black"/>
                              </a:solidFill>
                              <a:latin typeface="Cambria Math" panose="02040503050406030204" pitchFamily="18" charset="0"/>
                            </a:rPr>
                            <m:t>2</m:t>
                          </m:r>
                        </m:sup>
                      </m:sSubSup>
                      <m:r>
                        <a:rPr lang="en-US" altLang="ja-JP" sz="1500" i="1">
                          <a:solidFill>
                            <a:prstClr val="black"/>
                          </a:solidFill>
                          <a:latin typeface="Cambria Math" panose="02040503050406030204" pitchFamily="18" charset="0"/>
                        </a:rPr>
                        <m:t>=</m:t>
                      </m:r>
                      <m:f>
                        <m:fPr>
                          <m:ctrlPr>
                            <a:rPr lang="en-US" altLang="ja-JP" sz="1500" i="1">
                              <a:solidFill>
                                <a:prstClr val="black"/>
                              </a:solidFill>
                              <a:latin typeface="Cambria Math"/>
                            </a:rPr>
                          </m:ctrlPr>
                        </m:fPr>
                        <m:num>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𝑇</m:t>
                              </m:r>
                            </m:e>
                            <m:sub>
                              <m:r>
                                <a:rPr lang="en-US" altLang="ja-JP" sz="1500" i="1">
                                  <a:solidFill>
                                    <a:prstClr val="black"/>
                                  </a:solidFill>
                                  <a:latin typeface="Cambria Math" panose="02040503050406030204" pitchFamily="18" charset="0"/>
                                </a:rPr>
                                <m:t>𝑒</m:t>
                              </m:r>
                            </m:sub>
                          </m:sSub>
                        </m:num>
                        <m:den>
                          <m:r>
                            <a:rPr lang="en-US" altLang="ja-JP" sz="1500" i="1">
                              <a:solidFill>
                                <a:prstClr val="black"/>
                              </a:solidFill>
                              <a:latin typeface="Cambria Math" panose="02040503050406030204" pitchFamily="18" charset="0"/>
                            </a:rPr>
                            <m:t>4</m:t>
                          </m:r>
                          <m:r>
                            <a:rPr lang="en-US" altLang="ja-JP" sz="1500" i="1">
                              <a:solidFill>
                                <a:prstClr val="black"/>
                              </a:solidFill>
                              <a:latin typeface="Cambria Math" panose="02040503050406030204" pitchFamily="18" charset="0"/>
                            </a:rPr>
                            <m:t>𝜋</m:t>
                          </m:r>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𝑛</m:t>
                              </m:r>
                            </m:e>
                            <m:sub>
                              <m:r>
                                <a:rPr lang="en-US" altLang="ja-JP" sz="1500" i="1">
                                  <a:solidFill>
                                    <a:prstClr val="black"/>
                                  </a:solidFill>
                                  <a:latin typeface="Cambria Math" panose="02040503050406030204" pitchFamily="18" charset="0"/>
                                </a:rPr>
                                <m:t>0</m:t>
                              </m:r>
                            </m:sub>
                          </m:sSub>
                          <m:sSubSup>
                            <m:sSubSupPr>
                              <m:ctrlPr>
                                <a:rPr lang="en-US" altLang="ja-JP" sz="1500" i="1">
                                  <a:solidFill>
                                    <a:prstClr val="black"/>
                                  </a:solidFill>
                                  <a:latin typeface="Cambria Math"/>
                                </a:rPr>
                              </m:ctrlPr>
                            </m:sSubSupPr>
                            <m:e>
                              <m:r>
                                <a:rPr lang="en-US" altLang="ja-JP" sz="1500" i="1">
                                  <a:solidFill>
                                    <a:prstClr val="black"/>
                                  </a:solidFill>
                                  <a:latin typeface="Cambria Math" panose="02040503050406030204" pitchFamily="18" charset="0"/>
                                </a:rPr>
                                <m:t>𝑞</m:t>
                              </m:r>
                            </m:e>
                            <m:sub>
                              <m:r>
                                <a:rPr lang="en-US" altLang="ja-JP" sz="1500" i="1">
                                  <a:solidFill>
                                    <a:prstClr val="black"/>
                                  </a:solidFill>
                                  <a:latin typeface="Cambria Math" panose="02040503050406030204" pitchFamily="18" charset="0"/>
                                </a:rPr>
                                <m:t>𝑒</m:t>
                              </m:r>
                            </m:sub>
                            <m:sup>
                              <m:r>
                                <a:rPr lang="en-US" altLang="ja-JP" sz="1500" i="1">
                                  <a:solidFill>
                                    <a:prstClr val="black"/>
                                  </a:solidFill>
                                  <a:latin typeface="Cambria Math" panose="02040503050406030204" pitchFamily="18" charset="0"/>
                                </a:rPr>
                                <m:t>2</m:t>
                              </m:r>
                            </m:sup>
                          </m:sSubSup>
                        </m:den>
                      </m:f>
                      <m:r>
                        <a:rPr lang="en-US" altLang="ja-JP" sz="1500" i="1">
                          <a:solidFill>
                            <a:prstClr val="black"/>
                          </a:solidFill>
                          <a:latin typeface="Cambria Math" panose="02040503050406030204" pitchFamily="18" charset="0"/>
                        </a:rPr>
                        <m:t>, </m:t>
                      </m:r>
                      <m:r>
                        <a:rPr lang="en-US" altLang="ja-JP" sz="1500" i="1">
                          <a:solidFill>
                            <a:prstClr val="black"/>
                          </a:solidFill>
                          <a:latin typeface="Cambria Math" panose="02040503050406030204" pitchFamily="18" charset="0"/>
                        </a:rPr>
                        <m:t>𝑏</m:t>
                      </m:r>
                      <m:r>
                        <a:rPr lang="en-US" altLang="ja-JP" sz="1500" i="1">
                          <a:solidFill>
                            <a:prstClr val="black"/>
                          </a:solidFill>
                          <a:latin typeface="Cambria Math" panose="02040503050406030204" pitchFamily="18" charset="0"/>
                        </a:rPr>
                        <m:t>=</m:t>
                      </m:r>
                      <m:d>
                        <m:dPr>
                          <m:ctrlPr>
                            <a:rPr lang="en-US" altLang="ja-JP" sz="1500" i="1">
                              <a:solidFill>
                                <a:prstClr val="black"/>
                              </a:solidFill>
                              <a:latin typeface="Cambria Math"/>
                            </a:rPr>
                          </m:ctrlPr>
                        </m:dPr>
                        <m:e>
                          <m:sSubSup>
                            <m:sSubSupPr>
                              <m:ctrlPr>
                                <a:rPr lang="en-US" altLang="ja-JP" sz="1500" i="1">
                                  <a:solidFill>
                                    <a:prstClr val="black"/>
                                  </a:solidFill>
                                  <a:latin typeface="Cambria Math"/>
                                </a:rPr>
                              </m:ctrlPr>
                            </m:sSubSupPr>
                            <m:e>
                              <m:r>
                                <a:rPr lang="en-US" altLang="ja-JP" sz="1500" i="1">
                                  <a:solidFill>
                                    <a:prstClr val="black"/>
                                  </a:solidFill>
                                  <a:latin typeface="Cambria Math" panose="02040503050406030204" pitchFamily="18" charset="0"/>
                                </a:rPr>
                                <m:t>𝑘</m:t>
                              </m:r>
                            </m:e>
                            <m:sub>
                              <m:r>
                                <a:rPr lang="en-US" altLang="ja-JP" sz="1500" i="1">
                                  <a:solidFill>
                                    <a:prstClr val="black"/>
                                  </a:solidFill>
                                  <a:latin typeface="Cambria Math" panose="02040503050406030204" pitchFamily="18" charset="0"/>
                                </a:rPr>
                                <m:t>𝑥</m:t>
                              </m:r>
                            </m:sub>
                            <m:sup>
                              <m:r>
                                <a:rPr lang="en-US" altLang="ja-JP" sz="1500" i="1">
                                  <a:solidFill>
                                    <a:prstClr val="black"/>
                                  </a:solidFill>
                                  <a:latin typeface="Cambria Math" panose="02040503050406030204" pitchFamily="18" charset="0"/>
                                </a:rPr>
                                <m:t>2</m:t>
                              </m:r>
                            </m:sup>
                          </m:sSubSup>
                          <m:r>
                            <a:rPr lang="en-US" altLang="ja-JP" sz="1500" i="1">
                              <a:solidFill>
                                <a:prstClr val="black"/>
                              </a:solidFill>
                              <a:latin typeface="Cambria Math" panose="02040503050406030204" pitchFamily="18" charset="0"/>
                            </a:rPr>
                            <m:t>+</m:t>
                          </m:r>
                          <m:sSubSup>
                            <m:sSubSupPr>
                              <m:ctrlPr>
                                <a:rPr lang="en-US" altLang="ja-JP" sz="1500" i="1">
                                  <a:solidFill>
                                    <a:prstClr val="black"/>
                                  </a:solidFill>
                                  <a:latin typeface="Cambria Math"/>
                                </a:rPr>
                              </m:ctrlPr>
                            </m:sSubSupPr>
                            <m:e>
                              <m:r>
                                <a:rPr lang="en-US" altLang="ja-JP" sz="1500" i="1">
                                  <a:solidFill>
                                    <a:prstClr val="black"/>
                                  </a:solidFill>
                                  <a:latin typeface="Cambria Math" panose="02040503050406030204" pitchFamily="18" charset="0"/>
                                </a:rPr>
                                <m:t>𝑘</m:t>
                              </m:r>
                            </m:e>
                            <m:sub>
                              <m:r>
                                <a:rPr lang="en-US" altLang="ja-JP" sz="1500" i="1">
                                  <a:solidFill>
                                    <a:prstClr val="black"/>
                                  </a:solidFill>
                                  <a:latin typeface="Cambria Math" panose="02040503050406030204" pitchFamily="18" charset="0"/>
                                </a:rPr>
                                <m:t>𝑦</m:t>
                              </m:r>
                            </m:sub>
                            <m:sup>
                              <m:r>
                                <a:rPr lang="en-US" altLang="ja-JP" sz="1500" i="1">
                                  <a:solidFill>
                                    <a:prstClr val="black"/>
                                  </a:solidFill>
                                  <a:latin typeface="Cambria Math" panose="02040503050406030204" pitchFamily="18" charset="0"/>
                                </a:rPr>
                                <m:t>2</m:t>
                              </m:r>
                            </m:sup>
                          </m:sSubSup>
                        </m:e>
                      </m:d>
                      <m:sSubSup>
                        <m:sSubSupPr>
                          <m:ctrlPr>
                            <a:rPr lang="en-US" altLang="ja-JP" sz="1500" i="1">
                              <a:solidFill>
                                <a:prstClr val="black"/>
                              </a:solidFill>
                              <a:latin typeface="Cambria Math"/>
                            </a:rPr>
                          </m:ctrlPr>
                        </m:sSubSupPr>
                        <m:e>
                          <m:r>
                            <a:rPr lang="en-US" altLang="ja-JP" sz="1500" i="1">
                              <a:solidFill>
                                <a:prstClr val="black"/>
                              </a:solidFill>
                              <a:latin typeface="Cambria Math" panose="02040503050406030204" pitchFamily="18" charset="0"/>
                            </a:rPr>
                            <m:t>𝜌</m:t>
                          </m:r>
                        </m:e>
                        <m:sub>
                          <m:r>
                            <a:rPr lang="en-US" altLang="ja-JP" sz="1500" i="1">
                              <a:solidFill>
                                <a:prstClr val="black"/>
                              </a:solidFill>
                              <a:latin typeface="Cambria Math" panose="02040503050406030204" pitchFamily="18" charset="0"/>
                            </a:rPr>
                            <m:t>𝑡𝑒</m:t>
                          </m:r>
                        </m:sub>
                        <m:sup>
                          <m:r>
                            <a:rPr lang="en-US" altLang="ja-JP" sz="1500" i="1">
                              <a:solidFill>
                                <a:prstClr val="black"/>
                              </a:solidFill>
                              <a:latin typeface="Cambria Math" panose="02040503050406030204" pitchFamily="18" charset="0"/>
                            </a:rPr>
                            <m:t>2</m:t>
                          </m:r>
                        </m:sup>
                      </m:sSubSup>
                      <m:r>
                        <a:rPr lang="en-US" altLang="ja-JP" sz="1500" i="1">
                          <a:solidFill>
                            <a:prstClr val="black"/>
                          </a:solidFill>
                          <a:latin typeface="Cambria Math" panose="02040503050406030204" pitchFamily="18" charset="0"/>
                        </a:rPr>
                        <m:t>,</m:t>
                      </m:r>
                      <m:sSup>
                        <m:sSupPr>
                          <m:ctrlPr>
                            <a:rPr lang="en-US" altLang="ja-JP" sz="1500" i="1">
                              <a:solidFill>
                                <a:prstClr val="black"/>
                              </a:solidFill>
                              <a:latin typeface="Cambria Math"/>
                            </a:rPr>
                          </m:ctrlPr>
                        </m:sSupPr>
                        <m:e>
                          <m:r>
                            <a:rPr lang="en-US" altLang="ja-JP" sz="1500" i="1">
                              <a:solidFill>
                                <a:prstClr val="black"/>
                              </a:solidFill>
                              <a:latin typeface="Cambria Math" panose="02040503050406030204" pitchFamily="18" charset="0"/>
                            </a:rPr>
                            <m:t>𝜉</m:t>
                          </m:r>
                        </m:e>
                        <m:sup>
                          <m:d>
                            <m:dPr>
                              <m:ctrlPr>
                                <a:rPr lang="en-US" altLang="ja-JP" sz="1500" i="1">
                                  <a:solidFill>
                                    <a:prstClr val="black"/>
                                  </a:solidFill>
                                  <a:latin typeface="Cambria Math"/>
                                </a:rPr>
                              </m:ctrlPr>
                            </m:dPr>
                            <m:e>
                              <m:r>
                                <a:rPr lang="en-US" altLang="ja-JP" sz="1500" i="1">
                                  <a:solidFill>
                                    <a:prstClr val="black"/>
                                  </a:solidFill>
                                  <a:latin typeface="Cambria Math" panose="02040503050406030204" pitchFamily="18" charset="0"/>
                                </a:rPr>
                                <m:t>∗</m:t>
                              </m:r>
                            </m:e>
                          </m:d>
                        </m:sup>
                      </m:sSup>
                      <m:r>
                        <a:rPr lang="en-US" altLang="ja-JP" sz="1500" i="1">
                          <a:solidFill>
                            <a:prstClr val="black"/>
                          </a:solidFill>
                          <a:latin typeface="Cambria Math" panose="02040503050406030204" pitchFamily="18" charset="0"/>
                        </a:rPr>
                        <m:t>=</m:t>
                      </m:r>
                      <m:f>
                        <m:fPr>
                          <m:ctrlPr>
                            <a:rPr lang="en-US" altLang="ja-JP" sz="1500" i="1">
                              <a:solidFill>
                                <a:prstClr val="black"/>
                              </a:solidFill>
                              <a:latin typeface="Cambria Math"/>
                            </a:rPr>
                          </m:ctrlPr>
                        </m:fPr>
                        <m:num>
                          <m:sSup>
                            <m:sSupPr>
                              <m:ctrlPr>
                                <a:rPr lang="en-US" altLang="ja-JP" sz="1500" i="1">
                                  <a:solidFill>
                                    <a:prstClr val="black"/>
                                  </a:solidFill>
                                  <a:latin typeface="Cambria Math"/>
                                </a:rPr>
                              </m:ctrlPr>
                            </m:sSupPr>
                            <m:e>
                              <m:r>
                                <a:rPr lang="en-US" altLang="ja-JP" sz="1500" i="1">
                                  <a:solidFill>
                                    <a:prstClr val="black"/>
                                  </a:solidFill>
                                  <a:latin typeface="Cambria Math" panose="02040503050406030204" pitchFamily="18" charset="0"/>
                                </a:rPr>
                                <m:t>𝜔</m:t>
                              </m:r>
                            </m:e>
                            <m:sup>
                              <m:d>
                                <m:dPr>
                                  <m:ctrlPr>
                                    <a:rPr lang="en-US" altLang="ja-JP" sz="1500" i="1">
                                      <a:solidFill>
                                        <a:prstClr val="black"/>
                                      </a:solidFill>
                                      <a:latin typeface="Cambria Math"/>
                                    </a:rPr>
                                  </m:ctrlPr>
                                </m:dPr>
                                <m:e>
                                  <m:r>
                                    <a:rPr lang="en-US" altLang="ja-JP" sz="1500" i="1">
                                      <a:solidFill>
                                        <a:prstClr val="black"/>
                                      </a:solidFill>
                                      <a:latin typeface="Cambria Math" panose="02040503050406030204" pitchFamily="18" charset="0"/>
                                    </a:rPr>
                                    <m:t>∗</m:t>
                                  </m:r>
                                </m:e>
                              </m:d>
                            </m:sup>
                          </m:sSup>
                        </m:num>
                        <m:den>
                          <m:rad>
                            <m:radPr>
                              <m:degHide m:val="on"/>
                              <m:ctrlPr>
                                <a:rPr lang="en-US" altLang="ja-JP" sz="1500" i="1">
                                  <a:solidFill>
                                    <a:prstClr val="black"/>
                                  </a:solidFill>
                                  <a:latin typeface="Cambria Math"/>
                                </a:rPr>
                              </m:ctrlPr>
                            </m:radPr>
                            <m:deg/>
                            <m:e>
                              <m:r>
                                <a:rPr lang="en-US" altLang="ja-JP" sz="1500" i="1">
                                  <a:solidFill>
                                    <a:prstClr val="black"/>
                                  </a:solidFill>
                                  <a:latin typeface="Cambria Math" panose="02040503050406030204" pitchFamily="18" charset="0"/>
                                </a:rPr>
                                <m:t>2</m:t>
                              </m:r>
                            </m:e>
                          </m:rad>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𝑘</m:t>
                              </m:r>
                            </m:e>
                            <m:sub>
                              <m:r>
                                <a:rPr lang="en-US" altLang="ja-JP" sz="1500" i="1">
                                  <a:solidFill>
                                    <a:prstClr val="black"/>
                                  </a:solidFill>
                                  <a:latin typeface="Cambria Math" panose="02040503050406030204" pitchFamily="18" charset="0"/>
                                </a:rPr>
                                <m:t>∥</m:t>
                              </m:r>
                            </m:sub>
                          </m:sSub>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𝑣</m:t>
                              </m:r>
                            </m:e>
                            <m:sub>
                              <m:r>
                                <a:rPr lang="en-US" altLang="ja-JP" sz="1500" i="1">
                                  <a:solidFill>
                                    <a:prstClr val="black"/>
                                  </a:solidFill>
                                  <a:latin typeface="Cambria Math" panose="02040503050406030204" pitchFamily="18" charset="0"/>
                                </a:rPr>
                                <m:t>𝑡𝑒</m:t>
                              </m:r>
                            </m:sub>
                          </m:sSub>
                        </m:den>
                      </m:f>
                      <m:r>
                        <a:rPr lang="en-US" altLang="ja-JP" sz="1500" i="1">
                          <a:solidFill>
                            <a:prstClr val="black"/>
                          </a:solidFill>
                          <a:latin typeface="Cambria Math" panose="02040503050406030204" pitchFamily="18" charset="0"/>
                        </a:rPr>
                        <m:t>, </m:t>
                      </m:r>
                      <m:sSup>
                        <m:sSupPr>
                          <m:ctrlPr>
                            <a:rPr lang="en-US" altLang="ja-JP" sz="1500" i="1">
                              <a:solidFill>
                                <a:prstClr val="black"/>
                              </a:solidFill>
                              <a:latin typeface="Cambria Math"/>
                            </a:rPr>
                          </m:ctrlPr>
                        </m:sSupPr>
                        <m:e>
                          <m:r>
                            <a:rPr lang="en-US" altLang="ja-JP" sz="1500" i="1">
                              <a:solidFill>
                                <a:prstClr val="black"/>
                              </a:solidFill>
                              <a:latin typeface="Cambria Math" panose="02040503050406030204" pitchFamily="18" charset="0"/>
                            </a:rPr>
                            <m:t>𝜔</m:t>
                          </m:r>
                        </m:e>
                        <m:sup>
                          <m:r>
                            <a:rPr lang="en-US" altLang="ja-JP" sz="1500" i="1">
                              <a:solidFill>
                                <a:prstClr val="black"/>
                              </a:solidFill>
                              <a:latin typeface="Cambria Math" panose="02040503050406030204" pitchFamily="18" charset="0"/>
                            </a:rPr>
                            <m:t>∗</m:t>
                          </m:r>
                        </m:sup>
                      </m:sSup>
                      <m:r>
                        <a:rPr lang="en-US" altLang="ja-JP" sz="1500" i="1">
                          <a:solidFill>
                            <a:prstClr val="black"/>
                          </a:solidFill>
                          <a:latin typeface="Cambria Math" panose="02040503050406030204" pitchFamily="18" charset="0"/>
                        </a:rPr>
                        <m:t>=</m:t>
                      </m:r>
                      <m:f>
                        <m:fPr>
                          <m:ctrlPr>
                            <a:rPr lang="en-US" altLang="ja-JP" sz="1500" i="1">
                              <a:solidFill>
                                <a:prstClr val="black"/>
                              </a:solidFill>
                              <a:latin typeface="Cambria Math"/>
                            </a:rPr>
                          </m:ctrlPr>
                        </m:fPr>
                        <m:num>
                          <m:r>
                            <a:rPr lang="en-US" altLang="ja-JP" sz="1500" i="1">
                              <a:solidFill>
                                <a:prstClr val="black"/>
                              </a:solidFill>
                              <a:latin typeface="Cambria Math" panose="02040503050406030204" pitchFamily="18" charset="0"/>
                            </a:rPr>
                            <m:t>𝑐</m:t>
                          </m:r>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𝑘</m:t>
                              </m:r>
                            </m:e>
                            <m:sub>
                              <m:r>
                                <a:rPr lang="en-US" altLang="ja-JP" sz="1500" i="1">
                                  <a:solidFill>
                                    <a:prstClr val="black"/>
                                  </a:solidFill>
                                  <a:latin typeface="Cambria Math" panose="02040503050406030204" pitchFamily="18" charset="0"/>
                                </a:rPr>
                                <m:t>𝑦</m:t>
                              </m:r>
                            </m:sub>
                          </m:sSub>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𝑇</m:t>
                              </m:r>
                            </m:e>
                            <m:sub>
                              <m:r>
                                <a:rPr lang="en-US" altLang="ja-JP" sz="1500" i="1">
                                  <a:solidFill>
                                    <a:prstClr val="black"/>
                                  </a:solidFill>
                                  <a:latin typeface="Cambria Math" panose="02040503050406030204" pitchFamily="18" charset="0"/>
                                </a:rPr>
                                <m:t>𝑒</m:t>
                              </m:r>
                            </m:sub>
                          </m:sSub>
                        </m:num>
                        <m:den>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𝑞</m:t>
                              </m:r>
                            </m:e>
                            <m:sub>
                              <m:r>
                                <a:rPr lang="en-US" altLang="ja-JP" sz="1500" i="1">
                                  <a:solidFill>
                                    <a:prstClr val="black"/>
                                  </a:solidFill>
                                  <a:latin typeface="Cambria Math" panose="02040503050406030204" pitchFamily="18" charset="0"/>
                                </a:rPr>
                                <m:t>𝑒</m:t>
                              </m:r>
                            </m:sub>
                          </m:sSub>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𝐵</m:t>
                              </m:r>
                            </m:e>
                            <m:sub>
                              <m:r>
                                <a:rPr lang="en-US" altLang="ja-JP" sz="1500" i="1">
                                  <a:solidFill>
                                    <a:prstClr val="black"/>
                                  </a:solidFill>
                                  <a:latin typeface="Cambria Math" panose="02040503050406030204" pitchFamily="18" charset="0"/>
                                </a:rPr>
                                <m:t>0</m:t>
                              </m:r>
                            </m:sub>
                          </m:sSub>
                          <m:sSub>
                            <m:sSubPr>
                              <m:ctrlPr>
                                <a:rPr lang="en-US" altLang="ja-JP" sz="1500" i="1">
                                  <a:solidFill>
                                    <a:prstClr val="black"/>
                                  </a:solidFill>
                                  <a:latin typeface="Cambria Math"/>
                                </a:rPr>
                              </m:ctrlPr>
                            </m:sSubPr>
                            <m:e>
                              <m:r>
                                <a:rPr lang="en-US" altLang="ja-JP" sz="1500" i="1">
                                  <a:solidFill>
                                    <a:prstClr val="black"/>
                                  </a:solidFill>
                                  <a:latin typeface="Cambria Math" panose="02040503050406030204" pitchFamily="18" charset="0"/>
                                </a:rPr>
                                <m:t>𝐿</m:t>
                              </m:r>
                            </m:e>
                            <m:sub>
                              <m:r>
                                <a:rPr lang="en-US" altLang="ja-JP" sz="1500" i="1">
                                  <a:solidFill>
                                    <a:prstClr val="black"/>
                                  </a:solidFill>
                                  <a:latin typeface="Cambria Math" panose="02040503050406030204" pitchFamily="18" charset="0"/>
                                </a:rPr>
                                <m:t>𝑛</m:t>
                              </m:r>
                            </m:sub>
                          </m:sSub>
                        </m:den>
                      </m:f>
                      <m:r>
                        <a:rPr lang="en-US" altLang="ja-JP" sz="1500" i="1">
                          <a:solidFill>
                            <a:prstClr val="black"/>
                          </a:solidFill>
                          <a:latin typeface="Cambria Math" panose="02040503050406030204" pitchFamily="18" charset="0"/>
                        </a:rPr>
                        <m:t>,</m:t>
                      </m:r>
                      <m:r>
                        <a:rPr lang="en-US" altLang="ja-JP" sz="1500" i="1">
                          <a:solidFill>
                            <a:prstClr val="black"/>
                          </a:solidFill>
                          <a:latin typeface="Cambria Math" panose="02040503050406030204" pitchFamily="18" charset="0"/>
                        </a:rPr>
                        <m:t>𝑍</m:t>
                      </m:r>
                      <m:d>
                        <m:dPr>
                          <m:ctrlPr>
                            <a:rPr lang="en-US" altLang="ja-JP" sz="1500" i="1">
                              <a:solidFill>
                                <a:prstClr val="black"/>
                              </a:solidFill>
                              <a:latin typeface="Cambria Math"/>
                            </a:rPr>
                          </m:ctrlPr>
                        </m:dPr>
                        <m:e>
                          <m:r>
                            <a:rPr lang="en-US" altLang="ja-JP" sz="1500" i="1">
                              <a:solidFill>
                                <a:prstClr val="black"/>
                              </a:solidFill>
                              <a:latin typeface="Cambria Math" panose="02040503050406030204" pitchFamily="18" charset="0"/>
                            </a:rPr>
                            <m:t>𝜉</m:t>
                          </m:r>
                        </m:e>
                      </m:d>
                      <m:r>
                        <a:rPr lang="en-US" altLang="ja-JP" sz="1500" i="1">
                          <a:solidFill>
                            <a:prstClr val="black"/>
                          </a:solidFill>
                          <a:latin typeface="Cambria Math" panose="02040503050406030204" pitchFamily="18" charset="0"/>
                        </a:rPr>
                        <m:t>:</m:t>
                      </m:r>
                      <m:r>
                        <m:rPr>
                          <m:nor/>
                        </m:rPr>
                        <a:rPr lang="en-US" altLang="ja-JP" sz="1500" dirty="0">
                          <a:solidFill>
                            <a:prstClr val="black"/>
                          </a:solidFill>
                          <a:latin typeface="Calibri" panose="020F0502020204030204"/>
                          <a:ea typeface="ＭＳ Ｐゴシック" panose="020B0600070205080204" pitchFamily="50" charset="-128"/>
                        </a:rPr>
                        <m:t>plasma</m:t>
                      </m:r>
                      <m:r>
                        <m:rPr>
                          <m:nor/>
                        </m:rPr>
                        <a:rPr lang="en-US" altLang="ja-JP" sz="1500" dirty="0">
                          <a:solidFill>
                            <a:prstClr val="black"/>
                          </a:solidFill>
                          <a:latin typeface="Calibri" panose="020F0502020204030204"/>
                          <a:ea typeface="ＭＳ Ｐゴシック" panose="020B0600070205080204" pitchFamily="50" charset="-128"/>
                        </a:rPr>
                        <m:t> </m:t>
                      </m:r>
                      <m:r>
                        <m:rPr>
                          <m:nor/>
                        </m:rPr>
                        <a:rPr lang="en-US" altLang="ja-JP" sz="1500" dirty="0">
                          <a:solidFill>
                            <a:prstClr val="black"/>
                          </a:solidFill>
                          <a:latin typeface="Calibri" panose="020F0502020204030204"/>
                          <a:ea typeface="ＭＳ Ｐゴシック" panose="020B0600070205080204" pitchFamily="50" charset="-128"/>
                        </a:rPr>
                        <m:t>dispersion</m:t>
                      </m:r>
                      <m:r>
                        <m:rPr>
                          <m:nor/>
                        </m:rPr>
                        <a:rPr lang="en-US" altLang="ja-JP" sz="1500" dirty="0">
                          <a:solidFill>
                            <a:prstClr val="black"/>
                          </a:solidFill>
                          <a:latin typeface="Calibri" panose="020F0502020204030204"/>
                          <a:ea typeface="ＭＳ Ｐゴシック" panose="020B0600070205080204" pitchFamily="50" charset="-128"/>
                        </a:rPr>
                        <m:t> </m:t>
                      </m:r>
                      <m:r>
                        <m:rPr>
                          <m:nor/>
                        </m:rPr>
                        <a:rPr lang="en-US" altLang="ja-JP" sz="1500" dirty="0">
                          <a:solidFill>
                            <a:prstClr val="black"/>
                          </a:solidFill>
                          <a:latin typeface="Calibri" panose="020F0502020204030204"/>
                          <a:ea typeface="ＭＳ Ｐゴシック" panose="020B0600070205080204" pitchFamily="50" charset="-128"/>
                        </a:rPr>
                        <m:t>function</m:t>
                      </m:r>
                    </m:oMath>
                  </m:oMathPara>
                </a14:m>
                <a:endParaRPr lang="ja-JP" altLang="en-US" sz="1500" dirty="0">
                  <a:solidFill>
                    <a:prstClr val="black"/>
                  </a:solidFill>
                  <a:latin typeface="Calibri" panose="020F0502020204030204"/>
                  <a:ea typeface="ＭＳ Ｐゴシック" panose="020B0600070205080204" pitchFamily="50" charset="-128"/>
                </a:endParaRPr>
              </a:p>
              <a:p>
                <a:endParaRPr lang="en-US" altLang="ja-JP" dirty="0" smtClean="0">
                  <a:latin typeface="+mj-lt"/>
                  <a:ea typeface="+mj-ea"/>
                  <a:cs typeface="メイリオ" panose="020B0604030504040204" pitchFamily="50" charset="-128"/>
                </a:endParaRPr>
              </a:p>
              <a:p>
                <a:endParaRPr kumimoji="1" lang="en-US" altLang="ja-JP" b="0" dirty="0" smtClean="0">
                  <a:latin typeface="+mj-lt"/>
                  <a:ea typeface="+mj-ea"/>
                  <a:cs typeface="メイリオ" panose="020B0604030504040204" pitchFamily="50" charset="-128"/>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86062" y="1040649"/>
                <a:ext cx="9057938" cy="2671180"/>
              </a:xfrm>
              <a:prstGeom prst="rect">
                <a:avLst/>
              </a:prstGeom>
              <a:blipFill rotWithShape="0">
                <a:blip r:embed="rId7"/>
                <a:stretch>
                  <a:fillRect l="-538" t="-10046" b="-246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208720" y="6297802"/>
                <a:ext cx="3809020" cy="324769"/>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Fig.6 </a:t>
                </a:r>
                <a14:m>
                  <m:oMath xmlns:m="http://schemas.openxmlformats.org/officeDocument/2006/math">
                    <m:r>
                      <m:rPr>
                        <m:sty m:val="p"/>
                      </m:rPr>
                      <a:rPr kumimoji="1" lang="en-US" altLang="ja-JP" sz="1400" b="0" i="0" smtClean="0">
                        <a:latin typeface="Cambria Math"/>
                        <a:ea typeface="+mj-ea"/>
                        <a:cs typeface="メイリオ" panose="020B0604030504040204" pitchFamily="50" charset="-128"/>
                      </a:rPr>
                      <m:t>Θ</m:t>
                    </m:r>
                  </m:oMath>
                </a14:m>
                <a:r>
                  <a:rPr kumimoji="1" lang="ja-JP" altLang="en-US" sz="1400" dirty="0" smtClean="0">
                    <a:latin typeface="+mj-lt"/>
                    <a:ea typeface="+mj-ea"/>
                    <a:cs typeface="メイリオ" panose="020B0604030504040204" pitchFamily="50" charset="-128"/>
                  </a:rPr>
                  <a:t> </a:t>
                </a:r>
                <a:r>
                  <a:rPr kumimoji="1" lang="en-US" altLang="ja-JP" sz="1400" dirty="0" smtClean="0">
                    <a:latin typeface="+mj-lt"/>
                    <a:ea typeface="+mj-ea"/>
                    <a:cs typeface="メイリオ" panose="020B0604030504040204" pitchFamily="50" charset="-128"/>
                  </a:rPr>
                  <a:t>scan for </a:t>
                </a:r>
                <a14:m>
                  <m:oMath xmlns:m="http://schemas.openxmlformats.org/officeDocument/2006/math">
                    <m:r>
                      <a:rPr kumimoji="1" lang="en-US" altLang="ja-JP" sz="1400" b="0" i="1" smtClean="0">
                        <a:latin typeface="Cambria Math"/>
                        <a:ea typeface="+mj-ea"/>
                        <a:cs typeface="メイリオ" panose="020B0604030504040204" pitchFamily="50" charset="-128"/>
                      </a:rPr>
                      <m:t>𝛾</m:t>
                    </m:r>
                    <m:r>
                      <a:rPr kumimoji="1" lang="en-US" altLang="ja-JP" sz="1400" b="0" i="1" smtClean="0">
                        <a:latin typeface="Cambria Math"/>
                        <a:ea typeface="+mj-ea"/>
                        <a:cs typeface="メイリオ" panose="020B0604030504040204" pitchFamily="50" charset="-128"/>
                      </a:rPr>
                      <m:t>(</m:t>
                    </m:r>
                    <m:r>
                      <m:rPr>
                        <m:sty m:val="p"/>
                      </m:rPr>
                      <a:rPr kumimoji="1" lang="en-US" altLang="ja-JP" sz="1400" b="0" i="0" smtClean="0">
                        <a:latin typeface="Cambria Math"/>
                        <a:ea typeface="+mj-ea"/>
                        <a:cs typeface="メイリオ" panose="020B0604030504040204" pitchFamily="50" charset="-128"/>
                      </a:rPr>
                      <m:t>Θ</m:t>
                    </m:r>
                    <m:r>
                      <a:rPr kumimoji="1" lang="en-US" altLang="ja-JP" sz="1400" b="0" i="1" smtClean="0">
                        <a:latin typeface="Cambria Math"/>
                        <a:ea typeface="+mj-ea"/>
                        <a:cs typeface="メイリオ" panose="020B0604030504040204" pitchFamily="50" charset="-128"/>
                      </a:rPr>
                      <m:t>)</m:t>
                    </m:r>
                  </m:oMath>
                </a14:m>
                <a:r>
                  <a:rPr kumimoji="1" lang="en-US" altLang="ja-JP" sz="1400" dirty="0" smtClean="0">
                    <a:latin typeface="+mj-lt"/>
                    <a:ea typeface="+mj-ea"/>
                    <a:cs typeface="メイリオ" panose="020B0604030504040204" pitchFamily="50" charset="-128"/>
                  </a:rPr>
                  <a:t>, </a:t>
                </a:r>
                <a14:m>
                  <m:oMath xmlns:m="http://schemas.openxmlformats.org/officeDocument/2006/math">
                    <m:sSub>
                      <m:sSubPr>
                        <m:ctrlPr>
                          <a:rPr kumimoji="1" lang="en-US" altLang="ja-JP" sz="1400" b="0" i="1" dirty="0" smtClean="0">
                            <a:latin typeface="Cambria Math"/>
                            <a:ea typeface="+mj-ea"/>
                            <a:cs typeface="メイリオ" panose="020B0604030504040204" pitchFamily="50" charset="-128"/>
                          </a:rPr>
                        </m:ctrlPr>
                      </m:sSubPr>
                      <m:e>
                        <m:r>
                          <a:rPr kumimoji="1" lang="en-US" altLang="ja-JP" sz="1400" b="0" i="1" dirty="0" smtClean="0">
                            <a:latin typeface="Cambria Math"/>
                            <a:ea typeface="+mj-ea"/>
                            <a:cs typeface="メイリオ" panose="020B0604030504040204" pitchFamily="50" charset="-128"/>
                          </a:rPr>
                          <m:t>𝑘</m:t>
                        </m:r>
                      </m:e>
                      <m:sub>
                        <m:r>
                          <a:rPr kumimoji="1" lang="en-US" altLang="ja-JP" sz="1400" b="0" i="1" dirty="0" smtClean="0">
                            <a:latin typeface="Cambria Math"/>
                            <a:ea typeface="+mj-ea"/>
                            <a:cs typeface="メイリオ" panose="020B0604030504040204" pitchFamily="50" charset="-128"/>
                          </a:rPr>
                          <m:t>𝑦</m:t>
                        </m:r>
                      </m:sub>
                    </m:sSub>
                    <m:sSub>
                      <m:sSubPr>
                        <m:ctrlPr>
                          <a:rPr kumimoji="1" lang="en-US" altLang="ja-JP" sz="1400" b="0" i="1" dirty="0" smtClean="0">
                            <a:latin typeface="Cambria Math"/>
                            <a:ea typeface="+mj-ea"/>
                            <a:cs typeface="メイリオ" panose="020B0604030504040204" pitchFamily="50" charset="-128"/>
                          </a:rPr>
                        </m:ctrlPr>
                      </m:sSubPr>
                      <m:e>
                        <m:r>
                          <a:rPr kumimoji="1" lang="en-US" altLang="ja-JP" sz="1400" b="0" i="1" dirty="0" smtClean="0">
                            <a:latin typeface="Cambria Math"/>
                            <a:ea typeface="+mj-ea"/>
                            <a:cs typeface="メイリオ" panose="020B0604030504040204" pitchFamily="50" charset="-128"/>
                          </a:rPr>
                          <m:t>𝜌</m:t>
                        </m:r>
                      </m:e>
                      <m:sub>
                        <m:r>
                          <a:rPr kumimoji="1" lang="en-US" altLang="ja-JP" sz="1400" b="0" i="1" dirty="0" smtClean="0">
                            <a:latin typeface="Cambria Math"/>
                            <a:ea typeface="+mj-ea"/>
                            <a:cs typeface="メイリオ" panose="020B0604030504040204" pitchFamily="50" charset="-128"/>
                          </a:rPr>
                          <m:t>𝑡𝑒</m:t>
                        </m:r>
                      </m:sub>
                    </m:sSub>
                  </m:oMath>
                </a14:m>
                <a:r>
                  <a:rPr kumimoji="1" lang="ja-JP" altLang="en-US" sz="1400" dirty="0" smtClean="0">
                    <a:latin typeface="+mj-lt"/>
                    <a:ea typeface="+mj-ea"/>
                    <a:cs typeface="メイリオ" panose="020B0604030504040204" pitchFamily="50" charset="-128"/>
                  </a:rPr>
                  <a:t> </a:t>
                </a:r>
                <a:r>
                  <a:rPr kumimoji="1" lang="en-US" altLang="ja-JP" sz="1400" dirty="0" smtClean="0">
                    <a:latin typeface="+mj-lt"/>
                    <a:ea typeface="+mj-ea"/>
                    <a:cs typeface="メイリオ" panose="020B0604030504040204" pitchFamily="50" charset="-128"/>
                  </a:rPr>
                  <a:t>fixed at </a:t>
                </a:r>
                <a14:m>
                  <m:oMath xmlns:m="http://schemas.openxmlformats.org/officeDocument/2006/math">
                    <m:r>
                      <a:rPr kumimoji="1" lang="en-US" altLang="ja-JP" sz="1400" b="0" i="1" smtClean="0">
                        <a:latin typeface="Cambria Math"/>
                        <a:ea typeface="+mj-ea"/>
                        <a:cs typeface="メイリオ" panose="020B0604030504040204" pitchFamily="50" charset="-128"/>
                      </a:rPr>
                      <m:t>∼0.5 </m:t>
                    </m:r>
                  </m:oMath>
                </a14:m>
                <a:endParaRPr kumimoji="1" lang="ja-JP" altLang="en-US" sz="1400" dirty="0">
                  <a:latin typeface="+mj-lt"/>
                  <a:ea typeface="+mj-ea"/>
                  <a:cs typeface="メイリオ" panose="020B0604030504040204" pitchFamily="50" charset="-128"/>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208720" y="6297802"/>
                <a:ext cx="3809020" cy="324769"/>
              </a:xfrm>
              <a:prstGeom prst="rect">
                <a:avLst/>
              </a:prstGeom>
              <a:blipFill rotWithShape="1">
                <a:blip r:embed="rId8"/>
                <a:stretch>
                  <a:fillRect l="-320" t="-3774" b="-113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97799" y="6297802"/>
                <a:ext cx="3846139" cy="317203"/>
              </a:xfrm>
              <a:prstGeom prst="rect">
                <a:avLst/>
              </a:prstGeom>
              <a:noFill/>
            </p:spPr>
            <p:txBody>
              <a:bodyPr wrap="square" rtlCol="0">
                <a:spAutoFit/>
              </a:bodyPr>
              <a:lstStyle/>
              <a:p>
                <a:r>
                  <a:rPr kumimoji="1" lang="en-US" altLang="ja-JP" sz="1400" dirty="0" smtClean="0">
                    <a:latin typeface="+mj-lt"/>
                    <a:ea typeface="+mj-ea"/>
                    <a:cs typeface="メイリオ" panose="020B0604030504040204" pitchFamily="50" charset="-128"/>
                  </a:rPr>
                  <a:t>Fig.7 </a:t>
                </a:r>
                <a14:m>
                  <m:oMath xmlns:m="http://schemas.openxmlformats.org/officeDocument/2006/math">
                    <m:sSub>
                      <m:sSubPr>
                        <m:ctrlPr>
                          <a:rPr kumimoji="1" lang="en-US" altLang="ja-JP" sz="1400" b="0" i="1" smtClean="0">
                            <a:latin typeface="Cambria Math"/>
                            <a:ea typeface="+mj-ea"/>
                            <a:cs typeface="メイリオ" panose="020B0604030504040204" pitchFamily="50" charset="-128"/>
                          </a:rPr>
                        </m:ctrlPr>
                      </m:sSubPr>
                      <m:e>
                        <m:r>
                          <a:rPr kumimoji="1" lang="en-US" altLang="ja-JP" sz="1400" b="0" i="1" smtClean="0">
                            <a:latin typeface="Cambria Math" panose="02040503050406030204" pitchFamily="18" charset="0"/>
                            <a:ea typeface="+mj-ea"/>
                            <a:cs typeface="メイリオ" panose="020B0604030504040204" pitchFamily="50" charset="-128"/>
                          </a:rPr>
                          <m:t>𝜂</m:t>
                        </m:r>
                      </m:e>
                      <m:sub>
                        <m:r>
                          <a:rPr kumimoji="1" lang="en-US" altLang="ja-JP" sz="1400" b="0" i="1" smtClean="0">
                            <a:latin typeface="Cambria Math" panose="02040503050406030204" pitchFamily="18" charset="0"/>
                            <a:ea typeface="+mj-ea"/>
                            <a:cs typeface="メイリオ" panose="020B0604030504040204" pitchFamily="50" charset="-128"/>
                          </a:rPr>
                          <m:t>𝑒</m:t>
                        </m:r>
                        <m:r>
                          <a:rPr kumimoji="1" lang="en-US" altLang="ja-JP" sz="1400" b="0" i="1" smtClean="0">
                            <a:latin typeface="Cambria Math" panose="02040503050406030204" pitchFamily="18" charset="0"/>
                            <a:ea typeface="+mj-ea"/>
                            <a:cs typeface="メイリオ" panose="020B0604030504040204" pitchFamily="50" charset="-128"/>
                          </a:rPr>
                          <m:t>,</m:t>
                        </m:r>
                        <m:r>
                          <a:rPr kumimoji="1" lang="en-US" altLang="ja-JP" sz="1400" b="0" i="1" smtClean="0">
                            <a:latin typeface="Cambria Math" panose="02040503050406030204" pitchFamily="18" charset="0"/>
                            <a:ea typeface="+mj-ea"/>
                            <a:cs typeface="メイリオ" panose="020B0604030504040204" pitchFamily="50" charset="-128"/>
                          </a:rPr>
                          <m:t>𝑖</m:t>
                        </m:r>
                      </m:sub>
                    </m:sSub>
                  </m:oMath>
                </a14:m>
                <a:r>
                  <a:rPr kumimoji="1" lang="ja-JP" altLang="en-US" sz="1400" dirty="0" smtClean="0">
                    <a:latin typeface="+mj-lt"/>
                    <a:ea typeface="+mj-ea"/>
                    <a:cs typeface="メイリオ" panose="020B0604030504040204" pitchFamily="50" charset="-128"/>
                  </a:rPr>
                  <a:t> </a:t>
                </a:r>
                <a:r>
                  <a:rPr kumimoji="1" lang="en-US" altLang="ja-JP" sz="1400" dirty="0" smtClean="0">
                    <a:latin typeface="+mj-lt"/>
                    <a:ea typeface="+mj-ea"/>
                    <a:cs typeface="メイリオ" panose="020B0604030504040204" pitchFamily="50" charset="-128"/>
                  </a:rPr>
                  <a:t>scan for </a:t>
                </a:r>
                <a14:m>
                  <m:oMath xmlns:m="http://schemas.openxmlformats.org/officeDocument/2006/math">
                    <m:r>
                      <a:rPr kumimoji="1" lang="en-US" altLang="ja-JP" sz="1400" b="0" i="1" smtClean="0">
                        <a:latin typeface="Cambria Math"/>
                        <a:ea typeface="+mj-ea"/>
                        <a:cs typeface="メイリオ" panose="020B0604030504040204" pitchFamily="50" charset="-128"/>
                      </a:rPr>
                      <m:t>𝛾</m:t>
                    </m:r>
                    <m:r>
                      <a:rPr kumimoji="1" lang="en-US" altLang="ja-JP" sz="1400" b="0" i="1" smtClean="0">
                        <a:latin typeface="Cambria Math"/>
                        <a:ea typeface="+mj-ea"/>
                        <a:cs typeface="メイリオ" panose="020B0604030504040204" pitchFamily="50" charset="-128"/>
                      </a:rPr>
                      <m:t>(</m:t>
                    </m:r>
                    <m:r>
                      <m:rPr>
                        <m:sty m:val="p"/>
                      </m:rPr>
                      <a:rPr kumimoji="1" lang="en-US" altLang="ja-JP" sz="1400" b="0" i="0" smtClean="0">
                        <a:latin typeface="Cambria Math"/>
                        <a:ea typeface="+mj-ea"/>
                        <a:cs typeface="メイリオ" panose="020B0604030504040204" pitchFamily="50" charset="-128"/>
                      </a:rPr>
                      <m:t>Θ</m:t>
                    </m:r>
                    <m:r>
                      <a:rPr kumimoji="1" lang="en-US" altLang="ja-JP" sz="1400" b="0" i="1" smtClean="0">
                        <a:latin typeface="Cambria Math"/>
                        <a:ea typeface="+mj-ea"/>
                        <a:cs typeface="メイリオ" panose="020B0604030504040204" pitchFamily="50" charset="-128"/>
                      </a:rPr>
                      <m:t>)</m:t>
                    </m:r>
                  </m:oMath>
                </a14:m>
                <a:r>
                  <a:rPr kumimoji="1" lang="en-US" altLang="ja-JP" sz="1400" dirty="0" smtClean="0">
                    <a:latin typeface="+mj-lt"/>
                    <a:ea typeface="+mj-ea"/>
                    <a:cs typeface="メイリオ" panose="020B0604030504040204" pitchFamily="50" charset="-128"/>
                  </a:rPr>
                  <a:t>, </a:t>
                </a:r>
                <a14:m>
                  <m:oMath xmlns:m="http://schemas.openxmlformats.org/officeDocument/2006/math">
                    <m:r>
                      <m:rPr>
                        <m:sty m:val="p"/>
                      </m:rPr>
                      <a:rPr kumimoji="1" lang="en-US" altLang="ja-JP" sz="1400" b="0" i="0" dirty="0" smtClean="0">
                        <a:latin typeface="Cambria Math"/>
                        <a:ea typeface="+mj-ea"/>
                        <a:cs typeface="メイリオ" panose="020B0604030504040204" pitchFamily="50" charset="-128"/>
                      </a:rPr>
                      <m:t>Θ</m:t>
                    </m:r>
                  </m:oMath>
                </a14:m>
                <a:r>
                  <a:rPr kumimoji="1" lang="ja-JP" altLang="en-US" sz="1400" dirty="0" smtClean="0">
                    <a:latin typeface="+mj-lt"/>
                    <a:ea typeface="+mj-ea"/>
                    <a:cs typeface="メイリオ" panose="020B0604030504040204" pitchFamily="50" charset="-128"/>
                  </a:rPr>
                  <a:t> </a:t>
                </a:r>
                <a:r>
                  <a:rPr kumimoji="1" lang="en-US" altLang="ja-JP" sz="1400" dirty="0" smtClean="0">
                    <a:latin typeface="+mj-lt"/>
                    <a:ea typeface="+mj-ea"/>
                    <a:cs typeface="メイリオ" panose="020B0604030504040204" pitchFamily="50" charset="-128"/>
                  </a:rPr>
                  <a:t>is fixed at </a:t>
                </a:r>
                <a14:m>
                  <m:oMath xmlns:m="http://schemas.openxmlformats.org/officeDocument/2006/math">
                    <m:r>
                      <a:rPr kumimoji="1" lang="en-US" altLang="ja-JP" sz="1400" b="0" i="1" smtClean="0">
                        <a:latin typeface="Cambria Math"/>
                        <a:ea typeface="+mj-ea"/>
                        <a:cs typeface="メイリオ" panose="020B0604030504040204" pitchFamily="50" charset="-128"/>
                      </a:rPr>
                      <m:t>∼0.75</m:t>
                    </m:r>
                  </m:oMath>
                </a14:m>
                <a:endParaRPr kumimoji="1" lang="ja-JP" altLang="en-US" sz="1400" dirty="0">
                  <a:latin typeface="+mj-lt"/>
                  <a:ea typeface="+mj-ea"/>
                  <a:cs typeface="メイリオ" panose="020B0604030504040204" pitchFamily="50" charset="-12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797799" y="6297802"/>
                <a:ext cx="3846139" cy="317203"/>
              </a:xfrm>
              <a:prstGeom prst="rect">
                <a:avLst/>
              </a:prstGeom>
              <a:blipFill rotWithShape="1">
                <a:blip r:embed="rId9"/>
                <a:stretch>
                  <a:fillRect l="-317" t="-3846" b="-134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5015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ep Blue">
  <a:themeElements>
    <a:clrScheme name="オリジナル">
      <a:dk1>
        <a:srgbClr val="181818"/>
      </a:dk1>
      <a:lt1>
        <a:srgbClr val="F2F2F2"/>
      </a:lt1>
      <a:dk2>
        <a:srgbClr val="002060"/>
      </a:dk2>
      <a:lt2>
        <a:srgbClr val="F2F2F2"/>
      </a:lt2>
      <a:accent1>
        <a:srgbClr val="002060"/>
      </a:accent1>
      <a:accent2>
        <a:srgbClr val="C00000"/>
      </a:accent2>
      <a:accent3>
        <a:srgbClr val="FFC000"/>
      </a:accent3>
      <a:accent4>
        <a:srgbClr val="00B050"/>
      </a:accent4>
      <a:accent5>
        <a:srgbClr val="7030A0"/>
      </a:accent5>
      <a:accent6>
        <a:srgbClr val="0070C0"/>
      </a:accent6>
      <a:hlink>
        <a:srgbClr val="0000BF"/>
      </a:hlink>
      <a:folHlink>
        <a:srgbClr val="800080"/>
      </a:folHlink>
    </a:clrScheme>
    <a:fontScheme name="メイリオフォント">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8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a:latin typeface="+mj-lt"/>
            <a:ea typeface="+mj-ea"/>
            <a:cs typeface="メイリオ" panose="020B0604030504040204" pitchFamily="50"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7386</Words>
  <Application>Microsoft Office PowerPoint</Application>
  <PresentationFormat>On-screen Show (4:3)</PresentationFormat>
  <Paragraphs>295</Paragraphs>
  <Slides>19</Slides>
  <Notes>18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テーマ</vt:lpstr>
      <vt:lpstr>Deep Blue</vt:lpstr>
      <vt:lpstr>Gyrokinetic simulation of electron turbulence spectrum</vt:lpstr>
      <vt:lpstr>Plasma in turbulent state</vt:lpstr>
      <vt:lpstr>Gyrokinetics</vt:lpstr>
      <vt:lpstr>Zonal flow formation through self organization</vt:lpstr>
      <vt:lpstr>Zonal flow formation through self organization</vt:lpstr>
      <vt:lpstr>Summary of results</vt:lpstr>
      <vt:lpstr>Summary of results</vt:lpstr>
      <vt:lpstr>Simulation condition</vt:lpstr>
      <vt:lpstr>ETG mode instability dependence on Θ and η_e </vt:lpstr>
      <vt:lpstr>Decaying turbulence simulation</vt:lpstr>
      <vt:lpstr>Zonal flow formation in  electron decaying turbulence</vt:lpstr>
      <vt:lpstr>Turbulence energy spectrum:  inertial range for dual cascade</vt:lpstr>
      <vt:lpstr>Turbulence energy spectrum:  inertial range for dual cascade</vt:lpstr>
      <vt:lpstr>Summary of results</vt:lpstr>
      <vt:lpstr>2-D energy spectrum anisotropy dependence on τ,ρ_s</vt:lpstr>
      <vt:lpstr>2-D energy spectrum anisotropy dependence on τ,ρ_s</vt:lpstr>
      <vt:lpstr>Conclusion</vt:lpstr>
      <vt:lpstr>Cascading in spectrum structure</vt:lpstr>
      <vt:lpstr>Energy balance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Gyrokinetic simulation of electron turbulence spectrum</dc:title>
  <dc:creator>Chika Kawai</dc:creator>
  <cp:lastModifiedBy>Chika KAWAI</cp:lastModifiedBy>
  <cp:revision>82</cp:revision>
  <dcterms:created xsi:type="dcterms:W3CDTF">2015-02-06T04:18:53Z</dcterms:created>
  <dcterms:modified xsi:type="dcterms:W3CDTF">2015-03-04T21:54:48Z</dcterms:modified>
</cp:coreProperties>
</file>