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embeddings/Microsoft___22.bin" ContentType="application/vnd.openxmlformats-officedocument.oleObje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embeddings/Microsoft___19.bin" ContentType="application/vnd.openxmlformats-officedocument.oleObject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embeddings/Microsoft___6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embeddings/Microsoft___11.bin" ContentType="application/vnd.openxmlformats-officedocument.oleObject"/>
  <Override PartName="/ppt/embeddings/Microsoft___15.bin" ContentType="application/vnd.openxmlformats-officedocument.oleObject"/>
  <Override PartName="/ppt/embeddings/Microsoft___27.bin" ContentType="application/vnd.openxmlformats-officedocument.oleObject"/>
  <Override PartName="/ppt/embeddings/Microsoft___2.bin" ContentType="application/vnd.openxmlformats-officedocument.oleObject"/>
  <Override PartName="/docProps/app.xml" ContentType="application/vnd.openxmlformats-officedocument.extended-properties+xml"/>
  <Default Extension="xml" ContentType="application/xml"/>
  <Override PartName="/ppt/tableStyles.xml" ContentType="application/vnd.openxmlformats-officedocument.presentationml.tableStyles+xml"/>
  <Override PartName="/ppt/embeddings/Microsoft___23.bin" ContentType="application/vnd.openxmlformats-officedocument.oleObject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embeddings/Microsoft___16.bin" ContentType="application/vnd.openxmlformats-officedocument.oleObject"/>
  <Override PartName="/ppt/slides/slide2.xml" ContentType="application/vnd.openxmlformats-officedocument.presentationml.slide+xml"/>
  <Override PartName="/ppt/embeddings/Microsoft___7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embeddings/Microsoft___12.bin" ContentType="application/vnd.openxmlformats-officedocument.oleObject"/>
  <Override PartName="/ppt/embeddings/Microsoft___3.bin" ContentType="application/vnd.openxmlformats-officedocument.oleObject"/>
  <Override PartName="/ppt/embeddings/Microsoft___24.bin" ContentType="application/vnd.openxmlformats-officedocument.oleObject"/>
  <Override PartName="/ppt/slides/slide16.xml" ContentType="application/vnd.openxmlformats-officedocument.presentationml.slide+xml"/>
  <Override PartName="/ppt/embeddings/Microsoft___20.bin" ContentType="application/vnd.openxmlformats-officedocument.oleObject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__17.bin" ContentType="application/vnd.openxmlformats-officedocument.oleObject"/>
  <Override PartName="/ppt/embeddings/Microsoft___8.bin" ContentType="application/vnd.openxmlformats-officedocument.oleObject"/>
  <Override PartName="/ppt/slideLayouts/slideLayout3.xml" ContentType="application/vnd.openxmlformats-officedocument.presentationml.slideLayout+xml"/>
  <Override PartName="/ppt/embeddings/Microsoft___13.bin" ContentType="application/vnd.openxmlformats-officedocument.oleObject"/>
  <Override PartName="/ppt/embeddings/Microsoft___4.bin" ContentType="application/vnd.openxmlformats-officedocument.oleObject"/>
  <Override PartName="/ppt/embeddings/Microsoft___25.bin" ContentType="application/vnd.openxmlformats-officedocument.oleObject"/>
  <Override PartName="/ppt/slides/slide17.xml" ContentType="application/vnd.openxmlformats-officedocument.presentationml.slide+xml"/>
  <Override PartName="/ppt/embeddings/Microsoft___21.bin" ContentType="application/vnd.openxmlformats-officedocument.oleObject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embeddings/Microsoft___18.bin" ContentType="application/vnd.openxmlformats-officedocument.oleObject"/>
  <Override PartName="/ppt/embeddings/Microsoft___9.bin" ContentType="application/vnd.openxmlformats-officedocument.oleObject"/>
  <Override PartName="/ppt/slideLayouts/slideLayout4.xml" ContentType="application/vnd.openxmlformats-officedocument.presentationml.slideLayout+xml"/>
  <Override PartName="/ppt/embeddings/Microsoft___14.bin" ContentType="application/vnd.openxmlformats-officedocument.oleObject"/>
  <Override PartName="/ppt/slideMasters/slideMaster1.xml" ContentType="application/vnd.openxmlformats-officedocument.presentationml.slideMaster+xml"/>
  <Override PartName="/ppt/embeddings/Microsoft___5.bin" ContentType="application/vnd.openxmlformats-officedocument.oleObject"/>
  <Override PartName="/ppt/theme/theme1.xml" ContentType="application/vnd.openxmlformats-officedocument.theme+xml"/>
  <Override PartName="/ppt/embeddings/Microsoft___10.bin" ContentType="application/vnd.openxmlformats-officedocument.oleObject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embeddings/Microsoft___1.bin" ContentType="application/vnd.openxmlformats-officedocument.oleObject"/>
  <Override PartName="/ppt/embeddings/Microsoft___26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421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7" r:id="rId4"/>
    <p:sldId id="274" r:id="rId5"/>
    <p:sldId id="263" r:id="rId6"/>
    <p:sldId id="265" r:id="rId7"/>
    <p:sldId id="262" r:id="rId8"/>
    <p:sldId id="264" r:id="rId9"/>
    <p:sldId id="268" r:id="rId10"/>
    <p:sldId id="259" r:id="rId11"/>
    <p:sldId id="260" r:id="rId12"/>
    <p:sldId id="270" r:id="rId13"/>
    <p:sldId id="261" r:id="rId14"/>
    <p:sldId id="271" r:id="rId15"/>
    <p:sldId id="272" r:id="rId16"/>
    <p:sldId id="266" r:id="rId17"/>
    <p:sldId id="273" r:id="rId18"/>
    <p:sldId id="267" r:id="rId1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ict"/><Relationship Id="rId4" Type="http://schemas.openxmlformats.org/officeDocument/2006/relationships/image" Target="../media/image9.pict"/><Relationship Id="rId5" Type="http://schemas.openxmlformats.org/officeDocument/2006/relationships/image" Target="../media/image10.pict"/><Relationship Id="rId6" Type="http://schemas.openxmlformats.org/officeDocument/2006/relationships/image" Target="../media/image11.pict"/><Relationship Id="rId7" Type="http://schemas.openxmlformats.org/officeDocument/2006/relationships/image" Target="../media/image12.pict"/><Relationship Id="rId8" Type="http://schemas.openxmlformats.org/officeDocument/2006/relationships/image" Target="../media/image13.pict"/><Relationship Id="rId1" Type="http://schemas.openxmlformats.org/officeDocument/2006/relationships/image" Target="../media/image6.pict"/><Relationship Id="rId2" Type="http://schemas.openxmlformats.org/officeDocument/2006/relationships/image" Target="../media/image7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ict"/><Relationship Id="rId4" Type="http://schemas.openxmlformats.org/officeDocument/2006/relationships/image" Target="../media/image20.pict"/><Relationship Id="rId5" Type="http://schemas.openxmlformats.org/officeDocument/2006/relationships/image" Target="../media/image21.pict"/><Relationship Id="rId6" Type="http://schemas.openxmlformats.org/officeDocument/2006/relationships/image" Target="../media/image22.pict"/><Relationship Id="rId7" Type="http://schemas.openxmlformats.org/officeDocument/2006/relationships/image" Target="../media/image23.pict"/><Relationship Id="rId8" Type="http://schemas.openxmlformats.org/officeDocument/2006/relationships/image" Target="../media/image12.pict"/><Relationship Id="rId9" Type="http://schemas.openxmlformats.org/officeDocument/2006/relationships/image" Target="../media/image10.pict"/><Relationship Id="rId10" Type="http://schemas.openxmlformats.org/officeDocument/2006/relationships/image" Target="../media/image24.pict"/><Relationship Id="rId1" Type="http://schemas.openxmlformats.org/officeDocument/2006/relationships/image" Target="../media/image17.pict"/><Relationship Id="rId2" Type="http://schemas.openxmlformats.org/officeDocument/2006/relationships/image" Target="../media/image18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ict"/><Relationship Id="rId2" Type="http://schemas.openxmlformats.org/officeDocument/2006/relationships/image" Target="../media/image32.pict"/><Relationship Id="rId3" Type="http://schemas.openxmlformats.org/officeDocument/2006/relationships/image" Target="../media/image3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09B5F-7A03-D14F-8021-C372DCED2001}" type="datetimeFigureOut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B234A-4871-6647-B16F-5105E2A9CC5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C7B2E-B66B-F640-A195-841F18972DAC}" type="datetimeFigureOut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A3460-0CFE-1E46-953D-BFFBAAF16FB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EBW</a:t>
            </a:r>
            <a:r>
              <a:rPr lang="ja-JP" altLang="en-US" dirty="0" smtClean="0"/>
              <a:t>は</a:t>
            </a:r>
            <a:r>
              <a:rPr lang="en-US" altLang="ja-JP" dirty="0" smtClean="0"/>
              <a:t>ECH</a:t>
            </a:r>
            <a:r>
              <a:rPr lang="ja-JP" altLang="en-US" dirty="0" smtClean="0"/>
              <a:t>とは別に</a:t>
            </a:r>
            <a:r>
              <a:rPr lang="en-US" altLang="ja-JP" dirty="0" smtClean="0"/>
              <a:t>EBW</a:t>
            </a:r>
            <a:r>
              <a:rPr lang="ja-JP" altLang="en-US" dirty="0" smtClean="0"/>
              <a:t>励起用のアンテナを設置している。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3460-0CFE-1E46-953D-BFFBAAF16FB0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1BF05-4D0E-AE42-96CE-A96786F0DBB7}" type="datetime1">
              <a:rPr kumimoji="1" lang="ja-JP" altLang="en-US" smtClean="0"/>
              <a:pPr/>
              <a:t>15.3.5</a:t>
            </a:fld>
            <a:endParaRPr kumimoji="1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E285-444D-4C0C-8BFA-BDB311F86A90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4A7B-E1DF-C34E-B8F9-BBBE8901DFC0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DD336-0921-4145-A212-113F193A7CFF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6BF8-D438-254B-BD38-B216E3E61CB8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7726-0539-9F4C-8B8F-A86E698FF2EA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図付き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147-A8D2-FC48-93B4-CB9279D0CEF3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A4A9-419D-E846-999E-BCB59633E052}" type="datetime1">
              <a:rPr kumimoji="1" lang="ja-JP" altLang="en-US" smtClean="0"/>
              <a:pPr/>
              <a:t>15.3.5</a:t>
            </a:fld>
            <a:endParaRPr kumimoji="1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4F85-A994-48A2-9419-7B6980C315A3}" type="slidenum">
              <a:rPr kumimoji="0" lang="ja-JP" altLang="en-US" smtClean="0"/>
              <a:pPr/>
              <a:t>‹#›</a:t>
            </a:fld>
            <a:endParaRPr kumimoji="0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85204-532A-FB47-8F02-C370A42FC4C6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AD8A-C1C4-DF45-B6E4-11C367EE9BF1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4DF90-97B4-D643-BE3A-3CB17431DF50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00BA-1243-8740-8665-50EE619DDC8A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8EEAB-9A1F-C142-A212-C0D47B9B3555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ja-JP" altLang="en-US" smtClean="0"/>
              <a:t>マスタ タイトルの書式設定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838757E-EE41-C840-9622-8743DF5CE935}" type="datetime1">
              <a:rPr lang="ja-JP" altLang="en-US" smtClean="0"/>
              <a:pPr/>
              <a:t>15.3.5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941DD639-B606-9045-AB75-DD1556E1033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kumimoji="1"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kumimoji="1"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25.bin"/><Relationship Id="rId4" Type="http://schemas.openxmlformats.org/officeDocument/2006/relationships/oleObject" Target="../embeddings/Microsoft___26.bin"/><Relationship Id="rId5" Type="http://schemas.openxmlformats.org/officeDocument/2006/relationships/oleObject" Target="../embeddings/Microsoft___27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__9.bin"/><Relationship Id="rId12" Type="http://schemas.openxmlformats.org/officeDocument/2006/relationships/oleObject" Target="../embeddings/Microsoft___10.bin"/><Relationship Id="rId13" Type="http://schemas.openxmlformats.org/officeDocument/2006/relationships/oleObject" Target="../embeddings/Microsoft___11.bin"/><Relationship Id="rId14" Type="http://schemas.openxmlformats.org/officeDocument/2006/relationships/oleObject" Target="../embeddings/Microsoft___1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__1.bin"/><Relationship Id="rId4" Type="http://schemas.openxmlformats.org/officeDocument/2006/relationships/oleObject" Target="../embeddings/Microsoft___2.bin"/><Relationship Id="rId5" Type="http://schemas.openxmlformats.org/officeDocument/2006/relationships/oleObject" Target="../embeddings/Microsoft___3.bin"/><Relationship Id="rId6" Type="http://schemas.openxmlformats.org/officeDocument/2006/relationships/oleObject" Target="../embeddings/Microsoft___4.bin"/><Relationship Id="rId7" Type="http://schemas.openxmlformats.org/officeDocument/2006/relationships/oleObject" Target="../embeddings/Microsoft___5.bin"/><Relationship Id="rId8" Type="http://schemas.openxmlformats.org/officeDocument/2006/relationships/oleObject" Target="../embeddings/Microsoft___6.bin"/><Relationship Id="rId9" Type="http://schemas.openxmlformats.org/officeDocument/2006/relationships/oleObject" Target="../embeddings/Microsoft___7.bin"/><Relationship Id="rId10" Type="http://schemas.openxmlformats.org/officeDocument/2006/relationships/oleObject" Target="../embeddings/Microsoft___8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__21.bin"/><Relationship Id="rId12" Type="http://schemas.openxmlformats.org/officeDocument/2006/relationships/oleObject" Target="../embeddings/Microsoft___22.bin"/><Relationship Id="rId13" Type="http://schemas.openxmlformats.org/officeDocument/2006/relationships/oleObject" Target="../embeddings/Microsoft___23.bin"/><Relationship Id="rId14" Type="http://schemas.openxmlformats.org/officeDocument/2006/relationships/oleObject" Target="../embeddings/Microsoft___2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Microsoft___13.bin"/><Relationship Id="rId4" Type="http://schemas.openxmlformats.org/officeDocument/2006/relationships/oleObject" Target="../embeddings/Microsoft___14.bin"/><Relationship Id="rId5" Type="http://schemas.openxmlformats.org/officeDocument/2006/relationships/oleObject" Target="../embeddings/Microsoft___15.bin"/><Relationship Id="rId6" Type="http://schemas.openxmlformats.org/officeDocument/2006/relationships/oleObject" Target="../embeddings/Microsoft___16.bin"/><Relationship Id="rId7" Type="http://schemas.openxmlformats.org/officeDocument/2006/relationships/oleObject" Target="../embeddings/Microsoft___17.bin"/><Relationship Id="rId8" Type="http://schemas.openxmlformats.org/officeDocument/2006/relationships/oleObject" Target="../embeddings/Microsoft___18.bin"/><Relationship Id="rId9" Type="http://schemas.openxmlformats.org/officeDocument/2006/relationships/oleObject" Target="../embeddings/Microsoft___19.bin"/><Relationship Id="rId10" Type="http://schemas.openxmlformats.org/officeDocument/2006/relationships/oleObject" Target="../embeddings/Microsoft___2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7200" y="2088482"/>
            <a:ext cx="8458200" cy="1470025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高エネルギー電子による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電子バーンシュタイン波の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波長変化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5461" y="4048393"/>
            <a:ext cx="8929575" cy="1752600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chemeClr val="tx1"/>
                </a:solidFill>
              </a:rPr>
              <a:t>東京大学新領域創成科学研究科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r>
              <a:rPr lang="ja-JP" altLang="en-US" sz="2800" u="sng" dirty="0" smtClean="0">
                <a:solidFill>
                  <a:schemeClr val="tx1"/>
                </a:solidFill>
              </a:rPr>
              <a:t>竹本卓斗</a:t>
            </a:r>
            <a:r>
              <a:rPr lang="ja-JP" altLang="en-US" sz="2800" dirty="0" smtClean="0">
                <a:solidFill>
                  <a:schemeClr val="tx1"/>
                </a:solidFill>
              </a:rPr>
              <a:t>、内島健一朗、中山龍、森川淳二、小川雄一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Single Probe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電子エネルギー分布計測</a:t>
            </a:r>
            <a:endParaRPr lang="ja-JP" altLang="en-US" dirty="0"/>
          </a:p>
        </p:txBody>
      </p:sp>
      <p:pic>
        <p:nvPicPr>
          <p:cNvPr id="3" name="図 2" descr="SP_EEDF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5733" y="1458603"/>
            <a:ext cx="6152534" cy="324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927050" y="5389881"/>
            <a:ext cx="62206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バルク温度として</a:t>
            </a:r>
            <a:r>
              <a:rPr lang="en-US" altLang="ja-JP" sz="2000" dirty="0" smtClean="0"/>
              <a:t>6 </a:t>
            </a:r>
            <a:r>
              <a:rPr lang="en-US" altLang="ja-JP" sz="2000" dirty="0" err="1" smtClean="0"/>
              <a:t>eV</a:t>
            </a:r>
            <a:r>
              <a:rPr lang="ja-JP" altLang="en-US" sz="2000" dirty="0" smtClean="0"/>
              <a:t>が観測されている。</a:t>
            </a:r>
            <a:endParaRPr lang="en-US" altLang="ja-JP" sz="2000" dirty="0" smtClean="0"/>
          </a:p>
          <a:p>
            <a:r>
              <a:rPr lang="en-US" altLang="ja-JP" sz="2000" dirty="0" smtClean="0"/>
              <a:t>Triple Probe </a:t>
            </a:r>
            <a:r>
              <a:rPr lang="ja-JP" altLang="en-US" sz="2000" dirty="0" smtClean="0"/>
              <a:t>の計測結果と一致。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高温成分は現れているが、はっきりしない。</a:t>
            </a:r>
            <a:endParaRPr kumimoji="1" lang="en-US" altLang="ja-JP" sz="2000" dirty="0" smtClean="0"/>
          </a:p>
        </p:txBody>
      </p:sp>
      <p:sp>
        <p:nvSpPr>
          <p:cNvPr id="6" name="角丸四角形 5"/>
          <p:cNvSpPr/>
          <p:nvPr/>
        </p:nvSpPr>
        <p:spPr>
          <a:xfrm>
            <a:off x="1768833" y="5389880"/>
            <a:ext cx="5755287" cy="1015663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Faraday Cup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電子エネルギー分布計測</a:t>
            </a:r>
            <a:endParaRPr lang="ja-JP" altLang="en-US" dirty="0"/>
          </a:p>
        </p:txBody>
      </p:sp>
      <p:pic>
        <p:nvPicPr>
          <p:cNvPr id="3" name="図 2" descr="EEDF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4000" y="1472257"/>
            <a:ext cx="6156000" cy="3241640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1175570" y="4836792"/>
            <a:ext cx="6580701" cy="1857201"/>
            <a:chOff x="1175570" y="4836792"/>
            <a:chExt cx="6580701" cy="1857201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1297265" y="4939882"/>
              <a:ext cx="635273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 smtClean="0"/>
                <a:t>Faraday Cup </a:t>
              </a:r>
              <a:r>
                <a:rPr kumimoji="1" lang="ja-JP" altLang="en-US" sz="2000" dirty="0" smtClean="0"/>
                <a:t>は低エネルギー部分が計測できていない。</a:t>
              </a:r>
              <a:endParaRPr kumimoji="1" lang="en-US" altLang="ja-JP" sz="2000" dirty="0" smtClean="0"/>
            </a:p>
            <a:p>
              <a:r>
                <a:rPr lang="ja-JP" altLang="en-US" sz="2000" dirty="0" smtClean="0"/>
                <a:t>空間電位がシングルプローブ</a:t>
              </a:r>
              <a:r>
                <a:rPr lang="en-US" altLang="en-US" sz="2000" dirty="0" smtClean="0"/>
                <a:t>の</a:t>
              </a:r>
              <a:r>
                <a:rPr lang="ja-JP" altLang="en-US" sz="2000" dirty="0" smtClean="0"/>
                <a:t>計測と同一だとすると、</a:t>
              </a:r>
              <a:endParaRPr lang="en-US" altLang="ja-JP" sz="2000" dirty="0" smtClean="0"/>
            </a:p>
            <a:p>
              <a:r>
                <a:rPr lang="ja-JP" altLang="en-US" sz="2000" dirty="0" smtClean="0">
                  <a:solidFill>
                    <a:srgbClr val="FF0000"/>
                  </a:solidFill>
                </a:rPr>
                <a:t>シングルプローブと高エネルギー部分の温度がほぼ一致</a:t>
              </a:r>
              <a:r>
                <a:rPr lang="ja-JP" altLang="en-US" sz="2000" dirty="0" smtClean="0"/>
                <a:t>。</a:t>
              </a:r>
              <a:endParaRPr lang="en-US" altLang="ja-JP" sz="2000" dirty="0" smtClean="0"/>
            </a:p>
            <a:p>
              <a:r>
                <a:rPr lang="ja-JP" altLang="en-US" sz="2000" dirty="0" smtClean="0"/>
                <a:t>更に高温度成分が観測できており、</a:t>
              </a:r>
              <a:endParaRPr lang="en-US" altLang="ja-JP" sz="2000" dirty="0" smtClean="0"/>
            </a:p>
            <a:p>
              <a:r>
                <a:rPr lang="en-US" altLang="ja-JP" sz="2000" dirty="0" smtClean="0">
                  <a:solidFill>
                    <a:srgbClr val="FF0000"/>
                  </a:solidFill>
                </a:rPr>
                <a:t>50eV</a:t>
              </a:r>
              <a:r>
                <a:rPr lang="ja-JP" altLang="en-US" sz="2000" dirty="0" smtClean="0">
                  <a:solidFill>
                    <a:srgbClr val="FF0000"/>
                  </a:solidFill>
                </a:rPr>
                <a:t>が全体の</a:t>
              </a:r>
              <a:r>
                <a:rPr lang="en-US" altLang="ja-JP" sz="2000" dirty="0" smtClean="0">
                  <a:solidFill>
                    <a:srgbClr val="FF0000"/>
                  </a:solidFill>
                </a:rPr>
                <a:t>10%</a:t>
              </a:r>
              <a:r>
                <a:rPr lang="ja-JP" altLang="en-US" sz="2000" dirty="0" smtClean="0">
                  <a:solidFill>
                    <a:srgbClr val="FF0000"/>
                  </a:solidFill>
                </a:rPr>
                <a:t>程度</a:t>
              </a:r>
              <a:r>
                <a:rPr lang="ja-JP" altLang="en-US" sz="2000" dirty="0" smtClean="0"/>
                <a:t>存在することが分かる。</a:t>
              </a:r>
              <a:endParaRPr lang="en-US" altLang="ja-JP" sz="2000" dirty="0" smtClean="0"/>
            </a:p>
          </p:txBody>
        </p:sp>
        <p:sp>
          <p:nvSpPr>
            <p:cNvPr id="7" name="角丸四角形 6"/>
            <p:cNvSpPr/>
            <p:nvPr/>
          </p:nvSpPr>
          <p:spPr>
            <a:xfrm>
              <a:off x="1175570" y="4836792"/>
              <a:ext cx="6580701" cy="1857201"/>
            </a:xfrm>
            <a:prstGeom prst="round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89280" y="3577492"/>
            <a:ext cx="901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10 %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Faraday Cup</a:t>
            </a:r>
            <a:r>
              <a:rPr lang="ja-JP" altLang="en-US" dirty="0" smtClean="0"/>
              <a:t>で低エネルギーが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観測できていない原因</a:t>
            </a:r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69563" y="5260005"/>
            <a:ext cx="6378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電子飽和領域に達する前に、電子電流が減少している。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2</a:t>
            </a:r>
            <a:r>
              <a:rPr lang="ja-JP" altLang="en-US" sz="2000" dirty="0" smtClean="0"/>
              <a:t>次電子が</a:t>
            </a:r>
            <a:r>
              <a:rPr lang="en-US" altLang="ja-JP" sz="2000" dirty="0" smtClean="0"/>
              <a:t>Grid 2</a:t>
            </a:r>
            <a:r>
              <a:rPr lang="ja-JP" altLang="en-US" sz="2000" dirty="0" smtClean="0"/>
              <a:t>に捕捉されてしまっている可能性がある。</a:t>
            </a:r>
            <a:endParaRPr lang="en-US" altLang="ja-JP" sz="2000" dirty="0" smtClean="0"/>
          </a:p>
          <a:p>
            <a:r>
              <a:rPr lang="ja-JP" altLang="en-US" sz="2000" dirty="0" smtClean="0"/>
              <a:t>コレクタに電圧を印加しなければならない。</a:t>
            </a:r>
            <a:endParaRPr lang="en-US" altLang="ja-JP" sz="2000" dirty="0" smtClean="0"/>
          </a:p>
        </p:txBody>
      </p:sp>
      <p:grpSp>
        <p:nvGrpSpPr>
          <p:cNvPr id="73" name="図形グループ 72"/>
          <p:cNvGrpSpPr/>
          <p:nvPr/>
        </p:nvGrpSpPr>
        <p:grpSpPr>
          <a:xfrm>
            <a:off x="6413441" y="1999962"/>
            <a:ext cx="2333894" cy="2223994"/>
            <a:chOff x="5197064" y="1653906"/>
            <a:chExt cx="2333894" cy="2223994"/>
          </a:xfrm>
        </p:grpSpPr>
        <p:cxnSp>
          <p:nvCxnSpPr>
            <p:cNvPr id="11" name="直線矢印コネクタ 10"/>
            <p:cNvCxnSpPr/>
            <p:nvPr/>
          </p:nvCxnSpPr>
          <p:spPr>
            <a:xfrm rot="10800000">
              <a:off x="5544093" y="2362239"/>
              <a:ext cx="1502096" cy="1588"/>
            </a:xfrm>
            <a:prstGeom prst="straightConnector1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>
              <a:off x="5830858" y="2567056"/>
              <a:ext cx="655459" cy="501770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正方形/長方形 26"/>
            <p:cNvSpPr/>
            <p:nvPr/>
          </p:nvSpPr>
          <p:spPr>
            <a:xfrm>
              <a:off x="5284641" y="1653906"/>
              <a:ext cx="259452" cy="207379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9" name="直線コネクタ 28"/>
            <p:cNvCxnSpPr/>
            <p:nvPr/>
          </p:nvCxnSpPr>
          <p:spPr>
            <a:xfrm rot="5400000">
              <a:off x="5450615" y="2690403"/>
              <a:ext cx="2072995" cy="1590"/>
            </a:xfrm>
            <a:prstGeom prst="line">
              <a:avLst/>
            </a:prstGeom>
            <a:ln w="38100" cap="flat" cmpd="sng" algn="ctr">
              <a:solidFill>
                <a:srgbClr val="7F7F7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矢印コネクタ 36"/>
            <p:cNvCxnSpPr/>
            <p:nvPr/>
          </p:nvCxnSpPr>
          <p:spPr>
            <a:xfrm rot="16200000" flipH="1">
              <a:off x="5676936" y="2692509"/>
              <a:ext cx="866128" cy="752635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矢印コネクタ 44"/>
            <p:cNvCxnSpPr/>
            <p:nvPr/>
          </p:nvCxnSpPr>
          <p:spPr>
            <a:xfrm flipV="1">
              <a:off x="5733684" y="1679364"/>
              <a:ext cx="752633" cy="464404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図形グループ 51"/>
            <p:cNvGrpSpPr/>
            <p:nvPr/>
          </p:nvGrpSpPr>
          <p:grpSpPr>
            <a:xfrm>
              <a:off x="6943777" y="2227061"/>
              <a:ext cx="587181" cy="246221"/>
              <a:chOff x="7305643" y="2310848"/>
              <a:chExt cx="587181" cy="246221"/>
            </a:xfrm>
          </p:grpSpPr>
          <p:sp>
            <p:nvSpPr>
              <p:cNvPr id="49" name="円/楕円 48"/>
              <p:cNvSpPr>
                <a:spLocks noChangeAspect="1"/>
              </p:cNvSpPr>
              <p:nvPr/>
            </p:nvSpPr>
            <p:spPr>
              <a:xfrm>
                <a:off x="7491233" y="2324066"/>
                <a:ext cx="216001" cy="21978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7305643" y="2310848"/>
                <a:ext cx="587181" cy="2462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000" dirty="0" smtClean="0"/>
                  <a:t>ー</a:t>
                </a:r>
                <a:endParaRPr kumimoji="1" lang="ja-JP" altLang="en-US" sz="1000" dirty="0"/>
              </a:p>
            </p:txBody>
          </p:sp>
        </p:grpSp>
        <p:sp>
          <p:nvSpPr>
            <p:cNvPr id="70" name="テキスト ボックス 69"/>
            <p:cNvSpPr txBox="1"/>
            <p:nvPr/>
          </p:nvSpPr>
          <p:spPr>
            <a:xfrm rot="16200000">
              <a:off x="4702363" y="2503981"/>
              <a:ext cx="13895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 smtClean="0"/>
                <a:t>Collector</a:t>
              </a:r>
              <a:endParaRPr kumimoji="1" lang="ja-JP" altLang="en-US" sz="2000" dirty="0"/>
            </a:p>
          </p:txBody>
        </p:sp>
        <p:sp>
          <p:nvSpPr>
            <p:cNvPr id="71" name="テキスト ボックス 70"/>
            <p:cNvSpPr txBox="1"/>
            <p:nvPr/>
          </p:nvSpPr>
          <p:spPr>
            <a:xfrm rot="16200000">
              <a:off x="6113095" y="3172844"/>
              <a:ext cx="10100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 smtClean="0"/>
                <a:t>Grid 2</a:t>
              </a:r>
              <a:endParaRPr kumimoji="1" lang="ja-JP" altLang="en-US" sz="2000" dirty="0"/>
            </a:p>
          </p:txBody>
        </p:sp>
      </p:grpSp>
      <p:sp>
        <p:nvSpPr>
          <p:cNvPr id="75" name="テキスト ボックス 74"/>
          <p:cNvSpPr txBox="1"/>
          <p:nvPr/>
        </p:nvSpPr>
        <p:spPr>
          <a:xfrm>
            <a:off x="7190882" y="2217003"/>
            <a:ext cx="102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2</a:t>
            </a:r>
            <a:r>
              <a:rPr lang="ja-JP" altLang="en-US" dirty="0" smtClean="0">
                <a:solidFill>
                  <a:srgbClr val="FF0000"/>
                </a:solidFill>
              </a:rPr>
              <a:t>次電子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7" name="角丸四角形 76"/>
          <p:cNvSpPr/>
          <p:nvPr/>
        </p:nvSpPr>
        <p:spPr>
          <a:xfrm>
            <a:off x="1362574" y="5150769"/>
            <a:ext cx="6630989" cy="1242564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11</a:t>
            </a:fld>
            <a:endParaRPr lang="ja-JP" altLang="en-US"/>
          </a:p>
        </p:txBody>
      </p:sp>
      <p:grpSp>
        <p:nvGrpSpPr>
          <p:cNvPr id="26" name="図形グループ 25"/>
          <p:cNvGrpSpPr/>
          <p:nvPr/>
        </p:nvGrpSpPr>
        <p:grpSpPr>
          <a:xfrm>
            <a:off x="41289" y="1750783"/>
            <a:ext cx="6249256" cy="3290746"/>
            <a:chOff x="242114" y="1750783"/>
            <a:chExt cx="6249256" cy="3290746"/>
          </a:xfrm>
        </p:grpSpPr>
        <p:grpSp>
          <p:nvGrpSpPr>
            <p:cNvPr id="8" name="図形グループ 7"/>
            <p:cNvGrpSpPr>
              <a:grpSpLocks noChangeAspect="1"/>
            </p:cNvGrpSpPr>
            <p:nvPr/>
          </p:nvGrpSpPr>
          <p:grpSpPr>
            <a:xfrm>
              <a:off x="242114" y="1750783"/>
              <a:ext cx="6249256" cy="3290746"/>
              <a:chOff x="1710134" y="1655756"/>
              <a:chExt cx="5723732" cy="3014015"/>
            </a:xfrm>
          </p:grpSpPr>
          <p:pic>
            <p:nvPicPr>
              <p:cNvPr id="3" name="図 2" descr="1605rawIV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710134" y="1655756"/>
                <a:ext cx="5723732" cy="3014015"/>
              </a:xfrm>
              <a:prstGeom prst="rect">
                <a:avLst/>
              </a:prstGeom>
            </p:spPr>
          </p:pic>
          <p:sp>
            <p:nvSpPr>
              <p:cNvPr id="6" name="フリーフォーム 5"/>
              <p:cNvSpPr/>
              <p:nvPr/>
            </p:nvSpPr>
            <p:spPr>
              <a:xfrm>
                <a:off x="2635493" y="1688614"/>
                <a:ext cx="4397040" cy="1793297"/>
              </a:xfrm>
              <a:custGeom>
                <a:avLst/>
                <a:gdLst>
                  <a:gd name="connsiteX0" fmla="*/ 0 w 4397040"/>
                  <a:gd name="connsiteY0" fmla="*/ 1793297 h 1793297"/>
                  <a:gd name="connsiteX1" fmla="*/ 682770 w 4397040"/>
                  <a:gd name="connsiteY1" fmla="*/ 1684061 h 1793297"/>
                  <a:gd name="connsiteX2" fmla="*/ 1529405 w 4397040"/>
                  <a:gd name="connsiteY2" fmla="*/ 1520206 h 1793297"/>
                  <a:gd name="connsiteX3" fmla="*/ 2061966 w 4397040"/>
                  <a:gd name="connsiteY3" fmla="*/ 1301733 h 1793297"/>
                  <a:gd name="connsiteX4" fmla="*/ 2512594 w 4397040"/>
                  <a:gd name="connsiteY4" fmla="*/ 905751 h 1793297"/>
                  <a:gd name="connsiteX5" fmla="*/ 2662804 w 4397040"/>
                  <a:gd name="connsiteY5" fmla="*/ 632660 h 1793297"/>
                  <a:gd name="connsiteX6" fmla="*/ 2826669 w 4397040"/>
                  <a:gd name="connsiteY6" fmla="*/ 345915 h 1793297"/>
                  <a:gd name="connsiteX7" fmla="*/ 2963223 w 4397040"/>
                  <a:gd name="connsiteY7" fmla="*/ 127442 h 1793297"/>
                  <a:gd name="connsiteX8" fmla="*/ 3113432 w 4397040"/>
                  <a:gd name="connsiteY8" fmla="*/ 31860 h 1793297"/>
                  <a:gd name="connsiteX9" fmla="*/ 3386540 w 4397040"/>
                  <a:gd name="connsiteY9" fmla="*/ 4551 h 1793297"/>
                  <a:gd name="connsiteX10" fmla="*/ 4397040 w 4397040"/>
                  <a:gd name="connsiteY10" fmla="*/ 4551 h 1793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97040" h="1793297">
                    <a:moveTo>
                      <a:pt x="0" y="1793297"/>
                    </a:moveTo>
                    <a:cubicBezTo>
                      <a:pt x="213934" y="1761436"/>
                      <a:pt x="427869" y="1729576"/>
                      <a:pt x="682770" y="1684061"/>
                    </a:cubicBezTo>
                    <a:cubicBezTo>
                      <a:pt x="937671" y="1638546"/>
                      <a:pt x="1299539" y="1583927"/>
                      <a:pt x="1529405" y="1520206"/>
                    </a:cubicBezTo>
                    <a:cubicBezTo>
                      <a:pt x="1759271" y="1456485"/>
                      <a:pt x="1898101" y="1404142"/>
                      <a:pt x="2061966" y="1301733"/>
                    </a:cubicBezTo>
                    <a:cubicBezTo>
                      <a:pt x="2225831" y="1199324"/>
                      <a:pt x="2412454" y="1017263"/>
                      <a:pt x="2512594" y="905751"/>
                    </a:cubicBezTo>
                    <a:cubicBezTo>
                      <a:pt x="2612734" y="794239"/>
                      <a:pt x="2610458" y="725966"/>
                      <a:pt x="2662804" y="632660"/>
                    </a:cubicBezTo>
                    <a:cubicBezTo>
                      <a:pt x="2715150" y="539354"/>
                      <a:pt x="2776599" y="430118"/>
                      <a:pt x="2826669" y="345915"/>
                    </a:cubicBezTo>
                    <a:cubicBezTo>
                      <a:pt x="2876739" y="261712"/>
                      <a:pt x="2915429" y="179785"/>
                      <a:pt x="2963223" y="127442"/>
                    </a:cubicBezTo>
                    <a:cubicBezTo>
                      <a:pt x="3011017" y="75100"/>
                      <a:pt x="3042879" y="52342"/>
                      <a:pt x="3113432" y="31860"/>
                    </a:cubicBezTo>
                    <a:cubicBezTo>
                      <a:pt x="3183985" y="11378"/>
                      <a:pt x="3172605" y="9103"/>
                      <a:pt x="3386540" y="4551"/>
                    </a:cubicBezTo>
                    <a:cubicBezTo>
                      <a:pt x="3600475" y="0"/>
                      <a:pt x="4397040" y="4551"/>
                      <a:pt x="4397040" y="4551"/>
                    </a:cubicBezTo>
                  </a:path>
                </a:pathLst>
              </a:custGeom>
              <a:ln w="25400" cap="flat" cmpd="sng" algn="ctr">
                <a:solidFill>
                  <a:srgbClr val="3366FF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23" name="直線矢印コネクタ 22"/>
            <p:cNvCxnSpPr/>
            <p:nvPr/>
          </p:nvCxnSpPr>
          <p:spPr>
            <a:xfrm rot="16200000" flipH="1">
              <a:off x="3810196" y="2810474"/>
              <a:ext cx="2061289" cy="13655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 rot="16200000">
              <a:off x="4008455" y="2762428"/>
              <a:ext cx="210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2</a:t>
              </a:r>
              <a:r>
                <a:rPr kumimoji="1" lang="ja-JP" altLang="en-US" dirty="0" smtClean="0"/>
                <a:t>次電子による損失</a:t>
              </a:r>
              <a:endParaRPr kumimoji="1" lang="ja-JP" altLang="en-US" dirty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6413440" y="4073752"/>
            <a:ext cx="239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正味のコレクター電流が減少。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高エネルギー電子存在下での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EBW</a:t>
            </a:r>
            <a:r>
              <a:rPr lang="ja-JP" altLang="en-US" dirty="0" smtClean="0"/>
              <a:t>の分散関係</a:t>
            </a:r>
            <a:endParaRPr lang="ja-JP" altLang="en-US" dirty="0"/>
          </a:p>
        </p:txBody>
      </p:sp>
      <p:pic>
        <p:nvPicPr>
          <p:cNvPr id="13" name="図 12" descr="dispersion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4000" y="1478194"/>
            <a:ext cx="6156000" cy="324182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337514" y="5200784"/>
            <a:ext cx="68011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高エネルギー成分があることで</a:t>
            </a:r>
            <a:r>
              <a:rPr lang="en-US" altLang="ja-JP" sz="2000" dirty="0" smtClean="0"/>
              <a:t> EBW</a:t>
            </a:r>
            <a:r>
              <a:rPr lang="ja-JP" altLang="en-US" sz="2000" dirty="0" smtClean="0"/>
              <a:t>の波長が短くなる。</a:t>
            </a:r>
            <a:endParaRPr lang="en-US" altLang="ja-JP" sz="2000" dirty="0" smtClean="0"/>
          </a:p>
          <a:p>
            <a:r>
              <a:rPr lang="ja-JP" altLang="en-US" sz="2000" dirty="0" smtClean="0"/>
              <a:t>観測した波長に一致するためには、</a:t>
            </a:r>
            <a:r>
              <a:rPr lang="en-US" altLang="ja-JP" sz="2000" dirty="0" smtClean="0"/>
              <a:t>1 </a:t>
            </a:r>
            <a:r>
              <a:rPr lang="en-US" altLang="ja-JP" sz="2000" dirty="0" err="1" smtClean="0"/>
              <a:t>keV</a:t>
            </a:r>
            <a:r>
              <a:rPr lang="ja-JP" altLang="en-US" sz="2000" dirty="0" smtClean="0"/>
              <a:t>程度が存在しなければならない。</a:t>
            </a:r>
            <a:endParaRPr lang="en-US" altLang="ja-JP" sz="2000" dirty="0" smtClean="0"/>
          </a:p>
        </p:txBody>
      </p:sp>
      <p:sp>
        <p:nvSpPr>
          <p:cNvPr id="15" name="角丸四角形 14"/>
          <p:cNvSpPr/>
          <p:nvPr/>
        </p:nvSpPr>
        <p:spPr>
          <a:xfrm>
            <a:off x="1271490" y="5091548"/>
            <a:ext cx="6801105" cy="1242564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780" y="1450884"/>
            <a:ext cx="127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波長：短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21285" y="4013778"/>
            <a:ext cx="127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波長：長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ja-JP" dirty="0" smtClean="0"/>
              <a:t>EBW</a:t>
            </a:r>
            <a:r>
              <a:rPr lang="ja-JP" altLang="en-US" dirty="0" smtClean="0"/>
              <a:t>に影響する温度成分</a:t>
            </a:r>
            <a:endParaRPr lang="ja-JP" alt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57200" y="2223954"/>
          <a:ext cx="8177212" cy="1144587"/>
        </p:xfrm>
        <a:graphic>
          <a:graphicData uri="http://schemas.openxmlformats.org/presentationml/2006/ole">
            <p:oleObj spid="_x0000_s32770" name="数式" r:id="rId3" imgW="3721100" imgH="520700" progId="Equation.3">
              <p:embed/>
            </p:oleObj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4861319" y="3354886"/>
            <a:ext cx="2212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 smtClean="0"/>
              <a:t>T</a:t>
            </a:r>
            <a:r>
              <a:rPr lang="en-US" altLang="ja-JP" sz="2000" baseline="-25000" dirty="0" smtClean="0"/>
              <a:t>//</a:t>
            </a:r>
            <a:r>
              <a:rPr kumimoji="1" lang="ja-JP" altLang="en-US" sz="2000" dirty="0" smtClean="0"/>
              <a:t>に依存する項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1622463"/>
            <a:ext cx="8177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EBW</a:t>
            </a:r>
            <a:r>
              <a:rPr kumimoji="1" lang="ja-JP" altLang="en-US" sz="2400" dirty="0" smtClean="0"/>
              <a:t>の分散関係は、誘電率テンソル</a:t>
            </a:r>
            <a:r>
              <a:rPr kumimoji="1" lang="en-US" altLang="ja-JP" sz="2400" dirty="0" smtClean="0"/>
              <a:t>xx</a:t>
            </a:r>
            <a:r>
              <a:rPr kumimoji="1" lang="ja-JP" altLang="en-US" sz="2400" dirty="0" smtClean="0"/>
              <a:t>成分</a:t>
            </a:r>
            <a:r>
              <a:rPr lang="en-US" altLang="ja-JP" sz="2400" i="1" dirty="0" err="1" smtClean="0"/>
              <a:t>K</a:t>
            </a:r>
            <a:r>
              <a:rPr lang="en-US" altLang="ja-JP" sz="2400" i="1" baseline="-25000" dirty="0" err="1" smtClean="0"/>
              <a:t>xx</a:t>
            </a:r>
            <a:r>
              <a:rPr lang="en-US" altLang="ja-JP" sz="2400" i="1" dirty="0" smtClean="0"/>
              <a:t> </a:t>
            </a:r>
            <a:r>
              <a:rPr lang="en-US" altLang="ja-JP" sz="2400" dirty="0" smtClean="0"/>
              <a:t>= 0</a:t>
            </a:r>
            <a:r>
              <a:rPr lang="ja-JP" altLang="en-US" sz="2400" dirty="0" smtClean="0"/>
              <a:t>で表される。</a:t>
            </a:r>
            <a:endParaRPr lang="en-US" altLang="ja-JP" sz="24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55302" y="3250416"/>
            <a:ext cx="1548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にのみ依存</a:t>
            </a:r>
            <a:endParaRPr kumimoji="1" lang="ja-JP" altLang="en-US" sz="2000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7347327" y="3272896"/>
          <a:ext cx="279400" cy="390525"/>
        </p:xfrm>
        <a:graphic>
          <a:graphicData uri="http://schemas.openxmlformats.org/presentationml/2006/ole">
            <p:oleObj spid="_x0000_s32771" name="数式" r:id="rId4" imgW="127000" imgH="177800" progId="Equation.3">
              <p:embed/>
            </p:oleObj>
          </a:graphicData>
        </a:graphic>
      </p:graphicFrame>
      <p:grpSp>
        <p:nvGrpSpPr>
          <p:cNvPr id="8" name="図形グループ 7"/>
          <p:cNvGrpSpPr/>
          <p:nvPr/>
        </p:nvGrpSpPr>
        <p:grpSpPr>
          <a:xfrm>
            <a:off x="457200" y="3768651"/>
            <a:ext cx="5998712" cy="916041"/>
            <a:chOff x="470855" y="4143200"/>
            <a:chExt cx="5998712" cy="916041"/>
          </a:xfrm>
        </p:grpSpPr>
        <p:sp>
          <p:nvSpPr>
            <p:cNvPr id="9" name="テキスト ボックス 8"/>
            <p:cNvSpPr txBox="1"/>
            <p:nvPr/>
          </p:nvSpPr>
          <p:spPr>
            <a:xfrm>
              <a:off x="470855" y="4228244"/>
              <a:ext cx="59987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/>
                <a:t>　　　　　　　　　　　なので、</a:t>
              </a:r>
              <a:endParaRPr lang="en-US" altLang="ja-JP" sz="2400" dirty="0" smtClean="0"/>
            </a:p>
            <a:p>
              <a:r>
                <a:rPr lang="en-US" altLang="ja-JP" sz="2400" dirty="0" smtClean="0"/>
                <a:t>EBW</a:t>
              </a:r>
              <a:r>
                <a:rPr lang="ja-JP" altLang="en-US" sz="2400" dirty="0" smtClean="0"/>
                <a:t>の分散関係は、</a:t>
              </a:r>
              <a:r>
                <a:rPr lang="en-US" altLang="ja-JP" sz="2400" i="1" dirty="0" smtClean="0"/>
                <a:t>T</a:t>
              </a:r>
              <a:r>
                <a:rPr lang="en-US" altLang="ja-JP" sz="2400" baseline="-25000" dirty="0" smtClean="0"/>
                <a:t>⊥</a:t>
              </a:r>
              <a:r>
                <a:rPr lang="ja-JP" altLang="en-US" sz="2400" dirty="0" smtClean="0"/>
                <a:t>にしか依存しない。</a:t>
              </a:r>
              <a:endParaRPr lang="en-US" altLang="ja-JP" sz="2400" dirty="0" smtClean="0"/>
            </a:p>
          </p:txBody>
        </p:sp>
        <p:graphicFrame>
          <p:nvGraphicFramePr>
            <p:cNvPr id="10" name="Object 3"/>
            <p:cNvGraphicFramePr>
              <a:graphicFrameLocks noChangeAspect="1"/>
            </p:cNvGraphicFramePr>
            <p:nvPr/>
          </p:nvGraphicFramePr>
          <p:xfrm>
            <a:off x="658482" y="4143200"/>
            <a:ext cx="2000773" cy="535463"/>
          </p:xfrm>
          <a:graphic>
            <a:graphicData uri="http://schemas.openxmlformats.org/presentationml/2006/ole">
              <p:oleObj spid="_x0000_s32772" name="数式" r:id="rId5" imgW="901700" imgH="241300" progId="Equation.3">
                <p:embed/>
              </p:oleObj>
            </a:graphicData>
          </a:graphic>
        </p:graphicFrame>
      </p:grp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9275" y="4952229"/>
            <a:ext cx="8085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しかし、今回の</a:t>
            </a:r>
            <a:r>
              <a:rPr lang="en-US" altLang="ja-JP" sz="2000" dirty="0" smtClean="0"/>
              <a:t>Faraday Cup</a:t>
            </a:r>
            <a:r>
              <a:rPr lang="ja-JP" altLang="en-US" sz="2000" dirty="0" smtClean="0"/>
              <a:t>で計測しているのは、</a:t>
            </a:r>
            <a:r>
              <a:rPr lang="en-US" altLang="ja-JP" sz="2000" i="1" dirty="0" smtClean="0"/>
              <a:t>T</a:t>
            </a:r>
            <a:r>
              <a:rPr lang="en-US" altLang="ja-JP" sz="2000" baseline="-25000" dirty="0" smtClean="0"/>
              <a:t>//</a:t>
            </a:r>
            <a:r>
              <a:rPr lang="ja-JP" altLang="en-US" sz="2000" dirty="0" smtClean="0"/>
              <a:t>である。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Mini-RT</a:t>
            </a:r>
            <a:r>
              <a:rPr kumimoji="1" lang="ja-JP" altLang="en-US" sz="2000" dirty="0" smtClean="0"/>
              <a:t>では</a:t>
            </a:r>
            <a:r>
              <a:rPr kumimoji="1" lang="en-US" altLang="ja-JP" sz="2000" dirty="0" smtClean="0"/>
              <a:t>ECH</a:t>
            </a:r>
            <a:r>
              <a:rPr kumimoji="1" lang="ja-JP" altLang="en-US" sz="2000" dirty="0" smtClean="0"/>
              <a:t>でプラズマを加熱しているため、</a:t>
            </a:r>
            <a:endParaRPr kumimoji="1" lang="en-US" altLang="ja-JP" sz="2000" dirty="0" smtClean="0"/>
          </a:p>
          <a:p>
            <a:r>
              <a:rPr lang="en-US" altLang="ja-JP" sz="2000" i="1" dirty="0" smtClean="0"/>
              <a:t>T</a:t>
            </a:r>
            <a:r>
              <a:rPr lang="en-US" altLang="ja-JP" sz="2000" baseline="-25000" dirty="0" smtClean="0"/>
              <a:t>//</a:t>
            </a:r>
            <a:r>
              <a:rPr lang="ja-JP" altLang="en-US" sz="2000" dirty="0" smtClean="0"/>
              <a:t>に比べて、</a:t>
            </a:r>
            <a:r>
              <a:rPr lang="en-US" altLang="ja-JP" sz="2000" i="1" dirty="0" smtClean="0"/>
              <a:t>T</a:t>
            </a:r>
            <a:r>
              <a:rPr lang="en-US" altLang="ja-JP" sz="2000" baseline="-25000" dirty="0" smtClean="0"/>
              <a:t>⊥</a:t>
            </a:r>
            <a:r>
              <a:rPr lang="ja-JP" altLang="en-US" sz="2000" dirty="0" smtClean="0"/>
              <a:t>は大きくなっているのではと期待される。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そのため、</a:t>
            </a:r>
            <a:r>
              <a:rPr kumimoji="1" lang="en-US" altLang="ja-JP" sz="2000" i="1" dirty="0" smtClean="0"/>
              <a:t>T</a:t>
            </a:r>
            <a:r>
              <a:rPr lang="en-US" altLang="ja-JP" sz="2000" baseline="-25000" dirty="0" smtClean="0"/>
              <a:t>⊥</a:t>
            </a:r>
            <a:r>
              <a:rPr lang="ja-JP" altLang="en-US" sz="2000" dirty="0" smtClean="0"/>
              <a:t>を計測したい。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i="1" dirty="0" smtClean="0"/>
              <a:t>T</a:t>
            </a:r>
            <a:r>
              <a:rPr lang="en-US" altLang="ja-JP" baseline="-25000" dirty="0" smtClean="0"/>
              <a:t>⊥</a:t>
            </a:r>
            <a:r>
              <a:rPr lang="ja-JP" altLang="en-US" dirty="0" smtClean="0"/>
              <a:t>を計測する</a:t>
            </a:r>
            <a:r>
              <a:rPr lang="en-US" altLang="ja-JP" dirty="0" smtClean="0"/>
              <a:t>Faraday Cup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14</a:t>
            </a:fld>
            <a:endParaRPr lang="ja-JP" altLang="en-US"/>
          </a:p>
        </p:txBody>
      </p:sp>
      <p:grpSp>
        <p:nvGrpSpPr>
          <p:cNvPr id="65" name="図形グループ 64"/>
          <p:cNvGrpSpPr>
            <a:grpSpLocks noChangeAspect="1"/>
          </p:cNvGrpSpPr>
          <p:nvPr/>
        </p:nvGrpSpPr>
        <p:grpSpPr>
          <a:xfrm>
            <a:off x="495848" y="3407393"/>
            <a:ext cx="2456426" cy="2840964"/>
            <a:chOff x="5208181" y="1322145"/>
            <a:chExt cx="2140885" cy="2476027"/>
          </a:xfrm>
        </p:grpSpPr>
        <p:grpSp>
          <p:nvGrpSpPr>
            <p:cNvPr id="25" name="図形グループ 24"/>
            <p:cNvGrpSpPr>
              <a:grpSpLocks noChangeAspect="1"/>
            </p:cNvGrpSpPr>
            <p:nvPr/>
          </p:nvGrpSpPr>
          <p:grpSpPr>
            <a:xfrm>
              <a:off x="6793565" y="1442612"/>
              <a:ext cx="357835" cy="232703"/>
              <a:chOff x="3331823" y="5060218"/>
              <a:chExt cx="405234" cy="263528"/>
            </a:xfrm>
            <a:noFill/>
          </p:grpSpPr>
          <p:sp>
            <p:nvSpPr>
              <p:cNvPr id="12" name="円/楕円 11"/>
              <p:cNvSpPr>
                <a:spLocks noChangeAspect="1"/>
              </p:cNvSpPr>
              <p:nvPr/>
            </p:nvSpPr>
            <p:spPr>
              <a:xfrm>
                <a:off x="3426763" y="5104457"/>
                <a:ext cx="215354" cy="219289"/>
              </a:xfrm>
              <a:prstGeom prst="ellipse">
                <a:avLst/>
              </a:prstGeom>
              <a:grp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3331823" y="5060218"/>
                <a:ext cx="405234" cy="2582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100" dirty="0" smtClean="0">
                    <a:solidFill>
                      <a:srgbClr val="FF0000"/>
                    </a:solidFill>
                  </a:rPr>
                  <a:t>ー</a:t>
                </a:r>
                <a:endParaRPr kumimoji="1" lang="ja-JP" altLang="en-US" sz="11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6441745" y="1322145"/>
              <a:ext cx="830415" cy="402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 smtClean="0"/>
                <a:t>B</a:t>
              </a:r>
              <a:endParaRPr kumimoji="1" lang="ja-JP" altLang="en-US" sz="2400" b="1" dirty="0"/>
            </a:p>
          </p:txBody>
        </p:sp>
        <p:cxnSp>
          <p:nvCxnSpPr>
            <p:cNvPr id="35" name="直線矢印コネクタ 34"/>
            <p:cNvCxnSpPr/>
            <p:nvPr/>
          </p:nvCxnSpPr>
          <p:spPr>
            <a:xfrm rot="5400000">
              <a:off x="5664373" y="2625059"/>
              <a:ext cx="2344637" cy="1589"/>
            </a:xfrm>
            <a:prstGeom prst="straightConnector1">
              <a:avLst/>
            </a:pr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フリーフォーム 50"/>
            <p:cNvSpPr/>
            <p:nvPr/>
          </p:nvSpPr>
          <p:spPr>
            <a:xfrm>
              <a:off x="6387394" y="1621367"/>
              <a:ext cx="961672" cy="558800"/>
            </a:xfrm>
            <a:custGeom>
              <a:avLst/>
              <a:gdLst>
                <a:gd name="connsiteX0" fmla="*/ 711906 w 961672"/>
                <a:gd name="connsiteY0" fmla="*/ 0 h 558800"/>
                <a:gd name="connsiteX1" fmla="*/ 838906 w 961672"/>
                <a:gd name="connsiteY1" fmla="*/ 55033 h 558800"/>
                <a:gd name="connsiteX2" fmla="*/ 915106 w 961672"/>
                <a:gd name="connsiteY2" fmla="*/ 135466 h 558800"/>
                <a:gd name="connsiteX3" fmla="*/ 953206 w 961672"/>
                <a:gd name="connsiteY3" fmla="*/ 228600 h 558800"/>
                <a:gd name="connsiteX4" fmla="*/ 944739 w 961672"/>
                <a:gd name="connsiteY4" fmla="*/ 334433 h 558800"/>
                <a:gd name="connsiteX5" fmla="*/ 851606 w 961672"/>
                <a:gd name="connsiteY5" fmla="*/ 448733 h 558800"/>
                <a:gd name="connsiteX6" fmla="*/ 665339 w 961672"/>
                <a:gd name="connsiteY6" fmla="*/ 529166 h 558800"/>
                <a:gd name="connsiteX7" fmla="*/ 453673 w 961672"/>
                <a:gd name="connsiteY7" fmla="*/ 558800 h 558800"/>
                <a:gd name="connsiteX8" fmla="*/ 237773 w 961672"/>
                <a:gd name="connsiteY8" fmla="*/ 529166 h 558800"/>
                <a:gd name="connsiteX9" fmla="*/ 81139 w 961672"/>
                <a:gd name="connsiteY9" fmla="*/ 457200 h 558800"/>
                <a:gd name="connsiteX10" fmla="*/ 4939 w 961672"/>
                <a:gd name="connsiteY10" fmla="*/ 347133 h 558800"/>
                <a:gd name="connsiteX11" fmla="*/ 51506 w 961672"/>
                <a:gd name="connsiteY11" fmla="*/ 279400 h 558800"/>
                <a:gd name="connsiteX12" fmla="*/ 237773 w 961672"/>
                <a:gd name="connsiteY12" fmla="*/ 241300 h 558800"/>
                <a:gd name="connsiteX13" fmla="*/ 411339 w 961672"/>
                <a:gd name="connsiteY13" fmla="*/ 232833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1672" h="558800">
                  <a:moveTo>
                    <a:pt x="711906" y="0"/>
                  </a:moveTo>
                  <a:cubicBezTo>
                    <a:pt x="758472" y="16227"/>
                    <a:pt x="805039" y="32455"/>
                    <a:pt x="838906" y="55033"/>
                  </a:cubicBezTo>
                  <a:cubicBezTo>
                    <a:pt x="872773" y="77611"/>
                    <a:pt x="896056" y="106538"/>
                    <a:pt x="915106" y="135466"/>
                  </a:cubicBezTo>
                  <a:cubicBezTo>
                    <a:pt x="934156" y="164394"/>
                    <a:pt x="948267" y="195439"/>
                    <a:pt x="953206" y="228600"/>
                  </a:cubicBezTo>
                  <a:cubicBezTo>
                    <a:pt x="958145" y="261761"/>
                    <a:pt x="961672" y="297744"/>
                    <a:pt x="944739" y="334433"/>
                  </a:cubicBezTo>
                  <a:cubicBezTo>
                    <a:pt x="927806" y="371122"/>
                    <a:pt x="898173" y="416278"/>
                    <a:pt x="851606" y="448733"/>
                  </a:cubicBezTo>
                  <a:cubicBezTo>
                    <a:pt x="805039" y="481188"/>
                    <a:pt x="731661" y="510822"/>
                    <a:pt x="665339" y="529166"/>
                  </a:cubicBezTo>
                  <a:cubicBezTo>
                    <a:pt x="599017" y="547510"/>
                    <a:pt x="524934" y="558800"/>
                    <a:pt x="453673" y="558800"/>
                  </a:cubicBezTo>
                  <a:cubicBezTo>
                    <a:pt x="382412" y="558800"/>
                    <a:pt x="299862" y="546099"/>
                    <a:pt x="237773" y="529166"/>
                  </a:cubicBezTo>
                  <a:cubicBezTo>
                    <a:pt x="175684" y="512233"/>
                    <a:pt x="119945" y="487539"/>
                    <a:pt x="81139" y="457200"/>
                  </a:cubicBezTo>
                  <a:cubicBezTo>
                    <a:pt x="42333" y="426861"/>
                    <a:pt x="9878" y="376766"/>
                    <a:pt x="4939" y="347133"/>
                  </a:cubicBezTo>
                  <a:cubicBezTo>
                    <a:pt x="0" y="317500"/>
                    <a:pt x="12700" y="297039"/>
                    <a:pt x="51506" y="279400"/>
                  </a:cubicBezTo>
                  <a:cubicBezTo>
                    <a:pt x="90312" y="261761"/>
                    <a:pt x="177801" y="249061"/>
                    <a:pt x="237773" y="241300"/>
                  </a:cubicBezTo>
                  <a:cubicBezTo>
                    <a:pt x="297745" y="233539"/>
                    <a:pt x="411339" y="232833"/>
                    <a:pt x="411339" y="232833"/>
                  </a:cubicBezTo>
                </a:path>
              </a:pathLst>
            </a:cu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フリーフォーム 52"/>
            <p:cNvSpPr/>
            <p:nvPr/>
          </p:nvSpPr>
          <p:spPr>
            <a:xfrm>
              <a:off x="6889750" y="1854200"/>
              <a:ext cx="368300" cy="146050"/>
            </a:xfrm>
            <a:custGeom>
              <a:avLst/>
              <a:gdLst>
                <a:gd name="connsiteX0" fmla="*/ 0 w 368300"/>
                <a:gd name="connsiteY0" fmla="*/ 0 h 146050"/>
                <a:gd name="connsiteX1" fmla="*/ 158750 w 368300"/>
                <a:gd name="connsiteY1" fmla="*/ 19050 h 146050"/>
                <a:gd name="connsiteX2" fmla="*/ 323850 w 368300"/>
                <a:gd name="connsiteY2" fmla="*/ 101600 h 146050"/>
                <a:gd name="connsiteX3" fmla="*/ 368300 w 368300"/>
                <a:gd name="connsiteY3" fmla="*/ 1460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300" h="146050">
                  <a:moveTo>
                    <a:pt x="0" y="0"/>
                  </a:moveTo>
                  <a:cubicBezTo>
                    <a:pt x="52387" y="1058"/>
                    <a:pt x="104775" y="2117"/>
                    <a:pt x="158750" y="19050"/>
                  </a:cubicBezTo>
                  <a:cubicBezTo>
                    <a:pt x="212725" y="35983"/>
                    <a:pt x="288925" y="80433"/>
                    <a:pt x="323850" y="101600"/>
                  </a:cubicBezTo>
                  <a:cubicBezTo>
                    <a:pt x="358775" y="122767"/>
                    <a:pt x="368300" y="146050"/>
                    <a:pt x="368300" y="146050"/>
                  </a:cubicBezTo>
                </a:path>
              </a:pathLst>
            </a:cu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4" name="図形グループ 23"/>
            <p:cNvGrpSpPr/>
            <p:nvPr/>
          </p:nvGrpSpPr>
          <p:grpSpPr>
            <a:xfrm>
              <a:off x="5208181" y="1992320"/>
              <a:ext cx="1682334" cy="1474784"/>
              <a:chOff x="4858604" y="1938320"/>
              <a:chExt cx="1682334" cy="1474784"/>
            </a:xfrm>
          </p:grpSpPr>
          <p:sp>
            <p:nvSpPr>
              <p:cNvPr id="21" name="円柱 20"/>
              <p:cNvSpPr/>
              <p:nvPr/>
            </p:nvSpPr>
            <p:spPr>
              <a:xfrm rot="5400000">
                <a:off x="5258689" y="2130855"/>
                <a:ext cx="1474784" cy="1089714"/>
              </a:xfrm>
              <a:prstGeom prst="can">
                <a:avLst>
                  <a:gd name="adj" fmla="val 50000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kumimoji="1" lang="ja-JP" altLang="en-US" dirty="0"/>
              </a:p>
            </p:txBody>
          </p:sp>
          <p:sp>
            <p:nvSpPr>
              <p:cNvPr id="22" name="円柱 21"/>
              <p:cNvSpPr/>
              <p:nvPr/>
            </p:nvSpPr>
            <p:spPr>
              <a:xfrm rot="16200000">
                <a:off x="5159547" y="2149454"/>
                <a:ext cx="450629" cy="1052516"/>
              </a:xfrm>
              <a:prstGeom prst="can">
                <a:avLst>
                  <a:gd name="adj" fmla="val 103788"/>
                </a:avLst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6049348" y="1992320"/>
                <a:ext cx="451870" cy="136678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kumimoji="1" lang="ja-JP" altLang="en-US" dirty="0"/>
              </a:p>
            </p:txBody>
          </p:sp>
        </p:grpSp>
        <p:sp>
          <p:nvSpPr>
            <p:cNvPr id="54" name="フリーフォーム 53"/>
            <p:cNvSpPr/>
            <p:nvPr/>
          </p:nvSpPr>
          <p:spPr>
            <a:xfrm>
              <a:off x="6851650" y="2051050"/>
              <a:ext cx="492125" cy="450850"/>
            </a:xfrm>
            <a:custGeom>
              <a:avLst/>
              <a:gdLst>
                <a:gd name="connsiteX0" fmla="*/ 450850 w 492125"/>
                <a:gd name="connsiteY0" fmla="*/ 0 h 450850"/>
                <a:gd name="connsiteX1" fmla="*/ 488950 w 492125"/>
                <a:gd name="connsiteY1" fmla="*/ 107950 h 450850"/>
                <a:gd name="connsiteX2" fmla="*/ 469900 w 492125"/>
                <a:gd name="connsiteY2" fmla="*/ 215900 h 450850"/>
                <a:gd name="connsiteX3" fmla="*/ 361950 w 492125"/>
                <a:gd name="connsiteY3" fmla="*/ 349250 h 450850"/>
                <a:gd name="connsiteX4" fmla="*/ 228600 w 492125"/>
                <a:gd name="connsiteY4" fmla="*/ 412750 h 450850"/>
                <a:gd name="connsiteX5" fmla="*/ 0 w 492125"/>
                <a:gd name="connsiteY5" fmla="*/ 450850 h 45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2125" h="450850">
                  <a:moveTo>
                    <a:pt x="450850" y="0"/>
                  </a:moveTo>
                  <a:cubicBezTo>
                    <a:pt x="468312" y="35983"/>
                    <a:pt x="485775" y="71967"/>
                    <a:pt x="488950" y="107950"/>
                  </a:cubicBezTo>
                  <a:cubicBezTo>
                    <a:pt x="492125" y="143933"/>
                    <a:pt x="491067" y="175683"/>
                    <a:pt x="469900" y="215900"/>
                  </a:cubicBezTo>
                  <a:cubicBezTo>
                    <a:pt x="448733" y="256117"/>
                    <a:pt x="402167" y="316442"/>
                    <a:pt x="361950" y="349250"/>
                  </a:cubicBezTo>
                  <a:cubicBezTo>
                    <a:pt x="321733" y="382058"/>
                    <a:pt x="288925" y="395817"/>
                    <a:pt x="228600" y="412750"/>
                  </a:cubicBezTo>
                  <a:cubicBezTo>
                    <a:pt x="168275" y="429683"/>
                    <a:pt x="0" y="450850"/>
                    <a:pt x="0" y="450850"/>
                  </a:cubicBezTo>
                </a:path>
              </a:pathLst>
            </a:cu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4" name="図形グループ 63"/>
          <p:cNvGrpSpPr>
            <a:grpSpLocks noChangeAspect="1"/>
          </p:cNvGrpSpPr>
          <p:nvPr/>
        </p:nvGrpSpPr>
        <p:grpSpPr>
          <a:xfrm>
            <a:off x="3168970" y="3804000"/>
            <a:ext cx="2934806" cy="2265051"/>
            <a:chOff x="5623039" y="4039728"/>
            <a:chExt cx="2591706" cy="2000250"/>
          </a:xfrm>
        </p:grpSpPr>
        <p:grpSp>
          <p:nvGrpSpPr>
            <p:cNvPr id="61" name="図形グループ 60"/>
            <p:cNvGrpSpPr/>
            <p:nvPr/>
          </p:nvGrpSpPr>
          <p:grpSpPr>
            <a:xfrm>
              <a:off x="5623039" y="4039728"/>
              <a:ext cx="2175668" cy="2000250"/>
              <a:chOff x="1523297" y="4275418"/>
              <a:chExt cx="2175668" cy="2000250"/>
            </a:xfrm>
          </p:grpSpPr>
          <p:sp>
            <p:nvSpPr>
              <p:cNvPr id="5" name="正方形/長方形 4"/>
              <p:cNvSpPr/>
              <p:nvPr/>
            </p:nvSpPr>
            <p:spPr>
              <a:xfrm>
                <a:off x="1523297" y="5039853"/>
                <a:ext cx="708322" cy="489490"/>
              </a:xfrm>
              <a:prstGeom prst="rect">
                <a:avLst/>
              </a:prstGeom>
              <a:solidFill>
                <a:srgbClr val="7F7F7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" name="円/楕円 5"/>
              <p:cNvSpPr>
                <a:spLocks noChangeAspect="1"/>
              </p:cNvSpPr>
              <p:nvPr/>
            </p:nvSpPr>
            <p:spPr>
              <a:xfrm>
                <a:off x="2097594" y="4751481"/>
                <a:ext cx="1047101" cy="1066235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円/楕円 6"/>
              <p:cNvSpPr>
                <a:spLocks noChangeAspect="1"/>
              </p:cNvSpPr>
              <p:nvPr/>
            </p:nvSpPr>
            <p:spPr>
              <a:xfrm>
                <a:off x="2153144" y="4808045"/>
                <a:ext cx="936001" cy="95310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" name="フリーフォーム 7"/>
              <p:cNvSpPr/>
              <p:nvPr/>
            </p:nvSpPr>
            <p:spPr>
              <a:xfrm flipH="1">
                <a:off x="3209544" y="4275418"/>
                <a:ext cx="117475" cy="2000250"/>
              </a:xfrm>
              <a:custGeom>
                <a:avLst/>
                <a:gdLst>
                  <a:gd name="connsiteX0" fmla="*/ 0 w 117475"/>
                  <a:gd name="connsiteY0" fmla="*/ 0 h 2000250"/>
                  <a:gd name="connsiteX1" fmla="*/ 44450 w 117475"/>
                  <a:gd name="connsiteY1" fmla="*/ 254000 h 2000250"/>
                  <a:gd name="connsiteX2" fmla="*/ 95250 w 117475"/>
                  <a:gd name="connsiteY2" fmla="*/ 609600 h 2000250"/>
                  <a:gd name="connsiteX3" fmla="*/ 114300 w 117475"/>
                  <a:gd name="connsiteY3" fmla="*/ 984250 h 2000250"/>
                  <a:gd name="connsiteX4" fmla="*/ 76200 w 117475"/>
                  <a:gd name="connsiteY4" fmla="*/ 1612900 h 2000250"/>
                  <a:gd name="connsiteX5" fmla="*/ 0 w 117475"/>
                  <a:gd name="connsiteY5" fmla="*/ 2000250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475" h="2000250">
                    <a:moveTo>
                      <a:pt x="0" y="0"/>
                    </a:moveTo>
                    <a:cubicBezTo>
                      <a:pt x="14287" y="76200"/>
                      <a:pt x="28575" y="152400"/>
                      <a:pt x="44450" y="254000"/>
                    </a:cubicBezTo>
                    <a:cubicBezTo>
                      <a:pt x="60325" y="355600"/>
                      <a:pt x="83608" y="487892"/>
                      <a:pt x="95250" y="609600"/>
                    </a:cubicBezTo>
                    <a:cubicBezTo>
                      <a:pt x="106892" y="731308"/>
                      <a:pt x="117475" y="817033"/>
                      <a:pt x="114300" y="984250"/>
                    </a:cubicBezTo>
                    <a:cubicBezTo>
                      <a:pt x="111125" y="1151467"/>
                      <a:pt x="95250" y="1443567"/>
                      <a:pt x="76200" y="1612900"/>
                    </a:cubicBezTo>
                    <a:cubicBezTo>
                      <a:pt x="57150" y="1782233"/>
                      <a:pt x="0" y="2000250"/>
                      <a:pt x="0" y="2000250"/>
                    </a:cubicBezTo>
                  </a:path>
                </a:pathLst>
              </a:custGeom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" name="フリーフォーム 10"/>
              <p:cNvSpPr/>
              <p:nvPr/>
            </p:nvSpPr>
            <p:spPr>
              <a:xfrm>
                <a:off x="2883551" y="5254273"/>
                <a:ext cx="641350" cy="288925"/>
              </a:xfrm>
              <a:custGeom>
                <a:avLst/>
                <a:gdLst>
                  <a:gd name="connsiteX0" fmla="*/ 641350 w 641350"/>
                  <a:gd name="connsiteY0" fmla="*/ 66675 h 288925"/>
                  <a:gd name="connsiteX1" fmla="*/ 625475 w 641350"/>
                  <a:gd name="connsiteY1" fmla="*/ 130175 h 288925"/>
                  <a:gd name="connsiteX2" fmla="*/ 565150 w 641350"/>
                  <a:gd name="connsiteY2" fmla="*/ 203200 h 288925"/>
                  <a:gd name="connsiteX3" fmla="*/ 460375 w 641350"/>
                  <a:gd name="connsiteY3" fmla="*/ 263525 h 288925"/>
                  <a:gd name="connsiteX4" fmla="*/ 352425 w 641350"/>
                  <a:gd name="connsiteY4" fmla="*/ 285750 h 288925"/>
                  <a:gd name="connsiteX5" fmla="*/ 273050 w 641350"/>
                  <a:gd name="connsiteY5" fmla="*/ 282575 h 288925"/>
                  <a:gd name="connsiteX6" fmla="*/ 174625 w 641350"/>
                  <a:gd name="connsiteY6" fmla="*/ 257175 h 288925"/>
                  <a:gd name="connsiteX7" fmla="*/ 73025 w 641350"/>
                  <a:gd name="connsiteY7" fmla="*/ 187325 h 288925"/>
                  <a:gd name="connsiteX8" fmla="*/ 22225 w 641350"/>
                  <a:gd name="connsiteY8" fmla="*/ 114300 h 288925"/>
                  <a:gd name="connsiteX9" fmla="*/ 3175 w 641350"/>
                  <a:gd name="connsiteY9" fmla="*/ 28575 h 288925"/>
                  <a:gd name="connsiteX10" fmla="*/ 3175 w 641350"/>
                  <a:gd name="connsiteY10" fmla="*/ 0 h 288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1350" h="288925">
                    <a:moveTo>
                      <a:pt x="641350" y="66675"/>
                    </a:moveTo>
                    <a:cubicBezTo>
                      <a:pt x="639762" y="87048"/>
                      <a:pt x="638175" y="107421"/>
                      <a:pt x="625475" y="130175"/>
                    </a:cubicBezTo>
                    <a:cubicBezTo>
                      <a:pt x="612775" y="152929"/>
                      <a:pt x="592667" y="180975"/>
                      <a:pt x="565150" y="203200"/>
                    </a:cubicBezTo>
                    <a:cubicBezTo>
                      <a:pt x="537633" y="225425"/>
                      <a:pt x="495829" y="249767"/>
                      <a:pt x="460375" y="263525"/>
                    </a:cubicBezTo>
                    <a:cubicBezTo>
                      <a:pt x="424921" y="277283"/>
                      <a:pt x="383646" y="282575"/>
                      <a:pt x="352425" y="285750"/>
                    </a:cubicBezTo>
                    <a:cubicBezTo>
                      <a:pt x="321204" y="288925"/>
                      <a:pt x="302683" y="287337"/>
                      <a:pt x="273050" y="282575"/>
                    </a:cubicBezTo>
                    <a:cubicBezTo>
                      <a:pt x="243417" y="277813"/>
                      <a:pt x="207962" y="273050"/>
                      <a:pt x="174625" y="257175"/>
                    </a:cubicBezTo>
                    <a:cubicBezTo>
                      <a:pt x="141288" y="241300"/>
                      <a:pt x="98425" y="211138"/>
                      <a:pt x="73025" y="187325"/>
                    </a:cubicBezTo>
                    <a:cubicBezTo>
                      <a:pt x="47625" y="163513"/>
                      <a:pt x="33867" y="140758"/>
                      <a:pt x="22225" y="114300"/>
                    </a:cubicBezTo>
                    <a:cubicBezTo>
                      <a:pt x="10583" y="87842"/>
                      <a:pt x="6350" y="47625"/>
                      <a:pt x="3175" y="28575"/>
                    </a:cubicBezTo>
                    <a:cubicBezTo>
                      <a:pt x="0" y="9525"/>
                      <a:pt x="3175" y="0"/>
                      <a:pt x="3175" y="0"/>
                    </a:cubicBezTo>
                  </a:path>
                </a:pathLst>
              </a:custGeom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58" name="図形グループ 57"/>
              <p:cNvGrpSpPr>
                <a:grpSpLocks noChangeAspect="1"/>
              </p:cNvGrpSpPr>
              <p:nvPr/>
            </p:nvGrpSpPr>
            <p:grpSpPr>
              <a:xfrm>
                <a:off x="3341130" y="5049105"/>
                <a:ext cx="357835" cy="232703"/>
                <a:chOff x="3331823" y="5060218"/>
                <a:chExt cx="405234" cy="263528"/>
              </a:xfrm>
              <a:noFill/>
            </p:grpSpPr>
            <p:sp>
              <p:nvSpPr>
                <p:cNvPr id="59" name="円/楕円 58"/>
                <p:cNvSpPr>
                  <a:spLocks noChangeAspect="1"/>
                </p:cNvSpPr>
                <p:nvPr/>
              </p:nvSpPr>
              <p:spPr>
                <a:xfrm>
                  <a:off x="3426763" y="5104457"/>
                  <a:ext cx="215354" cy="219289"/>
                </a:xfrm>
                <a:prstGeom prst="ellipse">
                  <a:avLst/>
                </a:prstGeom>
                <a:grp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solidFill>
                      <a:srgbClr val="FF6600"/>
                    </a:solidFill>
                  </a:endParaRPr>
                </a:p>
              </p:txBody>
            </p:sp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3331823" y="5060218"/>
                  <a:ext cx="405234" cy="26162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1100" dirty="0" smtClean="0">
                      <a:solidFill>
                        <a:srgbClr val="FF0000"/>
                      </a:solidFill>
                    </a:rPr>
                    <a:t>ー</a:t>
                  </a:r>
                  <a:endParaRPr kumimoji="1" lang="ja-JP" altLang="en-US" sz="11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63" name="テキスト ボックス 62"/>
            <p:cNvSpPr txBox="1"/>
            <p:nvPr/>
          </p:nvSpPr>
          <p:spPr>
            <a:xfrm>
              <a:off x="7384330" y="4039728"/>
              <a:ext cx="830415" cy="407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 smtClean="0"/>
                <a:t>B</a:t>
              </a:r>
              <a:endParaRPr kumimoji="1" lang="ja-JP" altLang="en-US" sz="2400" b="1" dirty="0"/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1490129" y="6248358"/>
            <a:ext cx="645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i="1" dirty="0" smtClean="0"/>
              <a:t>T</a:t>
            </a:r>
            <a:r>
              <a:rPr lang="en-US" altLang="ja-JP" sz="2400" baseline="-25000" dirty="0" smtClean="0"/>
              <a:t>⊥</a:t>
            </a:r>
            <a:r>
              <a:rPr kumimoji="1" lang="ja-JP" altLang="en-US" sz="2400" dirty="0" smtClean="0"/>
              <a:t>計測</a:t>
            </a:r>
            <a:r>
              <a:rPr kumimoji="1" lang="en-US" altLang="ja-JP" sz="2400" dirty="0" smtClean="0"/>
              <a:t> 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 </a:t>
            </a:r>
            <a:r>
              <a:rPr kumimoji="1" lang="ja-JP" altLang="en-US" sz="2400" dirty="0" smtClean="0"/>
              <a:t>ラーマ半径</a:t>
            </a:r>
            <a:r>
              <a:rPr kumimoji="1" lang="en-US" altLang="ja-JP" sz="2400" dirty="0" smtClean="0"/>
              <a:t> &gt; </a:t>
            </a:r>
            <a:r>
              <a:rPr lang="en-US" altLang="ja-JP" sz="2400" dirty="0" smtClean="0"/>
              <a:t>Cup</a:t>
            </a:r>
            <a:r>
              <a:rPr lang="ja-JP" altLang="en-US" sz="2400" dirty="0" smtClean="0"/>
              <a:t>壁厚</a:t>
            </a:r>
            <a:r>
              <a:rPr lang="en-US" altLang="ja-JP" sz="2400" dirty="0" smtClean="0"/>
              <a:t> ~ 1mm</a:t>
            </a:r>
            <a:r>
              <a:rPr lang="ja-JP" altLang="en-US" sz="2400" dirty="0" smtClean="0"/>
              <a:t>以下</a:t>
            </a:r>
            <a:endParaRPr kumimoji="1" lang="ja-JP" altLang="en-US" sz="2400" dirty="0"/>
          </a:p>
        </p:txBody>
      </p:sp>
      <p:sp>
        <p:nvSpPr>
          <p:cNvPr id="68" name="角丸四角形 67"/>
          <p:cNvSpPr/>
          <p:nvPr/>
        </p:nvSpPr>
        <p:spPr>
          <a:xfrm>
            <a:off x="355041" y="3407393"/>
            <a:ext cx="7799023" cy="3302629"/>
          </a:xfrm>
          <a:prstGeom prst="roundRect">
            <a:avLst>
              <a:gd name="adj" fmla="val 1052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4" name="図形グループ 13"/>
          <p:cNvGrpSpPr>
            <a:grpSpLocks noChangeAspect="1"/>
          </p:cNvGrpSpPr>
          <p:nvPr/>
        </p:nvGrpSpPr>
        <p:grpSpPr>
          <a:xfrm>
            <a:off x="1676946" y="1138977"/>
            <a:ext cx="2285439" cy="1641634"/>
            <a:chOff x="1040341" y="1962150"/>
            <a:chExt cx="2446910" cy="1757619"/>
          </a:xfrm>
        </p:grpSpPr>
        <p:sp>
          <p:nvSpPr>
            <p:cNvPr id="15" name="円柱 14"/>
            <p:cNvSpPr/>
            <p:nvPr/>
          </p:nvSpPr>
          <p:spPr>
            <a:xfrm>
              <a:off x="1040341" y="2498782"/>
              <a:ext cx="928567" cy="791964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円柱 15"/>
            <p:cNvSpPr/>
            <p:nvPr/>
          </p:nvSpPr>
          <p:spPr>
            <a:xfrm rot="5400000">
              <a:off x="2522684" y="2145247"/>
              <a:ext cx="364946" cy="1564188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1234047" y="2550537"/>
              <a:ext cx="568359" cy="78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フリーフォーム 17"/>
            <p:cNvSpPr/>
            <p:nvPr/>
          </p:nvSpPr>
          <p:spPr>
            <a:xfrm>
              <a:off x="1403350" y="1962150"/>
              <a:ext cx="110067" cy="609600"/>
            </a:xfrm>
            <a:custGeom>
              <a:avLst/>
              <a:gdLst>
                <a:gd name="connsiteX0" fmla="*/ 0 w 110067"/>
                <a:gd name="connsiteY0" fmla="*/ 0 h 609600"/>
                <a:gd name="connsiteX1" fmla="*/ 63500 w 110067"/>
                <a:gd name="connsiteY1" fmla="*/ 196850 h 609600"/>
                <a:gd name="connsiteX2" fmla="*/ 95250 w 110067"/>
                <a:gd name="connsiteY2" fmla="*/ 393700 h 609600"/>
                <a:gd name="connsiteX3" fmla="*/ 107950 w 110067"/>
                <a:gd name="connsiteY3" fmla="*/ 571500 h 609600"/>
                <a:gd name="connsiteX4" fmla="*/ 107950 w 110067"/>
                <a:gd name="connsiteY4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67" h="609600">
                  <a:moveTo>
                    <a:pt x="0" y="0"/>
                  </a:moveTo>
                  <a:cubicBezTo>
                    <a:pt x="23812" y="65616"/>
                    <a:pt x="47625" y="131233"/>
                    <a:pt x="63500" y="196850"/>
                  </a:cubicBezTo>
                  <a:cubicBezTo>
                    <a:pt x="79375" y="262467"/>
                    <a:pt x="87842" y="331259"/>
                    <a:pt x="95250" y="393700"/>
                  </a:cubicBezTo>
                  <a:cubicBezTo>
                    <a:pt x="102658" y="456141"/>
                    <a:pt x="105833" y="535517"/>
                    <a:pt x="107950" y="571500"/>
                  </a:cubicBezTo>
                  <a:cubicBezTo>
                    <a:pt x="110067" y="607483"/>
                    <a:pt x="107950" y="609600"/>
                    <a:pt x="107950" y="609600"/>
                  </a:cubicBezTo>
                </a:path>
              </a:pathLst>
            </a:cu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フリーフォーム 18"/>
            <p:cNvSpPr/>
            <p:nvPr/>
          </p:nvSpPr>
          <p:spPr>
            <a:xfrm>
              <a:off x="1436055" y="3295651"/>
              <a:ext cx="83608" cy="424118"/>
            </a:xfrm>
            <a:custGeom>
              <a:avLst/>
              <a:gdLst>
                <a:gd name="connsiteX0" fmla="*/ 82550 w 83608"/>
                <a:gd name="connsiteY0" fmla="*/ 0 h 539750"/>
                <a:gd name="connsiteX1" fmla="*/ 76200 w 83608"/>
                <a:gd name="connsiteY1" fmla="*/ 184150 h 539750"/>
                <a:gd name="connsiteX2" fmla="*/ 38100 w 83608"/>
                <a:gd name="connsiteY2" fmla="*/ 387350 h 539750"/>
                <a:gd name="connsiteX3" fmla="*/ 0 w 83608"/>
                <a:gd name="connsiteY3" fmla="*/ 539750 h 53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608" h="539750">
                  <a:moveTo>
                    <a:pt x="82550" y="0"/>
                  </a:moveTo>
                  <a:cubicBezTo>
                    <a:pt x="83079" y="59796"/>
                    <a:pt x="83608" y="119592"/>
                    <a:pt x="76200" y="184150"/>
                  </a:cubicBezTo>
                  <a:cubicBezTo>
                    <a:pt x="68792" y="248708"/>
                    <a:pt x="50800" y="328083"/>
                    <a:pt x="38100" y="387350"/>
                  </a:cubicBezTo>
                  <a:cubicBezTo>
                    <a:pt x="25400" y="446617"/>
                    <a:pt x="12700" y="493183"/>
                    <a:pt x="0" y="539750"/>
                  </a:cubicBezTo>
                </a:path>
              </a:pathLst>
            </a:cu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458797" y="1994225"/>
              <a:ext cx="414525" cy="88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 smtClean="0"/>
                <a:t>B</a:t>
              </a:r>
              <a:endParaRPr kumimoji="1" lang="ja-JP" altLang="en-US" sz="2400" b="1" dirty="0"/>
            </a:p>
          </p:txBody>
        </p:sp>
      </p:grpSp>
      <p:sp>
        <p:nvSpPr>
          <p:cNvPr id="66" name="テキスト ボックス 65"/>
          <p:cNvSpPr txBox="1"/>
          <p:nvPr/>
        </p:nvSpPr>
        <p:spPr>
          <a:xfrm>
            <a:off x="2134010" y="2780611"/>
            <a:ext cx="5008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 smtClean="0"/>
              <a:t>T</a:t>
            </a:r>
            <a:r>
              <a:rPr kumimoji="1" lang="en-US" altLang="ja-JP" sz="2000" baseline="-25000" dirty="0" smtClean="0"/>
              <a:t>//</a:t>
            </a:r>
            <a:r>
              <a:rPr kumimoji="1" lang="ja-JP" altLang="en-US" sz="2000" dirty="0" smtClean="0"/>
              <a:t>計測</a:t>
            </a:r>
            <a:r>
              <a:rPr kumimoji="1" lang="en-US" altLang="ja-JP" sz="2000" dirty="0" smtClean="0"/>
              <a:t> 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 </a:t>
            </a:r>
            <a:r>
              <a:rPr kumimoji="1" lang="ja-JP" altLang="en-US" sz="2000" dirty="0" smtClean="0"/>
              <a:t>ラーマ半径</a:t>
            </a:r>
            <a:r>
              <a:rPr kumimoji="1" lang="en-US" altLang="ja-JP" sz="2000" dirty="0" smtClean="0"/>
              <a:t> &lt; </a:t>
            </a:r>
            <a:r>
              <a:rPr kumimoji="1" lang="ja-JP" altLang="en-US" sz="2000" dirty="0" smtClean="0"/>
              <a:t>コリメータ入射口</a:t>
            </a:r>
            <a:endParaRPr kumimoji="1" lang="ja-JP" altLang="en-US" sz="2000" dirty="0"/>
          </a:p>
        </p:txBody>
      </p:sp>
      <p:sp>
        <p:nvSpPr>
          <p:cNvPr id="70" name="角丸四角形 69"/>
          <p:cNvSpPr/>
          <p:nvPr/>
        </p:nvSpPr>
        <p:spPr>
          <a:xfrm>
            <a:off x="1490130" y="1010836"/>
            <a:ext cx="5567424" cy="2198108"/>
          </a:xfrm>
          <a:prstGeom prst="roundRect">
            <a:avLst>
              <a:gd name="adj" fmla="val 1052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682532" y="4391877"/>
            <a:ext cx="2215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円運動によって、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電子がファラデーカップ内に入ってくる。</a:t>
            </a:r>
            <a:endParaRPr kumimoji="1" lang="ja-JP" altLang="en-US" sz="20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088925" y="1408378"/>
            <a:ext cx="2897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電子の入射口は、</a:t>
            </a:r>
            <a:endParaRPr kumimoji="1" lang="en-US" altLang="ja-JP" dirty="0" smtClean="0"/>
          </a:p>
          <a:p>
            <a:r>
              <a:rPr lang="ja-JP" altLang="en-US" dirty="0" smtClean="0"/>
              <a:t>電子のラーマ半径より大きくなければならない。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ja-JP" altLang="en-US" dirty="0" smtClean="0"/>
              <a:t>まとめ</a:t>
            </a:r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549275" y="1444532"/>
            <a:ext cx="8042276" cy="5040592"/>
          </a:xfrm>
        </p:spPr>
        <p:txBody>
          <a:bodyPr/>
          <a:lstStyle/>
          <a:p>
            <a:pPr marL="457200" indent="-457200"/>
            <a:r>
              <a:rPr lang="en-US" altLang="ja-JP" dirty="0" smtClean="0"/>
              <a:t>Mini-RT</a:t>
            </a:r>
            <a:r>
              <a:rPr lang="ja-JP" altLang="en-US" dirty="0" smtClean="0"/>
              <a:t>において</a:t>
            </a:r>
            <a:r>
              <a:rPr lang="en-US" altLang="ja-JP" dirty="0" smtClean="0"/>
              <a:t>EBW</a:t>
            </a:r>
            <a:r>
              <a:rPr lang="ja-JP" altLang="en-US" dirty="0" smtClean="0"/>
              <a:t>の波長が長くなっていることが観測された。</a:t>
            </a:r>
            <a:endParaRPr lang="en-US" altLang="ja-JP" dirty="0" smtClean="0"/>
          </a:p>
          <a:p>
            <a:pPr marL="457200" indent="-457200"/>
            <a:r>
              <a:rPr lang="ja-JP" altLang="en-US" dirty="0" smtClean="0"/>
              <a:t>原因と考えられる高エネルギー電子の計測のため、電子エネルギー分布計測を</a:t>
            </a:r>
            <a:r>
              <a:rPr lang="en-US" altLang="ja-JP" dirty="0" smtClean="0"/>
              <a:t> Single Probe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Faraday Cup </a:t>
            </a:r>
            <a:r>
              <a:rPr lang="ja-JP" altLang="en-US" dirty="0" smtClean="0"/>
              <a:t>によって行った。</a:t>
            </a:r>
            <a:endParaRPr lang="en-US" altLang="ja-JP" dirty="0" smtClean="0"/>
          </a:p>
          <a:p>
            <a:pPr marL="457200" indent="-457200"/>
            <a:r>
              <a:rPr lang="ja-JP" altLang="en-US" dirty="0" smtClean="0"/>
              <a:t>両者の結果によって、バルク温度よりも高温の電子が観測されたが</a:t>
            </a:r>
            <a:r>
              <a:rPr lang="ja-JP" altLang="en-US" dirty="0" smtClean="0"/>
              <a:t>、</a:t>
            </a:r>
            <a:r>
              <a:rPr lang="ja-JP" altLang="en-US" dirty="0" smtClean="0"/>
              <a:t>実験で</a:t>
            </a:r>
            <a:r>
              <a:rPr lang="ja-JP" altLang="en-US" dirty="0" smtClean="0"/>
              <a:t>観測された</a:t>
            </a:r>
            <a:r>
              <a:rPr lang="en-US" altLang="ja-JP" dirty="0" smtClean="0"/>
              <a:t>EBW</a:t>
            </a:r>
            <a:r>
              <a:rPr lang="ja-JP" altLang="en-US" smtClean="0"/>
              <a:t>の</a:t>
            </a:r>
            <a:r>
              <a:rPr lang="ja-JP" altLang="en-US" smtClean="0"/>
              <a:t>波長</a:t>
            </a:r>
            <a:r>
              <a:rPr lang="ja-JP" altLang="en-US" dirty="0" smtClean="0"/>
              <a:t>を説明するには、まだ不十分な温度であった。</a:t>
            </a:r>
            <a:endParaRPr lang="en-US" altLang="ja-JP" dirty="0" smtClean="0"/>
          </a:p>
          <a:p>
            <a:pPr marL="457200" indent="-457200"/>
            <a:r>
              <a:rPr lang="en-US" altLang="ja-JP" dirty="0" smtClean="0"/>
              <a:t>EBW</a:t>
            </a:r>
            <a:r>
              <a:rPr lang="ja-JP" altLang="en-US" dirty="0" smtClean="0"/>
              <a:t>の波長に主な影響を及ぼす</a:t>
            </a:r>
            <a:r>
              <a:rPr lang="en-US" altLang="ja-JP" i="1" dirty="0" smtClean="0"/>
              <a:t>T</a:t>
            </a:r>
            <a:r>
              <a:rPr lang="en-US" altLang="ja-JP" baseline="-25000" dirty="0" smtClean="0"/>
              <a:t>⊥</a:t>
            </a:r>
            <a:r>
              <a:rPr lang="ja-JP" altLang="en-US" dirty="0" smtClean="0"/>
              <a:t>を、新しい</a:t>
            </a:r>
            <a:r>
              <a:rPr lang="en-US" altLang="ja-JP" dirty="0" smtClean="0"/>
              <a:t> Faraday Cup </a:t>
            </a:r>
            <a:r>
              <a:rPr lang="ja-JP" altLang="en-US" dirty="0" smtClean="0"/>
              <a:t>を設計して計測する予定である。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ja-JP" dirty="0" smtClean="0"/>
              <a:t>TP, SP, FC</a:t>
            </a:r>
            <a:r>
              <a:rPr lang="ja-JP" altLang="en-US" dirty="0" smtClean="0"/>
              <a:t>の比較</a:t>
            </a:r>
            <a:endParaRPr lang="ja-JP" altLang="en-US" dirty="0"/>
          </a:p>
        </p:txBody>
      </p:sp>
      <p:pic>
        <p:nvPicPr>
          <p:cNvPr id="3" name="図 2" descr="Comparison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4000" y="1629305"/>
            <a:ext cx="6156000" cy="324182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16585" y="5334000"/>
            <a:ext cx="715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en-US" altLang="ja-JP" sz="2000" dirty="0" smtClean="0"/>
              <a:t> Single Probe </a:t>
            </a:r>
            <a:r>
              <a:rPr lang="ja-JP" altLang="en-US" sz="2000" dirty="0" smtClean="0"/>
              <a:t>と</a:t>
            </a:r>
            <a:r>
              <a:rPr lang="en-US" altLang="ja-JP" sz="2000" dirty="0" smtClean="0"/>
              <a:t> Triple Probe </a:t>
            </a:r>
            <a:r>
              <a:rPr lang="ja-JP" altLang="en-US" sz="2000" dirty="0" smtClean="0"/>
              <a:t>の計測結果が一致。</a:t>
            </a:r>
            <a:endParaRPr lang="en-US" altLang="ja-JP" sz="2000" dirty="0" smtClean="0"/>
          </a:p>
          <a:p>
            <a:pPr>
              <a:buFont typeface="Arial"/>
              <a:buChar char="•"/>
            </a:pPr>
            <a:r>
              <a:rPr lang="en-US" altLang="ja-JP" sz="2000" dirty="0" smtClean="0"/>
              <a:t> Single Probe </a:t>
            </a:r>
            <a:r>
              <a:rPr lang="ja-JP" altLang="en-US" sz="2000" dirty="0" smtClean="0"/>
              <a:t>の高エネルギー成分と</a:t>
            </a:r>
            <a:r>
              <a:rPr lang="en-US" altLang="ja-JP" sz="2000" dirty="0" smtClean="0"/>
              <a:t> Faraday Cup </a:t>
            </a:r>
            <a:r>
              <a:rPr lang="ja-JP" altLang="en-US" sz="2000" dirty="0" smtClean="0"/>
              <a:t>が一致。</a:t>
            </a:r>
            <a:endParaRPr kumimoji="1" lang="ja-JP" altLang="en-US" sz="2000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1116585" y="5334000"/>
            <a:ext cx="7150017" cy="707886"/>
          </a:xfrm>
          <a:prstGeom prst="round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ja-JP" altLang="en-US" dirty="0" smtClean="0"/>
              <a:t>内部導体装置</a:t>
            </a:r>
            <a:r>
              <a:rPr lang="en-US" altLang="ja-JP" dirty="0" smtClean="0"/>
              <a:t>Mini-RT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54620" y="1444532"/>
            <a:ext cx="39893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真空容器内に超伝導コイルを有する。</a:t>
            </a:r>
            <a:endParaRPr lang="en-US" altLang="ja-JP" sz="2000" dirty="0" smtClean="0"/>
          </a:p>
          <a:p>
            <a:pPr>
              <a:buFont typeface="Arial"/>
              <a:buChar char="•"/>
            </a:pP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ポロイダル方向の磁場でプラズマ閉じ込め。</a:t>
            </a:r>
            <a:endParaRPr kumimoji="1" lang="en-US" altLang="ja-JP" sz="2000" dirty="0" smtClean="0"/>
          </a:p>
          <a:p>
            <a:pPr>
              <a:buFont typeface="Arial"/>
              <a:buChar char="•"/>
            </a:pPr>
            <a:r>
              <a:rPr lang="en-US" altLang="ja-JP" sz="2000" dirty="0" smtClean="0"/>
              <a:t> ECH</a:t>
            </a:r>
            <a:r>
              <a:rPr lang="ja-JP" altLang="en-US" sz="2000" dirty="0" smtClean="0"/>
              <a:t>でプラズマを加熱。</a:t>
            </a:r>
            <a:endParaRPr kumimoji="1" lang="ja-JP" altLang="en-US" sz="2000" dirty="0"/>
          </a:p>
        </p:txBody>
      </p:sp>
      <p:pic>
        <p:nvPicPr>
          <p:cNvPr id="4" name="図 3" descr="Mini-RT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r="10724"/>
          <a:stretch>
            <a:fillRect/>
          </a:stretch>
        </p:blipFill>
        <p:spPr>
          <a:xfrm>
            <a:off x="226280" y="1222959"/>
            <a:ext cx="4627942" cy="5274179"/>
          </a:xfrm>
          <a:prstGeom prst="rect">
            <a:avLst/>
          </a:prstGeom>
        </p:spPr>
      </p:pic>
      <p:pic>
        <p:nvPicPr>
          <p:cNvPr id="7" name="図 6" descr="Mini-RTphi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42" t="13751" r="20985" b="27821"/>
          <a:stretch>
            <a:fillRect/>
          </a:stretch>
        </p:blipFill>
        <p:spPr>
          <a:xfrm>
            <a:off x="2554111" y="2233246"/>
            <a:ext cx="1651000" cy="2141198"/>
          </a:xfrm>
          <a:prstGeom prst="rect">
            <a:avLst/>
          </a:prstGeom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1</a:t>
            </a:fld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54620" y="3413346"/>
            <a:ext cx="37338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ECH</a:t>
            </a:r>
            <a:r>
              <a:rPr lang="ja-JP" altLang="en-US" sz="2000" dirty="0" smtClean="0"/>
              <a:t>でプラズマを加熱する場合、</a:t>
            </a:r>
          </a:p>
          <a:p>
            <a:r>
              <a:rPr lang="ja-JP" altLang="en-US" sz="2000" dirty="0" smtClean="0"/>
              <a:t>電磁波が伝搬可能な密度に限界がある。</a:t>
            </a:r>
          </a:p>
          <a:p>
            <a:r>
              <a:rPr lang="ja-JP" altLang="en-US" sz="2000" dirty="0" smtClean="0"/>
              <a:t>電子バーンシュタイン波</a:t>
            </a:r>
            <a:r>
              <a:rPr lang="en-US" sz="2000" dirty="0" smtClean="0"/>
              <a:t>(EBW)</a:t>
            </a:r>
            <a:r>
              <a:rPr lang="ja-JP" altLang="en-US" sz="2000" dirty="0" smtClean="0"/>
              <a:t>であれば、伝搬密度限界がなく、高密度プラズマ中を伝搬できる。</a:t>
            </a:r>
          </a:p>
          <a:p>
            <a:r>
              <a:rPr lang="ja-JP" altLang="en-US" sz="2000" dirty="0" smtClean="0"/>
              <a:t>高密度プラズマの加熱への使用が期待されている。</a:t>
            </a:r>
            <a:endParaRPr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altLang="ja-JP" dirty="0" smtClean="0"/>
              <a:t>Mini-RT</a:t>
            </a:r>
            <a:r>
              <a:rPr lang="ja-JP" altLang="en-US" dirty="0" smtClean="0"/>
              <a:t>における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電子バーンシュタイン波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5270" y="1556618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Mini-RT</a:t>
            </a:r>
            <a:r>
              <a:rPr kumimoji="1" lang="ja-JP" altLang="en-US" sz="2000" dirty="0" smtClean="0"/>
              <a:t>では、電子バーンシュタイン波</a:t>
            </a:r>
            <a:r>
              <a:rPr kumimoji="1" lang="en-US" altLang="ja-JP" sz="2000" dirty="0" smtClean="0"/>
              <a:t>(EBW)</a:t>
            </a:r>
            <a:r>
              <a:rPr kumimoji="1" lang="ja-JP" altLang="en-US" sz="2000" dirty="0" smtClean="0"/>
              <a:t>の直接観測を行ってきた。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観測した波は、</a:t>
            </a:r>
            <a:r>
              <a:rPr lang="en-US" altLang="ja-JP" sz="2000" dirty="0" smtClean="0"/>
              <a:t>EBW</a:t>
            </a:r>
            <a:r>
              <a:rPr lang="ja-JP" altLang="en-US" sz="2000" dirty="0" smtClean="0"/>
              <a:t>の性質を有していたが、波長が理論値より長くなっていた。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→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高エネルギー電子の影響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3867832" y="2474910"/>
            <a:ext cx="5092068" cy="4152343"/>
            <a:chOff x="3908797" y="2570495"/>
            <a:chExt cx="5092068" cy="4152343"/>
          </a:xfrm>
        </p:grpSpPr>
        <p:grpSp>
          <p:nvGrpSpPr>
            <p:cNvPr id="26" name="図形グループ 25"/>
            <p:cNvGrpSpPr>
              <a:grpSpLocks noChangeAspect="1"/>
            </p:cNvGrpSpPr>
            <p:nvPr/>
          </p:nvGrpSpPr>
          <p:grpSpPr>
            <a:xfrm>
              <a:off x="3908797" y="2570495"/>
              <a:ext cx="5092068" cy="4152343"/>
              <a:chOff x="4039659" y="1417638"/>
              <a:chExt cx="5104341" cy="4162350"/>
            </a:xfrm>
          </p:grpSpPr>
          <p:pic>
            <p:nvPicPr>
              <p:cNvPr id="27" name="図 26" descr="EBW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039659" y="1417638"/>
                <a:ext cx="5104341" cy="4162350"/>
              </a:xfrm>
              <a:prstGeom prst="rect">
                <a:avLst/>
              </a:prstGeom>
            </p:spPr>
          </p:pic>
          <p:cxnSp>
            <p:nvCxnSpPr>
              <p:cNvPr id="28" name="直線コネクタ 27"/>
              <p:cNvCxnSpPr/>
              <p:nvPr/>
            </p:nvCxnSpPr>
            <p:spPr>
              <a:xfrm rot="5400000">
                <a:off x="3897561" y="3299112"/>
                <a:ext cx="3375241" cy="1588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 rot="5400000">
                <a:off x="4028172" y="3299113"/>
                <a:ext cx="3375241" cy="1588"/>
              </a:xfrm>
              <a:prstGeom prst="line">
                <a:avLst/>
              </a:prstGeom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29"/>
              <p:cNvSpPr txBox="1"/>
              <p:nvPr/>
            </p:nvSpPr>
            <p:spPr>
              <a:xfrm rot="16200000">
                <a:off x="5287630" y="1929835"/>
                <a:ext cx="1114830" cy="370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R-cutoff</a:t>
                </a:r>
                <a:endParaRPr kumimoji="1" lang="ja-JP" altLang="en-US" dirty="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 rot="16200000">
                <a:off x="5102820" y="2369569"/>
                <a:ext cx="675732" cy="370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UHR</a:t>
                </a:r>
                <a:endParaRPr kumimoji="1" lang="ja-JP" altLang="en-US" dirty="0"/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6300457" y="2953493"/>
              <a:ext cx="23320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・</a:t>
              </a:r>
              <a:r>
                <a:rPr lang="en-US" altLang="ja-JP" dirty="0" smtClean="0"/>
                <a:t>UHR</a:t>
              </a:r>
              <a:r>
                <a:rPr lang="ja-JP" altLang="en-US" dirty="0" smtClean="0"/>
                <a:t>で</a:t>
              </a:r>
              <a:r>
                <a:rPr lang="en-US" altLang="ja-JP" dirty="0" smtClean="0"/>
                <a:t>X</a:t>
              </a:r>
              <a:r>
                <a:rPr lang="ja-JP" altLang="en-US" dirty="0" smtClean="0"/>
                <a:t>波から励起</a:t>
              </a:r>
              <a:r>
                <a:rPr lang="ja-JP" altLang="ja-JP" dirty="0" smtClean="0"/>
                <a:t>　</a:t>
              </a:r>
              <a:r>
                <a:rPr lang="ja-JP" altLang="en-US" dirty="0" smtClean="0"/>
                <a:t>　</a:t>
              </a:r>
              <a:endParaRPr lang="en-US" altLang="ja-JP" dirty="0" smtClean="0"/>
            </a:p>
            <a:p>
              <a:r>
                <a:rPr kumimoji="1" lang="ja-JP" altLang="en-US" dirty="0" smtClean="0"/>
                <a:t>・静電波</a:t>
              </a:r>
              <a:endParaRPr kumimoji="1" lang="en-US" altLang="ja-JP" dirty="0" smtClean="0"/>
            </a:p>
            <a:p>
              <a:r>
                <a:rPr lang="ja-JP" altLang="en-US" dirty="0" smtClean="0"/>
                <a:t>・後進波</a:t>
              </a:r>
              <a:endParaRPr lang="en-US" altLang="ja-JP" dirty="0" smtClean="0"/>
            </a:p>
          </p:txBody>
        </p:sp>
      </p:grpSp>
      <p:grpSp>
        <p:nvGrpSpPr>
          <p:cNvPr id="20" name="図形グループ 19"/>
          <p:cNvGrpSpPr>
            <a:grpSpLocks noChangeAspect="1"/>
          </p:cNvGrpSpPr>
          <p:nvPr/>
        </p:nvGrpSpPr>
        <p:grpSpPr>
          <a:xfrm>
            <a:off x="710081" y="2640798"/>
            <a:ext cx="3198716" cy="4217203"/>
            <a:chOff x="126119" y="1163965"/>
            <a:chExt cx="4318882" cy="5694036"/>
          </a:xfrm>
        </p:grpSpPr>
        <p:pic>
          <p:nvPicPr>
            <p:cNvPr id="21" name="図 20" descr="miniRTphi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119" y="1163965"/>
              <a:ext cx="4318882" cy="5694036"/>
            </a:xfrm>
            <a:prstGeom prst="rect">
              <a:avLst/>
            </a:prstGeom>
          </p:spPr>
        </p:pic>
        <p:cxnSp>
          <p:nvCxnSpPr>
            <p:cNvPr id="22" name="直線矢印コネクタ 21"/>
            <p:cNvCxnSpPr/>
            <p:nvPr/>
          </p:nvCxnSpPr>
          <p:spPr>
            <a:xfrm>
              <a:off x="2060222" y="3683000"/>
              <a:ext cx="1171223" cy="14111"/>
            </a:xfrm>
            <a:prstGeom prst="straightConnector1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図形グループ 19"/>
            <p:cNvGrpSpPr/>
            <p:nvPr/>
          </p:nvGrpSpPr>
          <p:grpSpPr>
            <a:xfrm>
              <a:off x="2991554" y="2257780"/>
              <a:ext cx="169334" cy="1269999"/>
              <a:chOff x="2991554" y="2215447"/>
              <a:chExt cx="169334" cy="1269999"/>
            </a:xfrm>
          </p:grpSpPr>
          <p:cxnSp>
            <p:nvCxnSpPr>
              <p:cNvPr id="24" name="直線コネクタ 23"/>
              <p:cNvCxnSpPr/>
              <p:nvPr/>
            </p:nvCxnSpPr>
            <p:spPr>
              <a:xfrm rot="5400000">
                <a:off x="2970387" y="3294946"/>
                <a:ext cx="211667" cy="169334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>
                <a:cxnSpLocks/>
              </p:cNvCxnSpPr>
              <p:nvPr/>
            </p:nvCxnSpPr>
            <p:spPr>
              <a:xfrm rot="5400000">
                <a:off x="2499833" y="2791835"/>
                <a:ext cx="1152777" cy="1"/>
              </a:xfrm>
              <a:prstGeom prst="line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26616" y="5573888"/>
            <a:ext cx="163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波長</a:t>
            </a:r>
            <a:r>
              <a:rPr kumimoji="1" lang="en-US" altLang="ja-JP" dirty="0" smtClean="0"/>
              <a:t>~10mm</a:t>
            </a:r>
            <a:endParaRPr kumimoji="1" lang="ja-JP" altLang="en-US" dirty="0"/>
          </a:p>
        </p:txBody>
      </p:sp>
      <p:sp>
        <p:nvSpPr>
          <p:cNvPr id="32" name="上カーブ矢印 31"/>
          <p:cNvSpPr/>
          <p:nvPr/>
        </p:nvSpPr>
        <p:spPr>
          <a:xfrm rot="1791456">
            <a:off x="2166751" y="5536407"/>
            <a:ext cx="3286327" cy="863067"/>
          </a:xfrm>
          <a:prstGeom prst="curvedUp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ja-JP" altLang="en-US" dirty="0" smtClean="0"/>
              <a:t>電子エネルギー分布計測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024415" y="1763889"/>
            <a:ext cx="493889" cy="3104444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" name="直線コネクタ 6"/>
          <p:cNvCxnSpPr/>
          <p:nvPr/>
        </p:nvCxnSpPr>
        <p:spPr>
          <a:xfrm rot="5400000">
            <a:off x="2036638" y="5098484"/>
            <a:ext cx="469443" cy="1588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図形グループ 20"/>
          <p:cNvGrpSpPr>
            <a:grpSpLocks noChangeAspect="1"/>
          </p:cNvGrpSpPr>
          <p:nvPr/>
        </p:nvGrpSpPr>
        <p:grpSpPr>
          <a:xfrm>
            <a:off x="1989850" y="5346700"/>
            <a:ext cx="563018" cy="113544"/>
            <a:chOff x="1873250" y="5346700"/>
            <a:chExt cx="1098550" cy="221545"/>
          </a:xfrm>
        </p:grpSpPr>
        <p:cxnSp>
          <p:nvCxnSpPr>
            <p:cNvPr id="9" name="直線コネクタ 8"/>
            <p:cNvCxnSpPr/>
            <p:nvPr/>
          </p:nvCxnSpPr>
          <p:spPr>
            <a:xfrm rot="10800000">
              <a:off x="2192250" y="5346700"/>
              <a:ext cx="460549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10800000">
              <a:off x="1873250" y="5568243"/>
              <a:ext cx="1098550" cy="2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線コネクタ 15"/>
          <p:cNvCxnSpPr/>
          <p:nvPr/>
        </p:nvCxnSpPr>
        <p:spPr>
          <a:xfrm rot="5400000">
            <a:off x="2036638" y="5716094"/>
            <a:ext cx="469443" cy="1588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図形グループ 19"/>
          <p:cNvGrpSpPr>
            <a:grpSpLocks noChangeAspect="1"/>
          </p:cNvGrpSpPr>
          <p:nvPr/>
        </p:nvGrpSpPr>
        <p:grpSpPr>
          <a:xfrm>
            <a:off x="2035651" y="5965721"/>
            <a:ext cx="471416" cy="139169"/>
            <a:chOff x="1873249" y="6120942"/>
            <a:chExt cx="1098550" cy="324308"/>
          </a:xfrm>
        </p:grpSpPr>
        <p:cxnSp>
          <p:nvCxnSpPr>
            <p:cNvPr id="17" name="直線コネクタ 16"/>
            <p:cNvCxnSpPr/>
            <p:nvPr/>
          </p:nvCxnSpPr>
          <p:spPr>
            <a:xfrm rot="10800000">
              <a:off x="1873249" y="6120942"/>
              <a:ext cx="1098550" cy="2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10800000">
              <a:off x="2062524" y="6283095"/>
              <a:ext cx="720000" cy="2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rot="10800000">
              <a:off x="2242524" y="6445248"/>
              <a:ext cx="360000" cy="2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図形グループ 25"/>
          <p:cNvGrpSpPr>
            <a:grpSpLocks noChangeAspect="1"/>
          </p:cNvGrpSpPr>
          <p:nvPr/>
        </p:nvGrpSpPr>
        <p:grpSpPr>
          <a:xfrm>
            <a:off x="5745743" y="2412998"/>
            <a:ext cx="349579" cy="356736"/>
            <a:chOff x="5008386" y="2950017"/>
            <a:chExt cx="384857" cy="392736"/>
          </a:xfrm>
        </p:grpSpPr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5008386" y="2950017"/>
              <a:ext cx="384857" cy="392736"/>
            </a:xfrm>
            <a:prstGeom prst="ellips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n>
                  <a:solidFill>
                    <a:srgbClr val="000000"/>
                  </a:solidFill>
                </a:ln>
                <a:noFill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5097954" y="3145859"/>
              <a:ext cx="205720" cy="1052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フリーフォーム 28"/>
          <p:cNvSpPr/>
          <p:nvPr/>
        </p:nvSpPr>
        <p:spPr>
          <a:xfrm>
            <a:off x="2514600" y="2324100"/>
            <a:ext cx="4207933" cy="1985433"/>
          </a:xfrm>
          <a:custGeom>
            <a:avLst/>
            <a:gdLst>
              <a:gd name="connsiteX0" fmla="*/ 0 w 4207933"/>
              <a:gd name="connsiteY0" fmla="*/ 1985433 h 1985433"/>
              <a:gd name="connsiteX1" fmla="*/ 186267 w 4207933"/>
              <a:gd name="connsiteY1" fmla="*/ 1325033 h 1985433"/>
              <a:gd name="connsiteX2" fmla="*/ 423333 w 4207933"/>
              <a:gd name="connsiteY2" fmla="*/ 783167 h 1985433"/>
              <a:gd name="connsiteX3" fmla="*/ 728133 w 4207933"/>
              <a:gd name="connsiteY3" fmla="*/ 393700 h 1985433"/>
              <a:gd name="connsiteX4" fmla="*/ 1143000 w 4207933"/>
              <a:gd name="connsiteY4" fmla="*/ 148167 h 1985433"/>
              <a:gd name="connsiteX5" fmla="*/ 1769533 w 4207933"/>
              <a:gd name="connsiteY5" fmla="*/ 29633 h 1985433"/>
              <a:gd name="connsiteX6" fmla="*/ 2472267 w 4207933"/>
              <a:gd name="connsiteY6" fmla="*/ 4233 h 1985433"/>
              <a:gd name="connsiteX7" fmla="*/ 4207933 w 4207933"/>
              <a:gd name="connsiteY7" fmla="*/ 4233 h 1985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7933" h="1985433">
                <a:moveTo>
                  <a:pt x="0" y="1985433"/>
                </a:moveTo>
                <a:cubicBezTo>
                  <a:pt x="57855" y="1755422"/>
                  <a:pt x="115711" y="1525411"/>
                  <a:pt x="186267" y="1325033"/>
                </a:cubicBezTo>
                <a:cubicBezTo>
                  <a:pt x="256823" y="1124655"/>
                  <a:pt x="333022" y="938389"/>
                  <a:pt x="423333" y="783167"/>
                </a:cubicBezTo>
                <a:cubicBezTo>
                  <a:pt x="513644" y="627945"/>
                  <a:pt x="608189" y="499533"/>
                  <a:pt x="728133" y="393700"/>
                </a:cubicBezTo>
                <a:cubicBezTo>
                  <a:pt x="848077" y="287867"/>
                  <a:pt x="969433" y="208845"/>
                  <a:pt x="1143000" y="148167"/>
                </a:cubicBezTo>
                <a:cubicBezTo>
                  <a:pt x="1316567" y="87489"/>
                  <a:pt x="1547989" y="53622"/>
                  <a:pt x="1769533" y="29633"/>
                </a:cubicBezTo>
                <a:cubicBezTo>
                  <a:pt x="1991077" y="5644"/>
                  <a:pt x="2065867" y="8466"/>
                  <a:pt x="2472267" y="4233"/>
                </a:cubicBezTo>
                <a:cubicBezTo>
                  <a:pt x="2878667" y="0"/>
                  <a:pt x="4207933" y="4233"/>
                  <a:pt x="4207933" y="4233"/>
                </a:cubicBezTo>
              </a:path>
            </a:pathLst>
          </a:cu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フリーフォーム 29"/>
          <p:cNvSpPr/>
          <p:nvPr/>
        </p:nvSpPr>
        <p:spPr>
          <a:xfrm>
            <a:off x="3204630" y="2582337"/>
            <a:ext cx="2434167" cy="389466"/>
          </a:xfrm>
          <a:custGeom>
            <a:avLst/>
            <a:gdLst>
              <a:gd name="connsiteX0" fmla="*/ 2434167 w 2434167"/>
              <a:gd name="connsiteY0" fmla="*/ 0 h 389466"/>
              <a:gd name="connsiteX1" fmla="*/ 1833034 w 2434167"/>
              <a:gd name="connsiteY1" fmla="*/ 16933 h 389466"/>
              <a:gd name="connsiteX2" fmla="*/ 1037167 w 2434167"/>
              <a:gd name="connsiteY2" fmla="*/ 50800 h 389466"/>
              <a:gd name="connsiteX3" fmla="*/ 359834 w 2434167"/>
              <a:gd name="connsiteY3" fmla="*/ 110066 h 389466"/>
              <a:gd name="connsiteX4" fmla="*/ 46567 w 2434167"/>
              <a:gd name="connsiteY4" fmla="*/ 203200 h 389466"/>
              <a:gd name="connsiteX5" fmla="*/ 80434 w 2434167"/>
              <a:gd name="connsiteY5" fmla="*/ 287866 h 389466"/>
              <a:gd name="connsiteX6" fmla="*/ 486834 w 2434167"/>
              <a:gd name="connsiteY6" fmla="*/ 364066 h 389466"/>
              <a:gd name="connsiteX7" fmla="*/ 800101 w 2434167"/>
              <a:gd name="connsiteY7" fmla="*/ 389466 h 38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4167" h="389466">
                <a:moveTo>
                  <a:pt x="2434167" y="0"/>
                </a:moveTo>
                <a:lnTo>
                  <a:pt x="1833034" y="16933"/>
                </a:lnTo>
                <a:lnTo>
                  <a:pt x="1037167" y="50800"/>
                </a:lnTo>
                <a:cubicBezTo>
                  <a:pt x="791634" y="66322"/>
                  <a:pt x="524934" y="84666"/>
                  <a:pt x="359834" y="110066"/>
                </a:cubicBezTo>
                <a:cubicBezTo>
                  <a:pt x="194734" y="135466"/>
                  <a:pt x="93134" y="173567"/>
                  <a:pt x="46567" y="203200"/>
                </a:cubicBezTo>
                <a:cubicBezTo>
                  <a:pt x="0" y="232833"/>
                  <a:pt x="7056" y="261055"/>
                  <a:pt x="80434" y="287866"/>
                </a:cubicBezTo>
                <a:cubicBezTo>
                  <a:pt x="153812" y="314677"/>
                  <a:pt x="366890" y="347133"/>
                  <a:pt x="486834" y="364066"/>
                </a:cubicBezTo>
                <a:cubicBezTo>
                  <a:pt x="606779" y="380999"/>
                  <a:pt x="800101" y="389466"/>
                  <a:pt x="800101" y="389466"/>
                </a:cubicBezTo>
              </a:path>
            </a:pathLst>
          </a:custGeom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2" name="直線矢印コネクタ 31"/>
          <p:cNvCxnSpPr/>
          <p:nvPr/>
        </p:nvCxnSpPr>
        <p:spPr>
          <a:xfrm rot="10800000">
            <a:off x="2531525" y="4546601"/>
            <a:ext cx="3107273" cy="158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図形グループ 33"/>
          <p:cNvGrpSpPr>
            <a:grpSpLocks noChangeAspect="1"/>
          </p:cNvGrpSpPr>
          <p:nvPr/>
        </p:nvGrpSpPr>
        <p:grpSpPr>
          <a:xfrm>
            <a:off x="5745743" y="4369823"/>
            <a:ext cx="349579" cy="356736"/>
            <a:chOff x="5008386" y="2950017"/>
            <a:chExt cx="384857" cy="392736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5008386" y="2950017"/>
              <a:ext cx="384857" cy="392736"/>
            </a:xfrm>
            <a:prstGeom prst="ellips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n>
                  <a:solidFill>
                    <a:srgbClr val="000000"/>
                  </a:solidFill>
                </a:ln>
                <a:noFill/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>
              <a:off x="5097954" y="3145859"/>
              <a:ext cx="205720" cy="1052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 rot="16200000">
            <a:off x="1275984" y="3026816"/>
            <a:ext cx="194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 smtClean="0"/>
              <a:t>Collector</a:t>
            </a:r>
            <a:endParaRPr kumimoji="1" lang="ja-JP" altLang="en-US" sz="2800" b="1" dirty="0"/>
          </a:p>
        </p:txBody>
      </p:sp>
      <p:cxnSp>
        <p:nvCxnSpPr>
          <p:cNvPr id="39" name="直線コネクタ 38"/>
          <p:cNvCxnSpPr/>
          <p:nvPr/>
        </p:nvCxnSpPr>
        <p:spPr>
          <a:xfrm>
            <a:off x="1566333" y="2314217"/>
            <a:ext cx="5156200" cy="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1566333" y="4309533"/>
            <a:ext cx="12700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rot="5400000" flipH="1" flipV="1">
            <a:off x="84997" y="3245224"/>
            <a:ext cx="2962670" cy="1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4782990" y="4754782"/>
            <a:ext cx="289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高エネルギーの</a:t>
            </a:r>
            <a:r>
              <a:rPr kumimoji="1" lang="ja-JP" altLang="en-US" sz="2400" dirty="0" smtClean="0"/>
              <a:t>電子</a:t>
            </a:r>
            <a:endParaRPr kumimoji="1" lang="ja-JP" altLang="en-US" sz="24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782990" y="2859557"/>
            <a:ext cx="289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低エネルギーの</a:t>
            </a:r>
            <a:r>
              <a:rPr kumimoji="1" lang="ja-JP" altLang="en-US" sz="2400" dirty="0" smtClean="0"/>
              <a:t>電子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5603" y="107576"/>
            <a:ext cx="8512795" cy="1336956"/>
          </a:xfrm>
        </p:spPr>
        <p:txBody>
          <a:bodyPr anchor="ctr">
            <a:normAutofit/>
          </a:bodyPr>
          <a:lstStyle/>
          <a:p>
            <a:r>
              <a:rPr lang="ja-JP" altLang="en-US" sz="3600" dirty="0" smtClean="0"/>
              <a:t>電子エネルギー分布計測</a:t>
            </a:r>
            <a:r>
              <a:rPr lang="en-US" altLang="ja-JP" sz="3600" dirty="0" smtClean="0"/>
              <a:t> (Single Probe)</a:t>
            </a:r>
            <a:endParaRPr lang="ja-JP" altLang="en-US" sz="3600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199351" y="1314225"/>
            <a:ext cx="8773631" cy="2579158"/>
            <a:chOff x="199351" y="1314225"/>
            <a:chExt cx="8773631" cy="2579158"/>
          </a:xfrm>
        </p:grpSpPr>
        <p:grpSp>
          <p:nvGrpSpPr>
            <p:cNvPr id="4" name="図形グループ 39"/>
            <p:cNvGrpSpPr/>
            <p:nvPr/>
          </p:nvGrpSpPr>
          <p:grpSpPr>
            <a:xfrm>
              <a:off x="199351" y="1399598"/>
              <a:ext cx="2862692" cy="2370891"/>
              <a:chOff x="199351" y="1399598"/>
              <a:chExt cx="2862692" cy="2370891"/>
            </a:xfrm>
          </p:grpSpPr>
          <p:grpSp>
            <p:nvGrpSpPr>
              <p:cNvPr id="22" name="図形グループ 26"/>
              <p:cNvGrpSpPr/>
              <p:nvPr/>
            </p:nvGrpSpPr>
            <p:grpSpPr>
              <a:xfrm>
                <a:off x="199351" y="1460434"/>
                <a:ext cx="2862692" cy="2310055"/>
                <a:chOff x="660400" y="1745351"/>
                <a:chExt cx="2862692" cy="2310055"/>
              </a:xfrm>
            </p:grpSpPr>
            <p:grpSp>
              <p:nvGrpSpPr>
                <p:cNvPr id="25" name="図形グループ 13"/>
                <p:cNvGrpSpPr/>
                <p:nvPr/>
              </p:nvGrpSpPr>
              <p:grpSpPr>
                <a:xfrm>
                  <a:off x="669116" y="1745351"/>
                  <a:ext cx="2853976" cy="2310055"/>
                  <a:chOff x="669116" y="1745351"/>
                  <a:chExt cx="2853976" cy="2310055"/>
                </a:xfrm>
              </p:grpSpPr>
              <p:cxnSp>
                <p:nvCxnSpPr>
                  <p:cNvPr id="27" name="直線矢印コネクタ 3"/>
                  <p:cNvCxnSpPr/>
                  <p:nvPr/>
                </p:nvCxnSpPr>
                <p:spPr>
                  <a:xfrm rot="5400000" flipH="1" flipV="1">
                    <a:off x="667971" y="2893551"/>
                    <a:ext cx="2310055" cy="13656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線矢印コネクタ 4"/>
                  <p:cNvCxnSpPr/>
                  <p:nvPr/>
                </p:nvCxnSpPr>
                <p:spPr>
                  <a:xfrm>
                    <a:off x="669116" y="3673081"/>
                    <a:ext cx="2853976" cy="1588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フリーフォーム 25"/>
                <p:cNvSpPr/>
                <p:nvPr/>
              </p:nvSpPr>
              <p:spPr>
                <a:xfrm>
                  <a:off x="660400" y="2015067"/>
                  <a:ext cx="2819400" cy="1755422"/>
                </a:xfrm>
                <a:custGeom>
                  <a:avLst/>
                  <a:gdLst>
                    <a:gd name="connsiteX0" fmla="*/ 0 w 2819400"/>
                    <a:gd name="connsiteY0" fmla="*/ 1744133 h 1755422"/>
                    <a:gd name="connsiteX1" fmla="*/ 914400 w 2819400"/>
                    <a:gd name="connsiteY1" fmla="*/ 1744133 h 1755422"/>
                    <a:gd name="connsiteX2" fmla="*/ 1134533 w 2819400"/>
                    <a:gd name="connsiteY2" fmla="*/ 1676400 h 1755422"/>
                    <a:gd name="connsiteX3" fmla="*/ 1303867 w 2819400"/>
                    <a:gd name="connsiteY3" fmla="*/ 1380066 h 1755422"/>
                    <a:gd name="connsiteX4" fmla="*/ 1566333 w 2819400"/>
                    <a:gd name="connsiteY4" fmla="*/ 575733 h 1755422"/>
                    <a:gd name="connsiteX5" fmla="*/ 1769533 w 2819400"/>
                    <a:gd name="connsiteY5" fmla="*/ 304800 h 1755422"/>
                    <a:gd name="connsiteX6" fmla="*/ 2328333 w 2819400"/>
                    <a:gd name="connsiteY6" fmla="*/ 84666 h 1755422"/>
                    <a:gd name="connsiteX7" fmla="*/ 2819400 w 2819400"/>
                    <a:gd name="connsiteY7" fmla="*/ 0 h 1755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19400" h="1755422">
                      <a:moveTo>
                        <a:pt x="0" y="1744133"/>
                      </a:moveTo>
                      <a:cubicBezTo>
                        <a:pt x="362655" y="1749777"/>
                        <a:pt x="725311" y="1755422"/>
                        <a:pt x="914400" y="1744133"/>
                      </a:cubicBezTo>
                      <a:cubicBezTo>
                        <a:pt x="1103489" y="1732844"/>
                        <a:pt x="1069622" y="1737078"/>
                        <a:pt x="1134533" y="1676400"/>
                      </a:cubicBezTo>
                      <a:cubicBezTo>
                        <a:pt x="1199444" y="1615722"/>
                        <a:pt x="1231900" y="1563510"/>
                        <a:pt x="1303867" y="1380066"/>
                      </a:cubicBezTo>
                      <a:cubicBezTo>
                        <a:pt x="1375834" y="1196622"/>
                        <a:pt x="1488722" y="754944"/>
                        <a:pt x="1566333" y="575733"/>
                      </a:cubicBezTo>
                      <a:cubicBezTo>
                        <a:pt x="1643944" y="396522"/>
                        <a:pt x="1642533" y="386644"/>
                        <a:pt x="1769533" y="304800"/>
                      </a:cubicBezTo>
                      <a:cubicBezTo>
                        <a:pt x="1896533" y="222956"/>
                        <a:pt x="2153355" y="135466"/>
                        <a:pt x="2328333" y="84666"/>
                      </a:cubicBezTo>
                      <a:cubicBezTo>
                        <a:pt x="2503311" y="33866"/>
                        <a:pt x="2819400" y="0"/>
                        <a:pt x="2819400" y="0"/>
                      </a:cubicBezTo>
                    </a:path>
                  </a:pathLst>
                </a:custGeom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aphicFrame>
            <p:nvGraphicFramePr>
              <p:cNvPr id="23" name="オブジェクト 22"/>
              <p:cNvGraphicFramePr>
                <a:graphicFrameLocks noChangeAspect="1"/>
              </p:cNvGraphicFramePr>
              <p:nvPr/>
            </p:nvGraphicFramePr>
            <p:xfrm>
              <a:off x="996246" y="1399598"/>
              <a:ext cx="277876" cy="370502"/>
            </p:xfrm>
            <a:graphic>
              <a:graphicData uri="http://schemas.openxmlformats.org/presentationml/2006/ole">
                <p:oleObj spid="_x0000_s20482" name="数式" r:id="rId3" imgW="152400" imgH="203200" progId="Equation.3">
                  <p:embed/>
                </p:oleObj>
              </a:graphicData>
            </a:graphic>
          </p:graphicFrame>
          <p:graphicFrame>
            <p:nvGraphicFramePr>
              <p:cNvPr id="24" name="オブジェクト 23"/>
              <p:cNvGraphicFramePr>
                <a:graphicFrameLocks noChangeAspect="1"/>
              </p:cNvGraphicFramePr>
              <p:nvPr/>
            </p:nvGraphicFramePr>
            <p:xfrm>
              <a:off x="2635426" y="3398838"/>
              <a:ext cx="323850" cy="371475"/>
            </p:xfrm>
            <a:graphic>
              <a:graphicData uri="http://schemas.openxmlformats.org/presentationml/2006/ole">
                <p:oleObj spid="_x0000_s20483" name="数式" r:id="rId4" imgW="177800" imgH="203200" progId="Equation.3">
                  <p:embed/>
                </p:oleObj>
              </a:graphicData>
            </a:graphic>
          </p:graphicFrame>
        </p:grpSp>
        <p:grpSp>
          <p:nvGrpSpPr>
            <p:cNvPr id="5" name="図形グループ 37"/>
            <p:cNvGrpSpPr/>
            <p:nvPr/>
          </p:nvGrpSpPr>
          <p:grpSpPr>
            <a:xfrm>
              <a:off x="6032705" y="1354175"/>
              <a:ext cx="2940277" cy="2539208"/>
              <a:chOff x="6032705" y="1354175"/>
              <a:chExt cx="2940277" cy="2539208"/>
            </a:xfrm>
          </p:grpSpPr>
          <p:grpSp>
            <p:nvGrpSpPr>
              <p:cNvPr id="15" name="図形グループ 28"/>
              <p:cNvGrpSpPr/>
              <p:nvPr/>
            </p:nvGrpSpPr>
            <p:grpSpPr>
              <a:xfrm>
                <a:off x="6119006" y="1459621"/>
                <a:ext cx="2853976" cy="2433762"/>
                <a:chOff x="3432530" y="4055407"/>
                <a:chExt cx="2853976" cy="2433762"/>
              </a:xfrm>
            </p:grpSpPr>
            <p:grpSp>
              <p:nvGrpSpPr>
                <p:cNvPr id="18" name="図形グループ 17"/>
                <p:cNvGrpSpPr/>
                <p:nvPr/>
              </p:nvGrpSpPr>
              <p:grpSpPr>
                <a:xfrm>
                  <a:off x="3432530" y="4055407"/>
                  <a:ext cx="2853976" cy="2310055"/>
                  <a:chOff x="1247667" y="1745351"/>
                  <a:chExt cx="2853976" cy="2310055"/>
                </a:xfrm>
              </p:grpSpPr>
              <p:cxnSp>
                <p:nvCxnSpPr>
                  <p:cNvPr id="20" name="直線矢印コネクタ 19"/>
                  <p:cNvCxnSpPr/>
                  <p:nvPr/>
                </p:nvCxnSpPr>
                <p:spPr>
                  <a:xfrm rot="5400000" flipH="1" flipV="1">
                    <a:off x="667971" y="2893551"/>
                    <a:ext cx="2310055" cy="13656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矢印コネクタ 20"/>
                  <p:cNvCxnSpPr/>
                  <p:nvPr/>
                </p:nvCxnSpPr>
                <p:spPr>
                  <a:xfrm>
                    <a:off x="1247667" y="3673081"/>
                    <a:ext cx="2853976" cy="1588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フリーフォーム 18"/>
                <p:cNvSpPr/>
                <p:nvPr/>
              </p:nvSpPr>
              <p:spPr>
                <a:xfrm flipH="1">
                  <a:off x="3962003" y="4492094"/>
                  <a:ext cx="1955800" cy="1997075"/>
                </a:xfrm>
                <a:custGeom>
                  <a:avLst/>
                  <a:gdLst>
                    <a:gd name="connsiteX0" fmla="*/ 0 w 1955800"/>
                    <a:gd name="connsiteY0" fmla="*/ 1470025 h 1997075"/>
                    <a:gd name="connsiteX1" fmla="*/ 863600 w 1955800"/>
                    <a:gd name="connsiteY1" fmla="*/ 1463675 h 1997075"/>
                    <a:gd name="connsiteX2" fmla="*/ 1193800 w 1955800"/>
                    <a:gd name="connsiteY2" fmla="*/ 1323975 h 1997075"/>
                    <a:gd name="connsiteX3" fmla="*/ 1352550 w 1955800"/>
                    <a:gd name="connsiteY3" fmla="*/ 987425 h 1997075"/>
                    <a:gd name="connsiteX4" fmla="*/ 1454150 w 1955800"/>
                    <a:gd name="connsiteY4" fmla="*/ 415925 h 1997075"/>
                    <a:gd name="connsiteX5" fmla="*/ 1517650 w 1955800"/>
                    <a:gd name="connsiteY5" fmla="*/ 123825 h 1997075"/>
                    <a:gd name="connsiteX6" fmla="*/ 1600200 w 1955800"/>
                    <a:gd name="connsiteY6" fmla="*/ 9525 h 1997075"/>
                    <a:gd name="connsiteX7" fmla="*/ 1682750 w 1955800"/>
                    <a:gd name="connsiteY7" fmla="*/ 66675 h 1997075"/>
                    <a:gd name="connsiteX8" fmla="*/ 1752600 w 1955800"/>
                    <a:gd name="connsiteY8" fmla="*/ 231775 h 1997075"/>
                    <a:gd name="connsiteX9" fmla="*/ 1835150 w 1955800"/>
                    <a:gd name="connsiteY9" fmla="*/ 828675 h 1997075"/>
                    <a:gd name="connsiteX10" fmla="*/ 1955800 w 1955800"/>
                    <a:gd name="connsiteY10" fmla="*/ 1997075 h 1997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55800" h="1997075">
                      <a:moveTo>
                        <a:pt x="0" y="1470025"/>
                      </a:moveTo>
                      <a:cubicBezTo>
                        <a:pt x="332316" y="1479021"/>
                        <a:pt x="664633" y="1488017"/>
                        <a:pt x="863600" y="1463675"/>
                      </a:cubicBezTo>
                      <a:cubicBezTo>
                        <a:pt x="1062567" y="1439333"/>
                        <a:pt x="1112308" y="1403350"/>
                        <a:pt x="1193800" y="1323975"/>
                      </a:cubicBezTo>
                      <a:cubicBezTo>
                        <a:pt x="1275292" y="1244600"/>
                        <a:pt x="1309158" y="1138767"/>
                        <a:pt x="1352550" y="987425"/>
                      </a:cubicBezTo>
                      <a:cubicBezTo>
                        <a:pt x="1395942" y="836083"/>
                        <a:pt x="1426633" y="559858"/>
                        <a:pt x="1454150" y="415925"/>
                      </a:cubicBezTo>
                      <a:cubicBezTo>
                        <a:pt x="1481667" y="271992"/>
                        <a:pt x="1493308" y="191558"/>
                        <a:pt x="1517650" y="123825"/>
                      </a:cubicBezTo>
                      <a:cubicBezTo>
                        <a:pt x="1541992" y="56092"/>
                        <a:pt x="1572683" y="19050"/>
                        <a:pt x="1600200" y="9525"/>
                      </a:cubicBezTo>
                      <a:cubicBezTo>
                        <a:pt x="1627717" y="0"/>
                        <a:pt x="1657350" y="29633"/>
                        <a:pt x="1682750" y="66675"/>
                      </a:cubicBezTo>
                      <a:cubicBezTo>
                        <a:pt x="1708150" y="103717"/>
                        <a:pt x="1727200" y="104775"/>
                        <a:pt x="1752600" y="231775"/>
                      </a:cubicBezTo>
                      <a:cubicBezTo>
                        <a:pt x="1778000" y="358775"/>
                        <a:pt x="1801283" y="534458"/>
                        <a:pt x="1835150" y="828675"/>
                      </a:cubicBezTo>
                      <a:cubicBezTo>
                        <a:pt x="1869017" y="1122892"/>
                        <a:pt x="1912408" y="1559983"/>
                        <a:pt x="1955800" y="1997075"/>
                      </a:cubicBezTo>
                    </a:path>
                  </a:pathLst>
                </a:custGeom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graphicFrame>
            <p:nvGraphicFramePr>
              <p:cNvPr id="16" name="オブジェクト 15"/>
              <p:cNvGraphicFramePr>
                <a:graphicFrameLocks noChangeAspect="1"/>
              </p:cNvGraphicFramePr>
              <p:nvPr/>
            </p:nvGraphicFramePr>
            <p:xfrm>
              <a:off x="6032705" y="1354175"/>
              <a:ext cx="601663" cy="831850"/>
            </p:xfrm>
            <a:graphic>
              <a:graphicData uri="http://schemas.openxmlformats.org/presentationml/2006/ole">
                <p:oleObj spid="_x0000_s20484" name="数式" r:id="rId5" imgW="330200" imgH="457200" progId="Equation.3">
                  <p:embed/>
                </p:oleObj>
              </a:graphicData>
            </a:graphic>
          </p:graphicFrame>
          <p:graphicFrame>
            <p:nvGraphicFramePr>
              <p:cNvPr id="17" name="オブジェクト 16"/>
              <p:cNvGraphicFramePr>
                <a:graphicFrameLocks noChangeAspect="1"/>
              </p:cNvGraphicFramePr>
              <p:nvPr/>
            </p:nvGraphicFramePr>
            <p:xfrm>
              <a:off x="7646637" y="3469570"/>
              <a:ext cx="1271587" cy="371475"/>
            </p:xfrm>
            <a:graphic>
              <a:graphicData uri="http://schemas.openxmlformats.org/presentationml/2006/ole">
                <p:oleObj spid="_x0000_s20485" name="数式" r:id="rId6" imgW="698500" imgH="203200" progId="Equation.3">
                  <p:embed/>
                </p:oleObj>
              </a:graphicData>
            </a:graphic>
          </p:graphicFrame>
        </p:grpSp>
        <p:grpSp>
          <p:nvGrpSpPr>
            <p:cNvPr id="6" name="図形グループ 43"/>
            <p:cNvGrpSpPr/>
            <p:nvPr/>
          </p:nvGrpSpPr>
          <p:grpSpPr>
            <a:xfrm>
              <a:off x="1747127" y="1314225"/>
              <a:ext cx="4273102" cy="2579158"/>
              <a:chOff x="1747127" y="1314225"/>
              <a:chExt cx="4273102" cy="2579158"/>
            </a:xfrm>
          </p:grpSpPr>
          <p:grpSp>
            <p:nvGrpSpPr>
              <p:cNvPr id="7" name="図形グループ 27"/>
              <p:cNvGrpSpPr/>
              <p:nvPr/>
            </p:nvGrpSpPr>
            <p:grpSpPr>
              <a:xfrm>
                <a:off x="3166253" y="1460434"/>
                <a:ext cx="2853976" cy="2432949"/>
                <a:chOff x="4601871" y="1745351"/>
                <a:chExt cx="2853976" cy="2432949"/>
              </a:xfrm>
            </p:grpSpPr>
            <p:grpSp>
              <p:nvGrpSpPr>
                <p:cNvPr id="11" name="図形グループ 14"/>
                <p:cNvGrpSpPr/>
                <p:nvPr/>
              </p:nvGrpSpPr>
              <p:grpSpPr>
                <a:xfrm>
                  <a:off x="4601871" y="1745351"/>
                  <a:ext cx="2853976" cy="2310055"/>
                  <a:chOff x="669116" y="1745351"/>
                  <a:chExt cx="2853976" cy="2310055"/>
                </a:xfrm>
              </p:grpSpPr>
              <p:cxnSp>
                <p:nvCxnSpPr>
                  <p:cNvPr id="13" name="直線矢印コネクタ 12"/>
                  <p:cNvCxnSpPr/>
                  <p:nvPr/>
                </p:nvCxnSpPr>
                <p:spPr>
                  <a:xfrm rot="5400000" flipH="1" flipV="1">
                    <a:off x="667971" y="2893551"/>
                    <a:ext cx="2310055" cy="13656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線矢印コネクタ 13"/>
                  <p:cNvCxnSpPr/>
                  <p:nvPr/>
                </p:nvCxnSpPr>
                <p:spPr>
                  <a:xfrm>
                    <a:off x="669116" y="3673081"/>
                    <a:ext cx="2853976" cy="1588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" name="フリーフォーム 11"/>
                <p:cNvSpPr/>
                <p:nvPr/>
              </p:nvSpPr>
              <p:spPr>
                <a:xfrm>
                  <a:off x="4629150" y="2181225"/>
                  <a:ext cx="1955800" cy="1997075"/>
                </a:xfrm>
                <a:custGeom>
                  <a:avLst/>
                  <a:gdLst>
                    <a:gd name="connsiteX0" fmla="*/ 0 w 1955800"/>
                    <a:gd name="connsiteY0" fmla="*/ 1470025 h 1997075"/>
                    <a:gd name="connsiteX1" fmla="*/ 863600 w 1955800"/>
                    <a:gd name="connsiteY1" fmla="*/ 1463675 h 1997075"/>
                    <a:gd name="connsiteX2" fmla="*/ 1193800 w 1955800"/>
                    <a:gd name="connsiteY2" fmla="*/ 1323975 h 1997075"/>
                    <a:gd name="connsiteX3" fmla="*/ 1352550 w 1955800"/>
                    <a:gd name="connsiteY3" fmla="*/ 987425 h 1997075"/>
                    <a:gd name="connsiteX4" fmla="*/ 1454150 w 1955800"/>
                    <a:gd name="connsiteY4" fmla="*/ 415925 h 1997075"/>
                    <a:gd name="connsiteX5" fmla="*/ 1517650 w 1955800"/>
                    <a:gd name="connsiteY5" fmla="*/ 123825 h 1997075"/>
                    <a:gd name="connsiteX6" fmla="*/ 1600200 w 1955800"/>
                    <a:gd name="connsiteY6" fmla="*/ 9525 h 1997075"/>
                    <a:gd name="connsiteX7" fmla="*/ 1682750 w 1955800"/>
                    <a:gd name="connsiteY7" fmla="*/ 66675 h 1997075"/>
                    <a:gd name="connsiteX8" fmla="*/ 1752600 w 1955800"/>
                    <a:gd name="connsiteY8" fmla="*/ 231775 h 1997075"/>
                    <a:gd name="connsiteX9" fmla="*/ 1835150 w 1955800"/>
                    <a:gd name="connsiteY9" fmla="*/ 828675 h 1997075"/>
                    <a:gd name="connsiteX10" fmla="*/ 1955800 w 1955800"/>
                    <a:gd name="connsiteY10" fmla="*/ 1997075 h 1997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55800" h="1997075">
                      <a:moveTo>
                        <a:pt x="0" y="1470025"/>
                      </a:moveTo>
                      <a:cubicBezTo>
                        <a:pt x="332316" y="1479021"/>
                        <a:pt x="664633" y="1488017"/>
                        <a:pt x="863600" y="1463675"/>
                      </a:cubicBezTo>
                      <a:cubicBezTo>
                        <a:pt x="1062567" y="1439333"/>
                        <a:pt x="1112308" y="1403350"/>
                        <a:pt x="1193800" y="1323975"/>
                      </a:cubicBezTo>
                      <a:cubicBezTo>
                        <a:pt x="1275292" y="1244600"/>
                        <a:pt x="1309158" y="1138767"/>
                        <a:pt x="1352550" y="987425"/>
                      </a:cubicBezTo>
                      <a:cubicBezTo>
                        <a:pt x="1395942" y="836083"/>
                        <a:pt x="1426633" y="559858"/>
                        <a:pt x="1454150" y="415925"/>
                      </a:cubicBezTo>
                      <a:cubicBezTo>
                        <a:pt x="1481667" y="271992"/>
                        <a:pt x="1493308" y="191558"/>
                        <a:pt x="1517650" y="123825"/>
                      </a:cubicBezTo>
                      <a:cubicBezTo>
                        <a:pt x="1541992" y="56092"/>
                        <a:pt x="1572683" y="19050"/>
                        <a:pt x="1600200" y="9525"/>
                      </a:cubicBezTo>
                      <a:cubicBezTo>
                        <a:pt x="1627717" y="0"/>
                        <a:pt x="1657350" y="29633"/>
                        <a:pt x="1682750" y="66675"/>
                      </a:cubicBezTo>
                      <a:cubicBezTo>
                        <a:pt x="1708150" y="103717"/>
                        <a:pt x="1727200" y="104775"/>
                        <a:pt x="1752600" y="231775"/>
                      </a:cubicBezTo>
                      <a:cubicBezTo>
                        <a:pt x="1778000" y="358775"/>
                        <a:pt x="1801283" y="534458"/>
                        <a:pt x="1835150" y="828675"/>
                      </a:cubicBezTo>
                      <a:cubicBezTo>
                        <a:pt x="1869017" y="1122892"/>
                        <a:pt x="1912408" y="1559983"/>
                        <a:pt x="1955800" y="1997075"/>
                      </a:cubicBezTo>
                    </a:path>
                  </a:pathLst>
                </a:custGeom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aphicFrame>
            <p:nvGraphicFramePr>
              <p:cNvPr id="8" name="オブジェクト 7"/>
              <p:cNvGraphicFramePr>
                <a:graphicFrameLocks noChangeAspect="1"/>
              </p:cNvGraphicFramePr>
              <p:nvPr/>
            </p:nvGraphicFramePr>
            <p:xfrm>
              <a:off x="5613941" y="3401462"/>
              <a:ext cx="323850" cy="371475"/>
            </p:xfrm>
            <a:graphic>
              <a:graphicData uri="http://schemas.openxmlformats.org/presentationml/2006/ole">
                <p:oleObj spid="_x0000_s20486" name="数式" r:id="rId7" imgW="177800" imgH="203200" progId="Equation.3">
                  <p:embed/>
                </p:oleObj>
              </a:graphicData>
            </a:graphic>
          </p:graphicFrame>
          <p:graphicFrame>
            <p:nvGraphicFramePr>
              <p:cNvPr id="9" name="オブジェクト 8"/>
              <p:cNvGraphicFramePr>
                <a:graphicFrameLocks noChangeAspect="1"/>
              </p:cNvGraphicFramePr>
              <p:nvPr/>
            </p:nvGraphicFramePr>
            <p:xfrm>
              <a:off x="3711644" y="1314225"/>
              <a:ext cx="601663" cy="831850"/>
            </p:xfrm>
            <a:graphic>
              <a:graphicData uri="http://schemas.openxmlformats.org/presentationml/2006/ole">
                <p:oleObj spid="_x0000_s20487" name="数式" r:id="rId8" imgW="330200" imgH="457200" progId="Equation.3">
                  <p:embed/>
                </p:oleObj>
              </a:graphicData>
            </a:graphic>
          </p:graphicFrame>
          <p:graphicFrame>
            <p:nvGraphicFramePr>
              <p:cNvPr id="10" name="オブジェクト 9"/>
              <p:cNvGraphicFramePr>
                <a:graphicFrameLocks noChangeAspect="1"/>
              </p:cNvGraphicFramePr>
              <p:nvPr/>
            </p:nvGraphicFramePr>
            <p:xfrm>
              <a:off x="4819650" y="3401462"/>
              <a:ext cx="276225" cy="323850"/>
            </p:xfrm>
            <a:graphic>
              <a:graphicData uri="http://schemas.openxmlformats.org/presentationml/2006/ole">
                <p:oleObj spid="_x0000_s20488" name="数式" r:id="rId9" imgW="152400" imgH="177800" progId="Equation.3">
                  <p:embed/>
                </p:oleObj>
              </a:graphicData>
            </a:graphic>
          </p:graphicFrame>
          <p:graphicFrame>
            <p:nvGraphicFramePr>
              <p:cNvPr id="45" name="オブジェクト 44"/>
              <p:cNvGraphicFramePr>
                <a:graphicFrameLocks noChangeAspect="1"/>
              </p:cNvGraphicFramePr>
              <p:nvPr/>
            </p:nvGraphicFramePr>
            <p:xfrm>
              <a:off x="1747127" y="3398838"/>
              <a:ext cx="276225" cy="323850"/>
            </p:xfrm>
            <a:graphic>
              <a:graphicData uri="http://schemas.openxmlformats.org/presentationml/2006/ole">
                <p:oleObj spid="_x0000_s20495" name="数式" r:id="rId10" imgW="152400" imgH="177800" progId="Equation.3">
                  <p:embed/>
                </p:oleObj>
              </a:graphicData>
            </a:graphic>
          </p:graphicFrame>
        </p:grpSp>
      </p:grpSp>
      <p:sp>
        <p:nvSpPr>
          <p:cNvPr id="31" name="テキスト ボックス 30"/>
          <p:cNvSpPr txBox="1"/>
          <p:nvPr/>
        </p:nvSpPr>
        <p:spPr>
          <a:xfrm>
            <a:off x="1414475" y="5499036"/>
            <a:ext cx="3834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Maxwell</a:t>
            </a:r>
            <a:r>
              <a:rPr lang="ja-JP" altLang="en-US" sz="2000" dirty="0" smtClean="0"/>
              <a:t>分布のとき、</a:t>
            </a:r>
            <a:endParaRPr lang="en-US" altLang="ja-JP" sz="2000" dirty="0" smtClean="0"/>
          </a:p>
          <a:p>
            <a:r>
              <a:rPr lang="ja-JP" altLang="en-US" sz="2000" dirty="0" smtClean="0"/>
              <a:t>対数グラフの</a:t>
            </a:r>
            <a:r>
              <a:rPr kumimoji="1" lang="ja-JP" altLang="en-US" sz="2000" dirty="0" smtClean="0"/>
              <a:t>傾きが温度を表す。</a:t>
            </a:r>
            <a:endParaRPr kumimoji="1" lang="ja-JP" altLang="en-US" sz="2000" dirty="0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5069735" y="4259366"/>
            <a:ext cx="3304160" cy="2381427"/>
            <a:chOff x="3893586" y="4111535"/>
            <a:chExt cx="3304160" cy="2381427"/>
          </a:xfrm>
        </p:grpSpPr>
        <p:grpSp>
          <p:nvGrpSpPr>
            <p:cNvPr id="33" name="図形グループ 62"/>
            <p:cNvGrpSpPr/>
            <p:nvPr/>
          </p:nvGrpSpPr>
          <p:grpSpPr>
            <a:xfrm>
              <a:off x="3893586" y="4111538"/>
              <a:ext cx="3304160" cy="2381424"/>
              <a:chOff x="3893586" y="4111538"/>
              <a:chExt cx="3304160" cy="2381424"/>
            </a:xfrm>
          </p:grpSpPr>
          <p:grpSp>
            <p:nvGrpSpPr>
              <p:cNvPr id="35" name="図形グループ 34"/>
              <p:cNvGrpSpPr/>
              <p:nvPr/>
            </p:nvGrpSpPr>
            <p:grpSpPr>
              <a:xfrm>
                <a:off x="3893586" y="4111538"/>
                <a:ext cx="3304160" cy="2381424"/>
                <a:chOff x="5668822" y="1459621"/>
                <a:chExt cx="3304160" cy="2381424"/>
              </a:xfrm>
            </p:grpSpPr>
            <p:grpSp>
              <p:nvGrpSpPr>
                <p:cNvPr id="37" name="図形グループ 42"/>
                <p:cNvGrpSpPr/>
                <p:nvPr/>
              </p:nvGrpSpPr>
              <p:grpSpPr>
                <a:xfrm>
                  <a:off x="6119006" y="1459621"/>
                  <a:ext cx="2853976" cy="2310055"/>
                  <a:chOff x="1247667" y="1745351"/>
                  <a:chExt cx="2853976" cy="2310055"/>
                </a:xfrm>
              </p:grpSpPr>
              <p:cxnSp>
                <p:nvCxnSpPr>
                  <p:cNvPr id="41" name="直線矢印コネクタ 40"/>
                  <p:cNvCxnSpPr/>
                  <p:nvPr/>
                </p:nvCxnSpPr>
                <p:spPr>
                  <a:xfrm rot="5400000" flipH="1" flipV="1">
                    <a:off x="667971" y="2893551"/>
                    <a:ext cx="2310055" cy="13656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矢印コネクタ 41"/>
                  <p:cNvCxnSpPr/>
                  <p:nvPr/>
                </p:nvCxnSpPr>
                <p:spPr>
                  <a:xfrm>
                    <a:off x="1247667" y="3673081"/>
                    <a:ext cx="2853976" cy="1588"/>
                  </a:xfrm>
                  <a:prstGeom prst="straightConnector1">
                    <a:avLst/>
                  </a:prstGeom>
                  <a:ln w="158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aphicFrame>
              <p:nvGraphicFramePr>
                <p:cNvPr id="38" name="オブジェクト 37"/>
                <p:cNvGraphicFramePr>
                  <a:graphicFrameLocks noChangeAspect="1"/>
                </p:cNvGraphicFramePr>
                <p:nvPr/>
              </p:nvGraphicFramePr>
              <p:xfrm>
                <a:off x="5668822" y="1685397"/>
                <a:ext cx="1019175" cy="901700"/>
              </p:xfrm>
              <a:graphic>
                <a:graphicData uri="http://schemas.openxmlformats.org/presentationml/2006/ole">
                  <p:oleObj spid="_x0000_s20490" name="数式" r:id="rId11" imgW="558800" imgH="495300" progId="Equation.3">
                    <p:embed/>
                  </p:oleObj>
                </a:graphicData>
              </a:graphic>
            </p:graphicFrame>
            <p:graphicFrame>
              <p:nvGraphicFramePr>
                <p:cNvPr id="39" name="オブジェクト 38"/>
                <p:cNvGraphicFramePr>
                  <a:graphicFrameLocks noChangeAspect="1"/>
                </p:cNvGraphicFramePr>
                <p:nvPr/>
              </p:nvGraphicFramePr>
              <p:xfrm>
                <a:off x="7646637" y="3469570"/>
                <a:ext cx="1271587" cy="371475"/>
              </p:xfrm>
              <a:graphic>
                <a:graphicData uri="http://schemas.openxmlformats.org/presentationml/2006/ole">
                  <p:oleObj spid="_x0000_s20491" name="数式" r:id="rId12" imgW="698500" imgH="203200" progId="Equation.3">
                    <p:embed/>
                  </p:oleObj>
                </a:graphicData>
              </a:graphic>
            </p:graphicFrame>
            <p:graphicFrame>
              <p:nvGraphicFramePr>
                <p:cNvPr id="40" name="オブジェクト 39"/>
                <p:cNvGraphicFramePr>
                  <a:graphicFrameLocks noChangeAspect="1"/>
                </p:cNvGraphicFramePr>
                <p:nvPr/>
              </p:nvGraphicFramePr>
              <p:xfrm>
                <a:off x="7359000" y="1934371"/>
                <a:ext cx="531813" cy="715962"/>
              </p:xfrm>
              <a:graphic>
                <a:graphicData uri="http://schemas.openxmlformats.org/presentationml/2006/ole">
                  <p:oleObj spid="_x0000_s20492" name="数式" r:id="rId13" imgW="292100" imgH="393700" progId="Equation.3">
                    <p:embed/>
                  </p:oleObj>
                </a:graphicData>
              </a:graphic>
            </p:graphicFrame>
          </p:grpSp>
          <p:sp>
            <p:nvSpPr>
              <p:cNvPr id="36" name="フリーフォーム 35"/>
              <p:cNvSpPr/>
              <p:nvPr/>
            </p:nvSpPr>
            <p:spPr>
              <a:xfrm>
                <a:off x="4931742" y="4525562"/>
                <a:ext cx="1041400" cy="1488017"/>
              </a:xfrm>
              <a:custGeom>
                <a:avLst/>
                <a:gdLst>
                  <a:gd name="connsiteX0" fmla="*/ 0 w 1041400"/>
                  <a:gd name="connsiteY0" fmla="*/ 1380067 h 1488017"/>
                  <a:gd name="connsiteX1" fmla="*/ 25400 w 1041400"/>
                  <a:gd name="connsiteY1" fmla="*/ 592667 h 1488017"/>
                  <a:gd name="connsiteX2" fmla="*/ 57150 w 1041400"/>
                  <a:gd name="connsiteY2" fmla="*/ 287867 h 1488017"/>
                  <a:gd name="connsiteX3" fmla="*/ 95250 w 1041400"/>
                  <a:gd name="connsiteY3" fmla="*/ 97367 h 1488017"/>
                  <a:gd name="connsiteX4" fmla="*/ 158750 w 1041400"/>
                  <a:gd name="connsiteY4" fmla="*/ 27517 h 1488017"/>
                  <a:gd name="connsiteX5" fmla="*/ 215900 w 1041400"/>
                  <a:gd name="connsiteY5" fmla="*/ 8467 h 1488017"/>
                  <a:gd name="connsiteX6" fmla="*/ 292100 w 1041400"/>
                  <a:gd name="connsiteY6" fmla="*/ 8467 h 1488017"/>
                  <a:gd name="connsiteX7" fmla="*/ 381000 w 1041400"/>
                  <a:gd name="connsiteY7" fmla="*/ 59267 h 1488017"/>
                  <a:gd name="connsiteX8" fmla="*/ 444500 w 1041400"/>
                  <a:gd name="connsiteY8" fmla="*/ 198967 h 1488017"/>
                  <a:gd name="connsiteX9" fmla="*/ 533400 w 1041400"/>
                  <a:gd name="connsiteY9" fmla="*/ 389467 h 1488017"/>
                  <a:gd name="connsiteX10" fmla="*/ 1041400 w 1041400"/>
                  <a:gd name="connsiteY10" fmla="*/ 1488017 h 1488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1400" h="1488017">
                    <a:moveTo>
                      <a:pt x="0" y="1380067"/>
                    </a:moveTo>
                    <a:cubicBezTo>
                      <a:pt x="7937" y="1077383"/>
                      <a:pt x="15875" y="774700"/>
                      <a:pt x="25400" y="592667"/>
                    </a:cubicBezTo>
                    <a:cubicBezTo>
                      <a:pt x="34925" y="410634"/>
                      <a:pt x="45508" y="370417"/>
                      <a:pt x="57150" y="287867"/>
                    </a:cubicBezTo>
                    <a:cubicBezTo>
                      <a:pt x="68792" y="205317"/>
                      <a:pt x="78317" y="140759"/>
                      <a:pt x="95250" y="97367"/>
                    </a:cubicBezTo>
                    <a:cubicBezTo>
                      <a:pt x="112183" y="53975"/>
                      <a:pt x="138642" y="42334"/>
                      <a:pt x="158750" y="27517"/>
                    </a:cubicBezTo>
                    <a:cubicBezTo>
                      <a:pt x="178858" y="12700"/>
                      <a:pt x="193675" y="11642"/>
                      <a:pt x="215900" y="8467"/>
                    </a:cubicBezTo>
                    <a:cubicBezTo>
                      <a:pt x="238125" y="5292"/>
                      <a:pt x="264583" y="0"/>
                      <a:pt x="292100" y="8467"/>
                    </a:cubicBezTo>
                    <a:cubicBezTo>
                      <a:pt x="319617" y="16934"/>
                      <a:pt x="355600" y="27517"/>
                      <a:pt x="381000" y="59267"/>
                    </a:cubicBezTo>
                    <a:cubicBezTo>
                      <a:pt x="406400" y="91017"/>
                      <a:pt x="419100" y="143934"/>
                      <a:pt x="444500" y="198967"/>
                    </a:cubicBezTo>
                    <a:cubicBezTo>
                      <a:pt x="469900" y="254000"/>
                      <a:pt x="533400" y="389467"/>
                      <a:pt x="533400" y="389467"/>
                    </a:cubicBezTo>
                    <a:lnTo>
                      <a:pt x="1041400" y="1488017"/>
                    </a:lnTo>
                  </a:path>
                </a:pathLst>
              </a:custGeom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3" name="フリーフォーム 52"/>
              <p:cNvSpPr/>
              <p:nvPr/>
            </p:nvSpPr>
            <p:spPr>
              <a:xfrm>
                <a:off x="4951629" y="5600736"/>
                <a:ext cx="1942565" cy="412844"/>
              </a:xfrm>
              <a:custGeom>
                <a:avLst/>
                <a:gdLst>
                  <a:gd name="connsiteX0" fmla="*/ 0 w 1041400"/>
                  <a:gd name="connsiteY0" fmla="*/ 1380067 h 1488017"/>
                  <a:gd name="connsiteX1" fmla="*/ 25400 w 1041400"/>
                  <a:gd name="connsiteY1" fmla="*/ 592667 h 1488017"/>
                  <a:gd name="connsiteX2" fmla="*/ 57150 w 1041400"/>
                  <a:gd name="connsiteY2" fmla="*/ 287867 h 1488017"/>
                  <a:gd name="connsiteX3" fmla="*/ 95250 w 1041400"/>
                  <a:gd name="connsiteY3" fmla="*/ 97367 h 1488017"/>
                  <a:gd name="connsiteX4" fmla="*/ 158750 w 1041400"/>
                  <a:gd name="connsiteY4" fmla="*/ 27517 h 1488017"/>
                  <a:gd name="connsiteX5" fmla="*/ 215900 w 1041400"/>
                  <a:gd name="connsiteY5" fmla="*/ 8467 h 1488017"/>
                  <a:gd name="connsiteX6" fmla="*/ 292100 w 1041400"/>
                  <a:gd name="connsiteY6" fmla="*/ 8467 h 1488017"/>
                  <a:gd name="connsiteX7" fmla="*/ 381000 w 1041400"/>
                  <a:gd name="connsiteY7" fmla="*/ 59267 h 1488017"/>
                  <a:gd name="connsiteX8" fmla="*/ 444500 w 1041400"/>
                  <a:gd name="connsiteY8" fmla="*/ 198967 h 1488017"/>
                  <a:gd name="connsiteX9" fmla="*/ 533400 w 1041400"/>
                  <a:gd name="connsiteY9" fmla="*/ 389467 h 1488017"/>
                  <a:gd name="connsiteX10" fmla="*/ 1041400 w 1041400"/>
                  <a:gd name="connsiteY10" fmla="*/ 1488017 h 1488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41400" h="1488017">
                    <a:moveTo>
                      <a:pt x="0" y="1380067"/>
                    </a:moveTo>
                    <a:cubicBezTo>
                      <a:pt x="7937" y="1077383"/>
                      <a:pt x="15875" y="774700"/>
                      <a:pt x="25400" y="592667"/>
                    </a:cubicBezTo>
                    <a:cubicBezTo>
                      <a:pt x="34925" y="410634"/>
                      <a:pt x="45508" y="370417"/>
                      <a:pt x="57150" y="287867"/>
                    </a:cubicBezTo>
                    <a:cubicBezTo>
                      <a:pt x="68792" y="205317"/>
                      <a:pt x="78317" y="140759"/>
                      <a:pt x="95250" y="97367"/>
                    </a:cubicBezTo>
                    <a:cubicBezTo>
                      <a:pt x="112183" y="53975"/>
                      <a:pt x="138642" y="42334"/>
                      <a:pt x="158750" y="27517"/>
                    </a:cubicBezTo>
                    <a:cubicBezTo>
                      <a:pt x="178858" y="12700"/>
                      <a:pt x="193675" y="11642"/>
                      <a:pt x="215900" y="8467"/>
                    </a:cubicBezTo>
                    <a:cubicBezTo>
                      <a:pt x="238125" y="5292"/>
                      <a:pt x="264583" y="0"/>
                      <a:pt x="292100" y="8467"/>
                    </a:cubicBezTo>
                    <a:cubicBezTo>
                      <a:pt x="319617" y="16934"/>
                      <a:pt x="355600" y="27517"/>
                      <a:pt x="381000" y="59267"/>
                    </a:cubicBezTo>
                    <a:cubicBezTo>
                      <a:pt x="406400" y="91017"/>
                      <a:pt x="419100" y="143934"/>
                      <a:pt x="444500" y="198967"/>
                    </a:cubicBezTo>
                    <a:cubicBezTo>
                      <a:pt x="469900" y="254000"/>
                      <a:pt x="533400" y="389467"/>
                      <a:pt x="533400" y="389467"/>
                    </a:cubicBezTo>
                    <a:lnTo>
                      <a:pt x="1041400" y="1488017"/>
                    </a:lnTo>
                  </a:path>
                </a:pathLst>
              </a:custGeom>
              <a:ln w="1270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34" name="直線コネクタ 33"/>
            <p:cNvCxnSpPr/>
            <p:nvPr/>
          </p:nvCxnSpPr>
          <p:spPr>
            <a:xfrm rot="16200000" flipH="1">
              <a:off x="4546311" y="4653690"/>
              <a:ext cx="2009953" cy="925643"/>
            </a:xfrm>
            <a:prstGeom prst="line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コネクタ 43"/>
          <p:cNvCxnSpPr/>
          <p:nvPr/>
        </p:nvCxnSpPr>
        <p:spPr>
          <a:xfrm rot="5400000">
            <a:off x="1263808" y="2766713"/>
            <a:ext cx="1241276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右矢印 45"/>
          <p:cNvSpPr/>
          <p:nvPr/>
        </p:nvSpPr>
        <p:spPr>
          <a:xfrm>
            <a:off x="2977786" y="2403202"/>
            <a:ext cx="354134" cy="245782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右矢印 46"/>
          <p:cNvSpPr/>
          <p:nvPr/>
        </p:nvSpPr>
        <p:spPr>
          <a:xfrm>
            <a:off x="5869516" y="2403202"/>
            <a:ext cx="354134" cy="245782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790069" y="2608019"/>
            <a:ext cx="75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/>
              <a:t>微分</a:t>
            </a:r>
            <a:endParaRPr kumimoji="1" lang="ja-JP" altLang="en-US" dirty="0"/>
          </a:p>
        </p:txBody>
      </p:sp>
      <p:sp>
        <p:nvSpPr>
          <p:cNvPr id="49" name="右矢印 48"/>
          <p:cNvSpPr/>
          <p:nvPr/>
        </p:nvSpPr>
        <p:spPr>
          <a:xfrm rot="6440152">
            <a:off x="6680512" y="3993319"/>
            <a:ext cx="354134" cy="245782"/>
          </a:xfrm>
          <a:prstGeom prst="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6945719" y="3911555"/>
            <a:ext cx="211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Maxwell</a:t>
            </a:r>
            <a:r>
              <a:rPr kumimoji="1" lang="ja-JP" altLang="en-US" dirty="0" smtClean="0"/>
              <a:t>分布のとき</a:t>
            </a:r>
            <a:endParaRPr kumimoji="1" lang="ja-JP" altLang="en-US" dirty="0"/>
          </a:p>
        </p:txBody>
      </p:sp>
      <p:cxnSp>
        <p:nvCxnSpPr>
          <p:cNvPr id="57" name="直線矢印コネクタ 56"/>
          <p:cNvCxnSpPr/>
          <p:nvPr/>
        </p:nvCxnSpPr>
        <p:spPr>
          <a:xfrm rot="10800000">
            <a:off x="3697990" y="3305421"/>
            <a:ext cx="1384231" cy="1588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>
            <a:off x="6714819" y="3303833"/>
            <a:ext cx="1575411" cy="1588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角丸四角形吹き出し 50"/>
          <p:cNvSpPr/>
          <p:nvPr/>
        </p:nvSpPr>
        <p:spPr>
          <a:xfrm>
            <a:off x="1368778" y="5499036"/>
            <a:ext cx="3780554" cy="707886"/>
          </a:xfrm>
          <a:prstGeom prst="wedgeRoundRectCallout">
            <a:avLst>
              <a:gd name="adj1" fmla="val 9340"/>
              <a:gd name="adj2" fmla="val -125315"/>
              <a:gd name="adj3" fmla="val 1666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スライド番号プレースホルダ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4</a:t>
            </a:fld>
            <a:endParaRPr lang="ja-JP" altLang="en-US"/>
          </a:p>
        </p:txBody>
      </p:sp>
      <p:graphicFrame>
        <p:nvGraphicFramePr>
          <p:cNvPr id="20498" name="Object 18"/>
          <p:cNvGraphicFramePr>
            <a:graphicFrameLocks noChangeAspect="1"/>
          </p:cNvGraphicFramePr>
          <p:nvPr/>
        </p:nvGraphicFramePr>
        <p:xfrm>
          <a:off x="230300" y="4259365"/>
          <a:ext cx="4583355" cy="820303"/>
        </p:xfrm>
        <a:graphic>
          <a:graphicData uri="http://schemas.openxmlformats.org/presentationml/2006/ole">
            <p:oleObj spid="_x0000_s20498" name="数式" r:id="rId14" imgW="25527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ja-JP" dirty="0" smtClean="0"/>
              <a:t>Single Probe </a:t>
            </a:r>
            <a:r>
              <a:rPr lang="en-US" altLang="en-US" dirty="0" smtClean="0"/>
              <a:t>計測システム</a:t>
            </a:r>
            <a:endParaRPr lang="ja-JP" altLang="en-US" dirty="0"/>
          </a:p>
        </p:txBody>
      </p:sp>
      <p:pic>
        <p:nvPicPr>
          <p:cNvPr id="37" name="図 36" descr="SPsyste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30" y="1444532"/>
            <a:ext cx="5894965" cy="3069695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5546396" y="2997245"/>
            <a:ext cx="3257069" cy="3150859"/>
            <a:chOff x="5429731" y="3561868"/>
            <a:chExt cx="3257069" cy="3150859"/>
          </a:xfrm>
        </p:grpSpPr>
        <p:pic>
          <p:nvPicPr>
            <p:cNvPr id="3" name="図 2" descr="DSCF8908.JPG"/>
            <p:cNvPicPr>
              <a:picLocks noChangeAspect="1"/>
            </p:cNvPicPr>
            <p:nvPr/>
          </p:nvPicPr>
          <p:blipFill>
            <a:blip r:embed="rId3"/>
            <a:srcRect t="10809" r="32716" b="13425"/>
            <a:stretch>
              <a:fillRect/>
            </a:stretch>
          </p:blipFill>
          <p:spPr>
            <a:xfrm>
              <a:off x="5429731" y="3561868"/>
              <a:ext cx="3257069" cy="2750749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429731" y="6312617"/>
              <a:ext cx="32570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dirty="0" smtClean="0"/>
                <a:t>直線導入機で径方向に挿入</a:t>
              </a:r>
              <a:endParaRPr kumimoji="1" lang="ja-JP" altLang="en-US" sz="2000" dirty="0"/>
            </a:p>
          </p:txBody>
        </p:sp>
      </p:grp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ja-JP" dirty="0" smtClean="0"/>
              <a:t>Faraday Cup</a:t>
            </a:r>
            <a:r>
              <a:rPr lang="ja-JP" altLang="en-US" dirty="0" smtClean="0"/>
              <a:t>の構造</a:t>
            </a:r>
            <a:endParaRPr lang="ja-JP" altLang="en-US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347960" y="2794003"/>
            <a:ext cx="8686800" cy="3859623"/>
            <a:chOff x="347960" y="2794003"/>
            <a:chExt cx="8686800" cy="3859623"/>
          </a:xfrm>
        </p:grpSpPr>
        <p:pic>
          <p:nvPicPr>
            <p:cNvPr id="3" name="図 2" descr="FCdesign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7960" y="4063344"/>
              <a:ext cx="8686800" cy="2590282"/>
            </a:xfrm>
            <a:prstGeom prst="rect">
              <a:avLst/>
            </a:prstGeom>
          </p:spPr>
        </p:pic>
        <p:grpSp>
          <p:nvGrpSpPr>
            <p:cNvPr id="34" name="図形グループ 33"/>
            <p:cNvGrpSpPr/>
            <p:nvPr/>
          </p:nvGrpSpPr>
          <p:grpSpPr>
            <a:xfrm>
              <a:off x="2487102" y="2794003"/>
              <a:ext cx="888897" cy="1382379"/>
              <a:chOff x="2439768" y="2669239"/>
              <a:chExt cx="888897" cy="1382379"/>
            </a:xfrm>
          </p:grpSpPr>
          <p:cxnSp>
            <p:nvCxnSpPr>
              <p:cNvPr id="10" name="直線矢印コネクタ 9"/>
              <p:cNvCxnSpPr/>
              <p:nvPr/>
            </p:nvCxnSpPr>
            <p:spPr>
              <a:xfrm rot="16200000" flipH="1">
                <a:off x="2270556" y="3360428"/>
                <a:ext cx="1382379" cy="1"/>
              </a:xfrm>
              <a:prstGeom prst="straightConnector1">
                <a:avLst/>
              </a:prstGeom>
              <a:ln w="19050" cap="flat" cmpd="sng" algn="ctr">
                <a:solidFill>
                  <a:srgbClr val="00009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フリーフォーム 21"/>
              <p:cNvSpPr/>
              <p:nvPr/>
            </p:nvSpPr>
            <p:spPr>
              <a:xfrm>
                <a:off x="2570573" y="2794003"/>
                <a:ext cx="757296" cy="366889"/>
              </a:xfrm>
              <a:custGeom>
                <a:avLst/>
                <a:gdLst>
                  <a:gd name="connsiteX0" fmla="*/ 2761074 w 5660908"/>
                  <a:gd name="connsiteY0" fmla="*/ 0 h 2730500"/>
                  <a:gd name="connsiteX1" fmla="*/ 2027296 w 5660908"/>
                  <a:gd name="connsiteY1" fmla="*/ 70556 h 2730500"/>
                  <a:gd name="connsiteX2" fmla="*/ 1095963 w 5660908"/>
                  <a:gd name="connsiteY2" fmla="*/ 310445 h 2730500"/>
                  <a:gd name="connsiteX3" fmla="*/ 319852 w 5660908"/>
                  <a:gd name="connsiteY3" fmla="*/ 762000 h 2730500"/>
                  <a:gd name="connsiteX4" fmla="*/ 9407 w 5660908"/>
                  <a:gd name="connsiteY4" fmla="*/ 1340556 h 2730500"/>
                  <a:gd name="connsiteX5" fmla="*/ 263407 w 5660908"/>
                  <a:gd name="connsiteY5" fmla="*/ 1919111 h 2730500"/>
                  <a:gd name="connsiteX6" fmla="*/ 1166519 w 5660908"/>
                  <a:gd name="connsiteY6" fmla="*/ 2441222 h 2730500"/>
                  <a:gd name="connsiteX7" fmla="*/ 2450630 w 5660908"/>
                  <a:gd name="connsiteY7" fmla="*/ 2695222 h 2730500"/>
                  <a:gd name="connsiteX8" fmla="*/ 3861741 w 5660908"/>
                  <a:gd name="connsiteY8" fmla="*/ 2652889 h 2730500"/>
                  <a:gd name="connsiteX9" fmla="*/ 5145852 w 5660908"/>
                  <a:gd name="connsiteY9" fmla="*/ 2314222 h 2730500"/>
                  <a:gd name="connsiteX10" fmla="*/ 5611519 w 5660908"/>
                  <a:gd name="connsiteY10" fmla="*/ 1933222 h 2730500"/>
                  <a:gd name="connsiteX11" fmla="*/ 5442185 w 5660908"/>
                  <a:gd name="connsiteY11" fmla="*/ 1679222 h 2730500"/>
                  <a:gd name="connsiteX12" fmla="*/ 4736630 w 5660908"/>
                  <a:gd name="connsiteY12" fmla="*/ 1509889 h 2730500"/>
                  <a:gd name="connsiteX13" fmla="*/ 3127963 w 5660908"/>
                  <a:gd name="connsiteY13" fmla="*/ 1439333 h 273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60908" h="2730500">
                    <a:moveTo>
                      <a:pt x="2761074" y="0"/>
                    </a:moveTo>
                    <a:cubicBezTo>
                      <a:pt x="2532944" y="9407"/>
                      <a:pt x="2304814" y="18815"/>
                      <a:pt x="2027296" y="70556"/>
                    </a:cubicBezTo>
                    <a:cubicBezTo>
                      <a:pt x="1749778" y="122297"/>
                      <a:pt x="1380537" y="195204"/>
                      <a:pt x="1095963" y="310445"/>
                    </a:cubicBezTo>
                    <a:cubicBezTo>
                      <a:pt x="811389" y="425686"/>
                      <a:pt x="500945" y="590315"/>
                      <a:pt x="319852" y="762000"/>
                    </a:cubicBezTo>
                    <a:cubicBezTo>
                      <a:pt x="138759" y="933685"/>
                      <a:pt x="18814" y="1147704"/>
                      <a:pt x="9407" y="1340556"/>
                    </a:cubicBezTo>
                    <a:cubicBezTo>
                      <a:pt x="0" y="1533408"/>
                      <a:pt x="70555" y="1735667"/>
                      <a:pt x="263407" y="1919111"/>
                    </a:cubicBezTo>
                    <a:cubicBezTo>
                      <a:pt x="456259" y="2102555"/>
                      <a:pt x="801982" y="2311870"/>
                      <a:pt x="1166519" y="2441222"/>
                    </a:cubicBezTo>
                    <a:cubicBezTo>
                      <a:pt x="1531056" y="2570574"/>
                      <a:pt x="2001426" y="2659944"/>
                      <a:pt x="2450630" y="2695222"/>
                    </a:cubicBezTo>
                    <a:cubicBezTo>
                      <a:pt x="2899834" y="2730500"/>
                      <a:pt x="3412537" y="2716389"/>
                      <a:pt x="3861741" y="2652889"/>
                    </a:cubicBezTo>
                    <a:cubicBezTo>
                      <a:pt x="4310945" y="2589389"/>
                      <a:pt x="4854222" y="2434167"/>
                      <a:pt x="5145852" y="2314222"/>
                    </a:cubicBezTo>
                    <a:cubicBezTo>
                      <a:pt x="5437482" y="2194278"/>
                      <a:pt x="5562130" y="2039055"/>
                      <a:pt x="5611519" y="1933222"/>
                    </a:cubicBezTo>
                    <a:cubicBezTo>
                      <a:pt x="5660908" y="1827389"/>
                      <a:pt x="5588000" y="1749777"/>
                      <a:pt x="5442185" y="1679222"/>
                    </a:cubicBezTo>
                    <a:cubicBezTo>
                      <a:pt x="5296370" y="1608667"/>
                      <a:pt x="5122334" y="1549870"/>
                      <a:pt x="4736630" y="1509889"/>
                    </a:cubicBezTo>
                    <a:cubicBezTo>
                      <a:pt x="4350926" y="1469908"/>
                      <a:pt x="3127963" y="1439333"/>
                      <a:pt x="3127963" y="1439333"/>
                    </a:cubicBezTo>
                  </a:path>
                </a:pathLst>
              </a:cu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2571369" y="2991558"/>
                <a:ext cx="757296" cy="366889"/>
              </a:xfrm>
              <a:custGeom>
                <a:avLst/>
                <a:gdLst>
                  <a:gd name="connsiteX0" fmla="*/ 2761074 w 5660908"/>
                  <a:gd name="connsiteY0" fmla="*/ 0 h 2730500"/>
                  <a:gd name="connsiteX1" fmla="*/ 2027296 w 5660908"/>
                  <a:gd name="connsiteY1" fmla="*/ 70556 h 2730500"/>
                  <a:gd name="connsiteX2" fmla="*/ 1095963 w 5660908"/>
                  <a:gd name="connsiteY2" fmla="*/ 310445 h 2730500"/>
                  <a:gd name="connsiteX3" fmla="*/ 319852 w 5660908"/>
                  <a:gd name="connsiteY3" fmla="*/ 762000 h 2730500"/>
                  <a:gd name="connsiteX4" fmla="*/ 9407 w 5660908"/>
                  <a:gd name="connsiteY4" fmla="*/ 1340556 h 2730500"/>
                  <a:gd name="connsiteX5" fmla="*/ 263407 w 5660908"/>
                  <a:gd name="connsiteY5" fmla="*/ 1919111 h 2730500"/>
                  <a:gd name="connsiteX6" fmla="*/ 1166519 w 5660908"/>
                  <a:gd name="connsiteY6" fmla="*/ 2441222 h 2730500"/>
                  <a:gd name="connsiteX7" fmla="*/ 2450630 w 5660908"/>
                  <a:gd name="connsiteY7" fmla="*/ 2695222 h 2730500"/>
                  <a:gd name="connsiteX8" fmla="*/ 3861741 w 5660908"/>
                  <a:gd name="connsiteY8" fmla="*/ 2652889 h 2730500"/>
                  <a:gd name="connsiteX9" fmla="*/ 5145852 w 5660908"/>
                  <a:gd name="connsiteY9" fmla="*/ 2314222 h 2730500"/>
                  <a:gd name="connsiteX10" fmla="*/ 5611519 w 5660908"/>
                  <a:gd name="connsiteY10" fmla="*/ 1933222 h 2730500"/>
                  <a:gd name="connsiteX11" fmla="*/ 5442185 w 5660908"/>
                  <a:gd name="connsiteY11" fmla="*/ 1679222 h 2730500"/>
                  <a:gd name="connsiteX12" fmla="*/ 4736630 w 5660908"/>
                  <a:gd name="connsiteY12" fmla="*/ 1509889 h 2730500"/>
                  <a:gd name="connsiteX13" fmla="*/ 3127963 w 5660908"/>
                  <a:gd name="connsiteY13" fmla="*/ 1439333 h 273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60908" h="2730500">
                    <a:moveTo>
                      <a:pt x="2761074" y="0"/>
                    </a:moveTo>
                    <a:cubicBezTo>
                      <a:pt x="2532944" y="9407"/>
                      <a:pt x="2304814" y="18815"/>
                      <a:pt x="2027296" y="70556"/>
                    </a:cubicBezTo>
                    <a:cubicBezTo>
                      <a:pt x="1749778" y="122297"/>
                      <a:pt x="1380537" y="195204"/>
                      <a:pt x="1095963" y="310445"/>
                    </a:cubicBezTo>
                    <a:cubicBezTo>
                      <a:pt x="811389" y="425686"/>
                      <a:pt x="500945" y="590315"/>
                      <a:pt x="319852" y="762000"/>
                    </a:cubicBezTo>
                    <a:cubicBezTo>
                      <a:pt x="138759" y="933685"/>
                      <a:pt x="18814" y="1147704"/>
                      <a:pt x="9407" y="1340556"/>
                    </a:cubicBezTo>
                    <a:cubicBezTo>
                      <a:pt x="0" y="1533408"/>
                      <a:pt x="70555" y="1735667"/>
                      <a:pt x="263407" y="1919111"/>
                    </a:cubicBezTo>
                    <a:cubicBezTo>
                      <a:pt x="456259" y="2102555"/>
                      <a:pt x="801982" y="2311870"/>
                      <a:pt x="1166519" y="2441222"/>
                    </a:cubicBezTo>
                    <a:cubicBezTo>
                      <a:pt x="1531056" y="2570574"/>
                      <a:pt x="2001426" y="2659944"/>
                      <a:pt x="2450630" y="2695222"/>
                    </a:cubicBezTo>
                    <a:cubicBezTo>
                      <a:pt x="2899834" y="2730500"/>
                      <a:pt x="3412537" y="2716389"/>
                      <a:pt x="3861741" y="2652889"/>
                    </a:cubicBezTo>
                    <a:cubicBezTo>
                      <a:pt x="4310945" y="2589389"/>
                      <a:pt x="4854222" y="2434167"/>
                      <a:pt x="5145852" y="2314222"/>
                    </a:cubicBezTo>
                    <a:cubicBezTo>
                      <a:pt x="5437482" y="2194278"/>
                      <a:pt x="5562130" y="2039055"/>
                      <a:pt x="5611519" y="1933222"/>
                    </a:cubicBezTo>
                    <a:cubicBezTo>
                      <a:pt x="5660908" y="1827389"/>
                      <a:pt x="5588000" y="1749777"/>
                      <a:pt x="5442185" y="1679222"/>
                    </a:cubicBezTo>
                    <a:cubicBezTo>
                      <a:pt x="5296370" y="1608667"/>
                      <a:pt x="5122334" y="1549870"/>
                      <a:pt x="4736630" y="1509889"/>
                    </a:cubicBezTo>
                    <a:cubicBezTo>
                      <a:pt x="4350926" y="1469908"/>
                      <a:pt x="3127963" y="1439333"/>
                      <a:pt x="3127963" y="1439333"/>
                    </a:cubicBezTo>
                  </a:path>
                </a:pathLst>
              </a:cu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570573" y="3189113"/>
                <a:ext cx="757296" cy="366889"/>
              </a:xfrm>
              <a:custGeom>
                <a:avLst/>
                <a:gdLst>
                  <a:gd name="connsiteX0" fmla="*/ 2761074 w 5660908"/>
                  <a:gd name="connsiteY0" fmla="*/ 0 h 2730500"/>
                  <a:gd name="connsiteX1" fmla="*/ 2027296 w 5660908"/>
                  <a:gd name="connsiteY1" fmla="*/ 70556 h 2730500"/>
                  <a:gd name="connsiteX2" fmla="*/ 1095963 w 5660908"/>
                  <a:gd name="connsiteY2" fmla="*/ 310445 h 2730500"/>
                  <a:gd name="connsiteX3" fmla="*/ 319852 w 5660908"/>
                  <a:gd name="connsiteY3" fmla="*/ 762000 h 2730500"/>
                  <a:gd name="connsiteX4" fmla="*/ 9407 w 5660908"/>
                  <a:gd name="connsiteY4" fmla="*/ 1340556 h 2730500"/>
                  <a:gd name="connsiteX5" fmla="*/ 263407 w 5660908"/>
                  <a:gd name="connsiteY5" fmla="*/ 1919111 h 2730500"/>
                  <a:gd name="connsiteX6" fmla="*/ 1166519 w 5660908"/>
                  <a:gd name="connsiteY6" fmla="*/ 2441222 h 2730500"/>
                  <a:gd name="connsiteX7" fmla="*/ 2450630 w 5660908"/>
                  <a:gd name="connsiteY7" fmla="*/ 2695222 h 2730500"/>
                  <a:gd name="connsiteX8" fmla="*/ 3861741 w 5660908"/>
                  <a:gd name="connsiteY8" fmla="*/ 2652889 h 2730500"/>
                  <a:gd name="connsiteX9" fmla="*/ 5145852 w 5660908"/>
                  <a:gd name="connsiteY9" fmla="*/ 2314222 h 2730500"/>
                  <a:gd name="connsiteX10" fmla="*/ 5611519 w 5660908"/>
                  <a:gd name="connsiteY10" fmla="*/ 1933222 h 2730500"/>
                  <a:gd name="connsiteX11" fmla="*/ 5442185 w 5660908"/>
                  <a:gd name="connsiteY11" fmla="*/ 1679222 h 2730500"/>
                  <a:gd name="connsiteX12" fmla="*/ 4736630 w 5660908"/>
                  <a:gd name="connsiteY12" fmla="*/ 1509889 h 2730500"/>
                  <a:gd name="connsiteX13" fmla="*/ 3127963 w 5660908"/>
                  <a:gd name="connsiteY13" fmla="*/ 1439333 h 273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60908" h="2730500">
                    <a:moveTo>
                      <a:pt x="2761074" y="0"/>
                    </a:moveTo>
                    <a:cubicBezTo>
                      <a:pt x="2532944" y="9407"/>
                      <a:pt x="2304814" y="18815"/>
                      <a:pt x="2027296" y="70556"/>
                    </a:cubicBezTo>
                    <a:cubicBezTo>
                      <a:pt x="1749778" y="122297"/>
                      <a:pt x="1380537" y="195204"/>
                      <a:pt x="1095963" y="310445"/>
                    </a:cubicBezTo>
                    <a:cubicBezTo>
                      <a:pt x="811389" y="425686"/>
                      <a:pt x="500945" y="590315"/>
                      <a:pt x="319852" y="762000"/>
                    </a:cubicBezTo>
                    <a:cubicBezTo>
                      <a:pt x="138759" y="933685"/>
                      <a:pt x="18814" y="1147704"/>
                      <a:pt x="9407" y="1340556"/>
                    </a:cubicBezTo>
                    <a:cubicBezTo>
                      <a:pt x="0" y="1533408"/>
                      <a:pt x="70555" y="1735667"/>
                      <a:pt x="263407" y="1919111"/>
                    </a:cubicBezTo>
                    <a:cubicBezTo>
                      <a:pt x="456259" y="2102555"/>
                      <a:pt x="801982" y="2311870"/>
                      <a:pt x="1166519" y="2441222"/>
                    </a:cubicBezTo>
                    <a:cubicBezTo>
                      <a:pt x="1531056" y="2570574"/>
                      <a:pt x="2001426" y="2659944"/>
                      <a:pt x="2450630" y="2695222"/>
                    </a:cubicBezTo>
                    <a:cubicBezTo>
                      <a:pt x="2899834" y="2730500"/>
                      <a:pt x="3412537" y="2716389"/>
                      <a:pt x="3861741" y="2652889"/>
                    </a:cubicBezTo>
                    <a:cubicBezTo>
                      <a:pt x="4310945" y="2589389"/>
                      <a:pt x="4854222" y="2434167"/>
                      <a:pt x="5145852" y="2314222"/>
                    </a:cubicBezTo>
                    <a:cubicBezTo>
                      <a:pt x="5437482" y="2194278"/>
                      <a:pt x="5562130" y="2039055"/>
                      <a:pt x="5611519" y="1933222"/>
                    </a:cubicBezTo>
                    <a:cubicBezTo>
                      <a:pt x="5660908" y="1827389"/>
                      <a:pt x="5588000" y="1749777"/>
                      <a:pt x="5442185" y="1679222"/>
                    </a:cubicBezTo>
                    <a:cubicBezTo>
                      <a:pt x="5296370" y="1608667"/>
                      <a:pt x="5122334" y="1549870"/>
                      <a:pt x="4736630" y="1509889"/>
                    </a:cubicBezTo>
                    <a:cubicBezTo>
                      <a:pt x="4350926" y="1469908"/>
                      <a:pt x="3127963" y="1439333"/>
                      <a:pt x="3127963" y="1439333"/>
                    </a:cubicBezTo>
                  </a:path>
                </a:pathLst>
              </a:cu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2570573" y="3386669"/>
                <a:ext cx="757296" cy="366889"/>
              </a:xfrm>
              <a:custGeom>
                <a:avLst/>
                <a:gdLst>
                  <a:gd name="connsiteX0" fmla="*/ 2761074 w 5660908"/>
                  <a:gd name="connsiteY0" fmla="*/ 0 h 2730500"/>
                  <a:gd name="connsiteX1" fmla="*/ 2027296 w 5660908"/>
                  <a:gd name="connsiteY1" fmla="*/ 70556 h 2730500"/>
                  <a:gd name="connsiteX2" fmla="*/ 1095963 w 5660908"/>
                  <a:gd name="connsiteY2" fmla="*/ 310445 h 2730500"/>
                  <a:gd name="connsiteX3" fmla="*/ 319852 w 5660908"/>
                  <a:gd name="connsiteY3" fmla="*/ 762000 h 2730500"/>
                  <a:gd name="connsiteX4" fmla="*/ 9407 w 5660908"/>
                  <a:gd name="connsiteY4" fmla="*/ 1340556 h 2730500"/>
                  <a:gd name="connsiteX5" fmla="*/ 263407 w 5660908"/>
                  <a:gd name="connsiteY5" fmla="*/ 1919111 h 2730500"/>
                  <a:gd name="connsiteX6" fmla="*/ 1166519 w 5660908"/>
                  <a:gd name="connsiteY6" fmla="*/ 2441222 h 2730500"/>
                  <a:gd name="connsiteX7" fmla="*/ 2450630 w 5660908"/>
                  <a:gd name="connsiteY7" fmla="*/ 2695222 h 2730500"/>
                  <a:gd name="connsiteX8" fmla="*/ 3861741 w 5660908"/>
                  <a:gd name="connsiteY8" fmla="*/ 2652889 h 2730500"/>
                  <a:gd name="connsiteX9" fmla="*/ 5145852 w 5660908"/>
                  <a:gd name="connsiteY9" fmla="*/ 2314222 h 2730500"/>
                  <a:gd name="connsiteX10" fmla="*/ 5611519 w 5660908"/>
                  <a:gd name="connsiteY10" fmla="*/ 1933222 h 2730500"/>
                  <a:gd name="connsiteX11" fmla="*/ 5442185 w 5660908"/>
                  <a:gd name="connsiteY11" fmla="*/ 1679222 h 2730500"/>
                  <a:gd name="connsiteX12" fmla="*/ 4736630 w 5660908"/>
                  <a:gd name="connsiteY12" fmla="*/ 1509889 h 2730500"/>
                  <a:gd name="connsiteX13" fmla="*/ 3127963 w 5660908"/>
                  <a:gd name="connsiteY13" fmla="*/ 1439333 h 273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660908" h="2730500">
                    <a:moveTo>
                      <a:pt x="2761074" y="0"/>
                    </a:moveTo>
                    <a:cubicBezTo>
                      <a:pt x="2532944" y="9407"/>
                      <a:pt x="2304814" y="18815"/>
                      <a:pt x="2027296" y="70556"/>
                    </a:cubicBezTo>
                    <a:cubicBezTo>
                      <a:pt x="1749778" y="122297"/>
                      <a:pt x="1380537" y="195204"/>
                      <a:pt x="1095963" y="310445"/>
                    </a:cubicBezTo>
                    <a:cubicBezTo>
                      <a:pt x="811389" y="425686"/>
                      <a:pt x="500945" y="590315"/>
                      <a:pt x="319852" y="762000"/>
                    </a:cubicBezTo>
                    <a:cubicBezTo>
                      <a:pt x="138759" y="933685"/>
                      <a:pt x="18814" y="1147704"/>
                      <a:pt x="9407" y="1340556"/>
                    </a:cubicBezTo>
                    <a:cubicBezTo>
                      <a:pt x="0" y="1533408"/>
                      <a:pt x="70555" y="1735667"/>
                      <a:pt x="263407" y="1919111"/>
                    </a:cubicBezTo>
                    <a:cubicBezTo>
                      <a:pt x="456259" y="2102555"/>
                      <a:pt x="801982" y="2311870"/>
                      <a:pt x="1166519" y="2441222"/>
                    </a:cubicBezTo>
                    <a:cubicBezTo>
                      <a:pt x="1531056" y="2570574"/>
                      <a:pt x="2001426" y="2659944"/>
                      <a:pt x="2450630" y="2695222"/>
                    </a:cubicBezTo>
                    <a:cubicBezTo>
                      <a:pt x="2899834" y="2730500"/>
                      <a:pt x="3412537" y="2716389"/>
                      <a:pt x="3861741" y="2652889"/>
                    </a:cubicBezTo>
                    <a:cubicBezTo>
                      <a:pt x="4310945" y="2589389"/>
                      <a:pt x="4854222" y="2434167"/>
                      <a:pt x="5145852" y="2314222"/>
                    </a:cubicBezTo>
                    <a:cubicBezTo>
                      <a:pt x="5437482" y="2194278"/>
                      <a:pt x="5562130" y="2039055"/>
                      <a:pt x="5611519" y="1933222"/>
                    </a:cubicBezTo>
                    <a:cubicBezTo>
                      <a:pt x="5660908" y="1827389"/>
                      <a:pt x="5588000" y="1749777"/>
                      <a:pt x="5442185" y="1679222"/>
                    </a:cubicBezTo>
                    <a:cubicBezTo>
                      <a:pt x="5296370" y="1608667"/>
                      <a:pt x="5122334" y="1549870"/>
                      <a:pt x="4736630" y="1509889"/>
                    </a:cubicBezTo>
                    <a:cubicBezTo>
                      <a:pt x="4350926" y="1469908"/>
                      <a:pt x="3127963" y="1439333"/>
                      <a:pt x="3127963" y="1439333"/>
                    </a:cubicBezTo>
                  </a:path>
                </a:pathLst>
              </a:cu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8" name="フリーフォーム 27"/>
              <p:cNvSpPr/>
              <p:nvPr/>
            </p:nvSpPr>
            <p:spPr>
              <a:xfrm>
                <a:off x="2595650" y="3577170"/>
                <a:ext cx="338667" cy="183444"/>
              </a:xfrm>
              <a:custGeom>
                <a:avLst/>
                <a:gdLst>
                  <a:gd name="connsiteX0" fmla="*/ 338667 w 338667"/>
                  <a:gd name="connsiteY0" fmla="*/ 0 h 183444"/>
                  <a:gd name="connsiteX1" fmla="*/ 98778 w 338667"/>
                  <a:gd name="connsiteY1" fmla="*/ 56444 h 183444"/>
                  <a:gd name="connsiteX2" fmla="*/ 0 w 338667"/>
                  <a:gd name="connsiteY2" fmla="*/ 183444 h 183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8667" h="183444">
                    <a:moveTo>
                      <a:pt x="338667" y="0"/>
                    </a:moveTo>
                    <a:cubicBezTo>
                      <a:pt x="246945" y="12935"/>
                      <a:pt x="155223" y="25870"/>
                      <a:pt x="98778" y="56444"/>
                    </a:cubicBezTo>
                    <a:cubicBezTo>
                      <a:pt x="42334" y="87018"/>
                      <a:pt x="0" y="183444"/>
                      <a:pt x="0" y="183444"/>
                    </a:cubicBezTo>
                  </a:path>
                </a:pathLst>
              </a:cu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33" name="図形グループ 32"/>
              <p:cNvGrpSpPr/>
              <p:nvPr/>
            </p:nvGrpSpPr>
            <p:grpSpPr>
              <a:xfrm>
                <a:off x="2439768" y="3817058"/>
                <a:ext cx="261610" cy="184666"/>
                <a:chOff x="4735800" y="2729395"/>
                <a:chExt cx="261610" cy="184666"/>
              </a:xfrm>
            </p:grpSpPr>
            <p:sp>
              <p:nvSpPr>
                <p:cNvPr id="29" name="円/楕円 28"/>
                <p:cNvSpPr>
                  <a:spLocks noChangeAspect="1"/>
                </p:cNvSpPr>
                <p:nvPr/>
              </p:nvSpPr>
              <p:spPr>
                <a:xfrm>
                  <a:off x="4783134" y="2737869"/>
                  <a:ext cx="166942" cy="167718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600" dirty="0"/>
                </a:p>
              </p:txBody>
            </p: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4735800" y="2729395"/>
                  <a:ext cx="261610" cy="184666"/>
                </a:xfrm>
                <a:prstGeom prst="rect">
                  <a:avLst/>
                </a:prstGeom>
                <a:noFill/>
                <a:ln w="19050" cap="flat" cmpd="sng" algn="ctr">
                  <a:noFill/>
                  <a:prstDash val="solid"/>
                  <a:round/>
                  <a:headEnd type="none" w="med" len="med"/>
                  <a:tailEnd w="med" len="med"/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ja-JP" altLang="en-US" sz="600" dirty="0" smtClean="0"/>
                    <a:t>ー</a:t>
                  </a:r>
                  <a:endParaRPr kumimoji="1" lang="ja-JP" altLang="en-US" sz="600" dirty="0"/>
                </a:p>
              </p:txBody>
            </p:sp>
          </p:grpSp>
        </p:grpSp>
        <p:cxnSp>
          <p:nvCxnSpPr>
            <p:cNvPr id="39" name="直線矢印コネクタ 38"/>
            <p:cNvCxnSpPr/>
            <p:nvPr/>
          </p:nvCxnSpPr>
          <p:spPr>
            <a:xfrm rot="5400000">
              <a:off x="3223494" y="4056162"/>
              <a:ext cx="1309287" cy="600835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テキスト ボックス 40"/>
            <p:cNvSpPr txBox="1"/>
            <p:nvPr/>
          </p:nvSpPr>
          <p:spPr>
            <a:xfrm>
              <a:off x="3577720" y="3301824"/>
              <a:ext cx="19936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FF0000"/>
                  </a:solidFill>
                </a:rPr>
                <a:t>イオン侵入抑制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42" name="直線矢印コネクタ 41"/>
            <p:cNvCxnSpPr/>
            <p:nvPr/>
          </p:nvCxnSpPr>
          <p:spPr>
            <a:xfrm rot="10800000" flipV="1">
              <a:off x="3577716" y="4121242"/>
              <a:ext cx="1515752" cy="1174938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/>
            <p:cNvSpPr txBox="1"/>
            <p:nvPr/>
          </p:nvSpPr>
          <p:spPr>
            <a:xfrm>
              <a:off x="4287800" y="3750241"/>
              <a:ext cx="2567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rgbClr val="FF0000"/>
                  </a:solidFill>
                </a:rPr>
                <a:t>電子エネルギー弁別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95589" y="1349363"/>
            <a:ext cx="6581908" cy="1204036"/>
            <a:chOff x="1051465" y="1349363"/>
            <a:chExt cx="6581908" cy="1204036"/>
          </a:xfrm>
        </p:grpSpPr>
        <p:sp>
          <p:nvSpPr>
            <p:cNvPr id="53" name="テキスト ボックス 52"/>
            <p:cNvSpPr txBox="1"/>
            <p:nvPr/>
          </p:nvSpPr>
          <p:spPr>
            <a:xfrm>
              <a:off x="1358456" y="1417638"/>
              <a:ext cx="62202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 smtClean="0"/>
                <a:t>コリメータ</a:t>
              </a:r>
              <a:r>
                <a:rPr kumimoji="1" lang="en-US" altLang="ja-JP" sz="2000" dirty="0" smtClean="0"/>
                <a:t> </a:t>
              </a:r>
              <a:r>
                <a:rPr kumimoji="1" lang="ja-JP" altLang="en-US" sz="2000" dirty="0" smtClean="0"/>
                <a:t>：</a:t>
              </a:r>
              <a:r>
                <a:rPr kumimoji="1" lang="en-US" altLang="ja-JP" sz="2000" dirty="0" smtClean="0"/>
                <a:t> </a:t>
              </a:r>
              <a:r>
                <a:rPr kumimoji="1" lang="ja-JP" altLang="en-US" sz="2000" dirty="0" smtClean="0"/>
                <a:t>ラーマ半径</a:t>
              </a:r>
              <a:r>
                <a:rPr kumimoji="1" lang="en-US" altLang="ja-JP" sz="2000" dirty="0" smtClean="0"/>
                <a:t>5mm</a:t>
              </a:r>
              <a:r>
                <a:rPr kumimoji="1" lang="ja-JP" altLang="en-US" sz="2000" dirty="0" smtClean="0"/>
                <a:t>以下の電子が入れる。</a:t>
              </a:r>
              <a:endParaRPr kumimoji="1" lang="en-US" altLang="ja-JP" sz="2000" dirty="0" smtClean="0"/>
            </a:p>
            <a:p>
              <a:r>
                <a:rPr lang="en-US" altLang="ja-JP" sz="2000" b="1" dirty="0" smtClean="0"/>
                <a:t>Grid 1</a:t>
              </a:r>
              <a:r>
                <a:rPr lang="en-US" altLang="ja-JP" sz="2000" dirty="0" smtClean="0"/>
                <a:t> </a:t>
              </a:r>
              <a:r>
                <a:rPr lang="ja-JP" altLang="en-US" sz="2000" dirty="0" smtClean="0"/>
                <a:t>：</a:t>
              </a:r>
              <a:r>
                <a:rPr lang="en-US" altLang="ja-JP" sz="2000" dirty="0" smtClean="0"/>
                <a:t> </a:t>
              </a:r>
              <a:r>
                <a:rPr lang="ja-JP" altLang="en-US" sz="2000" dirty="0" smtClean="0"/>
                <a:t>電位を高くして、イオンの侵入を抑制する。</a:t>
              </a:r>
              <a:endParaRPr lang="en-US" altLang="ja-JP" sz="2000" dirty="0" smtClean="0"/>
            </a:p>
            <a:p>
              <a:r>
                <a:rPr kumimoji="1" lang="en-US" altLang="ja-JP" sz="2000" b="1" dirty="0" smtClean="0"/>
                <a:t>Grid 2</a:t>
              </a:r>
              <a:r>
                <a:rPr kumimoji="1" lang="en-US" altLang="ja-JP" sz="2000" dirty="0" smtClean="0"/>
                <a:t> </a:t>
              </a:r>
              <a:r>
                <a:rPr kumimoji="1" lang="ja-JP" altLang="en-US" sz="2000" dirty="0" smtClean="0"/>
                <a:t>：</a:t>
              </a:r>
              <a:r>
                <a:rPr kumimoji="1" lang="en-US" altLang="ja-JP" sz="2000" dirty="0" smtClean="0"/>
                <a:t> </a:t>
              </a:r>
              <a:r>
                <a:rPr kumimoji="1" lang="ja-JP" altLang="en-US" sz="2000" dirty="0" smtClean="0"/>
                <a:t>電位を掃引して電子のエネルギー弁別を行う。</a:t>
              </a:r>
              <a:endParaRPr kumimoji="1" lang="en-US" altLang="ja-JP" sz="2000" dirty="0" smtClean="0"/>
            </a:p>
          </p:txBody>
        </p:sp>
        <p:sp>
          <p:nvSpPr>
            <p:cNvPr id="54" name="角丸四角形 53"/>
            <p:cNvSpPr/>
            <p:nvPr/>
          </p:nvSpPr>
          <p:spPr>
            <a:xfrm>
              <a:off x="1051465" y="1349363"/>
              <a:ext cx="6581908" cy="1204036"/>
            </a:xfrm>
            <a:prstGeom prst="round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8831" y="3201010"/>
            <a:ext cx="229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磁場に平行な温度</a:t>
            </a:r>
            <a:endParaRPr kumimoji="1" lang="en-US" altLang="ja-JP" dirty="0" smtClean="0"/>
          </a:p>
          <a:p>
            <a:r>
              <a:rPr lang="en-US" altLang="ja-JP" i="1" dirty="0" smtClean="0"/>
              <a:t>T</a:t>
            </a:r>
            <a:r>
              <a:rPr lang="en-US" altLang="ja-JP" baseline="-25000" dirty="0" smtClean="0"/>
              <a:t>//</a:t>
            </a:r>
            <a:r>
              <a:rPr lang="ja-JP" altLang="en-US" dirty="0" smtClean="0"/>
              <a:t>が計測される。</a:t>
            </a:r>
            <a:endParaRPr kumimoji="1" lang="ja-JP" altLang="en-US" dirty="0"/>
          </a:p>
        </p:txBody>
      </p:sp>
      <p:grpSp>
        <p:nvGrpSpPr>
          <p:cNvPr id="31" name="図形グループ 30"/>
          <p:cNvGrpSpPr>
            <a:grpSpLocks noChangeAspect="1"/>
          </p:cNvGrpSpPr>
          <p:nvPr/>
        </p:nvGrpSpPr>
        <p:grpSpPr>
          <a:xfrm>
            <a:off x="7237369" y="1349363"/>
            <a:ext cx="1299973" cy="1210964"/>
            <a:chOff x="1040341" y="1962150"/>
            <a:chExt cx="1426251" cy="1328596"/>
          </a:xfrm>
        </p:grpSpPr>
        <p:sp>
          <p:nvSpPr>
            <p:cNvPr id="32" name="円柱 31"/>
            <p:cNvSpPr/>
            <p:nvPr/>
          </p:nvSpPr>
          <p:spPr>
            <a:xfrm>
              <a:off x="1040341" y="2498782"/>
              <a:ext cx="928567" cy="791964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円柱 34"/>
            <p:cNvSpPr/>
            <p:nvPr/>
          </p:nvSpPr>
          <p:spPr>
            <a:xfrm rot="5400000">
              <a:off x="2012355" y="2655577"/>
              <a:ext cx="364946" cy="54352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1234047" y="2550537"/>
              <a:ext cx="568359" cy="78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フリーフォーム 36"/>
            <p:cNvSpPr/>
            <p:nvPr/>
          </p:nvSpPr>
          <p:spPr>
            <a:xfrm>
              <a:off x="1403350" y="1962150"/>
              <a:ext cx="110067" cy="609600"/>
            </a:xfrm>
            <a:custGeom>
              <a:avLst/>
              <a:gdLst>
                <a:gd name="connsiteX0" fmla="*/ 0 w 110067"/>
                <a:gd name="connsiteY0" fmla="*/ 0 h 609600"/>
                <a:gd name="connsiteX1" fmla="*/ 63500 w 110067"/>
                <a:gd name="connsiteY1" fmla="*/ 196850 h 609600"/>
                <a:gd name="connsiteX2" fmla="*/ 95250 w 110067"/>
                <a:gd name="connsiteY2" fmla="*/ 393700 h 609600"/>
                <a:gd name="connsiteX3" fmla="*/ 107950 w 110067"/>
                <a:gd name="connsiteY3" fmla="*/ 571500 h 609600"/>
                <a:gd name="connsiteX4" fmla="*/ 107950 w 110067"/>
                <a:gd name="connsiteY4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67" h="609600">
                  <a:moveTo>
                    <a:pt x="0" y="0"/>
                  </a:moveTo>
                  <a:cubicBezTo>
                    <a:pt x="23812" y="65616"/>
                    <a:pt x="47625" y="131233"/>
                    <a:pt x="63500" y="196850"/>
                  </a:cubicBezTo>
                  <a:cubicBezTo>
                    <a:pt x="79375" y="262467"/>
                    <a:pt x="87842" y="331259"/>
                    <a:pt x="95250" y="393700"/>
                  </a:cubicBezTo>
                  <a:cubicBezTo>
                    <a:pt x="102658" y="456141"/>
                    <a:pt x="105833" y="535517"/>
                    <a:pt x="107950" y="571500"/>
                  </a:cubicBezTo>
                  <a:cubicBezTo>
                    <a:pt x="110067" y="607483"/>
                    <a:pt x="107950" y="609600"/>
                    <a:pt x="107950" y="609600"/>
                  </a:cubicBezTo>
                </a:path>
              </a:pathLst>
            </a:custGeom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458797" y="1994225"/>
              <a:ext cx="414525" cy="911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 smtClean="0"/>
                <a:t>B</a:t>
              </a:r>
              <a:endParaRPr kumimoji="1" lang="ja-JP" altLang="en-US" sz="2400" b="1" dirty="0"/>
            </a:p>
          </p:txBody>
        </p:sp>
      </p:grpSp>
      <p:sp>
        <p:nvSpPr>
          <p:cNvPr id="43" name="ストライプ矢印 42"/>
          <p:cNvSpPr/>
          <p:nvPr/>
        </p:nvSpPr>
        <p:spPr>
          <a:xfrm rot="8586323">
            <a:off x="6268492" y="2546506"/>
            <a:ext cx="1320268" cy="358440"/>
          </a:xfrm>
          <a:prstGeom prst="striped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4638" y="107576"/>
            <a:ext cx="8594725" cy="1336956"/>
          </a:xfrm>
        </p:spPr>
        <p:txBody>
          <a:bodyPr anchor="ctr">
            <a:normAutofit/>
          </a:bodyPr>
          <a:lstStyle/>
          <a:p>
            <a:r>
              <a:rPr lang="ja-JP" altLang="en-US" sz="3600" dirty="0" smtClean="0"/>
              <a:t>電子エネルギー分布計測</a:t>
            </a:r>
            <a:r>
              <a:rPr lang="en-US" altLang="ja-JP" sz="3600" dirty="0" smtClean="0"/>
              <a:t> (Faraday Cup)</a:t>
            </a:r>
            <a:endParaRPr lang="ja-JP" altLang="en-US" sz="3600" dirty="0"/>
          </a:p>
        </p:txBody>
      </p:sp>
      <p:grpSp>
        <p:nvGrpSpPr>
          <p:cNvPr id="45" name="図形グループ 44"/>
          <p:cNvGrpSpPr/>
          <p:nvPr/>
        </p:nvGrpSpPr>
        <p:grpSpPr>
          <a:xfrm>
            <a:off x="413862" y="1235041"/>
            <a:ext cx="8003459" cy="4355064"/>
            <a:chOff x="413862" y="1235041"/>
            <a:chExt cx="8003459" cy="4355064"/>
          </a:xfrm>
        </p:grpSpPr>
        <p:sp>
          <p:nvSpPr>
            <p:cNvPr id="51" name="右矢印 50"/>
            <p:cNvSpPr/>
            <p:nvPr/>
          </p:nvSpPr>
          <p:spPr>
            <a:xfrm>
              <a:off x="4096407" y="1982163"/>
              <a:ext cx="354134" cy="24578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3908690" y="2186980"/>
              <a:ext cx="75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 smtClean="0"/>
                <a:t>微分</a:t>
              </a:r>
              <a:endParaRPr kumimoji="1" lang="ja-JP" altLang="en-US" dirty="0"/>
            </a:p>
          </p:txBody>
        </p:sp>
        <p:grpSp>
          <p:nvGrpSpPr>
            <p:cNvPr id="44" name="図形グループ 43"/>
            <p:cNvGrpSpPr/>
            <p:nvPr/>
          </p:nvGrpSpPr>
          <p:grpSpPr>
            <a:xfrm>
              <a:off x="4290035" y="3487487"/>
              <a:ext cx="3938099" cy="2102618"/>
              <a:chOff x="4290035" y="3487487"/>
              <a:chExt cx="3938099" cy="2102618"/>
            </a:xfrm>
          </p:grpSpPr>
          <p:cxnSp>
            <p:nvCxnSpPr>
              <p:cNvPr id="35" name="直線矢印コネクタ 34"/>
              <p:cNvCxnSpPr/>
              <p:nvPr/>
            </p:nvCxnSpPr>
            <p:spPr>
              <a:xfrm>
                <a:off x="5344791" y="5189330"/>
                <a:ext cx="2695527" cy="1588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 rot="5400000" flipH="1" flipV="1">
                <a:off x="4763842" y="4466240"/>
                <a:ext cx="1736461" cy="1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7" name="オブジェクト 36"/>
              <p:cNvGraphicFramePr>
                <a:graphicFrameLocks noChangeAspect="1"/>
              </p:cNvGraphicFramePr>
              <p:nvPr/>
            </p:nvGraphicFramePr>
            <p:xfrm>
              <a:off x="4290035" y="3487487"/>
              <a:ext cx="1255713" cy="808037"/>
            </p:xfrm>
            <a:graphic>
              <a:graphicData uri="http://schemas.openxmlformats.org/presentationml/2006/ole">
                <p:oleObj spid="_x0000_s22538" name="数式" r:id="rId3" imgW="685800" imgH="444500" progId="Equation.3">
                  <p:embed/>
                </p:oleObj>
              </a:graphicData>
            </a:graphic>
          </p:graphicFrame>
          <p:graphicFrame>
            <p:nvGraphicFramePr>
              <p:cNvPr id="38" name="オブジェクト 37"/>
              <p:cNvGraphicFramePr>
                <a:graphicFrameLocks noChangeAspect="1"/>
              </p:cNvGraphicFramePr>
              <p:nvPr/>
            </p:nvGraphicFramePr>
            <p:xfrm>
              <a:off x="6852194" y="5278169"/>
              <a:ext cx="1375940" cy="311936"/>
            </p:xfrm>
            <a:graphic>
              <a:graphicData uri="http://schemas.openxmlformats.org/presentationml/2006/ole">
                <p:oleObj spid="_x0000_s22539" name="数式" r:id="rId4" imgW="711200" imgH="177800" progId="Equation.3">
                  <p:embed/>
                </p:oleObj>
              </a:graphicData>
            </a:graphic>
          </p:graphicFrame>
          <p:sp>
            <p:nvSpPr>
              <p:cNvPr id="41" name="フリーフォーム 40"/>
              <p:cNvSpPr/>
              <p:nvPr/>
            </p:nvSpPr>
            <p:spPr>
              <a:xfrm>
                <a:off x="5632658" y="3900060"/>
                <a:ext cx="2184400" cy="1279172"/>
              </a:xfrm>
              <a:custGeom>
                <a:avLst/>
                <a:gdLst>
                  <a:gd name="connsiteX0" fmla="*/ 0 w 2078566"/>
                  <a:gd name="connsiteY0" fmla="*/ 1279172 h 1279172"/>
                  <a:gd name="connsiteX1" fmla="*/ 21166 w 2078566"/>
                  <a:gd name="connsiteY1" fmla="*/ 496006 h 1279172"/>
                  <a:gd name="connsiteX2" fmla="*/ 33866 w 2078566"/>
                  <a:gd name="connsiteY2" fmla="*/ 144639 h 1279172"/>
                  <a:gd name="connsiteX3" fmla="*/ 46566 w 2078566"/>
                  <a:gd name="connsiteY3" fmla="*/ 21872 h 1279172"/>
                  <a:gd name="connsiteX4" fmla="*/ 97366 w 2078566"/>
                  <a:gd name="connsiteY4" fmla="*/ 13406 h 1279172"/>
                  <a:gd name="connsiteX5" fmla="*/ 211666 w 2078566"/>
                  <a:gd name="connsiteY5" fmla="*/ 98072 h 1279172"/>
                  <a:gd name="connsiteX6" fmla="*/ 2078566 w 2078566"/>
                  <a:gd name="connsiteY6" fmla="*/ 1274939 h 1279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566" h="1279172">
                    <a:moveTo>
                      <a:pt x="0" y="1279172"/>
                    </a:moveTo>
                    <a:cubicBezTo>
                      <a:pt x="7761" y="982133"/>
                      <a:pt x="15522" y="685095"/>
                      <a:pt x="21166" y="496006"/>
                    </a:cubicBezTo>
                    <a:cubicBezTo>
                      <a:pt x="26810" y="306917"/>
                      <a:pt x="29633" y="223661"/>
                      <a:pt x="33866" y="144639"/>
                    </a:cubicBezTo>
                    <a:cubicBezTo>
                      <a:pt x="38099" y="65617"/>
                      <a:pt x="35983" y="43744"/>
                      <a:pt x="46566" y="21872"/>
                    </a:cubicBezTo>
                    <a:cubicBezTo>
                      <a:pt x="57149" y="0"/>
                      <a:pt x="69849" y="706"/>
                      <a:pt x="97366" y="13406"/>
                    </a:cubicBezTo>
                    <a:cubicBezTo>
                      <a:pt x="124883" y="26106"/>
                      <a:pt x="211666" y="98072"/>
                      <a:pt x="211666" y="98072"/>
                    </a:cubicBezTo>
                    <a:lnTo>
                      <a:pt x="2078566" y="1274939"/>
                    </a:lnTo>
                  </a:path>
                </a:pathLst>
              </a:cu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aphicFrame>
            <p:nvGraphicFramePr>
              <p:cNvPr id="47" name="オブジェクト 46"/>
              <p:cNvGraphicFramePr>
                <a:graphicFrameLocks noChangeAspect="1"/>
              </p:cNvGraphicFramePr>
              <p:nvPr/>
            </p:nvGraphicFramePr>
            <p:xfrm>
              <a:off x="6673490" y="3892206"/>
              <a:ext cx="531813" cy="715962"/>
            </p:xfrm>
            <a:graphic>
              <a:graphicData uri="http://schemas.openxmlformats.org/presentationml/2006/ole">
                <p:oleObj spid="_x0000_s22540" name="数式" r:id="rId5" imgW="292100" imgH="393700" progId="Equation.3">
                  <p:embed/>
                </p:oleObj>
              </a:graphicData>
            </a:graphic>
          </p:graphicFrame>
        </p:grpSp>
        <p:grpSp>
          <p:nvGrpSpPr>
            <p:cNvPr id="43" name="図形グループ 42"/>
            <p:cNvGrpSpPr/>
            <p:nvPr/>
          </p:nvGrpSpPr>
          <p:grpSpPr>
            <a:xfrm>
              <a:off x="413862" y="3487487"/>
              <a:ext cx="3473639" cy="2055880"/>
              <a:chOff x="413862" y="3487487"/>
              <a:chExt cx="3473639" cy="2055880"/>
            </a:xfrm>
          </p:grpSpPr>
          <p:cxnSp>
            <p:nvCxnSpPr>
              <p:cNvPr id="54" name="直線矢印コネクタ 53"/>
              <p:cNvCxnSpPr/>
              <p:nvPr/>
            </p:nvCxnSpPr>
            <p:spPr>
              <a:xfrm flipV="1">
                <a:off x="1065334" y="5141004"/>
                <a:ext cx="2634351" cy="2926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矢印コネクタ 54"/>
              <p:cNvCxnSpPr/>
              <p:nvPr/>
            </p:nvCxnSpPr>
            <p:spPr>
              <a:xfrm rot="5400000" flipH="1" flipV="1">
                <a:off x="423209" y="4419502"/>
                <a:ext cx="1736461" cy="1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56" name="オブジェクト 55"/>
              <p:cNvGraphicFramePr>
                <a:graphicFrameLocks noChangeAspect="1"/>
              </p:cNvGraphicFramePr>
              <p:nvPr/>
            </p:nvGraphicFramePr>
            <p:xfrm>
              <a:off x="413862" y="3487487"/>
              <a:ext cx="836613" cy="715962"/>
            </p:xfrm>
            <a:graphic>
              <a:graphicData uri="http://schemas.openxmlformats.org/presentationml/2006/ole">
                <p:oleObj spid="_x0000_s22534" name="数式" r:id="rId6" imgW="457200" imgH="393700" progId="Equation.3">
                  <p:embed/>
                </p:oleObj>
              </a:graphicData>
            </a:graphic>
          </p:graphicFrame>
          <p:graphicFrame>
            <p:nvGraphicFramePr>
              <p:cNvPr id="57" name="オブジェクト 56"/>
              <p:cNvGraphicFramePr>
                <a:graphicFrameLocks noChangeAspect="1"/>
              </p:cNvGraphicFramePr>
              <p:nvPr/>
            </p:nvGraphicFramePr>
            <p:xfrm>
              <a:off x="2511561" y="5231431"/>
              <a:ext cx="1375940" cy="311936"/>
            </p:xfrm>
            <a:graphic>
              <a:graphicData uri="http://schemas.openxmlformats.org/presentationml/2006/ole">
                <p:oleObj spid="_x0000_s22535" name="数式" r:id="rId7" imgW="711200" imgH="177800" progId="Equation.3">
                  <p:embed/>
                </p:oleObj>
              </a:graphicData>
            </a:graphic>
          </p:graphicFrame>
          <p:sp>
            <p:nvSpPr>
              <p:cNvPr id="25" name="フリーフォーム 24"/>
              <p:cNvSpPr/>
              <p:nvPr/>
            </p:nvSpPr>
            <p:spPr>
              <a:xfrm>
                <a:off x="1293933" y="3856126"/>
                <a:ext cx="2366434" cy="1286933"/>
              </a:xfrm>
              <a:custGeom>
                <a:avLst/>
                <a:gdLst>
                  <a:gd name="connsiteX0" fmla="*/ 0 w 2366434"/>
                  <a:gd name="connsiteY0" fmla="*/ 1286933 h 1286933"/>
                  <a:gd name="connsiteX1" fmla="*/ 25400 w 2366434"/>
                  <a:gd name="connsiteY1" fmla="*/ 410633 h 1286933"/>
                  <a:gd name="connsiteX2" fmla="*/ 33867 w 2366434"/>
                  <a:gd name="connsiteY2" fmla="*/ 88899 h 1286933"/>
                  <a:gd name="connsiteX3" fmla="*/ 67734 w 2366434"/>
                  <a:gd name="connsiteY3" fmla="*/ 4233 h 1286933"/>
                  <a:gd name="connsiteX4" fmla="*/ 143934 w 2366434"/>
                  <a:gd name="connsiteY4" fmla="*/ 63499 h 1286933"/>
                  <a:gd name="connsiteX5" fmla="*/ 304800 w 2366434"/>
                  <a:gd name="connsiteY5" fmla="*/ 342899 h 1286933"/>
                  <a:gd name="connsiteX6" fmla="*/ 537634 w 2366434"/>
                  <a:gd name="connsiteY6" fmla="*/ 613833 h 1286933"/>
                  <a:gd name="connsiteX7" fmla="*/ 922867 w 2366434"/>
                  <a:gd name="connsiteY7" fmla="*/ 931333 h 1286933"/>
                  <a:gd name="connsiteX8" fmla="*/ 1477434 w 2366434"/>
                  <a:gd name="connsiteY8" fmla="*/ 1147233 h 1286933"/>
                  <a:gd name="connsiteX9" fmla="*/ 2366434 w 2366434"/>
                  <a:gd name="connsiteY9" fmla="*/ 1286933 h 128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66434" h="1286933">
                    <a:moveTo>
                      <a:pt x="0" y="1286933"/>
                    </a:moveTo>
                    <a:cubicBezTo>
                      <a:pt x="9878" y="948619"/>
                      <a:pt x="19756" y="610305"/>
                      <a:pt x="25400" y="410633"/>
                    </a:cubicBezTo>
                    <a:cubicBezTo>
                      <a:pt x="31045" y="210961"/>
                      <a:pt x="26811" y="156632"/>
                      <a:pt x="33867" y="88899"/>
                    </a:cubicBezTo>
                    <a:cubicBezTo>
                      <a:pt x="40923" y="21166"/>
                      <a:pt x="49390" y="8466"/>
                      <a:pt x="67734" y="4233"/>
                    </a:cubicBezTo>
                    <a:cubicBezTo>
                      <a:pt x="86079" y="0"/>
                      <a:pt x="104423" y="7055"/>
                      <a:pt x="143934" y="63499"/>
                    </a:cubicBezTo>
                    <a:cubicBezTo>
                      <a:pt x="183445" y="119943"/>
                      <a:pt x="239183" y="251177"/>
                      <a:pt x="304800" y="342899"/>
                    </a:cubicBezTo>
                    <a:cubicBezTo>
                      <a:pt x="370417" y="434621"/>
                      <a:pt x="434623" y="515761"/>
                      <a:pt x="537634" y="613833"/>
                    </a:cubicBezTo>
                    <a:cubicBezTo>
                      <a:pt x="640645" y="711905"/>
                      <a:pt x="766234" y="842433"/>
                      <a:pt x="922867" y="931333"/>
                    </a:cubicBezTo>
                    <a:cubicBezTo>
                      <a:pt x="1079500" y="1020233"/>
                      <a:pt x="1236840" y="1087966"/>
                      <a:pt x="1477434" y="1147233"/>
                    </a:cubicBezTo>
                    <a:cubicBezTo>
                      <a:pt x="1718029" y="1206500"/>
                      <a:pt x="2042231" y="1246716"/>
                      <a:pt x="2366434" y="1286933"/>
                    </a:cubicBezTo>
                  </a:path>
                </a:pathLst>
              </a:cu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61" name="直線矢印コネクタ 60"/>
              <p:cNvCxnSpPr/>
              <p:nvPr/>
            </p:nvCxnSpPr>
            <p:spPr>
              <a:xfrm flipV="1">
                <a:off x="1293933" y="4828071"/>
                <a:ext cx="2063538" cy="1588"/>
              </a:xfrm>
              <a:prstGeom prst="straightConnector1">
                <a:avLst/>
              </a:prstGeom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図形グループ 39"/>
            <p:cNvGrpSpPr/>
            <p:nvPr/>
          </p:nvGrpSpPr>
          <p:grpSpPr>
            <a:xfrm>
              <a:off x="457200" y="1235041"/>
              <a:ext cx="3296409" cy="2089222"/>
              <a:chOff x="457200" y="1235041"/>
              <a:chExt cx="3296409" cy="2089222"/>
            </a:xfrm>
          </p:grpSpPr>
          <p:cxnSp>
            <p:nvCxnSpPr>
              <p:cNvPr id="12" name="直線矢印コネクタ 11"/>
              <p:cNvCxnSpPr/>
              <p:nvPr/>
            </p:nvCxnSpPr>
            <p:spPr>
              <a:xfrm>
                <a:off x="457200" y="2976778"/>
                <a:ext cx="3108315" cy="1588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矢印コネクタ 14"/>
              <p:cNvCxnSpPr/>
              <p:nvPr/>
            </p:nvCxnSpPr>
            <p:spPr>
              <a:xfrm rot="5400000" flipH="1" flipV="1">
                <a:off x="1655666" y="2265196"/>
                <a:ext cx="1736461" cy="1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6" name="オブジェクト 25"/>
              <p:cNvGraphicFramePr>
                <a:graphicFrameLocks noChangeAspect="1"/>
              </p:cNvGraphicFramePr>
              <p:nvPr/>
            </p:nvGraphicFramePr>
            <p:xfrm>
              <a:off x="2594112" y="1235041"/>
              <a:ext cx="785813" cy="323850"/>
            </p:xfrm>
            <a:graphic>
              <a:graphicData uri="http://schemas.openxmlformats.org/presentationml/2006/ole">
                <p:oleObj spid="_x0000_s22530" name="数式" r:id="rId8" imgW="431800" imgH="177800" progId="Equation.3">
                  <p:embed/>
                </p:oleObj>
              </a:graphicData>
            </a:graphic>
          </p:graphicFrame>
          <p:graphicFrame>
            <p:nvGraphicFramePr>
              <p:cNvPr id="27" name="オブジェクト 26"/>
              <p:cNvGraphicFramePr>
                <a:graphicFrameLocks noChangeAspect="1"/>
              </p:cNvGraphicFramePr>
              <p:nvPr/>
            </p:nvGraphicFramePr>
            <p:xfrm>
              <a:off x="3104321" y="2556312"/>
              <a:ext cx="649288" cy="323850"/>
            </p:xfrm>
            <a:graphic>
              <a:graphicData uri="http://schemas.openxmlformats.org/presentationml/2006/ole">
                <p:oleObj spid="_x0000_s22531" name="数式" r:id="rId9" imgW="355600" imgH="177800" progId="Equation.3">
                  <p:embed/>
                </p:oleObj>
              </a:graphicData>
            </a:graphic>
          </p:graphicFrame>
          <p:sp>
            <p:nvSpPr>
              <p:cNvPr id="34" name="フリーフォーム 33"/>
              <p:cNvSpPr/>
              <p:nvPr/>
            </p:nvSpPr>
            <p:spPr>
              <a:xfrm>
                <a:off x="457200" y="1586251"/>
                <a:ext cx="3108315" cy="1390527"/>
              </a:xfrm>
              <a:custGeom>
                <a:avLst/>
                <a:gdLst>
                  <a:gd name="connsiteX0" fmla="*/ 0 w 7223708"/>
                  <a:gd name="connsiteY0" fmla="*/ 3231578 h 3231578"/>
                  <a:gd name="connsiteX1" fmla="*/ 1065121 w 7223708"/>
                  <a:gd name="connsiteY1" fmla="*/ 3163305 h 3231578"/>
                  <a:gd name="connsiteX2" fmla="*/ 2362385 w 7223708"/>
                  <a:gd name="connsiteY2" fmla="*/ 3040414 h 3231578"/>
                  <a:gd name="connsiteX3" fmla="*/ 3168053 w 7223708"/>
                  <a:gd name="connsiteY3" fmla="*/ 2821941 h 3231578"/>
                  <a:gd name="connsiteX4" fmla="*/ 3700614 w 7223708"/>
                  <a:gd name="connsiteY4" fmla="*/ 2453268 h 3231578"/>
                  <a:gd name="connsiteX5" fmla="*/ 4123932 w 7223708"/>
                  <a:gd name="connsiteY5" fmla="*/ 1866122 h 3231578"/>
                  <a:gd name="connsiteX6" fmla="*/ 4356074 w 7223708"/>
                  <a:gd name="connsiteY6" fmla="*/ 1210704 h 3231578"/>
                  <a:gd name="connsiteX7" fmla="*/ 4560905 w 7223708"/>
                  <a:gd name="connsiteY7" fmla="*/ 746449 h 3231578"/>
                  <a:gd name="connsiteX8" fmla="*/ 4820357 w 7223708"/>
                  <a:gd name="connsiteY8" fmla="*/ 446049 h 3231578"/>
                  <a:gd name="connsiteX9" fmla="*/ 5079810 w 7223708"/>
                  <a:gd name="connsiteY9" fmla="*/ 241230 h 3231578"/>
                  <a:gd name="connsiteX10" fmla="*/ 5557749 w 7223708"/>
                  <a:gd name="connsiteY10" fmla="*/ 36412 h 3231578"/>
                  <a:gd name="connsiteX11" fmla="*/ 6377073 w 7223708"/>
                  <a:gd name="connsiteY11" fmla="*/ 22757 h 3231578"/>
                  <a:gd name="connsiteX12" fmla="*/ 7223708 w 7223708"/>
                  <a:gd name="connsiteY12" fmla="*/ 22757 h 3231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223708" h="3231578">
                    <a:moveTo>
                      <a:pt x="0" y="3231578"/>
                    </a:moveTo>
                    <a:lnTo>
                      <a:pt x="1065121" y="3163305"/>
                    </a:lnTo>
                    <a:cubicBezTo>
                      <a:pt x="1458852" y="3131444"/>
                      <a:pt x="2011896" y="3097308"/>
                      <a:pt x="2362385" y="3040414"/>
                    </a:cubicBezTo>
                    <a:cubicBezTo>
                      <a:pt x="2712874" y="2983520"/>
                      <a:pt x="2945015" y="2919799"/>
                      <a:pt x="3168053" y="2821941"/>
                    </a:cubicBezTo>
                    <a:cubicBezTo>
                      <a:pt x="3391091" y="2724083"/>
                      <a:pt x="3541301" y="2612571"/>
                      <a:pt x="3700614" y="2453268"/>
                    </a:cubicBezTo>
                    <a:cubicBezTo>
                      <a:pt x="3859927" y="2293965"/>
                      <a:pt x="4014689" y="2073216"/>
                      <a:pt x="4123932" y="1866122"/>
                    </a:cubicBezTo>
                    <a:cubicBezTo>
                      <a:pt x="4233175" y="1659028"/>
                      <a:pt x="4283245" y="1397316"/>
                      <a:pt x="4356074" y="1210704"/>
                    </a:cubicBezTo>
                    <a:cubicBezTo>
                      <a:pt x="4428903" y="1024092"/>
                      <a:pt x="4483525" y="873891"/>
                      <a:pt x="4560905" y="746449"/>
                    </a:cubicBezTo>
                    <a:cubicBezTo>
                      <a:pt x="4638285" y="619007"/>
                      <a:pt x="4733873" y="530252"/>
                      <a:pt x="4820357" y="446049"/>
                    </a:cubicBezTo>
                    <a:cubicBezTo>
                      <a:pt x="4906841" y="361846"/>
                      <a:pt x="4956911" y="309503"/>
                      <a:pt x="5079810" y="241230"/>
                    </a:cubicBezTo>
                    <a:cubicBezTo>
                      <a:pt x="5202709" y="172957"/>
                      <a:pt x="5341539" y="72824"/>
                      <a:pt x="5557749" y="36412"/>
                    </a:cubicBezTo>
                    <a:cubicBezTo>
                      <a:pt x="5773960" y="0"/>
                      <a:pt x="6377073" y="22757"/>
                      <a:pt x="6377073" y="22757"/>
                    </a:cubicBezTo>
                    <a:lnTo>
                      <a:pt x="7223708" y="22757"/>
                    </a:lnTo>
                  </a:path>
                </a:pathLst>
              </a:custGeom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aphicFrame>
            <p:nvGraphicFramePr>
              <p:cNvPr id="67" name="オブジェクト 66"/>
              <p:cNvGraphicFramePr>
                <a:graphicFrameLocks noChangeAspect="1"/>
              </p:cNvGraphicFramePr>
              <p:nvPr/>
            </p:nvGraphicFramePr>
            <p:xfrm>
              <a:off x="2688395" y="3000413"/>
              <a:ext cx="276225" cy="323850"/>
            </p:xfrm>
            <a:graphic>
              <a:graphicData uri="http://schemas.openxmlformats.org/presentationml/2006/ole">
                <p:oleObj spid="_x0000_s22541" name="数式" r:id="rId10" imgW="152400" imgH="177800" progId="Equation.3">
                  <p:embed/>
                </p:oleObj>
              </a:graphicData>
            </a:graphic>
          </p:graphicFrame>
          <p:cxnSp>
            <p:nvCxnSpPr>
              <p:cNvPr id="68" name="直線コネクタ 67"/>
              <p:cNvCxnSpPr/>
              <p:nvPr/>
            </p:nvCxnSpPr>
            <p:spPr>
              <a:xfrm rot="5400000">
                <a:off x="2130006" y="2282753"/>
                <a:ext cx="139459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図形グループ 41"/>
            <p:cNvGrpSpPr/>
            <p:nvPr/>
          </p:nvGrpSpPr>
          <p:grpSpPr>
            <a:xfrm>
              <a:off x="4857199" y="1417638"/>
              <a:ext cx="3560122" cy="1927297"/>
              <a:chOff x="4857199" y="1417638"/>
              <a:chExt cx="3560122" cy="1927297"/>
            </a:xfrm>
          </p:grpSpPr>
          <p:cxnSp>
            <p:nvCxnSpPr>
              <p:cNvPr id="14" name="直線矢印コネクタ 13"/>
              <p:cNvCxnSpPr>
                <a:endCxn id="39" idx="14"/>
              </p:cNvCxnSpPr>
              <p:nvPr/>
            </p:nvCxnSpPr>
            <p:spPr>
              <a:xfrm flipV="1">
                <a:off x="4857199" y="3001515"/>
                <a:ext cx="3108315" cy="2927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矢印コネクタ 20"/>
              <p:cNvCxnSpPr/>
              <p:nvPr/>
            </p:nvCxnSpPr>
            <p:spPr>
              <a:xfrm rot="5400000" flipH="1" flipV="1">
                <a:off x="6057605" y="2285868"/>
                <a:ext cx="1736461" cy="1"/>
              </a:xfrm>
              <a:prstGeom prst="straightConnector1">
                <a:avLst/>
              </a:prstGeom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8" name="オブジェクト 27"/>
              <p:cNvGraphicFramePr>
                <a:graphicFrameLocks noChangeAspect="1"/>
              </p:cNvGraphicFramePr>
              <p:nvPr/>
            </p:nvGraphicFramePr>
            <p:xfrm>
              <a:off x="6951205" y="1417638"/>
              <a:ext cx="557213" cy="715962"/>
            </p:xfrm>
            <a:graphic>
              <a:graphicData uri="http://schemas.openxmlformats.org/presentationml/2006/ole">
                <p:oleObj spid="_x0000_s22532" name="数式" r:id="rId11" imgW="304800" imgH="393700" progId="Equation.3">
                  <p:embed/>
                </p:oleObj>
              </a:graphicData>
            </a:graphic>
          </p:graphicFrame>
          <p:graphicFrame>
            <p:nvGraphicFramePr>
              <p:cNvPr id="29" name="オブジェクト 28"/>
              <p:cNvGraphicFramePr>
                <a:graphicFrameLocks noChangeAspect="1"/>
              </p:cNvGraphicFramePr>
              <p:nvPr/>
            </p:nvGraphicFramePr>
            <p:xfrm>
              <a:off x="8091883" y="2630798"/>
              <a:ext cx="325438" cy="323850"/>
            </p:xfrm>
            <a:graphic>
              <a:graphicData uri="http://schemas.openxmlformats.org/presentationml/2006/ole">
                <p:oleObj spid="_x0000_s22533" name="数式" r:id="rId12" imgW="177800" imgH="177800" progId="Equation.3">
                  <p:embed/>
                </p:oleObj>
              </a:graphicData>
            </a:graphic>
          </p:graphicFrame>
          <p:sp>
            <p:nvSpPr>
              <p:cNvPr id="39" name="フリーフォーム 38"/>
              <p:cNvSpPr/>
              <p:nvPr/>
            </p:nvSpPr>
            <p:spPr>
              <a:xfrm>
                <a:off x="4857199" y="1722562"/>
                <a:ext cx="3108315" cy="1281880"/>
              </a:xfrm>
              <a:custGeom>
                <a:avLst/>
                <a:gdLst>
                  <a:gd name="connsiteX0" fmla="*/ 0 w 7251020"/>
                  <a:gd name="connsiteY0" fmla="*/ 2778702 h 2990347"/>
                  <a:gd name="connsiteX1" fmla="*/ 1092433 w 7251020"/>
                  <a:gd name="connsiteY1" fmla="*/ 2642156 h 2990347"/>
                  <a:gd name="connsiteX2" fmla="*/ 2143899 w 7251020"/>
                  <a:gd name="connsiteY2" fmla="*/ 2437338 h 2990347"/>
                  <a:gd name="connsiteX3" fmla="*/ 2867635 w 7251020"/>
                  <a:gd name="connsiteY3" fmla="*/ 2068665 h 2990347"/>
                  <a:gd name="connsiteX4" fmla="*/ 3277297 w 7251020"/>
                  <a:gd name="connsiteY4" fmla="*/ 1659028 h 2990347"/>
                  <a:gd name="connsiteX5" fmla="*/ 3686959 w 7251020"/>
                  <a:gd name="connsiteY5" fmla="*/ 948992 h 2990347"/>
                  <a:gd name="connsiteX6" fmla="*/ 3932757 w 7251020"/>
                  <a:gd name="connsiteY6" fmla="*/ 320882 h 2990347"/>
                  <a:gd name="connsiteX7" fmla="*/ 4028344 w 7251020"/>
                  <a:gd name="connsiteY7" fmla="*/ 61446 h 2990347"/>
                  <a:gd name="connsiteX8" fmla="*/ 4151243 w 7251020"/>
                  <a:gd name="connsiteY8" fmla="*/ 143373 h 2990347"/>
                  <a:gd name="connsiteX9" fmla="*/ 4274142 w 7251020"/>
                  <a:gd name="connsiteY9" fmla="*/ 921682 h 2990347"/>
                  <a:gd name="connsiteX10" fmla="*/ 4438007 w 7251020"/>
                  <a:gd name="connsiteY10" fmla="*/ 1795574 h 2990347"/>
                  <a:gd name="connsiteX11" fmla="*/ 4806702 w 7251020"/>
                  <a:gd name="connsiteY11" fmla="*/ 2601193 h 2990347"/>
                  <a:gd name="connsiteX12" fmla="*/ 5380229 w 7251020"/>
                  <a:gd name="connsiteY12" fmla="*/ 2928902 h 2990347"/>
                  <a:gd name="connsiteX13" fmla="*/ 6295141 w 7251020"/>
                  <a:gd name="connsiteY13" fmla="*/ 2969866 h 2990347"/>
                  <a:gd name="connsiteX14" fmla="*/ 7251020 w 7251020"/>
                  <a:gd name="connsiteY14" fmla="*/ 2983520 h 2990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251020" h="2990347">
                    <a:moveTo>
                      <a:pt x="0" y="2778702"/>
                    </a:moveTo>
                    <a:cubicBezTo>
                      <a:pt x="367558" y="2738876"/>
                      <a:pt x="735117" y="2699050"/>
                      <a:pt x="1092433" y="2642156"/>
                    </a:cubicBezTo>
                    <a:cubicBezTo>
                      <a:pt x="1449749" y="2585262"/>
                      <a:pt x="1848032" y="2532920"/>
                      <a:pt x="2143899" y="2437338"/>
                    </a:cubicBezTo>
                    <a:cubicBezTo>
                      <a:pt x="2439766" y="2341756"/>
                      <a:pt x="2678735" y="2198383"/>
                      <a:pt x="2867635" y="2068665"/>
                    </a:cubicBezTo>
                    <a:cubicBezTo>
                      <a:pt x="3056535" y="1938947"/>
                      <a:pt x="3140743" y="1845640"/>
                      <a:pt x="3277297" y="1659028"/>
                    </a:cubicBezTo>
                    <a:cubicBezTo>
                      <a:pt x="3413851" y="1472416"/>
                      <a:pt x="3577716" y="1172016"/>
                      <a:pt x="3686959" y="948992"/>
                    </a:cubicBezTo>
                    <a:cubicBezTo>
                      <a:pt x="3796202" y="725968"/>
                      <a:pt x="3875860" y="468806"/>
                      <a:pt x="3932757" y="320882"/>
                    </a:cubicBezTo>
                    <a:cubicBezTo>
                      <a:pt x="3989654" y="172958"/>
                      <a:pt x="3991930" y="91031"/>
                      <a:pt x="4028344" y="61446"/>
                    </a:cubicBezTo>
                    <a:cubicBezTo>
                      <a:pt x="4064758" y="31861"/>
                      <a:pt x="4110277" y="0"/>
                      <a:pt x="4151243" y="143373"/>
                    </a:cubicBezTo>
                    <a:cubicBezTo>
                      <a:pt x="4192209" y="286746"/>
                      <a:pt x="4226348" y="646315"/>
                      <a:pt x="4274142" y="921682"/>
                    </a:cubicBezTo>
                    <a:cubicBezTo>
                      <a:pt x="4321936" y="1197049"/>
                      <a:pt x="4349247" y="1515656"/>
                      <a:pt x="4438007" y="1795574"/>
                    </a:cubicBezTo>
                    <a:cubicBezTo>
                      <a:pt x="4526767" y="2075492"/>
                      <a:pt x="4649665" y="2412305"/>
                      <a:pt x="4806702" y="2601193"/>
                    </a:cubicBezTo>
                    <a:cubicBezTo>
                      <a:pt x="4963739" y="2790081"/>
                      <a:pt x="5132156" y="2867457"/>
                      <a:pt x="5380229" y="2928902"/>
                    </a:cubicBezTo>
                    <a:cubicBezTo>
                      <a:pt x="5628302" y="2990347"/>
                      <a:pt x="5983343" y="2960763"/>
                      <a:pt x="6295141" y="2969866"/>
                    </a:cubicBezTo>
                    <a:cubicBezTo>
                      <a:pt x="6606939" y="2978969"/>
                      <a:pt x="7251020" y="2983520"/>
                      <a:pt x="7251020" y="2983520"/>
                    </a:cubicBezTo>
                  </a:path>
                </a:pathLst>
              </a:custGeom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9" name="直線矢印コネクタ 58"/>
              <p:cNvCxnSpPr/>
              <p:nvPr/>
            </p:nvCxnSpPr>
            <p:spPr>
              <a:xfrm rot="10800000">
                <a:off x="5143954" y="2749041"/>
                <a:ext cx="2063539" cy="1588"/>
              </a:xfrm>
              <a:prstGeom prst="straightConnector1">
                <a:avLst/>
              </a:prstGeom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70" name="オブジェクト 69"/>
              <p:cNvGraphicFramePr>
                <a:graphicFrameLocks noChangeAspect="1"/>
              </p:cNvGraphicFramePr>
              <p:nvPr/>
            </p:nvGraphicFramePr>
            <p:xfrm>
              <a:off x="7152873" y="3021085"/>
              <a:ext cx="276225" cy="323850"/>
            </p:xfrm>
            <a:graphic>
              <a:graphicData uri="http://schemas.openxmlformats.org/presentationml/2006/ole">
                <p:oleObj spid="_x0000_s22542" name="数式" r:id="rId13" imgW="152400" imgH="177800" progId="Equation.3">
                  <p:embed/>
                </p:oleObj>
              </a:graphicData>
            </a:graphic>
          </p:graphicFrame>
        </p:grpSp>
        <p:sp>
          <p:nvSpPr>
            <p:cNvPr id="75" name="右矢印 74"/>
            <p:cNvSpPr/>
            <p:nvPr/>
          </p:nvSpPr>
          <p:spPr>
            <a:xfrm>
              <a:off x="4123717" y="4253922"/>
              <a:ext cx="354134" cy="24578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3936000" y="4458739"/>
              <a:ext cx="75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/>
                <a:t>対数</a:t>
              </a:r>
              <a:endParaRPr kumimoji="1" lang="ja-JP" altLang="en-US" dirty="0"/>
            </a:p>
          </p:txBody>
        </p:sp>
        <p:sp>
          <p:nvSpPr>
            <p:cNvPr id="77" name="右矢印 76"/>
            <p:cNvSpPr/>
            <p:nvPr/>
          </p:nvSpPr>
          <p:spPr>
            <a:xfrm rot="8909120">
              <a:off x="4085596" y="3167275"/>
              <a:ext cx="354134" cy="245782"/>
            </a:xfrm>
            <a:prstGeom prst="rightArrow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3" name="スライド番号プレースホルダ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7</a:t>
            </a:fld>
            <a:endParaRPr lang="ja-JP" altLang="en-US"/>
          </a:p>
        </p:txBody>
      </p:sp>
      <p:graphicFrame>
        <p:nvGraphicFramePr>
          <p:cNvPr id="22546" name="Object 18"/>
          <p:cNvGraphicFramePr>
            <a:graphicFrameLocks noChangeAspect="1"/>
          </p:cNvGraphicFramePr>
          <p:nvPr/>
        </p:nvGraphicFramePr>
        <p:xfrm>
          <a:off x="2304086" y="5827889"/>
          <a:ext cx="4621749" cy="726761"/>
        </p:xfrm>
        <a:graphic>
          <a:graphicData uri="http://schemas.openxmlformats.org/presentationml/2006/ole">
            <p:oleObj spid="_x0000_s22546" name="数式" r:id="rId14" imgW="28067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ja-JP" sz="4400" dirty="0" smtClean="0"/>
              <a:t>Faraday Cup</a:t>
            </a:r>
            <a:endParaRPr lang="ja-JP" altLang="en-US" sz="4400" dirty="0"/>
          </a:p>
        </p:txBody>
      </p:sp>
      <p:pic>
        <p:nvPicPr>
          <p:cNvPr id="4" name="図 3" descr="DSCF8918.JPG"/>
          <p:cNvPicPr>
            <a:picLocks noChangeAspect="1"/>
          </p:cNvPicPr>
          <p:nvPr/>
        </p:nvPicPr>
        <p:blipFill>
          <a:blip r:embed="rId2"/>
          <a:srcRect l="17522" r="6297" b="9888"/>
          <a:stretch>
            <a:fillRect/>
          </a:stretch>
        </p:blipFill>
        <p:spPr>
          <a:xfrm>
            <a:off x="4970567" y="1642589"/>
            <a:ext cx="3458507" cy="306823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956912" y="4806400"/>
            <a:ext cx="345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直線導入機で径方向に挿入</a:t>
            </a:r>
            <a:endParaRPr kumimoji="1" lang="ja-JP" altLang="en-US" sz="2000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DD639-B606-9045-AB75-DD1556E10334}" type="slidenum">
              <a:rPr lang="ja-JP" altLang="en-US" smtClean="0"/>
              <a:pPr/>
              <a:t>8</a:t>
            </a:fld>
            <a:endParaRPr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245798" y="1642589"/>
            <a:ext cx="4608698" cy="3068231"/>
            <a:chOff x="245798" y="1642589"/>
            <a:chExt cx="4608698" cy="3068231"/>
          </a:xfrm>
        </p:grpSpPr>
        <p:pic>
          <p:nvPicPr>
            <p:cNvPr id="3" name="図 2" descr="DVC00528.JPG"/>
            <p:cNvPicPr>
              <a:picLocks noChangeAspect="1"/>
            </p:cNvPicPr>
            <p:nvPr/>
          </p:nvPicPr>
          <p:blipFill>
            <a:blip r:embed="rId3"/>
            <a:srcRect l="16073" t="9537" r="6005" b="23274"/>
            <a:stretch>
              <a:fillRect/>
            </a:stretch>
          </p:blipFill>
          <p:spPr>
            <a:xfrm rot="16200000">
              <a:off x="973582" y="1412972"/>
              <a:ext cx="3068231" cy="3527466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3011017" y="3774498"/>
              <a:ext cx="1843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Grid </a:t>
              </a:r>
              <a:r>
                <a:rPr lang="en-US" altLang="ja-JP" sz="2000" b="1" dirty="0" smtClean="0"/>
                <a:t>2</a:t>
              </a:r>
              <a:endParaRPr kumimoji="1" lang="ja-JP" altLang="en-US" sz="2000" b="1" dirty="0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089278" y="4287531"/>
              <a:ext cx="1843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Grid </a:t>
              </a:r>
              <a:r>
                <a:rPr lang="en-US" altLang="ja-JP" sz="2000" b="1" dirty="0" smtClean="0"/>
                <a:t>1</a:t>
              </a:r>
              <a:endParaRPr kumimoji="1" lang="ja-JP" altLang="en-US" sz="2000" b="1" dirty="0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45798" y="3113238"/>
              <a:ext cx="18434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dirty="0" smtClean="0"/>
                <a:t>Collector</a:t>
              </a:r>
              <a:endParaRPr kumimoji="1" lang="ja-JP" altLang="en-US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そよ風">
  <a:themeElements>
    <a:clrScheme name="そよ風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そよ風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そよ風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そよ風.thmx</Template>
  <TotalTime>2350</TotalTime>
  <Words>895</Words>
  <Application>Microsoft Macintosh PowerPoint</Application>
  <PresentationFormat>画面に合わせる (4:3)</PresentationFormat>
  <Paragraphs>125</Paragraphs>
  <Slides>18</Slides>
  <Notes>1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0" baseType="lpstr">
      <vt:lpstr>そよ風</vt:lpstr>
      <vt:lpstr>数式</vt:lpstr>
      <vt:lpstr>高エネルギー電子による 電子バーンシュタイン波の 波長変化</vt:lpstr>
      <vt:lpstr>内部導体装置Mini-RT</vt:lpstr>
      <vt:lpstr>Mini-RTにおける 電子バーンシュタイン波</vt:lpstr>
      <vt:lpstr>電子エネルギー分布計測</vt:lpstr>
      <vt:lpstr>電子エネルギー分布計測 (Single Probe)</vt:lpstr>
      <vt:lpstr>Single Probe 計測システム</vt:lpstr>
      <vt:lpstr>Faraday Cupの構造</vt:lpstr>
      <vt:lpstr>電子エネルギー分布計測 (Faraday Cup)</vt:lpstr>
      <vt:lpstr>Faraday Cup</vt:lpstr>
      <vt:lpstr>Single Probeによる 電子エネルギー分布計測</vt:lpstr>
      <vt:lpstr>Faraday Cupによる 電子エネルギー分布計測</vt:lpstr>
      <vt:lpstr>Faraday Cupで低エネルギーが 観測できていない原因</vt:lpstr>
      <vt:lpstr>高エネルギー電子存在下での EBWの分散関係</vt:lpstr>
      <vt:lpstr>EBWに影響する温度成分</vt:lpstr>
      <vt:lpstr>T⊥を計測するFaraday Cup</vt:lpstr>
      <vt:lpstr>まとめ</vt:lpstr>
      <vt:lpstr>スライド 16</vt:lpstr>
      <vt:lpstr>TP, SP, FCの比較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電子バーンシュタイン波</dc:title>
  <dc:creator>竹本 卓斗</dc:creator>
  <cp:lastModifiedBy>竹本 卓斗</cp:lastModifiedBy>
  <cp:revision>31</cp:revision>
  <cp:lastPrinted>2015-03-02T18:48:00Z</cp:lastPrinted>
  <dcterms:created xsi:type="dcterms:W3CDTF">2015-03-04T21:57:26Z</dcterms:created>
  <dcterms:modified xsi:type="dcterms:W3CDTF">2015-03-04T21:57:48Z</dcterms:modified>
</cp:coreProperties>
</file>