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560" r:id="rId3"/>
    <p:sldId id="414" r:id="rId4"/>
    <p:sldId id="557" r:id="rId5"/>
    <p:sldId id="446" r:id="rId6"/>
    <p:sldId id="558" r:id="rId7"/>
    <p:sldId id="559" r:id="rId8"/>
    <p:sldId id="354" r:id="rId9"/>
    <p:sldId id="489" r:id="rId10"/>
    <p:sldId id="490" r:id="rId11"/>
    <p:sldId id="561" r:id="rId12"/>
    <p:sldId id="562" r:id="rId13"/>
    <p:sldId id="498" r:id="rId14"/>
    <p:sldId id="376" r:id="rId15"/>
    <p:sldId id="499" r:id="rId16"/>
    <p:sldId id="502" r:id="rId17"/>
    <p:sldId id="455" r:id="rId18"/>
    <p:sldId id="503" r:id="rId19"/>
    <p:sldId id="504" r:id="rId20"/>
    <p:sldId id="500" r:id="rId21"/>
    <p:sldId id="501" r:id="rId22"/>
    <p:sldId id="554" r:id="rId23"/>
    <p:sldId id="505" r:id="rId24"/>
    <p:sldId id="563" r:id="rId25"/>
    <p:sldId id="564" r:id="rId2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yoshi" initials="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autoAdjust="0"/>
    <p:restoredTop sz="94633" autoAdjust="0"/>
  </p:normalViewPr>
  <p:slideViewPr>
    <p:cSldViewPr>
      <p:cViewPr varScale="1">
        <p:scale>
          <a:sx n="69" d="100"/>
          <a:sy n="69" d="100"/>
        </p:scale>
        <p:origin x="-13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81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422F41F-2094-4AAF-A620-37A0764B9E5B}" type="datetimeFigureOut">
              <a:rPr kumimoji="1" lang="ja-JP" altLang="en-US" smtClean="0"/>
              <a:pPr/>
              <a:t>2015/3/4</a:t>
            </a:fld>
            <a:endParaRPr kumimoji="1"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CCBB71A1-602A-43B3-8D6A-7AC23556EC80}" type="slidenum">
              <a:rPr kumimoji="1" lang="ja-JP" altLang="en-US" smtClean="0"/>
              <a:pPr/>
              <a:t>&lt;#&gt;</a:t>
            </a:fld>
            <a:endParaRPr kumimoji="1" lang="ja-JP" altLang="en-US"/>
          </a:p>
        </p:txBody>
      </p:sp>
    </p:spTree>
    <p:extLst>
      <p:ext uri="{BB962C8B-B14F-4D97-AF65-F5344CB8AC3E}">
        <p14:creationId xmlns="" xmlns:p14="http://schemas.microsoft.com/office/powerpoint/2010/main" val="994007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B9CF079-939C-4D01-B7BF-AF1437191CAB}" type="datetimeFigureOut">
              <a:rPr kumimoji="1" lang="ja-JP" altLang="en-US" smtClean="0"/>
              <a:pPr/>
              <a:t>2015/3/4</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553A1C8-672C-4271-815C-69CAB5D8F4A8}" type="slidenum">
              <a:rPr kumimoji="1" lang="ja-JP" altLang="en-US" smtClean="0"/>
              <a:pPr/>
              <a:t>&lt;#&gt;</a:t>
            </a:fld>
            <a:endParaRPr kumimoji="1" lang="ja-JP" altLang="en-US"/>
          </a:p>
        </p:txBody>
      </p:sp>
    </p:spTree>
    <p:extLst>
      <p:ext uri="{BB962C8B-B14F-4D97-AF65-F5344CB8AC3E}">
        <p14:creationId xmlns="" xmlns:p14="http://schemas.microsoft.com/office/powerpoint/2010/main" val="802878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EF51C1-3B3F-4F8C-8454-A09547494856}" type="slidenum">
              <a:rPr lang="en-US" altLang="ja-JP" smtClean="0"/>
              <a:pPr/>
              <a:t>3</a:t>
            </a:fld>
            <a:endParaRPr lang="en-US" altLang="ja-JP" dirty="0" smtClean="0"/>
          </a:p>
        </p:txBody>
      </p:sp>
      <p:sp>
        <p:nvSpPr>
          <p:cNvPr id="17411" name="Rectangle 1026"/>
          <p:cNvSpPr>
            <a:spLocks noGrp="1" noRot="1" noChangeAspect="1" noChangeArrowheads="1" noTextEdit="1"/>
          </p:cNvSpPr>
          <p:nvPr>
            <p:ph type="sldImg"/>
          </p:nvPr>
        </p:nvSpPr>
        <p:spPr>
          <a:ln/>
        </p:spPr>
      </p:sp>
      <p:sp>
        <p:nvSpPr>
          <p:cNvPr id="17412" name="Rectangle 1027"/>
          <p:cNvSpPr>
            <a:spLocks noGrp="1" noChangeArrowheads="1"/>
          </p:cNvSpPr>
          <p:nvPr>
            <p:ph type="body" idx="1"/>
          </p:nvPr>
        </p:nvSpPr>
        <p:spPr>
          <a:noFill/>
          <a:ln/>
        </p:spPr>
        <p:txBody>
          <a:bodyPr/>
          <a:lstStyle/>
          <a:p>
            <a:pPr eaLnBrk="1" hangingPunct="1"/>
            <a:endParaRPr lang="ja-JP" altLang="ja-JP"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553A1C8-672C-4271-815C-69CAB5D8F4A8}" type="slidenum">
              <a:rPr kumimoji="1" lang="ja-JP" altLang="en-US" smtClean="0"/>
              <a:pPr/>
              <a:t>8</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553A1C8-672C-4271-815C-69CAB5D8F4A8}" type="slidenum">
              <a:rPr kumimoji="1" lang="ja-JP" altLang="en-US" smtClean="0"/>
              <a:pPr/>
              <a:t>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553A1C8-672C-4271-815C-69CAB5D8F4A8}" type="slidenum">
              <a:rPr kumimoji="1" lang="ja-JP" altLang="en-US" smtClean="0"/>
              <a:pPr/>
              <a:t>16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kumimoji="0" lang="ja-JP" altLang="en-US" smtClean="0"/>
              <a:t>マスタ タイトルの書式設定</a:t>
            </a:r>
            <a:endParaRPr kumimoji="0"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sp>
        <p:nvSpPr>
          <p:cNvPr id="7" name="日付プレースホルダ 6"/>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20" name="フッター プレースホルダ 19"/>
          <p:cNvSpPr>
            <a:spLocks noGrp="1"/>
          </p:cNvSpPr>
          <p:nvPr>
            <p:ph type="ftr" sz="quarter" idx="11"/>
          </p:nvPr>
        </p:nvSpPr>
        <p:spPr/>
        <p:txBody>
          <a:bodyPr/>
          <a:lstStyle>
            <a:extLst/>
          </a:lstStyle>
          <a:p>
            <a:endParaRPr kumimoji="1" lang="ja-JP" altLang="en-US"/>
          </a:p>
        </p:txBody>
      </p:sp>
      <p:sp>
        <p:nvSpPr>
          <p:cNvPr id="10" name="スライド番号プレースホルダ 9"/>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8" name="円/楕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円/楕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274639"/>
            <a:ext cx="1828800" cy="5851525"/>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1143000" y="274640"/>
            <a:ext cx="5562600" cy="5851525"/>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10" name="正方形/長方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円/楕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円/楕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nchor="ctr"/>
          <a:lstStyle>
            <a:extLst/>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正方形/長方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付プレースホルダ 1"/>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6" name="正方形/長方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extLst/>
          </a:lstStyle>
          <a:p>
            <a:fld id="{E90ED720-0104-4369-84BC-D37694168613}" type="datetimeFigureOut">
              <a:rPr kumimoji="1" lang="ja-JP" altLang="en-US" smtClean="0"/>
              <a:pPr/>
              <a:t>2015/3/4</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&lt;#&gt;</a:t>
            </a:fld>
            <a:endParaRPr kumimoji="1" lang="ja-JP" altLang="en-US"/>
          </a:p>
        </p:txBody>
      </p:sp>
      <p:sp>
        <p:nvSpPr>
          <p:cNvPr id="8" name="正方形/長方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図プレースホル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smtClean="0"/>
              <a:t>アイコンをクリックして図を追加</a:t>
            </a:r>
            <a:endParaRPr kumimoji="0" lang="en-US" dirty="0"/>
          </a:p>
        </p:txBody>
      </p:sp>
      <p:sp>
        <p:nvSpPr>
          <p:cNvPr id="9" name="フローチャート: 処理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フローチャート: 処理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テキスト プレースホル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パイ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円/楕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ドーナ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正方形/長方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タイトル プレースホルダ 4"/>
          <p:cNvSpPr>
            <a:spLocks noGrp="1"/>
          </p:cNvSpPr>
          <p:nvPr>
            <p:ph type="title"/>
          </p:nvPr>
        </p:nvSpPr>
        <p:spPr>
          <a:xfrm>
            <a:off x="1435608" y="274638"/>
            <a:ext cx="7498080" cy="1143000"/>
          </a:xfrm>
          <a:prstGeom prst="rect">
            <a:avLst/>
          </a:prstGeom>
        </p:spPr>
        <p:txBody>
          <a:bodyPr anchor="ctr">
            <a:normAutofit/>
          </a:bodyPr>
          <a:lstStyle>
            <a:extLst/>
          </a:lstStyle>
          <a:p>
            <a:r>
              <a:rPr kumimoji="0" lang="ja-JP" altLang="en-US" smtClean="0"/>
              <a:t>マスタ タイトルの書式設定</a:t>
            </a:r>
            <a:endParaRPr kumimoji="0" lang="en-US"/>
          </a:p>
        </p:txBody>
      </p:sp>
      <p:sp>
        <p:nvSpPr>
          <p:cNvPr id="9" name="テキスト プレースホル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4" name="日付プレースホル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90ED720-0104-4369-84BC-D37694168613}" type="datetimeFigureOut">
              <a:rPr kumimoji="1" lang="ja-JP" altLang="en-US" smtClean="0"/>
              <a:pPr/>
              <a:t>2015/3/4</a:t>
            </a:fld>
            <a:endParaRPr kumimoji="1" lang="ja-JP" altLang="en-US"/>
          </a:p>
        </p:txBody>
      </p:sp>
      <p:sp>
        <p:nvSpPr>
          <p:cNvPr id="10" name="フッター プレースホル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1" lang="ja-JP" altLang="en-US"/>
          </a:p>
        </p:txBody>
      </p:sp>
      <p:sp>
        <p:nvSpPr>
          <p:cNvPr id="22" name="スライド番号プレースホル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2D8002D-B5B0-4BAC-B1F6-782DDCCE6D9C}" type="slidenum">
              <a:rPr kumimoji="1" lang="ja-JP" altLang="en-US" smtClean="0"/>
              <a:pPr/>
              <a:t>&lt;#&gt;</a:t>
            </a:fld>
            <a:endParaRPr kumimoji="1" lang="ja-JP" altLang="en-US"/>
          </a:p>
        </p:txBody>
      </p:sp>
      <p:sp>
        <p:nvSpPr>
          <p:cNvPr id="15" name="正方形/長方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 Id="rId5" Type="http://schemas.openxmlformats.org/officeDocument/2006/relationships/image" Target="../media/image25.png"/><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png"/><Relationship Id="rId1" Type="http://schemas.openxmlformats.org/officeDocument/2006/relationships/slideLayout" Target="../slideLayouts/slideLayout6.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6.png"/><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7.png"/></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9.png"/><Relationship Id="rId7" Type="http://schemas.openxmlformats.org/officeDocument/2006/relationships/image" Target="../media/image32.png"/><Relationship Id="rId12" Type="http://schemas.openxmlformats.org/officeDocument/2006/relationships/image" Target="../media/image47.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42.png"/><Relationship Id="rId11" Type="http://schemas.openxmlformats.org/officeDocument/2006/relationships/image" Target="../media/image46.png"/><Relationship Id="rId5" Type="http://schemas.openxmlformats.org/officeDocument/2006/relationships/image" Target="../media/image41.png"/><Relationship Id="rId10" Type="http://schemas.openxmlformats.org/officeDocument/2006/relationships/image" Target="../media/image45.png"/><Relationship Id="rId4" Type="http://schemas.openxmlformats.org/officeDocument/2006/relationships/image" Target="../media/image40.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6.xml"/><Relationship Id="rId4" Type="http://schemas.openxmlformats.org/officeDocument/2006/relationships/image" Target="../media/image50.png"/></Relationships>
</file>

<file path=ppt/slides/_rels/slide18.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38.png"/><Relationship Id="rId1" Type="http://schemas.openxmlformats.org/officeDocument/2006/relationships/slideLayout" Target="../slideLayouts/slideLayout6.xml"/><Relationship Id="rId4" Type="http://schemas.openxmlformats.org/officeDocument/2006/relationships/image" Target="../media/image51.png"/></Relationships>
</file>

<file path=ppt/slides/_rels/slide19.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6.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5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63.pn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image" Target="../media/image57.png"/><Relationship Id="rId1" Type="http://schemas.openxmlformats.org/officeDocument/2006/relationships/slideLayout" Target="../slideLayouts/slideLayout7.xml"/><Relationship Id="rId6" Type="http://schemas.openxmlformats.org/officeDocument/2006/relationships/image" Target="../media/image61.png"/><Relationship Id="rId5" Type="http://schemas.openxmlformats.org/officeDocument/2006/relationships/image" Target="../media/image60.png"/><Relationship Id="rId4" Type="http://schemas.openxmlformats.org/officeDocument/2006/relationships/image" Target="../media/image59.png"/></Relationships>
</file>

<file path=ppt/slides/_rels/slide21.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image" Target="../media/image65.png"/><Relationship Id="rId1" Type="http://schemas.openxmlformats.org/officeDocument/2006/relationships/slideLayout" Target="../slideLayouts/slideLayout6.xml"/><Relationship Id="rId4" Type="http://schemas.openxmlformats.org/officeDocument/2006/relationships/image" Target="../media/image62.png"/></Relationships>
</file>

<file path=ppt/slides/_rels/slide23.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6.xml"/><Relationship Id="rId5" Type="http://schemas.openxmlformats.org/officeDocument/2006/relationships/image" Target="../media/image70.png"/><Relationship Id="rId4" Type="http://schemas.openxmlformats.org/officeDocument/2006/relationships/image" Target="../media/image6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asahi-net.or.jp/~rt6k-okn/subject.htm"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03648" y="620688"/>
            <a:ext cx="7560840" cy="1656184"/>
          </a:xfrm>
        </p:spPr>
        <p:txBody>
          <a:bodyPr>
            <a:normAutofit fontScale="90000"/>
          </a:bodyPr>
          <a:lstStyle/>
          <a:p>
            <a:pPr algn="ctr"/>
            <a:r>
              <a:rPr lang="ja-JP" altLang="ja-JP" sz="3600" b="1" dirty="0" smtClean="0"/>
              <a:t>核融合炉における多変数制御、分布制御に向けた制御器設計</a:t>
            </a:r>
            <a:r>
              <a:rPr lang="ja-JP" altLang="ja-JP" sz="2800" dirty="0" smtClean="0"/>
              <a:t/>
            </a:r>
            <a:br>
              <a:rPr lang="ja-JP" altLang="ja-JP" sz="2800" dirty="0" smtClean="0"/>
            </a:br>
            <a:endParaRPr kumimoji="1" lang="ja-JP" altLang="en-US" sz="3200" dirty="0"/>
          </a:p>
        </p:txBody>
      </p:sp>
      <p:sp>
        <p:nvSpPr>
          <p:cNvPr id="3" name="サブタイトル 2"/>
          <p:cNvSpPr>
            <a:spLocks noGrp="1"/>
          </p:cNvSpPr>
          <p:nvPr>
            <p:ph type="subTitle" idx="1"/>
          </p:nvPr>
        </p:nvSpPr>
        <p:spPr>
          <a:xfrm>
            <a:off x="1475656" y="5013176"/>
            <a:ext cx="7406640" cy="1248544"/>
          </a:xfrm>
        </p:spPr>
        <p:txBody>
          <a:bodyPr>
            <a:normAutofit/>
          </a:bodyPr>
          <a:lstStyle/>
          <a:p>
            <a:pPr algn="r"/>
            <a:r>
              <a:rPr lang="ja-JP" altLang="en-US" dirty="0" smtClean="0"/>
              <a:t>東大新領域　小川研究室</a:t>
            </a:r>
            <a:endParaRPr lang="en-US" altLang="ja-JP" dirty="0" smtClean="0"/>
          </a:p>
          <a:p>
            <a:pPr algn="r"/>
            <a:r>
              <a:rPr lang="ja-JP" altLang="en-US" dirty="0" smtClean="0"/>
              <a:t>博士三年　三善悠矢　</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descr="C:\Users\miyoshi\Desktop\学会など\2014\博士論文へ向けて\制御機の設計評価に向けて\PID制御結果その２.png"/>
          <p:cNvPicPr>
            <a:picLocks noChangeAspect="1" noChangeArrowheads="1"/>
          </p:cNvPicPr>
          <p:nvPr/>
        </p:nvPicPr>
        <p:blipFill>
          <a:blip r:embed="rId2" cstate="print"/>
          <a:srcRect l="5560" t="1574" r="6669" b="1182"/>
          <a:stretch>
            <a:fillRect/>
          </a:stretch>
        </p:blipFill>
        <p:spPr bwMode="auto">
          <a:xfrm>
            <a:off x="1863177" y="1178334"/>
            <a:ext cx="6525247" cy="5186734"/>
          </a:xfrm>
          <a:prstGeom prst="rect">
            <a:avLst/>
          </a:prstGeom>
          <a:noFill/>
        </p:spPr>
      </p:pic>
      <p:sp>
        <p:nvSpPr>
          <p:cNvPr id="2" name="タイトル 1"/>
          <p:cNvSpPr>
            <a:spLocks noGrp="1"/>
          </p:cNvSpPr>
          <p:nvPr>
            <p:ph type="title"/>
          </p:nvPr>
        </p:nvSpPr>
        <p:spPr>
          <a:xfrm>
            <a:off x="1435608" y="197768"/>
            <a:ext cx="7498080" cy="1143000"/>
          </a:xfrm>
        </p:spPr>
        <p:txBody>
          <a:bodyPr/>
          <a:lstStyle/>
          <a:p>
            <a:pPr algn="ctr"/>
            <a:r>
              <a:rPr kumimoji="1" lang="ja-JP" altLang="en-US" dirty="0" smtClean="0"/>
              <a:t>多変数</a:t>
            </a:r>
            <a:r>
              <a:rPr kumimoji="1" lang="en-US" altLang="ja-JP" dirty="0" smtClean="0"/>
              <a:t>PI</a:t>
            </a:r>
            <a:r>
              <a:rPr kumimoji="1" lang="ja-JP" altLang="en-US" dirty="0" smtClean="0"/>
              <a:t>制御結果例</a:t>
            </a:r>
            <a:endParaRPr kumimoji="1" lang="ja-JP" altLang="en-US" dirty="0"/>
          </a:p>
        </p:txBody>
      </p:sp>
      <p:sp>
        <p:nvSpPr>
          <p:cNvPr id="11" name="テキスト ボックス 10"/>
          <p:cNvSpPr txBox="1"/>
          <p:nvPr/>
        </p:nvSpPr>
        <p:spPr>
          <a:xfrm>
            <a:off x="2137583" y="1052736"/>
            <a:ext cx="1584176" cy="369332"/>
          </a:xfrm>
          <a:prstGeom prst="rect">
            <a:avLst/>
          </a:prstGeom>
          <a:solidFill>
            <a:schemeClr val="bg1"/>
          </a:solidFill>
        </p:spPr>
        <p:txBody>
          <a:bodyPr wrap="square" rtlCol="0">
            <a:spAutoFit/>
          </a:bodyPr>
          <a:lstStyle/>
          <a:p>
            <a:r>
              <a:rPr kumimoji="1" lang="ja-JP" altLang="en-US" dirty="0" smtClean="0"/>
              <a:t>出力目標増加</a:t>
            </a:r>
            <a:endParaRPr kumimoji="1" lang="ja-JP" altLang="en-US" dirty="0"/>
          </a:p>
        </p:txBody>
      </p:sp>
      <p:cxnSp>
        <p:nvCxnSpPr>
          <p:cNvPr id="13" name="直線矢印コネクタ 12"/>
          <p:cNvCxnSpPr/>
          <p:nvPr/>
        </p:nvCxnSpPr>
        <p:spPr>
          <a:xfrm>
            <a:off x="2987824" y="1466366"/>
            <a:ext cx="266328" cy="55436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211960" y="1250342"/>
            <a:ext cx="1008112" cy="369332"/>
          </a:xfrm>
          <a:prstGeom prst="rect">
            <a:avLst/>
          </a:prstGeom>
          <a:solidFill>
            <a:schemeClr val="bg1"/>
          </a:solidFill>
        </p:spPr>
        <p:txBody>
          <a:bodyPr wrap="square" rtlCol="0">
            <a:spAutoFit/>
          </a:bodyPr>
          <a:lstStyle/>
          <a:p>
            <a:r>
              <a:rPr kumimoji="1" lang="en-US" altLang="ja-JP" dirty="0" smtClean="0"/>
              <a:t>HH</a:t>
            </a:r>
            <a:r>
              <a:rPr kumimoji="1" lang="ja-JP" altLang="en-US" dirty="0" smtClean="0"/>
              <a:t>低下</a:t>
            </a:r>
            <a:endParaRPr kumimoji="1" lang="ja-JP" altLang="en-US" dirty="0"/>
          </a:p>
        </p:txBody>
      </p:sp>
      <p:cxnSp>
        <p:nvCxnSpPr>
          <p:cNvPr id="15" name="直線矢印コネクタ 14"/>
          <p:cNvCxnSpPr/>
          <p:nvPr/>
        </p:nvCxnSpPr>
        <p:spPr>
          <a:xfrm flipH="1">
            <a:off x="4139952" y="1682390"/>
            <a:ext cx="288032" cy="28803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491880" y="2258454"/>
            <a:ext cx="576064" cy="369332"/>
          </a:xfrm>
          <a:prstGeom prst="rect">
            <a:avLst/>
          </a:prstGeom>
          <a:noFill/>
        </p:spPr>
        <p:txBody>
          <a:bodyPr wrap="square" rtlCol="0">
            <a:spAutoFit/>
          </a:bodyPr>
          <a:lstStyle/>
          <a:p>
            <a:r>
              <a:rPr kumimoji="1" lang="en-US" altLang="ja-JP" dirty="0" err="1" smtClean="0">
                <a:solidFill>
                  <a:schemeClr val="bg1"/>
                </a:solidFill>
              </a:rPr>
              <a:t>Ip</a:t>
            </a:r>
            <a:endParaRPr kumimoji="1" lang="ja-JP" altLang="en-US" dirty="0">
              <a:solidFill>
                <a:schemeClr val="bg1"/>
              </a:solidFill>
            </a:endParaRPr>
          </a:p>
        </p:txBody>
      </p:sp>
      <p:sp>
        <p:nvSpPr>
          <p:cNvPr id="21" name="テキスト ボックス 20"/>
          <p:cNvSpPr txBox="1"/>
          <p:nvPr/>
        </p:nvSpPr>
        <p:spPr>
          <a:xfrm>
            <a:off x="3347864" y="3833338"/>
            <a:ext cx="576064" cy="369332"/>
          </a:xfrm>
          <a:prstGeom prst="rect">
            <a:avLst/>
          </a:prstGeom>
          <a:noFill/>
        </p:spPr>
        <p:txBody>
          <a:bodyPr wrap="square" rtlCol="0">
            <a:spAutoFit/>
          </a:bodyPr>
          <a:lstStyle/>
          <a:p>
            <a:r>
              <a:rPr kumimoji="1" lang="en-US" altLang="ja-JP" dirty="0" err="1" smtClean="0">
                <a:solidFill>
                  <a:schemeClr val="bg1"/>
                </a:solidFill>
              </a:rPr>
              <a:t>Pfus</a:t>
            </a:r>
            <a:endParaRPr kumimoji="1" lang="ja-JP" altLang="en-US" dirty="0">
              <a:solidFill>
                <a:schemeClr val="bg1"/>
              </a:solidFill>
            </a:endParaRPr>
          </a:p>
        </p:txBody>
      </p:sp>
      <p:sp>
        <p:nvSpPr>
          <p:cNvPr id="22" name="テキスト ボックス 21"/>
          <p:cNvSpPr txBox="1"/>
          <p:nvPr/>
        </p:nvSpPr>
        <p:spPr>
          <a:xfrm>
            <a:off x="3275856" y="4806444"/>
            <a:ext cx="720080" cy="369332"/>
          </a:xfrm>
          <a:prstGeom prst="rect">
            <a:avLst/>
          </a:prstGeom>
          <a:noFill/>
        </p:spPr>
        <p:txBody>
          <a:bodyPr wrap="square" rtlCol="0">
            <a:spAutoFit/>
          </a:bodyPr>
          <a:lstStyle/>
          <a:p>
            <a:r>
              <a:rPr lang="en-US" altLang="ja-JP" dirty="0" smtClean="0">
                <a:solidFill>
                  <a:schemeClr val="bg1"/>
                </a:solidFill>
              </a:rPr>
              <a:t>&lt;ne&gt;</a:t>
            </a:r>
            <a:endParaRPr kumimoji="1" lang="ja-JP" altLang="en-US" dirty="0">
              <a:solidFill>
                <a:schemeClr val="bg1"/>
              </a:solidFill>
            </a:endParaRPr>
          </a:p>
        </p:txBody>
      </p:sp>
      <p:sp>
        <p:nvSpPr>
          <p:cNvPr id="23" name="テキスト ボックス 22"/>
          <p:cNvSpPr txBox="1"/>
          <p:nvPr/>
        </p:nvSpPr>
        <p:spPr>
          <a:xfrm>
            <a:off x="6516216" y="2272309"/>
            <a:ext cx="576064" cy="369332"/>
          </a:xfrm>
          <a:prstGeom prst="rect">
            <a:avLst/>
          </a:prstGeom>
          <a:noFill/>
        </p:spPr>
        <p:txBody>
          <a:bodyPr wrap="square" rtlCol="0">
            <a:spAutoFit/>
          </a:bodyPr>
          <a:lstStyle/>
          <a:p>
            <a:r>
              <a:rPr kumimoji="1" lang="en-US" altLang="ja-JP" dirty="0" err="1" smtClean="0">
                <a:solidFill>
                  <a:schemeClr val="bg1"/>
                </a:solidFill>
              </a:rPr>
              <a:t>Ioh</a:t>
            </a:r>
            <a:endParaRPr kumimoji="1" lang="ja-JP" altLang="en-US" dirty="0">
              <a:solidFill>
                <a:schemeClr val="bg1"/>
              </a:solidFill>
            </a:endParaRPr>
          </a:p>
        </p:txBody>
      </p:sp>
      <p:sp>
        <p:nvSpPr>
          <p:cNvPr id="24" name="テキスト ボックス 23"/>
          <p:cNvSpPr txBox="1"/>
          <p:nvPr/>
        </p:nvSpPr>
        <p:spPr>
          <a:xfrm>
            <a:off x="6372200" y="3842630"/>
            <a:ext cx="678515" cy="369332"/>
          </a:xfrm>
          <a:prstGeom prst="rect">
            <a:avLst/>
          </a:prstGeom>
          <a:noFill/>
        </p:spPr>
        <p:txBody>
          <a:bodyPr wrap="square" rtlCol="0">
            <a:spAutoFit/>
          </a:bodyPr>
          <a:lstStyle/>
          <a:p>
            <a:r>
              <a:rPr kumimoji="1" lang="en-US" altLang="ja-JP" dirty="0" err="1" smtClean="0">
                <a:solidFill>
                  <a:schemeClr val="bg1"/>
                </a:solidFill>
              </a:rPr>
              <a:t>Pnbi</a:t>
            </a:r>
            <a:endParaRPr kumimoji="1" lang="ja-JP" altLang="en-US" dirty="0">
              <a:solidFill>
                <a:schemeClr val="bg1"/>
              </a:solidFill>
            </a:endParaRPr>
          </a:p>
        </p:txBody>
      </p:sp>
      <p:sp>
        <p:nvSpPr>
          <p:cNvPr id="25" name="テキスト ボックス 24"/>
          <p:cNvSpPr txBox="1"/>
          <p:nvPr/>
        </p:nvSpPr>
        <p:spPr>
          <a:xfrm>
            <a:off x="6300192" y="4922750"/>
            <a:ext cx="720080" cy="369332"/>
          </a:xfrm>
          <a:prstGeom prst="rect">
            <a:avLst/>
          </a:prstGeom>
          <a:noFill/>
        </p:spPr>
        <p:txBody>
          <a:bodyPr wrap="square" rtlCol="0">
            <a:spAutoFit/>
          </a:bodyPr>
          <a:lstStyle/>
          <a:p>
            <a:r>
              <a:rPr kumimoji="1" lang="en-US" altLang="ja-JP" dirty="0" err="1" smtClean="0">
                <a:solidFill>
                  <a:schemeClr val="bg1"/>
                </a:solidFill>
              </a:rPr>
              <a:t>Npuff</a:t>
            </a:r>
            <a:endParaRPr kumimoji="1" lang="ja-JP" altLang="en-US" dirty="0">
              <a:solidFill>
                <a:schemeClr val="bg1"/>
              </a:solidFill>
            </a:endParaRPr>
          </a:p>
        </p:txBody>
      </p:sp>
      <p:cxnSp>
        <p:nvCxnSpPr>
          <p:cNvPr id="17" name="直線コネクタ 16"/>
          <p:cNvCxnSpPr/>
          <p:nvPr/>
        </p:nvCxnSpPr>
        <p:spPr>
          <a:xfrm>
            <a:off x="3275856" y="1538374"/>
            <a:ext cx="13855" cy="4303892"/>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4081799" y="1519053"/>
            <a:ext cx="13855" cy="4303892"/>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1331640" y="6425626"/>
            <a:ext cx="7488832" cy="400110"/>
          </a:xfrm>
          <a:prstGeom prst="rect">
            <a:avLst/>
          </a:prstGeom>
          <a:noFill/>
        </p:spPr>
        <p:txBody>
          <a:bodyPr wrap="square" rtlCol="0">
            <a:spAutoFit/>
          </a:bodyPr>
          <a:lstStyle/>
          <a:p>
            <a:r>
              <a:rPr kumimoji="1" lang="ja-JP" altLang="en-US" sz="2000" dirty="0" smtClean="0">
                <a:solidFill>
                  <a:srgbClr val="FF0000"/>
                </a:solidFill>
              </a:rPr>
              <a:t>カップリングが強い系に対し、独立したパラメータ制御を達成</a:t>
            </a:r>
            <a:endParaRPr kumimoji="1" lang="ja-JP" altLang="en-US" sz="20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発表内容</a:t>
            </a:r>
            <a:endParaRPr kumimoji="1" lang="ja-JP" altLang="en-US" dirty="0"/>
          </a:p>
        </p:txBody>
      </p:sp>
      <p:sp>
        <p:nvSpPr>
          <p:cNvPr id="3" name="テキスト ボックス 2"/>
          <p:cNvSpPr txBox="1"/>
          <p:nvPr/>
        </p:nvSpPr>
        <p:spPr>
          <a:xfrm>
            <a:off x="1835696" y="1628800"/>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・背景</a:t>
            </a:r>
            <a:endParaRPr kumimoji="1" lang="ja-JP" altLang="en-US" sz="2800" dirty="0">
              <a:solidFill>
                <a:schemeClr val="bg1">
                  <a:lumMod val="65000"/>
                </a:schemeClr>
              </a:solidFill>
            </a:endParaRPr>
          </a:p>
        </p:txBody>
      </p:sp>
      <p:sp>
        <p:nvSpPr>
          <p:cNvPr id="4" name="テキスト ボックス 3"/>
          <p:cNvSpPr txBox="1"/>
          <p:nvPr/>
        </p:nvSpPr>
        <p:spPr>
          <a:xfrm>
            <a:off x="1835696" y="2492896"/>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・多変数ＰＩ制御</a:t>
            </a:r>
            <a:endParaRPr kumimoji="1" lang="ja-JP" altLang="en-US" sz="2800" dirty="0">
              <a:solidFill>
                <a:schemeClr val="bg1">
                  <a:lumMod val="65000"/>
                </a:schemeClr>
              </a:solidFill>
            </a:endParaRPr>
          </a:p>
        </p:txBody>
      </p:sp>
      <p:sp>
        <p:nvSpPr>
          <p:cNvPr id="5" name="テキスト ボックス 4"/>
          <p:cNvSpPr txBox="1"/>
          <p:nvPr/>
        </p:nvSpPr>
        <p:spPr>
          <a:xfrm>
            <a:off x="1835696" y="4221088"/>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・分布制御</a:t>
            </a:r>
            <a:endParaRPr kumimoji="1" lang="ja-JP" altLang="en-US" sz="2800" dirty="0">
              <a:solidFill>
                <a:schemeClr val="bg1">
                  <a:lumMod val="65000"/>
                </a:schemeClr>
              </a:solidFill>
            </a:endParaRPr>
          </a:p>
        </p:txBody>
      </p:sp>
      <p:sp>
        <p:nvSpPr>
          <p:cNvPr id="6" name="テキスト ボックス 5"/>
          <p:cNvSpPr txBox="1"/>
          <p:nvPr/>
        </p:nvSpPr>
        <p:spPr>
          <a:xfrm>
            <a:off x="1835696" y="5085184"/>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・まとめ</a:t>
            </a:r>
            <a:endParaRPr kumimoji="1" lang="ja-JP" altLang="en-US" sz="2800" dirty="0">
              <a:solidFill>
                <a:schemeClr val="bg1">
                  <a:lumMod val="65000"/>
                </a:schemeClr>
              </a:solidFill>
            </a:endParaRPr>
          </a:p>
        </p:txBody>
      </p:sp>
      <p:sp>
        <p:nvSpPr>
          <p:cNvPr id="7" name="テキスト ボックス 6"/>
          <p:cNvSpPr txBox="1"/>
          <p:nvPr/>
        </p:nvSpPr>
        <p:spPr>
          <a:xfrm>
            <a:off x="1835696" y="3356992"/>
            <a:ext cx="6912768" cy="523220"/>
          </a:xfrm>
          <a:prstGeom prst="rect">
            <a:avLst/>
          </a:prstGeom>
          <a:noFill/>
        </p:spPr>
        <p:txBody>
          <a:bodyPr wrap="square" rtlCol="0">
            <a:spAutoFit/>
          </a:bodyPr>
          <a:lstStyle/>
          <a:p>
            <a:r>
              <a:rPr kumimoji="1" lang="ja-JP" altLang="en-US" sz="2800" dirty="0" smtClean="0"/>
              <a:t>・Ｈ∞制御</a:t>
            </a:r>
            <a:r>
              <a:rPr lang="en-US" altLang="ja-JP" sz="2800" dirty="0" smtClean="0"/>
              <a:t>(</a:t>
            </a:r>
            <a:r>
              <a:rPr lang="ja-JP" altLang="en-US" sz="2800" dirty="0" smtClean="0"/>
              <a:t>口頭発表では割愛</a:t>
            </a:r>
            <a:r>
              <a:rPr lang="en-US" altLang="ja-JP" sz="2800" dirty="0" smtClean="0"/>
              <a:t>)</a:t>
            </a:r>
            <a:endParaRPr kumimoji="1" lang="ja-JP" alt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発表内容</a:t>
            </a:r>
            <a:endParaRPr kumimoji="1" lang="ja-JP" altLang="en-US" dirty="0"/>
          </a:p>
        </p:txBody>
      </p:sp>
      <p:sp>
        <p:nvSpPr>
          <p:cNvPr id="3" name="テキスト ボックス 2"/>
          <p:cNvSpPr txBox="1"/>
          <p:nvPr/>
        </p:nvSpPr>
        <p:spPr>
          <a:xfrm>
            <a:off x="1835696" y="1628800"/>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・背景</a:t>
            </a:r>
            <a:endParaRPr kumimoji="1" lang="ja-JP" altLang="en-US" sz="2800" dirty="0">
              <a:solidFill>
                <a:schemeClr val="bg1">
                  <a:lumMod val="65000"/>
                </a:schemeClr>
              </a:solidFill>
            </a:endParaRPr>
          </a:p>
        </p:txBody>
      </p:sp>
      <p:sp>
        <p:nvSpPr>
          <p:cNvPr id="4" name="テキスト ボックス 3"/>
          <p:cNvSpPr txBox="1"/>
          <p:nvPr/>
        </p:nvSpPr>
        <p:spPr>
          <a:xfrm>
            <a:off x="1835696" y="2492896"/>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・多変数ＰＩ制御</a:t>
            </a:r>
            <a:endParaRPr kumimoji="1" lang="ja-JP" altLang="en-US" sz="2800" dirty="0">
              <a:solidFill>
                <a:schemeClr val="bg1">
                  <a:lumMod val="65000"/>
                </a:schemeClr>
              </a:solidFill>
            </a:endParaRPr>
          </a:p>
        </p:txBody>
      </p:sp>
      <p:sp>
        <p:nvSpPr>
          <p:cNvPr id="5" name="テキスト ボックス 4"/>
          <p:cNvSpPr txBox="1"/>
          <p:nvPr/>
        </p:nvSpPr>
        <p:spPr>
          <a:xfrm>
            <a:off x="1835696" y="4221088"/>
            <a:ext cx="6912768" cy="523220"/>
          </a:xfrm>
          <a:prstGeom prst="rect">
            <a:avLst/>
          </a:prstGeom>
          <a:noFill/>
        </p:spPr>
        <p:txBody>
          <a:bodyPr wrap="square" rtlCol="0">
            <a:spAutoFit/>
          </a:bodyPr>
          <a:lstStyle/>
          <a:p>
            <a:r>
              <a:rPr kumimoji="1" lang="ja-JP" altLang="en-US" sz="2800" dirty="0" smtClean="0"/>
              <a:t>・分布制御</a:t>
            </a:r>
            <a:endParaRPr kumimoji="1" lang="ja-JP" altLang="en-US" sz="2800" dirty="0"/>
          </a:p>
        </p:txBody>
      </p:sp>
      <p:sp>
        <p:nvSpPr>
          <p:cNvPr id="6" name="テキスト ボックス 5"/>
          <p:cNvSpPr txBox="1"/>
          <p:nvPr/>
        </p:nvSpPr>
        <p:spPr>
          <a:xfrm>
            <a:off x="1835696" y="5085184"/>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・まとめ</a:t>
            </a:r>
            <a:endParaRPr kumimoji="1" lang="ja-JP" altLang="en-US" sz="2800" dirty="0">
              <a:solidFill>
                <a:schemeClr val="bg1">
                  <a:lumMod val="65000"/>
                </a:schemeClr>
              </a:solidFill>
            </a:endParaRPr>
          </a:p>
        </p:txBody>
      </p:sp>
      <p:sp>
        <p:nvSpPr>
          <p:cNvPr id="7" name="テキスト ボックス 6"/>
          <p:cNvSpPr txBox="1"/>
          <p:nvPr/>
        </p:nvSpPr>
        <p:spPr>
          <a:xfrm>
            <a:off x="1835696" y="3356992"/>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・Ｈ∞制御</a:t>
            </a:r>
            <a:r>
              <a:rPr lang="en-US" altLang="ja-JP" sz="2800" dirty="0" smtClean="0">
                <a:solidFill>
                  <a:schemeClr val="bg1">
                    <a:lumMod val="65000"/>
                  </a:schemeClr>
                </a:solidFill>
              </a:rPr>
              <a:t>(</a:t>
            </a:r>
            <a:r>
              <a:rPr lang="ja-JP" altLang="en-US" sz="2800" dirty="0" smtClean="0">
                <a:solidFill>
                  <a:schemeClr val="bg1">
                    <a:lumMod val="65000"/>
                  </a:schemeClr>
                </a:solidFill>
              </a:rPr>
              <a:t>口頭発表では割愛</a:t>
            </a:r>
            <a:r>
              <a:rPr lang="en-US" altLang="ja-JP" sz="2800" dirty="0" smtClean="0">
                <a:solidFill>
                  <a:schemeClr val="bg1">
                    <a:lumMod val="65000"/>
                  </a:schemeClr>
                </a:solidFill>
              </a:rPr>
              <a:t>)</a:t>
            </a:r>
            <a:endParaRPr kumimoji="1" lang="ja-JP" altLang="en-US" sz="2800"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171400"/>
            <a:ext cx="7498080" cy="1143000"/>
          </a:xfrm>
        </p:spPr>
        <p:txBody>
          <a:bodyPr>
            <a:normAutofit/>
          </a:bodyPr>
          <a:lstStyle/>
          <a:p>
            <a:r>
              <a:rPr kumimoji="1" lang="ja-JP" altLang="en-US" dirty="0" smtClean="0"/>
              <a:t>分布制御に向けたモデル作成</a:t>
            </a:r>
            <a:endParaRPr kumimoji="1" lang="ja-JP" altLang="en-US" dirty="0"/>
          </a:p>
        </p:txBody>
      </p:sp>
      <p:pic>
        <p:nvPicPr>
          <p:cNvPr id="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763688" y="4653136"/>
            <a:ext cx="5493184" cy="937860"/>
          </a:xfrm>
          <a:prstGeom prst="rect">
            <a:avLst/>
          </a:prstGeom>
          <a:noFill/>
        </p:spPr>
      </p:pic>
      <p:sp>
        <p:nvSpPr>
          <p:cNvPr id="10" name="円/楕円 9"/>
          <p:cNvSpPr/>
          <p:nvPr/>
        </p:nvSpPr>
        <p:spPr>
          <a:xfrm>
            <a:off x="2987824" y="4896870"/>
            <a:ext cx="720080"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flipV="1">
            <a:off x="5004048" y="4869160"/>
            <a:ext cx="648072" cy="4320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6588224" y="4941168"/>
            <a:ext cx="720080"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矢印コネクタ 12"/>
          <p:cNvCxnSpPr/>
          <p:nvPr/>
        </p:nvCxnSpPr>
        <p:spPr>
          <a:xfrm flipH="1">
            <a:off x="3563888" y="4653136"/>
            <a:ext cx="1728192" cy="28803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a:off x="5508104" y="4725144"/>
            <a:ext cx="216024" cy="21602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6876256" y="4725144"/>
            <a:ext cx="216024" cy="21602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148064" y="4221088"/>
            <a:ext cx="3744416" cy="461665"/>
          </a:xfrm>
          <a:prstGeom prst="rect">
            <a:avLst/>
          </a:prstGeom>
          <a:noFill/>
        </p:spPr>
        <p:txBody>
          <a:bodyPr wrap="square" rtlCol="0">
            <a:spAutoFit/>
          </a:bodyPr>
          <a:lstStyle/>
          <a:p>
            <a:r>
              <a:rPr kumimoji="1" lang="ja-JP" altLang="en-US" sz="2400" dirty="0" smtClean="0"/>
              <a:t>基底関数で近似的に分解</a:t>
            </a:r>
            <a:endParaRPr kumimoji="1" lang="ja-JP" altLang="en-US" sz="2400" dirty="0"/>
          </a:p>
        </p:txBody>
      </p:sp>
      <p:sp>
        <p:nvSpPr>
          <p:cNvPr id="17" name="下矢印 16"/>
          <p:cNvSpPr/>
          <p:nvPr/>
        </p:nvSpPr>
        <p:spPr>
          <a:xfrm>
            <a:off x="4499992" y="4149080"/>
            <a:ext cx="435241" cy="3311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91680" y="5949280"/>
            <a:ext cx="6154479" cy="864096"/>
          </a:xfrm>
          <a:prstGeom prst="rect">
            <a:avLst/>
          </a:prstGeom>
          <a:noFill/>
        </p:spPr>
      </p:pic>
      <p:pic>
        <p:nvPicPr>
          <p:cNvPr id="6145" name="Picture 1" descr="C:\Users\miyoshi\Desktop\就活関係\原研\図1.png"/>
          <p:cNvPicPr>
            <a:picLocks noChangeAspect="1" noChangeArrowheads="1"/>
          </p:cNvPicPr>
          <p:nvPr/>
        </p:nvPicPr>
        <p:blipFill>
          <a:blip r:embed="rId4" cstate="print"/>
          <a:srcRect/>
          <a:stretch>
            <a:fillRect/>
          </a:stretch>
        </p:blipFill>
        <p:spPr bwMode="auto">
          <a:xfrm>
            <a:off x="1187624" y="535008"/>
            <a:ext cx="3168352" cy="2882886"/>
          </a:xfrm>
          <a:prstGeom prst="rect">
            <a:avLst/>
          </a:prstGeom>
          <a:noFill/>
        </p:spPr>
      </p:pic>
      <p:sp>
        <p:nvSpPr>
          <p:cNvPr id="614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6148" name="Picture 4"/>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763688" y="3284984"/>
            <a:ext cx="6444295" cy="764378"/>
          </a:xfrm>
          <a:prstGeom prst="rect">
            <a:avLst/>
          </a:prstGeom>
          <a:noFill/>
        </p:spPr>
      </p:pic>
      <p:cxnSp>
        <p:nvCxnSpPr>
          <p:cNvPr id="35" name="直線コネクタ 34"/>
          <p:cNvCxnSpPr/>
          <p:nvPr/>
        </p:nvCxnSpPr>
        <p:spPr>
          <a:xfrm>
            <a:off x="1691680" y="4077072"/>
            <a:ext cx="655272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4211960" y="2204864"/>
            <a:ext cx="4824536" cy="1015663"/>
          </a:xfrm>
          <a:prstGeom prst="rect">
            <a:avLst/>
          </a:prstGeom>
          <a:noFill/>
        </p:spPr>
        <p:txBody>
          <a:bodyPr wrap="square" rtlCol="0">
            <a:spAutoFit/>
          </a:bodyPr>
          <a:lstStyle/>
          <a:p>
            <a:r>
              <a:rPr kumimoji="1" lang="ja-JP" altLang="en-US" sz="2000" dirty="0" smtClean="0">
                <a:solidFill>
                  <a:srgbClr val="FF0000"/>
                </a:solidFill>
              </a:rPr>
              <a:t>現代制御理論を使用するため、各パラメータの時間発展方程式を導出する必要がある</a:t>
            </a:r>
            <a:endParaRPr kumimoji="1" lang="ja-JP" altLang="en-US" sz="2000" dirty="0">
              <a:solidFill>
                <a:srgbClr val="FF0000"/>
              </a:solidFill>
            </a:endParaRPr>
          </a:p>
        </p:txBody>
      </p:sp>
      <p:sp>
        <p:nvSpPr>
          <p:cNvPr id="33" name="テキスト ボックス 32"/>
          <p:cNvSpPr txBox="1"/>
          <p:nvPr/>
        </p:nvSpPr>
        <p:spPr>
          <a:xfrm>
            <a:off x="4067944" y="692696"/>
            <a:ext cx="5076056" cy="1015663"/>
          </a:xfrm>
          <a:prstGeom prst="rect">
            <a:avLst/>
          </a:prstGeom>
          <a:noFill/>
        </p:spPr>
        <p:txBody>
          <a:bodyPr wrap="square" rtlCol="0">
            <a:spAutoFit/>
          </a:bodyPr>
          <a:lstStyle/>
          <a:p>
            <a:r>
              <a:rPr kumimoji="1" lang="ja-JP" altLang="en-US" sz="2000" dirty="0" smtClean="0"/>
              <a:t>連続量であるパラメータの分布を完全に制御することは不可能であり、いくつかの分布パラメータを制御することになる</a:t>
            </a:r>
            <a:endParaRPr kumimoji="1" lang="ja-JP" altLang="en-US" sz="2000" dirty="0"/>
          </a:p>
        </p:txBody>
      </p:sp>
      <p:sp>
        <p:nvSpPr>
          <p:cNvPr id="34" name="下矢印 33"/>
          <p:cNvSpPr/>
          <p:nvPr/>
        </p:nvSpPr>
        <p:spPr>
          <a:xfrm>
            <a:off x="6084168" y="1772816"/>
            <a:ext cx="86409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1619672" y="5877272"/>
            <a:ext cx="6264696" cy="9807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a:off x="4496799" y="5474122"/>
            <a:ext cx="435241" cy="3311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932040" y="5373216"/>
            <a:ext cx="4248472" cy="461665"/>
          </a:xfrm>
          <a:prstGeom prst="rect">
            <a:avLst/>
          </a:prstGeom>
          <a:noFill/>
        </p:spPr>
        <p:txBody>
          <a:bodyPr wrap="square" rtlCol="0">
            <a:spAutoFit/>
          </a:bodyPr>
          <a:lstStyle/>
          <a:p>
            <a:r>
              <a:rPr kumimoji="1" lang="ja-JP" altLang="en-US" sz="2400" dirty="0" smtClean="0"/>
              <a:t>各パラメータの式が得られる</a:t>
            </a:r>
            <a:endParaRPr kumimoji="1" lang="ja-JP" alt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電流分布の仮定例</a:t>
            </a:r>
            <a:endParaRPr kumimoji="1" lang="ja-JP" altLang="en-US" dirty="0"/>
          </a:p>
        </p:txBody>
      </p:sp>
      <p:pic>
        <p:nvPicPr>
          <p:cNvPr id="1026" name="Picture 2" descr="C:\textest\profmodel\fig\jprof.png"/>
          <p:cNvPicPr>
            <a:picLocks noChangeAspect="1" noChangeArrowheads="1"/>
          </p:cNvPicPr>
          <p:nvPr/>
        </p:nvPicPr>
        <p:blipFill>
          <a:blip r:embed="rId2" cstate="print"/>
          <a:srcRect/>
          <a:stretch>
            <a:fillRect/>
          </a:stretch>
        </p:blipFill>
        <p:spPr bwMode="auto">
          <a:xfrm>
            <a:off x="1259632" y="980728"/>
            <a:ext cx="3705560" cy="3384376"/>
          </a:xfrm>
          <a:prstGeom prst="rect">
            <a:avLst/>
          </a:prstGeom>
          <a:noFill/>
        </p:spPr>
      </p:pic>
      <p:grpSp>
        <p:nvGrpSpPr>
          <p:cNvPr id="9" name="グループ化 8"/>
          <p:cNvGrpSpPr/>
          <p:nvPr/>
        </p:nvGrpSpPr>
        <p:grpSpPr>
          <a:xfrm>
            <a:off x="5364088" y="3140968"/>
            <a:ext cx="2029489" cy="936104"/>
            <a:chOff x="5347500" y="2924944"/>
            <a:chExt cx="2029489" cy="936104"/>
          </a:xfrm>
        </p:grpSpPr>
        <p:pic>
          <p:nvPicPr>
            <p:cNvPr id="1029" name="Picture 5"/>
            <p:cNvPicPr>
              <a:picLocks noChangeAspect="1" noChangeArrowheads="1"/>
            </p:cNvPicPr>
            <p:nvPr/>
          </p:nvPicPr>
          <p:blipFill>
            <a:blip r:embed="rId3" cstate="print"/>
            <a:srcRect/>
            <a:stretch>
              <a:fillRect/>
            </a:stretch>
          </p:blipFill>
          <p:spPr bwMode="auto">
            <a:xfrm>
              <a:off x="5350633" y="3356992"/>
              <a:ext cx="1234937" cy="504056"/>
            </a:xfrm>
            <a:prstGeom prst="rect">
              <a:avLst/>
            </a:prstGeom>
            <a:noFill/>
            <a:ln w="9525">
              <a:noFill/>
              <a:miter lim="800000"/>
              <a:headEnd/>
              <a:tailEnd/>
            </a:ln>
          </p:spPr>
        </p:pic>
        <p:pic>
          <p:nvPicPr>
            <p:cNvPr id="1030" name="Picture 6"/>
            <p:cNvPicPr>
              <a:picLocks noChangeAspect="1" noChangeArrowheads="1"/>
            </p:cNvPicPr>
            <p:nvPr/>
          </p:nvPicPr>
          <p:blipFill>
            <a:blip r:embed="rId4" cstate="print"/>
            <a:srcRect/>
            <a:stretch>
              <a:fillRect/>
            </a:stretch>
          </p:blipFill>
          <p:spPr bwMode="auto">
            <a:xfrm>
              <a:off x="5347500" y="2924944"/>
              <a:ext cx="2029489" cy="504056"/>
            </a:xfrm>
            <a:prstGeom prst="rect">
              <a:avLst/>
            </a:prstGeom>
            <a:noFill/>
            <a:ln w="9525">
              <a:noFill/>
              <a:miter lim="800000"/>
              <a:headEnd/>
              <a:tailEnd/>
            </a:ln>
          </p:spPr>
        </p:pic>
      </p:grpSp>
      <p:sp>
        <p:nvSpPr>
          <p:cNvPr id="10" name="テキスト ボックス 9"/>
          <p:cNvSpPr txBox="1"/>
          <p:nvPr/>
        </p:nvSpPr>
        <p:spPr>
          <a:xfrm>
            <a:off x="5148064" y="1988840"/>
            <a:ext cx="3312368" cy="830997"/>
          </a:xfrm>
          <a:prstGeom prst="rect">
            <a:avLst/>
          </a:prstGeom>
          <a:noFill/>
        </p:spPr>
        <p:txBody>
          <a:bodyPr wrap="square" rtlCol="0">
            <a:spAutoFit/>
          </a:bodyPr>
          <a:lstStyle/>
          <a:p>
            <a:r>
              <a:rPr kumimoji="1" lang="ja-JP" altLang="en-US" sz="2400" dirty="0" smtClean="0">
                <a:solidFill>
                  <a:srgbClr val="FF0000"/>
                </a:solidFill>
              </a:rPr>
              <a:t>電流分布を４次方程式で仮定する</a:t>
            </a:r>
            <a:endParaRPr kumimoji="1" lang="ja-JP" altLang="en-US" sz="2400" dirty="0">
              <a:solidFill>
                <a:srgbClr val="FF0000"/>
              </a:solidFill>
            </a:endParaRPr>
          </a:p>
        </p:txBody>
      </p:sp>
      <p:pic>
        <p:nvPicPr>
          <p:cNvPr id="2050" name="Picture 2"/>
          <p:cNvPicPr>
            <a:picLocks noChangeAspect="1" noChangeArrowheads="1"/>
          </p:cNvPicPr>
          <p:nvPr/>
        </p:nvPicPr>
        <p:blipFill>
          <a:blip r:embed="rId5" cstate="print"/>
          <a:srcRect/>
          <a:stretch>
            <a:fillRect/>
          </a:stretch>
        </p:blipFill>
        <p:spPr bwMode="auto">
          <a:xfrm>
            <a:off x="1187624" y="4437112"/>
            <a:ext cx="5985922" cy="792088"/>
          </a:xfrm>
          <a:prstGeom prst="rect">
            <a:avLst/>
          </a:prstGeom>
          <a:noFill/>
          <a:ln w="9525">
            <a:noFill/>
            <a:miter lim="800000"/>
            <a:headEnd/>
            <a:tailEnd/>
          </a:ln>
        </p:spPr>
      </p:pic>
      <p:pic>
        <p:nvPicPr>
          <p:cNvPr id="2051" name="Picture 3"/>
          <p:cNvPicPr>
            <a:picLocks noChangeAspect="1" noChangeArrowheads="1"/>
          </p:cNvPicPr>
          <p:nvPr/>
        </p:nvPicPr>
        <p:blipFill>
          <a:blip r:embed="rId6" cstate="print"/>
          <a:srcRect/>
          <a:stretch>
            <a:fillRect/>
          </a:stretch>
        </p:blipFill>
        <p:spPr bwMode="auto">
          <a:xfrm>
            <a:off x="5436096" y="4077072"/>
            <a:ext cx="944489" cy="344611"/>
          </a:xfrm>
          <a:prstGeom prst="rect">
            <a:avLst/>
          </a:prstGeom>
          <a:noFill/>
          <a:ln w="9525">
            <a:noFill/>
            <a:miter lim="800000"/>
            <a:headEnd/>
            <a:tailEnd/>
          </a:ln>
        </p:spPr>
      </p:pic>
      <p:pic>
        <p:nvPicPr>
          <p:cNvPr id="2052" name="Picture 4"/>
          <p:cNvPicPr>
            <a:picLocks noChangeAspect="1" noChangeArrowheads="1"/>
          </p:cNvPicPr>
          <p:nvPr/>
        </p:nvPicPr>
        <p:blipFill>
          <a:blip r:embed="rId7" cstate="print"/>
          <a:srcRect t="13764"/>
          <a:stretch>
            <a:fillRect/>
          </a:stretch>
        </p:blipFill>
        <p:spPr bwMode="auto">
          <a:xfrm>
            <a:off x="1948431" y="5206956"/>
            <a:ext cx="3487665" cy="1179838"/>
          </a:xfrm>
          <a:prstGeom prst="rect">
            <a:avLst/>
          </a:prstGeom>
          <a:noFill/>
          <a:ln w="9525">
            <a:noFill/>
            <a:miter lim="800000"/>
            <a:headEnd/>
            <a:tailEnd/>
          </a:ln>
        </p:spPr>
      </p:pic>
      <p:pic>
        <p:nvPicPr>
          <p:cNvPr id="14" name="Picture 2"/>
          <p:cNvPicPr>
            <a:picLocks noChangeAspect="1" noChangeArrowheads="1"/>
          </p:cNvPicPr>
          <p:nvPr/>
        </p:nvPicPr>
        <p:blipFill>
          <a:blip r:embed="rId8" cstate="print"/>
          <a:srcRect t="11871" r="21993" b="7143"/>
          <a:stretch>
            <a:fillRect/>
          </a:stretch>
        </p:blipFill>
        <p:spPr bwMode="auto">
          <a:xfrm>
            <a:off x="1058004" y="650690"/>
            <a:ext cx="1929820" cy="402045"/>
          </a:xfrm>
          <a:prstGeom prst="rect">
            <a:avLst/>
          </a:prstGeom>
          <a:noFill/>
          <a:ln w="9525">
            <a:noFill/>
            <a:miter lim="800000"/>
            <a:headEnd/>
            <a:tailEnd/>
          </a:ln>
        </p:spPr>
      </p:pic>
      <p:sp>
        <p:nvSpPr>
          <p:cNvPr id="15" name="円/楕円 14"/>
          <p:cNvSpPr/>
          <p:nvPr/>
        </p:nvSpPr>
        <p:spPr>
          <a:xfrm>
            <a:off x="1071318" y="576390"/>
            <a:ext cx="43204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18" name="グループ化 17"/>
          <p:cNvGrpSpPr/>
          <p:nvPr/>
        </p:nvGrpSpPr>
        <p:grpSpPr>
          <a:xfrm>
            <a:off x="1921559" y="6453336"/>
            <a:ext cx="2986892" cy="376628"/>
            <a:chOff x="1921559" y="6381328"/>
            <a:chExt cx="2986892" cy="376628"/>
          </a:xfrm>
        </p:grpSpPr>
        <p:pic>
          <p:nvPicPr>
            <p:cNvPr id="23555" name="Picture 3"/>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2555776" y="6381328"/>
              <a:ext cx="2352675" cy="333375"/>
            </a:xfrm>
            <a:prstGeom prst="rect">
              <a:avLst/>
            </a:prstGeom>
            <a:noFill/>
          </p:spPr>
        </p:pic>
        <p:sp>
          <p:nvSpPr>
            <p:cNvPr id="17" name="テキスト ボックス 16"/>
            <p:cNvSpPr txBox="1"/>
            <p:nvPr/>
          </p:nvSpPr>
          <p:spPr>
            <a:xfrm>
              <a:off x="1921559" y="6388624"/>
              <a:ext cx="1080120" cy="369332"/>
            </a:xfrm>
            <a:prstGeom prst="rect">
              <a:avLst/>
            </a:prstGeom>
            <a:noFill/>
          </p:spPr>
          <p:txBody>
            <a:bodyPr wrap="square" rtlCol="0">
              <a:spAutoFit/>
            </a:bodyPr>
            <a:lstStyle/>
            <a:p>
              <a:r>
                <a:rPr lang="ja-JP" altLang="en-US" dirty="0" smtClean="0"/>
                <a:t>なお</a:t>
              </a:r>
              <a:endParaRPr kumimoji="1" lang="ja-JP" altLang="en-US" dirty="0"/>
            </a:p>
          </p:txBody>
        </p:sp>
      </p:grpSp>
      <p:sp>
        <p:nvSpPr>
          <p:cNvPr id="23558"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23557" name="Picture 5"/>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6948264" y="5517232"/>
            <a:ext cx="580865" cy="1201789"/>
          </a:xfrm>
          <a:prstGeom prst="rect">
            <a:avLst/>
          </a:prstGeom>
          <a:noFill/>
        </p:spPr>
      </p:pic>
      <p:sp>
        <p:nvSpPr>
          <p:cNvPr id="23559" name="Rectangle 7"/>
          <p:cNvSpPr>
            <a:spLocks noChangeArrowheads="1"/>
          </p:cNvSpPr>
          <p:nvPr/>
        </p:nvSpPr>
        <p:spPr bwMode="auto">
          <a:xfrm>
            <a:off x="0" y="1600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6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23560" name="Picture 8"/>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8316416" y="5661248"/>
            <a:ext cx="648854" cy="957833"/>
          </a:xfrm>
          <a:prstGeom prst="rect">
            <a:avLst/>
          </a:prstGeom>
          <a:noFill/>
        </p:spPr>
      </p:pic>
      <p:sp>
        <p:nvSpPr>
          <p:cNvPr id="24" name="右矢印 23"/>
          <p:cNvSpPr/>
          <p:nvPr/>
        </p:nvSpPr>
        <p:spPr>
          <a:xfrm>
            <a:off x="7740352" y="6021288"/>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楕円 24"/>
          <p:cNvSpPr/>
          <p:nvPr/>
        </p:nvSpPr>
        <p:spPr>
          <a:xfrm>
            <a:off x="1331640" y="1988840"/>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1331640" y="2924944"/>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楕円 26"/>
          <p:cNvSpPr/>
          <p:nvPr/>
        </p:nvSpPr>
        <p:spPr>
          <a:xfrm>
            <a:off x="2785655" y="3960766"/>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380312" y="5301208"/>
            <a:ext cx="1440160" cy="369332"/>
          </a:xfrm>
          <a:prstGeom prst="rect">
            <a:avLst/>
          </a:prstGeom>
          <a:noFill/>
        </p:spPr>
        <p:txBody>
          <a:bodyPr wrap="square" rtlCol="0">
            <a:spAutoFit/>
          </a:bodyPr>
          <a:lstStyle/>
          <a:p>
            <a:r>
              <a:rPr kumimoji="1" lang="ja-JP" altLang="en-US" dirty="0" smtClean="0"/>
              <a:t>変数変換</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b="23609"/>
          <a:stretch>
            <a:fillRect/>
          </a:stretch>
        </p:blipFill>
        <p:spPr bwMode="auto">
          <a:xfrm>
            <a:off x="1691680" y="2708920"/>
            <a:ext cx="6552728" cy="2293456"/>
          </a:xfrm>
          <a:prstGeom prst="rect">
            <a:avLst/>
          </a:prstGeom>
          <a:noFill/>
          <a:ln w="9525">
            <a:noFill/>
            <a:miter lim="800000"/>
            <a:headEnd/>
            <a:tailEnd/>
          </a:ln>
        </p:spPr>
      </p:pic>
      <p:sp>
        <p:nvSpPr>
          <p:cNvPr id="3" name="タイトル 1"/>
          <p:cNvSpPr txBox="1">
            <a:spLocks/>
          </p:cNvSpPr>
          <p:nvPr/>
        </p:nvSpPr>
        <p:spPr>
          <a:xfrm>
            <a:off x="1435608" y="274320"/>
            <a:ext cx="749808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磁束式の線形化</a:t>
            </a:r>
            <a:endParaRPr kumimoji="1" lang="ja-JP" alt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5" name="Picture 2"/>
          <p:cNvPicPr>
            <a:picLocks noChangeAspect="1" noChangeArrowheads="1"/>
          </p:cNvPicPr>
          <p:nvPr/>
        </p:nvPicPr>
        <p:blipFill>
          <a:blip r:embed="rId3" cstate="print"/>
          <a:srcRect t="11871" r="21993" b="7143"/>
          <a:stretch>
            <a:fillRect/>
          </a:stretch>
        </p:blipFill>
        <p:spPr bwMode="auto">
          <a:xfrm>
            <a:off x="1202020" y="478964"/>
            <a:ext cx="1929820" cy="402045"/>
          </a:xfrm>
          <a:prstGeom prst="rect">
            <a:avLst/>
          </a:prstGeom>
          <a:noFill/>
          <a:ln w="9525">
            <a:noFill/>
            <a:miter lim="800000"/>
            <a:headEnd/>
            <a:tailEnd/>
          </a:ln>
        </p:spPr>
      </p:pic>
      <p:sp>
        <p:nvSpPr>
          <p:cNvPr id="6" name="円/楕円 5"/>
          <p:cNvSpPr/>
          <p:nvPr/>
        </p:nvSpPr>
        <p:spPr>
          <a:xfrm>
            <a:off x="1215334" y="404664"/>
            <a:ext cx="432048"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Picture 3"/>
          <p:cNvPicPr>
            <a:picLocks noChangeAspect="1" noChangeArrowheads="1"/>
          </p:cNvPicPr>
          <p:nvPr/>
        </p:nvPicPr>
        <p:blipFill>
          <a:blip r:embed="rId4" cstate="print"/>
          <a:srcRect/>
          <a:stretch>
            <a:fillRect/>
          </a:stretch>
        </p:blipFill>
        <p:spPr bwMode="auto">
          <a:xfrm>
            <a:off x="1187624" y="1008438"/>
            <a:ext cx="7617278" cy="1368152"/>
          </a:xfrm>
          <a:prstGeom prst="rect">
            <a:avLst/>
          </a:prstGeom>
          <a:noFill/>
          <a:ln w="9525">
            <a:noFill/>
            <a:miter lim="800000"/>
            <a:headEnd/>
            <a:tailEnd/>
          </a:ln>
        </p:spPr>
      </p:pic>
      <p:sp>
        <p:nvSpPr>
          <p:cNvPr id="8" name="正方形/長方形 7"/>
          <p:cNvSpPr/>
          <p:nvPr/>
        </p:nvSpPr>
        <p:spPr>
          <a:xfrm>
            <a:off x="7956376" y="1872534"/>
            <a:ext cx="93610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267744" y="5403659"/>
            <a:ext cx="5904656" cy="141277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a:off x="4499992" y="2420888"/>
            <a:ext cx="108012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8433"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483768" y="5317796"/>
            <a:ext cx="5345222" cy="1484784"/>
          </a:xfrm>
          <a:prstGeom prst="rect">
            <a:avLst/>
          </a:prstGeom>
          <a:noFill/>
        </p:spPr>
      </p:pic>
      <p:sp>
        <p:nvSpPr>
          <p:cNvPr id="18435" name="Rectangle 3"/>
          <p:cNvSpPr>
            <a:spLocks noChangeArrowheads="1"/>
          </p:cNvSpPr>
          <p:nvPr/>
        </p:nvSpPr>
        <p:spPr bwMode="auto">
          <a:xfrm>
            <a:off x="0" y="1600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下矢印 13"/>
          <p:cNvSpPr/>
          <p:nvPr/>
        </p:nvSpPr>
        <p:spPr>
          <a:xfrm>
            <a:off x="4572000" y="4996588"/>
            <a:ext cx="100811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dirty="0" smtClean="0"/>
              <a:t>非誘導電流項</a:t>
            </a:r>
            <a:endParaRPr kumimoji="1" lang="ja-JP" altLang="en-US" dirty="0"/>
          </a:p>
        </p:txBody>
      </p:sp>
      <p:pic>
        <p:nvPicPr>
          <p:cNvPr id="3" name="Picture 1"/>
          <p:cNvPicPr>
            <a:picLocks noChangeAspect="1" noChangeArrowheads="1"/>
          </p:cNvPicPr>
          <p:nvPr/>
        </p:nvPicPr>
        <p:blipFill>
          <a:blip r:embed="rId3" cstate="print"/>
          <a:srcRect l="1734" b="8365"/>
          <a:stretch>
            <a:fillRect/>
          </a:stretch>
        </p:blipFill>
        <p:spPr bwMode="auto">
          <a:xfrm>
            <a:off x="1115616" y="1196752"/>
            <a:ext cx="4680520" cy="660708"/>
          </a:xfrm>
          <a:prstGeom prst="rect">
            <a:avLst/>
          </a:prstGeom>
          <a:noFill/>
          <a:ln w="9525">
            <a:noFill/>
            <a:miter lim="800000"/>
            <a:headEnd/>
            <a:tailEnd/>
          </a:ln>
        </p:spPr>
      </p:pic>
      <p:pic>
        <p:nvPicPr>
          <p:cNvPr id="4" name="Picture 2"/>
          <p:cNvPicPr>
            <a:picLocks noChangeAspect="1" noChangeArrowheads="1"/>
          </p:cNvPicPr>
          <p:nvPr/>
        </p:nvPicPr>
        <p:blipFill>
          <a:blip r:embed="rId4" cstate="print"/>
          <a:srcRect/>
          <a:stretch>
            <a:fillRect/>
          </a:stretch>
        </p:blipFill>
        <p:spPr bwMode="auto">
          <a:xfrm>
            <a:off x="1115616" y="1916832"/>
            <a:ext cx="4680520" cy="685751"/>
          </a:xfrm>
          <a:prstGeom prst="rect">
            <a:avLst/>
          </a:prstGeom>
          <a:noFill/>
          <a:ln w="9525">
            <a:noFill/>
            <a:miter lim="800000"/>
            <a:headEnd/>
            <a:tailEnd/>
          </a:ln>
        </p:spPr>
      </p:pic>
      <p:pic>
        <p:nvPicPr>
          <p:cNvPr id="58370" name="Picture 2"/>
          <p:cNvPicPr>
            <a:picLocks noChangeAspect="1" noChangeArrowheads="1"/>
          </p:cNvPicPr>
          <p:nvPr/>
        </p:nvPicPr>
        <p:blipFill>
          <a:blip r:embed="rId5" cstate="print"/>
          <a:srcRect/>
          <a:stretch>
            <a:fillRect/>
          </a:stretch>
        </p:blipFill>
        <p:spPr bwMode="auto">
          <a:xfrm>
            <a:off x="1115617" y="2615185"/>
            <a:ext cx="5544616" cy="525783"/>
          </a:xfrm>
          <a:prstGeom prst="rect">
            <a:avLst/>
          </a:prstGeom>
          <a:noFill/>
          <a:ln w="9525">
            <a:noFill/>
            <a:miter lim="800000"/>
            <a:headEnd/>
            <a:tailEnd/>
          </a:ln>
        </p:spPr>
      </p:pic>
      <p:pic>
        <p:nvPicPr>
          <p:cNvPr id="4098" name="Picture 2"/>
          <p:cNvPicPr>
            <a:picLocks noChangeAspect="1" noChangeArrowheads="1"/>
          </p:cNvPicPr>
          <p:nvPr/>
        </p:nvPicPr>
        <p:blipFill>
          <a:blip r:embed="rId6" cstate="print"/>
          <a:srcRect/>
          <a:stretch>
            <a:fillRect/>
          </a:stretch>
        </p:blipFill>
        <p:spPr bwMode="auto">
          <a:xfrm>
            <a:off x="1187624" y="3212976"/>
            <a:ext cx="5040560" cy="738703"/>
          </a:xfrm>
          <a:prstGeom prst="rect">
            <a:avLst/>
          </a:prstGeom>
          <a:noFill/>
          <a:ln w="9525">
            <a:noFill/>
            <a:miter lim="800000"/>
            <a:headEnd/>
            <a:tailEnd/>
          </a:ln>
        </p:spPr>
      </p:pic>
      <p:pic>
        <p:nvPicPr>
          <p:cNvPr id="7" name="Picture 2"/>
          <p:cNvPicPr>
            <a:picLocks noChangeAspect="1" noChangeArrowheads="1"/>
          </p:cNvPicPr>
          <p:nvPr/>
        </p:nvPicPr>
        <p:blipFill>
          <a:blip r:embed="rId7" cstate="print"/>
          <a:srcRect t="11871" r="21993" b="7143"/>
          <a:stretch>
            <a:fillRect/>
          </a:stretch>
        </p:blipFill>
        <p:spPr bwMode="auto">
          <a:xfrm>
            <a:off x="1058004" y="650690"/>
            <a:ext cx="1929820" cy="402045"/>
          </a:xfrm>
          <a:prstGeom prst="rect">
            <a:avLst/>
          </a:prstGeom>
          <a:noFill/>
          <a:ln w="9525">
            <a:noFill/>
            <a:miter lim="800000"/>
            <a:headEnd/>
            <a:tailEnd/>
          </a:ln>
        </p:spPr>
      </p:pic>
      <p:sp>
        <p:nvSpPr>
          <p:cNvPr id="8" name="円/楕円 7"/>
          <p:cNvSpPr/>
          <p:nvPr/>
        </p:nvSpPr>
        <p:spPr>
          <a:xfrm>
            <a:off x="1691680" y="620688"/>
            <a:ext cx="1296144"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中かっこ 8"/>
          <p:cNvSpPr/>
          <p:nvPr/>
        </p:nvSpPr>
        <p:spPr>
          <a:xfrm>
            <a:off x="5940152" y="1268760"/>
            <a:ext cx="216024" cy="144016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p:cNvSpPr txBox="1"/>
          <p:nvPr/>
        </p:nvSpPr>
        <p:spPr>
          <a:xfrm>
            <a:off x="6228184" y="1772816"/>
            <a:ext cx="2088232" cy="369332"/>
          </a:xfrm>
          <a:prstGeom prst="rect">
            <a:avLst/>
          </a:prstGeom>
          <a:noFill/>
        </p:spPr>
        <p:txBody>
          <a:bodyPr wrap="square" rtlCol="0">
            <a:spAutoFit/>
          </a:bodyPr>
          <a:lstStyle/>
          <a:p>
            <a:r>
              <a:rPr kumimoji="1" lang="ja-JP" altLang="en-US" dirty="0" smtClean="0"/>
              <a:t>パラボラ型を仮定</a:t>
            </a:r>
            <a:endParaRPr kumimoji="1" lang="ja-JP" altLang="en-US" dirty="0"/>
          </a:p>
        </p:txBody>
      </p:sp>
      <p:grpSp>
        <p:nvGrpSpPr>
          <p:cNvPr id="5" name="グループ化 47"/>
          <p:cNvGrpSpPr/>
          <p:nvPr/>
        </p:nvGrpSpPr>
        <p:grpSpPr>
          <a:xfrm>
            <a:off x="6372200" y="3923764"/>
            <a:ext cx="2448272" cy="1665476"/>
            <a:chOff x="6228184" y="3923764"/>
            <a:chExt cx="2448272" cy="1665476"/>
          </a:xfrm>
        </p:grpSpPr>
        <p:cxnSp>
          <p:nvCxnSpPr>
            <p:cNvPr id="13" name="直線矢印コネクタ 12"/>
            <p:cNvCxnSpPr/>
            <p:nvPr/>
          </p:nvCxnSpPr>
          <p:spPr>
            <a:xfrm>
              <a:off x="6876256" y="5291916"/>
              <a:ext cx="100811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6876256" y="4283804"/>
              <a:ext cx="0" cy="100811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フリーフォーム 14"/>
            <p:cNvSpPr/>
            <p:nvPr/>
          </p:nvSpPr>
          <p:spPr>
            <a:xfrm rot="10800000">
              <a:off x="6887009" y="4633469"/>
              <a:ext cx="677813" cy="658447"/>
            </a:xfrm>
            <a:custGeom>
              <a:avLst/>
              <a:gdLst>
                <a:gd name="connsiteX0" fmla="*/ 0 w 983673"/>
                <a:gd name="connsiteY0" fmla="*/ 0 h 942109"/>
                <a:gd name="connsiteX1" fmla="*/ 374072 w 983673"/>
                <a:gd name="connsiteY1" fmla="*/ 138545 h 942109"/>
                <a:gd name="connsiteX2" fmla="*/ 886691 w 983673"/>
                <a:gd name="connsiteY2" fmla="*/ 720436 h 942109"/>
                <a:gd name="connsiteX3" fmla="*/ 955963 w 983673"/>
                <a:gd name="connsiteY3" fmla="*/ 942109 h 942109"/>
                <a:gd name="connsiteX0" fmla="*/ 0 w 969819"/>
                <a:gd name="connsiteY0" fmla="*/ 0 h 942109"/>
                <a:gd name="connsiteX1" fmla="*/ 374072 w 969819"/>
                <a:gd name="connsiteY1" fmla="*/ 138545 h 942109"/>
                <a:gd name="connsiteX2" fmla="*/ 779145 w 969819"/>
                <a:gd name="connsiteY2" fmla="*/ 398822 h 942109"/>
                <a:gd name="connsiteX3" fmla="*/ 955963 w 969819"/>
                <a:gd name="connsiteY3" fmla="*/ 942109 h 942109"/>
              </a:gdLst>
              <a:ahLst/>
              <a:cxnLst>
                <a:cxn ang="0">
                  <a:pos x="connsiteX0" y="connsiteY0"/>
                </a:cxn>
                <a:cxn ang="0">
                  <a:pos x="connsiteX1" y="connsiteY1"/>
                </a:cxn>
                <a:cxn ang="0">
                  <a:pos x="connsiteX2" y="connsiteY2"/>
                </a:cxn>
                <a:cxn ang="0">
                  <a:pos x="connsiteX3" y="connsiteY3"/>
                </a:cxn>
              </a:cxnLst>
              <a:rect l="l" t="t" r="r" b="b"/>
              <a:pathLst>
                <a:path w="969819" h="942109">
                  <a:moveTo>
                    <a:pt x="0" y="0"/>
                  </a:moveTo>
                  <a:cubicBezTo>
                    <a:pt x="113145" y="9236"/>
                    <a:pt x="244215" y="72075"/>
                    <a:pt x="374072" y="138545"/>
                  </a:cubicBezTo>
                  <a:cubicBezTo>
                    <a:pt x="503929" y="205015"/>
                    <a:pt x="682163" y="264895"/>
                    <a:pt x="779145" y="398822"/>
                  </a:cubicBezTo>
                  <a:cubicBezTo>
                    <a:pt x="876127" y="532749"/>
                    <a:pt x="969818" y="898236"/>
                    <a:pt x="955963" y="942109"/>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6272482" y="4455530"/>
              <a:ext cx="720080" cy="369332"/>
            </a:xfrm>
            <a:prstGeom prst="rect">
              <a:avLst/>
            </a:prstGeom>
            <a:noFill/>
          </p:spPr>
          <p:txBody>
            <a:bodyPr wrap="square" rtlCol="0">
              <a:spAutoFit/>
            </a:bodyPr>
            <a:lstStyle/>
            <a:p>
              <a:r>
                <a:rPr kumimoji="1" lang="en-US" altLang="ja-JP" dirty="0" smtClean="0"/>
                <a:t>jnbi0</a:t>
              </a:r>
              <a:endParaRPr kumimoji="1" lang="ja-JP" altLang="en-US" dirty="0"/>
            </a:p>
          </p:txBody>
        </p:sp>
        <p:sp>
          <p:nvSpPr>
            <p:cNvPr id="17" name="テキスト ボックス 16"/>
            <p:cNvSpPr txBox="1"/>
            <p:nvPr/>
          </p:nvSpPr>
          <p:spPr>
            <a:xfrm>
              <a:off x="7452320" y="5219908"/>
              <a:ext cx="360040"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18" name="テキスト ボックス 17"/>
            <p:cNvSpPr txBox="1"/>
            <p:nvPr/>
          </p:nvSpPr>
          <p:spPr>
            <a:xfrm>
              <a:off x="7812360" y="5219908"/>
              <a:ext cx="864096" cy="369332"/>
            </a:xfrm>
            <a:prstGeom prst="rect">
              <a:avLst/>
            </a:prstGeom>
            <a:noFill/>
          </p:spPr>
          <p:txBody>
            <a:bodyPr wrap="square" rtlCol="0">
              <a:spAutoFit/>
            </a:bodyPr>
            <a:lstStyle/>
            <a:p>
              <a:r>
                <a:rPr kumimoji="1" lang="en-US" altLang="ja-JP" dirty="0" smtClean="0"/>
                <a:t>r</a:t>
              </a:r>
              <a:endParaRPr kumimoji="1" lang="ja-JP" altLang="en-US" dirty="0"/>
            </a:p>
          </p:txBody>
        </p:sp>
        <p:sp>
          <p:nvSpPr>
            <p:cNvPr id="19" name="テキスト ボックス 18"/>
            <p:cNvSpPr txBox="1"/>
            <p:nvPr/>
          </p:nvSpPr>
          <p:spPr>
            <a:xfrm>
              <a:off x="7956376" y="5219908"/>
              <a:ext cx="720080" cy="369332"/>
            </a:xfrm>
            <a:prstGeom prst="rect">
              <a:avLst/>
            </a:prstGeom>
            <a:noFill/>
          </p:spPr>
          <p:txBody>
            <a:bodyPr wrap="square" rtlCol="0">
              <a:spAutoFit/>
            </a:bodyPr>
            <a:lstStyle/>
            <a:p>
              <a:r>
                <a:rPr kumimoji="1" lang="en-US" altLang="ja-JP" dirty="0" smtClean="0"/>
                <a:t>[m]</a:t>
              </a:r>
              <a:endParaRPr kumimoji="1" lang="ja-JP" altLang="en-US" dirty="0"/>
            </a:p>
          </p:txBody>
        </p:sp>
        <p:sp>
          <p:nvSpPr>
            <p:cNvPr id="20" name="テキスト ボックス 19"/>
            <p:cNvSpPr txBox="1"/>
            <p:nvPr/>
          </p:nvSpPr>
          <p:spPr>
            <a:xfrm>
              <a:off x="6228184" y="3923764"/>
              <a:ext cx="1440160" cy="369332"/>
            </a:xfrm>
            <a:prstGeom prst="rect">
              <a:avLst/>
            </a:prstGeom>
            <a:noFill/>
          </p:spPr>
          <p:txBody>
            <a:bodyPr wrap="square" rtlCol="0">
              <a:spAutoFit/>
            </a:bodyPr>
            <a:lstStyle/>
            <a:p>
              <a:r>
                <a:rPr kumimoji="1" lang="en-US" altLang="ja-JP" dirty="0" smtClean="0"/>
                <a:t>[MA/m^2]</a:t>
              </a:r>
              <a:endParaRPr kumimoji="1" lang="ja-JP" altLang="en-US" dirty="0"/>
            </a:p>
          </p:txBody>
        </p:sp>
      </p:grpSp>
      <p:grpSp>
        <p:nvGrpSpPr>
          <p:cNvPr id="6" name="グループ化 46"/>
          <p:cNvGrpSpPr/>
          <p:nvPr/>
        </p:nvGrpSpPr>
        <p:grpSpPr>
          <a:xfrm>
            <a:off x="5912442" y="5301208"/>
            <a:ext cx="3268070" cy="1593468"/>
            <a:chOff x="5652120" y="5301208"/>
            <a:chExt cx="3268070" cy="1593468"/>
          </a:xfrm>
        </p:grpSpPr>
        <p:cxnSp>
          <p:nvCxnSpPr>
            <p:cNvPr id="27" name="直線矢印コネクタ 26"/>
            <p:cNvCxnSpPr/>
            <p:nvPr/>
          </p:nvCxnSpPr>
          <p:spPr>
            <a:xfrm>
              <a:off x="6804248" y="6588060"/>
              <a:ext cx="136815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V="1">
              <a:off x="6804248" y="5454516"/>
              <a:ext cx="0" cy="11335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7596336" y="6516052"/>
              <a:ext cx="360040" cy="369332"/>
            </a:xfrm>
            <a:prstGeom prst="rect">
              <a:avLst/>
            </a:prstGeom>
            <a:noFill/>
          </p:spPr>
          <p:txBody>
            <a:bodyPr wrap="square" rtlCol="0">
              <a:spAutoFit/>
            </a:bodyPr>
            <a:lstStyle/>
            <a:p>
              <a:r>
                <a:rPr kumimoji="1" lang="en-US" altLang="ja-JP" dirty="0" smtClean="0"/>
                <a:t>a</a:t>
              </a:r>
              <a:endParaRPr kumimoji="1" lang="ja-JP" altLang="en-US" dirty="0"/>
            </a:p>
          </p:txBody>
        </p:sp>
        <p:sp>
          <p:nvSpPr>
            <p:cNvPr id="30" name="テキスト ボックス 29"/>
            <p:cNvSpPr txBox="1"/>
            <p:nvPr/>
          </p:nvSpPr>
          <p:spPr>
            <a:xfrm>
              <a:off x="8100392" y="6444044"/>
              <a:ext cx="360040" cy="369332"/>
            </a:xfrm>
            <a:prstGeom prst="rect">
              <a:avLst/>
            </a:prstGeom>
            <a:noFill/>
          </p:spPr>
          <p:txBody>
            <a:bodyPr wrap="square" rtlCol="0">
              <a:spAutoFit/>
            </a:bodyPr>
            <a:lstStyle/>
            <a:p>
              <a:r>
                <a:rPr kumimoji="1" lang="en-US" altLang="ja-JP" dirty="0" smtClean="0"/>
                <a:t>r</a:t>
              </a:r>
              <a:endParaRPr kumimoji="1" lang="ja-JP" altLang="en-US" dirty="0"/>
            </a:p>
          </p:txBody>
        </p:sp>
        <p:sp>
          <p:nvSpPr>
            <p:cNvPr id="31" name="テキスト ボックス 30"/>
            <p:cNvSpPr txBox="1"/>
            <p:nvPr/>
          </p:nvSpPr>
          <p:spPr>
            <a:xfrm>
              <a:off x="8200110" y="6444044"/>
              <a:ext cx="720080" cy="369332"/>
            </a:xfrm>
            <a:prstGeom prst="rect">
              <a:avLst/>
            </a:prstGeom>
            <a:noFill/>
          </p:spPr>
          <p:txBody>
            <a:bodyPr wrap="square" rtlCol="0">
              <a:spAutoFit/>
            </a:bodyPr>
            <a:lstStyle/>
            <a:p>
              <a:r>
                <a:rPr kumimoji="1" lang="en-US" altLang="ja-JP" dirty="0" smtClean="0"/>
                <a:t>[m]</a:t>
              </a:r>
              <a:endParaRPr kumimoji="1" lang="ja-JP" altLang="en-US" dirty="0"/>
            </a:p>
          </p:txBody>
        </p:sp>
        <p:sp>
          <p:nvSpPr>
            <p:cNvPr id="32" name="テキスト ボックス 31"/>
            <p:cNvSpPr txBox="1"/>
            <p:nvPr/>
          </p:nvSpPr>
          <p:spPr>
            <a:xfrm>
              <a:off x="5652120" y="5301208"/>
              <a:ext cx="1440160" cy="369332"/>
            </a:xfrm>
            <a:prstGeom prst="rect">
              <a:avLst/>
            </a:prstGeom>
            <a:noFill/>
          </p:spPr>
          <p:txBody>
            <a:bodyPr wrap="square" rtlCol="0">
              <a:spAutoFit/>
            </a:bodyPr>
            <a:lstStyle/>
            <a:p>
              <a:r>
                <a:rPr kumimoji="1" lang="en-US" altLang="ja-JP" dirty="0" smtClean="0"/>
                <a:t>[MA/m^2]</a:t>
              </a:r>
              <a:endParaRPr kumimoji="1" lang="ja-JP" altLang="en-US" dirty="0"/>
            </a:p>
          </p:txBody>
        </p:sp>
        <p:cxnSp>
          <p:nvCxnSpPr>
            <p:cNvPr id="34" name="直線コネクタ 33"/>
            <p:cNvCxnSpPr>
              <a:endCxn id="42" idx="1"/>
            </p:cNvCxnSpPr>
            <p:nvPr/>
          </p:nvCxnSpPr>
          <p:spPr>
            <a:xfrm>
              <a:off x="6831958" y="5877272"/>
              <a:ext cx="610847" cy="2476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a:stCxn id="42" idx="1"/>
            </p:cNvCxnSpPr>
            <p:nvPr/>
          </p:nvCxnSpPr>
          <p:spPr>
            <a:xfrm>
              <a:off x="7442805" y="5902036"/>
              <a:ext cx="23875" cy="75610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7092280" y="6525344"/>
              <a:ext cx="675782" cy="369332"/>
            </a:xfrm>
            <a:prstGeom prst="rect">
              <a:avLst/>
            </a:prstGeom>
            <a:noFill/>
          </p:spPr>
          <p:txBody>
            <a:bodyPr wrap="square" rtlCol="0">
              <a:spAutoFit/>
            </a:bodyPr>
            <a:lstStyle/>
            <a:p>
              <a:r>
                <a:rPr kumimoji="1" lang="en-US" altLang="ja-JP" dirty="0" smtClean="0"/>
                <a:t>0.7a</a:t>
              </a:r>
              <a:endParaRPr kumimoji="1" lang="ja-JP" altLang="en-US" dirty="0"/>
            </a:p>
          </p:txBody>
        </p:sp>
        <p:pic>
          <p:nvPicPr>
            <p:cNvPr id="39" name="Picture 2"/>
            <p:cNvPicPr>
              <a:picLocks noChangeAspect="1" noChangeArrowheads="1"/>
            </p:cNvPicPr>
            <p:nvPr/>
          </p:nvPicPr>
          <p:blipFill>
            <a:blip r:embed="rId8" cstate="print"/>
            <a:srcRect l="33278" t="30769" r="48003" b="30769"/>
            <a:stretch>
              <a:fillRect/>
            </a:stretch>
          </p:blipFill>
          <p:spPr bwMode="auto">
            <a:xfrm>
              <a:off x="6111878" y="5661248"/>
              <a:ext cx="648072" cy="360040"/>
            </a:xfrm>
            <a:prstGeom prst="rect">
              <a:avLst/>
            </a:prstGeom>
            <a:noFill/>
            <a:ln w="9525">
              <a:noFill/>
              <a:miter lim="800000"/>
              <a:headEnd/>
              <a:tailEnd/>
            </a:ln>
          </p:spPr>
        </p:pic>
      </p:grpSp>
      <p:sp>
        <p:nvSpPr>
          <p:cNvPr id="49" name="角丸四角形 48"/>
          <p:cNvSpPr/>
          <p:nvPr/>
        </p:nvSpPr>
        <p:spPr>
          <a:xfrm>
            <a:off x="1259632" y="3140968"/>
            <a:ext cx="5688632" cy="792088"/>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角丸四角形 49"/>
          <p:cNvSpPr/>
          <p:nvPr/>
        </p:nvSpPr>
        <p:spPr>
          <a:xfrm>
            <a:off x="1259632" y="4005064"/>
            <a:ext cx="4824536" cy="720080"/>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1259632" y="4797152"/>
            <a:ext cx="4680520" cy="720080"/>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6372200" y="3501008"/>
            <a:ext cx="648072" cy="461665"/>
          </a:xfrm>
          <a:prstGeom prst="rect">
            <a:avLst/>
          </a:prstGeom>
          <a:noFill/>
        </p:spPr>
        <p:txBody>
          <a:bodyPr wrap="square" rtlCol="0">
            <a:spAutoFit/>
          </a:bodyPr>
          <a:lstStyle/>
          <a:p>
            <a:r>
              <a:rPr kumimoji="1" lang="en-US" altLang="ja-JP" sz="2400" dirty="0" smtClean="0">
                <a:solidFill>
                  <a:srgbClr val="FF0000"/>
                </a:solidFill>
              </a:rPr>
              <a:t>BS</a:t>
            </a:r>
            <a:endParaRPr kumimoji="1" lang="ja-JP" altLang="en-US" sz="2400" dirty="0">
              <a:solidFill>
                <a:srgbClr val="FF0000"/>
              </a:solidFill>
            </a:endParaRPr>
          </a:p>
        </p:txBody>
      </p:sp>
      <p:sp>
        <p:nvSpPr>
          <p:cNvPr id="53" name="テキスト ボックス 52"/>
          <p:cNvSpPr txBox="1"/>
          <p:nvPr/>
        </p:nvSpPr>
        <p:spPr>
          <a:xfrm>
            <a:off x="5364088" y="4263479"/>
            <a:ext cx="864096" cy="461665"/>
          </a:xfrm>
          <a:prstGeom prst="rect">
            <a:avLst/>
          </a:prstGeom>
          <a:noFill/>
        </p:spPr>
        <p:txBody>
          <a:bodyPr wrap="square" rtlCol="0">
            <a:spAutoFit/>
          </a:bodyPr>
          <a:lstStyle/>
          <a:p>
            <a:r>
              <a:rPr kumimoji="1" lang="en-US" altLang="ja-JP" sz="2400" dirty="0" smtClean="0">
                <a:solidFill>
                  <a:srgbClr val="FF0000"/>
                </a:solidFill>
              </a:rPr>
              <a:t>NBI</a:t>
            </a:r>
            <a:endParaRPr kumimoji="1" lang="ja-JP" altLang="en-US" sz="2400" dirty="0">
              <a:solidFill>
                <a:srgbClr val="FF0000"/>
              </a:solidFill>
            </a:endParaRPr>
          </a:p>
        </p:txBody>
      </p:sp>
      <p:sp>
        <p:nvSpPr>
          <p:cNvPr id="54" name="テキスト ボックス 53"/>
          <p:cNvSpPr txBox="1"/>
          <p:nvPr/>
        </p:nvSpPr>
        <p:spPr>
          <a:xfrm>
            <a:off x="5364088" y="5085184"/>
            <a:ext cx="648072" cy="461665"/>
          </a:xfrm>
          <a:prstGeom prst="rect">
            <a:avLst/>
          </a:prstGeom>
          <a:noFill/>
        </p:spPr>
        <p:txBody>
          <a:bodyPr wrap="square" rtlCol="0">
            <a:spAutoFit/>
          </a:bodyPr>
          <a:lstStyle/>
          <a:p>
            <a:r>
              <a:rPr kumimoji="1" lang="en-US" altLang="ja-JP" sz="2400" dirty="0" smtClean="0">
                <a:solidFill>
                  <a:srgbClr val="FF0000"/>
                </a:solidFill>
              </a:rPr>
              <a:t>RF</a:t>
            </a:r>
            <a:endParaRPr kumimoji="1" lang="ja-JP" altLang="en-US" sz="2400" dirty="0">
              <a:solidFill>
                <a:srgbClr val="FF0000"/>
              </a:solidFill>
            </a:endParaRPr>
          </a:p>
        </p:txBody>
      </p:sp>
      <p:sp>
        <p:nvSpPr>
          <p:cNvPr id="42" name="フリーフォーム 41"/>
          <p:cNvSpPr/>
          <p:nvPr/>
        </p:nvSpPr>
        <p:spPr>
          <a:xfrm>
            <a:off x="7079673" y="5897418"/>
            <a:ext cx="942109" cy="697346"/>
          </a:xfrm>
          <a:custGeom>
            <a:avLst/>
            <a:gdLst>
              <a:gd name="connsiteX0" fmla="*/ 0 w 942109"/>
              <a:gd name="connsiteY0" fmla="*/ 669637 h 697346"/>
              <a:gd name="connsiteX1" fmla="*/ 623454 w 942109"/>
              <a:gd name="connsiteY1" fmla="*/ 4618 h 697346"/>
              <a:gd name="connsiteX2" fmla="*/ 942109 w 942109"/>
              <a:gd name="connsiteY2" fmla="*/ 697346 h 697346"/>
            </a:gdLst>
            <a:ahLst/>
            <a:cxnLst>
              <a:cxn ang="0">
                <a:pos x="connsiteX0" y="connsiteY0"/>
              </a:cxn>
              <a:cxn ang="0">
                <a:pos x="connsiteX1" y="connsiteY1"/>
              </a:cxn>
              <a:cxn ang="0">
                <a:pos x="connsiteX2" y="connsiteY2"/>
              </a:cxn>
            </a:cxnLst>
            <a:rect l="l" t="t" r="r" b="b"/>
            <a:pathLst>
              <a:path w="942109" h="697346">
                <a:moveTo>
                  <a:pt x="0" y="669637"/>
                </a:moveTo>
                <a:cubicBezTo>
                  <a:pt x="233218" y="334818"/>
                  <a:pt x="466436" y="0"/>
                  <a:pt x="623454" y="4618"/>
                </a:cubicBezTo>
                <a:cubicBezTo>
                  <a:pt x="780472" y="9236"/>
                  <a:pt x="861290" y="353291"/>
                  <a:pt x="942109" y="697346"/>
                </a:cubicBez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18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1857" name="Picture 1"/>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1763688" y="4149080"/>
            <a:ext cx="3384376" cy="378671"/>
          </a:xfrm>
          <a:prstGeom prst="rect">
            <a:avLst/>
          </a:prstGeom>
          <a:noFill/>
        </p:spPr>
      </p:pic>
      <p:sp>
        <p:nvSpPr>
          <p:cNvPr id="1218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1859" name="Picture 3"/>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1331640" y="4869160"/>
            <a:ext cx="3981450" cy="571500"/>
          </a:xfrm>
          <a:prstGeom prst="rect">
            <a:avLst/>
          </a:prstGeom>
          <a:noFill/>
        </p:spPr>
      </p:pic>
      <p:sp>
        <p:nvSpPr>
          <p:cNvPr id="55" name="テキスト ボックス 54"/>
          <p:cNvSpPr txBox="1"/>
          <p:nvPr/>
        </p:nvSpPr>
        <p:spPr>
          <a:xfrm>
            <a:off x="1115616" y="5733256"/>
            <a:ext cx="1656184" cy="369332"/>
          </a:xfrm>
          <a:prstGeom prst="rect">
            <a:avLst/>
          </a:prstGeom>
          <a:noFill/>
        </p:spPr>
        <p:txBody>
          <a:bodyPr wrap="square" rtlCol="0">
            <a:spAutoFit/>
          </a:bodyPr>
          <a:lstStyle/>
          <a:p>
            <a:r>
              <a:rPr kumimoji="1" lang="ja-JP" altLang="en-US" dirty="0" smtClean="0"/>
              <a:t>また、今回は</a:t>
            </a:r>
            <a:endParaRPr kumimoji="1" lang="ja-JP" altLang="en-US" dirty="0"/>
          </a:p>
        </p:txBody>
      </p:sp>
      <p:sp>
        <p:nvSpPr>
          <p:cNvPr id="1218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1861" name="Picture 5"/>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2699792" y="5805264"/>
            <a:ext cx="1533525" cy="295275"/>
          </a:xfrm>
          <a:prstGeom prst="rect">
            <a:avLst/>
          </a:prstGeom>
          <a:noFill/>
        </p:spPr>
      </p:pic>
      <p:sp>
        <p:nvSpPr>
          <p:cNvPr id="56" name="テキスト ボックス 55"/>
          <p:cNvSpPr txBox="1"/>
          <p:nvPr/>
        </p:nvSpPr>
        <p:spPr>
          <a:xfrm>
            <a:off x="3923928" y="6488668"/>
            <a:ext cx="2088232" cy="369332"/>
          </a:xfrm>
          <a:prstGeom prst="rect">
            <a:avLst/>
          </a:prstGeom>
          <a:noFill/>
        </p:spPr>
        <p:txBody>
          <a:bodyPr wrap="square" rtlCol="0">
            <a:spAutoFit/>
          </a:bodyPr>
          <a:lstStyle/>
          <a:p>
            <a:r>
              <a:rPr lang="ja-JP" altLang="en-US" dirty="0" smtClean="0"/>
              <a:t>を仮定している</a:t>
            </a:r>
            <a:endParaRPr kumimoji="1" lang="ja-JP" altLang="en-US" dirty="0"/>
          </a:p>
        </p:txBody>
      </p:sp>
      <p:sp>
        <p:nvSpPr>
          <p:cNvPr id="1218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1863" name="Picture 7"/>
          <p:cNvPicPr>
            <a:picLocks noChangeAspect="1" noChangeArrowheads="1"/>
          </p:cNvPicPr>
          <p:nvPr/>
        </p:nvPicPr>
        <p:blipFill>
          <a:blip r:embed="rId12" cstate="print">
            <a:clrChange>
              <a:clrFrom>
                <a:srgbClr val="FFFFFF"/>
              </a:clrFrom>
              <a:clrTo>
                <a:srgbClr val="FFFFFF">
                  <a:alpha val="0"/>
                </a:srgbClr>
              </a:clrTo>
            </a:clrChange>
          </a:blip>
          <a:srcRect/>
          <a:stretch>
            <a:fillRect/>
          </a:stretch>
        </p:blipFill>
        <p:spPr bwMode="auto">
          <a:xfrm>
            <a:off x="2755212" y="6165304"/>
            <a:ext cx="1368152" cy="31416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基底関数による分解</a:t>
            </a:r>
            <a:endParaRPr kumimoji="1" lang="ja-JP" altLang="en-US"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25" name="円/楕円 24"/>
          <p:cNvSpPr/>
          <p:nvPr/>
        </p:nvSpPr>
        <p:spPr>
          <a:xfrm>
            <a:off x="5148064" y="1124744"/>
            <a:ext cx="936104" cy="10801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194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9461"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516216" y="1988839"/>
            <a:ext cx="473860" cy="432049"/>
          </a:xfrm>
          <a:prstGeom prst="rect">
            <a:avLst/>
          </a:prstGeom>
          <a:noFill/>
        </p:spPr>
      </p:pic>
      <p:cxnSp>
        <p:nvCxnSpPr>
          <p:cNvPr id="29" name="直線コネクタ 28"/>
          <p:cNvCxnSpPr/>
          <p:nvPr/>
        </p:nvCxnSpPr>
        <p:spPr>
          <a:xfrm>
            <a:off x="5940152" y="2060848"/>
            <a:ext cx="504056" cy="21602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1619672" y="3573016"/>
            <a:ext cx="18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V="1">
            <a:off x="1619672" y="2276872"/>
            <a:ext cx="0" cy="1296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1619672" y="2708920"/>
            <a:ext cx="576064" cy="86409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1907704" y="3573016"/>
            <a:ext cx="720080" cy="369332"/>
          </a:xfrm>
          <a:prstGeom prst="rect">
            <a:avLst/>
          </a:prstGeom>
          <a:noFill/>
        </p:spPr>
        <p:txBody>
          <a:bodyPr wrap="square" rtlCol="0">
            <a:spAutoFit/>
          </a:bodyPr>
          <a:lstStyle/>
          <a:p>
            <a:r>
              <a:rPr kumimoji="1" lang="en-US" altLang="ja-JP" dirty="0" smtClean="0"/>
              <a:t>0.33</a:t>
            </a:r>
            <a:endParaRPr kumimoji="1" lang="ja-JP" altLang="en-US" dirty="0"/>
          </a:p>
        </p:txBody>
      </p:sp>
      <p:sp>
        <p:nvSpPr>
          <p:cNvPr id="39" name="テキスト ボックス 38"/>
          <p:cNvSpPr txBox="1"/>
          <p:nvPr/>
        </p:nvSpPr>
        <p:spPr>
          <a:xfrm>
            <a:off x="1331640" y="2564904"/>
            <a:ext cx="720080" cy="369332"/>
          </a:xfrm>
          <a:prstGeom prst="rect">
            <a:avLst/>
          </a:prstGeom>
          <a:noFill/>
        </p:spPr>
        <p:txBody>
          <a:bodyPr wrap="square" rtlCol="0">
            <a:spAutoFit/>
          </a:bodyPr>
          <a:lstStyle/>
          <a:p>
            <a:r>
              <a:rPr lang="en-US" altLang="ja-JP" dirty="0" smtClean="0"/>
              <a:t>1</a:t>
            </a:r>
            <a:endParaRPr kumimoji="1" lang="ja-JP" altLang="en-US" dirty="0"/>
          </a:p>
        </p:txBody>
      </p:sp>
      <p:cxnSp>
        <p:nvCxnSpPr>
          <p:cNvPr id="41" name="直線矢印コネクタ 40"/>
          <p:cNvCxnSpPr/>
          <p:nvPr/>
        </p:nvCxnSpPr>
        <p:spPr>
          <a:xfrm>
            <a:off x="3851920" y="3573016"/>
            <a:ext cx="18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3851920" y="2276872"/>
            <a:ext cx="0" cy="1296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4427984" y="2708920"/>
            <a:ext cx="576064" cy="86409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4139952" y="3573016"/>
            <a:ext cx="720080" cy="369332"/>
          </a:xfrm>
          <a:prstGeom prst="rect">
            <a:avLst/>
          </a:prstGeom>
          <a:noFill/>
        </p:spPr>
        <p:txBody>
          <a:bodyPr wrap="square" rtlCol="0">
            <a:spAutoFit/>
          </a:bodyPr>
          <a:lstStyle/>
          <a:p>
            <a:r>
              <a:rPr kumimoji="1" lang="en-US" altLang="ja-JP" dirty="0" smtClean="0"/>
              <a:t>0.33</a:t>
            </a:r>
            <a:endParaRPr kumimoji="1" lang="ja-JP" altLang="en-US" dirty="0"/>
          </a:p>
        </p:txBody>
      </p:sp>
      <p:sp>
        <p:nvSpPr>
          <p:cNvPr id="45" name="テキスト ボックス 44"/>
          <p:cNvSpPr txBox="1"/>
          <p:nvPr/>
        </p:nvSpPr>
        <p:spPr>
          <a:xfrm>
            <a:off x="3563888" y="2564904"/>
            <a:ext cx="720080" cy="369332"/>
          </a:xfrm>
          <a:prstGeom prst="rect">
            <a:avLst/>
          </a:prstGeom>
          <a:noFill/>
        </p:spPr>
        <p:txBody>
          <a:bodyPr wrap="square" rtlCol="0">
            <a:spAutoFit/>
          </a:bodyPr>
          <a:lstStyle/>
          <a:p>
            <a:r>
              <a:rPr lang="en-US" altLang="ja-JP" dirty="0" smtClean="0"/>
              <a:t>1</a:t>
            </a:r>
            <a:endParaRPr kumimoji="1" lang="ja-JP" altLang="en-US" dirty="0"/>
          </a:p>
        </p:txBody>
      </p:sp>
      <p:cxnSp>
        <p:nvCxnSpPr>
          <p:cNvPr id="46" name="直線コネクタ 45"/>
          <p:cNvCxnSpPr/>
          <p:nvPr/>
        </p:nvCxnSpPr>
        <p:spPr>
          <a:xfrm flipH="1">
            <a:off x="3851920" y="2708920"/>
            <a:ext cx="576064" cy="86409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427984" y="2708920"/>
            <a:ext cx="0" cy="93610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4716016" y="3573016"/>
            <a:ext cx="720080" cy="369332"/>
          </a:xfrm>
          <a:prstGeom prst="rect">
            <a:avLst/>
          </a:prstGeom>
          <a:noFill/>
        </p:spPr>
        <p:txBody>
          <a:bodyPr wrap="square" rtlCol="0">
            <a:spAutoFit/>
          </a:bodyPr>
          <a:lstStyle/>
          <a:p>
            <a:r>
              <a:rPr kumimoji="1" lang="en-US" altLang="ja-JP" dirty="0" smtClean="0"/>
              <a:t>0.66</a:t>
            </a:r>
            <a:endParaRPr kumimoji="1" lang="ja-JP" altLang="en-US" dirty="0"/>
          </a:p>
        </p:txBody>
      </p:sp>
      <p:cxnSp>
        <p:nvCxnSpPr>
          <p:cNvPr id="53" name="直線矢印コネクタ 52"/>
          <p:cNvCxnSpPr/>
          <p:nvPr/>
        </p:nvCxnSpPr>
        <p:spPr>
          <a:xfrm>
            <a:off x="6228184" y="3573016"/>
            <a:ext cx="20162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flipV="1">
            <a:off x="6228184" y="2276872"/>
            <a:ext cx="0" cy="12961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7380312" y="2708920"/>
            <a:ext cx="576064" cy="86409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6444208" y="3573016"/>
            <a:ext cx="720080" cy="369332"/>
          </a:xfrm>
          <a:prstGeom prst="rect">
            <a:avLst/>
          </a:prstGeom>
          <a:noFill/>
        </p:spPr>
        <p:txBody>
          <a:bodyPr wrap="square" rtlCol="0">
            <a:spAutoFit/>
          </a:bodyPr>
          <a:lstStyle/>
          <a:p>
            <a:r>
              <a:rPr kumimoji="1" lang="en-US" altLang="ja-JP" dirty="0" smtClean="0"/>
              <a:t>0.33</a:t>
            </a:r>
            <a:endParaRPr kumimoji="1" lang="ja-JP" altLang="en-US" dirty="0"/>
          </a:p>
        </p:txBody>
      </p:sp>
      <p:sp>
        <p:nvSpPr>
          <p:cNvPr id="57" name="テキスト ボックス 56"/>
          <p:cNvSpPr txBox="1"/>
          <p:nvPr/>
        </p:nvSpPr>
        <p:spPr>
          <a:xfrm>
            <a:off x="5940152" y="2564904"/>
            <a:ext cx="720080" cy="369332"/>
          </a:xfrm>
          <a:prstGeom prst="rect">
            <a:avLst/>
          </a:prstGeom>
          <a:noFill/>
        </p:spPr>
        <p:txBody>
          <a:bodyPr wrap="square" rtlCol="0">
            <a:spAutoFit/>
          </a:bodyPr>
          <a:lstStyle/>
          <a:p>
            <a:r>
              <a:rPr lang="en-US" altLang="ja-JP" dirty="0" smtClean="0"/>
              <a:t>1</a:t>
            </a:r>
            <a:endParaRPr kumimoji="1" lang="ja-JP" altLang="en-US" dirty="0"/>
          </a:p>
        </p:txBody>
      </p:sp>
      <p:cxnSp>
        <p:nvCxnSpPr>
          <p:cNvPr id="58" name="直線コネクタ 57"/>
          <p:cNvCxnSpPr/>
          <p:nvPr/>
        </p:nvCxnSpPr>
        <p:spPr>
          <a:xfrm flipH="1">
            <a:off x="6804248" y="2708920"/>
            <a:ext cx="576064" cy="86409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7380312" y="2708920"/>
            <a:ext cx="0" cy="93610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7092280" y="3563724"/>
            <a:ext cx="720080" cy="369332"/>
          </a:xfrm>
          <a:prstGeom prst="rect">
            <a:avLst/>
          </a:prstGeom>
          <a:noFill/>
        </p:spPr>
        <p:txBody>
          <a:bodyPr wrap="square" rtlCol="0">
            <a:spAutoFit/>
          </a:bodyPr>
          <a:lstStyle/>
          <a:p>
            <a:r>
              <a:rPr kumimoji="1" lang="en-US" altLang="ja-JP" dirty="0" smtClean="0"/>
              <a:t>0.66</a:t>
            </a:r>
            <a:endParaRPr kumimoji="1" lang="ja-JP" altLang="en-US" dirty="0"/>
          </a:p>
        </p:txBody>
      </p:sp>
      <p:sp>
        <p:nvSpPr>
          <p:cNvPr id="62" name="テキスト ボックス 61"/>
          <p:cNvSpPr txBox="1"/>
          <p:nvPr/>
        </p:nvSpPr>
        <p:spPr>
          <a:xfrm>
            <a:off x="7740352" y="3563724"/>
            <a:ext cx="720080" cy="369332"/>
          </a:xfrm>
          <a:prstGeom prst="rect">
            <a:avLst/>
          </a:prstGeom>
          <a:noFill/>
        </p:spPr>
        <p:txBody>
          <a:bodyPr wrap="square" rtlCol="0">
            <a:spAutoFit/>
          </a:bodyPr>
          <a:lstStyle/>
          <a:p>
            <a:r>
              <a:rPr kumimoji="1" lang="en-US" altLang="ja-JP" dirty="0" smtClean="0"/>
              <a:t>0.99</a:t>
            </a:r>
            <a:endParaRPr kumimoji="1" lang="ja-JP" altLang="en-US" dirty="0"/>
          </a:p>
        </p:txBody>
      </p:sp>
      <p:cxnSp>
        <p:nvCxnSpPr>
          <p:cNvPr id="63" name="直線コネクタ 62"/>
          <p:cNvCxnSpPr/>
          <p:nvPr/>
        </p:nvCxnSpPr>
        <p:spPr>
          <a:xfrm flipH="1">
            <a:off x="3851920" y="2708920"/>
            <a:ext cx="576064"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H="1">
            <a:off x="6228184" y="2708920"/>
            <a:ext cx="11521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4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70" name="テキスト ボックス 69"/>
          <p:cNvSpPr txBox="1"/>
          <p:nvPr/>
        </p:nvSpPr>
        <p:spPr>
          <a:xfrm>
            <a:off x="1403648" y="4077072"/>
            <a:ext cx="7056784" cy="830997"/>
          </a:xfrm>
          <a:prstGeom prst="rect">
            <a:avLst/>
          </a:prstGeom>
          <a:noFill/>
        </p:spPr>
        <p:txBody>
          <a:bodyPr wrap="square" rtlCol="0">
            <a:spAutoFit/>
          </a:bodyPr>
          <a:lstStyle/>
          <a:p>
            <a:r>
              <a:rPr lang="ja-JP" altLang="en-US" sz="2400" dirty="0" smtClean="0"/>
              <a:t>上の三つの基底関数で分解することにより、以下の常微分方程式群を得ることが出来る。</a:t>
            </a:r>
            <a:endParaRPr kumimoji="1" lang="ja-JP" altLang="en-US" sz="2400" dirty="0"/>
          </a:p>
        </p:txBody>
      </p:sp>
      <p:sp>
        <p:nvSpPr>
          <p:cNvPr id="71" name="角丸四角形 70"/>
          <p:cNvSpPr/>
          <p:nvPr/>
        </p:nvSpPr>
        <p:spPr>
          <a:xfrm>
            <a:off x="1259632" y="5085184"/>
            <a:ext cx="7632848" cy="158417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9465"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60541" y="1196752"/>
            <a:ext cx="5791779" cy="864096"/>
          </a:xfrm>
          <a:prstGeom prst="rect">
            <a:avLst/>
          </a:prstGeom>
          <a:noFill/>
        </p:spPr>
      </p:pic>
      <p:sp>
        <p:nvSpPr>
          <p:cNvPr id="1946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9467" name="Picture 1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472923" y="5157192"/>
            <a:ext cx="7239723" cy="144016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分布の時間発展式</a:t>
            </a:r>
            <a:endParaRPr kumimoji="1" lang="ja-JP" altLang="en-US" dirty="0"/>
          </a:p>
        </p:txBody>
      </p:sp>
      <p:pic>
        <p:nvPicPr>
          <p:cNvPr id="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07704" y="1268760"/>
            <a:ext cx="5345222" cy="1484784"/>
          </a:xfrm>
          <a:prstGeom prst="rect">
            <a:avLst/>
          </a:prstGeom>
          <a:noFill/>
        </p:spPr>
      </p:pic>
      <p:sp>
        <p:nvSpPr>
          <p:cNvPr id="5" name="テキスト ボックス 4"/>
          <p:cNvSpPr txBox="1"/>
          <p:nvPr/>
        </p:nvSpPr>
        <p:spPr>
          <a:xfrm>
            <a:off x="1259632" y="4149080"/>
            <a:ext cx="7560840" cy="830997"/>
          </a:xfrm>
          <a:prstGeom prst="rect">
            <a:avLst/>
          </a:prstGeom>
          <a:noFill/>
        </p:spPr>
        <p:txBody>
          <a:bodyPr wrap="square" rtlCol="0">
            <a:spAutoFit/>
          </a:bodyPr>
          <a:lstStyle/>
          <a:p>
            <a:r>
              <a:rPr kumimoji="1" lang="ja-JP" altLang="en-US" sz="2400" dirty="0" smtClean="0"/>
              <a:t>上の</a:t>
            </a:r>
            <a:r>
              <a:rPr kumimoji="1" lang="en-US" altLang="ja-JP" sz="2400" dirty="0" smtClean="0"/>
              <a:t>2</a:t>
            </a:r>
            <a:r>
              <a:rPr kumimoji="1" lang="ja-JP" altLang="en-US" sz="2400" dirty="0" smtClean="0"/>
              <a:t>式より以下のように電流分布パラメータの時間発展方程式が得られる</a:t>
            </a:r>
            <a:endParaRPr kumimoji="1" lang="ja-JP" altLang="en-US" sz="2400" dirty="0"/>
          </a:p>
        </p:txBody>
      </p:sp>
      <p:pic>
        <p:nvPicPr>
          <p:cNvPr id="6" name="Picture 1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691680" y="2708920"/>
            <a:ext cx="6768752" cy="1346472"/>
          </a:xfrm>
          <a:prstGeom prst="rect">
            <a:avLst/>
          </a:prstGeom>
          <a:noFill/>
        </p:spPr>
      </p:pic>
      <p:sp>
        <p:nvSpPr>
          <p:cNvPr id="1239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3905"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187624" y="5157192"/>
            <a:ext cx="7776864" cy="1296144"/>
          </a:xfrm>
          <a:prstGeom prst="rect">
            <a:avLst/>
          </a:prstGeom>
          <a:noFill/>
        </p:spPr>
      </p:pic>
      <p:sp>
        <p:nvSpPr>
          <p:cNvPr id="9" name="角丸四角形 8"/>
          <p:cNvSpPr/>
          <p:nvPr/>
        </p:nvSpPr>
        <p:spPr>
          <a:xfrm>
            <a:off x="1115616" y="5085184"/>
            <a:ext cx="7848872" cy="158417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分布制御用状態方程式</a:t>
            </a:r>
            <a:endParaRPr kumimoji="1" lang="ja-JP" altLang="en-US" dirty="0"/>
          </a:p>
        </p:txBody>
      </p:sp>
      <p:sp>
        <p:nvSpPr>
          <p:cNvPr id="1249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124931" name="Rectangle 3"/>
          <p:cNvSpPr>
            <a:spLocks noChangeArrowheads="1"/>
          </p:cNvSpPr>
          <p:nvPr/>
        </p:nvSpPr>
        <p:spPr bwMode="auto">
          <a:xfrm>
            <a:off x="0" y="9239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93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4932" name="Picture 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547664" y="3933056"/>
            <a:ext cx="2886222" cy="1080120"/>
          </a:xfrm>
          <a:prstGeom prst="rect">
            <a:avLst/>
          </a:prstGeom>
          <a:noFill/>
        </p:spPr>
      </p:pic>
      <p:sp>
        <p:nvSpPr>
          <p:cNvPr id="12493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4934" name="Picture 6"/>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23728" y="5085184"/>
            <a:ext cx="1872207" cy="547533"/>
          </a:xfrm>
          <a:prstGeom prst="rect">
            <a:avLst/>
          </a:prstGeom>
          <a:noFill/>
        </p:spPr>
      </p:pic>
      <p:sp>
        <p:nvSpPr>
          <p:cNvPr id="12493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124938" name="Rectangle 10"/>
          <p:cNvSpPr>
            <a:spLocks noChangeArrowheads="1"/>
          </p:cNvSpPr>
          <p:nvPr/>
        </p:nvSpPr>
        <p:spPr bwMode="auto">
          <a:xfrm>
            <a:off x="0" y="1943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940"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124941" name="Rectangle 13"/>
          <p:cNvSpPr>
            <a:spLocks noChangeArrowheads="1"/>
          </p:cNvSpPr>
          <p:nvPr/>
        </p:nvSpPr>
        <p:spPr bwMode="auto">
          <a:xfrm>
            <a:off x="0" y="2057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943"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cxnSp>
        <p:nvCxnSpPr>
          <p:cNvPr id="21" name="直線矢印コネクタ 20"/>
          <p:cNvCxnSpPr/>
          <p:nvPr/>
        </p:nvCxnSpPr>
        <p:spPr>
          <a:xfrm flipH="1" flipV="1">
            <a:off x="5148064" y="3356992"/>
            <a:ext cx="360040" cy="64807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5940152" y="3429000"/>
            <a:ext cx="720080"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572000" y="4005064"/>
            <a:ext cx="4680520" cy="1200329"/>
          </a:xfrm>
          <a:prstGeom prst="rect">
            <a:avLst/>
          </a:prstGeom>
          <a:noFill/>
        </p:spPr>
        <p:txBody>
          <a:bodyPr wrap="square" rtlCol="0">
            <a:spAutoFit/>
          </a:bodyPr>
          <a:lstStyle/>
          <a:p>
            <a:r>
              <a:rPr kumimoji="1" lang="ja-JP" altLang="en-US" sz="2400" dirty="0" smtClean="0"/>
              <a:t>制御量の数＞アクチュエータ数のため、完全なサーボ制御は不可能となる。</a:t>
            </a:r>
            <a:endParaRPr kumimoji="1" lang="ja-JP" altLang="en-US" sz="2400" dirty="0"/>
          </a:p>
        </p:txBody>
      </p:sp>
      <p:sp>
        <p:nvSpPr>
          <p:cNvPr id="28" name="下矢印 27"/>
          <p:cNvSpPr/>
          <p:nvPr/>
        </p:nvSpPr>
        <p:spPr>
          <a:xfrm>
            <a:off x="6084168" y="5301208"/>
            <a:ext cx="86409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572000" y="5733256"/>
            <a:ext cx="4427984" cy="461665"/>
          </a:xfrm>
          <a:prstGeom prst="rect">
            <a:avLst/>
          </a:prstGeom>
          <a:noFill/>
        </p:spPr>
        <p:txBody>
          <a:bodyPr wrap="square" rtlCol="0">
            <a:spAutoFit/>
          </a:bodyPr>
          <a:lstStyle/>
          <a:p>
            <a:r>
              <a:rPr kumimoji="1" lang="ja-JP" altLang="en-US" sz="2400" dirty="0" smtClean="0"/>
              <a:t>最適制御理論の導入を行う</a:t>
            </a:r>
            <a:endParaRPr kumimoji="1" lang="ja-JP" altLang="en-US" sz="2400" dirty="0"/>
          </a:p>
        </p:txBody>
      </p:sp>
      <p:sp>
        <p:nvSpPr>
          <p:cNvPr id="124945"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4944" name="Picture 1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43608" y="1412777"/>
            <a:ext cx="2308371" cy="1584176"/>
          </a:xfrm>
          <a:prstGeom prst="rect">
            <a:avLst/>
          </a:prstGeom>
          <a:noFill/>
        </p:spPr>
      </p:pic>
      <p:sp>
        <p:nvSpPr>
          <p:cNvPr id="124947"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4946" name="Picture 1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210300" y="1556792"/>
            <a:ext cx="2772308" cy="1368152"/>
          </a:xfrm>
          <a:prstGeom prst="rect">
            <a:avLst/>
          </a:prstGeom>
          <a:noFill/>
        </p:spPr>
      </p:pic>
      <p:sp>
        <p:nvSpPr>
          <p:cNvPr id="124949" name="Rectangle 2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24948" name="Picture 2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419872" y="1484785"/>
            <a:ext cx="2717283" cy="1440160"/>
          </a:xfrm>
          <a:prstGeom prst="rect">
            <a:avLst/>
          </a:prstGeom>
          <a:noFill/>
        </p:spPr>
      </p:pic>
      <p:sp>
        <p:nvSpPr>
          <p:cNvPr id="25" name="テキスト ボックス 24"/>
          <p:cNvSpPr txBox="1"/>
          <p:nvPr/>
        </p:nvSpPr>
        <p:spPr>
          <a:xfrm>
            <a:off x="5220072" y="2852936"/>
            <a:ext cx="648072" cy="523220"/>
          </a:xfrm>
          <a:prstGeom prst="rect">
            <a:avLst/>
          </a:prstGeom>
          <a:noFill/>
        </p:spPr>
        <p:txBody>
          <a:bodyPr wrap="square" rtlCol="0">
            <a:spAutoFit/>
          </a:bodyPr>
          <a:lstStyle/>
          <a:p>
            <a:r>
              <a:rPr kumimoji="1" lang="en-US" altLang="ja-JP" sz="2800" dirty="0" smtClean="0">
                <a:solidFill>
                  <a:srgbClr val="FF0000"/>
                </a:solidFill>
              </a:rPr>
              <a:t>5</a:t>
            </a:r>
            <a:endParaRPr kumimoji="1" lang="ja-JP" altLang="en-US" sz="2800" dirty="0">
              <a:solidFill>
                <a:srgbClr val="FF0000"/>
              </a:solidFill>
            </a:endParaRPr>
          </a:p>
        </p:txBody>
      </p:sp>
      <p:sp>
        <p:nvSpPr>
          <p:cNvPr id="31" name="テキスト ボックス 30"/>
          <p:cNvSpPr txBox="1"/>
          <p:nvPr/>
        </p:nvSpPr>
        <p:spPr>
          <a:xfrm>
            <a:off x="6804248" y="2852936"/>
            <a:ext cx="648072" cy="523220"/>
          </a:xfrm>
          <a:prstGeom prst="rect">
            <a:avLst/>
          </a:prstGeom>
          <a:noFill/>
        </p:spPr>
        <p:txBody>
          <a:bodyPr wrap="square" rtlCol="0">
            <a:spAutoFit/>
          </a:bodyPr>
          <a:lstStyle/>
          <a:p>
            <a:r>
              <a:rPr lang="en-US" altLang="ja-JP" sz="2800" dirty="0" smtClean="0">
                <a:solidFill>
                  <a:srgbClr val="FF0000"/>
                </a:solidFill>
              </a:rPr>
              <a:t>4</a:t>
            </a:r>
            <a:endParaRPr kumimoji="1" lang="ja-JP" altLang="en-US" sz="2800" dirty="0">
              <a:solidFill>
                <a:srgbClr val="FF0000"/>
              </a:solidFill>
            </a:endParaRPr>
          </a:p>
        </p:txBody>
      </p:sp>
      <p:sp>
        <p:nvSpPr>
          <p:cNvPr id="32" name="テキスト ボックス 31"/>
          <p:cNvSpPr txBox="1"/>
          <p:nvPr/>
        </p:nvSpPr>
        <p:spPr>
          <a:xfrm>
            <a:off x="6012160" y="2852936"/>
            <a:ext cx="648072" cy="523220"/>
          </a:xfrm>
          <a:prstGeom prst="rect">
            <a:avLst/>
          </a:prstGeom>
          <a:noFill/>
        </p:spPr>
        <p:txBody>
          <a:bodyPr wrap="square" rtlCol="0">
            <a:spAutoFit/>
          </a:bodyPr>
          <a:lstStyle/>
          <a:p>
            <a:r>
              <a:rPr kumimoji="1" lang="en-US" altLang="ja-JP" sz="2800" dirty="0" smtClean="0">
                <a:solidFill>
                  <a:srgbClr val="FF0000"/>
                </a:solidFill>
              </a:rPr>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発表内容</a:t>
            </a:r>
            <a:endParaRPr kumimoji="1" lang="ja-JP" altLang="en-US" dirty="0"/>
          </a:p>
        </p:txBody>
      </p:sp>
      <p:sp>
        <p:nvSpPr>
          <p:cNvPr id="3" name="テキスト ボックス 2"/>
          <p:cNvSpPr txBox="1"/>
          <p:nvPr/>
        </p:nvSpPr>
        <p:spPr>
          <a:xfrm>
            <a:off x="1835696" y="1628800"/>
            <a:ext cx="6912768" cy="523220"/>
          </a:xfrm>
          <a:prstGeom prst="rect">
            <a:avLst/>
          </a:prstGeom>
          <a:noFill/>
        </p:spPr>
        <p:txBody>
          <a:bodyPr wrap="square" rtlCol="0">
            <a:spAutoFit/>
          </a:bodyPr>
          <a:lstStyle/>
          <a:p>
            <a:r>
              <a:rPr kumimoji="1" lang="ja-JP" altLang="en-US" sz="2800" dirty="0" smtClean="0"/>
              <a:t>・背景</a:t>
            </a:r>
            <a:endParaRPr kumimoji="1" lang="ja-JP" altLang="en-US" sz="2800" dirty="0"/>
          </a:p>
        </p:txBody>
      </p:sp>
      <p:sp>
        <p:nvSpPr>
          <p:cNvPr id="4" name="テキスト ボックス 3"/>
          <p:cNvSpPr txBox="1"/>
          <p:nvPr/>
        </p:nvSpPr>
        <p:spPr>
          <a:xfrm>
            <a:off x="1835696" y="2492896"/>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・多変数ＰＩ制御</a:t>
            </a:r>
            <a:endParaRPr kumimoji="1" lang="ja-JP" altLang="en-US" sz="2800" dirty="0">
              <a:solidFill>
                <a:schemeClr val="bg1">
                  <a:lumMod val="65000"/>
                </a:schemeClr>
              </a:solidFill>
            </a:endParaRPr>
          </a:p>
        </p:txBody>
      </p:sp>
      <p:sp>
        <p:nvSpPr>
          <p:cNvPr id="5" name="テキスト ボックス 4"/>
          <p:cNvSpPr txBox="1"/>
          <p:nvPr/>
        </p:nvSpPr>
        <p:spPr>
          <a:xfrm>
            <a:off x="1835696" y="4221088"/>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・分布制御</a:t>
            </a:r>
            <a:endParaRPr kumimoji="1" lang="ja-JP" altLang="en-US" sz="2800" dirty="0">
              <a:solidFill>
                <a:schemeClr val="bg1">
                  <a:lumMod val="65000"/>
                </a:schemeClr>
              </a:solidFill>
            </a:endParaRPr>
          </a:p>
        </p:txBody>
      </p:sp>
      <p:sp>
        <p:nvSpPr>
          <p:cNvPr id="6" name="テキスト ボックス 5"/>
          <p:cNvSpPr txBox="1"/>
          <p:nvPr/>
        </p:nvSpPr>
        <p:spPr>
          <a:xfrm>
            <a:off x="1835696" y="5085184"/>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・まとめ</a:t>
            </a:r>
            <a:endParaRPr kumimoji="1" lang="ja-JP" altLang="en-US" sz="2800" dirty="0">
              <a:solidFill>
                <a:schemeClr val="bg1">
                  <a:lumMod val="65000"/>
                </a:schemeClr>
              </a:solidFill>
            </a:endParaRPr>
          </a:p>
        </p:txBody>
      </p:sp>
      <p:sp>
        <p:nvSpPr>
          <p:cNvPr id="7" name="テキスト ボックス 6"/>
          <p:cNvSpPr txBox="1"/>
          <p:nvPr/>
        </p:nvSpPr>
        <p:spPr>
          <a:xfrm>
            <a:off x="1835696" y="3356992"/>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・Ｈ∞制御</a:t>
            </a:r>
            <a:r>
              <a:rPr kumimoji="1" lang="en-US" altLang="ja-JP" sz="2800" dirty="0" smtClean="0">
                <a:solidFill>
                  <a:schemeClr val="bg1">
                    <a:lumMod val="65000"/>
                  </a:schemeClr>
                </a:solidFill>
              </a:rPr>
              <a:t>(</a:t>
            </a:r>
            <a:r>
              <a:rPr kumimoji="1" lang="ja-JP" altLang="en-US" sz="2800" dirty="0" smtClean="0">
                <a:solidFill>
                  <a:schemeClr val="bg1">
                    <a:lumMod val="65000"/>
                  </a:schemeClr>
                </a:solidFill>
              </a:rPr>
              <a:t>口頭発表では割愛</a:t>
            </a:r>
            <a:r>
              <a:rPr kumimoji="1" lang="en-US" altLang="ja-JP" sz="2800" dirty="0" smtClean="0">
                <a:solidFill>
                  <a:schemeClr val="bg1">
                    <a:lumMod val="65000"/>
                  </a:schemeClr>
                </a:solidFill>
              </a:rPr>
              <a:t>)</a:t>
            </a:r>
            <a:endParaRPr kumimoji="1" lang="ja-JP" altLang="en-US" sz="2800"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435608" y="274320"/>
            <a:ext cx="749808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最適制御器</a:t>
            </a:r>
            <a:endParaRPr kumimoji="1" lang="ja-JP" alt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9220" name="Picture 4"/>
          <p:cNvPicPr>
            <a:picLocks noChangeAspect="1" noChangeArrowheads="1"/>
          </p:cNvPicPr>
          <p:nvPr/>
        </p:nvPicPr>
        <p:blipFill>
          <a:blip r:embed="rId2" cstate="print"/>
          <a:srcRect/>
          <a:stretch>
            <a:fillRect/>
          </a:stretch>
        </p:blipFill>
        <p:spPr bwMode="auto">
          <a:xfrm>
            <a:off x="3131840" y="2348880"/>
            <a:ext cx="2141112" cy="792088"/>
          </a:xfrm>
          <a:prstGeom prst="rect">
            <a:avLst/>
          </a:prstGeom>
          <a:noFill/>
          <a:ln w="9525">
            <a:noFill/>
            <a:miter lim="800000"/>
            <a:headEnd/>
            <a:tailEnd/>
          </a:ln>
        </p:spPr>
      </p:pic>
      <p:pic>
        <p:nvPicPr>
          <p:cNvPr id="9221" name="Picture 5"/>
          <p:cNvPicPr>
            <a:picLocks noChangeAspect="1" noChangeArrowheads="1"/>
          </p:cNvPicPr>
          <p:nvPr/>
        </p:nvPicPr>
        <p:blipFill>
          <a:blip r:embed="rId3" cstate="print"/>
          <a:srcRect/>
          <a:stretch>
            <a:fillRect/>
          </a:stretch>
        </p:blipFill>
        <p:spPr bwMode="auto">
          <a:xfrm>
            <a:off x="2555776" y="2882141"/>
            <a:ext cx="4032448" cy="505294"/>
          </a:xfrm>
          <a:prstGeom prst="rect">
            <a:avLst/>
          </a:prstGeom>
          <a:noFill/>
          <a:ln w="9525">
            <a:noFill/>
            <a:miter lim="800000"/>
            <a:headEnd/>
            <a:tailEnd/>
          </a:ln>
        </p:spPr>
      </p:pic>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7409"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297823" y="980728"/>
            <a:ext cx="1944216" cy="655233"/>
          </a:xfrm>
          <a:prstGeom prst="rect">
            <a:avLst/>
          </a:prstGeom>
          <a:noFill/>
        </p:spPr>
      </p:pic>
      <p:sp>
        <p:nvSpPr>
          <p:cNvPr id="12" name="テキスト ボックス 11"/>
          <p:cNvSpPr txBox="1"/>
          <p:nvPr/>
        </p:nvSpPr>
        <p:spPr>
          <a:xfrm>
            <a:off x="971600" y="1097034"/>
            <a:ext cx="3384376" cy="461665"/>
          </a:xfrm>
          <a:prstGeom prst="rect">
            <a:avLst/>
          </a:prstGeom>
          <a:noFill/>
        </p:spPr>
        <p:txBody>
          <a:bodyPr wrap="square" rtlCol="0">
            <a:spAutoFit/>
          </a:bodyPr>
          <a:lstStyle/>
          <a:p>
            <a:r>
              <a:rPr kumimoji="1" lang="ja-JP" altLang="en-US" sz="2400" dirty="0" smtClean="0"/>
              <a:t>状態方程式を線形化し、</a:t>
            </a:r>
            <a:endParaRPr kumimoji="1" lang="ja-JP" altLang="en-US" sz="2400" dirty="0"/>
          </a:p>
        </p:txBody>
      </p:sp>
      <p:sp>
        <p:nvSpPr>
          <p:cNvPr id="13" name="テキスト ボックス 12"/>
          <p:cNvSpPr txBox="1"/>
          <p:nvPr/>
        </p:nvSpPr>
        <p:spPr>
          <a:xfrm>
            <a:off x="6300192" y="1097034"/>
            <a:ext cx="2232248" cy="461665"/>
          </a:xfrm>
          <a:prstGeom prst="rect">
            <a:avLst/>
          </a:prstGeom>
          <a:noFill/>
        </p:spPr>
        <p:txBody>
          <a:bodyPr wrap="square" rtlCol="0">
            <a:spAutoFit/>
          </a:bodyPr>
          <a:lstStyle/>
          <a:p>
            <a:r>
              <a:rPr kumimoji="1" lang="ja-JP" altLang="en-US" sz="2400" dirty="0" smtClean="0"/>
              <a:t>の形にする。</a:t>
            </a:r>
            <a:endParaRPr kumimoji="1" lang="ja-JP" altLang="en-US" sz="2400" dirty="0"/>
          </a:p>
        </p:txBody>
      </p:sp>
      <p:sp>
        <p:nvSpPr>
          <p:cNvPr id="174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7411" name="Picture 3"/>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563888" y="1601090"/>
            <a:ext cx="2457450" cy="657225"/>
          </a:xfrm>
          <a:prstGeom prst="rect">
            <a:avLst/>
          </a:prstGeom>
          <a:noFill/>
        </p:spPr>
      </p:pic>
      <p:sp>
        <p:nvSpPr>
          <p:cNvPr id="16" name="テキスト ボックス 15"/>
          <p:cNvSpPr txBox="1"/>
          <p:nvPr/>
        </p:nvSpPr>
        <p:spPr>
          <a:xfrm>
            <a:off x="971600" y="1715489"/>
            <a:ext cx="3384376" cy="461665"/>
          </a:xfrm>
          <a:prstGeom prst="rect">
            <a:avLst/>
          </a:prstGeom>
          <a:noFill/>
        </p:spPr>
        <p:txBody>
          <a:bodyPr wrap="square" rtlCol="0">
            <a:spAutoFit/>
          </a:bodyPr>
          <a:lstStyle/>
          <a:p>
            <a:r>
              <a:rPr kumimoji="1" lang="ja-JP" altLang="en-US" sz="2400" dirty="0" smtClean="0"/>
              <a:t>その上で評価関数</a:t>
            </a:r>
            <a:endParaRPr kumimoji="1" lang="ja-JP" altLang="en-US" sz="2400" dirty="0"/>
          </a:p>
        </p:txBody>
      </p:sp>
      <p:sp>
        <p:nvSpPr>
          <p:cNvPr id="17" name="テキスト ボックス 16"/>
          <p:cNvSpPr txBox="1"/>
          <p:nvPr/>
        </p:nvSpPr>
        <p:spPr>
          <a:xfrm>
            <a:off x="6012160" y="1715489"/>
            <a:ext cx="2232248" cy="461665"/>
          </a:xfrm>
          <a:prstGeom prst="rect">
            <a:avLst/>
          </a:prstGeom>
          <a:noFill/>
        </p:spPr>
        <p:txBody>
          <a:bodyPr wrap="square" rtlCol="0">
            <a:spAutoFit/>
          </a:bodyPr>
          <a:lstStyle/>
          <a:p>
            <a:r>
              <a:rPr kumimoji="1" lang="ja-JP" altLang="en-US" sz="2400" dirty="0" smtClean="0"/>
              <a:t>を最小とする</a:t>
            </a:r>
            <a:endParaRPr kumimoji="1" lang="ja-JP" altLang="en-US" sz="2400" dirty="0"/>
          </a:p>
        </p:txBody>
      </p:sp>
      <p:sp>
        <p:nvSpPr>
          <p:cNvPr id="18" name="テキスト ボックス 17"/>
          <p:cNvSpPr txBox="1"/>
          <p:nvPr/>
        </p:nvSpPr>
        <p:spPr>
          <a:xfrm>
            <a:off x="971600" y="2175247"/>
            <a:ext cx="6912768" cy="461665"/>
          </a:xfrm>
          <a:prstGeom prst="rect">
            <a:avLst/>
          </a:prstGeom>
          <a:noFill/>
        </p:spPr>
        <p:txBody>
          <a:bodyPr wrap="square" rtlCol="0">
            <a:spAutoFit/>
          </a:bodyPr>
          <a:lstStyle/>
          <a:p>
            <a:r>
              <a:rPr kumimoji="1" lang="ja-JP" altLang="en-US" sz="2400" dirty="0" smtClean="0"/>
              <a:t>フィードバックゲインは以下で与えられる。</a:t>
            </a:r>
            <a:endParaRPr kumimoji="1" lang="ja-JP" altLang="en-US" sz="2400" dirty="0"/>
          </a:p>
        </p:txBody>
      </p:sp>
      <p:sp>
        <p:nvSpPr>
          <p:cNvPr id="1741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7413" name="Picture 5"/>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115616" y="3833338"/>
            <a:ext cx="3080084" cy="432048"/>
          </a:xfrm>
          <a:prstGeom prst="rect">
            <a:avLst/>
          </a:prstGeom>
          <a:noFill/>
        </p:spPr>
      </p:pic>
      <p:sp>
        <p:nvSpPr>
          <p:cNvPr id="21" name="テキスト ボックス 20"/>
          <p:cNvSpPr txBox="1"/>
          <p:nvPr/>
        </p:nvSpPr>
        <p:spPr>
          <a:xfrm>
            <a:off x="1043608" y="2897234"/>
            <a:ext cx="1656184" cy="461665"/>
          </a:xfrm>
          <a:prstGeom prst="rect">
            <a:avLst/>
          </a:prstGeom>
          <a:noFill/>
        </p:spPr>
        <p:txBody>
          <a:bodyPr wrap="square" rtlCol="0">
            <a:spAutoFit/>
          </a:bodyPr>
          <a:lstStyle/>
          <a:p>
            <a:r>
              <a:rPr kumimoji="1" lang="ja-JP" altLang="en-US" sz="2400" dirty="0" smtClean="0"/>
              <a:t>ただし</a:t>
            </a:r>
            <a:r>
              <a:rPr kumimoji="1" lang="en-US" altLang="ja-JP" sz="2400" dirty="0" smtClean="0"/>
              <a:t>P</a:t>
            </a:r>
            <a:r>
              <a:rPr kumimoji="1" lang="ja-JP" altLang="en-US" sz="2400" dirty="0" smtClean="0"/>
              <a:t>は</a:t>
            </a:r>
            <a:endParaRPr kumimoji="1" lang="ja-JP" altLang="en-US" sz="2400" dirty="0"/>
          </a:p>
        </p:txBody>
      </p:sp>
      <p:sp>
        <p:nvSpPr>
          <p:cNvPr id="22" name="テキスト ボックス 21"/>
          <p:cNvSpPr txBox="1"/>
          <p:nvPr/>
        </p:nvSpPr>
        <p:spPr>
          <a:xfrm>
            <a:off x="6516216" y="2925770"/>
            <a:ext cx="1656184" cy="461665"/>
          </a:xfrm>
          <a:prstGeom prst="rect">
            <a:avLst/>
          </a:prstGeom>
          <a:noFill/>
        </p:spPr>
        <p:txBody>
          <a:bodyPr wrap="square" rtlCol="0">
            <a:spAutoFit/>
          </a:bodyPr>
          <a:lstStyle/>
          <a:p>
            <a:r>
              <a:rPr kumimoji="1" lang="ja-JP" altLang="en-US" sz="2400" dirty="0" smtClean="0"/>
              <a:t>の解</a:t>
            </a:r>
            <a:endParaRPr kumimoji="1" lang="ja-JP" altLang="en-US" sz="2400" dirty="0"/>
          </a:p>
        </p:txBody>
      </p:sp>
      <p:sp>
        <p:nvSpPr>
          <p:cNvPr id="174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7415" name="Picture 7"/>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115616" y="4608838"/>
            <a:ext cx="5170639" cy="432048"/>
          </a:xfrm>
          <a:prstGeom prst="rect">
            <a:avLst/>
          </a:prstGeom>
          <a:noFill/>
        </p:spPr>
      </p:pic>
      <p:sp>
        <p:nvSpPr>
          <p:cNvPr id="25" name="テキスト ボックス 24"/>
          <p:cNvSpPr txBox="1"/>
          <p:nvPr/>
        </p:nvSpPr>
        <p:spPr>
          <a:xfrm>
            <a:off x="1043608" y="3356992"/>
            <a:ext cx="5760640" cy="461665"/>
          </a:xfrm>
          <a:prstGeom prst="rect">
            <a:avLst/>
          </a:prstGeom>
          <a:noFill/>
        </p:spPr>
        <p:txBody>
          <a:bodyPr wrap="square" rtlCol="0">
            <a:spAutoFit/>
          </a:bodyPr>
          <a:lstStyle/>
          <a:p>
            <a:r>
              <a:rPr kumimoji="1" lang="ja-JP" altLang="en-US" sz="2400" dirty="0" smtClean="0"/>
              <a:t>今回は以下の重み関数を使用した</a:t>
            </a:r>
            <a:endParaRPr kumimoji="1" lang="ja-JP" altLang="en-US" sz="2400" dirty="0"/>
          </a:p>
        </p:txBody>
      </p:sp>
      <p:sp>
        <p:nvSpPr>
          <p:cNvPr id="1741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7417" name="Picture 9"/>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1547664" y="5661248"/>
            <a:ext cx="6336704" cy="1132517"/>
          </a:xfrm>
          <a:prstGeom prst="rect">
            <a:avLst/>
          </a:prstGeom>
          <a:noFill/>
        </p:spPr>
      </p:pic>
      <p:sp>
        <p:nvSpPr>
          <p:cNvPr id="28" name="テキスト ボックス 27"/>
          <p:cNvSpPr txBox="1"/>
          <p:nvPr/>
        </p:nvSpPr>
        <p:spPr>
          <a:xfrm>
            <a:off x="1043608" y="5085184"/>
            <a:ext cx="6768752" cy="461665"/>
          </a:xfrm>
          <a:prstGeom prst="rect">
            <a:avLst/>
          </a:prstGeom>
          <a:noFill/>
        </p:spPr>
        <p:txBody>
          <a:bodyPr wrap="square" rtlCol="0">
            <a:spAutoFit/>
          </a:bodyPr>
          <a:lstStyle/>
          <a:p>
            <a:r>
              <a:rPr kumimoji="1" lang="ja-JP" altLang="en-US" sz="2400" dirty="0" smtClean="0"/>
              <a:t>結果フィードバックゲインは以下の形になった</a:t>
            </a:r>
            <a:endParaRPr kumimoji="1" lang="ja-JP" altLang="en-US" sz="2400" dirty="0"/>
          </a:p>
        </p:txBody>
      </p:sp>
      <p:cxnSp>
        <p:nvCxnSpPr>
          <p:cNvPr id="26" name="直線矢印コネクタ 25"/>
          <p:cNvCxnSpPr/>
          <p:nvPr/>
        </p:nvCxnSpPr>
        <p:spPr>
          <a:xfrm flipH="1">
            <a:off x="4283968" y="4077072"/>
            <a:ext cx="28803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499992" y="3831431"/>
            <a:ext cx="3888432" cy="461665"/>
          </a:xfrm>
          <a:prstGeom prst="rect">
            <a:avLst/>
          </a:prstGeom>
          <a:noFill/>
        </p:spPr>
        <p:txBody>
          <a:bodyPr wrap="square" rtlCol="0">
            <a:spAutoFit/>
          </a:bodyPr>
          <a:lstStyle/>
          <a:p>
            <a:r>
              <a:rPr kumimoji="1" lang="en-US" altLang="ja-JP" sz="2400" dirty="0" err="1" smtClean="0">
                <a:solidFill>
                  <a:srgbClr val="FF0000"/>
                </a:solidFill>
              </a:rPr>
              <a:t>Pnbi</a:t>
            </a:r>
            <a:r>
              <a:rPr kumimoji="1" lang="en-US" altLang="ja-JP" sz="2400" dirty="0" smtClean="0">
                <a:solidFill>
                  <a:srgbClr val="FF0000"/>
                </a:solidFill>
              </a:rPr>
              <a:t>, PRF, </a:t>
            </a:r>
            <a:r>
              <a:rPr kumimoji="1" lang="en-US" altLang="ja-JP" sz="2400" dirty="0" err="1" smtClean="0">
                <a:solidFill>
                  <a:srgbClr val="FF0000"/>
                </a:solidFill>
              </a:rPr>
              <a:t>Npuff</a:t>
            </a:r>
            <a:r>
              <a:rPr kumimoji="1" lang="en-US" altLang="ja-JP" sz="2400" dirty="0" smtClean="0">
                <a:solidFill>
                  <a:srgbClr val="FF0000"/>
                </a:solidFill>
              </a:rPr>
              <a:t>, </a:t>
            </a:r>
            <a:r>
              <a:rPr kumimoji="1" lang="en-US" altLang="ja-JP" sz="2400" dirty="0" err="1" smtClean="0">
                <a:solidFill>
                  <a:srgbClr val="FF0000"/>
                </a:solidFill>
              </a:rPr>
              <a:t>Φcs</a:t>
            </a:r>
            <a:r>
              <a:rPr kumimoji="1" lang="ja-JP" altLang="en-US" sz="2400" dirty="0" smtClean="0">
                <a:solidFill>
                  <a:srgbClr val="FF0000"/>
                </a:solidFill>
              </a:rPr>
              <a:t>に対応</a:t>
            </a:r>
            <a:endParaRPr kumimoji="1" lang="ja-JP" altLang="en-US" sz="2400" dirty="0">
              <a:solidFill>
                <a:srgbClr val="FF0000"/>
              </a:solidFill>
            </a:endParaRPr>
          </a:p>
        </p:txBody>
      </p:sp>
      <p:sp>
        <p:nvSpPr>
          <p:cNvPr id="29" name="テキスト ボックス 28"/>
          <p:cNvSpPr txBox="1"/>
          <p:nvPr/>
        </p:nvSpPr>
        <p:spPr>
          <a:xfrm>
            <a:off x="4932040" y="4221088"/>
            <a:ext cx="4320480" cy="461665"/>
          </a:xfrm>
          <a:prstGeom prst="rect">
            <a:avLst/>
          </a:prstGeom>
          <a:noFill/>
        </p:spPr>
        <p:txBody>
          <a:bodyPr wrap="square" rtlCol="0">
            <a:spAutoFit/>
          </a:bodyPr>
          <a:lstStyle/>
          <a:p>
            <a:r>
              <a:rPr lang="en-US" altLang="ja-JP" sz="2400" dirty="0" err="1" smtClean="0">
                <a:solidFill>
                  <a:srgbClr val="FF0000"/>
                </a:solidFill>
              </a:rPr>
              <a:t>Ip</a:t>
            </a:r>
            <a:r>
              <a:rPr lang="en-US" altLang="ja-JP" sz="2400" dirty="0" smtClean="0">
                <a:solidFill>
                  <a:srgbClr val="FF0000"/>
                </a:solidFill>
              </a:rPr>
              <a:t>, </a:t>
            </a:r>
            <a:r>
              <a:rPr lang="en-US" altLang="ja-JP" sz="2400" dirty="0" err="1" smtClean="0">
                <a:solidFill>
                  <a:srgbClr val="FF0000"/>
                </a:solidFill>
              </a:rPr>
              <a:t>ρmin</a:t>
            </a:r>
            <a:r>
              <a:rPr lang="en-US" altLang="ja-JP" sz="2400" dirty="0" smtClean="0">
                <a:solidFill>
                  <a:srgbClr val="FF0000"/>
                </a:solidFill>
              </a:rPr>
              <a:t>, </a:t>
            </a:r>
            <a:r>
              <a:rPr lang="en-US" altLang="ja-JP" sz="2400" dirty="0" err="1" smtClean="0">
                <a:solidFill>
                  <a:srgbClr val="FF0000"/>
                </a:solidFill>
              </a:rPr>
              <a:t>qmin</a:t>
            </a:r>
            <a:r>
              <a:rPr lang="en-US" altLang="ja-JP" sz="2400" dirty="0" smtClean="0">
                <a:solidFill>
                  <a:srgbClr val="FF0000"/>
                </a:solidFill>
              </a:rPr>
              <a:t>, </a:t>
            </a:r>
            <a:r>
              <a:rPr lang="en-US" altLang="ja-JP" sz="2400" dirty="0" err="1" smtClean="0">
                <a:solidFill>
                  <a:srgbClr val="FF0000"/>
                </a:solidFill>
              </a:rPr>
              <a:t>Pfus</a:t>
            </a:r>
            <a:r>
              <a:rPr lang="en-US" altLang="ja-JP" sz="2400" dirty="0" smtClean="0">
                <a:solidFill>
                  <a:srgbClr val="FF0000"/>
                </a:solidFill>
              </a:rPr>
              <a:t>, &lt;ne&gt;</a:t>
            </a:r>
            <a:r>
              <a:rPr kumimoji="1" lang="ja-JP" altLang="en-US" sz="2400" dirty="0" smtClean="0">
                <a:solidFill>
                  <a:srgbClr val="FF0000"/>
                </a:solidFill>
              </a:rPr>
              <a:t>に対応</a:t>
            </a:r>
            <a:endParaRPr kumimoji="1" lang="ja-JP" altLang="en-US" sz="2400" dirty="0">
              <a:solidFill>
                <a:srgbClr val="FF0000"/>
              </a:solidFill>
            </a:endParaRPr>
          </a:p>
        </p:txBody>
      </p:sp>
      <p:cxnSp>
        <p:nvCxnSpPr>
          <p:cNvPr id="30" name="直線矢印コネクタ 29"/>
          <p:cNvCxnSpPr/>
          <p:nvPr/>
        </p:nvCxnSpPr>
        <p:spPr>
          <a:xfrm flipH="1">
            <a:off x="4572000" y="4509120"/>
            <a:ext cx="432048" cy="7200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1" descr="C:\Users\miyoshi\Desktop\学会など\2014\博士論文へ向けて\本審査にむけて\分布制御結果20150115.png"/>
          <p:cNvPicPr>
            <a:picLocks noChangeAspect="1" noChangeArrowheads="1"/>
          </p:cNvPicPr>
          <p:nvPr/>
        </p:nvPicPr>
        <p:blipFill>
          <a:blip r:embed="rId2" cstate="print"/>
          <a:srcRect t="5696" r="5007" b="6417"/>
          <a:stretch>
            <a:fillRect/>
          </a:stretch>
        </p:blipFill>
        <p:spPr bwMode="auto">
          <a:xfrm>
            <a:off x="1043608" y="0"/>
            <a:ext cx="4572000" cy="6858000"/>
          </a:xfrm>
          <a:prstGeom prst="rect">
            <a:avLst/>
          </a:prstGeom>
          <a:noFill/>
        </p:spPr>
      </p:pic>
      <p:sp>
        <p:nvSpPr>
          <p:cNvPr id="7" name="テキスト ボックス 6"/>
          <p:cNvSpPr txBox="1"/>
          <p:nvPr/>
        </p:nvSpPr>
        <p:spPr>
          <a:xfrm>
            <a:off x="2267744" y="980728"/>
            <a:ext cx="792088" cy="461665"/>
          </a:xfrm>
          <a:prstGeom prst="rect">
            <a:avLst/>
          </a:prstGeom>
          <a:noFill/>
        </p:spPr>
        <p:txBody>
          <a:bodyPr wrap="square" rtlCol="0">
            <a:spAutoFit/>
          </a:bodyPr>
          <a:lstStyle/>
          <a:p>
            <a:r>
              <a:rPr kumimoji="1" lang="en-US" altLang="ja-JP" sz="2400" dirty="0" err="1" smtClean="0">
                <a:solidFill>
                  <a:schemeClr val="bg1"/>
                </a:solidFill>
              </a:rPr>
              <a:t>Pnbi</a:t>
            </a:r>
            <a:endParaRPr kumimoji="1" lang="ja-JP" altLang="en-US" sz="2400" dirty="0">
              <a:solidFill>
                <a:schemeClr val="bg1"/>
              </a:solidFill>
            </a:endParaRPr>
          </a:p>
        </p:txBody>
      </p:sp>
      <p:sp>
        <p:nvSpPr>
          <p:cNvPr id="8" name="テキスト ボックス 7"/>
          <p:cNvSpPr txBox="1"/>
          <p:nvPr/>
        </p:nvSpPr>
        <p:spPr>
          <a:xfrm>
            <a:off x="2339752" y="2103239"/>
            <a:ext cx="792088" cy="461665"/>
          </a:xfrm>
          <a:prstGeom prst="rect">
            <a:avLst/>
          </a:prstGeom>
          <a:noFill/>
        </p:spPr>
        <p:txBody>
          <a:bodyPr wrap="square" rtlCol="0">
            <a:spAutoFit/>
          </a:bodyPr>
          <a:lstStyle/>
          <a:p>
            <a:r>
              <a:rPr kumimoji="1" lang="en-US" altLang="ja-JP" sz="2400" dirty="0" smtClean="0">
                <a:solidFill>
                  <a:schemeClr val="bg1"/>
                </a:solidFill>
              </a:rPr>
              <a:t>PRF</a:t>
            </a:r>
            <a:endParaRPr kumimoji="1" lang="ja-JP" altLang="en-US" sz="2400" dirty="0">
              <a:solidFill>
                <a:schemeClr val="bg1"/>
              </a:solidFill>
            </a:endParaRPr>
          </a:p>
        </p:txBody>
      </p:sp>
      <p:sp>
        <p:nvSpPr>
          <p:cNvPr id="9" name="テキスト ボックス 8"/>
          <p:cNvSpPr txBox="1"/>
          <p:nvPr/>
        </p:nvSpPr>
        <p:spPr>
          <a:xfrm>
            <a:off x="2339752" y="3543399"/>
            <a:ext cx="1008112" cy="461665"/>
          </a:xfrm>
          <a:prstGeom prst="rect">
            <a:avLst/>
          </a:prstGeom>
          <a:noFill/>
        </p:spPr>
        <p:txBody>
          <a:bodyPr wrap="square" rtlCol="0">
            <a:spAutoFit/>
          </a:bodyPr>
          <a:lstStyle/>
          <a:p>
            <a:r>
              <a:rPr kumimoji="1" lang="en-US" altLang="ja-JP" sz="2400" dirty="0" err="1" smtClean="0">
                <a:solidFill>
                  <a:schemeClr val="bg1"/>
                </a:solidFill>
              </a:rPr>
              <a:t>Npuff</a:t>
            </a:r>
            <a:endParaRPr kumimoji="1" lang="ja-JP" altLang="en-US" sz="2400" dirty="0">
              <a:solidFill>
                <a:schemeClr val="bg1"/>
              </a:solidFill>
            </a:endParaRPr>
          </a:p>
        </p:txBody>
      </p:sp>
      <p:sp>
        <p:nvSpPr>
          <p:cNvPr id="10" name="テキスト ボックス 9"/>
          <p:cNvSpPr txBox="1"/>
          <p:nvPr/>
        </p:nvSpPr>
        <p:spPr>
          <a:xfrm>
            <a:off x="2331368" y="4983559"/>
            <a:ext cx="944488" cy="461665"/>
          </a:xfrm>
          <a:prstGeom prst="rect">
            <a:avLst/>
          </a:prstGeom>
          <a:noFill/>
        </p:spPr>
        <p:txBody>
          <a:bodyPr wrap="square" rtlCol="0">
            <a:spAutoFit/>
          </a:bodyPr>
          <a:lstStyle/>
          <a:p>
            <a:r>
              <a:rPr kumimoji="1" lang="en-US" altLang="ja-JP" sz="2400" dirty="0" err="1" smtClean="0">
                <a:solidFill>
                  <a:schemeClr val="bg1"/>
                </a:solidFill>
              </a:rPr>
              <a:t>PhiCS</a:t>
            </a:r>
            <a:endParaRPr kumimoji="1" lang="ja-JP" altLang="en-US" sz="2400" dirty="0">
              <a:solidFill>
                <a:schemeClr val="bg1"/>
              </a:solidFill>
            </a:endParaRPr>
          </a:p>
        </p:txBody>
      </p:sp>
      <p:sp>
        <p:nvSpPr>
          <p:cNvPr id="11" name="テキスト ボックス 10"/>
          <p:cNvSpPr txBox="1"/>
          <p:nvPr/>
        </p:nvSpPr>
        <p:spPr>
          <a:xfrm>
            <a:off x="4427984" y="836712"/>
            <a:ext cx="792088" cy="461665"/>
          </a:xfrm>
          <a:prstGeom prst="rect">
            <a:avLst/>
          </a:prstGeom>
          <a:noFill/>
        </p:spPr>
        <p:txBody>
          <a:bodyPr wrap="square" rtlCol="0">
            <a:spAutoFit/>
          </a:bodyPr>
          <a:lstStyle/>
          <a:p>
            <a:r>
              <a:rPr kumimoji="1" lang="en-US" altLang="ja-JP" sz="2400" dirty="0" err="1" smtClean="0">
                <a:solidFill>
                  <a:schemeClr val="bg1"/>
                </a:solidFill>
              </a:rPr>
              <a:t>Ip</a:t>
            </a:r>
            <a:endParaRPr kumimoji="1" lang="ja-JP" altLang="en-US" sz="2400" dirty="0">
              <a:solidFill>
                <a:schemeClr val="bg1"/>
              </a:solidFill>
            </a:endParaRPr>
          </a:p>
        </p:txBody>
      </p:sp>
      <p:sp>
        <p:nvSpPr>
          <p:cNvPr id="12" name="テキスト ボックス 11"/>
          <p:cNvSpPr txBox="1"/>
          <p:nvPr/>
        </p:nvSpPr>
        <p:spPr>
          <a:xfrm>
            <a:off x="4283968" y="2031231"/>
            <a:ext cx="864096" cy="461665"/>
          </a:xfrm>
          <a:prstGeom prst="rect">
            <a:avLst/>
          </a:prstGeom>
          <a:noFill/>
        </p:spPr>
        <p:txBody>
          <a:bodyPr wrap="square" rtlCol="0">
            <a:spAutoFit/>
          </a:bodyPr>
          <a:lstStyle/>
          <a:p>
            <a:r>
              <a:rPr kumimoji="1" lang="en-US" altLang="ja-JP" sz="2400" dirty="0" err="1" smtClean="0">
                <a:solidFill>
                  <a:schemeClr val="bg1"/>
                </a:solidFill>
              </a:rPr>
              <a:t>ρmin</a:t>
            </a:r>
            <a:endParaRPr kumimoji="1" lang="ja-JP" altLang="en-US" sz="2400" dirty="0">
              <a:solidFill>
                <a:schemeClr val="bg1"/>
              </a:solidFill>
            </a:endParaRPr>
          </a:p>
        </p:txBody>
      </p:sp>
      <p:sp>
        <p:nvSpPr>
          <p:cNvPr id="13" name="テキスト ボックス 12"/>
          <p:cNvSpPr txBox="1"/>
          <p:nvPr/>
        </p:nvSpPr>
        <p:spPr>
          <a:xfrm>
            <a:off x="4355976" y="3429000"/>
            <a:ext cx="792088" cy="461665"/>
          </a:xfrm>
          <a:prstGeom prst="rect">
            <a:avLst/>
          </a:prstGeom>
          <a:noFill/>
        </p:spPr>
        <p:txBody>
          <a:bodyPr wrap="square" rtlCol="0">
            <a:spAutoFit/>
          </a:bodyPr>
          <a:lstStyle/>
          <a:p>
            <a:r>
              <a:rPr kumimoji="1" lang="en-US" altLang="ja-JP" sz="2400" dirty="0" err="1" smtClean="0">
                <a:solidFill>
                  <a:schemeClr val="bg1"/>
                </a:solidFill>
              </a:rPr>
              <a:t>qmin</a:t>
            </a:r>
            <a:endParaRPr kumimoji="1" lang="ja-JP" altLang="en-US" sz="2400" dirty="0">
              <a:solidFill>
                <a:schemeClr val="bg1"/>
              </a:solidFill>
            </a:endParaRPr>
          </a:p>
        </p:txBody>
      </p:sp>
      <p:sp>
        <p:nvSpPr>
          <p:cNvPr id="14" name="テキスト ボックス 13"/>
          <p:cNvSpPr txBox="1"/>
          <p:nvPr/>
        </p:nvSpPr>
        <p:spPr>
          <a:xfrm>
            <a:off x="4499992" y="4077072"/>
            <a:ext cx="792088" cy="461665"/>
          </a:xfrm>
          <a:prstGeom prst="rect">
            <a:avLst/>
          </a:prstGeom>
          <a:noFill/>
        </p:spPr>
        <p:txBody>
          <a:bodyPr wrap="square" rtlCol="0">
            <a:spAutoFit/>
          </a:bodyPr>
          <a:lstStyle/>
          <a:p>
            <a:r>
              <a:rPr kumimoji="1" lang="en-US" altLang="ja-JP" sz="2400" dirty="0" err="1" smtClean="0">
                <a:solidFill>
                  <a:schemeClr val="bg1"/>
                </a:solidFill>
              </a:rPr>
              <a:t>Pfus</a:t>
            </a:r>
            <a:endParaRPr kumimoji="1" lang="ja-JP" altLang="en-US" sz="2400" dirty="0">
              <a:solidFill>
                <a:schemeClr val="bg1"/>
              </a:solidFill>
            </a:endParaRPr>
          </a:p>
        </p:txBody>
      </p:sp>
      <p:sp>
        <p:nvSpPr>
          <p:cNvPr id="15" name="テキスト ボックス 14"/>
          <p:cNvSpPr txBox="1"/>
          <p:nvPr/>
        </p:nvSpPr>
        <p:spPr>
          <a:xfrm>
            <a:off x="4427984" y="5301208"/>
            <a:ext cx="936104" cy="461665"/>
          </a:xfrm>
          <a:prstGeom prst="rect">
            <a:avLst/>
          </a:prstGeom>
          <a:noFill/>
        </p:spPr>
        <p:txBody>
          <a:bodyPr wrap="square" rtlCol="0">
            <a:spAutoFit/>
          </a:bodyPr>
          <a:lstStyle/>
          <a:p>
            <a:r>
              <a:rPr kumimoji="1" lang="en-US" altLang="ja-JP" sz="2400" dirty="0" smtClean="0">
                <a:solidFill>
                  <a:schemeClr val="bg1"/>
                </a:solidFill>
              </a:rPr>
              <a:t>&lt;ne&gt;</a:t>
            </a:r>
            <a:endParaRPr kumimoji="1" lang="ja-JP" altLang="en-US" sz="2400" dirty="0">
              <a:solidFill>
                <a:schemeClr val="bg1"/>
              </a:solidFill>
            </a:endParaRPr>
          </a:p>
        </p:txBody>
      </p:sp>
      <p:sp>
        <p:nvSpPr>
          <p:cNvPr id="16" name="タイトル 1"/>
          <p:cNvSpPr txBox="1">
            <a:spLocks/>
          </p:cNvSpPr>
          <p:nvPr/>
        </p:nvSpPr>
        <p:spPr>
          <a:xfrm>
            <a:off x="5796136" y="274320"/>
            <a:ext cx="3137552"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3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結果図</a:t>
            </a:r>
            <a:endParaRPr kumimoji="1" lang="ja-JP" alt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24" name="テキスト ボックス 23"/>
          <p:cNvSpPr txBox="1"/>
          <p:nvPr/>
        </p:nvSpPr>
        <p:spPr>
          <a:xfrm>
            <a:off x="5940152" y="1124744"/>
            <a:ext cx="2952328" cy="1200329"/>
          </a:xfrm>
          <a:prstGeom prst="rect">
            <a:avLst/>
          </a:prstGeom>
          <a:noFill/>
        </p:spPr>
        <p:txBody>
          <a:bodyPr wrap="square" rtlCol="0">
            <a:spAutoFit/>
          </a:bodyPr>
          <a:lstStyle/>
          <a:p>
            <a:r>
              <a:rPr kumimoji="1" lang="en-US" altLang="ja-JP" sz="2400" dirty="0" err="1" smtClean="0"/>
              <a:t>Ip</a:t>
            </a:r>
            <a:r>
              <a:rPr kumimoji="1" lang="en-US" altLang="ja-JP" sz="2400" dirty="0" smtClean="0"/>
              <a:t>=9.1MA</a:t>
            </a:r>
          </a:p>
          <a:p>
            <a:r>
              <a:rPr kumimoji="1" lang="en-US" altLang="ja-JP" sz="2400" dirty="0" err="1" smtClean="0"/>
              <a:t>Pfus</a:t>
            </a:r>
            <a:r>
              <a:rPr kumimoji="1" lang="en-US" altLang="ja-JP" sz="2400" dirty="0" smtClean="0"/>
              <a:t>=340 MW</a:t>
            </a:r>
          </a:p>
          <a:p>
            <a:r>
              <a:rPr lang="ja-JP" altLang="en-US" sz="2400" dirty="0" smtClean="0"/>
              <a:t>にほぼ保たれている</a:t>
            </a:r>
            <a:endParaRPr lang="en-US" altLang="ja-JP" sz="2400" dirty="0" smtClean="0"/>
          </a:p>
        </p:txBody>
      </p:sp>
      <p:sp>
        <p:nvSpPr>
          <p:cNvPr id="26" name="テキスト ボックス 25"/>
          <p:cNvSpPr txBox="1"/>
          <p:nvPr/>
        </p:nvSpPr>
        <p:spPr>
          <a:xfrm>
            <a:off x="6012160" y="2780928"/>
            <a:ext cx="3131840" cy="1569660"/>
          </a:xfrm>
          <a:prstGeom prst="rect">
            <a:avLst/>
          </a:prstGeom>
          <a:noFill/>
        </p:spPr>
        <p:txBody>
          <a:bodyPr wrap="square" rtlCol="0">
            <a:spAutoFit/>
          </a:bodyPr>
          <a:lstStyle/>
          <a:p>
            <a:r>
              <a:rPr kumimoji="1" lang="ja-JP" altLang="en-US" sz="2400" dirty="0" smtClean="0"/>
              <a:t>安全係数最小値は目標値に完全に一致はしていないが、近い値に追従している。</a:t>
            </a:r>
            <a:endParaRPr kumimoji="1" lang="ja-JP" altLang="en-US" sz="2400" dirty="0"/>
          </a:p>
        </p:txBody>
      </p:sp>
      <p:sp>
        <p:nvSpPr>
          <p:cNvPr id="27" name="左矢印 26"/>
          <p:cNvSpPr/>
          <p:nvPr/>
        </p:nvSpPr>
        <p:spPr>
          <a:xfrm>
            <a:off x="5508104" y="3140968"/>
            <a:ext cx="504056"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5724128" y="4869160"/>
            <a:ext cx="3240360" cy="1569660"/>
          </a:xfrm>
          <a:prstGeom prst="rect">
            <a:avLst/>
          </a:prstGeom>
          <a:noFill/>
        </p:spPr>
        <p:txBody>
          <a:bodyPr wrap="square" rtlCol="0">
            <a:spAutoFit/>
          </a:bodyPr>
          <a:lstStyle/>
          <a:p>
            <a:r>
              <a:rPr kumimoji="1" lang="ja-JP" altLang="en-US" sz="2400" dirty="0" smtClean="0">
                <a:solidFill>
                  <a:srgbClr val="FF0000"/>
                </a:solidFill>
              </a:rPr>
              <a:t>総電流値をほぼ一定に保ったまま分布のみを変化させることが出来ている。</a:t>
            </a:r>
            <a:endParaRPr kumimoji="1" lang="ja-JP" altLang="en-US" sz="2400"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iyoshi\Desktop\学会など\2014\博士論文へ向けて\本審査にむけて\分布制御結果20150122.png"/>
          <p:cNvPicPr>
            <a:picLocks noChangeAspect="1" noChangeArrowheads="1"/>
          </p:cNvPicPr>
          <p:nvPr/>
        </p:nvPicPr>
        <p:blipFill>
          <a:blip r:embed="rId2" cstate="print"/>
          <a:srcRect t="5398" r="5335" b="6068"/>
          <a:stretch>
            <a:fillRect/>
          </a:stretch>
        </p:blipFill>
        <p:spPr bwMode="auto">
          <a:xfrm>
            <a:off x="179512" y="72008"/>
            <a:ext cx="5124020" cy="6669360"/>
          </a:xfrm>
          <a:prstGeom prst="rect">
            <a:avLst/>
          </a:prstGeom>
          <a:noFill/>
        </p:spPr>
      </p:pic>
      <p:sp>
        <p:nvSpPr>
          <p:cNvPr id="7" name="テキスト ボックス 6"/>
          <p:cNvSpPr txBox="1"/>
          <p:nvPr/>
        </p:nvSpPr>
        <p:spPr>
          <a:xfrm>
            <a:off x="1847148" y="980728"/>
            <a:ext cx="792088" cy="461665"/>
          </a:xfrm>
          <a:prstGeom prst="rect">
            <a:avLst/>
          </a:prstGeom>
          <a:noFill/>
        </p:spPr>
        <p:txBody>
          <a:bodyPr wrap="square" rtlCol="0">
            <a:spAutoFit/>
          </a:bodyPr>
          <a:lstStyle/>
          <a:p>
            <a:r>
              <a:rPr kumimoji="1" lang="en-US" altLang="ja-JP" sz="2400" dirty="0" err="1" smtClean="0">
                <a:solidFill>
                  <a:schemeClr val="bg1"/>
                </a:solidFill>
              </a:rPr>
              <a:t>Pnbi</a:t>
            </a:r>
            <a:endParaRPr kumimoji="1" lang="ja-JP" altLang="en-US" sz="2400" dirty="0">
              <a:solidFill>
                <a:schemeClr val="bg1"/>
              </a:solidFill>
            </a:endParaRPr>
          </a:p>
        </p:txBody>
      </p:sp>
      <p:sp>
        <p:nvSpPr>
          <p:cNvPr id="8" name="テキスト ボックス 7"/>
          <p:cNvSpPr txBox="1"/>
          <p:nvPr/>
        </p:nvSpPr>
        <p:spPr>
          <a:xfrm>
            <a:off x="1919156" y="2103239"/>
            <a:ext cx="792088" cy="461665"/>
          </a:xfrm>
          <a:prstGeom prst="rect">
            <a:avLst/>
          </a:prstGeom>
          <a:noFill/>
        </p:spPr>
        <p:txBody>
          <a:bodyPr wrap="square" rtlCol="0">
            <a:spAutoFit/>
          </a:bodyPr>
          <a:lstStyle/>
          <a:p>
            <a:r>
              <a:rPr kumimoji="1" lang="en-US" altLang="ja-JP" sz="2400" dirty="0" smtClean="0">
                <a:solidFill>
                  <a:schemeClr val="bg1"/>
                </a:solidFill>
              </a:rPr>
              <a:t>PRF</a:t>
            </a:r>
            <a:endParaRPr kumimoji="1" lang="ja-JP" altLang="en-US" sz="2400" dirty="0">
              <a:solidFill>
                <a:schemeClr val="bg1"/>
              </a:solidFill>
            </a:endParaRPr>
          </a:p>
        </p:txBody>
      </p:sp>
      <p:sp>
        <p:nvSpPr>
          <p:cNvPr id="9" name="テキスト ボックス 8"/>
          <p:cNvSpPr txBox="1"/>
          <p:nvPr/>
        </p:nvSpPr>
        <p:spPr>
          <a:xfrm>
            <a:off x="1763688" y="3543399"/>
            <a:ext cx="1008112" cy="461665"/>
          </a:xfrm>
          <a:prstGeom prst="rect">
            <a:avLst/>
          </a:prstGeom>
          <a:noFill/>
        </p:spPr>
        <p:txBody>
          <a:bodyPr wrap="square" rtlCol="0">
            <a:spAutoFit/>
          </a:bodyPr>
          <a:lstStyle/>
          <a:p>
            <a:r>
              <a:rPr kumimoji="1" lang="en-US" altLang="ja-JP" sz="2400" dirty="0" err="1" smtClean="0">
                <a:solidFill>
                  <a:schemeClr val="bg1"/>
                </a:solidFill>
              </a:rPr>
              <a:t>Npuff</a:t>
            </a:r>
            <a:endParaRPr kumimoji="1" lang="ja-JP" altLang="en-US" sz="2400" dirty="0">
              <a:solidFill>
                <a:schemeClr val="bg1"/>
              </a:solidFill>
            </a:endParaRPr>
          </a:p>
        </p:txBody>
      </p:sp>
      <p:sp>
        <p:nvSpPr>
          <p:cNvPr id="10" name="テキスト ボックス 9"/>
          <p:cNvSpPr txBox="1"/>
          <p:nvPr/>
        </p:nvSpPr>
        <p:spPr>
          <a:xfrm>
            <a:off x="1763688" y="4983559"/>
            <a:ext cx="944488" cy="461665"/>
          </a:xfrm>
          <a:prstGeom prst="rect">
            <a:avLst/>
          </a:prstGeom>
          <a:noFill/>
        </p:spPr>
        <p:txBody>
          <a:bodyPr wrap="square" rtlCol="0">
            <a:spAutoFit/>
          </a:bodyPr>
          <a:lstStyle/>
          <a:p>
            <a:r>
              <a:rPr kumimoji="1" lang="en-US" altLang="ja-JP" sz="2400" dirty="0" err="1" smtClean="0">
                <a:solidFill>
                  <a:schemeClr val="bg1"/>
                </a:solidFill>
              </a:rPr>
              <a:t>PhiCS</a:t>
            </a:r>
            <a:endParaRPr kumimoji="1" lang="ja-JP" altLang="en-US" sz="2400" dirty="0">
              <a:solidFill>
                <a:schemeClr val="bg1"/>
              </a:solidFill>
            </a:endParaRPr>
          </a:p>
        </p:txBody>
      </p:sp>
      <p:sp>
        <p:nvSpPr>
          <p:cNvPr id="11" name="テキスト ボックス 10"/>
          <p:cNvSpPr txBox="1"/>
          <p:nvPr/>
        </p:nvSpPr>
        <p:spPr>
          <a:xfrm>
            <a:off x="4007388" y="836712"/>
            <a:ext cx="792088" cy="461665"/>
          </a:xfrm>
          <a:prstGeom prst="rect">
            <a:avLst/>
          </a:prstGeom>
          <a:noFill/>
        </p:spPr>
        <p:txBody>
          <a:bodyPr wrap="square" rtlCol="0">
            <a:spAutoFit/>
          </a:bodyPr>
          <a:lstStyle/>
          <a:p>
            <a:r>
              <a:rPr kumimoji="1" lang="en-US" altLang="ja-JP" sz="2400" dirty="0" err="1" smtClean="0">
                <a:solidFill>
                  <a:schemeClr val="bg1"/>
                </a:solidFill>
              </a:rPr>
              <a:t>Ip</a:t>
            </a:r>
            <a:endParaRPr kumimoji="1" lang="ja-JP" altLang="en-US" sz="2400" dirty="0">
              <a:solidFill>
                <a:schemeClr val="bg1"/>
              </a:solidFill>
            </a:endParaRPr>
          </a:p>
        </p:txBody>
      </p:sp>
      <p:sp>
        <p:nvSpPr>
          <p:cNvPr id="12" name="テキスト ボックス 11"/>
          <p:cNvSpPr txBox="1"/>
          <p:nvPr/>
        </p:nvSpPr>
        <p:spPr>
          <a:xfrm>
            <a:off x="3863372" y="2031231"/>
            <a:ext cx="864096" cy="461665"/>
          </a:xfrm>
          <a:prstGeom prst="rect">
            <a:avLst/>
          </a:prstGeom>
          <a:noFill/>
        </p:spPr>
        <p:txBody>
          <a:bodyPr wrap="square" rtlCol="0">
            <a:spAutoFit/>
          </a:bodyPr>
          <a:lstStyle/>
          <a:p>
            <a:r>
              <a:rPr kumimoji="1" lang="en-US" altLang="ja-JP" sz="2400" dirty="0" err="1" smtClean="0">
                <a:solidFill>
                  <a:schemeClr val="bg1"/>
                </a:solidFill>
              </a:rPr>
              <a:t>ρmin</a:t>
            </a:r>
            <a:endParaRPr kumimoji="1" lang="ja-JP" altLang="en-US" sz="2400" dirty="0">
              <a:solidFill>
                <a:schemeClr val="bg1"/>
              </a:solidFill>
            </a:endParaRPr>
          </a:p>
        </p:txBody>
      </p:sp>
      <p:sp>
        <p:nvSpPr>
          <p:cNvPr id="13" name="テキスト ボックス 12"/>
          <p:cNvSpPr txBox="1"/>
          <p:nvPr/>
        </p:nvSpPr>
        <p:spPr>
          <a:xfrm>
            <a:off x="3935380" y="3429000"/>
            <a:ext cx="792088" cy="461665"/>
          </a:xfrm>
          <a:prstGeom prst="rect">
            <a:avLst/>
          </a:prstGeom>
          <a:noFill/>
        </p:spPr>
        <p:txBody>
          <a:bodyPr wrap="square" rtlCol="0">
            <a:spAutoFit/>
          </a:bodyPr>
          <a:lstStyle/>
          <a:p>
            <a:r>
              <a:rPr kumimoji="1" lang="en-US" altLang="ja-JP" sz="2400" dirty="0" err="1" smtClean="0">
                <a:solidFill>
                  <a:schemeClr val="bg1"/>
                </a:solidFill>
              </a:rPr>
              <a:t>qmin</a:t>
            </a:r>
            <a:endParaRPr kumimoji="1" lang="ja-JP" altLang="en-US" sz="2400" dirty="0">
              <a:solidFill>
                <a:schemeClr val="bg1"/>
              </a:solidFill>
            </a:endParaRPr>
          </a:p>
        </p:txBody>
      </p:sp>
      <p:sp>
        <p:nvSpPr>
          <p:cNvPr id="14" name="テキスト ボックス 13"/>
          <p:cNvSpPr txBox="1"/>
          <p:nvPr/>
        </p:nvSpPr>
        <p:spPr>
          <a:xfrm>
            <a:off x="4079396" y="4077072"/>
            <a:ext cx="792088" cy="461665"/>
          </a:xfrm>
          <a:prstGeom prst="rect">
            <a:avLst/>
          </a:prstGeom>
          <a:noFill/>
        </p:spPr>
        <p:txBody>
          <a:bodyPr wrap="square" rtlCol="0">
            <a:spAutoFit/>
          </a:bodyPr>
          <a:lstStyle/>
          <a:p>
            <a:r>
              <a:rPr kumimoji="1" lang="en-US" altLang="ja-JP" sz="2400" dirty="0" err="1" smtClean="0">
                <a:solidFill>
                  <a:schemeClr val="bg1"/>
                </a:solidFill>
              </a:rPr>
              <a:t>Pfus</a:t>
            </a:r>
            <a:endParaRPr kumimoji="1" lang="ja-JP" altLang="en-US" sz="2400" dirty="0">
              <a:solidFill>
                <a:schemeClr val="bg1"/>
              </a:solidFill>
            </a:endParaRPr>
          </a:p>
        </p:txBody>
      </p:sp>
      <p:sp>
        <p:nvSpPr>
          <p:cNvPr id="15" name="テキスト ボックス 14"/>
          <p:cNvSpPr txBox="1"/>
          <p:nvPr/>
        </p:nvSpPr>
        <p:spPr>
          <a:xfrm>
            <a:off x="4007388" y="5301208"/>
            <a:ext cx="936104" cy="461665"/>
          </a:xfrm>
          <a:prstGeom prst="rect">
            <a:avLst/>
          </a:prstGeom>
          <a:noFill/>
        </p:spPr>
        <p:txBody>
          <a:bodyPr wrap="square" rtlCol="0">
            <a:spAutoFit/>
          </a:bodyPr>
          <a:lstStyle/>
          <a:p>
            <a:r>
              <a:rPr kumimoji="1" lang="en-US" altLang="ja-JP" sz="2400" dirty="0" smtClean="0">
                <a:solidFill>
                  <a:schemeClr val="bg1"/>
                </a:solidFill>
              </a:rPr>
              <a:t>&lt;ne&gt;</a:t>
            </a:r>
            <a:endParaRPr kumimoji="1" lang="ja-JP" altLang="en-US" sz="2400" dirty="0">
              <a:solidFill>
                <a:schemeClr val="bg1"/>
              </a:solidFill>
            </a:endParaRPr>
          </a:p>
        </p:txBody>
      </p:sp>
      <p:sp>
        <p:nvSpPr>
          <p:cNvPr id="16" name="タイトル 1"/>
          <p:cNvSpPr txBox="1">
            <a:spLocks/>
          </p:cNvSpPr>
          <p:nvPr/>
        </p:nvSpPr>
        <p:spPr>
          <a:xfrm>
            <a:off x="5796136" y="274320"/>
            <a:ext cx="3137552"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43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重み関数による変化</a:t>
            </a:r>
            <a:endParaRPr kumimoji="1" lang="ja-JP" alt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10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436096" y="4256236"/>
            <a:ext cx="3400425" cy="295275"/>
          </a:xfrm>
          <a:prstGeom prst="rect">
            <a:avLst/>
          </a:prstGeom>
          <a:noFill/>
        </p:spPr>
      </p:pic>
      <p:pic>
        <p:nvPicPr>
          <p:cNvPr id="20"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471593" y="3327375"/>
            <a:ext cx="3528391" cy="294825"/>
          </a:xfrm>
          <a:prstGeom prst="rect">
            <a:avLst/>
          </a:prstGeom>
          <a:noFill/>
        </p:spPr>
      </p:pic>
      <p:sp>
        <p:nvSpPr>
          <p:cNvPr id="21" name="円/楕円 20"/>
          <p:cNvSpPr/>
          <p:nvPr/>
        </p:nvSpPr>
        <p:spPr>
          <a:xfrm>
            <a:off x="6588224" y="3327375"/>
            <a:ext cx="648072"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6543926" y="4256236"/>
            <a:ext cx="548354"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a:off x="7092280" y="3687415"/>
            <a:ext cx="43204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6012160" y="4551511"/>
            <a:ext cx="2304256" cy="461665"/>
          </a:xfrm>
          <a:prstGeom prst="rect">
            <a:avLst/>
          </a:prstGeom>
          <a:noFill/>
        </p:spPr>
        <p:txBody>
          <a:bodyPr wrap="square" rtlCol="0">
            <a:spAutoFit/>
          </a:bodyPr>
          <a:lstStyle/>
          <a:p>
            <a:r>
              <a:rPr kumimoji="1" lang="en-US" altLang="ja-JP" sz="2400" dirty="0" err="1" smtClean="0"/>
              <a:t>Ip</a:t>
            </a:r>
            <a:r>
              <a:rPr kumimoji="1" lang="ja-JP" altLang="en-US" sz="2400" dirty="0" smtClean="0"/>
              <a:t>の重みを低減</a:t>
            </a:r>
            <a:endParaRPr kumimoji="1" lang="ja-JP" altLang="en-US" sz="2400" dirty="0"/>
          </a:p>
        </p:txBody>
      </p:sp>
      <p:sp>
        <p:nvSpPr>
          <p:cNvPr id="29" name="左矢印 28"/>
          <p:cNvSpPr/>
          <p:nvPr/>
        </p:nvSpPr>
        <p:spPr>
          <a:xfrm>
            <a:off x="5364088" y="5661248"/>
            <a:ext cx="576064"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6012160" y="5445224"/>
            <a:ext cx="2808312" cy="830997"/>
          </a:xfrm>
          <a:prstGeom prst="rect">
            <a:avLst/>
          </a:prstGeom>
          <a:noFill/>
        </p:spPr>
        <p:txBody>
          <a:bodyPr wrap="square" rtlCol="0">
            <a:spAutoFit/>
          </a:bodyPr>
          <a:lstStyle/>
          <a:p>
            <a:r>
              <a:rPr kumimoji="1" lang="ja-JP" altLang="en-US" sz="2400" dirty="0" smtClean="0"/>
              <a:t>密度の偏差が小さくなった</a:t>
            </a:r>
            <a:endParaRPr kumimoji="1" lang="ja-JP" altLang="en-US" sz="2400" dirty="0"/>
          </a:p>
        </p:txBody>
      </p:sp>
      <p:sp>
        <p:nvSpPr>
          <p:cNvPr id="31" name="左矢印 30"/>
          <p:cNvSpPr/>
          <p:nvPr/>
        </p:nvSpPr>
        <p:spPr>
          <a:xfrm rot="2189761">
            <a:off x="5234729" y="1294179"/>
            <a:ext cx="1200823" cy="4452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5436096" y="1916832"/>
            <a:ext cx="3456384" cy="1200329"/>
          </a:xfrm>
          <a:prstGeom prst="rect">
            <a:avLst/>
          </a:prstGeom>
          <a:noFill/>
        </p:spPr>
        <p:txBody>
          <a:bodyPr wrap="square" rtlCol="0">
            <a:spAutoFit/>
          </a:bodyPr>
          <a:lstStyle/>
          <a:p>
            <a:r>
              <a:rPr kumimoji="1" lang="ja-JP" altLang="en-US" sz="2400" dirty="0" smtClean="0"/>
              <a:t>偏差の絶対値はさほど変わらないが、符号が変わっている</a:t>
            </a:r>
            <a:endParaRPr kumimoji="1" lang="ja-JP" alt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384"/>
            <a:ext cx="7498080" cy="1143000"/>
          </a:xfrm>
        </p:spPr>
        <p:txBody>
          <a:bodyPr/>
          <a:lstStyle/>
          <a:p>
            <a:pPr algn="ctr"/>
            <a:r>
              <a:rPr kumimoji="1" lang="ja-JP" altLang="en-US" dirty="0" smtClean="0"/>
              <a:t>結果図（電流分布）</a:t>
            </a:r>
            <a:endParaRPr kumimoji="1" lang="ja-JP" altLang="en-US" dirty="0"/>
          </a:p>
        </p:txBody>
      </p:sp>
      <p:pic>
        <p:nvPicPr>
          <p:cNvPr id="125954" name="Picture 2"/>
          <p:cNvPicPr>
            <a:picLocks noChangeAspect="1" noChangeArrowheads="1"/>
          </p:cNvPicPr>
          <p:nvPr/>
        </p:nvPicPr>
        <p:blipFill>
          <a:blip r:embed="rId2" cstate="print"/>
          <a:srcRect/>
          <a:stretch>
            <a:fillRect/>
          </a:stretch>
        </p:blipFill>
        <p:spPr bwMode="auto">
          <a:xfrm>
            <a:off x="1043608" y="1039065"/>
            <a:ext cx="3697656" cy="2520279"/>
          </a:xfrm>
          <a:prstGeom prst="rect">
            <a:avLst/>
          </a:prstGeom>
          <a:noFill/>
          <a:ln w="9525">
            <a:noFill/>
            <a:miter lim="800000"/>
            <a:headEnd/>
            <a:tailEnd/>
          </a:ln>
          <a:effectLst/>
        </p:spPr>
      </p:pic>
      <p:sp>
        <p:nvSpPr>
          <p:cNvPr id="4" name="右矢印 3"/>
          <p:cNvSpPr/>
          <p:nvPr/>
        </p:nvSpPr>
        <p:spPr>
          <a:xfrm>
            <a:off x="4860032" y="1975168"/>
            <a:ext cx="43204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5955" name="Picture 3"/>
          <p:cNvPicPr>
            <a:picLocks noChangeAspect="1" noChangeArrowheads="1"/>
          </p:cNvPicPr>
          <p:nvPr/>
        </p:nvPicPr>
        <p:blipFill>
          <a:blip r:embed="rId3" cstate="print"/>
          <a:srcRect l="6836"/>
          <a:stretch>
            <a:fillRect/>
          </a:stretch>
        </p:blipFill>
        <p:spPr bwMode="auto">
          <a:xfrm>
            <a:off x="5364088" y="967056"/>
            <a:ext cx="3660533" cy="2592288"/>
          </a:xfrm>
          <a:prstGeom prst="rect">
            <a:avLst/>
          </a:prstGeom>
          <a:noFill/>
          <a:ln w="9525">
            <a:noFill/>
            <a:miter lim="800000"/>
            <a:headEnd/>
            <a:tailEnd/>
          </a:ln>
          <a:effectLst/>
        </p:spPr>
      </p:pic>
      <p:cxnSp>
        <p:nvCxnSpPr>
          <p:cNvPr id="7" name="直線コネクタ 6"/>
          <p:cNvCxnSpPr/>
          <p:nvPr/>
        </p:nvCxnSpPr>
        <p:spPr>
          <a:xfrm flipV="1">
            <a:off x="1475656" y="2119184"/>
            <a:ext cx="288032"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691680" y="1759144"/>
            <a:ext cx="720080" cy="461665"/>
          </a:xfrm>
          <a:prstGeom prst="rect">
            <a:avLst/>
          </a:prstGeom>
          <a:noFill/>
        </p:spPr>
        <p:txBody>
          <a:bodyPr wrap="square" rtlCol="0">
            <a:spAutoFit/>
          </a:bodyPr>
          <a:lstStyle/>
          <a:p>
            <a:r>
              <a:rPr kumimoji="1" lang="en-US" altLang="ja-JP" sz="2400" dirty="0" err="1" smtClean="0"/>
              <a:t>jnbi</a:t>
            </a:r>
            <a:endParaRPr kumimoji="1" lang="ja-JP" altLang="en-US" sz="2400" dirty="0"/>
          </a:p>
        </p:txBody>
      </p:sp>
      <p:cxnSp>
        <p:nvCxnSpPr>
          <p:cNvPr id="9" name="直線コネクタ 8"/>
          <p:cNvCxnSpPr/>
          <p:nvPr/>
        </p:nvCxnSpPr>
        <p:spPr>
          <a:xfrm flipV="1">
            <a:off x="2339752" y="1975168"/>
            <a:ext cx="288032"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555776" y="1615128"/>
            <a:ext cx="720080" cy="461665"/>
          </a:xfrm>
          <a:prstGeom prst="rect">
            <a:avLst/>
          </a:prstGeom>
          <a:noFill/>
        </p:spPr>
        <p:txBody>
          <a:bodyPr wrap="square" rtlCol="0">
            <a:spAutoFit/>
          </a:bodyPr>
          <a:lstStyle/>
          <a:p>
            <a:r>
              <a:rPr kumimoji="1" lang="en-US" altLang="ja-JP" sz="2400" dirty="0" err="1" smtClean="0"/>
              <a:t>jbs</a:t>
            </a:r>
            <a:endParaRPr kumimoji="1" lang="ja-JP" altLang="en-US" sz="2400" dirty="0"/>
          </a:p>
        </p:txBody>
      </p:sp>
      <p:cxnSp>
        <p:nvCxnSpPr>
          <p:cNvPr id="11" name="直線コネクタ 10"/>
          <p:cNvCxnSpPr/>
          <p:nvPr/>
        </p:nvCxnSpPr>
        <p:spPr>
          <a:xfrm flipV="1">
            <a:off x="1907704" y="2623240"/>
            <a:ext cx="216024"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051720" y="2263200"/>
            <a:ext cx="720080" cy="461665"/>
          </a:xfrm>
          <a:prstGeom prst="rect">
            <a:avLst/>
          </a:prstGeom>
          <a:noFill/>
        </p:spPr>
        <p:txBody>
          <a:bodyPr wrap="square" rtlCol="0">
            <a:spAutoFit/>
          </a:bodyPr>
          <a:lstStyle/>
          <a:p>
            <a:r>
              <a:rPr kumimoji="1" lang="en-US" altLang="ja-JP" sz="2400" dirty="0" err="1" smtClean="0"/>
              <a:t>joh</a:t>
            </a:r>
            <a:endParaRPr kumimoji="1" lang="ja-JP" altLang="en-US" sz="2400" dirty="0"/>
          </a:p>
        </p:txBody>
      </p:sp>
      <p:cxnSp>
        <p:nvCxnSpPr>
          <p:cNvPr id="15" name="直線コネクタ 14"/>
          <p:cNvCxnSpPr/>
          <p:nvPr/>
        </p:nvCxnSpPr>
        <p:spPr>
          <a:xfrm flipV="1">
            <a:off x="3275856" y="2191192"/>
            <a:ext cx="0"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3059832" y="1759144"/>
            <a:ext cx="720080" cy="461665"/>
          </a:xfrm>
          <a:prstGeom prst="rect">
            <a:avLst/>
          </a:prstGeom>
          <a:noFill/>
        </p:spPr>
        <p:txBody>
          <a:bodyPr wrap="square" rtlCol="0">
            <a:spAutoFit/>
          </a:bodyPr>
          <a:lstStyle/>
          <a:p>
            <a:r>
              <a:rPr kumimoji="1" lang="en-US" altLang="ja-JP" sz="2400" dirty="0" err="1" smtClean="0"/>
              <a:t>jRF</a:t>
            </a:r>
            <a:endParaRPr kumimoji="1" lang="ja-JP" altLang="en-US" sz="2400" dirty="0"/>
          </a:p>
        </p:txBody>
      </p:sp>
      <p:sp>
        <p:nvSpPr>
          <p:cNvPr id="19" name="テキスト ボックス 18"/>
          <p:cNvSpPr txBox="1"/>
          <p:nvPr/>
        </p:nvSpPr>
        <p:spPr>
          <a:xfrm>
            <a:off x="1475656" y="937439"/>
            <a:ext cx="2520280" cy="461665"/>
          </a:xfrm>
          <a:prstGeom prst="rect">
            <a:avLst/>
          </a:prstGeom>
          <a:noFill/>
        </p:spPr>
        <p:txBody>
          <a:bodyPr wrap="square" rtlCol="0">
            <a:spAutoFit/>
          </a:bodyPr>
          <a:lstStyle/>
          <a:p>
            <a:r>
              <a:rPr lang="ja-JP" altLang="en-US" sz="2400" dirty="0" smtClean="0"/>
              <a:t>総電流（水色）</a:t>
            </a:r>
            <a:endParaRPr kumimoji="1" lang="ja-JP" altLang="en-US" sz="2400" dirty="0"/>
          </a:p>
        </p:txBody>
      </p:sp>
      <p:cxnSp>
        <p:nvCxnSpPr>
          <p:cNvPr id="20" name="直線コネクタ 19"/>
          <p:cNvCxnSpPr/>
          <p:nvPr/>
        </p:nvCxnSpPr>
        <p:spPr>
          <a:xfrm flipV="1">
            <a:off x="1619672" y="1327096"/>
            <a:ext cx="216024"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547664" y="3529727"/>
            <a:ext cx="3096344" cy="461665"/>
          </a:xfrm>
          <a:prstGeom prst="rect">
            <a:avLst/>
          </a:prstGeom>
          <a:noFill/>
        </p:spPr>
        <p:txBody>
          <a:bodyPr wrap="square" rtlCol="0">
            <a:spAutoFit/>
          </a:bodyPr>
          <a:lstStyle/>
          <a:p>
            <a:r>
              <a:rPr lang="en-US" altLang="ja-JP" sz="2400" dirty="0" smtClean="0"/>
              <a:t>4</a:t>
            </a:r>
            <a:r>
              <a:rPr lang="ja-JP" altLang="en-US" sz="2400" dirty="0" smtClean="0"/>
              <a:t>次近似（オレンジ）</a:t>
            </a:r>
            <a:endParaRPr kumimoji="1" lang="ja-JP" altLang="en-US" sz="2400" dirty="0"/>
          </a:p>
        </p:txBody>
      </p:sp>
      <p:cxnSp>
        <p:nvCxnSpPr>
          <p:cNvPr id="23" name="直線コネクタ 22"/>
          <p:cNvCxnSpPr/>
          <p:nvPr/>
        </p:nvCxnSpPr>
        <p:spPr>
          <a:xfrm flipV="1">
            <a:off x="4139952" y="2839264"/>
            <a:ext cx="216024" cy="7200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6012160" y="2148801"/>
            <a:ext cx="72008" cy="18640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6012160" y="1788761"/>
            <a:ext cx="720080" cy="461665"/>
          </a:xfrm>
          <a:prstGeom prst="rect">
            <a:avLst/>
          </a:prstGeom>
          <a:noFill/>
        </p:spPr>
        <p:txBody>
          <a:bodyPr wrap="square" rtlCol="0">
            <a:spAutoFit/>
          </a:bodyPr>
          <a:lstStyle/>
          <a:p>
            <a:r>
              <a:rPr kumimoji="1" lang="en-US" altLang="ja-JP" sz="2400" dirty="0" err="1" smtClean="0"/>
              <a:t>jnbi</a:t>
            </a:r>
            <a:endParaRPr kumimoji="1" lang="ja-JP" altLang="en-US" sz="2400" dirty="0"/>
          </a:p>
        </p:txBody>
      </p:sp>
      <p:cxnSp>
        <p:nvCxnSpPr>
          <p:cNvPr id="28" name="直線コネクタ 27"/>
          <p:cNvCxnSpPr/>
          <p:nvPr/>
        </p:nvCxnSpPr>
        <p:spPr>
          <a:xfrm flipV="1">
            <a:off x="6804248" y="2004785"/>
            <a:ext cx="144016" cy="11439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6876256" y="1644745"/>
            <a:ext cx="720080" cy="461665"/>
          </a:xfrm>
          <a:prstGeom prst="rect">
            <a:avLst/>
          </a:prstGeom>
          <a:noFill/>
        </p:spPr>
        <p:txBody>
          <a:bodyPr wrap="square" rtlCol="0">
            <a:spAutoFit/>
          </a:bodyPr>
          <a:lstStyle/>
          <a:p>
            <a:r>
              <a:rPr kumimoji="1" lang="en-US" altLang="ja-JP" sz="2400" dirty="0" err="1" smtClean="0"/>
              <a:t>jbs</a:t>
            </a:r>
            <a:endParaRPr kumimoji="1" lang="ja-JP" altLang="en-US" sz="2400" dirty="0"/>
          </a:p>
        </p:txBody>
      </p:sp>
      <p:cxnSp>
        <p:nvCxnSpPr>
          <p:cNvPr id="30" name="直線コネクタ 29"/>
          <p:cNvCxnSpPr/>
          <p:nvPr/>
        </p:nvCxnSpPr>
        <p:spPr>
          <a:xfrm flipV="1">
            <a:off x="6588224" y="2839264"/>
            <a:ext cx="576064"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092280" y="2551232"/>
            <a:ext cx="720080" cy="461665"/>
          </a:xfrm>
          <a:prstGeom prst="rect">
            <a:avLst/>
          </a:prstGeom>
          <a:noFill/>
        </p:spPr>
        <p:txBody>
          <a:bodyPr wrap="square" rtlCol="0">
            <a:spAutoFit/>
          </a:bodyPr>
          <a:lstStyle/>
          <a:p>
            <a:r>
              <a:rPr kumimoji="1" lang="en-US" altLang="ja-JP" sz="2400" dirty="0" err="1" smtClean="0"/>
              <a:t>joh</a:t>
            </a:r>
            <a:endParaRPr kumimoji="1" lang="ja-JP" altLang="en-US" sz="2400" dirty="0"/>
          </a:p>
        </p:txBody>
      </p:sp>
      <p:cxnSp>
        <p:nvCxnSpPr>
          <p:cNvPr id="32" name="直線コネクタ 31"/>
          <p:cNvCxnSpPr/>
          <p:nvPr/>
        </p:nvCxnSpPr>
        <p:spPr>
          <a:xfrm flipV="1">
            <a:off x="7596336" y="2119184"/>
            <a:ext cx="0"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7380312" y="1687136"/>
            <a:ext cx="720080" cy="461665"/>
          </a:xfrm>
          <a:prstGeom prst="rect">
            <a:avLst/>
          </a:prstGeom>
          <a:noFill/>
        </p:spPr>
        <p:txBody>
          <a:bodyPr wrap="square" rtlCol="0">
            <a:spAutoFit/>
          </a:bodyPr>
          <a:lstStyle/>
          <a:p>
            <a:r>
              <a:rPr kumimoji="1" lang="en-US" altLang="ja-JP" sz="2400" dirty="0" err="1" smtClean="0"/>
              <a:t>jRF</a:t>
            </a:r>
            <a:endParaRPr kumimoji="1" lang="ja-JP" altLang="en-US" sz="2400" dirty="0"/>
          </a:p>
        </p:txBody>
      </p:sp>
      <p:sp>
        <p:nvSpPr>
          <p:cNvPr id="34" name="テキスト ボックス 33"/>
          <p:cNvSpPr txBox="1"/>
          <p:nvPr/>
        </p:nvSpPr>
        <p:spPr>
          <a:xfrm>
            <a:off x="5796136" y="967056"/>
            <a:ext cx="2520280" cy="461665"/>
          </a:xfrm>
          <a:prstGeom prst="rect">
            <a:avLst/>
          </a:prstGeom>
          <a:noFill/>
        </p:spPr>
        <p:txBody>
          <a:bodyPr wrap="square" rtlCol="0">
            <a:spAutoFit/>
          </a:bodyPr>
          <a:lstStyle/>
          <a:p>
            <a:r>
              <a:rPr lang="ja-JP" altLang="en-US" sz="2400" dirty="0" smtClean="0"/>
              <a:t>総電流（水色）</a:t>
            </a:r>
            <a:endParaRPr kumimoji="1" lang="ja-JP" altLang="en-US" sz="2400" dirty="0"/>
          </a:p>
        </p:txBody>
      </p:sp>
      <p:cxnSp>
        <p:nvCxnSpPr>
          <p:cNvPr id="35" name="直線コネクタ 34"/>
          <p:cNvCxnSpPr/>
          <p:nvPr/>
        </p:nvCxnSpPr>
        <p:spPr>
          <a:xfrm flipV="1">
            <a:off x="6012160" y="1356713"/>
            <a:ext cx="144016" cy="54644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5868144" y="3559344"/>
            <a:ext cx="3096344" cy="461665"/>
          </a:xfrm>
          <a:prstGeom prst="rect">
            <a:avLst/>
          </a:prstGeom>
          <a:noFill/>
        </p:spPr>
        <p:txBody>
          <a:bodyPr wrap="square" rtlCol="0">
            <a:spAutoFit/>
          </a:bodyPr>
          <a:lstStyle/>
          <a:p>
            <a:r>
              <a:rPr lang="en-US" altLang="ja-JP" sz="2400" dirty="0" smtClean="0"/>
              <a:t>4</a:t>
            </a:r>
            <a:r>
              <a:rPr lang="ja-JP" altLang="en-US" sz="2400" dirty="0" smtClean="0"/>
              <a:t>次近似（オレンジ）</a:t>
            </a:r>
            <a:endParaRPr kumimoji="1" lang="ja-JP" altLang="en-US" sz="2400" dirty="0"/>
          </a:p>
        </p:txBody>
      </p:sp>
      <p:cxnSp>
        <p:nvCxnSpPr>
          <p:cNvPr id="37" name="直線コネクタ 36"/>
          <p:cNvCxnSpPr/>
          <p:nvPr/>
        </p:nvCxnSpPr>
        <p:spPr>
          <a:xfrm flipV="1">
            <a:off x="8460432" y="2868881"/>
            <a:ext cx="216024" cy="7200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25956" name="Picture 4"/>
          <p:cNvPicPr>
            <a:picLocks noChangeAspect="1" noChangeArrowheads="1"/>
          </p:cNvPicPr>
          <p:nvPr/>
        </p:nvPicPr>
        <p:blipFill>
          <a:blip r:embed="rId4" cstate="print"/>
          <a:srcRect/>
          <a:stretch>
            <a:fillRect/>
          </a:stretch>
        </p:blipFill>
        <p:spPr bwMode="auto">
          <a:xfrm>
            <a:off x="1115616" y="4077071"/>
            <a:ext cx="3528392" cy="2678271"/>
          </a:xfrm>
          <a:prstGeom prst="rect">
            <a:avLst/>
          </a:prstGeom>
          <a:noFill/>
          <a:ln w="9525">
            <a:noFill/>
            <a:miter lim="800000"/>
            <a:headEnd/>
            <a:tailEnd/>
          </a:ln>
          <a:effectLst/>
        </p:spPr>
      </p:pic>
      <p:cxnSp>
        <p:nvCxnSpPr>
          <p:cNvPr id="47" name="直線コネクタ 46"/>
          <p:cNvCxnSpPr/>
          <p:nvPr/>
        </p:nvCxnSpPr>
        <p:spPr>
          <a:xfrm>
            <a:off x="971600" y="4005064"/>
            <a:ext cx="8100392" cy="0"/>
          </a:xfrm>
          <a:prstGeom prst="line">
            <a:avLst/>
          </a:prstGeom>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1619672" y="5445224"/>
            <a:ext cx="2232248" cy="646331"/>
          </a:xfrm>
          <a:prstGeom prst="rect">
            <a:avLst/>
          </a:prstGeom>
          <a:noFill/>
        </p:spPr>
        <p:txBody>
          <a:bodyPr wrap="square" rtlCol="0">
            <a:spAutoFit/>
          </a:bodyPr>
          <a:lstStyle/>
          <a:p>
            <a:r>
              <a:rPr kumimoji="1" lang="ja-JP" altLang="en-US" dirty="0" smtClean="0"/>
              <a:t>よりフラットな分布に変化している</a:t>
            </a:r>
            <a:endParaRPr kumimoji="1" lang="ja-JP" altLang="en-US" dirty="0"/>
          </a:p>
        </p:txBody>
      </p:sp>
      <p:pic>
        <p:nvPicPr>
          <p:cNvPr id="125957" name="Picture 5"/>
          <p:cNvPicPr>
            <a:picLocks noChangeAspect="1" noChangeArrowheads="1"/>
          </p:cNvPicPr>
          <p:nvPr/>
        </p:nvPicPr>
        <p:blipFill>
          <a:blip r:embed="rId5" cstate="print"/>
          <a:srcRect/>
          <a:stretch>
            <a:fillRect/>
          </a:stretch>
        </p:blipFill>
        <p:spPr bwMode="auto">
          <a:xfrm>
            <a:off x="5361916" y="4077072"/>
            <a:ext cx="3458556" cy="2752990"/>
          </a:xfrm>
          <a:prstGeom prst="rect">
            <a:avLst/>
          </a:prstGeom>
          <a:noFill/>
          <a:ln w="9525">
            <a:noFill/>
            <a:miter lim="800000"/>
            <a:headEnd/>
            <a:tailEnd/>
          </a:ln>
          <a:effectLst/>
        </p:spPr>
      </p:pic>
      <p:sp>
        <p:nvSpPr>
          <p:cNvPr id="51" name="テキスト ボックス 50"/>
          <p:cNvSpPr txBox="1"/>
          <p:nvPr/>
        </p:nvSpPr>
        <p:spPr>
          <a:xfrm>
            <a:off x="1475656" y="4211796"/>
            <a:ext cx="3096344" cy="369332"/>
          </a:xfrm>
          <a:prstGeom prst="rect">
            <a:avLst/>
          </a:prstGeom>
          <a:noFill/>
        </p:spPr>
        <p:txBody>
          <a:bodyPr wrap="square" rtlCol="0">
            <a:spAutoFit/>
          </a:bodyPr>
          <a:lstStyle/>
          <a:p>
            <a:r>
              <a:rPr kumimoji="1" lang="en-US" altLang="ja-JP" dirty="0" smtClean="0"/>
              <a:t>4</a:t>
            </a:r>
            <a:r>
              <a:rPr kumimoji="1" lang="ja-JP" altLang="en-US" dirty="0" smtClean="0"/>
              <a:t>次近似電流（水色→紫）</a:t>
            </a:r>
            <a:endParaRPr kumimoji="1" lang="ja-JP" altLang="en-US" dirty="0"/>
          </a:p>
        </p:txBody>
      </p:sp>
      <p:sp>
        <p:nvSpPr>
          <p:cNvPr id="52" name="テキスト ボックス 51"/>
          <p:cNvSpPr txBox="1"/>
          <p:nvPr/>
        </p:nvSpPr>
        <p:spPr>
          <a:xfrm>
            <a:off x="5580112" y="4211796"/>
            <a:ext cx="3096344" cy="369332"/>
          </a:xfrm>
          <a:prstGeom prst="rect">
            <a:avLst/>
          </a:prstGeom>
          <a:noFill/>
        </p:spPr>
        <p:txBody>
          <a:bodyPr wrap="square" rtlCol="0">
            <a:spAutoFit/>
          </a:bodyPr>
          <a:lstStyle/>
          <a:p>
            <a:r>
              <a:rPr kumimoji="1" lang="ja-JP" altLang="en-US" dirty="0" smtClean="0"/>
              <a:t>安全係数（水色→紫）</a:t>
            </a:r>
            <a:endParaRPr kumimoji="1" lang="ja-JP" altLang="en-US" dirty="0"/>
          </a:p>
        </p:txBody>
      </p:sp>
      <p:cxnSp>
        <p:nvCxnSpPr>
          <p:cNvPr id="54" name="直線コネクタ 53"/>
          <p:cNvCxnSpPr/>
          <p:nvPr/>
        </p:nvCxnSpPr>
        <p:spPr>
          <a:xfrm flipV="1">
            <a:off x="7308304" y="5085184"/>
            <a:ext cx="0" cy="141245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7524328" y="5013176"/>
            <a:ext cx="0" cy="148478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5652120" y="5071329"/>
            <a:ext cx="1684312" cy="2771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5652120" y="4968878"/>
            <a:ext cx="187220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5635532" y="5373216"/>
            <a:ext cx="1656184" cy="646331"/>
          </a:xfrm>
          <a:prstGeom prst="rect">
            <a:avLst/>
          </a:prstGeom>
          <a:noFill/>
        </p:spPr>
        <p:txBody>
          <a:bodyPr wrap="square" rtlCol="0">
            <a:spAutoFit/>
          </a:bodyPr>
          <a:lstStyle/>
          <a:p>
            <a:r>
              <a:rPr kumimoji="1" lang="en-US" altLang="ja-JP" dirty="0" err="1" smtClean="0"/>
              <a:t>qmin</a:t>
            </a:r>
            <a:r>
              <a:rPr kumimoji="1" lang="ja-JP" altLang="en-US" dirty="0" smtClean="0"/>
              <a:t>は上方に移動している</a:t>
            </a:r>
            <a:endParaRPr kumimoji="1" lang="ja-JP" altLang="en-US" dirty="0"/>
          </a:p>
        </p:txBody>
      </p:sp>
      <p:sp>
        <p:nvSpPr>
          <p:cNvPr id="43" name="円/楕円 42"/>
          <p:cNvSpPr/>
          <p:nvPr/>
        </p:nvSpPr>
        <p:spPr>
          <a:xfrm>
            <a:off x="1331640" y="1700808"/>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円/楕円 43"/>
          <p:cNvSpPr/>
          <p:nvPr/>
        </p:nvSpPr>
        <p:spPr>
          <a:xfrm>
            <a:off x="2339752" y="1470929"/>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3478025" y="1686953"/>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4499992" y="3068960"/>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円/楕円 48"/>
          <p:cNvSpPr/>
          <p:nvPr/>
        </p:nvSpPr>
        <p:spPr>
          <a:xfrm>
            <a:off x="5710273" y="1745106"/>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p:nvPr/>
        </p:nvSpPr>
        <p:spPr>
          <a:xfrm>
            <a:off x="6660232" y="1598357"/>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7870513" y="1673098"/>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8762319" y="3071693"/>
            <a:ext cx="144016" cy="144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全体のまとめ</a:t>
            </a:r>
            <a:endParaRPr kumimoji="1" lang="ja-JP" altLang="en-US" dirty="0"/>
          </a:p>
        </p:txBody>
      </p:sp>
      <p:sp>
        <p:nvSpPr>
          <p:cNvPr id="3" name="テキスト ボックス 2"/>
          <p:cNvSpPr txBox="1"/>
          <p:nvPr/>
        </p:nvSpPr>
        <p:spPr>
          <a:xfrm>
            <a:off x="1187624" y="1556792"/>
            <a:ext cx="7776864" cy="954107"/>
          </a:xfrm>
          <a:prstGeom prst="rect">
            <a:avLst/>
          </a:prstGeom>
          <a:noFill/>
        </p:spPr>
        <p:txBody>
          <a:bodyPr wrap="square" rtlCol="0">
            <a:spAutoFit/>
          </a:bodyPr>
          <a:lstStyle/>
          <a:p>
            <a:r>
              <a:rPr kumimoji="1" lang="ja-JP" altLang="en-US" sz="2800" dirty="0" smtClean="0"/>
              <a:t>将来の核融合炉においては、燃焼プラズマを対象とし、多変数制御、分布制御が求められる</a:t>
            </a:r>
            <a:endParaRPr kumimoji="1" lang="ja-JP" altLang="en-US" sz="2800" dirty="0"/>
          </a:p>
        </p:txBody>
      </p:sp>
      <p:sp>
        <p:nvSpPr>
          <p:cNvPr id="4" name="テキスト ボックス 3"/>
          <p:cNvSpPr txBox="1"/>
          <p:nvPr/>
        </p:nvSpPr>
        <p:spPr>
          <a:xfrm>
            <a:off x="899592" y="1599183"/>
            <a:ext cx="504056" cy="461665"/>
          </a:xfrm>
          <a:prstGeom prst="rect">
            <a:avLst/>
          </a:prstGeom>
          <a:noFill/>
        </p:spPr>
        <p:txBody>
          <a:bodyPr wrap="square" rtlCol="0">
            <a:spAutoFit/>
          </a:bodyPr>
          <a:lstStyle/>
          <a:p>
            <a:r>
              <a:rPr kumimoji="1" lang="ja-JP" altLang="en-US" sz="2400" dirty="0" smtClean="0"/>
              <a:t>・</a:t>
            </a:r>
            <a:endParaRPr kumimoji="1" lang="ja-JP" altLang="en-US" sz="2400" dirty="0"/>
          </a:p>
        </p:txBody>
      </p:sp>
      <p:sp>
        <p:nvSpPr>
          <p:cNvPr id="5" name="テキスト ボックス 4"/>
          <p:cNvSpPr txBox="1"/>
          <p:nvPr/>
        </p:nvSpPr>
        <p:spPr>
          <a:xfrm>
            <a:off x="1331640" y="4016678"/>
            <a:ext cx="7956376" cy="954107"/>
          </a:xfrm>
          <a:prstGeom prst="rect">
            <a:avLst/>
          </a:prstGeom>
          <a:noFill/>
        </p:spPr>
        <p:txBody>
          <a:bodyPr wrap="square" rtlCol="0">
            <a:spAutoFit/>
          </a:bodyPr>
          <a:lstStyle/>
          <a:p>
            <a:r>
              <a:rPr kumimoji="1" lang="ja-JP" altLang="en-US" sz="2800" dirty="0" smtClean="0"/>
              <a:t>現代、ロバスト制御理論の核融合炉への適用に向け、モデリング及び制御器の設計を行った</a:t>
            </a:r>
            <a:endParaRPr kumimoji="1" lang="ja-JP" altLang="en-US" sz="2800" dirty="0"/>
          </a:p>
        </p:txBody>
      </p:sp>
      <p:sp>
        <p:nvSpPr>
          <p:cNvPr id="6" name="テキスト ボックス 5"/>
          <p:cNvSpPr txBox="1"/>
          <p:nvPr/>
        </p:nvSpPr>
        <p:spPr>
          <a:xfrm>
            <a:off x="971600" y="4070683"/>
            <a:ext cx="504056" cy="461665"/>
          </a:xfrm>
          <a:prstGeom prst="rect">
            <a:avLst/>
          </a:prstGeom>
          <a:noFill/>
        </p:spPr>
        <p:txBody>
          <a:bodyPr wrap="square" rtlCol="0">
            <a:spAutoFit/>
          </a:bodyPr>
          <a:lstStyle/>
          <a:p>
            <a:r>
              <a:rPr kumimoji="1" lang="ja-JP" altLang="en-US" sz="2400" dirty="0" smtClean="0"/>
              <a:t>・</a:t>
            </a:r>
            <a:endParaRPr kumimoji="1" lang="ja-JP" altLang="en-US" sz="2400" dirty="0"/>
          </a:p>
        </p:txBody>
      </p:sp>
      <p:sp>
        <p:nvSpPr>
          <p:cNvPr id="7" name="テキスト ボックス 6"/>
          <p:cNvSpPr txBox="1"/>
          <p:nvPr/>
        </p:nvSpPr>
        <p:spPr>
          <a:xfrm>
            <a:off x="1331640" y="4941168"/>
            <a:ext cx="7956376" cy="954107"/>
          </a:xfrm>
          <a:prstGeom prst="rect">
            <a:avLst/>
          </a:prstGeom>
          <a:noFill/>
        </p:spPr>
        <p:txBody>
          <a:bodyPr wrap="square" rtlCol="0">
            <a:spAutoFit/>
          </a:bodyPr>
          <a:lstStyle/>
          <a:p>
            <a:r>
              <a:rPr lang="ja-JP" altLang="en-US" sz="2800" dirty="0" smtClean="0"/>
              <a:t>プラズマ分布制御に向けたモデリング手法の提案、及び制御器設計を行った</a:t>
            </a:r>
            <a:endParaRPr kumimoji="1" lang="ja-JP" altLang="en-US" sz="2800" dirty="0" smtClean="0"/>
          </a:p>
        </p:txBody>
      </p:sp>
      <p:sp>
        <p:nvSpPr>
          <p:cNvPr id="8" name="テキスト ボックス 7"/>
          <p:cNvSpPr txBox="1"/>
          <p:nvPr/>
        </p:nvSpPr>
        <p:spPr>
          <a:xfrm>
            <a:off x="971600" y="4941168"/>
            <a:ext cx="504056" cy="461665"/>
          </a:xfrm>
          <a:prstGeom prst="rect">
            <a:avLst/>
          </a:prstGeom>
          <a:noFill/>
        </p:spPr>
        <p:txBody>
          <a:bodyPr wrap="square" rtlCol="0">
            <a:spAutoFit/>
          </a:bodyPr>
          <a:lstStyle/>
          <a:p>
            <a:r>
              <a:rPr kumimoji="1" lang="ja-JP" altLang="en-US" sz="2400" dirty="0" smtClean="0"/>
              <a:t>・</a:t>
            </a:r>
            <a:endParaRPr kumimoji="1" lang="ja-JP" altLang="en-US" sz="2400" dirty="0"/>
          </a:p>
        </p:txBody>
      </p:sp>
      <p:sp>
        <p:nvSpPr>
          <p:cNvPr id="9" name="テキスト ボックス 8"/>
          <p:cNvSpPr txBox="1"/>
          <p:nvPr/>
        </p:nvSpPr>
        <p:spPr>
          <a:xfrm>
            <a:off x="1187624" y="2564904"/>
            <a:ext cx="7704856" cy="954107"/>
          </a:xfrm>
          <a:prstGeom prst="rect">
            <a:avLst/>
          </a:prstGeom>
          <a:noFill/>
        </p:spPr>
        <p:txBody>
          <a:bodyPr wrap="square" rtlCol="0">
            <a:spAutoFit/>
          </a:bodyPr>
          <a:lstStyle/>
          <a:p>
            <a:r>
              <a:rPr kumimoji="1" lang="ja-JP" altLang="en-US" sz="2800" dirty="0" smtClean="0"/>
              <a:t>制御対象や、設置可能機器の変化に柔軟に対応できる制御器の設計手法が求められる</a:t>
            </a:r>
            <a:endParaRPr kumimoji="1" lang="ja-JP" altLang="en-US" sz="2800" dirty="0"/>
          </a:p>
        </p:txBody>
      </p:sp>
      <p:sp>
        <p:nvSpPr>
          <p:cNvPr id="10" name="テキスト ボックス 9"/>
          <p:cNvSpPr txBox="1"/>
          <p:nvPr/>
        </p:nvSpPr>
        <p:spPr>
          <a:xfrm>
            <a:off x="899592" y="2607295"/>
            <a:ext cx="504056" cy="461665"/>
          </a:xfrm>
          <a:prstGeom prst="rect">
            <a:avLst/>
          </a:prstGeom>
          <a:noFill/>
        </p:spPr>
        <p:txBody>
          <a:bodyPr wrap="square" rtlCol="0">
            <a:spAutoFit/>
          </a:bodyPr>
          <a:lstStyle/>
          <a:p>
            <a:r>
              <a:rPr kumimoji="1" lang="ja-JP" altLang="en-US" sz="2400" dirty="0" smtClean="0"/>
              <a:t>・</a:t>
            </a:r>
            <a:endParaRPr kumimoji="1" lang="ja-JP" altLang="en-US" sz="2400" dirty="0"/>
          </a:p>
        </p:txBody>
      </p:sp>
      <p:sp>
        <p:nvSpPr>
          <p:cNvPr id="11" name="角丸四角形 10"/>
          <p:cNvSpPr/>
          <p:nvPr/>
        </p:nvSpPr>
        <p:spPr>
          <a:xfrm>
            <a:off x="1043608" y="1340768"/>
            <a:ext cx="7920880" cy="22322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536504" y="1135866"/>
            <a:ext cx="899592" cy="461665"/>
          </a:xfrm>
          <a:prstGeom prst="rect">
            <a:avLst/>
          </a:prstGeom>
          <a:solidFill>
            <a:schemeClr val="bg1"/>
          </a:solidFill>
        </p:spPr>
        <p:txBody>
          <a:bodyPr wrap="square" rtlCol="0">
            <a:spAutoFit/>
          </a:bodyPr>
          <a:lstStyle/>
          <a:p>
            <a:pPr algn="ctr"/>
            <a:r>
              <a:rPr kumimoji="1" lang="ja-JP" altLang="en-US" sz="2400" dirty="0" smtClean="0"/>
              <a:t>背景</a:t>
            </a:r>
            <a:endParaRPr kumimoji="1" lang="ja-JP" altLang="en-US" sz="2400" dirty="0"/>
          </a:p>
        </p:txBody>
      </p:sp>
      <p:sp>
        <p:nvSpPr>
          <p:cNvPr id="13" name="角丸四角形 12"/>
          <p:cNvSpPr/>
          <p:nvPr/>
        </p:nvSpPr>
        <p:spPr>
          <a:xfrm>
            <a:off x="1043608" y="3818656"/>
            <a:ext cx="7920880" cy="285070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419872" y="3586871"/>
            <a:ext cx="2952328" cy="461665"/>
          </a:xfrm>
          <a:prstGeom prst="rect">
            <a:avLst/>
          </a:prstGeom>
          <a:solidFill>
            <a:schemeClr val="bg1"/>
          </a:solidFill>
        </p:spPr>
        <p:txBody>
          <a:bodyPr wrap="square" rtlCol="0">
            <a:spAutoFit/>
          </a:bodyPr>
          <a:lstStyle/>
          <a:p>
            <a:pPr algn="ctr"/>
            <a:r>
              <a:rPr kumimoji="1" lang="ja-JP" altLang="en-US" sz="2400" dirty="0" smtClean="0"/>
              <a:t>本研究で行ったこと</a:t>
            </a:r>
            <a:endParaRPr kumimoji="1" lang="ja-JP" altLang="en-US" sz="2400" dirty="0"/>
          </a:p>
        </p:txBody>
      </p:sp>
      <p:sp>
        <p:nvSpPr>
          <p:cNvPr id="17" name="テキスト ボックス 16"/>
          <p:cNvSpPr txBox="1"/>
          <p:nvPr/>
        </p:nvSpPr>
        <p:spPr>
          <a:xfrm>
            <a:off x="1331640" y="5949280"/>
            <a:ext cx="7956376" cy="523220"/>
          </a:xfrm>
          <a:prstGeom prst="rect">
            <a:avLst/>
          </a:prstGeom>
          <a:noFill/>
        </p:spPr>
        <p:txBody>
          <a:bodyPr wrap="square" rtlCol="0">
            <a:spAutoFit/>
          </a:bodyPr>
          <a:lstStyle/>
          <a:p>
            <a:r>
              <a:rPr lang="ja-JP" altLang="en-US" sz="2800" dirty="0" smtClean="0"/>
              <a:t>上記</a:t>
            </a:r>
            <a:r>
              <a:rPr kumimoji="1" lang="ja-JP" altLang="en-US" sz="2800" dirty="0" smtClean="0"/>
              <a:t>制御器を用いたシミュレーションを行った</a:t>
            </a:r>
          </a:p>
        </p:txBody>
      </p:sp>
      <p:sp>
        <p:nvSpPr>
          <p:cNvPr id="18" name="テキスト ボックス 17"/>
          <p:cNvSpPr txBox="1"/>
          <p:nvPr/>
        </p:nvSpPr>
        <p:spPr>
          <a:xfrm>
            <a:off x="971600" y="5949280"/>
            <a:ext cx="504056" cy="461665"/>
          </a:xfrm>
          <a:prstGeom prst="rect">
            <a:avLst/>
          </a:prstGeom>
          <a:noFill/>
        </p:spPr>
        <p:txBody>
          <a:bodyPr wrap="square" rtlCol="0">
            <a:spAutoFit/>
          </a:bodyPr>
          <a:lstStyle/>
          <a:p>
            <a:r>
              <a:rPr kumimoji="1" lang="ja-JP" altLang="en-US" sz="2400" dirty="0" smtClean="0"/>
              <a:t>・</a:t>
            </a:r>
            <a:endParaRPr kumimoji="1" lang="ja-JP" alt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結論</a:t>
            </a:r>
            <a:endParaRPr kumimoji="1" lang="ja-JP" altLang="en-US" dirty="0"/>
          </a:p>
        </p:txBody>
      </p:sp>
      <p:sp>
        <p:nvSpPr>
          <p:cNvPr id="3" name="テキスト ボックス 2"/>
          <p:cNvSpPr txBox="1"/>
          <p:nvPr/>
        </p:nvSpPr>
        <p:spPr>
          <a:xfrm>
            <a:off x="1331640" y="1628800"/>
            <a:ext cx="7956376" cy="1384995"/>
          </a:xfrm>
          <a:prstGeom prst="rect">
            <a:avLst/>
          </a:prstGeom>
          <a:noFill/>
        </p:spPr>
        <p:txBody>
          <a:bodyPr wrap="square" rtlCol="0">
            <a:spAutoFit/>
          </a:bodyPr>
          <a:lstStyle/>
          <a:p>
            <a:r>
              <a:rPr lang="en-US" altLang="ja-JP" sz="2800" dirty="0" smtClean="0"/>
              <a:t>0</a:t>
            </a:r>
            <a:r>
              <a:rPr lang="ja-JP" altLang="en-US" sz="2800" dirty="0" smtClean="0"/>
              <a:t>次元シミュレーションを通し、核融合炉運転における多変数制御に対し、現代制御理論、ロバスト制御理論の有効性を確認した</a:t>
            </a:r>
            <a:endParaRPr kumimoji="1" lang="ja-JP" altLang="en-US" sz="2800" dirty="0" smtClean="0"/>
          </a:p>
        </p:txBody>
      </p:sp>
      <p:sp>
        <p:nvSpPr>
          <p:cNvPr id="4" name="テキスト ボックス 3"/>
          <p:cNvSpPr txBox="1"/>
          <p:nvPr/>
        </p:nvSpPr>
        <p:spPr>
          <a:xfrm>
            <a:off x="971600" y="1628800"/>
            <a:ext cx="504056" cy="461665"/>
          </a:xfrm>
          <a:prstGeom prst="rect">
            <a:avLst/>
          </a:prstGeom>
          <a:noFill/>
        </p:spPr>
        <p:txBody>
          <a:bodyPr wrap="square" rtlCol="0">
            <a:spAutoFit/>
          </a:bodyPr>
          <a:lstStyle/>
          <a:p>
            <a:r>
              <a:rPr kumimoji="1" lang="ja-JP" altLang="en-US" sz="2400" dirty="0" smtClean="0"/>
              <a:t>・</a:t>
            </a:r>
            <a:endParaRPr kumimoji="1" lang="ja-JP" altLang="en-US" sz="2400" dirty="0"/>
          </a:p>
        </p:txBody>
      </p:sp>
      <p:sp>
        <p:nvSpPr>
          <p:cNvPr id="5" name="テキスト ボックス 4"/>
          <p:cNvSpPr txBox="1"/>
          <p:nvPr/>
        </p:nvSpPr>
        <p:spPr>
          <a:xfrm>
            <a:off x="1331640" y="3140968"/>
            <a:ext cx="7956376" cy="1815882"/>
          </a:xfrm>
          <a:prstGeom prst="rect">
            <a:avLst/>
          </a:prstGeom>
          <a:noFill/>
        </p:spPr>
        <p:txBody>
          <a:bodyPr wrap="square" rtlCol="0">
            <a:spAutoFit/>
          </a:bodyPr>
          <a:lstStyle/>
          <a:p>
            <a:r>
              <a:rPr kumimoji="1" lang="ja-JP" altLang="en-US" sz="2800" dirty="0" smtClean="0"/>
              <a:t>分布制御シミュレーションを通し、将来必要となると予測される制御量の数＞制御入力の数の場合の制御例を示すとともに、提案した手法の有効性を示唆する結果が得られた</a:t>
            </a:r>
          </a:p>
        </p:txBody>
      </p:sp>
      <p:sp>
        <p:nvSpPr>
          <p:cNvPr id="6" name="テキスト ボックス 5"/>
          <p:cNvSpPr txBox="1"/>
          <p:nvPr/>
        </p:nvSpPr>
        <p:spPr>
          <a:xfrm>
            <a:off x="971600" y="3140968"/>
            <a:ext cx="504056" cy="461665"/>
          </a:xfrm>
          <a:prstGeom prst="rect">
            <a:avLst/>
          </a:prstGeom>
          <a:noFill/>
        </p:spPr>
        <p:txBody>
          <a:bodyPr wrap="square" rtlCol="0">
            <a:spAutoFit/>
          </a:bodyPr>
          <a:lstStyle/>
          <a:p>
            <a:r>
              <a:rPr kumimoji="1" lang="ja-JP" altLang="en-US" sz="2400" dirty="0" smtClean="0"/>
              <a:t>・</a:t>
            </a:r>
            <a:endParaRPr kumimoji="1" lang="ja-JP" altLang="en-US" sz="2400" dirty="0"/>
          </a:p>
        </p:txBody>
      </p:sp>
      <p:sp>
        <p:nvSpPr>
          <p:cNvPr id="7" name="テキスト ボックス 6"/>
          <p:cNvSpPr txBox="1"/>
          <p:nvPr/>
        </p:nvSpPr>
        <p:spPr>
          <a:xfrm>
            <a:off x="1403648" y="5140349"/>
            <a:ext cx="7956376" cy="954107"/>
          </a:xfrm>
          <a:prstGeom prst="rect">
            <a:avLst/>
          </a:prstGeom>
          <a:noFill/>
        </p:spPr>
        <p:txBody>
          <a:bodyPr wrap="square" rtlCol="0">
            <a:spAutoFit/>
          </a:bodyPr>
          <a:lstStyle/>
          <a:p>
            <a:r>
              <a:rPr kumimoji="1" lang="ja-JP" altLang="en-US" sz="2800" dirty="0" smtClean="0"/>
              <a:t>将来の核融合炉における制御器設計において、基本となる設計手法</a:t>
            </a:r>
            <a:r>
              <a:rPr lang="ja-JP" altLang="en-US" sz="2800" dirty="0" smtClean="0"/>
              <a:t>を</a:t>
            </a:r>
            <a:r>
              <a:rPr kumimoji="1" lang="ja-JP" altLang="en-US" sz="2800" dirty="0" smtClean="0"/>
              <a:t>示すことが出来た</a:t>
            </a:r>
          </a:p>
        </p:txBody>
      </p:sp>
      <p:sp>
        <p:nvSpPr>
          <p:cNvPr id="8" name="テキスト ボックス 7"/>
          <p:cNvSpPr txBox="1"/>
          <p:nvPr/>
        </p:nvSpPr>
        <p:spPr>
          <a:xfrm>
            <a:off x="1043608" y="5140349"/>
            <a:ext cx="504056" cy="461665"/>
          </a:xfrm>
          <a:prstGeom prst="rect">
            <a:avLst/>
          </a:prstGeom>
          <a:noFill/>
        </p:spPr>
        <p:txBody>
          <a:bodyPr wrap="square" rtlCol="0">
            <a:spAutoFit/>
          </a:bodyPr>
          <a:lstStyle/>
          <a:p>
            <a:r>
              <a:rPr kumimoji="1" lang="ja-JP" altLang="en-US" sz="2400" dirty="0" smtClean="0"/>
              <a:t>・</a:t>
            </a:r>
            <a:endParaRPr kumimoji="1" lang="ja-JP" alt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2476500" y="1138238"/>
            <a:ext cx="9144000" cy="0"/>
          </a:xfrm>
          <a:prstGeom prst="rect">
            <a:avLst/>
          </a:prstGeom>
          <a:noFill/>
          <a:ln w="19050">
            <a:noFill/>
            <a:miter lim="800000"/>
            <a:headEnd/>
            <a:tailEnd/>
          </a:ln>
        </p:spPr>
        <p:txBody>
          <a:bodyPr>
            <a:spAutoFit/>
          </a:bodyPr>
          <a:lstStyle/>
          <a:p>
            <a:endParaRPr lang="ja-JP" altLang="en-US" dirty="0"/>
          </a:p>
        </p:txBody>
      </p:sp>
      <p:sp>
        <p:nvSpPr>
          <p:cNvPr id="1029" name="Text Box 5"/>
          <p:cNvSpPr txBox="1">
            <a:spLocks noChangeArrowheads="1"/>
          </p:cNvSpPr>
          <p:nvPr/>
        </p:nvSpPr>
        <p:spPr bwMode="auto">
          <a:xfrm>
            <a:off x="1187624" y="3645024"/>
            <a:ext cx="2304256" cy="461665"/>
          </a:xfrm>
          <a:prstGeom prst="rect">
            <a:avLst/>
          </a:prstGeom>
          <a:noFill/>
          <a:ln w="19050">
            <a:noFill/>
            <a:miter lim="800000"/>
            <a:headEnd/>
            <a:tailEnd/>
          </a:ln>
        </p:spPr>
        <p:txBody>
          <a:bodyPr wrap="square">
            <a:spAutoFit/>
          </a:bodyPr>
          <a:lstStyle/>
          <a:p>
            <a:pPr>
              <a:spcBef>
                <a:spcPct val="50000"/>
              </a:spcBef>
            </a:pPr>
            <a:r>
              <a:rPr lang="en-US" altLang="ja-JP" sz="2400" dirty="0"/>
              <a:t>ITER</a:t>
            </a:r>
            <a:r>
              <a:rPr lang="ja-JP" altLang="en-US" sz="2400" dirty="0"/>
              <a:t>（建設中）</a:t>
            </a:r>
          </a:p>
        </p:txBody>
      </p:sp>
      <p:sp>
        <p:nvSpPr>
          <p:cNvPr id="1031" name="Text Box 7"/>
          <p:cNvSpPr txBox="1">
            <a:spLocks noChangeArrowheads="1"/>
          </p:cNvSpPr>
          <p:nvPr/>
        </p:nvSpPr>
        <p:spPr bwMode="auto">
          <a:xfrm>
            <a:off x="4932040" y="3429000"/>
            <a:ext cx="1152128" cy="461665"/>
          </a:xfrm>
          <a:prstGeom prst="rect">
            <a:avLst/>
          </a:prstGeom>
          <a:noFill/>
          <a:ln w="19050">
            <a:noFill/>
            <a:miter lim="800000"/>
            <a:headEnd/>
            <a:tailEnd/>
          </a:ln>
        </p:spPr>
        <p:txBody>
          <a:bodyPr wrap="square">
            <a:spAutoFit/>
          </a:bodyPr>
          <a:lstStyle/>
          <a:p>
            <a:pPr>
              <a:spcBef>
                <a:spcPct val="50000"/>
              </a:spcBef>
            </a:pPr>
            <a:r>
              <a:rPr lang="ja-JP" altLang="en-US" sz="2400" dirty="0"/>
              <a:t>原型炉</a:t>
            </a:r>
          </a:p>
        </p:txBody>
      </p:sp>
      <p:sp>
        <p:nvSpPr>
          <p:cNvPr id="1033" name="Text Box 11"/>
          <p:cNvSpPr txBox="1">
            <a:spLocks noChangeArrowheads="1"/>
          </p:cNvSpPr>
          <p:nvPr/>
        </p:nvSpPr>
        <p:spPr bwMode="auto">
          <a:xfrm>
            <a:off x="7164288" y="3429000"/>
            <a:ext cx="1368152" cy="461665"/>
          </a:xfrm>
          <a:prstGeom prst="rect">
            <a:avLst/>
          </a:prstGeom>
          <a:noFill/>
          <a:ln w="9525">
            <a:noFill/>
            <a:miter lim="800000"/>
            <a:headEnd/>
            <a:tailEnd/>
          </a:ln>
        </p:spPr>
        <p:txBody>
          <a:bodyPr wrap="square">
            <a:spAutoFit/>
          </a:bodyPr>
          <a:lstStyle/>
          <a:p>
            <a:pPr>
              <a:spcBef>
                <a:spcPct val="50000"/>
              </a:spcBef>
            </a:pPr>
            <a:r>
              <a:rPr lang="ja-JP" altLang="en-US" sz="2400" dirty="0"/>
              <a:t>商用炉</a:t>
            </a:r>
          </a:p>
        </p:txBody>
      </p:sp>
      <p:pic>
        <p:nvPicPr>
          <p:cNvPr id="1035" name="Picture 13" descr="C:\Documents and Settings\miyoshi\デスクトップ\DemoCREST.jpg"/>
          <p:cNvPicPr>
            <a:picLocks noChangeAspect="1" noChangeArrowheads="1"/>
          </p:cNvPicPr>
          <p:nvPr/>
        </p:nvPicPr>
        <p:blipFill>
          <a:blip r:embed="rId3" cstate="print"/>
          <a:srcRect/>
          <a:stretch>
            <a:fillRect/>
          </a:stretch>
        </p:blipFill>
        <p:spPr bwMode="auto">
          <a:xfrm>
            <a:off x="4283968" y="1340768"/>
            <a:ext cx="2278071" cy="2088232"/>
          </a:xfrm>
          <a:prstGeom prst="rect">
            <a:avLst/>
          </a:prstGeom>
          <a:noFill/>
          <a:ln w="9525">
            <a:noFill/>
            <a:miter lim="800000"/>
            <a:headEnd/>
            <a:tailEnd/>
          </a:ln>
        </p:spPr>
      </p:pic>
      <p:pic>
        <p:nvPicPr>
          <p:cNvPr id="1036" name="Picture 14" descr="C:\Documents and Settings\miyoshi\デスクトップ\crest.jpg"/>
          <p:cNvPicPr>
            <a:picLocks noChangeAspect="1" noChangeArrowheads="1"/>
          </p:cNvPicPr>
          <p:nvPr/>
        </p:nvPicPr>
        <p:blipFill>
          <a:blip r:embed="rId4" cstate="print"/>
          <a:srcRect/>
          <a:stretch>
            <a:fillRect/>
          </a:stretch>
        </p:blipFill>
        <p:spPr bwMode="auto">
          <a:xfrm>
            <a:off x="6588224" y="1412776"/>
            <a:ext cx="2362316" cy="2016224"/>
          </a:xfrm>
          <a:prstGeom prst="rect">
            <a:avLst/>
          </a:prstGeom>
          <a:noFill/>
          <a:ln w="9525">
            <a:noFill/>
            <a:miter lim="800000"/>
            <a:headEnd/>
            <a:tailEnd/>
          </a:ln>
        </p:spPr>
      </p:pic>
      <p:sp>
        <p:nvSpPr>
          <p:cNvPr id="13" name="タイトル 1"/>
          <p:cNvSpPr txBox="1">
            <a:spLocks/>
          </p:cNvSpPr>
          <p:nvPr/>
        </p:nvSpPr>
        <p:spPr>
          <a:xfrm>
            <a:off x="1435608" y="274638"/>
            <a:ext cx="7498080" cy="85010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背景</a:t>
            </a:r>
            <a:endParaRPr kumimoji="1" lang="ja-JP" alt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14" name="図 13" descr="図1.png"/>
          <p:cNvPicPr>
            <a:picLocks noChangeAspect="1"/>
          </p:cNvPicPr>
          <p:nvPr/>
        </p:nvPicPr>
        <p:blipFill>
          <a:blip r:embed="rId5" cstate="print"/>
          <a:stretch>
            <a:fillRect/>
          </a:stretch>
        </p:blipFill>
        <p:spPr>
          <a:xfrm>
            <a:off x="1259632" y="1268760"/>
            <a:ext cx="2088232" cy="2273853"/>
          </a:xfrm>
          <a:prstGeom prst="rect">
            <a:avLst/>
          </a:prstGeom>
        </p:spPr>
      </p:pic>
      <p:sp>
        <p:nvSpPr>
          <p:cNvPr id="15" name="右矢印 14"/>
          <p:cNvSpPr/>
          <p:nvPr/>
        </p:nvSpPr>
        <p:spPr>
          <a:xfrm>
            <a:off x="3563888" y="2276872"/>
            <a:ext cx="648072"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p:cNvSpPr txBox="1"/>
          <p:nvPr/>
        </p:nvSpPr>
        <p:spPr>
          <a:xfrm>
            <a:off x="4377617" y="6179159"/>
            <a:ext cx="4861048" cy="923330"/>
          </a:xfrm>
          <a:prstGeom prst="rect">
            <a:avLst/>
          </a:prstGeom>
          <a:noFill/>
        </p:spPr>
        <p:txBody>
          <a:bodyPr wrap="square" rtlCol="0">
            <a:spAutoFit/>
          </a:bodyPr>
          <a:lstStyle/>
          <a:p>
            <a:r>
              <a:rPr lang="en-US" altLang="ja-JP" dirty="0" smtClean="0"/>
              <a:t>http://www.naka.jaea.go.jp/ITER/iter/index.html</a:t>
            </a:r>
          </a:p>
          <a:p>
            <a:r>
              <a:rPr lang="en-US" altLang="ja-JP" dirty="0" smtClean="0">
                <a:hlinkClick r:id="rId6"/>
              </a:rPr>
              <a:t>http://www.asahi-net.or.jp/~rt6k-okn/subject.htm</a:t>
            </a:r>
            <a:endParaRPr lang="en-US" altLang="ja-JP" dirty="0" smtClean="0"/>
          </a:p>
          <a:p>
            <a:endParaRPr kumimoji="1" lang="ja-JP" altLang="en-US" dirty="0"/>
          </a:p>
        </p:txBody>
      </p:sp>
      <p:sp>
        <p:nvSpPr>
          <p:cNvPr id="17" name="テキスト ボックス 16"/>
          <p:cNvSpPr txBox="1"/>
          <p:nvPr/>
        </p:nvSpPr>
        <p:spPr>
          <a:xfrm>
            <a:off x="1043608" y="4005064"/>
            <a:ext cx="7632848" cy="461665"/>
          </a:xfrm>
          <a:prstGeom prst="rect">
            <a:avLst/>
          </a:prstGeom>
          <a:noFill/>
        </p:spPr>
        <p:txBody>
          <a:bodyPr wrap="square" rtlCol="0">
            <a:spAutoFit/>
          </a:bodyPr>
          <a:lstStyle/>
          <a:p>
            <a:r>
              <a:rPr kumimoji="1" lang="ja-JP" altLang="en-US" sz="2400" dirty="0" smtClean="0"/>
              <a:t>将来の炉</a:t>
            </a:r>
            <a:r>
              <a:rPr lang="ja-JP" altLang="en-US" sz="2400" dirty="0" smtClean="0"/>
              <a:t>運転を考えた場合</a:t>
            </a:r>
            <a:endParaRPr kumimoji="1" lang="ja-JP" altLang="en-US" sz="2400" dirty="0"/>
          </a:p>
        </p:txBody>
      </p:sp>
      <p:sp>
        <p:nvSpPr>
          <p:cNvPr id="18" name="テキスト ボックス 17"/>
          <p:cNvSpPr txBox="1"/>
          <p:nvPr/>
        </p:nvSpPr>
        <p:spPr>
          <a:xfrm>
            <a:off x="1187624" y="4437112"/>
            <a:ext cx="7992888" cy="1200329"/>
          </a:xfrm>
          <a:prstGeom prst="rect">
            <a:avLst/>
          </a:prstGeom>
          <a:noFill/>
        </p:spPr>
        <p:txBody>
          <a:bodyPr wrap="square" rtlCol="0">
            <a:spAutoFit/>
          </a:bodyPr>
          <a:lstStyle/>
          <a:p>
            <a:r>
              <a:rPr lang="ja-JP" altLang="en-US" sz="2400" dirty="0" smtClean="0"/>
              <a:t>・分布の含めた多変数パラメータの制御が必要</a:t>
            </a:r>
            <a:endParaRPr lang="en-US" altLang="ja-JP" sz="2400" dirty="0" smtClean="0"/>
          </a:p>
          <a:p>
            <a:r>
              <a:rPr kumimoji="1" lang="ja-JP" altLang="en-US" sz="2400" dirty="0" smtClean="0"/>
              <a:t>・設置可能機器には制限がかかる</a:t>
            </a:r>
            <a:endParaRPr kumimoji="1" lang="en-US" altLang="ja-JP" sz="2400" dirty="0" smtClean="0"/>
          </a:p>
          <a:p>
            <a:r>
              <a:rPr lang="ja-JP" altLang="en-US" sz="2400" dirty="0" smtClean="0"/>
              <a:t>・設置機器と制御対象に柔軟に対応する</a:t>
            </a:r>
            <a:r>
              <a:rPr lang="ja-JP" altLang="en-US" sz="2400" dirty="0" smtClean="0"/>
              <a:t>制御器が</a:t>
            </a:r>
            <a:r>
              <a:rPr lang="ja-JP" altLang="en-US" sz="2400" dirty="0" smtClean="0"/>
              <a:t>必要</a:t>
            </a:r>
            <a:endParaRPr kumimoji="1" lang="en-US" altLang="ja-JP" sz="2400" dirty="0" smtClean="0"/>
          </a:p>
        </p:txBody>
      </p:sp>
      <p:sp>
        <p:nvSpPr>
          <p:cNvPr id="16" name="テキスト ボックス 15"/>
          <p:cNvSpPr txBox="1"/>
          <p:nvPr/>
        </p:nvSpPr>
        <p:spPr>
          <a:xfrm>
            <a:off x="971600" y="5589240"/>
            <a:ext cx="8172400" cy="830997"/>
          </a:xfrm>
          <a:prstGeom prst="rect">
            <a:avLst/>
          </a:prstGeom>
          <a:noFill/>
        </p:spPr>
        <p:txBody>
          <a:bodyPr wrap="square" rtlCol="0">
            <a:spAutoFit/>
          </a:bodyPr>
          <a:lstStyle/>
          <a:p>
            <a:r>
              <a:rPr lang="ja-JP" altLang="en-US" sz="2400" dirty="0" smtClean="0">
                <a:solidFill>
                  <a:srgbClr val="FF0000"/>
                </a:solidFill>
              </a:rPr>
              <a:t>多変数制御、分布制御にむけた制御器の設計手法が求められる</a:t>
            </a:r>
            <a:endParaRPr kumimoji="1" lang="ja-JP" altLang="en-US" sz="24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dirty="0" smtClean="0"/>
              <a:t>従来の手法</a:t>
            </a:r>
            <a:endParaRPr kumimoji="1" lang="ja-JP" altLang="en-US" dirty="0"/>
          </a:p>
        </p:txBody>
      </p:sp>
      <p:sp>
        <p:nvSpPr>
          <p:cNvPr id="5" name="正方形/長方形 4"/>
          <p:cNvSpPr/>
          <p:nvPr/>
        </p:nvSpPr>
        <p:spPr>
          <a:xfrm>
            <a:off x="2699792" y="1484784"/>
            <a:ext cx="4392488" cy="12241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355976" y="1700808"/>
            <a:ext cx="1008112" cy="523220"/>
          </a:xfrm>
          <a:prstGeom prst="rect">
            <a:avLst/>
          </a:prstGeom>
          <a:noFill/>
        </p:spPr>
        <p:txBody>
          <a:bodyPr wrap="square" rtlCol="0">
            <a:spAutoFit/>
          </a:bodyPr>
          <a:lstStyle/>
          <a:p>
            <a:r>
              <a:rPr kumimoji="1" lang="ja-JP" altLang="en-US" sz="2800" dirty="0" smtClean="0"/>
              <a:t>実機</a:t>
            </a:r>
            <a:endParaRPr kumimoji="1" lang="ja-JP" altLang="en-US" sz="2800" dirty="0"/>
          </a:p>
        </p:txBody>
      </p:sp>
      <p:sp>
        <p:nvSpPr>
          <p:cNvPr id="7" name="テキスト ボックス 6"/>
          <p:cNvSpPr txBox="1"/>
          <p:nvPr/>
        </p:nvSpPr>
        <p:spPr>
          <a:xfrm>
            <a:off x="2843808" y="1988840"/>
            <a:ext cx="4104456" cy="523220"/>
          </a:xfrm>
          <a:prstGeom prst="rect">
            <a:avLst/>
          </a:prstGeom>
          <a:noFill/>
        </p:spPr>
        <p:txBody>
          <a:bodyPr wrap="square" rtlCol="0">
            <a:spAutoFit/>
          </a:bodyPr>
          <a:lstStyle/>
          <a:p>
            <a:r>
              <a:rPr lang="ja-JP" altLang="en-US" sz="2800" dirty="0" smtClean="0"/>
              <a:t>シミュレーションコード</a:t>
            </a:r>
            <a:endParaRPr kumimoji="1" lang="ja-JP" altLang="en-US" sz="2800" dirty="0"/>
          </a:p>
        </p:txBody>
      </p:sp>
      <p:sp>
        <p:nvSpPr>
          <p:cNvPr id="8" name="テキスト ボックス 7"/>
          <p:cNvSpPr txBox="1"/>
          <p:nvPr/>
        </p:nvSpPr>
        <p:spPr>
          <a:xfrm>
            <a:off x="4139952" y="1268760"/>
            <a:ext cx="1512168" cy="461665"/>
          </a:xfrm>
          <a:prstGeom prst="rect">
            <a:avLst/>
          </a:prstGeom>
          <a:solidFill>
            <a:schemeClr val="bg1"/>
          </a:solidFill>
        </p:spPr>
        <p:txBody>
          <a:bodyPr wrap="square" rtlCol="0">
            <a:spAutoFit/>
          </a:bodyPr>
          <a:lstStyle/>
          <a:p>
            <a:pPr algn="ctr"/>
            <a:r>
              <a:rPr kumimoji="1" lang="ja-JP" altLang="en-US" sz="2400" dirty="0" smtClean="0"/>
              <a:t>制御対象</a:t>
            </a:r>
            <a:endParaRPr kumimoji="1" lang="ja-JP" altLang="en-US" sz="2400" dirty="0"/>
          </a:p>
        </p:txBody>
      </p:sp>
      <p:cxnSp>
        <p:nvCxnSpPr>
          <p:cNvPr id="10" name="直線コネクタ 9"/>
          <p:cNvCxnSpPr/>
          <p:nvPr/>
        </p:nvCxnSpPr>
        <p:spPr>
          <a:xfrm>
            <a:off x="7092280" y="2132856"/>
            <a:ext cx="72008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7806889" y="2132856"/>
            <a:ext cx="5471"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19" idx="3"/>
          </p:cNvCxnSpPr>
          <p:nvPr/>
        </p:nvCxnSpPr>
        <p:spPr>
          <a:xfrm flipV="1">
            <a:off x="5796136" y="3140968"/>
            <a:ext cx="2016224" cy="36004"/>
          </a:xfrm>
          <a:prstGeom prst="line">
            <a:avLst/>
          </a:prstGeom>
          <a:ln w="25400">
            <a:solidFill>
              <a:schemeClr val="tx1"/>
            </a:solidFill>
            <a:headEnd type="stealth" w="lg" len="lg"/>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940152" y="3212976"/>
            <a:ext cx="3203848" cy="461665"/>
          </a:xfrm>
          <a:prstGeom prst="rect">
            <a:avLst/>
          </a:prstGeom>
          <a:noFill/>
        </p:spPr>
        <p:txBody>
          <a:bodyPr wrap="square" rtlCol="0">
            <a:spAutoFit/>
          </a:bodyPr>
          <a:lstStyle/>
          <a:p>
            <a:r>
              <a:rPr kumimoji="1" lang="ja-JP" altLang="en-US" sz="2400" dirty="0" smtClean="0"/>
              <a:t>制御対象の</a:t>
            </a:r>
            <a:r>
              <a:rPr kumimoji="1" lang="ja-JP" altLang="en-US" sz="2400" u="sng" dirty="0" smtClean="0"/>
              <a:t>応答</a:t>
            </a:r>
            <a:r>
              <a:rPr lang="ja-JP" altLang="en-US" sz="2400" u="sng" dirty="0" smtClean="0"/>
              <a:t>特性</a:t>
            </a:r>
            <a:endParaRPr kumimoji="1" lang="ja-JP" altLang="en-US" sz="2400" u="sng" dirty="0"/>
          </a:p>
        </p:txBody>
      </p:sp>
      <p:sp>
        <p:nvSpPr>
          <p:cNvPr id="19" name="正方形/長方形 18"/>
          <p:cNvSpPr/>
          <p:nvPr/>
        </p:nvSpPr>
        <p:spPr>
          <a:xfrm>
            <a:off x="3923928" y="2852936"/>
            <a:ext cx="1872208" cy="6480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制御機設計</a:t>
            </a:r>
            <a:endParaRPr kumimoji="1" lang="ja-JP" altLang="en-US" sz="2400" dirty="0">
              <a:solidFill>
                <a:schemeClr val="tx1"/>
              </a:solidFill>
            </a:endParaRPr>
          </a:p>
        </p:txBody>
      </p:sp>
      <p:cxnSp>
        <p:nvCxnSpPr>
          <p:cNvPr id="25" name="直線コネクタ 24"/>
          <p:cNvCxnSpPr/>
          <p:nvPr/>
        </p:nvCxnSpPr>
        <p:spPr>
          <a:xfrm>
            <a:off x="1763688" y="3140968"/>
            <a:ext cx="215476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H="1">
            <a:off x="1755304" y="2132856"/>
            <a:ext cx="8384"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5" idx="1"/>
          </p:cNvCxnSpPr>
          <p:nvPr/>
        </p:nvCxnSpPr>
        <p:spPr>
          <a:xfrm flipH="1">
            <a:off x="1763688" y="2096852"/>
            <a:ext cx="936104" cy="36004"/>
          </a:xfrm>
          <a:prstGeom prst="line">
            <a:avLst/>
          </a:prstGeom>
          <a:ln w="25400">
            <a:solidFill>
              <a:schemeClr val="tx1"/>
            </a:solidFill>
            <a:headEnd type="stealth" w="lg" len="lg"/>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1187624" y="3140968"/>
            <a:ext cx="2592288" cy="461665"/>
          </a:xfrm>
          <a:prstGeom prst="rect">
            <a:avLst/>
          </a:prstGeom>
          <a:noFill/>
        </p:spPr>
        <p:txBody>
          <a:bodyPr wrap="square" rtlCol="0">
            <a:spAutoFit/>
          </a:bodyPr>
          <a:lstStyle/>
          <a:p>
            <a:r>
              <a:rPr kumimoji="1" lang="ja-JP" altLang="en-US" sz="2400" dirty="0" smtClean="0"/>
              <a:t>制御対象に適用</a:t>
            </a:r>
            <a:endParaRPr kumimoji="1" lang="ja-JP" altLang="en-US" sz="2400" dirty="0"/>
          </a:p>
        </p:txBody>
      </p:sp>
      <p:sp>
        <p:nvSpPr>
          <p:cNvPr id="34" name="テキスト ボックス 33"/>
          <p:cNvSpPr txBox="1"/>
          <p:nvPr/>
        </p:nvSpPr>
        <p:spPr>
          <a:xfrm>
            <a:off x="1619672" y="3717032"/>
            <a:ext cx="4464496" cy="830997"/>
          </a:xfrm>
          <a:prstGeom prst="rect">
            <a:avLst/>
          </a:prstGeom>
          <a:noFill/>
        </p:spPr>
        <p:txBody>
          <a:bodyPr wrap="square" rtlCol="0">
            <a:spAutoFit/>
          </a:bodyPr>
          <a:lstStyle/>
          <a:p>
            <a:r>
              <a:rPr lang="ja-JP" altLang="en-US" sz="2400" dirty="0" smtClean="0">
                <a:solidFill>
                  <a:srgbClr val="FF0000"/>
                </a:solidFill>
              </a:rPr>
              <a:t>カップリングの大きい多数のパラメータ制御への対応が困難</a:t>
            </a:r>
            <a:endParaRPr kumimoji="1" lang="ja-JP" altLang="en-US" sz="2400" dirty="0">
              <a:solidFill>
                <a:srgbClr val="FF0000"/>
              </a:solidFill>
            </a:endParaRPr>
          </a:p>
        </p:txBody>
      </p:sp>
      <p:sp>
        <p:nvSpPr>
          <p:cNvPr id="36" name="テキスト ボックス 35"/>
          <p:cNvSpPr txBox="1"/>
          <p:nvPr/>
        </p:nvSpPr>
        <p:spPr>
          <a:xfrm>
            <a:off x="1259632" y="3717032"/>
            <a:ext cx="504056" cy="461665"/>
          </a:xfrm>
          <a:prstGeom prst="rect">
            <a:avLst/>
          </a:prstGeom>
          <a:noFill/>
        </p:spPr>
        <p:txBody>
          <a:bodyPr wrap="square" rtlCol="0">
            <a:spAutoFit/>
          </a:bodyPr>
          <a:lstStyle/>
          <a:p>
            <a:r>
              <a:rPr kumimoji="1" lang="ja-JP" altLang="en-US" sz="2400" dirty="0" smtClean="0">
                <a:solidFill>
                  <a:srgbClr val="FF0000"/>
                </a:solidFill>
              </a:rPr>
              <a:t>・</a:t>
            </a:r>
            <a:endParaRPr kumimoji="1" lang="ja-JP" altLang="en-US" sz="2400" dirty="0">
              <a:solidFill>
                <a:srgbClr val="FF0000"/>
              </a:solidFill>
            </a:endParaRPr>
          </a:p>
        </p:txBody>
      </p:sp>
      <p:sp>
        <p:nvSpPr>
          <p:cNvPr id="20" name="テキスト ボックス 19"/>
          <p:cNvSpPr txBox="1"/>
          <p:nvPr/>
        </p:nvSpPr>
        <p:spPr>
          <a:xfrm>
            <a:off x="1547664" y="5013176"/>
            <a:ext cx="4968552" cy="830997"/>
          </a:xfrm>
          <a:prstGeom prst="rect">
            <a:avLst/>
          </a:prstGeom>
          <a:noFill/>
        </p:spPr>
        <p:txBody>
          <a:bodyPr wrap="square" rtlCol="0">
            <a:spAutoFit/>
          </a:bodyPr>
          <a:lstStyle/>
          <a:p>
            <a:r>
              <a:rPr kumimoji="1" lang="ja-JP" altLang="en-US" sz="2400" dirty="0" smtClean="0">
                <a:solidFill>
                  <a:srgbClr val="FF0000"/>
                </a:solidFill>
              </a:rPr>
              <a:t>分布制御など、制御量の数＞</a:t>
            </a:r>
            <a:r>
              <a:rPr lang="ja-JP" altLang="en-US" sz="2400" dirty="0" smtClean="0">
                <a:solidFill>
                  <a:srgbClr val="FF0000"/>
                </a:solidFill>
              </a:rPr>
              <a:t>制御機の</a:t>
            </a:r>
            <a:r>
              <a:rPr kumimoji="1" lang="ja-JP" altLang="en-US" sz="2400" dirty="0" smtClean="0">
                <a:solidFill>
                  <a:srgbClr val="FF0000"/>
                </a:solidFill>
              </a:rPr>
              <a:t>数という状況</a:t>
            </a:r>
            <a:r>
              <a:rPr lang="ja-JP" altLang="en-US" sz="2400" dirty="0" smtClean="0">
                <a:solidFill>
                  <a:srgbClr val="FF0000"/>
                </a:solidFill>
              </a:rPr>
              <a:t>への対応が困難</a:t>
            </a:r>
            <a:endParaRPr kumimoji="1" lang="ja-JP" altLang="en-US" sz="2400" dirty="0">
              <a:solidFill>
                <a:srgbClr val="FF0000"/>
              </a:solidFill>
            </a:endParaRPr>
          </a:p>
        </p:txBody>
      </p:sp>
      <p:sp>
        <p:nvSpPr>
          <p:cNvPr id="21" name="テキスト ボックス 20"/>
          <p:cNvSpPr txBox="1"/>
          <p:nvPr/>
        </p:nvSpPr>
        <p:spPr>
          <a:xfrm>
            <a:off x="1187624" y="5013176"/>
            <a:ext cx="504056" cy="461665"/>
          </a:xfrm>
          <a:prstGeom prst="rect">
            <a:avLst/>
          </a:prstGeom>
          <a:noFill/>
        </p:spPr>
        <p:txBody>
          <a:bodyPr wrap="square" rtlCol="0">
            <a:spAutoFit/>
          </a:bodyPr>
          <a:lstStyle/>
          <a:p>
            <a:r>
              <a:rPr kumimoji="1" lang="ja-JP" altLang="en-US" sz="2400" dirty="0" smtClean="0">
                <a:solidFill>
                  <a:srgbClr val="FF0000"/>
                </a:solidFill>
              </a:rPr>
              <a:t>・</a:t>
            </a:r>
            <a:endParaRPr kumimoji="1" lang="ja-JP" altLang="en-US" sz="2400" dirty="0">
              <a:solidFill>
                <a:srgbClr val="FF0000"/>
              </a:solidFill>
            </a:endParaRPr>
          </a:p>
        </p:txBody>
      </p:sp>
      <p:sp>
        <p:nvSpPr>
          <p:cNvPr id="22" name="テキスト ボックス 21"/>
          <p:cNvSpPr txBox="1"/>
          <p:nvPr/>
        </p:nvSpPr>
        <p:spPr>
          <a:xfrm>
            <a:off x="1547664" y="6165304"/>
            <a:ext cx="5328592" cy="461665"/>
          </a:xfrm>
          <a:prstGeom prst="rect">
            <a:avLst/>
          </a:prstGeom>
          <a:noFill/>
        </p:spPr>
        <p:txBody>
          <a:bodyPr wrap="square" rtlCol="0">
            <a:spAutoFit/>
          </a:bodyPr>
          <a:lstStyle/>
          <a:p>
            <a:r>
              <a:rPr kumimoji="1" lang="ja-JP" altLang="en-US" sz="2400" dirty="0" smtClean="0">
                <a:solidFill>
                  <a:srgbClr val="FF0000"/>
                </a:solidFill>
              </a:rPr>
              <a:t>直接測定不可能なパラメータが存在</a:t>
            </a:r>
            <a:endParaRPr kumimoji="1" lang="ja-JP" altLang="en-US" sz="2400" dirty="0">
              <a:solidFill>
                <a:srgbClr val="FF0000"/>
              </a:solidFill>
            </a:endParaRPr>
          </a:p>
        </p:txBody>
      </p:sp>
      <p:sp>
        <p:nvSpPr>
          <p:cNvPr id="23" name="テキスト ボックス 22"/>
          <p:cNvSpPr txBox="1"/>
          <p:nvPr/>
        </p:nvSpPr>
        <p:spPr>
          <a:xfrm>
            <a:off x="1187624" y="6165304"/>
            <a:ext cx="472154" cy="461665"/>
          </a:xfrm>
          <a:prstGeom prst="rect">
            <a:avLst/>
          </a:prstGeom>
          <a:noFill/>
        </p:spPr>
        <p:txBody>
          <a:bodyPr wrap="square" rtlCol="0">
            <a:spAutoFit/>
          </a:bodyPr>
          <a:lstStyle/>
          <a:p>
            <a:r>
              <a:rPr kumimoji="1" lang="ja-JP" altLang="en-US" sz="2400" dirty="0" smtClean="0">
                <a:solidFill>
                  <a:srgbClr val="FF0000"/>
                </a:solidFill>
              </a:rPr>
              <a:t>・</a:t>
            </a:r>
            <a:endParaRPr kumimoji="1" lang="ja-JP" altLang="en-US" sz="2400" dirty="0">
              <a:solidFill>
                <a:srgbClr val="FF0000"/>
              </a:solidFill>
            </a:endParaRPr>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2252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732240" y="3789040"/>
            <a:ext cx="2128882" cy="936104"/>
          </a:xfrm>
          <a:prstGeom prst="rect">
            <a:avLst/>
          </a:prstGeom>
          <a:noFill/>
        </p:spPr>
      </p:pic>
      <p:sp>
        <p:nvSpPr>
          <p:cNvPr id="35" name="テキスト ボックス 34"/>
          <p:cNvSpPr txBox="1"/>
          <p:nvPr/>
        </p:nvSpPr>
        <p:spPr>
          <a:xfrm>
            <a:off x="6228184" y="3789040"/>
            <a:ext cx="648072" cy="369332"/>
          </a:xfrm>
          <a:prstGeom prst="rect">
            <a:avLst/>
          </a:prstGeom>
          <a:noFill/>
        </p:spPr>
        <p:txBody>
          <a:bodyPr wrap="square" rtlCol="0">
            <a:spAutoFit/>
          </a:bodyPr>
          <a:lstStyle/>
          <a:p>
            <a:r>
              <a:rPr kumimoji="1" lang="ja-JP" altLang="en-US" dirty="0" smtClean="0"/>
              <a:t>例）</a:t>
            </a:r>
            <a:endParaRPr kumimoji="1" lang="ja-JP" altLang="en-US" dirty="0"/>
          </a:p>
        </p:txBody>
      </p:sp>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2253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732240" y="5013176"/>
            <a:ext cx="2211244" cy="792088"/>
          </a:xfrm>
          <a:prstGeom prst="rect">
            <a:avLst/>
          </a:prstGeom>
          <a:noFill/>
        </p:spPr>
      </p:pic>
      <p:sp>
        <p:nvSpPr>
          <p:cNvPr id="37" name="テキスト ボックス 36"/>
          <p:cNvSpPr txBox="1"/>
          <p:nvPr/>
        </p:nvSpPr>
        <p:spPr>
          <a:xfrm>
            <a:off x="6228184" y="5003884"/>
            <a:ext cx="648072" cy="369332"/>
          </a:xfrm>
          <a:prstGeom prst="rect">
            <a:avLst/>
          </a:prstGeom>
          <a:noFill/>
        </p:spPr>
        <p:txBody>
          <a:bodyPr wrap="square" rtlCol="0">
            <a:spAutoFit/>
          </a:bodyPr>
          <a:lstStyle/>
          <a:p>
            <a:r>
              <a:rPr kumimoji="1" lang="ja-JP" altLang="en-US" dirty="0" smtClean="0"/>
              <a:t>例）</a:t>
            </a:r>
            <a:endParaRPr kumimoji="1" lang="ja-JP" altLang="en-US" dirty="0"/>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pic>
        <p:nvPicPr>
          <p:cNvPr id="22533"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164289" y="6237312"/>
            <a:ext cx="1152128" cy="375872"/>
          </a:xfrm>
          <a:prstGeom prst="rect">
            <a:avLst/>
          </a:prstGeom>
          <a:noFill/>
        </p:spPr>
      </p:pic>
      <p:sp>
        <p:nvSpPr>
          <p:cNvPr id="38" name="テキスト ボックス 37"/>
          <p:cNvSpPr txBox="1"/>
          <p:nvPr/>
        </p:nvSpPr>
        <p:spPr>
          <a:xfrm>
            <a:off x="6588224" y="6093296"/>
            <a:ext cx="648072" cy="369332"/>
          </a:xfrm>
          <a:prstGeom prst="rect">
            <a:avLst/>
          </a:prstGeom>
          <a:noFill/>
        </p:spPr>
        <p:txBody>
          <a:bodyPr wrap="square" rtlCol="0">
            <a:spAutoFit/>
          </a:bodyPr>
          <a:lstStyle/>
          <a:p>
            <a:r>
              <a:rPr kumimoji="1" lang="ja-JP" altLang="en-US" dirty="0" smtClean="0"/>
              <a:t>例）</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本研究での方針</a:t>
            </a:r>
            <a:endParaRPr kumimoji="1" lang="ja-JP" altLang="en-US" dirty="0"/>
          </a:p>
        </p:txBody>
      </p:sp>
      <p:sp>
        <p:nvSpPr>
          <p:cNvPr id="3" name="テキスト ボックス 2"/>
          <p:cNvSpPr txBox="1"/>
          <p:nvPr/>
        </p:nvSpPr>
        <p:spPr>
          <a:xfrm>
            <a:off x="3923928" y="1671191"/>
            <a:ext cx="936104" cy="461665"/>
          </a:xfrm>
          <a:prstGeom prst="rect">
            <a:avLst/>
          </a:prstGeom>
          <a:noFill/>
        </p:spPr>
        <p:txBody>
          <a:bodyPr wrap="square" rtlCol="0">
            <a:spAutoFit/>
          </a:bodyPr>
          <a:lstStyle/>
          <a:p>
            <a:pPr algn="ctr"/>
            <a:r>
              <a:rPr kumimoji="1" lang="ja-JP" altLang="en-US" sz="2400" dirty="0" smtClean="0"/>
              <a:t>実機</a:t>
            </a:r>
            <a:endParaRPr kumimoji="1" lang="ja-JP" altLang="en-US" sz="2400" dirty="0"/>
          </a:p>
        </p:txBody>
      </p:sp>
      <p:sp>
        <p:nvSpPr>
          <p:cNvPr id="4" name="テキスト ボックス 3"/>
          <p:cNvSpPr txBox="1"/>
          <p:nvPr/>
        </p:nvSpPr>
        <p:spPr>
          <a:xfrm>
            <a:off x="2123728" y="2999857"/>
            <a:ext cx="2664296" cy="461665"/>
          </a:xfrm>
          <a:prstGeom prst="rect">
            <a:avLst/>
          </a:prstGeom>
          <a:noFill/>
        </p:spPr>
        <p:txBody>
          <a:bodyPr wrap="square" rtlCol="0">
            <a:spAutoFit/>
          </a:bodyPr>
          <a:lstStyle/>
          <a:p>
            <a:r>
              <a:rPr kumimoji="1" lang="ja-JP" altLang="en-US" sz="2400" dirty="0" smtClean="0"/>
              <a:t>厳密な物理モデル</a:t>
            </a:r>
            <a:endParaRPr kumimoji="1" lang="ja-JP" altLang="en-US" sz="2400" dirty="0"/>
          </a:p>
        </p:txBody>
      </p:sp>
      <p:sp>
        <p:nvSpPr>
          <p:cNvPr id="5" name="正方形/長方形 4"/>
          <p:cNvSpPr/>
          <p:nvPr/>
        </p:nvSpPr>
        <p:spPr>
          <a:xfrm>
            <a:off x="2627784" y="1268760"/>
            <a:ext cx="4392488" cy="12961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771800" y="6168209"/>
            <a:ext cx="4248472" cy="461665"/>
          </a:xfrm>
          <a:prstGeom prst="rect">
            <a:avLst/>
          </a:prstGeom>
          <a:noFill/>
        </p:spPr>
        <p:txBody>
          <a:bodyPr wrap="square" rtlCol="0">
            <a:spAutoFit/>
          </a:bodyPr>
          <a:lstStyle/>
          <a:p>
            <a:pPr algn="ctr"/>
            <a:r>
              <a:rPr lang="ja-JP" altLang="en-US" sz="2400" dirty="0" smtClean="0"/>
              <a:t>制御器</a:t>
            </a:r>
            <a:endParaRPr kumimoji="1" lang="ja-JP" altLang="en-US" sz="2400" dirty="0"/>
          </a:p>
        </p:txBody>
      </p:sp>
      <p:sp>
        <p:nvSpPr>
          <p:cNvPr id="10" name="正方形/長方形 9"/>
          <p:cNvSpPr/>
          <p:nvPr/>
        </p:nvSpPr>
        <p:spPr>
          <a:xfrm>
            <a:off x="2555776" y="6096201"/>
            <a:ext cx="4392488" cy="5731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a:off x="7020272" y="1916832"/>
            <a:ext cx="165618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8676456" y="1916832"/>
            <a:ext cx="0" cy="46085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6948264" y="6309320"/>
            <a:ext cx="1008112" cy="0"/>
          </a:xfrm>
          <a:prstGeom prst="line">
            <a:avLst/>
          </a:prstGeom>
          <a:ln w="25400">
            <a:solidFill>
              <a:schemeClr val="tx1"/>
            </a:solidFill>
            <a:headEnd type="stealth" w="lg" len="lg"/>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7668344" y="3212976"/>
            <a:ext cx="28803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7956376" y="3212976"/>
            <a:ext cx="0" cy="309634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1547664" y="1916832"/>
            <a:ext cx="0" cy="446449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1547664" y="1916832"/>
            <a:ext cx="1080120" cy="0"/>
          </a:xfrm>
          <a:prstGeom prst="line">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1547664" y="3212976"/>
            <a:ext cx="504056" cy="0"/>
          </a:xfrm>
          <a:prstGeom prst="line">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a:endCxn id="10" idx="1"/>
          </p:cNvCxnSpPr>
          <p:nvPr/>
        </p:nvCxnSpPr>
        <p:spPr>
          <a:xfrm>
            <a:off x="1547664" y="6381328"/>
            <a:ext cx="1008112" cy="145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7380312" y="1916832"/>
            <a:ext cx="1440160" cy="461665"/>
          </a:xfrm>
          <a:prstGeom prst="rect">
            <a:avLst/>
          </a:prstGeom>
          <a:noFill/>
        </p:spPr>
        <p:txBody>
          <a:bodyPr wrap="square" rtlCol="0">
            <a:spAutoFit/>
          </a:bodyPr>
          <a:lstStyle/>
          <a:p>
            <a:r>
              <a:rPr kumimoji="1" lang="ja-JP" altLang="en-US" sz="2400" dirty="0" smtClean="0"/>
              <a:t>測定値</a:t>
            </a:r>
            <a:endParaRPr kumimoji="1" lang="ja-JP" altLang="en-US" sz="2400" dirty="0"/>
          </a:p>
        </p:txBody>
      </p:sp>
      <p:sp>
        <p:nvSpPr>
          <p:cNvPr id="41" name="角丸四角形 40"/>
          <p:cNvSpPr/>
          <p:nvPr/>
        </p:nvSpPr>
        <p:spPr>
          <a:xfrm>
            <a:off x="2051720" y="2783833"/>
            <a:ext cx="5616624" cy="93610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 name="Picture 14" descr="C:\Documents and Settings\miyoshi\デスクトップ\crest.jpg"/>
          <p:cNvPicPr>
            <a:picLocks noChangeAspect="1" noChangeArrowheads="1"/>
          </p:cNvPicPr>
          <p:nvPr/>
        </p:nvPicPr>
        <p:blipFill>
          <a:blip r:embed="rId2" cstate="print"/>
          <a:srcRect/>
          <a:stretch>
            <a:fillRect/>
          </a:stretch>
        </p:blipFill>
        <p:spPr bwMode="auto">
          <a:xfrm>
            <a:off x="5364088" y="1340768"/>
            <a:ext cx="1349895" cy="1152128"/>
          </a:xfrm>
          <a:prstGeom prst="rect">
            <a:avLst/>
          </a:prstGeom>
          <a:noFill/>
          <a:ln w="9525">
            <a:noFill/>
            <a:miter lim="800000"/>
            <a:headEnd/>
            <a:tailEnd/>
          </a:ln>
        </p:spPr>
      </p:pic>
      <p:sp>
        <p:nvSpPr>
          <p:cNvPr id="38" name="角丸四角形 37"/>
          <p:cNvSpPr/>
          <p:nvPr/>
        </p:nvSpPr>
        <p:spPr>
          <a:xfrm>
            <a:off x="2195736" y="2999857"/>
            <a:ext cx="2520280"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932040" y="2999857"/>
            <a:ext cx="2664296" cy="461665"/>
          </a:xfrm>
          <a:prstGeom prst="rect">
            <a:avLst/>
          </a:prstGeom>
          <a:noFill/>
        </p:spPr>
        <p:txBody>
          <a:bodyPr wrap="square" rtlCol="0">
            <a:spAutoFit/>
          </a:bodyPr>
          <a:lstStyle/>
          <a:p>
            <a:pPr algn="ctr"/>
            <a:r>
              <a:rPr kumimoji="1" lang="ja-JP" altLang="en-US" sz="2400" dirty="0" smtClean="0"/>
              <a:t>実験データベース</a:t>
            </a:r>
            <a:endParaRPr kumimoji="1" lang="ja-JP" altLang="en-US" sz="2400" dirty="0"/>
          </a:p>
        </p:txBody>
      </p:sp>
      <p:sp>
        <p:nvSpPr>
          <p:cNvPr id="44" name="角丸四角形 43"/>
          <p:cNvSpPr/>
          <p:nvPr/>
        </p:nvSpPr>
        <p:spPr>
          <a:xfrm>
            <a:off x="5004048" y="2999857"/>
            <a:ext cx="244827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a:off x="4644008" y="4007969"/>
            <a:ext cx="360040" cy="43204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3347864" y="3431905"/>
            <a:ext cx="216024"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6084168" y="3431905"/>
            <a:ext cx="216024"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3347864" y="3863953"/>
            <a:ext cx="2952328" cy="2244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2123728" y="4656041"/>
            <a:ext cx="2664296" cy="461665"/>
          </a:xfrm>
          <a:prstGeom prst="rect">
            <a:avLst/>
          </a:prstGeom>
          <a:noFill/>
        </p:spPr>
        <p:txBody>
          <a:bodyPr wrap="square" rtlCol="0">
            <a:spAutoFit/>
          </a:bodyPr>
          <a:lstStyle/>
          <a:p>
            <a:pPr algn="ctr"/>
            <a:r>
              <a:rPr lang="ja-JP" altLang="en-US" sz="2400" dirty="0" smtClean="0"/>
              <a:t>簡易</a:t>
            </a:r>
            <a:r>
              <a:rPr kumimoji="1" lang="ja-JP" altLang="en-US" sz="2400" dirty="0" smtClean="0"/>
              <a:t>モデル</a:t>
            </a:r>
            <a:endParaRPr kumimoji="1" lang="ja-JP" altLang="en-US" sz="2400" dirty="0"/>
          </a:p>
        </p:txBody>
      </p:sp>
      <p:sp>
        <p:nvSpPr>
          <p:cNvPr id="54" name="角丸四角形 53"/>
          <p:cNvSpPr/>
          <p:nvPr/>
        </p:nvSpPr>
        <p:spPr>
          <a:xfrm>
            <a:off x="2051720" y="4440017"/>
            <a:ext cx="5616624" cy="93610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2195736" y="4656041"/>
            <a:ext cx="2520280"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p:cNvSpPr txBox="1"/>
          <p:nvPr/>
        </p:nvSpPr>
        <p:spPr>
          <a:xfrm>
            <a:off x="4932040" y="4656041"/>
            <a:ext cx="2664296" cy="461665"/>
          </a:xfrm>
          <a:prstGeom prst="rect">
            <a:avLst/>
          </a:prstGeom>
          <a:noFill/>
        </p:spPr>
        <p:txBody>
          <a:bodyPr wrap="square" rtlCol="0">
            <a:spAutoFit/>
          </a:bodyPr>
          <a:lstStyle/>
          <a:p>
            <a:pPr algn="ctr"/>
            <a:r>
              <a:rPr kumimoji="1" lang="ja-JP" altLang="en-US" sz="2400" dirty="0" smtClean="0"/>
              <a:t>予測される誤差</a:t>
            </a:r>
            <a:endParaRPr kumimoji="1" lang="ja-JP" altLang="en-US" sz="2400" dirty="0"/>
          </a:p>
        </p:txBody>
      </p:sp>
      <p:sp>
        <p:nvSpPr>
          <p:cNvPr id="57" name="角丸四角形 56"/>
          <p:cNvSpPr/>
          <p:nvPr/>
        </p:nvSpPr>
        <p:spPr>
          <a:xfrm>
            <a:off x="5004048" y="4656041"/>
            <a:ext cx="2448272" cy="4320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下矢印 57"/>
          <p:cNvSpPr/>
          <p:nvPr/>
        </p:nvSpPr>
        <p:spPr>
          <a:xfrm>
            <a:off x="4644008" y="5664153"/>
            <a:ext cx="360040" cy="43204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3347864" y="5088089"/>
            <a:ext cx="216024"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6084168" y="5088089"/>
            <a:ext cx="216024" cy="6480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3347864" y="5520137"/>
            <a:ext cx="2952328" cy="2244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4915452" y="4052267"/>
            <a:ext cx="1584176" cy="400110"/>
          </a:xfrm>
          <a:prstGeom prst="rect">
            <a:avLst/>
          </a:prstGeom>
          <a:noFill/>
        </p:spPr>
        <p:txBody>
          <a:bodyPr wrap="square" rtlCol="0">
            <a:spAutoFit/>
          </a:bodyPr>
          <a:lstStyle/>
          <a:p>
            <a:r>
              <a:rPr kumimoji="1" lang="ja-JP" altLang="en-US" sz="2000" dirty="0" smtClean="0"/>
              <a:t>モデリング</a:t>
            </a:r>
            <a:endParaRPr kumimoji="1" lang="ja-JP" altLang="en-US" sz="2000" dirty="0"/>
          </a:p>
        </p:txBody>
      </p:sp>
      <p:sp>
        <p:nvSpPr>
          <p:cNvPr id="63" name="テキスト ボックス 62"/>
          <p:cNvSpPr txBox="1"/>
          <p:nvPr/>
        </p:nvSpPr>
        <p:spPr>
          <a:xfrm>
            <a:off x="4932040" y="5696091"/>
            <a:ext cx="1584176" cy="400110"/>
          </a:xfrm>
          <a:prstGeom prst="rect">
            <a:avLst/>
          </a:prstGeom>
          <a:noFill/>
        </p:spPr>
        <p:txBody>
          <a:bodyPr wrap="square" rtlCol="0">
            <a:spAutoFit/>
          </a:bodyPr>
          <a:lstStyle/>
          <a:p>
            <a:r>
              <a:rPr kumimoji="1" lang="ja-JP" altLang="en-US" sz="2000" dirty="0" smtClean="0"/>
              <a:t>設計</a:t>
            </a:r>
            <a:endParaRPr kumimoji="1" lang="ja-JP" altLang="en-US" sz="2000" dirty="0"/>
          </a:p>
        </p:txBody>
      </p:sp>
      <p:cxnSp>
        <p:nvCxnSpPr>
          <p:cNvPr id="65" name="直線矢印コネクタ 64"/>
          <p:cNvCxnSpPr/>
          <p:nvPr/>
        </p:nvCxnSpPr>
        <p:spPr>
          <a:xfrm>
            <a:off x="7380312" y="1916832"/>
            <a:ext cx="0" cy="8640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948264" y="6525344"/>
            <a:ext cx="1728192" cy="0"/>
          </a:xfrm>
          <a:prstGeom prst="line">
            <a:avLst/>
          </a:prstGeom>
          <a:ln w="25400">
            <a:solidFill>
              <a:schemeClr val="tx1"/>
            </a:solidFill>
            <a:headEnd type="stealth" w="lg" len="lg"/>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7906434" y="3861048"/>
            <a:ext cx="553998" cy="1224136"/>
          </a:xfrm>
          <a:prstGeom prst="rect">
            <a:avLst/>
          </a:prstGeom>
          <a:noFill/>
        </p:spPr>
        <p:txBody>
          <a:bodyPr vert="eaVert" wrap="square" rtlCol="0">
            <a:spAutoFit/>
          </a:bodyPr>
          <a:lstStyle/>
          <a:p>
            <a:r>
              <a:rPr kumimoji="1" lang="ja-JP" altLang="en-US" sz="2400" dirty="0" smtClean="0"/>
              <a:t>推定値</a:t>
            </a:r>
            <a:endParaRPr kumimoji="1" lang="ja-JP" altLang="en-US" sz="2400" dirty="0"/>
          </a:p>
        </p:txBody>
      </p:sp>
      <p:sp>
        <p:nvSpPr>
          <p:cNvPr id="81" name="テキスト ボックス 80"/>
          <p:cNvSpPr txBox="1"/>
          <p:nvPr/>
        </p:nvSpPr>
        <p:spPr>
          <a:xfrm>
            <a:off x="993666" y="2132856"/>
            <a:ext cx="553998" cy="3096344"/>
          </a:xfrm>
          <a:prstGeom prst="rect">
            <a:avLst/>
          </a:prstGeom>
          <a:noFill/>
        </p:spPr>
        <p:txBody>
          <a:bodyPr vert="eaVert" wrap="square" rtlCol="0">
            <a:spAutoFit/>
          </a:bodyPr>
          <a:lstStyle/>
          <a:p>
            <a:r>
              <a:rPr kumimoji="1" lang="ja-JP" altLang="en-US" sz="2400" dirty="0" smtClean="0"/>
              <a:t>フィードバック</a:t>
            </a:r>
            <a:endParaRPr kumimoji="1" lang="ja-JP"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5436096" y="4509120"/>
            <a:ext cx="3384376" cy="72008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algn="ctr"/>
            <a:r>
              <a:rPr kumimoji="1" lang="ja-JP" altLang="en-US" dirty="0" smtClean="0"/>
              <a:t>研究目的</a:t>
            </a:r>
            <a:endParaRPr kumimoji="1" lang="ja-JP" altLang="en-US" dirty="0"/>
          </a:p>
        </p:txBody>
      </p:sp>
      <p:grpSp>
        <p:nvGrpSpPr>
          <p:cNvPr id="5" name="グループ化 7"/>
          <p:cNvGrpSpPr/>
          <p:nvPr/>
        </p:nvGrpSpPr>
        <p:grpSpPr>
          <a:xfrm>
            <a:off x="1187624" y="3390091"/>
            <a:ext cx="3312368" cy="830997"/>
            <a:chOff x="1115616" y="2844805"/>
            <a:chExt cx="3312368" cy="830997"/>
          </a:xfrm>
        </p:grpSpPr>
        <p:sp>
          <p:nvSpPr>
            <p:cNvPr id="4" name="角丸四角形 3"/>
            <p:cNvSpPr/>
            <p:nvPr/>
          </p:nvSpPr>
          <p:spPr>
            <a:xfrm>
              <a:off x="1187624" y="2886035"/>
              <a:ext cx="3240360" cy="72008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115616" y="2844805"/>
              <a:ext cx="3312368" cy="830997"/>
            </a:xfrm>
            <a:prstGeom prst="rect">
              <a:avLst/>
            </a:prstGeom>
            <a:noFill/>
          </p:spPr>
          <p:txBody>
            <a:bodyPr wrap="square" rtlCol="0">
              <a:spAutoFit/>
            </a:bodyPr>
            <a:lstStyle/>
            <a:p>
              <a:pPr algn="ctr"/>
              <a:r>
                <a:rPr kumimoji="1" lang="ja-JP" altLang="en-US" sz="2400" dirty="0" smtClean="0">
                  <a:solidFill>
                    <a:srgbClr val="FF0000"/>
                  </a:solidFill>
                </a:rPr>
                <a:t>現代制御理論</a:t>
              </a:r>
              <a:r>
                <a:rPr kumimoji="1" lang="ja-JP" altLang="en-US" sz="2400" dirty="0" smtClean="0"/>
                <a:t>によって設計された</a:t>
              </a:r>
              <a:r>
                <a:rPr kumimoji="1" lang="ja-JP" altLang="en-US" sz="2400" dirty="0" smtClean="0"/>
                <a:t>制御器</a:t>
              </a:r>
              <a:endParaRPr kumimoji="1" lang="ja-JP" altLang="en-US" sz="2400" dirty="0"/>
            </a:p>
          </p:txBody>
        </p:sp>
      </p:grpSp>
      <p:cxnSp>
        <p:nvCxnSpPr>
          <p:cNvPr id="6" name="直線矢印コネクタ 5"/>
          <p:cNvCxnSpPr/>
          <p:nvPr/>
        </p:nvCxnSpPr>
        <p:spPr>
          <a:xfrm>
            <a:off x="4572000" y="3614246"/>
            <a:ext cx="72008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7" name="グループ化 15"/>
          <p:cNvGrpSpPr/>
          <p:nvPr/>
        </p:nvGrpSpPr>
        <p:grpSpPr>
          <a:xfrm>
            <a:off x="5278225" y="3429000"/>
            <a:ext cx="3563888" cy="576064"/>
            <a:chOff x="5278225" y="2163634"/>
            <a:chExt cx="3563888" cy="576064"/>
          </a:xfrm>
        </p:grpSpPr>
        <p:sp>
          <p:nvSpPr>
            <p:cNvPr id="15" name="角丸四角形 14"/>
            <p:cNvSpPr/>
            <p:nvPr/>
          </p:nvSpPr>
          <p:spPr>
            <a:xfrm>
              <a:off x="5364088" y="2163634"/>
              <a:ext cx="3384376" cy="576064"/>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278225" y="2218719"/>
              <a:ext cx="3563888" cy="461665"/>
            </a:xfrm>
            <a:prstGeom prst="rect">
              <a:avLst/>
            </a:prstGeom>
            <a:noFill/>
          </p:spPr>
          <p:txBody>
            <a:bodyPr wrap="square" rtlCol="0">
              <a:spAutoFit/>
            </a:bodyPr>
            <a:lstStyle/>
            <a:p>
              <a:r>
                <a:rPr kumimoji="1" lang="ja-JP" altLang="en-US" sz="2400" dirty="0" smtClean="0"/>
                <a:t>０次元シミュレーション</a:t>
              </a:r>
              <a:endParaRPr kumimoji="1" lang="ja-JP" altLang="en-US" sz="2400" dirty="0"/>
            </a:p>
          </p:txBody>
        </p:sp>
      </p:grpSp>
      <p:sp>
        <p:nvSpPr>
          <p:cNvPr id="12" name="角丸四角形 11"/>
          <p:cNvSpPr/>
          <p:nvPr/>
        </p:nvSpPr>
        <p:spPr>
          <a:xfrm>
            <a:off x="1115616" y="3212976"/>
            <a:ext cx="7848872" cy="104934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455694" y="3000032"/>
            <a:ext cx="1138273" cy="430887"/>
          </a:xfrm>
          <a:prstGeom prst="rect">
            <a:avLst/>
          </a:prstGeom>
          <a:solidFill>
            <a:schemeClr val="bg1"/>
          </a:solidFill>
        </p:spPr>
        <p:txBody>
          <a:bodyPr wrap="square" lIns="0" tIns="0" rIns="0" bIns="0" rtlCol="0">
            <a:spAutoFit/>
          </a:bodyPr>
          <a:lstStyle/>
          <a:p>
            <a:r>
              <a:rPr kumimoji="1" lang="ja-JP" altLang="en-US" sz="2800" dirty="0" smtClean="0"/>
              <a:t>本研究</a:t>
            </a:r>
            <a:endParaRPr kumimoji="1" lang="ja-JP" altLang="en-US" sz="2800" dirty="0"/>
          </a:p>
        </p:txBody>
      </p:sp>
      <p:cxnSp>
        <p:nvCxnSpPr>
          <p:cNvPr id="20" name="直線矢印コネクタ 19"/>
          <p:cNvCxnSpPr/>
          <p:nvPr/>
        </p:nvCxnSpPr>
        <p:spPr>
          <a:xfrm>
            <a:off x="4932040" y="4694366"/>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4932040" y="6092961"/>
            <a:ext cx="3600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5328592" y="4478342"/>
            <a:ext cx="3563888" cy="461665"/>
          </a:xfrm>
          <a:prstGeom prst="rect">
            <a:avLst/>
          </a:prstGeom>
          <a:noFill/>
        </p:spPr>
        <p:txBody>
          <a:bodyPr wrap="square" rtlCol="0">
            <a:spAutoFit/>
          </a:bodyPr>
          <a:lstStyle/>
          <a:p>
            <a:r>
              <a:rPr kumimoji="1" lang="ja-JP" altLang="en-US" sz="2400" dirty="0" smtClean="0"/>
              <a:t>１次元シミュレーション</a:t>
            </a:r>
            <a:endParaRPr kumimoji="1" lang="ja-JP" altLang="en-US" sz="2400" dirty="0"/>
          </a:p>
        </p:txBody>
      </p:sp>
      <p:sp>
        <p:nvSpPr>
          <p:cNvPr id="26" name="テキスト ボックス 25"/>
          <p:cNvSpPr txBox="1"/>
          <p:nvPr/>
        </p:nvSpPr>
        <p:spPr>
          <a:xfrm>
            <a:off x="5278224" y="5846494"/>
            <a:ext cx="3865775" cy="461665"/>
          </a:xfrm>
          <a:prstGeom prst="rect">
            <a:avLst/>
          </a:prstGeom>
          <a:noFill/>
        </p:spPr>
        <p:txBody>
          <a:bodyPr wrap="square" rtlCol="0">
            <a:spAutoFit/>
          </a:bodyPr>
          <a:lstStyle/>
          <a:p>
            <a:r>
              <a:rPr kumimoji="1" lang="ja-JP" altLang="en-US" sz="2400" dirty="0" smtClean="0"/>
              <a:t>実験（将来の課題）</a:t>
            </a:r>
            <a:endParaRPr kumimoji="1" lang="ja-JP" altLang="en-US" sz="2400" dirty="0"/>
          </a:p>
        </p:txBody>
      </p:sp>
      <p:sp>
        <p:nvSpPr>
          <p:cNvPr id="29" name="テキスト ボックス 28"/>
          <p:cNvSpPr txBox="1"/>
          <p:nvPr/>
        </p:nvSpPr>
        <p:spPr>
          <a:xfrm>
            <a:off x="971600" y="6290156"/>
            <a:ext cx="7920880" cy="523220"/>
          </a:xfrm>
          <a:prstGeom prst="rect">
            <a:avLst/>
          </a:prstGeom>
          <a:noFill/>
        </p:spPr>
        <p:txBody>
          <a:bodyPr wrap="square" rtlCol="0">
            <a:spAutoFit/>
          </a:bodyPr>
          <a:lstStyle/>
          <a:p>
            <a:pPr algn="ctr"/>
            <a:r>
              <a:rPr kumimoji="1" lang="ja-JP" altLang="en-US" sz="2800" dirty="0" smtClean="0">
                <a:solidFill>
                  <a:srgbClr val="FF0000"/>
                </a:solidFill>
              </a:rPr>
              <a:t>シミュレーションによりベンチマークを行う</a:t>
            </a:r>
            <a:endParaRPr kumimoji="1" lang="ja-JP" altLang="en-US" sz="2800" dirty="0">
              <a:solidFill>
                <a:srgbClr val="FF0000"/>
              </a:solidFill>
            </a:endParaRPr>
          </a:p>
        </p:txBody>
      </p:sp>
      <p:cxnSp>
        <p:nvCxnSpPr>
          <p:cNvPr id="31" name="直線矢印コネクタ 30"/>
          <p:cNvCxnSpPr/>
          <p:nvPr/>
        </p:nvCxnSpPr>
        <p:spPr>
          <a:xfrm flipV="1">
            <a:off x="1475656" y="3861048"/>
            <a:ext cx="0" cy="689302"/>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1115616" y="4550350"/>
            <a:ext cx="3384376" cy="1569660"/>
          </a:xfrm>
          <a:prstGeom prst="rect">
            <a:avLst/>
          </a:prstGeom>
          <a:noFill/>
        </p:spPr>
        <p:txBody>
          <a:bodyPr wrap="square" rtlCol="0">
            <a:spAutoFit/>
          </a:bodyPr>
          <a:lstStyle/>
          <a:p>
            <a:r>
              <a:rPr kumimoji="1" lang="ja-JP" altLang="en-US" sz="2400" dirty="0" smtClean="0">
                <a:solidFill>
                  <a:srgbClr val="FF0000"/>
                </a:solidFill>
              </a:rPr>
              <a:t>物理モデル</a:t>
            </a:r>
            <a:r>
              <a:rPr kumimoji="1" lang="ja-JP" altLang="en-US" sz="2400" dirty="0" smtClean="0"/>
              <a:t>から</a:t>
            </a:r>
            <a:r>
              <a:rPr kumimoji="1" lang="ja-JP" altLang="en-US" sz="2400" dirty="0" smtClean="0"/>
              <a:t>制御器を</a:t>
            </a:r>
            <a:r>
              <a:rPr kumimoji="1" lang="ja-JP" altLang="en-US" sz="2400" dirty="0" smtClean="0"/>
              <a:t>設計するのが特徴。出力数＞入力数の場合等にも対応可能。</a:t>
            </a:r>
            <a:endParaRPr kumimoji="1" lang="ja-JP" altLang="en-US" sz="2400" dirty="0"/>
          </a:p>
        </p:txBody>
      </p:sp>
      <p:sp>
        <p:nvSpPr>
          <p:cNvPr id="34" name="角丸四角形 33"/>
          <p:cNvSpPr/>
          <p:nvPr/>
        </p:nvSpPr>
        <p:spPr>
          <a:xfrm>
            <a:off x="1043608" y="4550350"/>
            <a:ext cx="3384376" cy="168696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5292080" y="4808765"/>
            <a:ext cx="3563888" cy="461665"/>
          </a:xfrm>
          <a:prstGeom prst="rect">
            <a:avLst/>
          </a:prstGeom>
          <a:noFill/>
        </p:spPr>
        <p:txBody>
          <a:bodyPr wrap="square" rtlCol="0">
            <a:spAutoFit/>
          </a:bodyPr>
          <a:lstStyle/>
          <a:p>
            <a:pPr algn="ctr"/>
            <a:r>
              <a:rPr kumimoji="1" lang="en-US" altLang="ja-JP" sz="2400" dirty="0" smtClean="0"/>
              <a:t>(</a:t>
            </a:r>
            <a:r>
              <a:rPr kumimoji="1" lang="ja-JP" altLang="en-US" sz="2400" dirty="0" smtClean="0"/>
              <a:t>分布制御</a:t>
            </a:r>
            <a:r>
              <a:rPr kumimoji="1" lang="en-US" altLang="ja-JP" sz="2400" dirty="0" smtClean="0"/>
              <a:t>)</a:t>
            </a:r>
            <a:endParaRPr kumimoji="1" lang="ja-JP" altLang="en-US" sz="2400" dirty="0"/>
          </a:p>
        </p:txBody>
      </p:sp>
      <p:sp>
        <p:nvSpPr>
          <p:cNvPr id="39" name="角丸四角形 38"/>
          <p:cNvSpPr/>
          <p:nvPr/>
        </p:nvSpPr>
        <p:spPr>
          <a:xfrm>
            <a:off x="1115616" y="1340768"/>
            <a:ext cx="7848872" cy="10801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上下矢印 39"/>
          <p:cNvSpPr/>
          <p:nvPr/>
        </p:nvSpPr>
        <p:spPr>
          <a:xfrm>
            <a:off x="4283968" y="2492896"/>
            <a:ext cx="1440160" cy="504056"/>
          </a:xfrm>
          <a:prstGeom prst="upDownArrow">
            <a:avLst>
              <a:gd name="adj1" fmla="val 51924"/>
              <a:gd name="adj2" fmla="val 230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4253525" y="1169042"/>
            <a:ext cx="1512168" cy="430887"/>
          </a:xfrm>
          <a:prstGeom prst="rect">
            <a:avLst/>
          </a:prstGeom>
          <a:solidFill>
            <a:schemeClr val="bg1"/>
          </a:solidFill>
        </p:spPr>
        <p:txBody>
          <a:bodyPr wrap="square" lIns="0" tIns="0" rIns="0" bIns="0" rtlCol="0">
            <a:spAutoFit/>
          </a:bodyPr>
          <a:lstStyle/>
          <a:p>
            <a:r>
              <a:rPr kumimoji="1" lang="ja-JP" altLang="en-US" sz="2800" dirty="0" smtClean="0"/>
              <a:t>先行研究</a:t>
            </a:r>
            <a:endParaRPr kumimoji="1" lang="ja-JP" altLang="en-US" sz="2800" dirty="0"/>
          </a:p>
        </p:txBody>
      </p:sp>
      <p:sp>
        <p:nvSpPr>
          <p:cNvPr id="43" name="テキスト ボックス 42"/>
          <p:cNvSpPr txBox="1"/>
          <p:nvPr/>
        </p:nvSpPr>
        <p:spPr>
          <a:xfrm>
            <a:off x="1467457" y="1512494"/>
            <a:ext cx="6912768" cy="461665"/>
          </a:xfrm>
          <a:prstGeom prst="rect">
            <a:avLst/>
          </a:prstGeom>
          <a:noFill/>
        </p:spPr>
        <p:txBody>
          <a:bodyPr wrap="square" rtlCol="0">
            <a:spAutoFit/>
          </a:bodyPr>
          <a:lstStyle/>
          <a:p>
            <a:pPr algn="ctr"/>
            <a:r>
              <a:rPr kumimoji="1" lang="ja-JP" altLang="en-US" sz="2400" dirty="0" smtClean="0">
                <a:solidFill>
                  <a:srgbClr val="FF0000"/>
                </a:solidFill>
              </a:rPr>
              <a:t>応答特性から</a:t>
            </a:r>
            <a:r>
              <a:rPr kumimoji="1" lang="ja-JP" altLang="en-US" sz="2400" dirty="0" smtClean="0"/>
              <a:t>設計された制御機を使用</a:t>
            </a:r>
            <a:endParaRPr kumimoji="1" lang="ja-JP" altLang="en-US" sz="2400" dirty="0"/>
          </a:p>
        </p:txBody>
      </p:sp>
      <p:sp>
        <p:nvSpPr>
          <p:cNvPr id="45" name="テキスト ボックス 44"/>
          <p:cNvSpPr txBox="1"/>
          <p:nvPr/>
        </p:nvSpPr>
        <p:spPr>
          <a:xfrm>
            <a:off x="1187624" y="1959223"/>
            <a:ext cx="7776864" cy="461665"/>
          </a:xfrm>
          <a:prstGeom prst="rect">
            <a:avLst/>
          </a:prstGeom>
          <a:noFill/>
        </p:spPr>
        <p:txBody>
          <a:bodyPr wrap="square" rtlCol="0">
            <a:spAutoFit/>
          </a:bodyPr>
          <a:lstStyle/>
          <a:p>
            <a:r>
              <a:rPr kumimoji="1" lang="ja-JP" altLang="en-US" sz="2400" dirty="0" smtClean="0"/>
              <a:t>出力数≠入力数、カップリングが多い場合は対応が困難</a:t>
            </a:r>
            <a:endParaRPr kumimoji="1" lang="ja-JP" altLang="en-US" sz="2400" dirty="0"/>
          </a:p>
        </p:txBody>
      </p:sp>
      <p:sp>
        <p:nvSpPr>
          <p:cNvPr id="32" name="角丸四角形 31"/>
          <p:cNvSpPr/>
          <p:nvPr/>
        </p:nvSpPr>
        <p:spPr>
          <a:xfrm>
            <a:off x="4644008" y="4063217"/>
            <a:ext cx="4320480" cy="1237991"/>
          </a:xfrm>
          <a:prstGeom prst="roundRect">
            <a:avLst>
              <a:gd name="adj" fmla="val 12819"/>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572000" y="4005064"/>
            <a:ext cx="4558145" cy="27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p:cNvCxnSpPr/>
          <p:nvPr/>
        </p:nvCxnSpPr>
        <p:spPr>
          <a:xfrm>
            <a:off x="4932040" y="3614246"/>
            <a:ext cx="0" cy="24790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8964488" y="3933056"/>
            <a:ext cx="0" cy="7200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4644008" y="4265386"/>
            <a:ext cx="0" cy="7200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H="1">
            <a:off x="4139952" y="4262653"/>
            <a:ext cx="50405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発表内容</a:t>
            </a:r>
            <a:endParaRPr kumimoji="1" lang="ja-JP" altLang="en-US" dirty="0"/>
          </a:p>
        </p:txBody>
      </p:sp>
      <p:sp>
        <p:nvSpPr>
          <p:cNvPr id="3" name="テキスト ボックス 2"/>
          <p:cNvSpPr txBox="1"/>
          <p:nvPr/>
        </p:nvSpPr>
        <p:spPr>
          <a:xfrm>
            <a:off x="1835696" y="1628800"/>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・背景</a:t>
            </a:r>
            <a:endParaRPr kumimoji="1" lang="ja-JP" altLang="en-US" sz="2800" dirty="0">
              <a:solidFill>
                <a:schemeClr val="bg1">
                  <a:lumMod val="65000"/>
                </a:schemeClr>
              </a:solidFill>
            </a:endParaRPr>
          </a:p>
        </p:txBody>
      </p:sp>
      <p:sp>
        <p:nvSpPr>
          <p:cNvPr id="4" name="テキスト ボックス 3"/>
          <p:cNvSpPr txBox="1"/>
          <p:nvPr/>
        </p:nvSpPr>
        <p:spPr>
          <a:xfrm>
            <a:off x="1835696" y="2492896"/>
            <a:ext cx="6912768" cy="523220"/>
          </a:xfrm>
          <a:prstGeom prst="rect">
            <a:avLst/>
          </a:prstGeom>
          <a:noFill/>
        </p:spPr>
        <p:txBody>
          <a:bodyPr wrap="square" rtlCol="0">
            <a:spAutoFit/>
          </a:bodyPr>
          <a:lstStyle/>
          <a:p>
            <a:r>
              <a:rPr kumimoji="1" lang="ja-JP" altLang="en-US" sz="2800" dirty="0" smtClean="0"/>
              <a:t>・多変数ＰＩ制御</a:t>
            </a:r>
            <a:endParaRPr kumimoji="1" lang="ja-JP" altLang="en-US" sz="2800" dirty="0"/>
          </a:p>
        </p:txBody>
      </p:sp>
      <p:sp>
        <p:nvSpPr>
          <p:cNvPr id="5" name="テキスト ボックス 4"/>
          <p:cNvSpPr txBox="1"/>
          <p:nvPr/>
        </p:nvSpPr>
        <p:spPr>
          <a:xfrm>
            <a:off x="1835696" y="4221088"/>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・分布制御</a:t>
            </a:r>
            <a:endParaRPr kumimoji="1" lang="ja-JP" altLang="en-US" sz="2800" dirty="0">
              <a:solidFill>
                <a:schemeClr val="bg1">
                  <a:lumMod val="65000"/>
                </a:schemeClr>
              </a:solidFill>
            </a:endParaRPr>
          </a:p>
        </p:txBody>
      </p:sp>
      <p:sp>
        <p:nvSpPr>
          <p:cNvPr id="6" name="テキスト ボックス 5"/>
          <p:cNvSpPr txBox="1"/>
          <p:nvPr/>
        </p:nvSpPr>
        <p:spPr>
          <a:xfrm>
            <a:off x="1835696" y="5085184"/>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・まとめ</a:t>
            </a:r>
            <a:endParaRPr kumimoji="1" lang="ja-JP" altLang="en-US" sz="2800" dirty="0">
              <a:solidFill>
                <a:schemeClr val="bg1">
                  <a:lumMod val="65000"/>
                </a:schemeClr>
              </a:solidFill>
            </a:endParaRPr>
          </a:p>
        </p:txBody>
      </p:sp>
      <p:sp>
        <p:nvSpPr>
          <p:cNvPr id="7" name="テキスト ボックス 6"/>
          <p:cNvSpPr txBox="1"/>
          <p:nvPr/>
        </p:nvSpPr>
        <p:spPr>
          <a:xfrm>
            <a:off x="1835696" y="3356992"/>
            <a:ext cx="6912768" cy="523220"/>
          </a:xfrm>
          <a:prstGeom prst="rect">
            <a:avLst/>
          </a:prstGeom>
          <a:noFill/>
        </p:spPr>
        <p:txBody>
          <a:bodyPr wrap="square" rtlCol="0">
            <a:spAutoFit/>
          </a:bodyPr>
          <a:lstStyle/>
          <a:p>
            <a:r>
              <a:rPr kumimoji="1" lang="ja-JP" altLang="en-US" sz="2800" dirty="0" smtClean="0">
                <a:solidFill>
                  <a:schemeClr val="bg1">
                    <a:lumMod val="65000"/>
                  </a:schemeClr>
                </a:solidFill>
              </a:rPr>
              <a:t>・Ｈ∞制御</a:t>
            </a:r>
            <a:r>
              <a:rPr lang="en-US" altLang="ja-JP" sz="2800" dirty="0" smtClean="0">
                <a:solidFill>
                  <a:schemeClr val="bg1">
                    <a:lumMod val="65000"/>
                  </a:schemeClr>
                </a:solidFill>
              </a:rPr>
              <a:t>(</a:t>
            </a:r>
            <a:r>
              <a:rPr lang="ja-JP" altLang="en-US" sz="2800" dirty="0" smtClean="0">
                <a:solidFill>
                  <a:schemeClr val="bg1">
                    <a:lumMod val="65000"/>
                  </a:schemeClr>
                </a:solidFill>
              </a:rPr>
              <a:t>口頭発表では割愛</a:t>
            </a:r>
            <a:r>
              <a:rPr lang="en-US" altLang="ja-JP" sz="2800" dirty="0" smtClean="0">
                <a:solidFill>
                  <a:schemeClr val="bg1">
                    <a:lumMod val="65000"/>
                  </a:schemeClr>
                </a:solidFill>
              </a:rPr>
              <a:t>)</a:t>
            </a:r>
            <a:endParaRPr kumimoji="1" lang="ja-JP" altLang="en-US" sz="2800"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2"/>
          <p:cNvPicPr>
            <a:picLocks noChangeAspect="1" noChangeArrowheads="1"/>
          </p:cNvPicPr>
          <p:nvPr/>
        </p:nvPicPr>
        <p:blipFill>
          <a:blip r:embed="rId3" cstate="print"/>
          <a:srcRect l="8780" t="69989" r="5992"/>
          <a:stretch>
            <a:fillRect/>
          </a:stretch>
        </p:blipFill>
        <p:spPr bwMode="auto">
          <a:xfrm>
            <a:off x="1013347" y="3805628"/>
            <a:ext cx="3929809" cy="833653"/>
          </a:xfrm>
          <a:prstGeom prst="rect">
            <a:avLst/>
          </a:prstGeom>
          <a:noFill/>
          <a:ln w="9525">
            <a:noFill/>
            <a:miter lim="800000"/>
            <a:headEnd/>
            <a:tailEnd/>
          </a:ln>
        </p:spPr>
      </p:pic>
      <p:pic>
        <p:nvPicPr>
          <p:cNvPr id="17" name="Picture 2"/>
          <p:cNvPicPr>
            <a:picLocks noChangeAspect="1" noChangeArrowheads="1"/>
          </p:cNvPicPr>
          <p:nvPr/>
        </p:nvPicPr>
        <p:blipFill>
          <a:blip r:embed="rId3" cstate="print"/>
          <a:srcRect l="14960" t="35312" r="5992" b="32488"/>
          <a:stretch>
            <a:fillRect/>
          </a:stretch>
        </p:blipFill>
        <p:spPr bwMode="auto">
          <a:xfrm>
            <a:off x="1043608" y="2883379"/>
            <a:ext cx="3719438" cy="912756"/>
          </a:xfrm>
          <a:prstGeom prst="rect">
            <a:avLst/>
          </a:prstGeom>
          <a:noFill/>
          <a:ln w="9525">
            <a:noFill/>
            <a:miter lim="800000"/>
            <a:headEnd/>
            <a:tailEnd/>
          </a:ln>
        </p:spPr>
      </p:pic>
      <p:sp>
        <p:nvSpPr>
          <p:cNvPr id="2" name="タイトル 1"/>
          <p:cNvSpPr>
            <a:spLocks noGrp="1"/>
          </p:cNvSpPr>
          <p:nvPr>
            <p:ph type="title"/>
          </p:nvPr>
        </p:nvSpPr>
        <p:spPr>
          <a:xfrm>
            <a:off x="1331640" y="476672"/>
            <a:ext cx="7200800" cy="940648"/>
          </a:xfrm>
        </p:spPr>
        <p:txBody>
          <a:bodyPr>
            <a:normAutofit fontScale="90000"/>
          </a:bodyPr>
          <a:lstStyle/>
          <a:p>
            <a:pPr algn="ctr"/>
            <a:r>
              <a:rPr lang="en-US" altLang="ja-JP" dirty="0" smtClean="0"/>
              <a:t>0-D </a:t>
            </a:r>
            <a:r>
              <a:rPr lang="ja-JP" altLang="en-US" dirty="0" smtClean="0"/>
              <a:t>プラズマシミュレーションモデル</a:t>
            </a:r>
            <a:endParaRPr kumimoji="1" lang="ja-JP" altLang="en-US" dirty="0"/>
          </a:p>
        </p:txBody>
      </p:sp>
      <p:pic>
        <p:nvPicPr>
          <p:cNvPr id="2050" name="Picture 2"/>
          <p:cNvPicPr>
            <a:picLocks noChangeAspect="1" noChangeArrowheads="1"/>
          </p:cNvPicPr>
          <p:nvPr/>
        </p:nvPicPr>
        <p:blipFill>
          <a:blip r:embed="rId3" cstate="print"/>
          <a:srcRect l="5969" r="5992" b="64399"/>
          <a:stretch>
            <a:fillRect/>
          </a:stretch>
        </p:blipFill>
        <p:spPr bwMode="auto">
          <a:xfrm>
            <a:off x="1029753" y="1872534"/>
            <a:ext cx="4464496" cy="1087603"/>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l="5155" b="41935"/>
          <a:stretch>
            <a:fillRect/>
          </a:stretch>
        </p:blipFill>
        <p:spPr bwMode="auto">
          <a:xfrm>
            <a:off x="5868144" y="1556792"/>
            <a:ext cx="3275856" cy="2592288"/>
          </a:xfrm>
          <a:prstGeom prst="rect">
            <a:avLst/>
          </a:prstGeom>
          <a:noFill/>
          <a:ln w="9525">
            <a:noFill/>
            <a:miter lim="800000"/>
            <a:headEnd/>
            <a:tailEnd/>
          </a:ln>
        </p:spPr>
      </p:pic>
      <p:sp>
        <p:nvSpPr>
          <p:cNvPr id="6" name="左中かっこ 5"/>
          <p:cNvSpPr/>
          <p:nvPr/>
        </p:nvSpPr>
        <p:spPr>
          <a:xfrm>
            <a:off x="5724128" y="1556792"/>
            <a:ext cx="216024" cy="108012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左中かっこ 6"/>
          <p:cNvSpPr/>
          <p:nvPr/>
        </p:nvSpPr>
        <p:spPr>
          <a:xfrm>
            <a:off x="5796136" y="2780928"/>
            <a:ext cx="288032" cy="129614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左中かっこ 7"/>
          <p:cNvSpPr/>
          <p:nvPr/>
        </p:nvSpPr>
        <p:spPr>
          <a:xfrm>
            <a:off x="5580112" y="4221088"/>
            <a:ext cx="279648" cy="158417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円/楕円 9"/>
          <p:cNvSpPr/>
          <p:nvPr/>
        </p:nvSpPr>
        <p:spPr>
          <a:xfrm>
            <a:off x="2915816" y="3933056"/>
            <a:ext cx="2160240"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2843808" y="3068960"/>
            <a:ext cx="1728192"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2539188" y="1975624"/>
            <a:ext cx="2016224"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p:nvPr/>
        </p:nvCxnSpPr>
        <p:spPr>
          <a:xfrm flipH="1">
            <a:off x="4572000" y="2132856"/>
            <a:ext cx="1080120" cy="7200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flipV="1">
            <a:off x="4644008" y="3284984"/>
            <a:ext cx="1160512" cy="14401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flipV="1">
            <a:off x="4932040" y="4437112"/>
            <a:ext cx="576064" cy="57606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2" name="Picture 3"/>
          <p:cNvPicPr>
            <a:picLocks noChangeAspect="1" noChangeArrowheads="1"/>
          </p:cNvPicPr>
          <p:nvPr/>
        </p:nvPicPr>
        <p:blipFill>
          <a:blip r:embed="rId5" cstate="print"/>
          <a:srcRect l="3357" t="22222" b="22222"/>
          <a:stretch>
            <a:fillRect/>
          </a:stretch>
        </p:blipFill>
        <p:spPr bwMode="auto">
          <a:xfrm>
            <a:off x="1073851" y="6497634"/>
            <a:ext cx="4146221" cy="360040"/>
          </a:xfrm>
          <a:prstGeom prst="rect">
            <a:avLst/>
          </a:prstGeom>
          <a:noFill/>
          <a:ln w="9525">
            <a:noFill/>
            <a:miter lim="800000"/>
            <a:headEnd/>
            <a:tailEnd/>
          </a:ln>
        </p:spPr>
      </p:pic>
      <p:pic>
        <p:nvPicPr>
          <p:cNvPr id="23" name="Picture 2"/>
          <p:cNvPicPr>
            <a:picLocks noChangeAspect="1" noChangeArrowheads="1"/>
          </p:cNvPicPr>
          <p:nvPr/>
        </p:nvPicPr>
        <p:blipFill>
          <a:blip r:embed="rId6" cstate="print"/>
          <a:srcRect l="38938" r="35103" b="87234"/>
          <a:stretch>
            <a:fillRect/>
          </a:stretch>
        </p:blipFill>
        <p:spPr bwMode="auto">
          <a:xfrm>
            <a:off x="1043608" y="5445224"/>
            <a:ext cx="1008112" cy="432048"/>
          </a:xfrm>
          <a:prstGeom prst="rect">
            <a:avLst/>
          </a:prstGeom>
          <a:noFill/>
          <a:ln w="9525">
            <a:noFill/>
            <a:miter lim="800000"/>
            <a:headEnd/>
            <a:tailEnd/>
          </a:ln>
        </p:spPr>
      </p:pic>
      <p:pic>
        <p:nvPicPr>
          <p:cNvPr id="24" name="Picture 2"/>
          <p:cNvPicPr>
            <a:picLocks noChangeAspect="1" noChangeArrowheads="1"/>
          </p:cNvPicPr>
          <p:nvPr/>
        </p:nvPicPr>
        <p:blipFill>
          <a:blip r:embed="rId6" cstate="print"/>
          <a:srcRect l="31521" t="21277" r="29541" b="68085"/>
          <a:stretch>
            <a:fillRect/>
          </a:stretch>
        </p:blipFill>
        <p:spPr bwMode="auto">
          <a:xfrm>
            <a:off x="2051720" y="5517232"/>
            <a:ext cx="1512168" cy="360040"/>
          </a:xfrm>
          <a:prstGeom prst="rect">
            <a:avLst/>
          </a:prstGeom>
          <a:noFill/>
          <a:ln w="9525">
            <a:noFill/>
            <a:miter lim="800000"/>
            <a:headEnd/>
            <a:tailEnd/>
          </a:ln>
        </p:spPr>
      </p:pic>
      <p:pic>
        <p:nvPicPr>
          <p:cNvPr id="26" name="Picture 2"/>
          <p:cNvPicPr>
            <a:picLocks noChangeAspect="1" noChangeArrowheads="1"/>
          </p:cNvPicPr>
          <p:nvPr/>
        </p:nvPicPr>
        <p:blipFill>
          <a:blip r:embed="rId6" cstate="print"/>
          <a:srcRect l="33375" t="53191" r="31395" b="36171"/>
          <a:stretch>
            <a:fillRect/>
          </a:stretch>
        </p:blipFill>
        <p:spPr bwMode="auto">
          <a:xfrm>
            <a:off x="3419872" y="5517232"/>
            <a:ext cx="1368152" cy="360040"/>
          </a:xfrm>
          <a:prstGeom prst="rect">
            <a:avLst/>
          </a:prstGeom>
          <a:noFill/>
          <a:ln w="9525">
            <a:noFill/>
            <a:miter lim="800000"/>
            <a:headEnd/>
            <a:tailEnd/>
          </a:ln>
        </p:spPr>
      </p:pic>
      <p:pic>
        <p:nvPicPr>
          <p:cNvPr id="27" name="Picture 2"/>
          <p:cNvPicPr>
            <a:picLocks noChangeAspect="1" noChangeArrowheads="1"/>
          </p:cNvPicPr>
          <p:nvPr/>
        </p:nvPicPr>
        <p:blipFill>
          <a:blip r:embed="rId6" cstate="print"/>
          <a:srcRect l="33375" t="70213" r="29541" b="21276"/>
          <a:stretch>
            <a:fillRect/>
          </a:stretch>
        </p:blipFill>
        <p:spPr bwMode="auto">
          <a:xfrm>
            <a:off x="1043608" y="5949280"/>
            <a:ext cx="1440160" cy="288032"/>
          </a:xfrm>
          <a:prstGeom prst="rect">
            <a:avLst/>
          </a:prstGeom>
          <a:noFill/>
          <a:ln w="9525">
            <a:noFill/>
            <a:miter lim="800000"/>
            <a:headEnd/>
            <a:tailEnd/>
          </a:ln>
        </p:spPr>
      </p:pic>
      <p:sp>
        <p:nvSpPr>
          <p:cNvPr id="30" name="テキスト ボックス 29"/>
          <p:cNvSpPr txBox="1"/>
          <p:nvPr/>
        </p:nvSpPr>
        <p:spPr>
          <a:xfrm>
            <a:off x="1475656" y="4869160"/>
            <a:ext cx="2736304" cy="461665"/>
          </a:xfrm>
          <a:prstGeom prst="rect">
            <a:avLst/>
          </a:prstGeom>
          <a:noFill/>
        </p:spPr>
        <p:txBody>
          <a:bodyPr wrap="square" rtlCol="0">
            <a:spAutoFit/>
          </a:bodyPr>
          <a:lstStyle/>
          <a:p>
            <a:r>
              <a:rPr kumimoji="1" lang="en-US" altLang="ja-JP" sz="2400" dirty="0" smtClean="0">
                <a:solidFill>
                  <a:srgbClr val="FF0000"/>
                </a:solidFill>
              </a:rPr>
              <a:t>a=2 (m), R=6.2 (m)</a:t>
            </a:r>
            <a:endParaRPr kumimoji="1" lang="ja-JP" altLang="en-US" sz="2400" dirty="0">
              <a:solidFill>
                <a:srgbClr val="FF0000"/>
              </a:solidFill>
            </a:endParaRPr>
          </a:p>
        </p:txBody>
      </p:sp>
      <p:sp>
        <p:nvSpPr>
          <p:cNvPr id="25" name="テキスト ボックス 24"/>
          <p:cNvSpPr txBox="1"/>
          <p:nvPr/>
        </p:nvSpPr>
        <p:spPr>
          <a:xfrm>
            <a:off x="4860032" y="2051556"/>
            <a:ext cx="360040"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32" name="テキスト ボックス 31"/>
          <p:cNvSpPr txBox="1"/>
          <p:nvPr/>
        </p:nvSpPr>
        <p:spPr>
          <a:xfrm>
            <a:off x="5076056" y="2293460"/>
            <a:ext cx="432048" cy="307777"/>
          </a:xfrm>
          <a:prstGeom prst="rect">
            <a:avLst/>
          </a:prstGeom>
          <a:solidFill>
            <a:schemeClr val="bg1"/>
          </a:solidFill>
        </p:spPr>
        <p:txBody>
          <a:bodyPr wrap="square" lIns="0" tIns="0" rIns="0" bIns="0" rtlCol="0">
            <a:spAutoFit/>
          </a:bodyPr>
          <a:lstStyle/>
          <a:p>
            <a:r>
              <a:rPr kumimoji="1" lang="en-US" altLang="ja-JP" sz="2000" i="1" dirty="0" smtClean="0"/>
              <a:t>oh</a:t>
            </a:r>
            <a:endParaRPr kumimoji="1" lang="ja-JP" altLang="en-US" sz="2000" i="1" dirty="0"/>
          </a:p>
        </p:txBody>
      </p:sp>
      <p:grpSp>
        <p:nvGrpSpPr>
          <p:cNvPr id="48" name="グループ化 47"/>
          <p:cNvGrpSpPr/>
          <p:nvPr/>
        </p:nvGrpSpPr>
        <p:grpSpPr>
          <a:xfrm>
            <a:off x="2400638" y="5935425"/>
            <a:ext cx="1739314" cy="360040"/>
            <a:chOff x="2411760" y="5949280"/>
            <a:chExt cx="1739314" cy="360040"/>
          </a:xfrm>
        </p:grpSpPr>
        <p:pic>
          <p:nvPicPr>
            <p:cNvPr id="28" name="Picture 2"/>
            <p:cNvPicPr>
              <a:picLocks noChangeAspect="1" noChangeArrowheads="1"/>
            </p:cNvPicPr>
            <p:nvPr/>
          </p:nvPicPr>
          <p:blipFill>
            <a:blip r:embed="rId6" cstate="print"/>
            <a:srcRect l="11125" t="85106" r="74041" b="4255"/>
            <a:stretch>
              <a:fillRect/>
            </a:stretch>
          </p:blipFill>
          <p:spPr bwMode="auto">
            <a:xfrm>
              <a:off x="2411760" y="5949280"/>
              <a:ext cx="576064" cy="360040"/>
            </a:xfrm>
            <a:prstGeom prst="rect">
              <a:avLst/>
            </a:prstGeom>
            <a:noFill/>
            <a:ln w="9525">
              <a:noFill/>
              <a:miter lim="800000"/>
              <a:headEnd/>
              <a:tailEnd/>
            </a:ln>
          </p:spPr>
        </p:pic>
        <p:sp>
          <p:nvSpPr>
            <p:cNvPr id="33" name="テキスト ボックス 32"/>
            <p:cNvSpPr txBox="1"/>
            <p:nvPr/>
          </p:nvSpPr>
          <p:spPr>
            <a:xfrm>
              <a:off x="2998946" y="5990845"/>
              <a:ext cx="1152128" cy="276999"/>
            </a:xfrm>
            <a:prstGeom prst="rect">
              <a:avLst/>
            </a:prstGeom>
            <a:solidFill>
              <a:schemeClr val="bg1"/>
            </a:solidFill>
          </p:spPr>
          <p:txBody>
            <a:bodyPr wrap="square" lIns="0" tIns="0" rIns="0" bIns="0" rtlCol="0">
              <a:spAutoFit/>
            </a:bodyPr>
            <a:lstStyle/>
            <a:p>
              <a:r>
                <a:rPr kumimoji="1" lang="en-US" altLang="ja-JP" dirty="0" smtClean="0"/>
                <a:t>3615 [sec]</a:t>
              </a:r>
              <a:endParaRPr kumimoji="1" lang="ja-JP" altLang="en-US" dirty="0"/>
            </a:p>
          </p:txBody>
        </p:sp>
      </p:grpSp>
      <p:sp>
        <p:nvSpPr>
          <p:cNvPr id="34" name="テキスト ボックス 33"/>
          <p:cNvSpPr txBox="1"/>
          <p:nvPr/>
        </p:nvSpPr>
        <p:spPr>
          <a:xfrm>
            <a:off x="4644008" y="5990756"/>
            <a:ext cx="936104" cy="276999"/>
          </a:xfrm>
          <a:prstGeom prst="rect">
            <a:avLst/>
          </a:prstGeom>
          <a:solidFill>
            <a:schemeClr val="bg1"/>
          </a:solidFill>
        </p:spPr>
        <p:txBody>
          <a:bodyPr wrap="square" lIns="0" tIns="0" rIns="0" bIns="0" rtlCol="0">
            <a:spAutoFit/>
          </a:bodyPr>
          <a:lstStyle/>
          <a:p>
            <a:r>
              <a:rPr kumimoji="1" lang="en-US" altLang="ja-JP" dirty="0" err="1" smtClean="0"/>
              <a:t>ατe</a:t>
            </a:r>
            <a:r>
              <a:rPr kumimoji="1" lang="en-US" altLang="ja-JP" dirty="0" smtClean="0"/>
              <a:t> [sec] </a:t>
            </a:r>
            <a:endParaRPr kumimoji="1" lang="ja-JP" altLang="en-US" dirty="0"/>
          </a:p>
        </p:txBody>
      </p:sp>
      <p:sp>
        <p:nvSpPr>
          <p:cNvPr id="35" name="テキスト ボックス 34"/>
          <p:cNvSpPr txBox="1"/>
          <p:nvPr/>
        </p:nvSpPr>
        <p:spPr>
          <a:xfrm>
            <a:off x="2890839" y="5591973"/>
            <a:ext cx="576064" cy="276999"/>
          </a:xfrm>
          <a:prstGeom prst="rect">
            <a:avLst/>
          </a:prstGeom>
          <a:solidFill>
            <a:schemeClr val="bg1"/>
          </a:solidFill>
        </p:spPr>
        <p:txBody>
          <a:bodyPr wrap="square" lIns="0" tIns="0" rIns="0" bIns="0" rtlCol="0">
            <a:spAutoFit/>
          </a:bodyPr>
          <a:lstStyle/>
          <a:p>
            <a:r>
              <a:rPr lang="en-US" altLang="ja-JP" dirty="0" smtClean="0"/>
              <a:t>0.782</a:t>
            </a:r>
            <a:endParaRPr kumimoji="1" lang="ja-JP" altLang="en-US" dirty="0"/>
          </a:p>
        </p:txBody>
      </p:sp>
      <p:sp>
        <p:nvSpPr>
          <p:cNvPr id="36" name="テキスト ボックス 35"/>
          <p:cNvSpPr txBox="1"/>
          <p:nvPr/>
        </p:nvSpPr>
        <p:spPr>
          <a:xfrm>
            <a:off x="1475656" y="5589240"/>
            <a:ext cx="576064" cy="276999"/>
          </a:xfrm>
          <a:prstGeom prst="rect">
            <a:avLst/>
          </a:prstGeom>
          <a:solidFill>
            <a:schemeClr val="bg1"/>
          </a:solidFill>
        </p:spPr>
        <p:txBody>
          <a:bodyPr wrap="square" lIns="0" tIns="0" rIns="0" bIns="0" rtlCol="0">
            <a:spAutoFit/>
          </a:bodyPr>
          <a:lstStyle/>
          <a:p>
            <a:r>
              <a:rPr kumimoji="1" lang="en-US" altLang="ja-JP" dirty="0" smtClean="0"/>
              <a:t>0.176</a:t>
            </a:r>
            <a:endParaRPr kumimoji="1" lang="ja-JP" altLang="en-US" dirty="0"/>
          </a:p>
        </p:txBody>
      </p:sp>
      <p:sp>
        <p:nvSpPr>
          <p:cNvPr id="37" name="テキスト ボックス 36"/>
          <p:cNvSpPr txBox="1"/>
          <p:nvPr/>
        </p:nvSpPr>
        <p:spPr>
          <a:xfrm>
            <a:off x="1733245" y="5976990"/>
            <a:ext cx="648072" cy="276999"/>
          </a:xfrm>
          <a:prstGeom prst="rect">
            <a:avLst/>
          </a:prstGeom>
          <a:solidFill>
            <a:schemeClr val="bg1"/>
          </a:solidFill>
        </p:spPr>
        <p:txBody>
          <a:bodyPr wrap="square" lIns="0" tIns="0" rIns="0" bIns="0" rtlCol="0">
            <a:spAutoFit/>
          </a:bodyPr>
          <a:lstStyle/>
          <a:p>
            <a:r>
              <a:rPr kumimoji="1" lang="en-US" altLang="ja-JP" dirty="0" smtClean="0"/>
              <a:t>0.031</a:t>
            </a:r>
            <a:endParaRPr kumimoji="1" lang="ja-JP" altLang="en-US" dirty="0"/>
          </a:p>
        </p:txBody>
      </p:sp>
      <p:pic>
        <p:nvPicPr>
          <p:cNvPr id="5122" name="Picture 2"/>
          <p:cNvPicPr>
            <a:picLocks noChangeAspect="1" noChangeArrowheads="1"/>
          </p:cNvPicPr>
          <p:nvPr/>
        </p:nvPicPr>
        <p:blipFill>
          <a:blip r:embed="rId7" cstate="print"/>
          <a:srcRect/>
          <a:stretch>
            <a:fillRect/>
          </a:stretch>
        </p:blipFill>
        <p:spPr bwMode="auto">
          <a:xfrm>
            <a:off x="5915175" y="1529082"/>
            <a:ext cx="2273231" cy="463619"/>
          </a:xfrm>
          <a:prstGeom prst="rect">
            <a:avLst/>
          </a:prstGeom>
          <a:noFill/>
          <a:ln w="9525">
            <a:noFill/>
            <a:miter lim="800000"/>
            <a:headEnd/>
            <a:tailEnd/>
          </a:ln>
        </p:spPr>
      </p:pic>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8" name="正方形/長方形 37"/>
          <p:cNvSpPr/>
          <p:nvPr/>
        </p:nvSpPr>
        <p:spPr>
          <a:xfrm>
            <a:off x="4067944" y="5531087"/>
            <a:ext cx="792088"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1985" name="Picture 1"/>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4071085" y="5445224"/>
            <a:ext cx="1437019" cy="548680"/>
          </a:xfrm>
          <a:prstGeom prst="rect">
            <a:avLst/>
          </a:prstGeom>
          <a:noFill/>
        </p:spPr>
      </p:pic>
      <p:pic>
        <p:nvPicPr>
          <p:cNvPr id="39" name="Picture 2"/>
          <p:cNvPicPr>
            <a:picLocks noChangeAspect="1" noChangeArrowheads="1"/>
          </p:cNvPicPr>
          <p:nvPr/>
        </p:nvPicPr>
        <p:blipFill>
          <a:blip r:embed="rId4" cstate="print"/>
          <a:srcRect l="13494" t="58065" r="9367"/>
          <a:stretch>
            <a:fillRect/>
          </a:stretch>
        </p:blipFill>
        <p:spPr bwMode="auto">
          <a:xfrm>
            <a:off x="5796136" y="4093660"/>
            <a:ext cx="2664296" cy="1872208"/>
          </a:xfrm>
          <a:prstGeom prst="rect">
            <a:avLst/>
          </a:prstGeom>
          <a:noFill/>
          <a:ln w="9525">
            <a:noFill/>
            <a:miter lim="800000"/>
            <a:headEnd/>
            <a:tailEnd/>
          </a:ln>
        </p:spPr>
      </p:pic>
      <p:grpSp>
        <p:nvGrpSpPr>
          <p:cNvPr id="44" name="グループ化 43"/>
          <p:cNvGrpSpPr/>
          <p:nvPr/>
        </p:nvGrpSpPr>
        <p:grpSpPr>
          <a:xfrm>
            <a:off x="6084168" y="4135225"/>
            <a:ext cx="3027721" cy="661927"/>
            <a:chOff x="6084168" y="4135225"/>
            <a:chExt cx="3027721" cy="661927"/>
          </a:xfrm>
        </p:grpSpPr>
        <p:pic>
          <p:nvPicPr>
            <p:cNvPr id="40" name="Picture 2"/>
            <p:cNvPicPr>
              <a:picLocks noChangeAspect="1" noChangeArrowheads="1"/>
            </p:cNvPicPr>
            <p:nvPr/>
          </p:nvPicPr>
          <p:blipFill>
            <a:blip r:embed="rId4" cstate="print"/>
            <a:srcRect l="74483" t="14516" b="74194"/>
            <a:stretch>
              <a:fillRect/>
            </a:stretch>
          </p:blipFill>
          <p:spPr bwMode="auto">
            <a:xfrm>
              <a:off x="8230553" y="4190645"/>
              <a:ext cx="881336" cy="504056"/>
            </a:xfrm>
            <a:prstGeom prst="rect">
              <a:avLst/>
            </a:prstGeom>
            <a:noFill/>
            <a:ln w="9525">
              <a:noFill/>
              <a:miter lim="800000"/>
              <a:headEnd/>
              <a:tailEnd/>
            </a:ln>
          </p:spPr>
        </p:pic>
        <p:pic>
          <p:nvPicPr>
            <p:cNvPr id="42" name="Picture 2"/>
            <p:cNvPicPr>
              <a:picLocks noChangeAspect="1" noChangeArrowheads="1"/>
            </p:cNvPicPr>
            <p:nvPr/>
          </p:nvPicPr>
          <p:blipFill>
            <a:blip r:embed="rId4" cstate="print"/>
            <a:srcRect l="23675" t="59119" r="67986" b="26365"/>
            <a:stretch>
              <a:fillRect/>
            </a:stretch>
          </p:blipFill>
          <p:spPr bwMode="auto">
            <a:xfrm>
              <a:off x="6084168" y="4149080"/>
              <a:ext cx="288032" cy="648072"/>
            </a:xfrm>
            <a:prstGeom prst="rect">
              <a:avLst/>
            </a:prstGeom>
            <a:noFill/>
            <a:ln w="9525">
              <a:noFill/>
              <a:miter lim="800000"/>
              <a:headEnd/>
              <a:tailEnd/>
            </a:ln>
          </p:spPr>
        </p:pic>
        <p:pic>
          <p:nvPicPr>
            <p:cNvPr id="43" name="Picture 2"/>
            <p:cNvPicPr>
              <a:picLocks noChangeAspect="1" noChangeArrowheads="1"/>
            </p:cNvPicPr>
            <p:nvPr/>
          </p:nvPicPr>
          <p:blipFill>
            <a:blip r:embed="rId4" cstate="print"/>
            <a:srcRect l="34342" t="58678" r="9367" b="26806"/>
            <a:stretch>
              <a:fillRect/>
            </a:stretch>
          </p:blipFill>
          <p:spPr bwMode="auto">
            <a:xfrm>
              <a:off x="6341757" y="4135225"/>
              <a:ext cx="1944216" cy="648072"/>
            </a:xfrm>
            <a:prstGeom prst="rect">
              <a:avLst/>
            </a:prstGeom>
            <a:noFill/>
            <a:ln w="9525">
              <a:noFill/>
              <a:miter lim="800000"/>
              <a:headEnd/>
              <a:tailEnd/>
            </a:ln>
          </p:spPr>
        </p:pic>
      </p:grpSp>
      <p:pic>
        <p:nvPicPr>
          <p:cNvPr id="45" name="Picture 2"/>
          <p:cNvPicPr>
            <a:picLocks noChangeAspect="1" noChangeArrowheads="1"/>
          </p:cNvPicPr>
          <p:nvPr/>
        </p:nvPicPr>
        <p:blipFill>
          <a:blip r:embed="rId4" cstate="print"/>
          <a:srcRect l="74483" t="14516" b="74194"/>
          <a:stretch>
            <a:fillRect/>
          </a:stretch>
        </p:blipFill>
        <p:spPr bwMode="auto">
          <a:xfrm>
            <a:off x="8244408" y="4827595"/>
            <a:ext cx="881336" cy="504056"/>
          </a:xfrm>
          <a:prstGeom prst="rect">
            <a:avLst/>
          </a:prstGeom>
          <a:noFill/>
          <a:ln w="9525">
            <a:noFill/>
            <a:miter lim="800000"/>
            <a:headEnd/>
            <a:tailEnd/>
          </a:ln>
        </p:spPr>
      </p:pic>
      <p:pic>
        <p:nvPicPr>
          <p:cNvPr id="46" name="Picture 2"/>
          <p:cNvPicPr>
            <a:picLocks noChangeAspect="1" noChangeArrowheads="1"/>
          </p:cNvPicPr>
          <p:nvPr/>
        </p:nvPicPr>
        <p:blipFill>
          <a:blip r:embed="rId4" cstate="print"/>
          <a:srcRect l="74483" t="14516" b="74194"/>
          <a:stretch>
            <a:fillRect/>
          </a:stretch>
        </p:blipFill>
        <p:spPr bwMode="auto">
          <a:xfrm>
            <a:off x="7808975" y="5442491"/>
            <a:ext cx="881336" cy="504056"/>
          </a:xfrm>
          <a:prstGeom prst="rect">
            <a:avLst/>
          </a:prstGeom>
          <a:noFill/>
          <a:ln w="9525">
            <a:noFill/>
            <a:miter lim="800000"/>
            <a:headEnd/>
            <a:tailEnd/>
          </a:ln>
        </p:spPr>
      </p:pic>
      <p:pic>
        <p:nvPicPr>
          <p:cNvPr id="47" name="Picture 2"/>
          <p:cNvPicPr>
            <a:picLocks noChangeAspect="1" noChangeArrowheads="1"/>
          </p:cNvPicPr>
          <p:nvPr/>
        </p:nvPicPr>
        <p:blipFill>
          <a:blip r:embed="rId6" cstate="print"/>
          <a:srcRect l="38938" t="85106" r="46228" b="4255"/>
          <a:stretch>
            <a:fillRect/>
          </a:stretch>
        </p:blipFill>
        <p:spPr bwMode="auto">
          <a:xfrm>
            <a:off x="4067944" y="5949280"/>
            <a:ext cx="576064" cy="360040"/>
          </a:xfrm>
          <a:prstGeom prst="rect">
            <a:avLst/>
          </a:prstGeom>
          <a:noFill/>
          <a:ln w="9525">
            <a:noFill/>
            <a:miter lim="800000"/>
            <a:headEnd/>
            <a:tailEnd/>
          </a:ln>
        </p:spPr>
      </p:pic>
      <p:sp>
        <p:nvSpPr>
          <p:cNvPr id="49" name="テキスト ボックス 48"/>
          <p:cNvSpPr txBox="1"/>
          <p:nvPr/>
        </p:nvSpPr>
        <p:spPr>
          <a:xfrm>
            <a:off x="5161919" y="6555787"/>
            <a:ext cx="504056" cy="276999"/>
          </a:xfrm>
          <a:prstGeom prst="rect">
            <a:avLst/>
          </a:prstGeom>
          <a:solidFill>
            <a:schemeClr val="bg1"/>
          </a:solidFill>
        </p:spPr>
        <p:txBody>
          <a:bodyPr wrap="square" lIns="0" tIns="0" rIns="0" bIns="0" rtlCol="0">
            <a:spAutoFit/>
          </a:bodyPr>
          <a:lstStyle/>
          <a:p>
            <a:r>
              <a:rPr kumimoji="1" lang="en-US" altLang="ja-JP" dirty="0" smtClean="0"/>
              <a:t>[sec]</a:t>
            </a:r>
            <a:endParaRPr kumimoji="1" lang="ja-JP" altLang="en-US" dirty="0"/>
          </a:p>
        </p:txBody>
      </p:sp>
      <p:cxnSp>
        <p:nvCxnSpPr>
          <p:cNvPr id="51" name="直線矢印コネクタ 50"/>
          <p:cNvCxnSpPr/>
          <p:nvPr/>
        </p:nvCxnSpPr>
        <p:spPr>
          <a:xfrm flipH="1" flipV="1">
            <a:off x="5508104" y="6237312"/>
            <a:ext cx="576064" cy="7200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endCxn id="49" idx="3"/>
          </p:cNvCxnSpPr>
          <p:nvPr/>
        </p:nvCxnSpPr>
        <p:spPr>
          <a:xfrm flipH="1">
            <a:off x="5665975" y="6453336"/>
            <a:ext cx="490201" cy="24095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6039870" y="6048998"/>
            <a:ext cx="2915816" cy="646331"/>
          </a:xfrm>
          <a:prstGeom prst="rect">
            <a:avLst/>
          </a:prstGeom>
          <a:noFill/>
        </p:spPr>
        <p:txBody>
          <a:bodyPr wrap="square" rtlCol="0">
            <a:spAutoFit/>
          </a:bodyPr>
          <a:lstStyle/>
          <a:p>
            <a:r>
              <a:rPr lang="ja-JP" altLang="en-US" dirty="0" smtClean="0"/>
              <a:t>係数である</a:t>
            </a:r>
            <a:r>
              <a:rPr lang="en-US" altLang="ja-JP" dirty="0" smtClean="0"/>
              <a:t>α</a:t>
            </a:r>
            <a:r>
              <a:rPr lang="ja-JP" altLang="en-US" dirty="0" smtClean="0"/>
              <a:t>と</a:t>
            </a:r>
            <a:r>
              <a:rPr lang="en-US" altLang="ja-JP" dirty="0" smtClean="0"/>
              <a:t>HH</a:t>
            </a:r>
            <a:r>
              <a:rPr lang="ja-JP" altLang="en-US" dirty="0" smtClean="0"/>
              <a:t>は外乱として変動させる</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171400"/>
            <a:ext cx="7498080" cy="1143000"/>
          </a:xfrm>
        </p:spPr>
        <p:txBody>
          <a:bodyPr/>
          <a:lstStyle/>
          <a:p>
            <a:pPr algn="ctr"/>
            <a:r>
              <a:rPr kumimoji="1" lang="en-US" altLang="ja-JP" dirty="0" smtClean="0"/>
              <a:t>PI</a:t>
            </a:r>
            <a:r>
              <a:rPr kumimoji="1" lang="ja-JP" altLang="en-US" dirty="0" smtClean="0"/>
              <a:t>ゲインの決定</a:t>
            </a:r>
            <a:endParaRPr kumimoji="1" lang="ja-JP" altLang="en-US" dirty="0"/>
          </a:p>
        </p:txBody>
      </p:sp>
      <p:sp>
        <p:nvSpPr>
          <p:cNvPr id="122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9" name="グループ化 33"/>
          <p:cNvGrpSpPr/>
          <p:nvPr/>
        </p:nvGrpSpPr>
        <p:grpSpPr>
          <a:xfrm>
            <a:off x="1187623" y="2276872"/>
            <a:ext cx="4536505" cy="870642"/>
            <a:chOff x="1259632" y="3717032"/>
            <a:chExt cx="7128792" cy="1368152"/>
          </a:xfrm>
        </p:grpSpPr>
        <p:pic>
          <p:nvPicPr>
            <p:cNvPr id="35" name="Picture 7"/>
            <p:cNvPicPr>
              <a:picLocks noChangeAspect="1" noChangeArrowheads="1"/>
            </p:cNvPicPr>
            <p:nvPr/>
          </p:nvPicPr>
          <p:blipFill>
            <a:blip r:embed="rId3" cstate="print">
              <a:clrChange>
                <a:clrFrom>
                  <a:srgbClr val="FFFFFF"/>
                </a:clrFrom>
                <a:clrTo>
                  <a:srgbClr val="FFFFFF">
                    <a:alpha val="0"/>
                  </a:srgbClr>
                </a:clrTo>
              </a:clrChange>
            </a:blip>
            <a:srcRect r="49943" b="59873"/>
            <a:stretch>
              <a:fillRect/>
            </a:stretch>
          </p:blipFill>
          <p:spPr bwMode="auto">
            <a:xfrm>
              <a:off x="1259632" y="3717032"/>
              <a:ext cx="2134317" cy="1368152"/>
            </a:xfrm>
            <a:prstGeom prst="rect">
              <a:avLst/>
            </a:prstGeom>
            <a:noFill/>
          </p:spPr>
        </p:pic>
        <p:pic>
          <p:nvPicPr>
            <p:cNvPr id="36" name="Picture 7"/>
            <p:cNvPicPr>
              <a:picLocks noChangeAspect="1" noChangeArrowheads="1"/>
            </p:cNvPicPr>
            <p:nvPr/>
          </p:nvPicPr>
          <p:blipFill>
            <a:blip r:embed="rId3" cstate="print">
              <a:clrChange>
                <a:clrFrom>
                  <a:srgbClr val="FFFFFF"/>
                </a:clrFrom>
                <a:clrTo>
                  <a:srgbClr val="FFFFFF">
                    <a:alpha val="0"/>
                  </a:srgbClr>
                </a:clrTo>
              </a:clrChange>
            </a:blip>
            <a:srcRect l="14655" t="40127" r="5767" b="20482"/>
            <a:stretch>
              <a:fillRect/>
            </a:stretch>
          </p:blipFill>
          <p:spPr bwMode="auto">
            <a:xfrm>
              <a:off x="3275856" y="3717032"/>
              <a:ext cx="3456384" cy="1368152"/>
            </a:xfrm>
            <a:prstGeom prst="rect">
              <a:avLst/>
            </a:prstGeom>
            <a:noFill/>
          </p:spPr>
        </p:pic>
        <p:pic>
          <p:nvPicPr>
            <p:cNvPr id="37" name="Picture 7"/>
            <p:cNvPicPr>
              <a:picLocks noChangeAspect="1" noChangeArrowheads="1"/>
            </p:cNvPicPr>
            <p:nvPr/>
          </p:nvPicPr>
          <p:blipFill>
            <a:blip r:embed="rId3" cstate="print">
              <a:clrChange>
                <a:clrFrom>
                  <a:srgbClr val="FFFFFF"/>
                </a:clrFrom>
                <a:clrTo>
                  <a:srgbClr val="FFFFFF">
                    <a:alpha val="0"/>
                  </a:srgbClr>
                </a:clrTo>
              </a:clrChange>
            </a:blip>
            <a:srcRect l="16686" t="78649" r="47376"/>
            <a:stretch>
              <a:fillRect/>
            </a:stretch>
          </p:blipFill>
          <p:spPr bwMode="auto">
            <a:xfrm>
              <a:off x="6804248" y="4018919"/>
              <a:ext cx="1584176" cy="752622"/>
            </a:xfrm>
            <a:prstGeom prst="rect">
              <a:avLst/>
            </a:prstGeom>
            <a:noFill/>
          </p:spPr>
        </p:pic>
      </p:grpSp>
      <p:grpSp>
        <p:nvGrpSpPr>
          <p:cNvPr id="10" name="グループ化 37"/>
          <p:cNvGrpSpPr/>
          <p:nvPr/>
        </p:nvGrpSpPr>
        <p:grpSpPr>
          <a:xfrm>
            <a:off x="5975649" y="2276872"/>
            <a:ext cx="3168351" cy="866415"/>
            <a:chOff x="2757945" y="2636912"/>
            <a:chExt cx="5112568" cy="1398081"/>
          </a:xfrm>
        </p:grpSpPr>
        <p:pic>
          <p:nvPicPr>
            <p:cNvPr id="39" name="Picture 9"/>
            <p:cNvPicPr>
              <a:picLocks noChangeAspect="1" noChangeArrowheads="1"/>
            </p:cNvPicPr>
            <p:nvPr/>
          </p:nvPicPr>
          <p:blipFill>
            <a:blip r:embed="rId4" cstate="print">
              <a:clrChange>
                <a:clrFrom>
                  <a:srgbClr val="FFFFFF"/>
                </a:clrFrom>
                <a:clrTo>
                  <a:srgbClr val="FFFFFF">
                    <a:alpha val="0"/>
                  </a:srgbClr>
                </a:clrTo>
              </a:clrChange>
            </a:blip>
            <a:srcRect r="87165" b="78132"/>
            <a:stretch>
              <a:fillRect/>
            </a:stretch>
          </p:blipFill>
          <p:spPr bwMode="auto">
            <a:xfrm>
              <a:off x="2757945" y="3068960"/>
              <a:ext cx="617211" cy="432048"/>
            </a:xfrm>
            <a:prstGeom prst="rect">
              <a:avLst/>
            </a:prstGeom>
            <a:noFill/>
          </p:spPr>
        </p:pic>
        <p:pic>
          <p:nvPicPr>
            <p:cNvPr id="40" name="Picture 9"/>
            <p:cNvPicPr>
              <a:picLocks noChangeAspect="1" noChangeArrowheads="1"/>
            </p:cNvPicPr>
            <p:nvPr/>
          </p:nvPicPr>
          <p:blipFill>
            <a:blip r:embed="rId4" cstate="print">
              <a:clrChange>
                <a:clrFrom>
                  <a:srgbClr val="FFFFFF"/>
                </a:clrFrom>
                <a:clrTo>
                  <a:srgbClr val="FFFFFF">
                    <a:alpha val="0"/>
                  </a:srgbClr>
                </a:clrTo>
              </a:clrChange>
            </a:blip>
            <a:srcRect t="24991"/>
            <a:stretch>
              <a:fillRect/>
            </a:stretch>
          </p:blipFill>
          <p:spPr bwMode="auto">
            <a:xfrm>
              <a:off x="3334009" y="2636912"/>
              <a:ext cx="4536504" cy="1398081"/>
            </a:xfrm>
            <a:prstGeom prst="rect">
              <a:avLst/>
            </a:prstGeom>
            <a:noFill/>
          </p:spPr>
        </p:pic>
      </p:grpSp>
      <p:grpSp>
        <p:nvGrpSpPr>
          <p:cNvPr id="12" name="グループ化 40"/>
          <p:cNvGrpSpPr/>
          <p:nvPr/>
        </p:nvGrpSpPr>
        <p:grpSpPr>
          <a:xfrm>
            <a:off x="1187624" y="3861048"/>
            <a:ext cx="5760640" cy="1058076"/>
            <a:chOff x="1475656" y="3789040"/>
            <a:chExt cx="7056784" cy="1296144"/>
          </a:xfrm>
        </p:grpSpPr>
        <p:pic>
          <p:nvPicPr>
            <p:cNvPr id="42" name="Picture 11"/>
            <p:cNvPicPr>
              <a:picLocks noChangeAspect="1" noChangeArrowheads="1"/>
            </p:cNvPicPr>
            <p:nvPr/>
          </p:nvPicPr>
          <p:blipFill>
            <a:blip r:embed="rId5" cstate="print">
              <a:clrChange>
                <a:clrFrom>
                  <a:srgbClr val="FFFFFF"/>
                </a:clrFrom>
                <a:clrTo>
                  <a:srgbClr val="FFFFFF">
                    <a:alpha val="0"/>
                  </a:srgbClr>
                </a:clrTo>
              </a:clrChange>
            </a:blip>
            <a:srcRect r="64062" b="49225"/>
            <a:stretch>
              <a:fillRect/>
            </a:stretch>
          </p:blipFill>
          <p:spPr bwMode="auto">
            <a:xfrm>
              <a:off x="1475656" y="3789040"/>
              <a:ext cx="2016224" cy="1296144"/>
            </a:xfrm>
            <a:prstGeom prst="rect">
              <a:avLst/>
            </a:prstGeom>
            <a:noFill/>
          </p:spPr>
        </p:pic>
        <p:pic>
          <p:nvPicPr>
            <p:cNvPr id="43" name="Picture 11"/>
            <p:cNvPicPr>
              <a:picLocks noChangeAspect="1" noChangeArrowheads="1"/>
            </p:cNvPicPr>
            <p:nvPr/>
          </p:nvPicPr>
          <p:blipFill>
            <a:blip r:embed="rId5" cstate="print">
              <a:clrChange>
                <a:clrFrom>
                  <a:srgbClr val="FFFFFF"/>
                </a:clrFrom>
                <a:clrTo>
                  <a:srgbClr val="FFFFFF">
                    <a:alpha val="0"/>
                  </a:srgbClr>
                </a:clrTo>
              </a:clrChange>
            </a:blip>
            <a:srcRect t="50775" r="10154"/>
            <a:stretch>
              <a:fillRect/>
            </a:stretch>
          </p:blipFill>
          <p:spPr bwMode="auto">
            <a:xfrm>
              <a:off x="3491880" y="3789040"/>
              <a:ext cx="5040560" cy="1256556"/>
            </a:xfrm>
            <a:prstGeom prst="rect">
              <a:avLst/>
            </a:prstGeom>
            <a:noFill/>
          </p:spPr>
        </p:pic>
      </p:grpSp>
      <p:sp>
        <p:nvSpPr>
          <p:cNvPr id="44" name="円/楕円 43"/>
          <p:cNvSpPr/>
          <p:nvPr/>
        </p:nvSpPr>
        <p:spPr>
          <a:xfrm>
            <a:off x="6516216" y="2204864"/>
            <a:ext cx="2448272" cy="10081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8063880" y="3471391"/>
            <a:ext cx="1080120" cy="461665"/>
          </a:xfrm>
          <a:prstGeom prst="rect">
            <a:avLst/>
          </a:prstGeom>
          <a:noFill/>
        </p:spPr>
        <p:txBody>
          <a:bodyPr wrap="square" rtlCol="0">
            <a:spAutoFit/>
          </a:bodyPr>
          <a:lstStyle/>
          <a:p>
            <a:r>
              <a:rPr kumimoji="1" lang="en-US" altLang="ja-JP" sz="2400" dirty="0" smtClean="0">
                <a:solidFill>
                  <a:srgbClr val="FF0000"/>
                </a:solidFill>
              </a:rPr>
              <a:t>PI</a:t>
            </a:r>
            <a:r>
              <a:rPr kumimoji="1" lang="ja-JP" altLang="en-US" sz="2400" dirty="0" smtClean="0">
                <a:solidFill>
                  <a:srgbClr val="FF0000"/>
                </a:solidFill>
              </a:rPr>
              <a:t>制御</a:t>
            </a:r>
            <a:endParaRPr kumimoji="1" lang="ja-JP" altLang="en-US" sz="2400" dirty="0">
              <a:solidFill>
                <a:srgbClr val="FF0000"/>
              </a:solidFill>
            </a:endParaRPr>
          </a:p>
        </p:txBody>
      </p:sp>
      <p:cxnSp>
        <p:nvCxnSpPr>
          <p:cNvPr id="47" name="直線矢印コネクタ 46"/>
          <p:cNvCxnSpPr/>
          <p:nvPr/>
        </p:nvCxnSpPr>
        <p:spPr>
          <a:xfrm flipH="1" flipV="1">
            <a:off x="7740352" y="3284984"/>
            <a:ext cx="360040" cy="36004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3176138" y="4725144"/>
            <a:ext cx="230425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1043608" y="4941168"/>
            <a:ext cx="7560840" cy="461665"/>
          </a:xfrm>
          <a:prstGeom prst="rect">
            <a:avLst/>
          </a:prstGeom>
          <a:noFill/>
        </p:spPr>
        <p:txBody>
          <a:bodyPr wrap="square" rtlCol="0">
            <a:spAutoFit/>
          </a:bodyPr>
          <a:lstStyle/>
          <a:p>
            <a:r>
              <a:rPr kumimoji="1" lang="ja-JP" altLang="en-US" sz="2400" dirty="0" smtClean="0">
                <a:solidFill>
                  <a:srgbClr val="FF0000"/>
                </a:solidFill>
              </a:rPr>
              <a:t>安定（実部が負）な固有値を持つようゲインを決定</a:t>
            </a:r>
            <a:endParaRPr kumimoji="1" lang="ja-JP" altLang="en-US" sz="2400" dirty="0">
              <a:solidFill>
                <a:srgbClr val="FF0000"/>
              </a:solidFill>
            </a:endParaRPr>
          </a:p>
        </p:txBody>
      </p:sp>
      <p:cxnSp>
        <p:nvCxnSpPr>
          <p:cNvPr id="51" name="直線矢印コネクタ 50"/>
          <p:cNvCxnSpPr/>
          <p:nvPr/>
        </p:nvCxnSpPr>
        <p:spPr>
          <a:xfrm flipV="1">
            <a:off x="4499992" y="4725144"/>
            <a:ext cx="0" cy="28803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1043608" y="3212976"/>
            <a:ext cx="468052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1043608" y="3429000"/>
            <a:ext cx="5688632" cy="461665"/>
          </a:xfrm>
          <a:prstGeom prst="rect">
            <a:avLst/>
          </a:prstGeom>
          <a:noFill/>
        </p:spPr>
        <p:txBody>
          <a:bodyPr wrap="square" rtlCol="0">
            <a:spAutoFit/>
          </a:bodyPr>
          <a:lstStyle/>
          <a:p>
            <a:r>
              <a:rPr kumimoji="1" lang="ja-JP" altLang="en-US" sz="2400" dirty="0" smtClean="0">
                <a:solidFill>
                  <a:srgbClr val="FF0000"/>
                </a:solidFill>
              </a:rPr>
              <a:t>拡張された微分方程式（状態方程式）</a:t>
            </a:r>
            <a:endParaRPr kumimoji="1" lang="ja-JP" altLang="en-US" sz="2400" dirty="0">
              <a:solidFill>
                <a:srgbClr val="FF0000"/>
              </a:solidFill>
            </a:endParaRPr>
          </a:p>
        </p:txBody>
      </p:sp>
      <p:cxnSp>
        <p:nvCxnSpPr>
          <p:cNvPr id="56" name="直線矢印コネクタ 55"/>
          <p:cNvCxnSpPr/>
          <p:nvPr/>
        </p:nvCxnSpPr>
        <p:spPr>
          <a:xfrm flipV="1">
            <a:off x="3275856" y="3212976"/>
            <a:ext cx="0" cy="28803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73729" name="Picture 1"/>
          <p:cNvPicPr>
            <a:picLocks noChangeAspect="1" noChangeArrowheads="1"/>
          </p:cNvPicPr>
          <p:nvPr/>
        </p:nvPicPr>
        <p:blipFill>
          <a:blip r:embed="rId6" cstate="print"/>
          <a:srcRect t="19841"/>
          <a:stretch>
            <a:fillRect/>
          </a:stretch>
        </p:blipFill>
        <p:spPr bwMode="auto">
          <a:xfrm>
            <a:off x="2411760" y="5400926"/>
            <a:ext cx="4781550" cy="404664"/>
          </a:xfrm>
          <a:prstGeom prst="rect">
            <a:avLst/>
          </a:prstGeom>
          <a:noFill/>
          <a:ln w="9525">
            <a:noFill/>
            <a:miter lim="800000"/>
            <a:headEnd/>
            <a:tailEnd/>
          </a:ln>
        </p:spPr>
      </p:pic>
      <p:pic>
        <p:nvPicPr>
          <p:cNvPr id="41" name="Picture 1"/>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187624" y="5877272"/>
            <a:ext cx="4067175" cy="809625"/>
          </a:xfrm>
          <a:prstGeom prst="rect">
            <a:avLst/>
          </a:prstGeom>
          <a:noFill/>
        </p:spPr>
      </p:pic>
      <p:pic>
        <p:nvPicPr>
          <p:cNvPr id="46" name="Picture 3"/>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5652120" y="5877272"/>
            <a:ext cx="3267075" cy="809625"/>
          </a:xfrm>
          <a:prstGeom prst="rect">
            <a:avLst/>
          </a:prstGeom>
          <a:noFill/>
        </p:spPr>
      </p:pic>
      <p:sp>
        <p:nvSpPr>
          <p:cNvPr id="67" name="角丸四角形 66"/>
          <p:cNvSpPr/>
          <p:nvPr/>
        </p:nvSpPr>
        <p:spPr>
          <a:xfrm>
            <a:off x="1187624" y="5733256"/>
            <a:ext cx="7776864" cy="108012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3" name="グループ化 72"/>
          <p:cNvGrpSpPr/>
          <p:nvPr/>
        </p:nvGrpSpPr>
        <p:grpSpPr>
          <a:xfrm>
            <a:off x="3711100" y="620688"/>
            <a:ext cx="2661100" cy="1323210"/>
            <a:chOff x="35496" y="332656"/>
            <a:chExt cx="3240360" cy="1611242"/>
          </a:xfrm>
        </p:grpSpPr>
        <p:grpSp>
          <p:nvGrpSpPr>
            <p:cNvPr id="59" name="グループ化 7"/>
            <p:cNvGrpSpPr/>
            <p:nvPr/>
          </p:nvGrpSpPr>
          <p:grpSpPr>
            <a:xfrm>
              <a:off x="35496" y="332656"/>
              <a:ext cx="3228983" cy="1541972"/>
              <a:chOff x="5724128" y="1700808"/>
              <a:chExt cx="3228983" cy="1541972"/>
            </a:xfrm>
          </p:grpSpPr>
          <p:pic>
            <p:nvPicPr>
              <p:cNvPr id="60" name="Picture 3"/>
              <p:cNvPicPr>
                <a:picLocks noChangeAspect="1" noChangeArrowheads="1"/>
              </p:cNvPicPr>
              <p:nvPr/>
            </p:nvPicPr>
            <p:blipFill>
              <a:blip r:embed="rId9" cstate="print"/>
              <a:srcRect r="5295" b="47619"/>
              <a:stretch>
                <a:fillRect/>
              </a:stretch>
            </p:blipFill>
            <p:spPr bwMode="auto">
              <a:xfrm>
                <a:off x="5724128" y="1700808"/>
                <a:ext cx="3228983" cy="792088"/>
              </a:xfrm>
              <a:prstGeom prst="rect">
                <a:avLst/>
              </a:prstGeom>
              <a:noFill/>
              <a:ln w="9525">
                <a:noFill/>
                <a:miter lim="800000"/>
                <a:headEnd/>
                <a:tailEnd/>
              </a:ln>
            </p:spPr>
          </p:pic>
          <p:pic>
            <p:nvPicPr>
              <p:cNvPr id="63" name="Picture 3"/>
              <p:cNvPicPr>
                <a:picLocks noChangeAspect="1" noChangeArrowheads="1"/>
              </p:cNvPicPr>
              <p:nvPr/>
            </p:nvPicPr>
            <p:blipFill>
              <a:blip r:embed="rId9" cstate="print"/>
              <a:srcRect l="54911" t="71429" r="36641"/>
              <a:stretch>
                <a:fillRect/>
              </a:stretch>
            </p:blipFill>
            <p:spPr bwMode="auto">
              <a:xfrm>
                <a:off x="6516216" y="2810732"/>
                <a:ext cx="288032" cy="432048"/>
              </a:xfrm>
              <a:prstGeom prst="rect">
                <a:avLst/>
              </a:prstGeom>
              <a:noFill/>
              <a:ln w="9525">
                <a:noFill/>
                <a:miter lim="800000"/>
                <a:headEnd/>
                <a:tailEnd/>
              </a:ln>
            </p:spPr>
          </p:pic>
        </p:grpSp>
        <p:grpSp>
          <p:nvGrpSpPr>
            <p:cNvPr id="68" name="グループ化 20"/>
            <p:cNvGrpSpPr/>
            <p:nvPr/>
          </p:nvGrpSpPr>
          <p:grpSpPr>
            <a:xfrm>
              <a:off x="323528" y="1340768"/>
              <a:ext cx="2550468" cy="603130"/>
              <a:chOff x="6402643" y="2639650"/>
              <a:chExt cx="2550468" cy="603130"/>
            </a:xfrm>
          </p:grpSpPr>
          <p:pic>
            <p:nvPicPr>
              <p:cNvPr id="69" name="Picture 3"/>
              <p:cNvPicPr>
                <a:picLocks noChangeAspect="1" noChangeArrowheads="1"/>
              </p:cNvPicPr>
              <p:nvPr/>
            </p:nvPicPr>
            <p:blipFill>
              <a:blip r:embed="rId9" cstate="print"/>
              <a:srcRect l="19901" t="62086" r="5295"/>
              <a:stretch>
                <a:fillRect/>
              </a:stretch>
            </p:blipFill>
            <p:spPr bwMode="auto">
              <a:xfrm>
                <a:off x="6402643" y="2639650"/>
                <a:ext cx="2550468" cy="573326"/>
              </a:xfrm>
              <a:prstGeom prst="rect">
                <a:avLst/>
              </a:prstGeom>
              <a:noFill/>
              <a:ln w="9525">
                <a:noFill/>
                <a:miter lim="800000"/>
                <a:headEnd/>
                <a:tailEnd/>
              </a:ln>
            </p:spPr>
          </p:pic>
          <p:pic>
            <p:nvPicPr>
              <p:cNvPr id="70" name="Picture 3"/>
              <p:cNvPicPr>
                <a:picLocks noChangeAspect="1" noChangeArrowheads="1"/>
              </p:cNvPicPr>
              <p:nvPr/>
            </p:nvPicPr>
            <p:blipFill>
              <a:blip r:embed="rId9" cstate="print"/>
              <a:srcRect l="54911" t="71429" r="36641"/>
              <a:stretch>
                <a:fillRect/>
              </a:stretch>
            </p:blipFill>
            <p:spPr bwMode="auto">
              <a:xfrm>
                <a:off x="6516216" y="2810732"/>
                <a:ext cx="288032" cy="432048"/>
              </a:xfrm>
              <a:prstGeom prst="rect">
                <a:avLst/>
              </a:prstGeom>
              <a:noFill/>
              <a:ln w="9525">
                <a:noFill/>
                <a:miter lim="800000"/>
                <a:headEnd/>
                <a:tailEnd/>
              </a:ln>
            </p:spPr>
          </p:pic>
        </p:grpSp>
        <p:sp>
          <p:nvSpPr>
            <p:cNvPr id="71" name="角丸四角形 70"/>
            <p:cNvSpPr/>
            <p:nvPr/>
          </p:nvSpPr>
          <p:spPr>
            <a:xfrm>
              <a:off x="251520" y="404664"/>
              <a:ext cx="3024336" cy="1440160"/>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5" name="テキスト ボックス 74"/>
          <p:cNvSpPr txBox="1"/>
          <p:nvPr/>
        </p:nvSpPr>
        <p:spPr>
          <a:xfrm>
            <a:off x="6444208" y="836712"/>
            <a:ext cx="2304256" cy="830997"/>
          </a:xfrm>
          <a:prstGeom prst="rect">
            <a:avLst/>
          </a:prstGeom>
          <a:noFill/>
        </p:spPr>
        <p:txBody>
          <a:bodyPr wrap="square" rtlCol="0">
            <a:spAutoFit/>
          </a:bodyPr>
          <a:lstStyle/>
          <a:p>
            <a:r>
              <a:rPr kumimoji="1" lang="ja-JP" altLang="en-US" sz="2400" dirty="0" smtClean="0"/>
              <a:t>線形化された物理モデル</a:t>
            </a:r>
            <a:endParaRPr kumimoji="1" lang="ja-JP" altLang="en-US" sz="2400" dirty="0"/>
          </a:p>
        </p:txBody>
      </p:sp>
      <p:sp>
        <p:nvSpPr>
          <p:cNvPr id="76" name="下矢印 75"/>
          <p:cNvSpPr/>
          <p:nvPr/>
        </p:nvSpPr>
        <p:spPr>
          <a:xfrm>
            <a:off x="3995936" y="1916832"/>
            <a:ext cx="64807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1043608" y="764704"/>
            <a:ext cx="2808312" cy="923330"/>
          </a:xfrm>
          <a:prstGeom prst="rect">
            <a:avLst/>
          </a:prstGeom>
          <a:noFill/>
        </p:spPr>
        <p:txBody>
          <a:bodyPr wrap="square" rtlCol="0">
            <a:spAutoFit/>
          </a:bodyPr>
          <a:lstStyle/>
          <a:p>
            <a:r>
              <a:rPr lang="ja-JP" altLang="en-US" dirty="0" err="1" smtClean="0"/>
              <a:t>ｙ</a:t>
            </a:r>
            <a:r>
              <a:rPr lang="ja-JP" altLang="en-US" dirty="0" smtClean="0"/>
              <a:t>はプラズマ電流、核融合出力、プラズマ密度を想定</a:t>
            </a:r>
            <a:endParaRPr kumimoji="1"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フレッシュ">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フレッシュ">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21491</TotalTime>
  <Words>1088</Words>
  <Application>Microsoft Office PowerPoint</Application>
  <PresentationFormat>画面に合わせる (4:3)</PresentationFormat>
  <Paragraphs>232</Paragraphs>
  <Slides>25</Slides>
  <Notes>4</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フレッシュ</vt:lpstr>
      <vt:lpstr>核融合炉における多変数制御、分布制御に向けた制御器設計 </vt:lpstr>
      <vt:lpstr>発表内容</vt:lpstr>
      <vt:lpstr>スライド 3</vt:lpstr>
      <vt:lpstr>従来の手法</vt:lpstr>
      <vt:lpstr>本研究での方針</vt:lpstr>
      <vt:lpstr>研究目的</vt:lpstr>
      <vt:lpstr>発表内容</vt:lpstr>
      <vt:lpstr>0-D プラズマシミュレーションモデル</vt:lpstr>
      <vt:lpstr>PIゲインの決定</vt:lpstr>
      <vt:lpstr>多変数PI制御結果例</vt:lpstr>
      <vt:lpstr>発表内容</vt:lpstr>
      <vt:lpstr>発表内容</vt:lpstr>
      <vt:lpstr>分布制御に向けたモデル作成</vt:lpstr>
      <vt:lpstr>電流分布の仮定例</vt:lpstr>
      <vt:lpstr>スライド 15</vt:lpstr>
      <vt:lpstr>非誘導電流項</vt:lpstr>
      <vt:lpstr>基底関数による分解</vt:lpstr>
      <vt:lpstr>分布の時間発展式</vt:lpstr>
      <vt:lpstr>分布制御用状態方程式</vt:lpstr>
      <vt:lpstr>スライド 20</vt:lpstr>
      <vt:lpstr>スライド 21</vt:lpstr>
      <vt:lpstr>スライド 22</vt:lpstr>
      <vt:lpstr>結果図（電流分布）</vt:lpstr>
      <vt:lpstr>全体のまとめ</vt:lpstr>
      <vt:lpstr>結論</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of fusion reactor plasma</dc:title>
  <dc:creator>miyoshi</dc:creator>
  <cp:lastModifiedBy>miyoshi</cp:lastModifiedBy>
  <cp:revision>2952</cp:revision>
  <dcterms:created xsi:type="dcterms:W3CDTF">2013-02-14T01:46:52Z</dcterms:created>
  <dcterms:modified xsi:type="dcterms:W3CDTF">2015-03-04T12:56:28Z</dcterms:modified>
</cp:coreProperties>
</file>