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CF9"/>
    <a:srgbClr val="FC0808"/>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9" autoAdjust="0"/>
    <p:restoredTop sz="94660"/>
  </p:normalViewPr>
  <p:slideViewPr>
    <p:cSldViewPr snapToGrid="0">
      <p:cViewPr varScale="1">
        <p:scale>
          <a:sx n="72" d="100"/>
          <a:sy n="72" d="100"/>
        </p:scale>
        <p:origin x="1143"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84663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88991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244539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320915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19002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61687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188239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333453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122006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358868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F570F07-7CF0-472B-B721-7674D212F8C8}" type="datetimeFigureOut">
              <a:rPr kumimoji="1" lang="ja-JP" altLang="en-US" smtClean="0"/>
              <a:t>2015/3/4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349789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70F07-7CF0-472B-B721-7674D212F8C8}" type="datetimeFigureOut">
              <a:rPr kumimoji="1" lang="ja-JP" altLang="en-US" smtClean="0"/>
              <a:t>2015/3/4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44180-E4AD-433A-BFE8-805A9938F4FE}" type="slidenum">
              <a:rPr kumimoji="1" lang="ja-JP" altLang="en-US" smtClean="0"/>
              <a:t>‹#›</a:t>
            </a:fld>
            <a:endParaRPr kumimoji="1" lang="ja-JP" altLang="en-US" dirty="0"/>
          </a:p>
        </p:txBody>
      </p:sp>
    </p:spTree>
    <p:extLst>
      <p:ext uri="{BB962C8B-B14F-4D97-AF65-F5344CB8AC3E}">
        <p14:creationId xmlns:p14="http://schemas.microsoft.com/office/powerpoint/2010/main" val="63670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8.png"/><Relationship Id="rId7" Type="http://schemas.openxmlformats.org/officeDocument/2006/relationships/image" Target="../media/image82.png"/><Relationship Id="rId2" Type="http://schemas.openxmlformats.org/officeDocument/2006/relationships/image" Target="../media/image37.png"/><Relationship Id="rId1" Type="http://schemas.openxmlformats.org/officeDocument/2006/relationships/slideLayout" Target="../slideLayouts/slideLayout2.xml"/><Relationship Id="rId10" Type="http://schemas.openxmlformats.org/officeDocument/2006/relationships/image" Target="../media/image410.png"/><Relationship Id="rId9"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5.tiff"/><Relationship Id="rId4" Type="http://schemas.openxmlformats.org/officeDocument/2006/relationships/image" Target="../media/image4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6" Type="http://schemas.openxmlformats.org/officeDocument/2006/relationships/image" Target="NULL"/><Relationship Id="rId2" Type="http://schemas.openxmlformats.org/officeDocument/2006/relationships/image" Target="../media/image14.png"/><Relationship Id="rId29" Type="http://schemas.openxmlformats.org/officeDocument/2006/relationships/image" Target="../media/image16.png"/><Relationship Id="rId1" Type="http://schemas.openxmlformats.org/officeDocument/2006/relationships/slideLayout" Target="../slideLayouts/slideLayout2.xml"/><Relationship Id="rId28" Type="http://schemas.openxmlformats.org/officeDocument/2006/relationships/image" Target="../media/image42.png"/><Relationship Id="rId27" Type="http://schemas.openxmlformats.org/officeDocument/2006/relationships/image" Target="NULL"/><Relationship Id="rId30"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png"/><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28" Type="http://schemas.openxmlformats.org/officeDocument/2006/relationships/image" Target="../media/image140.png"/><Relationship Id="rId9" Type="http://schemas.openxmlformats.org/officeDocument/2006/relationships/image" Target="../media/image20.png"/><Relationship Id="rId30"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2.xml"/><Relationship Id="rId5" Type="http://schemas.openxmlformats.org/officeDocument/2006/relationships/image" Target="../media/image34.tiff"/><Relationship Id="rId4" Type="http://schemas.openxmlformats.org/officeDocument/2006/relationships/image" Target="../media/image3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3811" y="1357845"/>
            <a:ext cx="8756374" cy="1286769"/>
          </a:xfrm>
          <a:ln w="63500" cmpd="dbl">
            <a:noFill/>
          </a:ln>
        </p:spPr>
        <p:style>
          <a:lnRef idx="2">
            <a:schemeClr val="accent6"/>
          </a:lnRef>
          <a:fillRef idx="1">
            <a:schemeClr val="lt1"/>
          </a:fillRef>
          <a:effectRef idx="0">
            <a:schemeClr val="accent6"/>
          </a:effectRef>
          <a:fontRef idx="minor">
            <a:schemeClr val="dk1"/>
          </a:fontRef>
        </p:style>
        <p:txBody>
          <a:bodyPr anchor="ctr">
            <a:noAutofit/>
          </a:bodyPr>
          <a:lstStyle/>
          <a:p>
            <a:pPr>
              <a:lnSpc>
                <a:spcPct val="150000"/>
              </a:lnSpc>
            </a:pPr>
            <a:r>
              <a:rPr lang="ja-JP" altLang="ja-JP" sz="2800" u="sng" dirty="0">
                <a:ln w="0"/>
                <a:effectLst>
                  <a:outerShdw blurRad="38100" dist="19050" dir="2700000" algn="tl" rotWithShape="0">
                    <a:schemeClr val="dk1">
                      <a:alpha val="40000"/>
                    </a:schemeClr>
                  </a:outerShdw>
                </a:effectLst>
              </a:rPr>
              <a:t>高周波加熱制御に向けたマイクロ波反射計による</a:t>
            </a:r>
            <a:r>
              <a:rPr lang="en-US" altLang="ja-JP" sz="2800" u="sng" dirty="0">
                <a:ln w="0"/>
                <a:effectLst>
                  <a:outerShdw blurRad="38100" dist="19050" dir="2700000" algn="tl" rotWithShape="0">
                    <a:schemeClr val="dk1">
                      <a:alpha val="40000"/>
                    </a:schemeClr>
                  </a:outerShdw>
                </a:effectLst>
              </a:rPr>
              <a:t>GAMMA10</a:t>
            </a:r>
            <a:r>
              <a:rPr lang="ja-JP" altLang="ja-JP" sz="2800" u="sng" dirty="0">
                <a:ln w="0"/>
                <a:effectLst>
                  <a:outerShdw blurRad="38100" dist="19050" dir="2700000" algn="tl" rotWithShape="0">
                    <a:schemeClr val="dk1">
                      <a:alpha val="40000"/>
                    </a:schemeClr>
                  </a:outerShdw>
                </a:effectLst>
              </a:rPr>
              <a:t>プラズマ内部領域の密度揺動計測</a:t>
            </a:r>
            <a:endParaRPr kumimoji="1" lang="ja-JP" altLang="en-US" sz="2800" u="sng" dirty="0">
              <a:ln w="0"/>
              <a:effectLst>
                <a:outerShdw blurRad="38100" dist="19050" dir="2700000" algn="tl" rotWithShape="0">
                  <a:schemeClr val="dk1">
                    <a:alpha val="40000"/>
                  </a:schemeClr>
                </a:outerShdw>
              </a:effectLst>
            </a:endParaRPr>
          </a:p>
        </p:txBody>
      </p:sp>
      <p:sp>
        <p:nvSpPr>
          <p:cNvPr id="3" name="サブタイトル 2"/>
          <p:cNvSpPr>
            <a:spLocks noGrp="1"/>
          </p:cNvSpPr>
          <p:nvPr>
            <p:ph type="subTitle" idx="1"/>
          </p:nvPr>
        </p:nvSpPr>
        <p:spPr>
          <a:xfrm>
            <a:off x="876410" y="3024691"/>
            <a:ext cx="7185991" cy="1514019"/>
          </a:xfrm>
          <a:prstGeom prst="roundRect">
            <a:avLst>
              <a:gd name="adj" fmla="val 50000"/>
            </a:avLst>
          </a:prstGeom>
          <a:ln w="12700">
            <a:solidFill>
              <a:schemeClr val="tx1"/>
            </a:solidFill>
            <a:prstDash val="sysDot"/>
          </a:ln>
        </p:spPr>
        <p:style>
          <a:lnRef idx="2">
            <a:schemeClr val="dk1"/>
          </a:lnRef>
          <a:fillRef idx="1">
            <a:schemeClr val="lt1"/>
          </a:fillRef>
          <a:effectRef idx="0">
            <a:schemeClr val="dk1"/>
          </a:effectRef>
          <a:fontRef idx="minor">
            <a:schemeClr val="dk1"/>
          </a:fontRef>
        </p:style>
        <p:txBody>
          <a:bodyPr anchor="ctr">
            <a:noAutofit/>
            <a:scene3d>
              <a:camera prst="orthographicFront"/>
              <a:lightRig rig="harsh" dir="t"/>
            </a:scene3d>
            <a:sp3d extrusionH="57150" prstMaterial="matte">
              <a:bevelT w="63500" h="12700" prst="angle"/>
              <a:contourClr>
                <a:schemeClr val="bg1">
                  <a:lumMod val="65000"/>
                </a:schemeClr>
              </a:contourClr>
            </a:sp3d>
          </a:bodyPr>
          <a:lstStyle/>
          <a:p>
            <a:r>
              <a:rPr kumimoji="1" lang="ja-JP" altLang="en-US" sz="2000" b="1" dirty="0" smtClean="0">
                <a:ln/>
                <a:solidFill>
                  <a:schemeClr val="accent3"/>
                </a:solidFill>
              </a:rPr>
              <a:t>筑波大学　プラズマ研究センター</a:t>
            </a:r>
            <a:endParaRPr kumimoji="1" lang="en-US" altLang="ja-JP" sz="2000" b="1" dirty="0" smtClean="0">
              <a:ln/>
              <a:solidFill>
                <a:schemeClr val="accent3"/>
              </a:solidFill>
            </a:endParaRPr>
          </a:p>
          <a:p>
            <a:r>
              <a:rPr lang="ja-JP" altLang="en-US" sz="2000" b="1" dirty="0" smtClean="0">
                <a:ln/>
                <a:solidFill>
                  <a:schemeClr val="accent3"/>
                </a:solidFill>
              </a:rPr>
              <a:t>修士課程１年　</a:t>
            </a:r>
            <a:r>
              <a:rPr kumimoji="1" lang="ja-JP" altLang="en-US" sz="2000" b="1" u="sng" dirty="0" smtClean="0">
                <a:ln/>
                <a:solidFill>
                  <a:schemeClr val="accent3"/>
                </a:solidFill>
              </a:rPr>
              <a:t>岡田拓也</a:t>
            </a:r>
            <a:endParaRPr lang="en-US" altLang="ja-JP" sz="2000" b="1" dirty="0">
              <a:ln/>
              <a:solidFill>
                <a:schemeClr val="accent3"/>
              </a:solidFill>
            </a:endParaRPr>
          </a:p>
          <a:p>
            <a:r>
              <a:rPr lang="ja-JP" altLang="en-US" sz="2000" b="1" dirty="0" smtClean="0">
                <a:ln/>
                <a:solidFill>
                  <a:schemeClr val="accent3"/>
                </a:solidFill>
              </a:rPr>
              <a:t>竹山紘平</a:t>
            </a:r>
            <a:r>
              <a:rPr lang="en-US" altLang="ja-JP" sz="2000" b="1" dirty="0">
                <a:ln/>
                <a:solidFill>
                  <a:schemeClr val="accent3"/>
                </a:solidFill>
              </a:rPr>
              <a:t>, ICRF </a:t>
            </a:r>
            <a:r>
              <a:rPr lang="en-US" altLang="ja-JP" sz="2000" b="1" dirty="0" smtClean="0">
                <a:ln/>
                <a:solidFill>
                  <a:schemeClr val="accent3"/>
                </a:solidFill>
              </a:rPr>
              <a:t>Group</a:t>
            </a:r>
            <a:endParaRPr lang="en-US" altLang="ja-JP" sz="2000" b="1" dirty="0">
              <a:ln/>
              <a:solidFill>
                <a:schemeClr val="accent3"/>
              </a:solidFill>
            </a:endParaRPr>
          </a:p>
        </p:txBody>
      </p:sp>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1" name="Picture 216" descr="logo19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9463" y="3314659"/>
            <a:ext cx="554936" cy="483704"/>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2389350" y="4863220"/>
            <a:ext cx="4160113" cy="369332"/>
          </a:xfrm>
          <a:prstGeom prst="rect">
            <a:avLst/>
          </a:prstGeom>
        </p:spPr>
        <p:txBody>
          <a:bodyPr wrap="none">
            <a:spAutoFit/>
          </a:bodyPr>
          <a:lstStyle/>
          <a:p>
            <a:r>
              <a:rPr lang="ja-JP" altLang="ja-JP" dirty="0">
                <a:latin typeface="+mn-ea"/>
                <a:cs typeface="Times New Roman" panose="02020603050405020304" pitchFamily="18" charset="0"/>
              </a:rPr>
              <a:t>第</a:t>
            </a:r>
            <a:r>
              <a:rPr lang="en-US" altLang="ja-JP" dirty="0">
                <a:latin typeface="+mn-ea"/>
                <a:cs typeface="Times New Roman" panose="02020603050405020304" pitchFamily="18" charset="0"/>
              </a:rPr>
              <a:t>18</a:t>
            </a:r>
            <a:r>
              <a:rPr lang="ja-JP" altLang="ja-JP" dirty="0">
                <a:latin typeface="+mn-ea"/>
                <a:cs typeface="Times New Roman" panose="02020603050405020304" pitchFamily="18" charset="0"/>
              </a:rPr>
              <a:t>回若手科学者によるプラズマ研究会</a:t>
            </a:r>
            <a:endParaRPr lang="ja-JP" altLang="en-US" dirty="0">
              <a:latin typeface="+mn-ea"/>
            </a:endParaRPr>
          </a:p>
        </p:txBody>
      </p:sp>
      <p:sp>
        <p:nvSpPr>
          <p:cNvPr id="12" name="正方形/長方形 11"/>
          <p:cNvSpPr/>
          <p:nvPr/>
        </p:nvSpPr>
        <p:spPr>
          <a:xfrm>
            <a:off x="1537251" y="5103549"/>
            <a:ext cx="6069495" cy="677108"/>
          </a:xfrm>
          <a:prstGeom prst="rect">
            <a:avLst/>
          </a:prstGeom>
        </p:spPr>
        <p:txBody>
          <a:bodyPr wrap="square">
            <a:spAutoFit/>
          </a:bodyPr>
          <a:lstStyle/>
          <a:p>
            <a:pPr algn="ctr">
              <a:spcAft>
                <a:spcPts val="0"/>
              </a:spcAft>
            </a:pPr>
            <a:r>
              <a:rPr lang="ja-JP" altLang="ja-JP" sz="2000" kern="100" dirty="0">
                <a:latin typeface="+mn-ea"/>
                <a:cs typeface="Times New Roman" panose="02020603050405020304" pitchFamily="18" charset="0"/>
              </a:rPr>
              <a:t>～</a:t>
            </a:r>
            <a:r>
              <a:rPr lang="ja-JP" altLang="ja-JP" kern="100" dirty="0">
                <a:latin typeface="+mn-ea"/>
                <a:cs typeface="Times New Roman" panose="02020603050405020304" pitchFamily="18" charset="0"/>
              </a:rPr>
              <a:t>プラズマ計測・制御技術の結集</a:t>
            </a:r>
            <a:r>
              <a:rPr lang="ja-JP" altLang="ja-JP" sz="2000" kern="100" dirty="0">
                <a:latin typeface="+mn-ea"/>
                <a:cs typeface="Times New Roman" panose="02020603050405020304" pitchFamily="18" charset="0"/>
              </a:rPr>
              <a:t>～</a:t>
            </a:r>
            <a:endParaRPr lang="ja-JP" altLang="ja-JP" sz="1600" kern="100" dirty="0">
              <a:latin typeface="+mn-ea"/>
              <a:cs typeface="Times New Roman" panose="02020603050405020304" pitchFamily="18" charset="0"/>
            </a:endParaRPr>
          </a:p>
          <a:p>
            <a:pPr algn="r" latinLnBrk="1">
              <a:spcAft>
                <a:spcPts val="0"/>
              </a:spcAft>
            </a:pPr>
            <a:r>
              <a:rPr lang="en-US" altLang="ja-JP" kern="100" dirty="0">
                <a:latin typeface="+mn-ea"/>
                <a:cs typeface="Times New Roman" panose="02020603050405020304" pitchFamily="18" charset="0"/>
              </a:rPr>
              <a:t>2015 3.4-6 </a:t>
            </a:r>
            <a:r>
              <a:rPr lang="ja-JP" altLang="ja-JP" kern="100" dirty="0">
                <a:latin typeface="+mn-ea"/>
                <a:cs typeface="Times New Roman" panose="02020603050405020304" pitchFamily="18" charset="0"/>
              </a:rPr>
              <a:t>日本原子力研究開発機構　那珂核融合研究所</a:t>
            </a:r>
            <a:endParaRPr lang="ja-JP" altLang="ja-JP"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79230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Ryuya\Desktop\無題.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82" y="509230"/>
            <a:ext cx="8771283" cy="593544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lang="ja-JP" altLang="en-US" sz="2400" dirty="0" smtClean="0"/>
              <a:t>波動干渉実験</a:t>
            </a:r>
            <a:endParaRPr kumimoji="1" lang="ja-JP" altLang="en-US" sz="2400" dirty="0"/>
          </a:p>
        </p:txBody>
      </p:sp>
      <p:sp>
        <p:nvSpPr>
          <p:cNvPr id="12" name="テキスト ボックス 11"/>
          <p:cNvSpPr txBox="1"/>
          <p:nvPr/>
        </p:nvSpPr>
        <p:spPr>
          <a:xfrm>
            <a:off x="2782956" y="675950"/>
            <a:ext cx="4094922" cy="369332"/>
          </a:xfrm>
          <a:prstGeom prst="rect">
            <a:avLst/>
          </a:prstGeom>
          <a:noFill/>
        </p:spPr>
        <p:txBody>
          <a:bodyPr wrap="square" rtlCol="0">
            <a:spAutoFit/>
          </a:bodyPr>
          <a:lstStyle/>
          <a:p>
            <a:r>
              <a:rPr lang="ja-JP" altLang="en-US" u="sng" dirty="0" smtClean="0"/>
              <a:t>加熱制御に向けたアンテナ最適化</a:t>
            </a:r>
            <a:endParaRPr kumimoji="1" lang="ja-JP" altLang="en-US" u="sng" dirty="0"/>
          </a:p>
        </p:txBody>
      </p:sp>
      <p:sp>
        <p:nvSpPr>
          <p:cNvPr id="13" name="テキスト ボックス 12"/>
          <p:cNvSpPr txBox="1"/>
          <p:nvPr/>
        </p:nvSpPr>
        <p:spPr>
          <a:xfrm>
            <a:off x="343728" y="1399976"/>
            <a:ext cx="3360255" cy="119181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t>　近年では、積極的な加熱制御や放電領域の拡大を目指し、アンカー部やプラグバリア部での加熱用アンテナの増設を行ってきた</a:t>
            </a:r>
            <a:endParaRPr kumimoji="1" lang="ja-JP" altLang="en-US" sz="1600" dirty="0"/>
          </a:p>
        </p:txBody>
      </p:sp>
      <p:pic>
        <p:nvPicPr>
          <p:cNvPr id="43" name="図 42"/>
          <p:cNvPicPr>
            <a:picLocks noChangeAspect="1"/>
          </p:cNvPicPr>
          <p:nvPr/>
        </p:nvPicPr>
        <p:blipFill>
          <a:blip r:embed="rId3"/>
          <a:stretch>
            <a:fillRect/>
          </a:stretch>
        </p:blipFill>
        <p:spPr>
          <a:xfrm>
            <a:off x="4698698" y="4949687"/>
            <a:ext cx="4358360" cy="1494990"/>
          </a:xfrm>
          <a:prstGeom prst="rect">
            <a:avLst/>
          </a:prstGeom>
        </p:spPr>
      </p:pic>
      <p:sp>
        <p:nvSpPr>
          <p:cNvPr id="44" name="テキスト ボックス 43"/>
          <p:cNvSpPr txBox="1"/>
          <p:nvPr/>
        </p:nvSpPr>
        <p:spPr>
          <a:xfrm>
            <a:off x="5675243" y="4611133"/>
            <a:ext cx="2604052" cy="338554"/>
          </a:xfrm>
          <a:prstGeom prst="rect">
            <a:avLst/>
          </a:prstGeom>
          <a:noFill/>
        </p:spPr>
        <p:txBody>
          <a:bodyPr wrap="square" rtlCol="0">
            <a:spAutoFit/>
          </a:bodyPr>
          <a:lstStyle/>
          <a:p>
            <a:r>
              <a:rPr lang="ja-JP" altLang="en-US" sz="1600" u="sng" dirty="0" smtClean="0"/>
              <a:t>標準的な加熱モード</a:t>
            </a:r>
            <a:endParaRPr kumimoji="1" lang="ja-JP" altLang="en-US" sz="1600" u="sng" dirty="0"/>
          </a:p>
        </p:txBody>
      </p:sp>
      <p:sp>
        <p:nvSpPr>
          <p:cNvPr id="45" name="テキスト ボックス 44"/>
          <p:cNvSpPr txBox="1"/>
          <p:nvPr/>
        </p:nvSpPr>
        <p:spPr>
          <a:xfrm>
            <a:off x="4073854" y="5179154"/>
            <a:ext cx="624844" cy="389513"/>
          </a:xfrm>
          <a:prstGeom prst="flowChartConnector">
            <a:avLst/>
          </a:prstGeom>
          <a:noFill/>
          <a:ln>
            <a:solidFill>
              <a:schemeClr val="tx1"/>
            </a:solidFill>
          </a:ln>
        </p:spPr>
        <p:txBody>
          <a:bodyPr wrap="none" rtlCol="0">
            <a:spAutoFit/>
          </a:bodyPr>
          <a:lstStyle/>
          <a:p>
            <a:r>
              <a:rPr lang="ja-JP" altLang="en-US" sz="1200" dirty="0" smtClean="0"/>
              <a:t>２</a:t>
            </a:r>
            <a:r>
              <a:rPr lang="en-US" altLang="ja-JP" sz="1200" dirty="0"/>
              <a:t>×</a:t>
            </a:r>
            <a:endParaRPr kumimoji="1" lang="ja-JP" altLang="en-US" sz="1200" dirty="0"/>
          </a:p>
        </p:txBody>
      </p:sp>
      <p:sp>
        <p:nvSpPr>
          <p:cNvPr id="48" name="テキスト ボックス 47"/>
          <p:cNvSpPr txBox="1"/>
          <p:nvPr/>
        </p:nvSpPr>
        <p:spPr>
          <a:xfrm>
            <a:off x="4073854" y="5589557"/>
            <a:ext cx="624844" cy="389513"/>
          </a:xfrm>
          <a:prstGeom prst="flowChartConnector">
            <a:avLst/>
          </a:prstGeom>
          <a:noFill/>
          <a:ln>
            <a:solidFill>
              <a:schemeClr val="tx1"/>
            </a:solidFill>
          </a:ln>
        </p:spPr>
        <p:txBody>
          <a:bodyPr wrap="none" rtlCol="0">
            <a:spAutoFit/>
          </a:bodyPr>
          <a:lstStyle/>
          <a:p>
            <a:r>
              <a:rPr lang="ja-JP" altLang="en-US" sz="1200" dirty="0" smtClean="0"/>
              <a:t>２</a:t>
            </a:r>
            <a:r>
              <a:rPr lang="en-US" altLang="ja-JP" sz="1200" dirty="0"/>
              <a:t>×</a:t>
            </a:r>
            <a:endParaRPr kumimoji="1" lang="ja-JP" altLang="en-US" sz="1200" dirty="0"/>
          </a:p>
        </p:txBody>
      </p:sp>
      <p:sp>
        <p:nvSpPr>
          <p:cNvPr id="49" name="テキスト ボックス 48"/>
          <p:cNvSpPr txBox="1"/>
          <p:nvPr/>
        </p:nvSpPr>
        <p:spPr>
          <a:xfrm>
            <a:off x="4073854" y="5999960"/>
            <a:ext cx="624844" cy="389513"/>
          </a:xfrm>
          <a:prstGeom prst="flowChartConnector">
            <a:avLst/>
          </a:prstGeom>
          <a:noFill/>
          <a:ln>
            <a:solidFill>
              <a:schemeClr val="tx1"/>
            </a:solidFill>
          </a:ln>
        </p:spPr>
        <p:txBody>
          <a:bodyPr wrap="none" rtlCol="0">
            <a:spAutoFit/>
          </a:bodyPr>
          <a:lstStyle/>
          <a:p>
            <a:r>
              <a:rPr lang="ja-JP" altLang="en-US" sz="1200" dirty="0"/>
              <a:t>１</a:t>
            </a:r>
            <a:r>
              <a:rPr lang="en-US" altLang="ja-JP" sz="1200" dirty="0" smtClean="0"/>
              <a:t>×</a:t>
            </a:r>
            <a:endParaRPr kumimoji="1" lang="ja-JP" altLang="en-US" sz="1200" dirty="0"/>
          </a:p>
        </p:txBody>
      </p:sp>
      <p:sp>
        <p:nvSpPr>
          <p:cNvPr id="50" name="テキスト ボックス 49"/>
          <p:cNvSpPr txBox="1"/>
          <p:nvPr/>
        </p:nvSpPr>
        <p:spPr>
          <a:xfrm>
            <a:off x="2089498" y="5886939"/>
            <a:ext cx="1691489" cy="307777"/>
          </a:xfrm>
          <a:prstGeom prst="rect">
            <a:avLst/>
          </a:prstGeom>
          <a:noFill/>
        </p:spPr>
        <p:txBody>
          <a:bodyPr wrap="none" rtlCol="0">
            <a:spAutoFit/>
          </a:bodyPr>
          <a:lstStyle/>
          <a:p>
            <a:r>
              <a:rPr kumimoji="1" lang="ja-JP" altLang="en-US" sz="1400" dirty="0" smtClean="0"/>
              <a:t>限られた加熱ソース</a:t>
            </a:r>
            <a:endParaRPr kumimoji="1" lang="ja-JP" altLang="en-US" sz="1400" dirty="0"/>
          </a:p>
        </p:txBody>
      </p:sp>
      <p:sp>
        <p:nvSpPr>
          <p:cNvPr id="51" name="左中かっこ 50"/>
          <p:cNvSpPr/>
          <p:nvPr/>
        </p:nvSpPr>
        <p:spPr>
          <a:xfrm>
            <a:off x="3790122" y="5128591"/>
            <a:ext cx="283732" cy="1316086"/>
          </a:xfrm>
          <a:prstGeom prst="leftBrace">
            <a:avLst>
              <a:gd name="adj1" fmla="val 8333"/>
              <a:gd name="adj2" fmla="val 6913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99106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lang="ja-JP" altLang="en-US" sz="2400" dirty="0" smtClean="0"/>
              <a:t>波動干渉実験</a:t>
            </a:r>
            <a:endParaRPr kumimoji="1" lang="ja-JP" altLang="en-US" sz="2400" dirty="0"/>
          </a:p>
        </p:txBody>
      </p:sp>
      <p:sp>
        <p:nvSpPr>
          <p:cNvPr id="12" name="テキスト ボックス 11"/>
          <p:cNvSpPr txBox="1"/>
          <p:nvPr/>
        </p:nvSpPr>
        <p:spPr>
          <a:xfrm>
            <a:off x="190746" y="2210582"/>
            <a:ext cx="4288486" cy="338554"/>
          </a:xfrm>
          <a:prstGeom prst="rect">
            <a:avLst/>
          </a:prstGeom>
          <a:noFill/>
        </p:spPr>
        <p:txBody>
          <a:bodyPr wrap="square" rtlCol="0">
            <a:spAutoFit/>
          </a:bodyPr>
          <a:lstStyle/>
          <a:p>
            <a:r>
              <a:rPr kumimoji="1" lang="ja-JP" altLang="en-US" sz="1600" u="sng" dirty="0" smtClean="0"/>
              <a:t>波動干渉実験における加熱システムの模式図</a:t>
            </a:r>
            <a:r>
              <a:rPr kumimoji="1" lang="en-US" altLang="ja-JP" sz="1600" u="sng" dirty="0" smtClean="0"/>
              <a:t> </a:t>
            </a:r>
            <a:endParaRPr kumimoji="1" lang="ja-JP" altLang="en-US" sz="1600" u="sng" dirty="0"/>
          </a:p>
        </p:txBody>
      </p:sp>
      <p:grpSp>
        <p:nvGrpSpPr>
          <p:cNvPr id="2" name="グループ化 1"/>
          <p:cNvGrpSpPr/>
          <p:nvPr/>
        </p:nvGrpSpPr>
        <p:grpSpPr>
          <a:xfrm>
            <a:off x="326102" y="2616935"/>
            <a:ext cx="4695286" cy="3741964"/>
            <a:chOff x="188139" y="2572780"/>
            <a:chExt cx="4695286" cy="3741964"/>
          </a:xfrm>
        </p:grpSpPr>
        <p:pic>
          <p:nvPicPr>
            <p:cNvPr id="11" name="図 10"/>
            <p:cNvPicPr>
              <a:picLocks noChangeAspect="1"/>
            </p:cNvPicPr>
            <p:nvPr/>
          </p:nvPicPr>
          <p:blipFill>
            <a:blip r:embed="rId2"/>
            <a:stretch>
              <a:fillRect/>
            </a:stretch>
          </p:blipFill>
          <p:spPr>
            <a:xfrm>
              <a:off x="533570" y="2572780"/>
              <a:ext cx="3235557" cy="3672946"/>
            </a:xfrm>
            <a:prstGeom prst="rect">
              <a:avLst/>
            </a:prstGeom>
          </p:spPr>
        </p:pic>
        <p:sp>
          <p:nvSpPr>
            <p:cNvPr id="13" name="テキスト ボックス 12"/>
            <p:cNvSpPr txBox="1"/>
            <p:nvPr/>
          </p:nvSpPr>
          <p:spPr>
            <a:xfrm>
              <a:off x="1702904" y="5945412"/>
              <a:ext cx="3180521" cy="369332"/>
            </a:xfrm>
            <a:prstGeom prst="rect">
              <a:avLst/>
            </a:prstGeom>
            <a:noFill/>
          </p:spPr>
          <p:txBody>
            <a:bodyPr wrap="square" rtlCol="0">
              <a:spAutoFit/>
            </a:bodyPr>
            <a:lstStyle/>
            <a:p>
              <a:r>
                <a:rPr lang="en-US" altLang="ja-JP" dirty="0" smtClean="0"/>
                <a:t>Double Arc Type antenna</a:t>
              </a:r>
              <a:endParaRPr kumimoji="1" lang="ja-JP" altLang="en-US" dirty="0"/>
            </a:p>
          </p:txBody>
        </p:sp>
        <p:sp>
          <p:nvSpPr>
            <p:cNvPr id="14" name="テキスト ボックス 13"/>
            <p:cNvSpPr txBox="1"/>
            <p:nvPr/>
          </p:nvSpPr>
          <p:spPr>
            <a:xfrm>
              <a:off x="2289312" y="5390946"/>
              <a:ext cx="2007704" cy="369332"/>
            </a:xfrm>
            <a:prstGeom prst="rect">
              <a:avLst/>
            </a:prstGeom>
            <a:noFill/>
          </p:spPr>
          <p:txBody>
            <a:bodyPr wrap="square" rtlCol="0">
              <a:spAutoFit/>
            </a:bodyPr>
            <a:lstStyle/>
            <a:p>
              <a:r>
                <a:rPr lang="en-US" altLang="ja-JP" dirty="0" smtClean="0"/>
                <a:t>Type - III antenna</a:t>
              </a:r>
              <a:endParaRPr kumimoji="1" lang="ja-JP" altLang="en-US" dirty="0"/>
            </a:p>
          </p:txBody>
        </p:sp>
        <p:sp>
          <p:nvSpPr>
            <p:cNvPr id="15" name="テキスト ボックス 14"/>
            <p:cNvSpPr txBox="1"/>
            <p:nvPr/>
          </p:nvSpPr>
          <p:spPr>
            <a:xfrm>
              <a:off x="188139" y="2696036"/>
              <a:ext cx="1514765" cy="646331"/>
            </a:xfrm>
            <a:prstGeom prst="rect">
              <a:avLst/>
            </a:prstGeom>
            <a:noFill/>
          </p:spPr>
          <p:txBody>
            <a:bodyPr wrap="square" rtlCol="0">
              <a:spAutoFit/>
            </a:bodyPr>
            <a:lstStyle/>
            <a:p>
              <a:r>
                <a:rPr kumimoji="1" lang="en-US" altLang="ja-JP" dirty="0" smtClean="0"/>
                <a:t>East  </a:t>
              </a:r>
            </a:p>
            <a:p>
              <a:r>
                <a:rPr kumimoji="1" lang="en-US" altLang="ja-JP" dirty="0" smtClean="0"/>
                <a:t>9.9 MHz</a:t>
              </a:r>
              <a:endParaRPr kumimoji="1" lang="ja-JP" altLang="en-US" dirty="0"/>
            </a:p>
          </p:txBody>
        </p:sp>
      </p:gr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232" y="677496"/>
            <a:ext cx="4545496" cy="2001296"/>
          </a:xfrm>
          <a:prstGeom prst="rect">
            <a:avLst/>
          </a:prstGeom>
        </p:spPr>
      </p:pic>
      <p:sp>
        <p:nvSpPr>
          <p:cNvPr id="17" name="テキスト ボックス 16"/>
          <p:cNvSpPr txBox="1"/>
          <p:nvPr/>
        </p:nvSpPr>
        <p:spPr>
          <a:xfrm>
            <a:off x="4782994" y="2862085"/>
            <a:ext cx="4697896" cy="338554"/>
          </a:xfrm>
          <a:prstGeom prst="rect">
            <a:avLst/>
          </a:prstGeom>
          <a:noFill/>
        </p:spPr>
        <p:txBody>
          <a:bodyPr wrap="square" rtlCol="0">
            <a:spAutoFit/>
          </a:bodyPr>
          <a:lstStyle/>
          <a:p>
            <a:r>
              <a:rPr kumimoji="1" lang="ja-JP" altLang="en-US" sz="1600" u="sng" dirty="0" smtClean="0"/>
              <a:t>グローバルパラメータ（電子線密度）への影響</a:t>
            </a:r>
            <a:endParaRPr kumimoji="1" lang="ja-JP" altLang="en-US" sz="1600" u="sng" dirty="0"/>
          </a:p>
        </p:txBody>
      </p:sp>
      <p:grpSp>
        <p:nvGrpSpPr>
          <p:cNvPr id="18" name="グループ化 17"/>
          <p:cNvGrpSpPr/>
          <p:nvPr/>
        </p:nvGrpSpPr>
        <p:grpSpPr>
          <a:xfrm>
            <a:off x="6109250" y="3861033"/>
            <a:ext cx="2752741" cy="1691353"/>
            <a:chOff x="5214730" y="3943090"/>
            <a:chExt cx="2752741" cy="1691353"/>
          </a:xfrm>
        </p:grpSpPr>
        <mc:AlternateContent xmlns:mc="http://schemas.openxmlformats.org/markup-compatibility/2006" xmlns:a14="http://schemas.microsoft.com/office/drawing/2010/main">
          <mc:Choice Requires="a14">
            <p:sp>
              <p:nvSpPr>
                <p:cNvPr id="19" name="テキスト ボックス 18"/>
                <p:cNvSpPr txBox="1"/>
                <p:nvPr/>
              </p:nvSpPr>
              <p:spPr>
                <a:xfrm>
                  <a:off x="5214730" y="3943090"/>
                  <a:ext cx="2720295" cy="502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smtClean="0">
                                <a:latin typeface="Cambria Math" panose="02040503050406030204" pitchFamily="18" charset="0"/>
                              </a:rPr>
                            </m:ctrlPr>
                          </m:fPr>
                          <m:num>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𝑃</m:t>
                                </m:r>
                              </m:e>
                              <m:sub>
                                <m:r>
                                  <a:rPr kumimoji="1" lang="en-US" altLang="ja-JP" sz="1600" b="0" i="1" smtClean="0">
                                    <a:latin typeface="Cambria Math" panose="02040503050406030204" pitchFamily="18" charset="0"/>
                                  </a:rPr>
                                  <m:t>𝐸</m:t>
                                </m:r>
                              </m:sub>
                            </m:sSub>
                          </m:num>
                          <m:den>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𝑃</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m:t>
                        </m:r>
                        <m:f>
                          <m:fPr>
                            <m:ctrlPr>
                              <a:rPr kumimoji="1" lang="en-US" altLang="ja-JP" sz="1600" b="0" i="1" smtClean="0">
                                <a:latin typeface="Cambria Math" panose="02040503050406030204" pitchFamily="18" charset="0"/>
                              </a:rPr>
                            </m:ctrlPr>
                          </m:fPr>
                          <m:num>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𝑅</m:t>
                                </m:r>
                              </m:e>
                              <m:sub>
                                <m:r>
                                  <a:rPr kumimoji="1" lang="en-US" altLang="ja-JP" sz="1600" b="0" i="1" smtClean="0">
                                    <a:latin typeface="Cambria Math" panose="02040503050406030204" pitchFamily="18" charset="0"/>
                                  </a:rPr>
                                  <m:t>𝑅𝐹</m:t>
                                </m:r>
                                <m:r>
                                  <a:rPr kumimoji="1" lang="en-US" altLang="ja-JP" sz="1600" b="0" i="1" smtClean="0">
                                    <a:latin typeface="Cambria Math" panose="02040503050406030204" pitchFamily="18" charset="0"/>
                                  </a:rPr>
                                  <m:t>3</m:t>
                                </m:r>
                              </m:sub>
                            </m:sSub>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𝑅</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=1+</m:t>
                        </m:r>
                        <m:func>
                          <m:funcPr>
                            <m:ctrlPr>
                              <a:rPr kumimoji="1" lang="en-US" altLang="ja-JP" sz="1600" b="0" i="1" smtClean="0">
                                <a:latin typeface="Cambria Math" panose="02040503050406030204" pitchFamily="18" charset="0"/>
                              </a:rPr>
                            </m:ctrlPr>
                          </m:funcPr>
                          <m:fName>
                            <m:r>
                              <m:rPr>
                                <m:sty m:val="p"/>
                              </m:rPr>
                              <a:rPr kumimoji="1" lang="en-US" altLang="ja-JP" sz="1600" b="0" i="0" smtClean="0">
                                <a:latin typeface="Cambria Math" panose="02040503050406030204" pitchFamily="18" charset="0"/>
                              </a:rPr>
                              <m:t>cos</m:t>
                            </m:r>
                          </m:fName>
                          <m:e>
                            <m:d>
                              <m:dPr>
                                <m:ctrlPr>
                                  <a:rPr kumimoji="1" lang="en-US" altLang="ja-JP" sz="1600" b="0" i="1" smtClean="0">
                                    <a:latin typeface="Cambria Math" panose="02040503050406030204" pitchFamily="18" charset="0"/>
                                  </a:rPr>
                                </m:ctrlPr>
                              </m:dPr>
                              <m:e>
                                <m:r>
                                  <a:rPr kumimoji="1" lang="ja-JP" altLang="en-US" sz="1600" b="0" i="1" smtClean="0">
                                    <a:latin typeface="Cambria Math" panose="02040503050406030204" pitchFamily="18" charset="0"/>
                                  </a:rPr>
                                  <m:t>𝛿</m:t>
                                </m:r>
                                <m:r>
                                  <a:rPr kumimoji="1" lang="en-US" altLang="ja-JP" sz="1600" b="0" i="1" smtClean="0">
                                    <a:latin typeface="Cambria Math" panose="02040503050406030204" pitchFamily="18" charset="0"/>
                                  </a:rPr>
                                  <m:t>−</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𝑘</m:t>
                                    </m:r>
                                  </m:e>
                                  <m:sub>
                                    <m:r>
                                      <a:rPr kumimoji="1" lang="en-US" altLang="ja-JP" sz="1600" b="0" i="1" smtClean="0">
                                        <a:latin typeface="Cambria Math" panose="02040503050406030204" pitchFamily="18" charset="0"/>
                                      </a:rPr>
                                      <m:t>𝑧</m:t>
                                    </m:r>
                                  </m:sub>
                                </m:sSub>
                                <m:r>
                                  <a:rPr kumimoji="1" lang="en-US" altLang="ja-JP" sz="1600" b="0" i="1" smtClean="0">
                                    <a:latin typeface="Cambria Math" panose="02040503050406030204" pitchFamily="18" charset="0"/>
                                  </a:rPr>
                                  <m:t>𝑑</m:t>
                                </m:r>
                              </m:e>
                            </m:d>
                          </m:e>
                        </m:func>
                      </m:oMath>
                    </m:oMathPara>
                  </a14:m>
                  <a:endParaRPr kumimoji="1" lang="ja-JP" altLang="en-US" sz="16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214730" y="3943090"/>
                  <a:ext cx="2720295" cy="502830"/>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5214730" y="4540081"/>
                  <a:ext cx="2716193" cy="502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smtClean="0">
                                <a:latin typeface="Cambria Math" panose="02040503050406030204" pitchFamily="18" charset="0"/>
                              </a:rPr>
                            </m:ctrlPr>
                          </m:fPr>
                          <m:num>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𝑃</m:t>
                                </m:r>
                              </m:e>
                              <m:sub>
                                <m:r>
                                  <a:rPr kumimoji="1" lang="en-US" altLang="ja-JP" sz="1600" b="0" i="1" smtClean="0">
                                    <a:latin typeface="Cambria Math" panose="02040503050406030204" pitchFamily="18" charset="0"/>
                                  </a:rPr>
                                  <m:t>𝐶</m:t>
                                </m:r>
                              </m:sub>
                            </m:sSub>
                          </m:num>
                          <m:den>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𝑃</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m:t>
                        </m:r>
                        <m:f>
                          <m:fPr>
                            <m:ctrlPr>
                              <a:rPr kumimoji="1" lang="en-US" altLang="ja-JP" sz="1600" b="0" i="1" smtClean="0">
                                <a:latin typeface="Cambria Math" panose="02040503050406030204" pitchFamily="18" charset="0"/>
                              </a:rPr>
                            </m:ctrlPr>
                          </m:fPr>
                          <m:num>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𝑅</m:t>
                                </m:r>
                              </m:e>
                              <m:sub>
                                <m:r>
                                  <a:rPr kumimoji="1" lang="en-US" altLang="ja-JP" sz="1600" b="0" i="1" smtClean="0">
                                    <a:latin typeface="Cambria Math" panose="02040503050406030204" pitchFamily="18" charset="0"/>
                                  </a:rPr>
                                  <m:t>𝑅𝐹</m:t>
                                </m:r>
                                <m:r>
                                  <a:rPr kumimoji="1" lang="en-US" altLang="ja-JP" sz="1600" b="0" i="1" smtClean="0">
                                    <a:latin typeface="Cambria Math" panose="02040503050406030204" pitchFamily="18" charset="0"/>
                                  </a:rPr>
                                  <m:t>1</m:t>
                                </m:r>
                              </m:sub>
                            </m:sSub>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𝑅</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=1+</m:t>
                        </m:r>
                        <m:func>
                          <m:funcPr>
                            <m:ctrlPr>
                              <a:rPr kumimoji="1" lang="en-US" altLang="ja-JP" sz="1600" b="0" i="1" smtClean="0">
                                <a:latin typeface="Cambria Math" panose="02040503050406030204" pitchFamily="18" charset="0"/>
                              </a:rPr>
                            </m:ctrlPr>
                          </m:funcPr>
                          <m:fName>
                            <m:r>
                              <m:rPr>
                                <m:sty m:val="p"/>
                              </m:rPr>
                              <a:rPr kumimoji="1" lang="en-US" altLang="ja-JP" sz="1600" b="0" i="0" smtClean="0">
                                <a:latin typeface="Cambria Math" panose="02040503050406030204" pitchFamily="18" charset="0"/>
                              </a:rPr>
                              <m:t>cos</m:t>
                            </m:r>
                          </m:fName>
                          <m:e>
                            <m:d>
                              <m:dPr>
                                <m:ctrlPr>
                                  <a:rPr kumimoji="1" lang="en-US" altLang="ja-JP" sz="1600" b="0" i="1" smtClean="0">
                                    <a:latin typeface="Cambria Math" panose="02040503050406030204" pitchFamily="18" charset="0"/>
                                  </a:rPr>
                                </m:ctrlPr>
                              </m:dPr>
                              <m:e>
                                <m:r>
                                  <a:rPr kumimoji="1" lang="ja-JP" altLang="en-US" sz="1600" b="0" i="1" smtClean="0">
                                    <a:latin typeface="Cambria Math" panose="02040503050406030204" pitchFamily="18" charset="0"/>
                                  </a:rPr>
                                  <m:t>𝛿</m:t>
                                </m:r>
                                <m:r>
                                  <a:rPr kumimoji="1" lang="en-US" altLang="ja-JP" sz="1600" b="0" i="1" smtClean="0">
                                    <a:latin typeface="Cambria Math" panose="02040503050406030204" pitchFamily="18" charset="0"/>
                                  </a:rPr>
                                  <m:t>+</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𝑘</m:t>
                                    </m:r>
                                  </m:e>
                                  <m:sub>
                                    <m:r>
                                      <a:rPr kumimoji="1" lang="en-US" altLang="ja-JP" sz="1600" b="0" i="1" smtClean="0">
                                        <a:latin typeface="Cambria Math" panose="02040503050406030204" pitchFamily="18" charset="0"/>
                                      </a:rPr>
                                      <m:t>𝑧</m:t>
                                    </m:r>
                                  </m:sub>
                                </m:sSub>
                                <m:r>
                                  <a:rPr kumimoji="1" lang="en-US" altLang="ja-JP" sz="1600" b="0" i="1" smtClean="0">
                                    <a:latin typeface="Cambria Math" panose="02040503050406030204" pitchFamily="18" charset="0"/>
                                  </a:rPr>
                                  <m:t>𝑑</m:t>
                                </m:r>
                              </m:e>
                            </m:d>
                          </m:e>
                        </m:func>
                      </m:oMath>
                    </m:oMathPara>
                  </a14:m>
                  <a:endParaRPr kumimoji="1" lang="ja-JP" altLang="en-US" sz="16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5214730" y="4540081"/>
                  <a:ext cx="2716193" cy="502830"/>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5214730" y="5131613"/>
                  <a:ext cx="2752741" cy="502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smtClean="0">
                                <a:latin typeface="Cambria Math" panose="02040503050406030204" pitchFamily="18" charset="0"/>
                              </a:rPr>
                            </m:ctrlPr>
                          </m:fPr>
                          <m:num>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𝑃</m:t>
                                </m:r>
                              </m:e>
                              <m:sub>
                                <m:r>
                                  <a:rPr kumimoji="1" lang="en-US" altLang="ja-JP" sz="1600" b="0" i="1" smtClean="0">
                                    <a:latin typeface="Cambria Math" panose="02040503050406030204" pitchFamily="18" charset="0"/>
                                  </a:rPr>
                                  <m:t>𝑇h</m:t>
                                </m:r>
                              </m:sub>
                            </m:sSub>
                          </m:num>
                          <m:den>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𝑃</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=1+</m:t>
                        </m:r>
                        <m:func>
                          <m:funcPr>
                            <m:ctrlPr>
                              <a:rPr kumimoji="1" lang="en-US" altLang="ja-JP" sz="1600" b="0" i="1" smtClean="0">
                                <a:latin typeface="Cambria Math" panose="02040503050406030204" pitchFamily="18" charset="0"/>
                              </a:rPr>
                            </m:ctrlPr>
                          </m:funcPr>
                          <m:fName>
                            <m:r>
                              <m:rPr>
                                <m:sty m:val="p"/>
                              </m:rPr>
                              <a:rPr kumimoji="1" lang="en-US" altLang="ja-JP" sz="1600" b="0" i="0" smtClean="0">
                                <a:latin typeface="Cambria Math" panose="02040503050406030204" pitchFamily="18" charset="0"/>
                              </a:rPr>
                              <m:t>cos</m:t>
                            </m:r>
                          </m:fName>
                          <m:e>
                            <m:d>
                              <m:dPr>
                                <m:begChr m:val="{"/>
                                <m:endChr m:val="}"/>
                                <m:ctrlPr>
                                  <a:rPr kumimoji="1" lang="en-US" altLang="ja-JP" sz="1600" b="0" i="1" smtClean="0">
                                    <a:latin typeface="Cambria Math" panose="02040503050406030204" pitchFamily="18" charset="0"/>
                                  </a:rPr>
                                </m:ctrlPr>
                              </m:dPr>
                              <m:e>
                                <m:r>
                                  <a:rPr kumimoji="1" lang="ja-JP" altLang="en-US" sz="1600" b="0" i="1" smtClean="0">
                                    <a:latin typeface="Cambria Math" panose="02040503050406030204" pitchFamily="18" charset="0"/>
                                  </a:rPr>
                                  <m:t>𝛿</m:t>
                                </m:r>
                                <m:r>
                                  <a:rPr kumimoji="1" lang="en-US" altLang="ja-JP" sz="1600" b="0" i="1" smtClean="0">
                                    <a:latin typeface="Cambria Math" panose="02040503050406030204" pitchFamily="18" charset="0"/>
                                  </a:rPr>
                                  <m:t>+</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𝑘</m:t>
                                    </m:r>
                                  </m:e>
                                  <m:sub>
                                    <m:r>
                                      <a:rPr kumimoji="1" lang="en-US" altLang="ja-JP" sz="1600" b="0" i="1" smtClean="0">
                                        <a:latin typeface="Cambria Math" panose="02040503050406030204" pitchFamily="18" charset="0"/>
                                      </a:rPr>
                                      <m:t>𝑧</m:t>
                                    </m:r>
                                  </m:sub>
                                </m:sSub>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2</m:t>
                                    </m:r>
                                    <m:r>
                                      <a:rPr kumimoji="1" lang="en-US" altLang="ja-JP" sz="1600" b="0" i="1" smtClean="0">
                                        <a:latin typeface="Cambria Math" panose="02040503050406030204" pitchFamily="18" charset="0"/>
                                      </a:rPr>
                                      <m:t>𝑧</m:t>
                                    </m:r>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𝑑</m:t>
                                    </m:r>
                                  </m:e>
                                </m:d>
                              </m:e>
                            </m:d>
                          </m:e>
                        </m:func>
                      </m:oMath>
                    </m:oMathPara>
                  </a14:m>
                  <a:endParaRPr kumimoji="1" lang="ja-JP" altLang="en-US" sz="16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5214730" y="5131613"/>
                  <a:ext cx="2752741" cy="502830"/>
                </a:xfrm>
                <a:prstGeom prst="rect">
                  <a:avLst/>
                </a:prstGeom>
                <a:blipFill rotWithShape="0">
                  <a:blip r:embed="rId9"/>
                  <a:stretch>
                    <a:fillRect/>
                  </a:stretch>
                </a:blipFill>
              </p:spPr>
              <p:txBody>
                <a:bodyPr/>
                <a:lstStyle/>
                <a:p>
                  <a:r>
                    <a:rPr lang="ja-JP" altLang="en-US">
                      <a:noFill/>
                    </a:rPr>
                    <a:t> </a:t>
                  </a:r>
                </a:p>
              </p:txBody>
            </p:sp>
          </mc:Fallback>
        </mc:AlternateContent>
      </p:grpSp>
      <p:sp>
        <p:nvSpPr>
          <p:cNvPr id="22" name="正方形/長方形 21"/>
          <p:cNvSpPr/>
          <p:nvPr/>
        </p:nvSpPr>
        <p:spPr>
          <a:xfrm>
            <a:off x="4390485" y="3394079"/>
            <a:ext cx="2359941" cy="338554"/>
          </a:xfrm>
          <a:prstGeom prst="rect">
            <a:avLst/>
          </a:prstGeom>
          <a:ln>
            <a:solidFill>
              <a:schemeClr val="tx1"/>
            </a:solidFill>
          </a:ln>
        </p:spPr>
        <p:txBody>
          <a:bodyPr wrap="none">
            <a:spAutoFit/>
          </a:bodyPr>
          <a:lstStyle/>
          <a:p>
            <a:r>
              <a:rPr lang="ja-JP" altLang="en-US" sz="1600" dirty="0" smtClean="0"/>
              <a:t>アンテナ間波動位相制御</a:t>
            </a:r>
            <a:endParaRPr lang="ja-JP" altLang="en-US" sz="1600" dirty="0"/>
          </a:p>
        </p:txBody>
      </p:sp>
      <p:sp>
        <p:nvSpPr>
          <p:cNvPr id="23" name="正方形/長方形 22"/>
          <p:cNvSpPr/>
          <p:nvPr/>
        </p:nvSpPr>
        <p:spPr>
          <a:xfrm>
            <a:off x="4884749" y="3936040"/>
            <a:ext cx="723275" cy="307777"/>
          </a:xfrm>
          <a:prstGeom prst="rect">
            <a:avLst/>
          </a:prstGeom>
        </p:spPr>
        <p:txBody>
          <a:bodyPr wrap="none">
            <a:spAutoFit/>
          </a:bodyPr>
          <a:lstStyle/>
          <a:p>
            <a:r>
              <a:rPr lang="ja-JP" altLang="en-US" sz="1400" dirty="0"/>
              <a:t>端部</a:t>
            </a:r>
            <a:r>
              <a:rPr lang="ja-JP" altLang="en-US" sz="1400" dirty="0" smtClean="0"/>
              <a:t>側</a:t>
            </a:r>
            <a:endParaRPr lang="ja-JP" altLang="en-US" sz="1400" dirty="0"/>
          </a:p>
        </p:txBody>
      </p:sp>
      <p:sp>
        <p:nvSpPr>
          <p:cNvPr id="24" name="正方形/長方形 23"/>
          <p:cNvSpPr/>
          <p:nvPr/>
        </p:nvSpPr>
        <p:spPr>
          <a:xfrm>
            <a:off x="4794982" y="4557511"/>
            <a:ext cx="902811" cy="307777"/>
          </a:xfrm>
          <a:prstGeom prst="rect">
            <a:avLst/>
          </a:prstGeom>
        </p:spPr>
        <p:txBody>
          <a:bodyPr wrap="none">
            <a:spAutoFit/>
          </a:bodyPr>
          <a:lstStyle/>
          <a:p>
            <a:r>
              <a:rPr lang="ja-JP" altLang="en-US" sz="1400" dirty="0"/>
              <a:t>中心部</a:t>
            </a:r>
            <a:r>
              <a:rPr lang="ja-JP" altLang="en-US" sz="1400" dirty="0" smtClean="0"/>
              <a:t>側</a:t>
            </a:r>
            <a:endParaRPr lang="ja-JP" altLang="en-US" sz="1400" dirty="0"/>
          </a:p>
        </p:txBody>
      </p:sp>
      <p:sp>
        <p:nvSpPr>
          <p:cNvPr id="25" name="正方形/長方形 24"/>
          <p:cNvSpPr/>
          <p:nvPr/>
        </p:nvSpPr>
        <p:spPr>
          <a:xfrm>
            <a:off x="4775182" y="5141206"/>
            <a:ext cx="1008609" cy="307777"/>
          </a:xfrm>
          <a:prstGeom prst="rect">
            <a:avLst/>
          </a:prstGeom>
        </p:spPr>
        <p:txBody>
          <a:bodyPr wrap="none">
            <a:spAutoFit/>
          </a:bodyPr>
          <a:lstStyle/>
          <a:p>
            <a:r>
              <a:rPr lang="ja-JP" altLang="en-US" sz="1400" dirty="0" smtClean="0"/>
              <a:t>アンテナ間</a:t>
            </a:r>
            <a:endParaRPr lang="ja-JP" altLang="en-US" sz="1400" dirty="0"/>
          </a:p>
        </p:txBody>
      </p:sp>
      <mc:AlternateContent xmlns:mc="http://schemas.openxmlformats.org/markup-compatibility/2006" xmlns:a14="http://schemas.microsoft.com/office/drawing/2010/main">
        <mc:Choice Requires="a14">
          <p:sp>
            <p:nvSpPr>
              <p:cNvPr id="26" name="正方形/長方形 25"/>
              <p:cNvSpPr/>
              <p:nvPr/>
            </p:nvSpPr>
            <p:spPr>
              <a:xfrm>
                <a:off x="5021388" y="5552341"/>
                <a:ext cx="1972591" cy="830997"/>
              </a:xfrm>
              <a:prstGeom prst="rect">
                <a:avLst/>
              </a:prstGeom>
            </p:spPr>
            <p:txBody>
              <a:bodyPr wrap="none">
                <a:spAutoFit/>
              </a:bodyPr>
              <a:lstStyle/>
              <a:p>
                <a14:m>
                  <m:oMath xmlns:m="http://schemas.openxmlformats.org/officeDocument/2006/math">
                    <m:r>
                      <a:rPr lang="ja-JP" altLang="en-US" sz="1600" i="1" smtClean="0">
                        <a:latin typeface="Cambria Math" panose="02040503050406030204" pitchFamily="18" charset="0"/>
                      </a:rPr>
                      <m:t>𝛿</m:t>
                    </m:r>
                  </m:oMath>
                </a14:m>
                <a:r>
                  <a:rPr lang="ja-JP" altLang="en-US" sz="1600" dirty="0" smtClean="0"/>
                  <a:t> </a:t>
                </a:r>
                <a:r>
                  <a:rPr lang="en-US" altLang="ja-JP" sz="1600" dirty="0" smtClean="0"/>
                  <a:t>: </a:t>
                </a:r>
                <a:r>
                  <a:rPr lang="ja-JP" altLang="en-US" sz="1400" dirty="0" smtClean="0"/>
                  <a:t>位相</a:t>
                </a:r>
                <a:r>
                  <a:rPr lang="ja-JP" altLang="en-US" sz="1400" dirty="0"/>
                  <a:t>差</a:t>
                </a:r>
                <a:endParaRPr lang="en-US" altLang="ja-JP" sz="1400" dirty="0" smtClean="0"/>
              </a:p>
              <a:p>
                <a14:m>
                  <m:oMath xmlns:m="http://schemas.openxmlformats.org/officeDocument/2006/math">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𝑘</m:t>
                        </m:r>
                      </m:e>
                      <m:sub>
                        <m:r>
                          <a:rPr lang="en-US" altLang="ja-JP" sz="1600" b="0" i="1" smtClean="0">
                            <a:latin typeface="Cambria Math" panose="02040503050406030204" pitchFamily="18" charset="0"/>
                          </a:rPr>
                          <m:t>𝑧</m:t>
                        </m:r>
                      </m:sub>
                    </m:sSub>
                  </m:oMath>
                </a14:m>
                <a:r>
                  <a:rPr lang="ja-JP" altLang="en-US" sz="1600" dirty="0" smtClean="0"/>
                  <a:t> </a:t>
                </a:r>
                <a:r>
                  <a:rPr lang="en-US" altLang="ja-JP" sz="1600" dirty="0" smtClean="0"/>
                  <a:t>: </a:t>
                </a:r>
                <a:r>
                  <a:rPr lang="ja-JP" altLang="en-US" sz="1400" dirty="0" smtClean="0"/>
                  <a:t>磁力線方向の波数</a:t>
                </a:r>
                <a:endParaRPr lang="en-US" altLang="ja-JP" sz="1400" dirty="0" smtClean="0"/>
              </a:p>
              <a:p>
                <a14:m>
                  <m:oMath xmlns:m="http://schemas.openxmlformats.org/officeDocument/2006/math">
                    <m:r>
                      <a:rPr lang="en-US" altLang="ja-JP" sz="1600" i="1">
                        <a:latin typeface="Cambria Math" panose="02040503050406030204" pitchFamily="18" charset="0"/>
                      </a:rPr>
                      <m:t>𝑑</m:t>
                    </m:r>
                  </m:oMath>
                </a14:m>
                <a:r>
                  <a:rPr lang="ja-JP" altLang="en-US" sz="1600" dirty="0" smtClean="0"/>
                  <a:t> </a:t>
                </a:r>
                <a:r>
                  <a:rPr lang="en-US" altLang="ja-JP" sz="1600" dirty="0" smtClean="0"/>
                  <a:t>: </a:t>
                </a:r>
                <a:r>
                  <a:rPr lang="ja-JP" altLang="en-US" sz="1400" dirty="0" smtClean="0"/>
                  <a:t>アンテナ間の距離</a:t>
                </a:r>
                <a:endParaRPr lang="ja-JP" altLang="en-US" sz="14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5021388" y="5552341"/>
                <a:ext cx="1972591" cy="830997"/>
              </a:xfrm>
              <a:prstGeom prst="rect">
                <a:avLst/>
              </a:prstGeom>
              <a:blipFill rotWithShape="0">
                <a:blip r:embed="rId10"/>
                <a:stretch>
                  <a:fillRect t="-2206" b="-8824"/>
                </a:stretch>
              </a:blipFill>
            </p:spPr>
            <p:txBody>
              <a:bodyPr/>
              <a:lstStyle/>
              <a:p>
                <a:r>
                  <a:rPr lang="ja-JP" altLang="en-US">
                    <a:noFill/>
                  </a:rPr>
                  <a:t> </a:t>
                </a:r>
              </a:p>
            </p:txBody>
          </p:sp>
        </mc:Fallback>
      </mc:AlternateContent>
      <p:sp>
        <p:nvSpPr>
          <p:cNvPr id="27" name="正方形/長方形 26"/>
          <p:cNvSpPr/>
          <p:nvPr/>
        </p:nvSpPr>
        <p:spPr>
          <a:xfrm>
            <a:off x="7131942" y="5552386"/>
            <a:ext cx="1447832" cy="584775"/>
          </a:xfrm>
          <a:prstGeom prst="rect">
            <a:avLst/>
          </a:prstGeom>
        </p:spPr>
        <p:txBody>
          <a:bodyPr wrap="none">
            <a:spAutoFit/>
          </a:bodyPr>
          <a:lstStyle/>
          <a:p>
            <a:r>
              <a:rPr lang="en-US" altLang="ja-JP" sz="1600" i="1" dirty="0" smtClean="0"/>
              <a:t>R</a:t>
            </a:r>
            <a:r>
              <a:rPr lang="en-US" altLang="ja-JP" sz="1600" dirty="0" smtClean="0"/>
              <a:t> : </a:t>
            </a:r>
            <a:r>
              <a:rPr lang="ja-JP" altLang="en-US" sz="1400" dirty="0" smtClean="0"/>
              <a:t>アンテナ負荷</a:t>
            </a:r>
            <a:endParaRPr lang="en-US" altLang="ja-JP" sz="1400" dirty="0" smtClean="0"/>
          </a:p>
          <a:p>
            <a:r>
              <a:rPr lang="en-US" altLang="ja-JP" sz="1600" i="1" dirty="0" smtClean="0"/>
              <a:t>P </a:t>
            </a:r>
            <a:r>
              <a:rPr lang="en-US" altLang="ja-JP" sz="1600" dirty="0" smtClean="0"/>
              <a:t>:</a:t>
            </a:r>
            <a:r>
              <a:rPr lang="ja-JP" altLang="en-US" sz="1600" dirty="0"/>
              <a:t> </a:t>
            </a:r>
            <a:r>
              <a:rPr lang="ja-JP" altLang="en-US" sz="1400" dirty="0" smtClean="0"/>
              <a:t>電力</a:t>
            </a:r>
            <a:endParaRPr lang="ja-JP" altLang="en-US" sz="1400" dirty="0"/>
          </a:p>
        </p:txBody>
      </p:sp>
      <p:sp>
        <p:nvSpPr>
          <p:cNvPr id="29" name="テキスト ボックス 28"/>
          <p:cNvSpPr txBox="1"/>
          <p:nvPr/>
        </p:nvSpPr>
        <p:spPr>
          <a:xfrm>
            <a:off x="281048" y="1440673"/>
            <a:ext cx="4015967" cy="584775"/>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smtClean="0"/>
              <a:t>限られた加熱ソースを効率的に活用するため波動干渉実験が行われている</a:t>
            </a:r>
            <a:endParaRPr kumimoji="1" lang="ja-JP" altLang="en-US" sz="1600" dirty="0"/>
          </a:p>
        </p:txBody>
      </p:sp>
      <p:sp>
        <p:nvSpPr>
          <p:cNvPr id="28" name="円/楕円 27"/>
          <p:cNvSpPr/>
          <p:nvPr/>
        </p:nvSpPr>
        <p:spPr>
          <a:xfrm>
            <a:off x="7131942" y="866142"/>
            <a:ext cx="1364567" cy="1306436"/>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633760" y="667517"/>
            <a:ext cx="2322444" cy="374571"/>
          </a:xfrm>
          <a:prstGeom prst="roundRect">
            <a:avLst/>
          </a:prstGeom>
          <a:solidFill>
            <a:schemeClr val="bg1"/>
          </a:solidFill>
          <a:ln w="19050">
            <a:solidFill>
              <a:schemeClr val="tx1"/>
            </a:solidFill>
          </a:ln>
        </p:spPr>
        <p:txBody>
          <a:bodyPr wrap="square" rtlCol="0">
            <a:spAutoFit/>
          </a:bodyPr>
          <a:lstStyle/>
          <a:p>
            <a:r>
              <a:rPr lang="ja-JP" altLang="en-US" sz="1600" dirty="0" smtClean="0"/>
              <a:t>追加熱重畳＆位相制御</a:t>
            </a:r>
            <a:endParaRPr kumimoji="1" lang="en-US" altLang="ja-JP" sz="1600" dirty="0" smtClean="0"/>
          </a:p>
        </p:txBody>
      </p:sp>
      <p:cxnSp>
        <p:nvCxnSpPr>
          <p:cNvPr id="31" name="直線矢印コネクタ 30"/>
          <p:cNvCxnSpPr>
            <a:stCxn id="30" idx="3"/>
          </p:cNvCxnSpPr>
          <p:nvPr/>
        </p:nvCxnSpPr>
        <p:spPr>
          <a:xfrm>
            <a:off x="5956204" y="854803"/>
            <a:ext cx="1175738" cy="29620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5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99" y="3411907"/>
            <a:ext cx="4213629" cy="2003038"/>
          </a:xfrm>
          <a:prstGeom prst="rect">
            <a:avLst/>
          </a:prstGeom>
        </p:spPr>
      </p:pic>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lang="ja-JP" altLang="en-US" sz="2400" dirty="0" smtClean="0"/>
              <a:t>波動干渉実験</a:t>
            </a:r>
            <a:endParaRPr kumimoji="1" lang="ja-JP" altLang="en-US" sz="2400" dirty="0"/>
          </a:p>
        </p:txBody>
      </p:sp>
      <p:sp>
        <p:nvSpPr>
          <p:cNvPr id="47" name="テキスト ボックス 46"/>
          <p:cNvSpPr txBox="1"/>
          <p:nvPr/>
        </p:nvSpPr>
        <p:spPr>
          <a:xfrm>
            <a:off x="3387828" y="696888"/>
            <a:ext cx="2001400" cy="369332"/>
          </a:xfrm>
          <a:prstGeom prst="rect">
            <a:avLst/>
          </a:prstGeom>
          <a:noFill/>
        </p:spPr>
        <p:txBody>
          <a:bodyPr wrap="square" rtlCol="0">
            <a:spAutoFit/>
          </a:bodyPr>
          <a:lstStyle/>
          <a:p>
            <a:r>
              <a:rPr kumimoji="1" lang="ja-JP" altLang="en-US" u="sng" dirty="0" smtClean="0"/>
              <a:t>印加条件模式図</a:t>
            </a:r>
            <a:endParaRPr kumimoji="1" lang="ja-JP" altLang="en-US" u="sng" dirty="0"/>
          </a:p>
        </p:txBody>
      </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5514" y="3370659"/>
            <a:ext cx="4849550" cy="2137049"/>
          </a:xfrm>
          <a:prstGeom prst="rect">
            <a:avLst/>
          </a:prstGeom>
        </p:spPr>
      </p:pic>
      <p:grpSp>
        <p:nvGrpSpPr>
          <p:cNvPr id="3" name="グループ化 2"/>
          <p:cNvGrpSpPr/>
          <p:nvPr/>
        </p:nvGrpSpPr>
        <p:grpSpPr>
          <a:xfrm>
            <a:off x="535309" y="1193083"/>
            <a:ext cx="7397557" cy="1973067"/>
            <a:chOff x="-669349" y="1209688"/>
            <a:chExt cx="7397557" cy="1973067"/>
          </a:xfrm>
        </p:grpSpPr>
        <p:grpSp>
          <p:nvGrpSpPr>
            <p:cNvPr id="11" name="グループ化 10"/>
            <p:cNvGrpSpPr/>
            <p:nvPr/>
          </p:nvGrpSpPr>
          <p:grpSpPr>
            <a:xfrm>
              <a:off x="-669349" y="1209688"/>
              <a:ext cx="7397557" cy="1973067"/>
              <a:chOff x="-702331" y="1713974"/>
              <a:chExt cx="7397557" cy="1973067"/>
            </a:xfrm>
          </p:grpSpPr>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23117" r="36407"/>
              <a:stretch/>
            </p:blipFill>
            <p:spPr>
              <a:xfrm>
                <a:off x="286972" y="1878998"/>
                <a:ext cx="6408254" cy="1281017"/>
              </a:xfrm>
              <a:prstGeom prst="rect">
                <a:avLst/>
              </a:prstGeom>
            </p:spPr>
          </p:pic>
          <p:sp>
            <p:nvSpPr>
              <p:cNvPr id="14" name="テキスト ボックス 13"/>
              <p:cNvSpPr txBox="1"/>
              <p:nvPr/>
            </p:nvSpPr>
            <p:spPr>
              <a:xfrm>
                <a:off x="2996080" y="3167690"/>
                <a:ext cx="1367023" cy="519351"/>
              </a:xfrm>
              <a:prstGeom prst="ellipse">
                <a:avLst/>
              </a:prstGeom>
              <a:solidFill>
                <a:srgbClr val="00B0F0"/>
              </a:solidFill>
              <a:ln w="12700">
                <a:solidFill>
                  <a:schemeClr val="tx1"/>
                </a:solidFill>
              </a:ln>
            </p:spPr>
            <p:txBody>
              <a:bodyPr wrap="square" rtlCol="0">
                <a:spAutoFit/>
              </a:bodyPr>
              <a:lstStyle/>
              <a:p>
                <a:pPr algn="ctr"/>
                <a:r>
                  <a:rPr kumimoji="1" lang="en-US" altLang="ja-JP" dirty="0" smtClean="0"/>
                  <a:t>9.9 MHz</a:t>
                </a:r>
                <a:endParaRPr kumimoji="1" lang="ja-JP" altLang="en-US" dirty="0"/>
              </a:p>
            </p:txBody>
          </p:sp>
          <p:sp>
            <p:nvSpPr>
              <p:cNvPr id="15" name="円/楕円 14"/>
              <p:cNvSpPr/>
              <p:nvPr/>
            </p:nvSpPr>
            <p:spPr>
              <a:xfrm>
                <a:off x="1477672" y="2121045"/>
                <a:ext cx="215418" cy="782609"/>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702331" y="3028670"/>
                <a:ext cx="1867202" cy="369332"/>
              </a:xfrm>
              <a:prstGeom prst="rect">
                <a:avLst/>
              </a:prstGeom>
              <a:noFill/>
              <a:ln>
                <a:solidFill>
                  <a:schemeClr val="tx1"/>
                </a:solidFill>
              </a:ln>
            </p:spPr>
            <p:txBody>
              <a:bodyPr wrap="square" rtlCol="0">
                <a:spAutoFit/>
              </a:bodyPr>
              <a:lstStyle/>
              <a:p>
                <a:pPr algn="ctr"/>
                <a:r>
                  <a:rPr lang="en-US" altLang="ja-JP" dirty="0" smtClean="0"/>
                  <a:t>Ea</a:t>
                </a:r>
                <a:r>
                  <a:rPr kumimoji="1" lang="en-US" altLang="ja-JP" dirty="0" smtClean="0"/>
                  <a:t>st anchor cell</a:t>
                </a:r>
                <a:endParaRPr kumimoji="1" lang="ja-JP" altLang="en-US" dirty="0"/>
              </a:p>
            </p:txBody>
          </p:sp>
          <p:sp>
            <p:nvSpPr>
              <p:cNvPr id="18" name="テキスト ボックス 17"/>
              <p:cNvSpPr txBox="1"/>
              <p:nvPr/>
            </p:nvSpPr>
            <p:spPr>
              <a:xfrm>
                <a:off x="4939655" y="3133085"/>
                <a:ext cx="1557130" cy="519351"/>
              </a:xfrm>
              <a:prstGeom prst="ellipse">
                <a:avLst/>
              </a:prstGeom>
              <a:solidFill>
                <a:schemeClr val="accent2"/>
              </a:solidFill>
              <a:ln w="12700">
                <a:solidFill>
                  <a:schemeClr val="tx1"/>
                </a:solidFill>
              </a:ln>
            </p:spPr>
            <p:txBody>
              <a:bodyPr wrap="square" rtlCol="0">
                <a:spAutoFit/>
              </a:bodyPr>
              <a:lstStyle/>
              <a:p>
                <a:pPr algn="ctr"/>
                <a:r>
                  <a:rPr lang="en-US" altLang="ja-JP" dirty="0" smtClean="0"/>
                  <a:t>10.3</a:t>
                </a:r>
                <a:r>
                  <a:rPr kumimoji="1" lang="en-US" altLang="ja-JP" dirty="0" smtClean="0"/>
                  <a:t> MHz</a:t>
                </a:r>
                <a:endParaRPr kumimoji="1" lang="ja-JP" altLang="en-US" dirty="0"/>
              </a:p>
            </p:txBody>
          </p:sp>
          <p:sp>
            <p:nvSpPr>
              <p:cNvPr id="21" name="テキスト ボックス 20"/>
              <p:cNvSpPr txBox="1"/>
              <p:nvPr/>
            </p:nvSpPr>
            <p:spPr>
              <a:xfrm>
                <a:off x="2009993" y="1713974"/>
                <a:ext cx="2160104" cy="338554"/>
              </a:xfrm>
              <a:prstGeom prst="rect">
                <a:avLst/>
              </a:prstGeom>
              <a:noFill/>
            </p:spPr>
            <p:txBody>
              <a:bodyPr wrap="square" rtlCol="0">
                <a:spAutoFit/>
              </a:bodyPr>
              <a:lstStyle/>
              <a:p>
                <a:r>
                  <a:rPr kumimoji="1" lang="en-US" altLang="ja-JP" sz="1600" u="sng" dirty="0" smtClean="0"/>
                  <a:t>Resonance layer</a:t>
                </a:r>
                <a:endParaRPr kumimoji="1" lang="ja-JP" altLang="en-US" sz="1600" u="sng" dirty="0"/>
              </a:p>
            </p:txBody>
          </p:sp>
          <p:cxnSp>
            <p:nvCxnSpPr>
              <p:cNvPr id="22" name="カギ線コネクタ 21"/>
              <p:cNvCxnSpPr>
                <a:stCxn id="15" idx="0"/>
                <a:endCxn id="21" idx="1"/>
              </p:cNvCxnSpPr>
              <p:nvPr/>
            </p:nvCxnSpPr>
            <p:spPr>
              <a:xfrm rot="5400000" flipH="1" flipV="1">
                <a:off x="1678790" y="1789842"/>
                <a:ext cx="237794" cy="424612"/>
              </a:xfrm>
              <a:prstGeom prst="bentConnector2">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右矢印 24"/>
              <p:cNvSpPr/>
              <p:nvPr/>
            </p:nvSpPr>
            <p:spPr>
              <a:xfrm>
                <a:off x="3359426" y="2882348"/>
                <a:ext cx="1133061" cy="17227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右矢印 25"/>
              <p:cNvSpPr/>
              <p:nvPr/>
            </p:nvSpPr>
            <p:spPr>
              <a:xfrm flipH="1">
                <a:off x="4711149" y="2885432"/>
                <a:ext cx="1133061" cy="18521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右矢印 26"/>
              <p:cNvSpPr/>
              <p:nvPr/>
            </p:nvSpPr>
            <p:spPr>
              <a:xfrm rot="10800000">
                <a:off x="2604051" y="2902224"/>
                <a:ext cx="485992" cy="16842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右矢印 27"/>
              <p:cNvSpPr/>
              <p:nvPr/>
            </p:nvSpPr>
            <p:spPr>
              <a:xfrm>
                <a:off x="1927861" y="2893828"/>
                <a:ext cx="485992" cy="16842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右矢印 29"/>
              <p:cNvSpPr/>
              <p:nvPr/>
            </p:nvSpPr>
            <p:spPr>
              <a:xfrm>
                <a:off x="5992688" y="2886974"/>
                <a:ext cx="620148" cy="18367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1575021" y="3139814"/>
                <a:ext cx="1421059" cy="338554"/>
              </a:xfrm>
              <a:prstGeom prst="rect">
                <a:avLst/>
              </a:prstGeom>
              <a:noFill/>
            </p:spPr>
            <p:txBody>
              <a:bodyPr wrap="square" rtlCol="0">
                <a:spAutoFit/>
              </a:bodyPr>
              <a:lstStyle/>
              <a:p>
                <a:r>
                  <a:rPr kumimoji="1" lang="en-US" altLang="ja-JP" sz="1600" b="1" dirty="0" smtClean="0"/>
                  <a:t>Probing region</a:t>
                </a:r>
                <a:endParaRPr kumimoji="1" lang="ja-JP" altLang="en-US" sz="1600" b="1" dirty="0"/>
              </a:p>
            </p:txBody>
          </p:sp>
          <p:sp>
            <p:nvSpPr>
              <p:cNvPr id="29" name="右矢印 28"/>
              <p:cNvSpPr/>
              <p:nvPr/>
            </p:nvSpPr>
            <p:spPr>
              <a:xfrm rot="10800000">
                <a:off x="1358505" y="2895647"/>
                <a:ext cx="416419" cy="1664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 name="カギ線コネクタ 32"/>
              <p:cNvCxnSpPr>
                <a:endCxn id="34" idx="1"/>
              </p:cNvCxnSpPr>
              <p:nvPr/>
            </p:nvCxnSpPr>
            <p:spPr>
              <a:xfrm rot="16200000" flipH="1">
                <a:off x="1114760" y="2848829"/>
                <a:ext cx="740785" cy="179737"/>
              </a:xfrm>
              <a:prstGeom prst="bentConnector2">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1" name="テキスト ボックス 50"/>
            <p:cNvSpPr txBox="1"/>
            <p:nvPr/>
          </p:nvSpPr>
          <p:spPr>
            <a:xfrm>
              <a:off x="1966906" y="2094433"/>
              <a:ext cx="1127025" cy="307777"/>
            </a:xfrm>
            <a:prstGeom prst="rect">
              <a:avLst/>
            </a:prstGeom>
            <a:noFill/>
          </p:spPr>
          <p:txBody>
            <a:bodyPr wrap="square" rtlCol="0">
              <a:spAutoFit/>
            </a:bodyPr>
            <a:lstStyle/>
            <a:p>
              <a:r>
                <a:rPr kumimoji="1" lang="ja-JP" altLang="en-US" sz="1400" b="1" dirty="0" smtClean="0"/>
                <a:t>位相制御</a:t>
              </a:r>
              <a:endParaRPr kumimoji="1" lang="ja-JP" altLang="en-US" sz="1400" b="1" dirty="0"/>
            </a:p>
          </p:txBody>
        </p:sp>
      </p:grpSp>
      <p:sp>
        <p:nvSpPr>
          <p:cNvPr id="53" name="テキスト ボックス 52"/>
          <p:cNvSpPr txBox="1"/>
          <p:nvPr/>
        </p:nvSpPr>
        <p:spPr>
          <a:xfrm>
            <a:off x="561449" y="3201382"/>
            <a:ext cx="2604052" cy="338554"/>
          </a:xfrm>
          <a:prstGeom prst="rect">
            <a:avLst/>
          </a:prstGeom>
          <a:noFill/>
        </p:spPr>
        <p:txBody>
          <a:bodyPr wrap="square" rtlCol="0">
            <a:spAutoFit/>
          </a:bodyPr>
          <a:lstStyle/>
          <a:p>
            <a:r>
              <a:rPr kumimoji="1" lang="en-US" altLang="ja-JP" sz="1600" u="sng" dirty="0" smtClean="0"/>
              <a:t>ICRF</a:t>
            </a:r>
            <a:r>
              <a:rPr kumimoji="1" lang="ja-JP" altLang="en-US" sz="1600" u="sng" dirty="0" smtClean="0"/>
              <a:t>印加パワー</a:t>
            </a:r>
            <a:endParaRPr kumimoji="1" lang="ja-JP" altLang="en-US" sz="1600" u="sng" dirty="0"/>
          </a:p>
        </p:txBody>
      </p:sp>
      <p:sp>
        <p:nvSpPr>
          <p:cNvPr id="55" name="テキスト ボックス 54"/>
          <p:cNvSpPr txBox="1"/>
          <p:nvPr/>
        </p:nvSpPr>
        <p:spPr>
          <a:xfrm>
            <a:off x="357394" y="5645373"/>
            <a:ext cx="8429211" cy="584775"/>
          </a:xfrm>
          <a:prstGeom prst="rect">
            <a:avLst/>
          </a:prstGeom>
          <a:noFill/>
          <a:ln w="12700">
            <a:solidFill>
              <a:srgbClr val="FF0000"/>
            </a:solidFill>
          </a:ln>
        </p:spPr>
        <p:txBody>
          <a:bodyPr wrap="square" rtlCol="0">
            <a:spAutoFit/>
          </a:bodyPr>
          <a:lstStyle/>
          <a:p>
            <a:pPr marL="285750" indent="-285750">
              <a:buFont typeface="Arial" panose="020B0604020202020204" pitchFamily="34" charset="0"/>
              <a:buChar char="•"/>
            </a:pPr>
            <a:r>
              <a:rPr lang="ja-JP" altLang="en-US" sz="1600" dirty="0" smtClean="0"/>
              <a:t>東アンカー部において位相制御を行った結果、東アンカー部の電子線密度の増大を確認した</a:t>
            </a:r>
            <a:endParaRPr lang="en-US" altLang="ja-JP" sz="1600" dirty="0" smtClean="0"/>
          </a:p>
          <a:p>
            <a:pPr marL="285750" indent="-285750">
              <a:buFont typeface="Arial" panose="020B0604020202020204" pitchFamily="34" charset="0"/>
              <a:buChar char="•"/>
            </a:pPr>
            <a:r>
              <a:rPr lang="ja-JP" altLang="en-US" sz="1600" dirty="0" smtClean="0"/>
              <a:t>その密度変化は２つのアンテナから励起された</a:t>
            </a:r>
            <a:r>
              <a:rPr lang="en-US" altLang="ja-JP" sz="1600" dirty="0" smtClean="0"/>
              <a:t>ICRF</a:t>
            </a:r>
            <a:r>
              <a:rPr lang="ja-JP" altLang="en-US" sz="1600" dirty="0" smtClean="0"/>
              <a:t>波動の位相差に依存する</a:t>
            </a:r>
            <a:endParaRPr lang="en-US" altLang="ja-JP" sz="1600" dirty="0" smtClean="0"/>
          </a:p>
        </p:txBody>
      </p:sp>
      <p:sp>
        <p:nvSpPr>
          <p:cNvPr id="2" name="正方形/長方形 1"/>
          <p:cNvSpPr/>
          <p:nvPr/>
        </p:nvSpPr>
        <p:spPr>
          <a:xfrm>
            <a:off x="5533127" y="703087"/>
            <a:ext cx="644168" cy="112554"/>
          </a:xfrm>
          <a:prstGeom prst="rect">
            <a:avLst/>
          </a:prstGeom>
          <a:solidFill>
            <a:srgbClr val="FC0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533127" y="1066220"/>
            <a:ext cx="644168" cy="112554"/>
          </a:xfrm>
          <a:prstGeom prst="rect">
            <a:avLst/>
          </a:prstGeom>
          <a:solidFill>
            <a:srgbClr val="0B1C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379608" y="939817"/>
            <a:ext cx="2709634"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Nagoya Type - III antenna</a:t>
            </a:r>
            <a:endParaRPr kumimoji="1" lang="ja-JP" altLang="en-US" dirty="0">
              <a:latin typeface="Times New Roman" panose="02020603050405020304" pitchFamily="18" charset="0"/>
              <a:cs typeface="Times New Roman" panose="02020603050405020304" pitchFamily="18" charset="0"/>
            </a:endParaRPr>
          </a:p>
        </p:txBody>
      </p:sp>
      <p:sp>
        <p:nvSpPr>
          <p:cNvPr id="37" name="テキスト ボックス 36"/>
          <p:cNvSpPr txBox="1"/>
          <p:nvPr/>
        </p:nvSpPr>
        <p:spPr>
          <a:xfrm>
            <a:off x="6379608" y="588517"/>
            <a:ext cx="3180521" cy="369332"/>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Double Arc Type antenna</a:t>
            </a:r>
            <a:endParaRPr kumimoji="1" lang="ja-JP" altLang="en-US" dirty="0">
              <a:latin typeface="Times New Roman" panose="02020603050405020304" pitchFamily="18" charset="0"/>
              <a:cs typeface="Times New Roman" panose="02020603050405020304" pitchFamily="18" charset="0"/>
            </a:endParaRPr>
          </a:p>
        </p:txBody>
      </p:sp>
      <p:cxnSp>
        <p:nvCxnSpPr>
          <p:cNvPr id="16" name="直線矢印コネクタ 15"/>
          <p:cNvCxnSpPr/>
          <p:nvPr/>
        </p:nvCxnSpPr>
        <p:spPr>
          <a:xfrm flipV="1">
            <a:off x="5948789" y="4750904"/>
            <a:ext cx="664046" cy="8083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749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756" y="1408238"/>
            <a:ext cx="4258619" cy="2082731"/>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56" y="3458070"/>
            <a:ext cx="4276619" cy="2032982"/>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779" y="3557699"/>
            <a:ext cx="4132476" cy="1964461"/>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6779" y="1385632"/>
            <a:ext cx="4132476" cy="1964461"/>
          </a:xfrm>
          <a:prstGeom prst="rect">
            <a:avLst/>
          </a:prstGeom>
        </p:spPr>
      </p:pic>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lang="ja-JP" altLang="en-US" sz="2400" dirty="0" smtClean="0"/>
              <a:t>波動伝播計測</a:t>
            </a:r>
            <a:endParaRPr kumimoji="1" lang="ja-JP" altLang="en-US" sz="2400" dirty="0"/>
          </a:p>
        </p:txBody>
      </p:sp>
      <p:sp>
        <p:nvSpPr>
          <p:cNvPr id="15" name="テキスト ボックス 14"/>
          <p:cNvSpPr txBox="1"/>
          <p:nvPr/>
        </p:nvSpPr>
        <p:spPr>
          <a:xfrm>
            <a:off x="3138428" y="681906"/>
            <a:ext cx="3008565" cy="369332"/>
          </a:xfrm>
          <a:prstGeom prst="rect">
            <a:avLst/>
          </a:prstGeom>
          <a:noFill/>
        </p:spPr>
        <p:txBody>
          <a:bodyPr wrap="square" rtlCol="0">
            <a:spAutoFit/>
          </a:bodyPr>
          <a:lstStyle/>
          <a:p>
            <a:r>
              <a:rPr lang="ja-JP" altLang="en-US" u="sng" dirty="0" smtClean="0"/>
              <a:t>波動強度の位相依存性</a:t>
            </a:r>
            <a:endParaRPr kumimoji="1" lang="ja-JP" altLang="en-US" u="sng" dirty="0"/>
          </a:p>
        </p:txBody>
      </p:sp>
      <p:sp>
        <p:nvSpPr>
          <p:cNvPr id="17" name="テキスト ボックス 16"/>
          <p:cNvSpPr txBox="1"/>
          <p:nvPr/>
        </p:nvSpPr>
        <p:spPr>
          <a:xfrm>
            <a:off x="1799679" y="4587218"/>
            <a:ext cx="1378641"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電子線密度</a:t>
            </a:r>
            <a:endParaRPr kumimoji="1" lang="ja-JP" altLang="en-US" sz="1400" dirty="0"/>
          </a:p>
        </p:txBody>
      </p:sp>
      <p:sp>
        <p:nvSpPr>
          <p:cNvPr id="18" name="二等辺三角形 17"/>
          <p:cNvSpPr/>
          <p:nvPr/>
        </p:nvSpPr>
        <p:spPr>
          <a:xfrm rot="10800000">
            <a:off x="4731153" y="3542791"/>
            <a:ext cx="266785" cy="234771"/>
          </a:xfrm>
          <a:prstGeom prst="triangle">
            <a:avLst/>
          </a:prstGeom>
          <a:solidFill>
            <a:srgbClr val="0B1CF9"/>
          </a:solidFill>
          <a:ln>
            <a:solidFill>
              <a:srgbClr val="0B1C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5152502" y="3494793"/>
            <a:ext cx="1995551" cy="338554"/>
          </a:xfrm>
          <a:prstGeom prst="rect">
            <a:avLst/>
          </a:prstGeom>
          <a:noFill/>
        </p:spPr>
        <p:txBody>
          <a:bodyPr wrap="square" rtlCol="0">
            <a:spAutoFit/>
          </a:bodyPr>
          <a:lstStyle/>
          <a:p>
            <a:r>
              <a:rPr kumimoji="1" lang="en-US" altLang="ja-JP" sz="1600" b="1" dirty="0" smtClean="0">
                <a:latin typeface="Times New Roman" panose="02020603050405020304" pitchFamily="18" charset="0"/>
                <a:cs typeface="Times New Roman" panose="02020603050405020304" pitchFamily="18" charset="0"/>
              </a:rPr>
              <a:t>9.9 MHz</a:t>
            </a:r>
            <a:endParaRPr kumimoji="1" lang="ja-JP" altLang="en-US" sz="1600" b="1" dirty="0">
              <a:latin typeface="Times New Roman" panose="02020603050405020304" pitchFamily="18" charset="0"/>
              <a:cs typeface="Times New Roman" panose="02020603050405020304" pitchFamily="18" charset="0"/>
            </a:endParaRPr>
          </a:p>
        </p:txBody>
      </p:sp>
      <p:sp>
        <p:nvSpPr>
          <p:cNvPr id="20" name="二等辺三角形 19"/>
          <p:cNvSpPr/>
          <p:nvPr/>
        </p:nvSpPr>
        <p:spPr>
          <a:xfrm>
            <a:off x="4767538" y="1232369"/>
            <a:ext cx="266785" cy="2347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5152502" y="1180398"/>
            <a:ext cx="1995551" cy="338554"/>
          </a:xfrm>
          <a:prstGeom prst="rect">
            <a:avLst/>
          </a:prstGeom>
          <a:noFill/>
        </p:spPr>
        <p:txBody>
          <a:bodyPr wrap="square" rtlCol="0">
            <a:spAutoFit/>
          </a:bodyPr>
          <a:lstStyle/>
          <a:p>
            <a:r>
              <a:rPr lang="en-US" altLang="ja-JP" sz="1600" b="1" dirty="0" smtClean="0">
                <a:latin typeface="Times New Roman" panose="02020603050405020304" pitchFamily="18" charset="0"/>
                <a:cs typeface="Times New Roman" panose="02020603050405020304" pitchFamily="18" charset="0"/>
              </a:rPr>
              <a:t>10.3</a:t>
            </a:r>
            <a:r>
              <a:rPr kumimoji="1" lang="en-US" altLang="ja-JP" sz="1600" b="1" dirty="0" smtClean="0">
                <a:latin typeface="Times New Roman" panose="02020603050405020304" pitchFamily="18" charset="0"/>
                <a:cs typeface="Times New Roman" panose="02020603050405020304" pitchFamily="18" charset="0"/>
              </a:rPr>
              <a:t> MHz</a:t>
            </a:r>
            <a:endParaRPr kumimoji="1" lang="ja-JP" altLang="en-US" sz="1600" b="1" dirty="0">
              <a:latin typeface="Times New Roman" panose="02020603050405020304" pitchFamily="18" charset="0"/>
              <a:cs typeface="Times New Roman" panose="02020603050405020304" pitchFamily="18" charset="0"/>
            </a:endParaRPr>
          </a:p>
        </p:txBody>
      </p:sp>
      <p:sp>
        <p:nvSpPr>
          <p:cNvPr id="23" name="テキスト ボックス 22"/>
          <p:cNvSpPr txBox="1"/>
          <p:nvPr/>
        </p:nvSpPr>
        <p:spPr>
          <a:xfrm>
            <a:off x="884375" y="5718631"/>
            <a:ext cx="7375249" cy="584775"/>
          </a:xfrm>
          <a:prstGeom prst="rect">
            <a:avLst/>
          </a:prstGeom>
          <a:noFill/>
          <a:ln w="12700">
            <a:solidFill>
              <a:srgbClr val="FF0000"/>
            </a:solidFill>
          </a:ln>
        </p:spPr>
        <p:txBody>
          <a:bodyPr wrap="square" rtlCol="0">
            <a:spAutoFit/>
          </a:bodyPr>
          <a:lstStyle/>
          <a:p>
            <a:pPr marL="285750" indent="-285750">
              <a:buFont typeface="Wingdings" panose="05000000000000000000" pitchFamily="2" charset="2"/>
              <a:buChar char="u"/>
            </a:pPr>
            <a:r>
              <a:rPr lang="en-US" altLang="ja-JP" sz="1600" dirty="0" smtClean="0"/>
              <a:t>9.9 MHz </a:t>
            </a:r>
            <a:r>
              <a:rPr lang="ja-JP" altLang="en-US" sz="1600" dirty="0" smtClean="0"/>
              <a:t>と</a:t>
            </a:r>
            <a:r>
              <a:rPr lang="en-US" altLang="ja-JP" sz="1600" dirty="0" smtClean="0"/>
              <a:t>10.3 MHz </a:t>
            </a:r>
            <a:r>
              <a:rPr lang="ja-JP" altLang="en-US" sz="1600" dirty="0" smtClean="0"/>
              <a:t>の波動強度は、その位相依存性に明確な違いがみられた</a:t>
            </a:r>
            <a:endParaRPr lang="en-US" altLang="ja-JP" sz="1600" dirty="0" smtClean="0"/>
          </a:p>
          <a:p>
            <a:r>
              <a:rPr lang="ja-JP" altLang="en-US" sz="1600" dirty="0"/>
              <a:t>　</a:t>
            </a:r>
            <a:r>
              <a:rPr lang="ja-JP" altLang="en-US" sz="1600" dirty="0" smtClean="0"/>
              <a:t>　　→　</a:t>
            </a:r>
            <a:r>
              <a:rPr lang="ja-JP" altLang="en-US" sz="1600" u="sng" dirty="0" smtClean="0"/>
              <a:t>伝播制御されたプラズマ内部領域の</a:t>
            </a:r>
            <a:r>
              <a:rPr lang="en-US" altLang="ja-JP" sz="1600" u="sng" dirty="0" smtClean="0"/>
              <a:t>ICRF</a:t>
            </a:r>
            <a:r>
              <a:rPr lang="ja-JP" altLang="en-US" sz="1600" u="sng" dirty="0" smtClean="0"/>
              <a:t>波動を直接的に観測した</a:t>
            </a:r>
            <a:endParaRPr lang="en-US" altLang="ja-JP" sz="1600" u="sng" dirty="0" smtClean="0"/>
          </a:p>
        </p:txBody>
      </p:sp>
      <p:sp>
        <p:nvSpPr>
          <p:cNvPr id="22" name="テキスト ボックス 21"/>
          <p:cNvSpPr txBox="1"/>
          <p:nvPr/>
        </p:nvSpPr>
        <p:spPr>
          <a:xfrm>
            <a:off x="2555391" y="1198567"/>
            <a:ext cx="1378641"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波動強度</a:t>
            </a:r>
            <a:endParaRPr kumimoji="1" lang="ja-JP" altLang="en-US" sz="1400" dirty="0"/>
          </a:p>
        </p:txBody>
      </p:sp>
      <p:sp>
        <p:nvSpPr>
          <p:cNvPr id="16" name="テキスト ボックス 15"/>
          <p:cNvSpPr txBox="1"/>
          <p:nvPr/>
        </p:nvSpPr>
        <p:spPr>
          <a:xfrm>
            <a:off x="804654" y="1258989"/>
            <a:ext cx="1398105" cy="338554"/>
          </a:xfrm>
          <a:prstGeom prst="rect">
            <a:avLst/>
          </a:prstGeom>
          <a:noFill/>
        </p:spPr>
        <p:txBody>
          <a:bodyPr wrap="square" rtlCol="0">
            <a:spAutoFit/>
          </a:bodyPr>
          <a:lstStyle/>
          <a:p>
            <a:r>
              <a:rPr kumimoji="1" lang="en-US" altLang="ja-JP" sz="1600" b="1" dirty="0" smtClean="0"/>
              <a:t>160 -170 ms</a:t>
            </a:r>
            <a:endParaRPr kumimoji="1" lang="ja-JP" altLang="en-US" sz="1600" b="1" dirty="0"/>
          </a:p>
        </p:txBody>
      </p:sp>
      <p:sp>
        <p:nvSpPr>
          <p:cNvPr id="24" name="テキスト ボックス 23"/>
          <p:cNvSpPr txBox="1"/>
          <p:nvPr/>
        </p:nvSpPr>
        <p:spPr>
          <a:xfrm>
            <a:off x="6583017" y="1051155"/>
            <a:ext cx="2408857" cy="578882"/>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波動強度による位相依存性の時間発展</a:t>
            </a:r>
            <a:endParaRPr kumimoji="1" lang="en-US" altLang="ja-JP" sz="1400" dirty="0" smtClean="0"/>
          </a:p>
        </p:txBody>
      </p:sp>
    </p:spTree>
    <p:extLst>
      <p:ext uri="{BB962C8B-B14F-4D97-AF65-F5344CB8AC3E}">
        <p14:creationId xmlns:p14="http://schemas.microsoft.com/office/powerpoint/2010/main" val="449116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kumimoji="1" lang="ja-JP" altLang="en-US" sz="2400" dirty="0" smtClean="0"/>
              <a:t>まとめ</a:t>
            </a:r>
            <a:endParaRPr kumimoji="1" lang="ja-JP" altLang="en-US" sz="2400" dirty="0"/>
          </a:p>
        </p:txBody>
      </p:sp>
      <p:sp>
        <p:nvSpPr>
          <p:cNvPr id="2" name="テキスト ボックス 1"/>
          <p:cNvSpPr txBox="1"/>
          <p:nvPr/>
        </p:nvSpPr>
        <p:spPr>
          <a:xfrm>
            <a:off x="255103" y="1364974"/>
            <a:ext cx="8729869" cy="646331"/>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smtClean="0"/>
              <a:t>プラズマ内部領域を伝播する</a:t>
            </a:r>
            <a:r>
              <a:rPr kumimoji="1" lang="en-US" altLang="ja-JP" dirty="0" smtClean="0"/>
              <a:t>ICRF</a:t>
            </a:r>
            <a:r>
              <a:rPr lang="ja-JP" altLang="en-US" dirty="0" smtClean="0"/>
              <a:t>波動の挙動を調べるため、マイクロ波反射計を用いて</a:t>
            </a:r>
            <a:r>
              <a:rPr lang="en-US" altLang="ja-JP" dirty="0" smtClean="0"/>
              <a:t>ICRF</a:t>
            </a:r>
            <a:r>
              <a:rPr lang="ja-JP" altLang="en-US" dirty="0" smtClean="0"/>
              <a:t>波動に起因する密度揺動計測を行った</a:t>
            </a:r>
            <a:endParaRPr kumimoji="1" lang="en-US" altLang="ja-JP" dirty="0" smtClean="0"/>
          </a:p>
        </p:txBody>
      </p:sp>
      <p:sp>
        <p:nvSpPr>
          <p:cNvPr id="3" name="テキスト ボックス 2"/>
          <p:cNvSpPr txBox="1"/>
          <p:nvPr/>
        </p:nvSpPr>
        <p:spPr>
          <a:xfrm>
            <a:off x="1132643" y="2064626"/>
            <a:ext cx="8263147" cy="861774"/>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u="sng" dirty="0" smtClean="0"/>
              <a:t>２点同時計測</a:t>
            </a:r>
            <a:endParaRPr kumimoji="1" lang="en-US" altLang="ja-JP" u="sng" dirty="0" smtClean="0"/>
          </a:p>
          <a:p>
            <a:r>
              <a:rPr lang="ja-JP" altLang="en-US" sz="1600" dirty="0"/>
              <a:t>　</a:t>
            </a:r>
            <a:r>
              <a:rPr lang="ja-JP" altLang="en-US" sz="1600" dirty="0" smtClean="0"/>
              <a:t>　→　</a:t>
            </a:r>
            <a:r>
              <a:rPr lang="en-US" altLang="ja-JP" sz="1600" dirty="0" smtClean="0"/>
              <a:t>ICRF</a:t>
            </a:r>
            <a:r>
              <a:rPr lang="ja-JP" altLang="en-US" sz="1600" dirty="0" smtClean="0"/>
              <a:t>波動や</a:t>
            </a:r>
            <a:r>
              <a:rPr lang="en-US" altLang="ja-JP" sz="1600" dirty="0" smtClean="0"/>
              <a:t>AIC</a:t>
            </a:r>
            <a:r>
              <a:rPr lang="ja-JP" altLang="en-US" sz="1600" dirty="0" smtClean="0"/>
              <a:t>波動は、セントラル部内部で定在波を形成</a:t>
            </a:r>
            <a:endParaRPr lang="en-US" altLang="ja-JP" sz="1600" dirty="0" smtClean="0"/>
          </a:p>
          <a:p>
            <a:r>
              <a:rPr kumimoji="1" lang="ja-JP" altLang="en-US" sz="1600" dirty="0"/>
              <a:t>　</a:t>
            </a:r>
            <a:r>
              <a:rPr kumimoji="1" lang="ja-JP" altLang="en-US" sz="1600" dirty="0" smtClean="0"/>
              <a:t>　→　遅波である</a:t>
            </a:r>
            <a:r>
              <a:rPr kumimoji="1" lang="en-US" altLang="ja-JP" sz="1600" dirty="0" smtClean="0"/>
              <a:t>AIC</a:t>
            </a:r>
            <a:r>
              <a:rPr kumimoji="1" lang="ja-JP" altLang="en-US" sz="1600" dirty="0" smtClean="0"/>
              <a:t>波動は、ある径方向位置で位相反転</a:t>
            </a:r>
            <a:endParaRPr kumimoji="1" lang="ja-JP" altLang="en-US" sz="1600" dirty="0"/>
          </a:p>
        </p:txBody>
      </p:sp>
      <p:sp>
        <p:nvSpPr>
          <p:cNvPr id="11" name="テキスト ボックス 10"/>
          <p:cNvSpPr txBox="1"/>
          <p:nvPr/>
        </p:nvSpPr>
        <p:spPr>
          <a:xfrm>
            <a:off x="1132643" y="2977443"/>
            <a:ext cx="8263147" cy="861774"/>
          </a:xfrm>
          <a:prstGeom prst="rect">
            <a:avLst/>
          </a:prstGeom>
          <a:noFill/>
        </p:spPr>
        <p:txBody>
          <a:bodyPr wrap="square" rtlCol="0">
            <a:spAutoFit/>
          </a:bodyPr>
          <a:lstStyle/>
          <a:p>
            <a:pPr marL="285750" indent="-285750">
              <a:buFont typeface="Wingdings" panose="05000000000000000000" pitchFamily="2" charset="2"/>
              <a:buChar char="Ø"/>
            </a:pPr>
            <a:r>
              <a:rPr lang="ja-JP" altLang="en-US" u="sng" dirty="0" smtClean="0"/>
              <a:t>径方向分布</a:t>
            </a:r>
            <a:r>
              <a:rPr kumimoji="1" lang="ja-JP" altLang="en-US" u="sng" dirty="0" smtClean="0"/>
              <a:t>計測</a:t>
            </a:r>
            <a:endParaRPr kumimoji="1" lang="en-US" altLang="ja-JP" u="sng" dirty="0" smtClean="0"/>
          </a:p>
          <a:p>
            <a:r>
              <a:rPr lang="ja-JP" altLang="en-US" sz="1600" dirty="0"/>
              <a:t>　</a:t>
            </a:r>
            <a:r>
              <a:rPr lang="ja-JP" altLang="en-US" sz="1600" dirty="0" smtClean="0"/>
              <a:t>　→　共鳴層をもたない速波は平坦な分布</a:t>
            </a:r>
            <a:endParaRPr lang="en-US" altLang="ja-JP" sz="1600" dirty="0" smtClean="0"/>
          </a:p>
          <a:p>
            <a:r>
              <a:rPr lang="ja-JP" altLang="en-US" sz="1600" dirty="0"/>
              <a:t>　</a:t>
            </a:r>
            <a:r>
              <a:rPr lang="ja-JP" altLang="en-US" sz="1600" dirty="0" smtClean="0"/>
              <a:t>　→　共鳴層をもつ遅波は急峻な分布</a:t>
            </a:r>
            <a:endParaRPr lang="en-US" altLang="ja-JP" sz="1600" dirty="0" smtClean="0"/>
          </a:p>
        </p:txBody>
      </p:sp>
      <p:sp>
        <p:nvSpPr>
          <p:cNvPr id="12" name="テキスト ボックス 11"/>
          <p:cNvSpPr txBox="1"/>
          <p:nvPr/>
        </p:nvSpPr>
        <p:spPr>
          <a:xfrm>
            <a:off x="1132643" y="3884844"/>
            <a:ext cx="8263147" cy="615553"/>
          </a:xfrm>
          <a:prstGeom prst="rect">
            <a:avLst/>
          </a:prstGeom>
          <a:noFill/>
        </p:spPr>
        <p:txBody>
          <a:bodyPr wrap="square" rtlCol="0">
            <a:spAutoFit/>
          </a:bodyPr>
          <a:lstStyle/>
          <a:p>
            <a:pPr marL="285750" indent="-285750">
              <a:buFont typeface="Wingdings" panose="05000000000000000000" pitchFamily="2" charset="2"/>
              <a:buChar char="Ø"/>
            </a:pPr>
            <a:r>
              <a:rPr lang="ja-JP" altLang="en-US" u="sng" dirty="0" smtClean="0"/>
              <a:t>波動伝播</a:t>
            </a:r>
            <a:r>
              <a:rPr kumimoji="1" lang="ja-JP" altLang="en-US" u="sng" dirty="0" smtClean="0"/>
              <a:t>計測</a:t>
            </a:r>
            <a:endParaRPr kumimoji="1" lang="en-US" altLang="ja-JP" u="sng" dirty="0" smtClean="0"/>
          </a:p>
          <a:p>
            <a:r>
              <a:rPr lang="ja-JP" altLang="en-US" sz="1600" dirty="0"/>
              <a:t>　</a:t>
            </a:r>
            <a:r>
              <a:rPr lang="ja-JP" altLang="en-US" sz="1600" dirty="0" smtClean="0"/>
              <a:t>　→　</a:t>
            </a:r>
            <a:r>
              <a:rPr lang="en-US" altLang="ja-JP" sz="1600" dirty="0" smtClean="0"/>
              <a:t>9.9 MHz </a:t>
            </a:r>
            <a:r>
              <a:rPr lang="ja-JP" altLang="en-US" sz="1600" dirty="0" smtClean="0"/>
              <a:t>と</a:t>
            </a:r>
            <a:r>
              <a:rPr lang="en-US" altLang="ja-JP" sz="1600" dirty="0" smtClean="0"/>
              <a:t>10.3 MHz</a:t>
            </a:r>
            <a:r>
              <a:rPr lang="ja-JP" altLang="en-US" sz="1600" dirty="0" smtClean="0"/>
              <a:t>の位相依存性の違い</a:t>
            </a:r>
            <a:endParaRPr lang="en-US" altLang="ja-JP" sz="1600" dirty="0" smtClean="0"/>
          </a:p>
        </p:txBody>
      </p:sp>
      <p:sp>
        <p:nvSpPr>
          <p:cNvPr id="13" name="テキスト ボックス 12"/>
          <p:cNvSpPr txBox="1"/>
          <p:nvPr/>
        </p:nvSpPr>
        <p:spPr>
          <a:xfrm>
            <a:off x="397565" y="4640685"/>
            <a:ext cx="8348870" cy="990124"/>
          </a:xfrm>
          <a:prstGeom prst="downArrowCallout">
            <a:avLst/>
          </a:prstGeom>
          <a:noFill/>
          <a:ln w="28575">
            <a:solidFill>
              <a:srgbClr val="FF0000"/>
            </a:solidFill>
          </a:ln>
        </p:spPr>
        <p:txBody>
          <a:bodyPr wrap="square" rtlCol="0">
            <a:spAutoFit/>
          </a:bodyPr>
          <a:lstStyle/>
          <a:p>
            <a:r>
              <a:rPr lang="ja-JP" altLang="en-US" dirty="0"/>
              <a:t>　</a:t>
            </a:r>
            <a:r>
              <a:rPr kumimoji="1" lang="ja-JP" altLang="en-US" dirty="0" smtClean="0"/>
              <a:t>マイクロ波反射計によってプラズマ内部領域を伝播する</a:t>
            </a:r>
            <a:r>
              <a:rPr kumimoji="1" lang="en-US" altLang="ja-JP" dirty="0" smtClean="0"/>
              <a:t>ICRF</a:t>
            </a:r>
            <a:r>
              <a:rPr kumimoji="1" lang="ja-JP" altLang="en-US" dirty="0" smtClean="0"/>
              <a:t>波動の詳細な内部構造や減衰、伝播などの波動現象を測定することができた</a:t>
            </a:r>
            <a:endParaRPr kumimoji="1" lang="ja-JP" altLang="en-US" dirty="0"/>
          </a:p>
        </p:txBody>
      </p:sp>
      <p:sp>
        <p:nvSpPr>
          <p:cNvPr id="14" name="テキスト ボックス 13"/>
          <p:cNvSpPr txBox="1"/>
          <p:nvPr/>
        </p:nvSpPr>
        <p:spPr>
          <a:xfrm>
            <a:off x="270011" y="5639585"/>
            <a:ext cx="8700052" cy="646331"/>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dirty="0" smtClean="0"/>
              <a:t>今後、電場強度の定量評価や三次元波動解析コードによるシミュレーションなどによりプラズマ制御に向けたパラメータ計測を行っていきたい</a:t>
            </a:r>
            <a:endParaRPr kumimoji="1" lang="ja-JP" altLang="en-US" dirty="0"/>
          </a:p>
        </p:txBody>
      </p:sp>
    </p:spTree>
    <p:extLst>
      <p:ext uri="{BB962C8B-B14F-4D97-AF65-F5344CB8AC3E}">
        <p14:creationId xmlns:p14="http://schemas.microsoft.com/office/powerpoint/2010/main" val="1427542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0" name="Picture 224" descr="GAMMA10_tyoukanz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71" y="1534861"/>
            <a:ext cx="4607279" cy="1548509"/>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kumimoji="1" lang="ja-JP" altLang="en-US" sz="2400" dirty="0" smtClean="0"/>
              <a:t>背景・目的</a:t>
            </a:r>
            <a:endParaRPr kumimoji="1" lang="ja-JP" altLang="en-US" sz="2400" dirty="0"/>
          </a:p>
        </p:txBody>
      </p:sp>
      <p:sp>
        <p:nvSpPr>
          <p:cNvPr id="2" name="テキスト ボックス 1"/>
          <p:cNvSpPr txBox="1"/>
          <p:nvPr/>
        </p:nvSpPr>
        <p:spPr>
          <a:xfrm>
            <a:off x="3114263" y="743850"/>
            <a:ext cx="4075042" cy="369332"/>
          </a:xfrm>
          <a:prstGeom prst="rect">
            <a:avLst/>
          </a:prstGeom>
          <a:noFill/>
        </p:spPr>
        <p:txBody>
          <a:bodyPr wrap="square" rtlCol="0">
            <a:spAutoFit/>
          </a:bodyPr>
          <a:lstStyle/>
          <a:p>
            <a:r>
              <a:rPr lang="ja-JP" altLang="en-US" u="sng" dirty="0" smtClean="0"/>
              <a:t>タンデムミラー</a:t>
            </a:r>
            <a:r>
              <a:rPr kumimoji="1" lang="ja-JP" altLang="en-US" u="sng" dirty="0" smtClean="0"/>
              <a:t>型プラズマ閉じ込め装置</a:t>
            </a:r>
            <a:endParaRPr kumimoji="1" lang="en-US" altLang="ja-JP" b="1" u="sng" dirty="0" smtClean="0"/>
          </a:p>
        </p:txBody>
      </p:sp>
      <p:sp>
        <p:nvSpPr>
          <p:cNvPr id="3" name="正方形/長方形 2"/>
          <p:cNvSpPr/>
          <p:nvPr/>
        </p:nvSpPr>
        <p:spPr>
          <a:xfrm>
            <a:off x="2724226" y="1553498"/>
            <a:ext cx="1249060" cy="369332"/>
          </a:xfrm>
          <a:prstGeom prst="rect">
            <a:avLst/>
          </a:prstGeom>
        </p:spPr>
        <p:txBody>
          <a:bodyPr wrap="none">
            <a:spAutoFit/>
          </a:bodyPr>
          <a:lstStyle/>
          <a:p>
            <a:r>
              <a:rPr lang="en-US" altLang="ja-JP" b="1" dirty="0" smtClean="0"/>
              <a:t>GAMMA10</a:t>
            </a:r>
            <a:endParaRPr lang="en-US" altLang="ja-JP" b="1" dirty="0"/>
          </a:p>
        </p:txBody>
      </p:sp>
      <p:sp>
        <p:nvSpPr>
          <p:cNvPr id="12" name="テキスト ボックス 11"/>
          <p:cNvSpPr txBox="1"/>
          <p:nvPr/>
        </p:nvSpPr>
        <p:spPr>
          <a:xfrm>
            <a:off x="5449957" y="1384714"/>
            <a:ext cx="3478695" cy="156966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285750" indent="-285750">
              <a:buFont typeface="Arial" panose="020B0604020202020204" pitchFamily="34" charset="0"/>
              <a:buChar char="•"/>
            </a:pPr>
            <a:r>
              <a:rPr kumimoji="1" lang="ja-JP" altLang="en-US" sz="1600" dirty="0" smtClean="0"/>
              <a:t>５つのミラー磁場構造</a:t>
            </a:r>
            <a:endParaRPr kumimoji="1" lang="en-US" altLang="ja-JP" sz="1600" dirty="0" smtClean="0"/>
          </a:p>
          <a:p>
            <a:pPr marL="285750" indent="-285750">
              <a:buFont typeface="Arial" panose="020B0604020202020204" pitchFamily="34" charset="0"/>
              <a:buChar char="•"/>
            </a:pPr>
            <a:r>
              <a:rPr kumimoji="1" lang="ja-JP" altLang="en-US" sz="1600" dirty="0" smtClean="0"/>
              <a:t>開放端磁場配位</a:t>
            </a:r>
            <a:endParaRPr kumimoji="1" lang="en-US" altLang="ja-JP" sz="1600" dirty="0" smtClean="0"/>
          </a:p>
          <a:p>
            <a:pPr marL="285750" indent="-285750">
              <a:buFont typeface="Arial" panose="020B0604020202020204" pitchFamily="34" charset="0"/>
              <a:buChar char="•"/>
            </a:pPr>
            <a:r>
              <a:rPr kumimoji="1" lang="ja-JP" altLang="en-US" sz="1600" dirty="0" smtClean="0"/>
              <a:t>イオンサイクロトロン加熱（</a:t>
            </a:r>
            <a:r>
              <a:rPr kumimoji="1" lang="en-US" altLang="ja-JP" sz="1600" dirty="0" smtClean="0"/>
              <a:t>ICRF</a:t>
            </a:r>
            <a:r>
              <a:rPr kumimoji="1" lang="ja-JP" altLang="en-US" sz="1600" dirty="0" smtClean="0"/>
              <a:t>）</a:t>
            </a:r>
            <a:endParaRPr kumimoji="1" lang="en-US" altLang="ja-JP" sz="1600" dirty="0" smtClean="0"/>
          </a:p>
          <a:p>
            <a:pPr marL="285750" indent="-285750">
              <a:buFont typeface="Arial" panose="020B0604020202020204" pitchFamily="34" charset="0"/>
              <a:buChar char="•"/>
            </a:pPr>
            <a:r>
              <a:rPr lang="ja-JP" altLang="en-US" sz="1600" dirty="0" smtClean="0"/>
              <a:t>電子サイクロトロン加熱（</a:t>
            </a:r>
            <a:r>
              <a:rPr lang="en-US" altLang="ja-JP" sz="1600" dirty="0" smtClean="0"/>
              <a:t>ECH</a:t>
            </a:r>
            <a:r>
              <a:rPr lang="ja-JP" altLang="en-US" sz="1600" dirty="0" smtClean="0"/>
              <a:t>）</a:t>
            </a:r>
            <a:endParaRPr lang="en-US" altLang="ja-JP" sz="1600" dirty="0" smtClean="0"/>
          </a:p>
          <a:p>
            <a:pPr marL="285750" indent="-285750">
              <a:buFont typeface="Arial" panose="020B0604020202020204" pitchFamily="34" charset="0"/>
              <a:buChar char="•"/>
            </a:pPr>
            <a:r>
              <a:rPr lang="ja-JP" altLang="en-US" sz="1600" dirty="0" smtClean="0"/>
              <a:t>中性粒子ビーム加熱（</a:t>
            </a:r>
            <a:r>
              <a:rPr lang="en-US" altLang="ja-JP" sz="1600" dirty="0" smtClean="0"/>
              <a:t>NBI</a:t>
            </a:r>
            <a:r>
              <a:rPr lang="ja-JP" altLang="en-US" sz="1600" dirty="0" smtClean="0"/>
              <a:t>）</a:t>
            </a:r>
            <a:endParaRPr lang="en-US" altLang="ja-JP" sz="1600" dirty="0" smtClean="0"/>
          </a:p>
          <a:p>
            <a:pPr marL="285750" indent="-285750">
              <a:buFont typeface="Arial" panose="020B0604020202020204" pitchFamily="34" charset="0"/>
              <a:buChar char="•"/>
            </a:pPr>
            <a:r>
              <a:rPr kumimoji="1" lang="ja-JP" altLang="en-US" sz="1600" dirty="0" smtClean="0"/>
              <a:t>水素ガス供給システム</a:t>
            </a:r>
            <a:endParaRPr kumimoji="1" lang="en-US" altLang="ja-JP" sz="1600" dirty="0" smtClean="0"/>
          </a:p>
        </p:txBody>
      </p:sp>
      <p:grpSp>
        <p:nvGrpSpPr>
          <p:cNvPr id="38" name="グループ化 37"/>
          <p:cNvGrpSpPr/>
          <p:nvPr/>
        </p:nvGrpSpPr>
        <p:grpSpPr>
          <a:xfrm>
            <a:off x="178379" y="3681114"/>
            <a:ext cx="8787242" cy="2642737"/>
            <a:chOff x="178379" y="3339790"/>
            <a:chExt cx="8787242" cy="2642737"/>
          </a:xfrm>
        </p:grpSpPr>
        <p:grpSp>
          <p:nvGrpSpPr>
            <p:cNvPr id="22" name="グループ化 21"/>
            <p:cNvGrpSpPr/>
            <p:nvPr/>
          </p:nvGrpSpPr>
          <p:grpSpPr>
            <a:xfrm>
              <a:off x="178379" y="3909452"/>
              <a:ext cx="8787242" cy="2073075"/>
              <a:chOff x="178379" y="3770306"/>
              <a:chExt cx="8787242" cy="2073075"/>
            </a:xfrm>
          </p:grpSpPr>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b="42110"/>
              <a:stretch/>
            </p:blipFill>
            <p:spPr>
              <a:xfrm>
                <a:off x="178379" y="4285131"/>
                <a:ext cx="8787242" cy="1558250"/>
              </a:xfrm>
              <a:prstGeom prst="rect">
                <a:avLst/>
              </a:prstGeom>
            </p:spPr>
          </p:pic>
          <p:sp>
            <p:nvSpPr>
              <p:cNvPr id="14" name="円/楕円 13"/>
              <p:cNvSpPr/>
              <p:nvPr/>
            </p:nvSpPr>
            <p:spPr>
              <a:xfrm>
                <a:off x="3849757" y="4334391"/>
                <a:ext cx="1954695" cy="10816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rot="5400000">
                <a:off x="1439153" y="4185618"/>
                <a:ext cx="1520637" cy="8224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rot="5400000">
                <a:off x="6671100" y="4146792"/>
                <a:ext cx="1520637" cy="8224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938598" y="4694761"/>
                <a:ext cx="1775792" cy="476071"/>
              </a:xfrm>
              <a:prstGeom prst="ellipse">
                <a:avLst/>
              </a:prstGeom>
              <a:noFill/>
              <a:ln w="19050" cmpd="dbl">
                <a:solidFill>
                  <a:schemeClr val="tx1"/>
                </a:solidFill>
              </a:ln>
            </p:spPr>
            <p:txBody>
              <a:bodyPr wrap="square" rtlCol="0">
                <a:spAutoFit/>
              </a:bodyPr>
              <a:lstStyle/>
              <a:p>
                <a:pPr algn="ctr"/>
                <a:r>
                  <a:rPr kumimoji="1" lang="ja-JP" altLang="en-US" sz="1600" b="1" dirty="0" smtClean="0"/>
                  <a:t>セントラル部</a:t>
                </a:r>
                <a:endParaRPr kumimoji="1" lang="ja-JP" altLang="en-US" sz="1600" b="1" dirty="0"/>
              </a:p>
            </p:txBody>
          </p:sp>
          <p:sp>
            <p:nvSpPr>
              <p:cNvPr id="18" name="円/楕円 17"/>
              <p:cNvSpPr/>
              <p:nvPr/>
            </p:nvSpPr>
            <p:spPr>
              <a:xfrm rot="5400000">
                <a:off x="2738918" y="4581094"/>
                <a:ext cx="1072011" cy="4853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rot="5400000">
                <a:off x="5819961" y="4578446"/>
                <a:ext cx="1072011" cy="4853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4027002" y="3770306"/>
                <a:ext cx="1600200" cy="476071"/>
              </a:xfrm>
              <a:prstGeom prst="ellipse">
                <a:avLst/>
              </a:prstGeom>
              <a:noFill/>
              <a:ln w="19050" cmpd="dbl">
                <a:solidFill>
                  <a:schemeClr val="tx1"/>
                </a:solidFill>
              </a:ln>
            </p:spPr>
            <p:txBody>
              <a:bodyPr wrap="square" rtlCol="0">
                <a:spAutoFit/>
              </a:bodyPr>
              <a:lstStyle/>
              <a:p>
                <a:pPr algn="ctr"/>
                <a:r>
                  <a:rPr lang="ja-JP" altLang="en-US" sz="1600" b="1" dirty="0"/>
                  <a:t>アンカ</a:t>
                </a:r>
                <a:r>
                  <a:rPr lang="ja-JP" altLang="en-US" sz="1600" b="1" dirty="0" smtClean="0"/>
                  <a:t>ー</a:t>
                </a:r>
                <a:r>
                  <a:rPr kumimoji="1" lang="ja-JP" altLang="en-US" sz="1600" b="1" dirty="0" smtClean="0"/>
                  <a:t>部</a:t>
                </a:r>
                <a:endParaRPr kumimoji="1" lang="ja-JP" altLang="en-US" sz="1600" b="1" dirty="0"/>
              </a:p>
            </p:txBody>
          </p:sp>
        </p:grpSp>
        <p:sp>
          <p:nvSpPr>
            <p:cNvPr id="21" name="テキスト ボックス 20"/>
            <p:cNvSpPr txBox="1"/>
            <p:nvPr/>
          </p:nvSpPr>
          <p:spPr>
            <a:xfrm>
              <a:off x="3784795" y="3339790"/>
              <a:ext cx="2084615" cy="476071"/>
            </a:xfrm>
            <a:prstGeom prst="ellipse">
              <a:avLst/>
            </a:prstGeom>
            <a:noFill/>
            <a:ln w="19050" cmpd="dbl">
              <a:solidFill>
                <a:schemeClr val="tx1"/>
              </a:solidFill>
            </a:ln>
          </p:spPr>
          <p:txBody>
            <a:bodyPr wrap="square" rtlCol="0">
              <a:spAutoFit/>
            </a:bodyPr>
            <a:lstStyle/>
            <a:p>
              <a:pPr algn="ctr"/>
              <a:r>
                <a:rPr lang="ja-JP" altLang="en-US" sz="1600" b="1" dirty="0" smtClean="0"/>
                <a:t>プラグ</a:t>
              </a:r>
              <a:r>
                <a:rPr lang="ja-JP" altLang="en-US" sz="1600" b="1" dirty="0"/>
                <a:t>バリア</a:t>
              </a:r>
              <a:r>
                <a:rPr kumimoji="1" lang="ja-JP" altLang="en-US" sz="1600" b="1" dirty="0" smtClean="0"/>
                <a:t>部</a:t>
              </a:r>
              <a:endParaRPr kumimoji="1" lang="ja-JP" altLang="en-US" sz="1600" b="1" dirty="0"/>
            </a:p>
          </p:txBody>
        </p:sp>
        <p:cxnSp>
          <p:nvCxnSpPr>
            <p:cNvPr id="24" name="直線コネクタ 23"/>
            <p:cNvCxnSpPr>
              <a:stCxn id="21" idx="2"/>
              <a:endCxn id="15" idx="1"/>
            </p:cNvCxnSpPr>
            <p:nvPr/>
          </p:nvCxnSpPr>
          <p:spPr>
            <a:xfrm flipH="1">
              <a:off x="2490238" y="3577826"/>
              <a:ext cx="1294557" cy="62051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5" name="直線コネクタ 24"/>
            <p:cNvCxnSpPr>
              <a:stCxn id="21" idx="6"/>
              <a:endCxn id="16" idx="3"/>
            </p:cNvCxnSpPr>
            <p:nvPr/>
          </p:nvCxnSpPr>
          <p:spPr>
            <a:xfrm>
              <a:off x="5869410" y="3577826"/>
              <a:ext cx="1271242" cy="58169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8" name="直線コネクタ 27"/>
            <p:cNvCxnSpPr>
              <a:stCxn id="20" idx="2"/>
              <a:endCxn id="18" idx="1"/>
            </p:cNvCxnSpPr>
            <p:nvPr/>
          </p:nvCxnSpPr>
          <p:spPr>
            <a:xfrm flipH="1">
              <a:off x="3446532" y="4147488"/>
              <a:ext cx="580470" cy="43643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1" name="直線コネクタ 30"/>
            <p:cNvCxnSpPr>
              <a:stCxn id="20" idx="6"/>
              <a:endCxn id="19" idx="3"/>
            </p:cNvCxnSpPr>
            <p:nvPr/>
          </p:nvCxnSpPr>
          <p:spPr>
            <a:xfrm>
              <a:off x="5627202" y="4147488"/>
              <a:ext cx="557157" cy="433782"/>
            </a:xfrm>
            <a:prstGeom prst="line">
              <a:avLst/>
            </a:prstGeom>
            <a:ln w="12700">
              <a:prstDash val="dash"/>
            </a:ln>
          </p:spPr>
          <p:style>
            <a:lnRef idx="1">
              <a:schemeClr val="dk1"/>
            </a:lnRef>
            <a:fillRef idx="0">
              <a:schemeClr val="dk1"/>
            </a:fillRef>
            <a:effectRef idx="0">
              <a:schemeClr val="dk1"/>
            </a:effectRef>
            <a:fontRef idx="minor">
              <a:schemeClr val="tx1"/>
            </a:fontRef>
          </p:style>
        </p:cxnSp>
      </p:grpSp>
      <p:sp>
        <p:nvSpPr>
          <p:cNvPr id="39" name="テキスト ボックス 38"/>
          <p:cNvSpPr txBox="1"/>
          <p:nvPr/>
        </p:nvSpPr>
        <p:spPr>
          <a:xfrm>
            <a:off x="343728" y="3116328"/>
            <a:ext cx="4075042" cy="369332"/>
          </a:xfrm>
          <a:prstGeom prst="rect">
            <a:avLst/>
          </a:prstGeom>
          <a:noFill/>
        </p:spPr>
        <p:txBody>
          <a:bodyPr wrap="square" rtlCol="0">
            <a:spAutoFit/>
          </a:bodyPr>
          <a:lstStyle/>
          <a:p>
            <a:r>
              <a:rPr kumimoji="1" lang="en-US" altLang="ja-JP" u="sng" dirty="0" smtClean="0"/>
              <a:t>GAMMA10</a:t>
            </a:r>
            <a:r>
              <a:rPr lang="ja-JP" altLang="en-US" u="sng" dirty="0" smtClean="0"/>
              <a:t>磁場配位</a:t>
            </a:r>
            <a:endParaRPr kumimoji="1" lang="en-US" altLang="ja-JP" u="sng" dirty="0" smtClean="0"/>
          </a:p>
        </p:txBody>
      </p:sp>
      <p:sp>
        <p:nvSpPr>
          <p:cNvPr id="40" name="角丸四角形吹き出し 39"/>
          <p:cNvSpPr/>
          <p:nvPr/>
        </p:nvSpPr>
        <p:spPr>
          <a:xfrm>
            <a:off x="6290945" y="3247990"/>
            <a:ext cx="2637707" cy="420763"/>
          </a:xfrm>
          <a:prstGeom prst="wedgeRoundRectCallout">
            <a:avLst>
              <a:gd name="adj1" fmla="val -73359"/>
              <a:gd name="adj2" fmla="val 6879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t>ポテンシャルバリア生成</a:t>
            </a:r>
            <a:endParaRPr kumimoji="1" lang="ja-JP" altLang="en-US" sz="1600" dirty="0"/>
          </a:p>
        </p:txBody>
      </p:sp>
      <p:sp>
        <p:nvSpPr>
          <p:cNvPr id="41" name="角丸四角形吹き出し 40"/>
          <p:cNvSpPr/>
          <p:nvPr/>
        </p:nvSpPr>
        <p:spPr>
          <a:xfrm>
            <a:off x="6821945" y="3793695"/>
            <a:ext cx="2041359" cy="420763"/>
          </a:xfrm>
          <a:prstGeom prst="wedgeRoundRectCallout">
            <a:avLst>
              <a:gd name="adj1" fmla="val -108507"/>
              <a:gd name="adj2" fmla="val 8612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t>プラズマ安定化</a:t>
            </a:r>
            <a:endParaRPr kumimoji="1" lang="ja-JP" altLang="en-US" sz="1600" dirty="0"/>
          </a:p>
        </p:txBody>
      </p:sp>
      <p:sp>
        <p:nvSpPr>
          <p:cNvPr id="42" name="角丸四角形吹き出し 41"/>
          <p:cNvSpPr/>
          <p:nvPr/>
        </p:nvSpPr>
        <p:spPr>
          <a:xfrm>
            <a:off x="1178791" y="3688961"/>
            <a:ext cx="2041359" cy="420763"/>
          </a:xfrm>
          <a:prstGeom prst="wedgeRoundRectCallout">
            <a:avLst>
              <a:gd name="adj1" fmla="val 92739"/>
              <a:gd name="adj2" fmla="val 30659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t>メインプラズマ加熱</a:t>
            </a:r>
            <a:endParaRPr kumimoji="1" lang="ja-JP" altLang="en-US" sz="1600" dirty="0"/>
          </a:p>
        </p:txBody>
      </p:sp>
    </p:spTree>
    <p:extLst>
      <p:ext uri="{BB962C8B-B14F-4D97-AF65-F5344CB8AC3E}">
        <p14:creationId xmlns:p14="http://schemas.microsoft.com/office/powerpoint/2010/main" val="403394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図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5131" y="2453183"/>
            <a:ext cx="4616177" cy="2190972"/>
          </a:xfrm>
          <a:prstGeom prst="rect">
            <a:avLst/>
          </a:prstGeom>
        </p:spPr>
      </p:pic>
      <p:pic>
        <p:nvPicPr>
          <p:cNvPr id="84" name="図 83"/>
          <p:cNvPicPr>
            <a:picLocks noChangeAspect="1"/>
          </p:cNvPicPr>
          <p:nvPr/>
        </p:nvPicPr>
        <p:blipFill rotWithShape="1">
          <a:blip r:embed="rId3"/>
          <a:srcRect b="21255"/>
          <a:stretch/>
        </p:blipFill>
        <p:spPr>
          <a:xfrm>
            <a:off x="2810880" y="4384093"/>
            <a:ext cx="2497270" cy="2135153"/>
          </a:xfrm>
          <a:prstGeom prst="rect">
            <a:avLst/>
          </a:prstGeom>
        </p:spPr>
      </p:pic>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kumimoji="1" lang="ja-JP" altLang="en-US" sz="2400" dirty="0" smtClean="0"/>
              <a:t>背景・目的</a:t>
            </a:r>
            <a:endParaRPr kumimoji="1" lang="ja-JP" altLang="en-US" sz="2400" dirty="0"/>
          </a:p>
        </p:txBody>
      </p:sp>
      <p:sp>
        <p:nvSpPr>
          <p:cNvPr id="39" name="テキスト ボックス 38"/>
          <p:cNvSpPr txBox="1"/>
          <p:nvPr/>
        </p:nvSpPr>
        <p:spPr>
          <a:xfrm>
            <a:off x="2999099" y="781827"/>
            <a:ext cx="4075042" cy="369332"/>
          </a:xfrm>
          <a:prstGeom prst="rect">
            <a:avLst/>
          </a:prstGeom>
          <a:noFill/>
        </p:spPr>
        <p:txBody>
          <a:bodyPr wrap="square" rtlCol="0">
            <a:spAutoFit/>
          </a:bodyPr>
          <a:lstStyle/>
          <a:p>
            <a:r>
              <a:rPr kumimoji="1" lang="ja-JP" altLang="en-US" b="1" u="sng" dirty="0" smtClean="0"/>
              <a:t>イオンサイクロトロン共鳴加熱</a:t>
            </a:r>
            <a:endParaRPr kumimoji="1" lang="en-US" altLang="ja-JP" b="1" u="sng" dirty="0" smtClean="0"/>
          </a:p>
        </p:txBody>
      </p:sp>
      <p:sp>
        <p:nvSpPr>
          <p:cNvPr id="83" name="テキスト ボックス 82"/>
          <p:cNvSpPr txBox="1"/>
          <p:nvPr/>
        </p:nvSpPr>
        <p:spPr>
          <a:xfrm>
            <a:off x="315436" y="1273998"/>
            <a:ext cx="6046415" cy="369332"/>
          </a:xfrm>
          <a:prstGeom prst="rect">
            <a:avLst/>
          </a:prstGeom>
          <a:noFill/>
        </p:spPr>
        <p:txBody>
          <a:bodyPr wrap="square" rtlCol="0">
            <a:spAutoFit/>
          </a:bodyPr>
          <a:lstStyle/>
          <a:p>
            <a:r>
              <a:rPr lang="en-US" altLang="ja-JP" dirty="0" smtClean="0">
                <a:ln w="0"/>
                <a:effectLst>
                  <a:outerShdw blurRad="38100" dist="19050" dir="2700000" algn="tl" rotWithShape="0">
                    <a:schemeClr val="dk1">
                      <a:alpha val="40000"/>
                    </a:schemeClr>
                  </a:outerShdw>
                </a:effectLst>
              </a:rPr>
              <a:t>ICRF</a:t>
            </a:r>
            <a:r>
              <a:rPr lang="ja-JP" altLang="en-US" dirty="0" smtClean="0">
                <a:ln w="0"/>
                <a:effectLst>
                  <a:outerShdw blurRad="38100" dist="19050" dir="2700000" algn="tl" rotWithShape="0">
                    <a:schemeClr val="dk1">
                      <a:alpha val="40000"/>
                    </a:schemeClr>
                  </a:outerShdw>
                </a:effectLst>
              </a:rPr>
              <a:t>波動 </a:t>
            </a:r>
            <a:r>
              <a:rPr lang="en-US" altLang="ja-JP" dirty="0">
                <a:ln w="0"/>
                <a:effectLst>
                  <a:outerShdw blurRad="38100" dist="19050" dir="2700000" algn="tl" rotWithShape="0">
                    <a:schemeClr val="dk1">
                      <a:alpha val="40000"/>
                    </a:schemeClr>
                  </a:outerShdw>
                </a:effectLst>
              </a:rPr>
              <a:t>: </a:t>
            </a:r>
            <a:r>
              <a:rPr lang="en-US" altLang="ja-JP" dirty="0" smtClean="0">
                <a:ln w="0"/>
                <a:effectLst>
                  <a:outerShdw blurRad="38100" dist="19050" dir="2700000" algn="tl" rotWithShape="0">
                    <a:schemeClr val="dk1">
                      <a:alpha val="40000"/>
                    </a:schemeClr>
                  </a:outerShdw>
                </a:effectLst>
              </a:rPr>
              <a:t>Ion </a:t>
            </a:r>
            <a:r>
              <a:rPr lang="en-US" altLang="ja-JP" dirty="0">
                <a:ln w="0"/>
                <a:effectLst>
                  <a:outerShdw blurRad="38100" dist="19050" dir="2700000" algn="tl" rotWithShape="0">
                    <a:schemeClr val="dk1">
                      <a:alpha val="40000"/>
                    </a:schemeClr>
                  </a:outerShdw>
                </a:effectLst>
              </a:rPr>
              <a:t>Cyclotron </a:t>
            </a:r>
            <a:r>
              <a:rPr lang="en-US" altLang="ja-JP" dirty="0" smtClean="0">
                <a:ln w="0"/>
                <a:effectLst>
                  <a:outerShdw blurRad="38100" dist="19050" dir="2700000" algn="tl" rotWithShape="0">
                    <a:schemeClr val="dk1">
                      <a:alpha val="40000"/>
                    </a:schemeClr>
                  </a:outerShdw>
                </a:effectLst>
              </a:rPr>
              <a:t>Range of Frequency wave</a:t>
            </a:r>
            <a:endParaRPr lang="en-US" altLang="ja-JP" dirty="0">
              <a:ln w="0"/>
              <a:effectLst>
                <a:outerShdw blurRad="38100" dist="19050" dir="2700000" algn="tl" rotWithShape="0">
                  <a:schemeClr val="dk1">
                    <a:alpha val="40000"/>
                  </a:schemeClr>
                </a:outerShdw>
              </a:effectLst>
            </a:endParaRPr>
          </a:p>
        </p:txBody>
      </p:sp>
      <p:grpSp>
        <p:nvGrpSpPr>
          <p:cNvPr id="85" name="グループ化 84"/>
          <p:cNvGrpSpPr/>
          <p:nvPr/>
        </p:nvGrpSpPr>
        <p:grpSpPr>
          <a:xfrm>
            <a:off x="111814" y="4233003"/>
            <a:ext cx="2960903" cy="2036857"/>
            <a:chOff x="5600702" y="986909"/>
            <a:chExt cx="3122831" cy="2169557"/>
          </a:xfrm>
        </p:grpSpPr>
        <p:cxnSp>
          <p:nvCxnSpPr>
            <p:cNvPr id="86" name="直線矢印コネクタ 85"/>
            <p:cNvCxnSpPr/>
            <p:nvPr/>
          </p:nvCxnSpPr>
          <p:spPr>
            <a:xfrm>
              <a:off x="6172200" y="2971800"/>
              <a:ext cx="1905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6172200" y="1295400"/>
              <a:ext cx="0"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172199" y="2133600"/>
              <a:ext cx="18288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テキスト ボックス 58"/>
                <p:cNvSpPr txBox="1"/>
                <p:nvPr/>
              </p:nvSpPr>
              <p:spPr>
                <a:xfrm>
                  <a:off x="5600702" y="1916668"/>
                  <a:ext cx="581023" cy="3693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a:lstStyle>
                <a:p>
                  <a:pPr/>
                  <a14:m>
                    <m:oMathPara xmlns:m="http://schemas.openxmlformats.org/officeDocument/2006/math">
                      <m:oMathParaPr>
                        <m:jc m:val="centerGroup"/>
                      </m:oMathParaPr>
                      <m:oMath xmlns:m="http://schemas.openxmlformats.org/officeDocument/2006/math">
                        <m:sSub>
                          <m:sSubPr>
                            <m:ctrlPr>
                              <a:rPr lang="en-US" altLang="ja-JP" i="1" dirty="0" smtClean="0">
                                <a:latin typeface="Cambria Math" panose="02040503050406030204" pitchFamily="18" charset="0"/>
                                <a:ea typeface="+mn-ea"/>
                                <a:cs typeface="Times New Roman" panose="02020603050405020304" pitchFamily="18" charset="0"/>
                              </a:rPr>
                            </m:ctrlPr>
                          </m:sSubPr>
                          <m:e>
                            <m:r>
                              <m:rPr>
                                <m:sty m:val="p"/>
                              </m:rPr>
                              <a:rPr lang="el-GR" altLang="ja-JP" i="1" dirty="0" smtClean="0">
                                <a:latin typeface="Cambria Math" panose="02040503050406030204" pitchFamily="18" charset="0"/>
                                <a:ea typeface="Cambria Math" panose="02040503050406030204" pitchFamily="18" charset="0"/>
                                <a:cs typeface="Times New Roman" panose="02020603050405020304" pitchFamily="18" charset="0"/>
                              </a:rPr>
                              <m:t>Ω</m:t>
                            </m:r>
                          </m:e>
                          <m:sub>
                            <m:r>
                              <a:rPr lang="en-US" altLang="ja-JP" b="0" i="1" dirty="0" smtClean="0">
                                <a:latin typeface="Cambria Math" panose="02040503050406030204" pitchFamily="18" charset="0"/>
                                <a:ea typeface="+mn-ea"/>
                                <a:cs typeface="Times New Roman" panose="02020603050405020304" pitchFamily="18" charset="0"/>
                              </a:rPr>
                              <m:t>𝑐𝑖</m:t>
                            </m:r>
                          </m:sub>
                        </m:sSub>
                      </m:oMath>
                    </m:oMathPara>
                  </a14:m>
                  <a:endParaRPr lang="en-US" altLang="ja-JP" baseline="-25000" dirty="0" smtClean="0">
                    <a:latin typeface="Times New Roman" panose="02020603050405020304" pitchFamily="18" charset="0"/>
                    <a:ea typeface="+mn-ea"/>
                    <a:cs typeface="Times New Roman" panose="02020603050405020304" pitchFamily="18" charset="0"/>
                  </a:endParaRPr>
                </a:p>
              </p:txBody>
            </p:sp>
          </mc:Choice>
          <mc:Fallback xmlns="">
            <p:sp>
              <p:nvSpPr>
                <p:cNvPr id="89" name="テキスト ボックス 58"/>
                <p:cNvSpPr txBox="1">
                  <a:spLocks noRot="1" noChangeAspect="1" noMove="1" noResize="1" noEditPoints="1" noAdjustHandles="1" noChangeArrowheads="1" noChangeShapeType="1" noTextEdit="1"/>
                </p:cNvSpPr>
                <p:nvPr/>
              </p:nvSpPr>
              <p:spPr>
                <a:xfrm>
                  <a:off x="5600702" y="1916668"/>
                  <a:ext cx="581023" cy="369332"/>
                </a:xfrm>
                <a:prstGeom prst="rect">
                  <a:avLst/>
                </a:prstGeom>
                <a:blipFill rotWithShape="0">
                  <a:blip r:embed="rId4"/>
                  <a:stretch>
                    <a:fillRect b="-10714"/>
                  </a:stretch>
                </a:blipFill>
              </p:spPr>
              <p:txBody>
                <a:bodyPr/>
                <a:lstStyle/>
                <a:p>
                  <a:r>
                    <a:rPr lang="ja-JP" altLang="en-US">
                      <a:noFill/>
                    </a:rPr>
                    <a:t> </a:t>
                  </a:r>
                </a:p>
              </p:txBody>
            </p:sp>
          </mc:Fallback>
        </mc:AlternateContent>
        <p:sp>
          <p:nvSpPr>
            <p:cNvPr id="90" name="テキスト ボックス 59"/>
            <p:cNvSpPr txBox="1"/>
            <p:nvPr/>
          </p:nvSpPr>
          <p:spPr>
            <a:xfrm>
              <a:off x="5881688" y="986909"/>
              <a:ext cx="581023" cy="3693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a:lstStyle>
            <a:p>
              <a:r>
                <a:rPr lang="en-US" altLang="ja-JP" dirty="0">
                  <a:latin typeface="Times New Roman" panose="02020603050405020304" pitchFamily="18" charset="0"/>
                  <a:ea typeface="+mn-ea"/>
                  <a:cs typeface="Times New Roman" panose="02020603050405020304" pitchFamily="18" charset="0"/>
                </a:rPr>
                <a:t>ω</a:t>
              </a:r>
              <a:endParaRPr lang="en-US" altLang="ja-JP" baseline="-25000" dirty="0" smtClean="0">
                <a:latin typeface="Times New Roman" panose="02020603050405020304" pitchFamily="18" charset="0"/>
                <a:ea typeface="+mn-ea"/>
                <a:cs typeface="Times New Roman" panose="02020603050405020304" pitchFamily="18" charset="0"/>
              </a:endParaRPr>
            </a:p>
          </p:txBody>
        </p:sp>
        <p:sp>
          <p:nvSpPr>
            <p:cNvPr id="91" name="テキスト ボックス 60"/>
            <p:cNvSpPr txBox="1"/>
            <p:nvPr/>
          </p:nvSpPr>
          <p:spPr>
            <a:xfrm>
              <a:off x="8077202" y="2787134"/>
              <a:ext cx="581023" cy="3693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a:lstStyle>
            <a:p>
              <a:r>
                <a:rPr lang="en-US" altLang="ja-JP" i="1" dirty="0" smtClean="0">
                  <a:latin typeface="Times New Roman" panose="02020603050405020304" pitchFamily="18" charset="0"/>
                  <a:ea typeface="+mn-ea"/>
                  <a:cs typeface="Times New Roman" panose="02020603050405020304" pitchFamily="18" charset="0"/>
                </a:rPr>
                <a:t>k</a:t>
              </a:r>
              <a:endParaRPr lang="en-US" altLang="ja-JP" i="1" baseline="-25000" dirty="0" smtClean="0">
                <a:latin typeface="Times New Roman" panose="02020603050405020304" pitchFamily="18" charset="0"/>
                <a:ea typeface="+mn-ea"/>
                <a:cs typeface="Times New Roman" panose="02020603050405020304" pitchFamily="18" charset="0"/>
              </a:endParaRPr>
            </a:p>
          </p:txBody>
        </p:sp>
        <p:sp>
          <p:nvSpPr>
            <p:cNvPr id="92" name="フリーフォーム 91"/>
            <p:cNvSpPr/>
            <p:nvPr/>
          </p:nvSpPr>
          <p:spPr>
            <a:xfrm>
              <a:off x="6181725" y="2209799"/>
              <a:ext cx="1743075" cy="752475"/>
            </a:xfrm>
            <a:custGeom>
              <a:avLst/>
              <a:gdLst>
                <a:gd name="connsiteX0" fmla="*/ 0 w 1600200"/>
                <a:gd name="connsiteY0" fmla="*/ 857250 h 857250"/>
                <a:gd name="connsiteX1" fmla="*/ 1600200 w 1600200"/>
                <a:gd name="connsiteY1" fmla="*/ 0 h 857250"/>
                <a:gd name="connsiteX0" fmla="*/ 0 w 1600200"/>
                <a:gd name="connsiteY0" fmla="*/ 857250 h 857250"/>
                <a:gd name="connsiteX1" fmla="*/ 1600200 w 1600200"/>
                <a:gd name="connsiteY1" fmla="*/ 0 h 857250"/>
                <a:gd name="connsiteX0" fmla="*/ 0 w 1600200"/>
                <a:gd name="connsiteY0" fmla="*/ 857250 h 857250"/>
                <a:gd name="connsiteX1" fmla="*/ 1600200 w 1600200"/>
                <a:gd name="connsiteY1" fmla="*/ 0 h 85725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Lst>
              <a:ahLst/>
              <a:cxnLst>
                <a:cxn ang="0">
                  <a:pos x="connsiteX0" y="connsiteY0"/>
                </a:cxn>
                <a:cxn ang="0">
                  <a:pos x="connsiteX1" y="connsiteY1"/>
                </a:cxn>
              </a:cxnLst>
              <a:rect l="l" t="t" r="r" b="b"/>
              <a:pathLst>
                <a:path w="1666875" h="876300">
                  <a:moveTo>
                    <a:pt x="0" y="876300"/>
                  </a:moveTo>
                  <a:cubicBezTo>
                    <a:pt x="336290" y="542925"/>
                    <a:pt x="656392" y="104775"/>
                    <a:pt x="16668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algn="l" rtl="0" fontAlgn="base">
                <a:spcBef>
                  <a:spcPct val="0"/>
                </a:spcBef>
                <a:spcAft>
                  <a:spcPct val="0"/>
                </a:spcAft>
                <a:defRPr kumimoji="1" kern="1200">
                  <a:solidFill>
                    <a:schemeClr val="tx1"/>
                  </a:solidFill>
                  <a:latin typeface="+mn-lt"/>
                  <a:ea typeface="+mn-ea"/>
                  <a:cs typeface="+mn-cs"/>
                </a:defRPr>
              </a:lvl1pPr>
              <a:lvl2pPr marL="457200" algn="l" rtl="0" fontAlgn="base">
                <a:spcBef>
                  <a:spcPct val="0"/>
                </a:spcBef>
                <a:spcAft>
                  <a:spcPct val="0"/>
                </a:spcAft>
                <a:defRPr kumimoji="1" kern="1200">
                  <a:solidFill>
                    <a:schemeClr val="tx1"/>
                  </a:solidFill>
                  <a:latin typeface="+mn-lt"/>
                  <a:ea typeface="+mn-ea"/>
                  <a:cs typeface="+mn-cs"/>
                </a:defRPr>
              </a:lvl2pPr>
              <a:lvl3pPr marL="914400" algn="l" rtl="0" fontAlgn="base">
                <a:spcBef>
                  <a:spcPct val="0"/>
                </a:spcBef>
                <a:spcAft>
                  <a:spcPct val="0"/>
                </a:spcAft>
                <a:defRPr kumimoji="1" kern="1200">
                  <a:solidFill>
                    <a:schemeClr val="tx1"/>
                  </a:solidFill>
                  <a:latin typeface="+mn-lt"/>
                  <a:ea typeface="+mn-ea"/>
                  <a:cs typeface="+mn-cs"/>
                </a:defRPr>
              </a:lvl3pPr>
              <a:lvl4pPr marL="1371600" algn="l" rtl="0" fontAlgn="base">
                <a:spcBef>
                  <a:spcPct val="0"/>
                </a:spcBef>
                <a:spcAft>
                  <a:spcPct val="0"/>
                </a:spcAft>
                <a:defRPr kumimoji="1" kern="1200">
                  <a:solidFill>
                    <a:schemeClr val="tx1"/>
                  </a:solidFill>
                  <a:latin typeface="+mn-lt"/>
                  <a:ea typeface="+mn-ea"/>
                  <a:cs typeface="+mn-cs"/>
                </a:defRPr>
              </a:lvl4pPr>
              <a:lvl5pPr marL="1828800" algn="l" rtl="0" fontAlgn="base">
                <a:spcBef>
                  <a:spcPct val="0"/>
                </a:spcBef>
                <a:spcAft>
                  <a:spcPct val="0"/>
                </a:spcAft>
                <a:defRPr kumimoji="1" kern="1200">
                  <a:solidFill>
                    <a:schemeClr val="tx1"/>
                  </a:solidFill>
                  <a:latin typeface="+mn-lt"/>
                  <a:ea typeface="+mn-ea"/>
                  <a:cs typeface="+mn-cs"/>
                </a:defRPr>
              </a:lvl5pPr>
              <a:lvl6pPr marL="2286000" algn="l" defTabSz="914400" rtl="0" eaLnBrk="1" latinLnBrk="0" hangingPunct="1">
                <a:defRPr kumimoji="1" kern="1200">
                  <a:solidFill>
                    <a:schemeClr val="tx1"/>
                  </a:solidFill>
                  <a:latin typeface="+mn-lt"/>
                  <a:ea typeface="+mn-ea"/>
                  <a:cs typeface="+mn-cs"/>
                </a:defRPr>
              </a:lvl6pPr>
              <a:lvl7pPr marL="2743200" algn="l" defTabSz="914400" rtl="0" eaLnBrk="1" latinLnBrk="0" hangingPunct="1">
                <a:defRPr kumimoji="1" kern="1200">
                  <a:solidFill>
                    <a:schemeClr val="tx1"/>
                  </a:solidFill>
                  <a:latin typeface="+mn-lt"/>
                  <a:ea typeface="+mn-ea"/>
                  <a:cs typeface="+mn-cs"/>
                </a:defRPr>
              </a:lvl7pPr>
              <a:lvl8pPr marL="3200400" algn="l" defTabSz="914400" rtl="0" eaLnBrk="1" latinLnBrk="0" hangingPunct="1">
                <a:defRPr kumimoji="1" kern="1200">
                  <a:solidFill>
                    <a:schemeClr val="tx1"/>
                  </a:solidFill>
                  <a:latin typeface="+mn-lt"/>
                  <a:ea typeface="+mn-ea"/>
                  <a:cs typeface="+mn-cs"/>
                </a:defRPr>
              </a:lvl8pPr>
              <a:lvl9pPr marL="3657600" algn="l" defTabSz="914400" rtl="0" eaLnBrk="1" latinLnBrk="0" hangingPunct="1">
                <a:defRPr kumimoji="1" kern="1200">
                  <a:solidFill>
                    <a:schemeClr val="tx1"/>
                  </a:solidFill>
                  <a:latin typeface="+mn-lt"/>
                  <a:ea typeface="+mn-ea"/>
                  <a:cs typeface="+mn-cs"/>
                </a:defRPr>
              </a:lvl9pPr>
            </a:lstStyle>
            <a:p>
              <a:pPr algn="ctr"/>
              <a:endParaRPr kumimoji="1" lang="ja-JP" altLang="en-US" dirty="0"/>
            </a:p>
          </p:txBody>
        </p:sp>
        <p:sp>
          <p:nvSpPr>
            <p:cNvPr id="93" name="フリーフォーム 92"/>
            <p:cNvSpPr/>
            <p:nvPr/>
          </p:nvSpPr>
          <p:spPr>
            <a:xfrm>
              <a:off x="6181725" y="1299090"/>
              <a:ext cx="1101912" cy="1672710"/>
            </a:xfrm>
            <a:custGeom>
              <a:avLst/>
              <a:gdLst>
                <a:gd name="connsiteX0" fmla="*/ 0 w 1600200"/>
                <a:gd name="connsiteY0" fmla="*/ 857250 h 857250"/>
                <a:gd name="connsiteX1" fmla="*/ 1600200 w 1600200"/>
                <a:gd name="connsiteY1" fmla="*/ 0 h 857250"/>
                <a:gd name="connsiteX0" fmla="*/ 0 w 1600200"/>
                <a:gd name="connsiteY0" fmla="*/ 857250 h 857250"/>
                <a:gd name="connsiteX1" fmla="*/ 1600200 w 1600200"/>
                <a:gd name="connsiteY1" fmla="*/ 0 h 857250"/>
                <a:gd name="connsiteX0" fmla="*/ 0 w 1600200"/>
                <a:gd name="connsiteY0" fmla="*/ 857250 h 857250"/>
                <a:gd name="connsiteX1" fmla="*/ 1600200 w 1600200"/>
                <a:gd name="connsiteY1" fmla="*/ 0 h 85725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666875"/>
                <a:gd name="connsiteY0" fmla="*/ 876300 h 876300"/>
                <a:gd name="connsiteX1" fmla="*/ 1666875 w 1666875"/>
                <a:gd name="connsiteY1" fmla="*/ 0 h 876300"/>
                <a:gd name="connsiteX0" fmla="*/ 0 w 1091395"/>
                <a:gd name="connsiteY0" fmla="*/ 815902 h 815902"/>
                <a:gd name="connsiteX1" fmla="*/ 1091395 w 1091395"/>
                <a:gd name="connsiteY1" fmla="*/ 0 h 815902"/>
                <a:gd name="connsiteX0" fmla="*/ 0 w 1091395"/>
                <a:gd name="connsiteY0" fmla="*/ 815902 h 815902"/>
                <a:gd name="connsiteX1" fmla="*/ 1091395 w 1091395"/>
                <a:gd name="connsiteY1" fmla="*/ 0 h 815902"/>
                <a:gd name="connsiteX0" fmla="*/ 0 w 1091395"/>
                <a:gd name="connsiteY0" fmla="*/ 815902 h 815902"/>
                <a:gd name="connsiteX1" fmla="*/ 1091395 w 1091395"/>
                <a:gd name="connsiteY1" fmla="*/ 0 h 815902"/>
              </a:gdLst>
              <a:ahLst/>
              <a:cxnLst>
                <a:cxn ang="0">
                  <a:pos x="connsiteX0" y="connsiteY0"/>
                </a:cxn>
                <a:cxn ang="0">
                  <a:pos x="connsiteX1" y="connsiteY1"/>
                </a:cxn>
              </a:cxnLst>
              <a:rect l="l" t="t" r="r" b="b"/>
              <a:pathLst>
                <a:path w="1091395" h="815902">
                  <a:moveTo>
                    <a:pt x="0" y="815902"/>
                  </a:moveTo>
                  <a:cubicBezTo>
                    <a:pt x="572143" y="477881"/>
                    <a:pt x="712996" y="364953"/>
                    <a:pt x="1091395" y="0"/>
                  </a:cubicBezTo>
                </a:path>
              </a:pathLst>
            </a:cu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algn="l" rtl="0" fontAlgn="base">
                <a:spcBef>
                  <a:spcPct val="0"/>
                </a:spcBef>
                <a:spcAft>
                  <a:spcPct val="0"/>
                </a:spcAft>
                <a:defRPr kumimoji="1" kern="1200">
                  <a:solidFill>
                    <a:schemeClr val="tx1"/>
                  </a:solidFill>
                  <a:latin typeface="+mn-lt"/>
                  <a:ea typeface="+mn-ea"/>
                  <a:cs typeface="+mn-cs"/>
                </a:defRPr>
              </a:lvl1pPr>
              <a:lvl2pPr marL="457200" algn="l" rtl="0" fontAlgn="base">
                <a:spcBef>
                  <a:spcPct val="0"/>
                </a:spcBef>
                <a:spcAft>
                  <a:spcPct val="0"/>
                </a:spcAft>
                <a:defRPr kumimoji="1" kern="1200">
                  <a:solidFill>
                    <a:schemeClr val="tx1"/>
                  </a:solidFill>
                  <a:latin typeface="+mn-lt"/>
                  <a:ea typeface="+mn-ea"/>
                  <a:cs typeface="+mn-cs"/>
                </a:defRPr>
              </a:lvl2pPr>
              <a:lvl3pPr marL="914400" algn="l" rtl="0" fontAlgn="base">
                <a:spcBef>
                  <a:spcPct val="0"/>
                </a:spcBef>
                <a:spcAft>
                  <a:spcPct val="0"/>
                </a:spcAft>
                <a:defRPr kumimoji="1" kern="1200">
                  <a:solidFill>
                    <a:schemeClr val="tx1"/>
                  </a:solidFill>
                  <a:latin typeface="+mn-lt"/>
                  <a:ea typeface="+mn-ea"/>
                  <a:cs typeface="+mn-cs"/>
                </a:defRPr>
              </a:lvl3pPr>
              <a:lvl4pPr marL="1371600" algn="l" rtl="0" fontAlgn="base">
                <a:spcBef>
                  <a:spcPct val="0"/>
                </a:spcBef>
                <a:spcAft>
                  <a:spcPct val="0"/>
                </a:spcAft>
                <a:defRPr kumimoji="1" kern="1200">
                  <a:solidFill>
                    <a:schemeClr val="tx1"/>
                  </a:solidFill>
                  <a:latin typeface="+mn-lt"/>
                  <a:ea typeface="+mn-ea"/>
                  <a:cs typeface="+mn-cs"/>
                </a:defRPr>
              </a:lvl4pPr>
              <a:lvl5pPr marL="1828800" algn="l" rtl="0" fontAlgn="base">
                <a:spcBef>
                  <a:spcPct val="0"/>
                </a:spcBef>
                <a:spcAft>
                  <a:spcPct val="0"/>
                </a:spcAft>
                <a:defRPr kumimoji="1" kern="1200">
                  <a:solidFill>
                    <a:schemeClr val="tx1"/>
                  </a:solidFill>
                  <a:latin typeface="+mn-lt"/>
                  <a:ea typeface="+mn-ea"/>
                  <a:cs typeface="+mn-cs"/>
                </a:defRPr>
              </a:lvl5pPr>
              <a:lvl6pPr marL="2286000" algn="l" defTabSz="914400" rtl="0" eaLnBrk="1" latinLnBrk="0" hangingPunct="1">
                <a:defRPr kumimoji="1" kern="1200">
                  <a:solidFill>
                    <a:schemeClr val="tx1"/>
                  </a:solidFill>
                  <a:latin typeface="+mn-lt"/>
                  <a:ea typeface="+mn-ea"/>
                  <a:cs typeface="+mn-cs"/>
                </a:defRPr>
              </a:lvl6pPr>
              <a:lvl7pPr marL="2743200" algn="l" defTabSz="914400" rtl="0" eaLnBrk="1" latinLnBrk="0" hangingPunct="1">
                <a:defRPr kumimoji="1" kern="1200">
                  <a:solidFill>
                    <a:schemeClr val="tx1"/>
                  </a:solidFill>
                  <a:latin typeface="+mn-lt"/>
                  <a:ea typeface="+mn-ea"/>
                  <a:cs typeface="+mn-cs"/>
                </a:defRPr>
              </a:lvl7pPr>
              <a:lvl8pPr marL="3200400" algn="l" defTabSz="914400" rtl="0" eaLnBrk="1" latinLnBrk="0" hangingPunct="1">
                <a:defRPr kumimoji="1" kern="1200">
                  <a:solidFill>
                    <a:schemeClr val="tx1"/>
                  </a:solidFill>
                  <a:latin typeface="+mn-lt"/>
                  <a:ea typeface="+mn-ea"/>
                  <a:cs typeface="+mn-cs"/>
                </a:defRPr>
              </a:lvl8pPr>
              <a:lvl9pPr marL="3657600" algn="l" defTabSz="914400" rtl="0" eaLnBrk="1" latinLnBrk="0" hangingPunct="1">
                <a:defRPr kumimoji="1" kern="1200">
                  <a:solidFill>
                    <a:schemeClr val="tx1"/>
                  </a:solidFill>
                  <a:latin typeface="+mn-lt"/>
                  <a:ea typeface="+mn-ea"/>
                  <a:cs typeface="+mn-cs"/>
                </a:defRPr>
              </a:lvl9pPr>
            </a:lstStyle>
            <a:p>
              <a:pPr algn="ctr"/>
              <a:endParaRPr kumimoji="1" lang="ja-JP" altLang="en-US" dirty="0"/>
            </a:p>
          </p:txBody>
        </p:sp>
        <p:sp>
          <p:nvSpPr>
            <p:cNvPr id="94" name="テキスト ボックス 54"/>
            <p:cNvSpPr txBox="1"/>
            <p:nvPr/>
          </p:nvSpPr>
          <p:spPr>
            <a:xfrm>
              <a:off x="7249894" y="1114424"/>
              <a:ext cx="646331" cy="369332"/>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a:lstStyle>
            <a:p>
              <a:r>
                <a:rPr lang="ja-JP" altLang="en-US" sz="1600" dirty="0"/>
                <a:t>速波</a:t>
              </a:r>
              <a:endParaRPr kumimoji="1" lang="ja-JP" altLang="en-US" sz="1600" dirty="0"/>
            </a:p>
          </p:txBody>
        </p:sp>
        <p:sp>
          <p:nvSpPr>
            <p:cNvPr id="95" name="テキスト ボックス 64"/>
            <p:cNvSpPr txBox="1"/>
            <p:nvPr/>
          </p:nvSpPr>
          <p:spPr>
            <a:xfrm>
              <a:off x="7148793" y="2318266"/>
              <a:ext cx="646331" cy="369332"/>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a:lstStyle>
            <a:p>
              <a:r>
                <a:rPr lang="ja-JP" altLang="en-US" sz="1600" dirty="0" smtClean="0"/>
                <a:t>遅波</a:t>
              </a:r>
              <a:endParaRPr kumimoji="1" lang="ja-JP" altLang="en-US" sz="1600" dirty="0"/>
            </a:p>
          </p:txBody>
        </p:sp>
        <p:sp>
          <p:nvSpPr>
            <p:cNvPr id="96" name="テキスト ボックス 56"/>
            <p:cNvSpPr txBox="1"/>
            <p:nvPr/>
          </p:nvSpPr>
          <p:spPr>
            <a:xfrm>
              <a:off x="8077202" y="1948934"/>
              <a:ext cx="646331" cy="369332"/>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a:lstStyle>
            <a:p>
              <a:r>
                <a:rPr kumimoji="1" lang="ja-JP" altLang="en-US" sz="1600" dirty="0" smtClean="0"/>
                <a:t>共鳴</a:t>
              </a:r>
              <a:endParaRPr kumimoji="1" lang="ja-JP" altLang="en-US" sz="1600" dirty="0"/>
            </a:p>
          </p:txBody>
        </p:sp>
      </p:grpSp>
      <mc:AlternateContent xmlns:mc="http://schemas.openxmlformats.org/markup-compatibility/2006" xmlns:a14="http://schemas.microsoft.com/office/drawing/2010/main">
        <mc:Choice Requires="a14">
          <p:sp>
            <p:nvSpPr>
              <p:cNvPr id="97" name="テキスト ボックス 96"/>
              <p:cNvSpPr txBox="1"/>
              <p:nvPr/>
            </p:nvSpPr>
            <p:spPr>
              <a:xfrm>
                <a:off x="5541806" y="5053240"/>
                <a:ext cx="3211905" cy="5572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1600" i="1" smtClean="0">
                              <a:latin typeface="Cambria Math" panose="02040503050406030204" pitchFamily="18" charset="0"/>
                            </a:rPr>
                          </m:ctrlPr>
                        </m:fPr>
                        <m:num>
                          <m:acc>
                            <m:accPr>
                              <m:chr m:val="̃"/>
                              <m:ctrlPr>
                                <a:rPr kumimoji="1" lang="en-US" altLang="ja-JP" sz="1600" i="1" smtClean="0">
                                  <a:latin typeface="Cambria Math" panose="02040503050406030204" pitchFamily="18" charset="0"/>
                                </a:rPr>
                              </m:ctrlPr>
                            </m:accPr>
                            <m:e>
                              <m:r>
                                <a:rPr kumimoji="1" lang="en-US" altLang="ja-JP" sz="1600" b="0" i="1" smtClean="0">
                                  <a:latin typeface="Cambria Math" panose="02040503050406030204" pitchFamily="18" charset="0"/>
                                </a:rPr>
                                <m:t>𝑛</m:t>
                              </m:r>
                            </m:e>
                          </m:acc>
                        </m:num>
                        <m:den>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𝑛</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𝑥𝑍</m:t>
                      </m:r>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𝑥</m:t>
                          </m:r>
                        </m:e>
                      </m:d>
                      <m:f>
                        <m:fPr>
                          <m:ctrlPr>
                            <a:rPr kumimoji="1" lang="en-US" altLang="ja-JP" sz="1600" b="0" i="1" smtClean="0">
                              <a:latin typeface="Cambria Math" panose="02040503050406030204" pitchFamily="18" charset="0"/>
                            </a:rPr>
                          </m:ctrlPr>
                        </m:fPr>
                        <m:num>
                          <m:acc>
                            <m:accPr>
                              <m:chr m:val="̃"/>
                              <m:ctrlPr>
                                <a:rPr kumimoji="1" lang="en-US" altLang="ja-JP" sz="1600" b="0" i="1" smtClean="0">
                                  <a:latin typeface="Cambria Math" panose="02040503050406030204" pitchFamily="18" charset="0"/>
                                </a:rPr>
                              </m:ctrlPr>
                            </m:accPr>
                            <m:e>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𝐵</m:t>
                                  </m:r>
                                </m:e>
                                <m:sub>
                                  <m:r>
                                    <a:rPr kumimoji="1" lang="en-US" altLang="ja-JP" sz="1600" b="0" i="0" smtClean="0">
                                      <a:latin typeface="Cambria Math" panose="02040503050406030204" pitchFamily="18" charset="0"/>
                                      <a:ea typeface="Cambria Math" panose="02040503050406030204" pitchFamily="18" charset="0"/>
                                    </a:rPr>
                                    <m:t>∥</m:t>
                                  </m:r>
                                </m:sub>
                              </m:sSub>
                            </m:e>
                          </m:acc>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𝐵</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𝑖</m:t>
                      </m:r>
                      <m:d>
                        <m:dPr>
                          <m:begChr m:val="["/>
                          <m:endChr m:val="]"/>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1+</m:t>
                          </m:r>
                          <m:r>
                            <a:rPr kumimoji="1" lang="en-US" altLang="ja-JP" sz="1600" b="0" i="1" smtClean="0">
                              <a:latin typeface="Cambria Math" panose="02040503050406030204" pitchFamily="18" charset="0"/>
                            </a:rPr>
                            <m:t>𝑥𝑍</m:t>
                          </m:r>
                          <m:d>
                            <m:dPr>
                              <m:ctrlPr>
                                <a:rPr kumimoji="1" lang="en-US" altLang="ja-JP" sz="1600" b="0" i="1" smtClean="0">
                                  <a:latin typeface="Cambria Math" panose="02040503050406030204" pitchFamily="18" charset="0"/>
                                </a:rPr>
                              </m:ctrlPr>
                            </m:dPr>
                            <m:e>
                              <m:r>
                                <a:rPr kumimoji="1" lang="en-US" altLang="ja-JP" sz="1600" b="0" i="1" smtClean="0">
                                  <a:latin typeface="Cambria Math" panose="02040503050406030204" pitchFamily="18" charset="0"/>
                                </a:rPr>
                                <m:t>𝑥</m:t>
                              </m:r>
                            </m:e>
                          </m:d>
                        </m:e>
                      </m:d>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𝑒</m:t>
                          </m:r>
                          <m:acc>
                            <m:accPr>
                              <m:chr m:val="̃"/>
                              <m:ctrlPr>
                                <a:rPr kumimoji="1" lang="en-US" altLang="ja-JP" sz="1600" b="0" i="1" smtClean="0">
                                  <a:latin typeface="Cambria Math" panose="02040503050406030204" pitchFamily="18" charset="0"/>
                                </a:rPr>
                              </m:ctrlPr>
                            </m:accPr>
                            <m:e>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𝐸</m:t>
                                  </m:r>
                                </m:e>
                                <m:sub>
                                  <m:r>
                                    <a:rPr kumimoji="1" lang="en-US" altLang="ja-JP" sz="1600" b="0" i="1" smtClean="0">
                                      <a:latin typeface="Cambria Math" panose="02040503050406030204" pitchFamily="18" charset="0"/>
                                      <a:ea typeface="Cambria Math" panose="02040503050406030204" pitchFamily="18" charset="0"/>
                                    </a:rPr>
                                    <m:t>∥</m:t>
                                  </m:r>
                                </m:sub>
                              </m:sSub>
                            </m:e>
                          </m:acc>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𝑘</m:t>
                              </m:r>
                            </m:e>
                            <m:sub>
                              <m:r>
                                <a:rPr kumimoji="1" lang="en-US" altLang="ja-JP" sz="1600" b="0" i="1" smtClean="0">
                                  <a:latin typeface="Cambria Math" panose="02040503050406030204" pitchFamily="18" charset="0"/>
                                  <a:ea typeface="Cambria Math" panose="02040503050406030204" pitchFamily="18" charset="0"/>
                                </a:rPr>
                                <m:t>∥</m:t>
                              </m:r>
                            </m:sub>
                          </m:sSub>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𝑇</m:t>
                              </m:r>
                            </m:e>
                            <m:sub>
                              <m:r>
                                <a:rPr kumimoji="1" lang="en-US" altLang="ja-JP" sz="1600" b="0" i="1" smtClean="0">
                                  <a:latin typeface="Cambria Math" panose="02040503050406030204" pitchFamily="18" charset="0"/>
                                </a:rPr>
                                <m:t>𝑒</m:t>
                              </m:r>
                            </m:sub>
                          </m:sSub>
                        </m:den>
                      </m:f>
                    </m:oMath>
                  </m:oMathPara>
                </a14:m>
                <a:endParaRPr kumimoji="1" lang="ja-JP" altLang="en-US" sz="1600" dirty="0"/>
              </a:p>
            </p:txBody>
          </p:sp>
        </mc:Choice>
        <mc:Fallback xmlns="">
          <p:sp>
            <p:nvSpPr>
              <p:cNvPr id="97" name="テキスト ボックス 96"/>
              <p:cNvSpPr txBox="1">
                <a:spLocks noRot="1" noChangeAspect="1" noMove="1" noResize="1" noEditPoints="1" noAdjustHandles="1" noChangeArrowheads="1" noChangeShapeType="1" noTextEdit="1"/>
              </p:cNvSpPr>
              <p:nvPr/>
            </p:nvSpPr>
            <p:spPr>
              <a:xfrm>
                <a:off x="5541806" y="5053240"/>
                <a:ext cx="3211905" cy="557204"/>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8" name="正方形/長方形 97"/>
              <p:cNvSpPr/>
              <p:nvPr/>
            </p:nvSpPr>
            <p:spPr>
              <a:xfrm>
                <a:off x="5344352" y="5812020"/>
                <a:ext cx="1076320" cy="568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r>
                        <a:rPr lang="en-US" altLang="ja-JP" sz="1600" i="1">
                          <a:latin typeface="Cambria Math" panose="02040503050406030204" pitchFamily="18" charset="0"/>
                        </a:rPr>
                        <m:t>=</m:t>
                      </m:r>
                      <m:f>
                        <m:fPr>
                          <m:ctrlPr>
                            <a:rPr lang="en-US" altLang="ja-JP" sz="1600" i="1">
                              <a:latin typeface="Cambria Math" panose="02040503050406030204" pitchFamily="18" charset="0"/>
                            </a:rPr>
                          </m:ctrlPr>
                        </m:fPr>
                        <m:num>
                          <m:r>
                            <a:rPr lang="ja-JP" altLang="en-US" sz="1600" i="1">
                              <a:latin typeface="Cambria Math" panose="02040503050406030204" pitchFamily="18" charset="0"/>
                            </a:rPr>
                            <m:t>𝜔</m:t>
                          </m:r>
                        </m:num>
                        <m:den>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𝑘</m:t>
                              </m:r>
                            </m:e>
                            <m:sub>
                              <m:r>
                                <a:rPr lang="en-US" altLang="ja-JP" sz="1600" i="1">
                                  <a:latin typeface="Cambria Math" panose="02040503050406030204" pitchFamily="18" charset="0"/>
                                  <a:ea typeface="Cambria Math" panose="02040503050406030204" pitchFamily="18" charset="0"/>
                                </a:rPr>
                                <m:t>∥</m:t>
                              </m:r>
                            </m:sub>
                          </m:sSub>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𝑣</m:t>
                              </m:r>
                            </m:e>
                            <m:sub>
                              <m:r>
                                <a:rPr lang="en-US" altLang="ja-JP" sz="1600" i="1">
                                  <a:latin typeface="Cambria Math" panose="02040503050406030204" pitchFamily="18" charset="0"/>
                                </a:rPr>
                                <m:t>𝑡𝑒</m:t>
                              </m:r>
                            </m:sub>
                          </m:sSub>
                        </m:den>
                      </m:f>
                    </m:oMath>
                  </m:oMathPara>
                </a14:m>
                <a:endParaRPr lang="ja-JP" altLang="en-US" sz="1600" dirty="0"/>
              </a:p>
            </p:txBody>
          </p:sp>
        </mc:Choice>
        <mc:Fallback xmlns="">
          <p:sp>
            <p:nvSpPr>
              <p:cNvPr id="98" name="正方形/長方形 97"/>
              <p:cNvSpPr>
                <a:spLocks noRot="1" noChangeAspect="1" noMove="1" noResize="1" noEditPoints="1" noAdjustHandles="1" noChangeArrowheads="1" noChangeShapeType="1" noTextEdit="1"/>
              </p:cNvSpPr>
              <p:nvPr/>
            </p:nvSpPr>
            <p:spPr>
              <a:xfrm>
                <a:off x="5344352" y="5812020"/>
                <a:ext cx="1076320" cy="568938"/>
              </a:xfrm>
              <a:prstGeom prst="rect">
                <a:avLst/>
              </a:prstGeom>
              <a:blipFill rotWithShape="0">
                <a:blip r:embed="rId6"/>
                <a:stretch>
                  <a:fillRect/>
                </a:stretch>
              </a:blipFill>
            </p:spPr>
            <p:txBody>
              <a:bodyPr/>
              <a:lstStyle/>
              <a:p>
                <a:r>
                  <a:rPr lang="ja-JP" altLang="en-US">
                    <a:noFill/>
                  </a:rPr>
                  <a:t> </a:t>
                </a:r>
              </a:p>
            </p:txBody>
          </p:sp>
        </mc:Fallback>
      </mc:AlternateContent>
      <p:sp>
        <p:nvSpPr>
          <p:cNvPr id="99" name="正方形/長方形 98"/>
          <p:cNvSpPr/>
          <p:nvPr/>
        </p:nvSpPr>
        <p:spPr>
          <a:xfrm>
            <a:off x="6501702" y="5792812"/>
            <a:ext cx="2547391" cy="523220"/>
          </a:xfrm>
          <a:prstGeom prst="rect">
            <a:avLst/>
          </a:prstGeom>
        </p:spPr>
        <p:txBody>
          <a:bodyPr wrap="square">
            <a:spAutoFit/>
          </a:bodyPr>
          <a:lstStyle/>
          <a:p>
            <a:r>
              <a:rPr lang="nb-NO" altLang="ja-JP" sz="1400" dirty="0"/>
              <a:t>H</a:t>
            </a:r>
            <a:r>
              <a:rPr lang="nb-NO" altLang="ja-JP" sz="1400" dirty="0" smtClean="0"/>
              <a:t>. Hojo </a:t>
            </a:r>
            <a:r>
              <a:rPr lang="nb-NO" altLang="ja-JP" sz="1400" dirty="0"/>
              <a:t>et al., </a:t>
            </a:r>
            <a:r>
              <a:rPr lang="ja-JP" altLang="nb-NO" sz="1400" dirty="0" smtClean="0"/>
              <a:t>：</a:t>
            </a:r>
            <a:r>
              <a:rPr lang="nb-NO" altLang="ja-JP" sz="1400" dirty="0"/>
              <a:t>J</a:t>
            </a:r>
            <a:r>
              <a:rPr lang="nb-NO" altLang="ja-JP" sz="1400" dirty="0" smtClean="0"/>
              <a:t>. Plasma Fusion Res. 69, 9, 1043</a:t>
            </a:r>
            <a:r>
              <a:rPr lang="ja-JP" altLang="en-US" sz="1400" dirty="0" smtClean="0"/>
              <a:t> </a:t>
            </a:r>
            <a:r>
              <a:rPr lang="nb-NO" altLang="ja-JP" sz="1400" dirty="0"/>
              <a:t>(</a:t>
            </a:r>
            <a:r>
              <a:rPr lang="nb-NO" altLang="ja-JP" sz="1400" dirty="0" smtClean="0"/>
              <a:t>1993)</a:t>
            </a:r>
            <a:endParaRPr lang="ja-JP" altLang="en-US" sz="1400" dirty="0"/>
          </a:p>
        </p:txBody>
      </p:sp>
      <p:sp>
        <p:nvSpPr>
          <p:cNvPr id="101" name="テキスト ボックス 100"/>
          <p:cNvSpPr txBox="1"/>
          <p:nvPr/>
        </p:nvSpPr>
        <p:spPr>
          <a:xfrm>
            <a:off x="172953" y="6144738"/>
            <a:ext cx="2273359" cy="338554"/>
          </a:xfrm>
          <a:prstGeom prst="rect">
            <a:avLst/>
          </a:prstGeom>
          <a:noFill/>
        </p:spPr>
        <p:txBody>
          <a:bodyPr wrap="square" rtlCol="0">
            <a:spAutoFit/>
          </a:bodyPr>
          <a:lstStyle/>
          <a:p>
            <a:r>
              <a:rPr lang="en-US" altLang="ja-JP" sz="1600" u="sng" dirty="0" smtClean="0"/>
              <a:t>ICRF</a:t>
            </a:r>
            <a:r>
              <a:rPr kumimoji="1" lang="ja-JP" altLang="en-US" sz="1600" u="sng" dirty="0" smtClean="0"/>
              <a:t>波動の分散関係</a:t>
            </a:r>
            <a:endParaRPr kumimoji="1" lang="ja-JP" altLang="en-US" sz="1600" u="sng" dirty="0"/>
          </a:p>
        </p:txBody>
      </p:sp>
      <p:sp>
        <p:nvSpPr>
          <p:cNvPr id="102" name="テキスト ボックス 101"/>
          <p:cNvSpPr txBox="1"/>
          <p:nvPr/>
        </p:nvSpPr>
        <p:spPr>
          <a:xfrm>
            <a:off x="5794392" y="4598368"/>
            <a:ext cx="2836348" cy="338554"/>
          </a:xfrm>
          <a:prstGeom prst="rect">
            <a:avLst/>
          </a:prstGeom>
          <a:noFill/>
        </p:spPr>
        <p:txBody>
          <a:bodyPr wrap="square" rtlCol="0">
            <a:spAutoFit/>
          </a:bodyPr>
          <a:lstStyle/>
          <a:p>
            <a:r>
              <a:rPr kumimoji="1" lang="ja-JP" altLang="en-US" sz="1600" u="sng" dirty="0" smtClean="0"/>
              <a:t>密度揺動と</a:t>
            </a:r>
            <a:r>
              <a:rPr kumimoji="1" lang="en-US" altLang="ja-JP" sz="1600" u="sng" dirty="0" smtClean="0"/>
              <a:t>ICRF</a:t>
            </a:r>
            <a:r>
              <a:rPr kumimoji="1" lang="ja-JP" altLang="en-US" sz="1600" u="sng" dirty="0" smtClean="0"/>
              <a:t>電場との関係</a:t>
            </a:r>
            <a:endParaRPr kumimoji="1" lang="ja-JP" altLang="en-US" sz="1600" u="sng" dirty="0"/>
          </a:p>
        </p:txBody>
      </p:sp>
      <p:sp>
        <p:nvSpPr>
          <p:cNvPr id="103" name="テキスト ボックス 102"/>
          <p:cNvSpPr txBox="1"/>
          <p:nvPr/>
        </p:nvSpPr>
        <p:spPr>
          <a:xfrm>
            <a:off x="4953396" y="2695293"/>
            <a:ext cx="3447176" cy="338554"/>
          </a:xfrm>
          <a:prstGeom prst="rect">
            <a:avLst/>
          </a:prstGeom>
          <a:noFill/>
        </p:spPr>
        <p:txBody>
          <a:bodyPr wrap="square" rtlCol="0">
            <a:spAutoFit/>
          </a:bodyPr>
          <a:lstStyle/>
          <a:p>
            <a:r>
              <a:rPr kumimoji="1" lang="en-US" altLang="ja-JP" sz="1600" u="sng" dirty="0" smtClean="0"/>
              <a:t>ICRF</a:t>
            </a:r>
            <a:r>
              <a:rPr kumimoji="1" lang="ja-JP" altLang="en-US" sz="1600" u="sng" dirty="0" smtClean="0"/>
              <a:t>波動</a:t>
            </a:r>
            <a:r>
              <a:rPr lang="ja-JP" altLang="en-US" sz="1600" u="sng" dirty="0" smtClean="0"/>
              <a:t>によ</a:t>
            </a:r>
            <a:r>
              <a:rPr lang="ja-JP" altLang="en-US" sz="1600" u="sng" dirty="0"/>
              <a:t>って</a:t>
            </a:r>
            <a:r>
              <a:rPr kumimoji="1" lang="ja-JP" altLang="en-US" sz="1600" u="sng" dirty="0" smtClean="0"/>
              <a:t>生成されたプラズマ</a:t>
            </a:r>
            <a:endParaRPr kumimoji="1" lang="ja-JP" altLang="en-US" sz="1600" u="sng" dirty="0"/>
          </a:p>
        </p:txBody>
      </p:sp>
      <p:cxnSp>
        <p:nvCxnSpPr>
          <p:cNvPr id="105" name="直線矢印コネクタ 104"/>
          <p:cNvCxnSpPr/>
          <p:nvPr/>
        </p:nvCxnSpPr>
        <p:spPr>
          <a:xfrm flipH="1">
            <a:off x="4870173" y="3547526"/>
            <a:ext cx="16644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rot="10800000" flipH="1">
            <a:off x="8091897" y="3318133"/>
            <a:ext cx="166447" cy="0"/>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444815" y="1709030"/>
            <a:ext cx="4437743" cy="584775"/>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sz="1600" dirty="0" smtClean="0"/>
              <a:t>ICRF</a:t>
            </a:r>
            <a:r>
              <a:rPr kumimoji="1" lang="ja-JP" altLang="en-US" sz="1600" dirty="0" smtClean="0"/>
              <a:t>波動の励起、伝播、吸収などの波動現象への理解は加熱制御において必要不可欠</a:t>
            </a:r>
            <a:endParaRPr kumimoji="1" lang="ja-JP" altLang="en-US" sz="1600" dirty="0"/>
          </a:p>
        </p:txBody>
      </p:sp>
      <p:grpSp>
        <p:nvGrpSpPr>
          <p:cNvPr id="188" name="グループ化 187"/>
          <p:cNvGrpSpPr/>
          <p:nvPr/>
        </p:nvGrpSpPr>
        <p:grpSpPr>
          <a:xfrm>
            <a:off x="315436" y="2499437"/>
            <a:ext cx="3876541" cy="1782563"/>
            <a:chOff x="306502" y="2565684"/>
            <a:chExt cx="3876541" cy="1782563"/>
          </a:xfrm>
        </p:grpSpPr>
        <p:pic>
          <p:nvPicPr>
            <p:cNvPr id="107" name="図 106"/>
            <p:cNvPicPr>
              <a:picLocks noChangeAspect="1"/>
            </p:cNvPicPr>
            <p:nvPr/>
          </p:nvPicPr>
          <p:blipFill rotWithShape="1">
            <a:blip r:embed="rId7" cstate="print">
              <a:extLst>
                <a:ext uri="{28A0092B-C50C-407E-A947-70E740481C1C}">
                  <a14:useLocalDpi xmlns:a14="http://schemas.microsoft.com/office/drawing/2010/main" val="0"/>
                </a:ext>
              </a:extLst>
            </a:blip>
            <a:srcRect l="39421" r="38781"/>
            <a:stretch/>
          </p:blipFill>
          <p:spPr>
            <a:xfrm>
              <a:off x="561076" y="2813095"/>
              <a:ext cx="3262746" cy="1211087"/>
            </a:xfrm>
            <a:prstGeom prst="rect">
              <a:avLst/>
            </a:prstGeom>
          </p:spPr>
        </p:pic>
        <p:sp>
          <p:nvSpPr>
            <p:cNvPr id="108" name="正方形/長方形 107"/>
            <p:cNvSpPr/>
            <p:nvPr/>
          </p:nvSpPr>
          <p:spPr>
            <a:xfrm>
              <a:off x="3212430" y="3058774"/>
              <a:ext cx="108000" cy="720000"/>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9" name="正方形/長方形 108"/>
            <p:cNvSpPr/>
            <p:nvPr/>
          </p:nvSpPr>
          <p:spPr>
            <a:xfrm>
              <a:off x="1065485" y="3058774"/>
              <a:ext cx="108000" cy="720000"/>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5" name="右矢印 174"/>
            <p:cNvSpPr/>
            <p:nvPr/>
          </p:nvSpPr>
          <p:spPr>
            <a:xfrm>
              <a:off x="974228" y="3815535"/>
              <a:ext cx="1133061" cy="17227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右矢印 175"/>
            <p:cNvSpPr/>
            <p:nvPr/>
          </p:nvSpPr>
          <p:spPr>
            <a:xfrm flipH="1">
              <a:off x="2205582" y="3812728"/>
              <a:ext cx="1133061" cy="18521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7" name="右矢印 176"/>
            <p:cNvSpPr/>
            <p:nvPr/>
          </p:nvSpPr>
          <p:spPr>
            <a:xfrm rot="10800000">
              <a:off x="306502" y="3814061"/>
              <a:ext cx="485992" cy="16842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右矢印 177"/>
            <p:cNvSpPr/>
            <p:nvPr/>
          </p:nvSpPr>
          <p:spPr>
            <a:xfrm>
              <a:off x="3562895" y="3807570"/>
              <a:ext cx="620148" cy="18367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9" name="右矢印 178"/>
            <p:cNvSpPr/>
            <p:nvPr/>
          </p:nvSpPr>
          <p:spPr>
            <a:xfrm>
              <a:off x="1215574" y="2886227"/>
              <a:ext cx="547868" cy="17455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右矢印 179"/>
            <p:cNvSpPr/>
            <p:nvPr/>
          </p:nvSpPr>
          <p:spPr>
            <a:xfrm rot="10800000">
              <a:off x="2576604" y="2887848"/>
              <a:ext cx="552315" cy="17092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テキスト ボックス 180"/>
            <p:cNvSpPr txBox="1"/>
            <p:nvPr/>
          </p:nvSpPr>
          <p:spPr>
            <a:xfrm>
              <a:off x="1130217" y="2565684"/>
              <a:ext cx="737829" cy="338554"/>
            </a:xfrm>
            <a:prstGeom prst="rect">
              <a:avLst/>
            </a:prstGeom>
            <a:noFill/>
          </p:spPr>
          <p:txBody>
            <a:bodyPr wrap="square" rtlCol="0">
              <a:spAutoFit/>
            </a:bodyPr>
            <a:lstStyle/>
            <a:p>
              <a:r>
                <a:rPr kumimoji="1" lang="ja-JP" altLang="en-US" sz="1600" dirty="0" smtClean="0"/>
                <a:t>遅波</a:t>
              </a:r>
              <a:endParaRPr kumimoji="1" lang="ja-JP" altLang="en-US" sz="1600" dirty="0"/>
            </a:p>
          </p:txBody>
        </p:sp>
        <p:sp>
          <p:nvSpPr>
            <p:cNvPr id="182" name="テキスト ボックス 181"/>
            <p:cNvSpPr txBox="1"/>
            <p:nvPr/>
          </p:nvSpPr>
          <p:spPr>
            <a:xfrm>
              <a:off x="1805053" y="4009693"/>
              <a:ext cx="737829" cy="338554"/>
            </a:xfrm>
            <a:prstGeom prst="rect">
              <a:avLst/>
            </a:prstGeom>
            <a:noFill/>
          </p:spPr>
          <p:txBody>
            <a:bodyPr wrap="square" rtlCol="0">
              <a:spAutoFit/>
            </a:bodyPr>
            <a:lstStyle/>
            <a:p>
              <a:r>
                <a:rPr lang="ja-JP" altLang="en-US" sz="1600" dirty="0" smtClean="0"/>
                <a:t>速</a:t>
              </a:r>
              <a:r>
                <a:rPr kumimoji="1" lang="ja-JP" altLang="en-US" sz="1600" dirty="0" smtClean="0"/>
                <a:t>波</a:t>
              </a:r>
              <a:endParaRPr kumimoji="1" lang="ja-JP" altLang="en-US" sz="1600" dirty="0"/>
            </a:p>
          </p:txBody>
        </p:sp>
        <p:sp>
          <p:nvSpPr>
            <p:cNvPr id="183" name="円/楕円 182"/>
            <p:cNvSpPr/>
            <p:nvPr/>
          </p:nvSpPr>
          <p:spPr>
            <a:xfrm>
              <a:off x="1409154" y="3097156"/>
              <a:ext cx="1521741" cy="642585"/>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p:cNvSpPr txBox="1"/>
            <p:nvPr/>
          </p:nvSpPr>
          <p:spPr>
            <a:xfrm>
              <a:off x="1763442" y="3256034"/>
              <a:ext cx="813163" cy="338554"/>
            </a:xfrm>
            <a:prstGeom prst="rect">
              <a:avLst/>
            </a:prstGeom>
            <a:noFill/>
          </p:spPr>
          <p:txBody>
            <a:bodyPr wrap="square" rtlCol="0">
              <a:spAutoFit/>
            </a:bodyPr>
            <a:lstStyle/>
            <a:p>
              <a:r>
                <a:rPr lang="ja-JP" altLang="en-US" sz="1600" dirty="0" smtClean="0"/>
                <a:t>共鳴層</a:t>
              </a:r>
              <a:endParaRPr kumimoji="1" lang="ja-JP" altLang="en-US" sz="1600" dirty="0"/>
            </a:p>
          </p:txBody>
        </p:sp>
        <p:sp>
          <p:nvSpPr>
            <p:cNvPr id="185" name="テキスト ボックス 184"/>
            <p:cNvSpPr txBox="1"/>
            <p:nvPr/>
          </p:nvSpPr>
          <p:spPr>
            <a:xfrm>
              <a:off x="2458444" y="2565684"/>
              <a:ext cx="1102790" cy="338554"/>
            </a:xfrm>
            <a:prstGeom prst="rect">
              <a:avLst/>
            </a:prstGeom>
            <a:noFill/>
          </p:spPr>
          <p:txBody>
            <a:bodyPr wrap="square" rtlCol="0">
              <a:spAutoFit/>
            </a:bodyPr>
            <a:lstStyle/>
            <a:p>
              <a:r>
                <a:rPr kumimoji="1" lang="en-US" altLang="ja-JP" sz="1600" b="1" dirty="0" smtClean="0"/>
                <a:t>6.36 </a:t>
              </a:r>
              <a:r>
                <a:rPr kumimoji="1" lang="en-US" altLang="ja-JP" sz="1600" b="1" dirty="0" smtClean="0"/>
                <a:t>MHz</a:t>
              </a:r>
              <a:endParaRPr kumimoji="1" lang="ja-JP" altLang="en-US" sz="1600" b="1" dirty="0"/>
            </a:p>
          </p:txBody>
        </p:sp>
        <p:sp>
          <p:nvSpPr>
            <p:cNvPr id="186" name="テキスト ボックス 185"/>
            <p:cNvSpPr txBox="1"/>
            <p:nvPr/>
          </p:nvSpPr>
          <p:spPr>
            <a:xfrm>
              <a:off x="2975606" y="3991242"/>
              <a:ext cx="1102790" cy="338554"/>
            </a:xfrm>
            <a:prstGeom prst="rect">
              <a:avLst/>
            </a:prstGeom>
            <a:noFill/>
          </p:spPr>
          <p:txBody>
            <a:bodyPr wrap="square" rtlCol="0">
              <a:spAutoFit/>
            </a:bodyPr>
            <a:lstStyle/>
            <a:p>
              <a:r>
                <a:rPr kumimoji="1" lang="en-US" altLang="ja-JP" sz="1600" b="1" dirty="0" smtClean="0"/>
                <a:t>10.3 MHz</a:t>
              </a:r>
              <a:endParaRPr kumimoji="1" lang="ja-JP" altLang="en-US" sz="1600" b="1" dirty="0"/>
            </a:p>
          </p:txBody>
        </p:sp>
        <p:sp>
          <p:nvSpPr>
            <p:cNvPr id="187" name="テキスト ボックス 186"/>
            <p:cNvSpPr txBox="1"/>
            <p:nvPr/>
          </p:nvSpPr>
          <p:spPr>
            <a:xfrm>
              <a:off x="417893" y="3997817"/>
              <a:ext cx="1102790" cy="338554"/>
            </a:xfrm>
            <a:prstGeom prst="rect">
              <a:avLst/>
            </a:prstGeom>
            <a:noFill/>
          </p:spPr>
          <p:txBody>
            <a:bodyPr wrap="square" rtlCol="0">
              <a:spAutoFit/>
            </a:bodyPr>
            <a:lstStyle/>
            <a:p>
              <a:r>
                <a:rPr lang="en-US" altLang="ja-JP" sz="1600" b="1" dirty="0" smtClean="0"/>
                <a:t>9.9</a:t>
              </a:r>
              <a:r>
                <a:rPr kumimoji="1" lang="en-US" altLang="ja-JP" sz="1600" b="1" dirty="0" smtClean="0"/>
                <a:t> MHz</a:t>
              </a:r>
              <a:endParaRPr kumimoji="1" lang="ja-JP" altLang="en-US" sz="1600" b="1" dirty="0"/>
            </a:p>
          </p:txBody>
        </p:sp>
      </p:grpSp>
      <p:pic>
        <p:nvPicPr>
          <p:cNvPr id="11" name="図 10"/>
          <p:cNvPicPr>
            <a:picLocks noChangeAspect="1"/>
          </p:cNvPicPr>
          <p:nvPr/>
        </p:nvPicPr>
        <p:blipFill>
          <a:blip r:embed="rId8"/>
          <a:stretch>
            <a:fillRect/>
          </a:stretch>
        </p:blipFill>
        <p:spPr>
          <a:xfrm>
            <a:off x="5918319" y="468088"/>
            <a:ext cx="3210518" cy="2286071"/>
          </a:xfrm>
          <a:prstGeom prst="rect">
            <a:avLst/>
          </a:prstGeom>
        </p:spPr>
      </p:pic>
    </p:spTree>
    <p:extLst>
      <p:ext uri="{BB962C8B-B14F-4D97-AF65-F5344CB8AC3E}">
        <p14:creationId xmlns:p14="http://schemas.microsoft.com/office/powerpoint/2010/main" val="31530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358303" y="981621"/>
            <a:ext cx="4184610" cy="2069312"/>
          </a:xfrm>
          <a:prstGeom prst="rect">
            <a:avLst/>
          </a:prstGeom>
        </p:spPr>
      </p:pic>
      <p:grpSp>
        <p:nvGrpSpPr>
          <p:cNvPr id="27" name="グループ化 26"/>
          <p:cNvGrpSpPr/>
          <p:nvPr/>
        </p:nvGrpSpPr>
        <p:grpSpPr>
          <a:xfrm>
            <a:off x="0" y="0"/>
            <a:ext cx="9144000" cy="360000"/>
            <a:chOff x="0" y="0"/>
            <a:chExt cx="9144000" cy="360000"/>
          </a:xfrm>
          <a:solidFill>
            <a:schemeClr val="accent6"/>
          </a:solidFill>
        </p:grpSpPr>
        <p:cxnSp>
          <p:nvCxnSpPr>
            <p:cNvPr id="28" name="直線コネクタ 27"/>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p:cNvGrpSpPr/>
          <p:nvPr/>
        </p:nvGrpSpPr>
        <p:grpSpPr>
          <a:xfrm>
            <a:off x="0" y="6499878"/>
            <a:ext cx="9144000" cy="358122"/>
            <a:chOff x="0" y="6499878"/>
            <a:chExt cx="9144000" cy="358122"/>
          </a:xfrm>
          <a:solidFill>
            <a:schemeClr val="accent6"/>
          </a:solidFill>
        </p:grpSpPr>
        <p:cxnSp>
          <p:nvCxnSpPr>
            <p:cNvPr id="31" name="直線コネクタ 30"/>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kumimoji="1" lang="ja-JP" altLang="en-US" sz="2400" dirty="0" smtClean="0"/>
              <a:t>背景・目的</a:t>
            </a:r>
            <a:endParaRPr kumimoji="1" lang="ja-JP" altLang="en-US" sz="2400" dirty="0"/>
          </a:p>
        </p:txBody>
      </p:sp>
      <p:sp>
        <p:nvSpPr>
          <p:cNvPr id="34" name="テキスト ボックス 33"/>
          <p:cNvSpPr txBox="1"/>
          <p:nvPr/>
        </p:nvSpPr>
        <p:spPr>
          <a:xfrm>
            <a:off x="2779031" y="681497"/>
            <a:ext cx="3234756" cy="369332"/>
          </a:xfrm>
          <a:prstGeom prst="rect">
            <a:avLst/>
          </a:prstGeom>
          <a:noFill/>
        </p:spPr>
        <p:txBody>
          <a:bodyPr wrap="square" rtlCol="0">
            <a:spAutoFit/>
          </a:bodyPr>
          <a:lstStyle/>
          <a:p>
            <a:r>
              <a:rPr kumimoji="1" lang="ja-JP" altLang="en-US" u="sng" dirty="0" smtClean="0"/>
              <a:t>微視的不安定波動の自発励起</a:t>
            </a:r>
            <a:endParaRPr kumimoji="1" lang="ja-JP" altLang="en-US" u="sng" dirty="0"/>
          </a:p>
        </p:txBody>
      </p:sp>
      <p:sp>
        <p:nvSpPr>
          <p:cNvPr id="63" name="テキスト ボックス 62"/>
          <p:cNvSpPr txBox="1"/>
          <p:nvPr/>
        </p:nvSpPr>
        <p:spPr>
          <a:xfrm>
            <a:off x="7143909" y="5981417"/>
            <a:ext cx="2273359" cy="338554"/>
          </a:xfrm>
          <a:prstGeom prst="rect">
            <a:avLst/>
          </a:prstGeom>
          <a:noFill/>
        </p:spPr>
        <p:txBody>
          <a:bodyPr wrap="square" rtlCol="0">
            <a:spAutoFit/>
          </a:bodyPr>
          <a:lstStyle/>
          <a:p>
            <a:r>
              <a:rPr kumimoji="1" lang="ja-JP" altLang="en-US" sz="1600" u="sng" dirty="0" smtClean="0"/>
              <a:t>エネルギーフロー図</a:t>
            </a:r>
            <a:endParaRPr kumimoji="1" lang="ja-JP" altLang="en-US" sz="1600" u="sng" dirty="0"/>
          </a:p>
        </p:txBody>
      </p:sp>
      <p:sp>
        <p:nvSpPr>
          <p:cNvPr id="65" name="テキスト ボックス 64"/>
          <p:cNvSpPr txBox="1"/>
          <p:nvPr/>
        </p:nvSpPr>
        <p:spPr>
          <a:xfrm>
            <a:off x="728365" y="2634423"/>
            <a:ext cx="3083070" cy="830997"/>
          </a:xfrm>
          <a:prstGeom prst="rect">
            <a:avLst/>
          </a:prstGeom>
          <a:ln w="31750" cmpd="dbl"/>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t>温度非等方性を駆動力</a:t>
            </a:r>
            <a:r>
              <a:rPr lang="ja-JP" altLang="en-US" sz="1600" dirty="0" smtClean="0"/>
              <a:t>に</a:t>
            </a:r>
            <a:r>
              <a:rPr lang="en-US" altLang="ja-JP" sz="1600" dirty="0"/>
              <a:t>Alfvén</a:t>
            </a:r>
            <a:r>
              <a:rPr lang="ja-JP" altLang="en-US" sz="1600" dirty="0"/>
              <a:t>遅波に</a:t>
            </a:r>
            <a:r>
              <a:rPr lang="ja-JP" altLang="en-US" sz="1600" dirty="0" smtClean="0"/>
              <a:t>属す</a:t>
            </a:r>
            <a:r>
              <a:rPr lang="ja-JP" altLang="en-US" sz="1600" u="sng" dirty="0" smtClean="0"/>
              <a:t>微視的</a:t>
            </a:r>
            <a:r>
              <a:rPr lang="ja-JP" altLang="en-US" sz="1600" u="sng" dirty="0"/>
              <a:t>不安定波動</a:t>
            </a:r>
            <a:r>
              <a:rPr lang="ja-JP" altLang="en-US" sz="1600" dirty="0"/>
              <a:t>が自発励起</a:t>
            </a:r>
            <a:r>
              <a:rPr lang="ja-JP" altLang="en-US" sz="1600" dirty="0" smtClean="0"/>
              <a:t>する</a:t>
            </a:r>
            <a:endParaRPr lang="ja-JP" altLang="en-US" sz="1600" dirty="0"/>
          </a:p>
        </p:txBody>
      </p:sp>
      <p:sp>
        <p:nvSpPr>
          <p:cNvPr id="66" name="テキスト ボックス 65"/>
          <p:cNvSpPr txBox="1"/>
          <p:nvPr/>
        </p:nvSpPr>
        <p:spPr>
          <a:xfrm>
            <a:off x="728365" y="1412442"/>
            <a:ext cx="3083070"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smtClean="0"/>
              <a:t>共鳴加熱によってイオンの速度空間分布は非等方的となる</a:t>
            </a:r>
            <a:endParaRPr lang="ja-JP" altLang="en-US" sz="1600" dirty="0"/>
          </a:p>
        </p:txBody>
      </p:sp>
      <p:sp>
        <p:nvSpPr>
          <p:cNvPr id="67" name="山形 66"/>
          <p:cNvSpPr/>
          <p:nvPr/>
        </p:nvSpPr>
        <p:spPr>
          <a:xfrm rot="5400000">
            <a:off x="2096553" y="1842477"/>
            <a:ext cx="346692" cy="946687"/>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
        <p:nvSpPr>
          <p:cNvPr id="79" name="テキスト ボックス 78"/>
          <p:cNvSpPr txBox="1"/>
          <p:nvPr/>
        </p:nvSpPr>
        <p:spPr>
          <a:xfrm>
            <a:off x="6861775" y="752087"/>
            <a:ext cx="2273359" cy="338554"/>
          </a:xfrm>
          <a:prstGeom prst="rect">
            <a:avLst/>
          </a:prstGeom>
          <a:noFill/>
        </p:spPr>
        <p:txBody>
          <a:bodyPr wrap="square" rtlCol="0">
            <a:spAutoFit/>
          </a:bodyPr>
          <a:lstStyle/>
          <a:p>
            <a:r>
              <a:rPr kumimoji="1" lang="en-US" altLang="ja-JP" sz="1600" u="sng" dirty="0" smtClean="0"/>
              <a:t>AIC</a:t>
            </a:r>
            <a:r>
              <a:rPr kumimoji="1" lang="ja-JP" altLang="en-US" sz="1600" u="sng" dirty="0" smtClean="0"/>
              <a:t>波動の分散関係</a:t>
            </a:r>
            <a:endParaRPr kumimoji="1" lang="ja-JP" altLang="en-US" sz="1600" u="sng" dirty="0"/>
          </a:p>
        </p:txBody>
      </p:sp>
      <p:grpSp>
        <p:nvGrpSpPr>
          <p:cNvPr id="5" name="グループ化 4"/>
          <p:cNvGrpSpPr/>
          <p:nvPr/>
        </p:nvGrpSpPr>
        <p:grpSpPr>
          <a:xfrm>
            <a:off x="4500901" y="3054346"/>
            <a:ext cx="4107886" cy="1269249"/>
            <a:chOff x="327495" y="3340567"/>
            <a:chExt cx="4107886" cy="1269249"/>
          </a:xfrm>
        </p:grpSpPr>
        <p:sp>
          <p:nvSpPr>
            <p:cNvPr id="68" name="テキスト ボックス 67"/>
            <p:cNvSpPr txBox="1"/>
            <p:nvPr/>
          </p:nvSpPr>
          <p:spPr>
            <a:xfrm>
              <a:off x="327495" y="3340567"/>
              <a:ext cx="3739931" cy="646331"/>
            </a:xfrm>
            <a:prstGeom prst="rect">
              <a:avLst/>
            </a:prstGeom>
            <a:noFill/>
          </p:spPr>
          <p:txBody>
            <a:bodyPr wrap="square" rtlCol="0">
              <a:spAutoFit/>
            </a:bodyPr>
            <a:lstStyle/>
            <a:p>
              <a:pPr marL="285750" indent="-285750">
                <a:buFont typeface="Wingdings" panose="05000000000000000000" pitchFamily="2" charset="2"/>
                <a:buChar char="u"/>
              </a:pPr>
              <a:r>
                <a:rPr lang="en-US" altLang="ja-JP" dirty="0">
                  <a:ln w="0"/>
                  <a:effectLst>
                    <a:outerShdw blurRad="38100" dist="19050" dir="2700000" algn="tl" rotWithShape="0">
                      <a:schemeClr val="dk1">
                        <a:alpha val="40000"/>
                      </a:schemeClr>
                    </a:outerShdw>
                  </a:effectLst>
                </a:rPr>
                <a:t>AIC</a:t>
              </a:r>
              <a:r>
                <a:rPr lang="ja-JP" altLang="en-US" dirty="0">
                  <a:ln w="0"/>
                  <a:effectLst>
                    <a:outerShdw blurRad="38100" dist="19050" dir="2700000" algn="tl" rotWithShape="0">
                      <a:schemeClr val="dk1">
                        <a:alpha val="40000"/>
                      </a:schemeClr>
                    </a:outerShdw>
                  </a:effectLst>
                </a:rPr>
                <a:t>波動 </a:t>
              </a:r>
              <a:r>
                <a:rPr lang="en-US" altLang="ja-JP" dirty="0">
                  <a:ln w="0"/>
                  <a:effectLst>
                    <a:outerShdw blurRad="38100" dist="19050" dir="2700000" algn="tl" rotWithShape="0">
                      <a:schemeClr val="dk1">
                        <a:alpha val="40000"/>
                      </a:schemeClr>
                    </a:outerShdw>
                  </a:effectLst>
                </a:rPr>
                <a:t>: Alfvén Ion Cyclotron wave</a:t>
              </a:r>
            </a:p>
          </p:txBody>
        </p:sp>
        <p:sp>
          <p:nvSpPr>
            <p:cNvPr id="83" name="テキスト ボックス 82"/>
            <p:cNvSpPr txBox="1"/>
            <p:nvPr/>
          </p:nvSpPr>
          <p:spPr>
            <a:xfrm>
              <a:off x="701156" y="3671555"/>
              <a:ext cx="3734225"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ja-JP" altLang="en-US" sz="1600" dirty="0" smtClean="0"/>
                <a:t>温度非等方性の緩和（軸方向輸送）</a:t>
              </a:r>
              <a:endParaRPr lang="en-US" altLang="ja-JP" sz="1600" dirty="0" smtClean="0"/>
            </a:p>
            <a:p>
              <a:pPr marL="285750" indent="-285750">
                <a:buFont typeface="Arial" panose="020B0604020202020204" pitchFamily="34" charset="0"/>
                <a:buChar char="•"/>
              </a:pPr>
              <a:r>
                <a:rPr lang="ja-JP" altLang="en-US" sz="1600" dirty="0" smtClean="0"/>
                <a:t>ランダウ減衰による電子加熱　など</a:t>
              </a:r>
              <a:endParaRPr lang="en-US" altLang="ja-JP" sz="1600" dirty="0" smtClean="0"/>
            </a:p>
          </p:txBody>
        </p:sp>
        <p:sp>
          <p:nvSpPr>
            <p:cNvPr id="86" name="正方形/長方形 85"/>
            <p:cNvSpPr/>
            <p:nvPr/>
          </p:nvSpPr>
          <p:spPr>
            <a:xfrm>
              <a:off x="423634" y="4271262"/>
              <a:ext cx="3884397" cy="338554"/>
            </a:xfrm>
            <a:prstGeom prst="rect">
              <a:avLst/>
            </a:prstGeom>
          </p:spPr>
          <p:txBody>
            <a:bodyPr wrap="none">
              <a:spAutoFit/>
            </a:bodyPr>
            <a:lstStyle/>
            <a:p>
              <a:pPr lvl="0"/>
              <a:r>
                <a:rPr lang="ja-JP" altLang="en-US" sz="1600" u="sng" dirty="0">
                  <a:solidFill>
                    <a:prstClr val="black"/>
                  </a:solidFill>
                </a:rPr>
                <a:t>粒子輸送研究にとって非常に重要なテーマ</a:t>
              </a:r>
            </a:p>
          </p:txBody>
        </p:sp>
      </p:grpSp>
      <p:pic>
        <p:nvPicPr>
          <p:cNvPr id="112" name="図 111"/>
          <p:cNvPicPr>
            <a:picLocks noChangeAspect="1"/>
          </p:cNvPicPr>
          <p:nvPr/>
        </p:nvPicPr>
        <p:blipFill>
          <a:blip r:embed="rId3"/>
          <a:stretch>
            <a:fillRect/>
          </a:stretch>
        </p:blipFill>
        <p:spPr>
          <a:xfrm>
            <a:off x="4132044" y="4418212"/>
            <a:ext cx="4663653" cy="1845594"/>
          </a:xfrm>
          <a:prstGeom prst="rect">
            <a:avLst/>
          </a:prstGeom>
        </p:spPr>
      </p:pic>
      <p:pic>
        <p:nvPicPr>
          <p:cNvPr id="4" name="図 3"/>
          <p:cNvPicPr>
            <a:picLocks noChangeAspect="1"/>
          </p:cNvPicPr>
          <p:nvPr/>
        </p:nvPicPr>
        <p:blipFill>
          <a:blip r:embed="rId4"/>
          <a:stretch>
            <a:fillRect/>
          </a:stretch>
        </p:blipFill>
        <p:spPr>
          <a:xfrm>
            <a:off x="89660" y="3645327"/>
            <a:ext cx="4095436" cy="2599223"/>
          </a:xfrm>
          <a:prstGeom prst="rect">
            <a:avLst/>
          </a:prstGeom>
        </p:spPr>
      </p:pic>
    </p:spTree>
    <p:extLst>
      <p:ext uri="{BB962C8B-B14F-4D97-AF65-F5344CB8AC3E}">
        <p14:creationId xmlns:p14="http://schemas.microsoft.com/office/powerpoint/2010/main" val="5184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1000" autoRev="1" fill="remove"/>
                                        <p:tgtEl>
                                          <p:spTgt spid="67"/>
                                        </p:tgtEl>
                                        <p:attrNameLst>
                                          <p:attrName>style.color</p:attrName>
                                        </p:attrNameLst>
                                      </p:cBhvr>
                                      <p:to>
                                        <a:schemeClr val="bg1"/>
                                      </p:to>
                                    </p:animClr>
                                    <p:animClr clrSpc="rgb" dir="cw">
                                      <p:cBhvr>
                                        <p:cTn id="7" dur="1000" autoRev="1" fill="remove"/>
                                        <p:tgtEl>
                                          <p:spTgt spid="67"/>
                                        </p:tgtEl>
                                        <p:attrNameLst>
                                          <p:attrName>fillcolor</p:attrName>
                                        </p:attrNameLst>
                                      </p:cBhvr>
                                      <p:to>
                                        <a:schemeClr val="bg1"/>
                                      </p:to>
                                    </p:animClr>
                                    <p:set>
                                      <p:cBhvr>
                                        <p:cTn id="8" dur="1000" autoRev="1" fill="remove"/>
                                        <p:tgtEl>
                                          <p:spTgt spid="67"/>
                                        </p:tgtEl>
                                        <p:attrNameLst>
                                          <p:attrName>fill.type</p:attrName>
                                        </p:attrNameLst>
                                      </p:cBhvr>
                                      <p:to>
                                        <p:strVal val="solid"/>
                                      </p:to>
                                    </p:set>
                                    <p:set>
                                      <p:cBhvr>
                                        <p:cTn id="9" dur="1000" autoRev="1" fill="remove"/>
                                        <p:tgtEl>
                                          <p:spTgt spid="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124722" y="1842931"/>
            <a:ext cx="4096099" cy="4211162"/>
            <a:chOff x="350043" y="1956981"/>
            <a:chExt cx="4096099" cy="4211162"/>
          </a:xfrm>
        </p:grpSpPr>
        <p:grpSp>
          <p:nvGrpSpPr>
            <p:cNvPr id="24" name="グループ化 23"/>
            <p:cNvGrpSpPr/>
            <p:nvPr/>
          </p:nvGrpSpPr>
          <p:grpSpPr>
            <a:xfrm>
              <a:off x="350043" y="1956981"/>
              <a:ext cx="4096099" cy="4211162"/>
              <a:chOff x="378619" y="1838618"/>
              <a:chExt cx="4096099" cy="4211162"/>
            </a:xfrm>
          </p:grpSpPr>
          <p:grpSp>
            <p:nvGrpSpPr>
              <p:cNvPr id="31" name="グループ化 30"/>
              <p:cNvGrpSpPr/>
              <p:nvPr/>
            </p:nvGrpSpPr>
            <p:grpSpPr>
              <a:xfrm>
                <a:off x="378619" y="1838618"/>
                <a:ext cx="4096099" cy="3751469"/>
                <a:chOff x="213246" y="1601510"/>
                <a:chExt cx="4096099" cy="3751469"/>
              </a:xfrm>
            </p:grpSpPr>
            <p:pic>
              <p:nvPicPr>
                <p:cNvPr id="33" name="図 32"/>
                <p:cNvPicPr>
                  <a:picLocks noChangeAspect="1"/>
                </p:cNvPicPr>
                <p:nvPr/>
              </p:nvPicPr>
              <p:blipFill rotWithShape="1">
                <a:blip r:embed="rId2">
                  <a:extLst>
                    <a:ext uri="{28A0092B-C50C-407E-A947-70E740481C1C}">
                      <a14:useLocalDpi xmlns:a14="http://schemas.microsoft.com/office/drawing/2010/main" val="0"/>
                    </a:ext>
                  </a:extLst>
                </a:blip>
                <a:srcRect r="16988" b="15014"/>
                <a:stretch/>
              </p:blipFill>
              <p:spPr>
                <a:xfrm>
                  <a:off x="687461" y="1601510"/>
                  <a:ext cx="3621884" cy="3751469"/>
                </a:xfrm>
                <a:prstGeom prst="rect">
                  <a:avLst/>
                </a:prstGeom>
              </p:spPr>
            </p:pic>
            <p:sp>
              <p:nvSpPr>
                <p:cNvPr id="34" name="テキスト ボックス 33"/>
                <p:cNvSpPr txBox="1"/>
                <p:nvPr/>
              </p:nvSpPr>
              <p:spPr>
                <a:xfrm>
                  <a:off x="1593573" y="1971915"/>
                  <a:ext cx="1371600" cy="307777"/>
                </a:xfrm>
                <a:prstGeom prst="rect">
                  <a:avLst/>
                </a:prstGeom>
                <a:noFill/>
              </p:spPr>
              <p:txBody>
                <a:bodyPr wrap="square" rtlCol="0">
                  <a:spAutoFit/>
                </a:bodyPr>
                <a:lstStyle/>
                <a:p>
                  <a:r>
                    <a:rPr kumimoji="1" lang="en-US" altLang="ja-JP" sz="1400" dirty="0" smtClean="0"/>
                    <a:t>Reference wave</a:t>
                  </a:r>
                  <a:endParaRPr kumimoji="1" lang="ja-JP" altLang="en-US" sz="1400" dirty="0"/>
                </a:p>
              </p:txBody>
            </p:sp>
            <p:sp>
              <p:nvSpPr>
                <p:cNvPr id="35" name="テキスト ボックス 34"/>
                <p:cNvSpPr txBox="1"/>
                <p:nvPr/>
              </p:nvSpPr>
              <p:spPr>
                <a:xfrm>
                  <a:off x="1693841" y="3909313"/>
                  <a:ext cx="1371600" cy="307777"/>
                </a:xfrm>
                <a:prstGeom prst="rect">
                  <a:avLst/>
                </a:prstGeom>
                <a:noFill/>
              </p:spPr>
              <p:txBody>
                <a:bodyPr wrap="square" rtlCol="0">
                  <a:spAutoFit/>
                </a:bodyPr>
                <a:lstStyle/>
                <a:p>
                  <a:r>
                    <a:rPr lang="en-US" altLang="ja-JP" sz="1400" dirty="0" smtClean="0"/>
                    <a:t>Reflected </a:t>
                  </a:r>
                  <a:r>
                    <a:rPr kumimoji="1" lang="en-US" altLang="ja-JP" sz="1400" dirty="0" smtClean="0"/>
                    <a:t>wave</a:t>
                  </a:r>
                  <a:endParaRPr kumimoji="1" lang="ja-JP" altLang="en-US" sz="1400" dirty="0"/>
                </a:p>
              </p:txBody>
            </p:sp>
            <p:sp>
              <p:nvSpPr>
                <p:cNvPr id="36" name="テキスト ボックス 35"/>
                <p:cNvSpPr txBox="1"/>
                <p:nvPr/>
              </p:nvSpPr>
              <p:spPr>
                <a:xfrm>
                  <a:off x="213246" y="3909313"/>
                  <a:ext cx="1371600" cy="307777"/>
                </a:xfrm>
                <a:prstGeom prst="rect">
                  <a:avLst/>
                </a:prstGeom>
                <a:noFill/>
              </p:spPr>
              <p:txBody>
                <a:bodyPr wrap="square" rtlCol="0">
                  <a:spAutoFit/>
                </a:bodyPr>
                <a:lstStyle/>
                <a:p>
                  <a:r>
                    <a:rPr lang="en-US" altLang="ja-JP" sz="1400" dirty="0" smtClean="0"/>
                    <a:t>Incident</a:t>
                  </a:r>
                  <a:r>
                    <a:rPr kumimoji="1" lang="en-US" altLang="ja-JP" sz="1400" dirty="0" smtClean="0"/>
                    <a:t> wave</a:t>
                  </a:r>
                  <a:endParaRPr kumimoji="1" lang="ja-JP" altLang="en-US" sz="1400" dirty="0"/>
                </a:p>
              </p:txBody>
            </p:sp>
          </p:grpSp>
          <p:sp>
            <p:nvSpPr>
              <p:cNvPr id="27" name="テキスト ボックス 26"/>
              <p:cNvSpPr txBox="1"/>
              <p:nvPr/>
            </p:nvSpPr>
            <p:spPr>
              <a:xfrm>
                <a:off x="988308" y="5711226"/>
                <a:ext cx="2185988" cy="338554"/>
              </a:xfrm>
              <a:prstGeom prst="rect">
                <a:avLst/>
              </a:prstGeom>
              <a:noFill/>
            </p:spPr>
            <p:txBody>
              <a:bodyPr wrap="square" rtlCol="0">
                <a:spAutoFit/>
              </a:bodyPr>
              <a:lstStyle/>
              <a:p>
                <a:r>
                  <a:rPr kumimoji="1" lang="ja-JP" altLang="en-US" sz="1600" u="sng" dirty="0" smtClean="0"/>
                  <a:t>基本システム</a:t>
                </a:r>
                <a:endParaRPr kumimoji="1" lang="ja-JP" altLang="en-US" sz="1600" u="sng" dirty="0"/>
              </a:p>
            </p:txBody>
          </p:sp>
          <p:cxnSp>
            <p:nvCxnSpPr>
              <p:cNvPr id="28" name="直線矢印コネクタ 27"/>
              <p:cNvCxnSpPr/>
              <p:nvPr/>
            </p:nvCxnSpPr>
            <p:spPr>
              <a:xfrm>
                <a:off x="1657350" y="4477936"/>
                <a:ext cx="0" cy="3798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1766090" y="4521701"/>
                <a:ext cx="0" cy="321761"/>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1557339" y="4852343"/>
                <a:ext cx="301876" cy="3000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5" name="テキスト ボックス 24"/>
            <p:cNvSpPr txBox="1"/>
            <p:nvPr/>
          </p:nvSpPr>
          <p:spPr>
            <a:xfrm>
              <a:off x="1438363" y="5240820"/>
              <a:ext cx="539827" cy="307777"/>
            </a:xfrm>
            <a:prstGeom prst="rect">
              <a:avLst/>
            </a:prstGeom>
            <a:noFill/>
          </p:spPr>
          <p:txBody>
            <a:bodyPr wrap="square" rtlCol="0">
              <a:spAutoFit/>
            </a:bodyPr>
            <a:lstStyle/>
            <a:p>
              <a:r>
                <a:rPr kumimoji="1" lang="en-US" altLang="ja-JP" sz="1400" dirty="0" smtClean="0"/>
                <a:t>Core</a:t>
              </a:r>
              <a:endParaRPr kumimoji="1" lang="ja-JP" altLang="en-US" sz="1400" dirty="0"/>
            </a:p>
          </p:txBody>
        </p:sp>
      </p:grpSp>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lang="ja-JP" altLang="en-US" sz="2400" dirty="0" smtClean="0"/>
              <a:t>計測原理</a:t>
            </a:r>
            <a:endParaRPr kumimoji="1" lang="ja-JP" altLang="en-US" sz="2400" dirty="0"/>
          </a:p>
        </p:txBody>
      </p:sp>
      <p:sp>
        <p:nvSpPr>
          <p:cNvPr id="11" name="テキスト ボックス 10"/>
          <p:cNvSpPr txBox="1"/>
          <p:nvPr/>
        </p:nvSpPr>
        <p:spPr>
          <a:xfrm>
            <a:off x="2413989" y="1270259"/>
            <a:ext cx="2804126" cy="519351"/>
          </a:xfrm>
          <a:prstGeom prst="ellipse">
            <a:avLst/>
          </a:prstGeom>
          <a:noFill/>
          <a:ln w="12700">
            <a:solidFill>
              <a:schemeClr val="tx1"/>
            </a:solidFill>
          </a:ln>
        </p:spPr>
        <p:txBody>
          <a:bodyPr wrap="square" rtlCol="0">
            <a:spAutoFit/>
          </a:bodyPr>
          <a:lstStyle/>
          <a:p>
            <a:pPr algn="ctr"/>
            <a:r>
              <a:rPr kumimoji="1" lang="ja-JP" altLang="en-US" b="1" dirty="0" smtClean="0"/>
              <a:t>マイクロ波反射計</a:t>
            </a:r>
            <a:endParaRPr kumimoji="1" lang="ja-JP" altLang="en-US" b="1" dirty="0"/>
          </a:p>
        </p:txBody>
      </p:sp>
      <p:grpSp>
        <p:nvGrpSpPr>
          <p:cNvPr id="12" name="グループ化 11"/>
          <p:cNvGrpSpPr/>
          <p:nvPr/>
        </p:nvGrpSpPr>
        <p:grpSpPr>
          <a:xfrm>
            <a:off x="2979736" y="3001171"/>
            <a:ext cx="3916065" cy="1300742"/>
            <a:chOff x="1254857" y="4505063"/>
            <a:chExt cx="3916065" cy="1300742"/>
          </a:xfrm>
        </p:grpSpPr>
        <p:sp>
          <p:nvSpPr>
            <p:cNvPr id="13" name="テキスト ボックス 12"/>
            <p:cNvSpPr txBox="1"/>
            <p:nvPr/>
          </p:nvSpPr>
          <p:spPr>
            <a:xfrm>
              <a:off x="3823834" y="4505063"/>
              <a:ext cx="1347088" cy="338554"/>
            </a:xfrm>
            <a:prstGeom prst="rect">
              <a:avLst/>
            </a:prstGeom>
            <a:noFill/>
          </p:spPr>
          <p:txBody>
            <a:bodyPr wrap="square" rtlCol="0">
              <a:spAutoFit/>
            </a:bodyPr>
            <a:lstStyle/>
            <a:p>
              <a:r>
                <a:rPr kumimoji="1" lang="en-US" altLang="ja-JP" sz="1600" dirty="0" smtClean="0"/>
                <a:t>O-mode</a:t>
              </a:r>
              <a:endParaRPr kumimoji="1" lang="ja-JP" altLang="en-US" sz="1600" dirty="0"/>
            </a:p>
          </p:txBody>
        </p:sp>
        <p:grpSp>
          <p:nvGrpSpPr>
            <p:cNvPr id="14" name="グループ化 13"/>
            <p:cNvGrpSpPr/>
            <p:nvPr/>
          </p:nvGrpSpPr>
          <p:grpSpPr>
            <a:xfrm>
              <a:off x="1254857" y="4814955"/>
              <a:ext cx="3499288" cy="990850"/>
              <a:chOff x="1254857" y="4814955"/>
              <a:chExt cx="3499288" cy="990850"/>
            </a:xfrm>
          </p:grpSpPr>
          <p:grpSp>
            <p:nvGrpSpPr>
              <p:cNvPr id="15" name="グループ化 14"/>
              <p:cNvGrpSpPr/>
              <p:nvPr/>
            </p:nvGrpSpPr>
            <p:grpSpPr>
              <a:xfrm>
                <a:off x="1384799" y="4874653"/>
                <a:ext cx="3137945" cy="823185"/>
                <a:chOff x="24361561" y="11932099"/>
                <a:chExt cx="3137945" cy="823185"/>
              </a:xfrm>
            </p:grpSpPr>
            <mc:AlternateContent xmlns:mc="http://schemas.openxmlformats.org/markup-compatibility/2006" xmlns:a14="http://schemas.microsoft.com/office/drawing/2010/main">
              <mc:Choice Requires="a14">
                <p:sp>
                  <p:nvSpPr>
                    <p:cNvPr id="17" name="テキスト ボックス 16"/>
                    <p:cNvSpPr txBox="1"/>
                    <p:nvPr/>
                  </p:nvSpPr>
                  <p:spPr>
                    <a:xfrm>
                      <a:off x="24361561" y="11936918"/>
                      <a:ext cx="1574214"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𝑁</m:t>
                                </m:r>
                              </m:e>
                              <m:sub>
                                <m:r>
                                  <a:rPr kumimoji="1" lang="en-US" altLang="ja-JP" b="0" i="1" smtClean="0">
                                    <a:latin typeface="Cambria Math" panose="02040503050406030204" pitchFamily="18" charset="0"/>
                                  </a:rPr>
                                  <m:t>𝑜</m:t>
                                </m:r>
                              </m:sub>
                            </m:sSub>
                            <m:r>
                              <a:rPr kumimoji="1" lang="en-US" altLang="ja-JP" b="0" i="1" smtClean="0">
                                <a:latin typeface="Cambria Math" panose="02040503050406030204" pitchFamily="18" charset="0"/>
                              </a:rPr>
                              <m:t>=</m:t>
                            </m:r>
                            <m:rad>
                              <m:radPr>
                                <m:degHide m:val="on"/>
                                <m:ctrlPr>
                                  <a:rPr kumimoji="1" lang="en-US" altLang="ja-JP" b="0" i="1" smtClean="0">
                                    <a:latin typeface="Cambria Math" panose="02040503050406030204" pitchFamily="18" charset="0"/>
                                  </a:rPr>
                                </m:ctrlPr>
                              </m:radPr>
                              <m:deg/>
                              <m:e>
                                <m:r>
                                  <a:rPr kumimoji="1" lang="en-US" altLang="ja-JP" b="0" i="1" smtClean="0">
                                    <a:latin typeface="Cambria Math" panose="02040503050406030204" pitchFamily="18" charset="0"/>
                                  </a:rPr>
                                  <m:t>1−</m:t>
                                </m:r>
                                <m:f>
                                  <m:fPr>
                                    <m:ctrlPr>
                                      <a:rPr kumimoji="1" lang="en-US" altLang="ja-JP" b="0" i="1" smtClean="0">
                                        <a:latin typeface="Cambria Math" panose="02040503050406030204" pitchFamily="18" charset="0"/>
                                      </a:rPr>
                                    </m:ctrlPr>
                                  </m:fPr>
                                  <m:num>
                                    <m:sSubSup>
                                      <m:sSubSupPr>
                                        <m:ctrlPr>
                                          <a:rPr kumimoji="1" lang="en-US" altLang="ja-JP" b="0" i="1" smtClean="0">
                                            <a:latin typeface="Cambria Math" panose="02040503050406030204" pitchFamily="18" charset="0"/>
                                          </a:rPr>
                                        </m:ctrlPr>
                                      </m:sSubSupPr>
                                      <m:e>
                                        <m:r>
                                          <a:rPr kumimoji="1" lang="ja-JP" altLang="en-US" b="0" i="1" smtClean="0">
                                            <a:latin typeface="Cambria Math" panose="02040503050406030204" pitchFamily="18" charset="0"/>
                                          </a:rPr>
                                          <m:t>𝜔</m:t>
                                        </m:r>
                                      </m:e>
                                      <m:sub>
                                        <m:r>
                                          <a:rPr kumimoji="1" lang="en-US" altLang="ja-JP" b="0" i="1" smtClean="0">
                                            <a:latin typeface="Cambria Math" panose="02040503050406030204" pitchFamily="18" charset="0"/>
                                          </a:rPr>
                                          <m:t>𝑝𝑒</m:t>
                                        </m:r>
                                      </m:sub>
                                      <m:sup>
                                        <m:r>
                                          <a:rPr kumimoji="1" lang="en-US" altLang="ja-JP" b="0" i="1" smtClean="0">
                                            <a:latin typeface="Cambria Math" panose="02040503050406030204" pitchFamily="18" charset="0"/>
                                          </a:rPr>
                                          <m:t>2</m:t>
                                        </m:r>
                                      </m:sup>
                                    </m:sSubSup>
                                  </m:num>
                                  <m:den>
                                    <m:sSubSup>
                                      <m:sSubSupPr>
                                        <m:ctrlPr>
                                          <a:rPr kumimoji="1" lang="en-US" altLang="ja-JP" b="0" i="1" smtClean="0">
                                            <a:latin typeface="Cambria Math" panose="02040503050406030204" pitchFamily="18" charset="0"/>
                                          </a:rPr>
                                        </m:ctrlPr>
                                      </m:sSubSupPr>
                                      <m:e>
                                        <m:r>
                                          <a:rPr kumimoji="1" lang="ja-JP" altLang="en-US" b="0" i="1" smtClean="0">
                                            <a:latin typeface="Cambria Math" panose="02040503050406030204" pitchFamily="18" charset="0"/>
                                          </a:rPr>
                                          <m:t>𝜔</m:t>
                                        </m:r>
                                      </m:e>
                                      <m:sub>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2</m:t>
                                        </m:r>
                                      </m:sup>
                                    </m:sSubSup>
                                  </m:den>
                                </m:f>
                              </m:e>
                            </m:rad>
                          </m:oMath>
                        </m:oMathPara>
                      </a14:m>
                      <a:endParaRPr kumimoji="1" lang="ja-JP" altLang="en-US" dirty="0">
                        <a:latin typeface="+mn-ea"/>
                      </a:endParaRPr>
                    </a:p>
                  </p:txBody>
                </p:sp>
              </mc:Choice>
              <mc:Fallback xmlns="">
                <p:sp>
                  <p:nvSpPr>
                    <p:cNvPr id="157" name="テキスト ボックス 156"/>
                    <p:cNvSpPr txBox="1">
                      <a:spLocks noRot="1" noChangeAspect="1" noMove="1" noResize="1" noEditPoints="1" noAdjustHandles="1" noChangeArrowheads="1" noChangeShapeType="1" noTextEdit="1"/>
                    </p:cNvSpPr>
                    <p:nvPr/>
                  </p:nvSpPr>
                  <p:spPr>
                    <a:xfrm>
                      <a:off x="24361561" y="11936918"/>
                      <a:ext cx="1574214" cy="818366"/>
                    </a:xfrm>
                    <a:prstGeom prst="rect">
                      <a:avLst/>
                    </a:prstGeom>
                    <a:blipFill rotWithShape="0">
                      <a:blip r:embed="rId26"/>
                      <a:stretch>
                        <a:fillRect b="-14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26101687" y="11932099"/>
                      <a:ext cx="1397819"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𝜔</m:t>
                                </m:r>
                              </m:e>
                              <m:sub>
                                <m:r>
                                  <a:rPr kumimoji="1" lang="en-US" altLang="ja-JP" b="0" i="1" smtClean="0">
                                    <a:latin typeface="Cambria Math" panose="02040503050406030204" pitchFamily="18" charset="0"/>
                                  </a:rPr>
                                  <m:t>𝑝𝑒</m:t>
                                </m:r>
                              </m:sub>
                            </m:sSub>
                            <m:r>
                              <a:rPr kumimoji="1" lang="en-US" altLang="ja-JP" b="0" i="1" smtClean="0">
                                <a:latin typeface="Cambria Math" panose="02040503050406030204" pitchFamily="18" charset="0"/>
                              </a:rPr>
                              <m:t>=</m:t>
                            </m:r>
                            <m:rad>
                              <m:radPr>
                                <m:degHide m:val="on"/>
                                <m:ctrlPr>
                                  <a:rPr kumimoji="1" lang="en-US" altLang="ja-JP" b="0" i="1" smtClean="0">
                                    <a:latin typeface="Cambria Math" panose="02040503050406030204" pitchFamily="18" charset="0"/>
                                  </a:rPr>
                                </m:ctrlPr>
                              </m:radPr>
                              <m:deg/>
                              <m:e>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𝑒</m:t>
                                        </m:r>
                                      </m:sub>
                                    </m:sSub>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2</m:t>
                                        </m:r>
                                      </m:sup>
                                    </m:sSup>
                                  </m:num>
                                  <m:den>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𝜀</m:t>
                                        </m:r>
                                      </m:e>
                                      <m:sub>
                                        <m:r>
                                          <a:rPr kumimoji="1" lang="en-US" altLang="ja-JP" b="0" i="1" smtClean="0">
                                            <a:latin typeface="Cambria Math" panose="02040503050406030204" pitchFamily="18" charset="0"/>
                                          </a:rPr>
                                          <m:t>0</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𝑒</m:t>
                                        </m:r>
                                      </m:sub>
                                    </m:sSub>
                                  </m:den>
                                </m:f>
                              </m:e>
                            </m:rad>
                          </m:oMath>
                        </m:oMathPara>
                      </a14:m>
                      <a:endParaRPr kumimoji="1" lang="ja-JP" altLang="en-US" dirty="0">
                        <a:latin typeface="+mn-ea"/>
                      </a:endParaRPr>
                    </a:p>
                  </p:txBody>
                </p:sp>
              </mc:Choice>
              <mc:Fallback xmlns="">
                <p:sp>
                  <p:nvSpPr>
                    <p:cNvPr id="177" name="テキスト ボックス 176"/>
                    <p:cNvSpPr txBox="1">
                      <a:spLocks noRot="1" noChangeAspect="1" noMove="1" noResize="1" noEditPoints="1" noAdjustHandles="1" noChangeArrowheads="1" noChangeShapeType="1" noTextEdit="1"/>
                    </p:cNvSpPr>
                    <p:nvPr/>
                  </p:nvSpPr>
                  <p:spPr>
                    <a:xfrm>
                      <a:off x="26101687" y="11932099"/>
                      <a:ext cx="1397819" cy="818366"/>
                    </a:xfrm>
                    <a:prstGeom prst="rect">
                      <a:avLst/>
                    </a:prstGeom>
                    <a:blipFill rotWithShape="0">
                      <a:blip r:embed="rId27"/>
                      <a:stretch>
                        <a:fillRect/>
                      </a:stretch>
                    </a:blipFill>
                  </p:spPr>
                  <p:txBody>
                    <a:bodyPr/>
                    <a:lstStyle/>
                    <a:p>
                      <a:r>
                        <a:rPr lang="ja-JP" altLang="en-US">
                          <a:noFill/>
                        </a:rPr>
                        <a:t> </a:t>
                      </a:r>
                    </a:p>
                  </p:txBody>
                </p:sp>
              </mc:Fallback>
            </mc:AlternateContent>
          </p:grpSp>
          <p:sp>
            <p:nvSpPr>
              <p:cNvPr id="16" name="正方形/長方形 15"/>
              <p:cNvSpPr/>
              <p:nvPr/>
            </p:nvSpPr>
            <p:spPr>
              <a:xfrm>
                <a:off x="1254857" y="4814955"/>
                <a:ext cx="3499288" cy="990850"/>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grpSp>
      <p:grpSp>
        <p:nvGrpSpPr>
          <p:cNvPr id="19" name="グループ化 18"/>
          <p:cNvGrpSpPr/>
          <p:nvPr/>
        </p:nvGrpSpPr>
        <p:grpSpPr>
          <a:xfrm>
            <a:off x="6671741" y="3274927"/>
            <a:ext cx="2488013" cy="1809407"/>
            <a:chOff x="4843251" y="43889"/>
            <a:chExt cx="2359070" cy="1809407"/>
          </a:xfrm>
        </p:grpSpPr>
        <mc:AlternateContent xmlns:mc="http://schemas.openxmlformats.org/markup-compatibility/2006" xmlns:a14="http://schemas.microsoft.com/office/drawing/2010/main">
          <mc:Choice Requires="a14">
            <p:sp>
              <p:nvSpPr>
                <p:cNvPr id="20" name="テキスト ボックス 19"/>
                <p:cNvSpPr txBox="1"/>
                <p:nvPr/>
              </p:nvSpPr>
              <p:spPr>
                <a:xfrm>
                  <a:off x="4900313" y="43889"/>
                  <a:ext cx="1760804" cy="1013675"/>
                </a:xfrm>
                <a:prstGeom prst="rect">
                  <a:avLst/>
                </a:prstGeom>
                <a:noFill/>
              </p:spPr>
              <p:txBody>
                <a:bodyPr wrap="none" lIns="0" tIns="0" rIns="0" bIns="0" rtlCol="0">
                  <a:spAutoFit/>
                </a:bodyPr>
                <a:lstStyle/>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𝑁</m:t>
                          </m:r>
                        </m:e>
                        <m:sub>
                          <m:r>
                            <a:rPr kumimoji="1" lang="en-US" altLang="ja-JP" sz="1600" b="0" i="1" smtClean="0">
                              <a:latin typeface="Cambria Math" panose="02040503050406030204" pitchFamily="18" charset="0"/>
                            </a:rPr>
                            <m:t>𝑜</m:t>
                          </m:r>
                        </m:sub>
                      </m:sSub>
                      <m:r>
                        <a:rPr kumimoji="1" lang="en-US" altLang="ja-JP" sz="1600" b="0" i="1" smtClean="0">
                          <a:latin typeface="Cambria Math" panose="02040503050406030204" pitchFamily="18" charset="0"/>
                        </a:rPr>
                        <m:t>  :</m:t>
                      </m:r>
                    </m:oMath>
                  </a14:m>
                  <a:r>
                    <a:rPr kumimoji="1" lang="ja-JP" altLang="en-US" sz="1600" dirty="0" smtClean="0"/>
                    <a:t> </a:t>
                  </a:r>
                  <a:r>
                    <a:rPr lang="en-US" altLang="ja-JP" sz="1600" dirty="0"/>
                    <a:t> </a:t>
                  </a:r>
                  <a:r>
                    <a:rPr lang="en-US" altLang="ja-JP" sz="1600" dirty="0" smtClean="0"/>
                    <a:t> </a:t>
                  </a:r>
                  <a:r>
                    <a:rPr kumimoji="1" lang="ja-JP" altLang="en-US" sz="1600" dirty="0" smtClean="0"/>
                    <a:t>屈折率</a:t>
                  </a:r>
                  <a:endParaRPr kumimoji="1" lang="en-US" altLang="ja-JP" sz="1600" dirty="0" smtClean="0"/>
                </a:p>
                <a:p>
                  <a14:m>
                    <m:oMath xmlns:m="http://schemas.openxmlformats.org/officeDocument/2006/math">
                      <m:sSub>
                        <m:sSubPr>
                          <m:ctrlPr>
                            <a:rPr kumimoji="1" lang="en-US" altLang="ja-JP" sz="1600" i="1" smtClean="0">
                              <a:latin typeface="Cambria Math" panose="02040503050406030204" pitchFamily="18" charset="0"/>
                            </a:rPr>
                          </m:ctrlPr>
                        </m:sSubPr>
                        <m:e>
                          <m:r>
                            <a:rPr kumimoji="1" lang="ja-JP" altLang="en-US" sz="1600" i="1" smtClean="0">
                              <a:latin typeface="Cambria Math" panose="02040503050406030204" pitchFamily="18" charset="0"/>
                            </a:rPr>
                            <m:t>𝜔</m:t>
                          </m:r>
                        </m:e>
                        <m:sub>
                          <m:r>
                            <a:rPr kumimoji="1" lang="en-US" altLang="ja-JP" sz="1600" b="0" i="1" smtClean="0">
                              <a:latin typeface="Cambria Math" panose="02040503050406030204" pitchFamily="18" charset="0"/>
                            </a:rPr>
                            <m:t>𝑝𝑒</m:t>
                          </m:r>
                        </m:sub>
                      </m:sSub>
                      <m:r>
                        <a:rPr kumimoji="1" lang="en-US" altLang="ja-JP" sz="1600" b="0" i="1" smtClean="0">
                          <a:latin typeface="Cambria Math" panose="02040503050406030204" pitchFamily="18" charset="0"/>
                        </a:rPr>
                        <m:t>:  </m:t>
                      </m:r>
                      <m:r>
                        <a:rPr lang="ja-JP" altLang="en-US" sz="1600" i="1">
                          <a:latin typeface="Cambria Math" panose="02040503050406030204" pitchFamily="18" charset="0"/>
                        </a:rPr>
                        <m:t>プラズマ周波</m:t>
                      </m:r>
                    </m:oMath>
                  </a14:m>
                  <a:r>
                    <a:rPr kumimoji="1" lang="ja-JP" altLang="en-US" sz="1600" dirty="0" smtClean="0"/>
                    <a:t>数</a:t>
                  </a:r>
                  <a:endParaRPr kumimoji="1" lang="en-US" altLang="ja-JP" sz="1600" dirty="0" smtClean="0"/>
                </a:p>
                <a:p>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𝑛</m:t>
                          </m:r>
                        </m:e>
                        <m:sub>
                          <m:r>
                            <a:rPr kumimoji="1" lang="en-US" altLang="ja-JP" sz="1600" b="0" i="1" smtClean="0">
                              <a:latin typeface="Cambria Math" panose="02040503050406030204" pitchFamily="18" charset="0"/>
                            </a:rPr>
                            <m:t>𝑒</m:t>
                          </m:r>
                        </m:sub>
                      </m:sSub>
                      <m:r>
                        <a:rPr kumimoji="1" lang="en-US" altLang="ja-JP" sz="1600" b="0" i="1" smtClean="0">
                          <a:latin typeface="Cambria Math" panose="02040503050406030204" pitchFamily="18" charset="0"/>
                        </a:rPr>
                        <m:t>  :   </m:t>
                      </m:r>
                      <m:r>
                        <a:rPr lang="ja-JP" altLang="en-US" sz="1600" i="1">
                          <a:latin typeface="Cambria Math" panose="02040503050406030204" pitchFamily="18" charset="0"/>
                        </a:rPr>
                        <m:t>電子</m:t>
                      </m:r>
                    </m:oMath>
                  </a14:m>
                  <a:r>
                    <a:rPr kumimoji="1" lang="ja-JP" altLang="en-US" sz="1600" dirty="0" smtClean="0"/>
                    <a:t>密度</a:t>
                  </a:r>
                  <a:endParaRPr kumimoji="1" lang="en-US" altLang="ja-JP" sz="1600" dirty="0" smtClean="0"/>
                </a:p>
                <a:p>
                  <a:r>
                    <a:rPr lang="en-US" altLang="ja-JP" sz="1600" i="1" dirty="0"/>
                    <a:t>e</a:t>
                  </a:r>
                  <a:r>
                    <a:rPr lang="en-US" altLang="ja-JP" sz="1600" i="1" dirty="0" smtClean="0"/>
                    <a:t>     </a:t>
                  </a:r>
                  <a:r>
                    <a:rPr lang="en-US" altLang="ja-JP" sz="1600" dirty="0" smtClean="0"/>
                    <a:t>:</a:t>
                  </a:r>
                  <a:r>
                    <a:rPr lang="en-US" altLang="ja-JP" sz="1600" i="1" dirty="0" smtClean="0"/>
                    <a:t>    </a:t>
                  </a:r>
                  <a:r>
                    <a:rPr lang="ja-JP" altLang="en-US" sz="1600" dirty="0" smtClean="0"/>
                    <a:t>電荷素量</a:t>
                  </a:r>
                  <a:endParaRPr kumimoji="1" lang="ja-JP" altLang="en-US" sz="16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900314" y="43889"/>
                  <a:ext cx="1760804" cy="1013675"/>
                </a:xfrm>
                <a:prstGeom prst="rect">
                  <a:avLst/>
                </a:prstGeom>
                <a:blipFill rotWithShape="0">
                  <a:blip r:embed="rId28"/>
                  <a:stretch>
                    <a:fillRect l="-6557" t="-7831" r="-5574" b="-120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p:cNvSpPr txBox="1"/>
                <p:nvPr/>
              </p:nvSpPr>
              <p:spPr>
                <a:xfrm>
                  <a:off x="4843251" y="1022299"/>
                  <a:ext cx="2359070" cy="830997"/>
                </a:xfrm>
                <a:prstGeom prst="rect">
                  <a:avLst/>
                </a:prstGeom>
                <a:noFill/>
              </p:spPr>
              <p:txBody>
                <a:bodyPr wrap="square" rtlCol="0">
                  <a:spAutoFit/>
                </a:bodyPr>
                <a:lstStyle/>
                <a:p>
                  <a14:m>
                    <m:oMath xmlns:m="http://schemas.openxmlformats.org/officeDocument/2006/math">
                      <m:sSub>
                        <m:sSubPr>
                          <m:ctrlPr>
                            <a:rPr kumimoji="1" lang="en-US" altLang="ja-JP" sz="1600" i="1" smtClean="0">
                              <a:latin typeface="Cambria Math" panose="02040503050406030204" pitchFamily="18" charset="0"/>
                            </a:rPr>
                          </m:ctrlPr>
                        </m:sSubPr>
                        <m:e>
                          <m:r>
                            <a:rPr kumimoji="1" lang="ja-JP" altLang="en-US" sz="1600" i="1" smtClean="0">
                              <a:latin typeface="Cambria Math" panose="02040503050406030204" pitchFamily="18" charset="0"/>
                            </a:rPr>
                            <m:t>𝜀</m:t>
                          </m:r>
                        </m:e>
                        <m:sub>
                          <m:r>
                            <a:rPr kumimoji="1" lang="en-US" altLang="ja-JP" sz="1600" b="0" i="1" smtClean="0">
                              <a:latin typeface="Cambria Math" panose="02040503050406030204" pitchFamily="18" charset="0"/>
                            </a:rPr>
                            <m:t>0</m:t>
                          </m:r>
                        </m:sub>
                      </m:sSub>
                      <m:r>
                        <a:rPr kumimoji="1" lang="en-US" altLang="ja-JP" sz="1600" b="0" i="1" smtClean="0">
                          <a:latin typeface="Cambria Math" panose="02040503050406030204" pitchFamily="18" charset="0"/>
                        </a:rPr>
                        <m:t>  : </m:t>
                      </m:r>
                    </m:oMath>
                  </a14:m>
                  <a:r>
                    <a:rPr kumimoji="1" lang="ja-JP" altLang="en-US" sz="1600" dirty="0" smtClean="0"/>
                    <a:t>  真空誘電率</a:t>
                  </a:r>
                  <a:endParaRPr kumimoji="1" lang="en-US" altLang="ja-JP" sz="1600" dirty="0" smtClean="0"/>
                </a:p>
                <a:p>
                  <a:pPr/>
                  <a14:m>
                    <m:oMathPara xmlns:m="http://schemas.openxmlformats.org/officeDocument/2006/math">
                      <m:oMathParaPr>
                        <m:jc m:val="left"/>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𝑚</m:t>
                            </m:r>
                          </m:e>
                          <m:sub>
                            <m:r>
                              <a:rPr kumimoji="1" lang="en-US" altLang="ja-JP" sz="1600" b="0" i="1" smtClean="0">
                                <a:latin typeface="Cambria Math" panose="02040503050406030204" pitchFamily="18" charset="0"/>
                              </a:rPr>
                              <m:t>𝑒</m:t>
                            </m:r>
                          </m:sub>
                        </m:sSub>
                        <m:r>
                          <a:rPr kumimoji="1" lang="en-US" altLang="ja-JP" sz="1600" b="0" i="1" smtClean="0">
                            <a:latin typeface="Cambria Math" panose="02040503050406030204" pitchFamily="18" charset="0"/>
                          </a:rPr>
                          <m:t> : </m:t>
                        </m:r>
                        <m:r>
                          <a:rPr lang="ja-JP" altLang="en-US" sz="1600" i="1">
                            <a:latin typeface="Cambria Math" panose="02040503050406030204" pitchFamily="18" charset="0"/>
                          </a:rPr>
                          <m:t>電子</m:t>
                        </m:r>
                        <m:r>
                          <a:rPr lang="ja-JP" altLang="en-US" sz="1600" i="1" smtClean="0">
                            <a:latin typeface="Cambria Math" panose="02040503050406030204" pitchFamily="18" charset="0"/>
                          </a:rPr>
                          <m:t>質量</m:t>
                        </m:r>
                      </m:oMath>
                    </m:oMathPara>
                  </a14:m>
                  <a:endParaRPr lang="en-US" altLang="ja-JP" sz="1600" dirty="0" smtClean="0"/>
                </a:p>
                <a:p>
                  <a14:m>
                    <m:oMath xmlns:m="http://schemas.openxmlformats.org/officeDocument/2006/math">
                      <m:sSub>
                        <m:sSubPr>
                          <m:ctrlPr>
                            <a:rPr kumimoji="1" lang="en-US" altLang="ja-JP" sz="1600" i="1" smtClean="0">
                              <a:latin typeface="Cambria Math" panose="02040503050406030204" pitchFamily="18" charset="0"/>
                            </a:rPr>
                          </m:ctrlPr>
                        </m:sSubPr>
                        <m:e>
                          <m:r>
                            <a:rPr kumimoji="1" lang="ja-JP" altLang="en-US" sz="1600" i="1" smtClean="0">
                              <a:latin typeface="Cambria Math" panose="02040503050406030204" pitchFamily="18" charset="0"/>
                            </a:rPr>
                            <m:t>𝜔</m:t>
                          </m:r>
                        </m:e>
                        <m:sub>
                          <m:r>
                            <a:rPr kumimoji="1" lang="en-US" altLang="ja-JP" sz="1600" b="0" i="1" smtClean="0">
                              <a:latin typeface="Cambria Math" panose="02040503050406030204" pitchFamily="18" charset="0"/>
                            </a:rPr>
                            <m:t>0</m:t>
                          </m:r>
                        </m:sub>
                      </m:sSub>
                      <m:r>
                        <a:rPr kumimoji="1" lang="en-US" altLang="ja-JP" sz="1600" b="0" i="1" smtClean="0">
                          <a:latin typeface="Cambria Math" panose="02040503050406030204" pitchFamily="18" charset="0"/>
                        </a:rPr>
                        <m:t> : </m:t>
                      </m:r>
                      <m:r>
                        <a:rPr lang="ja-JP" altLang="en-US" sz="1600" i="1">
                          <a:latin typeface="Cambria Math" panose="02040503050406030204" pitchFamily="18" charset="0"/>
                        </a:rPr>
                        <m:t>入射</m:t>
                      </m:r>
                    </m:oMath>
                  </a14:m>
                  <a:r>
                    <a:rPr kumimoji="1" lang="ja-JP" altLang="en-US" sz="1600" dirty="0" smtClean="0"/>
                    <a:t>周波数</a:t>
                  </a:r>
                  <a:endParaRPr kumimoji="1" lang="en-US" altLang="ja-JP" sz="1600" dirty="0" smtClean="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843251" y="1022299"/>
                  <a:ext cx="2359070" cy="830997"/>
                </a:xfrm>
                <a:prstGeom prst="rect">
                  <a:avLst/>
                </a:prstGeom>
                <a:blipFill rotWithShape="0">
                  <a:blip r:embed="rId29"/>
                  <a:stretch>
                    <a:fillRect t="-3676" b="-7353"/>
                  </a:stretch>
                </a:blipFill>
              </p:spPr>
              <p:txBody>
                <a:bodyPr/>
                <a:lstStyle/>
                <a:p>
                  <a:r>
                    <a:rPr lang="ja-JP" altLang="en-US">
                      <a:noFill/>
                    </a:rPr>
                    <a:t> </a:t>
                  </a:r>
                </a:p>
              </p:txBody>
            </p:sp>
          </mc:Fallback>
        </mc:AlternateContent>
      </p:grpSp>
      <p:sp>
        <p:nvSpPr>
          <p:cNvPr id="22" name="テキスト ボックス 21"/>
          <p:cNvSpPr txBox="1"/>
          <p:nvPr/>
        </p:nvSpPr>
        <p:spPr>
          <a:xfrm>
            <a:off x="4244838" y="700715"/>
            <a:ext cx="4426223" cy="369332"/>
          </a:xfrm>
          <a:prstGeom prst="rect">
            <a:avLst/>
          </a:prstGeom>
          <a:noFill/>
        </p:spPr>
        <p:txBody>
          <a:bodyPr wrap="square" rtlCol="0">
            <a:spAutoFit/>
          </a:bodyPr>
          <a:lstStyle/>
          <a:p>
            <a:r>
              <a:rPr lang="ja-JP" altLang="en-US" u="sng" dirty="0" smtClean="0"/>
              <a:t>遮断（カットオフ）を利用した非接触な計測法</a:t>
            </a:r>
            <a:endParaRPr kumimoji="1" lang="ja-JP" altLang="en-US" u="sng" dirty="0"/>
          </a:p>
        </p:txBody>
      </p:sp>
      <p:sp>
        <p:nvSpPr>
          <p:cNvPr id="39" name="テキスト ボックス 38"/>
          <p:cNvSpPr txBox="1"/>
          <p:nvPr/>
        </p:nvSpPr>
        <p:spPr>
          <a:xfrm>
            <a:off x="5702638" y="1053808"/>
            <a:ext cx="3181712" cy="338554"/>
          </a:xfrm>
          <a:prstGeom prst="rect">
            <a:avLst/>
          </a:prstGeom>
          <a:noFill/>
        </p:spPr>
        <p:txBody>
          <a:bodyPr wrap="square" rtlCol="0">
            <a:spAutoFit/>
          </a:bodyPr>
          <a:lstStyle/>
          <a:p>
            <a:r>
              <a:rPr lang="ja-JP" altLang="en-US" sz="1600" dirty="0" smtClean="0"/>
              <a:t>プラズマからの反射波を計測する</a:t>
            </a:r>
            <a:endParaRPr kumimoji="1" lang="ja-JP" altLang="en-US" sz="1600" dirty="0"/>
          </a:p>
        </p:txBody>
      </p:sp>
      <p:cxnSp>
        <p:nvCxnSpPr>
          <p:cNvPr id="40" name="カギ線コネクタ 39"/>
          <p:cNvCxnSpPr>
            <a:endCxn id="39" idx="1"/>
          </p:cNvCxnSpPr>
          <p:nvPr/>
        </p:nvCxnSpPr>
        <p:spPr>
          <a:xfrm>
            <a:off x="5287894" y="1001172"/>
            <a:ext cx="414744" cy="22191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3" name="グループ化 42"/>
          <p:cNvGrpSpPr/>
          <p:nvPr/>
        </p:nvGrpSpPr>
        <p:grpSpPr>
          <a:xfrm>
            <a:off x="2753993" y="4390429"/>
            <a:ext cx="3512661" cy="1942858"/>
            <a:chOff x="5702637" y="4374066"/>
            <a:chExt cx="3512661" cy="1942858"/>
          </a:xfrm>
        </p:grpSpPr>
        <p:sp>
          <p:nvSpPr>
            <p:cNvPr id="37" name="テキスト ボックス 36"/>
            <p:cNvSpPr txBox="1"/>
            <p:nvPr/>
          </p:nvSpPr>
          <p:spPr>
            <a:xfrm>
              <a:off x="6012043" y="4374066"/>
              <a:ext cx="2978943" cy="307777"/>
            </a:xfrm>
            <a:prstGeom prst="rect">
              <a:avLst/>
            </a:prstGeom>
            <a:noFill/>
          </p:spPr>
          <p:txBody>
            <a:bodyPr wrap="square" rtlCol="0">
              <a:spAutoFit/>
            </a:bodyPr>
            <a:lstStyle/>
            <a:p>
              <a:r>
                <a:rPr kumimoji="1" lang="ja-JP" altLang="en-US" sz="1400" dirty="0" smtClean="0"/>
                <a:t>電子密度とカットオフ周波数の関係性</a:t>
              </a:r>
              <a:endParaRPr kumimoji="1" lang="ja-JP" altLang="en-US" sz="1400" dirty="0"/>
            </a:p>
          </p:txBody>
        </p:sp>
        <p:pic>
          <p:nvPicPr>
            <p:cNvPr id="41" name="図 4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702637" y="4647105"/>
              <a:ext cx="3512661" cy="1669819"/>
            </a:xfrm>
            <a:prstGeom prst="rect">
              <a:avLst/>
            </a:prstGeom>
          </p:spPr>
        </p:pic>
      </p:grpSp>
      <p:sp>
        <p:nvSpPr>
          <p:cNvPr id="42" name="テキスト ボックス 41"/>
          <p:cNvSpPr txBox="1"/>
          <p:nvPr/>
        </p:nvSpPr>
        <p:spPr>
          <a:xfrm>
            <a:off x="6147179" y="5462364"/>
            <a:ext cx="2940028" cy="584775"/>
          </a:xfrm>
          <a:prstGeom prst="rect">
            <a:avLst/>
          </a:prstGeom>
          <a:noFill/>
          <a:ln w="12700">
            <a:noFill/>
          </a:ln>
        </p:spPr>
        <p:txBody>
          <a:bodyPr wrap="square" rtlCol="0">
            <a:spAutoFit/>
          </a:bodyPr>
          <a:lstStyle/>
          <a:p>
            <a:pPr marL="285750" indent="-285750">
              <a:buFont typeface="Wingdings" panose="05000000000000000000" pitchFamily="2" charset="2"/>
              <a:buChar char="u"/>
            </a:pPr>
            <a:r>
              <a:rPr kumimoji="1" lang="ja-JP" altLang="en-US" sz="1600" b="1" dirty="0" smtClean="0"/>
              <a:t>高温プラズマ内部で非破壊で局所的な計測が可能</a:t>
            </a:r>
            <a:endParaRPr kumimoji="1" lang="ja-JP" altLang="en-US" sz="1600" b="1" dirty="0"/>
          </a:p>
        </p:txBody>
      </p:sp>
      <p:grpSp>
        <p:nvGrpSpPr>
          <p:cNvPr id="54" name="グループ化 53"/>
          <p:cNvGrpSpPr/>
          <p:nvPr/>
        </p:nvGrpSpPr>
        <p:grpSpPr>
          <a:xfrm>
            <a:off x="4375521" y="1699586"/>
            <a:ext cx="4712802" cy="1169582"/>
            <a:chOff x="4322318" y="1736875"/>
            <a:chExt cx="4712802" cy="1169582"/>
          </a:xfrm>
        </p:grpSpPr>
        <p:cxnSp>
          <p:nvCxnSpPr>
            <p:cNvPr id="45" name="カギ線コネクタ 44"/>
            <p:cNvCxnSpPr>
              <a:stCxn id="44" idx="0"/>
              <a:endCxn id="49" idx="1"/>
            </p:cNvCxnSpPr>
            <p:nvPr/>
          </p:nvCxnSpPr>
          <p:spPr>
            <a:xfrm rot="5400000" flipH="1" flipV="1">
              <a:off x="6551189" y="1894728"/>
              <a:ext cx="169308" cy="19215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4322318" y="1736875"/>
              <a:ext cx="4712802" cy="1169582"/>
              <a:chOff x="4322318" y="1736875"/>
              <a:chExt cx="4712802" cy="1169582"/>
            </a:xfrm>
          </p:grpSpPr>
          <p:sp>
            <p:nvSpPr>
              <p:cNvPr id="44" name="テキスト ボックス 43"/>
              <p:cNvSpPr txBox="1"/>
              <p:nvPr/>
            </p:nvSpPr>
            <p:spPr>
              <a:xfrm>
                <a:off x="4322318" y="2075460"/>
                <a:ext cx="4434894" cy="830997"/>
              </a:xfrm>
              <a:prstGeom prst="rect">
                <a:avLst/>
              </a:prstGeom>
              <a:noFill/>
              <a:ln w="12700">
                <a:solidFill>
                  <a:srgbClr val="FF0000"/>
                </a:solidFill>
              </a:ln>
            </p:spPr>
            <p:txBody>
              <a:bodyPr wrap="square" rtlCol="0">
                <a:spAutoFit/>
              </a:bodyPr>
              <a:lstStyle/>
              <a:p>
                <a:r>
                  <a:rPr kumimoji="1" lang="ja-JP" altLang="en-US" sz="1600" dirty="0" smtClean="0"/>
                  <a:t>過去の</a:t>
                </a:r>
                <a:r>
                  <a:rPr lang="ja-JP" altLang="en-US" sz="1600" dirty="0" smtClean="0"/>
                  <a:t>波動計測には、</a:t>
                </a:r>
                <a:r>
                  <a:rPr lang="ja-JP" altLang="en-US" sz="1600" u="sng" dirty="0" smtClean="0"/>
                  <a:t>磁気プローブ</a:t>
                </a:r>
                <a:r>
                  <a:rPr lang="ja-JP" altLang="en-US" sz="1600" dirty="0" smtClean="0"/>
                  <a:t>が主に用いられていた。しかし、プローブ計測では高温プラズマの内部領域を局所的に計測することは難しい。</a:t>
                </a:r>
                <a:endParaRPr kumimoji="1" lang="ja-JP" altLang="en-US" sz="1600" dirty="0"/>
              </a:p>
            </p:txBody>
          </p:sp>
          <p:sp>
            <p:nvSpPr>
              <p:cNvPr id="49" name="テキスト ボックス 48"/>
              <p:cNvSpPr txBox="1"/>
              <p:nvPr/>
            </p:nvSpPr>
            <p:spPr>
              <a:xfrm>
                <a:off x="6731922" y="1736875"/>
                <a:ext cx="2303198" cy="338554"/>
              </a:xfrm>
              <a:prstGeom prst="rect">
                <a:avLst/>
              </a:prstGeom>
              <a:noFill/>
            </p:spPr>
            <p:txBody>
              <a:bodyPr wrap="square" rtlCol="0">
                <a:spAutoFit/>
              </a:bodyPr>
              <a:lstStyle/>
              <a:p>
                <a:r>
                  <a:rPr lang="ja-JP" altLang="en-US" sz="1600" dirty="0" smtClean="0"/>
                  <a:t>周辺部の磁場揺動計測</a:t>
                </a:r>
                <a:endParaRPr kumimoji="1" lang="ja-JP" altLang="en-US" sz="1600" dirty="0"/>
              </a:p>
            </p:txBody>
          </p:sp>
        </p:grpSp>
      </p:grpSp>
    </p:spTree>
    <p:extLst>
      <p:ext uri="{BB962C8B-B14F-4D97-AF65-F5344CB8AC3E}">
        <p14:creationId xmlns:p14="http://schemas.microsoft.com/office/powerpoint/2010/main" val="220790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lang="ja-JP" altLang="en-US" sz="2400" dirty="0" smtClean="0"/>
              <a:t>計測原理</a:t>
            </a:r>
            <a:endParaRPr kumimoji="1" lang="ja-JP" altLang="en-US" sz="2400" dirty="0"/>
          </a:p>
        </p:txBody>
      </p:sp>
      <p:grpSp>
        <p:nvGrpSpPr>
          <p:cNvPr id="5" name="グループ化 4"/>
          <p:cNvGrpSpPr/>
          <p:nvPr/>
        </p:nvGrpSpPr>
        <p:grpSpPr>
          <a:xfrm>
            <a:off x="0" y="0"/>
            <a:ext cx="9144000" cy="360000"/>
            <a:chOff x="0" y="0"/>
            <a:chExt cx="9144000" cy="360000"/>
          </a:xfrm>
          <a:solidFill>
            <a:schemeClr val="accent6"/>
          </a:solidFill>
        </p:grpSpPr>
        <p:cxnSp>
          <p:nvCxnSpPr>
            <p:cNvPr id="6" name="直線コネクタ 5"/>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 name="グループ化 7"/>
          <p:cNvGrpSpPr/>
          <p:nvPr/>
        </p:nvGrpSpPr>
        <p:grpSpPr>
          <a:xfrm>
            <a:off x="0" y="6499878"/>
            <a:ext cx="9144000" cy="358122"/>
            <a:chOff x="0" y="6499878"/>
            <a:chExt cx="9144000" cy="358122"/>
          </a:xfrm>
          <a:solidFill>
            <a:schemeClr val="accent6"/>
          </a:solidFill>
        </p:grpSpPr>
        <p:cxnSp>
          <p:nvCxnSpPr>
            <p:cNvPr id="9" name="直線コネクタ 8"/>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グループ化 16"/>
          <p:cNvGrpSpPr/>
          <p:nvPr/>
        </p:nvGrpSpPr>
        <p:grpSpPr>
          <a:xfrm>
            <a:off x="101125" y="1166000"/>
            <a:ext cx="6101311" cy="2406768"/>
            <a:chOff x="1690922" y="649306"/>
            <a:chExt cx="6101311" cy="2406768"/>
          </a:xfrm>
        </p:grpSpPr>
        <p:grpSp>
          <p:nvGrpSpPr>
            <p:cNvPr id="18" name="グループ化 17"/>
            <p:cNvGrpSpPr/>
            <p:nvPr/>
          </p:nvGrpSpPr>
          <p:grpSpPr>
            <a:xfrm>
              <a:off x="1690922" y="649306"/>
              <a:ext cx="6101311" cy="2406768"/>
              <a:chOff x="1699311" y="2864000"/>
              <a:chExt cx="6101311" cy="2406768"/>
            </a:xfrm>
          </p:grpSpPr>
          <p:grpSp>
            <p:nvGrpSpPr>
              <p:cNvPr id="21" name="グループ化 20"/>
              <p:cNvGrpSpPr/>
              <p:nvPr/>
            </p:nvGrpSpPr>
            <p:grpSpPr>
              <a:xfrm>
                <a:off x="1699311" y="2864000"/>
                <a:ext cx="6101311" cy="2406768"/>
                <a:chOff x="1699311" y="2864000"/>
                <a:chExt cx="6101311" cy="2406768"/>
              </a:xfrm>
            </p:grpSpPr>
            <p:grpSp>
              <p:nvGrpSpPr>
                <p:cNvPr id="25" name="グループ化 24"/>
                <p:cNvGrpSpPr/>
                <p:nvPr/>
              </p:nvGrpSpPr>
              <p:grpSpPr>
                <a:xfrm>
                  <a:off x="1699311" y="2864000"/>
                  <a:ext cx="6101311" cy="2406768"/>
                  <a:chOff x="2135146" y="3896255"/>
                  <a:chExt cx="6101311" cy="2406768"/>
                </a:xfrm>
              </p:grpSpPr>
              <p:sp>
                <p:nvSpPr>
                  <p:cNvPr id="27" name="テキスト ボックス 4"/>
                  <p:cNvSpPr txBox="1"/>
                  <p:nvPr/>
                </p:nvSpPr>
                <p:spPr>
                  <a:xfrm>
                    <a:off x="5939850" y="3896255"/>
                    <a:ext cx="2296607" cy="3690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latin typeface="+mn-ea"/>
                      </a:rPr>
                      <a:t>Horn</a:t>
                    </a:r>
                    <a:r>
                      <a:rPr lang="en-US" altLang="ja-JP" sz="1600" b="1" dirty="0">
                        <a:latin typeface="+mn-ea"/>
                      </a:rPr>
                      <a:t> </a:t>
                    </a:r>
                    <a:r>
                      <a:rPr lang="en-US" altLang="ja-JP" sz="1400" b="1" dirty="0">
                        <a:latin typeface="+mn-ea"/>
                      </a:rPr>
                      <a:t>Antenna</a:t>
                    </a:r>
                    <a:endParaRPr lang="ja-JP" altLang="en-US" sz="1600" b="1" dirty="0">
                      <a:latin typeface="+mn-ea"/>
                    </a:endParaRPr>
                  </a:p>
                </p:txBody>
              </p:sp>
              <p:grpSp>
                <p:nvGrpSpPr>
                  <p:cNvPr id="28" name="グループ化 27"/>
                  <p:cNvGrpSpPr/>
                  <p:nvPr/>
                </p:nvGrpSpPr>
                <p:grpSpPr>
                  <a:xfrm>
                    <a:off x="2135146" y="3955104"/>
                    <a:ext cx="4703697" cy="2347919"/>
                    <a:chOff x="2135146" y="3955104"/>
                    <a:chExt cx="4703697" cy="2347919"/>
                  </a:xfrm>
                </p:grpSpPr>
                <p:sp>
                  <p:nvSpPr>
                    <p:cNvPr id="29" name="Oval 14"/>
                    <p:cNvSpPr>
                      <a:spLocks noChangeAspect="1" noChangeArrowheads="1"/>
                    </p:cNvSpPr>
                    <p:nvPr/>
                  </p:nvSpPr>
                  <p:spPr bwMode="auto">
                    <a:xfrm>
                      <a:off x="3812858" y="4287266"/>
                      <a:ext cx="288000" cy="28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08000" anchor="ctr" anchorCtr="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en-US" altLang="ja-JP" dirty="0">
                          <a:latin typeface="Adobe Gurmukhi" panose="01010101010101010101" pitchFamily="50" charset="0"/>
                          <a:cs typeface="Adobe Gurmukhi" panose="01010101010101010101" pitchFamily="50" charset="0"/>
                        </a:rPr>
                        <a:t>~</a:t>
                      </a:r>
                      <a:endParaRPr lang="ja-JP" altLang="en-US" dirty="0">
                        <a:latin typeface="Adobe Gurmukhi" panose="01010101010101010101" pitchFamily="50" charset="0"/>
                        <a:cs typeface="Adobe Gurmukhi" panose="01010101010101010101" pitchFamily="50" charset="0"/>
                      </a:endParaRPr>
                    </a:p>
                  </p:txBody>
                </p:sp>
                <p:sp>
                  <p:nvSpPr>
                    <p:cNvPr id="30" name="Line 12"/>
                    <p:cNvSpPr>
                      <a:spLocks noChangeShapeType="1"/>
                    </p:cNvSpPr>
                    <p:nvPr/>
                  </p:nvSpPr>
                  <p:spPr bwMode="auto">
                    <a:xfrm>
                      <a:off x="4111244" y="4451964"/>
                      <a:ext cx="2267017" cy="48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13" dirty="0"/>
                    </a:p>
                  </p:txBody>
                </p:sp>
                <p:sp>
                  <p:nvSpPr>
                    <p:cNvPr id="31" name="Line 17"/>
                    <p:cNvSpPr>
                      <a:spLocks noChangeShapeType="1"/>
                    </p:cNvSpPr>
                    <p:nvPr/>
                  </p:nvSpPr>
                  <p:spPr bwMode="auto">
                    <a:xfrm flipH="1" flipV="1">
                      <a:off x="5516161" y="5235702"/>
                      <a:ext cx="862099"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13" dirty="0"/>
                    </a:p>
                  </p:txBody>
                </p:sp>
                <p:sp>
                  <p:nvSpPr>
                    <p:cNvPr id="32" name="AutoShape 7"/>
                    <p:cNvSpPr>
                      <a:spLocks noChangeArrowheads="1"/>
                    </p:cNvSpPr>
                    <p:nvPr/>
                  </p:nvSpPr>
                  <p:spPr bwMode="auto">
                    <a:xfrm rot="16200000">
                      <a:off x="6393068" y="4231108"/>
                      <a:ext cx="430970" cy="460581"/>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endParaRPr lang="ja-JP" altLang="en-US" sz="1013" dirty="0"/>
                    </a:p>
                  </p:txBody>
                </p:sp>
                <p:sp>
                  <p:nvSpPr>
                    <p:cNvPr id="33" name="テキスト ボックス 13"/>
                    <p:cNvSpPr txBox="1"/>
                    <p:nvPr/>
                  </p:nvSpPr>
                  <p:spPr>
                    <a:xfrm>
                      <a:off x="3173748" y="3955104"/>
                      <a:ext cx="1187144" cy="33547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a:t>YIG Oscillator</a:t>
                      </a:r>
                      <a:endParaRPr lang="ja-JP" altLang="en-US" sz="1400" b="1" dirty="0"/>
                    </a:p>
                  </p:txBody>
                </p:sp>
                <p:sp>
                  <p:nvSpPr>
                    <p:cNvPr id="34" name="テキスト ボックス 14"/>
                    <p:cNvSpPr txBox="1"/>
                    <p:nvPr/>
                  </p:nvSpPr>
                  <p:spPr>
                    <a:xfrm>
                      <a:off x="2755944" y="4314113"/>
                      <a:ext cx="1086946"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u="sng" dirty="0"/>
                        <a:t>8</a:t>
                      </a:r>
                      <a:r>
                        <a:rPr lang="en-US" altLang="ja-JP" sz="1400" u="sng" dirty="0" smtClean="0"/>
                        <a:t> - 18 GHz</a:t>
                      </a:r>
                      <a:endParaRPr lang="ja-JP" altLang="en-US" sz="1400" u="sng" dirty="0"/>
                    </a:p>
                  </p:txBody>
                </p:sp>
                <p:grpSp>
                  <p:nvGrpSpPr>
                    <p:cNvPr id="35" name="グループ化 34"/>
                    <p:cNvGrpSpPr/>
                    <p:nvPr/>
                  </p:nvGrpSpPr>
                  <p:grpSpPr>
                    <a:xfrm>
                      <a:off x="4347111" y="5060704"/>
                      <a:ext cx="289181" cy="288000"/>
                      <a:chOff x="4495086" y="5011370"/>
                      <a:chExt cx="289181" cy="288000"/>
                    </a:xfrm>
                  </p:grpSpPr>
                  <p:sp>
                    <p:nvSpPr>
                      <p:cNvPr id="54" name="Oval 14"/>
                      <p:cNvSpPr>
                        <a:spLocks noChangeArrowheads="1"/>
                      </p:cNvSpPr>
                      <p:nvPr/>
                    </p:nvSpPr>
                    <p:spPr bwMode="auto">
                      <a:xfrm>
                        <a:off x="4495086" y="5011370"/>
                        <a:ext cx="289181" cy="28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endParaRPr lang="ja-JP" altLang="en-US" dirty="0">
                          <a:latin typeface="Adobe Gurmukhi" panose="01010101010101010101" pitchFamily="50" charset="0"/>
                          <a:cs typeface="Adobe Gurmukhi" panose="01010101010101010101" pitchFamily="50" charset="0"/>
                        </a:endParaRPr>
                      </a:p>
                    </p:txBody>
                  </p:sp>
                  <p:cxnSp>
                    <p:nvCxnSpPr>
                      <p:cNvPr id="55" name="直線コネクタ 54"/>
                      <p:cNvCxnSpPr>
                        <a:cxnSpLocks noChangeShapeType="1"/>
                        <a:stCxn id="54" idx="1"/>
                        <a:endCxn id="54" idx="5"/>
                      </p:cNvCxnSpPr>
                      <p:nvPr/>
                    </p:nvCxnSpPr>
                    <p:spPr bwMode="auto">
                      <a:xfrm>
                        <a:off x="4537436" y="5053547"/>
                        <a:ext cx="204481" cy="2036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6" name="直線コネクタ 55"/>
                      <p:cNvCxnSpPr>
                        <a:cxnSpLocks noChangeShapeType="1"/>
                        <a:stCxn id="54" idx="3"/>
                        <a:endCxn id="54" idx="7"/>
                      </p:cNvCxnSpPr>
                      <p:nvPr/>
                    </p:nvCxnSpPr>
                    <p:spPr bwMode="auto">
                      <a:xfrm flipV="1">
                        <a:off x="4537436" y="5053547"/>
                        <a:ext cx="204481" cy="2036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36" name="テキスト ボックス 17"/>
                    <p:cNvSpPr txBox="1"/>
                    <p:nvPr/>
                  </p:nvSpPr>
                  <p:spPr>
                    <a:xfrm>
                      <a:off x="2135146" y="5264516"/>
                      <a:ext cx="1683431"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t>Intermediate-frequency Oscillator</a:t>
                      </a:r>
                      <a:endParaRPr lang="ja-JP" altLang="en-US" sz="1400" dirty="0"/>
                    </a:p>
                  </p:txBody>
                </p:sp>
                <p:sp>
                  <p:nvSpPr>
                    <p:cNvPr id="37" name="Line 12"/>
                    <p:cNvSpPr>
                      <a:spLocks noChangeShapeType="1"/>
                    </p:cNvSpPr>
                    <p:nvPr/>
                  </p:nvSpPr>
                  <p:spPr bwMode="auto">
                    <a:xfrm flipV="1">
                      <a:off x="3561018" y="5225401"/>
                      <a:ext cx="786092" cy="103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13" dirty="0"/>
                    </a:p>
                  </p:txBody>
                </p:sp>
                <p:grpSp>
                  <p:nvGrpSpPr>
                    <p:cNvPr id="38" name="グループ化 37"/>
                    <p:cNvGrpSpPr/>
                    <p:nvPr/>
                  </p:nvGrpSpPr>
                  <p:grpSpPr>
                    <a:xfrm>
                      <a:off x="5235198" y="5065545"/>
                      <a:ext cx="289181" cy="288000"/>
                      <a:chOff x="4495086" y="5011370"/>
                      <a:chExt cx="289181" cy="288000"/>
                    </a:xfrm>
                  </p:grpSpPr>
                  <p:sp>
                    <p:nvSpPr>
                      <p:cNvPr id="51" name="Oval 14"/>
                      <p:cNvSpPr>
                        <a:spLocks noChangeAspect="1" noChangeArrowheads="1"/>
                      </p:cNvSpPr>
                      <p:nvPr/>
                    </p:nvSpPr>
                    <p:spPr bwMode="auto">
                      <a:xfrm>
                        <a:off x="4495086" y="5011370"/>
                        <a:ext cx="289181" cy="28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endParaRPr lang="ja-JP" altLang="en-US" dirty="0">
                          <a:latin typeface="Adobe Gurmukhi" panose="01010101010101010101" pitchFamily="50" charset="0"/>
                          <a:cs typeface="Adobe Gurmukhi" panose="01010101010101010101" pitchFamily="50" charset="0"/>
                        </a:endParaRPr>
                      </a:p>
                    </p:txBody>
                  </p:sp>
                  <p:cxnSp>
                    <p:nvCxnSpPr>
                      <p:cNvPr id="52" name="直線コネクタ 51"/>
                      <p:cNvCxnSpPr>
                        <a:cxnSpLocks noChangeShapeType="1"/>
                        <a:stCxn id="51" idx="1"/>
                        <a:endCxn id="51" idx="5"/>
                      </p:cNvCxnSpPr>
                      <p:nvPr/>
                    </p:nvCxnSpPr>
                    <p:spPr bwMode="auto">
                      <a:xfrm>
                        <a:off x="4537436" y="5053547"/>
                        <a:ext cx="204481" cy="2036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 name="直線コネクタ 52"/>
                      <p:cNvCxnSpPr>
                        <a:cxnSpLocks noChangeShapeType="1"/>
                        <a:stCxn id="51" idx="3"/>
                        <a:endCxn id="51" idx="7"/>
                      </p:cNvCxnSpPr>
                      <p:nvPr/>
                    </p:nvCxnSpPr>
                    <p:spPr bwMode="auto">
                      <a:xfrm flipV="1">
                        <a:off x="4537436" y="5053547"/>
                        <a:ext cx="204481" cy="20364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39" name="直線矢印コネクタ 38"/>
                    <p:cNvCxnSpPr>
                      <a:endCxn id="54" idx="0"/>
                    </p:cNvCxnSpPr>
                    <p:nvPr/>
                  </p:nvCxnSpPr>
                  <p:spPr>
                    <a:xfrm>
                      <a:off x="4491697" y="4461398"/>
                      <a:ext cx="5" cy="59930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Line 12"/>
                    <p:cNvSpPr>
                      <a:spLocks noChangeShapeType="1"/>
                    </p:cNvSpPr>
                    <p:nvPr/>
                  </p:nvSpPr>
                  <p:spPr bwMode="auto">
                    <a:xfrm>
                      <a:off x="4636294" y="5230381"/>
                      <a:ext cx="598528" cy="53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1013" dirty="0"/>
                    </a:p>
                  </p:txBody>
                </p:sp>
                <p:sp>
                  <p:nvSpPr>
                    <p:cNvPr id="41" name="テキスト ボックス 23"/>
                    <p:cNvSpPr txBox="1"/>
                    <p:nvPr/>
                  </p:nvSpPr>
                  <p:spPr>
                    <a:xfrm>
                      <a:off x="3938691" y="4912186"/>
                      <a:ext cx="655252" cy="30192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b="1" dirty="0">
                          <a:latin typeface="Arial" panose="020B0604020202020204" pitchFamily="34" charset="0"/>
                          <a:ea typeface="Arial Unicode MS" panose="020B0604020202020204" pitchFamily="50" charset="-128"/>
                          <a:cs typeface="Arial" panose="020B0604020202020204" pitchFamily="34" charset="0"/>
                        </a:rPr>
                        <a:t>SSB</a:t>
                      </a:r>
                    </a:p>
                  </p:txBody>
                </p:sp>
                <p:sp>
                  <p:nvSpPr>
                    <p:cNvPr id="42" name="テキスト ボックス 24"/>
                    <p:cNvSpPr txBox="1"/>
                    <p:nvPr/>
                  </p:nvSpPr>
                  <p:spPr>
                    <a:xfrm>
                      <a:off x="4795514" y="4866716"/>
                      <a:ext cx="702878" cy="30192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b="1" dirty="0">
                          <a:latin typeface="Arial" panose="020B0604020202020204" pitchFamily="34" charset="0"/>
                          <a:ea typeface="Arial Unicode MS" panose="020B0604020202020204" pitchFamily="50" charset="-128"/>
                          <a:cs typeface="Arial" panose="020B0604020202020204" pitchFamily="34" charset="0"/>
                        </a:rPr>
                        <a:t>Mixer</a:t>
                      </a:r>
                      <a:endParaRPr lang="ja-JP" altLang="en-US" sz="12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43" name="Rectangle 11"/>
                    <p:cNvSpPr>
                      <a:spLocks noChangeArrowheads="1"/>
                    </p:cNvSpPr>
                    <p:nvPr/>
                  </p:nvSpPr>
                  <p:spPr bwMode="auto">
                    <a:xfrm>
                      <a:off x="4038419" y="5591119"/>
                      <a:ext cx="1017820" cy="2979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spcBef>
                          <a:spcPct val="50000"/>
                        </a:spcBef>
                      </a:pPr>
                      <a:r>
                        <a:rPr lang="en-US" altLang="ja-JP" sz="1200" b="1" dirty="0" smtClean="0"/>
                        <a:t>I. Q.</a:t>
                      </a:r>
                      <a:endParaRPr lang="ja-JP" altLang="en-US" sz="1200" b="1" dirty="0"/>
                    </a:p>
                  </p:txBody>
                </p:sp>
                <p:sp>
                  <p:nvSpPr>
                    <p:cNvPr id="44" name="テキスト ボックス 26"/>
                    <p:cNvSpPr txBox="1"/>
                    <p:nvPr/>
                  </p:nvSpPr>
                  <p:spPr>
                    <a:xfrm>
                      <a:off x="2513385" y="4855783"/>
                      <a:ext cx="860065" cy="30777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t>150 MHz</a:t>
                      </a:r>
                      <a:endParaRPr lang="ja-JP" altLang="en-US" sz="1400" dirty="0"/>
                    </a:p>
                  </p:txBody>
                </p:sp>
                <p:cxnSp>
                  <p:nvCxnSpPr>
                    <p:cNvPr id="45" name="直線矢印コネクタ 44"/>
                    <p:cNvCxnSpPr/>
                    <p:nvPr/>
                  </p:nvCxnSpPr>
                  <p:spPr>
                    <a:xfrm flipH="1">
                      <a:off x="4722793" y="5882776"/>
                      <a:ext cx="238" cy="18559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4362101" y="5882776"/>
                      <a:ext cx="238" cy="18559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29"/>
                    <p:cNvSpPr txBox="1"/>
                    <p:nvPr/>
                  </p:nvSpPr>
                  <p:spPr>
                    <a:xfrm>
                      <a:off x="4517053" y="6055306"/>
                      <a:ext cx="576953" cy="24622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dirty="0" smtClean="0"/>
                        <a:t>cosine </a:t>
                      </a:r>
                      <a:endParaRPr lang="ja-JP" altLang="en-US" sz="1600" dirty="0"/>
                    </a:p>
                  </p:txBody>
                </p:sp>
                <p:sp>
                  <p:nvSpPr>
                    <p:cNvPr id="48" name="テキスト ボックス 30"/>
                    <p:cNvSpPr txBox="1"/>
                    <p:nvPr/>
                  </p:nvSpPr>
                  <p:spPr>
                    <a:xfrm>
                      <a:off x="4116005" y="6056802"/>
                      <a:ext cx="336631" cy="24622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dirty="0"/>
                        <a:t>s</a:t>
                      </a:r>
                      <a:r>
                        <a:rPr lang="en-US" altLang="ja-JP" sz="1600" dirty="0" smtClean="0"/>
                        <a:t>ine</a:t>
                      </a:r>
                      <a:endParaRPr lang="ja-JP" altLang="en-US" sz="1600" dirty="0"/>
                    </a:p>
                  </p:txBody>
                </p:sp>
                <p:cxnSp>
                  <p:nvCxnSpPr>
                    <p:cNvPr id="49" name="カギ線コネクタ 48"/>
                    <p:cNvCxnSpPr>
                      <a:cxnSpLocks noChangeShapeType="1"/>
                      <a:endCxn id="43" idx="1"/>
                    </p:cNvCxnSpPr>
                    <p:nvPr/>
                  </p:nvCxnSpPr>
                  <p:spPr bwMode="auto">
                    <a:xfrm rot="16200000" flipH="1">
                      <a:off x="3688136" y="5389798"/>
                      <a:ext cx="514681" cy="185886"/>
                    </a:xfrm>
                    <a:prstGeom prst="bentConnector2">
                      <a:avLst/>
                    </a:prstGeom>
                    <a:noFill/>
                    <a:ln w="9525"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0" name="カギ線コネクタ 49"/>
                    <p:cNvCxnSpPr>
                      <a:cxnSpLocks noChangeShapeType="1"/>
                      <a:stCxn id="51" idx="4"/>
                      <a:endCxn id="43" idx="3"/>
                    </p:cNvCxnSpPr>
                    <p:nvPr/>
                  </p:nvCxnSpPr>
                  <p:spPr bwMode="auto">
                    <a:xfrm rot="5400000">
                      <a:off x="5024746" y="5385038"/>
                      <a:ext cx="386537" cy="323550"/>
                    </a:xfrm>
                    <a:prstGeom prst="bentConnector2">
                      <a:avLst/>
                    </a:prstGeom>
                    <a:noFill/>
                    <a:ln w="9525" algn="ctr">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sp>
              <p:nvSpPr>
                <p:cNvPr id="26" name="AutoShape 7"/>
                <p:cNvSpPr>
                  <a:spLocks noChangeArrowheads="1"/>
                </p:cNvSpPr>
                <p:nvPr/>
              </p:nvSpPr>
              <p:spPr bwMode="auto">
                <a:xfrm rot="16200000">
                  <a:off x="5957233" y="3971092"/>
                  <a:ext cx="430970" cy="460581"/>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endParaRPr lang="ja-JP" altLang="en-US" sz="1013" dirty="0"/>
                </a:p>
              </p:txBody>
            </p:sp>
          </p:grpSp>
          <p:sp>
            <p:nvSpPr>
              <p:cNvPr id="22" name="テキスト ボックス 46"/>
              <p:cNvSpPr txBox="1"/>
              <p:nvPr/>
            </p:nvSpPr>
            <p:spPr>
              <a:xfrm>
                <a:off x="6495432" y="3336810"/>
                <a:ext cx="703975" cy="184666"/>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i="1" dirty="0" smtClean="0"/>
                  <a:t>transmitter</a:t>
                </a:r>
                <a:endParaRPr lang="ja-JP" altLang="en-US" sz="1200" i="1" dirty="0"/>
              </a:p>
            </p:txBody>
          </p:sp>
          <p:sp>
            <p:nvSpPr>
              <p:cNvPr id="23" name="Oval 14"/>
              <p:cNvSpPr>
                <a:spLocks noChangeAspect="1" noChangeArrowheads="1"/>
              </p:cNvSpPr>
              <p:nvPr/>
            </p:nvSpPr>
            <p:spPr bwMode="auto">
              <a:xfrm>
                <a:off x="2813938" y="4056787"/>
                <a:ext cx="288000" cy="28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108000" anchor="ctr" anchorCtr="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en-US" altLang="ja-JP" dirty="0">
                    <a:latin typeface="Adobe Gurmukhi" panose="01010101010101010101" pitchFamily="50" charset="0"/>
                    <a:cs typeface="Adobe Gurmukhi" panose="01010101010101010101" pitchFamily="50" charset="0"/>
                  </a:rPr>
                  <a:t>~</a:t>
                </a:r>
                <a:endParaRPr lang="ja-JP" altLang="en-US" dirty="0">
                  <a:latin typeface="Adobe Gurmukhi" panose="01010101010101010101" pitchFamily="50" charset="0"/>
                  <a:cs typeface="Adobe Gurmukhi" panose="01010101010101010101" pitchFamily="50" charset="0"/>
                </a:endParaRPr>
              </a:p>
            </p:txBody>
          </p:sp>
          <p:sp>
            <p:nvSpPr>
              <p:cNvPr id="24" name="テキスト ボックス 48"/>
              <p:cNvSpPr txBox="1"/>
              <p:nvPr/>
            </p:nvSpPr>
            <p:spPr>
              <a:xfrm>
                <a:off x="6495432" y="4108454"/>
                <a:ext cx="494366" cy="184666"/>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i="1" dirty="0" smtClean="0"/>
                  <a:t>receiver</a:t>
                </a:r>
                <a:endParaRPr lang="ja-JP" altLang="en-US" sz="1200" i="1" dirty="0"/>
              </a:p>
            </p:txBody>
          </p:sp>
        </p:grpSp>
        <p:sp>
          <p:nvSpPr>
            <p:cNvPr id="19" name="テキスト ボックス 39"/>
            <p:cNvSpPr txBox="1"/>
            <p:nvPr/>
          </p:nvSpPr>
          <p:spPr>
            <a:xfrm>
              <a:off x="4700598" y="2608223"/>
              <a:ext cx="804451" cy="184666"/>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i="1" dirty="0" smtClean="0"/>
                <a:t>demodulator</a:t>
              </a:r>
              <a:endParaRPr lang="ja-JP" altLang="en-US" sz="1200" i="1" dirty="0"/>
            </a:p>
          </p:txBody>
        </p:sp>
        <p:sp>
          <p:nvSpPr>
            <p:cNvPr id="20" name="テキスト ボックス 40"/>
            <p:cNvSpPr txBox="1"/>
            <p:nvPr/>
          </p:nvSpPr>
          <p:spPr>
            <a:xfrm>
              <a:off x="3140781" y="1516477"/>
              <a:ext cx="813492" cy="184666"/>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i="1" dirty="0" smtClean="0"/>
                <a:t>Up-converter</a:t>
              </a:r>
              <a:endParaRPr lang="ja-JP" altLang="en-US" sz="1200" i="1" dirty="0"/>
            </a:p>
          </p:txBody>
        </p:sp>
      </p:grpSp>
      <mc:AlternateContent xmlns:mc="http://schemas.openxmlformats.org/markup-compatibility/2006" xmlns:a14="http://schemas.microsoft.com/office/drawing/2010/main">
        <mc:Choice Requires="a14">
          <p:sp>
            <p:nvSpPr>
              <p:cNvPr id="57" name="正方形/長方形 56"/>
              <p:cNvSpPr/>
              <p:nvPr/>
            </p:nvSpPr>
            <p:spPr>
              <a:xfrm>
                <a:off x="2604639" y="5797220"/>
                <a:ext cx="3490516" cy="625812"/>
              </a:xfrm>
              <a:prstGeom prst="rect">
                <a:avLst/>
              </a:prstGeom>
            </p:spPr>
            <p:txBody>
              <a:bodyPr wrap="square">
                <a:spAutoFit/>
              </a:bodyPr>
              <a:lstStyle/>
              <a:p>
                <a14:m>
                  <m:oMath xmlns:m="http://schemas.openxmlformats.org/officeDocument/2006/math">
                    <m:r>
                      <a:rPr lang="ja-JP" altLang="en-US" sz="1600" i="1" smtClean="0">
                        <a:solidFill>
                          <a:schemeClr val="tx1"/>
                        </a:solidFill>
                        <a:latin typeface="Cambria Math" panose="02040503050406030204" pitchFamily="18" charset="0"/>
                      </a:rPr>
                      <m:t>𝜙</m:t>
                    </m:r>
                    <m:r>
                      <a:rPr lang="en-US" altLang="ja-JP" sz="1600" i="1">
                        <a:solidFill>
                          <a:schemeClr val="tx1"/>
                        </a:solidFill>
                        <a:latin typeface="Cambria Math" panose="02040503050406030204" pitchFamily="18" charset="0"/>
                      </a:rPr>
                      <m:t> :</m:t>
                    </m:r>
                  </m:oMath>
                </a14:m>
                <a:r>
                  <a:rPr lang="en-US" altLang="ja-JP" sz="1600" dirty="0" smtClean="0">
                    <a:solidFill>
                      <a:schemeClr val="tx1"/>
                    </a:solidFill>
                  </a:rPr>
                  <a:t> </a:t>
                </a:r>
                <a:r>
                  <a:rPr lang="ja-JP" altLang="en-US" sz="1600" dirty="0" smtClean="0">
                    <a:solidFill>
                      <a:schemeClr val="tx1"/>
                    </a:solidFill>
                  </a:rPr>
                  <a:t>信号の位相成分</a:t>
                </a:r>
                <a:endParaRPr lang="en-US" altLang="ja-JP" sz="1600" dirty="0" smtClean="0">
                  <a:solidFill>
                    <a:schemeClr val="tx1"/>
                  </a:solidFill>
                </a:endParaRPr>
              </a:p>
              <a:p>
                <a14:m>
                  <m:oMath xmlns:m="http://schemas.openxmlformats.org/officeDocument/2006/math">
                    <m:r>
                      <a:rPr lang="ja-JP" altLang="en-US" sz="1600" i="1">
                        <a:solidFill>
                          <a:schemeClr val="tx1"/>
                        </a:solidFill>
                        <a:latin typeface="Cambria Math" panose="02040503050406030204" pitchFamily="18" charset="0"/>
                      </a:rPr>
                      <m:t>𝜙</m:t>
                    </m:r>
                    <m:r>
                      <a:rPr lang="en-US" altLang="ja-JP" sz="1600" i="1">
                        <a:solidFill>
                          <a:schemeClr val="tx1"/>
                        </a:solidFill>
                        <a:latin typeface="Cambria Math" panose="02040503050406030204" pitchFamily="18" charset="0"/>
                        <a:ea typeface="Cambria Math" panose="02040503050406030204" pitchFamily="18" charset="0"/>
                      </a:rPr>
                      <m:t>=</m:t>
                    </m:r>
                    <m:sSub>
                      <m:sSubPr>
                        <m:ctrlPr>
                          <a:rPr lang="en-US" altLang="ja-JP" sz="1600" i="1">
                            <a:solidFill>
                              <a:schemeClr val="tx1"/>
                            </a:solidFill>
                            <a:latin typeface="Cambria Math" panose="02040503050406030204" pitchFamily="18" charset="0"/>
                            <a:ea typeface="Cambria Math" panose="02040503050406030204" pitchFamily="18" charset="0"/>
                          </a:rPr>
                        </m:ctrlPr>
                      </m:sSubPr>
                      <m:e>
                        <m:r>
                          <a:rPr lang="ja-JP" altLang="en-US" sz="1600" i="1">
                            <a:solidFill>
                              <a:schemeClr val="tx1"/>
                            </a:solidFill>
                            <a:latin typeface="Cambria Math" panose="02040503050406030204" pitchFamily="18" charset="0"/>
                            <a:ea typeface="Cambria Math" panose="02040503050406030204" pitchFamily="18" charset="0"/>
                          </a:rPr>
                          <m:t>𝜙</m:t>
                        </m:r>
                      </m:e>
                      <m:sub>
                        <m:r>
                          <a:rPr lang="en-US" altLang="ja-JP" sz="1600" i="1">
                            <a:solidFill>
                              <a:schemeClr val="tx1"/>
                            </a:solidFill>
                            <a:latin typeface="Cambria Math" panose="02040503050406030204" pitchFamily="18" charset="0"/>
                            <a:ea typeface="Cambria Math" panose="02040503050406030204" pitchFamily="18" charset="0"/>
                          </a:rPr>
                          <m:t>0</m:t>
                        </m:r>
                      </m:sub>
                    </m:sSub>
                    <m:r>
                      <a:rPr lang="en-US" altLang="ja-JP" sz="1600" i="1">
                        <a:solidFill>
                          <a:schemeClr val="tx1"/>
                        </a:solidFill>
                        <a:latin typeface="Cambria Math" panose="02040503050406030204" pitchFamily="18" charset="0"/>
                        <a:ea typeface="Cambria Math" panose="02040503050406030204" pitchFamily="18" charset="0"/>
                      </a:rPr>
                      <m:t>+</m:t>
                    </m:r>
                    <m:r>
                      <a:rPr lang="ja-JP" altLang="en-US" sz="1600" i="1" smtClean="0">
                        <a:solidFill>
                          <a:srgbClr val="FF0000"/>
                        </a:solidFill>
                        <a:latin typeface="Cambria Math" panose="02040503050406030204" pitchFamily="18" charset="0"/>
                        <a:ea typeface="Cambria Math" panose="02040503050406030204" pitchFamily="18" charset="0"/>
                      </a:rPr>
                      <m:t>𝛿𝜙</m:t>
                    </m:r>
                    <m:r>
                      <a:rPr lang="ja-JP" altLang="en-US" sz="1600" i="1">
                        <a:solidFill>
                          <a:schemeClr val="tx1"/>
                        </a:solidFill>
                        <a:latin typeface="Cambria Math" panose="02040503050406030204" pitchFamily="18" charset="0"/>
                        <a:ea typeface="Cambria Math" panose="02040503050406030204" pitchFamily="18" charset="0"/>
                      </a:rPr>
                      <m:t>　　</m:t>
                    </m:r>
                    <m:r>
                      <a:rPr lang="ja-JP" altLang="en-US" sz="1600" i="1" smtClean="0">
                        <a:solidFill>
                          <a:srgbClr val="FF0000"/>
                        </a:solidFill>
                        <a:latin typeface="Cambria Math" panose="02040503050406030204" pitchFamily="18" charset="0"/>
                        <a:ea typeface="Cambria Math" panose="02040503050406030204" pitchFamily="18" charset="0"/>
                      </a:rPr>
                      <m:t>𝛿𝜙</m:t>
                    </m:r>
                    <m:r>
                      <a:rPr lang="en-US" altLang="ja-JP" sz="1600" i="1">
                        <a:solidFill>
                          <a:schemeClr val="tx1"/>
                        </a:solidFill>
                        <a:latin typeface="Cambria Math" panose="02040503050406030204" pitchFamily="18" charset="0"/>
                        <a:ea typeface="Cambria Math" panose="02040503050406030204" pitchFamily="18" charset="0"/>
                      </a:rPr>
                      <m:t> :</m:t>
                    </m:r>
                  </m:oMath>
                </a14:m>
                <a:r>
                  <a:rPr lang="ja-JP" altLang="en-US" sz="1600" dirty="0" smtClean="0">
                    <a:solidFill>
                      <a:schemeClr val="tx1"/>
                    </a:solidFill>
                  </a:rPr>
                  <a:t> </a:t>
                </a:r>
                <a:r>
                  <a:rPr lang="ja-JP" altLang="en-US" sz="1600" u="sng" dirty="0" smtClean="0">
                    <a:solidFill>
                      <a:srgbClr val="FF0000"/>
                    </a:solidFill>
                  </a:rPr>
                  <a:t>密度揺動成分</a:t>
                </a:r>
                <a:endParaRPr lang="ja-JP" altLang="en-US" sz="1600" u="sng" dirty="0">
                  <a:solidFill>
                    <a:srgbClr val="FF0000"/>
                  </a:solidFill>
                </a:endParaRPr>
              </a:p>
            </p:txBody>
          </p:sp>
        </mc:Choice>
        <mc:Fallback xmlns="">
          <p:sp>
            <p:nvSpPr>
              <p:cNvPr id="57" name="正方形/長方形 56"/>
              <p:cNvSpPr>
                <a:spLocks noRot="1" noChangeAspect="1" noMove="1" noResize="1" noEditPoints="1" noAdjustHandles="1" noChangeArrowheads="1" noChangeShapeType="1" noTextEdit="1"/>
              </p:cNvSpPr>
              <p:nvPr/>
            </p:nvSpPr>
            <p:spPr>
              <a:xfrm>
                <a:off x="2604639" y="5797220"/>
                <a:ext cx="3490516" cy="625812"/>
              </a:xfrm>
              <a:prstGeom prst="rect">
                <a:avLst/>
              </a:prstGeom>
              <a:blipFill rotWithShape="0">
                <a:blip r:embed="rId2"/>
                <a:stretch>
                  <a:fillRect t="-4854" b="-8738"/>
                </a:stretch>
              </a:blipFill>
            </p:spPr>
            <p:txBody>
              <a:bodyPr/>
              <a:lstStyle/>
              <a:p>
                <a:r>
                  <a:rPr lang="ja-JP" altLang="en-US">
                    <a:noFill/>
                  </a:rPr>
                  <a:t> </a:t>
                </a:r>
              </a:p>
            </p:txBody>
          </p:sp>
        </mc:Fallback>
      </mc:AlternateContent>
      <p:grpSp>
        <p:nvGrpSpPr>
          <p:cNvPr id="59" name="グループ化 58"/>
          <p:cNvGrpSpPr/>
          <p:nvPr/>
        </p:nvGrpSpPr>
        <p:grpSpPr>
          <a:xfrm>
            <a:off x="411565" y="5185743"/>
            <a:ext cx="4554413" cy="1145058"/>
            <a:chOff x="361572" y="4271537"/>
            <a:chExt cx="4554413" cy="1145058"/>
          </a:xfrm>
        </p:grpSpPr>
        <mc:AlternateContent xmlns:mc="http://schemas.openxmlformats.org/markup-compatibility/2006" xmlns:a14="http://schemas.microsoft.com/office/drawing/2010/main">
          <mc:Choice Requires="a14">
            <p:sp>
              <p:nvSpPr>
                <p:cNvPr id="60" name="テキスト ボックス 59"/>
                <p:cNvSpPr txBox="1"/>
                <p:nvPr/>
              </p:nvSpPr>
              <p:spPr>
                <a:xfrm>
                  <a:off x="2937588" y="4271537"/>
                  <a:ext cx="1978397" cy="553228"/>
                </a:xfrm>
                <a:prstGeom prst="rect">
                  <a:avLst/>
                </a:prstGeom>
                <a:noFill/>
                <a:ln w="19050">
                  <a:noFill/>
                </a:ln>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14:m>
                    <m:oMathPara xmlns:m="http://schemas.openxmlformats.org/officeDocument/2006/math">
                      <m:oMathParaPr>
                        <m:jc m:val="center"/>
                      </m:oMathParaPr>
                      <m:oMath xmlns:m="http://schemas.openxmlformats.org/officeDocument/2006/math">
                        <m:r>
                          <a:rPr lang="en-US" altLang="ja-JP" sz="1600" i="1" smtClean="0">
                            <a:ln w="0">
                              <a:solidFill>
                                <a:schemeClr val="tx1"/>
                              </a:solidFill>
                            </a:ln>
                            <a:solidFill>
                              <a:sysClr val="windowText" lastClr="000000"/>
                            </a:solidFill>
                            <a:effectLst/>
                            <a:latin typeface="Cambria Math" panose="02040503050406030204" pitchFamily="18" charset="0"/>
                          </a:rPr>
                          <m:t> </m:t>
                        </m:r>
                        <m:r>
                          <a:rPr lang="ja-JP" altLang="en-US" sz="1600" i="1" smtClean="0">
                            <a:ln w="0">
                              <a:solidFill>
                                <a:schemeClr val="tx1"/>
                              </a:solidFill>
                            </a:ln>
                            <a:solidFill>
                              <a:sysClr val="windowText" lastClr="000000"/>
                            </a:solidFill>
                            <a:effectLst/>
                            <a:latin typeface="Cambria Math" panose="02040503050406030204" pitchFamily="18" charset="0"/>
                          </a:rPr>
                          <m:t>𝜙</m:t>
                        </m:r>
                        <m:r>
                          <a:rPr lang="en-US" altLang="ja-JP" sz="1600" i="1">
                            <a:ln w="0">
                              <a:solidFill>
                                <a:schemeClr val="tx1"/>
                              </a:solidFill>
                            </a:ln>
                            <a:solidFill>
                              <a:sysClr val="windowText" lastClr="000000"/>
                            </a:solidFill>
                            <a:effectLst/>
                            <a:latin typeface="Cambria Math" panose="02040503050406030204" pitchFamily="18" charset="0"/>
                          </a:rPr>
                          <m:t>=</m:t>
                        </m:r>
                        <m:func>
                          <m:funcPr>
                            <m:ctrlPr>
                              <a:rPr lang="en-US" altLang="ja-JP" sz="1600" i="1">
                                <a:ln w="0">
                                  <a:solidFill>
                                    <a:schemeClr val="tx1"/>
                                  </a:solidFill>
                                </a:ln>
                                <a:solidFill>
                                  <a:sysClr val="windowText" lastClr="000000"/>
                                </a:solidFill>
                                <a:effectLst/>
                                <a:latin typeface="Cambria Math" panose="02040503050406030204" pitchFamily="18" charset="0"/>
                              </a:rPr>
                            </m:ctrlPr>
                          </m:funcPr>
                          <m:fName>
                            <m:sSup>
                              <m:sSupPr>
                                <m:ctrlPr>
                                  <a:rPr lang="en-US" altLang="ja-JP" sz="1600" i="1">
                                    <a:ln w="0">
                                      <a:solidFill>
                                        <a:schemeClr val="tx1"/>
                                      </a:solidFill>
                                    </a:ln>
                                    <a:solidFill>
                                      <a:sysClr val="windowText" lastClr="000000"/>
                                    </a:solidFill>
                                    <a:effectLst/>
                                    <a:latin typeface="Cambria Math" panose="02040503050406030204" pitchFamily="18" charset="0"/>
                                  </a:rPr>
                                </m:ctrlPr>
                              </m:sSupPr>
                              <m:e>
                                <m:r>
                                  <m:rPr>
                                    <m:sty m:val="p"/>
                                  </m:rPr>
                                  <a:rPr lang="en-US" altLang="ja-JP" sz="1600">
                                    <a:ln w="0">
                                      <a:solidFill>
                                        <a:schemeClr val="tx1"/>
                                      </a:solidFill>
                                    </a:ln>
                                    <a:solidFill>
                                      <a:sysClr val="windowText" lastClr="000000"/>
                                    </a:solidFill>
                                    <a:effectLst/>
                                    <a:latin typeface="Cambria Math" panose="02040503050406030204" pitchFamily="18" charset="0"/>
                                  </a:rPr>
                                  <m:t>tan</m:t>
                                </m:r>
                              </m:e>
                              <m:sup>
                                <m:r>
                                  <a:rPr lang="en-US" altLang="ja-JP" sz="1600" i="1">
                                    <a:ln w="0">
                                      <a:solidFill>
                                        <a:schemeClr val="tx1"/>
                                      </a:solidFill>
                                    </a:ln>
                                    <a:solidFill>
                                      <a:sysClr val="windowText" lastClr="000000"/>
                                    </a:solidFill>
                                    <a:effectLst/>
                                    <a:latin typeface="Cambria Math" panose="02040503050406030204" pitchFamily="18" charset="0"/>
                                  </a:rPr>
                                  <m:t>−1</m:t>
                                </m:r>
                              </m:sup>
                            </m:sSup>
                          </m:fName>
                          <m:e>
                            <m:d>
                              <m:dPr>
                                <m:ctrlPr>
                                  <a:rPr lang="en-US" altLang="ja-JP" sz="1600" i="1">
                                    <a:ln w="0">
                                      <a:solidFill>
                                        <a:schemeClr val="tx1"/>
                                      </a:solidFill>
                                    </a:ln>
                                    <a:solidFill>
                                      <a:sysClr val="windowText" lastClr="000000"/>
                                    </a:solidFill>
                                    <a:effectLst/>
                                    <a:latin typeface="Cambria Math" panose="02040503050406030204" pitchFamily="18" charset="0"/>
                                  </a:rPr>
                                </m:ctrlPr>
                              </m:dPr>
                              <m:e>
                                <m:f>
                                  <m:fPr>
                                    <m:ctrlPr>
                                      <a:rPr lang="en-US" altLang="ja-JP" sz="1600" i="1">
                                        <a:ln w="0">
                                          <a:solidFill>
                                            <a:schemeClr val="tx1"/>
                                          </a:solidFill>
                                        </a:ln>
                                        <a:solidFill>
                                          <a:sysClr val="windowText" lastClr="000000"/>
                                        </a:solidFill>
                                        <a:effectLst/>
                                        <a:latin typeface="Cambria Math" panose="02040503050406030204" pitchFamily="18" charset="0"/>
                                      </a:rPr>
                                    </m:ctrlPr>
                                  </m:fPr>
                                  <m:num>
                                    <m:func>
                                      <m:funcPr>
                                        <m:ctrlPr>
                                          <a:rPr lang="en-US" altLang="ja-JP" sz="1600" i="1">
                                            <a:ln w="0">
                                              <a:solidFill>
                                                <a:schemeClr val="tx1"/>
                                              </a:solidFill>
                                            </a:ln>
                                            <a:solidFill>
                                              <a:sysClr val="windowText" lastClr="000000"/>
                                            </a:solidFill>
                                            <a:effectLst/>
                                            <a:latin typeface="Cambria Math" panose="02040503050406030204" pitchFamily="18" charset="0"/>
                                          </a:rPr>
                                        </m:ctrlPr>
                                      </m:funcPr>
                                      <m:fName>
                                        <m:r>
                                          <m:rPr>
                                            <m:sty m:val="p"/>
                                          </m:rPr>
                                          <a:rPr lang="en-US" altLang="ja-JP" sz="1600">
                                            <a:ln w="0">
                                              <a:solidFill>
                                                <a:schemeClr val="tx1"/>
                                              </a:solidFill>
                                            </a:ln>
                                            <a:solidFill>
                                              <a:sysClr val="windowText" lastClr="000000"/>
                                            </a:solidFill>
                                            <a:effectLst/>
                                            <a:latin typeface="Cambria Math" panose="02040503050406030204" pitchFamily="18" charset="0"/>
                                          </a:rPr>
                                          <m:t>sin</m:t>
                                        </m:r>
                                      </m:fName>
                                      <m:e>
                                        <m:r>
                                          <a:rPr lang="ja-JP" altLang="en-US" sz="1600" i="1" smtClean="0">
                                            <a:ln w="0">
                                              <a:solidFill>
                                                <a:schemeClr val="tx1"/>
                                              </a:solidFill>
                                            </a:ln>
                                            <a:solidFill>
                                              <a:sysClr val="windowText" lastClr="000000"/>
                                            </a:solidFill>
                                            <a:effectLst/>
                                            <a:latin typeface="Cambria Math" panose="02040503050406030204" pitchFamily="18" charset="0"/>
                                          </a:rPr>
                                          <m:t>𝜙</m:t>
                                        </m:r>
                                      </m:e>
                                    </m:func>
                                  </m:num>
                                  <m:den>
                                    <m:func>
                                      <m:funcPr>
                                        <m:ctrlPr>
                                          <a:rPr lang="en-US" altLang="ja-JP" sz="1600" i="1">
                                            <a:ln w="0">
                                              <a:solidFill>
                                                <a:schemeClr val="tx1"/>
                                              </a:solidFill>
                                            </a:ln>
                                            <a:solidFill>
                                              <a:sysClr val="windowText" lastClr="000000"/>
                                            </a:solidFill>
                                            <a:effectLst/>
                                            <a:latin typeface="Cambria Math" panose="02040503050406030204" pitchFamily="18" charset="0"/>
                                          </a:rPr>
                                        </m:ctrlPr>
                                      </m:funcPr>
                                      <m:fName>
                                        <m:r>
                                          <m:rPr>
                                            <m:sty m:val="p"/>
                                          </m:rPr>
                                          <a:rPr lang="en-US" altLang="ja-JP" sz="1600">
                                            <a:ln w="0">
                                              <a:solidFill>
                                                <a:schemeClr val="tx1"/>
                                              </a:solidFill>
                                            </a:ln>
                                            <a:solidFill>
                                              <a:sysClr val="windowText" lastClr="000000"/>
                                            </a:solidFill>
                                            <a:effectLst/>
                                            <a:latin typeface="Cambria Math" panose="02040503050406030204" pitchFamily="18" charset="0"/>
                                          </a:rPr>
                                          <m:t>cos</m:t>
                                        </m:r>
                                      </m:fName>
                                      <m:e>
                                        <m:r>
                                          <a:rPr lang="ja-JP" altLang="en-US" sz="1600" i="1" smtClean="0">
                                            <a:ln w="0">
                                              <a:solidFill>
                                                <a:schemeClr val="tx1"/>
                                              </a:solidFill>
                                            </a:ln>
                                            <a:solidFill>
                                              <a:sysClr val="windowText" lastClr="000000"/>
                                            </a:solidFill>
                                            <a:effectLst/>
                                            <a:latin typeface="Cambria Math" panose="02040503050406030204" pitchFamily="18" charset="0"/>
                                          </a:rPr>
                                          <m:t>𝜙</m:t>
                                        </m:r>
                                      </m:e>
                                    </m:func>
                                  </m:den>
                                </m:f>
                              </m:e>
                            </m:d>
                          </m:e>
                        </m:func>
                      </m:oMath>
                    </m:oMathPara>
                  </a14:m>
                  <a:endParaRPr lang="en-US" altLang="ja-JP" sz="1600" dirty="0" smtClean="0">
                    <a:ln w="0">
                      <a:solidFill>
                        <a:schemeClr val="tx1"/>
                      </a:solidFill>
                    </a:ln>
                    <a:solidFill>
                      <a:sysClr val="windowText" lastClr="000000"/>
                    </a:solidFill>
                    <a:effectLst/>
                    <a:latin typeface="+mn-ea"/>
                  </a:endParaRPr>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2937588" y="4271537"/>
                  <a:ext cx="1978397" cy="553228"/>
                </a:xfrm>
                <a:prstGeom prst="rect">
                  <a:avLst/>
                </a:prstGeom>
                <a:blipFill rotWithShape="0">
                  <a:blip r:embed="rId3"/>
                  <a:stretch>
                    <a:fillRect b="-2222"/>
                  </a:stretch>
                </a:blipFill>
                <a:ln w="19050">
                  <a:noFill/>
                </a:ln>
              </p:spPr>
              <p:txBody>
                <a:bodyPr/>
                <a:lstStyle/>
                <a:p>
                  <a:r>
                    <a:rPr lang="ja-JP" altLang="en-US">
                      <a:noFill/>
                    </a:rPr>
                    <a:t> </a:t>
                  </a:r>
                </a:p>
              </p:txBody>
            </p:sp>
          </mc:Fallback>
        </mc:AlternateContent>
        <p:grpSp>
          <p:nvGrpSpPr>
            <p:cNvPr id="61" name="グループ化 60"/>
            <p:cNvGrpSpPr/>
            <p:nvPr/>
          </p:nvGrpSpPr>
          <p:grpSpPr>
            <a:xfrm>
              <a:off x="361572" y="4296689"/>
              <a:ext cx="1619126" cy="1119906"/>
              <a:chOff x="268455" y="4289195"/>
              <a:chExt cx="1619126" cy="1119906"/>
            </a:xfrm>
          </p:grpSpPr>
          <mc:AlternateContent xmlns:mc="http://schemas.openxmlformats.org/markup-compatibility/2006" xmlns:a14="http://schemas.microsoft.com/office/drawing/2010/main">
            <mc:Choice Requires="a14">
              <p:sp>
                <p:nvSpPr>
                  <p:cNvPr id="63" name="正方形/長方形 62"/>
                  <p:cNvSpPr/>
                  <p:nvPr/>
                </p:nvSpPr>
                <p:spPr>
                  <a:xfrm>
                    <a:off x="277718" y="4856642"/>
                    <a:ext cx="1609863" cy="552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1600" b="1" i="1" smtClean="0">
                                  <a:solidFill>
                                    <a:schemeClr val="tx1"/>
                                  </a:solidFill>
                                  <a:latin typeface="Cambria Math" panose="02040503050406030204" pitchFamily="18" charset="0"/>
                                </a:rPr>
                              </m:ctrlPr>
                            </m:sSubPr>
                            <m:e>
                              <m:r>
                                <a:rPr lang="ja-JP" altLang="en-US" sz="1600" b="1" i="1">
                                  <a:solidFill>
                                    <a:schemeClr val="tx1"/>
                                  </a:solidFill>
                                  <a:latin typeface="Cambria Math" panose="02040503050406030204" pitchFamily="18" charset="0"/>
                                </a:rPr>
                                <m:t>𝑽</m:t>
                              </m:r>
                            </m:e>
                            <m:sub>
                              <m:r>
                                <a:rPr lang="en-US" altLang="ja-JP" sz="1600" b="1" i="1" smtClean="0">
                                  <a:solidFill>
                                    <a:schemeClr val="tx1"/>
                                  </a:solidFill>
                                  <a:latin typeface="Cambria Math" panose="02040503050406030204" pitchFamily="18" charset="0"/>
                                </a:rPr>
                                <m:t>𝟐</m:t>
                              </m:r>
                            </m:sub>
                          </m:sSub>
                          <m:r>
                            <a:rPr lang="ja-JP" altLang="en-US" sz="1600" b="1">
                              <a:solidFill>
                                <a:schemeClr val="tx1"/>
                              </a:solidFill>
                              <a:latin typeface="Cambria Math" panose="02040503050406030204" pitchFamily="18" charset="0"/>
                            </a:rPr>
                            <m:t>=</m:t>
                          </m:r>
                          <m:f>
                            <m:fPr>
                              <m:ctrlPr>
                                <a:rPr lang="ja-JP" altLang="en-US" sz="1600" b="1" i="1">
                                  <a:solidFill>
                                    <a:schemeClr val="tx1"/>
                                  </a:solidFill>
                                  <a:latin typeface="Cambria Math" panose="02040503050406030204" pitchFamily="18" charset="0"/>
                                </a:rPr>
                              </m:ctrlPr>
                            </m:fPr>
                            <m:num>
                              <m:r>
                                <a:rPr lang="ja-JP" altLang="en-US" sz="1600" b="1">
                                  <a:solidFill>
                                    <a:schemeClr val="tx1"/>
                                  </a:solidFill>
                                  <a:latin typeface="Cambria Math" panose="02040503050406030204" pitchFamily="18" charset="0"/>
                                </a:rPr>
                                <m:t>𝐀</m:t>
                              </m:r>
                              <m:r>
                                <a:rPr lang="ja-JP" altLang="en-US" sz="1600" b="1" i="1">
                                  <a:solidFill>
                                    <a:schemeClr val="tx1"/>
                                  </a:solidFill>
                                  <a:latin typeface="Cambria Math" panose="02040503050406030204" pitchFamily="18" charset="0"/>
                                </a:rPr>
                                <m:t>𝑩</m:t>
                              </m:r>
                            </m:num>
                            <m:den>
                              <m:r>
                                <a:rPr lang="ja-JP" altLang="en-US" sz="1600" b="1">
                                  <a:solidFill>
                                    <a:schemeClr val="tx1"/>
                                  </a:solidFill>
                                  <a:latin typeface="Cambria Math" panose="02040503050406030204" pitchFamily="18" charset="0"/>
                                </a:rPr>
                                <m:t>𝟐</m:t>
                              </m:r>
                            </m:den>
                          </m:f>
                          <m:func>
                            <m:funcPr>
                              <m:ctrlPr>
                                <a:rPr lang="ja-JP" altLang="en-US" sz="1600" b="1" i="1">
                                  <a:solidFill>
                                    <a:schemeClr val="tx1"/>
                                  </a:solidFill>
                                  <a:latin typeface="Cambria Math" panose="02040503050406030204" pitchFamily="18" charset="0"/>
                                </a:rPr>
                              </m:ctrlPr>
                            </m:funcPr>
                            <m:fName>
                              <m:r>
                                <a:rPr lang="ja-JP" altLang="en-US" sz="1600" b="1">
                                  <a:solidFill>
                                    <a:schemeClr val="tx1"/>
                                  </a:solidFill>
                                  <a:latin typeface="Cambria Math" panose="02040503050406030204" pitchFamily="18" charset="0"/>
                                </a:rPr>
                                <m:t>𝐜𝐨𝐬</m:t>
                              </m:r>
                            </m:fName>
                            <m:e>
                              <m:r>
                                <a:rPr lang="ja-JP" altLang="en-US" sz="1600" b="1" i="1" smtClean="0">
                                  <a:solidFill>
                                    <a:schemeClr val="tx1"/>
                                  </a:solidFill>
                                  <a:latin typeface="Cambria Math" panose="02040503050406030204" pitchFamily="18" charset="0"/>
                                </a:rPr>
                                <m:t>𝝓</m:t>
                              </m:r>
                            </m:e>
                          </m:func>
                        </m:oMath>
                      </m:oMathPara>
                    </a14:m>
                    <a:endParaRPr lang="ja-JP" altLang="en-US" sz="1600" dirty="0">
                      <a:solidFill>
                        <a:schemeClr val="tx1"/>
                      </a:solidFill>
                    </a:endParaRPr>
                  </a:p>
                </p:txBody>
              </p:sp>
            </mc:Choice>
            <mc:Fallback xmlns="">
              <p:sp>
                <p:nvSpPr>
                  <p:cNvPr id="63" name="正方形/長方形 62"/>
                  <p:cNvSpPr>
                    <a:spLocks noRot="1" noChangeAspect="1" noMove="1" noResize="1" noEditPoints="1" noAdjustHandles="1" noChangeArrowheads="1" noChangeShapeType="1" noTextEdit="1"/>
                  </p:cNvSpPr>
                  <p:nvPr/>
                </p:nvSpPr>
                <p:spPr>
                  <a:xfrm>
                    <a:off x="277718" y="4856642"/>
                    <a:ext cx="1609863" cy="552459"/>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正方形/長方形 63"/>
                  <p:cNvSpPr/>
                  <p:nvPr/>
                </p:nvSpPr>
                <p:spPr>
                  <a:xfrm>
                    <a:off x="290542" y="4289195"/>
                    <a:ext cx="1584216" cy="552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1600" b="1" i="1" smtClean="0">
                                  <a:solidFill>
                                    <a:schemeClr val="tx1"/>
                                  </a:solidFill>
                                  <a:latin typeface="Cambria Math" panose="02040503050406030204" pitchFamily="18" charset="0"/>
                                </a:rPr>
                              </m:ctrlPr>
                            </m:sSubPr>
                            <m:e>
                              <m:r>
                                <a:rPr lang="ja-JP" altLang="en-US" sz="1600" b="1" i="1">
                                  <a:solidFill>
                                    <a:schemeClr val="tx1"/>
                                  </a:solidFill>
                                  <a:latin typeface="Cambria Math" panose="02040503050406030204" pitchFamily="18" charset="0"/>
                                </a:rPr>
                                <m:t>𝑽</m:t>
                              </m:r>
                            </m:e>
                            <m:sub>
                              <m:r>
                                <a:rPr lang="en-US" altLang="ja-JP" sz="1600" b="1" i="1" smtClean="0">
                                  <a:solidFill>
                                    <a:schemeClr val="tx1"/>
                                  </a:solidFill>
                                  <a:latin typeface="Cambria Math" panose="02040503050406030204" pitchFamily="18" charset="0"/>
                                </a:rPr>
                                <m:t>𝟏</m:t>
                              </m:r>
                            </m:sub>
                          </m:sSub>
                          <m:r>
                            <a:rPr lang="ja-JP" altLang="en-US" sz="1600" b="1">
                              <a:solidFill>
                                <a:schemeClr val="tx1"/>
                              </a:solidFill>
                              <a:latin typeface="Cambria Math" panose="02040503050406030204" pitchFamily="18" charset="0"/>
                            </a:rPr>
                            <m:t>=</m:t>
                          </m:r>
                          <m:f>
                            <m:fPr>
                              <m:ctrlPr>
                                <a:rPr lang="ja-JP" altLang="en-US" sz="1600" b="1" i="1">
                                  <a:solidFill>
                                    <a:schemeClr val="tx1"/>
                                  </a:solidFill>
                                  <a:latin typeface="Cambria Math" panose="02040503050406030204" pitchFamily="18" charset="0"/>
                                </a:rPr>
                              </m:ctrlPr>
                            </m:fPr>
                            <m:num>
                              <m:r>
                                <a:rPr lang="ja-JP" altLang="en-US" sz="1600" b="1">
                                  <a:solidFill>
                                    <a:schemeClr val="tx1"/>
                                  </a:solidFill>
                                  <a:latin typeface="Cambria Math" panose="02040503050406030204" pitchFamily="18" charset="0"/>
                                </a:rPr>
                                <m:t>𝐀</m:t>
                              </m:r>
                              <m:r>
                                <a:rPr lang="ja-JP" altLang="en-US" sz="1600" b="1" i="1">
                                  <a:solidFill>
                                    <a:schemeClr val="tx1"/>
                                  </a:solidFill>
                                  <a:latin typeface="Cambria Math" panose="02040503050406030204" pitchFamily="18" charset="0"/>
                                </a:rPr>
                                <m:t>𝑩</m:t>
                              </m:r>
                            </m:num>
                            <m:den>
                              <m:r>
                                <a:rPr lang="ja-JP" altLang="en-US" sz="1600" b="1">
                                  <a:solidFill>
                                    <a:schemeClr val="tx1"/>
                                  </a:solidFill>
                                  <a:latin typeface="Cambria Math" panose="02040503050406030204" pitchFamily="18" charset="0"/>
                                </a:rPr>
                                <m:t>𝟐</m:t>
                              </m:r>
                            </m:den>
                          </m:f>
                          <m:func>
                            <m:funcPr>
                              <m:ctrlPr>
                                <a:rPr lang="ja-JP" altLang="en-US" sz="1600" b="1" i="1">
                                  <a:solidFill>
                                    <a:schemeClr val="tx1"/>
                                  </a:solidFill>
                                  <a:latin typeface="Cambria Math" panose="02040503050406030204" pitchFamily="18" charset="0"/>
                                </a:rPr>
                              </m:ctrlPr>
                            </m:funcPr>
                            <m:fName>
                              <m:r>
                                <a:rPr lang="ja-JP" altLang="en-US" sz="1600" b="1">
                                  <a:solidFill>
                                    <a:schemeClr val="tx1"/>
                                  </a:solidFill>
                                  <a:latin typeface="Cambria Math" panose="02040503050406030204" pitchFamily="18" charset="0"/>
                                </a:rPr>
                                <m:t>𝐬𝐢𝐧</m:t>
                              </m:r>
                            </m:fName>
                            <m:e>
                              <m:r>
                                <a:rPr lang="ja-JP" altLang="en-US" sz="1600" b="1" i="1" smtClean="0">
                                  <a:solidFill>
                                    <a:schemeClr val="tx1"/>
                                  </a:solidFill>
                                  <a:latin typeface="Cambria Math" panose="02040503050406030204" pitchFamily="18" charset="0"/>
                                </a:rPr>
                                <m:t>𝝓</m:t>
                              </m:r>
                            </m:e>
                          </m:func>
                        </m:oMath>
                      </m:oMathPara>
                    </a14:m>
                    <a:endParaRPr lang="ja-JP" altLang="en-US" sz="1600" b="1" dirty="0">
                      <a:solidFill>
                        <a:schemeClr val="tx1"/>
                      </a:solidFill>
                    </a:endParaRPr>
                  </a:p>
                </p:txBody>
              </p:sp>
            </mc:Choice>
            <mc:Fallback xmlns="">
              <p:sp>
                <p:nvSpPr>
                  <p:cNvPr id="64" name="正方形/長方形 63"/>
                  <p:cNvSpPr>
                    <a:spLocks noRot="1" noChangeAspect="1" noMove="1" noResize="1" noEditPoints="1" noAdjustHandles="1" noChangeArrowheads="1" noChangeShapeType="1" noTextEdit="1"/>
                  </p:cNvSpPr>
                  <p:nvPr/>
                </p:nvSpPr>
                <p:spPr>
                  <a:xfrm>
                    <a:off x="290542" y="4289195"/>
                    <a:ext cx="1584216" cy="552459"/>
                  </a:xfrm>
                  <a:prstGeom prst="rect">
                    <a:avLst/>
                  </a:prstGeom>
                  <a:blipFill rotWithShape="0">
                    <a:blip r:embed="rId7"/>
                    <a:stretch>
                      <a:fillRect/>
                    </a:stretch>
                  </a:blipFill>
                </p:spPr>
                <p:txBody>
                  <a:bodyPr/>
                  <a:lstStyle/>
                  <a:p>
                    <a:r>
                      <a:rPr lang="ja-JP" altLang="en-US">
                        <a:noFill/>
                      </a:rPr>
                      <a:t> </a:t>
                    </a:r>
                  </a:p>
                </p:txBody>
              </p:sp>
            </mc:Fallback>
          </mc:AlternateContent>
          <p:sp>
            <p:nvSpPr>
              <p:cNvPr id="65" name="左大かっこ 64"/>
              <p:cNvSpPr/>
              <p:nvPr/>
            </p:nvSpPr>
            <p:spPr>
              <a:xfrm>
                <a:off x="268455" y="4375267"/>
                <a:ext cx="166526" cy="97017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cxnSp>
          <p:nvCxnSpPr>
            <p:cNvPr id="62" name="カギ線コネクタ 61"/>
            <p:cNvCxnSpPr>
              <a:endCxn id="60" idx="1"/>
            </p:cNvCxnSpPr>
            <p:nvPr/>
          </p:nvCxnSpPr>
          <p:spPr>
            <a:xfrm flipV="1">
              <a:off x="2037237" y="4548151"/>
              <a:ext cx="900351" cy="294819"/>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3608366" y="2809116"/>
            <a:ext cx="2486789" cy="307777"/>
          </a:xfrm>
          <a:prstGeom prst="rect">
            <a:avLst/>
          </a:prstGeom>
          <a:noFill/>
        </p:spPr>
        <p:txBody>
          <a:bodyPr wrap="square" rtlCol="0">
            <a:spAutoFit/>
          </a:bodyPr>
          <a:lstStyle/>
          <a:p>
            <a:r>
              <a:rPr lang="ja-JP" altLang="en-US" sz="1400" b="1" u="sng" dirty="0" smtClean="0"/>
              <a:t>反射計システム概略図</a:t>
            </a:r>
            <a:endParaRPr kumimoji="1" lang="ja-JP" altLang="en-US" sz="1400" b="1" u="sng" dirty="0"/>
          </a:p>
        </p:txBody>
      </p:sp>
      <p:sp>
        <p:nvSpPr>
          <p:cNvPr id="69" name="テキスト ボックス 68"/>
          <p:cNvSpPr txBox="1"/>
          <p:nvPr/>
        </p:nvSpPr>
        <p:spPr>
          <a:xfrm>
            <a:off x="3114263" y="743850"/>
            <a:ext cx="1610137" cy="369332"/>
          </a:xfrm>
          <a:prstGeom prst="rect">
            <a:avLst/>
          </a:prstGeom>
          <a:noFill/>
        </p:spPr>
        <p:txBody>
          <a:bodyPr wrap="square" rtlCol="0">
            <a:spAutoFit/>
          </a:bodyPr>
          <a:lstStyle/>
          <a:p>
            <a:r>
              <a:rPr kumimoji="1" lang="ja-JP" altLang="en-US" b="1" u="sng" dirty="0" smtClean="0"/>
              <a:t>密度揺動計測</a:t>
            </a:r>
            <a:endParaRPr kumimoji="1" lang="en-US" altLang="ja-JP" b="1" u="sng" dirty="0" smtClean="0"/>
          </a:p>
        </p:txBody>
      </p:sp>
      <p:grpSp>
        <p:nvGrpSpPr>
          <p:cNvPr id="2" name="グループ化 1"/>
          <p:cNvGrpSpPr/>
          <p:nvPr/>
        </p:nvGrpSpPr>
        <p:grpSpPr>
          <a:xfrm>
            <a:off x="5631473" y="460600"/>
            <a:ext cx="3652277" cy="4927641"/>
            <a:chOff x="5643274" y="619683"/>
            <a:chExt cx="3652277" cy="4927641"/>
          </a:xfrm>
        </p:grpSpPr>
        <p:grpSp>
          <p:nvGrpSpPr>
            <p:cNvPr id="70" name="グループ化 69"/>
            <p:cNvGrpSpPr/>
            <p:nvPr/>
          </p:nvGrpSpPr>
          <p:grpSpPr>
            <a:xfrm>
              <a:off x="5643274" y="619683"/>
              <a:ext cx="3652277" cy="4927641"/>
              <a:chOff x="5644044" y="1363725"/>
              <a:chExt cx="3652277" cy="4927641"/>
            </a:xfrm>
          </p:grpSpPr>
          <p:sp>
            <p:nvSpPr>
              <p:cNvPr id="11" name="テキスト ボックス 10"/>
              <p:cNvSpPr txBox="1"/>
              <p:nvPr/>
            </p:nvSpPr>
            <p:spPr>
              <a:xfrm>
                <a:off x="5644044" y="5952812"/>
                <a:ext cx="2923494" cy="338554"/>
              </a:xfrm>
              <a:prstGeom prst="rect">
                <a:avLst/>
              </a:prstGeom>
              <a:noFill/>
            </p:spPr>
            <p:txBody>
              <a:bodyPr wrap="square" rtlCol="0">
                <a:spAutoFit/>
              </a:bodyPr>
              <a:lstStyle/>
              <a:p>
                <a:r>
                  <a:rPr kumimoji="1" lang="ja-JP" altLang="en-US" sz="1600" u="sng" dirty="0" smtClean="0"/>
                  <a:t>密度揺動スペクトルの時間発展</a:t>
                </a:r>
                <a:endParaRPr kumimoji="1" lang="ja-JP" altLang="en-US" sz="1600" u="sng" dirty="0"/>
              </a:p>
            </p:txBody>
          </p:sp>
          <p:grpSp>
            <p:nvGrpSpPr>
              <p:cNvPr id="12" name="グループ化 11"/>
              <p:cNvGrpSpPr/>
              <p:nvPr/>
            </p:nvGrpSpPr>
            <p:grpSpPr>
              <a:xfrm>
                <a:off x="5782733" y="1363725"/>
                <a:ext cx="3513588" cy="4536749"/>
                <a:chOff x="5508519" y="1197202"/>
                <a:chExt cx="3513588" cy="4536749"/>
              </a:xfrm>
            </p:grpSpPr>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519" y="1197202"/>
                  <a:ext cx="3318991" cy="4536749"/>
                </a:xfrm>
                <a:prstGeom prst="rect">
                  <a:avLst/>
                </a:prstGeom>
              </p:spPr>
            </p:pic>
            <p:sp>
              <p:nvSpPr>
                <p:cNvPr id="14" name="テキスト ボックス 13"/>
                <p:cNvSpPr txBox="1"/>
                <p:nvPr/>
              </p:nvSpPr>
              <p:spPr>
                <a:xfrm>
                  <a:off x="6430818" y="1675385"/>
                  <a:ext cx="2591289" cy="369332"/>
                </a:xfrm>
                <a:prstGeom prst="rect">
                  <a:avLst/>
                </a:prstGeom>
                <a:noFill/>
              </p:spPr>
              <p:txBody>
                <a:bodyPr wrap="square" rtlCol="0">
                  <a:spAutoFit/>
                </a:bodyPr>
                <a:lstStyle/>
                <a:p>
                  <a:r>
                    <a:rPr kumimoji="1" lang="en-US" altLang="ja-JP" dirty="0" smtClean="0">
                      <a:solidFill>
                        <a:srgbClr val="FFFF00"/>
                      </a:solidFill>
                    </a:rPr>
                    <a:t>ICRF : 9.9/10.3 MHz</a:t>
                  </a:r>
                  <a:endParaRPr kumimoji="1" lang="ja-JP" altLang="en-US" dirty="0">
                    <a:solidFill>
                      <a:srgbClr val="FFFF00"/>
                    </a:solidFill>
                  </a:endParaRPr>
                </a:p>
              </p:txBody>
            </p:sp>
            <p:sp>
              <p:nvSpPr>
                <p:cNvPr id="15" name="テキスト ボックス 14"/>
                <p:cNvSpPr txBox="1"/>
                <p:nvPr/>
              </p:nvSpPr>
              <p:spPr>
                <a:xfrm>
                  <a:off x="6791695" y="2845169"/>
                  <a:ext cx="1869533" cy="369332"/>
                </a:xfrm>
                <a:prstGeom prst="rect">
                  <a:avLst/>
                </a:prstGeom>
                <a:noFill/>
              </p:spPr>
              <p:txBody>
                <a:bodyPr wrap="square" rtlCol="0">
                  <a:spAutoFit/>
                </a:bodyPr>
                <a:lstStyle/>
                <a:p>
                  <a:r>
                    <a:rPr kumimoji="1" lang="en-US" altLang="ja-JP" dirty="0" smtClean="0">
                      <a:solidFill>
                        <a:srgbClr val="FFFF00"/>
                      </a:solidFill>
                    </a:rPr>
                    <a:t>ICRF : 6.36 MHz</a:t>
                  </a:r>
                  <a:endParaRPr kumimoji="1" lang="ja-JP" altLang="en-US" dirty="0">
                    <a:solidFill>
                      <a:srgbClr val="FFFF00"/>
                    </a:solidFill>
                  </a:endParaRPr>
                </a:p>
              </p:txBody>
            </p:sp>
          </p:grpSp>
          <p:sp>
            <p:nvSpPr>
              <p:cNvPr id="66" name="テキスト ボックス 65"/>
              <p:cNvSpPr txBox="1"/>
              <p:nvPr/>
            </p:nvSpPr>
            <p:spPr>
              <a:xfrm>
                <a:off x="6943024" y="3890929"/>
                <a:ext cx="1869533" cy="369332"/>
              </a:xfrm>
              <a:prstGeom prst="rect">
                <a:avLst/>
              </a:prstGeom>
              <a:noFill/>
            </p:spPr>
            <p:txBody>
              <a:bodyPr wrap="square" rtlCol="0">
                <a:spAutoFit/>
              </a:bodyPr>
              <a:lstStyle/>
              <a:p>
                <a:r>
                  <a:rPr kumimoji="1" lang="en-US" altLang="ja-JP" dirty="0" smtClean="0">
                    <a:solidFill>
                      <a:srgbClr val="FFFF00"/>
                    </a:solidFill>
                  </a:rPr>
                  <a:t>AIC : </a:t>
                </a:r>
                <a:r>
                  <a:rPr lang="en-US" altLang="ja-JP" dirty="0" smtClean="0">
                    <a:solidFill>
                      <a:srgbClr val="FFFF00"/>
                    </a:solidFill>
                  </a:rPr>
                  <a:t>5.6-6.0</a:t>
                </a:r>
                <a:r>
                  <a:rPr kumimoji="1" lang="en-US" altLang="ja-JP" dirty="0" smtClean="0">
                    <a:solidFill>
                      <a:srgbClr val="FFFF00"/>
                    </a:solidFill>
                  </a:rPr>
                  <a:t> MHz</a:t>
                </a:r>
                <a:endParaRPr kumimoji="1" lang="ja-JP" altLang="en-US" dirty="0">
                  <a:solidFill>
                    <a:srgbClr val="FFFF00"/>
                  </a:solidFill>
                </a:endParaRPr>
              </a:p>
            </p:txBody>
          </p:sp>
        </p:grpSp>
        <p:cxnSp>
          <p:nvCxnSpPr>
            <p:cNvPr id="3" name="直線矢印コネクタ 2"/>
            <p:cNvCxnSpPr/>
            <p:nvPr/>
          </p:nvCxnSpPr>
          <p:spPr>
            <a:xfrm flipV="1">
              <a:off x="7441458" y="2879327"/>
              <a:ext cx="251791" cy="296824"/>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95" name="テキスト ボックス 94"/>
          <p:cNvSpPr txBox="1"/>
          <p:nvPr/>
        </p:nvSpPr>
        <p:spPr>
          <a:xfrm>
            <a:off x="5770162" y="5429001"/>
            <a:ext cx="3316868" cy="830997"/>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smtClean="0"/>
              <a:t>スペクトル上に</a:t>
            </a:r>
            <a:r>
              <a:rPr kumimoji="1" lang="en-US" altLang="ja-JP" sz="1600" dirty="0" smtClean="0"/>
              <a:t>ICRF</a:t>
            </a:r>
            <a:r>
              <a:rPr kumimoji="1" lang="ja-JP" altLang="en-US" sz="1600" dirty="0" smtClean="0"/>
              <a:t>波動と離散的な複数のピークをもった</a:t>
            </a:r>
            <a:r>
              <a:rPr kumimoji="1" lang="en-US" altLang="ja-JP" sz="1600" dirty="0" smtClean="0"/>
              <a:t>AIC</a:t>
            </a:r>
            <a:r>
              <a:rPr kumimoji="1" lang="ja-JP" altLang="en-US" sz="1600" dirty="0" smtClean="0"/>
              <a:t>波動が観測される</a:t>
            </a:r>
            <a:endParaRPr kumimoji="1" lang="ja-JP" altLang="en-US" sz="1600" dirty="0"/>
          </a:p>
        </p:txBody>
      </p:sp>
      <p:grpSp>
        <p:nvGrpSpPr>
          <p:cNvPr id="92" name="グループ化 91"/>
          <p:cNvGrpSpPr/>
          <p:nvPr/>
        </p:nvGrpSpPr>
        <p:grpSpPr>
          <a:xfrm>
            <a:off x="-710515" y="3516641"/>
            <a:ext cx="7822631" cy="1563083"/>
            <a:chOff x="-645099" y="4792382"/>
            <a:chExt cx="7822631" cy="1563083"/>
          </a:xfrm>
        </p:grpSpPr>
        <p:grpSp>
          <p:nvGrpSpPr>
            <p:cNvPr id="96" name="グループ化 95"/>
            <p:cNvGrpSpPr/>
            <p:nvPr/>
          </p:nvGrpSpPr>
          <p:grpSpPr>
            <a:xfrm>
              <a:off x="-645099" y="5405546"/>
              <a:ext cx="7822631" cy="949919"/>
              <a:chOff x="2321086" y="40258950"/>
              <a:chExt cx="9708379" cy="949919"/>
            </a:xfrm>
          </p:grpSpPr>
          <mc:AlternateContent xmlns:mc="http://schemas.openxmlformats.org/markup-compatibility/2006" xmlns:a14="http://schemas.microsoft.com/office/drawing/2010/main">
            <mc:Choice Requires="a14">
              <p:sp>
                <p:nvSpPr>
                  <p:cNvPr id="105" name="正方形/長方形 104"/>
                  <p:cNvSpPr/>
                  <p:nvPr/>
                </p:nvSpPr>
                <p:spPr>
                  <a:xfrm>
                    <a:off x="2321086" y="40258950"/>
                    <a:ext cx="9705788" cy="4956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en-US" sz="1400" i="1" smtClean="0">
                                  <a:latin typeface="Cambria Math" panose="02040503050406030204" pitchFamily="18" charset="0"/>
                                </a:rPr>
                              </m:ctrlPr>
                            </m:sSubPr>
                            <m:e>
                              <m:r>
                                <a:rPr lang="ja-JP" altLang="en-US" sz="1400" i="1">
                                  <a:latin typeface="Cambria Math" panose="02040503050406030204" pitchFamily="18" charset="0"/>
                                </a:rPr>
                                <m:t>𝐸</m:t>
                              </m:r>
                            </m:e>
                            <m:sub>
                              <m:r>
                                <m:rPr>
                                  <m:sty m:val="p"/>
                                </m:rPr>
                                <a:rPr lang="en-US" altLang="ja-JP" sz="1400" b="0" i="0" smtClean="0">
                                  <a:latin typeface="Cambria Math" panose="02040503050406030204" pitchFamily="18" charset="0"/>
                                </a:rPr>
                                <m:t>i</m:t>
                              </m:r>
                              <m:r>
                                <a:rPr lang="ja-JP" altLang="en-US" sz="1400" i="0">
                                  <a:latin typeface="Cambria Math" panose="02040503050406030204" pitchFamily="18" charset="0"/>
                                </a:rPr>
                                <m:t>1</m:t>
                              </m:r>
                            </m:sub>
                          </m:sSub>
                          <m:d>
                            <m:dPr>
                              <m:ctrlPr>
                                <a:rPr lang="ja-JP" altLang="en-US" sz="1400" i="1">
                                  <a:latin typeface="Cambria Math" panose="02040503050406030204" pitchFamily="18" charset="0"/>
                                </a:rPr>
                              </m:ctrlPr>
                            </m:dPr>
                            <m:e>
                              <m:r>
                                <m:rPr>
                                  <m:sty m:val="p"/>
                                </m:rPr>
                                <a:rPr lang="ja-JP" altLang="en-US" sz="1400" i="0">
                                  <a:latin typeface="Cambria Math" panose="02040503050406030204" pitchFamily="18" charset="0"/>
                                </a:rPr>
                                <m:t>t</m:t>
                              </m:r>
                            </m:e>
                          </m:d>
                          <m:r>
                            <a:rPr lang="ja-JP" altLang="en-US" sz="1400" i="0">
                              <a:latin typeface="Cambria Math" panose="02040503050406030204" pitchFamily="18" charset="0"/>
                            </a:rPr>
                            <m:t>×</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𝐸</m:t>
                              </m:r>
                            </m:e>
                            <m:sub>
                              <m:r>
                                <a:rPr lang="ja-JP" altLang="en-US" sz="1400" i="1">
                                  <a:latin typeface="Cambria Math" panose="02040503050406030204" pitchFamily="18" charset="0"/>
                                </a:rPr>
                                <m:t>𝑟</m:t>
                              </m:r>
                            </m:sub>
                          </m:sSub>
                          <m:d>
                            <m:dPr>
                              <m:ctrlPr>
                                <a:rPr lang="ja-JP" altLang="en-US" sz="1400" i="1">
                                  <a:latin typeface="Cambria Math" panose="02040503050406030204" pitchFamily="18" charset="0"/>
                                </a:rPr>
                              </m:ctrlPr>
                            </m:dPr>
                            <m:e>
                              <m:r>
                                <m:rPr>
                                  <m:sty m:val="p"/>
                                </m:rPr>
                                <a:rPr lang="ja-JP" altLang="en-US" sz="1400" i="0">
                                  <a:latin typeface="Cambria Math" panose="02040503050406030204" pitchFamily="18" charset="0"/>
                                </a:rPr>
                                <m:t>t</m:t>
                              </m:r>
                            </m:e>
                          </m:d>
                          <m:r>
                            <a:rPr lang="ja-JP" altLang="en-US" sz="1400" i="0">
                              <a:latin typeface="Cambria Math" panose="02040503050406030204" pitchFamily="18" charset="0"/>
                            </a:rPr>
                            <m:t>=</m:t>
                          </m:r>
                          <m:r>
                            <m:rPr>
                              <m:sty m:val="p"/>
                            </m:rPr>
                            <a:rPr lang="ja-JP" altLang="en-US" sz="1400" i="0">
                              <a:latin typeface="Cambria Math" panose="02040503050406030204" pitchFamily="18" charset="0"/>
                            </a:rPr>
                            <m:t>A</m:t>
                          </m:r>
                          <m:r>
                            <a:rPr lang="ja-JP" altLang="en-US" sz="1400" i="1">
                              <a:latin typeface="Cambria Math" panose="02040503050406030204" pitchFamily="18" charset="0"/>
                            </a:rPr>
                            <m:t>𝐵</m:t>
                          </m:r>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cos</m:t>
                              </m:r>
                            </m:fName>
                            <m:e>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𝜔</m:t>
                                  </m:r>
                                </m:e>
                                <m:sub>
                                  <m:r>
                                    <a:rPr lang="ja-JP" altLang="en-US" sz="1400" i="1">
                                      <a:latin typeface="Cambria Math" panose="02040503050406030204" pitchFamily="18" charset="0"/>
                                    </a:rPr>
                                    <m:t>𝐼𝐹</m:t>
                                  </m:r>
                                </m:sub>
                              </m:sSub>
                              <m:r>
                                <a:rPr lang="ja-JP" altLang="en-US" sz="1400" i="1">
                                  <a:latin typeface="Cambria Math" panose="02040503050406030204" pitchFamily="18" charset="0"/>
                                </a:rPr>
                                <m:t>𝑡</m:t>
                              </m:r>
                            </m:e>
                          </m:func>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cos</m:t>
                              </m:r>
                            </m:fName>
                            <m:e>
                              <m:d>
                                <m:dPr>
                                  <m:ctrlPr>
                                    <a:rPr lang="ja-JP" altLang="en-US" sz="1400" i="1">
                                      <a:latin typeface="Cambria Math" panose="02040503050406030204" pitchFamily="18" charset="0"/>
                                    </a:rPr>
                                  </m:ctrlPr>
                                </m:dPr>
                                <m:e>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𝜔</m:t>
                                      </m:r>
                                    </m:e>
                                    <m:sub>
                                      <m:r>
                                        <a:rPr lang="ja-JP" altLang="en-US" sz="1400" i="1">
                                          <a:latin typeface="Cambria Math" panose="02040503050406030204" pitchFamily="18" charset="0"/>
                                        </a:rPr>
                                        <m:t>𝐼𝐹</m:t>
                                      </m:r>
                                    </m:sub>
                                  </m:sSub>
                                  <m:r>
                                    <a:rPr lang="ja-JP" altLang="en-US" sz="1400" i="1">
                                      <a:latin typeface="Cambria Math" panose="02040503050406030204" pitchFamily="18" charset="0"/>
                                    </a:rPr>
                                    <m:t>𝑡</m:t>
                                  </m:r>
                                  <m:r>
                                    <a:rPr lang="ja-JP" altLang="en-US" sz="1400" i="0">
                                      <a:latin typeface="Cambria Math" panose="02040503050406030204" pitchFamily="18" charset="0"/>
                                    </a:rPr>
                                    <m:t>+</m:t>
                                  </m:r>
                                  <m:r>
                                    <a:rPr lang="ja-JP" altLang="en-US" sz="1400" i="1">
                                      <a:latin typeface="Cambria Math" panose="02040503050406030204" pitchFamily="18" charset="0"/>
                                    </a:rPr>
                                    <m:t>𝜑</m:t>
                                  </m:r>
                                </m:e>
                              </m:d>
                            </m:e>
                          </m:func>
                          <m:r>
                            <a:rPr lang="ja-JP" altLang="en-US" sz="1400" i="0">
                              <a:latin typeface="Cambria Math" panose="02040503050406030204" pitchFamily="18" charset="0"/>
                            </a:rPr>
                            <m:t>=</m:t>
                          </m:r>
                          <m:f>
                            <m:fPr>
                              <m:ctrlPr>
                                <a:rPr lang="ja-JP" altLang="en-US" sz="1400" i="1">
                                  <a:latin typeface="Cambria Math" panose="02040503050406030204" pitchFamily="18" charset="0"/>
                                </a:rPr>
                              </m:ctrlPr>
                            </m:fPr>
                            <m:num>
                              <m:r>
                                <m:rPr>
                                  <m:sty m:val="p"/>
                                </m:rPr>
                                <a:rPr lang="ja-JP" altLang="en-US" sz="1400" i="0">
                                  <a:latin typeface="Cambria Math" panose="02040503050406030204" pitchFamily="18" charset="0"/>
                                </a:rPr>
                                <m:t>A</m:t>
                              </m:r>
                              <m:r>
                                <a:rPr lang="ja-JP" altLang="en-US" sz="1400" i="1">
                                  <a:latin typeface="Cambria Math" panose="02040503050406030204" pitchFamily="18" charset="0"/>
                                </a:rPr>
                                <m:t>𝐵</m:t>
                              </m:r>
                            </m:num>
                            <m:den>
                              <m:r>
                                <a:rPr lang="ja-JP" altLang="en-US" sz="1400" i="0">
                                  <a:latin typeface="Cambria Math" panose="02040503050406030204" pitchFamily="18" charset="0"/>
                                </a:rPr>
                                <m:t>2</m:t>
                              </m:r>
                            </m:den>
                          </m:f>
                          <m:d>
                            <m:dPr>
                              <m:begChr m:val="{"/>
                              <m:endChr m:val="}"/>
                              <m:ctrlPr>
                                <a:rPr lang="ja-JP" altLang="en-US" sz="1400" i="1">
                                  <a:latin typeface="Cambria Math" panose="02040503050406030204" pitchFamily="18" charset="0"/>
                                </a:rPr>
                              </m:ctrlPr>
                            </m:dPr>
                            <m:e>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cos</m:t>
                                  </m:r>
                                </m:fName>
                                <m:e>
                                  <m:d>
                                    <m:dPr>
                                      <m:ctrlPr>
                                        <a:rPr lang="ja-JP" altLang="en-US" sz="1400" i="1">
                                          <a:latin typeface="Cambria Math" panose="02040503050406030204" pitchFamily="18" charset="0"/>
                                        </a:rPr>
                                      </m:ctrlPr>
                                    </m:dPr>
                                    <m:e>
                                      <m:r>
                                        <a:rPr lang="ja-JP" altLang="en-US" sz="1400" i="0">
                                          <a:latin typeface="Cambria Math" panose="02040503050406030204" pitchFamily="18" charset="0"/>
                                        </a:rPr>
                                        <m:t>2</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𝜔</m:t>
                                          </m:r>
                                        </m:e>
                                        <m:sub>
                                          <m:r>
                                            <a:rPr lang="ja-JP" altLang="en-US" sz="1400" i="1">
                                              <a:latin typeface="Cambria Math" panose="02040503050406030204" pitchFamily="18" charset="0"/>
                                            </a:rPr>
                                            <m:t>𝐼𝐹</m:t>
                                          </m:r>
                                        </m:sub>
                                      </m:sSub>
                                      <m:r>
                                        <a:rPr lang="ja-JP" altLang="en-US" sz="1400" i="1">
                                          <a:latin typeface="Cambria Math" panose="02040503050406030204" pitchFamily="18" charset="0"/>
                                        </a:rPr>
                                        <m:t>𝑡</m:t>
                                      </m:r>
                                      <m:r>
                                        <a:rPr lang="ja-JP" altLang="en-US" sz="1400" i="0">
                                          <a:latin typeface="Cambria Math" panose="02040503050406030204" pitchFamily="18" charset="0"/>
                                        </a:rPr>
                                        <m:t>+</m:t>
                                      </m:r>
                                      <m:r>
                                        <a:rPr lang="ja-JP" altLang="en-US" sz="1400" i="1">
                                          <a:latin typeface="Cambria Math" panose="02040503050406030204" pitchFamily="18" charset="0"/>
                                        </a:rPr>
                                        <m:t>𝜑</m:t>
                                      </m:r>
                                    </m:e>
                                  </m:d>
                                  <m:r>
                                    <a:rPr lang="ja-JP" altLang="en-US" sz="1400" i="0">
                                      <a:latin typeface="Cambria Math" panose="02040503050406030204" pitchFamily="18" charset="0"/>
                                    </a:rPr>
                                    <m:t>+</m:t>
                                  </m:r>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cos</m:t>
                                      </m:r>
                                    </m:fName>
                                    <m:e>
                                      <m:r>
                                        <a:rPr lang="ja-JP" altLang="en-US" sz="1400" i="1">
                                          <a:latin typeface="Cambria Math" panose="02040503050406030204" pitchFamily="18" charset="0"/>
                                        </a:rPr>
                                        <m:t>𝜑</m:t>
                                      </m:r>
                                    </m:e>
                                  </m:func>
                                </m:e>
                              </m:func>
                            </m:e>
                          </m:d>
                        </m:oMath>
                      </m:oMathPara>
                    </a14:m>
                    <a:endParaRPr lang="ja-JP" altLang="en-US" sz="1400" dirty="0"/>
                  </a:p>
                </p:txBody>
              </p:sp>
            </mc:Choice>
            <mc:Fallback xmlns="">
              <p:sp>
                <p:nvSpPr>
                  <p:cNvPr id="105" name="正方形/長方形 104"/>
                  <p:cNvSpPr>
                    <a:spLocks noRot="1" noChangeAspect="1" noMove="1" noResize="1" noEditPoints="1" noAdjustHandles="1" noChangeArrowheads="1" noChangeShapeType="1" noTextEdit="1"/>
                  </p:cNvSpPr>
                  <p:nvPr/>
                </p:nvSpPr>
                <p:spPr>
                  <a:xfrm>
                    <a:off x="2321086" y="40258950"/>
                    <a:ext cx="9705788" cy="495649"/>
                  </a:xfrm>
                  <a:prstGeom prst="rect">
                    <a:avLst/>
                  </a:prstGeom>
                  <a:blipFill rotWithShape="0">
                    <a:blip r:embed="rId9"/>
                    <a:stretch>
                      <a:fillRect b="-122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6" name="正方形/長方形 105"/>
                  <p:cNvSpPr/>
                  <p:nvPr/>
                </p:nvSpPr>
                <p:spPr>
                  <a:xfrm>
                    <a:off x="2351548" y="40713220"/>
                    <a:ext cx="9677917" cy="4956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en-US" sz="1400" i="1" smtClean="0">
                                  <a:latin typeface="Cambria Math" panose="02040503050406030204" pitchFamily="18" charset="0"/>
                                </a:rPr>
                              </m:ctrlPr>
                            </m:sSubPr>
                            <m:e>
                              <m:r>
                                <a:rPr lang="ja-JP" altLang="en-US" sz="1400" i="1">
                                  <a:latin typeface="Cambria Math" panose="02040503050406030204" pitchFamily="18" charset="0"/>
                                </a:rPr>
                                <m:t>𝐸</m:t>
                              </m:r>
                            </m:e>
                            <m:sub>
                              <m:r>
                                <m:rPr>
                                  <m:sty m:val="p"/>
                                </m:rPr>
                                <a:rPr lang="en-US" altLang="ja-JP" sz="1400" b="0" i="0" smtClean="0">
                                  <a:latin typeface="Cambria Math" panose="02040503050406030204" pitchFamily="18" charset="0"/>
                                </a:rPr>
                                <m:t>i</m:t>
                              </m:r>
                              <m:r>
                                <a:rPr lang="ja-JP" altLang="en-US" sz="1400" i="0">
                                  <a:latin typeface="Cambria Math" panose="02040503050406030204" pitchFamily="18" charset="0"/>
                                </a:rPr>
                                <m:t>2</m:t>
                              </m:r>
                            </m:sub>
                          </m:sSub>
                          <m:d>
                            <m:dPr>
                              <m:ctrlPr>
                                <a:rPr lang="ja-JP" altLang="en-US" sz="1400" i="1">
                                  <a:latin typeface="Cambria Math" panose="02040503050406030204" pitchFamily="18" charset="0"/>
                                </a:rPr>
                              </m:ctrlPr>
                            </m:dPr>
                            <m:e>
                              <m:r>
                                <m:rPr>
                                  <m:sty m:val="p"/>
                                </m:rPr>
                                <a:rPr lang="ja-JP" altLang="en-US" sz="1400" i="0">
                                  <a:latin typeface="Cambria Math" panose="02040503050406030204" pitchFamily="18" charset="0"/>
                                </a:rPr>
                                <m:t>t</m:t>
                              </m:r>
                            </m:e>
                          </m:d>
                          <m:r>
                            <a:rPr lang="ja-JP" altLang="en-US" sz="1400" i="0">
                              <a:latin typeface="Cambria Math" panose="02040503050406030204" pitchFamily="18" charset="0"/>
                            </a:rPr>
                            <m:t>×</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𝐸</m:t>
                              </m:r>
                            </m:e>
                            <m:sub>
                              <m:r>
                                <a:rPr lang="ja-JP" altLang="en-US" sz="1400" i="1">
                                  <a:latin typeface="Cambria Math" panose="02040503050406030204" pitchFamily="18" charset="0"/>
                                </a:rPr>
                                <m:t>𝑟</m:t>
                              </m:r>
                            </m:sub>
                          </m:sSub>
                          <m:d>
                            <m:dPr>
                              <m:ctrlPr>
                                <a:rPr lang="ja-JP" altLang="en-US" sz="1400" i="1">
                                  <a:latin typeface="Cambria Math" panose="02040503050406030204" pitchFamily="18" charset="0"/>
                                </a:rPr>
                              </m:ctrlPr>
                            </m:dPr>
                            <m:e>
                              <m:r>
                                <m:rPr>
                                  <m:sty m:val="p"/>
                                </m:rPr>
                                <a:rPr lang="ja-JP" altLang="en-US" sz="1400" i="0">
                                  <a:latin typeface="Cambria Math" panose="02040503050406030204" pitchFamily="18" charset="0"/>
                                </a:rPr>
                                <m:t>t</m:t>
                              </m:r>
                            </m:e>
                          </m:d>
                          <m:r>
                            <a:rPr lang="ja-JP" altLang="en-US" sz="1400" i="0">
                              <a:latin typeface="Cambria Math" panose="02040503050406030204" pitchFamily="18" charset="0"/>
                            </a:rPr>
                            <m:t>=</m:t>
                          </m:r>
                          <m:r>
                            <m:rPr>
                              <m:sty m:val="p"/>
                            </m:rPr>
                            <a:rPr lang="ja-JP" altLang="en-US" sz="1400" i="0">
                              <a:latin typeface="Cambria Math" panose="02040503050406030204" pitchFamily="18" charset="0"/>
                            </a:rPr>
                            <m:t>A</m:t>
                          </m:r>
                          <m:r>
                            <a:rPr lang="ja-JP" altLang="en-US" sz="1400" i="1">
                              <a:latin typeface="Cambria Math" panose="02040503050406030204" pitchFamily="18" charset="0"/>
                            </a:rPr>
                            <m:t>𝐵</m:t>
                          </m:r>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sin</m:t>
                              </m:r>
                            </m:fName>
                            <m:e>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𝜔</m:t>
                                  </m:r>
                                </m:e>
                                <m:sub>
                                  <m:r>
                                    <a:rPr lang="ja-JP" altLang="en-US" sz="1400" i="1">
                                      <a:latin typeface="Cambria Math" panose="02040503050406030204" pitchFamily="18" charset="0"/>
                                    </a:rPr>
                                    <m:t>𝐼𝐹</m:t>
                                  </m:r>
                                </m:sub>
                              </m:sSub>
                              <m:r>
                                <a:rPr lang="ja-JP" altLang="en-US" sz="1400" i="1">
                                  <a:latin typeface="Cambria Math" panose="02040503050406030204" pitchFamily="18" charset="0"/>
                                </a:rPr>
                                <m:t>𝑡</m:t>
                              </m:r>
                            </m:e>
                          </m:func>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cos</m:t>
                              </m:r>
                            </m:fName>
                            <m:e>
                              <m:d>
                                <m:dPr>
                                  <m:ctrlPr>
                                    <a:rPr lang="ja-JP" altLang="en-US" sz="1400" i="1">
                                      <a:latin typeface="Cambria Math" panose="02040503050406030204" pitchFamily="18" charset="0"/>
                                    </a:rPr>
                                  </m:ctrlPr>
                                </m:dPr>
                                <m:e>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𝜔</m:t>
                                      </m:r>
                                    </m:e>
                                    <m:sub>
                                      <m:r>
                                        <a:rPr lang="ja-JP" altLang="en-US" sz="1400" i="1">
                                          <a:latin typeface="Cambria Math" panose="02040503050406030204" pitchFamily="18" charset="0"/>
                                        </a:rPr>
                                        <m:t>𝐼𝐹</m:t>
                                      </m:r>
                                    </m:sub>
                                  </m:sSub>
                                  <m:r>
                                    <a:rPr lang="ja-JP" altLang="en-US" sz="1400" i="1">
                                      <a:latin typeface="Cambria Math" panose="02040503050406030204" pitchFamily="18" charset="0"/>
                                    </a:rPr>
                                    <m:t>𝑡</m:t>
                                  </m:r>
                                  <m:r>
                                    <a:rPr lang="ja-JP" altLang="en-US" sz="1400" i="0">
                                      <a:latin typeface="Cambria Math" panose="02040503050406030204" pitchFamily="18" charset="0"/>
                                    </a:rPr>
                                    <m:t>+</m:t>
                                  </m:r>
                                  <m:r>
                                    <a:rPr lang="ja-JP" altLang="en-US" sz="1400" i="1">
                                      <a:latin typeface="Cambria Math" panose="02040503050406030204" pitchFamily="18" charset="0"/>
                                    </a:rPr>
                                    <m:t>𝜑</m:t>
                                  </m:r>
                                </m:e>
                              </m:d>
                            </m:e>
                          </m:func>
                          <m:r>
                            <a:rPr lang="ja-JP" altLang="en-US" sz="1400" i="0">
                              <a:latin typeface="Cambria Math" panose="02040503050406030204" pitchFamily="18" charset="0"/>
                            </a:rPr>
                            <m:t>=</m:t>
                          </m:r>
                          <m:f>
                            <m:fPr>
                              <m:ctrlPr>
                                <a:rPr lang="ja-JP" altLang="en-US" sz="1400" i="1">
                                  <a:latin typeface="Cambria Math" panose="02040503050406030204" pitchFamily="18" charset="0"/>
                                </a:rPr>
                              </m:ctrlPr>
                            </m:fPr>
                            <m:num>
                              <m:r>
                                <m:rPr>
                                  <m:sty m:val="p"/>
                                </m:rPr>
                                <a:rPr lang="ja-JP" altLang="en-US" sz="1400" i="0">
                                  <a:latin typeface="Cambria Math" panose="02040503050406030204" pitchFamily="18" charset="0"/>
                                </a:rPr>
                                <m:t>A</m:t>
                              </m:r>
                              <m:r>
                                <a:rPr lang="ja-JP" altLang="en-US" sz="1400" i="1">
                                  <a:latin typeface="Cambria Math" panose="02040503050406030204" pitchFamily="18" charset="0"/>
                                </a:rPr>
                                <m:t>𝐵</m:t>
                              </m:r>
                            </m:num>
                            <m:den>
                              <m:r>
                                <a:rPr lang="ja-JP" altLang="en-US" sz="1400" i="0">
                                  <a:latin typeface="Cambria Math" panose="02040503050406030204" pitchFamily="18" charset="0"/>
                                </a:rPr>
                                <m:t>2</m:t>
                              </m:r>
                            </m:den>
                          </m:f>
                          <m:d>
                            <m:dPr>
                              <m:begChr m:val="{"/>
                              <m:endChr m:val="}"/>
                              <m:ctrlPr>
                                <a:rPr lang="ja-JP" altLang="en-US" sz="1400" i="1">
                                  <a:latin typeface="Cambria Math" panose="02040503050406030204" pitchFamily="18" charset="0"/>
                                </a:rPr>
                              </m:ctrlPr>
                            </m:dPr>
                            <m:e>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sin</m:t>
                                  </m:r>
                                </m:fName>
                                <m:e>
                                  <m:d>
                                    <m:dPr>
                                      <m:ctrlPr>
                                        <a:rPr lang="ja-JP" altLang="en-US" sz="1400" i="1">
                                          <a:latin typeface="Cambria Math" panose="02040503050406030204" pitchFamily="18" charset="0"/>
                                        </a:rPr>
                                      </m:ctrlPr>
                                    </m:dPr>
                                    <m:e>
                                      <m:r>
                                        <a:rPr lang="ja-JP" altLang="en-US" sz="1400" i="0">
                                          <a:latin typeface="Cambria Math" panose="02040503050406030204" pitchFamily="18" charset="0"/>
                                        </a:rPr>
                                        <m:t>2</m:t>
                                      </m:r>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𝜔</m:t>
                                          </m:r>
                                        </m:e>
                                        <m:sub>
                                          <m:r>
                                            <a:rPr lang="ja-JP" altLang="en-US" sz="1400" i="1">
                                              <a:latin typeface="Cambria Math" panose="02040503050406030204" pitchFamily="18" charset="0"/>
                                            </a:rPr>
                                            <m:t>𝐼𝐹</m:t>
                                          </m:r>
                                        </m:sub>
                                      </m:sSub>
                                      <m:r>
                                        <a:rPr lang="ja-JP" altLang="en-US" sz="1400" i="1">
                                          <a:latin typeface="Cambria Math" panose="02040503050406030204" pitchFamily="18" charset="0"/>
                                        </a:rPr>
                                        <m:t>𝑡</m:t>
                                      </m:r>
                                      <m:r>
                                        <a:rPr lang="ja-JP" altLang="en-US" sz="1400" i="0">
                                          <a:latin typeface="Cambria Math" panose="02040503050406030204" pitchFamily="18" charset="0"/>
                                        </a:rPr>
                                        <m:t>+</m:t>
                                      </m:r>
                                      <m:r>
                                        <a:rPr lang="ja-JP" altLang="en-US" sz="1400" i="1">
                                          <a:latin typeface="Cambria Math" panose="02040503050406030204" pitchFamily="18" charset="0"/>
                                        </a:rPr>
                                        <m:t>𝜑</m:t>
                                      </m:r>
                                    </m:e>
                                  </m:d>
                                </m:e>
                              </m:func>
                              <m:r>
                                <a:rPr lang="ja-JP" altLang="en-US" sz="1400" i="0">
                                  <a:latin typeface="Cambria Math" panose="02040503050406030204" pitchFamily="18" charset="0"/>
                                </a:rPr>
                                <m:t>−</m:t>
                              </m:r>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sin</m:t>
                                  </m:r>
                                </m:fName>
                                <m:e>
                                  <m:r>
                                    <a:rPr lang="ja-JP" altLang="en-US" sz="1400" i="1">
                                      <a:latin typeface="Cambria Math" panose="02040503050406030204" pitchFamily="18" charset="0"/>
                                    </a:rPr>
                                    <m:t>𝜑</m:t>
                                  </m:r>
                                </m:e>
                              </m:func>
                            </m:e>
                          </m:d>
                        </m:oMath>
                      </m:oMathPara>
                    </a14:m>
                    <a:endParaRPr lang="ja-JP" altLang="en-US" sz="1600" dirty="0"/>
                  </a:p>
                </p:txBody>
              </p:sp>
            </mc:Choice>
            <mc:Fallback xmlns="">
              <p:sp>
                <p:nvSpPr>
                  <p:cNvPr id="225" name="正方形/長方形 224"/>
                  <p:cNvSpPr>
                    <a:spLocks noRot="1" noChangeAspect="1" noMove="1" noResize="1" noEditPoints="1" noAdjustHandles="1" noChangeArrowheads="1" noChangeShapeType="1" noTextEdit="1"/>
                  </p:cNvSpPr>
                  <p:nvPr/>
                </p:nvSpPr>
                <p:spPr>
                  <a:xfrm>
                    <a:off x="2351548" y="40713220"/>
                    <a:ext cx="9677917" cy="495649"/>
                  </a:xfrm>
                  <a:prstGeom prst="rect">
                    <a:avLst/>
                  </a:prstGeom>
                  <a:blipFill rotWithShape="0">
                    <a:blip r:embed="rId28"/>
                    <a:stretch>
                      <a:fillRect b="-1220"/>
                    </a:stretch>
                  </a:blipFill>
                </p:spPr>
                <p:txBody>
                  <a:bodyPr/>
                  <a:lstStyle/>
                  <a:p>
                    <a:r>
                      <a:rPr lang="ja-JP" altLang="en-US">
                        <a:noFill/>
                      </a:rPr>
                      <a:t> </a:t>
                    </a:r>
                  </a:p>
                </p:txBody>
              </p:sp>
            </mc:Fallback>
          </mc:AlternateContent>
        </p:grpSp>
        <p:sp>
          <p:nvSpPr>
            <p:cNvPr id="101" name="テキスト ボックス 100"/>
            <p:cNvSpPr txBox="1"/>
            <p:nvPr/>
          </p:nvSpPr>
          <p:spPr>
            <a:xfrm>
              <a:off x="3382541" y="4792382"/>
              <a:ext cx="2360158" cy="307777"/>
            </a:xfrm>
            <a:prstGeom prst="rect">
              <a:avLst/>
            </a:prstGeom>
            <a:noFill/>
          </p:spPr>
          <p:txBody>
            <a:bodyPr wrap="square" rtlCol="0">
              <a:spAutoFit/>
            </a:bodyPr>
            <a:lstStyle/>
            <a:p>
              <a:pPr marL="285750" indent="-285750">
                <a:buFont typeface="Arial" panose="020B0604020202020204" pitchFamily="34" charset="0"/>
                <a:buChar char="•"/>
              </a:pPr>
              <a:r>
                <a:rPr lang="en-US" altLang="ja-JP" sz="1400" dirty="0" smtClean="0"/>
                <a:t>Reference wave</a:t>
              </a:r>
              <a:endParaRPr lang="ja-JP" altLang="en-US" sz="1400" dirty="0"/>
            </a:p>
          </p:txBody>
        </p:sp>
        <p:sp>
          <p:nvSpPr>
            <p:cNvPr id="102" name="テキスト ボックス 101"/>
            <p:cNvSpPr txBox="1"/>
            <p:nvPr/>
          </p:nvSpPr>
          <p:spPr>
            <a:xfrm>
              <a:off x="261961" y="4798457"/>
              <a:ext cx="2360158" cy="307777"/>
            </a:xfrm>
            <a:prstGeom prst="rect">
              <a:avLst/>
            </a:prstGeom>
            <a:noFill/>
          </p:spPr>
          <p:txBody>
            <a:bodyPr wrap="square" rtlCol="0">
              <a:spAutoFit/>
            </a:bodyPr>
            <a:lstStyle/>
            <a:p>
              <a:pPr marL="285750" indent="-285750">
                <a:buFont typeface="Arial" panose="020B0604020202020204" pitchFamily="34" charset="0"/>
                <a:buChar char="•"/>
              </a:pPr>
              <a:r>
                <a:rPr lang="en-US" altLang="ja-JP" sz="1400" dirty="0" smtClean="0"/>
                <a:t>Reflected wave</a:t>
              </a:r>
              <a:endParaRPr lang="ja-JP" altLang="en-US" sz="1400" dirty="0"/>
            </a:p>
          </p:txBody>
        </p:sp>
        <mc:AlternateContent xmlns:mc="http://schemas.openxmlformats.org/markup-compatibility/2006" xmlns:a14="http://schemas.microsoft.com/office/drawing/2010/main">
          <mc:Choice Requires="a14">
            <p:sp>
              <p:nvSpPr>
                <p:cNvPr id="103" name="正方形/長方形 102"/>
                <p:cNvSpPr/>
                <p:nvPr/>
              </p:nvSpPr>
              <p:spPr>
                <a:xfrm>
                  <a:off x="3869632" y="5097769"/>
                  <a:ext cx="160197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1400" i="1" smtClean="0">
                                <a:latin typeface="Cambria Math" panose="02040503050406030204" pitchFamily="18" charset="0"/>
                              </a:rPr>
                            </m:ctrlPr>
                          </m:sSubPr>
                          <m:e>
                            <m:r>
                              <a:rPr lang="ja-JP" altLang="en-US" sz="1400" i="1">
                                <a:latin typeface="Cambria Math" panose="02040503050406030204" pitchFamily="18" charset="0"/>
                              </a:rPr>
                              <m:t>𝐸</m:t>
                            </m:r>
                          </m:e>
                          <m:sub>
                            <m:r>
                              <a:rPr lang="en-US" altLang="ja-JP" sz="1400" b="0" i="1" smtClean="0">
                                <a:latin typeface="Cambria Math" panose="02040503050406030204" pitchFamily="18" charset="0"/>
                              </a:rPr>
                              <m:t>𝑖</m:t>
                            </m:r>
                          </m:sub>
                        </m:sSub>
                        <m:d>
                          <m:dPr>
                            <m:ctrlPr>
                              <a:rPr lang="ja-JP" altLang="en-US" sz="1400" i="1">
                                <a:latin typeface="Cambria Math" panose="02040503050406030204" pitchFamily="18" charset="0"/>
                              </a:rPr>
                            </m:ctrlPr>
                          </m:dPr>
                          <m:e>
                            <m:r>
                              <m:rPr>
                                <m:sty m:val="p"/>
                              </m:rPr>
                              <a:rPr lang="ja-JP" altLang="en-US" sz="1400" i="0">
                                <a:latin typeface="Cambria Math" panose="02040503050406030204" pitchFamily="18" charset="0"/>
                              </a:rPr>
                              <m:t>t</m:t>
                            </m:r>
                          </m:e>
                        </m:d>
                        <m:r>
                          <a:rPr lang="ja-JP" altLang="en-US" sz="1400" i="0">
                            <a:latin typeface="Cambria Math" panose="02040503050406030204" pitchFamily="18" charset="0"/>
                          </a:rPr>
                          <m:t>=</m:t>
                        </m:r>
                        <m:r>
                          <m:rPr>
                            <m:sty m:val="p"/>
                          </m:rPr>
                          <a:rPr lang="ja-JP" altLang="en-US" sz="1400" i="0">
                            <a:latin typeface="Cambria Math" panose="02040503050406030204" pitchFamily="18" charset="0"/>
                          </a:rPr>
                          <m:t>A</m:t>
                        </m:r>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cos</m:t>
                            </m:r>
                          </m:fName>
                          <m:e>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𝜔</m:t>
                                </m:r>
                              </m:e>
                              <m:sub>
                                <m:r>
                                  <a:rPr lang="ja-JP" altLang="en-US" sz="1400" i="1">
                                    <a:latin typeface="Cambria Math" panose="02040503050406030204" pitchFamily="18" charset="0"/>
                                  </a:rPr>
                                  <m:t>𝐼𝐹</m:t>
                                </m:r>
                              </m:sub>
                            </m:sSub>
                            <m:r>
                              <a:rPr lang="ja-JP" altLang="en-US" sz="1400" i="1">
                                <a:latin typeface="Cambria Math" panose="02040503050406030204" pitchFamily="18" charset="0"/>
                              </a:rPr>
                              <m:t>𝑡</m:t>
                            </m:r>
                          </m:e>
                        </m:func>
                      </m:oMath>
                    </m:oMathPara>
                  </a14:m>
                  <a:endParaRPr lang="ja-JP" altLang="en-US" sz="1400" dirty="0"/>
                </a:p>
              </p:txBody>
            </p:sp>
          </mc:Choice>
          <mc:Fallback xmlns="">
            <p:sp>
              <p:nvSpPr>
                <p:cNvPr id="103" name="正方形/長方形 102"/>
                <p:cNvSpPr>
                  <a:spLocks noRot="1" noChangeAspect="1" noMove="1" noResize="1" noEditPoints="1" noAdjustHandles="1" noChangeArrowheads="1" noChangeShapeType="1" noTextEdit="1"/>
                </p:cNvSpPr>
                <p:nvPr/>
              </p:nvSpPr>
              <p:spPr>
                <a:xfrm>
                  <a:off x="3869632" y="5097769"/>
                  <a:ext cx="1601977" cy="307777"/>
                </a:xfrm>
                <a:prstGeom prst="rect">
                  <a:avLst/>
                </a:prstGeom>
                <a:blipFill rotWithShape="0">
                  <a:blip r:embed="rId2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4" name="正方形/長方形 103"/>
                <p:cNvSpPr/>
                <p:nvPr/>
              </p:nvSpPr>
              <p:spPr>
                <a:xfrm>
                  <a:off x="794723" y="5112820"/>
                  <a:ext cx="209448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1400" i="1" smtClean="0">
                                <a:latin typeface="Cambria Math" panose="02040503050406030204" pitchFamily="18" charset="0"/>
                              </a:rPr>
                            </m:ctrlPr>
                          </m:sSubPr>
                          <m:e>
                            <m:r>
                              <a:rPr lang="ja-JP" altLang="en-US" sz="1400" i="1">
                                <a:latin typeface="Cambria Math" panose="02040503050406030204" pitchFamily="18" charset="0"/>
                              </a:rPr>
                              <m:t>𝐸</m:t>
                            </m:r>
                          </m:e>
                          <m:sub>
                            <m:r>
                              <a:rPr lang="ja-JP" altLang="en-US" sz="1400" i="1">
                                <a:latin typeface="Cambria Math" panose="02040503050406030204" pitchFamily="18" charset="0"/>
                              </a:rPr>
                              <m:t>𝑟</m:t>
                            </m:r>
                          </m:sub>
                        </m:sSub>
                        <m:d>
                          <m:dPr>
                            <m:ctrlPr>
                              <a:rPr lang="ja-JP" altLang="en-US" sz="1400" i="1">
                                <a:latin typeface="Cambria Math" panose="02040503050406030204" pitchFamily="18" charset="0"/>
                              </a:rPr>
                            </m:ctrlPr>
                          </m:dPr>
                          <m:e>
                            <m:r>
                              <m:rPr>
                                <m:sty m:val="p"/>
                              </m:rPr>
                              <a:rPr lang="ja-JP" altLang="en-US" sz="1400" i="0">
                                <a:latin typeface="Cambria Math" panose="02040503050406030204" pitchFamily="18" charset="0"/>
                              </a:rPr>
                              <m:t>t</m:t>
                            </m:r>
                          </m:e>
                        </m:d>
                        <m:r>
                          <a:rPr lang="ja-JP" altLang="en-US" sz="1400" i="0">
                            <a:latin typeface="Cambria Math" panose="02040503050406030204" pitchFamily="18" charset="0"/>
                          </a:rPr>
                          <m:t>=</m:t>
                        </m:r>
                        <m:r>
                          <a:rPr lang="ja-JP" altLang="en-US" sz="1400" i="1">
                            <a:latin typeface="Cambria Math" panose="02040503050406030204" pitchFamily="18" charset="0"/>
                          </a:rPr>
                          <m:t>𝐵</m:t>
                        </m:r>
                        <m:func>
                          <m:funcPr>
                            <m:ctrlPr>
                              <a:rPr lang="ja-JP" altLang="en-US" sz="1400" i="1">
                                <a:latin typeface="Cambria Math" panose="02040503050406030204" pitchFamily="18" charset="0"/>
                              </a:rPr>
                            </m:ctrlPr>
                          </m:funcPr>
                          <m:fName>
                            <m:r>
                              <m:rPr>
                                <m:sty m:val="p"/>
                              </m:rPr>
                              <a:rPr lang="ja-JP" altLang="en-US" sz="1400" i="0">
                                <a:latin typeface="Cambria Math" panose="02040503050406030204" pitchFamily="18" charset="0"/>
                              </a:rPr>
                              <m:t>cos</m:t>
                            </m:r>
                          </m:fName>
                          <m:e>
                            <m:d>
                              <m:dPr>
                                <m:ctrlPr>
                                  <a:rPr lang="ja-JP" altLang="en-US" sz="1400" i="1">
                                    <a:latin typeface="Cambria Math" panose="02040503050406030204" pitchFamily="18" charset="0"/>
                                  </a:rPr>
                                </m:ctrlPr>
                              </m:dPr>
                              <m:e>
                                <m:sSub>
                                  <m:sSubPr>
                                    <m:ctrlPr>
                                      <a:rPr lang="ja-JP" altLang="en-US" sz="1400" i="1">
                                        <a:latin typeface="Cambria Math" panose="02040503050406030204" pitchFamily="18" charset="0"/>
                                      </a:rPr>
                                    </m:ctrlPr>
                                  </m:sSubPr>
                                  <m:e>
                                    <m:r>
                                      <a:rPr lang="ja-JP" altLang="en-US" sz="1400" i="1">
                                        <a:latin typeface="Cambria Math" panose="02040503050406030204" pitchFamily="18" charset="0"/>
                                      </a:rPr>
                                      <m:t>𝜔</m:t>
                                    </m:r>
                                  </m:e>
                                  <m:sub>
                                    <m:r>
                                      <a:rPr lang="ja-JP" altLang="en-US" sz="1400" i="1">
                                        <a:latin typeface="Cambria Math" panose="02040503050406030204" pitchFamily="18" charset="0"/>
                                      </a:rPr>
                                      <m:t>𝐼𝐹</m:t>
                                    </m:r>
                                  </m:sub>
                                </m:sSub>
                                <m:r>
                                  <a:rPr lang="ja-JP" altLang="en-US" sz="1400" i="1">
                                    <a:latin typeface="Cambria Math" panose="02040503050406030204" pitchFamily="18" charset="0"/>
                                  </a:rPr>
                                  <m:t>𝑡</m:t>
                                </m:r>
                                <m:r>
                                  <a:rPr lang="ja-JP" altLang="en-US" sz="1400" i="0">
                                    <a:latin typeface="Cambria Math" panose="02040503050406030204" pitchFamily="18" charset="0"/>
                                  </a:rPr>
                                  <m:t>+</m:t>
                                </m:r>
                                <m:r>
                                  <a:rPr lang="ja-JP" altLang="en-US" sz="1400" i="1">
                                    <a:latin typeface="Cambria Math" panose="02040503050406030204" pitchFamily="18" charset="0"/>
                                  </a:rPr>
                                  <m:t>𝜑</m:t>
                                </m:r>
                              </m:e>
                            </m:d>
                          </m:e>
                        </m:func>
                      </m:oMath>
                    </m:oMathPara>
                  </a14:m>
                  <a:endParaRPr lang="ja-JP" altLang="en-US" sz="1400" dirty="0"/>
                </a:p>
              </p:txBody>
            </p:sp>
          </mc:Choice>
          <mc:Fallback xmlns="">
            <p:sp>
              <p:nvSpPr>
                <p:cNvPr id="104" name="正方形/長方形 103"/>
                <p:cNvSpPr>
                  <a:spLocks noRot="1" noChangeAspect="1" noMove="1" noResize="1" noEditPoints="1" noAdjustHandles="1" noChangeArrowheads="1" noChangeShapeType="1" noTextEdit="1"/>
                </p:cNvSpPr>
                <p:nvPr/>
              </p:nvSpPr>
              <p:spPr>
                <a:xfrm>
                  <a:off x="794723" y="5112820"/>
                  <a:ext cx="2094484" cy="307777"/>
                </a:xfrm>
                <a:prstGeom prst="rect">
                  <a:avLst/>
                </a:prstGeom>
                <a:blipFill rotWithShape="0">
                  <a:blip r:embed="rId30"/>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477781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kumimoji="1" lang="ja-JP" altLang="en-US" sz="2400" dirty="0" smtClean="0"/>
              <a:t>２点同時計測</a:t>
            </a:r>
            <a:endParaRPr kumimoji="1" lang="ja-JP" altLang="en-US" sz="2400" dirty="0"/>
          </a:p>
        </p:txBody>
      </p:sp>
      <p:sp>
        <p:nvSpPr>
          <p:cNvPr id="11" name="テキスト ボックス 10"/>
          <p:cNvSpPr txBox="1"/>
          <p:nvPr/>
        </p:nvSpPr>
        <p:spPr>
          <a:xfrm>
            <a:off x="2743202" y="609255"/>
            <a:ext cx="6248400" cy="369332"/>
          </a:xfrm>
          <a:prstGeom prst="rect">
            <a:avLst/>
          </a:prstGeom>
          <a:noFill/>
        </p:spPr>
        <p:txBody>
          <a:bodyPr wrap="square" rtlCol="0">
            <a:spAutoFit/>
          </a:bodyPr>
          <a:lstStyle/>
          <a:p>
            <a:r>
              <a:rPr kumimoji="1" lang="ja-JP" altLang="en-US" dirty="0" smtClean="0"/>
              <a:t>～プラズマ内部における</a:t>
            </a:r>
            <a:r>
              <a:rPr kumimoji="1" lang="en-US" altLang="ja-JP" dirty="0" smtClean="0"/>
              <a:t>ICRF</a:t>
            </a:r>
            <a:r>
              <a:rPr kumimoji="1" lang="ja-JP" altLang="en-US" dirty="0" smtClean="0"/>
              <a:t>波動の伝播構造を明らかにする～</a:t>
            </a:r>
            <a:endParaRPr kumimoji="1" lang="ja-JP" altLang="en-US" dirty="0"/>
          </a:p>
        </p:txBody>
      </p:sp>
      <p:pic>
        <p:nvPicPr>
          <p:cNvPr id="19" name="図 18"/>
          <p:cNvPicPr/>
          <p:nvPr/>
        </p:nvPicPr>
        <p:blipFill>
          <a:blip r:embed="rId2">
            <a:extLst>
              <a:ext uri="{28A0092B-C50C-407E-A947-70E740481C1C}">
                <a14:useLocalDpi xmlns:a14="http://schemas.microsoft.com/office/drawing/2010/main" val="0"/>
              </a:ext>
            </a:extLst>
          </a:blip>
          <a:srcRect/>
          <a:stretch>
            <a:fillRect/>
          </a:stretch>
        </p:blipFill>
        <p:spPr bwMode="auto">
          <a:xfrm>
            <a:off x="168955" y="1282152"/>
            <a:ext cx="3206135" cy="3049043"/>
          </a:xfrm>
          <a:prstGeom prst="rect">
            <a:avLst/>
          </a:prstGeom>
          <a:noFill/>
          <a:ln>
            <a:noFill/>
          </a:ln>
        </p:spPr>
      </p:pic>
      <p:pic>
        <p:nvPicPr>
          <p:cNvPr id="31" name="図 30"/>
          <p:cNvPicPr>
            <a:picLocks noChangeAspect="1"/>
          </p:cNvPicPr>
          <p:nvPr/>
        </p:nvPicPr>
        <p:blipFill>
          <a:blip r:embed="rId3"/>
          <a:stretch>
            <a:fillRect/>
          </a:stretch>
        </p:blipFill>
        <p:spPr>
          <a:xfrm>
            <a:off x="4675881" y="3596092"/>
            <a:ext cx="4484991" cy="2125834"/>
          </a:xfrm>
          <a:prstGeom prst="rect">
            <a:avLst/>
          </a:prstGeom>
        </p:spPr>
      </p:pic>
      <p:sp>
        <p:nvSpPr>
          <p:cNvPr id="64" name="テキスト ボックス 63"/>
          <p:cNvSpPr txBox="1"/>
          <p:nvPr/>
        </p:nvSpPr>
        <p:spPr>
          <a:xfrm>
            <a:off x="343728" y="5786318"/>
            <a:ext cx="8382358" cy="584775"/>
          </a:xfrm>
          <a:prstGeom prst="rect">
            <a:avLst/>
          </a:prstGeom>
          <a:noFill/>
          <a:ln w="12700">
            <a:noFill/>
          </a:ln>
        </p:spPr>
        <p:txBody>
          <a:bodyPr wrap="square" rtlCol="0">
            <a:spAutoFit/>
          </a:bodyPr>
          <a:lstStyle/>
          <a:p>
            <a:pPr marL="285750" indent="-285750">
              <a:buFont typeface="Wingdings" panose="05000000000000000000" pitchFamily="2" charset="2"/>
              <a:buChar char="u"/>
            </a:pPr>
            <a:r>
              <a:rPr kumimoji="1" lang="ja-JP" altLang="en-US" sz="1600" dirty="0" smtClean="0"/>
              <a:t>２つのシステムと真空容器内に設置されたアンテナを使い分けることで高温プラズマ中を伝播する波動の内部構造を調べることが可能</a:t>
            </a:r>
            <a:endParaRPr kumimoji="1" lang="ja-JP" altLang="en-US" sz="1600" dirty="0"/>
          </a:p>
        </p:txBody>
      </p:sp>
      <p:grpSp>
        <p:nvGrpSpPr>
          <p:cNvPr id="58" name="グループ化 57"/>
          <p:cNvGrpSpPr/>
          <p:nvPr/>
        </p:nvGrpSpPr>
        <p:grpSpPr>
          <a:xfrm>
            <a:off x="59220" y="3663273"/>
            <a:ext cx="4875051" cy="2007794"/>
            <a:chOff x="1400055" y="4350736"/>
            <a:chExt cx="4875051" cy="2007794"/>
          </a:xfrm>
        </p:grpSpPr>
        <p:grpSp>
          <p:nvGrpSpPr>
            <p:cNvPr id="62" name="グループ化 61"/>
            <p:cNvGrpSpPr/>
            <p:nvPr/>
          </p:nvGrpSpPr>
          <p:grpSpPr>
            <a:xfrm>
              <a:off x="1400055" y="4834967"/>
              <a:ext cx="4875051" cy="1523563"/>
              <a:chOff x="-220897" y="2500619"/>
              <a:chExt cx="4875051" cy="1523563"/>
            </a:xfrm>
          </p:grpSpPr>
          <p:pic>
            <p:nvPicPr>
              <p:cNvPr id="70" name="図 69"/>
              <p:cNvPicPr>
                <a:picLocks noChangeAspect="1"/>
              </p:cNvPicPr>
              <p:nvPr/>
            </p:nvPicPr>
            <p:blipFill rotWithShape="1">
              <a:blip r:embed="rId4" cstate="print">
                <a:extLst>
                  <a:ext uri="{28A0092B-C50C-407E-A947-70E740481C1C}">
                    <a14:useLocalDpi xmlns:a14="http://schemas.microsoft.com/office/drawing/2010/main" val="0"/>
                  </a:ext>
                </a:extLst>
              </a:blip>
              <a:srcRect l="39421" r="38781"/>
              <a:stretch/>
            </p:blipFill>
            <p:spPr>
              <a:xfrm>
                <a:off x="561076" y="2813095"/>
                <a:ext cx="3262746" cy="1211087"/>
              </a:xfrm>
              <a:prstGeom prst="rect">
                <a:avLst/>
              </a:prstGeom>
            </p:spPr>
          </p:pic>
          <p:sp>
            <p:nvSpPr>
              <p:cNvPr id="71" name="正方形/長方形 70"/>
              <p:cNvSpPr/>
              <p:nvPr/>
            </p:nvSpPr>
            <p:spPr>
              <a:xfrm>
                <a:off x="3212430" y="3058774"/>
                <a:ext cx="108000" cy="720000"/>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2" name="正方形/長方形 71"/>
              <p:cNvSpPr/>
              <p:nvPr/>
            </p:nvSpPr>
            <p:spPr>
              <a:xfrm>
                <a:off x="1065485" y="3058774"/>
                <a:ext cx="108000" cy="720000"/>
              </a:xfrm>
              <a:prstGeom prst="rect">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3" name="右矢印 72"/>
              <p:cNvSpPr/>
              <p:nvPr/>
            </p:nvSpPr>
            <p:spPr>
              <a:xfrm>
                <a:off x="974228" y="3815535"/>
                <a:ext cx="1133061" cy="17227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右矢印 73"/>
              <p:cNvSpPr/>
              <p:nvPr/>
            </p:nvSpPr>
            <p:spPr>
              <a:xfrm flipH="1">
                <a:off x="2205582" y="3812728"/>
                <a:ext cx="1133061" cy="18521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右矢印 74"/>
              <p:cNvSpPr/>
              <p:nvPr/>
            </p:nvSpPr>
            <p:spPr>
              <a:xfrm rot="10800000">
                <a:off x="306502" y="3814061"/>
                <a:ext cx="485992" cy="16842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右矢印 75"/>
              <p:cNvSpPr/>
              <p:nvPr/>
            </p:nvSpPr>
            <p:spPr>
              <a:xfrm>
                <a:off x="3562895" y="3807570"/>
                <a:ext cx="620148" cy="18367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右矢印 76"/>
              <p:cNvSpPr/>
              <p:nvPr/>
            </p:nvSpPr>
            <p:spPr>
              <a:xfrm>
                <a:off x="1215574" y="2766959"/>
                <a:ext cx="518114" cy="17254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右矢印 77"/>
              <p:cNvSpPr/>
              <p:nvPr/>
            </p:nvSpPr>
            <p:spPr>
              <a:xfrm rot="10800000">
                <a:off x="2569060" y="2768580"/>
                <a:ext cx="559859" cy="17092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テキスト ボックス 78"/>
              <p:cNvSpPr txBox="1"/>
              <p:nvPr/>
            </p:nvSpPr>
            <p:spPr>
              <a:xfrm>
                <a:off x="573129" y="2540991"/>
                <a:ext cx="737829" cy="338554"/>
              </a:xfrm>
              <a:prstGeom prst="rect">
                <a:avLst/>
              </a:prstGeom>
              <a:noFill/>
            </p:spPr>
            <p:txBody>
              <a:bodyPr wrap="square" rtlCol="0">
                <a:spAutoFit/>
              </a:bodyPr>
              <a:lstStyle/>
              <a:p>
                <a:r>
                  <a:rPr kumimoji="1" lang="ja-JP" altLang="en-US" sz="1600" dirty="0" smtClean="0"/>
                  <a:t>遅波</a:t>
                </a:r>
                <a:endParaRPr kumimoji="1" lang="ja-JP" altLang="en-US" sz="1600" dirty="0"/>
              </a:p>
            </p:txBody>
          </p:sp>
          <p:sp>
            <p:nvSpPr>
              <p:cNvPr id="80" name="テキスト ボックス 79"/>
              <p:cNvSpPr txBox="1"/>
              <p:nvPr/>
            </p:nvSpPr>
            <p:spPr>
              <a:xfrm>
                <a:off x="-220897" y="3169749"/>
                <a:ext cx="737829" cy="338554"/>
              </a:xfrm>
              <a:prstGeom prst="rect">
                <a:avLst/>
              </a:prstGeom>
              <a:noFill/>
            </p:spPr>
            <p:txBody>
              <a:bodyPr wrap="square" rtlCol="0">
                <a:spAutoFit/>
              </a:bodyPr>
              <a:lstStyle/>
              <a:p>
                <a:r>
                  <a:rPr lang="ja-JP" altLang="en-US" sz="1600" dirty="0" smtClean="0"/>
                  <a:t>速</a:t>
                </a:r>
                <a:r>
                  <a:rPr kumimoji="1" lang="ja-JP" altLang="en-US" sz="1600" dirty="0" smtClean="0"/>
                  <a:t>波</a:t>
                </a:r>
                <a:endParaRPr kumimoji="1" lang="ja-JP" altLang="en-US" sz="1600" dirty="0"/>
              </a:p>
            </p:txBody>
          </p:sp>
          <p:sp>
            <p:nvSpPr>
              <p:cNvPr id="81" name="円/楕円 80"/>
              <p:cNvSpPr/>
              <p:nvPr/>
            </p:nvSpPr>
            <p:spPr>
              <a:xfrm>
                <a:off x="1409154" y="3097156"/>
                <a:ext cx="1521741" cy="642585"/>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3080253" y="2500619"/>
                <a:ext cx="1102790" cy="338554"/>
              </a:xfrm>
              <a:prstGeom prst="rect">
                <a:avLst/>
              </a:prstGeom>
              <a:noFill/>
            </p:spPr>
            <p:txBody>
              <a:bodyPr wrap="square" rtlCol="0">
                <a:spAutoFit/>
              </a:bodyPr>
              <a:lstStyle/>
              <a:p>
                <a:r>
                  <a:rPr kumimoji="1" lang="en-US" altLang="ja-JP" sz="1600" b="1" dirty="0" smtClean="0"/>
                  <a:t>6.36 MHZ</a:t>
                </a:r>
                <a:endParaRPr kumimoji="1" lang="ja-JP" altLang="en-US" sz="1600" b="1" dirty="0"/>
              </a:p>
            </p:txBody>
          </p:sp>
          <p:sp>
            <p:nvSpPr>
              <p:cNvPr id="83" name="テキスト ボックス 82"/>
              <p:cNvSpPr txBox="1"/>
              <p:nvPr/>
            </p:nvSpPr>
            <p:spPr>
              <a:xfrm>
                <a:off x="3551364" y="3539026"/>
                <a:ext cx="1102790" cy="338554"/>
              </a:xfrm>
              <a:prstGeom prst="rect">
                <a:avLst/>
              </a:prstGeom>
              <a:noFill/>
            </p:spPr>
            <p:txBody>
              <a:bodyPr wrap="square" rtlCol="0">
                <a:spAutoFit/>
              </a:bodyPr>
              <a:lstStyle/>
              <a:p>
                <a:r>
                  <a:rPr kumimoji="1" lang="en-US" altLang="ja-JP" sz="1600" b="1" dirty="0" smtClean="0"/>
                  <a:t>10.3 MHz</a:t>
                </a:r>
                <a:endParaRPr kumimoji="1" lang="ja-JP" altLang="en-US" sz="1600" b="1" dirty="0"/>
              </a:p>
            </p:txBody>
          </p:sp>
          <p:sp>
            <p:nvSpPr>
              <p:cNvPr id="84" name="テキスト ボックス 83"/>
              <p:cNvSpPr txBox="1"/>
              <p:nvPr/>
            </p:nvSpPr>
            <p:spPr>
              <a:xfrm>
                <a:off x="-159510" y="3508303"/>
                <a:ext cx="1102790" cy="338554"/>
              </a:xfrm>
              <a:prstGeom prst="rect">
                <a:avLst/>
              </a:prstGeom>
              <a:noFill/>
            </p:spPr>
            <p:txBody>
              <a:bodyPr wrap="square" rtlCol="0">
                <a:spAutoFit/>
              </a:bodyPr>
              <a:lstStyle/>
              <a:p>
                <a:r>
                  <a:rPr lang="en-US" altLang="ja-JP" sz="1600" b="1" dirty="0" smtClean="0"/>
                  <a:t>9.9</a:t>
                </a:r>
                <a:r>
                  <a:rPr kumimoji="1" lang="en-US" altLang="ja-JP" sz="1600" b="1" dirty="0" smtClean="0"/>
                  <a:t> MHz</a:t>
                </a:r>
                <a:endParaRPr kumimoji="1" lang="ja-JP" altLang="en-US" sz="1600" b="1" dirty="0"/>
              </a:p>
            </p:txBody>
          </p:sp>
        </p:grpSp>
        <p:sp>
          <p:nvSpPr>
            <p:cNvPr id="63" name="円/楕円 62"/>
            <p:cNvSpPr/>
            <p:nvPr/>
          </p:nvSpPr>
          <p:spPr>
            <a:xfrm>
              <a:off x="3940248" y="5673831"/>
              <a:ext cx="139148" cy="1544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円/楕円 66"/>
            <p:cNvSpPr/>
            <p:nvPr/>
          </p:nvSpPr>
          <p:spPr>
            <a:xfrm>
              <a:off x="4456175" y="5673803"/>
              <a:ext cx="139148" cy="1544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8" name="カギ線コネクタ 67"/>
            <p:cNvCxnSpPr>
              <a:stCxn id="63" idx="0"/>
              <a:endCxn id="69" idx="1"/>
            </p:cNvCxnSpPr>
            <p:nvPr/>
          </p:nvCxnSpPr>
          <p:spPr>
            <a:xfrm rot="5400000" flipH="1" flipV="1">
              <a:off x="3697872" y="4831963"/>
              <a:ext cx="1153818" cy="529919"/>
            </a:xfrm>
            <a:prstGeom prst="bentConnector2">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539741" y="4350736"/>
              <a:ext cx="1011376" cy="338554"/>
            </a:xfrm>
            <a:prstGeom prst="rect">
              <a:avLst/>
            </a:prstGeom>
            <a:noFill/>
          </p:spPr>
          <p:txBody>
            <a:bodyPr wrap="square" rtlCol="0">
              <a:spAutoFit/>
            </a:bodyPr>
            <a:lstStyle/>
            <a:p>
              <a:r>
                <a:rPr kumimoji="1" lang="ja-JP" altLang="en-US" sz="1600" dirty="0" smtClean="0"/>
                <a:t>測定位置</a:t>
              </a:r>
              <a:endParaRPr kumimoji="1" lang="ja-JP" altLang="en-US" sz="1600" dirty="0"/>
            </a:p>
          </p:txBody>
        </p:sp>
      </p:grpSp>
      <p:pic>
        <p:nvPicPr>
          <p:cNvPr id="3" name="図 2"/>
          <p:cNvPicPr>
            <a:picLocks noChangeAspect="1"/>
          </p:cNvPicPr>
          <p:nvPr/>
        </p:nvPicPr>
        <p:blipFill rotWithShape="1">
          <a:blip r:embed="rId5"/>
          <a:srcRect b="14361"/>
          <a:stretch/>
        </p:blipFill>
        <p:spPr>
          <a:xfrm>
            <a:off x="3911544" y="1042412"/>
            <a:ext cx="4512991" cy="2132190"/>
          </a:xfrm>
          <a:prstGeom prst="rect">
            <a:avLst/>
          </a:prstGeom>
        </p:spPr>
      </p:pic>
      <p:sp>
        <p:nvSpPr>
          <p:cNvPr id="118" name="正方形/長方形 117"/>
          <p:cNvSpPr/>
          <p:nvPr/>
        </p:nvSpPr>
        <p:spPr>
          <a:xfrm>
            <a:off x="5174531" y="3204113"/>
            <a:ext cx="3817071" cy="338554"/>
          </a:xfrm>
          <a:prstGeom prst="rect">
            <a:avLst/>
          </a:prstGeom>
        </p:spPr>
        <p:txBody>
          <a:bodyPr wrap="none">
            <a:spAutoFit/>
          </a:bodyPr>
          <a:lstStyle/>
          <a:p>
            <a:r>
              <a:rPr lang="ja-JP" altLang="en-US" sz="1600" u="sng" dirty="0" smtClean="0"/>
              <a:t>通常放電における電子密度の径方向分布</a:t>
            </a:r>
            <a:endParaRPr lang="ja-JP" altLang="en-US" sz="1600" u="sng" dirty="0"/>
          </a:p>
        </p:txBody>
      </p:sp>
      <p:sp>
        <p:nvSpPr>
          <p:cNvPr id="2" name="円/楕円 1"/>
          <p:cNvSpPr/>
          <p:nvPr/>
        </p:nvSpPr>
        <p:spPr>
          <a:xfrm>
            <a:off x="3229189" y="4549362"/>
            <a:ext cx="1477677" cy="525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Z=1.25 m</a:t>
            </a:r>
            <a:endParaRPr kumimoji="1" lang="ja-JP" altLang="en-US" dirty="0"/>
          </a:p>
        </p:txBody>
      </p:sp>
      <p:sp>
        <p:nvSpPr>
          <p:cNvPr id="37" name="円/楕円 36"/>
          <p:cNvSpPr/>
          <p:nvPr/>
        </p:nvSpPr>
        <p:spPr>
          <a:xfrm>
            <a:off x="1202913" y="4476130"/>
            <a:ext cx="1477677" cy="525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Z=0.07 m</a:t>
            </a:r>
            <a:endParaRPr kumimoji="1" lang="ja-JP" altLang="en-US" dirty="0"/>
          </a:p>
        </p:txBody>
      </p:sp>
    </p:spTree>
    <p:extLst>
      <p:ext uri="{BB962C8B-B14F-4D97-AF65-F5344CB8AC3E}">
        <p14:creationId xmlns:p14="http://schemas.microsoft.com/office/powerpoint/2010/main" val="2359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2338698" y="3165644"/>
            <a:ext cx="3596792" cy="2207236"/>
          </a:xfrm>
          <a:prstGeom prst="rect">
            <a:avLst/>
          </a:prstGeom>
        </p:spPr>
      </p:pic>
      <p:pic>
        <p:nvPicPr>
          <p:cNvPr id="28" name="図 27"/>
          <p:cNvPicPr>
            <a:picLocks noChangeAspect="1"/>
          </p:cNvPicPr>
          <p:nvPr/>
        </p:nvPicPr>
        <p:blipFill rotWithShape="1">
          <a:blip r:embed="rId3"/>
          <a:srcRect l="10373"/>
          <a:stretch/>
        </p:blipFill>
        <p:spPr>
          <a:xfrm>
            <a:off x="5638493" y="3204755"/>
            <a:ext cx="3436162" cy="2322829"/>
          </a:xfrm>
          <a:prstGeom prst="rect">
            <a:avLst/>
          </a:prstGeom>
        </p:spPr>
      </p:pic>
      <p:pic>
        <p:nvPicPr>
          <p:cNvPr id="19" name="図 18"/>
          <p:cNvPicPr>
            <a:picLocks noChangeAspect="1"/>
          </p:cNvPicPr>
          <p:nvPr/>
        </p:nvPicPr>
        <p:blipFill>
          <a:blip r:embed="rId4"/>
          <a:stretch>
            <a:fillRect/>
          </a:stretch>
        </p:blipFill>
        <p:spPr>
          <a:xfrm>
            <a:off x="3072140" y="1013029"/>
            <a:ext cx="3602098" cy="2275871"/>
          </a:xfrm>
          <a:prstGeom prst="rect">
            <a:avLst/>
          </a:prstGeom>
        </p:spPr>
      </p:pic>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kumimoji="1" lang="ja-JP" altLang="en-US" sz="2400" dirty="0" smtClean="0"/>
              <a:t>計測結果</a:t>
            </a:r>
            <a:endParaRPr kumimoji="1" lang="ja-JP" altLang="en-US" sz="2400" dirty="0"/>
          </a:p>
        </p:txBody>
      </p:sp>
      <p:sp>
        <p:nvSpPr>
          <p:cNvPr id="11" name="テキスト ボックス 10"/>
          <p:cNvSpPr txBox="1"/>
          <p:nvPr/>
        </p:nvSpPr>
        <p:spPr>
          <a:xfrm>
            <a:off x="2849845" y="674999"/>
            <a:ext cx="4639089" cy="369332"/>
          </a:xfrm>
          <a:prstGeom prst="rect">
            <a:avLst/>
          </a:prstGeom>
          <a:noFill/>
        </p:spPr>
        <p:txBody>
          <a:bodyPr wrap="square" rtlCol="0">
            <a:spAutoFit/>
          </a:bodyPr>
          <a:lstStyle/>
          <a:p>
            <a:r>
              <a:rPr kumimoji="1" lang="ja-JP" altLang="en-US" u="sng" dirty="0" smtClean="0"/>
              <a:t>波動の内部構造解析</a:t>
            </a:r>
            <a:endParaRPr kumimoji="1" lang="ja-JP" altLang="en-US" u="sng" dirty="0"/>
          </a:p>
        </p:txBody>
      </p:sp>
      <p:sp>
        <p:nvSpPr>
          <p:cNvPr id="18" name="テキスト ボックス 17"/>
          <p:cNvSpPr txBox="1"/>
          <p:nvPr/>
        </p:nvSpPr>
        <p:spPr>
          <a:xfrm>
            <a:off x="4214035" y="1290375"/>
            <a:ext cx="2080591"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t>ICRF</a:t>
            </a:r>
            <a:r>
              <a:rPr kumimoji="1" lang="ja-JP" altLang="en-US" sz="1400" dirty="0" smtClean="0"/>
              <a:t>速波　</a:t>
            </a:r>
            <a:r>
              <a:rPr kumimoji="1" lang="en-US" altLang="ja-JP" sz="1400" dirty="0" smtClean="0"/>
              <a:t>10.3 MHz</a:t>
            </a:r>
            <a:endParaRPr kumimoji="1" lang="ja-JP" altLang="en-US" sz="1400" dirty="0"/>
          </a:p>
        </p:txBody>
      </p:sp>
      <p:sp>
        <p:nvSpPr>
          <p:cNvPr id="36" name="テキスト ボックス 35"/>
          <p:cNvSpPr txBox="1"/>
          <p:nvPr/>
        </p:nvSpPr>
        <p:spPr>
          <a:xfrm>
            <a:off x="3015737" y="3498657"/>
            <a:ext cx="2080591"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t>ICRF</a:t>
            </a:r>
            <a:r>
              <a:rPr kumimoji="1" lang="ja-JP" altLang="en-US" sz="1400" dirty="0" smtClean="0"/>
              <a:t>速波　</a:t>
            </a:r>
            <a:r>
              <a:rPr kumimoji="1" lang="en-US" altLang="ja-JP" sz="1400" dirty="0" smtClean="0"/>
              <a:t>10.3 MHz</a:t>
            </a:r>
            <a:endParaRPr kumimoji="1" lang="ja-JP" altLang="en-US" sz="1400" dirty="0"/>
          </a:p>
        </p:txBody>
      </p:sp>
      <p:sp>
        <p:nvSpPr>
          <p:cNvPr id="37" name="テキスト ボックス 36"/>
          <p:cNvSpPr txBox="1"/>
          <p:nvPr/>
        </p:nvSpPr>
        <p:spPr>
          <a:xfrm>
            <a:off x="7927721" y="3246592"/>
            <a:ext cx="969387"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400" dirty="0" smtClean="0"/>
              <a:t>AIC</a:t>
            </a:r>
            <a:r>
              <a:rPr lang="ja-JP" altLang="en-US" sz="1400" dirty="0" smtClean="0"/>
              <a:t>波動</a:t>
            </a:r>
            <a:endParaRPr kumimoji="1" lang="ja-JP" altLang="en-US" sz="1400" dirty="0"/>
          </a:p>
        </p:txBody>
      </p:sp>
      <p:sp>
        <p:nvSpPr>
          <p:cNvPr id="38" name="テキスト ボックス 37"/>
          <p:cNvSpPr txBox="1"/>
          <p:nvPr/>
        </p:nvSpPr>
        <p:spPr>
          <a:xfrm>
            <a:off x="6504134" y="987212"/>
            <a:ext cx="2604053" cy="615553"/>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smtClean="0"/>
              <a:t>２点間の位相差が０</a:t>
            </a:r>
            <a:r>
              <a:rPr kumimoji="1" lang="en-US" altLang="ja-JP" sz="1600" dirty="0" smtClean="0"/>
              <a:t>, </a:t>
            </a:r>
            <a:r>
              <a:rPr kumimoji="1" lang="en-US" altLang="ja-JP" dirty="0" smtClean="0"/>
              <a:t>π</a:t>
            </a:r>
            <a:endParaRPr kumimoji="1" lang="en-US" altLang="ja-JP" sz="1600" dirty="0" smtClean="0"/>
          </a:p>
          <a:p>
            <a:r>
              <a:rPr lang="ja-JP" altLang="en-US" sz="1600" dirty="0"/>
              <a:t>　</a:t>
            </a:r>
            <a:r>
              <a:rPr lang="ja-JP" altLang="en-US" sz="1600" dirty="0" smtClean="0"/>
              <a:t>→　定在波の存在を示唆</a:t>
            </a:r>
            <a:endParaRPr kumimoji="1" lang="ja-JP" altLang="en-US" sz="1600" dirty="0"/>
          </a:p>
        </p:txBody>
      </p:sp>
      <p:grpSp>
        <p:nvGrpSpPr>
          <p:cNvPr id="54" name="グループ化 53"/>
          <p:cNvGrpSpPr/>
          <p:nvPr/>
        </p:nvGrpSpPr>
        <p:grpSpPr>
          <a:xfrm>
            <a:off x="6720186" y="1630894"/>
            <a:ext cx="2141109" cy="1260085"/>
            <a:chOff x="6675569" y="1891397"/>
            <a:chExt cx="2141109" cy="1260085"/>
          </a:xfrm>
        </p:grpSpPr>
        <p:grpSp>
          <p:nvGrpSpPr>
            <p:cNvPr id="44" name="グループ化 43"/>
            <p:cNvGrpSpPr/>
            <p:nvPr/>
          </p:nvGrpSpPr>
          <p:grpSpPr>
            <a:xfrm>
              <a:off x="6675569" y="2306935"/>
              <a:ext cx="2141109" cy="844547"/>
              <a:chOff x="6597604" y="3274472"/>
              <a:chExt cx="2141109" cy="844547"/>
            </a:xfrm>
          </p:grpSpPr>
          <p:cxnSp>
            <p:nvCxnSpPr>
              <p:cNvPr id="39" name="直線矢印コネクタ 38"/>
              <p:cNvCxnSpPr/>
              <p:nvPr/>
            </p:nvCxnSpPr>
            <p:spPr>
              <a:xfrm flipV="1">
                <a:off x="7330539" y="3807872"/>
                <a:ext cx="0" cy="2667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7559139" y="3798648"/>
                <a:ext cx="0" cy="2667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1" name="フリーフォーム 40"/>
              <p:cNvSpPr/>
              <p:nvPr/>
            </p:nvSpPr>
            <p:spPr>
              <a:xfrm rot="10800000">
                <a:off x="6658453" y="3274472"/>
                <a:ext cx="2080260" cy="514951"/>
              </a:xfrm>
              <a:custGeom>
                <a:avLst/>
                <a:gdLst>
                  <a:gd name="connsiteX0" fmla="*/ 0 w 2080260"/>
                  <a:gd name="connsiteY0" fmla="*/ 449904 h 514951"/>
                  <a:gd name="connsiteX1" fmla="*/ 624840 w 2080260"/>
                  <a:gd name="connsiteY1" fmla="*/ 324 h 514951"/>
                  <a:gd name="connsiteX2" fmla="*/ 1508760 w 2080260"/>
                  <a:gd name="connsiteY2" fmla="*/ 510864 h 514951"/>
                  <a:gd name="connsiteX3" fmla="*/ 2080260 w 2080260"/>
                  <a:gd name="connsiteY3" fmla="*/ 198444 h 514951"/>
                </a:gdLst>
                <a:ahLst/>
                <a:cxnLst>
                  <a:cxn ang="0">
                    <a:pos x="connsiteX0" y="connsiteY0"/>
                  </a:cxn>
                  <a:cxn ang="0">
                    <a:pos x="connsiteX1" y="connsiteY1"/>
                  </a:cxn>
                  <a:cxn ang="0">
                    <a:pos x="connsiteX2" y="connsiteY2"/>
                  </a:cxn>
                  <a:cxn ang="0">
                    <a:pos x="connsiteX3" y="connsiteY3"/>
                  </a:cxn>
                </a:cxnLst>
                <a:rect l="l" t="t" r="r" b="b"/>
                <a:pathLst>
                  <a:path w="2080260" h="514951">
                    <a:moveTo>
                      <a:pt x="0" y="449904"/>
                    </a:moveTo>
                    <a:cubicBezTo>
                      <a:pt x="186690" y="220034"/>
                      <a:pt x="373380" y="-9836"/>
                      <a:pt x="624840" y="324"/>
                    </a:cubicBezTo>
                    <a:cubicBezTo>
                      <a:pt x="876300" y="10484"/>
                      <a:pt x="1266190" y="477844"/>
                      <a:pt x="1508760" y="510864"/>
                    </a:cubicBezTo>
                    <a:cubicBezTo>
                      <a:pt x="1751330" y="543884"/>
                      <a:pt x="1915795" y="371164"/>
                      <a:pt x="2080260" y="198444"/>
                    </a:cubicBezTo>
                  </a:path>
                </a:pathLst>
              </a:cu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2" name="フリーフォーム 41"/>
              <p:cNvSpPr/>
              <p:nvPr/>
            </p:nvSpPr>
            <p:spPr>
              <a:xfrm flipV="1">
                <a:off x="6597604" y="3274472"/>
                <a:ext cx="2080260" cy="514951"/>
              </a:xfrm>
              <a:custGeom>
                <a:avLst/>
                <a:gdLst>
                  <a:gd name="connsiteX0" fmla="*/ 0 w 2080260"/>
                  <a:gd name="connsiteY0" fmla="*/ 449904 h 514951"/>
                  <a:gd name="connsiteX1" fmla="*/ 624840 w 2080260"/>
                  <a:gd name="connsiteY1" fmla="*/ 324 h 514951"/>
                  <a:gd name="connsiteX2" fmla="*/ 1508760 w 2080260"/>
                  <a:gd name="connsiteY2" fmla="*/ 510864 h 514951"/>
                  <a:gd name="connsiteX3" fmla="*/ 2080260 w 2080260"/>
                  <a:gd name="connsiteY3" fmla="*/ 198444 h 514951"/>
                </a:gdLst>
                <a:ahLst/>
                <a:cxnLst>
                  <a:cxn ang="0">
                    <a:pos x="connsiteX0" y="connsiteY0"/>
                  </a:cxn>
                  <a:cxn ang="0">
                    <a:pos x="connsiteX1" y="connsiteY1"/>
                  </a:cxn>
                  <a:cxn ang="0">
                    <a:pos x="connsiteX2" y="connsiteY2"/>
                  </a:cxn>
                  <a:cxn ang="0">
                    <a:pos x="connsiteX3" y="connsiteY3"/>
                  </a:cxn>
                </a:cxnLst>
                <a:rect l="l" t="t" r="r" b="b"/>
                <a:pathLst>
                  <a:path w="2080260" h="514951">
                    <a:moveTo>
                      <a:pt x="0" y="449904"/>
                    </a:moveTo>
                    <a:cubicBezTo>
                      <a:pt x="186690" y="220034"/>
                      <a:pt x="373380" y="-9836"/>
                      <a:pt x="624840" y="324"/>
                    </a:cubicBezTo>
                    <a:cubicBezTo>
                      <a:pt x="876300" y="10484"/>
                      <a:pt x="1266190" y="477844"/>
                      <a:pt x="1508760" y="510864"/>
                    </a:cubicBezTo>
                    <a:cubicBezTo>
                      <a:pt x="1751330" y="543884"/>
                      <a:pt x="1915795" y="371164"/>
                      <a:pt x="2080260" y="198444"/>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3" name="正方形/長方形 42"/>
              <p:cNvSpPr/>
              <p:nvPr/>
            </p:nvSpPr>
            <p:spPr>
              <a:xfrm>
                <a:off x="7637734" y="3718909"/>
                <a:ext cx="368434" cy="400110"/>
              </a:xfrm>
              <a:prstGeom prst="rect">
                <a:avLst/>
              </a:prstGeom>
            </p:spPr>
            <p:txBody>
              <a:bodyPr wrap="square">
                <a:spAutoFit/>
              </a:bodyPr>
              <a:lstStyle/>
              <a:p>
                <a:r>
                  <a:rPr lang="pt-BR" altLang="ja-JP" sz="2000" dirty="0" smtClean="0">
                    <a:latin typeface="+mn-lt"/>
                  </a:rPr>
                  <a:t>0</a:t>
                </a:r>
                <a:endParaRPr lang="pt-BR" altLang="ja-JP" sz="2000" dirty="0">
                  <a:latin typeface="+mn-lt"/>
                </a:endParaRPr>
              </a:p>
            </p:txBody>
          </p:sp>
        </p:grpSp>
        <p:cxnSp>
          <p:nvCxnSpPr>
            <p:cNvPr id="45" name="直線矢印コネクタ 44"/>
            <p:cNvCxnSpPr/>
            <p:nvPr/>
          </p:nvCxnSpPr>
          <p:spPr>
            <a:xfrm rot="10800000" flipV="1">
              <a:off x="7637104" y="2095733"/>
              <a:ext cx="0" cy="2667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rot="10800000" flipV="1">
              <a:off x="7910394" y="2095733"/>
              <a:ext cx="0" cy="2667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7995102" y="1891397"/>
              <a:ext cx="368434" cy="400110"/>
            </a:xfrm>
            <a:prstGeom prst="rect">
              <a:avLst/>
            </a:prstGeom>
          </p:spPr>
          <p:txBody>
            <a:bodyPr wrap="square">
              <a:spAutoFit/>
            </a:bodyPr>
            <a:lstStyle/>
            <a:p>
              <a:r>
                <a:rPr lang="en-US" altLang="ja-JP" sz="2000" dirty="0"/>
                <a:t>π</a:t>
              </a:r>
              <a:endParaRPr lang="pt-BR" altLang="ja-JP" sz="2000" dirty="0">
                <a:latin typeface="+mn-lt"/>
              </a:endParaRPr>
            </a:p>
          </p:txBody>
        </p:sp>
      </p:grpSp>
      <p:sp>
        <p:nvSpPr>
          <p:cNvPr id="48" name="テキスト ボックス 47"/>
          <p:cNvSpPr txBox="1"/>
          <p:nvPr/>
        </p:nvSpPr>
        <p:spPr>
          <a:xfrm>
            <a:off x="3802300" y="2350062"/>
            <a:ext cx="1456634" cy="340519"/>
          </a:xfrm>
          <a:prstGeom prst="roundRect">
            <a:avLst/>
          </a:prstGeom>
          <a:ln w="31750" cmpd="thickThin">
            <a:solidFill>
              <a:srgbClr val="00B050"/>
            </a:solidFill>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軸方向位相差</a:t>
            </a:r>
            <a:endParaRPr kumimoji="1" lang="ja-JP" altLang="en-US" sz="1400" dirty="0"/>
          </a:p>
        </p:txBody>
      </p:sp>
      <p:sp>
        <p:nvSpPr>
          <p:cNvPr id="50" name="テキスト ボックス 49"/>
          <p:cNvSpPr txBox="1"/>
          <p:nvPr/>
        </p:nvSpPr>
        <p:spPr>
          <a:xfrm>
            <a:off x="3015737" y="4474225"/>
            <a:ext cx="1456634" cy="340519"/>
          </a:xfrm>
          <a:prstGeom prst="roundRect">
            <a:avLst/>
          </a:prstGeom>
          <a:ln w="31750" cmpd="thickThin">
            <a:solidFill>
              <a:srgbClr val="FFC000"/>
            </a:solidFill>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径方向位相差</a:t>
            </a:r>
            <a:endParaRPr kumimoji="1" lang="ja-JP" altLang="en-US" sz="1400" dirty="0"/>
          </a:p>
        </p:txBody>
      </p:sp>
      <p:sp>
        <p:nvSpPr>
          <p:cNvPr id="51" name="テキスト ボックス 50"/>
          <p:cNvSpPr txBox="1"/>
          <p:nvPr/>
        </p:nvSpPr>
        <p:spPr>
          <a:xfrm>
            <a:off x="6312981" y="4513335"/>
            <a:ext cx="1456634" cy="340519"/>
          </a:xfrm>
          <a:prstGeom prst="roundRect">
            <a:avLst/>
          </a:prstGeom>
          <a:ln w="31750" cmpd="thickThin">
            <a:solidFill>
              <a:srgbClr val="FFC000"/>
            </a:solidFill>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dirty="0" smtClean="0"/>
              <a:t>径方向位相差</a:t>
            </a:r>
            <a:endParaRPr kumimoji="1" lang="ja-JP" altLang="en-US" sz="1400" dirty="0"/>
          </a:p>
        </p:txBody>
      </p:sp>
      <p:sp>
        <p:nvSpPr>
          <p:cNvPr id="52" name="テキスト ボックス 51"/>
          <p:cNvSpPr txBox="1"/>
          <p:nvPr/>
        </p:nvSpPr>
        <p:spPr>
          <a:xfrm>
            <a:off x="250993" y="1300791"/>
            <a:ext cx="2491409"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u"/>
            </a:pPr>
            <a:r>
              <a:rPr kumimoji="1" lang="ja-JP" altLang="en-US" sz="1600" dirty="0" smtClean="0"/>
              <a:t>速波と遅波の伝播構造の違いについて着目し解析を行った</a:t>
            </a:r>
            <a:endParaRPr kumimoji="1" lang="ja-JP" altLang="en-US" sz="1600" dirty="0"/>
          </a:p>
        </p:txBody>
      </p:sp>
      <p:sp>
        <p:nvSpPr>
          <p:cNvPr id="53" name="テキスト ボックス 52"/>
          <p:cNvSpPr txBox="1"/>
          <p:nvPr/>
        </p:nvSpPr>
        <p:spPr>
          <a:xfrm>
            <a:off x="228381" y="2097844"/>
            <a:ext cx="2826642" cy="1077218"/>
          </a:xfrm>
          <a:prstGeom prst="rect">
            <a:avLst/>
          </a:prstGeom>
          <a:noFill/>
        </p:spPr>
        <p:txBody>
          <a:bodyPr wrap="square" rtlCol="0">
            <a:spAutoFit/>
          </a:bodyPr>
          <a:lstStyle/>
          <a:p>
            <a:r>
              <a:rPr kumimoji="1" lang="ja-JP" altLang="en-US" sz="1600" dirty="0" smtClean="0"/>
              <a:t>→　過去の研究では、</a:t>
            </a:r>
            <a:r>
              <a:rPr kumimoji="1" lang="en-US" altLang="ja-JP" sz="1600" dirty="0" smtClean="0"/>
              <a:t>AIC</a:t>
            </a:r>
            <a:r>
              <a:rPr kumimoji="1" lang="ja-JP" altLang="en-US" sz="1600" dirty="0" smtClean="0"/>
              <a:t>波動の軸方向位相差は励起直後から</a:t>
            </a:r>
            <a:r>
              <a:rPr kumimoji="1" lang="ja-JP" altLang="en-US" sz="1600" u="sng" dirty="0" smtClean="0"/>
              <a:t>ある有限値</a:t>
            </a:r>
            <a:r>
              <a:rPr lang="ja-JP" altLang="en-US" sz="1600" u="sng" dirty="0"/>
              <a:t>→</a:t>
            </a:r>
            <a:r>
              <a:rPr kumimoji="1" lang="ja-JP" altLang="en-US" sz="1600" u="sng" dirty="0" smtClean="0"/>
              <a:t>０に漸近する</a:t>
            </a:r>
            <a:r>
              <a:rPr lang="ja-JP" altLang="en-US" sz="1600" dirty="0" smtClean="0"/>
              <a:t>とい</a:t>
            </a:r>
            <a:r>
              <a:rPr lang="ja-JP" altLang="en-US" sz="1600" dirty="0"/>
              <a:t>う</a:t>
            </a:r>
            <a:r>
              <a:rPr kumimoji="1" lang="ja-JP" altLang="en-US" sz="1600" dirty="0" smtClean="0"/>
              <a:t>結果が得られている</a:t>
            </a:r>
            <a:endParaRPr kumimoji="1" lang="ja-JP" altLang="en-US" sz="1600" dirty="0"/>
          </a:p>
        </p:txBody>
      </p:sp>
      <p:sp>
        <p:nvSpPr>
          <p:cNvPr id="55" name="正方形/長方形 54"/>
          <p:cNvSpPr/>
          <p:nvPr/>
        </p:nvSpPr>
        <p:spPr>
          <a:xfrm>
            <a:off x="435101" y="3106368"/>
            <a:ext cx="2114262" cy="307777"/>
          </a:xfrm>
          <a:prstGeom prst="rect">
            <a:avLst/>
          </a:prstGeom>
        </p:spPr>
        <p:txBody>
          <a:bodyPr wrap="square">
            <a:spAutoFit/>
          </a:bodyPr>
          <a:lstStyle/>
          <a:p>
            <a:r>
              <a:rPr lang="en-US" altLang="ja-JP" sz="1400" i="1" dirty="0"/>
              <a:t>R. Ikezoe et al</a:t>
            </a:r>
            <a:r>
              <a:rPr lang="en-US" altLang="ja-JP" sz="1400" i="1" dirty="0" smtClean="0"/>
              <a:t>.,(</a:t>
            </a:r>
            <a:r>
              <a:rPr lang="en-US" altLang="ja-JP" sz="1400" i="1" dirty="0"/>
              <a:t>2013).</a:t>
            </a:r>
          </a:p>
        </p:txBody>
      </p:sp>
      <p:sp>
        <p:nvSpPr>
          <p:cNvPr id="56" name="テキスト ボックス 55"/>
          <p:cNvSpPr txBox="1"/>
          <p:nvPr/>
        </p:nvSpPr>
        <p:spPr>
          <a:xfrm>
            <a:off x="250993" y="5617225"/>
            <a:ext cx="8559248" cy="584775"/>
          </a:xfrm>
          <a:prstGeom prst="rect">
            <a:avLst/>
          </a:prstGeom>
          <a:noFill/>
          <a:ln w="12700">
            <a:solidFill>
              <a:srgbClr val="FF0000"/>
            </a:solidFill>
          </a:ln>
        </p:spPr>
        <p:txBody>
          <a:bodyPr wrap="square" rtlCol="0">
            <a:spAutoFit/>
          </a:bodyPr>
          <a:lstStyle/>
          <a:p>
            <a:pPr marL="285750" indent="-285750">
              <a:buFont typeface="Arial" panose="020B0604020202020204" pitchFamily="34" charset="0"/>
              <a:buChar char="•"/>
            </a:pPr>
            <a:r>
              <a:rPr lang="ja-JP" altLang="en-US" sz="1600" dirty="0" smtClean="0"/>
              <a:t>定常状態では、遅波も速波もセントラル部内部に定在波を形成する</a:t>
            </a:r>
            <a:endParaRPr lang="en-US" altLang="ja-JP" sz="1600" dirty="0" smtClean="0"/>
          </a:p>
          <a:p>
            <a:pPr marL="285750" indent="-285750">
              <a:buFont typeface="Arial" panose="020B0604020202020204" pitchFamily="34" charset="0"/>
              <a:buChar char="•"/>
            </a:pPr>
            <a:r>
              <a:rPr kumimoji="1" lang="ja-JP" altLang="en-US" sz="1600" dirty="0" smtClean="0"/>
              <a:t>径方向構造に関しては、遅波と速波に明らかに異なる　→　</a:t>
            </a:r>
            <a:r>
              <a:rPr kumimoji="1" lang="en-US" altLang="ja-JP" sz="1600" dirty="0" smtClean="0"/>
              <a:t>AIC</a:t>
            </a:r>
            <a:r>
              <a:rPr kumimoji="1" lang="ja-JP" altLang="en-US" sz="1600" dirty="0" smtClean="0"/>
              <a:t>波動の位相は内側と外側で反転</a:t>
            </a:r>
            <a:endParaRPr kumimoji="1" lang="ja-JP" altLang="en-US" sz="1600" dirty="0"/>
          </a:p>
        </p:txBody>
      </p:sp>
      <mc:AlternateContent xmlns:mc="http://schemas.openxmlformats.org/markup-compatibility/2006" xmlns:a14="http://schemas.microsoft.com/office/drawing/2010/main">
        <mc:Choice Requires="a14">
          <p:sp>
            <p:nvSpPr>
              <p:cNvPr id="57" name="正方形/長方形 56"/>
              <p:cNvSpPr/>
              <p:nvPr/>
            </p:nvSpPr>
            <p:spPr>
              <a:xfrm>
                <a:off x="225895" y="4078626"/>
                <a:ext cx="2013051" cy="6942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𝜃</m:t>
                          </m:r>
                        </m:e>
                        <m:sub>
                          <m:r>
                            <a:rPr lang="ja-JP" altLang="en-US" sz="1600" i="1">
                              <a:latin typeface="Cambria Math" panose="02040503050406030204" pitchFamily="18" charset="0"/>
                            </a:rPr>
                            <m:t>𝑥𝑦</m:t>
                          </m:r>
                        </m:sub>
                      </m:sSub>
                      <m:r>
                        <a:rPr lang="ja-JP" altLang="en-US" sz="1600" i="0">
                          <a:latin typeface="Cambria Math" panose="02040503050406030204" pitchFamily="18" charset="0"/>
                        </a:rPr>
                        <m:t>=</m:t>
                      </m:r>
                      <m:func>
                        <m:funcPr>
                          <m:ctrlPr>
                            <a:rPr lang="ja-JP" altLang="en-US" sz="1600" i="1">
                              <a:latin typeface="Cambria Math" panose="02040503050406030204" pitchFamily="18" charset="0"/>
                            </a:rPr>
                          </m:ctrlPr>
                        </m:funcPr>
                        <m:fName>
                          <m:sSup>
                            <m:sSupPr>
                              <m:ctrlPr>
                                <a:rPr lang="ja-JP" altLang="en-US" sz="1600" i="1">
                                  <a:latin typeface="Cambria Math" panose="02040503050406030204" pitchFamily="18" charset="0"/>
                                </a:rPr>
                              </m:ctrlPr>
                            </m:sSupPr>
                            <m:e>
                              <m:r>
                                <m:rPr>
                                  <m:sty m:val="p"/>
                                </m:rPr>
                                <a:rPr lang="ja-JP" altLang="en-US" sz="1600" i="0">
                                  <a:latin typeface="Cambria Math" panose="02040503050406030204" pitchFamily="18" charset="0"/>
                                </a:rPr>
                                <m:t>tan</m:t>
                              </m:r>
                            </m:e>
                            <m:sup>
                              <m:r>
                                <a:rPr lang="ja-JP" altLang="en-US" sz="1600" i="0">
                                  <a:latin typeface="Cambria Math" panose="02040503050406030204" pitchFamily="18" charset="0"/>
                                </a:rPr>
                                <m:t>−1</m:t>
                              </m:r>
                            </m:sup>
                          </m:sSup>
                        </m:fName>
                        <m:e>
                          <m:f>
                            <m:fPr>
                              <m:ctrlPr>
                                <a:rPr lang="ja-JP" altLang="en-US" sz="1600" i="1">
                                  <a:latin typeface="Cambria Math" panose="02040503050406030204" pitchFamily="18" charset="0"/>
                                </a:rPr>
                              </m:ctrlPr>
                            </m:fPr>
                            <m:num>
                              <m:d>
                                <m:dPr>
                                  <m:begChr m:val=""/>
                                  <m:endChr m:val="]"/>
                                  <m:ctrlPr>
                                    <a:rPr lang="ja-JP" altLang="en-US" sz="1600" i="1">
                                      <a:latin typeface="Cambria Math" panose="02040503050406030204" pitchFamily="18" charset="0"/>
                                    </a:rPr>
                                  </m:ctrlPr>
                                </m:dPr>
                                <m:e>
                                  <m:r>
                                    <a:rPr lang="ja-JP" altLang="en-US" sz="1600" i="1">
                                      <a:latin typeface="Cambria Math" panose="02040503050406030204" pitchFamily="18" charset="0"/>
                                    </a:rPr>
                                    <m:t>𝐼𝑚</m:t>
                                  </m:r>
                                  <m:r>
                                    <a:rPr lang="ja-JP" altLang="en-US" sz="1600" i="0">
                                      <a:latin typeface="Cambria Math" panose="02040503050406030204" pitchFamily="18" charset="0"/>
                                    </a:rPr>
                                    <m:t>[</m:t>
                                  </m:r>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𝑆</m:t>
                                      </m:r>
                                    </m:e>
                                    <m:sub>
                                      <m:r>
                                        <a:rPr lang="ja-JP" altLang="en-US" sz="1600" i="1">
                                          <a:latin typeface="Cambria Math" panose="02040503050406030204" pitchFamily="18" charset="0"/>
                                        </a:rPr>
                                        <m:t>𝑥𝑦</m:t>
                                      </m:r>
                                    </m:sub>
                                  </m:sSub>
                                </m:e>
                              </m:d>
                            </m:num>
                            <m:den>
                              <m:d>
                                <m:dPr>
                                  <m:begChr m:val=""/>
                                  <m:endChr m:val="]"/>
                                  <m:ctrlPr>
                                    <a:rPr lang="ja-JP" altLang="en-US" sz="1600" i="1">
                                      <a:latin typeface="Cambria Math" panose="02040503050406030204" pitchFamily="18" charset="0"/>
                                    </a:rPr>
                                  </m:ctrlPr>
                                </m:dPr>
                                <m:e>
                                  <m:r>
                                    <a:rPr lang="ja-JP" altLang="en-US" sz="1600" i="1">
                                      <a:latin typeface="Cambria Math" panose="02040503050406030204" pitchFamily="18" charset="0"/>
                                    </a:rPr>
                                    <m:t>𝑅𝑒</m:t>
                                  </m:r>
                                  <m:r>
                                    <a:rPr lang="ja-JP" altLang="en-US" sz="1600" i="0">
                                      <a:latin typeface="Cambria Math" panose="02040503050406030204" pitchFamily="18" charset="0"/>
                                    </a:rPr>
                                    <m:t>[</m:t>
                                  </m:r>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𝑆</m:t>
                                      </m:r>
                                    </m:e>
                                    <m:sub>
                                      <m:r>
                                        <a:rPr lang="ja-JP" altLang="en-US" sz="1600" i="1">
                                          <a:latin typeface="Cambria Math" panose="02040503050406030204" pitchFamily="18" charset="0"/>
                                        </a:rPr>
                                        <m:t>𝑥𝑦</m:t>
                                      </m:r>
                                    </m:sub>
                                  </m:sSub>
                                </m:e>
                              </m:d>
                            </m:den>
                          </m:f>
                        </m:e>
                      </m:func>
                    </m:oMath>
                  </m:oMathPara>
                </a14:m>
                <a:endParaRPr lang="ja-JP" altLang="en-US" sz="1600" dirty="0"/>
              </a:p>
            </p:txBody>
          </p:sp>
        </mc:Choice>
        <mc:Fallback xmlns="">
          <p:sp>
            <p:nvSpPr>
              <p:cNvPr id="57" name="正方形/長方形 56"/>
              <p:cNvSpPr>
                <a:spLocks noRot="1" noChangeAspect="1" noMove="1" noResize="1" noEditPoints="1" noAdjustHandles="1" noChangeArrowheads="1" noChangeShapeType="1" noTextEdit="1"/>
              </p:cNvSpPr>
              <p:nvPr/>
            </p:nvSpPr>
            <p:spPr>
              <a:xfrm>
                <a:off x="225895" y="4078626"/>
                <a:ext cx="2013051" cy="694229"/>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258002" y="4825175"/>
                <a:ext cx="2096984" cy="357983"/>
              </a:xfrm>
              <a:prstGeom prst="rect">
                <a:avLst/>
              </a:prstGeom>
            </p:spPr>
            <p:txBody>
              <a:bodyPr wrap="none">
                <a:spAutoFit/>
              </a:bodyPr>
              <a:lstStyle/>
              <a:p>
                <a14:m>
                  <m:oMath xmlns:m="http://schemas.openxmlformats.org/officeDocument/2006/math">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𝑆</m:t>
                        </m:r>
                      </m:e>
                      <m:sub>
                        <m:r>
                          <a:rPr lang="ja-JP" altLang="en-US" sz="1600" i="1">
                            <a:latin typeface="Cambria Math" panose="02040503050406030204" pitchFamily="18" charset="0"/>
                          </a:rPr>
                          <m:t>𝑥𝑦</m:t>
                        </m:r>
                      </m:sub>
                    </m:sSub>
                  </m:oMath>
                </a14:m>
                <a:r>
                  <a:rPr lang="ja-JP" altLang="en-US" sz="1600" dirty="0" smtClean="0"/>
                  <a:t>はクロススペクトル</a:t>
                </a:r>
                <a:endParaRPr lang="ja-JP" altLang="en-US" sz="1600" dirty="0"/>
              </a:p>
            </p:txBody>
          </p:sp>
        </mc:Choice>
        <mc:Fallback xmlns="">
          <p:sp>
            <p:nvSpPr>
              <p:cNvPr id="58" name="正方形/長方形 57"/>
              <p:cNvSpPr>
                <a:spLocks noRot="1" noChangeAspect="1" noMove="1" noResize="1" noEditPoints="1" noAdjustHandles="1" noChangeArrowheads="1" noChangeShapeType="1" noTextEdit="1"/>
              </p:cNvSpPr>
              <p:nvPr/>
            </p:nvSpPr>
            <p:spPr>
              <a:xfrm>
                <a:off x="258002" y="4825175"/>
                <a:ext cx="2096984" cy="357983"/>
              </a:xfrm>
              <a:prstGeom prst="rect">
                <a:avLst/>
              </a:prstGeom>
              <a:blipFill rotWithShape="0">
                <a:blip r:embed="rId6"/>
                <a:stretch>
                  <a:fillRect t="-8621" b="-13793"/>
                </a:stretch>
              </a:blipFill>
            </p:spPr>
            <p:txBody>
              <a:bodyPr/>
              <a:lstStyle/>
              <a:p>
                <a:r>
                  <a:rPr lang="ja-JP" altLang="en-US">
                    <a:noFill/>
                  </a:rPr>
                  <a:t> </a:t>
                </a:r>
              </a:p>
            </p:txBody>
          </p:sp>
        </mc:Fallback>
      </mc:AlternateContent>
      <p:sp>
        <p:nvSpPr>
          <p:cNvPr id="49" name="正方形/長方形 48"/>
          <p:cNvSpPr/>
          <p:nvPr/>
        </p:nvSpPr>
        <p:spPr>
          <a:xfrm>
            <a:off x="172589" y="3740072"/>
            <a:ext cx="1845377" cy="338554"/>
          </a:xfrm>
          <a:prstGeom prst="rect">
            <a:avLst/>
          </a:prstGeom>
        </p:spPr>
        <p:txBody>
          <a:bodyPr wrap="none">
            <a:spAutoFit/>
          </a:bodyPr>
          <a:lstStyle/>
          <a:p>
            <a:pPr marL="285750" indent="-285750">
              <a:buFont typeface="Wingdings" panose="05000000000000000000" pitchFamily="2" charset="2"/>
              <a:buChar char="u"/>
            </a:pPr>
            <a:r>
              <a:rPr lang="ja-JP" altLang="en-US" sz="1600" dirty="0" smtClean="0"/>
              <a:t>２点間の位相差</a:t>
            </a:r>
            <a:endParaRPr lang="ja-JP" altLang="en-US" sz="1600" dirty="0"/>
          </a:p>
        </p:txBody>
      </p:sp>
      <p:sp>
        <p:nvSpPr>
          <p:cNvPr id="2" name="角丸四角形 1"/>
          <p:cNvSpPr/>
          <p:nvPr/>
        </p:nvSpPr>
        <p:spPr>
          <a:xfrm>
            <a:off x="6504134" y="815163"/>
            <a:ext cx="2534708" cy="22216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3345629" y="1219024"/>
                <a:ext cx="15902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1400" i="1" smtClean="0">
                          <a:latin typeface="Cambria Math" panose="02040503050406030204" pitchFamily="18" charset="0"/>
                        </a:rPr>
                        <m:t>𝜋</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345629" y="1219024"/>
                <a:ext cx="159026" cy="307777"/>
              </a:xfrm>
              <a:prstGeom prst="rect">
                <a:avLst/>
              </a:prstGeom>
              <a:blipFill rotWithShape="0">
                <a:blip r:embed="rId7"/>
                <a:stretch>
                  <a:fillRect r="-423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p:cNvSpPr txBox="1"/>
              <p:nvPr/>
            </p:nvSpPr>
            <p:spPr>
              <a:xfrm>
                <a:off x="2616832" y="3401476"/>
                <a:ext cx="15902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1400" i="1" smtClean="0">
                          <a:latin typeface="Cambria Math" panose="02040503050406030204" pitchFamily="18" charset="0"/>
                        </a:rPr>
                        <m:t>𝜋</m:t>
                      </m:r>
                    </m:oMath>
                  </m:oMathPara>
                </a14:m>
                <a:endParaRPr kumimoji="1" lang="ja-JP" altLang="en-US" dirty="0"/>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2616832" y="3401476"/>
                <a:ext cx="159026" cy="307777"/>
              </a:xfrm>
              <a:prstGeom prst="rect">
                <a:avLst/>
              </a:prstGeom>
              <a:blipFill rotWithShape="0">
                <a:blip r:embed="rId8"/>
                <a:stretch>
                  <a:fillRect r="-4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p:cNvSpPr txBox="1"/>
              <p:nvPr/>
            </p:nvSpPr>
            <p:spPr>
              <a:xfrm>
                <a:off x="2504661" y="4435332"/>
                <a:ext cx="15902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m:t>
                      </m:r>
                      <m:r>
                        <a:rPr kumimoji="1" lang="ja-JP" altLang="en-US" sz="1400" i="1" smtClean="0">
                          <a:latin typeface="Cambria Math" panose="02040503050406030204" pitchFamily="18" charset="0"/>
                        </a:rPr>
                        <m:t>𝜋</m:t>
                      </m:r>
                    </m:oMath>
                  </m:oMathPara>
                </a14:m>
                <a:endParaRPr kumimoji="1" lang="ja-JP" altLang="en-US" dirty="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2504661" y="4435332"/>
                <a:ext cx="159026" cy="307777"/>
              </a:xfrm>
              <a:prstGeom prst="rect">
                <a:avLst/>
              </a:prstGeom>
              <a:blipFill rotWithShape="0">
                <a:blip r:embed="rId9"/>
                <a:stretch>
                  <a:fillRect r="-1269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p:cNvSpPr txBox="1"/>
              <p:nvPr/>
            </p:nvSpPr>
            <p:spPr>
              <a:xfrm>
                <a:off x="3233458" y="2336980"/>
                <a:ext cx="15902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m:t>
                      </m:r>
                      <m:r>
                        <a:rPr kumimoji="1" lang="ja-JP" altLang="en-US" sz="1400" i="1" smtClean="0">
                          <a:latin typeface="Cambria Math" panose="02040503050406030204" pitchFamily="18" charset="0"/>
                        </a:rPr>
                        <m:t>𝜋</m:t>
                      </m:r>
                    </m:oMath>
                  </m:oMathPara>
                </a14:m>
                <a:endParaRPr kumimoji="1" lang="ja-JP" altLang="en-US" dirty="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3233458" y="2336980"/>
                <a:ext cx="159026" cy="307777"/>
              </a:xfrm>
              <a:prstGeom prst="rect">
                <a:avLst/>
              </a:prstGeom>
              <a:blipFill rotWithShape="0">
                <a:blip r:embed="rId10"/>
                <a:stretch>
                  <a:fillRect r="-12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61077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7" y="3414287"/>
            <a:ext cx="3717491" cy="1767189"/>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1764" y="4479584"/>
            <a:ext cx="3712236" cy="176469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1764" y="2699711"/>
            <a:ext cx="3712236" cy="1764691"/>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1764" y="993370"/>
            <a:ext cx="3712236" cy="1764690"/>
          </a:xfrm>
          <a:prstGeom prst="rect">
            <a:avLst/>
          </a:prstGeom>
        </p:spPr>
      </p:pic>
      <p:grpSp>
        <p:nvGrpSpPr>
          <p:cNvPr id="4" name="グループ化 3"/>
          <p:cNvGrpSpPr/>
          <p:nvPr/>
        </p:nvGrpSpPr>
        <p:grpSpPr>
          <a:xfrm>
            <a:off x="0" y="0"/>
            <a:ext cx="9144000" cy="360000"/>
            <a:chOff x="0" y="0"/>
            <a:chExt cx="9144000" cy="360000"/>
          </a:xfrm>
          <a:solidFill>
            <a:schemeClr val="accent6"/>
          </a:solidFill>
        </p:grpSpPr>
        <p:cxnSp>
          <p:nvCxnSpPr>
            <p:cNvPr id="5" name="直線コネクタ 4"/>
            <p:cNvCxnSpPr/>
            <p:nvPr/>
          </p:nvCxnSpPr>
          <p:spPr>
            <a:xfrm flipV="1">
              <a:off x="0" y="360000"/>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0" y="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p:cNvGrpSpPr/>
          <p:nvPr/>
        </p:nvGrpSpPr>
        <p:grpSpPr>
          <a:xfrm>
            <a:off x="0" y="6499878"/>
            <a:ext cx="9144000" cy="358122"/>
            <a:chOff x="0" y="6499878"/>
            <a:chExt cx="9144000" cy="358122"/>
          </a:xfrm>
          <a:solidFill>
            <a:schemeClr val="accent6"/>
          </a:solidFill>
        </p:grpSpPr>
        <p:cxnSp>
          <p:nvCxnSpPr>
            <p:cNvPr id="8" name="直線コネクタ 7"/>
            <p:cNvCxnSpPr/>
            <p:nvPr/>
          </p:nvCxnSpPr>
          <p:spPr>
            <a:xfrm flipV="1">
              <a:off x="0" y="6499878"/>
              <a:ext cx="9144000" cy="0"/>
            </a:xfrm>
            <a:prstGeom prst="line">
              <a:avLst/>
            </a:prstGeom>
            <a:grpFill/>
            <a:ln w="98425" cmpd="tri">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0" y="6553200"/>
              <a:ext cx="9144000" cy="304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タイトル 1"/>
          <p:cNvSpPr>
            <a:spLocks noGrp="1"/>
          </p:cNvSpPr>
          <p:nvPr>
            <p:ph type="title"/>
          </p:nvPr>
        </p:nvSpPr>
        <p:spPr>
          <a:xfrm>
            <a:off x="343728" y="675950"/>
            <a:ext cx="2319959" cy="475062"/>
          </a:xfrm>
          <a:prstGeom prst="round2DiagRect">
            <a:avLst>
              <a:gd name="adj1" fmla="val 50000"/>
              <a:gd name="adj2" fmla="val 0"/>
            </a:avLst>
          </a:prstGeom>
          <a:ln w="38100" cmpd="thickThin">
            <a:solidFill>
              <a:schemeClr val="tx1"/>
            </a:solidFill>
          </a:ln>
        </p:spPr>
        <p:txBody>
          <a:bodyPr>
            <a:noAutofit/>
          </a:bodyPr>
          <a:lstStyle/>
          <a:p>
            <a:pPr algn="ctr"/>
            <a:r>
              <a:rPr kumimoji="1" lang="ja-JP" altLang="en-US" sz="2400" dirty="0" smtClean="0"/>
              <a:t>計測結果</a:t>
            </a:r>
            <a:endParaRPr kumimoji="1" lang="ja-JP" altLang="en-US" sz="2400" dirty="0"/>
          </a:p>
        </p:txBody>
      </p:sp>
      <p:sp>
        <p:nvSpPr>
          <p:cNvPr id="16" name="テキスト ボックス 15"/>
          <p:cNvSpPr txBox="1"/>
          <p:nvPr/>
        </p:nvSpPr>
        <p:spPr>
          <a:xfrm>
            <a:off x="3461925" y="1062597"/>
            <a:ext cx="2080591"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t>ICRF</a:t>
            </a:r>
            <a:r>
              <a:rPr kumimoji="1" lang="ja-JP" altLang="en-US" sz="1400" dirty="0" smtClean="0"/>
              <a:t>速波　</a:t>
            </a:r>
            <a:r>
              <a:rPr kumimoji="1" lang="en-US" altLang="ja-JP" sz="1400" dirty="0" smtClean="0"/>
              <a:t>10.3 MHz</a:t>
            </a:r>
            <a:endParaRPr kumimoji="1" lang="ja-JP" altLang="en-US" sz="1400" dirty="0"/>
          </a:p>
        </p:txBody>
      </p:sp>
      <p:sp>
        <p:nvSpPr>
          <p:cNvPr id="17" name="テキスト ボックス 16"/>
          <p:cNvSpPr txBox="1"/>
          <p:nvPr/>
        </p:nvSpPr>
        <p:spPr>
          <a:xfrm>
            <a:off x="3461925" y="2543272"/>
            <a:ext cx="2080591"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t>ICRF</a:t>
            </a:r>
            <a:r>
              <a:rPr lang="ja-JP" altLang="en-US" sz="1400" dirty="0" smtClean="0"/>
              <a:t>遅</a:t>
            </a:r>
            <a:r>
              <a:rPr kumimoji="1" lang="ja-JP" altLang="en-US" sz="1400" dirty="0" smtClean="0"/>
              <a:t>波　</a:t>
            </a:r>
            <a:r>
              <a:rPr lang="en-US" altLang="ja-JP" sz="1400" dirty="0" smtClean="0"/>
              <a:t>6.36</a:t>
            </a:r>
            <a:r>
              <a:rPr kumimoji="1" lang="en-US" altLang="ja-JP" sz="1400" dirty="0" smtClean="0"/>
              <a:t> MHz</a:t>
            </a:r>
            <a:endParaRPr kumimoji="1" lang="ja-JP" altLang="en-US" sz="1400" dirty="0"/>
          </a:p>
        </p:txBody>
      </p:sp>
      <p:sp>
        <p:nvSpPr>
          <p:cNvPr id="18" name="テキスト ボックス 17"/>
          <p:cNvSpPr txBox="1"/>
          <p:nvPr/>
        </p:nvSpPr>
        <p:spPr>
          <a:xfrm>
            <a:off x="2883298" y="584707"/>
            <a:ext cx="5956853" cy="369332"/>
          </a:xfrm>
          <a:prstGeom prst="rect">
            <a:avLst/>
          </a:prstGeom>
          <a:noFill/>
        </p:spPr>
        <p:txBody>
          <a:bodyPr wrap="square" rtlCol="0">
            <a:spAutoFit/>
          </a:bodyPr>
          <a:lstStyle/>
          <a:p>
            <a:r>
              <a:rPr kumimoji="1" lang="ja-JP" altLang="en-US" u="sng" dirty="0" smtClean="0"/>
              <a:t>プラズマ内部領域における</a:t>
            </a:r>
            <a:r>
              <a:rPr kumimoji="1" lang="en-US" altLang="ja-JP" u="sng" dirty="0" smtClean="0"/>
              <a:t>ICRF</a:t>
            </a:r>
            <a:r>
              <a:rPr lang="ja-JP" altLang="en-US" u="sng" dirty="0"/>
              <a:t>波動</a:t>
            </a:r>
            <a:r>
              <a:rPr lang="ja-JP" altLang="en-US" u="sng" dirty="0" smtClean="0"/>
              <a:t>の波動強度の時間発展</a:t>
            </a:r>
            <a:endParaRPr kumimoji="1" lang="ja-JP" altLang="en-US" u="sng" dirty="0"/>
          </a:p>
        </p:txBody>
      </p:sp>
      <p:sp>
        <p:nvSpPr>
          <p:cNvPr id="19" name="テキスト ボックス 18"/>
          <p:cNvSpPr txBox="1"/>
          <p:nvPr/>
        </p:nvSpPr>
        <p:spPr>
          <a:xfrm>
            <a:off x="279246" y="2883700"/>
            <a:ext cx="2604052" cy="338554"/>
          </a:xfrm>
          <a:prstGeom prst="rect">
            <a:avLst/>
          </a:prstGeom>
          <a:noFill/>
        </p:spPr>
        <p:txBody>
          <a:bodyPr wrap="square" rtlCol="0">
            <a:spAutoFit/>
          </a:bodyPr>
          <a:lstStyle/>
          <a:p>
            <a:r>
              <a:rPr kumimoji="1" lang="en-US" altLang="ja-JP" sz="1600" u="sng" dirty="0" smtClean="0"/>
              <a:t>ICRF</a:t>
            </a:r>
            <a:r>
              <a:rPr kumimoji="1" lang="ja-JP" altLang="en-US" sz="1600" u="sng" dirty="0" smtClean="0"/>
              <a:t>印加パワー</a:t>
            </a:r>
            <a:endParaRPr kumimoji="1" lang="ja-JP" altLang="en-US" sz="1600" u="sng" dirty="0"/>
          </a:p>
        </p:txBody>
      </p:sp>
      <p:sp>
        <p:nvSpPr>
          <p:cNvPr id="25" name="テキスト ボックス 24"/>
          <p:cNvSpPr txBox="1"/>
          <p:nvPr/>
        </p:nvSpPr>
        <p:spPr>
          <a:xfrm>
            <a:off x="63326" y="1520632"/>
            <a:ext cx="3673202" cy="1077218"/>
          </a:xfrm>
          <a:prstGeom prst="rect">
            <a:avLst/>
          </a:prstGeom>
          <a:noFill/>
        </p:spPr>
        <p:txBody>
          <a:bodyPr wrap="square" rtlCol="0">
            <a:spAutoFit/>
          </a:bodyPr>
          <a:lstStyle/>
          <a:p>
            <a:r>
              <a:rPr lang="ja-JP" altLang="en-US" sz="1600" dirty="0" smtClean="0"/>
              <a:t>　</a:t>
            </a:r>
            <a:r>
              <a:rPr lang="en-US" altLang="ja-JP" sz="1600" dirty="0" smtClean="0"/>
              <a:t>ICRF</a:t>
            </a:r>
            <a:r>
              <a:rPr lang="ja-JP" altLang="en-US" sz="1600" dirty="0" smtClean="0"/>
              <a:t>遅波はセントラル部において良い相関（コヒーレンス）を得ることが難しい</a:t>
            </a:r>
            <a:endParaRPr lang="en-US" altLang="ja-JP" sz="1600" dirty="0" smtClean="0"/>
          </a:p>
          <a:p>
            <a:r>
              <a:rPr lang="ja-JP" altLang="en-US" sz="1600" dirty="0"/>
              <a:t>　</a:t>
            </a:r>
            <a:r>
              <a:rPr lang="ja-JP" altLang="en-US" sz="1600" dirty="0" smtClean="0"/>
              <a:t>よって以下のような放電において</a:t>
            </a:r>
            <a:endParaRPr lang="en-US" altLang="ja-JP" sz="1600" dirty="0" smtClean="0"/>
          </a:p>
          <a:p>
            <a:r>
              <a:rPr lang="ja-JP" altLang="en-US" sz="1600" dirty="0" smtClean="0"/>
              <a:t>波動強度の径</a:t>
            </a:r>
            <a:r>
              <a:rPr lang="ja-JP" altLang="en-US" sz="1600" dirty="0"/>
              <a:t>方向</a:t>
            </a:r>
            <a:r>
              <a:rPr lang="ja-JP" altLang="en-US" sz="1600" dirty="0" smtClean="0"/>
              <a:t>依存性を調べた</a:t>
            </a:r>
            <a:endParaRPr kumimoji="1" lang="ja-JP" altLang="en-US" sz="1600" dirty="0"/>
          </a:p>
        </p:txBody>
      </p:sp>
      <p:sp>
        <p:nvSpPr>
          <p:cNvPr id="28" name="正方形/長方形 27"/>
          <p:cNvSpPr/>
          <p:nvPr/>
        </p:nvSpPr>
        <p:spPr>
          <a:xfrm>
            <a:off x="279246" y="5566495"/>
            <a:ext cx="4982454" cy="584775"/>
          </a:xfrm>
          <a:prstGeom prst="rect">
            <a:avLst/>
          </a:prstGeom>
        </p:spPr>
        <p:txBody>
          <a:bodyPr wrap="none">
            <a:spAutoFit/>
          </a:bodyPr>
          <a:lstStyle/>
          <a:p>
            <a:pPr marL="285750" indent="-285750">
              <a:buFont typeface="Wingdings" panose="05000000000000000000" pitchFamily="2" charset="2"/>
              <a:buChar char="u"/>
            </a:pPr>
            <a:r>
              <a:rPr lang="ja-JP" altLang="en-US" sz="1600" b="1" u="sng" dirty="0" smtClean="0"/>
              <a:t>速波と遅波の波動強度は明らかに異なる</a:t>
            </a:r>
            <a:endParaRPr lang="en-US" altLang="ja-JP" sz="1600" dirty="0"/>
          </a:p>
          <a:p>
            <a:r>
              <a:rPr lang="ja-JP" altLang="en-US" sz="1600" b="1" dirty="0" smtClean="0"/>
              <a:t>　　→　</a:t>
            </a:r>
            <a:r>
              <a:rPr lang="ja-JP" altLang="en-US" sz="1600" b="1" u="sng" dirty="0" smtClean="0"/>
              <a:t>プラズマ内部領域の共鳴層での波動減衰を観測</a:t>
            </a:r>
            <a:endParaRPr lang="en-US" altLang="ja-JP" sz="1600" b="1" u="sng" dirty="0"/>
          </a:p>
        </p:txBody>
      </p:sp>
      <p:sp>
        <p:nvSpPr>
          <p:cNvPr id="29" name="テキスト ボックス 28"/>
          <p:cNvSpPr txBox="1"/>
          <p:nvPr/>
        </p:nvSpPr>
        <p:spPr>
          <a:xfrm>
            <a:off x="3461925" y="4139258"/>
            <a:ext cx="2080591" cy="340519"/>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t>ICRF</a:t>
            </a:r>
            <a:r>
              <a:rPr lang="ja-JP" altLang="en-US" sz="1400" dirty="0" smtClean="0"/>
              <a:t>遅</a:t>
            </a:r>
            <a:r>
              <a:rPr kumimoji="1" lang="ja-JP" altLang="en-US" sz="1400" dirty="0" smtClean="0"/>
              <a:t>波　</a:t>
            </a:r>
            <a:r>
              <a:rPr lang="en-US" altLang="ja-JP" sz="1400" dirty="0" smtClean="0"/>
              <a:t>6.36</a:t>
            </a:r>
            <a:r>
              <a:rPr kumimoji="1" lang="en-US" altLang="ja-JP" sz="1400" dirty="0" smtClean="0"/>
              <a:t> MHz</a:t>
            </a:r>
            <a:endParaRPr kumimoji="1" lang="ja-JP" altLang="en-US" sz="1400" dirty="0"/>
          </a:p>
        </p:txBody>
      </p:sp>
      <p:sp>
        <p:nvSpPr>
          <p:cNvPr id="26" name="円/楕円 25"/>
          <p:cNvSpPr/>
          <p:nvPr/>
        </p:nvSpPr>
        <p:spPr>
          <a:xfrm>
            <a:off x="3953386" y="4636695"/>
            <a:ext cx="1478378" cy="525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Z=0.07 m</a:t>
            </a:r>
            <a:endParaRPr kumimoji="1" lang="ja-JP" altLang="en-US" dirty="0"/>
          </a:p>
        </p:txBody>
      </p:sp>
      <p:sp>
        <p:nvSpPr>
          <p:cNvPr id="30" name="円/楕円 29"/>
          <p:cNvSpPr/>
          <p:nvPr/>
        </p:nvSpPr>
        <p:spPr>
          <a:xfrm>
            <a:off x="3954087" y="1519160"/>
            <a:ext cx="1477677" cy="525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Z=1.25 m</a:t>
            </a:r>
            <a:endParaRPr kumimoji="1" lang="ja-JP" altLang="en-US" dirty="0"/>
          </a:p>
        </p:txBody>
      </p:sp>
      <p:sp>
        <p:nvSpPr>
          <p:cNvPr id="31" name="円/楕円 30"/>
          <p:cNvSpPr/>
          <p:nvPr/>
        </p:nvSpPr>
        <p:spPr>
          <a:xfrm>
            <a:off x="3953386" y="3085527"/>
            <a:ext cx="1478378" cy="525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Z=1.25 m</a:t>
            </a:r>
            <a:endParaRPr kumimoji="1" lang="ja-JP" altLang="en-US" dirty="0"/>
          </a:p>
        </p:txBody>
      </p:sp>
      <p:sp>
        <p:nvSpPr>
          <p:cNvPr id="11" name="角丸四角形 10"/>
          <p:cNvSpPr/>
          <p:nvPr/>
        </p:nvSpPr>
        <p:spPr>
          <a:xfrm>
            <a:off x="2883298" y="1952998"/>
            <a:ext cx="3358723" cy="374571"/>
          </a:xfrm>
          <a:prstGeom prst="roundRect">
            <a:avLst/>
          </a:prstGeom>
          <a:solidFill>
            <a:schemeClr val="bg1"/>
          </a:solidFill>
          <a:ln w="19050">
            <a:solidFill>
              <a:srgbClr val="FF0000"/>
            </a:solidFill>
          </a:ln>
        </p:spPr>
        <p:txBody>
          <a:bodyPr wrap="none">
            <a:spAutoFit/>
          </a:bodyPr>
          <a:lstStyle/>
          <a:p>
            <a:pPr marL="285750" indent="-285750">
              <a:buFont typeface="Arial" panose="020B0604020202020204" pitchFamily="34" charset="0"/>
              <a:buChar char="•"/>
            </a:pPr>
            <a:r>
              <a:rPr lang="ja-JP" altLang="en-US" sz="1600" dirty="0"/>
              <a:t>共鳴層</a:t>
            </a:r>
            <a:r>
              <a:rPr lang="ja-JP" altLang="en-US" sz="1600" dirty="0" smtClean="0"/>
              <a:t>の内側</a:t>
            </a:r>
            <a:r>
              <a:rPr lang="ja-JP" altLang="en-US" sz="1600" dirty="0"/>
              <a:t>では波動強度減少</a:t>
            </a:r>
          </a:p>
        </p:txBody>
      </p:sp>
      <p:sp>
        <p:nvSpPr>
          <p:cNvPr id="27" name="テキスト ボックス 26"/>
          <p:cNvSpPr txBox="1"/>
          <p:nvPr/>
        </p:nvSpPr>
        <p:spPr>
          <a:xfrm>
            <a:off x="411033" y="3949430"/>
            <a:ext cx="4498163" cy="646986"/>
          </a:xfrm>
          <a:prstGeom prst="roundRect">
            <a:avLst/>
          </a:prstGeom>
          <a:solidFill>
            <a:schemeClr val="bg1"/>
          </a:solidFill>
          <a:ln w="19050">
            <a:solidFill>
              <a:srgbClr val="FF0000"/>
            </a:solidFill>
          </a:ln>
        </p:spPr>
        <p:txBody>
          <a:bodyPr wrap="square" rtlCol="0">
            <a:spAutoFit/>
          </a:bodyPr>
          <a:lstStyle/>
          <a:p>
            <a:pPr marL="285750" indent="-285750">
              <a:buFont typeface="Arial" panose="020B0604020202020204" pitchFamily="34" charset="0"/>
              <a:buChar char="•"/>
            </a:pPr>
            <a:r>
              <a:rPr kumimoji="1" lang="en-US" altLang="ja-JP" sz="1600" dirty="0" smtClean="0"/>
              <a:t>ICRF</a:t>
            </a:r>
            <a:r>
              <a:rPr lang="ja-JP" altLang="en-US" sz="1600" dirty="0" smtClean="0"/>
              <a:t>速波である</a:t>
            </a:r>
            <a:r>
              <a:rPr lang="en-US" altLang="ja-JP" sz="1600" dirty="0" smtClean="0"/>
              <a:t>10.3 MHz</a:t>
            </a:r>
            <a:r>
              <a:rPr lang="ja-JP" altLang="en-US" sz="1600" dirty="0" smtClean="0"/>
              <a:t>は平坦な分布</a:t>
            </a:r>
            <a:endParaRPr lang="en-US" altLang="ja-JP" sz="1600" dirty="0" smtClean="0"/>
          </a:p>
          <a:p>
            <a:pPr marL="285750" indent="-285750">
              <a:buFont typeface="Arial" panose="020B0604020202020204" pitchFamily="34" charset="0"/>
              <a:buChar char="•"/>
            </a:pPr>
            <a:r>
              <a:rPr kumimoji="1" lang="en-US" altLang="ja-JP" sz="1600" dirty="0" smtClean="0"/>
              <a:t>ICRF</a:t>
            </a:r>
            <a:r>
              <a:rPr kumimoji="1" lang="ja-JP" altLang="en-US" sz="1600" dirty="0" smtClean="0"/>
              <a:t>遅波である</a:t>
            </a:r>
            <a:r>
              <a:rPr kumimoji="1" lang="en-US" altLang="ja-JP" sz="1600" dirty="0" smtClean="0"/>
              <a:t>6.36 MHz</a:t>
            </a:r>
            <a:r>
              <a:rPr kumimoji="1" lang="ja-JP" altLang="en-US" sz="1600" dirty="0" smtClean="0"/>
              <a:t>は偏りがある分布</a:t>
            </a:r>
            <a:endParaRPr kumimoji="1" lang="en-US" altLang="ja-JP" sz="1600" dirty="0" smtClean="0"/>
          </a:p>
        </p:txBody>
      </p:sp>
      <p:cxnSp>
        <p:nvCxnSpPr>
          <p:cNvPr id="14" name="直線矢印コネクタ 13"/>
          <p:cNvCxnSpPr>
            <a:stCxn id="27" idx="3"/>
          </p:cNvCxnSpPr>
          <p:nvPr/>
        </p:nvCxnSpPr>
        <p:spPr>
          <a:xfrm flipV="1">
            <a:off x="4909196" y="2231511"/>
            <a:ext cx="2193969" cy="204141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7" idx="3"/>
          </p:cNvCxnSpPr>
          <p:nvPr/>
        </p:nvCxnSpPr>
        <p:spPr>
          <a:xfrm flipV="1">
            <a:off x="4909196" y="4023875"/>
            <a:ext cx="1988561" cy="2490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11" idx="3"/>
          </p:cNvCxnSpPr>
          <p:nvPr/>
        </p:nvCxnSpPr>
        <p:spPr>
          <a:xfrm>
            <a:off x="6242021" y="2140284"/>
            <a:ext cx="995731" cy="52009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11" idx="3"/>
          </p:cNvCxnSpPr>
          <p:nvPr/>
        </p:nvCxnSpPr>
        <p:spPr>
          <a:xfrm>
            <a:off x="6242021" y="2140284"/>
            <a:ext cx="1080476" cy="216923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7135127" y="2569036"/>
            <a:ext cx="1364567" cy="1306436"/>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7103165" y="4321483"/>
            <a:ext cx="1364567" cy="1306436"/>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750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endCondLst>
                                    <p:cond evt="onNext" delay="0">
                                      <p:tgtEl>
                                        <p:sldTgt/>
                                      </p:tgtEl>
                                    </p:cond>
                                  </p:endCondLst>
                                  <p:childTnLst>
                                    <p:set>
                                      <p:cBhvr rctx="PPT">
                                        <p:cTn id="6" dur="indefinite"/>
                                        <p:tgtEl>
                                          <p:spTgt spid="13"/>
                                        </p:tgtEl>
                                        <p:attrNameLst>
                                          <p:attrName>style.opacity</p:attrName>
                                        </p:attrNameLst>
                                      </p:cBhvr>
                                      <p:to>
                                        <p:strVal val="0.25"/>
                                      </p:to>
                                    </p:set>
                                    <p:animEffect filter="image" prLst="opacity: 0.25">
                                      <p:cBhvr rctx="IE">
                                        <p:cTn id="7" dur="indefinite"/>
                                        <p:tgtEl>
                                          <p:spTgt spid="13"/>
                                        </p:tgtEl>
                                      </p:cBhvr>
                                    </p:animEffect>
                                  </p:childTnLst>
                                </p:cTn>
                              </p:par>
                              <p:par>
                                <p:cTn id="8" presetID="9" presetClass="emph" presetSubtype="0" grpId="0" nodeType="withEffect">
                                  <p:stCondLst>
                                    <p:cond delay="0"/>
                                  </p:stCondLst>
                                  <p:endCondLst>
                                    <p:cond evt="onNext" delay="0">
                                      <p:tgtEl>
                                        <p:sldTgt/>
                                      </p:tgtEl>
                                    </p:cond>
                                  </p:endCondLst>
                                  <p:childTnLst>
                                    <p:set>
                                      <p:cBhvr rctx="PPT">
                                        <p:cTn id="9" dur="indefinite"/>
                                        <p:tgtEl>
                                          <p:spTgt spid="29"/>
                                        </p:tgtEl>
                                        <p:attrNameLst>
                                          <p:attrName>style.opacity</p:attrName>
                                        </p:attrNameLst>
                                      </p:cBhvr>
                                      <p:to>
                                        <p:strVal val="0.25"/>
                                      </p:to>
                                    </p:set>
                                    <p:animEffect filter="image" prLst="opacity: 0.25">
                                      <p:cBhvr rctx="IE">
                                        <p:cTn id="10" dur="indefinite"/>
                                        <p:tgtEl>
                                          <p:spTgt spid="29"/>
                                        </p:tgtEl>
                                      </p:cBhvr>
                                    </p:animEffect>
                                  </p:childTnLst>
                                </p:cTn>
                              </p:par>
                              <p:par>
                                <p:cTn id="11" presetID="9" presetClass="emph" presetSubtype="0" grpId="0" nodeType="withEffect">
                                  <p:stCondLst>
                                    <p:cond delay="0"/>
                                  </p:stCondLst>
                                  <p:endCondLst>
                                    <p:cond evt="onNext" delay="0">
                                      <p:tgtEl>
                                        <p:sldTgt/>
                                      </p:tgtEl>
                                    </p:cond>
                                  </p:endCondLst>
                                  <p:iterate type="lt">
                                    <p:tmAbs val="0"/>
                                  </p:iterate>
                                  <p:childTnLst>
                                    <p:set>
                                      <p:cBhvr rctx="PPT">
                                        <p:cTn id="12" dur="indefinite"/>
                                        <p:tgtEl>
                                          <p:spTgt spid="26"/>
                                        </p:tgtEl>
                                        <p:attrNameLst>
                                          <p:attrName>style.opacity</p:attrName>
                                        </p:attrNameLst>
                                      </p:cBhvr>
                                      <p:to>
                                        <p:strVal val="0.25"/>
                                      </p:to>
                                    </p:set>
                                    <p:animEffect filter="image" prLst="opacity: 0.25">
                                      <p:cBhvr rctx="IE">
                                        <p:cTn id="13" dur="indefinite"/>
                                        <p:tgtEl>
                                          <p:spTgt spid="26"/>
                                        </p:tgtEl>
                                      </p:cBhvr>
                                    </p:animEffect>
                                  </p:childTnLst>
                                </p:cTn>
                              </p:par>
                              <p:par>
                                <p:cTn id="14" presetID="1" presetClass="emph" presetSubtype="1" repeatCount="3000" grpId="0" nodeType="withEffect">
                                  <p:stCondLst>
                                    <p:cond delay="0"/>
                                  </p:stCondLst>
                                  <p:endCondLst>
                                    <p:cond evt="onNext" delay="0">
                                      <p:tgtEl>
                                        <p:sldTgt/>
                                      </p:tgtEl>
                                    </p:cond>
                                  </p:endCondLst>
                                  <p:childTnLst>
                                    <p:set>
                                      <p:cBhvr>
                                        <p:cTn id="15" dur="indefinite"/>
                                        <p:tgtEl>
                                          <p:spTgt spid="16"/>
                                        </p:tgtEl>
                                        <p:attrNameLst>
                                          <p:attrName>fillcolor</p:attrName>
                                        </p:attrNameLst>
                                      </p:cBhvr>
                                      <p:to>
                                        <p:clrVal>
                                          <a:schemeClr val="accent2"/>
                                        </p:clrVal>
                                      </p:to>
                                    </p:set>
                                    <p:set>
                                      <p:cBhvr>
                                        <p:cTn id="16" dur="indefinite"/>
                                        <p:tgtEl>
                                          <p:spTgt spid="16"/>
                                        </p:tgtEl>
                                        <p:attrNameLst>
                                          <p:attrName>fill.type</p:attrName>
                                        </p:attrNameLst>
                                      </p:cBhvr>
                                      <p:to>
                                        <p:strVal val="solid"/>
                                      </p:to>
                                    </p:set>
                                    <p:set>
                                      <p:cBhvr>
                                        <p:cTn id="17" dur="indefinite"/>
                                        <p:tgtEl>
                                          <p:spTgt spid="16"/>
                                        </p:tgtEl>
                                        <p:attrNameLst>
                                          <p:attrName>fill.on</p:attrName>
                                        </p:attrNameLst>
                                      </p:cBhvr>
                                      <p:to>
                                        <p:strVal val="true"/>
                                      </p:to>
                                    </p:set>
                                  </p:childTnLst>
                                </p:cTn>
                              </p:par>
                              <p:par>
                                <p:cTn id="18" presetID="1" presetClass="emph" presetSubtype="1" nodeType="withEffect">
                                  <p:stCondLst>
                                    <p:cond delay="0"/>
                                  </p:stCondLst>
                                  <p:endCondLst>
                                    <p:cond evt="onNext" delay="0">
                                      <p:tgtEl>
                                        <p:sldTgt/>
                                      </p:tgtEl>
                                    </p:cond>
                                  </p:endCondLst>
                                  <p:childTnLst>
                                    <p:set>
                                      <p:cBhvr>
                                        <p:cTn id="19" dur="indefinite"/>
                                        <p:tgtEl>
                                          <p:spTgt spid="17"/>
                                        </p:tgtEl>
                                        <p:attrNameLst>
                                          <p:attrName>fillcolor</p:attrName>
                                        </p:attrNameLst>
                                      </p:cBhvr>
                                      <p:to>
                                        <p:clrVal>
                                          <a:schemeClr val="accent2"/>
                                        </p:clrVal>
                                      </p:to>
                                    </p:set>
                                    <p:set>
                                      <p:cBhvr>
                                        <p:cTn id="20" dur="indefinite"/>
                                        <p:tgtEl>
                                          <p:spTgt spid="17"/>
                                        </p:tgtEl>
                                        <p:attrNameLst>
                                          <p:attrName>fill.type</p:attrName>
                                        </p:attrNameLst>
                                      </p:cBhvr>
                                      <p:to>
                                        <p:strVal val="solid"/>
                                      </p:to>
                                    </p:set>
                                    <p:set>
                                      <p:cBhvr>
                                        <p:cTn id="21" dur="indefinite"/>
                                        <p:tgtEl>
                                          <p:spTgt spid="17"/>
                                        </p:tgtEl>
                                        <p:attrNameLst>
                                          <p:attrName>fill.on</p:attrName>
                                        </p:attrNameLst>
                                      </p:cBhvr>
                                      <p:to>
                                        <p:strVal val="true"/>
                                      </p:to>
                                    </p:set>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2"/>
                                        </p:tgtEl>
                                        <p:attrNameLst>
                                          <p:attrName>style.opacity</p:attrName>
                                        </p:attrNameLst>
                                      </p:cBhvr>
                                      <p:to>
                                        <p:strVal val="0.25"/>
                                      </p:to>
                                    </p:set>
                                    <p:animEffect filter="image" prLst="opacity: 0.25">
                                      <p:cBhvr rctx="IE">
                                        <p:cTn id="41" dur="indefinite"/>
                                        <p:tgtEl>
                                          <p:spTgt spid="2"/>
                                        </p:tgtEl>
                                      </p:cBhvr>
                                    </p:animEffect>
                                  </p:childTnLst>
                                </p:cTn>
                              </p:par>
                              <p:par>
                                <p:cTn id="42" presetID="9" presetClass="emph" presetSubtype="0" grpId="0" nodeType="withEffect">
                                  <p:stCondLst>
                                    <p:cond delay="0"/>
                                  </p:stCondLst>
                                  <p:endCondLst>
                                    <p:cond evt="onNext" delay="0">
                                      <p:tgtEl>
                                        <p:sldTgt/>
                                      </p:tgtEl>
                                    </p:cond>
                                  </p:endCondLst>
                                  <p:childTnLst>
                                    <p:set>
                                      <p:cBhvr rctx="PPT">
                                        <p:cTn id="43" dur="indefinite"/>
                                        <p:tgtEl>
                                          <p:spTgt spid="30"/>
                                        </p:tgtEl>
                                        <p:attrNameLst>
                                          <p:attrName>style.opacity</p:attrName>
                                        </p:attrNameLst>
                                      </p:cBhvr>
                                      <p:to>
                                        <p:strVal val="0.25"/>
                                      </p:to>
                                    </p:set>
                                    <p:animEffect filter="image" prLst="opacity: 0.25">
                                      <p:cBhvr rctx="IE">
                                        <p:cTn id="44" dur="indefinite"/>
                                        <p:tgtEl>
                                          <p:spTgt spid="30"/>
                                        </p:tgtEl>
                                      </p:cBhvr>
                                    </p:animEffect>
                                  </p:childTnLst>
                                </p:cTn>
                              </p:par>
                              <p:par>
                                <p:cTn id="45" presetID="1" presetClass="emph" presetSubtype="1" nodeType="withEffect">
                                  <p:stCondLst>
                                    <p:cond delay="0"/>
                                  </p:stCondLst>
                                  <p:childTnLst>
                                    <p:set>
                                      <p:cBhvr>
                                        <p:cTn id="46" dur="indefinite"/>
                                        <p:tgtEl>
                                          <p:spTgt spid="31"/>
                                        </p:tgtEl>
                                        <p:attrNameLst>
                                          <p:attrName>fillcolor</p:attrName>
                                        </p:attrNameLst>
                                      </p:cBhvr>
                                      <p:to>
                                        <p:clrVal>
                                          <a:schemeClr val="accent2"/>
                                        </p:clrVal>
                                      </p:to>
                                    </p:set>
                                    <p:set>
                                      <p:cBhvr>
                                        <p:cTn id="47" dur="indefinite"/>
                                        <p:tgtEl>
                                          <p:spTgt spid="31"/>
                                        </p:tgtEl>
                                        <p:attrNameLst>
                                          <p:attrName>fill.type</p:attrName>
                                        </p:attrNameLst>
                                      </p:cBhvr>
                                      <p:to>
                                        <p:strVal val="solid"/>
                                      </p:to>
                                    </p:set>
                                    <p:set>
                                      <p:cBhvr>
                                        <p:cTn id="48" dur="indefinite"/>
                                        <p:tgtEl>
                                          <p:spTgt spid="31"/>
                                        </p:tgtEl>
                                        <p:attrNameLst>
                                          <p:attrName>fill.on</p:attrName>
                                        </p:attrNameLst>
                                      </p:cBhvr>
                                      <p:to>
                                        <p:strVal val="true"/>
                                      </p:to>
                                    </p:set>
                                  </p:childTnLst>
                                </p:cTn>
                              </p:par>
                              <p:par>
                                <p:cTn id="49" presetID="1" presetClass="emph" presetSubtype="1" nodeType="withEffect">
                                  <p:stCondLst>
                                    <p:cond delay="0"/>
                                  </p:stCondLst>
                                  <p:childTnLst>
                                    <p:set>
                                      <p:cBhvr>
                                        <p:cTn id="50" dur="indefinite"/>
                                        <p:tgtEl>
                                          <p:spTgt spid="26"/>
                                        </p:tgtEl>
                                        <p:attrNameLst>
                                          <p:attrName>fillcolor</p:attrName>
                                        </p:attrNameLst>
                                      </p:cBhvr>
                                      <p:to>
                                        <p:clrVal>
                                          <a:schemeClr val="accent2"/>
                                        </p:clrVal>
                                      </p:to>
                                    </p:set>
                                    <p:set>
                                      <p:cBhvr>
                                        <p:cTn id="51" dur="indefinite"/>
                                        <p:tgtEl>
                                          <p:spTgt spid="26"/>
                                        </p:tgtEl>
                                        <p:attrNameLst>
                                          <p:attrName>fill.type</p:attrName>
                                        </p:attrNameLst>
                                      </p:cBhvr>
                                      <p:to>
                                        <p:strVal val="solid"/>
                                      </p:to>
                                    </p:set>
                                    <p:set>
                                      <p:cBhvr>
                                        <p:cTn id="52" dur="indefinite"/>
                                        <p:tgtEl>
                                          <p:spTgt spid="26"/>
                                        </p:tgtEl>
                                        <p:attrNameLst>
                                          <p:attrName>fill.on</p:attrName>
                                        </p:attrNameLst>
                                      </p:cBhvr>
                                      <p:to>
                                        <p:strVal val="true"/>
                                      </p:to>
                                    </p:set>
                                  </p:childTnLst>
                                </p:cTn>
                              </p:par>
                              <p:par>
                                <p:cTn id="53" presetID="9" presetClass="emph" presetSubtype="0" grpId="1" nodeType="withEffect">
                                  <p:stCondLst>
                                    <p:cond delay="0"/>
                                  </p:stCondLst>
                                  <p:childTnLst>
                                    <p:set>
                                      <p:cBhvr rctx="PPT">
                                        <p:cTn id="54" dur="indefinite"/>
                                        <p:tgtEl>
                                          <p:spTgt spid="16"/>
                                        </p:tgtEl>
                                        <p:attrNameLst>
                                          <p:attrName>style.opacity</p:attrName>
                                        </p:attrNameLst>
                                      </p:cBhvr>
                                      <p:to>
                                        <p:strVal val="0.25"/>
                                      </p:to>
                                    </p:set>
                                    <p:animEffect filter="image" prLst="opacity: 0.25">
                                      <p:cBhvr rctx="IE">
                                        <p:cTn id="55" dur="indefinite"/>
                                        <p:tgtEl>
                                          <p:spTgt spid="16"/>
                                        </p:tgtEl>
                                      </p:cBhvr>
                                    </p:animEffect>
                                  </p:childTnLst>
                                </p:cTn>
                              </p:par>
                              <p:par>
                                <p:cTn id="56" presetID="42"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anim calcmode="lin" valueType="num">
                                      <p:cBhvr>
                                        <p:cTn id="79" dur="1000" fill="hold"/>
                                        <p:tgtEl>
                                          <p:spTgt spid="11"/>
                                        </p:tgtEl>
                                        <p:attrNameLst>
                                          <p:attrName>ppt_x</p:attrName>
                                        </p:attrNameLst>
                                      </p:cBhvr>
                                      <p:tavLst>
                                        <p:tav tm="0">
                                          <p:val>
                                            <p:strVal val="#ppt_x"/>
                                          </p:val>
                                        </p:tav>
                                        <p:tav tm="100000">
                                          <p:val>
                                            <p:strVal val="#ppt_x"/>
                                          </p:val>
                                        </p:tav>
                                      </p:tavLst>
                                    </p:anim>
                                    <p:anim calcmode="lin" valueType="num">
                                      <p:cBhvr>
                                        <p:cTn id="80" dur="1000" fill="hold"/>
                                        <p:tgtEl>
                                          <p:spTgt spid="11"/>
                                        </p:tgtEl>
                                        <p:attrNameLst>
                                          <p:attrName>ppt_y</p:attrName>
                                        </p:attrNameLst>
                                      </p:cBhvr>
                                      <p:tavLst>
                                        <p:tav tm="0">
                                          <p:val>
                                            <p:strVal val="#ppt_y+.1"/>
                                          </p:val>
                                        </p:tav>
                                        <p:tav tm="100000">
                                          <p:val>
                                            <p:strVal val="#ppt_y"/>
                                          </p:val>
                                        </p:tav>
                                      </p:tavLst>
                                    </p:anim>
                                  </p:childTnLst>
                                </p:cTn>
                              </p:par>
                              <p:par>
                                <p:cTn id="81" presetID="42" presetClass="exit" presetSubtype="0" fill="hold" grpId="1" nodeType="withEffect">
                                  <p:stCondLst>
                                    <p:cond delay="0"/>
                                  </p:stCondLst>
                                  <p:childTnLst>
                                    <p:animEffect transition="out" filter="fade">
                                      <p:cBhvr>
                                        <p:cTn id="82" dur="1000"/>
                                        <p:tgtEl>
                                          <p:spTgt spid="27"/>
                                        </p:tgtEl>
                                      </p:cBhvr>
                                    </p:animEffect>
                                    <p:anim calcmode="lin" valueType="num">
                                      <p:cBhvr>
                                        <p:cTn id="83" dur="1000"/>
                                        <p:tgtEl>
                                          <p:spTgt spid="27"/>
                                        </p:tgtEl>
                                        <p:attrNameLst>
                                          <p:attrName>ppt_x</p:attrName>
                                        </p:attrNameLst>
                                      </p:cBhvr>
                                      <p:tavLst>
                                        <p:tav tm="0">
                                          <p:val>
                                            <p:strVal val="ppt_x"/>
                                          </p:val>
                                        </p:tav>
                                        <p:tav tm="100000">
                                          <p:val>
                                            <p:strVal val="ppt_x"/>
                                          </p:val>
                                        </p:tav>
                                      </p:tavLst>
                                    </p:anim>
                                    <p:anim calcmode="lin" valueType="num">
                                      <p:cBhvr>
                                        <p:cTn id="84" dur="1000"/>
                                        <p:tgtEl>
                                          <p:spTgt spid="27"/>
                                        </p:tgtEl>
                                        <p:attrNameLst>
                                          <p:attrName>ppt_y</p:attrName>
                                        </p:attrNameLst>
                                      </p:cBhvr>
                                      <p:tavLst>
                                        <p:tav tm="0">
                                          <p:val>
                                            <p:strVal val="ppt_y"/>
                                          </p:val>
                                        </p:tav>
                                        <p:tav tm="100000">
                                          <p:val>
                                            <p:strVal val="ppt_y+.1"/>
                                          </p:val>
                                        </p:tav>
                                      </p:tavLst>
                                    </p:anim>
                                    <p:set>
                                      <p:cBhvr>
                                        <p:cTn id="85" dur="1" fill="hold">
                                          <p:stCondLst>
                                            <p:cond delay="999"/>
                                          </p:stCondLst>
                                        </p:cTn>
                                        <p:tgtEl>
                                          <p:spTgt spid="27"/>
                                        </p:tgtEl>
                                        <p:attrNameLst>
                                          <p:attrName>style.visibility</p:attrName>
                                        </p:attrNameLst>
                                      </p:cBhvr>
                                      <p:to>
                                        <p:strVal val="hidden"/>
                                      </p:to>
                                    </p:set>
                                  </p:childTnLst>
                                </p:cTn>
                              </p:par>
                              <p:par>
                                <p:cTn id="86" presetID="42" presetClass="exit" presetSubtype="0" fill="hold" nodeType="withEffect">
                                  <p:stCondLst>
                                    <p:cond delay="0"/>
                                  </p:stCondLst>
                                  <p:childTnLst>
                                    <p:animEffect transition="out" filter="fade">
                                      <p:cBhvr>
                                        <p:cTn id="87" dur="1000"/>
                                        <p:tgtEl>
                                          <p:spTgt spid="14"/>
                                        </p:tgtEl>
                                      </p:cBhvr>
                                    </p:animEffect>
                                    <p:anim calcmode="lin" valueType="num">
                                      <p:cBhvr>
                                        <p:cTn id="88" dur="1000"/>
                                        <p:tgtEl>
                                          <p:spTgt spid="14"/>
                                        </p:tgtEl>
                                        <p:attrNameLst>
                                          <p:attrName>ppt_x</p:attrName>
                                        </p:attrNameLst>
                                      </p:cBhvr>
                                      <p:tavLst>
                                        <p:tav tm="0">
                                          <p:val>
                                            <p:strVal val="ppt_x"/>
                                          </p:val>
                                        </p:tav>
                                        <p:tav tm="100000">
                                          <p:val>
                                            <p:strVal val="ppt_x"/>
                                          </p:val>
                                        </p:tav>
                                      </p:tavLst>
                                    </p:anim>
                                    <p:anim calcmode="lin" valueType="num">
                                      <p:cBhvr>
                                        <p:cTn id="89" dur="1000"/>
                                        <p:tgtEl>
                                          <p:spTgt spid="14"/>
                                        </p:tgtEl>
                                        <p:attrNameLst>
                                          <p:attrName>ppt_y</p:attrName>
                                        </p:attrNameLst>
                                      </p:cBhvr>
                                      <p:tavLst>
                                        <p:tav tm="0">
                                          <p:val>
                                            <p:strVal val="ppt_y"/>
                                          </p:val>
                                        </p:tav>
                                        <p:tav tm="100000">
                                          <p:val>
                                            <p:strVal val="ppt_y+.1"/>
                                          </p:val>
                                        </p:tav>
                                      </p:tavLst>
                                    </p:anim>
                                    <p:set>
                                      <p:cBhvr>
                                        <p:cTn id="90" dur="1" fill="hold">
                                          <p:stCondLst>
                                            <p:cond delay="999"/>
                                          </p:stCondLst>
                                        </p:cTn>
                                        <p:tgtEl>
                                          <p:spTgt spid="14"/>
                                        </p:tgtEl>
                                        <p:attrNameLst>
                                          <p:attrName>style.visibility</p:attrName>
                                        </p:attrNameLst>
                                      </p:cBhvr>
                                      <p:to>
                                        <p:strVal val="hidden"/>
                                      </p:to>
                                    </p:set>
                                  </p:childTnLst>
                                </p:cTn>
                              </p:par>
                              <p:par>
                                <p:cTn id="91" presetID="42" presetClass="exit" presetSubtype="0" fill="hold" nodeType="withEffect">
                                  <p:stCondLst>
                                    <p:cond delay="0"/>
                                  </p:stCondLst>
                                  <p:childTnLst>
                                    <p:animEffect transition="out" filter="fade">
                                      <p:cBhvr>
                                        <p:cTn id="92" dur="1000"/>
                                        <p:tgtEl>
                                          <p:spTgt spid="32"/>
                                        </p:tgtEl>
                                      </p:cBhvr>
                                    </p:animEffect>
                                    <p:anim calcmode="lin" valueType="num">
                                      <p:cBhvr>
                                        <p:cTn id="93" dur="1000"/>
                                        <p:tgtEl>
                                          <p:spTgt spid="32"/>
                                        </p:tgtEl>
                                        <p:attrNameLst>
                                          <p:attrName>ppt_x</p:attrName>
                                        </p:attrNameLst>
                                      </p:cBhvr>
                                      <p:tavLst>
                                        <p:tav tm="0">
                                          <p:val>
                                            <p:strVal val="ppt_x"/>
                                          </p:val>
                                        </p:tav>
                                        <p:tav tm="100000">
                                          <p:val>
                                            <p:strVal val="ppt_x"/>
                                          </p:val>
                                        </p:tav>
                                      </p:tavLst>
                                    </p:anim>
                                    <p:anim calcmode="lin" valueType="num">
                                      <p:cBhvr>
                                        <p:cTn id="94" dur="1000"/>
                                        <p:tgtEl>
                                          <p:spTgt spid="32"/>
                                        </p:tgtEl>
                                        <p:attrNameLst>
                                          <p:attrName>ppt_y</p:attrName>
                                        </p:attrNameLst>
                                      </p:cBhvr>
                                      <p:tavLst>
                                        <p:tav tm="0">
                                          <p:val>
                                            <p:strVal val="ppt_y"/>
                                          </p:val>
                                        </p:tav>
                                        <p:tav tm="100000">
                                          <p:val>
                                            <p:strVal val="ppt_y+.1"/>
                                          </p:val>
                                        </p:tav>
                                      </p:tavLst>
                                    </p:anim>
                                    <p:set>
                                      <p:cBhvr>
                                        <p:cTn id="95"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9" grpId="0" animBg="1"/>
      <p:bldP spid="26" grpId="0" animBg="1"/>
      <p:bldP spid="30" grpId="0" animBg="1"/>
      <p:bldP spid="11" grpId="0" animBg="1"/>
      <p:bldP spid="27" grpId="0" animBg="1"/>
      <p:bldP spid="27" grpId="1" animBg="1"/>
      <p:bldP spid="41" grpId="0" animBg="1"/>
      <p:bldP spid="42"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7853</TotalTime>
  <Words>1004</Words>
  <Application>Microsoft Office PowerPoint</Application>
  <PresentationFormat>画面に合わせる (4:3)</PresentationFormat>
  <Paragraphs>230</Paragraphs>
  <Slides>14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Arial Unicode MS</vt:lpstr>
      <vt:lpstr>ＭＳ Ｐゴシック</vt:lpstr>
      <vt:lpstr>Adobe Gurmukhi</vt:lpstr>
      <vt:lpstr>Arial</vt:lpstr>
      <vt:lpstr>Calibri</vt:lpstr>
      <vt:lpstr>Calibri Light</vt:lpstr>
      <vt:lpstr>Cambria Math</vt:lpstr>
      <vt:lpstr>Times New Roman</vt:lpstr>
      <vt:lpstr>Verdana</vt:lpstr>
      <vt:lpstr>Wingdings</vt:lpstr>
      <vt:lpstr>Office テーマ</vt:lpstr>
      <vt:lpstr>高周波加熱制御に向けたマイクロ波反射計によるGAMMA10プラズマ内部領域の密度揺動計測</vt:lpstr>
      <vt:lpstr>背景・目的</vt:lpstr>
      <vt:lpstr>背景・目的</vt:lpstr>
      <vt:lpstr>背景・目的</vt:lpstr>
      <vt:lpstr>計測原理</vt:lpstr>
      <vt:lpstr>計測原理</vt:lpstr>
      <vt:lpstr>２点同時計測</vt:lpstr>
      <vt:lpstr>計測結果</vt:lpstr>
      <vt:lpstr>計測結果</vt:lpstr>
      <vt:lpstr>波動干渉実験</vt:lpstr>
      <vt:lpstr>波動干渉実験</vt:lpstr>
      <vt:lpstr>波動干渉実験</vt:lpstr>
      <vt:lpstr>波動伝播計測</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高周波加熱制御に向けたマイクロ波反射計によるGAMMA10プラズマ内部領域の密度揺動計測</dc:title>
  <dc:creator>岡田拓也</dc:creator>
  <cp:lastModifiedBy>岡田拓也</cp:lastModifiedBy>
  <cp:revision>143</cp:revision>
  <dcterms:created xsi:type="dcterms:W3CDTF">2015-02-05T10:41:17Z</dcterms:created>
  <dcterms:modified xsi:type="dcterms:W3CDTF">2015-03-04T23:12:46Z</dcterms:modified>
</cp:coreProperties>
</file>