
<file path=[Content_Types].xml><?xml version="1.0" encoding="utf-8"?>
<Types xmlns="http://schemas.openxmlformats.org/package/2006/content-types">
  <Override PartName="/ppt/slides/slide6.xml" ContentType="application/vnd.openxmlformats-officedocument.presentationml.slide+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theme/theme2.xml" ContentType="application/vnd.openxmlformats-officedocument.theme+xml"/>
  <Override PartName="/ppt/theme/theme3.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notesSlides/notesSlide8.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8"/>
  </p:notesMasterIdLst>
  <p:handoutMasterIdLst>
    <p:handoutMasterId r:id="rId29"/>
  </p:handoutMasterIdLst>
  <p:sldIdLst>
    <p:sldId id="256" r:id="rId2"/>
    <p:sldId id="257" r:id="rId3"/>
    <p:sldId id="314" r:id="rId4"/>
    <p:sldId id="258" r:id="rId5"/>
    <p:sldId id="259" r:id="rId6"/>
    <p:sldId id="315" r:id="rId7"/>
    <p:sldId id="260" r:id="rId8"/>
    <p:sldId id="261" r:id="rId9"/>
    <p:sldId id="299" r:id="rId10"/>
    <p:sldId id="316" r:id="rId11"/>
    <p:sldId id="262" r:id="rId12"/>
    <p:sldId id="263" r:id="rId13"/>
    <p:sldId id="311" r:id="rId14"/>
    <p:sldId id="291" r:id="rId15"/>
    <p:sldId id="312" r:id="rId16"/>
    <p:sldId id="301" r:id="rId17"/>
    <p:sldId id="288" r:id="rId18"/>
    <p:sldId id="304" r:id="rId19"/>
    <p:sldId id="290" r:id="rId20"/>
    <p:sldId id="313" r:id="rId21"/>
    <p:sldId id="303" r:id="rId22"/>
    <p:sldId id="305" r:id="rId23"/>
    <p:sldId id="293" r:id="rId24"/>
    <p:sldId id="317" r:id="rId25"/>
    <p:sldId id="269" r:id="rId26"/>
    <p:sldId id="340" r:id="rId27"/>
  </p:sldIdLst>
  <p:sldSz cx="9144000" cy="6858000" type="screen4x3"/>
  <p:notesSz cx="6735763" cy="9866313"/>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FF00"/>
    <a:srgbClr val="003ADE"/>
    <a:srgbClr val="3333FF"/>
    <a:srgbClr val="FF99CC"/>
    <a:srgbClr val="66FF99"/>
    <a:srgbClr val="1500DE"/>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0010" autoAdjust="0"/>
    <p:restoredTop sz="94250" autoAdjust="0"/>
  </p:normalViewPr>
  <p:slideViewPr>
    <p:cSldViewPr snapToGrid="0">
      <p:cViewPr varScale="1">
        <p:scale>
          <a:sx n="44" d="100"/>
          <a:sy n="44" d="100"/>
        </p:scale>
        <p:origin x="-246" y="-90"/>
      </p:cViewPr>
      <p:guideLst>
        <p:guide orient="horz" pos="2160"/>
        <p:guide pos="2880"/>
      </p:guideLst>
    </p:cSldViewPr>
  </p:slideViewPr>
  <p:outlineViewPr>
    <p:cViewPr>
      <p:scale>
        <a:sx n="33" d="100"/>
        <a:sy n="33" d="100"/>
      </p:scale>
      <p:origin x="0" y="-13800"/>
    </p:cViewPr>
  </p:outlineViewPr>
  <p:notesTextViewPr>
    <p:cViewPr>
      <p:scale>
        <a:sx n="1" d="1"/>
        <a:sy n="1" d="1"/>
      </p:scale>
      <p:origin x="0" y="0"/>
    </p:cViewPr>
  </p:notesTextViewPr>
  <p:sorterViewPr>
    <p:cViewPr>
      <p:scale>
        <a:sx n="100" d="100"/>
        <a:sy n="100" d="100"/>
      </p:scale>
      <p:origin x="0" y="-2476"/>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1" y="0"/>
            <a:ext cx="2919413" cy="495300"/>
          </a:xfrm>
          <a:prstGeom prst="rect">
            <a:avLst/>
          </a:prstGeom>
        </p:spPr>
        <p:txBody>
          <a:bodyPr vert="horz" lIns="91434" tIns="45717" rIns="91434" bIns="45717" rtlCol="0"/>
          <a:lstStyle>
            <a:lvl1pPr algn="l">
              <a:defRPr sz="1200"/>
            </a:lvl1pPr>
          </a:lstStyle>
          <a:p>
            <a:endParaRPr kumimoji="1" lang="ja-JP" altLang="en-US"/>
          </a:p>
        </p:txBody>
      </p:sp>
      <p:sp>
        <p:nvSpPr>
          <p:cNvPr id="3" name="日付プレースホルダー 2"/>
          <p:cNvSpPr>
            <a:spLocks noGrp="1"/>
          </p:cNvSpPr>
          <p:nvPr>
            <p:ph type="dt" sz="quarter" idx="1"/>
          </p:nvPr>
        </p:nvSpPr>
        <p:spPr>
          <a:xfrm>
            <a:off x="3814763" y="0"/>
            <a:ext cx="2919412" cy="495300"/>
          </a:xfrm>
          <a:prstGeom prst="rect">
            <a:avLst/>
          </a:prstGeom>
        </p:spPr>
        <p:txBody>
          <a:bodyPr vert="horz" lIns="91434" tIns="45717" rIns="91434" bIns="45717" rtlCol="0"/>
          <a:lstStyle>
            <a:lvl1pPr algn="r">
              <a:defRPr sz="1200"/>
            </a:lvl1pPr>
          </a:lstStyle>
          <a:p>
            <a:fld id="{52733BD2-4C1B-401B-BC7D-5C17280492D2}" type="datetimeFigureOut">
              <a:rPr kumimoji="1" lang="ja-JP" altLang="en-US" smtClean="0"/>
              <a:pPr/>
              <a:t>2015/3/5</a:t>
            </a:fld>
            <a:endParaRPr kumimoji="1" lang="ja-JP" altLang="en-US"/>
          </a:p>
        </p:txBody>
      </p:sp>
      <p:sp>
        <p:nvSpPr>
          <p:cNvPr id="4" name="フッター プレースホルダー 3"/>
          <p:cNvSpPr>
            <a:spLocks noGrp="1"/>
          </p:cNvSpPr>
          <p:nvPr>
            <p:ph type="ftr" sz="quarter" idx="2"/>
          </p:nvPr>
        </p:nvSpPr>
        <p:spPr>
          <a:xfrm>
            <a:off x="1" y="9371013"/>
            <a:ext cx="2919413" cy="495300"/>
          </a:xfrm>
          <a:prstGeom prst="rect">
            <a:avLst/>
          </a:prstGeom>
        </p:spPr>
        <p:txBody>
          <a:bodyPr vert="horz" lIns="91434" tIns="45717" rIns="91434" bIns="45717" rtlCol="0" anchor="b"/>
          <a:lstStyle>
            <a:lvl1pPr algn="l">
              <a:defRPr sz="1200"/>
            </a:lvl1pPr>
          </a:lstStyle>
          <a:p>
            <a:endParaRPr kumimoji="1" lang="ja-JP" altLang="en-US"/>
          </a:p>
        </p:txBody>
      </p:sp>
      <p:sp>
        <p:nvSpPr>
          <p:cNvPr id="5" name="スライド番号プレースホルダー 4"/>
          <p:cNvSpPr>
            <a:spLocks noGrp="1"/>
          </p:cNvSpPr>
          <p:nvPr>
            <p:ph type="sldNum" sz="quarter" idx="3"/>
          </p:nvPr>
        </p:nvSpPr>
        <p:spPr>
          <a:xfrm>
            <a:off x="3814763" y="9371013"/>
            <a:ext cx="2919412" cy="495300"/>
          </a:xfrm>
          <a:prstGeom prst="rect">
            <a:avLst/>
          </a:prstGeom>
        </p:spPr>
        <p:txBody>
          <a:bodyPr vert="horz" lIns="91434" tIns="45717" rIns="91434" bIns="45717" rtlCol="0" anchor="b"/>
          <a:lstStyle>
            <a:lvl1pPr algn="r">
              <a:defRPr sz="1200"/>
            </a:lvl1pPr>
          </a:lstStyle>
          <a:p>
            <a:fld id="{7967EB6E-3886-4602-93E8-E8CCD2D54C70}" type="slidenum">
              <a:rPr kumimoji="1" lang="ja-JP" altLang="en-US" smtClean="0"/>
              <a:pPr/>
              <a:t>&lt;#&gt;</a:t>
            </a:fld>
            <a:endParaRPr kumimoji="1" lang="ja-JP" altLang="en-US"/>
          </a:p>
        </p:txBody>
      </p:sp>
    </p:spTree>
    <p:extLst>
      <p:ext uri="{BB962C8B-B14F-4D97-AF65-F5344CB8AC3E}">
        <p14:creationId xmlns:p14="http://schemas.microsoft.com/office/powerpoint/2010/main" xmlns="" val="79575195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1" y="1"/>
            <a:ext cx="2918831" cy="495029"/>
          </a:xfrm>
          <a:prstGeom prst="rect">
            <a:avLst/>
          </a:prstGeom>
        </p:spPr>
        <p:txBody>
          <a:bodyPr vert="horz" lIns="91434" tIns="45717" rIns="91434" bIns="45717" rtlCol="0"/>
          <a:lstStyle>
            <a:lvl1pPr algn="l">
              <a:defRPr sz="1200"/>
            </a:lvl1pPr>
          </a:lstStyle>
          <a:p>
            <a:endParaRPr kumimoji="1" lang="ja-JP" altLang="en-US"/>
          </a:p>
        </p:txBody>
      </p:sp>
      <p:sp>
        <p:nvSpPr>
          <p:cNvPr id="3" name="日付プレースホルダー 2"/>
          <p:cNvSpPr>
            <a:spLocks noGrp="1"/>
          </p:cNvSpPr>
          <p:nvPr>
            <p:ph type="dt" idx="1"/>
          </p:nvPr>
        </p:nvSpPr>
        <p:spPr>
          <a:xfrm>
            <a:off x="3815374" y="1"/>
            <a:ext cx="2918831" cy="495029"/>
          </a:xfrm>
          <a:prstGeom prst="rect">
            <a:avLst/>
          </a:prstGeom>
        </p:spPr>
        <p:txBody>
          <a:bodyPr vert="horz" lIns="91434" tIns="45717" rIns="91434" bIns="45717" rtlCol="0"/>
          <a:lstStyle>
            <a:lvl1pPr algn="r">
              <a:defRPr sz="1200"/>
            </a:lvl1pPr>
          </a:lstStyle>
          <a:p>
            <a:fld id="{6F0E1250-4450-4231-AE8B-22A0401F2EC1}" type="datetimeFigureOut">
              <a:rPr kumimoji="1" lang="ja-JP" altLang="en-US" smtClean="0"/>
              <a:pPr/>
              <a:t>2015/3/5</a:t>
            </a:fld>
            <a:endParaRPr kumimoji="1" lang="ja-JP" altLang="en-US"/>
          </a:p>
        </p:txBody>
      </p:sp>
      <p:sp>
        <p:nvSpPr>
          <p:cNvPr id="4" name="スライド イメージ プレースホルダー 3"/>
          <p:cNvSpPr>
            <a:spLocks noGrp="1" noRot="1" noChangeAspect="1"/>
          </p:cNvSpPr>
          <p:nvPr>
            <p:ph type="sldImg" idx="2"/>
          </p:nvPr>
        </p:nvSpPr>
        <p:spPr>
          <a:xfrm>
            <a:off x="1149350" y="1233488"/>
            <a:ext cx="4437063" cy="3328987"/>
          </a:xfrm>
          <a:prstGeom prst="rect">
            <a:avLst/>
          </a:prstGeom>
          <a:noFill/>
          <a:ln w="12700">
            <a:solidFill>
              <a:prstClr val="black"/>
            </a:solidFill>
          </a:ln>
        </p:spPr>
        <p:txBody>
          <a:bodyPr vert="horz" lIns="91434" tIns="45717" rIns="91434" bIns="45717" rtlCol="0" anchor="ctr"/>
          <a:lstStyle/>
          <a:p>
            <a:endParaRPr lang="ja-JP" altLang="en-US"/>
          </a:p>
        </p:txBody>
      </p:sp>
      <p:sp>
        <p:nvSpPr>
          <p:cNvPr id="5" name="ノート プレースホルダー 4"/>
          <p:cNvSpPr>
            <a:spLocks noGrp="1"/>
          </p:cNvSpPr>
          <p:nvPr>
            <p:ph type="body" sz="quarter" idx="3"/>
          </p:nvPr>
        </p:nvSpPr>
        <p:spPr>
          <a:xfrm>
            <a:off x="673577" y="4748164"/>
            <a:ext cx="5388610" cy="3884861"/>
          </a:xfrm>
          <a:prstGeom prst="rect">
            <a:avLst/>
          </a:prstGeom>
        </p:spPr>
        <p:txBody>
          <a:bodyPr vert="horz" lIns="91434" tIns="45717" rIns="91434" bIns="45717" rtlCol="0"/>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6" name="フッター プレースホルダー 5"/>
          <p:cNvSpPr>
            <a:spLocks noGrp="1"/>
          </p:cNvSpPr>
          <p:nvPr>
            <p:ph type="ftr" sz="quarter" idx="4"/>
          </p:nvPr>
        </p:nvSpPr>
        <p:spPr>
          <a:xfrm>
            <a:off x="1" y="9371286"/>
            <a:ext cx="2918831" cy="495028"/>
          </a:xfrm>
          <a:prstGeom prst="rect">
            <a:avLst/>
          </a:prstGeom>
        </p:spPr>
        <p:txBody>
          <a:bodyPr vert="horz" lIns="91434" tIns="45717" rIns="91434" bIns="45717"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15374" y="9371286"/>
            <a:ext cx="2918831" cy="495028"/>
          </a:xfrm>
          <a:prstGeom prst="rect">
            <a:avLst/>
          </a:prstGeom>
        </p:spPr>
        <p:txBody>
          <a:bodyPr vert="horz" lIns="91434" tIns="45717" rIns="91434" bIns="45717" rtlCol="0" anchor="b"/>
          <a:lstStyle>
            <a:lvl1pPr algn="r">
              <a:defRPr sz="1200"/>
            </a:lvl1pPr>
          </a:lstStyle>
          <a:p>
            <a:fld id="{77001C7F-87BD-4BBC-838D-124BD211F7E7}" type="slidenum">
              <a:rPr kumimoji="1" lang="ja-JP" altLang="en-US" smtClean="0"/>
              <a:pPr/>
              <a:t>&lt;#&gt;</a:t>
            </a:fld>
            <a:endParaRPr kumimoji="1" lang="ja-JP" altLang="en-US"/>
          </a:p>
        </p:txBody>
      </p:sp>
    </p:spTree>
    <p:extLst>
      <p:ext uri="{BB962C8B-B14F-4D97-AF65-F5344CB8AC3E}">
        <p14:creationId xmlns:p14="http://schemas.microsoft.com/office/powerpoint/2010/main" xmlns="" val="1450870738"/>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77001C7F-87BD-4BBC-838D-124BD211F7E7}" type="slidenum">
              <a:rPr kumimoji="1" lang="ja-JP" altLang="en-US" smtClean="0"/>
              <a:pPr/>
              <a:t>1</a:t>
            </a:fld>
            <a:endParaRPr kumimoji="1" lang="ja-JP" altLang="en-US" dirty="0"/>
          </a:p>
        </p:txBody>
      </p:sp>
    </p:spTree>
    <p:extLst>
      <p:ext uri="{BB962C8B-B14F-4D97-AF65-F5344CB8AC3E}">
        <p14:creationId xmlns:p14="http://schemas.microsoft.com/office/powerpoint/2010/main" xmlns="" val="50042022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77001C7F-87BD-4BBC-838D-124BD211F7E7}" type="slidenum">
              <a:rPr kumimoji="1" lang="ja-JP" altLang="en-US" smtClean="0"/>
              <a:pPr/>
              <a:t>2</a:t>
            </a:fld>
            <a:endParaRPr kumimoji="1" lang="ja-JP" altLang="en-US" dirty="0"/>
          </a:p>
        </p:txBody>
      </p:sp>
    </p:spTree>
    <p:extLst>
      <p:ext uri="{BB962C8B-B14F-4D97-AF65-F5344CB8AC3E}">
        <p14:creationId xmlns:p14="http://schemas.microsoft.com/office/powerpoint/2010/main" xmlns="" val="299489870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77001C7F-87BD-4BBC-838D-124BD211F7E7}" type="slidenum">
              <a:rPr kumimoji="1" lang="ja-JP" altLang="en-US" smtClean="0"/>
              <a:pPr/>
              <a:t>3</a:t>
            </a:fld>
            <a:endParaRPr kumimoji="1" lang="ja-JP" altLang="en-US" dirty="0"/>
          </a:p>
        </p:txBody>
      </p:sp>
    </p:spTree>
    <p:extLst>
      <p:ext uri="{BB962C8B-B14F-4D97-AF65-F5344CB8AC3E}">
        <p14:creationId xmlns:p14="http://schemas.microsoft.com/office/powerpoint/2010/main" xmlns="" val="76302126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77001C7F-87BD-4BBC-838D-124BD211F7E7}" type="slidenum">
              <a:rPr kumimoji="1" lang="ja-JP" altLang="en-US" smtClean="0"/>
              <a:pPr/>
              <a:t>6</a:t>
            </a:fld>
            <a:endParaRPr kumimoji="1" lang="ja-JP" altLang="en-US" dirty="0"/>
          </a:p>
        </p:txBody>
      </p:sp>
    </p:spTree>
    <p:extLst>
      <p:ext uri="{BB962C8B-B14F-4D97-AF65-F5344CB8AC3E}">
        <p14:creationId xmlns:p14="http://schemas.microsoft.com/office/powerpoint/2010/main" xmlns="" val="17087122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77001C7F-87BD-4BBC-838D-124BD211F7E7}" type="slidenum">
              <a:rPr kumimoji="1" lang="ja-JP" altLang="en-US" smtClean="0"/>
              <a:pPr/>
              <a:t>10</a:t>
            </a:fld>
            <a:endParaRPr kumimoji="1" lang="ja-JP" altLang="en-US" dirty="0"/>
          </a:p>
        </p:txBody>
      </p:sp>
    </p:spTree>
    <p:extLst>
      <p:ext uri="{BB962C8B-B14F-4D97-AF65-F5344CB8AC3E}">
        <p14:creationId xmlns:p14="http://schemas.microsoft.com/office/powerpoint/2010/main" xmlns="" val="122950060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77001C7F-87BD-4BBC-838D-124BD211F7E7}" type="slidenum">
              <a:rPr kumimoji="1" lang="ja-JP" altLang="en-US" smtClean="0"/>
              <a:pPr/>
              <a:t>12</a:t>
            </a:fld>
            <a:endParaRPr kumimoji="1" lang="ja-JP" altLang="en-US"/>
          </a:p>
        </p:txBody>
      </p:sp>
    </p:spTree>
    <p:extLst>
      <p:ext uri="{BB962C8B-B14F-4D97-AF65-F5344CB8AC3E}">
        <p14:creationId xmlns:p14="http://schemas.microsoft.com/office/powerpoint/2010/main" xmlns="" val="141504432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77001C7F-87BD-4BBC-838D-124BD211F7E7}" type="slidenum">
              <a:rPr kumimoji="1" lang="ja-JP" altLang="en-US" smtClean="0"/>
              <a:pPr/>
              <a:t>13</a:t>
            </a:fld>
            <a:endParaRPr kumimoji="1" lang="ja-JP" altLang="en-US" dirty="0"/>
          </a:p>
        </p:txBody>
      </p:sp>
    </p:spTree>
    <p:extLst>
      <p:ext uri="{BB962C8B-B14F-4D97-AF65-F5344CB8AC3E}">
        <p14:creationId xmlns:p14="http://schemas.microsoft.com/office/powerpoint/2010/main" xmlns="" val="266049342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77001C7F-87BD-4BBC-838D-124BD211F7E7}" type="slidenum">
              <a:rPr kumimoji="1" lang="ja-JP" altLang="en-US" smtClean="0"/>
              <a:pPr/>
              <a:t>24</a:t>
            </a:fld>
            <a:endParaRPr kumimoji="1" lang="ja-JP" altLang="en-US" dirty="0"/>
          </a:p>
        </p:txBody>
      </p:sp>
    </p:spTree>
    <p:extLst>
      <p:ext uri="{BB962C8B-B14F-4D97-AF65-F5344CB8AC3E}">
        <p14:creationId xmlns:p14="http://schemas.microsoft.com/office/powerpoint/2010/main" xmlns="" val="202274555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143000" y="3700010"/>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smtClean="0"/>
              <a:t>マスター サブタイトルの書式設定</a:t>
            </a:r>
            <a:endParaRPr lang="en-US" dirty="0"/>
          </a:p>
        </p:txBody>
      </p:sp>
      <p:sp>
        <p:nvSpPr>
          <p:cNvPr id="4" name="Date Placeholder 3"/>
          <p:cNvSpPr>
            <a:spLocks noGrp="1"/>
          </p:cNvSpPr>
          <p:nvPr>
            <p:ph type="dt" sz="half" idx="10"/>
          </p:nvPr>
        </p:nvSpPr>
        <p:spPr/>
        <p:txBody>
          <a:bodyPr/>
          <a:lstStyle/>
          <a:p>
            <a:fld id="{DCC006ED-3206-4DE6-8B58-50245B9BE71A}" type="datetime1">
              <a:rPr kumimoji="1" lang="ja-JP" altLang="en-US" smtClean="0"/>
              <a:pPr/>
              <a:t>2015/3/5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5C7CE967-C6E2-4D30-8B17-84E51F4B1B8D}" type="slidenum">
              <a:rPr kumimoji="1" lang="ja-JP" altLang="en-US" smtClean="0"/>
              <a:pPr/>
              <a:t>&lt;#&gt;</a:t>
            </a:fld>
            <a:endParaRPr kumimoji="1" lang="ja-JP" altLang="en-US"/>
          </a:p>
        </p:txBody>
      </p:sp>
      <p:sp>
        <p:nvSpPr>
          <p:cNvPr id="7" name="正方形/長方形 6"/>
          <p:cNvSpPr/>
          <p:nvPr userDrawn="1"/>
        </p:nvSpPr>
        <p:spPr>
          <a:xfrm>
            <a:off x="0" y="0"/>
            <a:ext cx="9144000" cy="3509962"/>
          </a:xfrm>
          <a:prstGeom prst="rect">
            <a:avLst/>
          </a:prstGeom>
        </p:spPr>
        <p:style>
          <a:lnRef idx="1">
            <a:schemeClr val="accent5"/>
          </a:lnRef>
          <a:fillRef idx="3">
            <a:schemeClr val="accent5"/>
          </a:fillRef>
          <a:effectRef idx="2">
            <a:schemeClr val="accent5"/>
          </a:effectRef>
          <a:fontRef idx="minor">
            <a:schemeClr val="lt1"/>
          </a:fontRef>
        </p:style>
        <p:txBody>
          <a:bodyPr rtlCol="0" anchor="ctr"/>
          <a:lstStyle/>
          <a:p>
            <a:pPr algn="ctr"/>
            <a:endParaRPr kumimoji="1" lang="ja-JP" altLang="en-US" sz="4000" dirty="0">
              <a:latin typeface="メイリオ" panose="020B0604030504040204" pitchFamily="50" charset="-128"/>
              <a:ea typeface="メイリオ" panose="020B0604030504040204" pitchFamily="50" charset="-128"/>
            </a:endParaRPr>
          </a:p>
        </p:txBody>
      </p:sp>
      <p:sp>
        <p:nvSpPr>
          <p:cNvPr id="2" name="Title 1"/>
          <p:cNvSpPr>
            <a:spLocks noGrp="1"/>
          </p:cNvSpPr>
          <p:nvPr>
            <p:ph type="ctrTitle"/>
          </p:nvPr>
        </p:nvSpPr>
        <p:spPr>
          <a:xfrm>
            <a:off x="685800" y="1517218"/>
            <a:ext cx="7772400" cy="1793839"/>
          </a:xfrm>
          <a:noFill/>
          <a:ln>
            <a:noFill/>
          </a:ln>
        </p:spPr>
        <p:txBody>
          <a:bodyPr anchor="b">
            <a:normAutofit/>
          </a:bodyPr>
          <a:lstStyle>
            <a:lvl1pPr algn="ctr">
              <a:defRPr sz="4000"/>
            </a:lvl1pPr>
          </a:lstStyle>
          <a:p>
            <a:r>
              <a:rPr lang="ja-JP" altLang="en-US" dirty="0" smtClean="0"/>
              <a:t>マスター タイトルの書式設定</a:t>
            </a:r>
            <a:endParaRPr lang="en-US" dirty="0"/>
          </a:p>
        </p:txBody>
      </p:sp>
      <p:pic>
        <p:nvPicPr>
          <p:cNvPr id="8" name="Picture 4" descr="hj-logo3"/>
          <p:cNvPicPr>
            <a:picLocks noChangeAspect="1" noChangeArrowheads="1"/>
          </p:cNvPicPr>
          <p:nvPr userDrawn="1"/>
        </p:nvPicPr>
        <p:blipFill>
          <a:blip r:embed="rId2" cstate="print"/>
          <a:srcRect l="2393" t="391" r="2393" b="195"/>
          <a:stretch>
            <a:fillRect/>
          </a:stretch>
        </p:blipFill>
        <p:spPr bwMode="auto">
          <a:xfrm>
            <a:off x="0" y="-8446"/>
            <a:ext cx="1103097" cy="1283264"/>
          </a:xfrm>
          <a:prstGeom prst="rect">
            <a:avLst/>
          </a:prstGeom>
          <a:noFill/>
          <a:ln w="12700">
            <a:noFill/>
            <a:miter lim="800000"/>
            <a:headEnd/>
            <a:tailEnd/>
          </a:ln>
        </p:spPr>
      </p:pic>
      <p:pic>
        <p:nvPicPr>
          <p:cNvPr id="9" name="図 8" descr="kyoto_symbol.jpg"/>
          <p:cNvPicPr>
            <a:picLocks/>
          </p:cNvPicPr>
          <p:nvPr userDrawn="1"/>
        </p:nvPicPr>
        <p:blipFill>
          <a:blip r:embed="rId3" cstate="print"/>
          <a:stretch>
            <a:fillRect/>
          </a:stretch>
        </p:blipFill>
        <p:spPr>
          <a:xfrm>
            <a:off x="7218556" y="15140"/>
            <a:ext cx="972000" cy="972000"/>
          </a:xfrm>
          <a:prstGeom prst="ellipse">
            <a:avLst/>
          </a:prstGeom>
          <a:ln>
            <a:noFill/>
          </a:ln>
          <a:effectLst>
            <a:softEdge rad="0"/>
          </a:effectLst>
        </p:spPr>
      </p:pic>
      <p:pic>
        <p:nvPicPr>
          <p:cNvPr id="10" name="Picture 941"/>
          <p:cNvPicPr>
            <a:picLocks noChangeArrowheads="1"/>
          </p:cNvPicPr>
          <p:nvPr userDrawn="1"/>
        </p:nvPicPr>
        <p:blipFill>
          <a:blip r:embed="rId4" cstate="print">
            <a:extLst>
              <a:ext uri="{28A0092B-C50C-407E-A947-70E740481C1C}">
                <a14:useLocalDpi xmlns:a14="http://schemas.microsoft.com/office/drawing/2010/main" xmlns="" val="0"/>
              </a:ext>
            </a:extLst>
          </a:blip>
          <a:srcRect/>
          <a:stretch>
            <a:fillRect/>
          </a:stretch>
        </p:blipFill>
        <p:spPr bwMode="auto">
          <a:xfrm>
            <a:off x="8066316" y="649289"/>
            <a:ext cx="972000" cy="972000"/>
          </a:xfrm>
          <a:prstGeom prst="ellipse">
            <a:avLst/>
          </a:prstGeom>
          <a:ln>
            <a:noFill/>
          </a:ln>
          <a:effectLst>
            <a:outerShdw dist="35921" dir="2700000" algn="ctr" rotWithShape="0">
              <a:schemeClr val="bg2"/>
            </a:outerShdw>
            <a:softEdge rad="0"/>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xmlns="" val="3076036043"/>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Content Placeholder 2"/>
          <p:cNvSpPr>
            <a:spLocks noGrp="1"/>
          </p:cNvSpPr>
          <p:nvPr>
            <p:ph idx="1"/>
          </p:nvPr>
        </p:nvSpPr>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p>
            <a:fld id="{A8764C7D-593F-49D6-83BB-DE1A981E0BB1}" type="datetime1">
              <a:rPr kumimoji="1" lang="ja-JP" altLang="en-US" smtClean="0"/>
              <a:pPr/>
              <a:t>2015/3/5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5C7CE967-C6E2-4D30-8B17-84E51F4B1B8D}" type="slidenum">
              <a:rPr kumimoji="1" lang="ja-JP" altLang="en-US" smtClean="0"/>
              <a:pPr/>
              <a:t>&lt;#&gt;</a:t>
            </a:fld>
            <a:endParaRPr kumimoji="1" lang="ja-JP" altLang="en-US"/>
          </a:p>
        </p:txBody>
      </p:sp>
    </p:spTree>
    <p:extLst>
      <p:ext uri="{BB962C8B-B14F-4D97-AF65-F5344CB8AC3E}">
        <p14:creationId xmlns:p14="http://schemas.microsoft.com/office/powerpoint/2010/main" xmlns="" val="678912377"/>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72187" y="-5359"/>
            <a:ext cx="8463104" cy="792000"/>
          </a:xfrm>
          <a:prstGeom prst="rect">
            <a:avLst/>
          </a:prstGeom>
          <a:ln/>
        </p:spPr>
        <p:style>
          <a:lnRef idx="1">
            <a:schemeClr val="accent5"/>
          </a:lnRef>
          <a:fillRef idx="3">
            <a:schemeClr val="accent5"/>
          </a:fillRef>
          <a:effectRef idx="2">
            <a:schemeClr val="accent5"/>
          </a:effectRef>
          <a:fontRef idx="none"/>
        </p:style>
        <p:txBody>
          <a:bodyPr vert="horz" lIns="91440" tIns="45720" rIns="91440" bIns="45720" rtlCol="0" anchor="ctr">
            <a:normAutofit/>
          </a:bodyPr>
          <a:lstStyle/>
          <a:p>
            <a:r>
              <a:rPr lang="ja-JP" altLang="en-US" dirty="0" smtClean="0"/>
              <a:t>マスター タイトルの書式設定</a:t>
            </a:r>
            <a:endParaRPr lang="en-US" dirty="0"/>
          </a:p>
        </p:txBody>
      </p:sp>
      <p:sp>
        <p:nvSpPr>
          <p:cNvPr id="3" name="Text Placeholder 2"/>
          <p:cNvSpPr>
            <a:spLocks noGrp="1"/>
          </p:cNvSpPr>
          <p:nvPr>
            <p:ph type="body" idx="1"/>
          </p:nvPr>
        </p:nvSpPr>
        <p:spPr>
          <a:xfrm>
            <a:off x="628650" y="940526"/>
            <a:ext cx="7886700" cy="5236437"/>
          </a:xfrm>
          <a:prstGeom prst="rect">
            <a:avLst/>
          </a:prstGeom>
        </p:spPr>
        <p:txBody>
          <a:bodyPr vert="horz" lIns="91440" tIns="45720" rIns="91440" bIns="45720" rtlCol="0">
            <a:normAutofit/>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66B7375-E65B-47FA-932F-2FB87FEDBDD2}" type="datetime1">
              <a:rPr kumimoji="1" lang="ja-JP" altLang="en-US" smtClean="0"/>
              <a:pPr/>
              <a:t>2015/3/5</a:t>
            </a:fld>
            <a:endParaRPr kumimoji="1" lang="ja-JP" alt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C7CE967-C6E2-4D30-8B17-84E51F4B1B8D}" type="slidenum">
              <a:rPr kumimoji="1" lang="ja-JP" altLang="en-US" smtClean="0"/>
              <a:pPr/>
              <a:t>&lt;#&gt;</a:t>
            </a:fld>
            <a:endParaRPr kumimoji="1" lang="ja-JP" altLang="en-US"/>
          </a:p>
        </p:txBody>
      </p:sp>
      <p:pic>
        <p:nvPicPr>
          <p:cNvPr id="7" name="Picture 4" descr="hj-logo3"/>
          <p:cNvPicPr>
            <a:picLocks noChangeAspect="1" noChangeArrowheads="1"/>
          </p:cNvPicPr>
          <p:nvPr userDrawn="1"/>
        </p:nvPicPr>
        <p:blipFill>
          <a:blip r:embed="rId4" cstate="print"/>
          <a:srcRect l="2393" t="391" r="2393" b="195"/>
          <a:stretch>
            <a:fillRect/>
          </a:stretch>
        </p:blipFill>
        <p:spPr bwMode="auto">
          <a:xfrm>
            <a:off x="-932" y="0"/>
            <a:ext cx="680805" cy="792000"/>
          </a:xfrm>
          <a:prstGeom prst="rect">
            <a:avLst/>
          </a:prstGeom>
          <a:noFill/>
          <a:ln w="12700">
            <a:noFill/>
            <a:miter lim="800000"/>
            <a:headEnd/>
            <a:tailEnd/>
          </a:ln>
        </p:spPr>
      </p:pic>
    </p:spTree>
    <p:extLst>
      <p:ext uri="{BB962C8B-B14F-4D97-AF65-F5344CB8AC3E}">
        <p14:creationId xmlns:p14="http://schemas.microsoft.com/office/powerpoint/2010/main" xmlns="" val="831144318"/>
      </p:ext>
    </p:extLst>
  </p:cSld>
  <p:clrMap bg1="lt1" tx1="dk1" bg2="lt2" tx2="dk2" accent1="accent1" accent2="accent2" accent3="accent3" accent4="accent4" accent5="accent5" accent6="accent6" hlink="hlink" folHlink="folHlink"/>
  <p:sldLayoutIdLst>
    <p:sldLayoutId id="2147483661" r:id="rId1"/>
    <p:sldLayoutId id="2147483662" r:id="rId2"/>
  </p:sldLayoutIdLst>
  <p:timing>
    <p:tnLst>
      <p:par>
        <p:cTn id="1" dur="indefinite" restart="never" nodeType="tmRoot"/>
      </p:par>
    </p:tnLst>
  </p:timing>
  <p:hf hdr="0" ftr="0" dt="0"/>
  <p:txStyles>
    <p:titleStyle>
      <a:lvl1pPr algn="l" defTabSz="914400" rtl="0" eaLnBrk="1" latinLnBrk="0" hangingPunct="1">
        <a:lnSpc>
          <a:spcPct val="90000"/>
        </a:lnSpc>
        <a:spcBef>
          <a:spcPct val="0"/>
        </a:spcBef>
        <a:buNone/>
        <a:defRPr kumimoji="1" sz="3200" kern="1200">
          <a:solidFill>
            <a:schemeClr val="bg1"/>
          </a:solidFill>
          <a:latin typeface="メイリオ" panose="020B0604030504040204" pitchFamily="50" charset="-128"/>
          <a:ea typeface="メイリオ" panose="020B0604030504040204" pitchFamily="50" charset="-128"/>
          <a:cs typeface="+mj-cs"/>
        </a:defRPr>
      </a:lvl1pPr>
    </p:titleStyle>
    <p:bodyStyle>
      <a:lvl1pPr marL="228600" indent="-228600" algn="l" defTabSz="914400" rtl="0" eaLnBrk="1" latinLnBrk="0" hangingPunct="1">
        <a:lnSpc>
          <a:spcPct val="90000"/>
        </a:lnSpc>
        <a:spcBef>
          <a:spcPts val="1000"/>
        </a:spcBef>
        <a:buFont typeface="Wingdings" panose="05000000000000000000" pitchFamily="2" charset="2"/>
        <a:buChar char="Ø"/>
        <a:defRPr kumimoji="1" sz="2800" kern="1200">
          <a:solidFill>
            <a:schemeClr val="tx1"/>
          </a:solidFill>
          <a:latin typeface="メイリオ" panose="020B0604030504040204" pitchFamily="50" charset="-128"/>
          <a:ea typeface="メイリオ" panose="020B0604030504040204" pitchFamily="50" charset="-128"/>
          <a:cs typeface="+mn-cs"/>
        </a:defRPr>
      </a:lvl1pPr>
      <a:lvl2pPr marL="685800" indent="-228600" algn="l" defTabSz="914400" rtl="0" eaLnBrk="1" latinLnBrk="0" hangingPunct="1">
        <a:lnSpc>
          <a:spcPct val="90000"/>
        </a:lnSpc>
        <a:spcBef>
          <a:spcPts val="500"/>
        </a:spcBef>
        <a:buFont typeface="Wingdings" panose="05000000000000000000" pitchFamily="2" charset="2"/>
        <a:buChar char="Ø"/>
        <a:defRPr kumimoji="1" sz="2400" kern="1200">
          <a:solidFill>
            <a:schemeClr val="tx1"/>
          </a:solidFill>
          <a:latin typeface="メイリオ" panose="020B0604030504040204" pitchFamily="50" charset="-128"/>
          <a:ea typeface="メイリオ" panose="020B0604030504040204" pitchFamily="50" charset="-128"/>
          <a:cs typeface="+mn-cs"/>
        </a:defRPr>
      </a:lvl2pPr>
      <a:lvl3pPr marL="1143000" indent="-228600" algn="l" defTabSz="914400" rtl="0" eaLnBrk="1" latinLnBrk="0" hangingPunct="1">
        <a:lnSpc>
          <a:spcPct val="90000"/>
        </a:lnSpc>
        <a:spcBef>
          <a:spcPts val="500"/>
        </a:spcBef>
        <a:buFont typeface="Wingdings" panose="05000000000000000000" pitchFamily="2" charset="2"/>
        <a:buChar char="Ø"/>
        <a:defRPr kumimoji="1" sz="2000" kern="1200">
          <a:solidFill>
            <a:schemeClr val="tx1"/>
          </a:solidFill>
          <a:latin typeface="メイリオ" panose="020B0604030504040204" pitchFamily="50" charset="-128"/>
          <a:ea typeface="メイリオ" panose="020B0604030504040204" pitchFamily="50" charset="-128"/>
          <a:cs typeface="+mn-cs"/>
        </a:defRPr>
      </a:lvl3pPr>
      <a:lvl4pPr marL="1600200" indent="-228600" algn="l" defTabSz="914400" rtl="0" eaLnBrk="1" latinLnBrk="0" hangingPunct="1">
        <a:lnSpc>
          <a:spcPct val="90000"/>
        </a:lnSpc>
        <a:spcBef>
          <a:spcPts val="500"/>
        </a:spcBef>
        <a:buFont typeface="Wingdings" panose="05000000000000000000" pitchFamily="2" charset="2"/>
        <a:buChar char="Ø"/>
        <a:defRPr kumimoji="1" sz="1800" kern="1200">
          <a:solidFill>
            <a:schemeClr val="tx1"/>
          </a:solidFill>
          <a:latin typeface="メイリオ" panose="020B0604030504040204" pitchFamily="50" charset="-128"/>
          <a:ea typeface="メイリオ" panose="020B0604030504040204" pitchFamily="50" charset="-128"/>
          <a:cs typeface="+mn-cs"/>
        </a:defRPr>
      </a:lvl4pPr>
      <a:lvl5pPr marL="2057400" indent="-228600" algn="l" defTabSz="914400" rtl="0" eaLnBrk="1" latinLnBrk="0" hangingPunct="1">
        <a:lnSpc>
          <a:spcPct val="90000"/>
        </a:lnSpc>
        <a:spcBef>
          <a:spcPts val="500"/>
        </a:spcBef>
        <a:buFont typeface="Wingdings" panose="05000000000000000000" pitchFamily="2" charset="2"/>
        <a:buChar char="Ø"/>
        <a:defRPr kumimoji="1" sz="1800" kern="1200">
          <a:solidFill>
            <a:schemeClr val="tx1"/>
          </a:solidFill>
          <a:latin typeface="メイリオ" panose="020B0604030504040204" pitchFamily="50" charset="-128"/>
          <a:ea typeface="メイリオ" panose="020B0604030504040204" pitchFamily="50" charset="-128"/>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1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24.emf"/><Relationship Id="rId5" Type="http://schemas.openxmlformats.org/officeDocument/2006/relationships/image" Target="../media/image20.png"/><Relationship Id="rId4" Type="http://schemas.openxmlformats.org/officeDocument/2006/relationships/image" Target="../media/image23.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6.emf"/><Relationship Id="rId2" Type="http://schemas.openxmlformats.org/officeDocument/2006/relationships/image" Target="../media/image25.png"/><Relationship Id="rId1" Type="http://schemas.openxmlformats.org/officeDocument/2006/relationships/slideLayout" Target="../slideLayouts/slideLayout2.xml"/><Relationship Id="rId6" Type="http://schemas.openxmlformats.org/officeDocument/2006/relationships/image" Target="../media/image29.png"/><Relationship Id="rId5" Type="http://schemas.openxmlformats.org/officeDocument/2006/relationships/image" Target="../media/image28.emf"/><Relationship Id="rId4" Type="http://schemas.openxmlformats.org/officeDocument/2006/relationships/image" Target="../media/image27.emf"/></Relationships>
</file>

<file path=ppt/slides/_rels/slide15.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2.xml"/><Relationship Id="rId4" Type="http://schemas.openxmlformats.org/officeDocument/2006/relationships/image" Target="../media/image32.png"/></Relationships>
</file>

<file path=ppt/slides/_rels/slide16.xml.rels><?xml version="1.0" encoding="UTF-8" standalone="yes"?>
<Relationships xmlns="http://schemas.openxmlformats.org/package/2006/relationships"><Relationship Id="rId3" Type="http://schemas.openxmlformats.org/officeDocument/2006/relationships/image" Target="../media/image31.png"/><Relationship Id="rId7" Type="http://schemas.openxmlformats.org/officeDocument/2006/relationships/image" Target="../media/image28.emf"/><Relationship Id="rId2" Type="http://schemas.openxmlformats.org/officeDocument/2006/relationships/image" Target="../media/image30.png"/><Relationship Id="rId1" Type="http://schemas.openxmlformats.org/officeDocument/2006/relationships/slideLayout" Target="../slideLayouts/slideLayout2.xml"/><Relationship Id="rId6" Type="http://schemas.openxmlformats.org/officeDocument/2006/relationships/image" Target="../media/image27.emf"/><Relationship Id="rId5" Type="http://schemas.openxmlformats.org/officeDocument/2006/relationships/image" Target="../media/image26.emf"/><Relationship Id="rId4" Type="http://schemas.openxmlformats.org/officeDocument/2006/relationships/image" Target="../media/image32.png"/></Relationships>
</file>

<file path=ppt/slides/_rels/slide17.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2.xml"/><Relationship Id="rId5" Type="http://schemas.openxmlformats.org/officeDocument/2006/relationships/image" Target="../media/image33.png"/><Relationship Id="rId4" Type="http://schemas.openxmlformats.org/officeDocument/2006/relationships/image" Target="../media/image32.png"/></Relationships>
</file>

<file path=ppt/slides/_rels/slide18.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2.xml"/><Relationship Id="rId6" Type="http://schemas.openxmlformats.org/officeDocument/2006/relationships/image" Target="../media/image33.png"/><Relationship Id="rId5" Type="http://schemas.openxmlformats.org/officeDocument/2006/relationships/image" Target="../media/image34.png"/><Relationship Id="rId4" Type="http://schemas.openxmlformats.org/officeDocument/2006/relationships/image" Target="../media/image32.png"/></Relationships>
</file>

<file path=ppt/slides/_rels/slide19.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2.xml"/><Relationship Id="rId4" Type="http://schemas.openxmlformats.org/officeDocument/2006/relationships/image" Target="../media/image37.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9.emf"/><Relationship Id="rId7" Type="http://schemas.openxmlformats.org/officeDocument/2006/relationships/image" Target="../media/image37.png"/><Relationship Id="rId2" Type="http://schemas.openxmlformats.org/officeDocument/2006/relationships/image" Target="../media/image38.emf"/><Relationship Id="rId1" Type="http://schemas.openxmlformats.org/officeDocument/2006/relationships/slideLayout" Target="../slideLayouts/slideLayout2.xml"/><Relationship Id="rId6" Type="http://schemas.openxmlformats.org/officeDocument/2006/relationships/image" Target="../media/image36.png"/><Relationship Id="rId5" Type="http://schemas.openxmlformats.org/officeDocument/2006/relationships/image" Target="../media/image35.png"/><Relationship Id="rId4" Type="http://schemas.openxmlformats.org/officeDocument/2006/relationships/image" Target="../media/image40.emf"/></Relationships>
</file>

<file path=ppt/slides/_rels/slide21.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2.xml"/><Relationship Id="rId5" Type="http://schemas.openxmlformats.org/officeDocument/2006/relationships/image" Target="../media/image41.png"/><Relationship Id="rId4" Type="http://schemas.openxmlformats.org/officeDocument/2006/relationships/image" Target="../media/image37.png"/></Relationships>
</file>

<file path=ppt/slides/_rels/slide22.xml.rels><?xml version="1.0" encoding="UTF-8" standalone="yes"?>
<Relationships xmlns="http://schemas.openxmlformats.org/package/2006/relationships"><Relationship Id="rId3" Type="http://schemas.openxmlformats.org/officeDocument/2006/relationships/image" Target="../media/image36.png"/><Relationship Id="rId7" Type="http://schemas.openxmlformats.org/officeDocument/2006/relationships/image" Target="../media/image41.png"/><Relationship Id="rId2" Type="http://schemas.openxmlformats.org/officeDocument/2006/relationships/image" Target="../media/image35.png"/><Relationship Id="rId1" Type="http://schemas.openxmlformats.org/officeDocument/2006/relationships/slideLayout" Target="../slideLayouts/slideLayout2.xml"/><Relationship Id="rId6" Type="http://schemas.openxmlformats.org/officeDocument/2006/relationships/image" Target="../media/image42.png"/><Relationship Id="rId5" Type="http://schemas.openxmlformats.org/officeDocument/2006/relationships/image" Target="../media/image34.png"/><Relationship Id="rId4" Type="http://schemas.openxmlformats.org/officeDocument/2006/relationships/image" Target="../media/image37.png"/></Relationships>
</file>

<file path=ppt/slides/_rels/slide23.xml.rels><?xml version="1.0" encoding="UTF-8" standalone="yes"?>
<Relationships xmlns="http://schemas.openxmlformats.org/package/2006/relationships"><Relationship Id="rId3" Type="http://schemas.openxmlformats.org/officeDocument/2006/relationships/image" Target="../media/image43.emf"/><Relationship Id="rId7" Type="http://schemas.openxmlformats.org/officeDocument/2006/relationships/image" Target="../media/image46.emf"/><Relationship Id="rId2" Type="http://schemas.openxmlformats.org/officeDocument/2006/relationships/image" Target="../media/image37.png"/><Relationship Id="rId1" Type="http://schemas.openxmlformats.org/officeDocument/2006/relationships/slideLayout" Target="../slideLayouts/slideLayout2.xml"/><Relationship Id="rId6" Type="http://schemas.openxmlformats.org/officeDocument/2006/relationships/image" Target="../media/image45.emf"/><Relationship Id="rId5" Type="http://schemas.openxmlformats.org/officeDocument/2006/relationships/image" Target="../media/image32.png"/><Relationship Id="rId4" Type="http://schemas.openxmlformats.org/officeDocument/2006/relationships/image" Target="../media/image44.emf"/></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8" Type="http://schemas.openxmlformats.org/officeDocument/2006/relationships/image" Target="../media/image18.emf"/><Relationship Id="rId3" Type="http://schemas.openxmlformats.org/officeDocument/2006/relationships/image" Target="../media/image13.png"/><Relationship Id="rId7" Type="http://schemas.openxmlformats.org/officeDocument/2006/relationships/image" Target="../media/image17.png"/><Relationship Id="rId2" Type="http://schemas.openxmlformats.org/officeDocument/2006/relationships/image" Target="../media/image12.png"/><Relationship Id="rId1"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87086" y="1517218"/>
            <a:ext cx="8969829" cy="1793839"/>
          </a:xfrm>
        </p:spPr>
        <p:txBody>
          <a:bodyPr>
            <a:normAutofit/>
          </a:bodyPr>
          <a:lstStyle/>
          <a:p>
            <a:r>
              <a:rPr kumimoji="1" lang="ja-JP" altLang="en-US" sz="2800" dirty="0" smtClean="0"/>
              <a:t>ヘリオトロン</a:t>
            </a:r>
            <a:r>
              <a:rPr kumimoji="1" lang="en-US" altLang="ja-JP" sz="2800" dirty="0" smtClean="0"/>
              <a:t>J</a:t>
            </a:r>
            <a:r>
              <a:rPr kumimoji="1" lang="ja-JP" altLang="en-US" sz="2800" dirty="0" smtClean="0"/>
              <a:t>における遠赤外レーザー干渉計の開発と超音速分子ビーム入射及び高強度ガスパフプラズマの初期計測結果</a:t>
            </a:r>
            <a:endParaRPr kumimoji="1" lang="ja-JP" altLang="en-US" sz="2800" dirty="0"/>
          </a:p>
        </p:txBody>
      </p:sp>
      <p:sp>
        <p:nvSpPr>
          <p:cNvPr id="3" name="サブタイトル 2"/>
          <p:cNvSpPr>
            <a:spLocks noGrp="1"/>
          </p:cNvSpPr>
          <p:nvPr>
            <p:ph type="subTitle" idx="1"/>
          </p:nvPr>
        </p:nvSpPr>
        <p:spPr>
          <a:xfrm>
            <a:off x="250371" y="3700009"/>
            <a:ext cx="8643258" cy="2994705"/>
          </a:xfrm>
        </p:spPr>
        <p:txBody>
          <a:bodyPr>
            <a:normAutofit fontScale="92500" lnSpcReduction="10000"/>
          </a:bodyPr>
          <a:lstStyle/>
          <a:p>
            <a:r>
              <a:rPr kumimoji="1" lang="ja-JP" altLang="en-US" sz="1800" dirty="0" smtClean="0"/>
              <a:t>大谷芳明</a:t>
            </a:r>
            <a:r>
              <a:rPr lang="en-US" altLang="ja-JP" sz="1800" baseline="30000" dirty="0"/>
              <a:t>1</a:t>
            </a:r>
            <a:r>
              <a:rPr kumimoji="1" lang="en-US" altLang="ja-JP" sz="1800" dirty="0" smtClean="0"/>
              <a:t>, </a:t>
            </a:r>
            <a:r>
              <a:rPr kumimoji="1" lang="ja-JP" altLang="en-US" sz="1800" dirty="0" smtClean="0"/>
              <a:t>大島慎介</a:t>
            </a:r>
            <a:r>
              <a:rPr kumimoji="1" lang="en-US" altLang="ja-JP" sz="1800" baseline="30000" dirty="0" smtClean="0"/>
              <a:t>2</a:t>
            </a:r>
            <a:r>
              <a:rPr kumimoji="1" lang="en-US" altLang="ja-JP" sz="1800" dirty="0" smtClean="0"/>
              <a:t>, A. Nuttasart</a:t>
            </a:r>
            <a:r>
              <a:rPr kumimoji="1" lang="en-US" altLang="ja-JP" sz="1800" baseline="30000" dirty="0" smtClean="0"/>
              <a:t>1</a:t>
            </a:r>
            <a:r>
              <a:rPr kumimoji="1" lang="en-US" altLang="ja-JP" sz="1800" dirty="0" smtClean="0"/>
              <a:t>, </a:t>
            </a:r>
            <a:r>
              <a:rPr kumimoji="1" lang="ja-JP" altLang="en-US" sz="1800" dirty="0" smtClean="0"/>
              <a:t>秋山毅志</a:t>
            </a:r>
            <a:r>
              <a:rPr kumimoji="1" lang="en-US" altLang="ja-JP" sz="1800" baseline="30000" dirty="0" smtClean="0"/>
              <a:t>3</a:t>
            </a:r>
            <a:r>
              <a:rPr kumimoji="1" lang="en-US" altLang="ja-JP" sz="1800" dirty="0" smtClean="0"/>
              <a:t>, </a:t>
            </a:r>
            <a:r>
              <a:rPr kumimoji="1" lang="ja-JP" altLang="en-US" sz="1800" dirty="0" smtClean="0"/>
              <a:t>南貴司</a:t>
            </a:r>
            <a:r>
              <a:rPr kumimoji="1" lang="en-US" altLang="ja-JP" sz="1800" baseline="30000" dirty="0" smtClean="0"/>
              <a:t>2</a:t>
            </a:r>
            <a:r>
              <a:rPr kumimoji="1" lang="en-US" altLang="ja-JP" sz="1800" dirty="0" smtClean="0"/>
              <a:t>, </a:t>
            </a:r>
            <a:r>
              <a:rPr kumimoji="1" lang="ja-JP" altLang="en-US" sz="1800" dirty="0" smtClean="0"/>
              <a:t>水内亨</a:t>
            </a:r>
            <a:r>
              <a:rPr kumimoji="1" lang="en-US" altLang="ja-JP" sz="1800" baseline="30000" dirty="0" smtClean="0"/>
              <a:t>2</a:t>
            </a:r>
            <a:r>
              <a:rPr kumimoji="1" lang="en-US" altLang="ja-JP" sz="1800" dirty="0" smtClean="0"/>
              <a:t>, </a:t>
            </a:r>
            <a:r>
              <a:rPr kumimoji="1" lang="ja-JP" altLang="en-US" sz="1800" dirty="0" smtClean="0"/>
              <a:t>田中謙治</a:t>
            </a:r>
            <a:r>
              <a:rPr kumimoji="1" lang="en-US" altLang="ja-JP" sz="1800" baseline="30000" dirty="0" smtClean="0"/>
              <a:t>3</a:t>
            </a:r>
            <a:r>
              <a:rPr kumimoji="1" lang="en-US" altLang="ja-JP" sz="1800" dirty="0" smtClean="0"/>
              <a:t>, </a:t>
            </a:r>
          </a:p>
          <a:p>
            <a:r>
              <a:rPr kumimoji="1" lang="ja-JP" altLang="en-US" sz="1800" dirty="0" smtClean="0"/>
              <a:t>長崎百伸</a:t>
            </a:r>
            <a:r>
              <a:rPr kumimoji="1" lang="en-US" altLang="ja-JP" sz="1800" baseline="30000" dirty="0" smtClean="0"/>
              <a:t>2</a:t>
            </a:r>
            <a:r>
              <a:rPr kumimoji="1" lang="en-US" altLang="ja-JP" sz="1800" dirty="0" smtClean="0"/>
              <a:t>, </a:t>
            </a:r>
            <a:r>
              <a:rPr kumimoji="1" lang="ja-JP" altLang="en-US" sz="1800" dirty="0" smtClean="0"/>
              <a:t>小林進二</a:t>
            </a:r>
            <a:r>
              <a:rPr kumimoji="1" lang="en-US" altLang="ja-JP" sz="1800" baseline="30000" dirty="0" smtClean="0"/>
              <a:t>2</a:t>
            </a:r>
            <a:r>
              <a:rPr kumimoji="1" lang="en-US" altLang="ja-JP" sz="1800" dirty="0" smtClean="0"/>
              <a:t>, </a:t>
            </a:r>
            <a:r>
              <a:rPr kumimoji="1" lang="ja-JP" altLang="en-US" sz="1800" dirty="0" smtClean="0"/>
              <a:t>岡田浩之</a:t>
            </a:r>
            <a:r>
              <a:rPr kumimoji="1" lang="en-US" altLang="ja-JP" sz="1800" baseline="30000" dirty="0" smtClean="0"/>
              <a:t>2</a:t>
            </a:r>
            <a:r>
              <a:rPr kumimoji="1" lang="en-US" altLang="ja-JP" sz="1800" dirty="0" smtClean="0"/>
              <a:t>, </a:t>
            </a:r>
            <a:r>
              <a:rPr kumimoji="1" lang="ja-JP" altLang="en-US" sz="1800" dirty="0" smtClean="0"/>
              <a:t>門</a:t>
            </a:r>
            <a:r>
              <a:rPr lang="ja-JP" altLang="en-US" sz="1800" dirty="0" smtClean="0"/>
              <a:t>信一郎</a:t>
            </a:r>
            <a:r>
              <a:rPr lang="en-US" altLang="ja-JP" sz="1800" baseline="30000" dirty="0" smtClean="0"/>
              <a:t>2</a:t>
            </a:r>
            <a:r>
              <a:rPr lang="en-US" altLang="ja-JP" sz="1800" dirty="0" smtClean="0"/>
              <a:t>, </a:t>
            </a:r>
            <a:r>
              <a:rPr lang="ja-JP" altLang="en-US" sz="1800" dirty="0" smtClean="0"/>
              <a:t>山本聡</a:t>
            </a:r>
            <a:r>
              <a:rPr lang="en-US" altLang="ja-JP" sz="1800" baseline="30000" dirty="0" smtClean="0"/>
              <a:t>2</a:t>
            </a:r>
            <a:r>
              <a:rPr lang="en-US" altLang="ja-JP" sz="1800" dirty="0" smtClean="0"/>
              <a:t>, G. M. Weir</a:t>
            </a:r>
            <a:r>
              <a:rPr lang="en-US" altLang="ja-JP" sz="1800" baseline="30000" dirty="0" smtClean="0"/>
              <a:t>2</a:t>
            </a:r>
            <a:r>
              <a:rPr lang="en-US" altLang="ja-JP" sz="1800" dirty="0" smtClean="0"/>
              <a:t>, </a:t>
            </a:r>
            <a:r>
              <a:rPr lang="ja-JP" altLang="en-US" sz="1800" dirty="0" smtClean="0"/>
              <a:t>釼持尚輝</a:t>
            </a:r>
            <a:r>
              <a:rPr lang="en-US" altLang="ja-JP" sz="1800" baseline="30000" dirty="0" smtClean="0"/>
              <a:t>1</a:t>
            </a:r>
            <a:r>
              <a:rPr lang="en-US" altLang="ja-JP" sz="1800" dirty="0" smtClean="0"/>
              <a:t>, </a:t>
            </a:r>
          </a:p>
          <a:p>
            <a:r>
              <a:rPr lang="en-US" altLang="ja-JP" sz="1800" dirty="0" smtClean="0"/>
              <a:t>X. Lu</a:t>
            </a:r>
            <a:r>
              <a:rPr lang="en-US" altLang="ja-JP" sz="1800" baseline="30000" dirty="0" smtClean="0"/>
              <a:t>1</a:t>
            </a:r>
            <a:r>
              <a:rPr lang="en-US" altLang="ja-JP" sz="1800" dirty="0" smtClean="0"/>
              <a:t>, </a:t>
            </a:r>
            <a:r>
              <a:rPr lang="ja-JP" altLang="en-US" sz="1800" dirty="0" smtClean="0"/>
              <a:t>中村祐司</a:t>
            </a:r>
            <a:r>
              <a:rPr lang="en-US" altLang="ja-JP" sz="1800" baseline="30000" dirty="0" smtClean="0"/>
              <a:t>2</a:t>
            </a:r>
            <a:r>
              <a:rPr lang="en-US" altLang="ja-JP" sz="1800" dirty="0" smtClean="0"/>
              <a:t>, </a:t>
            </a:r>
            <a:r>
              <a:rPr lang="ja-JP" altLang="en-US" sz="1800" dirty="0" smtClean="0"/>
              <a:t>木島滋</a:t>
            </a:r>
            <a:r>
              <a:rPr lang="en-US" altLang="ja-JP" sz="1800" baseline="30000" dirty="0" smtClean="0"/>
              <a:t>2</a:t>
            </a:r>
            <a:r>
              <a:rPr lang="en-US" altLang="ja-JP" sz="1800" dirty="0" smtClean="0"/>
              <a:t>, </a:t>
            </a:r>
            <a:r>
              <a:rPr lang="ja-JP" altLang="en-US" sz="1800" dirty="0" smtClean="0"/>
              <a:t>佐野史道</a:t>
            </a:r>
            <a:r>
              <a:rPr lang="en-US" altLang="ja-JP" sz="1800" baseline="30000" dirty="0" smtClean="0"/>
              <a:t>2</a:t>
            </a:r>
          </a:p>
          <a:p>
            <a:endParaRPr kumimoji="1" lang="en-US" altLang="ja-JP" sz="1800" baseline="30000" dirty="0"/>
          </a:p>
          <a:p>
            <a:r>
              <a:rPr lang="ja-JP" altLang="en-US" sz="1800" dirty="0" smtClean="0"/>
              <a:t>京都大学エネルギー科学研究科</a:t>
            </a:r>
            <a:endParaRPr lang="en-US" altLang="ja-JP" sz="1800" dirty="0" smtClean="0"/>
          </a:p>
          <a:p>
            <a:r>
              <a:rPr kumimoji="1" lang="ja-JP" altLang="en-US" sz="1800" dirty="0" smtClean="0"/>
              <a:t>京都大学エネルギー理工学研究所</a:t>
            </a:r>
            <a:endParaRPr kumimoji="1" lang="en-US" altLang="ja-JP" sz="1800" dirty="0" smtClean="0"/>
          </a:p>
          <a:p>
            <a:r>
              <a:rPr lang="ja-JP" altLang="en-US" sz="1800" dirty="0" smtClean="0"/>
              <a:t>自然科学機構核融合科学研究所</a:t>
            </a:r>
            <a:endParaRPr lang="en-US" altLang="ja-JP" sz="1800" dirty="0" smtClean="0"/>
          </a:p>
          <a:p>
            <a:endParaRPr kumimoji="1" lang="en-US" altLang="ja-JP" sz="1800" dirty="0"/>
          </a:p>
          <a:p>
            <a:r>
              <a:rPr lang="en-US" altLang="ja-JP" sz="1800" dirty="0" smtClean="0"/>
              <a:t>otani.yoshiaki.68r@st.Kyoto-u.ac.jp</a:t>
            </a:r>
            <a:endParaRPr kumimoji="1" lang="ja-JP" altLang="en-US" sz="1800" dirty="0"/>
          </a:p>
        </p:txBody>
      </p:sp>
      <p:sp>
        <p:nvSpPr>
          <p:cNvPr id="4" name="スライド番号プレースホルダー 3"/>
          <p:cNvSpPr>
            <a:spLocks noGrp="1"/>
          </p:cNvSpPr>
          <p:nvPr>
            <p:ph type="sldNum" sz="quarter" idx="12"/>
          </p:nvPr>
        </p:nvSpPr>
        <p:spPr/>
        <p:txBody>
          <a:bodyPr/>
          <a:lstStyle/>
          <a:p>
            <a:fld id="{5C7CE967-C6E2-4D30-8B17-84E51F4B1B8D}" type="slidenum">
              <a:rPr kumimoji="1" lang="ja-JP" altLang="en-US" smtClean="0"/>
              <a:pPr/>
              <a:t>1</a:t>
            </a:fld>
            <a:endParaRPr kumimoji="1" lang="ja-JP" altLang="en-US" dirty="0"/>
          </a:p>
        </p:txBody>
      </p:sp>
    </p:spTree>
    <p:extLst>
      <p:ext uri="{BB962C8B-B14F-4D97-AF65-F5344CB8AC3E}">
        <p14:creationId xmlns:p14="http://schemas.microsoft.com/office/powerpoint/2010/main" xmlns="" val="82276858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t>目次</a:t>
            </a:r>
            <a:endParaRPr kumimoji="1" lang="ja-JP" altLang="en-US" dirty="0"/>
          </a:p>
        </p:txBody>
      </p:sp>
      <p:sp>
        <p:nvSpPr>
          <p:cNvPr id="3" name="コンテンツ プレースホルダー 2"/>
          <p:cNvSpPr>
            <a:spLocks noGrp="1"/>
          </p:cNvSpPr>
          <p:nvPr>
            <p:ph idx="1"/>
          </p:nvPr>
        </p:nvSpPr>
        <p:spPr>
          <a:xfrm>
            <a:off x="250371" y="940526"/>
            <a:ext cx="8643258" cy="5780950"/>
          </a:xfrm>
        </p:spPr>
        <p:txBody>
          <a:bodyPr>
            <a:normAutofit/>
          </a:bodyPr>
          <a:lstStyle/>
          <a:p>
            <a:pPr marL="385754" indent="-385754">
              <a:buFont typeface="+mj-lt"/>
              <a:buAutoNum type="arabicPeriod"/>
            </a:pPr>
            <a:r>
              <a:rPr lang="ja-JP" altLang="en-US" sz="2400" dirty="0"/>
              <a:t>背景・目的</a:t>
            </a:r>
            <a:endParaRPr lang="en-US" altLang="ja-JP" sz="2400" dirty="0"/>
          </a:p>
          <a:p>
            <a:pPr marL="385754" indent="-385754">
              <a:buFont typeface="+mj-lt"/>
              <a:buAutoNum type="arabicPeriod"/>
            </a:pPr>
            <a:r>
              <a:rPr lang="en-US" altLang="ja-JP" sz="2400" dirty="0"/>
              <a:t>FIR</a:t>
            </a:r>
            <a:r>
              <a:rPr lang="ja-JP" altLang="en-US" sz="2400" dirty="0"/>
              <a:t>レーザー干渉計システムの設計概要</a:t>
            </a:r>
            <a:endParaRPr lang="en-US" altLang="ja-JP" sz="2400" dirty="0"/>
          </a:p>
          <a:p>
            <a:pPr lvl="1"/>
            <a:r>
              <a:rPr lang="en-US" altLang="ja-JP" sz="2000" dirty="0"/>
              <a:t>FIR</a:t>
            </a:r>
            <a:r>
              <a:rPr lang="ja-JP" altLang="en-US" sz="2000" dirty="0"/>
              <a:t>レーザー干渉計の概要</a:t>
            </a:r>
            <a:endParaRPr lang="en-US" altLang="ja-JP" sz="2000" dirty="0"/>
          </a:p>
          <a:p>
            <a:pPr lvl="1"/>
            <a:r>
              <a:rPr lang="en-US" altLang="ja-JP" sz="2000" dirty="0"/>
              <a:t>HCN</a:t>
            </a:r>
            <a:r>
              <a:rPr lang="ja-JP" altLang="en-US" sz="2000" dirty="0"/>
              <a:t>レーザーの</a:t>
            </a:r>
            <a:r>
              <a:rPr lang="ja-JP" altLang="en-US" sz="2000" dirty="0" smtClean="0"/>
              <a:t>開発</a:t>
            </a:r>
            <a:endParaRPr lang="en-US" altLang="ja-JP" sz="2000" dirty="0" smtClean="0"/>
          </a:p>
          <a:p>
            <a:pPr lvl="1"/>
            <a:r>
              <a:rPr lang="ja-JP" altLang="en-US" sz="2000" dirty="0"/>
              <a:t>２視線による線平均電子密度からの密度分布推定手法</a:t>
            </a:r>
            <a:endParaRPr lang="en-US" altLang="ja-JP" sz="2000" dirty="0"/>
          </a:p>
          <a:p>
            <a:pPr marL="385754" indent="-385754">
              <a:buFont typeface="+mj-lt"/>
              <a:buAutoNum type="arabicPeriod"/>
            </a:pPr>
            <a:r>
              <a:rPr lang="en-US" altLang="ja-JP" sz="2400" dirty="0">
                <a:solidFill>
                  <a:srgbClr val="FF0000"/>
                </a:solidFill>
              </a:rPr>
              <a:t>HIGP</a:t>
            </a:r>
            <a:r>
              <a:rPr lang="ja-JP" altLang="en-US" sz="2400" dirty="0">
                <a:solidFill>
                  <a:srgbClr val="FF0000"/>
                </a:solidFill>
              </a:rPr>
              <a:t>及び</a:t>
            </a:r>
            <a:r>
              <a:rPr lang="en-US" altLang="ja-JP" sz="2400" dirty="0">
                <a:solidFill>
                  <a:srgbClr val="FF0000"/>
                </a:solidFill>
              </a:rPr>
              <a:t>SMBI</a:t>
            </a:r>
            <a:r>
              <a:rPr lang="ja-JP" altLang="en-US" sz="2400" dirty="0">
                <a:solidFill>
                  <a:srgbClr val="FF0000"/>
                </a:solidFill>
              </a:rPr>
              <a:t>プラズマの初期計測結果</a:t>
            </a:r>
            <a:endParaRPr lang="en-US" altLang="ja-JP" sz="2400" dirty="0">
              <a:solidFill>
                <a:srgbClr val="FF0000"/>
              </a:solidFill>
            </a:endParaRPr>
          </a:p>
          <a:p>
            <a:pPr lvl="1"/>
            <a:r>
              <a:rPr lang="en-US" altLang="ja-JP" sz="2000" dirty="0"/>
              <a:t>HIGP</a:t>
            </a:r>
            <a:r>
              <a:rPr lang="ja-JP" altLang="en-US" sz="2000" dirty="0"/>
              <a:t>プラズマの線平均電子密度</a:t>
            </a:r>
            <a:endParaRPr lang="en-US" altLang="ja-JP" sz="2000" dirty="0"/>
          </a:p>
          <a:p>
            <a:pPr lvl="1"/>
            <a:r>
              <a:rPr lang="en-US" altLang="ja-JP" sz="2000" dirty="0"/>
              <a:t>SMBI</a:t>
            </a:r>
            <a:r>
              <a:rPr lang="ja-JP" altLang="en-US" sz="2000" dirty="0"/>
              <a:t>プラズマの線平均電子密度</a:t>
            </a:r>
            <a:endParaRPr lang="en-US" altLang="ja-JP" sz="2000" dirty="0"/>
          </a:p>
          <a:p>
            <a:pPr marL="385754" indent="-385754">
              <a:buFont typeface="+mj-lt"/>
              <a:buAutoNum type="arabicPeriod"/>
            </a:pPr>
            <a:r>
              <a:rPr lang="en-US" altLang="ja-JP" sz="2400" dirty="0"/>
              <a:t>HIGP</a:t>
            </a:r>
            <a:r>
              <a:rPr lang="ja-JP" altLang="en-US" sz="2400" dirty="0"/>
              <a:t>及び</a:t>
            </a:r>
            <a:r>
              <a:rPr lang="en-US" altLang="ja-JP" sz="2400" dirty="0"/>
              <a:t>SMBI</a:t>
            </a:r>
            <a:r>
              <a:rPr lang="ja-JP" altLang="en-US" sz="2400" dirty="0"/>
              <a:t>プラズマ</a:t>
            </a:r>
            <a:r>
              <a:rPr lang="ja-JP" altLang="en-US" sz="2400" dirty="0" smtClean="0"/>
              <a:t>の時間変化の比較</a:t>
            </a:r>
            <a:endParaRPr lang="en-US" altLang="ja-JP" sz="2400" dirty="0"/>
          </a:p>
          <a:p>
            <a:pPr lvl="1"/>
            <a:r>
              <a:rPr lang="ja-JP" altLang="en-US" sz="2000" dirty="0"/>
              <a:t>干渉計により得られる密度分布とトムソン散乱計測結果との比較</a:t>
            </a:r>
            <a:endParaRPr lang="en-US" altLang="ja-JP" sz="2000" dirty="0"/>
          </a:p>
          <a:p>
            <a:pPr lvl="1"/>
            <a:r>
              <a:rPr lang="en-US" altLang="ja-JP" sz="2000" dirty="0"/>
              <a:t>HIGP</a:t>
            </a:r>
            <a:r>
              <a:rPr lang="ja-JP" altLang="en-US" sz="2000" dirty="0"/>
              <a:t>入射後のプラズマの変化</a:t>
            </a:r>
            <a:endParaRPr lang="en-US" altLang="ja-JP" sz="2000" dirty="0"/>
          </a:p>
          <a:p>
            <a:pPr lvl="1"/>
            <a:r>
              <a:rPr lang="en-US" altLang="ja-JP" sz="2000" dirty="0"/>
              <a:t>SMBI</a:t>
            </a:r>
            <a:r>
              <a:rPr lang="ja-JP" altLang="en-US" sz="2000" dirty="0"/>
              <a:t>後のプラズマの変化</a:t>
            </a:r>
            <a:endParaRPr lang="en-US" altLang="ja-JP" sz="2000" dirty="0"/>
          </a:p>
          <a:p>
            <a:pPr lvl="1"/>
            <a:r>
              <a:rPr lang="en-US" altLang="ja-JP" sz="2000" dirty="0"/>
              <a:t>HIGP</a:t>
            </a:r>
            <a:r>
              <a:rPr lang="ja-JP" altLang="en-US" sz="2000" dirty="0"/>
              <a:t>プラズマと</a:t>
            </a:r>
            <a:r>
              <a:rPr lang="en-US" altLang="ja-JP" sz="2000" dirty="0"/>
              <a:t>SMBI</a:t>
            </a:r>
            <a:r>
              <a:rPr lang="ja-JP" altLang="en-US" sz="2000" dirty="0"/>
              <a:t>プラズマの比較</a:t>
            </a:r>
            <a:endParaRPr lang="en-US" altLang="ja-JP" sz="2000" dirty="0"/>
          </a:p>
          <a:p>
            <a:pPr marL="385754" indent="-385754">
              <a:buFont typeface="+mj-lt"/>
              <a:buAutoNum type="arabicPeriod"/>
            </a:pPr>
            <a:r>
              <a:rPr lang="ja-JP" altLang="en-US" sz="2400" dirty="0" smtClean="0"/>
              <a:t>まとめ</a:t>
            </a:r>
            <a:endParaRPr lang="en-US" altLang="ja-JP" sz="2400" dirty="0"/>
          </a:p>
          <a:p>
            <a:endParaRPr lang="ja-JP" altLang="en-US" sz="2000" dirty="0"/>
          </a:p>
          <a:p>
            <a:endParaRPr kumimoji="1" lang="ja-JP" altLang="en-US" sz="2000" dirty="0"/>
          </a:p>
        </p:txBody>
      </p:sp>
      <p:sp>
        <p:nvSpPr>
          <p:cNvPr id="4" name="スライド番号プレースホルダー 3"/>
          <p:cNvSpPr>
            <a:spLocks noGrp="1"/>
          </p:cNvSpPr>
          <p:nvPr>
            <p:ph type="sldNum" sz="quarter" idx="12"/>
          </p:nvPr>
        </p:nvSpPr>
        <p:spPr/>
        <p:txBody>
          <a:bodyPr/>
          <a:lstStyle/>
          <a:p>
            <a:fld id="{5C7CE967-C6E2-4D30-8B17-84E51F4B1B8D}" type="slidenum">
              <a:rPr kumimoji="1" lang="ja-JP" altLang="en-US" smtClean="0"/>
              <a:pPr/>
              <a:t>10</a:t>
            </a:fld>
            <a:endParaRPr kumimoji="1" lang="ja-JP" altLang="en-US" dirty="0"/>
          </a:p>
        </p:txBody>
      </p:sp>
    </p:spTree>
    <p:extLst>
      <p:ext uri="{BB962C8B-B14F-4D97-AF65-F5344CB8AC3E}">
        <p14:creationId xmlns:p14="http://schemas.microsoft.com/office/powerpoint/2010/main" xmlns="" val="345314544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lang="en-US" altLang="ja-JP" dirty="0" smtClean="0"/>
              <a:t>HIGP</a:t>
            </a:r>
            <a:r>
              <a:rPr lang="ja-JP" altLang="en-US" dirty="0" smtClean="0"/>
              <a:t>プラズマの線平均電子密度計測結果</a:t>
            </a:r>
            <a:endParaRPr kumimoji="1" lang="ja-JP" altLang="en-US" dirty="0"/>
          </a:p>
        </p:txBody>
      </p:sp>
      <p:sp>
        <p:nvSpPr>
          <p:cNvPr id="12" name="テキスト ボックス 11"/>
          <p:cNvSpPr txBox="1"/>
          <p:nvPr/>
        </p:nvSpPr>
        <p:spPr>
          <a:xfrm>
            <a:off x="164811" y="5615583"/>
            <a:ext cx="8786752" cy="923330"/>
          </a:xfrm>
          <a:prstGeom prst="rect">
            <a:avLst/>
          </a:prstGeom>
          <a:noFill/>
        </p:spPr>
        <p:txBody>
          <a:bodyPr wrap="square" rtlCol="0">
            <a:spAutoFit/>
          </a:bodyPr>
          <a:lstStyle/>
          <a:p>
            <a:pPr marL="257175" indent="-257175">
              <a:buFont typeface="Wingdings" panose="05000000000000000000" pitchFamily="2" charset="2"/>
              <a:buChar char="Ø"/>
            </a:pPr>
            <a:r>
              <a:rPr lang="en-US" altLang="ja-JP" dirty="0">
                <a:latin typeface="メイリオ" panose="020B0604030504040204" pitchFamily="50" charset="-128"/>
                <a:ea typeface="メイリオ" panose="020B0604030504040204" pitchFamily="50" charset="-128"/>
              </a:rPr>
              <a:t>HIGP</a:t>
            </a:r>
            <a:r>
              <a:rPr lang="ja-JP" altLang="en-US" dirty="0" smtClean="0">
                <a:latin typeface="メイリオ" panose="020B0604030504040204" pitchFamily="50" charset="-128"/>
                <a:ea typeface="メイリオ" panose="020B0604030504040204" pitchFamily="50" charset="-128"/>
              </a:rPr>
              <a:t>入射直後</a:t>
            </a:r>
            <a:r>
              <a:rPr lang="ja-JP" altLang="en-US" dirty="0">
                <a:latin typeface="メイリオ" panose="020B0604030504040204" pitchFamily="50" charset="-128"/>
                <a:ea typeface="メイリオ" panose="020B0604030504040204" pitchFamily="50" charset="-128"/>
              </a:rPr>
              <a:t>、急激に線平均電子密度が上昇</a:t>
            </a:r>
            <a:r>
              <a:rPr lang="ja-JP" altLang="en-US" dirty="0" smtClean="0">
                <a:latin typeface="メイリオ" panose="020B0604030504040204" pitchFamily="50" charset="-128"/>
                <a:ea typeface="メイリオ" panose="020B0604030504040204" pitchFamily="50" charset="-128"/>
              </a:rPr>
              <a:t>し蓄積</a:t>
            </a:r>
            <a:r>
              <a:rPr lang="ja-JP" altLang="en-US" dirty="0">
                <a:latin typeface="メイリオ" panose="020B0604030504040204" pitchFamily="50" charset="-128"/>
                <a:ea typeface="メイリオ" panose="020B0604030504040204" pitchFamily="50" charset="-128"/>
              </a:rPr>
              <a:t>エネルギーは大幅に</a:t>
            </a:r>
            <a:r>
              <a:rPr lang="ja-JP" altLang="en-US" dirty="0" smtClean="0">
                <a:latin typeface="メイリオ" panose="020B0604030504040204" pitchFamily="50" charset="-128"/>
                <a:ea typeface="メイリオ" panose="020B0604030504040204" pitchFamily="50" charset="-128"/>
              </a:rPr>
              <a:t>減少する。</a:t>
            </a:r>
            <a:endParaRPr lang="en-US" altLang="ja-JP" dirty="0">
              <a:latin typeface="メイリオ" panose="020B0604030504040204" pitchFamily="50" charset="-128"/>
              <a:ea typeface="メイリオ" panose="020B0604030504040204" pitchFamily="50" charset="-128"/>
            </a:endParaRPr>
          </a:p>
          <a:p>
            <a:pPr marL="257175" indent="-257175">
              <a:buFont typeface="Wingdings" panose="05000000000000000000" pitchFamily="2" charset="2"/>
              <a:buChar char="Ø"/>
            </a:pPr>
            <a:r>
              <a:rPr lang="en-US" altLang="ja-JP" dirty="0">
                <a:latin typeface="メイリオ" panose="020B0604030504040204" pitchFamily="50" charset="-128"/>
                <a:ea typeface="メイリオ" panose="020B0604030504040204" pitchFamily="50" charset="-128"/>
              </a:rPr>
              <a:t>HIGP</a:t>
            </a:r>
            <a:r>
              <a:rPr lang="ja-JP" altLang="en-US" dirty="0">
                <a:latin typeface="メイリオ" panose="020B0604030504040204" pitchFamily="50" charset="-128"/>
                <a:ea typeface="メイリオ" panose="020B0604030504040204" pitchFamily="50" charset="-128"/>
              </a:rPr>
              <a:t>入射終了後、密度は次第に減少</a:t>
            </a:r>
            <a:r>
              <a:rPr lang="ja-JP" altLang="en-US" dirty="0" smtClean="0">
                <a:latin typeface="メイリオ" panose="020B0604030504040204" pitchFamily="50" charset="-128"/>
                <a:ea typeface="メイリオ" panose="020B0604030504040204" pitchFamily="50" charset="-128"/>
              </a:rPr>
              <a:t>し蓄積</a:t>
            </a:r>
            <a:r>
              <a:rPr lang="ja-JP" altLang="en-US" dirty="0">
                <a:latin typeface="メイリオ" panose="020B0604030504040204" pitchFamily="50" charset="-128"/>
                <a:ea typeface="メイリオ" panose="020B0604030504040204" pitchFamily="50" charset="-128"/>
              </a:rPr>
              <a:t>エネルギーは低い状態で維持される。</a:t>
            </a:r>
            <a:endParaRPr lang="en-US" altLang="ja-JP" dirty="0">
              <a:latin typeface="メイリオ" panose="020B0604030504040204" pitchFamily="50" charset="-128"/>
              <a:ea typeface="メイリオ" panose="020B0604030504040204" pitchFamily="50" charset="-128"/>
            </a:endParaRPr>
          </a:p>
          <a:p>
            <a:pPr marL="257175" indent="-257175">
              <a:buFont typeface="Wingdings" panose="05000000000000000000" pitchFamily="2" charset="2"/>
              <a:buChar char="Ø"/>
            </a:pPr>
            <a:r>
              <a:rPr lang="ja-JP" altLang="en-US" dirty="0">
                <a:latin typeface="メイリオ" panose="020B0604030504040204" pitchFamily="50" charset="-128"/>
                <a:ea typeface="メイリオ" panose="020B0604030504040204" pitchFamily="50" charset="-128"/>
              </a:rPr>
              <a:t>入射終了後、再び蓄積エネルギーは上昇を始め、</a:t>
            </a:r>
            <a:r>
              <a:rPr lang="en-US" altLang="ja-JP" dirty="0">
                <a:latin typeface="メイリオ" panose="020B0604030504040204" pitchFamily="50" charset="-128"/>
                <a:ea typeface="メイリオ" panose="020B0604030504040204" pitchFamily="50" charset="-128"/>
              </a:rPr>
              <a:t>285 ms </a:t>
            </a:r>
            <a:r>
              <a:rPr lang="ja-JP" altLang="en-US" dirty="0">
                <a:latin typeface="メイリオ" panose="020B0604030504040204" pitchFamily="50" charset="-128"/>
                <a:ea typeface="メイリオ" panose="020B0604030504040204" pitchFamily="50" charset="-128"/>
              </a:rPr>
              <a:t>頃にピークとなる</a:t>
            </a:r>
            <a:r>
              <a:rPr lang="ja-JP" altLang="en-US" dirty="0" smtClean="0">
                <a:latin typeface="メイリオ" panose="020B0604030504040204" pitchFamily="50" charset="-128"/>
                <a:ea typeface="メイリオ" panose="020B0604030504040204" pitchFamily="50" charset="-128"/>
              </a:rPr>
              <a:t>。</a:t>
            </a:r>
            <a:endParaRPr lang="en-US" altLang="ja-JP" dirty="0">
              <a:latin typeface="メイリオ" panose="020B0604030504040204" pitchFamily="50" charset="-128"/>
              <a:ea typeface="メイリオ" panose="020B0604030504040204" pitchFamily="50" charset="-128"/>
            </a:endParaRPr>
          </a:p>
        </p:txBody>
      </p:sp>
      <p:sp>
        <p:nvSpPr>
          <p:cNvPr id="13" name="スライド番号プレースホルダー 12"/>
          <p:cNvSpPr>
            <a:spLocks noGrp="1"/>
          </p:cNvSpPr>
          <p:nvPr>
            <p:ph type="sldNum" sz="quarter" idx="12"/>
          </p:nvPr>
        </p:nvSpPr>
        <p:spPr/>
        <p:txBody>
          <a:bodyPr/>
          <a:lstStyle/>
          <a:p>
            <a:fld id="{5C7CE967-C6E2-4D30-8B17-84E51F4B1B8D}" type="slidenum">
              <a:rPr kumimoji="1" lang="ja-JP" altLang="en-US" smtClean="0"/>
              <a:pPr/>
              <a:t>11</a:t>
            </a:fld>
            <a:endParaRPr kumimoji="1" lang="ja-JP" altLang="en-US"/>
          </a:p>
        </p:txBody>
      </p:sp>
      <p:grpSp>
        <p:nvGrpSpPr>
          <p:cNvPr id="46" name="グループ化 45"/>
          <p:cNvGrpSpPr/>
          <p:nvPr/>
        </p:nvGrpSpPr>
        <p:grpSpPr>
          <a:xfrm>
            <a:off x="1113276" y="848302"/>
            <a:ext cx="6917448" cy="4694129"/>
            <a:chOff x="1113276" y="848302"/>
            <a:chExt cx="6917448" cy="4694129"/>
          </a:xfrm>
        </p:grpSpPr>
        <p:grpSp>
          <p:nvGrpSpPr>
            <p:cNvPr id="15" name="グループ化 14"/>
            <p:cNvGrpSpPr/>
            <p:nvPr/>
          </p:nvGrpSpPr>
          <p:grpSpPr>
            <a:xfrm>
              <a:off x="1116295" y="1161832"/>
              <a:ext cx="6911411" cy="4380599"/>
              <a:chOff x="1116295" y="1170976"/>
              <a:chExt cx="6911411" cy="4380599"/>
            </a:xfrm>
          </p:grpSpPr>
          <p:grpSp>
            <p:nvGrpSpPr>
              <p:cNvPr id="9" name="グループ化 8"/>
              <p:cNvGrpSpPr/>
              <p:nvPr/>
            </p:nvGrpSpPr>
            <p:grpSpPr>
              <a:xfrm>
                <a:off x="1116295" y="1170976"/>
                <a:ext cx="6911411" cy="4380599"/>
                <a:chOff x="-3024901" y="3997199"/>
                <a:chExt cx="6911411" cy="4380599"/>
              </a:xfrm>
            </p:grpSpPr>
            <p:grpSp>
              <p:nvGrpSpPr>
                <p:cNvPr id="26" name="グループ化 25"/>
                <p:cNvGrpSpPr/>
                <p:nvPr/>
              </p:nvGrpSpPr>
              <p:grpSpPr>
                <a:xfrm>
                  <a:off x="-3024901" y="3997199"/>
                  <a:ext cx="6911411" cy="4380599"/>
                  <a:chOff x="1106134" y="2387600"/>
                  <a:chExt cx="6911411" cy="4380599"/>
                </a:xfrm>
              </p:grpSpPr>
              <p:grpSp>
                <p:nvGrpSpPr>
                  <p:cNvPr id="23" name="グループ化 22"/>
                  <p:cNvGrpSpPr/>
                  <p:nvPr/>
                </p:nvGrpSpPr>
                <p:grpSpPr>
                  <a:xfrm>
                    <a:off x="1106134" y="2387600"/>
                    <a:ext cx="6911411" cy="1915540"/>
                    <a:chOff x="1106134" y="1188720"/>
                    <a:chExt cx="6911411" cy="1915540"/>
                  </a:xfrm>
                </p:grpSpPr>
                <p:pic>
                  <p:nvPicPr>
                    <p:cNvPr id="20" name="図 19"/>
                    <p:cNvPicPr>
                      <a:picLocks noChangeAspect="1"/>
                    </p:cNvPicPr>
                    <p:nvPr/>
                  </p:nvPicPr>
                  <p:blipFill rotWithShape="1">
                    <a:blip r:embed="rId2" cstate="print"/>
                    <a:srcRect t="10349" b="26673"/>
                    <a:stretch/>
                  </p:blipFill>
                  <p:spPr>
                    <a:xfrm>
                      <a:off x="1106134" y="1188720"/>
                      <a:ext cx="6911411" cy="1904509"/>
                    </a:xfrm>
                    <a:prstGeom prst="rect">
                      <a:avLst/>
                    </a:prstGeom>
                  </p:spPr>
                </p:pic>
                <p:grpSp>
                  <p:nvGrpSpPr>
                    <p:cNvPr id="3" name="グループ化 2"/>
                    <p:cNvGrpSpPr/>
                    <p:nvPr/>
                  </p:nvGrpSpPr>
                  <p:grpSpPr>
                    <a:xfrm>
                      <a:off x="2456680" y="2559612"/>
                      <a:ext cx="3013404" cy="544648"/>
                      <a:chOff x="1866106" y="3322008"/>
                      <a:chExt cx="3652611" cy="660175"/>
                    </a:xfrm>
                  </p:grpSpPr>
                  <p:sp>
                    <p:nvSpPr>
                      <p:cNvPr id="7" name="正方形/長方形 6"/>
                      <p:cNvSpPr/>
                      <p:nvPr/>
                    </p:nvSpPr>
                    <p:spPr>
                      <a:xfrm>
                        <a:off x="3826494" y="3322008"/>
                        <a:ext cx="368049" cy="553706"/>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latin typeface="メイリオ" panose="020B0604030504040204" pitchFamily="50" charset="-128"/>
                          <a:ea typeface="メイリオ" panose="020B0604030504040204" pitchFamily="50" charset="-128"/>
                        </a:endParaRPr>
                      </a:p>
                    </p:txBody>
                  </p:sp>
                  <p:grpSp>
                    <p:nvGrpSpPr>
                      <p:cNvPr id="4" name="グループ化 3"/>
                      <p:cNvGrpSpPr/>
                      <p:nvPr/>
                    </p:nvGrpSpPr>
                    <p:grpSpPr>
                      <a:xfrm>
                        <a:off x="1910033" y="3398852"/>
                        <a:ext cx="3608684" cy="494673"/>
                        <a:chOff x="1910033" y="3398852"/>
                        <a:chExt cx="3608684" cy="494673"/>
                      </a:xfrm>
                    </p:grpSpPr>
                    <p:sp>
                      <p:nvSpPr>
                        <p:cNvPr id="10" name="正方形/長方形 9"/>
                        <p:cNvSpPr/>
                        <p:nvPr/>
                      </p:nvSpPr>
                      <p:spPr>
                        <a:xfrm>
                          <a:off x="1910033" y="3398852"/>
                          <a:ext cx="619006" cy="494673"/>
                        </a:xfrm>
                        <a:prstGeom prst="rect">
                          <a:avLst/>
                        </a:prstGeom>
                        <a:solidFill>
                          <a:srgbClr val="FF9900">
                            <a:alpha val="2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latin typeface="メイリオ" panose="020B0604030504040204" pitchFamily="50" charset="-128"/>
                            <a:ea typeface="メイリオ" panose="020B0604030504040204" pitchFamily="50" charset="-128"/>
                          </a:endParaRPr>
                        </a:p>
                      </p:txBody>
                    </p:sp>
                    <p:sp>
                      <p:nvSpPr>
                        <p:cNvPr id="11" name="正方形/長方形 10"/>
                        <p:cNvSpPr/>
                        <p:nvPr/>
                      </p:nvSpPr>
                      <p:spPr>
                        <a:xfrm>
                          <a:off x="2387393" y="3620551"/>
                          <a:ext cx="3131324" cy="272598"/>
                        </a:xfrm>
                        <a:prstGeom prst="rect">
                          <a:avLst/>
                        </a:prstGeom>
                        <a:solidFill>
                          <a:srgbClr val="FF00FF">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latin typeface="メイリオ" panose="020B0604030504040204" pitchFamily="50" charset="-128"/>
                            <a:ea typeface="メイリオ" panose="020B0604030504040204" pitchFamily="50" charset="-128"/>
                          </a:endParaRPr>
                        </a:p>
                      </p:txBody>
                    </p:sp>
                  </p:grpSp>
                  <p:sp>
                    <p:nvSpPr>
                      <p:cNvPr id="5" name="テキスト ボックス 4"/>
                      <p:cNvSpPr txBox="1"/>
                      <p:nvPr/>
                    </p:nvSpPr>
                    <p:spPr>
                      <a:xfrm>
                        <a:off x="1866106" y="3583366"/>
                        <a:ext cx="664907" cy="373062"/>
                      </a:xfrm>
                      <a:prstGeom prst="rect">
                        <a:avLst/>
                      </a:prstGeom>
                      <a:noFill/>
                      <a:ln w="38100">
                        <a:noFill/>
                      </a:ln>
                    </p:spPr>
                    <p:txBody>
                      <a:bodyPr wrap="none" rtlCol="0">
                        <a:spAutoFit/>
                      </a:bodyPr>
                      <a:lstStyle/>
                      <a:p>
                        <a:r>
                          <a:rPr lang="en-US" altLang="ja-JP" sz="1400" dirty="0">
                            <a:latin typeface="メイリオ" panose="020B0604030504040204" pitchFamily="50" charset="-128"/>
                            <a:ea typeface="メイリオ" panose="020B0604030504040204" pitchFamily="50" charset="-128"/>
                          </a:rPr>
                          <a:t>ECH</a:t>
                        </a:r>
                        <a:endParaRPr lang="ja-JP" altLang="en-US" sz="1400" dirty="0">
                          <a:latin typeface="メイリオ" panose="020B0604030504040204" pitchFamily="50" charset="-128"/>
                          <a:ea typeface="メイリオ" panose="020B0604030504040204" pitchFamily="50" charset="-128"/>
                        </a:endParaRPr>
                      </a:p>
                    </p:txBody>
                  </p:sp>
                  <p:sp>
                    <p:nvSpPr>
                      <p:cNvPr id="6" name="テキスト ボックス 5"/>
                      <p:cNvSpPr txBox="1"/>
                      <p:nvPr/>
                    </p:nvSpPr>
                    <p:spPr>
                      <a:xfrm>
                        <a:off x="3161011" y="3609121"/>
                        <a:ext cx="618274" cy="373062"/>
                      </a:xfrm>
                      <a:prstGeom prst="rect">
                        <a:avLst/>
                      </a:prstGeom>
                      <a:noFill/>
                      <a:ln w="38100">
                        <a:noFill/>
                      </a:ln>
                    </p:spPr>
                    <p:txBody>
                      <a:bodyPr wrap="none" rtlCol="0">
                        <a:spAutoFit/>
                      </a:bodyPr>
                      <a:lstStyle/>
                      <a:p>
                        <a:r>
                          <a:rPr lang="en-US" altLang="ja-JP" sz="1400" dirty="0">
                            <a:latin typeface="メイリオ" panose="020B0604030504040204" pitchFamily="50" charset="-128"/>
                            <a:ea typeface="メイリオ" panose="020B0604030504040204" pitchFamily="50" charset="-128"/>
                          </a:rPr>
                          <a:t>NBI</a:t>
                        </a:r>
                        <a:endParaRPr lang="ja-JP" altLang="en-US" sz="1400" dirty="0">
                          <a:latin typeface="メイリオ" panose="020B0604030504040204" pitchFamily="50" charset="-128"/>
                          <a:ea typeface="メイリオ" panose="020B0604030504040204" pitchFamily="50" charset="-128"/>
                        </a:endParaRPr>
                      </a:p>
                    </p:txBody>
                  </p:sp>
                  <p:sp>
                    <p:nvSpPr>
                      <p:cNvPr id="8" name="テキスト ボックス 7"/>
                      <p:cNvSpPr txBox="1"/>
                      <p:nvPr/>
                    </p:nvSpPr>
                    <p:spPr>
                      <a:xfrm>
                        <a:off x="3643282" y="3358934"/>
                        <a:ext cx="762058" cy="373061"/>
                      </a:xfrm>
                      <a:prstGeom prst="rect">
                        <a:avLst/>
                      </a:prstGeom>
                      <a:noFill/>
                      <a:ln w="38100">
                        <a:noFill/>
                      </a:ln>
                    </p:spPr>
                    <p:txBody>
                      <a:bodyPr wrap="none" rtlCol="0">
                        <a:spAutoFit/>
                      </a:bodyPr>
                      <a:lstStyle/>
                      <a:p>
                        <a:r>
                          <a:rPr lang="en-US" altLang="ja-JP" sz="1400" dirty="0">
                            <a:latin typeface="メイリオ" panose="020B0604030504040204" pitchFamily="50" charset="-128"/>
                            <a:ea typeface="メイリオ" panose="020B0604030504040204" pitchFamily="50" charset="-128"/>
                          </a:rPr>
                          <a:t>HIGP</a:t>
                        </a:r>
                        <a:endParaRPr lang="ja-JP" altLang="en-US" sz="1400" dirty="0">
                          <a:latin typeface="メイリオ" panose="020B0604030504040204" pitchFamily="50" charset="-128"/>
                          <a:ea typeface="メイリオ" panose="020B0604030504040204" pitchFamily="50" charset="-128"/>
                        </a:endParaRPr>
                      </a:p>
                    </p:txBody>
                  </p:sp>
                </p:grpSp>
              </p:grpSp>
              <p:pic>
                <p:nvPicPr>
                  <p:cNvPr id="25" name="図 24"/>
                  <p:cNvPicPr>
                    <a:picLocks noChangeAspect="1"/>
                  </p:cNvPicPr>
                  <p:nvPr/>
                </p:nvPicPr>
                <p:blipFill rotWithShape="1">
                  <a:blip r:embed="rId3" cstate="print"/>
                  <a:srcRect t="10493" r="9490" b="5657"/>
                  <a:stretch/>
                </p:blipFill>
                <p:spPr>
                  <a:xfrm>
                    <a:off x="1106135" y="4232820"/>
                    <a:ext cx="6253570" cy="2535379"/>
                  </a:xfrm>
                  <a:prstGeom prst="rect">
                    <a:avLst/>
                  </a:prstGeom>
                </p:spPr>
              </p:pic>
            </p:grpSp>
            <p:sp>
              <p:nvSpPr>
                <p:cNvPr id="27" name="テキスト ボックス 26"/>
                <p:cNvSpPr txBox="1"/>
                <p:nvPr/>
              </p:nvSpPr>
              <p:spPr>
                <a:xfrm>
                  <a:off x="-952709" y="6883762"/>
                  <a:ext cx="723272" cy="369332"/>
                </a:xfrm>
                <a:prstGeom prst="rect">
                  <a:avLst/>
                </a:prstGeom>
                <a:noFill/>
              </p:spPr>
              <p:txBody>
                <a:bodyPr wrap="square" rtlCol="0">
                  <a:spAutoFit/>
                </a:bodyPr>
                <a:lstStyle/>
                <a:p>
                  <a:r>
                    <a:rPr kumimoji="1" lang="en-US" altLang="ja-JP" dirty="0" smtClean="0">
                      <a:latin typeface="メイリオ" panose="020B0604030504040204" pitchFamily="50" charset="-128"/>
                      <a:ea typeface="メイリオ" panose="020B0604030504040204" pitchFamily="50" charset="-128"/>
                    </a:rPr>
                    <a:t>FIR</a:t>
                  </a:r>
                  <a:endParaRPr kumimoji="1" lang="ja-JP" altLang="en-US" dirty="0">
                    <a:latin typeface="メイリオ" panose="020B0604030504040204" pitchFamily="50" charset="-128"/>
                    <a:ea typeface="メイリオ" panose="020B0604030504040204" pitchFamily="50" charset="-128"/>
                  </a:endParaRPr>
                </a:p>
              </p:txBody>
            </p:sp>
            <p:sp>
              <p:nvSpPr>
                <p:cNvPr id="28" name="テキスト ボックス 27"/>
                <p:cNvSpPr txBox="1"/>
                <p:nvPr/>
              </p:nvSpPr>
              <p:spPr>
                <a:xfrm>
                  <a:off x="525898" y="4601579"/>
                  <a:ext cx="958917" cy="369332"/>
                </a:xfrm>
                <a:prstGeom prst="rect">
                  <a:avLst/>
                </a:prstGeom>
                <a:noFill/>
              </p:spPr>
              <p:txBody>
                <a:bodyPr wrap="none" rtlCol="0">
                  <a:spAutoFit/>
                </a:bodyPr>
                <a:lstStyle/>
                <a:p>
                  <a:r>
                    <a:rPr lang="en-US" altLang="ja-JP" dirty="0" smtClean="0">
                      <a:latin typeface="メイリオ" panose="020B0604030504040204" pitchFamily="50" charset="-128"/>
                      <a:ea typeface="メイリオ" panose="020B0604030504040204" pitchFamily="50" charset="-128"/>
                    </a:rPr>
                    <a:t>MICR</a:t>
                  </a:r>
                  <a:r>
                    <a:rPr lang="en-US" altLang="ja-JP" dirty="0">
                      <a:latin typeface="メイリオ" panose="020B0604030504040204" pitchFamily="50" charset="-128"/>
                      <a:ea typeface="メイリオ" panose="020B0604030504040204" pitchFamily="50" charset="-128"/>
                    </a:rPr>
                    <a:t>O</a:t>
                  </a:r>
                  <a:endParaRPr kumimoji="1" lang="ja-JP" altLang="en-US" dirty="0">
                    <a:latin typeface="メイリオ" panose="020B0604030504040204" pitchFamily="50" charset="-128"/>
                    <a:ea typeface="メイリオ" panose="020B0604030504040204" pitchFamily="50" charset="-128"/>
                  </a:endParaRPr>
                </a:p>
              </p:txBody>
            </p:sp>
            <p:sp>
              <p:nvSpPr>
                <p:cNvPr id="29" name="テキスト ボックス 28"/>
                <p:cNvSpPr txBox="1"/>
                <p:nvPr/>
              </p:nvSpPr>
              <p:spPr>
                <a:xfrm>
                  <a:off x="430804" y="5162135"/>
                  <a:ext cx="556563" cy="369332"/>
                </a:xfrm>
                <a:prstGeom prst="rect">
                  <a:avLst/>
                </a:prstGeom>
                <a:noFill/>
              </p:spPr>
              <p:txBody>
                <a:bodyPr wrap="none" rtlCol="0">
                  <a:spAutoFit/>
                </a:bodyPr>
                <a:lstStyle/>
                <a:p>
                  <a:r>
                    <a:rPr kumimoji="1" lang="en-US" altLang="ja-JP" dirty="0" err="1" smtClean="0">
                      <a:latin typeface="メイリオ" panose="020B0604030504040204" pitchFamily="50" charset="-128"/>
                      <a:ea typeface="メイリオ" panose="020B0604030504040204" pitchFamily="50" charset="-128"/>
                    </a:rPr>
                    <a:t>Wp</a:t>
                  </a:r>
                  <a:endParaRPr kumimoji="1" lang="ja-JP" altLang="en-US" dirty="0">
                    <a:latin typeface="メイリオ" panose="020B0604030504040204" pitchFamily="50" charset="-128"/>
                    <a:ea typeface="メイリオ" panose="020B0604030504040204" pitchFamily="50" charset="-128"/>
                  </a:endParaRPr>
                </a:p>
              </p:txBody>
            </p:sp>
          </p:grpSp>
          <p:sp>
            <p:nvSpPr>
              <p:cNvPr id="14" name="正方形/長方形 13"/>
              <p:cNvSpPr/>
              <p:nvPr/>
            </p:nvSpPr>
            <p:spPr>
              <a:xfrm>
                <a:off x="7274562" y="3108129"/>
                <a:ext cx="212088" cy="17570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pic>
          <p:nvPicPr>
            <p:cNvPr id="45" name="図 44"/>
            <p:cNvPicPr>
              <a:picLocks noChangeAspect="1"/>
            </p:cNvPicPr>
            <p:nvPr/>
          </p:nvPicPr>
          <p:blipFill rotWithShape="1">
            <a:blip r:embed="rId4" cstate="print"/>
            <a:srcRect b="27140"/>
            <a:stretch/>
          </p:blipFill>
          <p:spPr>
            <a:xfrm>
              <a:off x="1113276" y="848302"/>
              <a:ext cx="6917448" cy="2203370"/>
            </a:xfrm>
            <a:prstGeom prst="rect">
              <a:avLst/>
            </a:prstGeom>
          </p:spPr>
        </p:pic>
      </p:grpSp>
    </p:spTree>
    <p:extLst>
      <p:ext uri="{BB962C8B-B14F-4D97-AF65-F5344CB8AC3E}">
        <p14:creationId xmlns:p14="http://schemas.microsoft.com/office/powerpoint/2010/main" xmlns="" val="378209232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kumimoji="1" lang="en-US" altLang="ja-JP" dirty="0" smtClean="0"/>
              <a:t>SMBI</a:t>
            </a:r>
            <a:r>
              <a:rPr kumimoji="1" lang="ja-JP" altLang="en-US" dirty="0" smtClean="0"/>
              <a:t>プラズマの線平均電子密度計測結果</a:t>
            </a:r>
            <a:endParaRPr kumimoji="1" lang="ja-JP" altLang="en-US" dirty="0"/>
          </a:p>
        </p:txBody>
      </p:sp>
      <p:sp>
        <p:nvSpPr>
          <p:cNvPr id="12" name="テキスト ボックス 11"/>
          <p:cNvSpPr txBox="1"/>
          <p:nvPr/>
        </p:nvSpPr>
        <p:spPr>
          <a:xfrm>
            <a:off x="182924" y="5600181"/>
            <a:ext cx="8793259" cy="923330"/>
          </a:xfrm>
          <a:prstGeom prst="rect">
            <a:avLst/>
          </a:prstGeom>
          <a:noFill/>
        </p:spPr>
        <p:txBody>
          <a:bodyPr wrap="square" rtlCol="0">
            <a:spAutoFit/>
          </a:bodyPr>
          <a:lstStyle/>
          <a:p>
            <a:pPr marL="257175" indent="-257175">
              <a:buFont typeface="Wingdings" panose="05000000000000000000" pitchFamily="2" charset="2"/>
              <a:buChar char="Ø"/>
            </a:pPr>
            <a:r>
              <a:rPr lang="en-US" altLang="ja-JP" dirty="0" smtClean="0">
                <a:latin typeface="メイリオ" panose="020B0604030504040204" pitchFamily="50" charset="-128"/>
                <a:ea typeface="メイリオ" panose="020B0604030504040204" pitchFamily="50" charset="-128"/>
              </a:rPr>
              <a:t>SMBI</a:t>
            </a:r>
            <a:r>
              <a:rPr lang="ja-JP" altLang="en-US" dirty="0" smtClean="0">
                <a:latin typeface="メイリオ" panose="020B0604030504040204" pitchFamily="50" charset="-128"/>
                <a:ea typeface="メイリオ" panose="020B0604030504040204" pitchFamily="50" charset="-128"/>
              </a:rPr>
              <a:t>直後</a:t>
            </a:r>
            <a:r>
              <a:rPr lang="ja-JP" altLang="en-US" dirty="0">
                <a:latin typeface="メイリオ" panose="020B0604030504040204" pitchFamily="50" charset="-128"/>
                <a:ea typeface="メイリオ" panose="020B0604030504040204" pitchFamily="50" charset="-128"/>
              </a:rPr>
              <a:t>、急激に線平均電子密度が上昇し蓄積エネルギーは大幅に減少する。</a:t>
            </a:r>
            <a:endParaRPr lang="en-US" altLang="ja-JP" dirty="0">
              <a:latin typeface="メイリオ" panose="020B0604030504040204" pitchFamily="50" charset="-128"/>
              <a:ea typeface="メイリオ" panose="020B0604030504040204" pitchFamily="50" charset="-128"/>
            </a:endParaRPr>
          </a:p>
          <a:p>
            <a:pPr marL="257175" indent="-257175">
              <a:buFont typeface="Wingdings" panose="05000000000000000000" pitchFamily="2" charset="2"/>
              <a:buChar char="Ø"/>
            </a:pPr>
            <a:r>
              <a:rPr lang="en-US" altLang="ja-JP" dirty="0" smtClean="0">
                <a:latin typeface="メイリオ" panose="020B0604030504040204" pitchFamily="50" charset="-128"/>
                <a:ea typeface="メイリオ" panose="020B0604030504040204" pitchFamily="50" charset="-128"/>
              </a:rPr>
              <a:t>SMBI</a:t>
            </a:r>
            <a:r>
              <a:rPr lang="ja-JP" altLang="en-US" dirty="0" smtClean="0">
                <a:latin typeface="メイリオ" panose="020B0604030504040204" pitchFamily="50" charset="-128"/>
                <a:ea typeface="メイリオ" panose="020B0604030504040204" pitchFamily="50" charset="-128"/>
              </a:rPr>
              <a:t>終了後</a:t>
            </a:r>
            <a:r>
              <a:rPr lang="ja-JP" altLang="en-US" dirty="0">
                <a:latin typeface="メイリオ" panose="020B0604030504040204" pitchFamily="50" charset="-128"/>
                <a:ea typeface="メイリオ" panose="020B0604030504040204" pitchFamily="50" charset="-128"/>
              </a:rPr>
              <a:t>、密度は次第に減少し蓄積エネルギーは低い状態で維持される。</a:t>
            </a:r>
            <a:endParaRPr lang="en-US" altLang="ja-JP" dirty="0">
              <a:latin typeface="メイリオ" panose="020B0604030504040204" pitchFamily="50" charset="-128"/>
              <a:ea typeface="メイリオ" panose="020B0604030504040204" pitchFamily="50" charset="-128"/>
            </a:endParaRPr>
          </a:p>
          <a:p>
            <a:pPr marL="257175" indent="-257175">
              <a:buFont typeface="Wingdings" panose="05000000000000000000" pitchFamily="2" charset="2"/>
              <a:buChar char="Ø"/>
            </a:pPr>
            <a:r>
              <a:rPr lang="ja-JP" altLang="en-US" dirty="0">
                <a:latin typeface="メイリオ" panose="020B0604030504040204" pitchFamily="50" charset="-128"/>
                <a:ea typeface="メイリオ" panose="020B0604030504040204" pitchFamily="50" charset="-128"/>
              </a:rPr>
              <a:t>入射終了後、再び蓄積エネルギーは上昇を始め、</a:t>
            </a:r>
            <a:r>
              <a:rPr lang="en-US" altLang="ja-JP" dirty="0" smtClean="0">
                <a:latin typeface="メイリオ" panose="020B0604030504040204" pitchFamily="50" charset="-128"/>
                <a:ea typeface="メイリオ" panose="020B0604030504040204" pitchFamily="50" charset="-128"/>
              </a:rPr>
              <a:t>275 </a:t>
            </a:r>
            <a:r>
              <a:rPr lang="en-US" altLang="ja-JP" dirty="0">
                <a:latin typeface="メイリオ" panose="020B0604030504040204" pitchFamily="50" charset="-128"/>
                <a:ea typeface="メイリオ" panose="020B0604030504040204" pitchFamily="50" charset="-128"/>
              </a:rPr>
              <a:t>ms </a:t>
            </a:r>
            <a:r>
              <a:rPr lang="ja-JP" altLang="en-US" dirty="0">
                <a:latin typeface="メイリオ" panose="020B0604030504040204" pitchFamily="50" charset="-128"/>
                <a:ea typeface="メイリオ" panose="020B0604030504040204" pitchFamily="50" charset="-128"/>
              </a:rPr>
              <a:t>頃にピークとなる</a:t>
            </a:r>
            <a:r>
              <a:rPr lang="ja-JP" altLang="en-US" dirty="0" smtClean="0">
                <a:latin typeface="メイリオ" panose="020B0604030504040204" pitchFamily="50" charset="-128"/>
                <a:ea typeface="メイリオ" panose="020B0604030504040204" pitchFamily="50" charset="-128"/>
              </a:rPr>
              <a:t>。</a:t>
            </a:r>
            <a:endParaRPr lang="en-US" altLang="ja-JP" dirty="0">
              <a:latin typeface="メイリオ" panose="020B0604030504040204" pitchFamily="50" charset="-128"/>
              <a:ea typeface="メイリオ" panose="020B0604030504040204" pitchFamily="50" charset="-128"/>
            </a:endParaRPr>
          </a:p>
        </p:txBody>
      </p:sp>
      <p:sp>
        <p:nvSpPr>
          <p:cNvPr id="13" name="スライド番号プレースホルダー 12"/>
          <p:cNvSpPr>
            <a:spLocks noGrp="1"/>
          </p:cNvSpPr>
          <p:nvPr>
            <p:ph type="sldNum" sz="quarter" idx="12"/>
          </p:nvPr>
        </p:nvSpPr>
        <p:spPr/>
        <p:txBody>
          <a:bodyPr/>
          <a:lstStyle/>
          <a:p>
            <a:fld id="{5C7CE967-C6E2-4D30-8B17-84E51F4B1B8D}" type="slidenum">
              <a:rPr kumimoji="1" lang="ja-JP" altLang="en-US" smtClean="0"/>
              <a:pPr/>
              <a:t>12</a:t>
            </a:fld>
            <a:endParaRPr kumimoji="1" lang="ja-JP" altLang="en-US"/>
          </a:p>
        </p:txBody>
      </p:sp>
      <p:grpSp>
        <p:nvGrpSpPr>
          <p:cNvPr id="6" name="グループ化 5"/>
          <p:cNvGrpSpPr/>
          <p:nvPr/>
        </p:nvGrpSpPr>
        <p:grpSpPr>
          <a:xfrm>
            <a:off x="1061183" y="1193773"/>
            <a:ext cx="6253570" cy="4315798"/>
            <a:chOff x="1251367" y="1221158"/>
            <a:chExt cx="6253570" cy="4315798"/>
          </a:xfrm>
        </p:grpSpPr>
        <p:grpSp>
          <p:nvGrpSpPr>
            <p:cNvPr id="5" name="グループ化 4"/>
            <p:cNvGrpSpPr/>
            <p:nvPr/>
          </p:nvGrpSpPr>
          <p:grpSpPr>
            <a:xfrm>
              <a:off x="1294336" y="1221158"/>
              <a:ext cx="6157157" cy="4192900"/>
              <a:chOff x="1111456" y="3068868"/>
              <a:chExt cx="6157157" cy="4192900"/>
            </a:xfrm>
          </p:grpSpPr>
          <p:pic>
            <p:nvPicPr>
              <p:cNvPr id="32" name="図 31"/>
              <p:cNvPicPr>
                <a:picLocks noChangeAspect="1"/>
              </p:cNvPicPr>
              <p:nvPr/>
            </p:nvPicPr>
            <p:blipFill rotWithShape="1">
              <a:blip r:embed="rId3" cstate="print"/>
              <a:srcRect l="11755" t="11580" r="11027" b="26881"/>
              <a:stretch/>
            </p:blipFill>
            <p:spPr>
              <a:xfrm>
                <a:off x="1927068" y="3068868"/>
                <a:ext cx="5341545" cy="1860995"/>
              </a:xfrm>
              <a:prstGeom prst="rect">
                <a:avLst/>
              </a:prstGeom>
            </p:spPr>
          </p:pic>
          <p:grpSp>
            <p:nvGrpSpPr>
              <p:cNvPr id="3" name="グループ化 2"/>
              <p:cNvGrpSpPr/>
              <p:nvPr/>
            </p:nvGrpSpPr>
            <p:grpSpPr>
              <a:xfrm>
                <a:off x="3819421" y="4368048"/>
                <a:ext cx="639919" cy="487105"/>
                <a:chOff x="135691" y="4214123"/>
                <a:chExt cx="639919" cy="487105"/>
              </a:xfrm>
            </p:grpSpPr>
            <p:sp>
              <p:nvSpPr>
                <p:cNvPr id="10" name="正方形/長方形 9"/>
                <p:cNvSpPr/>
                <p:nvPr/>
              </p:nvSpPr>
              <p:spPr>
                <a:xfrm>
                  <a:off x="411655" y="4214123"/>
                  <a:ext cx="66339" cy="487105"/>
                </a:xfrm>
                <a:prstGeom prst="rect">
                  <a:avLst/>
                </a:prstGeom>
                <a:solidFill>
                  <a:srgbClr val="00FF00">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50">
                    <a:latin typeface="メイリオ" panose="020B0604030504040204" pitchFamily="50" charset="-128"/>
                    <a:ea typeface="メイリオ" panose="020B0604030504040204" pitchFamily="50" charset="-128"/>
                  </a:endParaRPr>
                </a:p>
              </p:txBody>
            </p:sp>
            <p:sp>
              <p:nvSpPr>
                <p:cNvPr id="11" name="テキスト ボックス 10"/>
                <p:cNvSpPr txBox="1"/>
                <p:nvPr/>
              </p:nvSpPr>
              <p:spPr>
                <a:xfrm>
                  <a:off x="135691" y="4258219"/>
                  <a:ext cx="639919" cy="307777"/>
                </a:xfrm>
                <a:prstGeom prst="rect">
                  <a:avLst/>
                </a:prstGeom>
                <a:noFill/>
                <a:ln w="38100">
                  <a:noFill/>
                </a:ln>
              </p:spPr>
              <p:txBody>
                <a:bodyPr wrap="none" rtlCol="0">
                  <a:spAutoFit/>
                </a:bodyPr>
                <a:lstStyle/>
                <a:p>
                  <a:r>
                    <a:rPr lang="en-US" altLang="ja-JP" sz="1400" dirty="0">
                      <a:latin typeface="メイリオ" panose="020B0604030504040204" pitchFamily="50" charset="-128"/>
                      <a:ea typeface="メイリオ" panose="020B0604030504040204" pitchFamily="50" charset="-128"/>
                    </a:rPr>
                    <a:t>SMBI</a:t>
                  </a:r>
                  <a:endParaRPr lang="ja-JP" altLang="en-US" sz="1400" dirty="0">
                    <a:latin typeface="メイリオ" panose="020B0604030504040204" pitchFamily="50" charset="-128"/>
                    <a:ea typeface="メイリオ" panose="020B0604030504040204" pitchFamily="50" charset="-128"/>
                  </a:endParaRPr>
                </a:p>
              </p:txBody>
            </p:sp>
          </p:grpSp>
          <p:sp>
            <p:nvSpPr>
              <p:cNvPr id="24" name="正方形/長方形 23"/>
              <p:cNvSpPr/>
              <p:nvPr/>
            </p:nvSpPr>
            <p:spPr>
              <a:xfrm>
                <a:off x="2523743" y="4457676"/>
                <a:ext cx="505624" cy="404065"/>
              </a:xfrm>
              <a:prstGeom prst="rect">
                <a:avLst/>
              </a:prstGeom>
              <a:solidFill>
                <a:srgbClr val="FF9900">
                  <a:alpha val="2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latin typeface="メイリオ" panose="020B0604030504040204" pitchFamily="50" charset="-128"/>
                  <a:ea typeface="メイリオ" panose="020B0604030504040204" pitchFamily="50" charset="-128"/>
                </a:endParaRPr>
              </a:p>
            </p:txBody>
          </p:sp>
          <p:sp>
            <p:nvSpPr>
              <p:cNvPr id="25" name="正方形/長方形 24"/>
              <p:cNvSpPr/>
              <p:nvPr/>
            </p:nvSpPr>
            <p:spPr>
              <a:xfrm>
                <a:off x="2913666" y="4638768"/>
                <a:ext cx="2557764" cy="222667"/>
              </a:xfrm>
              <a:prstGeom prst="rect">
                <a:avLst/>
              </a:prstGeom>
              <a:solidFill>
                <a:srgbClr val="FF00FF">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latin typeface="メイリオ" panose="020B0604030504040204" pitchFamily="50" charset="-128"/>
                  <a:ea typeface="メイリオ" panose="020B0604030504040204" pitchFamily="50" charset="-128"/>
                </a:endParaRPr>
              </a:p>
            </p:txBody>
          </p:sp>
          <p:sp>
            <p:nvSpPr>
              <p:cNvPr id="26" name="テキスト ボックス 25"/>
              <p:cNvSpPr txBox="1"/>
              <p:nvPr/>
            </p:nvSpPr>
            <p:spPr>
              <a:xfrm>
                <a:off x="2478808" y="4599339"/>
                <a:ext cx="548548" cy="307777"/>
              </a:xfrm>
              <a:prstGeom prst="rect">
                <a:avLst/>
              </a:prstGeom>
              <a:noFill/>
              <a:ln w="38100">
                <a:noFill/>
              </a:ln>
            </p:spPr>
            <p:txBody>
              <a:bodyPr wrap="none" rtlCol="0">
                <a:spAutoFit/>
              </a:bodyPr>
              <a:lstStyle/>
              <a:p>
                <a:r>
                  <a:rPr lang="en-US" altLang="ja-JP" sz="1400" dirty="0">
                    <a:latin typeface="メイリオ" panose="020B0604030504040204" pitchFamily="50" charset="-128"/>
                    <a:ea typeface="メイリオ" panose="020B0604030504040204" pitchFamily="50" charset="-128"/>
                  </a:rPr>
                  <a:t>ECH</a:t>
                </a:r>
                <a:endParaRPr lang="ja-JP" altLang="en-US" sz="1400" dirty="0">
                  <a:latin typeface="メイリオ" panose="020B0604030504040204" pitchFamily="50" charset="-128"/>
                  <a:ea typeface="メイリオ" panose="020B0604030504040204" pitchFamily="50" charset="-128"/>
                </a:endParaRPr>
              </a:p>
            </p:txBody>
          </p:sp>
          <p:sp>
            <p:nvSpPr>
              <p:cNvPr id="27" name="テキスト ボックス 26"/>
              <p:cNvSpPr txBox="1"/>
              <p:nvPr/>
            </p:nvSpPr>
            <p:spPr>
              <a:xfrm>
                <a:off x="3173928" y="4638768"/>
                <a:ext cx="510076" cy="307777"/>
              </a:xfrm>
              <a:prstGeom prst="rect">
                <a:avLst/>
              </a:prstGeom>
              <a:noFill/>
              <a:ln w="38100">
                <a:noFill/>
              </a:ln>
            </p:spPr>
            <p:txBody>
              <a:bodyPr wrap="none" rtlCol="0">
                <a:spAutoFit/>
              </a:bodyPr>
              <a:lstStyle/>
              <a:p>
                <a:r>
                  <a:rPr lang="en-US" altLang="ja-JP" sz="1400" dirty="0">
                    <a:latin typeface="メイリオ" panose="020B0604030504040204" pitchFamily="50" charset="-128"/>
                    <a:ea typeface="メイリオ" panose="020B0604030504040204" pitchFamily="50" charset="-128"/>
                  </a:rPr>
                  <a:t>NBI</a:t>
                </a:r>
                <a:endParaRPr lang="ja-JP" altLang="en-US" sz="1400" dirty="0">
                  <a:latin typeface="メイリオ" panose="020B0604030504040204" pitchFamily="50" charset="-128"/>
                  <a:ea typeface="メイリオ" panose="020B0604030504040204" pitchFamily="50" charset="-128"/>
                </a:endParaRPr>
              </a:p>
            </p:txBody>
          </p:sp>
          <p:pic>
            <p:nvPicPr>
              <p:cNvPr id="38" name="図 37"/>
              <p:cNvPicPr>
                <a:picLocks noChangeAspect="1"/>
              </p:cNvPicPr>
              <p:nvPr/>
            </p:nvPicPr>
            <p:blipFill rotWithShape="1">
              <a:blip r:embed="rId4" cstate="print"/>
              <a:srcRect t="14707" r="11533" b="-22979"/>
              <a:stretch/>
            </p:blipFill>
            <p:spPr>
              <a:xfrm>
                <a:off x="1111456" y="4869789"/>
                <a:ext cx="6124989" cy="2391979"/>
              </a:xfrm>
              <a:prstGeom prst="rect">
                <a:avLst/>
              </a:prstGeom>
            </p:spPr>
          </p:pic>
          <p:sp>
            <p:nvSpPr>
              <p:cNvPr id="40" name="テキスト ボックス 39"/>
              <p:cNvSpPr txBox="1"/>
              <p:nvPr/>
            </p:nvSpPr>
            <p:spPr>
              <a:xfrm>
                <a:off x="3173928" y="5797768"/>
                <a:ext cx="566181" cy="369332"/>
              </a:xfrm>
              <a:prstGeom prst="rect">
                <a:avLst/>
              </a:prstGeom>
              <a:noFill/>
            </p:spPr>
            <p:txBody>
              <a:bodyPr wrap="none" rtlCol="0">
                <a:spAutoFit/>
              </a:bodyPr>
              <a:lstStyle/>
              <a:p>
                <a:r>
                  <a:rPr kumimoji="1" lang="en-US" altLang="ja-JP" dirty="0" smtClean="0">
                    <a:latin typeface="メイリオ" panose="020B0604030504040204" pitchFamily="50" charset="-128"/>
                    <a:ea typeface="メイリオ" panose="020B0604030504040204" pitchFamily="50" charset="-128"/>
                  </a:rPr>
                  <a:t>FIR</a:t>
                </a:r>
                <a:endParaRPr kumimoji="1" lang="ja-JP" altLang="en-US" dirty="0">
                  <a:latin typeface="メイリオ" panose="020B0604030504040204" pitchFamily="50" charset="-128"/>
                  <a:ea typeface="メイリオ" panose="020B0604030504040204" pitchFamily="50" charset="-128"/>
                </a:endParaRPr>
              </a:p>
            </p:txBody>
          </p:sp>
          <p:sp>
            <p:nvSpPr>
              <p:cNvPr id="41" name="テキスト ボックス 40"/>
              <p:cNvSpPr txBox="1"/>
              <p:nvPr/>
            </p:nvSpPr>
            <p:spPr>
              <a:xfrm>
                <a:off x="4541296" y="3575965"/>
                <a:ext cx="958917" cy="369332"/>
              </a:xfrm>
              <a:prstGeom prst="rect">
                <a:avLst/>
              </a:prstGeom>
              <a:noFill/>
            </p:spPr>
            <p:txBody>
              <a:bodyPr wrap="none" rtlCol="0">
                <a:spAutoFit/>
              </a:bodyPr>
              <a:lstStyle/>
              <a:p>
                <a:r>
                  <a:rPr lang="en-US" altLang="ja-JP" dirty="0" smtClean="0">
                    <a:latin typeface="メイリオ" panose="020B0604030504040204" pitchFamily="50" charset="-128"/>
                    <a:ea typeface="メイリオ" panose="020B0604030504040204" pitchFamily="50" charset="-128"/>
                  </a:rPr>
                  <a:t>MICR</a:t>
                </a:r>
                <a:r>
                  <a:rPr lang="en-US" altLang="ja-JP" dirty="0">
                    <a:latin typeface="メイリオ" panose="020B0604030504040204" pitchFamily="50" charset="-128"/>
                    <a:ea typeface="メイリオ" panose="020B0604030504040204" pitchFamily="50" charset="-128"/>
                  </a:rPr>
                  <a:t>O</a:t>
                </a:r>
                <a:endParaRPr kumimoji="1" lang="ja-JP" altLang="en-US" dirty="0">
                  <a:latin typeface="メイリオ" panose="020B0604030504040204" pitchFamily="50" charset="-128"/>
                  <a:ea typeface="メイリオ" panose="020B0604030504040204" pitchFamily="50" charset="-128"/>
                </a:endParaRPr>
              </a:p>
            </p:txBody>
          </p:sp>
          <p:sp>
            <p:nvSpPr>
              <p:cNvPr id="42" name="テキスト ボックス 41"/>
              <p:cNvSpPr txBox="1"/>
              <p:nvPr/>
            </p:nvSpPr>
            <p:spPr>
              <a:xfrm>
                <a:off x="4464192" y="4160236"/>
                <a:ext cx="556563" cy="369332"/>
              </a:xfrm>
              <a:prstGeom prst="rect">
                <a:avLst/>
              </a:prstGeom>
              <a:noFill/>
            </p:spPr>
            <p:txBody>
              <a:bodyPr wrap="none" rtlCol="0">
                <a:spAutoFit/>
              </a:bodyPr>
              <a:lstStyle/>
              <a:p>
                <a:r>
                  <a:rPr kumimoji="1" lang="en-US" altLang="ja-JP" dirty="0" err="1" smtClean="0">
                    <a:latin typeface="メイリオ" panose="020B0604030504040204" pitchFamily="50" charset="-128"/>
                    <a:ea typeface="メイリオ" panose="020B0604030504040204" pitchFamily="50" charset="-128"/>
                  </a:rPr>
                  <a:t>Wp</a:t>
                </a:r>
                <a:endParaRPr kumimoji="1" lang="ja-JP" altLang="en-US" dirty="0">
                  <a:latin typeface="メイリオ" panose="020B0604030504040204" pitchFamily="50" charset="-128"/>
                  <a:ea typeface="メイリオ" panose="020B0604030504040204" pitchFamily="50" charset="-128"/>
                </a:endParaRPr>
              </a:p>
            </p:txBody>
          </p:sp>
        </p:grpSp>
        <p:pic>
          <p:nvPicPr>
            <p:cNvPr id="23" name="図 22"/>
            <p:cNvPicPr>
              <a:picLocks noChangeAspect="1"/>
            </p:cNvPicPr>
            <p:nvPr/>
          </p:nvPicPr>
          <p:blipFill rotWithShape="1">
            <a:blip r:embed="rId5" cstate="print"/>
            <a:srcRect t="73741" r="9490" b="5657"/>
            <a:stretch/>
          </p:blipFill>
          <p:spPr>
            <a:xfrm>
              <a:off x="1251367" y="4913997"/>
              <a:ext cx="6253570" cy="622959"/>
            </a:xfrm>
            <a:prstGeom prst="rect">
              <a:avLst/>
            </a:prstGeom>
          </p:spPr>
        </p:pic>
      </p:grpSp>
      <p:pic>
        <p:nvPicPr>
          <p:cNvPr id="14" name="図 13"/>
          <p:cNvPicPr>
            <a:picLocks noChangeAspect="1"/>
          </p:cNvPicPr>
          <p:nvPr/>
        </p:nvPicPr>
        <p:blipFill rotWithShape="1">
          <a:blip r:embed="rId6" cstate="print">
            <a:extLst>
              <a:ext uri="{28A0092B-C50C-407E-A947-70E740481C1C}">
                <a14:useLocalDpi xmlns:a14="http://schemas.microsoft.com/office/drawing/2010/main" xmlns="" val="0"/>
              </a:ext>
            </a:extLst>
          </a:blip>
          <a:srcRect b="27144"/>
          <a:stretch/>
        </p:blipFill>
        <p:spPr>
          <a:xfrm>
            <a:off x="1094082" y="837040"/>
            <a:ext cx="6911766" cy="2203615"/>
          </a:xfrm>
          <a:prstGeom prst="rect">
            <a:avLst/>
          </a:prstGeom>
        </p:spPr>
      </p:pic>
    </p:spTree>
    <p:extLst>
      <p:ext uri="{BB962C8B-B14F-4D97-AF65-F5344CB8AC3E}">
        <p14:creationId xmlns:p14="http://schemas.microsoft.com/office/powerpoint/2010/main" xmlns="" val="162622393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t>目次</a:t>
            </a:r>
            <a:endParaRPr kumimoji="1" lang="ja-JP" altLang="en-US" dirty="0"/>
          </a:p>
        </p:txBody>
      </p:sp>
      <p:sp>
        <p:nvSpPr>
          <p:cNvPr id="3" name="コンテンツ プレースホルダー 2"/>
          <p:cNvSpPr>
            <a:spLocks noGrp="1"/>
          </p:cNvSpPr>
          <p:nvPr>
            <p:ph idx="1"/>
          </p:nvPr>
        </p:nvSpPr>
        <p:spPr>
          <a:xfrm>
            <a:off x="250371" y="940526"/>
            <a:ext cx="8643258" cy="5780950"/>
          </a:xfrm>
        </p:spPr>
        <p:txBody>
          <a:bodyPr>
            <a:normAutofit/>
          </a:bodyPr>
          <a:lstStyle/>
          <a:p>
            <a:pPr marL="385754" indent="-385754">
              <a:buFont typeface="+mj-lt"/>
              <a:buAutoNum type="arabicPeriod"/>
            </a:pPr>
            <a:r>
              <a:rPr lang="ja-JP" altLang="en-US" sz="2400" dirty="0"/>
              <a:t>背景・目的</a:t>
            </a:r>
            <a:endParaRPr lang="en-US" altLang="ja-JP" sz="2400" dirty="0"/>
          </a:p>
          <a:p>
            <a:pPr marL="385754" indent="-385754">
              <a:buFont typeface="+mj-lt"/>
              <a:buAutoNum type="arabicPeriod"/>
            </a:pPr>
            <a:r>
              <a:rPr lang="en-US" altLang="ja-JP" sz="2400" dirty="0"/>
              <a:t>FIR</a:t>
            </a:r>
            <a:r>
              <a:rPr lang="ja-JP" altLang="en-US" sz="2400" dirty="0"/>
              <a:t>レーザー干渉計システムの設計概要</a:t>
            </a:r>
            <a:endParaRPr lang="en-US" altLang="ja-JP" sz="2400" dirty="0"/>
          </a:p>
          <a:p>
            <a:pPr lvl="1"/>
            <a:r>
              <a:rPr lang="en-US" altLang="ja-JP" sz="2000" dirty="0"/>
              <a:t>FIR</a:t>
            </a:r>
            <a:r>
              <a:rPr lang="ja-JP" altLang="en-US" sz="2000" dirty="0"/>
              <a:t>レーザー干渉計の概要</a:t>
            </a:r>
            <a:endParaRPr lang="en-US" altLang="ja-JP" sz="2000" dirty="0"/>
          </a:p>
          <a:p>
            <a:pPr lvl="1"/>
            <a:r>
              <a:rPr lang="en-US" altLang="ja-JP" sz="2000" dirty="0"/>
              <a:t>HCN</a:t>
            </a:r>
            <a:r>
              <a:rPr lang="ja-JP" altLang="en-US" sz="2000" dirty="0"/>
              <a:t>レーザーの</a:t>
            </a:r>
            <a:r>
              <a:rPr lang="ja-JP" altLang="en-US" sz="2000" dirty="0" smtClean="0"/>
              <a:t>開発</a:t>
            </a:r>
            <a:endParaRPr lang="en-US" altLang="ja-JP" sz="2000" dirty="0" smtClean="0"/>
          </a:p>
          <a:p>
            <a:pPr lvl="1"/>
            <a:r>
              <a:rPr lang="ja-JP" altLang="en-US" sz="2000" dirty="0"/>
              <a:t>２視線による線平均電子密度からの密度分布推定手法</a:t>
            </a:r>
            <a:endParaRPr lang="en-US" altLang="ja-JP" sz="2000" dirty="0"/>
          </a:p>
          <a:p>
            <a:pPr marL="385754" indent="-385754">
              <a:buFont typeface="+mj-lt"/>
              <a:buAutoNum type="arabicPeriod"/>
            </a:pPr>
            <a:r>
              <a:rPr lang="en-US" altLang="ja-JP" sz="2400" dirty="0"/>
              <a:t>HIGP</a:t>
            </a:r>
            <a:r>
              <a:rPr lang="ja-JP" altLang="en-US" sz="2400" dirty="0"/>
              <a:t>及び</a:t>
            </a:r>
            <a:r>
              <a:rPr lang="en-US" altLang="ja-JP" sz="2400" dirty="0"/>
              <a:t>SMBI</a:t>
            </a:r>
            <a:r>
              <a:rPr lang="ja-JP" altLang="en-US" sz="2400" dirty="0"/>
              <a:t>プラズマの初期計測結果</a:t>
            </a:r>
            <a:endParaRPr lang="en-US" altLang="ja-JP" sz="2400" dirty="0"/>
          </a:p>
          <a:p>
            <a:pPr lvl="1"/>
            <a:r>
              <a:rPr lang="en-US" altLang="ja-JP" sz="2000" dirty="0"/>
              <a:t>HIGP</a:t>
            </a:r>
            <a:r>
              <a:rPr lang="ja-JP" altLang="en-US" sz="2000" dirty="0"/>
              <a:t>プラズマの線平均電子密度</a:t>
            </a:r>
            <a:endParaRPr lang="en-US" altLang="ja-JP" sz="2000" dirty="0"/>
          </a:p>
          <a:p>
            <a:pPr lvl="1"/>
            <a:r>
              <a:rPr lang="en-US" altLang="ja-JP" sz="2000" dirty="0"/>
              <a:t>SMBI</a:t>
            </a:r>
            <a:r>
              <a:rPr lang="ja-JP" altLang="en-US" sz="2000" dirty="0"/>
              <a:t>プラズマの線平均電子密度</a:t>
            </a:r>
            <a:endParaRPr lang="en-US" altLang="ja-JP" sz="2000" dirty="0"/>
          </a:p>
          <a:p>
            <a:pPr marL="385754" indent="-385754">
              <a:buFont typeface="+mj-lt"/>
              <a:buAutoNum type="arabicPeriod"/>
            </a:pPr>
            <a:r>
              <a:rPr lang="en-US" altLang="ja-JP" sz="2400" dirty="0">
                <a:solidFill>
                  <a:srgbClr val="FF0000"/>
                </a:solidFill>
              </a:rPr>
              <a:t>HIGP</a:t>
            </a:r>
            <a:r>
              <a:rPr lang="ja-JP" altLang="en-US" sz="2400" dirty="0">
                <a:solidFill>
                  <a:srgbClr val="FF0000"/>
                </a:solidFill>
              </a:rPr>
              <a:t>及び</a:t>
            </a:r>
            <a:r>
              <a:rPr lang="en-US" altLang="ja-JP" sz="2400" dirty="0">
                <a:solidFill>
                  <a:srgbClr val="FF0000"/>
                </a:solidFill>
              </a:rPr>
              <a:t>SMBI</a:t>
            </a:r>
            <a:r>
              <a:rPr lang="ja-JP" altLang="en-US" sz="2400" dirty="0">
                <a:solidFill>
                  <a:srgbClr val="FF0000"/>
                </a:solidFill>
              </a:rPr>
              <a:t>プラズマ</a:t>
            </a:r>
            <a:r>
              <a:rPr lang="ja-JP" altLang="en-US" sz="2400" dirty="0" smtClean="0">
                <a:solidFill>
                  <a:srgbClr val="FF0000"/>
                </a:solidFill>
              </a:rPr>
              <a:t>の時間変化の比較</a:t>
            </a:r>
            <a:endParaRPr lang="en-US" altLang="ja-JP" sz="2400" dirty="0">
              <a:solidFill>
                <a:srgbClr val="FF0000"/>
              </a:solidFill>
            </a:endParaRPr>
          </a:p>
          <a:p>
            <a:pPr lvl="1"/>
            <a:r>
              <a:rPr lang="ja-JP" altLang="en-US" sz="2000" dirty="0" smtClean="0"/>
              <a:t>干渉計</a:t>
            </a:r>
            <a:r>
              <a:rPr lang="ja-JP" altLang="en-US" sz="2000" dirty="0"/>
              <a:t>に</a:t>
            </a:r>
            <a:r>
              <a:rPr lang="ja-JP" altLang="en-US" sz="2000" dirty="0" smtClean="0"/>
              <a:t>より得られる密度分布と</a:t>
            </a:r>
            <a:r>
              <a:rPr lang="ja-JP" altLang="en-US" sz="2000" dirty="0"/>
              <a:t>トムソン散乱計測結果との</a:t>
            </a:r>
            <a:r>
              <a:rPr lang="ja-JP" altLang="en-US" sz="2000" dirty="0" smtClean="0"/>
              <a:t>比較</a:t>
            </a:r>
            <a:endParaRPr lang="en-US" altLang="ja-JP" sz="2000" dirty="0" smtClean="0"/>
          </a:p>
          <a:p>
            <a:pPr lvl="1"/>
            <a:r>
              <a:rPr lang="en-US" altLang="ja-JP" sz="2000" dirty="0" smtClean="0"/>
              <a:t>HIGP</a:t>
            </a:r>
            <a:r>
              <a:rPr lang="ja-JP" altLang="en-US" sz="2000" dirty="0" smtClean="0"/>
              <a:t>入射後のプラズマの変化</a:t>
            </a:r>
            <a:endParaRPr lang="en-US" altLang="ja-JP" sz="2000" dirty="0" smtClean="0"/>
          </a:p>
          <a:p>
            <a:pPr lvl="1"/>
            <a:r>
              <a:rPr lang="en-US" altLang="ja-JP" sz="2000" dirty="0" smtClean="0"/>
              <a:t>SMBI</a:t>
            </a:r>
            <a:r>
              <a:rPr lang="ja-JP" altLang="en-US" sz="2000" dirty="0" smtClean="0"/>
              <a:t>後のプラズマの変化</a:t>
            </a:r>
            <a:endParaRPr lang="en-US" altLang="ja-JP" sz="2000" dirty="0"/>
          </a:p>
          <a:p>
            <a:pPr lvl="1"/>
            <a:r>
              <a:rPr lang="en-US" altLang="ja-JP" sz="2000" dirty="0"/>
              <a:t>HIGP</a:t>
            </a:r>
            <a:r>
              <a:rPr lang="ja-JP" altLang="en-US" sz="2000" dirty="0"/>
              <a:t>プラズマと</a:t>
            </a:r>
            <a:r>
              <a:rPr lang="en-US" altLang="ja-JP" sz="2000" dirty="0"/>
              <a:t>SMBI</a:t>
            </a:r>
            <a:r>
              <a:rPr lang="ja-JP" altLang="en-US" sz="2000" dirty="0"/>
              <a:t>プラズマの比較</a:t>
            </a:r>
            <a:endParaRPr lang="en-US" altLang="ja-JP" sz="2000" dirty="0"/>
          </a:p>
          <a:p>
            <a:pPr marL="385754" indent="-385754">
              <a:buFont typeface="+mj-lt"/>
              <a:buAutoNum type="arabicPeriod"/>
            </a:pPr>
            <a:r>
              <a:rPr lang="ja-JP" altLang="en-US" sz="2400" dirty="0"/>
              <a:t>まとめ</a:t>
            </a:r>
            <a:endParaRPr lang="en-US" altLang="ja-JP" sz="2400" dirty="0"/>
          </a:p>
          <a:p>
            <a:endParaRPr lang="ja-JP" altLang="en-US" sz="2000" dirty="0"/>
          </a:p>
          <a:p>
            <a:endParaRPr kumimoji="1" lang="ja-JP" altLang="en-US" sz="2000" dirty="0"/>
          </a:p>
        </p:txBody>
      </p:sp>
      <p:sp>
        <p:nvSpPr>
          <p:cNvPr id="4" name="スライド番号プレースホルダー 3"/>
          <p:cNvSpPr>
            <a:spLocks noGrp="1"/>
          </p:cNvSpPr>
          <p:nvPr>
            <p:ph type="sldNum" sz="quarter" idx="12"/>
          </p:nvPr>
        </p:nvSpPr>
        <p:spPr/>
        <p:txBody>
          <a:bodyPr/>
          <a:lstStyle/>
          <a:p>
            <a:fld id="{5C7CE967-C6E2-4D30-8B17-84E51F4B1B8D}" type="slidenum">
              <a:rPr kumimoji="1" lang="ja-JP" altLang="en-US" smtClean="0"/>
              <a:pPr/>
              <a:t>13</a:t>
            </a:fld>
            <a:endParaRPr kumimoji="1" lang="ja-JP" altLang="en-US" dirty="0"/>
          </a:p>
        </p:txBody>
      </p:sp>
    </p:spTree>
    <p:extLst>
      <p:ext uri="{BB962C8B-B14F-4D97-AF65-F5344CB8AC3E}">
        <p14:creationId xmlns:p14="http://schemas.microsoft.com/office/powerpoint/2010/main" xmlns="" val="88175016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Autofit/>
          </a:bodyPr>
          <a:lstStyle/>
          <a:p>
            <a:r>
              <a:rPr kumimoji="1" lang="ja-JP" altLang="en-US" sz="2400" dirty="0" smtClean="0"/>
              <a:t>干渉計から得られた分布形状とトムソン散乱計測との分布形状の</a:t>
            </a:r>
            <a:r>
              <a:rPr lang="ja-JP" altLang="en-US" sz="2400" dirty="0"/>
              <a:t>比較</a:t>
            </a:r>
            <a:endParaRPr kumimoji="1" lang="ja-JP" altLang="en-US" sz="2400" dirty="0"/>
          </a:p>
        </p:txBody>
      </p:sp>
      <p:sp>
        <p:nvSpPr>
          <p:cNvPr id="44" name="スライド番号プレースホルダー 43"/>
          <p:cNvSpPr>
            <a:spLocks noGrp="1"/>
          </p:cNvSpPr>
          <p:nvPr>
            <p:ph type="sldNum" sz="quarter" idx="12"/>
          </p:nvPr>
        </p:nvSpPr>
        <p:spPr/>
        <p:txBody>
          <a:bodyPr/>
          <a:lstStyle/>
          <a:p>
            <a:fld id="{5C7CE967-C6E2-4D30-8B17-84E51F4B1B8D}" type="slidenum">
              <a:rPr kumimoji="1" lang="ja-JP" altLang="en-US" smtClean="0"/>
              <a:pPr/>
              <a:t>14</a:t>
            </a:fld>
            <a:endParaRPr kumimoji="1" lang="ja-JP" altLang="en-US"/>
          </a:p>
        </p:txBody>
      </p:sp>
      <p:grpSp>
        <p:nvGrpSpPr>
          <p:cNvPr id="65" name="グループ化 64"/>
          <p:cNvGrpSpPr/>
          <p:nvPr/>
        </p:nvGrpSpPr>
        <p:grpSpPr>
          <a:xfrm>
            <a:off x="10193" y="853685"/>
            <a:ext cx="9347334" cy="5711235"/>
            <a:chOff x="10193" y="853685"/>
            <a:chExt cx="9347334" cy="5711235"/>
          </a:xfrm>
        </p:grpSpPr>
        <p:grpSp>
          <p:nvGrpSpPr>
            <p:cNvPr id="59" name="グループ化 58"/>
            <p:cNvGrpSpPr/>
            <p:nvPr/>
          </p:nvGrpSpPr>
          <p:grpSpPr>
            <a:xfrm>
              <a:off x="10193" y="853685"/>
              <a:ext cx="9347334" cy="5711235"/>
              <a:chOff x="10193" y="853685"/>
              <a:chExt cx="9347334" cy="5711235"/>
            </a:xfrm>
          </p:grpSpPr>
          <p:grpSp>
            <p:nvGrpSpPr>
              <p:cNvPr id="33" name="グループ化 32"/>
              <p:cNvGrpSpPr/>
              <p:nvPr/>
            </p:nvGrpSpPr>
            <p:grpSpPr>
              <a:xfrm>
                <a:off x="150657" y="853685"/>
                <a:ext cx="8745441" cy="5711235"/>
                <a:chOff x="169511" y="749988"/>
                <a:chExt cx="8745441" cy="5711235"/>
              </a:xfrm>
            </p:grpSpPr>
            <p:grpSp>
              <p:nvGrpSpPr>
                <p:cNvPr id="13" name="グループ化 12"/>
                <p:cNvGrpSpPr/>
                <p:nvPr/>
              </p:nvGrpSpPr>
              <p:grpSpPr>
                <a:xfrm>
                  <a:off x="169511" y="749988"/>
                  <a:ext cx="8745441" cy="5711235"/>
                  <a:chOff x="169511" y="-456643"/>
                  <a:chExt cx="8745441" cy="5711235"/>
                </a:xfrm>
              </p:grpSpPr>
              <p:grpSp>
                <p:nvGrpSpPr>
                  <p:cNvPr id="54" name="グループ化 53"/>
                  <p:cNvGrpSpPr/>
                  <p:nvPr/>
                </p:nvGrpSpPr>
                <p:grpSpPr>
                  <a:xfrm>
                    <a:off x="169511" y="-456643"/>
                    <a:ext cx="8745441" cy="5711235"/>
                    <a:chOff x="169511" y="-456643"/>
                    <a:chExt cx="8745441" cy="5711235"/>
                  </a:xfrm>
                </p:grpSpPr>
                <p:pic>
                  <p:nvPicPr>
                    <p:cNvPr id="37" name="図 36"/>
                    <p:cNvPicPr>
                      <a:picLocks noChangeAspect="1"/>
                    </p:cNvPicPr>
                    <p:nvPr/>
                  </p:nvPicPr>
                  <p:blipFill>
                    <a:blip r:embed="rId2" cstate="print"/>
                    <a:stretch>
                      <a:fillRect/>
                    </a:stretch>
                  </p:blipFill>
                  <p:spPr>
                    <a:xfrm>
                      <a:off x="169511" y="1087321"/>
                      <a:ext cx="5285690" cy="1798476"/>
                    </a:xfrm>
                    <a:prstGeom prst="rect">
                      <a:avLst/>
                    </a:prstGeom>
                  </p:spPr>
                </p:pic>
                <p:grpSp>
                  <p:nvGrpSpPr>
                    <p:cNvPr id="19" name="グループ化 18"/>
                    <p:cNvGrpSpPr/>
                    <p:nvPr/>
                  </p:nvGrpSpPr>
                  <p:grpSpPr>
                    <a:xfrm>
                      <a:off x="995816" y="-456643"/>
                      <a:ext cx="7919136" cy="3442799"/>
                      <a:chOff x="872871" y="-218439"/>
                      <a:chExt cx="7919136" cy="3442799"/>
                    </a:xfrm>
                  </p:grpSpPr>
                  <p:grpSp>
                    <p:nvGrpSpPr>
                      <p:cNvPr id="12" name="グループ化 11"/>
                      <p:cNvGrpSpPr/>
                      <p:nvPr/>
                    </p:nvGrpSpPr>
                    <p:grpSpPr>
                      <a:xfrm>
                        <a:off x="872871" y="-218439"/>
                        <a:ext cx="6043607" cy="3442799"/>
                        <a:chOff x="949712" y="395038"/>
                        <a:chExt cx="6043607" cy="3442799"/>
                      </a:xfrm>
                    </p:grpSpPr>
                    <p:grpSp>
                      <p:nvGrpSpPr>
                        <p:cNvPr id="3" name="グループ化 2"/>
                        <p:cNvGrpSpPr/>
                        <p:nvPr/>
                      </p:nvGrpSpPr>
                      <p:grpSpPr>
                        <a:xfrm>
                          <a:off x="949712" y="395038"/>
                          <a:ext cx="3211275" cy="2764076"/>
                          <a:chOff x="924284" y="-116201"/>
                          <a:chExt cx="3211275" cy="2764076"/>
                        </a:xfrm>
                      </p:grpSpPr>
                      <p:sp>
                        <p:nvSpPr>
                          <p:cNvPr id="4" name="テキスト ボックス 3"/>
                          <p:cNvSpPr txBox="1"/>
                          <p:nvPr/>
                        </p:nvSpPr>
                        <p:spPr>
                          <a:xfrm>
                            <a:off x="924284" y="-116201"/>
                            <a:ext cx="1013419" cy="323165"/>
                          </a:xfrm>
                          <a:prstGeom prst="rect">
                            <a:avLst/>
                          </a:prstGeom>
                          <a:noFill/>
                        </p:spPr>
                        <p:txBody>
                          <a:bodyPr wrap="none" rtlCol="0">
                            <a:spAutoFit/>
                          </a:bodyPr>
                          <a:lstStyle/>
                          <a:p>
                            <a:r>
                              <a:rPr lang="en-US" altLang="ja-JP" sz="1500" dirty="0">
                                <a:latin typeface="メイリオ" panose="020B0604030504040204" pitchFamily="50" charset="-128"/>
                                <a:ea typeface="メイリオ" panose="020B0604030504040204" pitchFamily="50" charset="-128"/>
                              </a:rPr>
                              <a:t>HJ58342</a:t>
                            </a:r>
                            <a:endParaRPr lang="ja-JP" altLang="en-US" sz="1500" dirty="0">
                              <a:latin typeface="メイリオ" panose="020B0604030504040204" pitchFamily="50" charset="-128"/>
                              <a:ea typeface="メイリオ" panose="020B0604030504040204" pitchFamily="50" charset="-128"/>
                            </a:endParaRPr>
                          </a:p>
                        </p:txBody>
                      </p:sp>
                      <p:cxnSp>
                        <p:nvCxnSpPr>
                          <p:cNvPr id="22" name="直線コネクタ 21"/>
                          <p:cNvCxnSpPr/>
                          <p:nvPr/>
                        </p:nvCxnSpPr>
                        <p:spPr>
                          <a:xfrm flipV="1">
                            <a:off x="2166636" y="1644587"/>
                            <a:ext cx="0" cy="100328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直線コネクタ 22"/>
                          <p:cNvCxnSpPr/>
                          <p:nvPr/>
                        </p:nvCxnSpPr>
                        <p:spPr>
                          <a:xfrm flipV="1">
                            <a:off x="2571965" y="1648512"/>
                            <a:ext cx="0" cy="962634"/>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 name="直線コネクタ 23"/>
                          <p:cNvCxnSpPr/>
                          <p:nvPr/>
                        </p:nvCxnSpPr>
                        <p:spPr>
                          <a:xfrm flipV="1">
                            <a:off x="4135559" y="1636004"/>
                            <a:ext cx="0" cy="987653"/>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26" name="直線矢印コネクタ 25"/>
                        <p:cNvCxnSpPr/>
                        <p:nvPr/>
                      </p:nvCxnSpPr>
                      <p:spPr>
                        <a:xfrm flipH="1">
                          <a:off x="1963131" y="3141622"/>
                          <a:ext cx="231040" cy="696215"/>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7" name="直線矢印コネクタ 26"/>
                        <p:cNvCxnSpPr/>
                        <p:nvPr/>
                      </p:nvCxnSpPr>
                      <p:spPr>
                        <a:xfrm>
                          <a:off x="2597393" y="3134896"/>
                          <a:ext cx="1572339" cy="702941"/>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9" name="直線矢印コネクタ 28"/>
                        <p:cNvCxnSpPr/>
                        <p:nvPr/>
                      </p:nvCxnSpPr>
                      <p:spPr>
                        <a:xfrm>
                          <a:off x="4135997" y="3120585"/>
                          <a:ext cx="2857322" cy="717252"/>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sp>
                    <p:nvSpPr>
                      <p:cNvPr id="18" name="テキスト ボックス 17"/>
                      <p:cNvSpPr txBox="1"/>
                      <p:nvPr/>
                    </p:nvSpPr>
                    <p:spPr>
                      <a:xfrm>
                        <a:off x="5699887" y="20756"/>
                        <a:ext cx="3092120" cy="1200329"/>
                      </a:xfrm>
                      <a:prstGeom prst="rect">
                        <a:avLst/>
                      </a:prstGeom>
                      <a:noFill/>
                    </p:spPr>
                    <p:txBody>
                      <a:bodyPr wrap="square" rtlCol="0">
                        <a:spAutoFit/>
                      </a:bodyPr>
                      <a:lstStyle/>
                      <a:p>
                        <a:pPr algn="just"/>
                        <a:r>
                          <a:rPr kumimoji="1" lang="ja-JP" altLang="en-US" dirty="0" smtClean="0">
                            <a:latin typeface="メイリオ" panose="020B0604030504040204" pitchFamily="50" charset="-128"/>
                            <a:ea typeface="メイリオ" panose="020B0604030504040204" pitchFamily="50" charset="-128"/>
                          </a:rPr>
                          <a:t>干渉計で得られた密度の比を基</a:t>
                        </a:r>
                        <a:r>
                          <a:rPr lang="ja-JP" altLang="en-US" dirty="0" smtClean="0">
                            <a:latin typeface="メイリオ" panose="020B0604030504040204" pitchFamily="50" charset="-128"/>
                            <a:ea typeface="メイリオ" panose="020B0604030504040204" pitchFamily="50" charset="-128"/>
                          </a:rPr>
                          <a:t>に求めた</a:t>
                        </a:r>
                        <a:r>
                          <a:rPr lang="en-US" altLang="ja-JP" dirty="0" smtClean="0">
                            <a:latin typeface="メイリオ" panose="020B0604030504040204" pitchFamily="50" charset="-128"/>
                            <a:ea typeface="メイリオ" panose="020B0604030504040204" pitchFamily="50" charset="-128"/>
                          </a:rPr>
                          <a:t>Profile shape parameter </a:t>
                        </a:r>
                        <a:r>
                          <a:rPr lang="ja-JP" altLang="en-US" dirty="0" smtClean="0">
                            <a:latin typeface="メイリオ" panose="020B0604030504040204" pitchFamily="50" charset="-128"/>
                            <a:ea typeface="メイリオ" panose="020B0604030504040204" pitchFamily="50" charset="-128"/>
                          </a:rPr>
                          <a:t>を用いて密度分布を求めた。</a:t>
                        </a:r>
                        <a:endParaRPr kumimoji="1" lang="ja-JP" altLang="en-US" dirty="0">
                          <a:latin typeface="メイリオ" panose="020B0604030504040204" pitchFamily="50" charset="-128"/>
                          <a:ea typeface="メイリオ" panose="020B0604030504040204" pitchFamily="50" charset="-128"/>
                        </a:endParaRPr>
                      </a:p>
                    </p:txBody>
                  </p:sp>
                </p:grpSp>
                <p:sp>
                  <p:nvSpPr>
                    <p:cNvPr id="52" name="テキスト ボックス 51"/>
                    <p:cNvSpPr txBox="1"/>
                    <p:nvPr/>
                  </p:nvSpPr>
                  <p:spPr>
                    <a:xfrm>
                      <a:off x="1215897" y="4608261"/>
                      <a:ext cx="6855869" cy="646331"/>
                    </a:xfrm>
                    <a:prstGeom prst="rect">
                      <a:avLst/>
                    </a:prstGeom>
                  </p:spPr>
                  <p:style>
                    <a:lnRef idx="1">
                      <a:schemeClr val="accent4"/>
                    </a:lnRef>
                    <a:fillRef idx="2">
                      <a:schemeClr val="accent4"/>
                    </a:fillRef>
                    <a:effectRef idx="1">
                      <a:schemeClr val="accent4"/>
                    </a:effectRef>
                    <a:fontRef idx="minor">
                      <a:schemeClr val="dk1"/>
                    </a:fontRef>
                  </p:style>
                  <p:txBody>
                    <a:bodyPr wrap="square" rtlCol="0">
                      <a:spAutoFit/>
                    </a:bodyPr>
                    <a:lstStyle/>
                    <a:p>
                      <a:pPr algn="just"/>
                      <a:r>
                        <a:rPr kumimoji="1" lang="ja-JP" altLang="en-US" dirty="0" smtClean="0">
                          <a:latin typeface="メイリオ" panose="020B0604030504040204" pitchFamily="50" charset="-128"/>
                          <a:ea typeface="メイリオ" panose="020B0604030504040204" pitchFamily="50" charset="-128"/>
                        </a:rPr>
                        <a:t>トムソン散乱計測で得られたデータと一致する結果が得られた。</a:t>
                      </a:r>
                      <a:endParaRPr kumimoji="1" lang="en-US" altLang="ja-JP" dirty="0" smtClean="0">
                        <a:latin typeface="メイリオ" panose="020B0604030504040204" pitchFamily="50" charset="-128"/>
                        <a:ea typeface="メイリオ" panose="020B0604030504040204" pitchFamily="50" charset="-128"/>
                      </a:endParaRPr>
                    </a:p>
                    <a:p>
                      <a:pPr algn="just"/>
                      <a:r>
                        <a:rPr lang="ja-JP" altLang="en-US" dirty="0" smtClean="0">
                          <a:latin typeface="メイリオ" panose="020B0604030504040204" pitchFamily="50" charset="-128"/>
                          <a:ea typeface="メイリオ" panose="020B0604030504040204" pitchFamily="50" charset="-128"/>
                        </a:rPr>
                        <a:t>干渉計から密度分布形状変化の傾向を予測できる。</a:t>
                      </a:r>
                      <a:endParaRPr kumimoji="1" lang="ja-JP" altLang="en-US" dirty="0">
                        <a:latin typeface="メイリオ" panose="020B0604030504040204" pitchFamily="50" charset="-128"/>
                        <a:ea typeface="メイリオ" panose="020B0604030504040204" pitchFamily="50" charset="-128"/>
                      </a:endParaRPr>
                    </a:p>
                  </p:txBody>
                </p:sp>
                <p:sp>
                  <p:nvSpPr>
                    <p:cNvPr id="53" name="テキスト ボックス 52"/>
                    <p:cNvSpPr txBox="1"/>
                    <p:nvPr/>
                  </p:nvSpPr>
                  <p:spPr>
                    <a:xfrm>
                      <a:off x="7192044" y="2362577"/>
                      <a:ext cx="1722908" cy="523220"/>
                    </a:xfrm>
                    <a:prstGeom prst="rect">
                      <a:avLst/>
                    </a:prstGeom>
                    <a:noFill/>
                  </p:spPr>
                  <p:txBody>
                    <a:bodyPr wrap="none" rtlCol="0">
                      <a:spAutoFit/>
                    </a:bodyPr>
                    <a:lstStyle/>
                    <a:p>
                      <a:r>
                        <a:rPr lang="ja-JP" altLang="en-US" sz="1400" b="1" dirty="0" smtClean="0">
                          <a:solidFill>
                            <a:srgbClr val="FF0000"/>
                          </a:solidFill>
                          <a:latin typeface="メイリオ" panose="020B0604030504040204" pitchFamily="50" charset="-128"/>
                          <a:ea typeface="メイリオ" panose="020B0604030504040204" pitchFamily="50" charset="-128"/>
                        </a:rPr>
                        <a:t>－</a:t>
                      </a:r>
                      <a:r>
                        <a:rPr lang="ja-JP" altLang="en-US" sz="1400" dirty="0" smtClean="0">
                          <a:latin typeface="メイリオ" panose="020B0604030504040204" pitchFamily="50" charset="-128"/>
                          <a:ea typeface="メイリオ" panose="020B0604030504040204" pitchFamily="50" charset="-128"/>
                        </a:rPr>
                        <a:t> </a:t>
                      </a:r>
                      <a:r>
                        <a:rPr lang="en-US" altLang="ja-JP" sz="1400" dirty="0" smtClean="0">
                          <a:latin typeface="メイリオ" panose="020B0604030504040204" pitchFamily="50" charset="-128"/>
                          <a:ea typeface="メイリオ" panose="020B0604030504040204" pitchFamily="50" charset="-128"/>
                        </a:rPr>
                        <a:t>Interferometer</a:t>
                      </a:r>
                    </a:p>
                    <a:p>
                      <a:r>
                        <a:rPr lang="ja-JP" altLang="en-US" sz="1400" dirty="0" smtClean="0">
                          <a:solidFill>
                            <a:srgbClr val="003ADE"/>
                          </a:solidFill>
                          <a:latin typeface="メイリオ" panose="020B0604030504040204" pitchFamily="50" charset="-128"/>
                          <a:ea typeface="メイリオ" panose="020B0604030504040204" pitchFamily="50" charset="-128"/>
                        </a:rPr>
                        <a:t>■</a:t>
                      </a:r>
                      <a:r>
                        <a:rPr lang="en-US" altLang="ja-JP" sz="1400" dirty="0" smtClean="0">
                          <a:latin typeface="メイリオ" panose="020B0604030504040204" pitchFamily="50" charset="-128"/>
                          <a:ea typeface="メイリオ" panose="020B0604030504040204" pitchFamily="50" charset="-128"/>
                        </a:rPr>
                        <a:t> Thomson</a:t>
                      </a:r>
                      <a:endParaRPr kumimoji="1" lang="ja-JP" altLang="en-US" sz="1400" dirty="0">
                        <a:latin typeface="メイリオ" panose="020B0604030504040204" pitchFamily="50" charset="-128"/>
                        <a:ea typeface="メイリオ" panose="020B0604030504040204" pitchFamily="50" charset="-128"/>
                      </a:endParaRPr>
                    </a:p>
                  </p:txBody>
                </p:sp>
              </p:grpSp>
              <p:sp>
                <p:nvSpPr>
                  <p:cNvPr id="10" name="下矢印 9"/>
                  <p:cNvSpPr/>
                  <p:nvPr/>
                </p:nvSpPr>
                <p:spPr>
                  <a:xfrm flipV="1">
                    <a:off x="5084314" y="1406150"/>
                    <a:ext cx="176756" cy="758638"/>
                  </a:xfrm>
                  <a:prstGeom prst="downArrow">
                    <a:avLst/>
                  </a:prstGeom>
                </p:spPr>
                <p:style>
                  <a:lnRef idx="1">
                    <a:schemeClr val="accent5"/>
                  </a:lnRef>
                  <a:fillRef idx="3">
                    <a:schemeClr val="accent5"/>
                  </a:fillRef>
                  <a:effectRef idx="2">
                    <a:schemeClr val="accent5"/>
                  </a:effectRef>
                  <a:fontRef idx="minor">
                    <a:schemeClr val="lt1"/>
                  </a:fontRef>
                </p:style>
                <p:txBody>
                  <a:bodyPr rtlCol="0" anchor="ctr"/>
                  <a:lstStyle/>
                  <a:p>
                    <a:pPr algn="ctr"/>
                    <a:endParaRPr kumimoji="1" lang="ja-JP" altLang="en-US"/>
                  </a:p>
                </p:txBody>
              </p:sp>
              <p:sp>
                <p:nvSpPr>
                  <p:cNvPr id="34" name="テキスト ボックス 33"/>
                  <p:cNvSpPr txBox="1"/>
                  <p:nvPr/>
                </p:nvSpPr>
                <p:spPr>
                  <a:xfrm>
                    <a:off x="5312604" y="1330583"/>
                    <a:ext cx="1726819" cy="369332"/>
                  </a:xfrm>
                  <a:prstGeom prst="rect">
                    <a:avLst/>
                  </a:prstGeom>
                  <a:noFill/>
                </p:spPr>
                <p:txBody>
                  <a:bodyPr wrap="none" rtlCol="0">
                    <a:spAutoFit/>
                  </a:bodyPr>
                  <a:lstStyle/>
                  <a:p>
                    <a:r>
                      <a:rPr kumimoji="1" lang="en-US" altLang="ja-JP" dirty="0" smtClean="0">
                        <a:latin typeface="メイリオ" panose="020B0604030504040204" pitchFamily="50" charset="-128"/>
                        <a:ea typeface="メイリオ" panose="020B0604030504040204" pitchFamily="50" charset="-128"/>
                      </a:rPr>
                      <a:t>Hollow profile</a:t>
                    </a:r>
                    <a:endParaRPr kumimoji="1" lang="ja-JP" altLang="en-US" dirty="0">
                      <a:latin typeface="メイリオ" panose="020B0604030504040204" pitchFamily="50" charset="-128"/>
                      <a:ea typeface="メイリオ" panose="020B0604030504040204" pitchFamily="50" charset="-128"/>
                    </a:endParaRPr>
                  </a:p>
                </p:txBody>
              </p:sp>
            </p:grpSp>
            <p:sp>
              <p:nvSpPr>
                <p:cNvPr id="38" name="テキスト ボックス 37"/>
                <p:cNvSpPr txBox="1"/>
                <p:nvPr/>
              </p:nvSpPr>
              <p:spPr>
                <a:xfrm>
                  <a:off x="3093404" y="989183"/>
                  <a:ext cx="566181" cy="369332"/>
                </a:xfrm>
                <a:prstGeom prst="rect">
                  <a:avLst/>
                </a:prstGeom>
                <a:noFill/>
              </p:spPr>
              <p:txBody>
                <a:bodyPr wrap="none" rtlCol="0">
                  <a:spAutoFit/>
                </a:bodyPr>
                <a:lstStyle/>
                <a:p>
                  <a:r>
                    <a:rPr kumimoji="1" lang="en-US" altLang="ja-JP" dirty="0" smtClean="0">
                      <a:latin typeface="メイリオ" panose="020B0604030504040204" pitchFamily="50" charset="-128"/>
                      <a:ea typeface="メイリオ" panose="020B0604030504040204" pitchFamily="50" charset="-128"/>
                    </a:rPr>
                    <a:t>FIR</a:t>
                  </a:r>
                  <a:endParaRPr kumimoji="1" lang="ja-JP" altLang="en-US" dirty="0">
                    <a:latin typeface="メイリオ" panose="020B0604030504040204" pitchFamily="50" charset="-128"/>
                    <a:ea typeface="メイリオ" panose="020B0604030504040204" pitchFamily="50" charset="-128"/>
                  </a:endParaRPr>
                </a:p>
              </p:txBody>
            </p:sp>
            <p:sp>
              <p:nvSpPr>
                <p:cNvPr id="39" name="テキスト ボックス 38"/>
                <p:cNvSpPr txBox="1"/>
                <p:nvPr/>
              </p:nvSpPr>
              <p:spPr>
                <a:xfrm>
                  <a:off x="2700668" y="1430779"/>
                  <a:ext cx="958917" cy="369332"/>
                </a:xfrm>
                <a:prstGeom prst="rect">
                  <a:avLst/>
                </a:prstGeom>
                <a:noFill/>
              </p:spPr>
              <p:txBody>
                <a:bodyPr wrap="none" rtlCol="0">
                  <a:spAutoFit/>
                </a:bodyPr>
                <a:lstStyle/>
                <a:p>
                  <a:r>
                    <a:rPr lang="en-US" altLang="ja-JP" dirty="0" smtClean="0">
                      <a:latin typeface="メイリオ" panose="020B0604030504040204" pitchFamily="50" charset="-128"/>
                      <a:ea typeface="メイリオ" panose="020B0604030504040204" pitchFamily="50" charset="-128"/>
                    </a:rPr>
                    <a:t>MICR</a:t>
                  </a:r>
                  <a:r>
                    <a:rPr lang="en-US" altLang="ja-JP" dirty="0">
                      <a:latin typeface="メイリオ" panose="020B0604030504040204" pitchFamily="50" charset="-128"/>
                      <a:ea typeface="メイリオ" panose="020B0604030504040204" pitchFamily="50" charset="-128"/>
                    </a:rPr>
                    <a:t>O</a:t>
                  </a:r>
                  <a:endParaRPr kumimoji="1" lang="ja-JP" altLang="en-US" dirty="0">
                    <a:latin typeface="メイリオ" panose="020B0604030504040204" pitchFamily="50" charset="-128"/>
                    <a:ea typeface="メイリオ" panose="020B0604030504040204" pitchFamily="50" charset="-128"/>
                  </a:endParaRPr>
                </a:p>
              </p:txBody>
            </p:sp>
          </p:grpSp>
          <p:pic>
            <p:nvPicPr>
              <p:cNvPr id="51" name="図 50"/>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5981031" y="4106309"/>
                <a:ext cx="3376496" cy="1812280"/>
              </a:xfrm>
              <a:prstGeom prst="rect">
                <a:avLst/>
              </a:prstGeom>
            </p:spPr>
          </p:pic>
          <p:pic>
            <p:nvPicPr>
              <p:cNvPr id="56" name="図 55"/>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10193" y="4106309"/>
                <a:ext cx="3376496" cy="1812280"/>
              </a:xfrm>
              <a:prstGeom prst="rect">
                <a:avLst/>
              </a:prstGeom>
            </p:spPr>
          </p:pic>
          <p:pic>
            <p:nvPicPr>
              <p:cNvPr id="57" name="図 56"/>
              <p:cNvPicPr>
                <a:picLocks noChangeAspect="1"/>
              </p:cNvPicPr>
              <p:nvPr/>
            </p:nvPicPr>
            <p:blipFill>
              <a:blip r:embed="rId5" cstate="print">
                <a:extLst>
                  <a:ext uri="{28A0092B-C50C-407E-A947-70E740481C1C}">
                    <a14:useLocalDpi xmlns:a14="http://schemas.microsoft.com/office/drawing/2010/main" xmlns="" val="0"/>
                  </a:ext>
                </a:extLst>
              </a:blip>
              <a:stretch>
                <a:fillRect/>
              </a:stretch>
            </p:blipFill>
            <p:spPr>
              <a:xfrm>
                <a:off x="2995612" y="4106309"/>
                <a:ext cx="3376496" cy="1812280"/>
              </a:xfrm>
              <a:prstGeom prst="rect">
                <a:avLst/>
              </a:prstGeom>
            </p:spPr>
          </p:pic>
        </p:grpSp>
        <p:grpSp>
          <p:nvGrpSpPr>
            <p:cNvPr id="64" name="グループ化 63"/>
            <p:cNvGrpSpPr/>
            <p:nvPr/>
          </p:nvGrpSpPr>
          <p:grpSpPr>
            <a:xfrm>
              <a:off x="382877" y="1074656"/>
              <a:ext cx="5248556" cy="1423449"/>
              <a:chOff x="382877" y="1074656"/>
              <a:chExt cx="5248556" cy="1423449"/>
            </a:xfrm>
          </p:grpSpPr>
          <p:pic>
            <p:nvPicPr>
              <p:cNvPr id="50" name="図 49"/>
              <p:cNvPicPr>
                <a:picLocks noChangeAspect="1"/>
              </p:cNvPicPr>
              <p:nvPr/>
            </p:nvPicPr>
            <p:blipFill rotWithShape="1">
              <a:blip r:embed="rId6" cstate="print"/>
              <a:srcRect t="12305" b="25658"/>
              <a:stretch/>
            </p:blipFill>
            <p:spPr>
              <a:xfrm>
                <a:off x="382877" y="1074656"/>
                <a:ext cx="5248556" cy="1423449"/>
              </a:xfrm>
              <a:prstGeom prst="rect">
                <a:avLst/>
              </a:prstGeom>
            </p:spPr>
          </p:pic>
          <p:grpSp>
            <p:nvGrpSpPr>
              <p:cNvPr id="63" name="グループ化 62"/>
              <p:cNvGrpSpPr/>
              <p:nvPr/>
            </p:nvGrpSpPr>
            <p:grpSpPr>
              <a:xfrm>
                <a:off x="2142658" y="2057601"/>
                <a:ext cx="734343" cy="352688"/>
                <a:chOff x="2142658" y="2057601"/>
                <a:chExt cx="734343" cy="352688"/>
              </a:xfrm>
            </p:grpSpPr>
            <p:sp>
              <p:nvSpPr>
                <p:cNvPr id="61" name="正方形/長方形 60"/>
                <p:cNvSpPr/>
                <p:nvPr/>
              </p:nvSpPr>
              <p:spPr>
                <a:xfrm>
                  <a:off x="2337847" y="2299424"/>
                  <a:ext cx="343967" cy="110865"/>
                </a:xfrm>
                <a:prstGeom prst="rect">
                  <a:avLst/>
                </a:prstGeom>
                <a:solidFill>
                  <a:srgbClr val="003ADE">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2" name="テキスト ボックス 61"/>
                <p:cNvSpPr txBox="1"/>
                <p:nvPr/>
              </p:nvSpPr>
              <p:spPr>
                <a:xfrm>
                  <a:off x="2142658" y="2057601"/>
                  <a:ext cx="734343" cy="307777"/>
                </a:xfrm>
                <a:prstGeom prst="rect">
                  <a:avLst/>
                </a:prstGeom>
                <a:noFill/>
              </p:spPr>
              <p:txBody>
                <a:bodyPr wrap="square" rtlCol="0">
                  <a:spAutoFit/>
                </a:bodyPr>
                <a:lstStyle/>
                <a:p>
                  <a:r>
                    <a:rPr kumimoji="1" lang="en-US" altLang="ja-JP" sz="1400" dirty="0" smtClean="0">
                      <a:latin typeface="メイリオ" panose="020B0604030504040204" pitchFamily="50" charset="-128"/>
                      <a:ea typeface="メイリオ" panose="020B0604030504040204" pitchFamily="50" charset="-128"/>
                    </a:rPr>
                    <a:t>HIGP</a:t>
                  </a:r>
                  <a:endParaRPr kumimoji="1" lang="ja-JP" altLang="en-US" sz="1400" dirty="0">
                    <a:latin typeface="メイリオ" panose="020B0604030504040204" pitchFamily="50" charset="-128"/>
                    <a:ea typeface="メイリオ" panose="020B0604030504040204" pitchFamily="50" charset="-128"/>
                  </a:endParaRPr>
                </a:p>
              </p:txBody>
            </p:sp>
          </p:grpSp>
        </p:grpSp>
      </p:grpSp>
    </p:spTree>
    <p:extLst>
      <p:ext uri="{BB962C8B-B14F-4D97-AF65-F5344CB8AC3E}">
        <p14:creationId xmlns:p14="http://schemas.microsoft.com/office/powerpoint/2010/main" xmlns="" val="33773382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kumimoji="1" lang="en-US" altLang="ja-JP" sz="2700" b="1" dirty="0" smtClean="0">
                <a:solidFill>
                  <a:srgbClr val="FFFF00"/>
                </a:solidFill>
              </a:rPr>
              <a:t>HIGP</a:t>
            </a:r>
            <a:r>
              <a:rPr lang="ja-JP" altLang="en-US" sz="2700" dirty="0" smtClean="0"/>
              <a:t>入射前後におけるプラズマの変化</a:t>
            </a:r>
            <a:endParaRPr kumimoji="1" lang="ja-JP" altLang="en-US" dirty="0"/>
          </a:p>
        </p:txBody>
      </p:sp>
      <p:sp>
        <p:nvSpPr>
          <p:cNvPr id="81" name="スライド番号プレースホルダー 80"/>
          <p:cNvSpPr>
            <a:spLocks noGrp="1"/>
          </p:cNvSpPr>
          <p:nvPr>
            <p:ph type="sldNum" sz="quarter" idx="12"/>
          </p:nvPr>
        </p:nvSpPr>
        <p:spPr>
          <a:xfrm>
            <a:off x="6457950" y="6330516"/>
            <a:ext cx="2057400" cy="365125"/>
          </a:xfrm>
        </p:spPr>
        <p:txBody>
          <a:bodyPr/>
          <a:lstStyle/>
          <a:p>
            <a:fld id="{5C7CE967-C6E2-4D30-8B17-84E51F4B1B8D}" type="slidenum">
              <a:rPr kumimoji="1" lang="ja-JP" altLang="en-US" smtClean="0"/>
              <a:pPr/>
              <a:t>15</a:t>
            </a:fld>
            <a:endParaRPr kumimoji="1" lang="ja-JP" altLang="en-US" dirty="0"/>
          </a:p>
        </p:txBody>
      </p:sp>
      <p:sp>
        <p:nvSpPr>
          <p:cNvPr id="85" name="正方形/長方形 84"/>
          <p:cNvSpPr/>
          <p:nvPr/>
        </p:nvSpPr>
        <p:spPr>
          <a:xfrm>
            <a:off x="241385" y="4772801"/>
            <a:ext cx="5297343" cy="1477328"/>
          </a:xfrm>
          <a:prstGeom prst="rect">
            <a:avLst/>
          </a:prstGeom>
        </p:spPr>
        <p:txBody>
          <a:bodyPr wrap="square">
            <a:spAutoFit/>
          </a:bodyPr>
          <a:lstStyle/>
          <a:p>
            <a:pPr marL="214313" indent="-214313">
              <a:buFont typeface="Wingdings" panose="05000000000000000000" pitchFamily="2" charset="2"/>
              <a:buChar char="Ø"/>
            </a:pPr>
            <a:r>
              <a:rPr lang="en-US" altLang="ja-JP" dirty="0" smtClean="0">
                <a:latin typeface="メイリオ" panose="020B0604030504040204" pitchFamily="50" charset="-128"/>
                <a:ea typeface="メイリオ" panose="020B0604030504040204" pitchFamily="50" charset="-128"/>
              </a:rPr>
              <a:t>HIGP</a:t>
            </a:r>
            <a:r>
              <a:rPr lang="ja-JP" altLang="en-US" dirty="0" smtClean="0">
                <a:latin typeface="メイリオ" panose="020B0604030504040204" pitchFamily="50" charset="-128"/>
                <a:ea typeface="メイリオ" panose="020B0604030504040204" pitchFamily="50" charset="-128"/>
              </a:rPr>
              <a:t>入射後、密度分布形状はホローになる。</a:t>
            </a:r>
            <a:endParaRPr lang="en-US" altLang="ja-JP" dirty="0" smtClean="0">
              <a:latin typeface="メイリオ" panose="020B0604030504040204" pitchFamily="50" charset="-128"/>
              <a:ea typeface="メイリオ" panose="020B0604030504040204" pitchFamily="50" charset="-128"/>
            </a:endParaRPr>
          </a:p>
          <a:p>
            <a:pPr marL="214313" indent="-214313">
              <a:buFont typeface="Wingdings" panose="05000000000000000000" pitchFamily="2" charset="2"/>
              <a:buChar char="Ø"/>
            </a:pPr>
            <a:r>
              <a:rPr lang="ja-JP" altLang="en-US" dirty="0" smtClean="0">
                <a:latin typeface="メイリオ" panose="020B0604030504040204" pitchFamily="50" charset="-128"/>
                <a:ea typeface="メイリオ" panose="020B0604030504040204" pitchFamily="50" charset="-128"/>
              </a:rPr>
              <a:t>その後一定となった後蓄積エネルギーが回復するタイミングで再びピークな形状になる。</a:t>
            </a:r>
            <a:endParaRPr lang="en-US" altLang="ja-JP" dirty="0" smtClean="0">
              <a:latin typeface="メイリオ" panose="020B0604030504040204" pitchFamily="50" charset="-128"/>
              <a:ea typeface="メイリオ" panose="020B0604030504040204" pitchFamily="50" charset="-128"/>
            </a:endParaRPr>
          </a:p>
          <a:p>
            <a:pPr marL="214313" indent="-214313">
              <a:buFont typeface="Wingdings" panose="05000000000000000000" pitchFamily="2" charset="2"/>
              <a:buChar char="Ø"/>
            </a:pPr>
            <a:r>
              <a:rPr lang="ja-JP" altLang="en-US" dirty="0">
                <a:latin typeface="メイリオ" panose="020B0604030504040204" pitchFamily="50" charset="-128"/>
                <a:ea typeface="メイリオ" panose="020B0604030504040204" pitchFamily="50" charset="-128"/>
              </a:rPr>
              <a:t>密度</a:t>
            </a:r>
            <a:r>
              <a:rPr lang="ja-JP" altLang="en-US" dirty="0" smtClean="0">
                <a:latin typeface="メイリオ" panose="020B0604030504040204" pitchFamily="50" charset="-128"/>
                <a:ea typeface="メイリオ" panose="020B0604030504040204" pitchFamily="50" charset="-128"/>
              </a:rPr>
              <a:t>は、</a:t>
            </a:r>
            <a:r>
              <a:rPr lang="en-US" altLang="ja-JP" dirty="0" smtClean="0">
                <a:latin typeface="メイリオ" panose="020B0604030504040204" pitchFamily="50" charset="-128"/>
                <a:ea typeface="メイリオ" panose="020B0604030504040204" pitchFamily="50" charset="-128"/>
              </a:rPr>
              <a:t>HIGP</a:t>
            </a:r>
            <a:r>
              <a:rPr lang="ja-JP" altLang="en-US" dirty="0" smtClean="0">
                <a:latin typeface="メイリオ" panose="020B0604030504040204" pitchFamily="50" charset="-128"/>
                <a:ea typeface="メイリオ" panose="020B0604030504040204" pitchFamily="50" charset="-128"/>
              </a:rPr>
              <a:t>直後に上昇するが、その後は大きく変化しない。</a:t>
            </a:r>
            <a:endParaRPr lang="en-US" altLang="ja-JP" dirty="0" smtClean="0">
              <a:latin typeface="メイリオ" panose="020B0604030504040204" pitchFamily="50" charset="-128"/>
              <a:ea typeface="メイリオ" panose="020B0604030504040204" pitchFamily="50" charset="-128"/>
            </a:endParaRPr>
          </a:p>
        </p:txBody>
      </p:sp>
      <p:sp>
        <p:nvSpPr>
          <p:cNvPr id="4" name="下矢印 3"/>
          <p:cNvSpPr/>
          <p:nvPr/>
        </p:nvSpPr>
        <p:spPr>
          <a:xfrm>
            <a:off x="4793672" y="1252975"/>
            <a:ext cx="220134" cy="558800"/>
          </a:xfrm>
          <a:prstGeom prst="downArrow">
            <a:avLst/>
          </a:prstGeom>
        </p:spPr>
        <p:style>
          <a:lnRef idx="1">
            <a:schemeClr val="accent5"/>
          </a:lnRef>
          <a:fillRef idx="3">
            <a:schemeClr val="accent5"/>
          </a:fillRef>
          <a:effectRef idx="2">
            <a:schemeClr val="accent5"/>
          </a:effectRef>
          <a:fontRef idx="minor">
            <a:schemeClr val="lt1"/>
          </a:fontRef>
        </p:style>
        <p:txBody>
          <a:bodyPr rtlCol="0" anchor="ctr"/>
          <a:lstStyle/>
          <a:p>
            <a:pPr algn="ctr"/>
            <a:endParaRPr kumimoji="1" lang="ja-JP" altLang="en-US"/>
          </a:p>
        </p:txBody>
      </p:sp>
      <p:sp>
        <p:nvSpPr>
          <p:cNvPr id="6" name="テキスト ボックス 5"/>
          <p:cNvSpPr txBox="1"/>
          <p:nvPr/>
        </p:nvSpPr>
        <p:spPr>
          <a:xfrm>
            <a:off x="4909839" y="1694139"/>
            <a:ext cx="628890" cy="369332"/>
          </a:xfrm>
          <a:prstGeom prst="rect">
            <a:avLst/>
          </a:prstGeom>
          <a:noFill/>
        </p:spPr>
        <p:txBody>
          <a:bodyPr wrap="none" rtlCol="0">
            <a:spAutoFit/>
          </a:bodyPr>
          <a:lstStyle/>
          <a:p>
            <a:r>
              <a:rPr kumimoji="1" lang="en-US" altLang="ja-JP" dirty="0" smtClean="0"/>
              <a:t>Peak</a:t>
            </a:r>
            <a:endParaRPr kumimoji="1" lang="ja-JP" altLang="en-US" dirty="0"/>
          </a:p>
        </p:txBody>
      </p:sp>
      <p:cxnSp>
        <p:nvCxnSpPr>
          <p:cNvPr id="9" name="直線コネクタ 8"/>
          <p:cNvCxnSpPr/>
          <p:nvPr/>
        </p:nvCxnSpPr>
        <p:spPr>
          <a:xfrm flipV="1">
            <a:off x="1969293" y="1238183"/>
            <a:ext cx="0" cy="2464499"/>
          </a:xfrm>
          <a:prstGeom prst="line">
            <a:avLst/>
          </a:prstGeom>
          <a:ln w="28575">
            <a:solidFill>
              <a:srgbClr val="3333FF"/>
            </a:solidFill>
          </a:ln>
        </p:spPr>
        <p:style>
          <a:lnRef idx="1">
            <a:schemeClr val="accent1"/>
          </a:lnRef>
          <a:fillRef idx="0">
            <a:schemeClr val="accent1"/>
          </a:fillRef>
          <a:effectRef idx="0">
            <a:schemeClr val="accent1"/>
          </a:effectRef>
          <a:fontRef idx="minor">
            <a:schemeClr val="tx1"/>
          </a:fontRef>
        </p:style>
      </p:cxnSp>
      <p:cxnSp>
        <p:nvCxnSpPr>
          <p:cNvPr id="27" name="直線コネクタ 26"/>
          <p:cNvCxnSpPr/>
          <p:nvPr/>
        </p:nvCxnSpPr>
        <p:spPr>
          <a:xfrm flipV="1">
            <a:off x="2355610" y="1227550"/>
            <a:ext cx="0" cy="2464499"/>
          </a:xfrm>
          <a:prstGeom prst="line">
            <a:avLst/>
          </a:prstGeom>
          <a:ln w="28575">
            <a:solidFill>
              <a:srgbClr val="3333FF"/>
            </a:solidFill>
          </a:ln>
        </p:spPr>
        <p:style>
          <a:lnRef idx="1">
            <a:schemeClr val="accent1"/>
          </a:lnRef>
          <a:fillRef idx="0">
            <a:schemeClr val="accent1"/>
          </a:fillRef>
          <a:effectRef idx="0">
            <a:schemeClr val="accent1"/>
          </a:effectRef>
          <a:fontRef idx="minor">
            <a:schemeClr val="tx1"/>
          </a:fontRef>
        </p:style>
      </p:cxnSp>
      <p:cxnSp>
        <p:nvCxnSpPr>
          <p:cNvPr id="28" name="直線コネクタ 27"/>
          <p:cNvCxnSpPr/>
          <p:nvPr/>
        </p:nvCxnSpPr>
        <p:spPr>
          <a:xfrm flipV="1">
            <a:off x="3939860" y="1209828"/>
            <a:ext cx="0" cy="2464499"/>
          </a:xfrm>
          <a:prstGeom prst="line">
            <a:avLst/>
          </a:prstGeom>
          <a:ln w="28575">
            <a:solidFill>
              <a:srgbClr val="3333FF"/>
            </a:solidFill>
          </a:ln>
        </p:spPr>
        <p:style>
          <a:lnRef idx="1">
            <a:schemeClr val="accent1"/>
          </a:lnRef>
          <a:fillRef idx="0">
            <a:schemeClr val="accent1"/>
          </a:fillRef>
          <a:effectRef idx="0">
            <a:schemeClr val="accent1"/>
          </a:effectRef>
          <a:fontRef idx="minor">
            <a:schemeClr val="tx1"/>
          </a:fontRef>
        </p:style>
      </p:cxnSp>
      <p:grpSp>
        <p:nvGrpSpPr>
          <p:cNvPr id="10" name="グループ化 9"/>
          <p:cNvGrpSpPr/>
          <p:nvPr/>
        </p:nvGrpSpPr>
        <p:grpSpPr>
          <a:xfrm>
            <a:off x="141545" y="563633"/>
            <a:ext cx="6552885" cy="4165757"/>
            <a:chOff x="141545" y="563633"/>
            <a:chExt cx="6552885" cy="4165757"/>
          </a:xfrm>
        </p:grpSpPr>
        <p:grpSp>
          <p:nvGrpSpPr>
            <p:cNvPr id="7" name="グループ化 6"/>
            <p:cNvGrpSpPr/>
            <p:nvPr/>
          </p:nvGrpSpPr>
          <p:grpSpPr>
            <a:xfrm>
              <a:off x="141545" y="563633"/>
              <a:ext cx="6552885" cy="3790958"/>
              <a:chOff x="141545" y="563633"/>
              <a:chExt cx="6552885" cy="3790958"/>
            </a:xfrm>
          </p:grpSpPr>
          <p:grpSp>
            <p:nvGrpSpPr>
              <p:cNvPr id="3" name="グループ化 2"/>
              <p:cNvGrpSpPr/>
              <p:nvPr/>
            </p:nvGrpSpPr>
            <p:grpSpPr>
              <a:xfrm>
                <a:off x="141545" y="563633"/>
                <a:ext cx="6552885" cy="3790958"/>
                <a:chOff x="415865" y="746513"/>
                <a:chExt cx="6552885" cy="3790958"/>
              </a:xfrm>
            </p:grpSpPr>
            <p:grpSp>
              <p:nvGrpSpPr>
                <p:cNvPr id="63" name="グループ化 62"/>
                <p:cNvGrpSpPr/>
                <p:nvPr/>
              </p:nvGrpSpPr>
              <p:grpSpPr>
                <a:xfrm>
                  <a:off x="415865" y="746513"/>
                  <a:ext cx="6550997" cy="3136035"/>
                  <a:chOff x="415865" y="746513"/>
                  <a:chExt cx="6550997" cy="3136035"/>
                </a:xfrm>
              </p:grpSpPr>
              <p:pic>
                <p:nvPicPr>
                  <p:cNvPr id="64" name="図 63"/>
                  <p:cNvPicPr>
                    <a:picLocks noChangeAspect="1"/>
                  </p:cNvPicPr>
                  <p:nvPr/>
                </p:nvPicPr>
                <p:blipFill>
                  <a:blip r:embed="rId2" cstate="print"/>
                  <a:stretch>
                    <a:fillRect/>
                  </a:stretch>
                </p:blipFill>
                <p:spPr>
                  <a:xfrm>
                    <a:off x="415865" y="746513"/>
                    <a:ext cx="6550997" cy="1978601"/>
                  </a:xfrm>
                  <a:prstGeom prst="rect">
                    <a:avLst/>
                  </a:prstGeom>
                </p:spPr>
              </p:pic>
              <p:grpSp>
                <p:nvGrpSpPr>
                  <p:cNvPr id="72" name="グループ化 71"/>
                  <p:cNvGrpSpPr/>
                  <p:nvPr/>
                </p:nvGrpSpPr>
                <p:grpSpPr>
                  <a:xfrm>
                    <a:off x="422620" y="1075579"/>
                    <a:ext cx="6539533" cy="2806969"/>
                    <a:chOff x="416008" y="1613367"/>
                    <a:chExt cx="7206097" cy="3093082"/>
                  </a:xfrm>
                </p:grpSpPr>
                <p:grpSp>
                  <p:nvGrpSpPr>
                    <p:cNvPr id="73" name="グループ化 72"/>
                    <p:cNvGrpSpPr/>
                    <p:nvPr/>
                  </p:nvGrpSpPr>
                  <p:grpSpPr>
                    <a:xfrm>
                      <a:off x="889335" y="1613367"/>
                      <a:ext cx="2208393" cy="3093082"/>
                      <a:chOff x="1078518" y="1870994"/>
                      <a:chExt cx="2208393" cy="3093082"/>
                    </a:xfrm>
                  </p:grpSpPr>
                  <p:grpSp>
                    <p:nvGrpSpPr>
                      <p:cNvPr id="75" name="グループ化 74"/>
                      <p:cNvGrpSpPr/>
                      <p:nvPr/>
                    </p:nvGrpSpPr>
                    <p:grpSpPr>
                      <a:xfrm>
                        <a:off x="2611795" y="1908716"/>
                        <a:ext cx="675116" cy="3055360"/>
                        <a:chOff x="2709072" y="2803661"/>
                        <a:chExt cx="675116" cy="3055360"/>
                      </a:xfrm>
                    </p:grpSpPr>
                    <p:sp>
                      <p:nvSpPr>
                        <p:cNvPr id="77" name="正方形/長方形 76"/>
                        <p:cNvSpPr/>
                        <p:nvPr/>
                      </p:nvSpPr>
                      <p:spPr>
                        <a:xfrm>
                          <a:off x="2818277" y="3136899"/>
                          <a:ext cx="412224" cy="2722122"/>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50" dirty="0">
                            <a:latin typeface="メイリオ" panose="020B0604030504040204" pitchFamily="50" charset="-128"/>
                            <a:ea typeface="メイリオ" panose="020B0604030504040204" pitchFamily="50" charset="-128"/>
                          </a:endParaRPr>
                        </a:p>
                      </p:txBody>
                    </p:sp>
                    <p:sp>
                      <p:nvSpPr>
                        <p:cNvPr id="78" name="テキスト ボックス 77"/>
                        <p:cNvSpPr txBox="1"/>
                        <p:nvPr/>
                      </p:nvSpPr>
                      <p:spPr>
                        <a:xfrm>
                          <a:off x="2709072" y="2803661"/>
                          <a:ext cx="675116" cy="330669"/>
                        </a:xfrm>
                        <a:prstGeom prst="rect">
                          <a:avLst/>
                        </a:prstGeom>
                        <a:noFill/>
                        <a:ln w="38100">
                          <a:noFill/>
                        </a:ln>
                      </p:spPr>
                      <p:txBody>
                        <a:bodyPr wrap="none" rtlCol="0">
                          <a:spAutoFit/>
                        </a:bodyPr>
                        <a:lstStyle/>
                        <a:p>
                          <a:pPr algn="ctr"/>
                          <a:r>
                            <a:rPr lang="en-US" altLang="ja-JP" sz="1350" dirty="0">
                              <a:latin typeface="メイリオ" panose="020B0604030504040204" pitchFamily="50" charset="-128"/>
                              <a:ea typeface="メイリオ" panose="020B0604030504040204" pitchFamily="50" charset="-128"/>
                            </a:rPr>
                            <a:t>HIGP</a:t>
                          </a:r>
                          <a:endParaRPr lang="ja-JP" altLang="en-US" sz="1350" dirty="0">
                            <a:latin typeface="メイリオ" panose="020B0604030504040204" pitchFamily="50" charset="-128"/>
                            <a:ea typeface="メイリオ" panose="020B0604030504040204" pitchFamily="50" charset="-128"/>
                          </a:endParaRPr>
                        </a:p>
                      </p:txBody>
                    </p:sp>
                  </p:grpSp>
                  <p:sp>
                    <p:nvSpPr>
                      <p:cNvPr id="76" name="テキスト ボックス 75"/>
                      <p:cNvSpPr txBox="1"/>
                      <p:nvPr/>
                    </p:nvSpPr>
                    <p:spPr>
                      <a:xfrm>
                        <a:off x="1078518" y="1870994"/>
                        <a:ext cx="1351225" cy="430887"/>
                      </a:xfrm>
                      <a:prstGeom prst="rect">
                        <a:avLst/>
                      </a:prstGeom>
                      <a:noFill/>
                    </p:spPr>
                    <p:txBody>
                      <a:bodyPr wrap="none" rtlCol="0">
                        <a:spAutoFit/>
                      </a:bodyPr>
                      <a:lstStyle/>
                      <a:p>
                        <a:r>
                          <a:rPr lang="en-US" altLang="ja-JP" sz="1500" dirty="0">
                            <a:latin typeface="メイリオ" panose="020B0604030504040204" pitchFamily="50" charset="-128"/>
                            <a:ea typeface="メイリオ" panose="020B0604030504040204" pitchFamily="50" charset="-128"/>
                          </a:rPr>
                          <a:t>HJ58342</a:t>
                        </a:r>
                        <a:endParaRPr lang="ja-JP" altLang="en-US" sz="1500" dirty="0">
                          <a:latin typeface="メイリオ" panose="020B0604030504040204" pitchFamily="50" charset="-128"/>
                          <a:ea typeface="メイリオ" panose="020B0604030504040204" pitchFamily="50" charset="-128"/>
                        </a:endParaRPr>
                      </a:p>
                    </p:txBody>
                  </p:sp>
                </p:grpSp>
                <p:pic>
                  <p:nvPicPr>
                    <p:cNvPr id="74" name="図 73"/>
                    <p:cNvPicPr>
                      <a:picLocks noChangeAspect="1"/>
                    </p:cNvPicPr>
                    <p:nvPr/>
                  </p:nvPicPr>
                  <p:blipFill>
                    <a:blip r:embed="rId3" cstate="print"/>
                    <a:stretch>
                      <a:fillRect/>
                    </a:stretch>
                  </p:blipFill>
                  <p:spPr>
                    <a:xfrm>
                      <a:off x="416008" y="2654730"/>
                      <a:ext cx="7206097" cy="1804572"/>
                    </a:xfrm>
                    <a:prstGeom prst="rect">
                      <a:avLst/>
                    </a:prstGeom>
                  </p:spPr>
                </p:pic>
              </p:grpSp>
            </p:grpSp>
            <p:pic>
              <p:nvPicPr>
                <p:cNvPr id="23" name="図 22"/>
                <p:cNvPicPr>
                  <a:picLocks noChangeAspect="1"/>
                </p:cNvPicPr>
                <p:nvPr/>
              </p:nvPicPr>
              <p:blipFill>
                <a:blip r:embed="rId4" cstate="print"/>
                <a:stretch>
                  <a:fillRect/>
                </a:stretch>
              </p:blipFill>
              <p:spPr>
                <a:xfrm>
                  <a:off x="423295" y="2896951"/>
                  <a:ext cx="6545455" cy="1640520"/>
                </a:xfrm>
                <a:prstGeom prst="rect">
                  <a:avLst/>
                </a:prstGeom>
              </p:spPr>
            </p:pic>
          </p:grpSp>
          <p:sp>
            <p:nvSpPr>
              <p:cNvPr id="5" name="テキスト ボックス 4"/>
              <p:cNvSpPr txBox="1"/>
              <p:nvPr/>
            </p:nvSpPr>
            <p:spPr>
              <a:xfrm>
                <a:off x="808398" y="1609058"/>
                <a:ext cx="1160895" cy="307777"/>
              </a:xfrm>
              <a:prstGeom prst="rect">
                <a:avLst/>
              </a:prstGeom>
              <a:noFill/>
            </p:spPr>
            <p:txBody>
              <a:bodyPr wrap="none" rtlCol="0">
                <a:spAutoFit/>
              </a:bodyPr>
              <a:lstStyle/>
              <a:p>
                <a:r>
                  <a:rPr kumimoji="1" lang="en-US" altLang="ja-JP" sz="1400" dirty="0" smtClean="0">
                    <a:latin typeface="メイリオ" panose="020B0604030504040204" pitchFamily="50" charset="-128"/>
                    <a:ea typeface="メイリオ" panose="020B0604030504040204" pitchFamily="50" charset="-128"/>
                  </a:rPr>
                  <a:t>FIR/MICRO</a:t>
                </a:r>
                <a:endParaRPr kumimoji="1" lang="ja-JP" altLang="en-US" sz="1400" dirty="0">
                  <a:latin typeface="メイリオ" panose="020B0604030504040204" pitchFamily="50" charset="-128"/>
                  <a:ea typeface="メイリオ" panose="020B0604030504040204" pitchFamily="50" charset="-128"/>
                </a:endParaRPr>
              </a:p>
            </p:txBody>
          </p:sp>
          <p:sp>
            <p:nvSpPr>
              <p:cNvPr id="22" name="テキスト ボックス 21"/>
              <p:cNvSpPr txBox="1"/>
              <p:nvPr/>
            </p:nvSpPr>
            <p:spPr>
              <a:xfrm>
                <a:off x="857950" y="2196817"/>
                <a:ext cx="784189" cy="307777"/>
              </a:xfrm>
              <a:prstGeom prst="rect">
                <a:avLst/>
              </a:prstGeom>
              <a:noFill/>
            </p:spPr>
            <p:txBody>
              <a:bodyPr wrap="none" rtlCol="0">
                <a:spAutoFit/>
              </a:bodyPr>
              <a:lstStyle/>
              <a:p>
                <a:r>
                  <a:rPr kumimoji="1" lang="en-US" altLang="ja-JP" sz="1400" dirty="0" smtClean="0">
                    <a:latin typeface="メイリオ" panose="020B0604030504040204" pitchFamily="50" charset="-128"/>
                    <a:ea typeface="メイリオ" panose="020B0604030504040204" pitchFamily="50" charset="-128"/>
                  </a:rPr>
                  <a:t>MICRO</a:t>
                </a:r>
                <a:endParaRPr kumimoji="1" lang="ja-JP" altLang="en-US" sz="1400" dirty="0">
                  <a:latin typeface="メイリオ" panose="020B0604030504040204" pitchFamily="50" charset="-128"/>
                  <a:ea typeface="メイリオ" panose="020B0604030504040204" pitchFamily="50" charset="-128"/>
                </a:endParaRPr>
              </a:p>
            </p:txBody>
          </p:sp>
          <p:sp>
            <p:nvSpPr>
              <p:cNvPr id="24" name="テキスト ボックス 23"/>
              <p:cNvSpPr txBox="1"/>
              <p:nvPr/>
            </p:nvSpPr>
            <p:spPr>
              <a:xfrm>
                <a:off x="857950" y="3096913"/>
                <a:ext cx="473206" cy="307777"/>
              </a:xfrm>
              <a:prstGeom prst="rect">
                <a:avLst/>
              </a:prstGeom>
              <a:noFill/>
            </p:spPr>
            <p:txBody>
              <a:bodyPr wrap="none" rtlCol="0">
                <a:spAutoFit/>
              </a:bodyPr>
              <a:lstStyle/>
              <a:p>
                <a:r>
                  <a:rPr kumimoji="1" lang="en-US" altLang="ja-JP" sz="1400" dirty="0" err="1" smtClean="0">
                    <a:latin typeface="メイリオ" panose="020B0604030504040204" pitchFamily="50" charset="-128"/>
                    <a:ea typeface="メイリオ" panose="020B0604030504040204" pitchFamily="50" charset="-128"/>
                  </a:rPr>
                  <a:t>Wp</a:t>
                </a:r>
                <a:endParaRPr kumimoji="1" lang="ja-JP" altLang="en-US" sz="1400" dirty="0">
                  <a:latin typeface="メイリオ" panose="020B0604030504040204" pitchFamily="50" charset="-128"/>
                  <a:ea typeface="メイリオ" panose="020B0604030504040204" pitchFamily="50" charset="-128"/>
                </a:endParaRPr>
              </a:p>
            </p:txBody>
          </p:sp>
        </p:grpSp>
        <p:grpSp>
          <p:nvGrpSpPr>
            <p:cNvPr id="29" name="グループ化 28"/>
            <p:cNvGrpSpPr/>
            <p:nvPr/>
          </p:nvGrpSpPr>
          <p:grpSpPr>
            <a:xfrm>
              <a:off x="1344008" y="4246957"/>
              <a:ext cx="2930266" cy="482433"/>
              <a:chOff x="1344008" y="4246957"/>
              <a:chExt cx="2930266" cy="482433"/>
            </a:xfrm>
          </p:grpSpPr>
          <p:sp>
            <p:nvSpPr>
              <p:cNvPr id="30" name="テキスト ボックス 29"/>
              <p:cNvSpPr txBox="1"/>
              <p:nvPr/>
            </p:nvSpPr>
            <p:spPr>
              <a:xfrm>
                <a:off x="1344008" y="4354591"/>
                <a:ext cx="915635" cy="369332"/>
              </a:xfrm>
              <a:prstGeom prst="rect">
                <a:avLst/>
              </a:prstGeom>
              <a:noFill/>
            </p:spPr>
            <p:txBody>
              <a:bodyPr wrap="none" rtlCol="0">
                <a:spAutoFit/>
              </a:bodyPr>
              <a:lstStyle/>
              <a:p>
                <a:r>
                  <a:rPr kumimoji="1" lang="en-US" altLang="ja-JP" dirty="0" smtClean="0">
                    <a:latin typeface="メイリオ" panose="020B0604030504040204" pitchFamily="50" charset="-128"/>
                    <a:ea typeface="メイリオ" panose="020B0604030504040204" pitchFamily="50" charset="-128"/>
                  </a:rPr>
                  <a:t>Before</a:t>
                </a:r>
                <a:endParaRPr kumimoji="1" lang="ja-JP" altLang="en-US" dirty="0">
                  <a:latin typeface="メイリオ" panose="020B0604030504040204" pitchFamily="50" charset="-128"/>
                  <a:ea typeface="メイリオ" panose="020B0604030504040204" pitchFamily="50" charset="-128"/>
                </a:endParaRPr>
              </a:p>
            </p:txBody>
          </p:sp>
          <p:sp>
            <p:nvSpPr>
              <p:cNvPr id="31" name="テキスト ボックス 30"/>
              <p:cNvSpPr txBox="1"/>
              <p:nvPr/>
            </p:nvSpPr>
            <p:spPr>
              <a:xfrm>
                <a:off x="2258084" y="4360058"/>
                <a:ext cx="870751" cy="369332"/>
              </a:xfrm>
              <a:prstGeom prst="rect">
                <a:avLst/>
              </a:prstGeom>
              <a:noFill/>
            </p:spPr>
            <p:txBody>
              <a:bodyPr wrap="none" rtlCol="0">
                <a:spAutoFit/>
              </a:bodyPr>
              <a:lstStyle/>
              <a:p>
                <a:r>
                  <a:rPr kumimoji="1" lang="en-US" altLang="ja-JP" dirty="0" smtClean="0">
                    <a:latin typeface="メイリオ" panose="020B0604030504040204" pitchFamily="50" charset="-128"/>
                    <a:ea typeface="メイリオ" panose="020B0604030504040204" pitchFamily="50" charset="-128"/>
                  </a:rPr>
                  <a:t>Decay</a:t>
                </a:r>
                <a:endParaRPr kumimoji="1" lang="ja-JP" altLang="en-US" dirty="0">
                  <a:latin typeface="メイリオ" panose="020B0604030504040204" pitchFamily="50" charset="-128"/>
                  <a:ea typeface="メイリオ" panose="020B0604030504040204" pitchFamily="50" charset="-128"/>
                </a:endParaRPr>
              </a:p>
            </p:txBody>
          </p:sp>
          <p:grpSp>
            <p:nvGrpSpPr>
              <p:cNvPr id="32" name="グループ化 31"/>
              <p:cNvGrpSpPr/>
              <p:nvPr/>
            </p:nvGrpSpPr>
            <p:grpSpPr>
              <a:xfrm>
                <a:off x="1574248" y="4246957"/>
                <a:ext cx="2577732" cy="20402"/>
                <a:chOff x="1574248" y="4246957"/>
                <a:chExt cx="2577732" cy="20402"/>
              </a:xfrm>
            </p:grpSpPr>
            <p:cxnSp>
              <p:nvCxnSpPr>
                <p:cNvPr id="35" name="直線矢印コネクタ 34"/>
                <p:cNvCxnSpPr/>
                <p:nvPr/>
              </p:nvCxnSpPr>
              <p:spPr>
                <a:xfrm flipV="1">
                  <a:off x="1574248" y="4264516"/>
                  <a:ext cx="486649" cy="2843"/>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36" name="直線矢印コネクタ 35"/>
                <p:cNvCxnSpPr/>
                <p:nvPr/>
              </p:nvCxnSpPr>
              <p:spPr>
                <a:xfrm flipV="1">
                  <a:off x="2095312" y="4253674"/>
                  <a:ext cx="1272089" cy="671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7" name="直線矢印コネクタ 36"/>
                <p:cNvCxnSpPr/>
                <p:nvPr/>
              </p:nvCxnSpPr>
              <p:spPr>
                <a:xfrm flipV="1">
                  <a:off x="3362112" y="4246957"/>
                  <a:ext cx="789868" cy="6710"/>
                </a:xfrm>
                <a:prstGeom prst="straightConnector1">
                  <a:avLst/>
                </a:prstGeom>
                <a:ln w="38100">
                  <a:solidFill>
                    <a:srgbClr val="00B050"/>
                  </a:solidFill>
                  <a:tailEnd type="triangle"/>
                </a:ln>
              </p:spPr>
              <p:style>
                <a:lnRef idx="1">
                  <a:schemeClr val="accent1"/>
                </a:lnRef>
                <a:fillRef idx="0">
                  <a:schemeClr val="accent1"/>
                </a:fillRef>
                <a:effectRef idx="0">
                  <a:schemeClr val="accent1"/>
                </a:effectRef>
                <a:fontRef idx="minor">
                  <a:schemeClr val="tx1"/>
                </a:fontRef>
              </p:style>
            </p:cxnSp>
          </p:grpSp>
          <p:sp>
            <p:nvSpPr>
              <p:cNvPr id="33" name="テキスト ボックス 32"/>
              <p:cNvSpPr txBox="1"/>
              <p:nvPr/>
            </p:nvSpPr>
            <p:spPr>
              <a:xfrm>
                <a:off x="3194940" y="4357247"/>
                <a:ext cx="1079334" cy="369332"/>
              </a:xfrm>
              <a:prstGeom prst="rect">
                <a:avLst/>
              </a:prstGeom>
              <a:noFill/>
            </p:spPr>
            <p:txBody>
              <a:bodyPr wrap="none" rtlCol="0">
                <a:spAutoFit/>
              </a:bodyPr>
              <a:lstStyle/>
              <a:p>
                <a:r>
                  <a:rPr lang="en-US" altLang="ja-JP" dirty="0" smtClean="0">
                    <a:latin typeface="メイリオ" panose="020B0604030504040204" pitchFamily="50" charset="-128"/>
                    <a:ea typeface="メイリオ" panose="020B0604030504040204" pitchFamily="50" charset="-128"/>
                  </a:rPr>
                  <a:t>Recover</a:t>
                </a:r>
                <a:endParaRPr kumimoji="1" lang="ja-JP" altLang="en-US" dirty="0">
                  <a:latin typeface="メイリオ" panose="020B0604030504040204" pitchFamily="50" charset="-128"/>
                  <a:ea typeface="メイリオ" panose="020B0604030504040204" pitchFamily="50" charset="-128"/>
                </a:endParaRPr>
              </a:p>
            </p:txBody>
          </p:sp>
        </p:grpSp>
      </p:grpSp>
    </p:spTree>
    <p:extLst>
      <p:ext uri="{BB962C8B-B14F-4D97-AF65-F5344CB8AC3E}">
        <p14:creationId xmlns:p14="http://schemas.microsoft.com/office/powerpoint/2010/main" xmlns="" val="96811331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lang="en-US" altLang="ja-JP" sz="2700" b="1" dirty="0">
                <a:solidFill>
                  <a:srgbClr val="FFFF00"/>
                </a:solidFill>
              </a:rPr>
              <a:t>HIGP</a:t>
            </a:r>
            <a:r>
              <a:rPr lang="ja-JP" altLang="en-US" sz="2700" dirty="0" smtClean="0"/>
              <a:t>入射前後におけるプラズマの変化</a:t>
            </a:r>
            <a:endParaRPr kumimoji="1" lang="ja-JP" altLang="en-US" dirty="0"/>
          </a:p>
        </p:txBody>
      </p:sp>
      <p:sp>
        <p:nvSpPr>
          <p:cNvPr id="81" name="スライド番号プレースホルダー 80"/>
          <p:cNvSpPr>
            <a:spLocks noGrp="1"/>
          </p:cNvSpPr>
          <p:nvPr>
            <p:ph type="sldNum" sz="quarter" idx="12"/>
          </p:nvPr>
        </p:nvSpPr>
        <p:spPr>
          <a:xfrm>
            <a:off x="6457950" y="6330516"/>
            <a:ext cx="2057400" cy="365125"/>
          </a:xfrm>
        </p:spPr>
        <p:txBody>
          <a:bodyPr/>
          <a:lstStyle/>
          <a:p>
            <a:fld id="{5C7CE967-C6E2-4D30-8B17-84E51F4B1B8D}" type="slidenum">
              <a:rPr kumimoji="1" lang="ja-JP" altLang="en-US" smtClean="0"/>
              <a:pPr/>
              <a:t>16</a:t>
            </a:fld>
            <a:endParaRPr kumimoji="1" lang="ja-JP" altLang="en-US" dirty="0"/>
          </a:p>
        </p:txBody>
      </p:sp>
      <p:sp>
        <p:nvSpPr>
          <p:cNvPr id="4" name="下矢印 3"/>
          <p:cNvSpPr/>
          <p:nvPr/>
        </p:nvSpPr>
        <p:spPr>
          <a:xfrm>
            <a:off x="4793672" y="1252975"/>
            <a:ext cx="220134" cy="558800"/>
          </a:xfrm>
          <a:prstGeom prst="downArrow">
            <a:avLst/>
          </a:prstGeom>
        </p:spPr>
        <p:style>
          <a:lnRef idx="1">
            <a:schemeClr val="accent5"/>
          </a:lnRef>
          <a:fillRef idx="3">
            <a:schemeClr val="accent5"/>
          </a:fillRef>
          <a:effectRef idx="2">
            <a:schemeClr val="accent5"/>
          </a:effectRef>
          <a:fontRef idx="minor">
            <a:schemeClr val="lt1"/>
          </a:fontRef>
        </p:style>
        <p:txBody>
          <a:bodyPr rtlCol="0" anchor="ctr"/>
          <a:lstStyle/>
          <a:p>
            <a:pPr algn="ctr"/>
            <a:endParaRPr kumimoji="1" lang="ja-JP" altLang="en-US"/>
          </a:p>
        </p:txBody>
      </p:sp>
      <p:sp>
        <p:nvSpPr>
          <p:cNvPr id="6" name="テキスト ボックス 5"/>
          <p:cNvSpPr txBox="1"/>
          <p:nvPr/>
        </p:nvSpPr>
        <p:spPr>
          <a:xfrm>
            <a:off x="4909839" y="1694139"/>
            <a:ext cx="628890" cy="369332"/>
          </a:xfrm>
          <a:prstGeom prst="rect">
            <a:avLst/>
          </a:prstGeom>
          <a:noFill/>
        </p:spPr>
        <p:txBody>
          <a:bodyPr wrap="none" rtlCol="0">
            <a:spAutoFit/>
          </a:bodyPr>
          <a:lstStyle/>
          <a:p>
            <a:r>
              <a:rPr kumimoji="1" lang="en-US" altLang="ja-JP" dirty="0" smtClean="0"/>
              <a:t>Peak</a:t>
            </a:r>
            <a:endParaRPr kumimoji="1" lang="ja-JP" altLang="en-US" dirty="0"/>
          </a:p>
        </p:txBody>
      </p:sp>
      <p:cxnSp>
        <p:nvCxnSpPr>
          <p:cNvPr id="9" name="直線コネクタ 8"/>
          <p:cNvCxnSpPr/>
          <p:nvPr/>
        </p:nvCxnSpPr>
        <p:spPr>
          <a:xfrm flipV="1">
            <a:off x="1969293" y="1238183"/>
            <a:ext cx="0" cy="2464499"/>
          </a:xfrm>
          <a:prstGeom prst="line">
            <a:avLst/>
          </a:prstGeom>
          <a:ln w="28575">
            <a:solidFill>
              <a:srgbClr val="3333FF"/>
            </a:solidFill>
          </a:ln>
        </p:spPr>
        <p:style>
          <a:lnRef idx="1">
            <a:schemeClr val="accent1"/>
          </a:lnRef>
          <a:fillRef idx="0">
            <a:schemeClr val="accent1"/>
          </a:fillRef>
          <a:effectRef idx="0">
            <a:schemeClr val="accent1"/>
          </a:effectRef>
          <a:fontRef idx="minor">
            <a:schemeClr val="tx1"/>
          </a:fontRef>
        </p:style>
      </p:cxnSp>
      <p:cxnSp>
        <p:nvCxnSpPr>
          <p:cNvPr id="27" name="直線コネクタ 26"/>
          <p:cNvCxnSpPr/>
          <p:nvPr/>
        </p:nvCxnSpPr>
        <p:spPr>
          <a:xfrm flipV="1">
            <a:off x="2355610" y="1227550"/>
            <a:ext cx="0" cy="2464499"/>
          </a:xfrm>
          <a:prstGeom prst="line">
            <a:avLst/>
          </a:prstGeom>
          <a:ln w="28575">
            <a:solidFill>
              <a:srgbClr val="3333FF"/>
            </a:solidFill>
          </a:ln>
        </p:spPr>
        <p:style>
          <a:lnRef idx="1">
            <a:schemeClr val="accent1"/>
          </a:lnRef>
          <a:fillRef idx="0">
            <a:schemeClr val="accent1"/>
          </a:fillRef>
          <a:effectRef idx="0">
            <a:schemeClr val="accent1"/>
          </a:effectRef>
          <a:fontRef idx="minor">
            <a:schemeClr val="tx1"/>
          </a:fontRef>
        </p:style>
      </p:cxnSp>
      <p:cxnSp>
        <p:nvCxnSpPr>
          <p:cNvPr id="28" name="直線コネクタ 27"/>
          <p:cNvCxnSpPr/>
          <p:nvPr/>
        </p:nvCxnSpPr>
        <p:spPr>
          <a:xfrm flipV="1">
            <a:off x="3939860" y="1209828"/>
            <a:ext cx="0" cy="2464499"/>
          </a:xfrm>
          <a:prstGeom prst="line">
            <a:avLst/>
          </a:prstGeom>
          <a:ln w="28575">
            <a:solidFill>
              <a:srgbClr val="3333FF"/>
            </a:solidFill>
          </a:ln>
        </p:spPr>
        <p:style>
          <a:lnRef idx="1">
            <a:schemeClr val="accent1"/>
          </a:lnRef>
          <a:fillRef idx="0">
            <a:schemeClr val="accent1"/>
          </a:fillRef>
          <a:effectRef idx="0">
            <a:schemeClr val="accent1"/>
          </a:effectRef>
          <a:fontRef idx="minor">
            <a:schemeClr val="tx1"/>
          </a:fontRef>
        </p:style>
      </p:cxnSp>
      <p:grpSp>
        <p:nvGrpSpPr>
          <p:cNvPr id="10" name="グループ化 9"/>
          <p:cNvGrpSpPr/>
          <p:nvPr/>
        </p:nvGrpSpPr>
        <p:grpSpPr>
          <a:xfrm>
            <a:off x="141545" y="563633"/>
            <a:ext cx="6552885" cy="4165757"/>
            <a:chOff x="141545" y="563633"/>
            <a:chExt cx="6552885" cy="4165757"/>
          </a:xfrm>
        </p:grpSpPr>
        <p:grpSp>
          <p:nvGrpSpPr>
            <p:cNvPr id="7" name="グループ化 6"/>
            <p:cNvGrpSpPr/>
            <p:nvPr/>
          </p:nvGrpSpPr>
          <p:grpSpPr>
            <a:xfrm>
              <a:off x="141545" y="563633"/>
              <a:ext cx="6552885" cy="3790958"/>
              <a:chOff x="141545" y="563633"/>
              <a:chExt cx="6552885" cy="3790958"/>
            </a:xfrm>
          </p:grpSpPr>
          <p:grpSp>
            <p:nvGrpSpPr>
              <p:cNvPr id="3" name="グループ化 2"/>
              <p:cNvGrpSpPr/>
              <p:nvPr/>
            </p:nvGrpSpPr>
            <p:grpSpPr>
              <a:xfrm>
                <a:off x="141545" y="563633"/>
                <a:ext cx="6552885" cy="3790958"/>
                <a:chOff x="415865" y="746513"/>
                <a:chExt cx="6552885" cy="3790958"/>
              </a:xfrm>
            </p:grpSpPr>
            <p:grpSp>
              <p:nvGrpSpPr>
                <p:cNvPr id="63" name="グループ化 62"/>
                <p:cNvGrpSpPr/>
                <p:nvPr/>
              </p:nvGrpSpPr>
              <p:grpSpPr>
                <a:xfrm>
                  <a:off x="415865" y="746513"/>
                  <a:ext cx="6550997" cy="3136035"/>
                  <a:chOff x="415865" y="746513"/>
                  <a:chExt cx="6550997" cy="3136035"/>
                </a:xfrm>
              </p:grpSpPr>
              <p:pic>
                <p:nvPicPr>
                  <p:cNvPr id="64" name="図 63"/>
                  <p:cNvPicPr>
                    <a:picLocks noChangeAspect="1"/>
                  </p:cNvPicPr>
                  <p:nvPr/>
                </p:nvPicPr>
                <p:blipFill>
                  <a:blip r:embed="rId2" cstate="print"/>
                  <a:stretch>
                    <a:fillRect/>
                  </a:stretch>
                </p:blipFill>
                <p:spPr>
                  <a:xfrm>
                    <a:off x="415865" y="746513"/>
                    <a:ext cx="6550997" cy="1978601"/>
                  </a:xfrm>
                  <a:prstGeom prst="rect">
                    <a:avLst/>
                  </a:prstGeom>
                </p:spPr>
              </p:pic>
              <p:grpSp>
                <p:nvGrpSpPr>
                  <p:cNvPr id="72" name="グループ化 71"/>
                  <p:cNvGrpSpPr/>
                  <p:nvPr/>
                </p:nvGrpSpPr>
                <p:grpSpPr>
                  <a:xfrm>
                    <a:off x="422620" y="1075579"/>
                    <a:ext cx="6539533" cy="2806969"/>
                    <a:chOff x="416008" y="1613367"/>
                    <a:chExt cx="7206097" cy="3093082"/>
                  </a:xfrm>
                </p:grpSpPr>
                <p:grpSp>
                  <p:nvGrpSpPr>
                    <p:cNvPr id="73" name="グループ化 72"/>
                    <p:cNvGrpSpPr/>
                    <p:nvPr/>
                  </p:nvGrpSpPr>
                  <p:grpSpPr>
                    <a:xfrm>
                      <a:off x="889335" y="1613367"/>
                      <a:ext cx="2208393" cy="3093082"/>
                      <a:chOff x="1078518" y="1870994"/>
                      <a:chExt cx="2208393" cy="3093082"/>
                    </a:xfrm>
                  </p:grpSpPr>
                  <p:grpSp>
                    <p:nvGrpSpPr>
                      <p:cNvPr id="75" name="グループ化 74"/>
                      <p:cNvGrpSpPr/>
                      <p:nvPr/>
                    </p:nvGrpSpPr>
                    <p:grpSpPr>
                      <a:xfrm>
                        <a:off x="2611795" y="1908716"/>
                        <a:ext cx="675116" cy="3055360"/>
                        <a:chOff x="2709072" y="2803661"/>
                        <a:chExt cx="675116" cy="3055360"/>
                      </a:xfrm>
                    </p:grpSpPr>
                    <p:sp>
                      <p:nvSpPr>
                        <p:cNvPr id="77" name="正方形/長方形 76"/>
                        <p:cNvSpPr/>
                        <p:nvPr/>
                      </p:nvSpPr>
                      <p:spPr>
                        <a:xfrm>
                          <a:off x="2818277" y="3136899"/>
                          <a:ext cx="412224" cy="2722122"/>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50" dirty="0">
                            <a:latin typeface="メイリオ" panose="020B0604030504040204" pitchFamily="50" charset="-128"/>
                            <a:ea typeface="メイリオ" panose="020B0604030504040204" pitchFamily="50" charset="-128"/>
                          </a:endParaRPr>
                        </a:p>
                      </p:txBody>
                    </p:sp>
                    <p:sp>
                      <p:nvSpPr>
                        <p:cNvPr id="78" name="テキスト ボックス 77"/>
                        <p:cNvSpPr txBox="1"/>
                        <p:nvPr/>
                      </p:nvSpPr>
                      <p:spPr>
                        <a:xfrm>
                          <a:off x="2709072" y="2803661"/>
                          <a:ext cx="675116" cy="330669"/>
                        </a:xfrm>
                        <a:prstGeom prst="rect">
                          <a:avLst/>
                        </a:prstGeom>
                        <a:noFill/>
                        <a:ln w="38100">
                          <a:noFill/>
                        </a:ln>
                      </p:spPr>
                      <p:txBody>
                        <a:bodyPr wrap="none" rtlCol="0">
                          <a:spAutoFit/>
                        </a:bodyPr>
                        <a:lstStyle/>
                        <a:p>
                          <a:pPr algn="ctr"/>
                          <a:r>
                            <a:rPr lang="en-US" altLang="ja-JP" sz="1350" dirty="0">
                              <a:latin typeface="メイリオ" panose="020B0604030504040204" pitchFamily="50" charset="-128"/>
                              <a:ea typeface="メイリオ" panose="020B0604030504040204" pitchFamily="50" charset="-128"/>
                            </a:rPr>
                            <a:t>HIGP</a:t>
                          </a:r>
                          <a:endParaRPr lang="ja-JP" altLang="en-US" sz="1350" dirty="0">
                            <a:latin typeface="メイリオ" panose="020B0604030504040204" pitchFamily="50" charset="-128"/>
                            <a:ea typeface="メイリオ" panose="020B0604030504040204" pitchFamily="50" charset="-128"/>
                          </a:endParaRPr>
                        </a:p>
                      </p:txBody>
                    </p:sp>
                  </p:grpSp>
                  <p:sp>
                    <p:nvSpPr>
                      <p:cNvPr id="76" name="テキスト ボックス 75"/>
                      <p:cNvSpPr txBox="1"/>
                      <p:nvPr/>
                    </p:nvSpPr>
                    <p:spPr>
                      <a:xfrm>
                        <a:off x="1078518" y="1870994"/>
                        <a:ext cx="1351225" cy="430887"/>
                      </a:xfrm>
                      <a:prstGeom prst="rect">
                        <a:avLst/>
                      </a:prstGeom>
                      <a:noFill/>
                    </p:spPr>
                    <p:txBody>
                      <a:bodyPr wrap="none" rtlCol="0">
                        <a:spAutoFit/>
                      </a:bodyPr>
                      <a:lstStyle/>
                      <a:p>
                        <a:r>
                          <a:rPr lang="en-US" altLang="ja-JP" sz="1500" dirty="0">
                            <a:latin typeface="メイリオ" panose="020B0604030504040204" pitchFamily="50" charset="-128"/>
                            <a:ea typeface="メイリオ" panose="020B0604030504040204" pitchFamily="50" charset="-128"/>
                          </a:rPr>
                          <a:t>HJ58342</a:t>
                        </a:r>
                        <a:endParaRPr lang="ja-JP" altLang="en-US" sz="1500" dirty="0">
                          <a:latin typeface="メイリオ" panose="020B0604030504040204" pitchFamily="50" charset="-128"/>
                          <a:ea typeface="メイリオ" panose="020B0604030504040204" pitchFamily="50" charset="-128"/>
                        </a:endParaRPr>
                      </a:p>
                    </p:txBody>
                  </p:sp>
                </p:grpSp>
                <p:pic>
                  <p:nvPicPr>
                    <p:cNvPr id="74" name="図 73"/>
                    <p:cNvPicPr>
                      <a:picLocks noChangeAspect="1"/>
                    </p:cNvPicPr>
                    <p:nvPr/>
                  </p:nvPicPr>
                  <p:blipFill>
                    <a:blip r:embed="rId3" cstate="print"/>
                    <a:stretch>
                      <a:fillRect/>
                    </a:stretch>
                  </p:blipFill>
                  <p:spPr>
                    <a:xfrm>
                      <a:off x="416008" y="2654730"/>
                      <a:ext cx="7206097" cy="1804572"/>
                    </a:xfrm>
                    <a:prstGeom prst="rect">
                      <a:avLst/>
                    </a:prstGeom>
                  </p:spPr>
                </p:pic>
              </p:grpSp>
            </p:grpSp>
            <p:pic>
              <p:nvPicPr>
                <p:cNvPr id="23" name="図 22"/>
                <p:cNvPicPr>
                  <a:picLocks noChangeAspect="1"/>
                </p:cNvPicPr>
                <p:nvPr/>
              </p:nvPicPr>
              <p:blipFill>
                <a:blip r:embed="rId4" cstate="print"/>
                <a:stretch>
                  <a:fillRect/>
                </a:stretch>
              </p:blipFill>
              <p:spPr>
                <a:xfrm>
                  <a:off x="423295" y="2896951"/>
                  <a:ext cx="6545455" cy="1640520"/>
                </a:xfrm>
                <a:prstGeom prst="rect">
                  <a:avLst/>
                </a:prstGeom>
              </p:spPr>
            </p:pic>
          </p:grpSp>
          <p:sp>
            <p:nvSpPr>
              <p:cNvPr id="5" name="テキスト ボックス 4"/>
              <p:cNvSpPr txBox="1"/>
              <p:nvPr/>
            </p:nvSpPr>
            <p:spPr>
              <a:xfrm>
                <a:off x="808398" y="1609058"/>
                <a:ext cx="1160895" cy="307777"/>
              </a:xfrm>
              <a:prstGeom prst="rect">
                <a:avLst/>
              </a:prstGeom>
              <a:noFill/>
            </p:spPr>
            <p:txBody>
              <a:bodyPr wrap="none" rtlCol="0">
                <a:spAutoFit/>
              </a:bodyPr>
              <a:lstStyle/>
              <a:p>
                <a:r>
                  <a:rPr kumimoji="1" lang="en-US" altLang="ja-JP" sz="1400" dirty="0" smtClean="0">
                    <a:latin typeface="メイリオ" panose="020B0604030504040204" pitchFamily="50" charset="-128"/>
                    <a:ea typeface="メイリオ" panose="020B0604030504040204" pitchFamily="50" charset="-128"/>
                  </a:rPr>
                  <a:t>FIR/MICRO</a:t>
                </a:r>
                <a:endParaRPr kumimoji="1" lang="ja-JP" altLang="en-US" sz="1400" dirty="0">
                  <a:latin typeface="メイリオ" panose="020B0604030504040204" pitchFamily="50" charset="-128"/>
                  <a:ea typeface="メイリオ" panose="020B0604030504040204" pitchFamily="50" charset="-128"/>
                </a:endParaRPr>
              </a:p>
            </p:txBody>
          </p:sp>
          <p:sp>
            <p:nvSpPr>
              <p:cNvPr id="22" name="テキスト ボックス 21"/>
              <p:cNvSpPr txBox="1"/>
              <p:nvPr/>
            </p:nvSpPr>
            <p:spPr>
              <a:xfrm>
                <a:off x="857950" y="2196817"/>
                <a:ext cx="784189" cy="307777"/>
              </a:xfrm>
              <a:prstGeom prst="rect">
                <a:avLst/>
              </a:prstGeom>
              <a:noFill/>
            </p:spPr>
            <p:txBody>
              <a:bodyPr wrap="none" rtlCol="0">
                <a:spAutoFit/>
              </a:bodyPr>
              <a:lstStyle/>
              <a:p>
                <a:r>
                  <a:rPr kumimoji="1" lang="en-US" altLang="ja-JP" sz="1400" dirty="0" smtClean="0">
                    <a:latin typeface="メイリオ" panose="020B0604030504040204" pitchFamily="50" charset="-128"/>
                    <a:ea typeface="メイリオ" panose="020B0604030504040204" pitchFamily="50" charset="-128"/>
                  </a:rPr>
                  <a:t>MICRO</a:t>
                </a:r>
                <a:endParaRPr kumimoji="1" lang="ja-JP" altLang="en-US" sz="1400" dirty="0">
                  <a:latin typeface="メイリオ" panose="020B0604030504040204" pitchFamily="50" charset="-128"/>
                  <a:ea typeface="メイリオ" panose="020B0604030504040204" pitchFamily="50" charset="-128"/>
                </a:endParaRPr>
              </a:p>
            </p:txBody>
          </p:sp>
          <p:sp>
            <p:nvSpPr>
              <p:cNvPr id="24" name="テキスト ボックス 23"/>
              <p:cNvSpPr txBox="1"/>
              <p:nvPr/>
            </p:nvSpPr>
            <p:spPr>
              <a:xfrm>
                <a:off x="857950" y="3096913"/>
                <a:ext cx="473206" cy="307777"/>
              </a:xfrm>
              <a:prstGeom prst="rect">
                <a:avLst/>
              </a:prstGeom>
              <a:noFill/>
            </p:spPr>
            <p:txBody>
              <a:bodyPr wrap="none" rtlCol="0">
                <a:spAutoFit/>
              </a:bodyPr>
              <a:lstStyle/>
              <a:p>
                <a:r>
                  <a:rPr kumimoji="1" lang="en-US" altLang="ja-JP" sz="1400" dirty="0" err="1" smtClean="0">
                    <a:latin typeface="メイリオ" panose="020B0604030504040204" pitchFamily="50" charset="-128"/>
                    <a:ea typeface="メイリオ" panose="020B0604030504040204" pitchFamily="50" charset="-128"/>
                  </a:rPr>
                  <a:t>Wp</a:t>
                </a:r>
                <a:endParaRPr kumimoji="1" lang="ja-JP" altLang="en-US" sz="1400" dirty="0">
                  <a:latin typeface="メイリオ" panose="020B0604030504040204" pitchFamily="50" charset="-128"/>
                  <a:ea typeface="メイリオ" panose="020B0604030504040204" pitchFamily="50" charset="-128"/>
                </a:endParaRPr>
              </a:p>
            </p:txBody>
          </p:sp>
        </p:grpSp>
        <p:grpSp>
          <p:nvGrpSpPr>
            <p:cNvPr id="29" name="グループ化 28"/>
            <p:cNvGrpSpPr/>
            <p:nvPr/>
          </p:nvGrpSpPr>
          <p:grpSpPr>
            <a:xfrm>
              <a:off x="1344008" y="4246957"/>
              <a:ext cx="2930266" cy="482433"/>
              <a:chOff x="1344008" y="4246957"/>
              <a:chExt cx="2930266" cy="482433"/>
            </a:xfrm>
          </p:grpSpPr>
          <p:sp>
            <p:nvSpPr>
              <p:cNvPr id="30" name="テキスト ボックス 29"/>
              <p:cNvSpPr txBox="1"/>
              <p:nvPr/>
            </p:nvSpPr>
            <p:spPr>
              <a:xfrm>
                <a:off x="1344008" y="4354591"/>
                <a:ext cx="915635" cy="369332"/>
              </a:xfrm>
              <a:prstGeom prst="rect">
                <a:avLst/>
              </a:prstGeom>
              <a:noFill/>
            </p:spPr>
            <p:txBody>
              <a:bodyPr wrap="none" rtlCol="0">
                <a:spAutoFit/>
              </a:bodyPr>
              <a:lstStyle/>
              <a:p>
                <a:r>
                  <a:rPr kumimoji="1" lang="en-US" altLang="ja-JP" dirty="0" smtClean="0">
                    <a:latin typeface="メイリオ" panose="020B0604030504040204" pitchFamily="50" charset="-128"/>
                    <a:ea typeface="メイリオ" panose="020B0604030504040204" pitchFamily="50" charset="-128"/>
                  </a:rPr>
                  <a:t>Before</a:t>
                </a:r>
                <a:endParaRPr kumimoji="1" lang="ja-JP" altLang="en-US" dirty="0">
                  <a:latin typeface="メイリオ" panose="020B0604030504040204" pitchFamily="50" charset="-128"/>
                  <a:ea typeface="メイリオ" panose="020B0604030504040204" pitchFamily="50" charset="-128"/>
                </a:endParaRPr>
              </a:p>
            </p:txBody>
          </p:sp>
          <p:sp>
            <p:nvSpPr>
              <p:cNvPr id="31" name="テキスト ボックス 30"/>
              <p:cNvSpPr txBox="1"/>
              <p:nvPr/>
            </p:nvSpPr>
            <p:spPr>
              <a:xfrm>
                <a:off x="2258084" y="4360058"/>
                <a:ext cx="870751" cy="369332"/>
              </a:xfrm>
              <a:prstGeom prst="rect">
                <a:avLst/>
              </a:prstGeom>
              <a:noFill/>
            </p:spPr>
            <p:txBody>
              <a:bodyPr wrap="none" rtlCol="0">
                <a:spAutoFit/>
              </a:bodyPr>
              <a:lstStyle/>
              <a:p>
                <a:r>
                  <a:rPr kumimoji="1" lang="en-US" altLang="ja-JP" dirty="0" smtClean="0">
                    <a:latin typeface="メイリオ" panose="020B0604030504040204" pitchFamily="50" charset="-128"/>
                    <a:ea typeface="メイリオ" panose="020B0604030504040204" pitchFamily="50" charset="-128"/>
                  </a:rPr>
                  <a:t>Decay</a:t>
                </a:r>
                <a:endParaRPr kumimoji="1" lang="ja-JP" altLang="en-US" dirty="0">
                  <a:latin typeface="メイリオ" panose="020B0604030504040204" pitchFamily="50" charset="-128"/>
                  <a:ea typeface="メイリオ" panose="020B0604030504040204" pitchFamily="50" charset="-128"/>
                </a:endParaRPr>
              </a:p>
            </p:txBody>
          </p:sp>
          <p:grpSp>
            <p:nvGrpSpPr>
              <p:cNvPr id="32" name="グループ化 31"/>
              <p:cNvGrpSpPr/>
              <p:nvPr/>
            </p:nvGrpSpPr>
            <p:grpSpPr>
              <a:xfrm>
                <a:off x="1574248" y="4246957"/>
                <a:ext cx="2577732" cy="20402"/>
                <a:chOff x="1574248" y="4246957"/>
                <a:chExt cx="2577732" cy="20402"/>
              </a:xfrm>
            </p:grpSpPr>
            <p:cxnSp>
              <p:nvCxnSpPr>
                <p:cNvPr id="35" name="直線矢印コネクタ 34"/>
                <p:cNvCxnSpPr/>
                <p:nvPr/>
              </p:nvCxnSpPr>
              <p:spPr>
                <a:xfrm flipV="1">
                  <a:off x="1574248" y="4264516"/>
                  <a:ext cx="486649" cy="2843"/>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36" name="直線矢印コネクタ 35"/>
                <p:cNvCxnSpPr/>
                <p:nvPr/>
              </p:nvCxnSpPr>
              <p:spPr>
                <a:xfrm flipV="1">
                  <a:off x="2095312" y="4253674"/>
                  <a:ext cx="1272089" cy="671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7" name="直線矢印コネクタ 36"/>
                <p:cNvCxnSpPr/>
                <p:nvPr/>
              </p:nvCxnSpPr>
              <p:spPr>
                <a:xfrm flipV="1">
                  <a:off x="3362112" y="4246957"/>
                  <a:ext cx="789868" cy="6710"/>
                </a:xfrm>
                <a:prstGeom prst="straightConnector1">
                  <a:avLst/>
                </a:prstGeom>
                <a:ln w="38100">
                  <a:solidFill>
                    <a:srgbClr val="00B050"/>
                  </a:solidFill>
                  <a:tailEnd type="triangle"/>
                </a:ln>
              </p:spPr>
              <p:style>
                <a:lnRef idx="1">
                  <a:schemeClr val="accent1"/>
                </a:lnRef>
                <a:fillRef idx="0">
                  <a:schemeClr val="accent1"/>
                </a:fillRef>
                <a:effectRef idx="0">
                  <a:schemeClr val="accent1"/>
                </a:effectRef>
                <a:fontRef idx="minor">
                  <a:schemeClr val="tx1"/>
                </a:fontRef>
              </p:style>
            </p:cxnSp>
          </p:grpSp>
          <p:sp>
            <p:nvSpPr>
              <p:cNvPr id="33" name="テキスト ボックス 32"/>
              <p:cNvSpPr txBox="1"/>
              <p:nvPr/>
            </p:nvSpPr>
            <p:spPr>
              <a:xfrm>
                <a:off x="3194940" y="4357247"/>
                <a:ext cx="1079334" cy="369332"/>
              </a:xfrm>
              <a:prstGeom prst="rect">
                <a:avLst/>
              </a:prstGeom>
              <a:noFill/>
            </p:spPr>
            <p:txBody>
              <a:bodyPr wrap="none" rtlCol="0">
                <a:spAutoFit/>
              </a:bodyPr>
              <a:lstStyle/>
              <a:p>
                <a:r>
                  <a:rPr lang="en-US" altLang="ja-JP" dirty="0" smtClean="0">
                    <a:latin typeface="メイリオ" panose="020B0604030504040204" pitchFamily="50" charset="-128"/>
                    <a:ea typeface="メイリオ" panose="020B0604030504040204" pitchFamily="50" charset="-128"/>
                  </a:rPr>
                  <a:t>Recover</a:t>
                </a:r>
                <a:endParaRPr kumimoji="1" lang="ja-JP" altLang="en-US" dirty="0">
                  <a:latin typeface="メイリオ" panose="020B0604030504040204" pitchFamily="50" charset="-128"/>
                  <a:ea typeface="メイリオ" panose="020B0604030504040204" pitchFamily="50" charset="-128"/>
                </a:endParaRPr>
              </a:p>
            </p:txBody>
          </p:sp>
        </p:grpSp>
      </p:grpSp>
      <p:cxnSp>
        <p:nvCxnSpPr>
          <p:cNvPr id="12" name="直線矢印コネクタ 11"/>
          <p:cNvCxnSpPr/>
          <p:nvPr/>
        </p:nvCxnSpPr>
        <p:spPr>
          <a:xfrm>
            <a:off x="3939860" y="3699668"/>
            <a:ext cx="1598869" cy="1340683"/>
          </a:xfrm>
          <a:prstGeom prst="straightConnector1">
            <a:avLst/>
          </a:prstGeom>
          <a:ln w="38100">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44" name="直線矢印コネクタ 43"/>
          <p:cNvCxnSpPr/>
          <p:nvPr/>
        </p:nvCxnSpPr>
        <p:spPr>
          <a:xfrm flipV="1">
            <a:off x="2362366" y="3365343"/>
            <a:ext cx="3297376" cy="338716"/>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6" name="直線矢印コネクタ 15"/>
          <p:cNvCxnSpPr/>
          <p:nvPr/>
        </p:nvCxnSpPr>
        <p:spPr>
          <a:xfrm flipV="1">
            <a:off x="1969293" y="1706613"/>
            <a:ext cx="3712071" cy="1993056"/>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49" name="テキスト ボックス 48"/>
          <p:cNvSpPr txBox="1"/>
          <p:nvPr/>
        </p:nvSpPr>
        <p:spPr>
          <a:xfrm>
            <a:off x="6327533" y="848923"/>
            <a:ext cx="1722908" cy="523220"/>
          </a:xfrm>
          <a:prstGeom prst="rect">
            <a:avLst/>
          </a:prstGeom>
          <a:noFill/>
        </p:spPr>
        <p:txBody>
          <a:bodyPr wrap="none" rtlCol="0">
            <a:spAutoFit/>
          </a:bodyPr>
          <a:lstStyle/>
          <a:p>
            <a:r>
              <a:rPr lang="ja-JP" altLang="en-US" sz="1400" b="1" dirty="0" smtClean="0">
                <a:solidFill>
                  <a:srgbClr val="FF0000"/>
                </a:solidFill>
                <a:latin typeface="メイリオ" panose="020B0604030504040204" pitchFamily="50" charset="-128"/>
                <a:ea typeface="メイリオ" panose="020B0604030504040204" pitchFamily="50" charset="-128"/>
              </a:rPr>
              <a:t>－</a:t>
            </a:r>
            <a:r>
              <a:rPr lang="ja-JP" altLang="en-US" sz="1400" dirty="0" smtClean="0">
                <a:latin typeface="メイリオ" panose="020B0604030504040204" pitchFamily="50" charset="-128"/>
                <a:ea typeface="メイリオ" panose="020B0604030504040204" pitchFamily="50" charset="-128"/>
              </a:rPr>
              <a:t> </a:t>
            </a:r>
            <a:r>
              <a:rPr lang="en-US" altLang="ja-JP" sz="1400" dirty="0" smtClean="0">
                <a:latin typeface="メイリオ" panose="020B0604030504040204" pitchFamily="50" charset="-128"/>
                <a:ea typeface="メイリオ" panose="020B0604030504040204" pitchFamily="50" charset="-128"/>
              </a:rPr>
              <a:t>Interferometer</a:t>
            </a:r>
          </a:p>
          <a:p>
            <a:r>
              <a:rPr lang="ja-JP" altLang="en-US" sz="1400" dirty="0" smtClean="0">
                <a:solidFill>
                  <a:srgbClr val="003ADE"/>
                </a:solidFill>
                <a:latin typeface="メイリオ" panose="020B0604030504040204" pitchFamily="50" charset="-128"/>
                <a:ea typeface="メイリオ" panose="020B0604030504040204" pitchFamily="50" charset="-128"/>
              </a:rPr>
              <a:t>■</a:t>
            </a:r>
            <a:r>
              <a:rPr lang="en-US" altLang="ja-JP" sz="1400" dirty="0" smtClean="0">
                <a:latin typeface="メイリオ" panose="020B0604030504040204" pitchFamily="50" charset="-128"/>
                <a:ea typeface="メイリオ" panose="020B0604030504040204" pitchFamily="50" charset="-128"/>
              </a:rPr>
              <a:t> Thomson</a:t>
            </a:r>
            <a:endParaRPr kumimoji="1" lang="ja-JP" altLang="en-US" sz="1400" dirty="0">
              <a:latin typeface="メイリオ" panose="020B0604030504040204" pitchFamily="50" charset="-128"/>
              <a:ea typeface="メイリオ" panose="020B0604030504040204" pitchFamily="50" charset="-128"/>
            </a:endParaRPr>
          </a:p>
        </p:txBody>
      </p:sp>
      <p:grpSp>
        <p:nvGrpSpPr>
          <p:cNvPr id="19" name="グループ化 18"/>
          <p:cNvGrpSpPr/>
          <p:nvPr/>
        </p:nvGrpSpPr>
        <p:grpSpPr>
          <a:xfrm>
            <a:off x="5688773" y="1136967"/>
            <a:ext cx="3376496" cy="5075750"/>
            <a:chOff x="5688773" y="1136967"/>
            <a:chExt cx="3376496" cy="5075750"/>
          </a:xfrm>
        </p:grpSpPr>
        <p:pic>
          <p:nvPicPr>
            <p:cNvPr id="52" name="図 51"/>
            <p:cNvPicPr>
              <a:picLocks noChangeAspect="1"/>
            </p:cNvPicPr>
            <p:nvPr/>
          </p:nvPicPr>
          <p:blipFill>
            <a:blip r:embed="rId5" cstate="print">
              <a:extLst>
                <a:ext uri="{28A0092B-C50C-407E-A947-70E740481C1C}">
                  <a14:useLocalDpi xmlns:a14="http://schemas.microsoft.com/office/drawing/2010/main" xmlns="" val="0"/>
                </a:ext>
              </a:extLst>
            </a:blip>
            <a:stretch>
              <a:fillRect/>
            </a:stretch>
          </p:blipFill>
          <p:spPr>
            <a:xfrm>
              <a:off x="5688773" y="4400437"/>
              <a:ext cx="3376496" cy="1812280"/>
            </a:xfrm>
            <a:prstGeom prst="rect">
              <a:avLst/>
            </a:prstGeom>
          </p:spPr>
        </p:pic>
        <p:pic>
          <p:nvPicPr>
            <p:cNvPr id="53" name="図 52"/>
            <p:cNvPicPr>
              <a:picLocks noChangeAspect="1"/>
            </p:cNvPicPr>
            <p:nvPr/>
          </p:nvPicPr>
          <p:blipFill>
            <a:blip r:embed="rId6" cstate="print">
              <a:extLst>
                <a:ext uri="{28A0092B-C50C-407E-A947-70E740481C1C}">
                  <a14:useLocalDpi xmlns:a14="http://schemas.microsoft.com/office/drawing/2010/main" xmlns="" val="0"/>
                </a:ext>
              </a:extLst>
            </a:blip>
            <a:stretch>
              <a:fillRect/>
            </a:stretch>
          </p:blipFill>
          <p:spPr>
            <a:xfrm>
              <a:off x="5688773" y="1136967"/>
              <a:ext cx="3376496" cy="1812280"/>
            </a:xfrm>
            <a:prstGeom prst="rect">
              <a:avLst/>
            </a:prstGeom>
          </p:spPr>
        </p:pic>
        <p:pic>
          <p:nvPicPr>
            <p:cNvPr id="54" name="図 53"/>
            <p:cNvPicPr>
              <a:picLocks noChangeAspect="1"/>
            </p:cNvPicPr>
            <p:nvPr/>
          </p:nvPicPr>
          <p:blipFill>
            <a:blip r:embed="rId7" cstate="print">
              <a:extLst>
                <a:ext uri="{28A0092B-C50C-407E-A947-70E740481C1C}">
                  <a14:useLocalDpi xmlns:a14="http://schemas.microsoft.com/office/drawing/2010/main" xmlns="" val="0"/>
                </a:ext>
              </a:extLst>
            </a:blip>
            <a:stretch>
              <a:fillRect/>
            </a:stretch>
          </p:blipFill>
          <p:spPr>
            <a:xfrm>
              <a:off x="5688773" y="2768702"/>
              <a:ext cx="3376496" cy="1812280"/>
            </a:xfrm>
            <a:prstGeom prst="rect">
              <a:avLst/>
            </a:prstGeom>
          </p:spPr>
        </p:pic>
      </p:grpSp>
      <p:sp>
        <p:nvSpPr>
          <p:cNvPr id="57" name="正方形/長方形 56"/>
          <p:cNvSpPr/>
          <p:nvPr/>
        </p:nvSpPr>
        <p:spPr>
          <a:xfrm>
            <a:off x="241385" y="4772801"/>
            <a:ext cx="5297343" cy="1477328"/>
          </a:xfrm>
          <a:prstGeom prst="rect">
            <a:avLst/>
          </a:prstGeom>
        </p:spPr>
        <p:txBody>
          <a:bodyPr wrap="square">
            <a:spAutoFit/>
          </a:bodyPr>
          <a:lstStyle/>
          <a:p>
            <a:pPr marL="214313" indent="-214313">
              <a:buFont typeface="Wingdings" panose="05000000000000000000" pitchFamily="2" charset="2"/>
              <a:buChar char="Ø"/>
            </a:pPr>
            <a:r>
              <a:rPr lang="en-US" altLang="ja-JP" dirty="0" smtClean="0">
                <a:latin typeface="メイリオ" panose="020B0604030504040204" pitchFamily="50" charset="-128"/>
                <a:ea typeface="メイリオ" panose="020B0604030504040204" pitchFamily="50" charset="-128"/>
              </a:rPr>
              <a:t>HIGP</a:t>
            </a:r>
            <a:r>
              <a:rPr lang="ja-JP" altLang="en-US" dirty="0" smtClean="0">
                <a:latin typeface="メイリオ" panose="020B0604030504040204" pitchFamily="50" charset="-128"/>
                <a:ea typeface="メイリオ" panose="020B0604030504040204" pitchFamily="50" charset="-128"/>
              </a:rPr>
              <a:t>入射後、密度分布形状はホローになる。</a:t>
            </a:r>
            <a:endParaRPr lang="en-US" altLang="ja-JP" dirty="0" smtClean="0">
              <a:latin typeface="メイリオ" panose="020B0604030504040204" pitchFamily="50" charset="-128"/>
              <a:ea typeface="メイリオ" panose="020B0604030504040204" pitchFamily="50" charset="-128"/>
            </a:endParaRPr>
          </a:p>
          <a:p>
            <a:pPr marL="214313" indent="-214313">
              <a:buFont typeface="Wingdings" panose="05000000000000000000" pitchFamily="2" charset="2"/>
              <a:buChar char="Ø"/>
            </a:pPr>
            <a:r>
              <a:rPr lang="ja-JP" altLang="en-US" dirty="0" smtClean="0">
                <a:latin typeface="メイリオ" panose="020B0604030504040204" pitchFamily="50" charset="-128"/>
                <a:ea typeface="メイリオ" panose="020B0604030504040204" pitchFamily="50" charset="-128"/>
              </a:rPr>
              <a:t>その後一定となった後蓄積エネルギーが回復するタイミングで再びピークな形状になる。</a:t>
            </a:r>
            <a:endParaRPr lang="en-US" altLang="ja-JP" dirty="0" smtClean="0">
              <a:latin typeface="メイリオ" panose="020B0604030504040204" pitchFamily="50" charset="-128"/>
              <a:ea typeface="メイリオ" panose="020B0604030504040204" pitchFamily="50" charset="-128"/>
            </a:endParaRPr>
          </a:p>
          <a:p>
            <a:pPr marL="214313" indent="-214313">
              <a:buFont typeface="Wingdings" panose="05000000000000000000" pitchFamily="2" charset="2"/>
              <a:buChar char="Ø"/>
            </a:pPr>
            <a:r>
              <a:rPr lang="ja-JP" altLang="en-US" dirty="0">
                <a:latin typeface="メイリオ" panose="020B0604030504040204" pitchFamily="50" charset="-128"/>
                <a:ea typeface="メイリオ" panose="020B0604030504040204" pitchFamily="50" charset="-128"/>
              </a:rPr>
              <a:t>密度</a:t>
            </a:r>
            <a:r>
              <a:rPr lang="ja-JP" altLang="en-US" dirty="0" smtClean="0">
                <a:latin typeface="メイリオ" panose="020B0604030504040204" pitchFamily="50" charset="-128"/>
                <a:ea typeface="メイリオ" panose="020B0604030504040204" pitchFamily="50" charset="-128"/>
              </a:rPr>
              <a:t>は、</a:t>
            </a:r>
            <a:r>
              <a:rPr lang="en-US" altLang="ja-JP" dirty="0" smtClean="0">
                <a:latin typeface="メイリオ" panose="020B0604030504040204" pitchFamily="50" charset="-128"/>
                <a:ea typeface="メイリオ" panose="020B0604030504040204" pitchFamily="50" charset="-128"/>
              </a:rPr>
              <a:t>HIGP</a:t>
            </a:r>
            <a:r>
              <a:rPr lang="ja-JP" altLang="en-US" dirty="0" smtClean="0">
                <a:latin typeface="メイリオ" panose="020B0604030504040204" pitchFamily="50" charset="-128"/>
                <a:ea typeface="メイリオ" panose="020B0604030504040204" pitchFamily="50" charset="-128"/>
              </a:rPr>
              <a:t>直後に上昇するが、その後は大きく変化しない。</a:t>
            </a:r>
            <a:endParaRPr lang="en-US" altLang="ja-JP" dirty="0" smtClean="0">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xmlns="" val="225092118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lang="en-US" altLang="ja-JP" sz="2800" b="1" dirty="0">
                <a:solidFill>
                  <a:srgbClr val="FFFF00"/>
                </a:solidFill>
              </a:rPr>
              <a:t>HIGP</a:t>
            </a:r>
            <a:r>
              <a:rPr kumimoji="1" lang="ja-JP" altLang="en-US" sz="2800" dirty="0" smtClean="0"/>
              <a:t>プラズマの密度</a:t>
            </a:r>
            <a:r>
              <a:rPr kumimoji="1" lang="en-US" altLang="ja-JP" sz="2800" dirty="0" smtClean="0"/>
              <a:t>-</a:t>
            </a:r>
            <a:r>
              <a:rPr kumimoji="1" lang="ja-JP" altLang="en-US" sz="2800" dirty="0" smtClean="0"/>
              <a:t>蓄積エネルギーの関係</a:t>
            </a:r>
            <a:endParaRPr kumimoji="1" lang="ja-JP" altLang="en-US" sz="2800" dirty="0"/>
          </a:p>
        </p:txBody>
      </p:sp>
      <p:sp>
        <p:nvSpPr>
          <p:cNvPr id="81" name="スライド番号プレースホルダー 80"/>
          <p:cNvSpPr>
            <a:spLocks noGrp="1"/>
          </p:cNvSpPr>
          <p:nvPr>
            <p:ph type="sldNum" sz="quarter" idx="12"/>
          </p:nvPr>
        </p:nvSpPr>
        <p:spPr>
          <a:xfrm>
            <a:off x="6457950" y="6330516"/>
            <a:ext cx="2057400" cy="365125"/>
          </a:xfrm>
        </p:spPr>
        <p:txBody>
          <a:bodyPr/>
          <a:lstStyle/>
          <a:p>
            <a:fld id="{5C7CE967-C6E2-4D30-8B17-84E51F4B1B8D}" type="slidenum">
              <a:rPr kumimoji="1" lang="ja-JP" altLang="en-US" smtClean="0"/>
              <a:pPr/>
              <a:t>17</a:t>
            </a:fld>
            <a:endParaRPr kumimoji="1" lang="ja-JP" altLang="en-US" dirty="0"/>
          </a:p>
        </p:txBody>
      </p:sp>
      <p:grpSp>
        <p:nvGrpSpPr>
          <p:cNvPr id="12" name="グループ化 11"/>
          <p:cNvGrpSpPr/>
          <p:nvPr/>
        </p:nvGrpSpPr>
        <p:grpSpPr>
          <a:xfrm>
            <a:off x="141545" y="563633"/>
            <a:ext cx="6552885" cy="4165757"/>
            <a:chOff x="141545" y="563633"/>
            <a:chExt cx="6552885" cy="4165757"/>
          </a:xfrm>
        </p:grpSpPr>
        <p:grpSp>
          <p:nvGrpSpPr>
            <p:cNvPr id="24" name="グループ化 23"/>
            <p:cNvGrpSpPr/>
            <p:nvPr/>
          </p:nvGrpSpPr>
          <p:grpSpPr>
            <a:xfrm>
              <a:off x="1344008" y="4246957"/>
              <a:ext cx="2930266" cy="482433"/>
              <a:chOff x="1344008" y="4246957"/>
              <a:chExt cx="2930266" cy="482433"/>
            </a:xfrm>
          </p:grpSpPr>
          <p:sp>
            <p:nvSpPr>
              <p:cNvPr id="20" name="テキスト ボックス 19"/>
              <p:cNvSpPr txBox="1"/>
              <p:nvPr/>
            </p:nvSpPr>
            <p:spPr>
              <a:xfrm>
                <a:off x="1344008" y="4354591"/>
                <a:ext cx="915635" cy="369332"/>
              </a:xfrm>
              <a:prstGeom prst="rect">
                <a:avLst/>
              </a:prstGeom>
              <a:noFill/>
            </p:spPr>
            <p:txBody>
              <a:bodyPr wrap="none" rtlCol="0">
                <a:spAutoFit/>
              </a:bodyPr>
              <a:lstStyle/>
              <a:p>
                <a:r>
                  <a:rPr kumimoji="1" lang="en-US" altLang="ja-JP" dirty="0" smtClean="0">
                    <a:latin typeface="メイリオ" panose="020B0604030504040204" pitchFamily="50" charset="-128"/>
                    <a:ea typeface="メイリオ" panose="020B0604030504040204" pitchFamily="50" charset="-128"/>
                  </a:rPr>
                  <a:t>Before</a:t>
                </a:r>
                <a:endParaRPr kumimoji="1" lang="ja-JP" altLang="en-US" dirty="0">
                  <a:latin typeface="メイリオ" panose="020B0604030504040204" pitchFamily="50" charset="-128"/>
                  <a:ea typeface="メイリオ" panose="020B0604030504040204" pitchFamily="50" charset="-128"/>
                </a:endParaRPr>
              </a:p>
            </p:txBody>
          </p:sp>
          <p:sp>
            <p:nvSpPr>
              <p:cNvPr id="44" name="テキスト ボックス 43"/>
              <p:cNvSpPr txBox="1"/>
              <p:nvPr/>
            </p:nvSpPr>
            <p:spPr>
              <a:xfrm>
                <a:off x="2258084" y="4360058"/>
                <a:ext cx="870751" cy="369332"/>
              </a:xfrm>
              <a:prstGeom prst="rect">
                <a:avLst/>
              </a:prstGeom>
              <a:noFill/>
            </p:spPr>
            <p:txBody>
              <a:bodyPr wrap="none" rtlCol="0">
                <a:spAutoFit/>
              </a:bodyPr>
              <a:lstStyle/>
              <a:p>
                <a:r>
                  <a:rPr kumimoji="1" lang="en-US" altLang="ja-JP" dirty="0" smtClean="0">
                    <a:latin typeface="メイリオ" panose="020B0604030504040204" pitchFamily="50" charset="-128"/>
                    <a:ea typeface="メイリオ" panose="020B0604030504040204" pitchFamily="50" charset="-128"/>
                  </a:rPr>
                  <a:t>Decay</a:t>
                </a:r>
                <a:endParaRPr kumimoji="1" lang="ja-JP" altLang="en-US" dirty="0">
                  <a:latin typeface="メイリオ" panose="020B0604030504040204" pitchFamily="50" charset="-128"/>
                  <a:ea typeface="メイリオ" panose="020B0604030504040204" pitchFamily="50" charset="-128"/>
                </a:endParaRPr>
              </a:p>
            </p:txBody>
          </p:sp>
          <p:grpSp>
            <p:nvGrpSpPr>
              <p:cNvPr id="22" name="グループ化 21"/>
              <p:cNvGrpSpPr/>
              <p:nvPr/>
            </p:nvGrpSpPr>
            <p:grpSpPr>
              <a:xfrm>
                <a:off x="1574248" y="4246957"/>
                <a:ext cx="2577732" cy="20402"/>
                <a:chOff x="1574248" y="4246957"/>
                <a:chExt cx="2577732" cy="20402"/>
              </a:xfrm>
            </p:grpSpPr>
            <p:cxnSp>
              <p:nvCxnSpPr>
                <p:cNvPr id="39" name="直線矢印コネクタ 38"/>
                <p:cNvCxnSpPr/>
                <p:nvPr/>
              </p:nvCxnSpPr>
              <p:spPr>
                <a:xfrm flipV="1">
                  <a:off x="1574248" y="4264516"/>
                  <a:ext cx="486649" cy="2843"/>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42" name="直線矢印コネクタ 41"/>
                <p:cNvCxnSpPr/>
                <p:nvPr/>
              </p:nvCxnSpPr>
              <p:spPr>
                <a:xfrm flipV="1">
                  <a:off x="2095312" y="4253674"/>
                  <a:ext cx="1272089" cy="671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5" name="直線矢印コネクタ 44"/>
                <p:cNvCxnSpPr/>
                <p:nvPr/>
              </p:nvCxnSpPr>
              <p:spPr>
                <a:xfrm flipV="1">
                  <a:off x="3362112" y="4246957"/>
                  <a:ext cx="789868" cy="6710"/>
                </a:xfrm>
                <a:prstGeom prst="straightConnector1">
                  <a:avLst/>
                </a:prstGeom>
                <a:ln w="38100">
                  <a:solidFill>
                    <a:srgbClr val="00B050"/>
                  </a:solidFill>
                  <a:tailEnd type="triangle"/>
                </a:ln>
              </p:spPr>
              <p:style>
                <a:lnRef idx="1">
                  <a:schemeClr val="accent1"/>
                </a:lnRef>
                <a:fillRef idx="0">
                  <a:schemeClr val="accent1"/>
                </a:fillRef>
                <a:effectRef idx="0">
                  <a:schemeClr val="accent1"/>
                </a:effectRef>
                <a:fontRef idx="minor">
                  <a:schemeClr val="tx1"/>
                </a:fontRef>
              </p:style>
            </p:cxnSp>
          </p:grpSp>
          <p:sp>
            <p:nvSpPr>
              <p:cNvPr id="46" name="テキスト ボックス 45"/>
              <p:cNvSpPr txBox="1"/>
              <p:nvPr/>
            </p:nvSpPr>
            <p:spPr>
              <a:xfrm>
                <a:off x="3194940" y="4357247"/>
                <a:ext cx="1079334" cy="369332"/>
              </a:xfrm>
              <a:prstGeom prst="rect">
                <a:avLst/>
              </a:prstGeom>
              <a:noFill/>
            </p:spPr>
            <p:txBody>
              <a:bodyPr wrap="none" rtlCol="0">
                <a:spAutoFit/>
              </a:bodyPr>
              <a:lstStyle/>
              <a:p>
                <a:r>
                  <a:rPr lang="en-US" altLang="ja-JP" dirty="0" smtClean="0">
                    <a:latin typeface="メイリオ" panose="020B0604030504040204" pitchFamily="50" charset="-128"/>
                    <a:ea typeface="メイリオ" panose="020B0604030504040204" pitchFamily="50" charset="-128"/>
                  </a:rPr>
                  <a:t>Recover</a:t>
                </a:r>
                <a:endParaRPr kumimoji="1" lang="ja-JP" altLang="en-US" dirty="0">
                  <a:latin typeface="メイリオ" panose="020B0604030504040204" pitchFamily="50" charset="-128"/>
                  <a:ea typeface="メイリオ" panose="020B0604030504040204" pitchFamily="50" charset="-128"/>
                </a:endParaRPr>
              </a:p>
            </p:txBody>
          </p:sp>
        </p:grpSp>
        <p:grpSp>
          <p:nvGrpSpPr>
            <p:cNvPr id="4" name="グループ化 3"/>
            <p:cNvGrpSpPr/>
            <p:nvPr/>
          </p:nvGrpSpPr>
          <p:grpSpPr>
            <a:xfrm>
              <a:off x="141545" y="563633"/>
              <a:ext cx="6552885" cy="3790958"/>
              <a:chOff x="141545" y="563633"/>
              <a:chExt cx="6552885" cy="3790958"/>
            </a:xfrm>
          </p:grpSpPr>
          <p:grpSp>
            <p:nvGrpSpPr>
              <p:cNvPr id="3" name="グループ化 2"/>
              <p:cNvGrpSpPr/>
              <p:nvPr/>
            </p:nvGrpSpPr>
            <p:grpSpPr>
              <a:xfrm>
                <a:off x="141545" y="563633"/>
                <a:ext cx="6552885" cy="3790958"/>
                <a:chOff x="415865" y="746513"/>
                <a:chExt cx="6552885" cy="3790958"/>
              </a:xfrm>
            </p:grpSpPr>
            <p:grpSp>
              <p:nvGrpSpPr>
                <p:cNvPr id="63" name="グループ化 62"/>
                <p:cNvGrpSpPr/>
                <p:nvPr/>
              </p:nvGrpSpPr>
              <p:grpSpPr>
                <a:xfrm>
                  <a:off x="415865" y="746513"/>
                  <a:ext cx="6550997" cy="3136035"/>
                  <a:chOff x="415865" y="746513"/>
                  <a:chExt cx="6550997" cy="3136035"/>
                </a:xfrm>
              </p:grpSpPr>
              <p:pic>
                <p:nvPicPr>
                  <p:cNvPr id="64" name="図 63"/>
                  <p:cNvPicPr>
                    <a:picLocks noChangeAspect="1"/>
                  </p:cNvPicPr>
                  <p:nvPr/>
                </p:nvPicPr>
                <p:blipFill>
                  <a:blip r:embed="rId2" cstate="print"/>
                  <a:stretch>
                    <a:fillRect/>
                  </a:stretch>
                </p:blipFill>
                <p:spPr>
                  <a:xfrm>
                    <a:off x="415865" y="746513"/>
                    <a:ext cx="6550997" cy="1978601"/>
                  </a:xfrm>
                  <a:prstGeom prst="rect">
                    <a:avLst/>
                  </a:prstGeom>
                </p:spPr>
              </p:pic>
              <p:grpSp>
                <p:nvGrpSpPr>
                  <p:cNvPr id="72" name="グループ化 71"/>
                  <p:cNvGrpSpPr/>
                  <p:nvPr/>
                </p:nvGrpSpPr>
                <p:grpSpPr>
                  <a:xfrm>
                    <a:off x="422620" y="1075579"/>
                    <a:ext cx="6539533" cy="2806969"/>
                    <a:chOff x="416008" y="1613367"/>
                    <a:chExt cx="7206097" cy="3093082"/>
                  </a:xfrm>
                </p:grpSpPr>
                <p:grpSp>
                  <p:nvGrpSpPr>
                    <p:cNvPr id="73" name="グループ化 72"/>
                    <p:cNvGrpSpPr/>
                    <p:nvPr/>
                  </p:nvGrpSpPr>
                  <p:grpSpPr>
                    <a:xfrm>
                      <a:off x="889335" y="1613367"/>
                      <a:ext cx="2208393" cy="3093082"/>
                      <a:chOff x="1078518" y="1870994"/>
                      <a:chExt cx="2208393" cy="3093082"/>
                    </a:xfrm>
                  </p:grpSpPr>
                  <p:grpSp>
                    <p:nvGrpSpPr>
                      <p:cNvPr id="75" name="グループ化 74"/>
                      <p:cNvGrpSpPr/>
                      <p:nvPr/>
                    </p:nvGrpSpPr>
                    <p:grpSpPr>
                      <a:xfrm>
                        <a:off x="2611795" y="1908716"/>
                        <a:ext cx="675116" cy="3055360"/>
                        <a:chOff x="2709072" y="2803661"/>
                        <a:chExt cx="675116" cy="3055360"/>
                      </a:xfrm>
                    </p:grpSpPr>
                    <p:sp>
                      <p:nvSpPr>
                        <p:cNvPr id="77" name="正方形/長方形 76"/>
                        <p:cNvSpPr/>
                        <p:nvPr/>
                      </p:nvSpPr>
                      <p:spPr>
                        <a:xfrm>
                          <a:off x="2818277" y="3136899"/>
                          <a:ext cx="412224" cy="2722122"/>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50" dirty="0">
                            <a:latin typeface="メイリオ" panose="020B0604030504040204" pitchFamily="50" charset="-128"/>
                            <a:ea typeface="メイリオ" panose="020B0604030504040204" pitchFamily="50" charset="-128"/>
                          </a:endParaRPr>
                        </a:p>
                      </p:txBody>
                    </p:sp>
                    <p:sp>
                      <p:nvSpPr>
                        <p:cNvPr id="78" name="テキスト ボックス 77"/>
                        <p:cNvSpPr txBox="1"/>
                        <p:nvPr/>
                      </p:nvSpPr>
                      <p:spPr>
                        <a:xfrm>
                          <a:off x="2709072" y="2803661"/>
                          <a:ext cx="675116" cy="330669"/>
                        </a:xfrm>
                        <a:prstGeom prst="rect">
                          <a:avLst/>
                        </a:prstGeom>
                        <a:noFill/>
                        <a:ln w="38100">
                          <a:noFill/>
                        </a:ln>
                      </p:spPr>
                      <p:txBody>
                        <a:bodyPr wrap="none" rtlCol="0">
                          <a:spAutoFit/>
                        </a:bodyPr>
                        <a:lstStyle/>
                        <a:p>
                          <a:pPr algn="ctr"/>
                          <a:r>
                            <a:rPr lang="en-US" altLang="ja-JP" sz="1350" dirty="0">
                              <a:latin typeface="メイリオ" panose="020B0604030504040204" pitchFamily="50" charset="-128"/>
                              <a:ea typeface="メイリオ" panose="020B0604030504040204" pitchFamily="50" charset="-128"/>
                            </a:rPr>
                            <a:t>HIGP</a:t>
                          </a:r>
                          <a:endParaRPr lang="ja-JP" altLang="en-US" sz="1350" dirty="0">
                            <a:latin typeface="メイリオ" panose="020B0604030504040204" pitchFamily="50" charset="-128"/>
                            <a:ea typeface="メイリオ" panose="020B0604030504040204" pitchFamily="50" charset="-128"/>
                          </a:endParaRPr>
                        </a:p>
                      </p:txBody>
                    </p:sp>
                  </p:grpSp>
                  <p:sp>
                    <p:nvSpPr>
                      <p:cNvPr id="76" name="テキスト ボックス 75"/>
                      <p:cNvSpPr txBox="1"/>
                      <p:nvPr/>
                    </p:nvSpPr>
                    <p:spPr>
                      <a:xfrm>
                        <a:off x="1078518" y="1870994"/>
                        <a:ext cx="1351225" cy="430887"/>
                      </a:xfrm>
                      <a:prstGeom prst="rect">
                        <a:avLst/>
                      </a:prstGeom>
                      <a:noFill/>
                    </p:spPr>
                    <p:txBody>
                      <a:bodyPr wrap="none" rtlCol="0">
                        <a:spAutoFit/>
                      </a:bodyPr>
                      <a:lstStyle/>
                      <a:p>
                        <a:r>
                          <a:rPr lang="en-US" altLang="ja-JP" sz="1500" dirty="0">
                            <a:latin typeface="メイリオ" panose="020B0604030504040204" pitchFamily="50" charset="-128"/>
                            <a:ea typeface="メイリオ" panose="020B0604030504040204" pitchFamily="50" charset="-128"/>
                          </a:rPr>
                          <a:t>HJ58342</a:t>
                        </a:r>
                        <a:endParaRPr lang="ja-JP" altLang="en-US" sz="1500" dirty="0">
                          <a:latin typeface="メイリオ" panose="020B0604030504040204" pitchFamily="50" charset="-128"/>
                          <a:ea typeface="メイリオ" panose="020B0604030504040204" pitchFamily="50" charset="-128"/>
                        </a:endParaRPr>
                      </a:p>
                    </p:txBody>
                  </p:sp>
                </p:grpSp>
                <p:pic>
                  <p:nvPicPr>
                    <p:cNvPr id="74" name="図 73"/>
                    <p:cNvPicPr>
                      <a:picLocks noChangeAspect="1"/>
                    </p:cNvPicPr>
                    <p:nvPr/>
                  </p:nvPicPr>
                  <p:blipFill>
                    <a:blip r:embed="rId3" cstate="print"/>
                    <a:stretch>
                      <a:fillRect/>
                    </a:stretch>
                  </p:blipFill>
                  <p:spPr>
                    <a:xfrm>
                      <a:off x="416008" y="2654730"/>
                      <a:ext cx="7206097" cy="1804572"/>
                    </a:xfrm>
                    <a:prstGeom prst="rect">
                      <a:avLst/>
                    </a:prstGeom>
                  </p:spPr>
                </p:pic>
              </p:grpSp>
            </p:grpSp>
            <p:pic>
              <p:nvPicPr>
                <p:cNvPr id="23" name="図 22"/>
                <p:cNvPicPr>
                  <a:picLocks noChangeAspect="1"/>
                </p:cNvPicPr>
                <p:nvPr/>
              </p:nvPicPr>
              <p:blipFill>
                <a:blip r:embed="rId4" cstate="print"/>
                <a:stretch>
                  <a:fillRect/>
                </a:stretch>
              </p:blipFill>
              <p:spPr>
                <a:xfrm>
                  <a:off x="423295" y="2896951"/>
                  <a:ext cx="6545455" cy="1640520"/>
                </a:xfrm>
                <a:prstGeom prst="rect">
                  <a:avLst/>
                </a:prstGeom>
              </p:spPr>
            </p:pic>
          </p:grpSp>
          <p:sp>
            <p:nvSpPr>
              <p:cNvPr id="53" name="テキスト ボックス 52"/>
              <p:cNvSpPr txBox="1"/>
              <p:nvPr/>
            </p:nvSpPr>
            <p:spPr>
              <a:xfrm>
                <a:off x="808398" y="1609058"/>
                <a:ext cx="1160895" cy="307777"/>
              </a:xfrm>
              <a:prstGeom prst="rect">
                <a:avLst/>
              </a:prstGeom>
              <a:noFill/>
            </p:spPr>
            <p:txBody>
              <a:bodyPr wrap="none" rtlCol="0">
                <a:spAutoFit/>
              </a:bodyPr>
              <a:lstStyle/>
              <a:p>
                <a:r>
                  <a:rPr kumimoji="1" lang="en-US" altLang="ja-JP" sz="1400" dirty="0" smtClean="0">
                    <a:latin typeface="メイリオ" panose="020B0604030504040204" pitchFamily="50" charset="-128"/>
                    <a:ea typeface="メイリオ" panose="020B0604030504040204" pitchFamily="50" charset="-128"/>
                  </a:rPr>
                  <a:t>FIR/MICRO</a:t>
                </a:r>
                <a:endParaRPr kumimoji="1" lang="ja-JP" altLang="en-US" sz="1400" dirty="0">
                  <a:latin typeface="メイリオ" panose="020B0604030504040204" pitchFamily="50" charset="-128"/>
                  <a:ea typeface="メイリオ" panose="020B0604030504040204" pitchFamily="50" charset="-128"/>
                </a:endParaRPr>
              </a:p>
            </p:txBody>
          </p:sp>
          <p:sp>
            <p:nvSpPr>
              <p:cNvPr id="54" name="テキスト ボックス 53"/>
              <p:cNvSpPr txBox="1"/>
              <p:nvPr/>
            </p:nvSpPr>
            <p:spPr>
              <a:xfrm>
                <a:off x="857950" y="2196817"/>
                <a:ext cx="784189" cy="307777"/>
              </a:xfrm>
              <a:prstGeom prst="rect">
                <a:avLst/>
              </a:prstGeom>
              <a:noFill/>
            </p:spPr>
            <p:txBody>
              <a:bodyPr wrap="none" rtlCol="0">
                <a:spAutoFit/>
              </a:bodyPr>
              <a:lstStyle/>
              <a:p>
                <a:r>
                  <a:rPr kumimoji="1" lang="en-US" altLang="ja-JP" sz="1400" dirty="0" smtClean="0">
                    <a:latin typeface="メイリオ" panose="020B0604030504040204" pitchFamily="50" charset="-128"/>
                    <a:ea typeface="メイリオ" panose="020B0604030504040204" pitchFamily="50" charset="-128"/>
                  </a:rPr>
                  <a:t>MICRO</a:t>
                </a:r>
                <a:endParaRPr kumimoji="1" lang="ja-JP" altLang="en-US" sz="1400" dirty="0">
                  <a:latin typeface="メイリオ" panose="020B0604030504040204" pitchFamily="50" charset="-128"/>
                  <a:ea typeface="メイリオ" panose="020B0604030504040204" pitchFamily="50" charset="-128"/>
                </a:endParaRPr>
              </a:p>
            </p:txBody>
          </p:sp>
          <p:sp>
            <p:nvSpPr>
              <p:cNvPr id="55" name="テキスト ボックス 54"/>
              <p:cNvSpPr txBox="1"/>
              <p:nvPr/>
            </p:nvSpPr>
            <p:spPr>
              <a:xfrm>
                <a:off x="857950" y="3096913"/>
                <a:ext cx="473206" cy="307777"/>
              </a:xfrm>
              <a:prstGeom prst="rect">
                <a:avLst/>
              </a:prstGeom>
              <a:noFill/>
            </p:spPr>
            <p:txBody>
              <a:bodyPr wrap="none" rtlCol="0">
                <a:spAutoFit/>
              </a:bodyPr>
              <a:lstStyle/>
              <a:p>
                <a:r>
                  <a:rPr kumimoji="1" lang="en-US" altLang="ja-JP" sz="1400" dirty="0" err="1" smtClean="0">
                    <a:latin typeface="メイリオ" panose="020B0604030504040204" pitchFamily="50" charset="-128"/>
                    <a:ea typeface="メイリオ" panose="020B0604030504040204" pitchFamily="50" charset="-128"/>
                  </a:rPr>
                  <a:t>Wp</a:t>
                </a:r>
                <a:endParaRPr kumimoji="1" lang="ja-JP" altLang="en-US" sz="1400" dirty="0">
                  <a:latin typeface="メイリオ" panose="020B0604030504040204" pitchFamily="50" charset="-128"/>
                  <a:ea typeface="メイリオ" panose="020B0604030504040204" pitchFamily="50" charset="-128"/>
                </a:endParaRPr>
              </a:p>
            </p:txBody>
          </p:sp>
        </p:grpSp>
      </p:grpSp>
      <p:sp>
        <p:nvSpPr>
          <p:cNvPr id="90" name="下矢印 89"/>
          <p:cNvSpPr/>
          <p:nvPr/>
        </p:nvSpPr>
        <p:spPr>
          <a:xfrm>
            <a:off x="4793672" y="1252975"/>
            <a:ext cx="220134" cy="558800"/>
          </a:xfrm>
          <a:prstGeom prst="downArrow">
            <a:avLst/>
          </a:prstGeom>
        </p:spPr>
        <p:style>
          <a:lnRef idx="1">
            <a:schemeClr val="accent5"/>
          </a:lnRef>
          <a:fillRef idx="3">
            <a:schemeClr val="accent5"/>
          </a:fillRef>
          <a:effectRef idx="2">
            <a:schemeClr val="accent5"/>
          </a:effectRef>
          <a:fontRef idx="minor">
            <a:schemeClr val="lt1"/>
          </a:fontRef>
        </p:style>
        <p:txBody>
          <a:bodyPr rtlCol="0" anchor="ctr"/>
          <a:lstStyle/>
          <a:p>
            <a:pPr algn="ctr"/>
            <a:endParaRPr kumimoji="1" lang="ja-JP" altLang="en-US"/>
          </a:p>
        </p:txBody>
      </p:sp>
      <p:sp>
        <p:nvSpPr>
          <p:cNvPr id="91" name="テキスト ボックス 90"/>
          <p:cNvSpPr txBox="1"/>
          <p:nvPr/>
        </p:nvSpPr>
        <p:spPr>
          <a:xfrm>
            <a:off x="4909839" y="1694139"/>
            <a:ext cx="628890" cy="369332"/>
          </a:xfrm>
          <a:prstGeom prst="rect">
            <a:avLst/>
          </a:prstGeom>
          <a:noFill/>
        </p:spPr>
        <p:txBody>
          <a:bodyPr wrap="none" rtlCol="0">
            <a:spAutoFit/>
          </a:bodyPr>
          <a:lstStyle/>
          <a:p>
            <a:r>
              <a:rPr kumimoji="1" lang="en-US" altLang="ja-JP" dirty="0" smtClean="0"/>
              <a:t>Peak</a:t>
            </a:r>
            <a:endParaRPr kumimoji="1" lang="ja-JP" altLang="en-US" dirty="0"/>
          </a:p>
        </p:txBody>
      </p:sp>
      <p:grpSp>
        <p:nvGrpSpPr>
          <p:cNvPr id="9" name="グループ化 8"/>
          <p:cNvGrpSpPr/>
          <p:nvPr/>
        </p:nvGrpSpPr>
        <p:grpSpPr>
          <a:xfrm>
            <a:off x="148300" y="4836862"/>
            <a:ext cx="6795584" cy="1419215"/>
            <a:chOff x="141545" y="4686507"/>
            <a:chExt cx="6795584" cy="1419215"/>
          </a:xfrm>
        </p:grpSpPr>
        <p:sp>
          <p:nvSpPr>
            <p:cNvPr id="85" name="正方形/長方形 84"/>
            <p:cNvSpPr/>
            <p:nvPr/>
          </p:nvSpPr>
          <p:spPr>
            <a:xfrm>
              <a:off x="141545" y="4686507"/>
              <a:ext cx="5878036" cy="923330"/>
            </a:xfrm>
            <a:prstGeom prst="rect">
              <a:avLst/>
            </a:prstGeom>
          </p:spPr>
          <p:txBody>
            <a:bodyPr wrap="square">
              <a:spAutoFit/>
            </a:bodyPr>
            <a:lstStyle/>
            <a:p>
              <a:pPr marL="214313" indent="-214313">
                <a:buFont typeface="Wingdings" panose="05000000000000000000" pitchFamily="2" charset="2"/>
                <a:buChar char="Ø"/>
              </a:pPr>
              <a:r>
                <a:rPr lang="en-US" altLang="ja-JP" dirty="0" smtClean="0">
                  <a:latin typeface="メイリオ" panose="020B0604030504040204" pitchFamily="50" charset="-128"/>
                  <a:ea typeface="メイリオ" panose="020B0604030504040204" pitchFamily="50" charset="-128"/>
                </a:rPr>
                <a:t>HIGP</a:t>
              </a:r>
              <a:r>
                <a:rPr lang="ja-JP" altLang="en-US" dirty="0" smtClean="0">
                  <a:latin typeface="メイリオ" panose="020B0604030504040204" pitchFamily="50" charset="-128"/>
                  <a:ea typeface="メイリオ" panose="020B0604030504040204" pitchFamily="50" charset="-128"/>
                </a:rPr>
                <a:t>入射前と蓄積エネルギーが回復した状態を比較すると、</a:t>
              </a:r>
              <a:r>
                <a:rPr lang="ja-JP" altLang="en-US" dirty="0">
                  <a:latin typeface="メイリオ" panose="020B0604030504040204" pitchFamily="50" charset="-128"/>
                  <a:ea typeface="メイリオ" panose="020B0604030504040204" pitchFamily="50" charset="-128"/>
                </a:rPr>
                <a:t>プラズマ</a:t>
              </a:r>
              <a:r>
                <a:rPr lang="ja-JP" altLang="en-US" dirty="0" smtClean="0">
                  <a:latin typeface="メイリオ" panose="020B0604030504040204" pitchFamily="50" charset="-128"/>
                  <a:ea typeface="メイリオ" panose="020B0604030504040204" pitchFamily="50" charset="-128"/>
                </a:rPr>
                <a:t>の密度に対し蓄積エネルギーは比例関係で変化している。</a:t>
              </a:r>
              <a:endParaRPr lang="en-US" altLang="ja-JP" dirty="0" smtClean="0">
                <a:latin typeface="メイリオ" panose="020B0604030504040204" pitchFamily="50" charset="-128"/>
                <a:ea typeface="メイリオ" panose="020B0604030504040204" pitchFamily="50" charset="-128"/>
              </a:endParaRPr>
            </a:p>
          </p:txBody>
        </p:sp>
        <p:sp>
          <p:nvSpPr>
            <p:cNvPr id="6" name="右矢印 5"/>
            <p:cNvSpPr/>
            <p:nvPr/>
          </p:nvSpPr>
          <p:spPr>
            <a:xfrm>
              <a:off x="411156" y="5678088"/>
              <a:ext cx="393117" cy="358219"/>
            </a:xfrm>
            <a:prstGeom prst="rightArrow">
              <a:avLst/>
            </a:prstGeom>
          </p:spPr>
          <p:style>
            <a:lnRef idx="1">
              <a:schemeClr val="accent5"/>
            </a:lnRef>
            <a:fillRef idx="3">
              <a:schemeClr val="accent5"/>
            </a:fillRef>
            <a:effectRef idx="2">
              <a:schemeClr val="accent5"/>
            </a:effectRef>
            <a:fontRef idx="minor">
              <a:schemeClr val="lt1"/>
            </a:fontRef>
          </p:style>
          <p:txBody>
            <a:bodyPr rtlCol="0" anchor="ctr"/>
            <a:lstStyle/>
            <a:p>
              <a:pPr algn="ctr"/>
              <a:endParaRPr kumimoji="1" lang="ja-JP" altLang="en-US"/>
            </a:p>
          </p:txBody>
        </p:sp>
        <p:sp>
          <p:nvSpPr>
            <p:cNvPr id="8" name="テキスト ボックス 7"/>
            <p:cNvSpPr txBox="1"/>
            <p:nvPr/>
          </p:nvSpPr>
          <p:spPr>
            <a:xfrm>
              <a:off x="898216" y="5705612"/>
              <a:ext cx="6038913" cy="400110"/>
            </a:xfrm>
            <a:prstGeom prst="rect">
              <a:avLst/>
            </a:prstGeom>
            <a:noFill/>
          </p:spPr>
          <p:txBody>
            <a:bodyPr wrap="square" rtlCol="0">
              <a:spAutoFit/>
            </a:bodyPr>
            <a:lstStyle/>
            <a:p>
              <a:r>
                <a:rPr lang="ja-JP" altLang="en-US" sz="2000" dirty="0" smtClean="0">
                  <a:latin typeface="メイリオ" panose="020B0604030504040204" pitchFamily="50" charset="-128"/>
                  <a:ea typeface="メイリオ" panose="020B0604030504040204" pitchFamily="50" charset="-128"/>
                </a:rPr>
                <a:t>蓄積</a:t>
              </a:r>
              <a:r>
                <a:rPr lang="ja-JP" altLang="en-US" sz="2000" dirty="0">
                  <a:latin typeface="メイリオ" panose="020B0604030504040204" pitchFamily="50" charset="-128"/>
                  <a:ea typeface="メイリオ" panose="020B0604030504040204" pitchFamily="50" charset="-128"/>
                </a:rPr>
                <a:t>エネルギ</a:t>
              </a:r>
              <a:r>
                <a:rPr lang="ja-JP" altLang="en-US" sz="2000" dirty="0" smtClean="0">
                  <a:latin typeface="メイリオ" panose="020B0604030504040204" pitchFamily="50" charset="-128"/>
                  <a:ea typeface="メイリオ" panose="020B0604030504040204" pitchFamily="50" charset="-128"/>
                </a:rPr>
                <a:t>ーの変化</a:t>
              </a:r>
              <a:r>
                <a:rPr lang="ja-JP" altLang="en-US" sz="2000" dirty="0">
                  <a:latin typeface="メイリオ" panose="020B0604030504040204" pitchFamily="50" charset="-128"/>
                  <a:ea typeface="メイリオ" panose="020B0604030504040204" pitchFamily="50" charset="-128"/>
                </a:rPr>
                <a:t>に</a:t>
              </a:r>
              <a:r>
                <a:rPr lang="ja-JP" altLang="en-US" sz="2000" dirty="0" smtClean="0">
                  <a:latin typeface="メイリオ" panose="020B0604030504040204" pitchFamily="50" charset="-128"/>
                  <a:ea typeface="メイリオ" panose="020B0604030504040204" pitchFamily="50" charset="-128"/>
                </a:rPr>
                <a:t>密度の変化が寄与している。</a:t>
              </a:r>
              <a:endParaRPr kumimoji="1" lang="ja-JP" altLang="en-US" sz="2000" dirty="0">
                <a:latin typeface="メイリオ" panose="020B0604030504040204" pitchFamily="50" charset="-128"/>
                <a:ea typeface="メイリオ" panose="020B0604030504040204" pitchFamily="50" charset="-128"/>
              </a:endParaRPr>
            </a:p>
          </p:txBody>
        </p:sp>
      </p:grpSp>
      <p:grpSp>
        <p:nvGrpSpPr>
          <p:cNvPr id="95" name="グループ化 94"/>
          <p:cNvGrpSpPr/>
          <p:nvPr/>
        </p:nvGrpSpPr>
        <p:grpSpPr>
          <a:xfrm>
            <a:off x="5737586" y="669524"/>
            <a:ext cx="3432490" cy="3249449"/>
            <a:chOff x="5737586" y="669524"/>
            <a:chExt cx="3432490" cy="3249449"/>
          </a:xfrm>
        </p:grpSpPr>
        <p:grpSp>
          <p:nvGrpSpPr>
            <p:cNvPr id="96" name="グループ化 95"/>
            <p:cNvGrpSpPr/>
            <p:nvPr/>
          </p:nvGrpSpPr>
          <p:grpSpPr>
            <a:xfrm>
              <a:off x="5737586" y="669524"/>
              <a:ext cx="3432490" cy="3249449"/>
              <a:chOff x="6027101" y="844125"/>
              <a:chExt cx="3120446" cy="2954045"/>
            </a:xfrm>
          </p:grpSpPr>
          <p:grpSp>
            <p:nvGrpSpPr>
              <p:cNvPr id="98" name="グループ化 97"/>
              <p:cNvGrpSpPr/>
              <p:nvPr/>
            </p:nvGrpSpPr>
            <p:grpSpPr>
              <a:xfrm>
                <a:off x="6702873" y="1131785"/>
                <a:ext cx="1328310" cy="1987966"/>
                <a:chOff x="6395866" y="1197569"/>
                <a:chExt cx="1461141" cy="2186763"/>
              </a:xfrm>
            </p:grpSpPr>
            <p:grpSp>
              <p:nvGrpSpPr>
                <p:cNvPr id="115" name="グループ化 114"/>
                <p:cNvGrpSpPr/>
                <p:nvPr/>
              </p:nvGrpSpPr>
              <p:grpSpPr>
                <a:xfrm>
                  <a:off x="6687834" y="1773869"/>
                  <a:ext cx="1169173" cy="1372156"/>
                  <a:chOff x="6687833" y="1773869"/>
                  <a:chExt cx="1169173" cy="1372156"/>
                </a:xfrm>
              </p:grpSpPr>
              <p:cxnSp>
                <p:nvCxnSpPr>
                  <p:cNvPr id="117" name="直線矢印コネクタ 116"/>
                  <p:cNvCxnSpPr/>
                  <p:nvPr/>
                </p:nvCxnSpPr>
                <p:spPr>
                  <a:xfrm flipV="1">
                    <a:off x="6687833" y="2346960"/>
                    <a:ext cx="170167" cy="518160"/>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18" name="直線矢印コネクタ 117"/>
                  <p:cNvCxnSpPr/>
                  <p:nvPr/>
                </p:nvCxnSpPr>
                <p:spPr>
                  <a:xfrm flipH="1" flipV="1">
                    <a:off x="7695990" y="1773869"/>
                    <a:ext cx="161016" cy="1372156"/>
                  </a:xfrm>
                  <a:prstGeom prst="straightConnector1">
                    <a:avLst/>
                  </a:prstGeom>
                  <a:ln w="38100">
                    <a:solidFill>
                      <a:srgbClr val="00B050"/>
                    </a:solidFill>
                    <a:tailEnd type="triangle"/>
                  </a:ln>
                </p:spPr>
                <p:style>
                  <a:lnRef idx="1">
                    <a:schemeClr val="accent1"/>
                  </a:lnRef>
                  <a:fillRef idx="0">
                    <a:schemeClr val="accent1"/>
                  </a:fillRef>
                  <a:effectRef idx="0">
                    <a:schemeClr val="accent1"/>
                  </a:effectRef>
                  <a:fontRef idx="minor">
                    <a:schemeClr val="tx1"/>
                  </a:fontRef>
                </p:style>
              </p:cxnSp>
            </p:grpSp>
            <p:cxnSp>
              <p:nvCxnSpPr>
                <p:cNvPr id="116" name="直線コネクタ 115"/>
                <p:cNvCxnSpPr/>
                <p:nvPr/>
              </p:nvCxnSpPr>
              <p:spPr>
                <a:xfrm flipV="1">
                  <a:off x="6395866" y="1197569"/>
                  <a:ext cx="1449188" cy="2186763"/>
                </a:xfrm>
                <a:prstGeom prst="line">
                  <a:avLst/>
                </a:prstGeom>
                <a:ln w="28575">
                  <a:solidFill>
                    <a:srgbClr val="003ADE"/>
                  </a:solidFill>
                </a:ln>
              </p:spPr>
              <p:style>
                <a:lnRef idx="1">
                  <a:schemeClr val="accent1"/>
                </a:lnRef>
                <a:fillRef idx="0">
                  <a:schemeClr val="accent1"/>
                </a:fillRef>
                <a:effectRef idx="0">
                  <a:schemeClr val="accent1"/>
                </a:effectRef>
                <a:fontRef idx="minor">
                  <a:schemeClr val="tx1"/>
                </a:fontRef>
              </p:style>
            </p:cxnSp>
          </p:grpSp>
          <p:grpSp>
            <p:nvGrpSpPr>
              <p:cNvPr id="100" name="グループ化 99"/>
              <p:cNvGrpSpPr/>
              <p:nvPr/>
            </p:nvGrpSpPr>
            <p:grpSpPr>
              <a:xfrm>
                <a:off x="6027101" y="844125"/>
                <a:ext cx="3120446" cy="2954045"/>
                <a:chOff x="6027101" y="844125"/>
                <a:chExt cx="3120446" cy="2954045"/>
              </a:xfrm>
            </p:grpSpPr>
            <p:pic>
              <p:nvPicPr>
                <p:cNvPr id="104" name="図 103"/>
                <p:cNvPicPr>
                  <a:picLocks noChangeAspect="1"/>
                </p:cNvPicPr>
                <p:nvPr/>
              </p:nvPicPr>
              <p:blipFill rotWithShape="1">
                <a:blip r:embed="rId5" cstate="print"/>
                <a:srcRect r="30290"/>
                <a:stretch/>
              </p:blipFill>
              <p:spPr>
                <a:xfrm>
                  <a:off x="6027101" y="844125"/>
                  <a:ext cx="2971036" cy="2954045"/>
                </a:xfrm>
                <a:prstGeom prst="rect">
                  <a:avLst/>
                </a:prstGeom>
              </p:spPr>
            </p:pic>
            <p:sp>
              <p:nvSpPr>
                <p:cNvPr id="105" name="テキスト ボックス 104"/>
                <p:cNvSpPr txBox="1"/>
                <p:nvPr/>
              </p:nvSpPr>
              <p:spPr>
                <a:xfrm>
                  <a:off x="6660887" y="1937517"/>
                  <a:ext cx="915634" cy="369332"/>
                </a:xfrm>
                <a:prstGeom prst="rect">
                  <a:avLst/>
                </a:prstGeom>
                <a:noFill/>
              </p:spPr>
              <p:txBody>
                <a:bodyPr wrap="none" rtlCol="0">
                  <a:spAutoFit/>
                </a:bodyPr>
                <a:lstStyle/>
                <a:p>
                  <a:r>
                    <a:rPr kumimoji="1" lang="en-US" altLang="ja-JP" dirty="0" smtClean="0">
                      <a:latin typeface="メイリオ" panose="020B0604030504040204" pitchFamily="50" charset="-128"/>
                      <a:ea typeface="メイリオ" panose="020B0604030504040204" pitchFamily="50" charset="-128"/>
                    </a:rPr>
                    <a:t>Before</a:t>
                  </a:r>
                  <a:endParaRPr kumimoji="1" lang="ja-JP" altLang="en-US" dirty="0">
                    <a:latin typeface="メイリオ" panose="020B0604030504040204" pitchFamily="50" charset="-128"/>
                    <a:ea typeface="メイリオ" panose="020B0604030504040204" pitchFamily="50" charset="-128"/>
                  </a:endParaRPr>
                </a:p>
              </p:txBody>
            </p:sp>
            <p:sp>
              <p:nvSpPr>
                <p:cNvPr id="106" name="テキスト ボックス 105"/>
                <p:cNvSpPr txBox="1"/>
                <p:nvPr/>
              </p:nvSpPr>
              <p:spPr>
                <a:xfrm>
                  <a:off x="8276796" y="2453065"/>
                  <a:ext cx="870751" cy="369332"/>
                </a:xfrm>
                <a:prstGeom prst="rect">
                  <a:avLst/>
                </a:prstGeom>
                <a:noFill/>
              </p:spPr>
              <p:txBody>
                <a:bodyPr wrap="none" rtlCol="0">
                  <a:spAutoFit/>
                </a:bodyPr>
                <a:lstStyle/>
                <a:p>
                  <a:r>
                    <a:rPr kumimoji="1" lang="en-US" altLang="ja-JP" dirty="0" smtClean="0">
                      <a:latin typeface="メイリオ" panose="020B0604030504040204" pitchFamily="50" charset="-128"/>
                      <a:ea typeface="メイリオ" panose="020B0604030504040204" pitchFamily="50" charset="-128"/>
                    </a:rPr>
                    <a:t>Decay</a:t>
                  </a:r>
                  <a:endParaRPr kumimoji="1" lang="ja-JP" altLang="en-US" dirty="0">
                    <a:latin typeface="メイリオ" panose="020B0604030504040204" pitchFamily="50" charset="-128"/>
                    <a:ea typeface="メイリオ" panose="020B0604030504040204" pitchFamily="50" charset="-128"/>
                  </a:endParaRPr>
                </a:p>
              </p:txBody>
            </p:sp>
            <p:sp>
              <p:nvSpPr>
                <p:cNvPr id="107" name="テキスト ボックス 106"/>
                <p:cNvSpPr txBox="1"/>
                <p:nvPr/>
              </p:nvSpPr>
              <p:spPr>
                <a:xfrm>
                  <a:off x="7960790" y="1785988"/>
                  <a:ext cx="1079334" cy="369332"/>
                </a:xfrm>
                <a:prstGeom prst="rect">
                  <a:avLst/>
                </a:prstGeom>
                <a:noFill/>
              </p:spPr>
              <p:txBody>
                <a:bodyPr wrap="none" rtlCol="0">
                  <a:spAutoFit/>
                </a:bodyPr>
                <a:lstStyle/>
                <a:p>
                  <a:r>
                    <a:rPr lang="en-US" altLang="ja-JP" dirty="0" smtClean="0">
                      <a:latin typeface="メイリオ" panose="020B0604030504040204" pitchFamily="50" charset="-128"/>
                      <a:ea typeface="メイリオ" panose="020B0604030504040204" pitchFamily="50" charset="-128"/>
                    </a:rPr>
                    <a:t>Recover</a:t>
                  </a:r>
                  <a:endParaRPr kumimoji="1" lang="ja-JP" altLang="en-US" dirty="0">
                    <a:latin typeface="メイリオ" panose="020B0604030504040204" pitchFamily="50" charset="-128"/>
                    <a:ea typeface="メイリオ" panose="020B0604030504040204" pitchFamily="50" charset="-128"/>
                  </a:endParaRPr>
                </a:p>
              </p:txBody>
            </p:sp>
          </p:grpSp>
        </p:grpSp>
        <p:sp>
          <p:nvSpPr>
            <p:cNvPr id="97" name="フリーフォーム 96"/>
            <p:cNvSpPr/>
            <p:nvPr/>
          </p:nvSpPr>
          <p:spPr>
            <a:xfrm>
              <a:off x="7570386" y="2344215"/>
              <a:ext cx="944964" cy="801666"/>
            </a:xfrm>
            <a:custGeom>
              <a:avLst/>
              <a:gdLst>
                <a:gd name="connsiteX0" fmla="*/ 0 w 944964"/>
                <a:gd name="connsiteY0" fmla="*/ 0 h 801666"/>
                <a:gd name="connsiteX1" fmla="*/ 914400 w 944964"/>
                <a:gd name="connsiteY1" fmla="*/ 538619 h 801666"/>
                <a:gd name="connsiteX2" fmla="*/ 638828 w 944964"/>
                <a:gd name="connsiteY2" fmla="*/ 801666 h 801666"/>
              </a:gdLst>
              <a:ahLst/>
              <a:cxnLst>
                <a:cxn ang="0">
                  <a:pos x="connsiteX0" y="connsiteY0"/>
                </a:cxn>
                <a:cxn ang="0">
                  <a:pos x="connsiteX1" y="connsiteY1"/>
                </a:cxn>
                <a:cxn ang="0">
                  <a:pos x="connsiteX2" y="connsiteY2"/>
                </a:cxn>
              </a:cxnLst>
              <a:rect l="l" t="t" r="r" b="b"/>
              <a:pathLst>
                <a:path w="944964" h="801666">
                  <a:moveTo>
                    <a:pt x="0" y="0"/>
                  </a:moveTo>
                  <a:cubicBezTo>
                    <a:pt x="403964" y="202504"/>
                    <a:pt x="807929" y="405008"/>
                    <a:pt x="914400" y="538619"/>
                  </a:cubicBezTo>
                  <a:cubicBezTo>
                    <a:pt x="1020871" y="672230"/>
                    <a:pt x="829849" y="736948"/>
                    <a:pt x="638828" y="801666"/>
                  </a:cubicBezTo>
                </a:path>
              </a:pathLst>
            </a:custGeom>
            <a:noFill/>
            <a:ln w="38100">
              <a:solidFill>
                <a:schemeClr val="tx1"/>
              </a:solidFill>
              <a:tail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Tree>
    <p:extLst>
      <p:ext uri="{BB962C8B-B14F-4D97-AF65-F5344CB8AC3E}">
        <p14:creationId xmlns:p14="http://schemas.microsoft.com/office/powerpoint/2010/main" xmlns="" val="421014847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lang="en-US" altLang="ja-JP" sz="2400" b="1" dirty="0">
                <a:solidFill>
                  <a:srgbClr val="FFFF00"/>
                </a:solidFill>
              </a:rPr>
              <a:t>HIGP</a:t>
            </a:r>
            <a:r>
              <a:rPr lang="ja-JP" altLang="en-US" sz="2400" dirty="0" smtClean="0"/>
              <a:t>プラズマ</a:t>
            </a:r>
            <a:r>
              <a:rPr lang="ja-JP" altLang="en-US" sz="2400" dirty="0"/>
              <a:t>の</a:t>
            </a:r>
            <a:r>
              <a:rPr lang="ja-JP" altLang="en-US" sz="2400" dirty="0" smtClean="0"/>
              <a:t>密度分布の変化と蓄積エネルギーの関係</a:t>
            </a:r>
            <a:endParaRPr kumimoji="1" lang="ja-JP" altLang="en-US" dirty="0"/>
          </a:p>
        </p:txBody>
      </p:sp>
      <p:sp>
        <p:nvSpPr>
          <p:cNvPr id="81" name="スライド番号プレースホルダー 80"/>
          <p:cNvSpPr>
            <a:spLocks noGrp="1"/>
          </p:cNvSpPr>
          <p:nvPr>
            <p:ph type="sldNum" sz="quarter" idx="12"/>
          </p:nvPr>
        </p:nvSpPr>
        <p:spPr>
          <a:xfrm>
            <a:off x="6457950" y="6330516"/>
            <a:ext cx="2057400" cy="365125"/>
          </a:xfrm>
        </p:spPr>
        <p:txBody>
          <a:bodyPr/>
          <a:lstStyle/>
          <a:p>
            <a:fld id="{5C7CE967-C6E2-4D30-8B17-84E51F4B1B8D}" type="slidenum">
              <a:rPr kumimoji="1" lang="ja-JP" altLang="en-US" smtClean="0"/>
              <a:pPr/>
              <a:t>18</a:t>
            </a:fld>
            <a:endParaRPr kumimoji="1" lang="ja-JP" altLang="en-US" dirty="0"/>
          </a:p>
        </p:txBody>
      </p:sp>
      <p:sp>
        <p:nvSpPr>
          <p:cNvPr id="85" name="正方形/長方形 84"/>
          <p:cNvSpPr/>
          <p:nvPr/>
        </p:nvSpPr>
        <p:spPr>
          <a:xfrm>
            <a:off x="141545" y="4771350"/>
            <a:ext cx="5498776" cy="1477328"/>
          </a:xfrm>
          <a:prstGeom prst="rect">
            <a:avLst/>
          </a:prstGeom>
        </p:spPr>
        <p:txBody>
          <a:bodyPr wrap="square">
            <a:spAutoFit/>
          </a:bodyPr>
          <a:lstStyle/>
          <a:p>
            <a:pPr marL="214313" indent="-214313">
              <a:buFont typeface="Wingdings" panose="05000000000000000000" pitchFamily="2" charset="2"/>
              <a:buChar char="Ø"/>
            </a:pPr>
            <a:r>
              <a:rPr lang="ja-JP" altLang="en-US" dirty="0" smtClean="0">
                <a:latin typeface="メイリオ" panose="020B0604030504040204" pitchFamily="50" charset="-128"/>
                <a:ea typeface="メイリオ" panose="020B0604030504040204" pitchFamily="50" charset="-128"/>
              </a:rPr>
              <a:t>しかしながら、密度分布は蓄積エネルギー回復時にはピークになるため密度の大きさだけでは説明できない。</a:t>
            </a:r>
            <a:endParaRPr lang="en-US" altLang="ja-JP" dirty="0" smtClean="0">
              <a:latin typeface="メイリオ" panose="020B0604030504040204" pitchFamily="50" charset="-128"/>
              <a:ea typeface="メイリオ" panose="020B0604030504040204" pitchFamily="50" charset="-128"/>
            </a:endParaRPr>
          </a:p>
          <a:p>
            <a:pPr marL="214313" indent="-214313">
              <a:buFont typeface="Wingdings" panose="05000000000000000000" pitchFamily="2" charset="2"/>
              <a:buChar char="Ø"/>
            </a:pPr>
            <a:r>
              <a:rPr lang="ja-JP" altLang="en-US" dirty="0">
                <a:latin typeface="メイリオ" panose="020B0604030504040204" pitchFamily="50" charset="-128"/>
                <a:ea typeface="メイリオ" panose="020B0604030504040204" pitchFamily="50" charset="-128"/>
              </a:rPr>
              <a:t>プラズマ</a:t>
            </a:r>
            <a:r>
              <a:rPr lang="ja-JP" altLang="en-US" dirty="0" smtClean="0">
                <a:latin typeface="メイリオ" panose="020B0604030504040204" pitchFamily="50" charset="-128"/>
                <a:ea typeface="メイリオ" panose="020B0604030504040204" pitchFamily="50" charset="-128"/>
              </a:rPr>
              <a:t>の</a:t>
            </a:r>
            <a:r>
              <a:rPr lang="ja-JP" altLang="en-US" dirty="0">
                <a:latin typeface="メイリオ" panose="020B0604030504040204" pitchFamily="50" charset="-128"/>
                <a:ea typeface="メイリオ" panose="020B0604030504040204" pitchFamily="50" charset="-128"/>
              </a:rPr>
              <a:t>温度</a:t>
            </a:r>
            <a:r>
              <a:rPr lang="ja-JP" altLang="en-US" dirty="0" smtClean="0">
                <a:latin typeface="メイリオ" panose="020B0604030504040204" pitchFamily="50" charset="-128"/>
                <a:ea typeface="メイリオ" panose="020B0604030504040204" pitchFamily="50" charset="-128"/>
              </a:rPr>
              <a:t>の上昇</a:t>
            </a:r>
            <a:r>
              <a:rPr lang="ja-JP" altLang="en-US" dirty="0">
                <a:latin typeface="メイリオ" panose="020B0604030504040204" pitchFamily="50" charset="-128"/>
                <a:ea typeface="メイリオ" panose="020B0604030504040204" pitchFamily="50" charset="-128"/>
              </a:rPr>
              <a:t>も</a:t>
            </a:r>
            <a:r>
              <a:rPr lang="ja-JP" altLang="en-US" dirty="0" smtClean="0">
                <a:latin typeface="メイリオ" panose="020B0604030504040204" pitchFamily="50" charset="-128"/>
                <a:ea typeface="メイリオ" panose="020B0604030504040204" pitchFamily="50" charset="-128"/>
              </a:rPr>
              <a:t>蓄積エネルギーの上昇に寄与していると考えられる。</a:t>
            </a:r>
            <a:endParaRPr lang="en-US" altLang="ja-JP" dirty="0" smtClean="0">
              <a:latin typeface="メイリオ" panose="020B0604030504040204" pitchFamily="50" charset="-128"/>
              <a:ea typeface="メイリオ" panose="020B0604030504040204" pitchFamily="50" charset="-128"/>
            </a:endParaRPr>
          </a:p>
        </p:txBody>
      </p:sp>
      <p:sp>
        <p:nvSpPr>
          <p:cNvPr id="90" name="下矢印 89"/>
          <p:cNvSpPr/>
          <p:nvPr/>
        </p:nvSpPr>
        <p:spPr>
          <a:xfrm>
            <a:off x="4793672" y="1252975"/>
            <a:ext cx="220134" cy="558800"/>
          </a:xfrm>
          <a:prstGeom prst="downArrow">
            <a:avLst/>
          </a:prstGeom>
        </p:spPr>
        <p:style>
          <a:lnRef idx="1">
            <a:schemeClr val="accent5"/>
          </a:lnRef>
          <a:fillRef idx="3">
            <a:schemeClr val="accent5"/>
          </a:fillRef>
          <a:effectRef idx="2">
            <a:schemeClr val="accent5"/>
          </a:effectRef>
          <a:fontRef idx="minor">
            <a:schemeClr val="lt1"/>
          </a:fontRef>
        </p:style>
        <p:txBody>
          <a:bodyPr rtlCol="0" anchor="ctr"/>
          <a:lstStyle/>
          <a:p>
            <a:pPr algn="ctr"/>
            <a:endParaRPr kumimoji="1" lang="ja-JP" altLang="en-US"/>
          </a:p>
        </p:txBody>
      </p:sp>
      <p:sp>
        <p:nvSpPr>
          <p:cNvPr id="91" name="テキスト ボックス 90"/>
          <p:cNvSpPr txBox="1"/>
          <p:nvPr/>
        </p:nvSpPr>
        <p:spPr>
          <a:xfrm>
            <a:off x="4909839" y="1694139"/>
            <a:ext cx="628890" cy="369332"/>
          </a:xfrm>
          <a:prstGeom prst="rect">
            <a:avLst/>
          </a:prstGeom>
          <a:noFill/>
        </p:spPr>
        <p:txBody>
          <a:bodyPr wrap="none" rtlCol="0">
            <a:spAutoFit/>
          </a:bodyPr>
          <a:lstStyle/>
          <a:p>
            <a:r>
              <a:rPr kumimoji="1" lang="en-US" altLang="ja-JP" dirty="0" smtClean="0"/>
              <a:t>Peak</a:t>
            </a:r>
            <a:endParaRPr kumimoji="1" lang="ja-JP" altLang="en-US" dirty="0"/>
          </a:p>
        </p:txBody>
      </p:sp>
      <p:grpSp>
        <p:nvGrpSpPr>
          <p:cNvPr id="4" name="グループ化 3"/>
          <p:cNvGrpSpPr/>
          <p:nvPr/>
        </p:nvGrpSpPr>
        <p:grpSpPr>
          <a:xfrm>
            <a:off x="141545" y="563633"/>
            <a:ext cx="6552885" cy="3790958"/>
            <a:chOff x="141545" y="563633"/>
            <a:chExt cx="6552885" cy="3790958"/>
          </a:xfrm>
        </p:grpSpPr>
        <p:grpSp>
          <p:nvGrpSpPr>
            <p:cNvPr id="3" name="グループ化 2"/>
            <p:cNvGrpSpPr/>
            <p:nvPr/>
          </p:nvGrpSpPr>
          <p:grpSpPr>
            <a:xfrm>
              <a:off x="141545" y="563633"/>
              <a:ext cx="6552885" cy="3790958"/>
              <a:chOff x="415865" y="746513"/>
              <a:chExt cx="6552885" cy="3790958"/>
            </a:xfrm>
          </p:grpSpPr>
          <p:grpSp>
            <p:nvGrpSpPr>
              <p:cNvPr id="63" name="グループ化 62"/>
              <p:cNvGrpSpPr/>
              <p:nvPr/>
            </p:nvGrpSpPr>
            <p:grpSpPr>
              <a:xfrm>
                <a:off x="415865" y="746513"/>
                <a:ext cx="6550997" cy="3136035"/>
                <a:chOff x="415865" y="746513"/>
                <a:chExt cx="6550997" cy="3136035"/>
              </a:xfrm>
            </p:grpSpPr>
            <p:pic>
              <p:nvPicPr>
                <p:cNvPr id="64" name="図 63"/>
                <p:cNvPicPr>
                  <a:picLocks noChangeAspect="1"/>
                </p:cNvPicPr>
                <p:nvPr/>
              </p:nvPicPr>
              <p:blipFill>
                <a:blip r:embed="rId2" cstate="print"/>
                <a:stretch>
                  <a:fillRect/>
                </a:stretch>
              </p:blipFill>
              <p:spPr>
                <a:xfrm>
                  <a:off x="415865" y="746513"/>
                  <a:ext cx="6550997" cy="1978601"/>
                </a:xfrm>
                <a:prstGeom prst="rect">
                  <a:avLst/>
                </a:prstGeom>
              </p:spPr>
            </p:pic>
            <p:grpSp>
              <p:nvGrpSpPr>
                <p:cNvPr id="72" name="グループ化 71"/>
                <p:cNvGrpSpPr/>
                <p:nvPr/>
              </p:nvGrpSpPr>
              <p:grpSpPr>
                <a:xfrm>
                  <a:off x="422620" y="1075579"/>
                  <a:ext cx="6539533" cy="2806969"/>
                  <a:chOff x="416008" y="1613367"/>
                  <a:chExt cx="7206097" cy="3093082"/>
                </a:xfrm>
              </p:grpSpPr>
              <p:grpSp>
                <p:nvGrpSpPr>
                  <p:cNvPr id="73" name="グループ化 72"/>
                  <p:cNvGrpSpPr/>
                  <p:nvPr/>
                </p:nvGrpSpPr>
                <p:grpSpPr>
                  <a:xfrm>
                    <a:off x="889335" y="1613367"/>
                    <a:ext cx="2208393" cy="3093082"/>
                    <a:chOff x="1078518" y="1870994"/>
                    <a:chExt cx="2208393" cy="3093082"/>
                  </a:xfrm>
                </p:grpSpPr>
                <p:grpSp>
                  <p:nvGrpSpPr>
                    <p:cNvPr id="75" name="グループ化 74"/>
                    <p:cNvGrpSpPr/>
                    <p:nvPr/>
                  </p:nvGrpSpPr>
                  <p:grpSpPr>
                    <a:xfrm>
                      <a:off x="2611795" y="1908716"/>
                      <a:ext cx="675116" cy="3055360"/>
                      <a:chOff x="2709072" y="2803661"/>
                      <a:chExt cx="675116" cy="3055360"/>
                    </a:xfrm>
                  </p:grpSpPr>
                  <p:sp>
                    <p:nvSpPr>
                      <p:cNvPr id="77" name="正方形/長方形 76"/>
                      <p:cNvSpPr/>
                      <p:nvPr/>
                    </p:nvSpPr>
                    <p:spPr>
                      <a:xfrm>
                        <a:off x="2818277" y="3136899"/>
                        <a:ext cx="412224" cy="2722122"/>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50" dirty="0">
                          <a:latin typeface="メイリオ" panose="020B0604030504040204" pitchFamily="50" charset="-128"/>
                          <a:ea typeface="メイリオ" panose="020B0604030504040204" pitchFamily="50" charset="-128"/>
                        </a:endParaRPr>
                      </a:p>
                    </p:txBody>
                  </p:sp>
                  <p:sp>
                    <p:nvSpPr>
                      <p:cNvPr id="78" name="テキスト ボックス 77"/>
                      <p:cNvSpPr txBox="1"/>
                      <p:nvPr/>
                    </p:nvSpPr>
                    <p:spPr>
                      <a:xfrm>
                        <a:off x="2709072" y="2803661"/>
                        <a:ext cx="675116" cy="330669"/>
                      </a:xfrm>
                      <a:prstGeom prst="rect">
                        <a:avLst/>
                      </a:prstGeom>
                      <a:noFill/>
                      <a:ln w="38100">
                        <a:noFill/>
                      </a:ln>
                    </p:spPr>
                    <p:txBody>
                      <a:bodyPr wrap="none" rtlCol="0">
                        <a:spAutoFit/>
                      </a:bodyPr>
                      <a:lstStyle/>
                      <a:p>
                        <a:pPr algn="ctr"/>
                        <a:r>
                          <a:rPr lang="en-US" altLang="ja-JP" sz="1350" dirty="0">
                            <a:latin typeface="メイリオ" panose="020B0604030504040204" pitchFamily="50" charset="-128"/>
                            <a:ea typeface="メイリオ" panose="020B0604030504040204" pitchFamily="50" charset="-128"/>
                          </a:rPr>
                          <a:t>HIGP</a:t>
                        </a:r>
                        <a:endParaRPr lang="ja-JP" altLang="en-US" sz="1350" dirty="0">
                          <a:latin typeface="メイリオ" panose="020B0604030504040204" pitchFamily="50" charset="-128"/>
                          <a:ea typeface="メイリオ" panose="020B0604030504040204" pitchFamily="50" charset="-128"/>
                        </a:endParaRPr>
                      </a:p>
                    </p:txBody>
                  </p:sp>
                </p:grpSp>
                <p:sp>
                  <p:nvSpPr>
                    <p:cNvPr id="76" name="テキスト ボックス 75"/>
                    <p:cNvSpPr txBox="1"/>
                    <p:nvPr/>
                  </p:nvSpPr>
                  <p:spPr>
                    <a:xfrm>
                      <a:off x="1078518" y="1870994"/>
                      <a:ext cx="1351225" cy="430887"/>
                    </a:xfrm>
                    <a:prstGeom prst="rect">
                      <a:avLst/>
                    </a:prstGeom>
                    <a:noFill/>
                  </p:spPr>
                  <p:txBody>
                    <a:bodyPr wrap="none" rtlCol="0">
                      <a:spAutoFit/>
                    </a:bodyPr>
                    <a:lstStyle/>
                    <a:p>
                      <a:r>
                        <a:rPr lang="en-US" altLang="ja-JP" sz="1500" dirty="0">
                          <a:latin typeface="メイリオ" panose="020B0604030504040204" pitchFamily="50" charset="-128"/>
                          <a:ea typeface="メイリオ" panose="020B0604030504040204" pitchFamily="50" charset="-128"/>
                        </a:rPr>
                        <a:t>HJ58342</a:t>
                      </a:r>
                      <a:endParaRPr lang="ja-JP" altLang="en-US" sz="1500" dirty="0">
                        <a:latin typeface="メイリオ" panose="020B0604030504040204" pitchFamily="50" charset="-128"/>
                        <a:ea typeface="メイリオ" panose="020B0604030504040204" pitchFamily="50" charset="-128"/>
                      </a:endParaRPr>
                    </a:p>
                  </p:txBody>
                </p:sp>
              </p:grpSp>
              <p:pic>
                <p:nvPicPr>
                  <p:cNvPr id="74" name="図 73"/>
                  <p:cNvPicPr>
                    <a:picLocks noChangeAspect="1"/>
                  </p:cNvPicPr>
                  <p:nvPr/>
                </p:nvPicPr>
                <p:blipFill>
                  <a:blip r:embed="rId3" cstate="print"/>
                  <a:stretch>
                    <a:fillRect/>
                  </a:stretch>
                </p:blipFill>
                <p:spPr>
                  <a:xfrm>
                    <a:off x="416008" y="2654730"/>
                    <a:ext cx="7206097" cy="1804572"/>
                  </a:xfrm>
                  <a:prstGeom prst="rect">
                    <a:avLst/>
                  </a:prstGeom>
                </p:spPr>
              </p:pic>
            </p:grpSp>
          </p:grpSp>
          <p:pic>
            <p:nvPicPr>
              <p:cNvPr id="23" name="図 22"/>
              <p:cNvPicPr>
                <a:picLocks noChangeAspect="1"/>
              </p:cNvPicPr>
              <p:nvPr/>
            </p:nvPicPr>
            <p:blipFill>
              <a:blip r:embed="rId4" cstate="print"/>
              <a:stretch>
                <a:fillRect/>
              </a:stretch>
            </p:blipFill>
            <p:spPr>
              <a:xfrm>
                <a:off x="423295" y="2896951"/>
                <a:ext cx="6545455" cy="1640520"/>
              </a:xfrm>
              <a:prstGeom prst="rect">
                <a:avLst/>
              </a:prstGeom>
            </p:spPr>
          </p:pic>
        </p:grpSp>
        <p:sp>
          <p:nvSpPr>
            <p:cNvPr id="53" name="テキスト ボックス 52"/>
            <p:cNvSpPr txBox="1"/>
            <p:nvPr/>
          </p:nvSpPr>
          <p:spPr>
            <a:xfrm>
              <a:off x="808398" y="1609058"/>
              <a:ext cx="1160895" cy="307777"/>
            </a:xfrm>
            <a:prstGeom prst="rect">
              <a:avLst/>
            </a:prstGeom>
            <a:noFill/>
          </p:spPr>
          <p:txBody>
            <a:bodyPr wrap="none" rtlCol="0">
              <a:spAutoFit/>
            </a:bodyPr>
            <a:lstStyle/>
            <a:p>
              <a:r>
                <a:rPr kumimoji="1" lang="en-US" altLang="ja-JP" sz="1400" dirty="0" smtClean="0">
                  <a:latin typeface="メイリオ" panose="020B0604030504040204" pitchFamily="50" charset="-128"/>
                  <a:ea typeface="メイリオ" panose="020B0604030504040204" pitchFamily="50" charset="-128"/>
                </a:rPr>
                <a:t>FIR/MICRO</a:t>
              </a:r>
              <a:endParaRPr kumimoji="1" lang="ja-JP" altLang="en-US" sz="1400" dirty="0">
                <a:latin typeface="メイリオ" panose="020B0604030504040204" pitchFamily="50" charset="-128"/>
                <a:ea typeface="メイリオ" panose="020B0604030504040204" pitchFamily="50" charset="-128"/>
              </a:endParaRPr>
            </a:p>
          </p:txBody>
        </p:sp>
        <p:sp>
          <p:nvSpPr>
            <p:cNvPr id="54" name="テキスト ボックス 53"/>
            <p:cNvSpPr txBox="1"/>
            <p:nvPr/>
          </p:nvSpPr>
          <p:spPr>
            <a:xfrm>
              <a:off x="857950" y="2196817"/>
              <a:ext cx="784189" cy="307777"/>
            </a:xfrm>
            <a:prstGeom prst="rect">
              <a:avLst/>
            </a:prstGeom>
            <a:noFill/>
          </p:spPr>
          <p:txBody>
            <a:bodyPr wrap="none" rtlCol="0">
              <a:spAutoFit/>
            </a:bodyPr>
            <a:lstStyle/>
            <a:p>
              <a:r>
                <a:rPr kumimoji="1" lang="en-US" altLang="ja-JP" sz="1400" dirty="0" smtClean="0">
                  <a:latin typeface="メイリオ" panose="020B0604030504040204" pitchFamily="50" charset="-128"/>
                  <a:ea typeface="メイリオ" panose="020B0604030504040204" pitchFamily="50" charset="-128"/>
                </a:rPr>
                <a:t>MICRO</a:t>
              </a:r>
              <a:endParaRPr kumimoji="1" lang="ja-JP" altLang="en-US" sz="1400" dirty="0">
                <a:latin typeface="メイリオ" panose="020B0604030504040204" pitchFamily="50" charset="-128"/>
                <a:ea typeface="メイリオ" panose="020B0604030504040204" pitchFamily="50" charset="-128"/>
              </a:endParaRPr>
            </a:p>
          </p:txBody>
        </p:sp>
        <p:sp>
          <p:nvSpPr>
            <p:cNvPr id="55" name="テキスト ボックス 54"/>
            <p:cNvSpPr txBox="1"/>
            <p:nvPr/>
          </p:nvSpPr>
          <p:spPr>
            <a:xfrm>
              <a:off x="857950" y="3096913"/>
              <a:ext cx="473206" cy="307777"/>
            </a:xfrm>
            <a:prstGeom prst="rect">
              <a:avLst/>
            </a:prstGeom>
            <a:noFill/>
          </p:spPr>
          <p:txBody>
            <a:bodyPr wrap="none" rtlCol="0">
              <a:spAutoFit/>
            </a:bodyPr>
            <a:lstStyle/>
            <a:p>
              <a:r>
                <a:rPr kumimoji="1" lang="en-US" altLang="ja-JP" sz="1400" dirty="0" err="1" smtClean="0">
                  <a:latin typeface="メイリオ" panose="020B0604030504040204" pitchFamily="50" charset="-128"/>
                  <a:ea typeface="メイリオ" panose="020B0604030504040204" pitchFamily="50" charset="-128"/>
                </a:rPr>
                <a:t>Wp</a:t>
              </a:r>
              <a:endParaRPr kumimoji="1" lang="ja-JP" altLang="en-US" sz="1400" dirty="0">
                <a:latin typeface="メイリオ" panose="020B0604030504040204" pitchFamily="50" charset="-128"/>
                <a:ea typeface="メイリオ" panose="020B0604030504040204" pitchFamily="50" charset="-128"/>
              </a:endParaRPr>
            </a:p>
          </p:txBody>
        </p:sp>
      </p:grpSp>
      <p:grpSp>
        <p:nvGrpSpPr>
          <p:cNvPr id="66" name="グループ化 65"/>
          <p:cNvGrpSpPr/>
          <p:nvPr/>
        </p:nvGrpSpPr>
        <p:grpSpPr>
          <a:xfrm>
            <a:off x="1344008" y="4246957"/>
            <a:ext cx="2930266" cy="482433"/>
            <a:chOff x="1344008" y="4246957"/>
            <a:chExt cx="2930266" cy="482433"/>
          </a:xfrm>
        </p:grpSpPr>
        <p:sp>
          <p:nvSpPr>
            <p:cNvPr id="69" name="テキスト ボックス 68"/>
            <p:cNvSpPr txBox="1"/>
            <p:nvPr/>
          </p:nvSpPr>
          <p:spPr>
            <a:xfrm>
              <a:off x="1344008" y="4354591"/>
              <a:ext cx="915635" cy="369332"/>
            </a:xfrm>
            <a:prstGeom prst="rect">
              <a:avLst/>
            </a:prstGeom>
            <a:noFill/>
          </p:spPr>
          <p:txBody>
            <a:bodyPr wrap="none" rtlCol="0">
              <a:spAutoFit/>
            </a:bodyPr>
            <a:lstStyle/>
            <a:p>
              <a:r>
                <a:rPr kumimoji="1" lang="en-US" altLang="ja-JP" dirty="0" smtClean="0">
                  <a:latin typeface="メイリオ" panose="020B0604030504040204" pitchFamily="50" charset="-128"/>
                  <a:ea typeface="メイリオ" panose="020B0604030504040204" pitchFamily="50" charset="-128"/>
                </a:rPr>
                <a:t>Before</a:t>
              </a:r>
              <a:endParaRPr kumimoji="1" lang="ja-JP" altLang="en-US" dirty="0">
                <a:latin typeface="メイリオ" panose="020B0604030504040204" pitchFamily="50" charset="-128"/>
                <a:ea typeface="メイリオ" panose="020B0604030504040204" pitchFamily="50" charset="-128"/>
              </a:endParaRPr>
            </a:p>
          </p:txBody>
        </p:sp>
        <p:sp>
          <p:nvSpPr>
            <p:cNvPr id="70" name="テキスト ボックス 69"/>
            <p:cNvSpPr txBox="1"/>
            <p:nvPr/>
          </p:nvSpPr>
          <p:spPr>
            <a:xfrm>
              <a:off x="2258084" y="4360058"/>
              <a:ext cx="870751" cy="369332"/>
            </a:xfrm>
            <a:prstGeom prst="rect">
              <a:avLst/>
            </a:prstGeom>
            <a:noFill/>
          </p:spPr>
          <p:txBody>
            <a:bodyPr wrap="none" rtlCol="0">
              <a:spAutoFit/>
            </a:bodyPr>
            <a:lstStyle/>
            <a:p>
              <a:r>
                <a:rPr kumimoji="1" lang="en-US" altLang="ja-JP" dirty="0" smtClean="0">
                  <a:latin typeface="メイリオ" panose="020B0604030504040204" pitchFamily="50" charset="-128"/>
                  <a:ea typeface="メイリオ" panose="020B0604030504040204" pitchFamily="50" charset="-128"/>
                </a:rPr>
                <a:t>Decay</a:t>
              </a:r>
              <a:endParaRPr kumimoji="1" lang="ja-JP" altLang="en-US" dirty="0">
                <a:latin typeface="メイリオ" panose="020B0604030504040204" pitchFamily="50" charset="-128"/>
                <a:ea typeface="メイリオ" panose="020B0604030504040204" pitchFamily="50" charset="-128"/>
              </a:endParaRPr>
            </a:p>
          </p:txBody>
        </p:sp>
        <p:grpSp>
          <p:nvGrpSpPr>
            <p:cNvPr id="71" name="グループ化 70"/>
            <p:cNvGrpSpPr/>
            <p:nvPr/>
          </p:nvGrpSpPr>
          <p:grpSpPr>
            <a:xfrm>
              <a:off x="1574248" y="4246957"/>
              <a:ext cx="2577732" cy="20402"/>
              <a:chOff x="1574248" y="4246957"/>
              <a:chExt cx="2577732" cy="20402"/>
            </a:xfrm>
          </p:grpSpPr>
          <p:cxnSp>
            <p:nvCxnSpPr>
              <p:cNvPr id="87" name="直線矢印コネクタ 86"/>
              <p:cNvCxnSpPr/>
              <p:nvPr/>
            </p:nvCxnSpPr>
            <p:spPr>
              <a:xfrm flipV="1">
                <a:off x="1574248" y="4264516"/>
                <a:ext cx="486649" cy="2843"/>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88" name="直線矢印コネクタ 87"/>
              <p:cNvCxnSpPr/>
              <p:nvPr/>
            </p:nvCxnSpPr>
            <p:spPr>
              <a:xfrm flipV="1">
                <a:off x="2095312" y="4253674"/>
                <a:ext cx="1272089" cy="671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89" name="直線矢印コネクタ 88"/>
              <p:cNvCxnSpPr/>
              <p:nvPr/>
            </p:nvCxnSpPr>
            <p:spPr>
              <a:xfrm flipV="1">
                <a:off x="3362112" y="4246957"/>
                <a:ext cx="789868" cy="6710"/>
              </a:xfrm>
              <a:prstGeom prst="straightConnector1">
                <a:avLst/>
              </a:prstGeom>
              <a:ln w="38100">
                <a:solidFill>
                  <a:srgbClr val="00B050"/>
                </a:solidFill>
                <a:tailEnd type="triangle"/>
              </a:ln>
            </p:spPr>
            <p:style>
              <a:lnRef idx="1">
                <a:schemeClr val="accent1"/>
              </a:lnRef>
              <a:fillRef idx="0">
                <a:schemeClr val="accent1"/>
              </a:fillRef>
              <a:effectRef idx="0">
                <a:schemeClr val="accent1"/>
              </a:effectRef>
              <a:fontRef idx="minor">
                <a:schemeClr val="tx1"/>
              </a:fontRef>
            </p:style>
          </p:cxnSp>
        </p:grpSp>
        <p:sp>
          <p:nvSpPr>
            <p:cNvPr id="86" name="テキスト ボックス 85"/>
            <p:cNvSpPr txBox="1"/>
            <p:nvPr/>
          </p:nvSpPr>
          <p:spPr>
            <a:xfrm>
              <a:off x="3194940" y="4357247"/>
              <a:ext cx="1079334" cy="369332"/>
            </a:xfrm>
            <a:prstGeom prst="rect">
              <a:avLst/>
            </a:prstGeom>
            <a:noFill/>
          </p:spPr>
          <p:txBody>
            <a:bodyPr wrap="none" rtlCol="0">
              <a:spAutoFit/>
            </a:bodyPr>
            <a:lstStyle/>
            <a:p>
              <a:r>
                <a:rPr lang="en-US" altLang="ja-JP" dirty="0" smtClean="0">
                  <a:latin typeface="メイリオ" panose="020B0604030504040204" pitchFamily="50" charset="-128"/>
                  <a:ea typeface="メイリオ" panose="020B0604030504040204" pitchFamily="50" charset="-128"/>
                </a:rPr>
                <a:t>Recover</a:t>
              </a:r>
              <a:endParaRPr kumimoji="1" lang="ja-JP" altLang="en-US" dirty="0">
                <a:latin typeface="メイリオ" panose="020B0604030504040204" pitchFamily="50" charset="-128"/>
                <a:ea typeface="メイリオ" panose="020B0604030504040204" pitchFamily="50" charset="-128"/>
              </a:endParaRPr>
            </a:p>
          </p:txBody>
        </p:sp>
      </p:grpSp>
      <p:grpSp>
        <p:nvGrpSpPr>
          <p:cNvPr id="26" name="グループ化 25"/>
          <p:cNvGrpSpPr/>
          <p:nvPr/>
        </p:nvGrpSpPr>
        <p:grpSpPr>
          <a:xfrm>
            <a:off x="5421953" y="669524"/>
            <a:ext cx="3748123" cy="6188475"/>
            <a:chOff x="5421953" y="669524"/>
            <a:chExt cx="3748123" cy="6188475"/>
          </a:xfrm>
        </p:grpSpPr>
        <p:grpSp>
          <p:nvGrpSpPr>
            <p:cNvPr id="14" name="グループ化 13"/>
            <p:cNvGrpSpPr/>
            <p:nvPr/>
          </p:nvGrpSpPr>
          <p:grpSpPr>
            <a:xfrm>
              <a:off x="5421953" y="669524"/>
              <a:ext cx="3748123" cy="6188475"/>
              <a:chOff x="5740162" y="844125"/>
              <a:chExt cx="3407385" cy="5625887"/>
            </a:xfrm>
          </p:grpSpPr>
          <p:grpSp>
            <p:nvGrpSpPr>
              <p:cNvPr id="28" name="グループ化 27"/>
              <p:cNvGrpSpPr/>
              <p:nvPr/>
            </p:nvGrpSpPr>
            <p:grpSpPr>
              <a:xfrm>
                <a:off x="6702873" y="1131785"/>
                <a:ext cx="1328310" cy="1987966"/>
                <a:chOff x="6395866" y="1197569"/>
                <a:chExt cx="1461141" cy="2186763"/>
              </a:xfrm>
            </p:grpSpPr>
            <p:grpSp>
              <p:nvGrpSpPr>
                <p:cNvPr id="17" name="グループ化 16"/>
                <p:cNvGrpSpPr/>
                <p:nvPr/>
              </p:nvGrpSpPr>
              <p:grpSpPr>
                <a:xfrm>
                  <a:off x="6687834" y="1773869"/>
                  <a:ext cx="1169173" cy="1372156"/>
                  <a:chOff x="6687833" y="1773869"/>
                  <a:chExt cx="1169173" cy="1372156"/>
                </a:xfrm>
              </p:grpSpPr>
              <p:cxnSp>
                <p:nvCxnSpPr>
                  <p:cNvPr id="7" name="直線矢印コネクタ 6"/>
                  <p:cNvCxnSpPr/>
                  <p:nvPr/>
                </p:nvCxnSpPr>
                <p:spPr>
                  <a:xfrm flipV="1">
                    <a:off x="6687833" y="2346960"/>
                    <a:ext cx="170167" cy="518160"/>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33" name="直線矢印コネクタ 32"/>
                  <p:cNvCxnSpPr/>
                  <p:nvPr/>
                </p:nvCxnSpPr>
                <p:spPr>
                  <a:xfrm flipH="1" flipV="1">
                    <a:off x="7695990" y="1773869"/>
                    <a:ext cx="161016" cy="1372156"/>
                  </a:xfrm>
                  <a:prstGeom prst="straightConnector1">
                    <a:avLst/>
                  </a:prstGeom>
                  <a:ln w="38100">
                    <a:solidFill>
                      <a:srgbClr val="00B050"/>
                    </a:solidFill>
                    <a:tailEnd type="triangle"/>
                  </a:ln>
                </p:spPr>
                <p:style>
                  <a:lnRef idx="1">
                    <a:schemeClr val="accent1"/>
                  </a:lnRef>
                  <a:fillRef idx="0">
                    <a:schemeClr val="accent1"/>
                  </a:fillRef>
                  <a:effectRef idx="0">
                    <a:schemeClr val="accent1"/>
                  </a:effectRef>
                  <a:fontRef idx="minor">
                    <a:schemeClr val="tx1"/>
                  </a:fontRef>
                </p:style>
              </p:cxnSp>
            </p:grpSp>
            <p:cxnSp>
              <p:nvCxnSpPr>
                <p:cNvPr id="27" name="直線コネクタ 26"/>
                <p:cNvCxnSpPr/>
                <p:nvPr/>
              </p:nvCxnSpPr>
              <p:spPr>
                <a:xfrm flipV="1">
                  <a:off x="6395866" y="1197569"/>
                  <a:ext cx="1449188" cy="2186763"/>
                </a:xfrm>
                <a:prstGeom prst="line">
                  <a:avLst/>
                </a:prstGeom>
                <a:ln w="28575">
                  <a:solidFill>
                    <a:srgbClr val="003ADE"/>
                  </a:solidFill>
                </a:ln>
              </p:spPr>
              <p:style>
                <a:lnRef idx="1">
                  <a:schemeClr val="accent1"/>
                </a:lnRef>
                <a:fillRef idx="0">
                  <a:schemeClr val="accent1"/>
                </a:fillRef>
                <a:effectRef idx="0">
                  <a:schemeClr val="accent1"/>
                </a:effectRef>
                <a:fontRef idx="minor">
                  <a:schemeClr val="tx1"/>
                </a:fontRef>
              </p:style>
            </p:cxnSp>
          </p:grpSp>
          <p:grpSp>
            <p:nvGrpSpPr>
              <p:cNvPr id="52" name="グループ化 51"/>
              <p:cNvGrpSpPr/>
              <p:nvPr/>
            </p:nvGrpSpPr>
            <p:grpSpPr>
              <a:xfrm>
                <a:off x="5740162" y="3671705"/>
                <a:ext cx="3359187" cy="2798307"/>
                <a:chOff x="5740162" y="3671705"/>
                <a:chExt cx="3359187" cy="2798307"/>
              </a:xfrm>
            </p:grpSpPr>
            <p:grpSp>
              <p:nvGrpSpPr>
                <p:cNvPr id="37" name="グループ化 36"/>
                <p:cNvGrpSpPr/>
                <p:nvPr/>
              </p:nvGrpSpPr>
              <p:grpSpPr>
                <a:xfrm>
                  <a:off x="5740162" y="3671705"/>
                  <a:ext cx="3359187" cy="2798307"/>
                  <a:chOff x="5740162" y="3671705"/>
                  <a:chExt cx="3359187" cy="2798307"/>
                </a:xfrm>
              </p:grpSpPr>
              <p:pic>
                <p:nvPicPr>
                  <p:cNvPr id="32" name="図 31"/>
                  <p:cNvPicPr>
                    <a:picLocks noChangeAspect="1"/>
                  </p:cNvPicPr>
                  <p:nvPr/>
                </p:nvPicPr>
                <p:blipFill>
                  <a:blip r:embed="rId5" cstate="print"/>
                  <a:stretch>
                    <a:fillRect/>
                  </a:stretch>
                </p:blipFill>
                <p:spPr>
                  <a:xfrm>
                    <a:off x="5740162" y="3671705"/>
                    <a:ext cx="3359187" cy="2798307"/>
                  </a:xfrm>
                  <a:prstGeom prst="rect">
                    <a:avLst/>
                  </a:prstGeom>
                </p:spPr>
              </p:pic>
              <p:sp>
                <p:nvSpPr>
                  <p:cNvPr id="35" name="下矢印 34"/>
                  <p:cNvSpPr/>
                  <p:nvPr/>
                </p:nvSpPr>
                <p:spPr>
                  <a:xfrm>
                    <a:off x="8670828" y="4358537"/>
                    <a:ext cx="201478" cy="1096808"/>
                  </a:xfrm>
                  <a:prstGeom prst="downArrow">
                    <a:avLst/>
                  </a:prstGeom>
                </p:spPr>
                <p:style>
                  <a:lnRef idx="1">
                    <a:schemeClr val="accent5"/>
                  </a:lnRef>
                  <a:fillRef idx="3">
                    <a:schemeClr val="accent5"/>
                  </a:fillRef>
                  <a:effectRef idx="2">
                    <a:schemeClr val="accent5"/>
                  </a:effectRef>
                  <a:fontRef idx="minor">
                    <a:schemeClr val="lt1"/>
                  </a:fontRef>
                </p:style>
                <p:txBody>
                  <a:bodyPr rtlCol="0" anchor="ctr"/>
                  <a:lstStyle/>
                  <a:p>
                    <a:pPr algn="ctr"/>
                    <a:endParaRPr kumimoji="1" lang="ja-JP" altLang="en-US"/>
                  </a:p>
                </p:txBody>
              </p:sp>
              <p:sp>
                <p:nvSpPr>
                  <p:cNvPr id="36" name="テキスト ボックス 35"/>
                  <p:cNvSpPr txBox="1"/>
                  <p:nvPr/>
                </p:nvSpPr>
                <p:spPr>
                  <a:xfrm flipH="1">
                    <a:off x="8372396" y="5472383"/>
                    <a:ext cx="720569" cy="369332"/>
                  </a:xfrm>
                  <a:prstGeom prst="rect">
                    <a:avLst/>
                  </a:prstGeom>
                  <a:noFill/>
                </p:spPr>
                <p:txBody>
                  <a:bodyPr wrap="square" rtlCol="0">
                    <a:spAutoFit/>
                  </a:bodyPr>
                  <a:lstStyle/>
                  <a:p>
                    <a:r>
                      <a:rPr kumimoji="1" lang="en-US" altLang="ja-JP" dirty="0" smtClean="0">
                        <a:latin typeface="メイリオ" panose="020B0604030504040204" pitchFamily="50" charset="-128"/>
                        <a:ea typeface="メイリオ" panose="020B0604030504040204" pitchFamily="50" charset="-128"/>
                      </a:rPr>
                      <a:t>Peak</a:t>
                    </a:r>
                    <a:endParaRPr kumimoji="1" lang="ja-JP" altLang="en-US" dirty="0">
                      <a:latin typeface="メイリオ" panose="020B0604030504040204" pitchFamily="50" charset="-128"/>
                      <a:ea typeface="メイリオ" panose="020B0604030504040204" pitchFamily="50" charset="-128"/>
                    </a:endParaRPr>
                  </a:p>
                </p:txBody>
              </p:sp>
            </p:grpSp>
            <p:cxnSp>
              <p:nvCxnSpPr>
                <p:cNvPr id="65" name="直線矢印コネクタ 64"/>
                <p:cNvCxnSpPr/>
                <p:nvPr/>
              </p:nvCxnSpPr>
              <p:spPr>
                <a:xfrm>
                  <a:off x="7294824" y="5121510"/>
                  <a:ext cx="191826" cy="397549"/>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68" name="直線矢印コネクタ 67"/>
                <p:cNvCxnSpPr/>
                <p:nvPr/>
              </p:nvCxnSpPr>
              <p:spPr>
                <a:xfrm flipH="1" flipV="1">
                  <a:off x="7338601" y="3981329"/>
                  <a:ext cx="325262" cy="948325"/>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84" name="直線矢印コネクタ 83"/>
                <p:cNvCxnSpPr/>
                <p:nvPr/>
              </p:nvCxnSpPr>
              <p:spPr>
                <a:xfrm>
                  <a:off x="7045647" y="4539257"/>
                  <a:ext cx="1031228" cy="708870"/>
                </a:xfrm>
                <a:prstGeom prst="straightConnector1">
                  <a:avLst/>
                </a:prstGeom>
                <a:ln w="38100">
                  <a:solidFill>
                    <a:srgbClr val="00B050"/>
                  </a:solidFill>
                  <a:tailEnd type="triangle"/>
                </a:ln>
              </p:spPr>
              <p:style>
                <a:lnRef idx="1">
                  <a:schemeClr val="accent1"/>
                </a:lnRef>
                <a:fillRef idx="0">
                  <a:schemeClr val="accent1"/>
                </a:fillRef>
                <a:effectRef idx="0">
                  <a:schemeClr val="accent1"/>
                </a:effectRef>
                <a:fontRef idx="minor">
                  <a:schemeClr val="tx1"/>
                </a:fontRef>
              </p:style>
            </p:cxnSp>
          </p:grpSp>
          <p:grpSp>
            <p:nvGrpSpPr>
              <p:cNvPr id="13" name="グループ化 12"/>
              <p:cNvGrpSpPr/>
              <p:nvPr/>
            </p:nvGrpSpPr>
            <p:grpSpPr>
              <a:xfrm>
                <a:off x="6027101" y="844125"/>
                <a:ext cx="3120446" cy="2954045"/>
                <a:chOff x="6027101" y="844125"/>
                <a:chExt cx="3120446" cy="2954045"/>
              </a:xfrm>
            </p:grpSpPr>
            <p:pic>
              <p:nvPicPr>
                <p:cNvPr id="10" name="図 9"/>
                <p:cNvPicPr>
                  <a:picLocks noChangeAspect="1"/>
                </p:cNvPicPr>
                <p:nvPr/>
              </p:nvPicPr>
              <p:blipFill rotWithShape="1">
                <a:blip r:embed="rId6" cstate="print"/>
                <a:srcRect r="30290"/>
                <a:stretch/>
              </p:blipFill>
              <p:spPr>
                <a:xfrm>
                  <a:off x="6027101" y="844125"/>
                  <a:ext cx="2971036" cy="2954045"/>
                </a:xfrm>
                <a:prstGeom prst="rect">
                  <a:avLst/>
                </a:prstGeom>
              </p:spPr>
            </p:pic>
            <p:sp>
              <p:nvSpPr>
                <p:cNvPr id="92" name="テキスト ボックス 91"/>
                <p:cNvSpPr txBox="1"/>
                <p:nvPr/>
              </p:nvSpPr>
              <p:spPr>
                <a:xfrm>
                  <a:off x="6660887" y="1937517"/>
                  <a:ext cx="915634" cy="369332"/>
                </a:xfrm>
                <a:prstGeom prst="rect">
                  <a:avLst/>
                </a:prstGeom>
                <a:noFill/>
              </p:spPr>
              <p:txBody>
                <a:bodyPr wrap="none" rtlCol="0">
                  <a:spAutoFit/>
                </a:bodyPr>
                <a:lstStyle/>
                <a:p>
                  <a:r>
                    <a:rPr kumimoji="1" lang="en-US" altLang="ja-JP" dirty="0" smtClean="0">
                      <a:latin typeface="メイリオ" panose="020B0604030504040204" pitchFamily="50" charset="-128"/>
                      <a:ea typeface="メイリオ" panose="020B0604030504040204" pitchFamily="50" charset="-128"/>
                    </a:rPr>
                    <a:t>Before</a:t>
                  </a:r>
                  <a:endParaRPr kumimoji="1" lang="ja-JP" altLang="en-US" dirty="0">
                    <a:latin typeface="メイリオ" panose="020B0604030504040204" pitchFamily="50" charset="-128"/>
                    <a:ea typeface="メイリオ" panose="020B0604030504040204" pitchFamily="50" charset="-128"/>
                  </a:endParaRPr>
                </a:p>
              </p:txBody>
            </p:sp>
            <p:sp>
              <p:nvSpPr>
                <p:cNvPr id="93" name="テキスト ボックス 92"/>
                <p:cNvSpPr txBox="1"/>
                <p:nvPr/>
              </p:nvSpPr>
              <p:spPr>
                <a:xfrm>
                  <a:off x="8276796" y="2453065"/>
                  <a:ext cx="870751" cy="369332"/>
                </a:xfrm>
                <a:prstGeom prst="rect">
                  <a:avLst/>
                </a:prstGeom>
                <a:noFill/>
              </p:spPr>
              <p:txBody>
                <a:bodyPr wrap="none" rtlCol="0">
                  <a:spAutoFit/>
                </a:bodyPr>
                <a:lstStyle/>
                <a:p>
                  <a:r>
                    <a:rPr kumimoji="1" lang="en-US" altLang="ja-JP" dirty="0" smtClean="0">
                      <a:latin typeface="メイリオ" panose="020B0604030504040204" pitchFamily="50" charset="-128"/>
                      <a:ea typeface="メイリオ" panose="020B0604030504040204" pitchFamily="50" charset="-128"/>
                    </a:rPr>
                    <a:t>Decay</a:t>
                  </a:r>
                  <a:endParaRPr kumimoji="1" lang="ja-JP" altLang="en-US" dirty="0">
                    <a:latin typeface="メイリオ" panose="020B0604030504040204" pitchFamily="50" charset="-128"/>
                    <a:ea typeface="メイリオ" panose="020B0604030504040204" pitchFamily="50" charset="-128"/>
                  </a:endParaRPr>
                </a:p>
              </p:txBody>
            </p:sp>
            <p:sp>
              <p:nvSpPr>
                <p:cNvPr id="94" name="テキスト ボックス 93"/>
                <p:cNvSpPr txBox="1"/>
                <p:nvPr/>
              </p:nvSpPr>
              <p:spPr>
                <a:xfrm>
                  <a:off x="7960790" y="1785988"/>
                  <a:ext cx="1079334" cy="369332"/>
                </a:xfrm>
                <a:prstGeom prst="rect">
                  <a:avLst/>
                </a:prstGeom>
                <a:noFill/>
              </p:spPr>
              <p:txBody>
                <a:bodyPr wrap="none" rtlCol="0">
                  <a:spAutoFit/>
                </a:bodyPr>
                <a:lstStyle/>
                <a:p>
                  <a:r>
                    <a:rPr lang="en-US" altLang="ja-JP" dirty="0" smtClean="0">
                      <a:latin typeface="メイリオ" panose="020B0604030504040204" pitchFamily="50" charset="-128"/>
                      <a:ea typeface="メイリオ" panose="020B0604030504040204" pitchFamily="50" charset="-128"/>
                    </a:rPr>
                    <a:t>Recover</a:t>
                  </a:r>
                  <a:endParaRPr kumimoji="1" lang="ja-JP" altLang="en-US" dirty="0">
                    <a:latin typeface="メイリオ" panose="020B0604030504040204" pitchFamily="50" charset="-128"/>
                    <a:ea typeface="メイリオ" panose="020B0604030504040204" pitchFamily="50" charset="-128"/>
                  </a:endParaRPr>
                </a:p>
              </p:txBody>
            </p:sp>
          </p:grpSp>
          <p:sp>
            <p:nvSpPr>
              <p:cNvPr id="95" name="テキスト ボックス 94"/>
              <p:cNvSpPr txBox="1"/>
              <p:nvPr/>
            </p:nvSpPr>
            <p:spPr>
              <a:xfrm>
                <a:off x="6932920" y="5472383"/>
                <a:ext cx="915634" cy="369332"/>
              </a:xfrm>
              <a:prstGeom prst="rect">
                <a:avLst/>
              </a:prstGeom>
              <a:noFill/>
            </p:spPr>
            <p:txBody>
              <a:bodyPr wrap="none" rtlCol="0">
                <a:spAutoFit/>
              </a:bodyPr>
              <a:lstStyle/>
              <a:p>
                <a:r>
                  <a:rPr kumimoji="1" lang="en-US" altLang="ja-JP" dirty="0" smtClean="0">
                    <a:latin typeface="メイリオ" panose="020B0604030504040204" pitchFamily="50" charset="-128"/>
                    <a:ea typeface="メイリオ" panose="020B0604030504040204" pitchFamily="50" charset="-128"/>
                  </a:rPr>
                  <a:t>Before</a:t>
                </a:r>
                <a:endParaRPr kumimoji="1" lang="ja-JP" altLang="en-US" dirty="0">
                  <a:latin typeface="メイリオ" panose="020B0604030504040204" pitchFamily="50" charset="-128"/>
                  <a:ea typeface="メイリオ" panose="020B0604030504040204" pitchFamily="50" charset="-128"/>
                </a:endParaRPr>
              </a:p>
            </p:txBody>
          </p:sp>
          <p:sp>
            <p:nvSpPr>
              <p:cNvPr id="96" name="テキスト ボックス 95"/>
              <p:cNvSpPr txBox="1"/>
              <p:nvPr/>
            </p:nvSpPr>
            <p:spPr>
              <a:xfrm>
                <a:off x="7658086" y="4680408"/>
                <a:ext cx="1079334" cy="369332"/>
              </a:xfrm>
              <a:prstGeom prst="rect">
                <a:avLst/>
              </a:prstGeom>
              <a:noFill/>
            </p:spPr>
            <p:txBody>
              <a:bodyPr wrap="none" rtlCol="0">
                <a:spAutoFit/>
              </a:bodyPr>
              <a:lstStyle/>
              <a:p>
                <a:r>
                  <a:rPr lang="en-US" altLang="ja-JP" dirty="0" smtClean="0">
                    <a:latin typeface="メイリオ" panose="020B0604030504040204" pitchFamily="50" charset="-128"/>
                    <a:ea typeface="メイリオ" panose="020B0604030504040204" pitchFamily="50" charset="-128"/>
                  </a:rPr>
                  <a:t>Recover</a:t>
                </a:r>
                <a:endParaRPr kumimoji="1" lang="ja-JP" altLang="en-US" dirty="0">
                  <a:latin typeface="メイリオ" panose="020B0604030504040204" pitchFamily="50" charset="-128"/>
                  <a:ea typeface="メイリオ" panose="020B0604030504040204" pitchFamily="50" charset="-128"/>
                </a:endParaRPr>
              </a:p>
            </p:txBody>
          </p:sp>
          <p:sp>
            <p:nvSpPr>
              <p:cNvPr id="97" name="テキスト ボックス 96"/>
              <p:cNvSpPr txBox="1"/>
              <p:nvPr/>
            </p:nvSpPr>
            <p:spPr>
              <a:xfrm>
                <a:off x="7395869" y="4045199"/>
                <a:ext cx="870751" cy="369332"/>
              </a:xfrm>
              <a:prstGeom prst="rect">
                <a:avLst/>
              </a:prstGeom>
              <a:noFill/>
            </p:spPr>
            <p:txBody>
              <a:bodyPr wrap="none" rtlCol="0">
                <a:spAutoFit/>
              </a:bodyPr>
              <a:lstStyle/>
              <a:p>
                <a:r>
                  <a:rPr kumimoji="1" lang="en-US" altLang="ja-JP" dirty="0" smtClean="0">
                    <a:latin typeface="メイリオ" panose="020B0604030504040204" pitchFamily="50" charset="-128"/>
                    <a:ea typeface="メイリオ" panose="020B0604030504040204" pitchFamily="50" charset="-128"/>
                  </a:rPr>
                  <a:t>Decay</a:t>
                </a:r>
                <a:endParaRPr kumimoji="1" lang="ja-JP" altLang="en-US" dirty="0">
                  <a:latin typeface="メイリオ" panose="020B0604030504040204" pitchFamily="50" charset="-128"/>
                  <a:ea typeface="メイリオ" panose="020B0604030504040204" pitchFamily="50" charset="-128"/>
                </a:endParaRPr>
              </a:p>
            </p:txBody>
          </p:sp>
        </p:grpSp>
        <p:sp>
          <p:nvSpPr>
            <p:cNvPr id="19" name="フリーフォーム 18"/>
            <p:cNvSpPr/>
            <p:nvPr/>
          </p:nvSpPr>
          <p:spPr>
            <a:xfrm>
              <a:off x="7570386" y="2344215"/>
              <a:ext cx="944964" cy="801666"/>
            </a:xfrm>
            <a:custGeom>
              <a:avLst/>
              <a:gdLst>
                <a:gd name="connsiteX0" fmla="*/ 0 w 944964"/>
                <a:gd name="connsiteY0" fmla="*/ 0 h 801666"/>
                <a:gd name="connsiteX1" fmla="*/ 914400 w 944964"/>
                <a:gd name="connsiteY1" fmla="*/ 538619 h 801666"/>
                <a:gd name="connsiteX2" fmla="*/ 638828 w 944964"/>
                <a:gd name="connsiteY2" fmla="*/ 801666 h 801666"/>
              </a:gdLst>
              <a:ahLst/>
              <a:cxnLst>
                <a:cxn ang="0">
                  <a:pos x="connsiteX0" y="connsiteY0"/>
                </a:cxn>
                <a:cxn ang="0">
                  <a:pos x="connsiteX1" y="connsiteY1"/>
                </a:cxn>
                <a:cxn ang="0">
                  <a:pos x="connsiteX2" y="connsiteY2"/>
                </a:cxn>
              </a:cxnLst>
              <a:rect l="l" t="t" r="r" b="b"/>
              <a:pathLst>
                <a:path w="944964" h="801666">
                  <a:moveTo>
                    <a:pt x="0" y="0"/>
                  </a:moveTo>
                  <a:cubicBezTo>
                    <a:pt x="403964" y="202504"/>
                    <a:pt x="807929" y="405008"/>
                    <a:pt x="914400" y="538619"/>
                  </a:cubicBezTo>
                  <a:cubicBezTo>
                    <a:pt x="1020871" y="672230"/>
                    <a:pt x="829849" y="736948"/>
                    <a:pt x="638828" y="801666"/>
                  </a:cubicBezTo>
                </a:path>
              </a:pathLst>
            </a:custGeom>
            <a:noFill/>
            <a:ln w="38100">
              <a:solidFill>
                <a:schemeClr val="tx1"/>
              </a:solidFill>
              <a:tail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Tree>
    <p:extLst>
      <p:ext uri="{BB962C8B-B14F-4D97-AF65-F5344CB8AC3E}">
        <p14:creationId xmlns:p14="http://schemas.microsoft.com/office/powerpoint/2010/main" xmlns="" val="261575787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sz="2400" b="1" dirty="0" smtClean="0">
                <a:solidFill>
                  <a:srgbClr val="00FF00"/>
                </a:solidFill>
              </a:rPr>
              <a:t>SMBI</a:t>
            </a:r>
            <a:r>
              <a:rPr lang="ja-JP" altLang="en-US" sz="2400" dirty="0" smtClean="0"/>
              <a:t>前後</a:t>
            </a:r>
            <a:r>
              <a:rPr lang="ja-JP" altLang="en-US" sz="2400" dirty="0"/>
              <a:t>における</a:t>
            </a:r>
            <a:r>
              <a:rPr lang="ja-JP" altLang="en-US" sz="2400" dirty="0" smtClean="0"/>
              <a:t>プラズマの</a:t>
            </a:r>
            <a:r>
              <a:rPr lang="ja-JP" altLang="en-US" sz="2400" dirty="0"/>
              <a:t>変化</a:t>
            </a:r>
            <a:endParaRPr kumimoji="1" lang="ja-JP" altLang="en-US" dirty="0"/>
          </a:p>
        </p:txBody>
      </p:sp>
      <p:sp>
        <p:nvSpPr>
          <p:cNvPr id="11" name="スライド番号プレースホルダー 10"/>
          <p:cNvSpPr>
            <a:spLocks noGrp="1"/>
          </p:cNvSpPr>
          <p:nvPr>
            <p:ph type="sldNum" sz="quarter" idx="12"/>
          </p:nvPr>
        </p:nvSpPr>
        <p:spPr/>
        <p:txBody>
          <a:bodyPr/>
          <a:lstStyle/>
          <a:p>
            <a:fld id="{5C7CE967-C6E2-4D30-8B17-84E51F4B1B8D}" type="slidenum">
              <a:rPr kumimoji="1" lang="ja-JP" altLang="en-US" smtClean="0"/>
              <a:pPr/>
              <a:t>19</a:t>
            </a:fld>
            <a:endParaRPr kumimoji="1" lang="ja-JP" altLang="en-US" dirty="0"/>
          </a:p>
        </p:txBody>
      </p:sp>
      <p:sp>
        <p:nvSpPr>
          <p:cNvPr id="14" name="正方形/長方形 13"/>
          <p:cNvSpPr/>
          <p:nvPr/>
        </p:nvSpPr>
        <p:spPr>
          <a:xfrm>
            <a:off x="311284" y="4784587"/>
            <a:ext cx="4996007" cy="1754326"/>
          </a:xfrm>
          <a:prstGeom prst="rect">
            <a:avLst/>
          </a:prstGeom>
        </p:spPr>
        <p:txBody>
          <a:bodyPr wrap="square">
            <a:spAutoFit/>
          </a:bodyPr>
          <a:lstStyle/>
          <a:p>
            <a:pPr marL="214313" indent="-214313">
              <a:buFont typeface="Wingdings" panose="05000000000000000000" pitchFamily="2" charset="2"/>
              <a:buChar char="Ø"/>
            </a:pPr>
            <a:r>
              <a:rPr lang="en-US" altLang="ja-JP" dirty="0" smtClean="0">
                <a:latin typeface="メイリオ" panose="020B0604030504040204" pitchFamily="50" charset="-128"/>
                <a:ea typeface="メイリオ" panose="020B0604030504040204" pitchFamily="50" charset="-128"/>
              </a:rPr>
              <a:t>HIGP</a:t>
            </a:r>
            <a:r>
              <a:rPr lang="ja-JP" altLang="en-US" dirty="0" smtClean="0">
                <a:latin typeface="メイリオ" panose="020B0604030504040204" pitchFamily="50" charset="-128"/>
                <a:ea typeface="メイリオ" panose="020B0604030504040204" pitchFamily="50" charset="-128"/>
              </a:rPr>
              <a:t>プラズマ同様、</a:t>
            </a:r>
            <a:r>
              <a:rPr lang="en-US" altLang="ja-JP" dirty="0" smtClean="0">
                <a:latin typeface="メイリオ" panose="020B0604030504040204" pitchFamily="50" charset="-128"/>
                <a:ea typeface="メイリオ" panose="020B0604030504040204" pitchFamily="50" charset="-128"/>
              </a:rPr>
              <a:t>SMB</a:t>
            </a:r>
            <a:r>
              <a:rPr lang="en-US" altLang="ja-JP" dirty="0">
                <a:latin typeface="メイリオ" panose="020B0604030504040204" pitchFamily="50" charset="-128"/>
                <a:ea typeface="メイリオ" panose="020B0604030504040204" pitchFamily="50" charset="-128"/>
              </a:rPr>
              <a:t>I</a:t>
            </a:r>
            <a:r>
              <a:rPr lang="ja-JP" altLang="en-US" dirty="0" smtClean="0">
                <a:latin typeface="メイリオ" panose="020B0604030504040204" pitchFamily="50" charset="-128"/>
                <a:ea typeface="メイリオ" panose="020B0604030504040204" pitchFamily="50" charset="-128"/>
              </a:rPr>
              <a:t>後に密度分布はホローになる。</a:t>
            </a:r>
            <a:endParaRPr lang="en-US" altLang="ja-JP" dirty="0" smtClean="0">
              <a:latin typeface="メイリオ" panose="020B0604030504040204" pitchFamily="50" charset="-128"/>
              <a:ea typeface="メイリオ" panose="020B0604030504040204" pitchFamily="50" charset="-128"/>
            </a:endParaRPr>
          </a:p>
          <a:p>
            <a:pPr marL="214313" indent="-214313">
              <a:buFont typeface="Wingdings" panose="05000000000000000000" pitchFamily="2" charset="2"/>
              <a:buChar char="Ø"/>
            </a:pPr>
            <a:r>
              <a:rPr lang="ja-JP" altLang="en-US" dirty="0" smtClean="0">
                <a:latin typeface="メイリオ" panose="020B0604030504040204" pitchFamily="50" charset="-128"/>
                <a:ea typeface="メイリオ" panose="020B0604030504040204" pitchFamily="50" charset="-128"/>
              </a:rPr>
              <a:t>その後、蓄積エネルギーが回復するタイミングでピークになっていく。</a:t>
            </a:r>
            <a:endParaRPr lang="en-US" altLang="ja-JP" dirty="0" smtClean="0">
              <a:latin typeface="メイリオ" panose="020B0604030504040204" pitchFamily="50" charset="-128"/>
              <a:ea typeface="メイリオ" panose="020B0604030504040204" pitchFamily="50" charset="-128"/>
            </a:endParaRPr>
          </a:p>
          <a:p>
            <a:pPr marL="214313" indent="-214313">
              <a:buFont typeface="Wingdings" panose="05000000000000000000" pitchFamily="2" charset="2"/>
              <a:buChar char="Ø"/>
            </a:pPr>
            <a:r>
              <a:rPr lang="ja-JP" altLang="en-US" dirty="0" smtClean="0">
                <a:latin typeface="メイリオ" panose="020B0604030504040204" pitchFamily="50" charset="-128"/>
                <a:ea typeface="メイリオ" panose="020B0604030504040204" pitchFamily="50" charset="-128"/>
              </a:rPr>
              <a:t>線平均電子密度についても</a:t>
            </a:r>
            <a:r>
              <a:rPr lang="en-US" altLang="ja-JP" dirty="0" smtClean="0">
                <a:latin typeface="メイリオ" panose="020B0604030504040204" pitchFamily="50" charset="-128"/>
                <a:ea typeface="メイリオ" panose="020B0604030504040204" pitchFamily="50" charset="-128"/>
              </a:rPr>
              <a:t>HIGP</a:t>
            </a:r>
            <a:r>
              <a:rPr lang="ja-JP" altLang="en-US" dirty="0" smtClean="0">
                <a:latin typeface="メイリオ" panose="020B0604030504040204" pitchFamily="50" charset="-128"/>
                <a:ea typeface="メイリオ" panose="020B0604030504040204" pitchFamily="50" charset="-128"/>
              </a:rPr>
              <a:t>同様、</a:t>
            </a:r>
            <a:r>
              <a:rPr lang="en-US" altLang="ja-JP" dirty="0" smtClean="0">
                <a:latin typeface="メイリオ" panose="020B0604030504040204" pitchFamily="50" charset="-128"/>
                <a:ea typeface="メイリオ" panose="020B0604030504040204" pitchFamily="50" charset="-128"/>
              </a:rPr>
              <a:t>SMB</a:t>
            </a:r>
            <a:r>
              <a:rPr lang="en-US" altLang="ja-JP" dirty="0">
                <a:latin typeface="メイリオ" panose="020B0604030504040204" pitchFamily="50" charset="-128"/>
                <a:ea typeface="メイリオ" panose="020B0604030504040204" pitchFamily="50" charset="-128"/>
              </a:rPr>
              <a:t>I</a:t>
            </a:r>
            <a:r>
              <a:rPr lang="ja-JP" altLang="en-US" dirty="0" smtClean="0">
                <a:latin typeface="メイリオ" panose="020B0604030504040204" pitchFamily="50" charset="-128"/>
                <a:ea typeface="メイリオ" panose="020B0604030504040204" pitchFamily="50" charset="-128"/>
              </a:rPr>
              <a:t>後に上昇するが、その後ほぼ一定を維持する。</a:t>
            </a:r>
            <a:endParaRPr lang="en-US" altLang="ja-JP" dirty="0">
              <a:latin typeface="メイリオ" panose="020B0604030504040204" pitchFamily="50" charset="-128"/>
              <a:ea typeface="メイリオ" panose="020B0604030504040204" pitchFamily="50" charset="-128"/>
            </a:endParaRPr>
          </a:p>
        </p:txBody>
      </p:sp>
      <p:sp>
        <p:nvSpPr>
          <p:cNvPr id="39" name="下矢印 38"/>
          <p:cNvSpPr/>
          <p:nvPr/>
        </p:nvSpPr>
        <p:spPr>
          <a:xfrm>
            <a:off x="4793672" y="1252975"/>
            <a:ext cx="220134" cy="558800"/>
          </a:xfrm>
          <a:prstGeom prst="downArrow">
            <a:avLst/>
          </a:prstGeom>
        </p:spPr>
        <p:style>
          <a:lnRef idx="1">
            <a:schemeClr val="accent5"/>
          </a:lnRef>
          <a:fillRef idx="3">
            <a:schemeClr val="accent5"/>
          </a:fillRef>
          <a:effectRef idx="2">
            <a:schemeClr val="accent5"/>
          </a:effectRef>
          <a:fontRef idx="minor">
            <a:schemeClr val="lt1"/>
          </a:fontRef>
        </p:style>
        <p:txBody>
          <a:bodyPr rtlCol="0" anchor="ctr"/>
          <a:lstStyle/>
          <a:p>
            <a:pPr algn="ctr"/>
            <a:endParaRPr kumimoji="1" lang="ja-JP" altLang="en-US"/>
          </a:p>
        </p:txBody>
      </p:sp>
      <p:sp>
        <p:nvSpPr>
          <p:cNvPr id="40" name="テキスト ボックス 39"/>
          <p:cNvSpPr txBox="1"/>
          <p:nvPr/>
        </p:nvSpPr>
        <p:spPr>
          <a:xfrm>
            <a:off x="4909839" y="1694139"/>
            <a:ext cx="628890" cy="369332"/>
          </a:xfrm>
          <a:prstGeom prst="rect">
            <a:avLst/>
          </a:prstGeom>
          <a:noFill/>
        </p:spPr>
        <p:txBody>
          <a:bodyPr wrap="none" rtlCol="0">
            <a:spAutoFit/>
          </a:bodyPr>
          <a:lstStyle/>
          <a:p>
            <a:r>
              <a:rPr kumimoji="1" lang="en-US" altLang="ja-JP" dirty="0" smtClean="0"/>
              <a:t>Peak</a:t>
            </a:r>
            <a:endParaRPr kumimoji="1" lang="ja-JP" altLang="en-US" dirty="0"/>
          </a:p>
        </p:txBody>
      </p:sp>
      <p:grpSp>
        <p:nvGrpSpPr>
          <p:cNvPr id="6" name="グループ化 5"/>
          <p:cNvGrpSpPr/>
          <p:nvPr/>
        </p:nvGrpSpPr>
        <p:grpSpPr>
          <a:xfrm>
            <a:off x="113319" y="567966"/>
            <a:ext cx="6566473" cy="4161424"/>
            <a:chOff x="113319" y="567966"/>
            <a:chExt cx="6566473" cy="4161424"/>
          </a:xfrm>
        </p:grpSpPr>
        <p:grpSp>
          <p:nvGrpSpPr>
            <p:cNvPr id="5" name="グループ化 4"/>
            <p:cNvGrpSpPr/>
            <p:nvPr/>
          </p:nvGrpSpPr>
          <p:grpSpPr>
            <a:xfrm>
              <a:off x="113319" y="567966"/>
              <a:ext cx="6566473" cy="3795206"/>
              <a:chOff x="113319" y="567966"/>
              <a:chExt cx="6566473" cy="3795206"/>
            </a:xfrm>
          </p:grpSpPr>
          <p:grpSp>
            <p:nvGrpSpPr>
              <p:cNvPr id="4" name="グループ化 3"/>
              <p:cNvGrpSpPr/>
              <p:nvPr/>
            </p:nvGrpSpPr>
            <p:grpSpPr>
              <a:xfrm>
                <a:off x="113319" y="567966"/>
                <a:ext cx="6566473" cy="3795206"/>
                <a:chOff x="405552" y="747070"/>
                <a:chExt cx="6566473" cy="3795206"/>
              </a:xfrm>
            </p:grpSpPr>
            <p:grpSp>
              <p:nvGrpSpPr>
                <p:cNvPr id="10" name="グループ化 9"/>
                <p:cNvGrpSpPr/>
                <p:nvPr/>
              </p:nvGrpSpPr>
              <p:grpSpPr>
                <a:xfrm>
                  <a:off x="405552" y="747070"/>
                  <a:ext cx="6558335" cy="3143185"/>
                  <a:chOff x="405552" y="747070"/>
                  <a:chExt cx="6558335" cy="3143185"/>
                </a:xfrm>
              </p:grpSpPr>
              <p:grpSp>
                <p:nvGrpSpPr>
                  <p:cNvPr id="27" name="グループ化 26"/>
                  <p:cNvGrpSpPr/>
                  <p:nvPr/>
                </p:nvGrpSpPr>
                <p:grpSpPr>
                  <a:xfrm>
                    <a:off x="405552" y="747070"/>
                    <a:ext cx="6558335" cy="3143185"/>
                    <a:chOff x="405552" y="747070"/>
                    <a:chExt cx="6558335" cy="3143185"/>
                  </a:xfrm>
                </p:grpSpPr>
                <p:grpSp>
                  <p:nvGrpSpPr>
                    <p:cNvPr id="29" name="グループ化 28"/>
                    <p:cNvGrpSpPr/>
                    <p:nvPr/>
                  </p:nvGrpSpPr>
                  <p:grpSpPr>
                    <a:xfrm>
                      <a:off x="405552" y="747070"/>
                      <a:ext cx="6558335" cy="2900810"/>
                      <a:chOff x="405552" y="747070"/>
                      <a:chExt cx="6558335" cy="2900810"/>
                    </a:xfrm>
                  </p:grpSpPr>
                  <p:pic>
                    <p:nvPicPr>
                      <p:cNvPr id="32" name="図 31"/>
                      <p:cNvPicPr>
                        <a:picLocks noChangeAspect="1"/>
                      </p:cNvPicPr>
                      <p:nvPr/>
                    </p:nvPicPr>
                    <p:blipFill>
                      <a:blip r:embed="rId2" cstate="print"/>
                      <a:stretch>
                        <a:fillRect/>
                      </a:stretch>
                    </p:blipFill>
                    <p:spPr>
                      <a:xfrm>
                        <a:off x="405552" y="747070"/>
                        <a:ext cx="6550997" cy="1973058"/>
                      </a:xfrm>
                      <a:prstGeom prst="rect">
                        <a:avLst/>
                      </a:prstGeom>
                    </p:spPr>
                  </p:pic>
                  <p:pic>
                    <p:nvPicPr>
                      <p:cNvPr id="33" name="図 32"/>
                      <p:cNvPicPr>
                        <a:picLocks noChangeAspect="1"/>
                      </p:cNvPicPr>
                      <p:nvPr/>
                    </p:nvPicPr>
                    <p:blipFill>
                      <a:blip r:embed="rId3" cstate="print"/>
                      <a:stretch>
                        <a:fillRect/>
                      </a:stretch>
                    </p:blipFill>
                    <p:spPr>
                      <a:xfrm>
                        <a:off x="424354" y="2010231"/>
                        <a:ext cx="6539533" cy="1637649"/>
                      </a:xfrm>
                      <a:prstGeom prst="rect">
                        <a:avLst/>
                      </a:prstGeom>
                    </p:spPr>
                  </p:pic>
                </p:grpSp>
                <p:sp>
                  <p:nvSpPr>
                    <p:cNvPr id="30" name="テキスト ボックス 29"/>
                    <p:cNvSpPr txBox="1"/>
                    <p:nvPr/>
                  </p:nvSpPr>
                  <p:spPr>
                    <a:xfrm>
                      <a:off x="2026318" y="1074278"/>
                      <a:ext cx="627095" cy="300082"/>
                    </a:xfrm>
                    <a:prstGeom prst="rect">
                      <a:avLst/>
                    </a:prstGeom>
                    <a:noFill/>
                    <a:ln w="38100">
                      <a:noFill/>
                    </a:ln>
                  </p:spPr>
                  <p:txBody>
                    <a:bodyPr wrap="none" rtlCol="0">
                      <a:spAutoFit/>
                    </a:bodyPr>
                    <a:lstStyle/>
                    <a:p>
                      <a:r>
                        <a:rPr lang="en-US" altLang="ja-JP" sz="1350" dirty="0">
                          <a:latin typeface="メイリオ" panose="020B0604030504040204" pitchFamily="50" charset="-128"/>
                          <a:ea typeface="メイリオ" panose="020B0604030504040204" pitchFamily="50" charset="-128"/>
                        </a:rPr>
                        <a:t>SMBI</a:t>
                      </a:r>
                      <a:endParaRPr lang="ja-JP" altLang="en-US" sz="1350" dirty="0">
                        <a:latin typeface="メイリオ" panose="020B0604030504040204" pitchFamily="50" charset="-128"/>
                        <a:ea typeface="メイリオ" panose="020B0604030504040204" pitchFamily="50" charset="-128"/>
                      </a:endParaRPr>
                    </a:p>
                  </p:txBody>
                </p:sp>
                <p:sp>
                  <p:nvSpPr>
                    <p:cNvPr id="31" name="正方形/長方形 30"/>
                    <p:cNvSpPr/>
                    <p:nvPr/>
                  </p:nvSpPr>
                  <p:spPr>
                    <a:xfrm>
                      <a:off x="2331946" y="1378703"/>
                      <a:ext cx="69323" cy="2511552"/>
                    </a:xfrm>
                    <a:prstGeom prst="rect">
                      <a:avLst/>
                    </a:prstGeom>
                    <a:solidFill>
                      <a:srgbClr val="00FF00">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50" dirty="0">
                        <a:latin typeface="メイリオ" panose="020B0604030504040204" pitchFamily="50" charset="-128"/>
                        <a:ea typeface="メイリオ" panose="020B0604030504040204" pitchFamily="50" charset="-128"/>
                      </a:endParaRPr>
                    </a:p>
                  </p:txBody>
                </p:sp>
              </p:grpSp>
              <p:sp>
                <p:nvSpPr>
                  <p:cNvPr id="36" name="テキスト ボックス 35"/>
                  <p:cNvSpPr txBox="1"/>
                  <p:nvPr/>
                </p:nvSpPr>
                <p:spPr>
                  <a:xfrm>
                    <a:off x="852164" y="1075579"/>
                    <a:ext cx="1013419" cy="323165"/>
                  </a:xfrm>
                  <a:prstGeom prst="rect">
                    <a:avLst/>
                  </a:prstGeom>
                  <a:noFill/>
                </p:spPr>
                <p:txBody>
                  <a:bodyPr wrap="none" rtlCol="0">
                    <a:spAutoFit/>
                  </a:bodyPr>
                  <a:lstStyle/>
                  <a:p>
                    <a:r>
                      <a:rPr lang="en-US" altLang="ja-JP" sz="1500" dirty="0" smtClean="0">
                        <a:latin typeface="メイリオ" panose="020B0604030504040204" pitchFamily="50" charset="-128"/>
                        <a:ea typeface="メイリオ" panose="020B0604030504040204" pitchFamily="50" charset="-128"/>
                      </a:rPr>
                      <a:t>HJ58363</a:t>
                    </a:r>
                    <a:endParaRPr lang="ja-JP" altLang="en-US" sz="1500" dirty="0">
                      <a:latin typeface="メイリオ" panose="020B0604030504040204" pitchFamily="50" charset="-128"/>
                      <a:ea typeface="メイリオ" panose="020B0604030504040204" pitchFamily="50" charset="-128"/>
                    </a:endParaRPr>
                  </a:p>
                </p:txBody>
              </p:sp>
            </p:grpSp>
            <p:pic>
              <p:nvPicPr>
                <p:cNvPr id="12" name="図 11"/>
                <p:cNvPicPr>
                  <a:picLocks noChangeAspect="1"/>
                </p:cNvPicPr>
                <p:nvPr/>
              </p:nvPicPr>
              <p:blipFill>
                <a:blip r:embed="rId4" cstate="print"/>
                <a:stretch>
                  <a:fillRect/>
                </a:stretch>
              </p:blipFill>
              <p:spPr>
                <a:xfrm>
                  <a:off x="424354" y="2902310"/>
                  <a:ext cx="6547671" cy="1639966"/>
                </a:xfrm>
                <a:prstGeom prst="rect">
                  <a:avLst/>
                </a:prstGeom>
              </p:spPr>
            </p:pic>
          </p:grpSp>
          <p:sp>
            <p:nvSpPr>
              <p:cNvPr id="41" name="テキスト ボックス 40"/>
              <p:cNvSpPr txBox="1"/>
              <p:nvPr/>
            </p:nvSpPr>
            <p:spPr>
              <a:xfrm>
                <a:off x="808398" y="1609058"/>
                <a:ext cx="1160895" cy="307777"/>
              </a:xfrm>
              <a:prstGeom prst="rect">
                <a:avLst/>
              </a:prstGeom>
              <a:noFill/>
            </p:spPr>
            <p:txBody>
              <a:bodyPr wrap="none" rtlCol="0">
                <a:spAutoFit/>
              </a:bodyPr>
              <a:lstStyle/>
              <a:p>
                <a:r>
                  <a:rPr kumimoji="1" lang="en-US" altLang="ja-JP" sz="1400" dirty="0" smtClean="0">
                    <a:latin typeface="メイリオ" panose="020B0604030504040204" pitchFamily="50" charset="-128"/>
                    <a:ea typeface="メイリオ" panose="020B0604030504040204" pitchFamily="50" charset="-128"/>
                  </a:rPr>
                  <a:t>FIR/MICRO</a:t>
                </a:r>
                <a:endParaRPr kumimoji="1" lang="ja-JP" altLang="en-US" sz="1400" dirty="0">
                  <a:latin typeface="メイリオ" panose="020B0604030504040204" pitchFamily="50" charset="-128"/>
                  <a:ea typeface="メイリオ" panose="020B0604030504040204" pitchFamily="50" charset="-128"/>
                </a:endParaRPr>
              </a:p>
            </p:txBody>
          </p:sp>
          <p:sp>
            <p:nvSpPr>
              <p:cNvPr id="42" name="テキスト ボックス 41"/>
              <p:cNvSpPr txBox="1"/>
              <p:nvPr/>
            </p:nvSpPr>
            <p:spPr>
              <a:xfrm>
                <a:off x="857950" y="2196817"/>
                <a:ext cx="784189" cy="307777"/>
              </a:xfrm>
              <a:prstGeom prst="rect">
                <a:avLst/>
              </a:prstGeom>
              <a:noFill/>
            </p:spPr>
            <p:txBody>
              <a:bodyPr wrap="none" rtlCol="0">
                <a:spAutoFit/>
              </a:bodyPr>
              <a:lstStyle/>
              <a:p>
                <a:r>
                  <a:rPr kumimoji="1" lang="en-US" altLang="ja-JP" sz="1400" dirty="0" smtClean="0">
                    <a:latin typeface="メイリオ" panose="020B0604030504040204" pitchFamily="50" charset="-128"/>
                    <a:ea typeface="メイリオ" panose="020B0604030504040204" pitchFamily="50" charset="-128"/>
                  </a:rPr>
                  <a:t>MICRO</a:t>
                </a:r>
                <a:endParaRPr kumimoji="1" lang="ja-JP" altLang="en-US" sz="1400" dirty="0">
                  <a:latin typeface="メイリオ" panose="020B0604030504040204" pitchFamily="50" charset="-128"/>
                  <a:ea typeface="メイリオ" panose="020B0604030504040204" pitchFamily="50" charset="-128"/>
                </a:endParaRPr>
              </a:p>
            </p:txBody>
          </p:sp>
          <p:sp>
            <p:nvSpPr>
              <p:cNvPr id="43" name="テキスト ボックス 42"/>
              <p:cNvSpPr txBox="1"/>
              <p:nvPr/>
            </p:nvSpPr>
            <p:spPr>
              <a:xfrm>
                <a:off x="857950" y="3096913"/>
                <a:ext cx="473206" cy="307777"/>
              </a:xfrm>
              <a:prstGeom prst="rect">
                <a:avLst/>
              </a:prstGeom>
              <a:noFill/>
            </p:spPr>
            <p:txBody>
              <a:bodyPr wrap="none" rtlCol="0">
                <a:spAutoFit/>
              </a:bodyPr>
              <a:lstStyle/>
              <a:p>
                <a:r>
                  <a:rPr kumimoji="1" lang="en-US" altLang="ja-JP" sz="1400" dirty="0" err="1" smtClean="0">
                    <a:latin typeface="メイリオ" panose="020B0604030504040204" pitchFamily="50" charset="-128"/>
                    <a:ea typeface="メイリオ" panose="020B0604030504040204" pitchFamily="50" charset="-128"/>
                  </a:rPr>
                  <a:t>Wp</a:t>
                </a:r>
                <a:endParaRPr kumimoji="1" lang="ja-JP" altLang="en-US" sz="1400" dirty="0">
                  <a:latin typeface="メイリオ" panose="020B0604030504040204" pitchFamily="50" charset="-128"/>
                  <a:ea typeface="メイリオ" panose="020B0604030504040204" pitchFamily="50" charset="-128"/>
                </a:endParaRPr>
              </a:p>
            </p:txBody>
          </p:sp>
        </p:grpSp>
        <p:grpSp>
          <p:nvGrpSpPr>
            <p:cNvPr id="44" name="グループ化 43"/>
            <p:cNvGrpSpPr/>
            <p:nvPr/>
          </p:nvGrpSpPr>
          <p:grpSpPr>
            <a:xfrm>
              <a:off x="1344008" y="4246957"/>
              <a:ext cx="2930266" cy="482433"/>
              <a:chOff x="1344008" y="4246957"/>
              <a:chExt cx="2930266" cy="482433"/>
            </a:xfrm>
          </p:grpSpPr>
          <p:sp>
            <p:nvSpPr>
              <p:cNvPr id="45" name="テキスト ボックス 44"/>
              <p:cNvSpPr txBox="1"/>
              <p:nvPr/>
            </p:nvSpPr>
            <p:spPr>
              <a:xfrm>
                <a:off x="1344008" y="4354591"/>
                <a:ext cx="915635" cy="369332"/>
              </a:xfrm>
              <a:prstGeom prst="rect">
                <a:avLst/>
              </a:prstGeom>
              <a:noFill/>
            </p:spPr>
            <p:txBody>
              <a:bodyPr wrap="none" rtlCol="0">
                <a:spAutoFit/>
              </a:bodyPr>
              <a:lstStyle/>
              <a:p>
                <a:r>
                  <a:rPr kumimoji="1" lang="en-US" altLang="ja-JP" dirty="0" smtClean="0">
                    <a:latin typeface="メイリオ" panose="020B0604030504040204" pitchFamily="50" charset="-128"/>
                    <a:ea typeface="メイリオ" panose="020B0604030504040204" pitchFamily="50" charset="-128"/>
                  </a:rPr>
                  <a:t>Before</a:t>
                </a:r>
                <a:endParaRPr kumimoji="1" lang="ja-JP" altLang="en-US" dirty="0">
                  <a:latin typeface="メイリオ" panose="020B0604030504040204" pitchFamily="50" charset="-128"/>
                  <a:ea typeface="メイリオ" panose="020B0604030504040204" pitchFamily="50" charset="-128"/>
                </a:endParaRPr>
              </a:p>
            </p:txBody>
          </p:sp>
          <p:sp>
            <p:nvSpPr>
              <p:cNvPr id="46" name="テキスト ボックス 45"/>
              <p:cNvSpPr txBox="1"/>
              <p:nvPr/>
            </p:nvSpPr>
            <p:spPr>
              <a:xfrm>
                <a:off x="2258084" y="4360058"/>
                <a:ext cx="870751" cy="369332"/>
              </a:xfrm>
              <a:prstGeom prst="rect">
                <a:avLst/>
              </a:prstGeom>
              <a:noFill/>
            </p:spPr>
            <p:txBody>
              <a:bodyPr wrap="none" rtlCol="0">
                <a:spAutoFit/>
              </a:bodyPr>
              <a:lstStyle/>
              <a:p>
                <a:r>
                  <a:rPr kumimoji="1" lang="en-US" altLang="ja-JP" dirty="0" smtClean="0">
                    <a:latin typeface="メイリオ" panose="020B0604030504040204" pitchFamily="50" charset="-128"/>
                    <a:ea typeface="メイリオ" panose="020B0604030504040204" pitchFamily="50" charset="-128"/>
                  </a:rPr>
                  <a:t>Decay</a:t>
                </a:r>
                <a:endParaRPr kumimoji="1" lang="ja-JP" altLang="en-US" dirty="0">
                  <a:latin typeface="メイリオ" panose="020B0604030504040204" pitchFamily="50" charset="-128"/>
                  <a:ea typeface="メイリオ" panose="020B0604030504040204" pitchFamily="50" charset="-128"/>
                </a:endParaRPr>
              </a:p>
            </p:txBody>
          </p:sp>
          <p:grpSp>
            <p:nvGrpSpPr>
              <p:cNvPr id="47" name="グループ化 46"/>
              <p:cNvGrpSpPr/>
              <p:nvPr/>
            </p:nvGrpSpPr>
            <p:grpSpPr>
              <a:xfrm>
                <a:off x="1574248" y="4246957"/>
                <a:ext cx="2577732" cy="20402"/>
                <a:chOff x="1574248" y="4246957"/>
                <a:chExt cx="2577732" cy="20402"/>
              </a:xfrm>
            </p:grpSpPr>
            <p:cxnSp>
              <p:nvCxnSpPr>
                <p:cNvPr id="49" name="直線矢印コネクタ 48"/>
                <p:cNvCxnSpPr/>
                <p:nvPr/>
              </p:nvCxnSpPr>
              <p:spPr>
                <a:xfrm flipV="1">
                  <a:off x="1574248" y="4264516"/>
                  <a:ext cx="486649" cy="2843"/>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50" name="直線矢印コネクタ 49"/>
                <p:cNvCxnSpPr/>
                <p:nvPr/>
              </p:nvCxnSpPr>
              <p:spPr>
                <a:xfrm flipV="1">
                  <a:off x="2095312" y="4253674"/>
                  <a:ext cx="1272089" cy="671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1" name="直線矢印コネクタ 50"/>
                <p:cNvCxnSpPr/>
                <p:nvPr/>
              </p:nvCxnSpPr>
              <p:spPr>
                <a:xfrm flipV="1">
                  <a:off x="3362112" y="4246957"/>
                  <a:ext cx="789868" cy="6710"/>
                </a:xfrm>
                <a:prstGeom prst="straightConnector1">
                  <a:avLst/>
                </a:prstGeom>
                <a:ln w="38100">
                  <a:solidFill>
                    <a:srgbClr val="00B050"/>
                  </a:solidFill>
                  <a:tailEnd type="triangle"/>
                </a:ln>
              </p:spPr>
              <p:style>
                <a:lnRef idx="1">
                  <a:schemeClr val="accent1"/>
                </a:lnRef>
                <a:fillRef idx="0">
                  <a:schemeClr val="accent1"/>
                </a:fillRef>
                <a:effectRef idx="0">
                  <a:schemeClr val="accent1"/>
                </a:effectRef>
                <a:fontRef idx="minor">
                  <a:schemeClr val="tx1"/>
                </a:fontRef>
              </p:style>
            </p:cxnSp>
          </p:grpSp>
          <p:sp>
            <p:nvSpPr>
              <p:cNvPr id="48" name="テキスト ボックス 47"/>
              <p:cNvSpPr txBox="1"/>
              <p:nvPr/>
            </p:nvSpPr>
            <p:spPr>
              <a:xfrm>
                <a:off x="3194940" y="4357247"/>
                <a:ext cx="1079334" cy="369332"/>
              </a:xfrm>
              <a:prstGeom prst="rect">
                <a:avLst/>
              </a:prstGeom>
              <a:noFill/>
            </p:spPr>
            <p:txBody>
              <a:bodyPr wrap="none" rtlCol="0">
                <a:spAutoFit/>
              </a:bodyPr>
              <a:lstStyle/>
              <a:p>
                <a:r>
                  <a:rPr lang="en-US" altLang="ja-JP" dirty="0" smtClean="0">
                    <a:latin typeface="メイリオ" panose="020B0604030504040204" pitchFamily="50" charset="-128"/>
                    <a:ea typeface="メイリオ" panose="020B0604030504040204" pitchFamily="50" charset="-128"/>
                  </a:rPr>
                  <a:t>Recover</a:t>
                </a:r>
                <a:endParaRPr kumimoji="1" lang="ja-JP" altLang="en-US" dirty="0">
                  <a:latin typeface="メイリオ" panose="020B0604030504040204" pitchFamily="50" charset="-128"/>
                  <a:ea typeface="メイリオ" panose="020B0604030504040204" pitchFamily="50" charset="-128"/>
                </a:endParaRPr>
              </a:p>
            </p:txBody>
          </p:sp>
        </p:grpSp>
      </p:grpSp>
    </p:spTree>
    <p:extLst>
      <p:ext uri="{BB962C8B-B14F-4D97-AF65-F5344CB8AC3E}">
        <p14:creationId xmlns:p14="http://schemas.microsoft.com/office/powerpoint/2010/main" xmlns="" val="20722392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t>目次</a:t>
            </a:r>
            <a:endParaRPr kumimoji="1" lang="ja-JP" altLang="en-US" dirty="0"/>
          </a:p>
        </p:txBody>
      </p:sp>
      <p:sp>
        <p:nvSpPr>
          <p:cNvPr id="3" name="コンテンツ プレースホルダー 2"/>
          <p:cNvSpPr>
            <a:spLocks noGrp="1"/>
          </p:cNvSpPr>
          <p:nvPr>
            <p:ph idx="1"/>
          </p:nvPr>
        </p:nvSpPr>
        <p:spPr>
          <a:xfrm>
            <a:off x="250371" y="940526"/>
            <a:ext cx="8643258" cy="5780950"/>
          </a:xfrm>
        </p:spPr>
        <p:txBody>
          <a:bodyPr>
            <a:normAutofit/>
          </a:bodyPr>
          <a:lstStyle/>
          <a:p>
            <a:pPr marL="385754" indent="-385754">
              <a:buFont typeface="+mj-lt"/>
              <a:buAutoNum type="arabicPeriod"/>
            </a:pPr>
            <a:r>
              <a:rPr lang="ja-JP" altLang="en-US" sz="2400" dirty="0"/>
              <a:t>背景・目的</a:t>
            </a:r>
            <a:endParaRPr lang="en-US" altLang="ja-JP" sz="2400" dirty="0"/>
          </a:p>
          <a:p>
            <a:pPr marL="385754" indent="-385754">
              <a:buFont typeface="+mj-lt"/>
              <a:buAutoNum type="arabicPeriod"/>
            </a:pPr>
            <a:r>
              <a:rPr lang="en-US" altLang="ja-JP" sz="2400" dirty="0"/>
              <a:t>FIR</a:t>
            </a:r>
            <a:r>
              <a:rPr lang="ja-JP" altLang="en-US" sz="2400" dirty="0"/>
              <a:t>レーザー干渉計システムの設計概要</a:t>
            </a:r>
            <a:endParaRPr lang="en-US" altLang="ja-JP" sz="2400" dirty="0"/>
          </a:p>
          <a:p>
            <a:pPr lvl="1"/>
            <a:r>
              <a:rPr lang="en-US" altLang="ja-JP" sz="2000" dirty="0"/>
              <a:t>FIR</a:t>
            </a:r>
            <a:r>
              <a:rPr lang="ja-JP" altLang="en-US" sz="2000" dirty="0"/>
              <a:t>レーザー干渉計の概要</a:t>
            </a:r>
            <a:endParaRPr lang="en-US" altLang="ja-JP" sz="2000" dirty="0"/>
          </a:p>
          <a:p>
            <a:pPr lvl="1"/>
            <a:r>
              <a:rPr lang="en-US" altLang="ja-JP" sz="2000" dirty="0"/>
              <a:t>HCN</a:t>
            </a:r>
            <a:r>
              <a:rPr lang="ja-JP" altLang="en-US" sz="2000" dirty="0"/>
              <a:t>レーザーの</a:t>
            </a:r>
            <a:r>
              <a:rPr lang="ja-JP" altLang="en-US" sz="2000" dirty="0" smtClean="0"/>
              <a:t>開発</a:t>
            </a:r>
            <a:endParaRPr lang="en-US" altLang="ja-JP" sz="2000" dirty="0" smtClean="0"/>
          </a:p>
          <a:p>
            <a:pPr lvl="1"/>
            <a:r>
              <a:rPr lang="ja-JP" altLang="en-US" sz="2000" dirty="0"/>
              <a:t>２視線による線平均電子密度からの密度分布推定手法</a:t>
            </a:r>
            <a:endParaRPr lang="en-US" altLang="ja-JP" sz="2000" dirty="0"/>
          </a:p>
          <a:p>
            <a:pPr marL="385754" indent="-385754">
              <a:buFont typeface="+mj-lt"/>
              <a:buAutoNum type="arabicPeriod"/>
            </a:pPr>
            <a:r>
              <a:rPr lang="en-US" altLang="ja-JP" sz="2400" dirty="0"/>
              <a:t>HIGP</a:t>
            </a:r>
            <a:r>
              <a:rPr lang="ja-JP" altLang="en-US" sz="2400" dirty="0"/>
              <a:t>及び</a:t>
            </a:r>
            <a:r>
              <a:rPr lang="en-US" altLang="ja-JP" sz="2400" dirty="0"/>
              <a:t>SMBI</a:t>
            </a:r>
            <a:r>
              <a:rPr lang="ja-JP" altLang="en-US" sz="2400" dirty="0"/>
              <a:t>プラズマの初期計測結果</a:t>
            </a:r>
            <a:endParaRPr lang="en-US" altLang="ja-JP" sz="2400" dirty="0"/>
          </a:p>
          <a:p>
            <a:pPr lvl="1"/>
            <a:r>
              <a:rPr lang="en-US" altLang="ja-JP" sz="2000" dirty="0"/>
              <a:t>HIGP</a:t>
            </a:r>
            <a:r>
              <a:rPr lang="ja-JP" altLang="en-US" sz="2000" dirty="0"/>
              <a:t>プラズマの線平均電子密度</a:t>
            </a:r>
            <a:endParaRPr lang="en-US" altLang="ja-JP" sz="2000" dirty="0"/>
          </a:p>
          <a:p>
            <a:pPr lvl="1"/>
            <a:r>
              <a:rPr lang="en-US" altLang="ja-JP" sz="2000" dirty="0"/>
              <a:t>SMBI</a:t>
            </a:r>
            <a:r>
              <a:rPr lang="ja-JP" altLang="en-US" sz="2000" dirty="0"/>
              <a:t>プラズマの線平均電子密度</a:t>
            </a:r>
            <a:endParaRPr lang="en-US" altLang="ja-JP" sz="2000" dirty="0"/>
          </a:p>
          <a:p>
            <a:pPr marL="385754" indent="-385754">
              <a:buFont typeface="+mj-lt"/>
              <a:buAutoNum type="arabicPeriod"/>
            </a:pPr>
            <a:r>
              <a:rPr lang="en-US" altLang="ja-JP" sz="2400" dirty="0"/>
              <a:t>HIGP</a:t>
            </a:r>
            <a:r>
              <a:rPr lang="ja-JP" altLang="en-US" sz="2400" dirty="0"/>
              <a:t>及び</a:t>
            </a:r>
            <a:r>
              <a:rPr lang="en-US" altLang="ja-JP" sz="2400" dirty="0"/>
              <a:t>SMBI</a:t>
            </a:r>
            <a:r>
              <a:rPr lang="ja-JP" altLang="en-US" sz="2400" dirty="0"/>
              <a:t>プラズマ</a:t>
            </a:r>
            <a:r>
              <a:rPr lang="ja-JP" altLang="en-US" sz="2400" dirty="0" smtClean="0"/>
              <a:t>の時間変化の比較</a:t>
            </a:r>
            <a:endParaRPr lang="en-US" altLang="ja-JP" sz="2400" dirty="0"/>
          </a:p>
          <a:p>
            <a:pPr lvl="1"/>
            <a:r>
              <a:rPr lang="ja-JP" altLang="en-US" sz="2000" dirty="0"/>
              <a:t>干渉計により得られる密度分布とトムソン散乱計測結果との比較</a:t>
            </a:r>
            <a:endParaRPr lang="en-US" altLang="ja-JP" sz="2000" dirty="0"/>
          </a:p>
          <a:p>
            <a:pPr lvl="1"/>
            <a:r>
              <a:rPr lang="en-US" altLang="ja-JP" sz="2000" dirty="0"/>
              <a:t>HIGP</a:t>
            </a:r>
            <a:r>
              <a:rPr lang="ja-JP" altLang="en-US" sz="2000" dirty="0"/>
              <a:t>入射後のプラズマの変化</a:t>
            </a:r>
            <a:endParaRPr lang="en-US" altLang="ja-JP" sz="2000" dirty="0"/>
          </a:p>
          <a:p>
            <a:pPr lvl="1"/>
            <a:r>
              <a:rPr lang="en-US" altLang="ja-JP" sz="2000" dirty="0"/>
              <a:t>SMBI</a:t>
            </a:r>
            <a:r>
              <a:rPr lang="ja-JP" altLang="en-US" sz="2000" dirty="0"/>
              <a:t>後のプラズマの変化</a:t>
            </a:r>
            <a:endParaRPr lang="en-US" altLang="ja-JP" sz="2000" dirty="0"/>
          </a:p>
          <a:p>
            <a:pPr lvl="1"/>
            <a:r>
              <a:rPr lang="en-US" altLang="ja-JP" sz="2000" dirty="0"/>
              <a:t>HIGP</a:t>
            </a:r>
            <a:r>
              <a:rPr lang="ja-JP" altLang="en-US" sz="2000" dirty="0"/>
              <a:t>プラズマと</a:t>
            </a:r>
            <a:r>
              <a:rPr lang="en-US" altLang="ja-JP" sz="2000" dirty="0"/>
              <a:t>SMBI</a:t>
            </a:r>
            <a:r>
              <a:rPr lang="ja-JP" altLang="en-US" sz="2000" dirty="0"/>
              <a:t>プラズマの比較</a:t>
            </a:r>
            <a:endParaRPr lang="en-US" altLang="ja-JP" sz="2000" dirty="0"/>
          </a:p>
          <a:p>
            <a:pPr marL="385754" indent="-385754">
              <a:buFont typeface="+mj-lt"/>
              <a:buAutoNum type="arabicPeriod"/>
            </a:pPr>
            <a:r>
              <a:rPr lang="ja-JP" altLang="en-US" sz="2400" dirty="0" smtClean="0"/>
              <a:t>まとめ</a:t>
            </a:r>
            <a:endParaRPr lang="en-US" altLang="ja-JP" sz="2400" dirty="0"/>
          </a:p>
          <a:p>
            <a:endParaRPr lang="ja-JP" altLang="en-US" sz="2000" dirty="0"/>
          </a:p>
          <a:p>
            <a:endParaRPr kumimoji="1" lang="ja-JP" altLang="en-US" sz="2000" dirty="0"/>
          </a:p>
        </p:txBody>
      </p:sp>
      <p:sp>
        <p:nvSpPr>
          <p:cNvPr id="4" name="スライド番号プレースホルダー 3"/>
          <p:cNvSpPr>
            <a:spLocks noGrp="1"/>
          </p:cNvSpPr>
          <p:nvPr>
            <p:ph type="sldNum" sz="quarter" idx="12"/>
          </p:nvPr>
        </p:nvSpPr>
        <p:spPr/>
        <p:txBody>
          <a:bodyPr/>
          <a:lstStyle/>
          <a:p>
            <a:fld id="{5C7CE967-C6E2-4D30-8B17-84E51F4B1B8D}" type="slidenum">
              <a:rPr kumimoji="1" lang="ja-JP" altLang="en-US" smtClean="0"/>
              <a:pPr/>
              <a:t>2</a:t>
            </a:fld>
            <a:endParaRPr kumimoji="1" lang="ja-JP" altLang="en-US" dirty="0"/>
          </a:p>
        </p:txBody>
      </p:sp>
    </p:spTree>
    <p:extLst>
      <p:ext uri="{BB962C8B-B14F-4D97-AF65-F5344CB8AC3E}">
        <p14:creationId xmlns:p14="http://schemas.microsoft.com/office/powerpoint/2010/main" xmlns="" val="61493406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sz="2400" b="1" dirty="0" smtClean="0">
                <a:solidFill>
                  <a:srgbClr val="00FF00"/>
                </a:solidFill>
              </a:rPr>
              <a:t>SMB</a:t>
            </a:r>
            <a:r>
              <a:rPr lang="en-US" altLang="ja-JP" sz="2400" b="1" dirty="0">
                <a:solidFill>
                  <a:srgbClr val="00FF00"/>
                </a:solidFill>
              </a:rPr>
              <a:t>I</a:t>
            </a:r>
            <a:r>
              <a:rPr lang="ja-JP" altLang="en-US" sz="2400" dirty="0" smtClean="0"/>
              <a:t>前後</a:t>
            </a:r>
            <a:r>
              <a:rPr lang="ja-JP" altLang="en-US" sz="2400" dirty="0"/>
              <a:t>における</a:t>
            </a:r>
            <a:r>
              <a:rPr lang="ja-JP" altLang="en-US" sz="2400" dirty="0" smtClean="0"/>
              <a:t>プラズマの</a:t>
            </a:r>
            <a:r>
              <a:rPr lang="ja-JP" altLang="en-US" sz="2400" dirty="0"/>
              <a:t>変化</a:t>
            </a:r>
            <a:endParaRPr kumimoji="1" lang="ja-JP" altLang="en-US" dirty="0"/>
          </a:p>
        </p:txBody>
      </p:sp>
      <p:sp>
        <p:nvSpPr>
          <p:cNvPr id="11" name="スライド番号プレースホルダー 10"/>
          <p:cNvSpPr>
            <a:spLocks noGrp="1"/>
          </p:cNvSpPr>
          <p:nvPr>
            <p:ph type="sldNum" sz="quarter" idx="12"/>
          </p:nvPr>
        </p:nvSpPr>
        <p:spPr/>
        <p:txBody>
          <a:bodyPr/>
          <a:lstStyle/>
          <a:p>
            <a:fld id="{5C7CE967-C6E2-4D30-8B17-84E51F4B1B8D}" type="slidenum">
              <a:rPr kumimoji="1" lang="ja-JP" altLang="en-US" smtClean="0"/>
              <a:pPr/>
              <a:t>20</a:t>
            </a:fld>
            <a:endParaRPr kumimoji="1" lang="ja-JP" altLang="en-US" dirty="0"/>
          </a:p>
        </p:txBody>
      </p:sp>
      <p:pic>
        <p:nvPicPr>
          <p:cNvPr id="52" name="図 51"/>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5705393" y="1147123"/>
            <a:ext cx="3102816" cy="1788981"/>
          </a:xfrm>
          <a:prstGeom prst="rect">
            <a:avLst/>
          </a:prstGeom>
        </p:spPr>
      </p:pic>
      <p:pic>
        <p:nvPicPr>
          <p:cNvPr id="53" name="図 52"/>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5705393" y="2801040"/>
            <a:ext cx="3102816" cy="1788981"/>
          </a:xfrm>
          <a:prstGeom prst="rect">
            <a:avLst/>
          </a:prstGeom>
        </p:spPr>
      </p:pic>
      <p:pic>
        <p:nvPicPr>
          <p:cNvPr id="54" name="図 53"/>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5705393" y="4454956"/>
            <a:ext cx="3102816" cy="1788981"/>
          </a:xfrm>
          <a:prstGeom prst="rect">
            <a:avLst/>
          </a:prstGeom>
        </p:spPr>
      </p:pic>
      <p:cxnSp>
        <p:nvCxnSpPr>
          <p:cNvPr id="37" name="直線矢印コネクタ 36"/>
          <p:cNvCxnSpPr/>
          <p:nvPr/>
        </p:nvCxnSpPr>
        <p:spPr>
          <a:xfrm>
            <a:off x="3939860" y="3699668"/>
            <a:ext cx="1598869" cy="1340683"/>
          </a:xfrm>
          <a:prstGeom prst="straightConnector1">
            <a:avLst/>
          </a:prstGeom>
          <a:ln w="38100">
            <a:solidFill>
              <a:srgbClr val="00B050"/>
            </a:solidFill>
            <a:tailEnd type="triangle"/>
          </a:ln>
        </p:spPr>
        <p:style>
          <a:lnRef idx="1">
            <a:schemeClr val="accent1"/>
          </a:lnRef>
          <a:fillRef idx="0">
            <a:schemeClr val="accent1"/>
          </a:fillRef>
          <a:effectRef idx="0">
            <a:schemeClr val="accent1"/>
          </a:effectRef>
          <a:fontRef idx="minor">
            <a:schemeClr val="tx1"/>
          </a:fontRef>
        </p:style>
      </p:cxnSp>
      <p:grpSp>
        <p:nvGrpSpPr>
          <p:cNvPr id="15" name="グループ化 14"/>
          <p:cNvGrpSpPr/>
          <p:nvPr/>
        </p:nvGrpSpPr>
        <p:grpSpPr>
          <a:xfrm>
            <a:off x="113319" y="567966"/>
            <a:ext cx="6566473" cy="4161424"/>
            <a:chOff x="113319" y="567966"/>
            <a:chExt cx="6566473" cy="4161424"/>
          </a:xfrm>
        </p:grpSpPr>
        <p:grpSp>
          <p:nvGrpSpPr>
            <p:cNvPr id="6" name="グループ化 5"/>
            <p:cNvGrpSpPr/>
            <p:nvPr/>
          </p:nvGrpSpPr>
          <p:grpSpPr>
            <a:xfrm>
              <a:off x="113319" y="567966"/>
              <a:ext cx="6566473" cy="4161424"/>
              <a:chOff x="113319" y="567966"/>
              <a:chExt cx="6566473" cy="4161424"/>
            </a:xfrm>
          </p:grpSpPr>
          <p:grpSp>
            <p:nvGrpSpPr>
              <p:cNvPr id="5" name="グループ化 4"/>
              <p:cNvGrpSpPr/>
              <p:nvPr/>
            </p:nvGrpSpPr>
            <p:grpSpPr>
              <a:xfrm>
                <a:off x="113319" y="567966"/>
                <a:ext cx="6566473" cy="3795206"/>
                <a:chOff x="113319" y="567966"/>
                <a:chExt cx="6566473" cy="3795206"/>
              </a:xfrm>
            </p:grpSpPr>
            <p:grpSp>
              <p:nvGrpSpPr>
                <p:cNvPr id="4" name="グループ化 3"/>
                <p:cNvGrpSpPr/>
                <p:nvPr/>
              </p:nvGrpSpPr>
              <p:grpSpPr>
                <a:xfrm>
                  <a:off x="113319" y="567966"/>
                  <a:ext cx="6566473" cy="3795206"/>
                  <a:chOff x="405552" y="747070"/>
                  <a:chExt cx="6566473" cy="3795206"/>
                </a:xfrm>
              </p:grpSpPr>
              <p:grpSp>
                <p:nvGrpSpPr>
                  <p:cNvPr id="10" name="グループ化 9"/>
                  <p:cNvGrpSpPr/>
                  <p:nvPr/>
                </p:nvGrpSpPr>
                <p:grpSpPr>
                  <a:xfrm>
                    <a:off x="405552" y="747070"/>
                    <a:ext cx="6558335" cy="3143185"/>
                    <a:chOff x="405552" y="747070"/>
                    <a:chExt cx="6558335" cy="3143185"/>
                  </a:xfrm>
                </p:grpSpPr>
                <p:grpSp>
                  <p:nvGrpSpPr>
                    <p:cNvPr id="27" name="グループ化 26"/>
                    <p:cNvGrpSpPr/>
                    <p:nvPr/>
                  </p:nvGrpSpPr>
                  <p:grpSpPr>
                    <a:xfrm>
                      <a:off x="405552" y="747070"/>
                      <a:ext cx="6558335" cy="3143185"/>
                      <a:chOff x="405552" y="747070"/>
                      <a:chExt cx="6558335" cy="3143185"/>
                    </a:xfrm>
                  </p:grpSpPr>
                  <p:grpSp>
                    <p:nvGrpSpPr>
                      <p:cNvPr id="29" name="グループ化 28"/>
                      <p:cNvGrpSpPr/>
                      <p:nvPr/>
                    </p:nvGrpSpPr>
                    <p:grpSpPr>
                      <a:xfrm>
                        <a:off x="405552" y="747070"/>
                        <a:ext cx="6558335" cy="2900810"/>
                        <a:chOff x="405552" y="747070"/>
                        <a:chExt cx="6558335" cy="2900810"/>
                      </a:xfrm>
                    </p:grpSpPr>
                    <p:pic>
                      <p:nvPicPr>
                        <p:cNvPr id="32" name="図 31"/>
                        <p:cNvPicPr>
                          <a:picLocks noChangeAspect="1"/>
                        </p:cNvPicPr>
                        <p:nvPr/>
                      </p:nvPicPr>
                      <p:blipFill>
                        <a:blip r:embed="rId5" cstate="print"/>
                        <a:stretch>
                          <a:fillRect/>
                        </a:stretch>
                      </p:blipFill>
                      <p:spPr>
                        <a:xfrm>
                          <a:off x="405552" y="747070"/>
                          <a:ext cx="6550997" cy="1973058"/>
                        </a:xfrm>
                        <a:prstGeom prst="rect">
                          <a:avLst/>
                        </a:prstGeom>
                      </p:spPr>
                    </p:pic>
                    <p:pic>
                      <p:nvPicPr>
                        <p:cNvPr id="33" name="図 32"/>
                        <p:cNvPicPr>
                          <a:picLocks noChangeAspect="1"/>
                        </p:cNvPicPr>
                        <p:nvPr/>
                      </p:nvPicPr>
                      <p:blipFill>
                        <a:blip r:embed="rId6" cstate="print"/>
                        <a:stretch>
                          <a:fillRect/>
                        </a:stretch>
                      </p:blipFill>
                      <p:spPr>
                        <a:xfrm>
                          <a:off x="424354" y="2010231"/>
                          <a:ext cx="6539533" cy="1637649"/>
                        </a:xfrm>
                        <a:prstGeom prst="rect">
                          <a:avLst/>
                        </a:prstGeom>
                      </p:spPr>
                    </p:pic>
                  </p:grpSp>
                  <p:sp>
                    <p:nvSpPr>
                      <p:cNvPr id="30" name="テキスト ボックス 29"/>
                      <p:cNvSpPr txBox="1"/>
                      <p:nvPr/>
                    </p:nvSpPr>
                    <p:spPr>
                      <a:xfrm>
                        <a:off x="2026318" y="1074278"/>
                        <a:ext cx="627095" cy="300082"/>
                      </a:xfrm>
                      <a:prstGeom prst="rect">
                        <a:avLst/>
                      </a:prstGeom>
                      <a:noFill/>
                      <a:ln w="38100">
                        <a:noFill/>
                      </a:ln>
                    </p:spPr>
                    <p:txBody>
                      <a:bodyPr wrap="none" rtlCol="0">
                        <a:spAutoFit/>
                      </a:bodyPr>
                      <a:lstStyle/>
                      <a:p>
                        <a:r>
                          <a:rPr lang="en-US" altLang="ja-JP" sz="1350" dirty="0">
                            <a:latin typeface="メイリオ" panose="020B0604030504040204" pitchFamily="50" charset="-128"/>
                            <a:ea typeface="メイリオ" panose="020B0604030504040204" pitchFamily="50" charset="-128"/>
                          </a:rPr>
                          <a:t>SMBI</a:t>
                        </a:r>
                        <a:endParaRPr lang="ja-JP" altLang="en-US" sz="1350" dirty="0">
                          <a:latin typeface="メイリオ" panose="020B0604030504040204" pitchFamily="50" charset="-128"/>
                          <a:ea typeface="メイリオ" panose="020B0604030504040204" pitchFamily="50" charset="-128"/>
                        </a:endParaRPr>
                      </a:p>
                    </p:txBody>
                  </p:sp>
                  <p:sp>
                    <p:nvSpPr>
                      <p:cNvPr id="31" name="正方形/長方形 30"/>
                      <p:cNvSpPr/>
                      <p:nvPr/>
                    </p:nvSpPr>
                    <p:spPr>
                      <a:xfrm>
                        <a:off x="2331946" y="1378703"/>
                        <a:ext cx="69323" cy="2511552"/>
                      </a:xfrm>
                      <a:prstGeom prst="rect">
                        <a:avLst/>
                      </a:prstGeom>
                      <a:solidFill>
                        <a:srgbClr val="00FF00">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50" dirty="0">
                          <a:latin typeface="メイリオ" panose="020B0604030504040204" pitchFamily="50" charset="-128"/>
                          <a:ea typeface="メイリオ" panose="020B0604030504040204" pitchFamily="50" charset="-128"/>
                        </a:endParaRPr>
                      </a:p>
                    </p:txBody>
                  </p:sp>
                </p:grpSp>
                <p:sp>
                  <p:nvSpPr>
                    <p:cNvPr id="36" name="テキスト ボックス 35"/>
                    <p:cNvSpPr txBox="1"/>
                    <p:nvPr/>
                  </p:nvSpPr>
                  <p:spPr>
                    <a:xfrm>
                      <a:off x="852164" y="1075579"/>
                      <a:ext cx="1013419" cy="323165"/>
                    </a:xfrm>
                    <a:prstGeom prst="rect">
                      <a:avLst/>
                    </a:prstGeom>
                    <a:noFill/>
                  </p:spPr>
                  <p:txBody>
                    <a:bodyPr wrap="none" rtlCol="0">
                      <a:spAutoFit/>
                    </a:bodyPr>
                    <a:lstStyle/>
                    <a:p>
                      <a:r>
                        <a:rPr lang="en-US" altLang="ja-JP" sz="1500" dirty="0" smtClean="0">
                          <a:latin typeface="メイリオ" panose="020B0604030504040204" pitchFamily="50" charset="-128"/>
                          <a:ea typeface="メイリオ" panose="020B0604030504040204" pitchFamily="50" charset="-128"/>
                        </a:rPr>
                        <a:t>HJ58363</a:t>
                      </a:r>
                      <a:endParaRPr lang="ja-JP" altLang="en-US" sz="1500" dirty="0">
                        <a:latin typeface="メイリオ" panose="020B0604030504040204" pitchFamily="50" charset="-128"/>
                        <a:ea typeface="メイリオ" panose="020B0604030504040204" pitchFamily="50" charset="-128"/>
                      </a:endParaRPr>
                    </a:p>
                  </p:txBody>
                </p:sp>
              </p:grpSp>
              <p:pic>
                <p:nvPicPr>
                  <p:cNvPr id="12" name="図 11"/>
                  <p:cNvPicPr>
                    <a:picLocks noChangeAspect="1"/>
                  </p:cNvPicPr>
                  <p:nvPr/>
                </p:nvPicPr>
                <p:blipFill>
                  <a:blip r:embed="rId7" cstate="print"/>
                  <a:stretch>
                    <a:fillRect/>
                  </a:stretch>
                </p:blipFill>
                <p:spPr>
                  <a:xfrm>
                    <a:off x="424354" y="2902310"/>
                    <a:ext cx="6547671" cy="1639966"/>
                  </a:xfrm>
                  <a:prstGeom prst="rect">
                    <a:avLst/>
                  </a:prstGeom>
                </p:spPr>
              </p:pic>
            </p:grpSp>
            <p:sp>
              <p:nvSpPr>
                <p:cNvPr id="41" name="テキスト ボックス 40"/>
                <p:cNvSpPr txBox="1"/>
                <p:nvPr/>
              </p:nvSpPr>
              <p:spPr>
                <a:xfrm>
                  <a:off x="808398" y="1609058"/>
                  <a:ext cx="1160895" cy="307777"/>
                </a:xfrm>
                <a:prstGeom prst="rect">
                  <a:avLst/>
                </a:prstGeom>
                <a:noFill/>
              </p:spPr>
              <p:txBody>
                <a:bodyPr wrap="none" rtlCol="0">
                  <a:spAutoFit/>
                </a:bodyPr>
                <a:lstStyle/>
                <a:p>
                  <a:r>
                    <a:rPr kumimoji="1" lang="en-US" altLang="ja-JP" sz="1400" dirty="0" smtClean="0">
                      <a:latin typeface="メイリオ" panose="020B0604030504040204" pitchFamily="50" charset="-128"/>
                      <a:ea typeface="メイリオ" panose="020B0604030504040204" pitchFamily="50" charset="-128"/>
                    </a:rPr>
                    <a:t>FIR/MICRO</a:t>
                  </a:r>
                  <a:endParaRPr kumimoji="1" lang="ja-JP" altLang="en-US" sz="1400" dirty="0">
                    <a:latin typeface="メイリオ" panose="020B0604030504040204" pitchFamily="50" charset="-128"/>
                    <a:ea typeface="メイリオ" panose="020B0604030504040204" pitchFamily="50" charset="-128"/>
                  </a:endParaRPr>
                </a:p>
              </p:txBody>
            </p:sp>
            <p:sp>
              <p:nvSpPr>
                <p:cNvPr id="42" name="テキスト ボックス 41"/>
                <p:cNvSpPr txBox="1"/>
                <p:nvPr/>
              </p:nvSpPr>
              <p:spPr>
                <a:xfrm>
                  <a:off x="857950" y="2196817"/>
                  <a:ext cx="784189" cy="307777"/>
                </a:xfrm>
                <a:prstGeom prst="rect">
                  <a:avLst/>
                </a:prstGeom>
                <a:noFill/>
              </p:spPr>
              <p:txBody>
                <a:bodyPr wrap="none" rtlCol="0">
                  <a:spAutoFit/>
                </a:bodyPr>
                <a:lstStyle/>
                <a:p>
                  <a:r>
                    <a:rPr kumimoji="1" lang="en-US" altLang="ja-JP" sz="1400" dirty="0" smtClean="0">
                      <a:latin typeface="メイリオ" panose="020B0604030504040204" pitchFamily="50" charset="-128"/>
                      <a:ea typeface="メイリオ" panose="020B0604030504040204" pitchFamily="50" charset="-128"/>
                    </a:rPr>
                    <a:t>MICRO</a:t>
                  </a:r>
                  <a:endParaRPr kumimoji="1" lang="ja-JP" altLang="en-US" sz="1400" dirty="0">
                    <a:latin typeface="メイリオ" panose="020B0604030504040204" pitchFamily="50" charset="-128"/>
                    <a:ea typeface="メイリオ" panose="020B0604030504040204" pitchFamily="50" charset="-128"/>
                  </a:endParaRPr>
                </a:p>
              </p:txBody>
            </p:sp>
            <p:sp>
              <p:nvSpPr>
                <p:cNvPr id="43" name="テキスト ボックス 42"/>
                <p:cNvSpPr txBox="1"/>
                <p:nvPr/>
              </p:nvSpPr>
              <p:spPr>
                <a:xfrm>
                  <a:off x="857950" y="3096913"/>
                  <a:ext cx="473206" cy="307777"/>
                </a:xfrm>
                <a:prstGeom prst="rect">
                  <a:avLst/>
                </a:prstGeom>
                <a:noFill/>
              </p:spPr>
              <p:txBody>
                <a:bodyPr wrap="none" rtlCol="0">
                  <a:spAutoFit/>
                </a:bodyPr>
                <a:lstStyle/>
                <a:p>
                  <a:r>
                    <a:rPr kumimoji="1" lang="en-US" altLang="ja-JP" sz="1400" dirty="0" err="1" smtClean="0">
                      <a:latin typeface="メイリオ" panose="020B0604030504040204" pitchFamily="50" charset="-128"/>
                      <a:ea typeface="メイリオ" panose="020B0604030504040204" pitchFamily="50" charset="-128"/>
                    </a:rPr>
                    <a:t>Wp</a:t>
                  </a:r>
                  <a:endParaRPr kumimoji="1" lang="ja-JP" altLang="en-US" sz="1400" dirty="0">
                    <a:latin typeface="メイリオ" panose="020B0604030504040204" pitchFamily="50" charset="-128"/>
                    <a:ea typeface="メイリオ" panose="020B0604030504040204" pitchFamily="50" charset="-128"/>
                  </a:endParaRPr>
                </a:p>
              </p:txBody>
            </p:sp>
          </p:grpSp>
          <p:grpSp>
            <p:nvGrpSpPr>
              <p:cNvPr id="44" name="グループ化 43"/>
              <p:cNvGrpSpPr/>
              <p:nvPr/>
            </p:nvGrpSpPr>
            <p:grpSpPr>
              <a:xfrm>
                <a:off x="1344008" y="4246957"/>
                <a:ext cx="2930266" cy="482433"/>
                <a:chOff x="1344008" y="4246957"/>
                <a:chExt cx="2930266" cy="482433"/>
              </a:xfrm>
            </p:grpSpPr>
            <p:sp>
              <p:nvSpPr>
                <p:cNvPr id="45" name="テキスト ボックス 44"/>
                <p:cNvSpPr txBox="1"/>
                <p:nvPr/>
              </p:nvSpPr>
              <p:spPr>
                <a:xfrm>
                  <a:off x="1344008" y="4354591"/>
                  <a:ext cx="915635" cy="369332"/>
                </a:xfrm>
                <a:prstGeom prst="rect">
                  <a:avLst/>
                </a:prstGeom>
                <a:noFill/>
              </p:spPr>
              <p:txBody>
                <a:bodyPr wrap="none" rtlCol="0">
                  <a:spAutoFit/>
                </a:bodyPr>
                <a:lstStyle/>
                <a:p>
                  <a:r>
                    <a:rPr kumimoji="1" lang="en-US" altLang="ja-JP" dirty="0" smtClean="0">
                      <a:latin typeface="メイリオ" panose="020B0604030504040204" pitchFamily="50" charset="-128"/>
                      <a:ea typeface="メイリオ" panose="020B0604030504040204" pitchFamily="50" charset="-128"/>
                    </a:rPr>
                    <a:t>Before</a:t>
                  </a:r>
                  <a:endParaRPr kumimoji="1" lang="ja-JP" altLang="en-US" dirty="0">
                    <a:latin typeface="メイリオ" panose="020B0604030504040204" pitchFamily="50" charset="-128"/>
                    <a:ea typeface="メイリオ" panose="020B0604030504040204" pitchFamily="50" charset="-128"/>
                  </a:endParaRPr>
                </a:p>
              </p:txBody>
            </p:sp>
            <p:sp>
              <p:nvSpPr>
                <p:cNvPr id="46" name="テキスト ボックス 45"/>
                <p:cNvSpPr txBox="1"/>
                <p:nvPr/>
              </p:nvSpPr>
              <p:spPr>
                <a:xfrm>
                  <a:off x="2258084" y="4360058"/>
                  <a:ext cx="870751" cy="369332"/>
                </a:xfrm>
                <a:prstGeom prst="rect">
                  <a:avLst/>
                </a:prstGeom>
                <a:noFill/>
              </p:spPr>
              <p:txBody>
                <a:bodyPr wrap="none" rtlCol="0">
                  <a:spAutoFit/>
                </a:bodyPr>
                <a:lstStyle/>
                <a:p>
                  <a:r>
                    <a:rPr kumimoji="1" lang="en-US" altLang="ja-JP" dirty="0" smtClean="0">
                      <a:latin typeface="メイリオ" panose="020B0604030504040204" pitchFamily="50" charset="-128"/>
                      <a:ea typeface="メイリオ" panose="020B0604030504040204" pitchFamily="50" charset="-128"/>
                    </a:rPr>
                    <a:t>Decay</a:t>
                  </a:r>
                  <a:endParaRPr kumimoji="1" lang="ja-JP" altLang="en-US" dirty="0">
                    <a:latin typeface="メイリオ" panose="020B0604030504040204" pitchFamily="50" charset="-128"/>
                    <a:ea typeface="メイリオ" panose="020B0604030504040204" pitchFamily="50" charset="-128"/>
                  </a:endParaRPr>
                </a:p>
              </p:txBody>
            </p:sp>
            <p:grpSp>
              <p:nvGrpSpPr>
                <p:cNvPr id="47" name="グループ化 46"/>
                <p:cNvGrpSpPr/>
                <p:nvPr/>
              </p:nvGrpSpPr>
              <p:grpSpPr>
                <a:xfrm>
                  <a:off x="1574248" y="4246957"/>
                  <a:ext cx="2577732" cy="20402"/>
                  <a:chOff x="1574248" y="4246957"/>
                  <a:chExt cx="2577732" cy="20402"/>
                </a:xfrm>
              </p:grpSpPr>
              <p:cxnSp>
                <p:nvCxnSpPr>
                  <p:cNvPr id="49" name="直線矢印コネクタ 48"/>
                  <p:cNvCxnSpPr/>
                  <p:nvPr/>
                </p:nvCxnSpPr>
                <p:spPr>
                  <a:xfrm flipV="1">
                    <a:off x="1574248" y="4264516"/>
                    <a:ext cx="486649" cy="2843"/>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50" name="直線矢印コネクタ 49"/>
                  <p:cNvCxnSpPr/>
                  <p:nvPr/>
                </p:nvCxnSpPr>
                <p:spPr>
                  <a:xfrm flipV="1">
                    <a:off x="2095312" y="4253674"/>
                    <a:ext cx="1272089" cy="671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1" name="直線矢印コネクタ 50"/>
                  <p:cNvCxnSpPr/>
                  <p:nvPr/>
                </p:nvCxnSpPr>
                <p:spPr>
                  <a:xfrm flipV="1">
                    <a:off x="3362112" y="4246957"/>
                    <a:ext cx="789868" cy="6710"/>
                  </a:xfrm>
                  <a:prstGeom prst="straightConnector1">
                    <a:avLst/>
                  </a:prstGeom>
                  <a:ln w="38100">
                    <a:solidFill>
                      <a:srgbClr val="00B050"/>
                    </a:solidFill>
                    <a:tailEnd type="triangle"/>
                  </a:ln>
                </p:spPr>
                <p:style>
                  <a:lnRef idx="1">
                    <a:schemeClr val="accent1"/>
                  </a:lnRef>
                  <a:fillRef idx="0">
                    <a:schemeClr val="accent1"/>
                  </a:fillRef>
                  <a:effectRef idx="0">
                    <a:schemeClr val="accent1"/>
                  </a:effectRef>
                  <a:fontRef idx="minor">
                    <a:schemeClr val="tx1"/>
                  </a:fontRef>
                </p:style>
              </p:cxnSp>
            </p:grpSp>
            <p:sp>
              <p:nvSpPr>
                <p:cNvPr id="48" name="テキスト ボックス 47"/>
                <p:cNvSpPr txBox="1"/>
                <p:nvPr/>
              </p:nvSpPr>
              <p:spPr>
                <a:xfrm>
                  <a:off x="3194940" y="4357247"/>
                  <a:ext cx="1079334" cy="369332"/>
                </a:xfrm>
                <a:prstGeom prst="rect">
                  <a:avLst/>
                </a:prstGeom>
                <a:noFill/>
              </p:spPr>
              <p:txBody>
                <a:bodyPr wrap="none" rtlCol="0">
                  <a:spAutoFit/>
                </a:bodyPr>
                <a:lstStyle/>
                <a:p>
                  <a:r>
                    <a:rPr lang="en-US" altLang="ja-JP" dirty="0" smtClean="0">
                      <a:latin typeface="メイリオ" panose="020B0604030504040204" pitchFamily="50" charset="-128"/>
                      <a:ea typeface="メイリオ" panose="020B0604030504040204" pitchFamily="50" charset="-128"/>
                    </a:rPr>
                    <a:t>Recover</a:t>
                  </a:r>
                  <a:endParaRPr kumimoji="1" lang="ja-JP" altLang="en-US" dirty="0">
                    <a:latin typeface="メイリオ" panose="020B0604030504040204" pitchFamily="50" charset="-128"/>
                    <a:ea typeface="メイリオ" panose="020B0604030504040204" pitchFamily="50" charset="-128"/>
                  </a:endParaRPr>
                </a:p>
              </p:txBody>
            </p:sp>
          </p:grpSp>
        </p:grpSp>
        <p:grpSp>
          <p:nvGrpSpPr>
            <p:cNvPr id="13" name="グループ化 12"/>
            <p:cNvGrpSpPr/>
            <p:nvPr/>
          </p:nvGrpSpPr>
          <p:grpSpPr>
            <a:xfrm>
              <a:off x="1969293" y="1206726"/>
              <a:ext cx="3712071" cy="2497333"/>
              <a:chOff x="1969293" y="1206726"/>
              <a:chExt cx="3712071" cy="2497333"/>
            </a:xfrm>
          </p:grpSpPr>
          <p:cxnSp>
            <p:nvCxnSpPr>
              <p:cNvPr id="7" name="直線コネクタ 6"/>
              <p:cNvCxnSpPr/>
              <p:nvPr/>
            </p:nvCxnSpPr>
            <p:spPr>
              <a:xfrm flipV="1">
                <a:off x="1969293" y="1219640"/>
                <a:ext cx="0" cy="2480028"/>
              </a:xfrm>
              <a:prstGeom prst="line">
                <a:avLst/>
              </a:prstGeom>
              <a:ln w="28575">
                <a:solidFill>
                  <a:srgbClr val="3333FF"/>
                </a:solidFill>
              </a:ln>
            </p:spPr>
            <p:style>
              <a:lnRef idx="1">
                <a:schemeClr val="accent1"/>
              </a:lnRef>
              <a:fillRef idx="0">
                <a:schemeClr val="accent1"/>
              </a:fillRef>
              <a:effectRef idx="0">
                <a:schemeClr val="accent1"/>
              </a:effectRef>
              <a:fontRef idx="minor">
                <a:schemeClr val="tx1"/>
              </a:fontRef>
            </p:style>
          </p:cxnSp>
          <p:cxnSp>
            <p:nvCxnSpPr>
              <p:cNvPr id="57" name="直線コネクタ 56"/>
              <p:cNvCxnSpPr/>
              <p:nvPr/>
            </p:nvCxnSpPr>
            <p:spPr>
              <a:xfrm flipV="1">
                <a:off x="2361180" y="1206726"/>
                <a:ext cx="0" cy="2480028"/>
              </a:xfrm>
              <a:prstGeom prst="line">
                <a:avLst/>
              </a:prstGeom>
              <a:ln w="28575">
                <a:solidFill>
                  <a:srgbClr val="3333FF"/>
                </a:solidFill>
              </a:ln>
            </p:spPr>
            <p:style>
              <a:lnRef idx="1">
                <a:schemeClr val="accent1"/>
              </a:lnRef>
              <a:fillRef idx="0">
                <a:schemeClr val="accent1"/>
              </a:fillRef>
              <a:effectRef idx="0">
                <a:schemeClr val="accent1"/>
              </a:effectRef>
              <a:fontRef idx="minor">
                <a:schemeClr val="tx1"/>
              </a:fontRef>
            </p:style>
          </p:cxnSp>
          <p:cxnSp>
            <p:nvCxnSpPr>
              <p:cNvPr id="58" name="直線コネクタ 57"/>
              <p:cNvCxnSpPr/>
              <p:nvPr/>
            </p:nvCxnSpPr>
            <p:spPr>
              <a:xfrm flipV="1">
                <a:off x="3927056" y="1219640"/>
                <a:ext cx="0" cy="2480028"/>
              </a:xfrm>
              <a:prstGeom prst="line">
                <a:avLst/>
              </a:prstGeom>
              <a:ln w="28575">
                <a:solidFill>
                  <a:srgbClr val="3333FF"/>
                </a:solidFill>
              </a:ln>
            </p:spPr>
            <p:style>
              <a:lnRef idx="1">
                <a:schemeClr val="accent1"/>
              </a:lnRef>
              <a:fillRef idx="0">
                <a:schemeClr val="accent1"/>
              </a:fillRef>
              <a:effectRef idx="0">
                <a:schemeClr val="accent1"/>
              </a:effectRef>
              <a:fontRef idx="minor">
                <a:schemeClr val="tx1"/>
              </a:fontRef>
            </p:style>
          </p:cxnSp>
          <p:sp>
            <p:nvSpPr>
              <p:cNvPr id="39" name="下矢印 38"/>
              <p:cNvSpPr/>
              <p:nvPr/>
            </p:nvSpPr>
            <p:spPr>
              <a:xfrm>
                <a:off x="4793672" y="1252975"/>
                <a:ext cx="220134" cy="558800"/>
              </a:xfrm>
              <a:prstGeom prst="downArrow">
                <a:avLst/>
              </a:prstGeom>
            </p:spPr>
            <p:style>
              <a:lnRef idx="1">
                <a:schemeClr val="accent5"/>
              </a:lnRef>
              <a:fillRef idx="3">
                <a:schemeClr val="accent5"/>
              </a:fillRef>
              <a:effectRef idx="2">
                <a:schemeClr val="accent5"/>
              </a:effectRef>
              <a:fontRef idx="minor">
                <a:schemeClr val="lt1"/>
              </a:fontRef>
            </p:style>
            <p:txBody>
              <a:bodyPr rtlCol="0" anchor="ctr"/>
              <a:lstStyle/>
              <a:p>
                <a:pPr algn="ctr"/>
                <a:endParaRPr kumimoji="1" lang="ja-JP" altLang="en-US"/>
              </a:p>
            </p:txBody>
          </p:sp>
          <p:sp>
            <p:nvSpPr>
              <p:cNvPr id="40" name="テキスト ボックス 39"/>
              <p:cNvSpPr txBox="1"/>
              <p:nvPr/>
            </p:nvSpPr>
            <p:spPr>
              <a:xfrm>
                <a:off x="4909839" y="1694139"/>
                <a:ext cx="628890" cy="369332"/>
              </a:xfrm>
              <a:prstGeom prst="rect">
                <a:avLst/>
              </a:prstGeom>
              <a:noFill/>
            </p:spPr>
            <p:txBody>
              <a:bodyPr wrap="none" rtlCol="0">
                <a:spAutoFit/>
              </a:bodyPr>
              <a:lstStyle/>
              <a:p>
                <a:r>
                  <a:rPr kumimoji="1" lang="en-US" altLang="ja-JP" dirty="0" smtClean="0"/>
                  <a:t>Peak</a:t>
                </a:r>
                <a:endParaRPr kumimoji="1" lang="ja-JP" altLang="en-US" dirty="0"/>
              </a:p>
            </p:txBody>
          </p:sp>
          <p:cxnSp>
            <p:nvCxnSpPr>
              <p:cNvPr id="38" name="直線矢印コネクタ 37"/>
              <p:cNvCxnSpPr/>
              <p:nvPr/>
            </p:nvCxnSpPr>
            <p:spPr>
              <a:xfrm flipV="1">
                <a:off x="2362366" y="3365343"/>
                <a:ext cx="3297376" cy="338716"/>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5" name="直線矢印コネクタ 54"/>
              <p:cNvCxnSpPr/>
              <p:nvPr/>
            </p:nvCxnSpPr>
            <p:spPr>
              <a:xfrm flipV="1">
                <a:off x="1969293" y="1706613"/>
                <a:ext cx="3712071" cy="1993056"/>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grpSp>
      </p:grpSp>
      <p:sp>
        <p:nvSpPr>
          <p:cNvPr id="56" name="テキスト ボックス 55"/>
          <p:cNvSpPr txBox="1"/>
          <p:nvPr/>
        </p:nvSpPr>
        <p:spPr>
          <a:xfrm>
            <a:off x="6327533" y="848923"/>
            <a:ext cx="1722908" cy="523220"/>
          </a:xfrm>
          <a:prstGeom prst="rect">
            <a:avLst/>
          </a:prstGeom>
          <a:noFill/>
        </p:spPr>
        <p:txBody>
          <a:bodyPr wrap="none" rtlCol="0">
            <a:spAutoFit/>
          </a:bodyPr>
          <a:lstStyle/>
          <a:p>
            <a:r>
              <a:rPr lang="ja-JP" altLang="en-US" sz="1400" b="1" dirty="0" smtClean="0">
                <a:solidFill>
                  <a:srgbClr val="FF0000"/>
                </a:solidFill>
                <a:latin typeface="メイリオ" panose="020B0604030504040204" pitchFamily="50" charset="-128"/>
                <a:ea typeface="メイリオ" panose="020B0604030504040204" pitchFamily="50" charset="-128"/>
              </a:rPr>
              <a:t>－</a:t>
            </a:r>
            <a:r>
              <a:rPr lang="ja-JP" altLang="en-US" sz="1400" dirty="0" smtClean="0">
                <a:latin typeface="メイリオ" panose="020B0604030504040204" pitchFamily="50" charset="-128"/>
                <a:ea typeface="メイリオ" panose="020B0604030504040204" pitchFamily="50" charset="-128"/>
              </a:rPr>
              <a:t> </a:t>
            </a:r>
            <a:r>
              <a:rPr lang="en-US" altLang="ja-JP" sz="1400" dirty="0" smtClean="0">
                <a:latin typeface="メイリオ" panose="020B0604030504040204" pitchFamily="50" charset="-128"/>
                <a:ea typeface="メイリオ" panose="020B0604030504040204" pitchFamily="50" charset="-128"/>
              </a:rPr>
              <a:t>Interferometer</a:t>
            </a:r>
          </a:p>
          <a:p>
            <a:r>
              <a:rPr lang="ja-JP" altLang="en-US" sz="1400" dirty="0" smtClean="0">
                <a:solidFill>
                  <a:srgbClr val="003ADE"/>
                </a:solidFill>
                <a:latin typeface="メイリオ" panose="020B0604030504040204" pitchFamily="50" charset="-128"/>
                <a:ea typeface="メイリオ" panose="020B0604030504040204" pitchFamily="50" charset="-128"/>
              </a:rPr>
              <a:t>■</a:t>
            </a:r>
            <a:r>
              <a:rPr lang="en-US" altLang="ja-JP" sz="1400" dirty="0" smtClean="0">
                <a:latin typeface="メイリオ" panose="020B0604030504040204" pitchFamily="50" charset="-128"/>
                <a:ea typeface="メイリオ" panose="020B0604030504040204" pitchFamily="50" charset="-128"/>
              </a:rPr>
              <a:t> Thomson</a:t>
            </a:r>
            <a:endParaRPr kumimoji="1" lang="ja-JP" altLang="en-US" sz="1400" dirty="0">
              <a:latin typeface="メイリオ" panose="020B0604030504040204" pitchFamily="50" charset="-128"/>
              <a:ea typeface="メイリオ" panose="020B0604030504040204" pitchFamily="50" charset="-128"/>
            </a:endParaRPr>
          </a:p>
        </p:txBody>
      </p:sp>
      <p:sp>
        <p:nvSpPr>
          <p:cNvPr id="59" name="正方形/長方形 58"/>
          <p:cNvSpPr/>
          <p:nvPr/>
        </p:nvSpPr>
        <p:spPr>
          <a:xfrm>
            <a:off x="311284" y="4784587"/>
            <a:ext cx="4996007" cy="1754326"/>
          </a:xfrm>
          <a:prstGeom prst="rect">
            <a:avLst/>
          </a:prstGeom>
        </p:spPr>
        <p:txBody>
          <a:bodyPr wrap="square">
            <a:spAutoFit/>
          </a:bodyPr>
          <a:lstStyle/>
          <a:p>
            <a:pPr marL="214313" indent="-214313">
              <a:buFont typeface="Wingdings" panose="05000000000000000000" pitchFamily="2" charset="2"/>
              <a:buChar char="Ø"/>
            </a:pPr>
            <a:r>
              <a:rPr lang="en-US" altLang="ja-JP" dirty="0" smtClean="0">
                <a:latin typeface="メイリオ" panose="020B0604030504040204" pitchFamily="50" charset="-128"/>
                <a:ea typeface="メイリオ" panose="020B0604030504040204" pitchFamily="50" charset="-128"/>
              </a:rPr>
              <a:t>HIGP</a:t>
            </a:r>
            <a:r>
              <a:rPr lang="ja-JP" altLang="en-US" dirty="0" smtClean="0">
                <a:latin typeface="メイリオ" panose="020B0604030504040204" pitchFamily="50" charset="-128"/>
                <a:ea typeface="メイリオ" panose="020B0604030504040204" pitchFamily="50" charset="-128"/>
              </a:rPr>
              <a:t>プラズマ同様、</a:t>
            </a:r>
            <a:r>
              <a:rPr lang="en-US" altLang="ja-JP" dirty="0" smtClean="0">
                <a:latin typeface="メイリオ" panose="020B0604030504040204" pitchFamily="50" charset="-128"/>
                <a:ea typeface="メイリオ" panose="020B0604030504040204" pitchFamily="50" charset="-128"/>
              </a:rPr>
              <a:t>SMB</a:t>
            </a:r>
            <a:r>
              <a:rPr lang="en-US" altLang="ja-JP" dirty="0">
                <a:latin typeface="メイリオ" panose="020B0604030504040204" pitchFamily="50" charset="-128"/>
                <a:ea typeface="メイリオ" panose="020B0604030504040204" pitchFamily="50" charset="-128"/>
              </a:rPr>
              <a:t>I</a:t>
            </a:r>
            <a:r>
              <a:rPr lang="ja-JP" altLang="en-US" dirty="0" smtClean="0">
                <a:latin typeface="メイリオ" panose="020B0604030504040204" pitchFamily="50" charset="-128"/>
                <a:ea typeface="メイリオ" panose="020B0604030504040204" pitchFamily="50" charset="-128"/>
              </a:rPr>
              <a:t>後に密度分布はホローになる。</a:t>
            </a:r>
            <a:endParaRPr lang="en-US" altLang="ja-JP" dirty="0" smtClean="0">
              <a:latin typeface="メイリオ" panose="020B0604030504040204" pitchFamily="50" charset="-128"/>
              <a:ea typeface="メイリオ" panose="020B0604030504040204" pitchFamily="50" charset="-128"/>
            </a:endParaRPr>
          </a:p>
          <a:p>
            <a:pPr marL="214313" indent="-214313">
              <a:buFont typeface="Wingdings" panose="05000000000000000000" pitchFamily="2" charset="2"/>
              <a:buChar char="Ø"/>
            </a:pPr>
            <a:r>
              <a:rPr lang="ja-JP" altLang="en-US" dirty="0" smtClean="0">
                <a:latin typeface="メイリオ" panose="020B0604030504040204" pitchFamily="50" charset="-128"/>
                <a:ea typeface="メイリオ" panose="020B0604030504040204" pitchFamily="50" charset="-128"/>
              </a:rPr>
              <a:t>その後、蓄積エネルギーが回復するタイミングでピークになっていく。</a:t>
            </a:r>
            <a:endParaRPr lang="en-US" altLang="ja-JP" dirty="0" smtClean="0">
              <a:latin typeface="メイリオ" panose="020B0604030504040204" pitchFamily="50" charset="-128"/>
              <a:ea typeface="メイリオ" panose="020B0604030504040204" pitchFamily="50" charset="-128"/>
            </a:endParaRPr>
          </a:p>
          <a:p>
            <a:pPr marL="214313" indent="-214313">
              <a:buFont typeface="Wingdings" panose="05000000000000000000" pitchFamily="2" charset="2"/>
              <a:buChar char="Ø"/>
            </a:pPr>
            <a:r>
              <a:rPr lang="ja-JP" altLang="en-US" dirty="0" smtClean="0">
                <a:latin typeface="メイリオ" panose="020B0604030504040204" pitchFamily="50" charset="-128"/>
                <a:ea typeface="メイリオ" panose="020B0604030504040204" pitchFamily="50" charset="-128"/>
              </a:rPr>
              <a:t>線平均電子密度についても</a:t>
            </a:r>
            <a:r>
              <a:rPr lang="en-US" altLang="ja-JP" dirty="0" smtClean="0">
                <a:latin typeface="メイリオ" panose="020B0604030504040204" pitchFamily="50" charset="-128"/>
                <a:ea typeface="メイリオ" panose="020B0604030504040204" pitchFamily="50" charset="-128"/>
              </a:rPr>
              <a:t>HIGP</a:t>
            </a:r>
            <a:r>
              <a:rPr lang="ja-JP" altLang="en-US" dirty="0" smtClean="0">
                <a:latin typeface="メイリオ" panose="020B0604030504040204" pitchFamily="50" charset="-128"/>
                <a:ea typeface="メイリオ" panose="020B0604030504040204" pitchFamily="50" charset="-128"/>
              </a:rPr>
              <a:t>同様、</a:t>
            </a:r>
            <a:r>
              <a:rPr lang="en-US" altLang="ja-JP" dirty="0" smtClean="0">
                <a:latin typeface="メイリオ" panose="020B0604030504040204" pitchFamily="50" charset="-128"/>
                <a:ea typeface="メイリオ" panose="020B0604030504040204" pitchFamily="50" charset="-128"/>
              </a:rPr>
              <a:t>SMB</a:t>
            </a:r>
            <a:r>
              <a:rPr lang="en-US" altLang="ja-JP" dirty="0">
                <a:latin typeface="メイリオ" panose="020B0604030504040204" pitchFamily="50" charset="-128"/>
                <a:ea typeface="メイリオ" panose="020B0604030504040204" pitchFamily="50" charset="-128"/>
              </a:rPr>
              <a:t>I</a:t>
            </a:r>
            <a:r>
              <a:rPr lang="ja-JP" altLang="en-US" dirty="0" smtClean="0">
                <a:latin typeface="メイリオ" panose="020B0604030504040204" pitchFamily="50" charset="-128"/>
                <a:ea typeface="メイリオ" panose="020B0604030504040204" pitchFamily="50" charset="-128"/>
              </a:rPr>
              <a:t>後に上昇するが、その後ほぼ一定を維持する。</a:t>
            </a:r>
            <a:endParaRPr lang="en-US" altLang="ja-JP" dirty="0">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xmlns="" val="156311686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sz="2400" b="1" dirty="0" smtClean="0">
                <a:solidFill>
                  <a:srgbClr val="00FF00"/>
                </a:solidFill>
              </a:rPr>
              <a:t>SMBI</a:t>
            </a:r>
            <a:r>
              <a:rPr lang="ja-JP" altLang="en-US" sz="2400" dirty="0" smtClean="0"/>
              <a:t>プラズマ</a:t>
            </a:r>
            <a:r>
              <a:rPr lang="ja-JP" altLang="en-US" sz="2400" dirty="0"/>
              <a:t>の密度</a:t>
            </a:r>
            <a:r>
              <a:rPr lang="en-US" altLang="ja-JP" sz="2400" dirty="0"/>
              <a:t>-</a:t>
            </a:r>
            <a:r>
              <a:rPr lang="ja-JP" altLang="en-US" sz="2400" dirty="0"/>
              <a:t>蓄積エネルギーの関係</a:t>
            </a:r>
            <a:endParaRPr kumimoji="1" lang="ja-JP" altLang="en-US" dirty="0"/>
          </a:p>
        </p:txBody>
      </p:sp>
      <p:sp>
        <p:nvSpPr>
          <p:cNvPr id="11" name="スライド番号プレースホルダー 10"/>
          <p:cNvSpPr>
            <a:spLocks noGrp="1"/>
          </p:cNvSpPr>
          <p:nvPr>
            <p:ph type="sldNum" sz="quarter" idx="12"/>
          </p:nvPr>
        </p:nvSpPr>
        <p:spPr/>
        <p:txBody>
          <a:bodyPr/>
          <a:lstStyle/>
          <a:p>
            <a:fld id="{5C7CE967-C6E2-4D30-8B17-84E51F4B1B8D}" type="slidenum">
              <a:rPr kumimoji="1" lang="ja-JP" altLang="en-US" smtClean="0"/>
              <a:pPr/>
              <a:t>21</a:t>
            </a:fld>
            <a:endParaRPr kumimoji="1" lang="ja-JP" altLang="en-US" dirty="0"/>
          </a:p>
        </p:txBody>
      </p:sp>
      <p:sp>
        <p:nvSpPr>
          <p:cNvPr id="39" name="下矢印 38"/>
          <p:cNvSpPr/>
          <p:nvPr/>
        </p:nvSpPr>
        <p:spPr>
          <a:xfrm>
            <a:off x="4793672" y="1252975"/>
            <a:ext cx="220134" cy="558800"/>
          </a:xfrm>
          <a:prstGeom prst="downArrow">
            <a:avLst/>
          </a:prstGeom>
        </p:spPr>
        <p:style>
          <a:lnRef idx="1">
            <a:schemeClr val="accent5"/>
          </a:lnRef>
          <a:fillRef idx="3">
            <a:schemeClr val="accent5"/>
          </a:fillRef>
          <a:effectRef idx="2">
            <a:schemeClr val="accent5"/>
          </a:effectRef>
          <a:fontRef idx="minor">
            <a:schemeClr val="lt1"/>
          </a:fontRef>
        </p:style>
        <p:txBody>
          <a:bodyPr rtlCol="0" anchor="ctr"/>
          <a:lstStyle/>
          <a:p>
            <a:pPr algn="ctr"/>
            <a:endParaRPr kumimoji="1" lang="ja-JP" altLang="en-US"/>
          </a:p>
        </p:txBody>
      </p:sp>
      <p:sp>
        <p:nvSpPr>
          <p:cNvPr id="40" name="テキスト ボックス 39"/>
          <p:cNvSpPr txBox="1"/>
          <p:nvPr/>
        </p:nvSpPr>
        <p:spPr>
          <a:xfrm>
            <a:off x="4909839" y="1694139"/>
            <a:ext cx="628890" cy="369332"/>
          </a:xfrm>
          <a:prstGeom prst="rect">
            <a:avLst/>
          </a:prstGeom>
          <a:noFill/>
        </p:spPr>
        <p:txBody>
          <a:bodyPr wrap="none" rtlCol="0">
            <a:spAutoFit/>
          </a:bodyPr>
          <a:lstStyle/>
          <a:p>
            <a:r>
              <a:rPr kumimoji="1" lang="en-US" altLang="ja-JP" dirty="0" smtClean="0"/>
              <a:t>Peak</a:t>
            </a:r>
            <a:endParaRPr kumimoji="1" lang="ja-JP" altLang="en-US" dirty="0"/>
          </a:p>
        </p:txBody>
      </p:sp>
      <p:grpSp>
        <p:nvGrpSpPr>
          <p:cNvPr id="13" name="グループ化 12"/>
          <p:cNvGrpSpPr/>
          <p:nvPr/>
        </p:nvGrpSpPr>
        <p:grpSpPr>
          <a:xfrm>
            <a:off x="113319" y="567966"/>
            <a:ext cx="6566473" cy="3795206"/>
            <a:chOff x="113319" y="567966"/>
            <a:chExt cx="6566473" cy="3795206"/>
          </a:xfrm>
        </p:grpSpPr>
        <p:grpSp>
          <p:nvGrpSpPr>
            <p:cNvPr id="4" name="グループ化 3"/>
            <p:cNvGrpSpPr/>
            <p:nvPr/>
          </p:nvGrpSpPr>
          <p:grpSpPr>
            <a:xfrm>
              <a:off x="113319" y="567966"/>
              <a:ext cx="6566473" cy="3795206"/>
              <a:chOff x="405552" y="747070"/>
              <a:chExt cx="6566473" cy="3795206"/>
            </a:xfrm>
          </p:grpSpPr>
          <p:grpSp>
            <p:nvGrpSpPr>
              <p:cNvPr id="10" name="グループ化 9"/>
              <p:cNvGrpSpPr/>
              <p:nvPr/>
            </p:nvGrpSpPr>
            <p:grpSpPr>
              <a:xfrm>
                <a:off x="405552" y="747070"/>
                <a:ext cx="6558335" cy="3143185"/>
                <a:chOff x="405552" y="747070"/>
                <a:chExt cx="6558335" cy="3143185"/>
              </a:xfrm>
            </p:grpSpPr>
            <p:grpSp>
              <p:nvGrpSpPr>
                <p:cNvPr id="27" name="グループ化 26"/>
                <p:cNvGrpSpPr/>
                <p:nvPr/>
              </p:nvGrpSpPr>
              <p:grpSpPr>
                <a:xfrm>
                  <a:off x="405552" y="747070"/>
                  <a:ext cx="6558335" cy="3143185"/>
                  <a:chOff x="405552" y="747070"/>
                  <a:chExt cx="6558335" cy="3143185"/>
                </a:xfrm>
              </p:grpSpPr>
              <p:grpSp>
                <p:nvGrpSpPr>
                  <p:cNvPr id="29" name="グループ化 28"/>
                  <p:cNvGrpSpPr/>
                  <p:nvPr/>
                </p:nvGrpSpPr>
                <p:grpSpPr>
                  <a:xfrm>
                    <a:off x="405552" y="747070"/>
                    <a:ext cx="6558335" cy="2900810"/>
                    <a:chOff x="405552" y="747070"/>
                    <a:chExt cx="6558335" cy="2900810"/>
                  </a:xfrm>
                </p:grpSpPr>
                <p:pic>
                  <p:nvPicPr>
                    <p:cNvPr id="32" name="図 31"/>
                    <p:cNvPicPr>
                      <a:picLocks noChangeAspect="1"/>
                    </p:cNvPicPr>
                    <p:nvPr/>
                  </p:nvPicPr>
                  <p:blipFill>
                    <a:blip r:embed="rId2" cstate="print"/>
                    <a:stretch>
                      <a:fillRect/>
                    </a:stretch>
                  </p:blipFill>
                  <p:spPr>
                    <a:xfrm>
                      <a:off x="405552" y="747070"/>
                      <a:ext cx="6550997" cy="1973058"/>
                    </a:xfrm>
                    <a:prstGeom prst="rect">
                      <a:avLst/>
                    </a:prstGeom>
                  </p:spPr>
                </p:pic>
                <p:pic>
                  <p:nvPicPr>
                    <p:cNvPr id="33" name="図 32"/>
                    <p:cNvPicPr>
                      <a:picLocks noChangeAspect="1"/>
                    </p:cNvPicPr>
                    <p:nvPr/>
                  </p:nvPicPr>
                  <p:blipFill>
                    <a:blip r:embed="rId3" cstate="print"/>
                    <a:stretch>
                      <a:fillRect/>
                    </a:stretch>
                  </p:blipFill>
                  <p:spPr>
                    <a:xfrm>
                      <a:off x="424354" y="2010231"/>
                      <a:ext cx="6539533" cy="1637649"/>
                    </a:xfrm>
                    <a:prstGeom prst="rect">
                      <a:avLst/>
                    </a:prstGeom>
                  </p:spPr>
                </p:pic>
              </p:grpSp>
              <p:sp>
                <p:nvSpPr>
                  <p:cNvPr id="30" name="テキスト ボックス 29"/>
                  <p:cNvSpPr txBox="1"/>
                  <p:nvPr/>
                </p:nvSpPr>
                <p:spPr>
                  <a:xfrm>
                    <a:off x="2026318" y="1074278"/>
                    <a:ext cx="627095" cy="300082"/>
                  </a:xfrm>
                  <a:prstGeom prst="rect">
                    <a:avLst/>
                  </a:prstGeom>
                  <a:noFill/>
                  <a:ln w="38100">
                    <a:noFill/>
                  </a:ln>
                </p:spPr>
                <p:txBody>
                  <a:bodyPr wrap="none" rtlCol="0">
                    <a:spAutoFit/>
                  </a:bodyPr>
                  <a:lstStyle/>
                  <a:p>
                    <a:r>
                      <a:rPr lang="en-US" altLang="ja-JP" sz="1350" dirty="0">
                        <a:latin typeface="メイリオ" panose="020B0604030504040204" pitchFamily="50" charset="-128"/>
                        <a:ea typeface="メイリオ" panose="020B0604030504040204" pitchFamily="50" charset="-128"/>
                      </a:rPr>
                      <a:t>SMBI</a:t>
                    </a:r>
                    <a:endParaRPr lang="ja-JP" altLang="en-US" sz="1350" dirty="0">
                      <a:latin typeface="メイリオ" panose="020B0604030504040204" pitchFamily="50" charset="-128"/>
                      <a:ea typeface="メイリオ" panose="020B0604030504040204" pitchFamily="50" charset="-128"/>
                    </a:endParaRPr>
                  </a:p>
                </p:txBody>
              </p:sp>
              <p:sp>
                <p:nvSpPr>
                  <p:cNvPr id="31" name="正方形/長方形 30"/>
                  <p:cNvSpPr/>
                  <p:nvPr/>
                </p:nvSpPr>
                <p:spPr>
                  <a:xfrm>
                    <a:off x="2331946" y="1378703"/>
                    <a:ext cx="69323" cy="2511552"/>
                  </a:xfrm>
                  <a:prstGeom prst="rect">
                    <a:avLst/>
                  </a:prstGeom>
                  <a:solidFill>
                    <a:srgbClr val="00FF00">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50" dirty="0">
                      <a:latin typeface="メイリオ" panose="020B0604030504040204" pitchFamily="50" charset="-128"/>
                      <a:ea typeface="メイリオ" panose="020B0604030504040204" pitchFamily="50" charset="-128"/>
                    </a:endParaRPr>
                  </a:p>
                </p:txBody>
              </p:sp>
            </p:grpSp>
            <p:sp>
              <p:nvSpPr>
                <p:cNvPr id="36" name="テキスト ボックス 35"/>
                <p:cNvSpPr txBox="1"/>
                <p:nvPr/>
              </p:nvSpPr>
              <p:spPr>
                <a:xfrm>
                  <a:off x="852164" y="1075579"/>
                  <a:ext cx="1013419" cy="323165"/>
                </a:xfrm>
                <a:prstGeom prst="rect">
                  <a:avLst/>
                </a:prstGeom>
                <a:noFill/>
              </p:spPr>
              <p:txBody>
                <a:bodyPr wrap="none" rtlCol="0">
                  <a:spAutoFit/>
                </a:bodyPr>
                <a:lstStyle/>
                <a:p>
                  <a:r>
                    <a:rPr lang="en-US" altLang="ja-JP" sz="1500" dirty="0" smtClean="0">
                      <a:latin typeface="メイリオ" panose="020B0604030504040204" pitchFamily="50" charset="-128"/>
                      <a:ea typeface="メイリオ" panose="020B0604030504040204" pitchFamily="50" charset="-128"/>
                    </a:rPr>
                    <a:t>HJ58363</a:t>
                  </a:r>
                  <a:endParaRPr lang="ja-JP" altLang="en-US" sz="1500" dirty="0">
                    <a:latin typeface="メイリオ" panose="020B0604030504040204" pitchFamily="50" charset="-128"/>
                    <a:ea typeface="メイリオ" panose="020B0604030504040204" pitchFamily="50" charset="-128"/>
                  </a:endParaRPr>
                </a:p>
              </p:txBody>
            </p:sp>
          </p:grpSp>
          <p:pic>
            <p:nvPicPr>
              <p:cNvPr id="12" name="図 11"/>
              <p:cNvPicPr>
                <a:picLocks noChangeAspect="1"/>
              </p:cNvPicPr>
              <p:nvPr/>
            </p:nvPicPr>
            <p:blipFill>
              <a:blip r:embed="rId4" cstate="print"/>
              <a:stretch>
                <a:fillRect/>
              </a:stretch>
            </p:blipFill>
            <p:spPr>
              <a:xfrm>
                <a:off x="424354" y="2902310"/>
                <a:ext cx="6547671" cy="1639966"/>
              </a:xfrm>
              <a:prstGeom prst="rect">
                <a:avLst/>
              </a:prstGeom>
            </p:spPr>
          </p:pic>
        </p:grpSp>
        <p:sp>
          <p:nvSpPr>
            <p:cNvPr id="43" name="テキスト ボックス 42"/>
            <p:cNvSpPr txBox="1"/>
            <p:nvPr/>
          </p:nvSpPr>
          <p:spPr>
            <a:xfrm>
              <a:off x="808398" y="1609058"/>
              <a:ext cx="1160895" cy="307777"/>
            </a:xfrm>
            <a:prstGeom prst="rect">
              <a:avLst/>
            </a:prstGeom>
            <a:noFill/>
          </p:spPr>
          <p:txBody>
            <a:bodyPr wrap="none" rtlCol="0">
              <a:spAutoFit/>
            </a:bodyPr>
            <a:lstStyle/>
            <a:p>
              <a:r>
                <a:rPr kumimoji="1" lang="en-US" altLang="ja-JP" sz="1400" dirty="0" smtClean="0">
                  <a:latin typeface="メイリオ" panose="020B0604030504040204" pitchFamily="50" charset="-128"/>
                  <a:ea typeface="メイリオ" panose="020B0604030504040204" pitchFamily="50" charset="-128"/>
                </a:rPr>
                <a:t>FIR/MICRO</a:t>
              </a:r>
              <a:endParaRPr kumimoji="1" lang="ja-JP" altLang="en-US" sz="1400" dirty="0">
                <a:latin typeface="メイリオ" panose="020B0604030504040204" pitchFamily="50" charset="-128"/>
                <a:ea typeface="メイリオ" panose="020B0604030504040204" pitchFamily="50" charset="-128"/>
              </a:endParaRPr>
            </a:p>
          </p:txBody>
        </p:sp>
        <p:sp>
          <p:nvSpPr>
            <p:cNvPr id="44" name="テキスト ボックス 43"/>
            <p:cNvSpPr txBox="1"/>
            <p:nvPr/>
          </p:nvSpPr>
          <p:spPr>
            <a:xfrm>
              <a:off x="857950" y="2196817"/>
              <a:ext cx="784189" cy="307777"/>
            </a:xfrm>
            <a:prstGeom prst="rect">
              <a:avLst/>
            </a:prstGeom>
            <a:noFill/>
          </p:spPr>
          <p:txBody>
            <a:bodyPr wrap="none" rtlCol="0">
              <a:spAutoFit/>
            </a:bodyPr>
            <a:lstStyle/>
            <a:p>
              <a:r>
                <a:rPr kumimoji="1" lang="en-US" altLang="ja-JP" sz="1400" dirty="0" smtClean="0">
                  <a:latin typeface="メイリオ" panose="020B0604030504040204" pitchFamily="50" charset="-128"/>
                  <a:ea typeface="メイリオ" panose="020B0604030504040204" pitchFamily="50" charset="-128"/>
                </a:rPr>
                <a:t>MICRO</a:t>
              </a:r>
              <a:endParaRPr kumimoji="1" lang="ja-JP" altLang="en-US" sz="1400" dirty="0">
                <a:latin typeface="メイリオ" panose="020B0604030504040204" pitchFamily="50" charset="-128"/>
                <a:ea typeface="メイリオ" panose="020B0604030504040204" pitchFamily="50" charset="-128"/>
              </a:endParaRPr>
            </a:p>
          </p:txBody>
        </p:sp>
        <p:sp>
          <p:nvSpPr>
            <p:cNvPr id="45" name="テキスト ボックス 44"/>
            <p:cNvSpPr txBox="1"/>
            <p:nvPr/>
          </p:nvSpPr>
          <p:spPr>
            <a:xfrm>
              <a:off x="857950" y="3096913"/>
              <a:ext cx="473206" cy="307777"/>
            </a:xfrm>
            <a:prstGeom prst="rect">
              <a:avLst/>
            </a:prstGeom>
            <a:noFill/>
          </p:spPr>
          <p:txBody>
            <a:bodyPr wrap="none" rtlCol="0">
              <a:spAutoFit/>
            </a:bodyPr>
            <a:lstStyle/>
            <a:p>
              <a:r>
                <a:rPr kumimoji="1" lang="en-US" altLang="ja-JP" sz="1400" dirty="0" err="1" smtClean="0">
                  <a:latin typeface="メイリオ" panose="020B0604030504040204" pitchFamily="50" charset="-128"/>
                  <a:ea typeface="メイリオ" panose="020B0604030504040204" pitchFamily="50" charset="-128"/>
                </a:rPr>
                <a:t>Wp</a:t>
              </a:r>
              <a:endParaRPr kumimoji="1" lang="ja-JP" altLang="en-US" sz="1400" dirty="0">
                <a:latin typeface="メイリオ" panose="020B0604030504040204" pitchFamily="50" charset="-128"/>
                <a:ea typeface="メイリオ" panose="020B0604030504040204" pitchFamily="50" charset="-128"/>
              </a:endParaRPr>
            </a:p>
          </p:txBody>
        </p:sp>
      </p:grpSp>
      <p:sp>
        <p:nvSpPr>
          <p:cNvPr id="64" name="正方形/長方形 63"/>
          <p:cNvSpPr/>
          <p:nvPr/>
        </p:nvSpPr>
        <p:spPr>
          <a:xfrm>
            <a:off x="151611" y="4755637"/>
            <a:ext cx="5498776" cy="1754326"/>
          </a:xfrm>
          <a:prstGeom prst="rect">
            <a:avLst/>
          </a:prstGeom>
        </p:spPr>
        <p:txBody>
          <a:bodyPr wrap="square">
            <a:spAutoFit/>
          </a:bodyPr>
          <a:lstStyle/>
          <a:p>
            <a:pPr marL="214313" indent="-214313">
              <a:buFont typeface="Wingdings" panose="05000000000000000000" pitchFamily="2" charset="2"/>
              <a:buChar char="Ø"/>
            </a:pPr>
            <a:r>
              <a:rPr lang="en-US" altLang="ja-JP" dirty="0" smtClean="0">
                <a:latin typeface="メイリオ" panose="020B0604030504040204" pitchFamily="50" charset="-128"/>
                <a:ea typeface="メイリオ" panose="020B0604030504040204" pitchFamily="50" charset="-128"/>
              </a:rPr>
              <a:t>SMBI</a:t>
            </a:r>
            <a:r>
              <a:rPr lang="ja-JP" altLang="en-US" dirty="0" smtClean="0">
                <a:latin typeface="メイリオ" panose="020B0604030504040204" pitchFamily="50" charset="-128"/>
                <a:ea typeface="メイリオ" panose="020B0604030504040204" pitchFamily="50" charset="-128"/>
              </a:rPr>
              <a:t>プラズマにおいても、</a:t>
            </a:r>
            <a:r>
              <a:rPr lang="en-US" altLang="ja-JP" dirty="0" smtClean="0">
                <a:latin typeface="メイリオ" panose="020B0604030504040204" pitchFamily="50" charset="-128"/>
                <a:ea typeface="メイリオ" panose="020B0604030504040204" pitchFamily="50" charset="-128"/>
              </a:rPr>
              <a:t>HIGP</a:t>
            </a:r>
            <a:r>
              <a:rPr lang="ja-JP" altLang="en-US" dirty="0" smtClean="0">
                <a:latin typeface="メイリオ" panose="020B0604030504040204" pitchFamily="50" charset="-128"/>
                <a:ea typeface="メイリオ" panose="020B0604030504040204" pitchFamily="50" charset="-128"/>
              </a:rPr>
              <a:t>と同様の変化を</a:t>
            </a:r>
            <a:r>
              <a:rPr lang="ja-JP" altLang="en-US" dirty="0">
                <a:latin typeface="メイリオ" panose="020B0604030504040204" pitchFamily="50" charset="-128"/>
                <a:ea typeface="メイリオ" panose="020B0604030504040204" pitchFamily="50" charset="-128"/>
              </a:rPr>
              <a:t>し</a:t>
            </a:r>
            <a:r>
              <a:rPr lang="ja-JP" altLang="en-US" dirty="0" smtClean="0">
                <a:latin typeface="メイリオ" panose="020B0604030504040204" pitchFamily="50" charset="-128"/>
                <a:ea typeface="メイリオ" panose="020B0604030504040204" pitchFamily="50" charset="-128"/>
              </a:rPr>
              <a:t>、密度の上昇が蓄積</a:t>
            </a:r>
            <a:r>
              <a:rPr lang="ja-JP" altLang="en-US" dirty="0">
                <a:latin typeface="メイリオ" panose="020B0604030504040204" pitchFamily="50" charset="-128"/>
                <a:ea typeface="メイリオ" panose="020B0604030504040204" pitchFamily="50" charset="-128"/>
              </a:rPr>
              <a:t>エネルギ</a:t>
            </a:r>
            <a:r>
              <a:rPr lang="ja-JP" altLang="en-US" dirty="0" smtClean="0">
                <a:latin typeface="メイリオ" panose="020B0604030504040204" pitchFamily="50" charset="-128"/>
                <a:ea typeface="メイリオ" panose="020B0604030504040204" pitchFamily="50" charset="-128"/>
              </a:rPr>
              <a:t>ーの上昇に寄与している。</a:t>
            </a:r>
            <a:endParaRPr lang="en-US" altLang="ja-JP" dirty="0" smtClean="0">
              <a:latin typeface="メイリオ" panose="020B0604030504040204" pitchFamily="50" charset="-128"/>
              <a:ea typeface="メイリオ" panose="020B0604030504040204" pitchFamily="50" charset="-128"/>
            </a:endParaRPr>
          </a:p>
          <a:p>
            <a:pPr marL="214313" indent="-214313">
              <a:buFont typeface="Wingdings" panose="05000000000000000000" pitchFamily="2" charset="2"/>
              <a:buChar char="Ø"/>
            </a:pPr>
            <a:r>
              <a:rPr lang="ja-JP" altLang="en-US" dirty="0" smtClean="0">
                <a:latin typeface="メイリオ" panose="020B0604030504040204" pitchFamily="50" charset="-128"/>
                <a:ea typeface="メイリオ" panose="020B0604030504040204" pitchFamily="50" charset="-128"/>
              </a:rPr>
              <a:t>しかしながら、蓄積エネルギーの回復時において、蓄積エネルギーと線平均電子密度の比はわずかに大きくなっている。</a:t>
            </a:r>
            <a:endParaRPr lang="en-US" altLang="ja-JP" dirty="0" smtClean="0">
              <a:latin typeface="メイリオ" panose="020B0604030504040204" pitchFamily="50" charset="-128"/>
              <a:ea typeface="メイリオ" panose="020B0604030504040204" pitchFamily="50" charset="-128"/>
            </a:endParaRPr>
          </a:p>
        </p:txBody>
      </p:sp>
      <p:grpSp>
        <p:nvGrpSpPr>
          <p:cNvPr id="74" name="グループ化 73"/>
          <p:cNvGrpSpPr/>
          <p:nvPr/>
        </p:nvGrpSpPr>
        <p:grpSpPr>
          <a:xfrm>
            <a:off x="1344008" y="4246957"/>
            <a:ext cx="2930266" cy="482433"/>
            <a:chOff x="1344008" y="4246957"/>
            <a:chExt cx="2930266" cy="482433"/>
          </a:xfrm>
        </p:grpSpPr>
        <p:sp>
          <p:nvSpPr>
            <p:cNvPr id="75" name="テキスト ボックス 74"/>
            <p:cNvSpPr txBox="1"/>
            <p:nvPr/>
          </p:nvSpPr>
          <p:spPr>
            <a:xfrm>
              <a:off x="1344008" y="4354591"/>
              <a:ext cx="915635" cy="369332"/>
            </a:xfrm>
            <a:prstGeom prst="rect">
              <a:avLst/>
            </a:prstGeom>
            <a:noFill/>
          </p:spPr>
          <p:txBody>
            <a:bodyPr wrap="none" rtlCol="0">
              <a:spAutoFit/>
            </a:bodyPr>
            <a:lstStyle/>
            <a:p>
              <a:r>
                <a:rPr kumimoji="1" lang="en-US" altLang="ja-JP" dirty="0" smtClean="0">
                  <a:latin typeface="メイリオ" panose="020B0604030504040204" pitchFamily="50" charset="-128"/>
                  <a:ea typeface="メイリオ" panose="020B0604030504040204" pitchFamily="50" charset="-128"/>
                </a:rPr>
                <a:t>Before</a:t>
              </a:r>
              <a:endParaRPr kumimoji="1" lang="ja-JP" altLang="en-US" dirty="0">
                <a:latin typeface="メイリオ" panose="020B0604030504040204" pitchFamily="50" charset="-128"/>
                <a:ea typeface="メイリオ" panose="020B0604030504040204" pitchFamily="50" charset="-128"/>
              </a:endParaRPr>
            </a:p>
          </p:txBody>
        </p:sp>
        <p:sp>
          <p:nvSpPr>
            <p:cNvPr id="76" name="テキスト ボックス 75"/>
            <p:cNvSpPr txBox="1"/>
            <p:nvPr/>
          </p:nvSpPr>
          <p:spPr>
            <a:xfrm>
              <a:off x="2258084" y="4360058"/>
              <a:ext cx="870751" cy="369332"/>
            </a:xfrm>
            <a:prstGeom prst="rect">
              <a:avLst/>
            </a:prstGeom>
            <a:noFill/>
          </p:spPr>
          <p:txBody>
            <a:bodyPr wrap="none" rtlCol="0">
              <a:spAutoFit/>
            </a:bodyPr>
            <a:lstStyle/>
            <a:p>
              <a:r>
                <a:rPr kumimoji="1" lang="en-US" altLang="ja-JP" dirty="0" smtClean="0">
                  <a:latin typeface="メイリオ" panose="020B0604030504040204" pitchFamily="50" charset="-128"/>
                  <a:ea typeface="メイリオ" panose="020B0604030504040204" pitchFamily="50" charset="-128"/>
                </a:rPr>
                <a:t>Decay</a:t>
              </a:r>
              <a:endParaRPr kumimoji="1" lang="ja-JP" altLang="en-US" dirty="0">
                <a:latin typeface="メイリオ" panose="020B0604030504040204" pitchFamily="50" charset="-128"/>
                <a:ea typeface="メイリオ" panose="020B0604030504040204" pitchFamily="50" charset="-128"/>
              </a:endParaRPr>
            </a:p>
          </p:txBody>
        </p:sp>
        <p:grpSp>
          <p:nvGrpSpPr>
            <p:cNvPr id="77" name="グループ化 76"/>
            <p:cNvGrpSpPr/>
            <p:nvPr/>
          </p:nvGrpSpPr>
          <p:grpSpPr>
            <a:xfrm>
              <a:off x="1574248" y="4246957"/>
              <a:ext cx="2577732" cy="20402"/>
              <a:chOff x="1574248" y="4246957"/>
              <a:chExt cx="2577732" cy="20402"/>
            </a:xfrm>
          </p:grpSpPr>
          <p:cxnSp>
            <p:nvCxnSpPr>
              <p:cNvPr id="79" name="直線矢印コネクタ 78"/>
              <p:cNvCxnSpPr/>
              <p:nvPr/>
            </p:nvCxnSpPr>
            <p:spPr>
              <a:xfrm flipV="1">
                <a:off x="1574248" y="4264516"/>
                <a:ext cx="486649" cy="2843"/>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80" name="直線矢印コネクタ 79"/>
              <p:cNvCxnSpPr/>
              <p:nvPr/>
            </p:nvCxnSpPr>
            <p:spPr>
              <a:xfrm flipV="1">
                <a:off x="2095312" y="4253674"/>
                <a:ext cx="1272089" cy="671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81" name="直線矢印コネクタ 80"/>
              <p:cNvCxnSpPr/>
              <p:nvPr/>
            </p:nvCxnSpPr>
            <p:spPr>
              <a:xfrm flipV="1">
                <a:off x="3362112" y="4246957"/>
                <a:ext cx="789868" cy="6710"/>
              </a:xfrm>
              <a:prstGeom prst="straightConnector1">
                <a:avLst/>
              </a:prstGeom>
              <a:ln w="38100">
                <a:solidFill>
                  <a:srgbClr val="00B050"/>
                </a:solidFill>
                <a:tailEnd type="triangle"/>
              </a:ln>
            </p:spPr>
            <p:style>
              <a:lnRef idx="1">
                <a:schemeClr val="accent1"/>
              </a:lnRef>
              <a:fillRef idx="0">
                <a:schemeClr val="accent1"/>
              </a:fillRef>
              <a:effectRef idx="0">
                <a:schemeClr val="accent1"/>
              </a:effectRef>
              <a:fontRef idx="minor">
                <a:schemeClr val="tx1"/>
              </a:fontRef>
            </p:style>
          </p:cxnSp>
        </p:grpSp>
        <p:sp>
          <p:nvSpPr>
            <p:cNvPr id="78" name="テキスト ボックス 77"/>
            <p:cNvSpPr txBox="1"/>
            <p:nvPr/>
          </p:nvSpPr>
          <p:spPr>
            <a:xfrm>
              <a:off x="3194940" y="4357247"/>
              <a:ext cx="1079334" cy="369332"/>
            </a:xfrm>
            <a:prstGeom prst="rect">
              <a:avLst/>
            </a:prstGeom>
            <a:noFill/>
          </p:spPr>
          <p:txBody>
            <a:bodyPr wrap="none" rtlCol="0">
              <a:spAutoFit/>
            </a:bodyPr>
            <a:lstStyle/>
            <a:p>
              <a:r>
                <a:rPr lang="en-US" altLang="ja-JP" dirty="0" smtClean="0">
                  <a:latin typeface="メイリオ" panose="020B0604030504040204" pitchFamily="50" charset="-128"/>
                  <a:ea typeface="メイリオ" panose="020B0604030504040204" pitchFamily="50" charset="-128"/>
                </a:rPr>
                <a:t>Recover</a:t>
              </a:r>
              <a:endParaRPr kumimoji="1" lang="ja-JP" altLang="en-US" dirty="0">
                <a:latin typeface="メイリオ" panose="020B0604030504040204" pitchFamily="50" charset="-128"/>
                <a:ea typeface="メイリオ" panose="020B0604030504040204" pitchFamily="50" charset="-128"/>
              </a:endParaRPr>
            </a:p>
          </p:txBody>
        </p:sp>
      </p:grpSp>
      <p:grpSp>
        <p:nvGrpSpPr>
          <p:cNvPr id="85" name="グループ化 84"/>
          <p:cNvGrpSpPr/>
          <p:nvPr/>
        </p:nvGrpSpPr>
        <p:grpSpPr>
          <a:xfrm>
            <a:off x="5584416" y="800171"/>
            <a:ext cx="3514226" cy="3249449"/>
            <a:chOff x="5584416" y="800171"/>
            <a:chExt cx="3514226" cy="3249449"/>
          </a:xfrm>
        </p:grpSpPr>
        <p:grpSp>
          <p:nvGrpSpPr>
            <p:cNvPr id="86" name="グループ化 85"/>
            <p:cNvGrpSpPr/>
            <p:nvPr/>
          </p:nvGrpSpPr>
          <p:grpSpPr>
            <a:xfrm>
              <a:off x="5584416" y="800171"/>
              <a:ext cx="3514226" cy="3249449"/>
              <a:chOff x="6063879" y="754609"/>
              <a:chExt cx="3194749" cy="2954045"/>
            </a:xfrm>
          </p:grpSpPr>
          <p:cxnSp>
            <p:nvCxnSpPr>
              <p:cNvPr id="88" name="直線コネクタ 87"/>
              <p:cNvCxnSpPr/>
              <p:nvPr/>
            </p:nvCxnSpPr>
            <p:spPr>
              <a:xfrm flipV="1">
                <a:off x="6712500" y="1074035"/>
                <a:ext cx="1317444" cy="1987966"/>
              </a:xfrm>
              <a:prstGeom prst="line">
                <a:avLst/>
              </a:prstGeom>
              <a:ln w="285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90" name="テキスト ボックス 89"/>
              <p:cNvSpPr txBox="1"/>
              <p:nvPr/>
            </p:nvSpPr>
            <p:spPr>
              <a:xfrm>
                <a:off x="7844661" y="779430"/>
                <a:ext cx="755335" cy="369332"/>
              </a:xfrm>
              <a:prstGeom prst="rect">
                <a:avLst/>
              </a:prstGeom>
              <a:noFill/>
            </p:spPr>
            <p:txBody>
              <a:bodyPr wrap="none" rtlCol="0">
                <a:spAutoFit/>
              </a:bodyPr>
              <a:lstStyle/>
              <a:p>
                <a:r>
                  <a:rPr kumimoji="1" lang="en-US" altLang="ja-JP" dirty="0" smtClean="0">
                    <a:latin typeface="メイリオ" panose="020B0604030504040204" pitchFamily="50" charset="-128"/>
                    <a:ea typeface="メイリオ" panose="020B0604030504040204" pitchFamily="50" charset="-128"/>
                  </a:rPr>
                  <a:t>HIGP</a:t>
                </a:r>
                <a:endParaRPr kumimoji="1" lang="ja-JP" altLang="en-US" dirty="0">
                  <a:latin typeface="メイリオ" panose="020B0604030504040204" pitchFamily="50" charset="-128"/>
                  <a:ea typeface="メイリオ" panose="020B0604030504040204" pitchFamily="50" charset="-128"/>
                </a:endParaRPr>
              </a:p>
            </p:txBody>
          </p:sp>
          <p:grpSp>
            <p:nvGrpSpPr>
              <p:cNvPr id="91" name="グループ化 90"/>
              <p:cNvGrpSpPr/>
              <p:nvPr/>
            </p:nvGrpSpPr>
            <p:grpSpPr>
              <a:xfrm>
                <a:off x="6063879" y="754609"/>
                <a:ext cx="3194749" cy="2954045"/>
                <a:chOff x="6063879" y="754609"/>
                <a:chExt cx="3194749" cy="2954045"/>
              </a:xfrm>
            </p:grpSpPr>
            <p:grpSp>
              <p:nvGrpSpPr>
                <p:cNvPr id="102" name="グループ化 101"/>
                <p:cNvGrpSpPr/>
                <p:nvPr/>
              </p:nvGrpSpPr>
              <p:grpSpPr>
                <a:xfrm>
                  <a:off x="6063879" y="754609"/>
                  <a:ext cx="3035986" cy="2954045"/>
                  <a:chOff x="6063879" y="754609"/>
                  <a:chExt cx="3035986" cy="2954045"/>
                </a:xfrm>
              </p:grpSpPr>
              <p:pic>
                <p:nvPicPr>
                  <p:cNvPr id="106" name="図 105"/>
                  <p:cNvPicPr>
                    <a:picLocks noChangeAspect="1"/>
                  </p:cNvPicPr>
                  <p:nvPr/>
                </p:nvPicPr>
                <p:blipFill rotWithShape="1">
                  <a:blip r:embed="rId5" cstate="print"/>
                  <a:srcRect r="28767"/>
                  <a:stretch/>
                </p:blipFill>
                <p:spPr>
                  <a:xfrm>
                    <a:off x="6063879" y="754609"/>
                    <a:ext cx="3035986" cy="2954045"/>
                  </a:xfrm>
                  <a:prstGeom prst="rect">
                    <a:avLst/>
                  </a:prstGeom>
                </p:spPr>
              </p:pic>
              <p:cxnSp>
                <p:nvCxnSpPr>
                  <p:cNvPr id="107" name="直線矢印コネクタ 106"/>
                  <p:cNvCxnSpPr/>
                  <p:nvPr/>
                </p:nvCxnSpPr>
                <p:spPr>
                  <a:xfrm flipV="1">
                    <a:off x="6903243" y="2012798"/>
                    <a:ext cx="234774" cy="351590"/>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08" name="直線矢印コネクタ 107"/>
                  <p:cNvCxnSpPr/>
                  <p:nvPr/>
                </p:nvCxnSpPr>
                <p:spPr>
                  <a:xfrm flipH="1" flipV="1">
                    <a:off x="7895247" y="1625848"/>
                    <a:ext cx="133127" cy="1005821"/>
                  </a:xfrm>
                  <a:prstGeom prst="straightConnector1">
                    <a:avLst/>
                  </a:prstGeom>
                  <a:ln w="38100">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109" name="直線コネクタ 108"/>
                  <p:cNvCxnSpPr/>
                  <p:nvPr/>
                </p:nvCxnSpPr>
                <p:spPr>
                  <a:xfrm flipV="1">
                    <a:off x="6723437" y="1055802"/>
                    <a:ext cx="1166798" cy="1968957"/>
                  </a:xfrm>
                  <a:prstGeom prst="line">
                    <a:avLst/>
                  </a:prstGeom>
                  <a:ln w="28575">
                    <a:solidFill>
                      <a:srgbClr val="003ADE"/>
                    </a:solidFill>
                  </a:ln>
                </p:spPr>
                <p:style>
                  <a:lnRef idx="1">
                    <a:schemeClr val="accent1"/>
                  </a:lnRef>
                  <a:fillRef idx="0">
                    <a:schemeClr val="accent1"/>
                  </a:fillRef>
                  <a:effectRef idx="0">
                    <a:schemeClr val="accent1"/>
                  </a:effectRef>
                  <a:fontRef idx="minor">
                    <a:schemeClr val="tx1"/>
                  </a:fontRef>
                </p:style>
              </p:cxnSp>
            </p:grpSp>
            <p:sp>
              <p:nvSpPr>
                <p:cNvPr id="98" name="テキスト ボックス 97"/>
                <p:cNvSpPr txBox="1"/>
                <p:nvPr/>
              </p:nvSpPr>
              <p:spPr>
                <a:xfrm>
                  <a:off x="6650254" y="1554743"/>
                  <a:ext cx="915634" cy="369332"/>
                </a:xfrm>
                <a:prstGeom prst="rect">
                  <a:avLst/>
                </a:prstGeom>
                <a:noFill/>
              </p:spPr>
              <p:txBody>
                <a:bodyPr wrap="none" rtlCol="0">
                  <a:spAutoFit/>
                </a:bodyPr>
                <a:lstStyle/>
                <a:p>
                  <a:r>
                    <a:rPr kumimoji="1" lang="en-US" altLang="ja-JP" dirty="0" smtClean="0">
                      <a:latin typeface="メイリオ" panose="020B0604030504040204" pitchFamily="50" charset="-128"/>
                      <a:ea typeface="メイリオ" panose="020B0604030504040204" pitchFamily="50" charset="-128"/>
                    </a:rPr>
                    <a:t>Before</a:t>
                  </a:r>
                  <a:endParaRPr kumimoji="1" lang="ja-JP" altLang="en-US" dirty="0">
                    <a:latin typeface="メイリオ" panose="020B0604030504040204" pitchFamily="50" charset="-128"/>
                    <a:ea typeface="メイリオ" panose="020B0604030504040204" pitchFamily="50" charset="-128"/>
                  </a:endParaRPr>
                </a:p>
              </p:txBody>
            </p:sp>
            <p:sp>
              <p:nvSpPr>
                <p:cNvPr id="99" name="テキスト ボックス 98"/>
                <p:cNvSpPr txBox="1"/>
                <p:nvPr/>
              </p:nvSpPr>
              <p:spPr>
                <a:xfrm>
                  <a:off x="8387877" y="2381927"/>
                  <a:ext cx="870751" cy="369332"/>
                </a:xfrm>
                <a:prstGeom prst="rect">
                  <a:avLst/>
                </a:prstGeom>
                <a:noFill/>
              </p:spPr>
              <p:txBody>
                <a:bodyPr wrap="none" rtlCol="0">
                  <a:spAutoFit/>
                </a:bodyPr>
                <a:lstStyle/>
                <a:p>
                  <a:r>
                    <a:rPr kumimoji="1" lang="en-US" altLang="ja-JP" dirty="0" smtClean="0">
                      <a:latin typeface="メイリオ" panose="020B0604030504040204" pitchFamily="50" charset="-128"/>
                      <a:ea typeface="メイリオ" panose="020B0604030504040204" pitchFamily="50" charset="-128"/>
                    </a:rPr>
                    <a:t>Decay</a:t>
                  </a:r>
                  <a:endParaRPr kumimoji="1" lang="ja-JP" altLang="en-US" dirty="0">
                    <a:latin typeface="メイリオ" panose="020B0604030504040204" pitchFamily="50" charset="-128"/>
                    <a:ea typeface="メイリオ" panose="020B0604030504040204" pitchFamily="50" charset="-128"/>
                  </a:endParaRPr>
                </a:p>
              </p:txBody>
            </p:sp>
            <p:sp>
              <p:nvSpPr>
                <p:cNvPr id="100" name="テキスト ボックス 99"/>
                <p:cNvSpPr txBox="1"/>
                <p:nvPr/>
              </p:nvSpPr>
              <p:spPr>
                <a:xfrm>
                  <a:off x="7860999" y="1380811"/>
                  <a:ext cx="1079334" cy="369332"/>
                </a:xfrm>
                <a:prstGeom prst="rect">
                  <a:avLst/>
                </a:prstGeom>
                <a:noFill/>
              </p:spPr>
              <p:txBody>
                <a:bodyPr wrap="none" rtlCol="0">
                  <a:spAutoFit/>
                </a:bodyPr>
                <a:lstStyle/>
                <a:p>
                  <a:r>
                    <a:rPr lang="en-US" altLang="ja-JP" dirty="0" smtClean="0">
                      <a:latin typeface="メイリオ" panose="020B0604030504040204" pitchFamily="50" charset="-128"/>
                      <a:ea typeface="メイリオ" panose="020B0604030504040204" pitchFamily="50" charset="-128"/>
                    </a:rPr>
                    <a:t>Recover</a:t>
                  </a:r>
                  <a:endParaRPr kumimoji="1" lang="ja-JP" altLang="en-US" dirty="0">
                    <a:latin typeface="メイリオ" panose="020B0604030504040204" pitchFamily="50" charset="-128"/>
                    <a:ea typeface="メイリオ" panose="020B0604030504040204" pitchFamily="50" charset="-128"/>
                  </a:endParaRPr>
                </a:p>
              </p:txBody>
            </p:sp>
          </p:grpSp>
        </p:grpSp>
        <p:sp>
          <p:nvSpPr>
            <p:cNvPr id="87" name="フリーフォーム 86"/>
            <p:cNvSpPr/>
            <p:nvPr/>
          </p:nvSpPr>
          <p:spPr>
            <a:xfrm rot="-780000">
              <a:off x="7818209" y="2403128"/>
              <a:ext cx="301008" cy="676406"/>
            </a:xfrm>
            <a:custGeom>
              <a:avLst/>
              <a:gdLst>
                <a:gd name="connsiteX0" fmla="*/ 50104 w 301008"/>
                <a:gd name="connsiteY0" fmla="*/ 0 h 676406"/>
                <a:gd name="connsiteX1" fmla="*/ 300625 w 301008"/>
                <a:gd name="connsiteY1" fmla="*/ 488515 h 676406"/>
                <a:gd name="connsiteX2" fmla="*/ 0 w 301008"/>
                <a:gd name="connsiteY2" fmla="*/ 676406 h 676406"/>
                <a:gd name="connsiteX3" fmla="*/ 0 w 301008"/>
                <a:gd name="connsiteY3" fmla="*/ 676406 h 676406"/>
              </a:gdLst>
              <a:ahLst/>
              <a:cxnLst>
                <a:cxn ang="0">
                  <a:pos x="connsiteX0" y="connsiteY0"/>
                </a:cxn>
                <a:cxn ang="0">
                  <a:pos x="connsiteX1" y="connsiteY1"/>
                </a:cxn>
                <a:cxn ang="0">
                  <a:pos x="connsiteX2" y="connsiteY2"/>
                </a:cxn>
                <a:cxn ang="0">
                  <a:pos x="connsiteX3" y="connsiteY3"/>
                </a:cxn>
              </a:cxnLst>
              <a:rect l="l" t="t" r="r" b="b"/>
              <a:pathLst>
                <a:path w="301008" h="676406">
                  <a:moveTo>
                    <a:pt x="50104" y="0"/>
                  </a:moveTo>
                  <a:cubicBezTo>
                    <a:pt x="179540" y="187890"/>
                    <a:pt x="308976" y="375781"/>
                    <a:pt x="300625" y="488515"/>
                  </a:cubicBezTo>
                  <a:cubicBezTo>
                    <a:pt x="292274" y="601249"/>
                    <a:pt x="0" y="676406"/>
                    <a:pt x="0" y="676406"/>
                  </a:cubicBezTo>
                  <a:lnTo>
                    <a:pt x="0" y="676406"/>
                  </a:lnTo>
                </a:path>
              </a:pathLst>
            </a:custGeom>
            <a:noFill/>
            <a:ln w="38100">
              <a:solidFill>
                <a:schemeClr val="tx1"/>
              </a:solidFill>
              <a:tail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Tree>
    <p:extLst>
      <p:ext uri="{BB962C8B-B14F-4D97-AF65-F5344CB8AC3E}">
        <p14:creationId xmlns:p14="http://schemas.microsoft.com/office/powerpoint/2010/main" xmlns="" val="258416832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sz="2400" b="1" dirty="0" smtClean="0">
                <a:solidFill>
                  <a:srgbClr val="00FF00"/>
                </a:solidFill>
              </a:rPr>
              <a:t>SMBI</a:t>
            </a:r>
            <a:r>
              <a:rPr lang="ja-JP" altLang="en-US" sz="2400" dirty="0" smtClean="0"/>
              <a:t>プラズマ</a:t>
            </a:r>
            <a:r>
              <a:rPr lang="ja-JP" altLang="en-US" sz="2400" dirty="0"/>
              <a:t>の密度分布の変化と蓄積エネルギーの関係</a:t>
            </a:r>
            <a:endParaRPr kumimoji="1" lang="ja-JP" altLang="en-US" dirty="0"/>
          </a:p>
        </p:txBody>
      </p:sp>
      <p:sp>
        <p:nvSpPr>
          <p:cNvPr id="11" name="スライド番号プレースホルダー 10"/>
          <p:cNvSpPr>
            <a:spLocks noGrp="1"/>
          </p:cNvSpPr>
          <p:nvPr>
            <p:ph type="sldNum" sz="quarter" idx="12"/>
          </p:nvPr>
        </p:nvSpPr>
        <p:spPr/>
        <p:txBody>
          <a:bodyPr/>
          <a:lstStyle/>
          <a:p>
            <a:fld id="{5C7CE967-C6E2-4D30-8B17-84E51F4B1B8D}" type="slidenum">
              <a:rPr kumimoji="1" lang="ja-JP" altLang="en-US" smtClean="0"/>
              <a:pPr/>
              <a:t>22</a:t>
            </a:fld>
            <a:endParaRPr kumimoji="1" lang="ja-JP" altLang="en-US" dirty="0"/>
          </a:p>
        </p:txBody>
      </p:sp>
      <p:sp>
        <p:nvSpPr>
          <p:cNvPr id="39" name="下矢印 38"/>
          <p:cNvSpPr/>
          <p:nvPr/>
        </p:nvSpPr>
        <p:spPr>
          <a:xfrm>
            <a:off x="4793672" y="1252975"/>
            <a:ext cx="220134" cy="558800"/>
          </a:xfrm>
          <a:prstGeom prst="downArrow">
            <a:avLst/>
          </a:prstGeom>
        </p:spPr>
        <p:style>
          <a:lnRef idx="1">
            <a:schemeClr val="accent5"/>
          </a:lnRef>
          <a:fillRef idx="3">
            <a:schemeClr val="accent5"/>
          </a:fillRef>
          <a:effectRef idx="2">
            <a:schemeClr val="accent5"/>
          </a:effectRef>
          <a:fontRef idx="minor">
            <a:schemeClr val="lt1"/>
          </a:fontRef>
        </p:style>
        <p:txBody>
          <a:bodyPr rtlCol="0" anchor="ctr"/>
          <a:lstStyle/>
          <a:p>
            <a:pPr algn="ctr"/>
            <a:endParaRPr kumimoji="1" lang="ja-JP" altLang="en-US"/>
          </a:p>
        </p:txBody>
      </p:sp>
      <p:sp>
        <p:nvSpPr>
          <p:cNvPr id="40" name="テキスト ボックス 39"/>
          <p:cNvSpPr txBox="1"/>
          <p:nvPr/>
        </p:nvSpPr>
        <p:spPr>
          <a:xfrm>
            <a:off x="4909839" y="1694139"/>
            <a:ext cx="628890" cy="369332"/>
          </a:xfrm>
          <a:prstGeom prst="rect">
            <a:avLst/>
          </a:prstGeom>
          <a:noFill/>
        </p:spPr>
        <p:txBody>
          <a:bodyPr wrap="none" rtlCol="0">
            <a:spAutoFit/>
          </a:bodyPr>
          <a:lstStyle/>
          <a:p>
            <a:r>
              <a:rPr kumimoji="1" lang="en-US" altLang="ja-JP" dirty="0" smtClean="0"/>
              <a:t>Peak</a:t>
            </a:r>
            <a:endParaRPr kumimoji="1" lang="ja-JP" altLang="en-US" dirty="0"/>
          </a:p>
        </p:txBody>
      </p:sp>
      <p:grpSp>
        <p:nvGrpSpPr>
          <p:cNvPr id="13" name="グループ化 12"/>
          <p:cNvGrpSpPr/>
          <p:nvPr/>
        </p:nvGrpSpPr>
        <p:grpSpPr>
          <a:xfrm>
            <a:off x="113319" y="567966"/>
            <a:ext cx="6566473" cy="3795206"/>
            <a:chOff x="113319" y="567966"/>
            <a:chExt cx="6566473" cy="3795206"/>
          </a:xfrm>
        </p:grpSpPr>
        <p:grpSp>
          <p:nvGrpSpPr>
            <p:cNvPr id="4" name="グループ化 3"/>
            <p:cNvGrpSpPr/>
            <p:nvPr/>
          </p:nvGrpSpPr>
          <p:grpSpPr>
            <a:xfrm>
              <a:off x="113319" y="567966"/>
              <a:ext cx="6566473" cy="3795206"/>
              <a:chOff x="405552" y="747070"/>
              <a:chExt cx="6566473" cy="3795206"/>
            </a:xfrm>
          </p:grpSpPr>
          <p:grpSp>
            <p:nvGrpSpPr>
              <p:cNvPr id="10" name="グループ化 9"/>
              <p:cNvGrpSpPr/>
              <p:nvPr/>
            </p:nvGrpSpPr>
            <p:grpSpPr>
              <a:xfrm>
                <a:off x="405552" y="747070"/>
                <a:ext cx="6558335" cy="3143185"/>
                <a:chOff x="405552" y="747070"/>
                <a:chExt cx="6558335" cy="3143185"/>
              </a:xfrm>
            </p:grpSpPr>
            <p:grpSp>
              <p:nvGrpSpPr>
                <p:cNvPr id="27" name="グループ化 26"/>
                <p:cNvGrpSpPr/>
                <p:nvPr/>
              </p:nvGrpSpPr>
              <p:grpSpPr>
                <a:xfrm>
                  <a:off x="405552" y="747070"/>
                  <a:ext cx="6558335" cy="3143185"/>
                  <a:chOff x="405552" y="747070"/>
                  <a:chExt cx="6558335" cy="3143185"/>
                </a:xfrm>
              </p:grpSpPr>
              <p:grpSp>
                <p:nvGrpSpPr>
                  <p:cNvPr id="29" name="グループ化 28"/>
                  <p:cNvGrpSpPr/>
                  <p:nvPr/>
                </p:nvGrpSpPr>
                <p:grpSpPr>
                  <a:xfrm>
                    <a:off x="405552" y="747070"/>
                    <a:ext cx="6558335" cy="2900810"/>
                    <a:chOff x="405552" y="747070"/>
                    <a:chExt cx="6558335" cy="2900810"/>
                  </a:xfrm>
                </p:grpSpPr>
                <p:pic>
                  <p:nvPicPr>
                    <p:cNvPr id="32" name="図 31"/>
                    <p:cNvPicPr>
                      <a:picLocks noChangeAspect="1"/>
                    </p:cNvPicPr>
                    <p:nvPr/>
                  </p:nvPicPr>
                  <p:blipFill>
                    <a:blip r:embed="rId2" cstate="print"/>
                    <a:stretch>
                      <a:fillRect/>
                    </a:stretch>
                  </p:blipFill>
                  <p:spPr>
                    <a:xfrm>
                      <a:off x="405552" y="747070"/>
                      <a:ext cx="6550997" cy="1973058"/>
                    </a:xfrm>
                    <a:prstGeom prst="rect">
                      <a:avLst/>
                    </a:prstGeom>
                  </p:spPr>
                </p:pic>
                <p:pic>
                  <p:nvPicPr>
                    <p:cNvPr id="33" name="図 32"/>
                    <p:cNvPicPr>
                      <a:picLocks noChangeAspect="1"/>
                    </p:cNvPicPr>
                    <p:nvPr/>
                  </p:nvPicPr>
                  <p:blipFill>
                    <a:blip r:embed="rId3" cstate="print"/>
                    <a:stretch>
                      <a:fillRect/>
                    </a:stretch>
                  </p:blipFill>
                  <p:spPr>
                    <a:xfrm>
                      <a:off x="424354" y="2010231"/>
                      <a:ext cx="6539533" cy="1637649"/>
                    </a:xfrm>
                    <a:prstGeom prst="rect">
                      <a:avLst/>
                    </a:prstGeom>
                  </p:spPr>
                </p:pic>
              </p:grpSp>
              <p:sp>
                <p:nvSpPr>
                  <p:cNvPr id="30" name="テキスト ボックス 29"/>
                  <p:cNvSpPr txBox="1"/>
                  <p:nvPr/>
                </p:nvSpPr>
                <p:spPr>
                  <a:xfrm>
                    <a:off x="2026318" y="1074278"/>
                    <a:ext cx="627095" cy="300082"/>
                  </a:xfrm>
                  <a:prstGeom prst="rect">
                    <a:avLst/>
                  </a:prstGeom>
                  <a:noFill/>
                  <a:ln w="38100">
                    <a:noFill/>
                  </a:ln>
                </p:spPr>
                <p:txBody>
                  <a:bodyPr wrap="none" rtlCol="0">
                    <a:spAutoFit/>
                  </a:bodyPr>
                  <a:lstStyle/>
                  <a:p>
                    <a:r>
                      <a:rPr lang="en-US" altLang="ja-JP" sz="1350" dirty="0">
                        <a:latin typeface="メイリオ" panose="020B0604030504040204" pitchFamily="50" charset="-128"/>
                        <a:ea typeface="メイリオ" panose="020B0604030504040204" pitchFamily="50" charset="-128"/>
                      </a:rPr>
                      <a:t>SMBI</a:t>
                    </a:r>
                    <a:endParaRPr lang="ja-JP" altLang="en-US" sz="1350" dirty="0">
                      <a:latin typeface="メイリオ" panose="020B0604030504040204" pitchFamily="50" charset="-128"/>
                      <a:ea typeface="メイリオ" panose="020B0604030504040204" pitchFamily="50" charset="-128"/>
                    </a:endParaRPr>
                  </a:p>
                </p:txBody>
              </p:sp>
              <p:sp>
                <p:nvSpPr>
                  <p:cNvPr id="31" name="正方形/長方形 30"/>
                  <p:cNvSpPr/>
                  <p:nvPr/>
                </p:nvSpPr>
                <p:spPr>
                  <a:xfrm>
                    <a:off x="2331946" y="1378703"/>
                    <a:ext cx="69323" cy="2511552"/>
                  </a:xfrm>
                  <a:prstGeom prst="rect">
                    <a:avLst/>
                  </a:prstGeom>
                  <a:solidFill>
                    <a:srgbClr val="00FF00">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50" dirty="0">
                      <a:latin typeface="メイリオ" panose="020B0604030504040204" pitchFamily="50" charset="-128"/>
                      <a:ea typeface="メイリオ" panose="020B0604030504040204" pitchFamily="50" charset="-128"/>
                    </a:endParaRPr>
                  </a:p>
                </p:txBody>
              </p:sp>
            </p:grpSp>
            <p:sp>
              <p:nvSpPr>
                <p:cNvPr id="36" name="テキスト ボックス 35"/>
                <p:cNvSpPr txBox="1"/>
                <p:nvPr/>
              </p:nvSpPr>
              <p:spPr>
                <a:xfrm>
                  <a:off x="852164" y="1075579"/>
                  <a:ext cx="1013419" cy="323165"/>
                </a:xfrm>
                <a:prstGeom prst="rect">
                  <a:avLst/>
                </a:prstGeom>
                <a:noFill/>
              </p:spPr>
              <p:txBody>
                <a:bodyPr wrap="none" rtlCol="0">
                  <a:spAutoFit/>
                </a:bodyPr>
                <a:lstStyle/>
                <a:p>
                  <a:r>
                    <a:rPr lang="en-US" altLang="ja-JP" sz="1500" dirty="0" smtClean="0">
                      <a:latin typeface="メイリオ" panose="020B0604030504040204" pitchFamily="50" charset="-128"/>
                      <a:ea typeface="メイリオ" panose="020B0604030504040204" pitchFamily="50" charset="-128"/>
                    </a:rPr>
                    <a:t>HJ58363</a:t>
                  </a:r>
                  <a:endParaRPr lang="ja-JP" altLang="en-US" sz="1500" dirty="0">
                    <a:latin typeface="メイリオ" panose="020B0604030504040204" pitchFamily="50" charset="-128"/>
                    <a:ea typeface="メイリオ" panose="020B0604030504040204" pitchFamily="50" charset="-128"/>
                  </a:endParaRPr>
                </a:p>
              </p:txBody>
            </p:sp>
          </p:grpSp>
          <p:pic>
            <p:nvPicPr>
              <p:cNvPr id="12" name="図 11"/>
              <p:cNvPicPr>
                <a:picLocks noChangeAspect="1"/>
              </p:cNvPicPr>
              <p:nvPr/>
            </p:nvPicPr>
            <p:blipFill>
              <a:blip r:embed="rId4" cstate="print"/>
              <a:stretch>
                <a:fillRect/>
              </a:stretch>
            </p:blipFill>
            <p:spPr>
              <a:xfrm>
                <a:off x="424354" y="2902310"/>
                <a:ext cx="6547671" cy="1639966"/>
              </a:xfrm>
              <a:prstGeom prst="rect">
                <a:avLst/>
              </a:prstGeom>
            </p:spPr>
          </p:pic>
        </p:grpSp>
        <p:sp>
          <p:nvSpPr>
            <p:cNvPr id="43" name="テキスト ボックス 42"/>
            <p:cNvSpPr txBox="1"/>
            <p:nvPr/>
          </p:nvSpPr>
          <p:spPr>
            <a:xfrm>
              <a:off x="808398" y="1609058"/>
              <a:ext cx="1160895" cy="307777"/>
            </a:xfrm>
            <a:prstGeom prst="rect">
              <a:avLst/>
            </a:prstGeom>
            <a:noFill/>
          </p:spPr>
          <p:txBody>
            <a:bodyPr wrap="none" rtlCol="0">
              <a:spAutoFit/>
            </a:bodyPr>
            <a:lstStyle/>
            <a:p>
              <a:r>
                <a:rPr kumimoji="1" lang="en-US" altLang="ja-JP" sz="1400" dirty="0" smtClean="0">
                  <a:latin typeface="メイリオ" panose="020B0604030504040204" pitchFamily="50" charset="-128"/>
                  <a:ea typeface="メイリオ" panose="020B0604030504040204" pitchFamily="50" charset="-128"/>
                </a:rPr>
                <a:t>FIR/MICRO</a:t>
              </a:r>
              <a:endParaRPr kumimoji="1" lang="ja-JP" altLang="en-US" sz="1400" dirty="0">
                <a:latin typeface="メイリオ" panose="020B0604030504040204" pitchFamily="50" charset="-128"/>
                <a:ea typeface="メイリオ" panose="020B0604030504040204" pitchFamily="50" charset="-128"/>
              </a:endParaRPr>
            </a:p>
          </p:txBody>
        </p:sp>
        <p:sp>
          <p:nvSpPr>
            <p:cNvPr id="44" name="テキスト ボックス 43"/>
            <p:cNvSpPr txBox="1"/>
            <p:nvPr/>
          </p:nvSpPr>
          <p:spPr>
            <a:xfrm>
              <a:off x="857950" y="2196817"/>
              <a:ext cx="784189" cy="307777"/>
            </a:xfrm>
            <a:prstGeom prst="rect">
              <a:avLst/>
            </a:prstGeom>
            <a:noFill/>
          </p:spPr>
          <p:txBody>
            <a:bodyPr wrap="none" rtlCol="0">
              <a:spAutoFit/>
            </a:bodyPr>
            <a:lstStyle/>
            <a:p>
              <a:r>
                <a:rPr kumimoji="1" lang="en-US" altLang="ja-JP" sz="1400" dirty="0" smtClean="0">
                  <a:latin typeface="メイリオ" panose="020B0604030504040204" pitchFamily="50" charset="-128"/>
                  <a:ea typeface="メイリオ" panose="020B0604030504040204" pitchFamily="50" charset="-128"/>
                </a:rPr>
                <a:t>MICRO</a:t>
              </a:r>
              <a:endParaRPr kumimoji="1" lang="ja-JP" altLang="en-US" sz="1400" dirty="0">
                <a:latin typeface="メイリオ" panose="020B0604030504040204" pitchFamily="50" charset="-128"/>
                <a:ea typeface="メイリオ" panose="020B0604030504040204" pitchFamily="50" charset="-128"/>
              </a:endParaRPr>
            </a:p>
          </p:txBody>
        </p:sp>
        <p:sp>
          <p:nvSpPr>
            <p:cNvPr id="45" name="テキスト ボックス 44"/>
            <p:cNvSpPr txBox="1"/>
            <p:nvPr/>
          </p:nvSpPr>
          <p:spPr>
            <a:xfrm>
              <a:off x="857950" y="3096913"/>
              <a:ext cx="473206" cy="307777"/>
            </a:xfrm>
            <a:prstGeom prst="rect">
              <a:avLst/>
            </a:prstGeom>
            <a:noFill/>
          </p:spPr>
          <p:txBody>
            <a:bodyPr wrap="none" rtlCol="0">
              <a:spAutoFit/>
            </a:bodyPr>
            <a:lstStyle/>
            <a:p>
              <a:r>
                <a:rPr kumimoji="1" lang="en-US" altLang="ja-JP" sz="1400" dirty="0" err="1" smtClean="0">
                  <a:latin typeface="メイリオ" panose="020B0604030504040204" pitchFamily="50" charset="-128"/>
                  <a:ea typeface="メイリオ" panose="020B0604030504040204" pitchFamily="50" charset="-128"/>
                </a:rPr>
                <a:t>Wp</a:t>
              </a:r>
              <a:endParaRPr kumimoji="1" lang="ja-JP" altLang="en-US" sz="1400" dirty="0">
                <a:latin typeface="メイリオ" panose="020B0604030504040204" pitchFamily="50" charset="-128"/>
                <a:ea typeface="メイリオ" panose="020B0604030504040204" pitchFamily="50" charset="-128"/>
              </a:endParaRPr>
            </a:p>
          </p:txBody>
        </p:sp>
      </p:grpSp>
      <p:sp>
        <p:nvSpPr>
          <p:cNvPr id="64" name="正方形/長方形 63"/>
          <p:cNvSpPr/>
          <p:nvPr/>
        </p:nvSpPr>
        <p:spPr>
          <a:xfrm>
            <a:off x="151611" y="4840480"/>
            <a:ext cx="5498776" cy="1754326"/>
          </a:xfrm>
          <a:prstGeom prst="rect">
            <a:avLst/>
          </a:prstGeom>
        </p:spPr>
        <p:txBody>
          <a:bodyPr wrap="square">
            <a:spAutoFit/>
          </a:bodyPr>
          <a:lstStyle/>
          <a:p>
            <a:pPr marL="214313" indent="-214313">
              <a:buFont typeface="Wingdings" panose="05000000000000000000" pitchFamily="2" charset="2"/>
              <a:buChar char="Ø"/>
            </a:pPr>
            <a:r>
              <a:rPr lang="ja-JP" altLang="en-US" dirty="0" smtClean="0">
                <a:latin typeface="メイリオ" panose="020B0604030504040204" pitchFamily="50" charset="-128"/>
                <a:ea typeface="メイリオ" panose="020B0604030504040204" pitchFamily="50" charset="-128"/>
              </a:rPr>
              <a:t>分布についても</a:t>
            </a:r>
            <a:r>
              <a:rPr lang="en-US" altLang="ja-JP" dirty="0" smtClean="0">
                <a:latin typeface="メイリオ" panose="020B0604030504040204" pitchFamily="50" charset="-128"/>
                <a:ea typeface="メイリオ" panose="020B0604030504040204" pitchFamily="50" charset="-128"/>
              </a:rPr>
              <a:t>HIGP</a:t>
            </a:r>
            <a:r>
              <a:rPr lang="ja-JP" altLang="en-US" dirty="0" smtClean="0">
                <a:latin typeface="メイリオ" panose="020B0604030504040204" pitchFamily="50" charset="-128"/>
                <a:ea typeface="メイリオ" panose="020B0604030504040204" pitchFamily="50" charset="-128"/>
              </a:rPr>
              <a:t>同様、蓄積エネルギー回復時にはピーク分布になる。</a:t>
            </a:r>
            <a:endParaRPr lang="en-US" altLang="ja-JP" dirty="0" smtClean="0">
              <a:latin typeface="メイリオ" panose="020B0604030504040204" pitchFamily="50" charset="-128"/>
              <a:ea typeface="メイリオ" panose="020B0604030504040204" pitchFamily="50" charset="-128"/>
            </a:endParaRPr>
          </a:p>
          <a:p>
            <a:pPr marL="214313" indent="-214313">
              <a:buFont typeface="Wingdings" panose="05000000000000000000" pitchFamily="2" charset="2"/>
              <a:buChar char="Ø"/>
            </a:pPr>
            <a:r>
              <a:rPr lang="ja-JP" altLang="en-US" dirty="0" smtClean="0">
                <a:latin typeface="メイリオ" panose="020B0604030504040204" pitchFamily="50" charset="-128"/>
                <a:ea typeface="メイリオ" panose="020B0604030504040204" pitchFamily="50" charset="-128"/>
              </a:rPr>
              <a:t>蓄積エネルギーの増加は密度だけでなくプラズマ</a:t>
            </a:r>
            <a:r>
              <a:rPr lang="ja-JP" altLang="en-US" dirty="0">
                <a:latin typeface="メイリオ" panose="020B0604030504040204" pitchFamily="50" charset="-128"/>
                <a:ea typeface="メイリオ" panose="020B0604030504040204" pitchFamily="50" charset="-128"/>
              </a:rPr>
              <a:t>の温度の</a:t>
            </a:r>
            <a:r>
              <a:rPr lang="ja-JP" altLang="en-US" dirty="0" smtClean="0">
                <a:latin typeface="メイリオ" panose="020B0604030504040204" pitchFamily="50" charset="-128"/>
                <a:ea typeface="メイリオ" panose="020B0604030504040204" pitchFamily="50" charset="-128"/>
              </a:rPr>
              <a:t>上昇が寄与</a:t>
            </a:r>
            <a:r>
              <a:rPr lang="ja-JP" altLang="en-US" dirty="0">
                <a:latin typeface="メイリオ" panose="020B0604030504040204" pitchFamily="50" charset="-128"/>
                <a:ea typeface="メイリオ" panose="020B0604030504040204" pitchFamily="50" charset="-128"/>
              </a:rPr>
              <a:t>していると考えられる</a:t>
            </a:r>
            <a:r>
              <a:rPr lang="ja-JP" altLang="en-US" dirty="0" smtClean="0">
                <a:latin typeface="メイリオ" panose="020B0604030504040204" pitchFamily="50" charset="-128"/>
                <a:ea typeface="メイリオ" panose="020B0604030504040204" pitchFamily="50" charset="-128"/>
              </a:rPr>
              <a:t>。</a:t>
            </a:r>
            <a:endParaRPr lang="en-US" altLang="ja-JP" dirty="0" smtClean="0">
              <a:latin typeface="メイリオ" panose="020B0604030504040204" pitchFamily="50" charset="-128"/>
              <a:ea typeface="メイリオ" panose="020B0604030504040204" pitchFamily="50" charset="-128"/>
            </a:endParaRPr>
          </a:p>
          <a:p>
            <a:pPr marL="214313" indent="-214313">
              <a:buFont typeface="Wingdings" panose="05000000000000000000" pitchFamily="2" charset="2"/>
              <a:buChar char="Ø"/>
            </a:pPr>
            <a:r>
              <a:rPr lang="ja-JP" altLang="en-US" dirty="0">
                <a:latin typeface="メイリオ" panose="020B0604030504040204" pitchFamily="50" charset="-128"/>
                <a:ea typeface="メイリオ" panose="020B0604030504040204" pitchFamily="50" charset="-128"/>
              </a:rPr>
              <a:t>分布</a:t>
            </a:r>
            <a:r>
              <a:rPr lang="ja-JP" altLang="en-US" dirty="0" smtClean="0">
                <a:latin typeface="メイリオ" panose="020B0604030504040204" pitchFamily="50" charset="-128"/>
                <a:ea typeface="メイリオ" panose="020B0604030504040204" pitchFamily="50" charset="-128"/>
              </a:rPr>
              <a:t>と蓄積エネルギーの関係はわずかに差異がある。</a:t>
            </a:r>
            <a:endParaRPr lang="en-US" altLang="ja-JP" dirty="0" smtClean="0">
              <a:latin typeface="メイリオ" panose="020B0604030504040204" pitchFamily="50" charset="-128"/>
              <a:ea typeface="メイリオ" panose="020B0604030504040204" pitchFamily="50" charset="-128"/>
            </a:endParaRPr>
          </a:p>
        </p:txBody>
      </p:sp>
      <p:grpSp>
        <p:nvGrpSpPr>
          <p:cNvPr id="69" name="グループ化 68"/>
          <p:cNvGrpSpPr/>
          <p:nvPr/>
        </p:nvGrpSpPr>
        <p:grpSpPr>
          <a:xfrm>
            <a:off x="1344008" y="4246957"/>
            <a:ext cx="2930266" cy="482433"/>
            <a:chOff x="1344008" y="4246957"/>
            <a:chExt cx="2930266" cy="482433"/>
          </a:xfrm>
        </p:grpSpPr>
        <p:sp>
          <p:nvSpPr>
            <p:cNvPr id="70" name="テキスト ボックス 69"/>
            <p:cNvSpPr txBox="1"/>
            <p:nvPr/>
          </p:nvSpPr>
          <p:spPr>
            <a:xfrm>
              <a:off x="1344008" y="4354591"/>
              <a:ext cx="915635" cy="369332"/>
            </a:xfrm>
            <a:prstGeom prst="rect">
              <a:avLst/>
            </a:prstGeom>
            <a:noFill/>
          </p:spPr>
          <p:txBody>
            <a:bodyPr wrap="none" rtlCol="0">
              <a:spAutoFit/>
            </a:bodyPr>
            <a:lstStyle/>
            <a:p>
              <a:r>
                <a:rPr kumimoji="1" lang="en-US" altLang="ja-JP" dirty="0" smtClean="0">
                  <a:latin typeface="メイリオ" panose="020B0604030504040204" pitchFamily="50" charset="-128"/>
                  <a:ea typeface="メイリオ" panose="020B0604030504040204" pitchFamily="50" charset="-128"/>
                </a:rPr>
                <a:t>Before</a:t>
              </a:r>
              <a:endParaRPr kumimoji="1" lang="ja-JP" altLang="en-US" dirty="0">
                <a:latin typeface="メイリオ" panose="020B0604030504040204" pitchFamily="50" charset="-128"/>
                <a:ea typeface="メイリオ" panose="020B0604030504040204" pitchFamily="50" charset="-128"/>
              </a:endParaRPr>
            </a:p>
          </p:txBody>
        </p:sp>
        <p:sp>
          <p:nvSpPr>
            <p:cNvPr id="71" name="テキスト ボックス 70"/>
            <p:cNvSpPr txBox="1"/>
            <p:nvPr/>
          </p:nvSpPr>
          <p:spPr>
            <a:xfrm>
              <a:off x="2258084" y="4360058"/>
              <a:ext cx="870751" cy="369332"/>
            </a:xfrm>
            <a:prstGeom prst="rect">
              <a:avLst/>
            </a:prstGeom>
            <a:noFill/>
          </p:spPr>
          <p:txBody>
            <a:bodyPr wrap="none" rtlCol="0">
              <a:spAutoFit/>
            </a:bodyPr>
            <a:lstStyle/>
            <a:p>
              <a:r>
                <a:rPr kumimoji="1" lang="en-US" altLang="ja-JP" dirty="0" smtClean="0">
                  <a:latin typeface="メイリオ" panose="020B0604030504040204" pitchFamily="50" charset="-128"/>
                  <a:ea typeface="メイリオ" panose="020B0604030504040204" pitchFamily="50" charset="-128"/>
                </a:rPr>
                <a:t>Decay</a:t>
              </a:r>
              <a:endParaRPr kumimoji="1" lang="ja-JP" altLang="en-US" dirty="0">
                <a:latin typeface="メイリオ" panose="020B0604030504040204" pitchFamily="50" charset="-128"/>
                <a:ea typeface="メイリオ" panose="020B0604030504040204" pitchFamily="50" charset="-128"/>
              </a:endParaRPr>
            </a:p>
          </p:txBody>
        </p:sp>
        <p:grpSp>
          <p:nvGrpSpPr>
            <p:cNvPr id="72" name="グループ化 71"/>
            <p:cNvGrpSpPr/>
            <p:nvPr/>
          </p:nvGrpSpPr>
          <p:grpSpPr>
            <a:xfrm>
              <a:off x="1574248" y="4246957"/>
              <a:ext cx="2577732" cy="20402"/>
              <a:chOff x="1574248" y="4246957"/>
              <a:chExt cx="2577732" cy="20402"/>
            </a:xfrm>
          </p:grpSpPr>
          <p:cxnSp>
            <p:nvCxnSpPr>
              <p:cNvPr id="74" name="直線矢印コネクタ 73"/>
              <p:cNvCxnSpPr/>
              <p:nvPr/>
            </p:nvCxnSpPr>
            <p:spPr>
              <a:xfrm flipV="1">
                <a:off x="1574248" y="4264516"/>
                <a:ext cx="486649" cy="2843"/>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75" name="直線矢印コネクタ 74"/>
              <p:cNvCxnSpPr/>
              <p:nvPr/>
            </p:nvCxnSpPr>
            <p:spPr>
              <a:xfrm flipV="1">
                <a:off x="2095312" y="4253674"/>
                <a:ext cx="1272089" cy="671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76" name="直線矢印コネクタ 75"/>
              <p:cNvCxnSpPr/>
              <p:nvPr/>
            </p:nvCxnSpPr>
            <p:spPr>
              <a:xfrm flipV="1">
                <a:off x="3362112" y="4246957"/>
                <a:ext cx="789868" cy="6710"/>
              </a:xfrm>
              <a:prstGeom prst="straightConnector1">
                <a:avLst/>
              </a:prstGeom>
              <a:ln w="38100">
                <a:solidFill>
                  <a:srgbClr val="00B050"/>
                </a:solidFill>
                <a:tailEnd type="triangle"/>
              </a:ln>
            </p:spPr>
            <p:style>
              <a:lnRef idx="1">
                <a:schemeClr val="accent1"/>
              </a:lnRef>
              <a:fillRef idx="0">
                <a:schemeClr val="accent1"/>
              </a:fillRef>
              <a:effectRef idx="0">
                <a:schemeClr val="accent1"/>
              </a:effectRef>
              <a:fontRef idx="minor">
                <a:schemeClr val="tx1"/>
              </a:fontRef>
            </p:style>
          </p:cxnSp>
        </p:grpSp>
        <p:sp>
          <p:nvSpPr>
            <p:cNvPr id="73" name="テキスト ボックス 72"/>
            <p:cNvSpPr txBox="1"/>
            <p:nvPr/>
          </p:nvSpPr>
          <p:spPr>
            <a:xfrm>
              <a:off x="3194940" y="4357247"/>
              <a:ext cx="1079334" cy="369332"/>
            </a:xfrm>
            <a:prstGeom prst="rect">
              <a:avLst/>
            </a:prstGeom>
            <a:noFill/>
          </p:spPr>
          <p:txBody>
            <a:bodyPr wrap="none" rtlCol="0">
              <a:spAutoFit/>
            </a:bodyPr>
            <a:lstStyle/>
            <a:p>
              <a:r>
                <a:rPr lang="en-US" altLang="ja-JP" dirty="0" smtClean="0">
                  <a:latin typeface="メイリオ" panose="020B0604030504040204" pitchFamily="50" charset="-128"/>
                  <a:ea typeface="メイリオ" panose="020B0604030504040204" pitchFamily="50" charset="-128"/>
                </a:rPr>
                <a:t>Recover</a:t>
              </a:r>
              <a:endParaRPr kumimoji="1" lang="ja-JP" altLang="en-US" dirty="0">
                <a:latin typeface="メイリオ" panose="020B0604030504040204" pitchFamily="50" charset="-128"/>
                <a:ea typeface="メイリオ" panose="020B0604030504040204" pitchFamily="50" charset="-128"/>
              </a:endParaRPr>
            </a:p>
          </p:txBody>
        </p:sp>
      </p:grpSp>
      <p:grpSp>
        <p:nvGrpSpPr>
          <p:cNvPr id="17" name="グループ化 16"/>
          <p:cNvGrpSpPr/>
          <p:nvPr/>
        </p:nvGrpSpPr>
        <p:grpSpPr>
          <a:xfrm>
            <a:off x="5290546" y="800171"/>
            <a:ext cx="3808097" cy="6049770"/>
            <a:chOff x="5290546" y="800171"/>
            <a:chExt cx="3808097" cy="6049770"/>
          </a:xfrm>
        </p:grpSpPr>
        <p:grpSp>
          <p:nvGrpSpPr>
            <p:cNvPr id="6" name="グループ化 5"/>
            <p:cNvGrpSpPr/>
            <p:nvPr/>
          </p:nvGrpSpPr>
          <p:grpSpPr>
            <a:xfrm>
              <a:off x="5290546" y="800171"/>
              <a:ext cx="3808097" cy="6049770"/>
              <a:chOff x="5796724" y="754609"/>
              <a:chExt cx="3461904" cy="5499793"/>
            </a:xfrm>
          </p:grpSpPr>
          <p:cxnSp>
            <p:nvCxnSpPr>
              <p:cNvPr id="66" name="直線コネクタ 65"/>
              <p:cNvCxnSpPr/>
              <p:nvPr/>
            </p:nvCxnSpPr>
            <p:spPr>
              <a:xfrm flipV="1">
                <a:off x="6712500" y="1074035"/>
                <a:ext cx="1317444" cy="1987966"/>
              </a:xfrm>
              <a:prstGeom prst="line">
                <a:avLst/>
              </a:prstGeom>
              <a:ln w="285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pic>
            <p:nvPicPr>
              <p:cNvPr id="60" name="図 59"/>
              <p:cNvPicPr>
                <a:picLocks noChangeAspect="1"/>
              </p:cNvPicPr>
              <p:nvPr/>
            </p:nvPicPr>
            <p:blipFill>
              <a:blip r:embed="rId5" cstate="print">
                <a:duotone>
                  <a:schemeClr val="bg2">
                    <a:shade val="45000"/>
                    <a:satMod val="135000"/>
                  </a:schemeClr>
                  <a:prstClr val="white"/>
                </a:duotone>
              </a:blip>
              <a:stretch>
                <a:fillRect/>
              </a:stretch>
            </p:blipFill>
            <p:spPr>
              <a:xfrm>
                <a:off x="5796724" y="3456095"/>
                <a:ext cx="3359187" cy="2798307"/>
              </a:xfrm>
              <a:prstGeom prst="rect">
                <a:avLst/>
              </a:prstGeom>
            </p:spPr>
          </p:pic>
          <p:sp>
            <p:nvSpPr>
              <p:cNvPr id="68" name="テキスト ボックス 67"/>
              <p:cNvSpPr txBox="1"/>
              <p:nvPr/>
            </p:nvSpPr>
            <p:spPr>
              <a:xfrm>
                <a:off x="7844661" y="779430"/>
                <a:ext cx="755335" cy="369332"/>
              </a:xfrm>
              <a:prstGeom prst="rect">
                <a:avLst/>
              </a:prstGeom>
              <a:noFill/>
            </p:spPr>
            <p:txBody>
              <a:bodyPr wrap="none" rtlCol="0">
                <a:spAutoFit/>
              </a:bodyPr>
              <a:lstStyle/>
              <a:p>
                <a:r>
                  <a:rPr kumimoji="1" lang="en-US" altLang="ja-JP" dirty="0" smtClean="0">
                    <a:latin typeface="メイリオ" panose="020B0604030504040204" pitchFamily="50" charset="-128"/>
                    <a:ea typeface="メイリオ" panose="020B0604030504040204" pitchFamily="50" charset="-128"/>
                  </a:rPr>
                  <a:t>HIGP</a:t>
                </a:r>
                <a:endParaRPr kumimoji="1" lang="ja-JP" altLang="en-US" dirty="0">
                  <a:latin typeface="メイリオ" panose="020B0604030504040204" pitchFamily="50" charset="-128"/>
                  <a:ea typeface="メイリオ" panose="020B0604030504040204" pitchFamily="50" charset="-128"/>
                </a:endParaRPr>
              </a:p>
            </p:txBody>
          </p:sp>
          <p:grpSp>
            <p:nvGrpSpPr>
              <p:cNvPr id="3" name="グループ化 2"/>
              <p:cNvGrpSpPr/>
              <p:nvPr/>
            </p:nvGrpSpPr>
            <p:grpSpPr>
              <a:xfrm>
                <a:off x="5797711" y="754609"/>
                <a:ext cx="3460917" cy="5499354"/>
                <a:chOff x="5797711" y="754609"/>
                <a:chExt cx="3460917" cy="5499354"/>
              </a:xfrm>
            </p:grpSpPr>
            <p:grpSp>
              <p:nvGrpSpPr>
                <p:cNvPr id="59" name="グループ化 58"/>
                <p:cNvGrpSpPr/>
                <p:nvPr/>
              </p:nvGrpSpPr>
              <p:grpSpPr>
                <a:xfrm>
                  <a:off x="5797711" y="754609"/>
                  <a:ext cx="3358633" cy="5499354"/>
                  <a:chOff x="5797711" y="754609"/>
                  <a:chExt cx="3358633" cy="5499354"/>
                </a:xfrm>
              </p:grpSpPr>
              <p:pic>
                <p:nvPicPr>
                  <p:cNvPr id="5" name="図 4"/>
                  <p:cNvPicPr>
                    <a:picLocks noChangeAspect="1"/>
                  </p:cNvPicPr>
                  <p:nvPr/>
                </p:nvPicPr>
                <p:blipFill>
                  <a:blip r:embed="rId6" cstate="print"/>
                  <a:stretch>
                    <a:fillRect/>
                  </a:stretch>
                </p:blipFill>
                <p:spPr>
                  <a:xfrm>
                    <a:off x="5797711" y="3455102"/>
                    <a:ext cx="3358633" cy="2798861"/>
                  </a:xfrm>
                  <a:prstGeom prst="rect">
                    <a:avLst/>
                  </a:prstGeom>
                </p:spPr>
              </p:pic>
              <p:grpSp>
                <p:nvGrpSpPr>
                  <p:cNvPr id="18" name="グループ化 17"/>
                  <p:cNvGrpSpPr/>
                  <p:nvPr/>
                </p:nvGrpSpPr>
                <p:grpSpPr>
                  <a:xfrm>
                    <a:off x="6063879" y="754609"/>
                    <a:ext cx="3035986" cy="2954045"/>
                    <a:chOff x="6063879" y="754609"/>
                    <a:chExt cx="3035986" cy="2954045"/>
                  </a:xfrm>
                </p:grpSpPr>
                <p:pic>
                  <p:nvPicPr>
                    <p:cNvPr id="7" name="図 6"/>
                    <p:cNvPicPr>
                      <a:picLocks noChangeAspect="1"/>
                    </p:cNvPicPr>
                    <p:nvPr/>
                  </p:nvPicPr>
                  <p:blipFill rotWithShape="1">
                    <a:blip r:embed="rId7" cstate="print"/>
                    <a:srcRect r="28767"/>
                    <a:stretch/>
                  </p:blipFill>
                  <p:spPr>
                    <a:xfrm>
                      <a:off x="6063879" y="754609"/>
                      <a:ext cx="3035986" cy="2954045"/>
                    </a:xfrm>
                    <a:prstGeom prst="rect">
                      <a:avLst/>
                    </a:prstGeom>
                  </p:spPr>
                </p:pic>
                <p:cxnSp>
                  <p:nvCxnSpPr>
                    <p:cNvPr id="47" name="直線矢印コネクタ 46"/>
                    <p:cNvCxnSpPr/>
                    <p:nvPr/>
                  </p:nvCxnSpPr>
                  <p:spPr>
                    <a:xfrm flipV="1">
                      <a:off x="6903243" y="2012798"/>
                      <a:ext cx="234774" cy="351590"/>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48" name="直線矢印コネクタ 47"/>
                    <p:cNvCxnSpPr/>
                    <p:nvPr/>
                  </p:nvCxnSpPr>
                  <p:spPr>
                    <a:xfrm flipH="1" flipV="1">
                      <a:off x="7895247" y="1625848"/>
                      <a:ext cx="133127" cy="1005821"/>
                    </a:xfrm>
                    <a:prstGeom prst="straightConnector1">
                      <a:avLst/>
                    </a:prstGeom>
                    <a:ln w="38100">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52" name="直線コネクタ 51"/>
                    <p:cNvCxnSpPr/>
                    <p:nvPr/>
                  </p:nvCxnSpPr>
                  <p:spPr>
                    <a:xfrm flipV="1">
                      <a:off x="6723437" y="1055802"/>
                      <a:ext cx="1166798" cy="1968957"/>
                    </a:xfrm>
                    <a:prstGeom prst="line">
                      <a:avLst/>
                    </a:prstGeom>
                    <a:ln w="28575">
                      <a:solidFill>
                        <a:srgbClr val="003ADE"/>
                      </a:solidFill>
                    </a:ln>
                  </p:spPr>
                  <p:style>
                    <a:lnRef idx="1">
                      <a:schemeClr val="accent1"/>
                    </a:lnRef>
                    <a:fillRef idx="0">
                      <a:schemeClr val="accent1"/>
                    </a:fillRef>
                    <a:effectRef idx="0">
                      <a:schemeClr val="accent1"/>
                    </a:effectRef>
                    <a:fontRef idx="minor">
                      <a:schemeClr val="tx1"/>
                    </a:fontRef>
                  </p:style>
                </p:cxnSp>
              </p:grpSp>
              <p:cxnSp>
                <p:nvCxnSpPr>
                  <p:cNvPr id="53" name="直線矢印コネクタ 52"/>
                  <p:cNvCxnSpPr/>
                  <p:nvPr/>
                </p:nvCxnSpPr>
                <p:spPr>
                  <a:xfrm flipV="1">
                    <a:off x="7130516" y="4516457"/>
                    <a:ext cx="241666" cy="442590"/>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55" name="直線矢印コネクタ 54"/>
                  <p:cNvCxnSpPr/>
                  <p:nvPr/>
                </p:nvCxnSpPr>
                <p:spPr>
                  <a:xfrm flipH="1" flipV="1">
                    <a:off x="7634500" y="3853612"/>
                    <a:ext cx="106624" cy="662849"/>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7" name="直線矢印コネクタ 56"/>
                  <p:cNvCxnSpPr/>
                  <p:nvPr/>
                </p:nvCxnSpPr>
                <p:spPr>
                  <a:xfrm>
                    <a:off x="7645898" y="4915147"/>
                    <a:ext cx="447463" cy="289738"/>
                  </a:xfrm>
                  <a:prstGeom prst="straightConnector1">
                    <a:avLst/>
                  </a:prstGeom>
                  <a:ln w="38100">
                    <a:solidFill>
                      <a:srgbClr val="00B050"/>
                    </a:solidFill>
                    <a:tailEnd type="triangle"/>
                  </a:ln>
                </p:spPr>
                <p:style>
                  <a:lnRef idx="1">
                    <a:schemeClr val="accent1"/>
                  </a:lnRef>
                  <a:fillRef idx="0">
                    <a:schemeClr val="accent1"/>
                  </a:fillRef>
                  <a:effectRef idx="0">
                    <a:schemeClr val="accent1"/>
                  </a:effectRef>
                  <a:fontRef idx="minor">
                    <a:schemeClr val="tx1"/>
                  </a:fontRef>
                </p:style>
              </p:cxnSp>
            </p:grpSp>
            <p:sp>
              <p:nvSpPr>
                <p:cNvPr id="77" name="テキスト ボックス 76"/>
                <p:cNvSpPr txBox="1"/>
                <p:nvPr/>
              </p:nvSpPr>
              <p:spPr>
                <a:xfrm>
                  <a:off x="6650254" y="1554743"/>
                  <a:ext cx="915634" cy="369332"/>
                </a:xfrm>
                <a:prstGeom prst="rect">
                  <a:avLst/>
                </a:prstGeom>
                <a:noFill/>
              </p:spPr>
              <p:txBody>
                <a:bodyPr wrap="none" rtlCol="0">
                  <a:spAutoFit/>
                </a:bodyPr>
                <a:lstStyle/>
                <a:p>
                  <a:r>
                    <a:rPr kumimoji="1" lang="en-US" altLang="ja-JP" dirty="0" smtClean="0">
                      <a:latin typeface="メイリオ" panose="020B0604030504040204" pitchFamily="50" charset="-128"/>
                      <a:ea typeface="メイリオ" panose="020B0604030504040204" pitchFamily="50" charset="-128"/>
                    </a:rPr>
                    <a:t>Before</a:t>
                  </a:r>
                  <a:endParaRPr kumimoji="1" lang="ja-JP" altLang="en-US" dirty="0">
                    <a:latin typeface="メイリオ" panose="020B0604030504040204" pitchFamily="50" charset="-128"/>
                    <a:ea typeface="メイリオ" panose="020B0604030504040204" pitchFamily="50" charset="-128"/>
                  </a:endParaRPr>
                </a:p>
              </p:txBody>
            </p:sp>
            <p:sp>
              <p:nvSpPr>
                <p:cNvPr id="78" name="テキスト ボックス 77"/>
                <p:cNvSpPr txBox="1"/>
                <p:nvPr/>
              </p:nvSpPr>
              <p:spPr>
                <a:xfrm>
                  <a:off x="8387877" y="2381927"/>
                  <a:ext cx="870751" cy="369332"/>
                </a:xfrm>
                <a:prstGeom prst="rect">
                  <a:avLst/>
                </a:prstGeom>
                <a:noFill/>
              </p:spPr>
              <p:txBody>
                <a:bodyPr wrap="none" rtlCol="0">
                  <a:spAutoFit/>
                </a:bodyPr>
                <a:lstStyle/>
                <a:p>
                  <a:r>
                    <a:rPr kumimoji="1" lang="en-US" altLang="ja-JP" dirty="0" smtClean="0">
                      <a:latin typeface="メイリオ" panose="020B0604030504040204" pitchFamily="50" charset="-128"/>
                      <a:ea typeface="メイリオ" panose="020B0604030504040204" pitchFamily="50" charset="-128"/>
                    </a:rPr>
                    <a:t>Decay</a:t>
                  </a:r>
                  <a:endParaRPr kumimoji="1" lang="ja-JP" altLang="en-US" dirty="0">
                    <a:latin typeface="メイリオ" panose="020B0604030504040204" pitchFamily="50" charset="-128"/>
                    <a:ea typeface="メイリオ" panose="020B0604030504040204" pitchFamily="50" charset="-128"/>
                  </a:endParaRPr>
                </a:p>
              </p:txBody>
            </p:sp>
            <p:sp>
              <p:nvSpPr>
                <p:cNvPr id="79" name="テキスト ボックス 78"/>
                <p:cNvSpPr txBox="1"/>
                <p:nvPr/>
              </p:nvSpPr>
              <p:spPr>
                <a:xfrm>
                  <a:off x="7860999" y="1380811"/>
                  <a:ext cx="1079334" cy="369332"/>
                </a:xfrm>
                <a:prstGeom prst="rect">
                  <a:avLst/>
                </a:prstGeom>
                <a:noFill/>
              </p:spPr>
              <p:txBody>
                <a:bodyPr wrap="none" rtlCol="0">
                  <a:spAutoFit/>
                </a:bodyPr>
                <a:lstStyle/>
                <a:p>
                  <a:r>
                    <a:rPr lang="en-US" altLang="ja-JP" dirty="0" smtClean="0">
                      <a:latin typeface="メイリオ" panose="020B0604030504040204" pitchFamily="50" charset="-128"/>
                      <a:ea typeface="メイリオ" panose="020B0604030504040204" pitchFamily="50" charset="-128"/>
                    </a:rPr>
                    <a:t>Recover</a:t>
                  </a:r>
                  <a:endParaRPr kumimoji="1" lang="ja-JP" altLang="en-US" dirty="0">
                    <a:latin typeface="メイリオ" panose="020B0604030504040204" pitchFamily="50" charset="-128"/>
                    <a:ea typeface="メイリオ" panose="020B0604030504040204" pitchFamily="50" charset="-128"/>
                  </a:endParaRPr>
                </a:p>
              </p:txBody>
            </p:sp>
          </p:grpSp>
          <p:sp>
            <p:nvSpPr>
              <p:cNvPr id="80" name="テキスト ボックス 79"/>
              <p:cNvSpPr txBox="1"/>
              <p:nvPr/>
            </p:nvSpPr>
            <p:spPr>
              <a:xfrm>
                <a:off x="6661105" y="5060225"/>
                <a:ext cx="915634" cy="369332"/>
              </a:xfrm>
              <a:prstGeom prst="rect">
                <a:avLst/>
              </a:prstGeom>
              <a:noFill/>
            </p:spPr>
            <p:txBody>
              <a:bodyPr wrap="none" rtlCol="0">
                <a:spAutoFit/>
              </a:bodyPr>
              <a:lstStyle/>
              <a:p>
                <a:r>
                  <a:rPr kumimoji="1" lang="en-US" altLang="ja-JP" dirty="0" smtClean="0">
                    <a:latin typeface="メイリオ" panose="020B0604030504040204" pitchFamily="50" charset="-128"/>
                    <a:ea typeface="メイリオ" panose="020B0604030504040204" pitchFamily="50" charset="-128"/>
                  </a:rPr>
                  <a:t>Before</a:t>
                </a:r>
                <a:endParaRPr kumimoji="1" lang="ja-JP" altLang="en-US" dirty="0">
                  <a:latin typeface="メイリオ" panose="020B0604030504040204" pitchFamily="50" charset="-128"/>
                  <a:ea typeface="メイリオ" panose="020B0604030504040204" pitchFamily="50" charset="-128"/>
                </a:endParaRPr>
              </a:p>
            </p:txBody>
          </p:sp>
          <p:sp>
            <p:nvSpPr>
              <p:cNvPr id="81" name="テキスト ボックス 80"/>
              <p:cNvSpPr txBox="1"/>
              <p:nvPr/>
            </p:nvSpPr>
            <p:spPr>
              <a:xfrm>
                <a:off x="7742165" y="3995635"/>
                <a:ext cx="870751" cy="369332"/>
              </a:xfrm>
              <a:prstGeom prst="rect">
                <a:avLst/>
              </a:prstGeom>
              <a:noFill/>
            </p:spPr>
            <p:txBody>
              <a:bodyPr wrap="none" rtlCol="0">
                <a:spAutoFit/>
              </a:bodyPr>
              <a:lstStyle/>
              <a:p>
                <a:r>
                  <a:rPr kumimoji="1" lang="en-US" altLang="ja-JP" dirty="0" smtClean="0">
                    <a:latin typeface="メイリオ" panose="020B0604030504040204" pitchFamily="50" charset="-128"/>
                    <a:ea typeface="メイリオ" panose="020B0604030504040204" pitchFamily="50" charset="-128"/>
                  </a:rPr>
                  <a:t>Decay</a:t>
                </a:r>
                <a:endParaRPr kumimoji="1" lang="ja-JP" altLang="en-US" dirty="0">
                  <a:latin typeface="メイリオ" panose="020B0604030504040204" pitchFamily="50" charset="-128"/>
                  <a:ea typeface="メイリオ" panose="020B0604030504040204" pitchFamily="50" charset="-128"/>
                </a:endParaRPr>
              </a:p>
            </p:txBody>
          </p:sp>
          <p:sp>
            <p:nvSpPr>
              <p:cNvPr id="82" name="テキスト ボックス 81"/>
              <p:cNvSpPr txBox="1"/>
              <p:nvPr/>
            </p:nvSpPr>
            <p:spPr>
              <a:xfrm>
                <a:off x="7520662" y="5246493"/>
                <a:ext cx="1079334" cy="369332"/>
              </a:xfrm>
              <a:prstGeom prst="rect">
                <a:avLst/>
              </a:prstGeom>
              <a:noFill/>
            </p:spPr>
            <p:txBody>
              <a:bodyPr wrap="none" rtlCol="0">
                <a:spAutoFit/>
              </a:bodyPr>
              <a:lstStyle/>
              <a:p>
                <a:r>
                  <a:rPr lang="en-US" altLang="ja-JP" dirty="0" smtClean="0">
                    <a:latin typeface="メイリオ" panose="020B0604030504040204" pitchFamily="50" charset="-128"/>
                    <a:ea typeface="メイリオ" panose="020B0604030504040204" pitchFamily="50" charset="-128"/>
                  </a:rPr>
                  <a:t>Recover</a:t>
                </a:r>
                <a:endParaRPr kumimoji="1" lang="ja-JP" altLang="en-US" dirty="0">
                  <a:latin typeface="メイリオ" panose="020B0604030504040204" pitchFamily="50" charset="-128"/>
                  <a:ea typeface="メイリオ" panose="020B0604030504040204" pitchFamily="50" charset="-128"/>
                </a:endParaRPr>
              </a:p>
            </p:txBody>
          </p:sp>
          <p:sp>
            <p:nvSpPr>
              <p:cNvPr id="83" name="下矢印 82"/>
              <p:cNvSpPr/>
              <p:nvPr/>
            </p:nvSpPr>
            <p:spPr>
              <a:xfrm>
                <a:off x="8719988" y="3970913"/>
                <a:ext cx="201478" cy="1096808"/>
              </a:xfrm>
              <a:prstGeom prst="downArrow">
                <a:avLst/>
              </a:prstGeom>
            </p:spPr>
            <p:style>
              <a:lnRef idx="1">
                <a:schemeClr val="accent5"/>
              </a:lnRef>
              <a:fillRef idx="3">
                <a:schemeClr val="accent5"/>
              </a:fillRef>
              <a:effectRef idx="2">
                <a:schemeClr val="accent5"/>
              </a:effectRef>
              <a:fontRef idx="minor">
                <a:schemeClr val="lt1"/>
              </a:fontRef>
            </p:style>
            <p:txBody>
              <a:bodyPr rtlCol="0" anchor="ctr"/>
              <a:lstStyle/>
              <a:p>
                <a:pPr algn="ctr"/>
                <a:endParaRPr kumimoji="1" lang="ja-JP" altLang="en-US"/>
              </a:p>
            </p:txBody>
          </p:sp>
          <p:sp>
            <p:nvSpPr>
              <p:cNvPr id="84" name="テキスト ボックス 83"/>
              <p:cNvSpPr txBox="1"/>
              <p:nvPr/>
            </p:nvSpPr>
            <p:spPr>
              <a:xfrm flipH="1">
                <a:off x="8421556" y="5084761"/>
                <a:ext cx="720569" cy="369332"/>
              </a:xfrm>
              <a:prstGeom prst="rect">
                <a:avLst/>
              </a:prstGeom>
              <a:noFill/>
            </p:spPr>
            <p:txBody>
              <a:bodyPr wrap="square" rtlCol="0">
                <a:spAutoFit/>
              </a:bodyPr>
              <a:lstStyle/>
              <a:p>
                <a:r>
                  <a:rPr kumimoji="1" lang="en-US" altLang="ja-JP" dirty="0" smtClean="0">
                    <a:latin typeface="メイリオ" panose="020B0604030504040204" pitchFamily="50" charset="-128"/>
                    <a:ea typeface="メイリオ" panose="020B0604030504040204" pitchFamily="50" charset="-128"/>
                  </a:rPr>
                  <a:t>Peak</a:t>
                </a:r>
                <a:endParaRPr kumimoji="1" lang="ja-JP" altLang="en-US" dirty="0">
                  <a:latin typeface="メイリオ" panose="020B0604030504040204" pitchFamily="50" charset="-128"/>
                  <a:ea typeface="メイリオ" panose="020B0604030504040204" pitchFamily="50" charset="-128"/>
                </a:endParaRPr>
              </a:p>
            </p:txBody>
          </p:sp>
        </p:grpSp>
        <p:sp>
          <p:nvSpPr>
            <p:cNvPr id="15" name="フリーフォーム 14"/>
            <p:cNvSpPr/>
            <p:nvPr/>
          </p:nvSpPr>
          <p:spPr>
            <a:xfrm rot="-780000">
              <a:off x="7818209" y="2403128"/>
              <a:ext cx="301008" cy="676406"/>
            </a:xfrm>
            <a:custGeom>
              <a:avLst/>
              <a:gdLst>
                <a:gd name="connsiteX0" fmla="*/ 50104 w 301008"/>
                <a:gd name="connsiteY0" fmla="*/ 0 h 676406"/>
                <a:gd name="connsiteX1" fmla="*/ 300625 w 301008"/>
                <a:gd name="connsiteY1" fmla="*/ 488515 h 676406"/>
                <a:gd name="connsiteX2" fmla="*/ 0 w 301008"/>
                <a:gd name="connsiteY2" fmla="*/ 676406 h 676406"/>
                <a:gd name="connsiteX3" fmla="*/ 0 w 301008"/>
                <a:gd name="connsiteY3" fmla="*/ 676406 h 676406"/>
              </a:gdLst>
              <a:ahLst/>
              <a:cxnLst>
                <a:cxn ang="0">
                  <a:pos x="connsiteX0" y="connsiteY0"/>
                </a:cxn>
                <a:cxn ang="0">
                  <a:pos x="connsiteX1" y="connsiteY1"/>
                </a:cxn>
                <a:cxn ang="0">
                  <a:pos x="connsiteX2" y="connsiteY2"/>
                </a:cxn>
                <a:cxn ang="0">
                  <a:pos x="connsiteX3" y="connsiteY3"/>
                </a:cxn>
              </a:cxnLst>
              <a:rect l="l" t="t" r="r" b="b"/>
              <a:pathLst>
                <a:path w="301008" h="676406">
                  <a:moveTo>
                    <a:pt x="50104" y="0"/>
                  </a:moveTo>
                  <a:cubicBezTo>
                    <a:pt x="179540" y="187890"/>
                    <a:pt x="308976" y="375781"/>
                    <a:pt x="300625" y="488515"/>
                  </a:cubicBezTo>
                  <a:cubicBezTo>
                    <a:pt x="292274" y="601249"/>
                    <a:pt x="0" y="676406"/>
                    <a:pt x="0" y="676406"/>
                  </a:cubicBezTo>
                  <a:lnTo>
                    <a:pt x="0" y="676406"/>
                  </a:lnTo>
                </a:path>
              </a:pathLst>
            </a:custGeom>
            <a:noFill/>
            <a:ln w="38100">
              <a:solidFill>
                <a:schemeClr val="tx1"/>
              </a:solidFill>
              <a:tail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Tree>
    <p:extLst>
      <p:ext uri="{BB962C8B-B14F-4D97-AF65-F5344CB8AC3E}">
        <p14:creationId xmlns:p14="http://schemas.microsoft.com/office/powerpoint/2010/main" xmlns="" val="358494071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kumimoji="1" lang="en-US" altLang="ja-JP" sz="2400" dirty="0" smtClean="0"/>
              <a:t>HIGP/</a:t>
            </a:r>
            <a:r>
              <a:rPr lang="en-US" altLang="ja-JP" sz="2400" dirty="0" smtClean="0"/>
              <a:t>SMB</a:t>
            </a:r>
            <a:r>
              <a:rPr lang="ja-JP" altLang="en-US" sz="2400" dirty="0" smtClean="0"/>
              <a:t>入射前と蓄積エネルギー回復時の分布比較</a:t>
            </a:r>
            <a:endParaRPr kumimoji="1" lang="ja-JP" altLang="en-US" sz="2400" dirty="0"/>
          </a:p>
        </p:txBody>
      </p:sp>
      <p:sp>
        <p:nvSpPr>
          <p:cNvPr id="4" name="スライド番号プレースホルダー 3"/>
          <p:cNvSpPr>
            <a:spLocks noGrp="1"/>
          </p:cNvSpPr>
          <p:nvPr>
            <p:ph type="sldNum" sz="quarter" idx="12"/>
          </p:nvPr>
        </p:nvSpPr>
        <p:spPr/>
        <p:txBody>
          <a:bodyPr/>
          <a:lstStyle/>
          <a:p>
            <a:fld id="{5C7CE967-C6E2-4D30-8B17-84E51F4B1B8D}" type="slidenum">
              <a:rPr kumimoji="1" lang="ja-JP" altLang="en-US" smtClean="0"/>
              <a:pPr/>
              <a:t>23</a:t>
            </a:fld>
            <a:endParaRPr kumimoji="1" lang="ja-JP" altLang="en-US" dirty="0"/>
          </a:p>
        </p:txBody>
      </p:sp>
      <p:sp>
        <p:nvSpPr>
          <p:cNvPr id="28" name="正方形/長方形 27"/>
          <p:cNvSpPr/>
          <p:nvPr/>
        </p:nvSpPr>
        <p:spPr>
          <a:xfrm>
            <a:off x="335366" y="4815729"/>
            <a:ext cx="8401203" cy="646331"/>
          </a:xfrm>
          <a:prstGeom prst="rect">
            <a:avLst/>
          </a:prstGeom>
        </p:spPr>
        <p:txBody>
          <a:bodyPr wrap="square">
            <a:spAutoFit/>
          </a:bodyPr>
          <a:lstStyle/>
          <a:p>
            <a:pPr marL="214313" indent="-214313">
              <a:buFont typeface="Wingdings" panose="05000000000000000000" pitchFamily="2" charset="2"/>
              <a:buChar char="Ø"/>
            </a:pPr>
            <a:r>
              <a:rPr lang="ja-JP" altLang="en-US" dirty="0" smtClean="0">
                <a:latin typeface="メイリオ" panose="020B0604030504040204" pitchFamily="50" charset="-128"/>
                <a:ea typeface="メイリオ" panose="020B0604030504040204" pitchFamily="50" charset="-128"/>
              </a:rPr>
              <a:t>密度・蓄積エネルギーの関係及び密度分布変化から予測される電子温度の上昇はトムソン散乱計測の結果と一致している。</a:t>
            </a:r>
            <a:endParaRPr lang="en-US" altLang="ja-JP" dirty="0">
              <a:latin typeface="メイリオ" panose="020B0604030504040204" pitchFamily="50" charset="-128"/>
              <a:ea typeface="メイリオ" panose="020B0604030504040204" pitchFamily="50" charset="-128"/>
            </a:endParaRPr>
          </a:p>
        </p:txBody>
      </p:sp>
      <p:grpSp>
        <p:nvGrpSpPr>
          <p:cNvPr id="48" name="グループ化 47"/>
          <p:cNvGrpSpPr/>
          <p:nvPr/>
        </p:nvGrpSpPr>
        <p:grpSpPr>
          <a:xfrm>
            <a:off x="4699124" y="867968"/>
            <a:ext cx="5952428" cy="1810117"/>
            <a:chOff x="4521700" y="867968"/>
            <a:chExt cx="5952428" cy="1810117"/>
          </a:xfrm>
        </p:grpSpPr>
        <p:pic>
          <p:nvPicPr>
            <p:cNvPr id="29" name="図 28"/>
            <p:cNvPicPr>
              <a:picLocks noChangeAspect="1"/>
            </p:cNvPicPr>
            <p:nvPr/>
          </p:nvPicPr>
          <p:blipFill>
            <a:blip r:embed="rId2" cstate="print"/>
            <a:stretch>
              <a:fillRect/>
            </a:stretch>
          </p:blipFill>
          <p:spPr>
            <a:xfrm>
              <a:off x="4521700" y="1187207"/>
              <a:ext cx="5952428" cy="1490878"/>
            </a:xfrm>
            <a:prstGeom prst="rect">
              <a:avLst/>
            </a:prstGeom>
          </p:spPr>
        </p:pic>
        <p:cxnSp>
          <p:nvCxnSpPr>
            <p:cNvPr id="31" name="直線コネクタ 30"/>
            <p:cNvCxnSpPr/>
            <p:nvPr/>
          </p:nvCxnSpPr>
          <p:spPr>
            <a:xfrm flipV="1">
              <a:off x="7975076" y="1439343"/>
              <a:ext cx="0" cy="622023"/>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3" name="直線コネクタ 32"/>
            <p:cNvCxnSpPr/>
            <p:nvPr/>
          </p:nvCxnSpPr>
          <p:spPr>
            <a:xfrm flipV="1">
              <a:off x="6194981" y="1439343"/>
              <a:ext cx="0" cy="622023"/>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16" name="テキスト ボックス 15"/>
            <p:cNvSpPr txBox="1"/>
            <p:nvPr/>
          </p:nvSpPr>
          <p:spPr>
            <a:xfrm>
              <a:off x="5424161" y="867968"/>
              <a:ext cx="1568058" cy="323165"/>
            </a:xfrm>
            <a:prstGeom prst="rect">
              <a:avLst/>
            </a:prstGeom>
            <a:noFill/>
          </p:spPr>
          <p:txBody>
            <a:bodyPr wrap="none" rtlCol="0">
              <a:spAutoFit/>
            </a:bodyPr>
            <a:lstStyle/>
            <a:p>
              <a:r>
                <a:rPr lang="en-US" altLang="ja-JP" sz="1500" dirty="0" smtClean="0">
                  <a:latin typeface="メイリオ" panose="020B0604030504040204" pitchFamily="50" charset="-128"/>
                  <a:ea typeface="メイリオ" panose="020B0604030504040204" pitchFamily="50" charset="-128"/>
                </a:rPr>
                <a:t>HJ58363 SMBI</a:t>
              </a:r>
              <a:endParaRPr lang="ja-JP" altLang="en-US" sz="1500" dirty="0">
                <a:latin typeface="メイリオ" panose="020B0604030504040204" pitchFamily="50" charset="-128"/>
                <a:ea typeface="メイリオ" panose="020B0604030504040204" pitchFamily="50" charset="-128"/>
              </a:endParaRPr>
            </a:p>
          </p:txBody>
        </p:sp>
        <p:sp>
          <p:nvSpPr>
            <p:cNvPr id="40" name="テキスト ボックス 39"/>
            <p:cNvSpPr txBox="1"/>
            <p:nvPr/>
          </p:nvSpPr>
          <p:spPr>
            <a:xfrm>
              <a:off x="7549114" y="1187586"/>
              <a:ext cx="832279" cy="307777"/>
            </a:xfrm>
            <a:prstGeom prst="rect">
              <a:avLst/>
            </a:prstGeom>
            <a:noFill/>
          </p:spPr>
          <p:txBody>
            <a:bodyPr wrap="none" rtlCol="0">
              <a:spAutoFit/>
            </a:bodyPr>
            <a:lstStyle/>
            <a:p>
              <a:r>
                <a:rPr kumimoji="1" lang="en-US" altLang="ja-JP" sz="1400" dirty="0" err="1" smtClean="0">
                  <a:latin typeface="メイリオ" panose="020B0604030504040204" pitchFamily="50" charset="-128"/>
                  <a:ea typeface="メイリオ" panose="020B0604030504040204" pitchFamily="50" charset="-128"/>
                </a:rPr>
                <a:t>Wp</a:t>
              </a:r>
              <a:r>
                <a:rPr kumimoji="1" lang="ja-JP" altLang="en-US" sz="1400" dirty="0" smtClean="0">
                  <a:latin typeface="メイリオ" panose="020B0604030504040204" pitchFamily="50" charset="-128"/>
                  <a:ea typeface="メイリオ" panose="020B0604030504040204" pitchFamily="50" charset="-128"/>
                </a:rPr>
                <a:t>回復</a:t>
              </a:r>
              <a:endParaRPr kumimoji="1" lang="ja-JP" altLang="en-US" sz="1400" dirty="0">
                <a:latin typeface="メイリオ" panose="020B0604030504040204" pitchFamily="50" charset="-128"/>
                <a:ea typeface="メイリオ" panose="020B0604030504040204" pitchFamily="50" charset="-128"/>
              </a:endParaRPr>
            </a:p>
          </p:txBody>
        </p:sp>
        <p:sp>
          <p:nvSpPr>
            <p:cNvPr id="41" name="テキスト ボックス 40"/>
            <p:cNvSpPr txBox="1"/>
            <p:nvPr/>
          </p:nvSpPr>
          <p:spPr>
            <a:xfrm>
              <a:off x="5795469" y="1187207"/>
              <a:ext cx="819455" cy="307777"/>
            </a:xfrm>
            <a:prstGeom prst="rect">
              <a:avLst/>
            </a:prstGeom>
            <a:noFill/>
          </p:spPr>
          <p:txBody>
            <a:bodyPr wrap="none" rtlCol="0">
              <a:spAutoFit/>
            </a:bodyPr>
            <a:lstStyle/>
            <a:p>
              <a:r>
                <a:rPr kumimoji="1" lang="en-US" altLang="ja-JP" sz="1400" dirty="0" smtClean="0">
                  <a:latin typeface="メイリオ" panose="020B0604030504040204" pitchFamily="50" charset="-128"/>
                  <a:ea typeface="メイリオ" panose="020B0604030504040204" pitchFamily="50" charset="-128"/>
                </a:rPr>
                <a:t>SMBI</a:t>
              </a:r>
              <a:r>
                <a:rPr kumimoji="1" lang="ja-JP" altLang="en-US" sz="1400" dirty="0" smtClean="0">
                  <a:latin typeface="メイリオ" panose="020B0604030504040204" pitchFamily="50" charset="-128"/>
                  <a:ea typeface="メイリオ" panose="020B0604030504040204" pitchFamily="50" charset="-128"/>
                </a:rPr>
                <a:t>前</a:t>
              </a:r>
              <a:endParaRPr kumimoji="1" lang="ja-JP" altLang="en-US" sz="1400" dirty="0">
                <a:latin typeface="メイリオ" panose="020B0604030504040204" pitchFamily="50" charset="-128"/>
                <a:ea typeface="メイリオ" panose="020B0604030504040204" pitchFamily="50" charset="-128"/>
              </a:endParaRPr>
            </a:p>
          </p:txBody>
        </p:sp>
      </p:grpSp>
      <p:sp>
        <p:nvSpPr>
          <p:cNvPr id="44" name="右矢印 43"/>
          <p:cNvSpPr/>
          <p:nvPr/>
        </p:nvSpPr>
        <p:spPr>
          <a:xfrm>
            <a:off x="335366" y="5898139"/>
            <a:ext cx="336821" cy="358218"/>
          </a:xfrm>
          <a:prstGeom prst="rightArrow">
            <a:avLst/>
          </a:prstGeom>
        </p:spPr>
        <p:style>
          <a:lnRef idx="1">
            <a:schemeClr val="accent5"/>
          </a:lnRef>
          <a:fillRef idx="3">
            <a:schemeClr val="accent5"/>
          </a:fillRef>
          <a:effectRef idx="2">
            <a:schemeClr val="accent5"/>
          </a:effectRef>
          <a:fontRef idx="minor">
            <a:schemeClr val="lt1"/>
          </a:fontRef>
        </p:style>
        <p:txBody>
          <a:bodyPr rtlCol="0" anchor="ctr"/>
          <a:lstStyle/>
          <a:p>
            <a:pPr algn="ctr"/>
            <a:endParaRPr kumimoji="1" lang="ja-JP" altLang="en-US"/>
          </a:p>
        </p:txBody>
      </p:sp>
      <p:sp>
        <p:nvSpPr>
          <p:cNvPr id="45" name="テキスト ボックス 44"/>
          <p:cNvSpPr txBox="1"/>
          <p:nvPr/>
        </p:nvSpPr>
        <p:spPr>
          <a:xfrm>
            <a:off x="993626" y="5730673"/>
            <a:ext cx="8104304" cy="646331"/>
          </a:xfrm>
          <a:prstGeom prst="rect">
            <a:avLst/>
          </a:prstGeom>
          <a:noFill/>
        </p:spPr>
        <p:txBody>
          <a:bodyPr wrap="square" rtlCol="0">
            <a:spAutoFit/>
          </a:bodyPr>
          <a:lstStyle/>
          <a:p>
            <a:r>
              <a:rPr kumimoji="1" lang="ja-JP" altLang="en-US" dirty="0" smtClean="0">
                <a:latin typeface="メイリオ" panose="020B0604030504040204" pitchFamily="50" charset="-128"/>
                <a:ea typeface="メイリオ" panose="020B0604030504040204" pitchFamily="50" charset="-128"/>
              </a:rPr>
              <a:t>いずれのプラズマも同様の変化の傾向を示している。</a:t>
            </a:r>
            <a:endParaRPr kumimoji="1" lang="en-US" altLang="ja-JP" dirty="0" smtClean="0">
              <a:latin typeface="メイリオ" panose="020B0604030504040204" pitchFamily="50" charset="-128"/>
              <a:ea typeface="メイリオ" panose="020B0604030504040204" pitchFamily="50" charset="-128"/>
            </a:endParaRPr>
          </a:p>
          <a:p>
            <a:r>
              <a:rPr lang="ja-JP" altLang="en-US" dirty="0">
                <a:latin typeface="メイリオ" panose="020B0604030504040204" pitchFamily="50" charset="-128"/>
                <a:ea typeface="メイリオ" panose="020B0604030504040204" pitchFamily="50" charset="-128"/>
              </a:rPr>
              <a:t>差異</a:t>
            </a:r>
            <a:r>
              <a:rPr lang="ja-JP" altLang="en-US" dirty="0" smtClean="0">
                <a:latin typeface="メイリオ" panose="020B0604030504040204" pitchFamily="50" charset="-128"/>
                <a:ea typeface="メイリオ" panose="020B0604030504040204" pitchFamily="50" charset="-128"/>
              </a:rPr>
              <a:t>を議論するには、より詳細な分布変化を追う必要がある。</a:t>
            </a:r>
            <a:endParaRPr kumimoji="1" lang="ja-JP" altLang="en-US" dirty="0">
              <a:latin typeface="メイリオ" panose="020B0604030504040204" pitchFamily="50" charset="-128"/>
              <a:ea typeface="メイリオ" panose="020B0604030504040204" pitchFamily="50" charset="-128"/>
            </a:endParaRPr>
          </a:p>
        </p:txBody>
      </p:sp>
      <p:grpSp>
        <p:nvGrpSpPr>
          <p:cNvPr id="61" name="グループ化 60"/>
          <p:cNvGrpSpPr/>
          <p:nvPr/>
        </p:nvGrpSpPr>
        <p:grpSpPr>
          <a:xfrm>
            <a:off x="-6390" y="867967"/>
            <a:ext cx="9337249" cy="3679149"/>
            <a:chOff x="-6390" y="867967"/>
            <a:chExt cx="9337249" cy="3679149"/>
          </a:xfrm>
        </p:grpSpPr>
        <p:grpSp>
          <p:nvGrpSpPr>
            <p:cNvPr id="56" name="グループ化 55"/>
            <p:cNvGrpSpPr/>
            <p:nvPr/>
          </p:nvGrpSpPr>
          <p:grpSpPr>
            <a:xfrm>
              <a:off x="-6390" y="867967"/>
              <a:ext cx="9337249" cy="3679149"/>
              <a:chOff x="-6390" y="867967"/>
              <a:chExt cx="9337249" cy="3679149"/>
            </a:xfrm>
          </p:grpSpPr>
          <p:grpSp>
            <p:nvGrpSpPr>
              <p:cNvPr id="46" name="グループ化 45"/>
              <p:cNvGrpSpPr/>
              <p:nvPr/>
            </p:nvGrpSpPr>
            <p:grpSpPr>
              <a:xfrm>
                <a:off x="-6390" y="2691866"/>
                <a:ext cx="2616667" cy="1855250"/>
                <a:chOff x="856657" y="2753334"/>
                <a:chExt cx="3262105" cy="2312874"/>
              </a:xfrm>
            </p:grpSpPr>
            <p:pic>
              <p:nvPicPr>
                <p:cNvPr id="12" name="図 11"/>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856657" y="2753334"/>
                  <a:ext cx="3262105" cy="2312874"/>
                </a:xfrm>
                <a:prstGeom prst="rect">
                  <a:avLst/>
                </a:prstGeom>
              </p:spPr>
            </p:pic>
            <p:sp>
              <p:nvSpPr>
                <p:cNvPr id="18" name="正方形/長方形 17"/>
                <p:cNvSpPr/>
                <p:nvPr/>
              </p:nvSpPr>
              <p:spPr>
                <a:xfrm>
                  <a:off x="2819308" y="3004465"/>
                  <a:ext cx="795173" cy="38245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2" name="テキスト ボックス 21"/>
                <p:cNvSpPr txBox="1"/>
                <p:nvPr/>
              </p:nvSpPr>
              <p:spPr>
                <a:xfrm>
                  <a:off x="2054845" y="3173373"/>
                  <a:ext cx="832279" cy="307776"/>
                </a:xfrm>
                <a:prstGeom prst="rect">
                  <a:avLst/>
                </a:prstGeom>
                <a:noFill/>
              </p:spPr>
              <p:txBody>
                <a:bodyPr wrap="none" rtlCol="0">
                  <a:spAutoFit/>
                </a:bodyPr>
                <a:lstStyle/>
                <a:p>
                  <a:r>
                    <a:rPr kumimoji="1" lang="en-US" altLang="ja-JP" sz="1400" dirty="0" err="1" smtClean="0">
                      <a:latin typeface="メイリオ" panose="020B0604030504040204" pitchFamily="50" charset="-128"/>
                      <a:ea typeface="メイリオ" panose="020B0604030504040204" pitchFamily="50" charset="-128"/>
                    </a:rPr>
                    <a:t>Wp</a:t>
                  </a:r>
                  <a:r>
                    <a:rPr kumimoji="1" lang="ja-JP" altLang="en-US" sz="1400" dirty="0" smtClean="0">
                      <a:latin typeface="メイリオ" panose="020B0604030504040204" pitchFamily="50" charset="-128"/>
                      <a:ea typeface="メイリオ" panose="020B0604030504040204" pitchFamily="50" charset="-128"/>
                    </a:rPr>
                    <a:t>回復</a:t>
                  </a:r>
                  <a:endParaRPr kumimoji="1" lang="ja-JP" altLang="en-US" sz="1400" dirty="0">
                    <a:latin typeface="メイリオ" panose="020B0604030504040204" pitchFamily="50" charset="-128"/>
                    <a:ea typeface="メイリオ" panose="020B0604030504040204" pitchFamily="50" charset="-128"/>
                  </a:endParaRPr>
                </a:p>
              </p:txBody>
            </p:sp>
            <p:sp>
              <p:nvSpPr>
                <p:cNvPr id="23" name="テキスト ボックス 22"/>
                <p:cNvSpPr txBox="1"/>
                <p:nvPr/>
              </p:nvSpPr>
              <p:spPr>
                <a:xfrm>
                  <a:off x="2261574" y="4218899"/>
                  <a:ext cx="808235" cy="307776"/>
                </a:xfrm>
                <a:prstGeom prst="rect">
                  <a:avLst/>
                </a:prstGeom>
                <a:noFill/>
              </p:spPr>
              <p:txBody>
                <a:bodyPr wrap="none" rtlCol="0">
                  <a:spAutoFit/>
                </a:bodyPr>
                <a:lstStyle/>
                <a:p>
                  <a:r>
                    <a:rPr kumimoji="1" lang="en-US" altLang="ja-JP" sz="1400" dirty="0" smtClean="0">
                      <a:latin typeface="メイリオ" panose="020B0604030504040204" pitchFamily="50" charset="-128"/>
                      <a:ea typeface="メイリオ" panose="020B0604030504040204" pitchFamily="50" charset="-128"/>
                    </a:rPr>
                    <a:t>HIGP</a:t>
                  </a:r>
                  <a:r>
                    <a:rPr kumimoji="1" lang="ja-JP" altLang="en-US" sz="1400" dirty="0" smtClean="0">
                      <a:latin typeface="メイリオ" panose="020B0604030504040204" pitchFamily="50" charset="-128"/>
                      <a:ea typeface="メイリオ" panose="020B0604030504040204" pitchFamily="50" charset="-128"/>
                    </a:rPr>
                    <a:t>前</a:t>
                  </a:r>
                  <a:endParaRPr kumimoji="1" lang="ja-JP" altLang="en-US" sz="1400" dirty="0">
                    <a:latin typeface="メイリオ" panose="020B0604030504040204" pitchFamily="50" charset="-128"/>
                    <a:ea typeface="メイリオ" panose="020B0604030504040204" pitchFamily="50" charset="-128"/>
                  </a:endParaRPr>
                </a:p>
              </p:txBody>
            </p:sp>
          </p:grpSp>
          <p:grpSp>
            <p:nvGrpSpPr>
              <p:cNvPr id="47" name="グループ化 46"/>
              <p:cNvGrpSpPr/>
              <p:nvPr/>
            </p:nvGrpSpPr>
            <p:grpSpPr>
              <a:xfrm>
                <a:off x="4556796" y="2684567"/>
                <a:ext cx="2616667" cy="1855250"/>
                <a:chOff x="4663500" y="2370554"/>
                <a:chExt cx="4341863" cy="3078435"/>
              </a:xfrm>
            </p:grpSpPr>
            <p:pic>
              <p:nvPicPr>
                <p:cNvPr id="15" name="図 14"/>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4663500" y="2370554"/>
                  <a:ext cx="4341863" cy="3078435"/>
                </a:xfrm>
                <a:prstGeom prst="rect">
                  <a:avLst/>
                </a:prstGeom>
              </p:spPr>
            </p:pic>
            <p:sp>
              <p:nvSpPr>
                <p:cNvPr id="20" name="正方形/長方形 19"/>
                <p:cNvSpPr/>
                <p:nvPr/>
              </p:nvSpPr>
              <p:spPr>
                <a:xfrm>
                  <a:off x="7217180" y="2712108"/>
                  <a:ext cx="1164213" cy="50904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4" name="テキスト ボックス 23"/>
                <p:cNvSpPr txBox="1"/>
                <p:nvPr/>
              </p:nvSpPr>
              <p:spPr>
                <a:xfrm>
                  <a:off x="6113580" y="3020303"/>
                  <a:ext cx="2082335" cy="510697"/>
                </a:xfrm>
                <a:prstGeom prst="rect">
                  <a:avLst/>
                </a:prstGeom>
                <a:noFill/>
              </p:spPr>
              <p:txBody>
                <a:bodyPr wrap="square" rtlCol="0">
                  <a:spAutoFit/>
                </a:bodyPr>
                <a:lstStyle/>
                <a:p>
                  <a:r>
                    <a:rPr kumimoji="1" lang="en-US" altLang="ja-JP" sz="1400" dirty="0" err="1" smtClean="0">
                      <a:latin typeface="メイリオ" panose="020B0604030504040204" pitchFamily="50" charset="-128"/>
                      <a:ea typeface="メイリオ" panose="020B0604030504040204" pitchFamily="50" charset="-128"/>
                    </a:rPr>
                    <a:t>Wp</a:t>
                  </a:r>
                  <a:r>
                    <a:rPr kumimoji="1" lang="ja-JP" altLang="en-US" sz="1400" dirty="0" smtClean="0">
                      <a:latin typeface="メイリオ" panose="020B0604030504040204" pitchFamily="50" charset="-128"/>
                      <a:ea typeface="メイリオ" panose="020B0604030504040204" pitchFamily="50" charset="-128"/>
                    </a:rPr>
                    <a:t>回復</a:t>
                  </a:r>
                  <a:endParaRPr kumimoji="1" lang="ja-JP" altLang="en-US" sz="1400" dirty="0">
                    <a:latin typeface="メイリオ" panose="020B0604030504040204" pitchFamily="50" charset="-128"/>
                    <a:ea typeface="メイリオ" panose="020B0604030504040204" pitchFamily="50" charset="-128"/>
                  </a:endParaRPr>
                </a:p>
              </p:txBody>
            </p:sp>
            <p:sp>
              <p:nvSpPr>
                <p:cNvPr id="25" name="テキスト ボックス 24"/>
                <p:cNvSpPr txBox="1"/>
                <p:nvPr/>
              </p:nvSpPr>
              <p:spPr>
                <a:xfrm>
                  <a:off x="6446573" y="4333334"/>
                  <a:ext cx="1612787" cy="510697"/>
                </a:xfrm>
                <a:prstGeom prst="rect">
                  <a:avLst/>
                </a:prstGeom>
                <a:noFill/>
              </p:spPr>
              <p:txBody>
                <a:bodyPr wrap="square" rtlCol="0">
                  <a:spAutoFit/>
                </a:bodyPr>
                <a:lstStyle/>
                <a:p>
                  <a:r>
                    <a:rPr kumimoji="1" lang="en-US" altLang="ja-JP" sz="1400" dirty="0" smtClean="0">
                      <a:latin typeface="メイリオ" panose="020B0604030504040204" pitchFamily="50" charset="-128"/>
                      <a:ea typeface="メイリオ" panose="020B0604030504040204" pitchFamily="50" charset="-128"/>
                    </a:rPr>
                    <a:t>SMBI</a:t>
                  </a:r>
                  <a:r>
                    <a:rPr kumimoji="1" lang="ja-JP" altLang="en-US" sz="1400" dirty="0" smtClean="0">
                      <a:latin typeface="メイリオ" panose="020B0604030504040204" pitchFamily="50" charset="-128"/>
                      <a:ea typeface="メイリオ" panose="020B0604030504040204" pitchFamily="50" charset="-128"/>
                    </a:rPr>
                    <a:t>前</a:t>
                  </a:r>
                  <a:endParaRPr kumimoji="1" lang="ja-JP" altLang="en-US" sz="1400" dirty="0">
                    <a:latin typeface="メイリオ" panose="020B0604030504040204" pitchFamily="50" charset="-128"/>
                    <a:ea typeface="メイリオ" panose="020B0604030504040204" pitchFamily="50" charset="-128"/>
                  </a:endParaRPr>
                </a:p>
              </p:txBody>
            </p:sp>
          </p:grpSp>
          <p:grpSp>
            <p:nvGrpSpPr>
              <p:cNvPr id="49" name="グループ化 48"/>
              <p:cNvGrpSpPr/>
              <p:nvPr/>
            </p:nvGrpSpPr>
            <p:grpSpPr>
              <a:xfrm>
                <a:off x="101279" y="867967"/>
                <a:ext cx="5950414" cy="1795791"/>
                <a:chOff x="101279" y="867967"/>
                <a:chExt cx="5950414" cy="1795791"/>
              </a:xfrm>
            </p:grpSpPr>
            <p:pic>
              <p:nvPicPr>
                <p:cNvPr id="34" name="図 33"/>
                <p:cNvPicPr>
                  <a:picLocks noChangeAspect="1"/>
                </p:cNvPicPr>
                <p:nvPr/>
              </p:nvPicPr>
              <p:blipFill>
                <a:blip r:embed="rId5" cstate="print"/>
                <a:stretch>
                  <a:fillRect/>
                </a:stretch>
              </p:blipFill>
              <p:spPr>
                <a:xfrm>
                  <a:off x="101279" y="1172376"/>
                  <a:ext cx="5950414" cy="1491382"/>
                </a:xfrm>
                <a:prstGeom prst="rect">
                  <a:avLst/>
                </a:prstGeom>
              </p:spPr>
            </p:pic>
            <p:cxnSp>
              <p:nvCxnSpPr>
                <p:cNvPr id="35" name="直線コネクタ 34"/>
                <p:cNvCxnSpPr/>
                <p:nvPr/>
              </p:nvCxnSpPr>
              <p:spPr>
                <a:xfrm flipV="1">
                  <a:off x="3564902" y="1426806"/>
                  <a:ext cx="0" cy="622023"/>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6" name="直線コネクタ 35"/>
                <p:cNvCxnSpPr/>
                <p:nvPr/>
              </p:nvCxnSpPr>
              <p:spPr>
                <a:xfrm flipV="1">
                  <a:off x="1784807" y="1426806"/>
                  <a:ext cx="0" cy="622023"/>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13" name="テキスト ボックス 12"/>
                <p:cNvSpPr txBox="1"/>
                <p:nvPr/>
              </p:nvSpPr>
              <p:spPr>
                <a:xfrm>
                  <a:off x="1054082" y="867967"/>
                  <a:ext cx="1552028" cy="323165"/>
                </a:xfrm>
                <a:prstGeom prst="rect">
                  <a:avLst/>
                </a:prstGeom>
                <a:noFill/>
              </p:spPr>
              <p:txBody>
                <a:bodyPr wrap="none" rtlCol="0">
                  <a:spAutoFit/>
                </a:bodyPr>
                <a:lstStyle/>
                <a:p>
                  <a:r>
                    <a:rPr lang="en-US" altLang="ja-JP" sz="1500" dirty="0" smtClean="0">
                      <a:latin typeface="メイリオ" panose="020B0604030504040204" pitchFamily="50" charset="-128"/>
                      <a:ea typeface="メイリオ" panose="020B0604030504040204" pitchFamily="50" charset="-128"/>
                    </a:rPr>
                    <a:t>HJ58342 HIGP</a:t>
                  </a:r>
                  <a:endParaRPr lang="ja-JP" altLang="en-US" sz="1500" dirty="0">
                    <a:latin typeface="メイリオ" panose="020B0604030504040204" pitchFamily="50" charset="-128"/>
                    <a:ea typeface="メイリオ" panose="020B0604030504040204" pitchFamily="50" charset="-128"/>
                  </a:endParaRPr>
                </a:p>
              </p:txBody>
            </p:sp>
            <p:sp>
              <p:nvSpPr>
                <p:cNvPr id="39" name="テキスト ボックス 38"/>
                <p:cNvSpPr txBox="1"/>
                <p:nvPr/>
              </p:nvSpPr>
              <p:spPr>
                <a:xfrm>
                  <a:off x="3109623" y="1172376"/>
                  <a:ext cx="832279" cy="307777"/>
                </a:xfrm>
                <a:prstGeom prst="rect">
                  <a:avLst/>
                </a:prstGeom>
                <a:noFill/>
              </p:spPr>
              <p:txBody>
                <a:bodyPr wrap="none" rtlCol="0">
                  <a:spAutoFit/>
                </a:bodyPr>
                <a:lstStyle/>
                <a:p>
                  <a:r>
                    <a:rPr kumimoji="1" lang="en-US" altLang="ja-JP" sz="1400" dirty="0" err="1" smtClean="0">
                      <a:latin typeface="メイリオ" panose="020B0604030504040204" pitchFamily="50" charset="-128"/>
                      <a:ea typeface="メイリオ" panose="020B0604030504040204" pitchFamily="50" charset="-128"/>
                    </a:rPr>
                    <a:t>Wp</a:t>
                  </a:r>
                  <a:r>
                    <a:rPr kumimoji="1" lang="ja-JP" altLang="en-US" sz="1400" dirty="0" smtClean="0">
                      <a:latin typeface="メイリオ" panose="020B0604030504040204" pitchFamily="50" charset="-128"/>
                      <a:ea typeface="メイリオ" panose="020B0604030504040204" pitchFamily="50" charset="-128"/>
                    </a:rPr>
                    <a:t>回復</a:t>
                  </a:r>
                  <a:endParaRPr kumimoji="1" lang="ja-JP" altLang="en-US" sz="1400" dirty="0">
                    <a:latin typeface="メイリオ" panose="020B0604030504040204" pitchFamily="50" charset="-128"/>
                    <a:ea typeface="メイリオ" panose="020B0604030504040204" pitchFamily="50" charset="-128"/>
                  </a:endParaRPr>
                </a:p>
              </p:txBody>
            </p:sp>
            <p:sp>
              <p:nvSpPr>
                <p:cNvPr id="42" name="テキスト ボックス 41"/>
                <p:cNvSpPr txBox="1"/>
                <p:nvPr/>
              </p:nvSpPr>
              <p:spPr>
                <a:xfrm>
                  <a:off x="1430176" y="1194975"/>
                  <a:ext cx="808235" cy="307777"/>
                </a:xfrm>
                <a:prstGeom prst="rect">
                  <a:avLst/>
                </a:prstGeom>
                <a:noFill/>
              </p:spPr>
              <p:txBody>
                <a:bodyPr wrap="none" rtlCol="0">
                  <a:spAutoFit/>
                </a:bodyPr>
                <a:lstStyle/>
                <a:p>
                  <a:r>
                    <a:rPr kumimoji="1" lang="en-US" altLang="ja-JP" sz="1400" dirty="0" smtClean="0">
                      <a:latin typeface="メイリオ" panose="020B0604030504040204" pitchFamily="50" charset="-128"/>
                      <a:ea typeface="メイリオ" panose="020B0604030504040204" pitchFamily="50" charset="-128"/>
                    </a:rPr>
                    <a:t>HIGP</a:t>
                  </a:r>
                  <a:r>
                    <a:rPr kumimoji="1" lang="ja-JP" altLang="en-US" sz="1400" dirty="0" smtClean="0">
                      <a:latin typeface="メイリオ" panose="020B0604030504040204" pitchFamily="50" charset="-128"/>
                      <a:ea typeface="メイリオ" panose="020B0604030504040204" pitchFamily="50" charset="-128"/>
                    </a:rPr>
                    <a:t>前</a:t>
                  </a:r>
                  <a:endParaRPr kumimoji="1" lang="ja-JP" altLang="en-US" sz="1400" dirty="0">
                    <a:latin typeface="メイリオ" panose="020B0604030504040204" pitchFamily="50" charset="-128"/>
                    <a:ea typeface="メイリオ" panose="020B0604030504040204" pitchFamily="50" charset="-128"/>
                  </a:endParaRPr>
                </a:p>
              </p:txBody>
            </p:sp>
          </p:grpSp>
          <p:grpSp>
            <p:nvGrpSpPr>
              <p:cNvPr id="53" name="グループ化 52"/>
              <p:cNvGrpSpPr/>
              <p:nvPr/>
            </p:nvGrpSpPr>
            <p:grpSpPr>
              <a:xfrm>
                <a:off x="2262458" y="2701730"/>
                <a:ext cx="2497942" cy="1836881"/>
                <a:chOff x="2344225" y="3001345"/>
                <a:chExt cx="2573631" cy="1892540"/>
              </a:xfrm>
            </p:grpSpPr>
            <p:pic>
              <p:nvPicPr>
                <p:cNvPr id="51" name="図 50"/>
                <p:cNvPicPr>
                  <a:picLocks noChangeAspect="1"/>
                </p:cNvPicPr>
                <p:nvPr/>
              </p:nvPicPr>
              <p:blipFill>
                <a:blip r:embed="rId6" cstate="print">
                  <a:extLst>
                    <a:ext uri="{28A0092B-C50C-407E-A947-70E740481C1C}">
                      <a14:useLocalDpi xmlns:a14="http://schemas.microsoft.com/office/drawing/2010/main" xmlns="" val="0"/>
                    </a:ext>
                  </a:extLst>
                </a:blip>
                <a:stretch>
                  <a:fillRect/>
                </a:stretch>
              </p:blipFill>
              <p:spPr>
                <a:xfrm>
                  <a:off x="2344225" y="3001345"/>
                  <a:ext cx="2573631" cy="1892540"/>
                </a:xfrm>
                <a:prstGeom prst="rect">
                  <a:avLst/>
                </a:prstGeom>
              </p:spPr>
            </p:pic>
            <p:sp>
              <p:nvSpPr>
                <p:cNvPr id="52" name="正方形/長方形 51"/>
                <p:cNvSpPr/>
                <p:nvPr/>
              </p:nvSpPr>
              <p:spPr>
                <a:xfrm>
                  <a:off x="2928282" y="3176799"/>
                  <a:ext cx="657168" cy="31607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55" name="グループ化 54"/>
              <p:cNvGrpSpPr/>
              <p:nvPr/>
            </p:nvGrpSpPr>
            <p:grpSpPr>
              <a:xfrm>
                <a:off x="6822421" y="2697912"/>
                <a:ext cx="2508438" cy="1844600"/>
                <a:chOff x="6959880" y="2756930"/>
                <a:chExt cx="2533522" cy="1863046"/>
              </a:xfrm>
            </p:grpSpPr>
            <p:pic>
              <p:nvPicPr>
                <p:cNvPr id="50" name="図 49"/>
                <p:cNvPicPr>
                  <a:picLocks noChangeAspect="1"/>
                </p:cNvPicPr>
                <p:nvPr/>
              </p:nvPicPr>
              <p:blipFill>
                <a:blip r:embed="rId7" cstate="print">
                  <a:extLst>
                    <a:ext uri="{28A0092B-C50C-407E-A947-70E740481C1C}">
                      <a14:useLocalDpi xmlns:a14="http://schemas.microsoft.com/office/drawing/2010/main" xmlns="" val="0"/>
                    </a:ext>
                  </a:extLst>
                </a:blip>
                <a:stretch>
                  <a:fillRect/>
                </a:stretch>
              </p:blipFill>
              <p:spPr>
                <a:xfrm>
                  <a:off x="6959880" y="2756930"/>
                  <a:ext cx="2533522" cy="1863046"/>
                </a:xfrm>
                <a:prstGeom prst="rect">
                  <a:avLst/>
                </a:prstGeom>
              </p:spPr>
            </p:pic>
            <p:sp>
              <p:nvSpPr>
                <p:cNvPr id="54" name="正方形/長方形 53"/>
                <p:cNvSpPr/>
                <p:nvPr/>
              </p:nvSpPr>
              <p:spPr>
                <a:xfrm>
                  <a:off x="8501674" y="2970996"/>
                  <a:ext cx="657168" cy="31607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sp>
          <p:nvSpPr>
            <p:cNvPr id="57" name="テキスト ボックス 56"/>
            <p:cNvSpPr txBox="1"/>
            <p:nvPr/>
          </p:nvSpPr>
          <p:spPr>
            <a:xfrm>
              <a:off x="3246415" y="3867455"/>
              <a:ext cx="648318" cy="246880"/>
            </a:xfrm>
            <a:prstGeom prst="rect">
              <a:avLst/>
            </a:prstGeom>
            <a:noFill/>
          </p:spPr>
          <p:txBody>
            <a:bodyPr wrap="none" rtlCol="0">
              <a:spAutoFit/>
            </a:bodyPr>
            <a:lstStyle/>
            <a:p>
              <a:r>
                <a:rPr kumimoji="1" lang="en-US" altLang="ja-JP" sz="1400" dirty="0" smtClean="0">
                  <a:latin typeface="メイリオ" panose="020B0604030504040204" pitchFamily="50" charset="-128"/>
                  <a:ea typeface="メイリオ" panose="020B0604030504040204" pitchFamily="50" charset="-128"/>
                </a:rPr>
                <a:t>HIGP</a:t>
              </a:r>
              <a:r>
                <a:rPr kumimoji="1" lang="ja-JP" altLang="en-US" sz="1400" dirty="0" smtClean="0">
                  <a:latin typeface="メイリオ" panose="020B0604030504040204" pitchFamily="50" charset="-128"/>
                  <a:ea typeface="メイリオ" panose="020B0604030504040204" pitchFamily="50" charset="-128"/>
                </a:rPr>
                <a:t>前</a:t>
              </a:r>
              <a:endParaRPr kumimoji="1" lang="ja-JP" altLang="en-US" sz="1400" dirty="0">
                <a:latin typeface="メイリオ" panose="020B0604030504040204" pitchFamily="50" charset="-128"/>
                <a:ea typeface="メイリオ" panose="020B0604030504040204" pitchFamily="50" charset="-128"/>
              </a:endParaRPr>
            </a:p>
          </p:txBody>
        </p:sp>
        <p:sp>
          <p:nvSpPr>
            <p:cNvPr id="58" name="テキスト ボックス 57"/>
            <p:cNvSpPr txBox="1"/>
            <p:nvPr/>
          </p:nvSpPr>
          <p:spPr>
            <a:xfrm>
              <a:off x="3215460" y="2851128"/>
              <a:ext cx="667605" cy="246880"/>
            </a:xfrm>
            <a:prstGeom prst="rect">
              <a:avLst/>
            </a:prstGeom>
            <a:noFill/>
          </p:spPr>
          <p:txBody>
            <a:bodyPr wrap="none" rtlCol="0">
              <a:spAutoFit/>
            </a:bodyPr>
            <a:lstStyle/>
            <a:p>
              <a:r>
                <a:rPr kumimoji="1" lang="en-US" altLang="ja-JP" sz="1400" dirty="0" err="1" smtClean="0">
                  <a:latin typeface="メイリオ" panose="020B0604030504040204" pitchFamily="50" charset="-128"/>
                  <a:ea typeface="メイリオ" panose="020B0604030504040204" pitchFamily="50" charset="-128"/>
                </a:rPr>
                <a:t>Wp</a:t>
              </a:r>
              <a:r>
                <a:rPr kumimoji="1" lang="ja-JP" altLang="en-US" sz="1400" dirty="0" smtClean="0">
                  <a:latin typeface="メイリオ" panose="020B0604030504040204" pitchFamily="50" charset="-128"/>
                  <a:ea typeface="メイリオ" panose="020B0604030504040204" pitchFamily="50" charset="-128"/>
                </a:rPr>
                <a:t>回復</a:t>
              </a:r>
              <a:endParaRPr kumimoji="1" lang="ja-JP" altLang="en-US" sz="1400" dirty="0">
                <a:latin typeface="メイリオ" panose="020B0604030504040204" pitchFamily="50" charset="-128"/>
                <a:ea typeface="メイリオ" panose="020B0604030504040204" pitchFamily="50" charset="-128"/>
              </a:endParaRPr>
            </a:p>
          </p:txBody>
        </p:sp>
        <p:sp>
          <p:nvSpPr>
            <p:cNvPr id="59" name="テキスト ボックス 58"/>
            <p:cNvSpPr txBox="1"/>
            <p:nvPr/>
          </p:nvSpPr>
          <p:spPr>
            <a:xfrm>
              <a:off x="7759929" y="2890408"/>
              <a:ext cx="1254940" cy="307777"/>
            </a:xfrm>
            <a:prstGeom prst="rect">
              <a:avLst/>
            </a:prstGeom>
            <a:noFill/>
          </p:spPr>
          <p:txBody>
            <a:bodyPr wrap="square" rtlCol="0">
              <a:spAutoFit/>
            </a:bodyPr>
            <a:lstStyle/>
            <a:p>
              <a:r>
                <a:rPr kumimoji="1" lang="en-US" altLang="ja-JP" sz="1400" dirty="0" err="1" smtClean="0">
                  <a:latin typeface="メイリオ" panose="020B0604030504040204" pitchFamily="50" charset="-128"/>
                  <a:ea typeface="メイリオ" panose="020B0604030504040204" pitchFamily="50" charset="-128"/>
                </a:rPr>
                <a:t>Wp</a:t>
              </a:r>
              <a:r>
                <a:rPr kumimoji="1" lang="ja-JP" altLang="en-US" sz="1400" dirty="0" smtClean="0">
                  <a:latin typeface="メイリオ" panose="020B0604030504040204" pitchFamily="50" charset="-128"/>
                  <a:ea typeface="メイリオ" panose="020B0604030504040204" pitchFamily="50" charset="-128"/>
                </a:rPr>
                <a:t>回復</a:t>
              </a:r>
              <a:endParaRPr kumimoji="1" lang="ja-JP" altLang="en-US" sz="1400" dirty="0">
                <a:latin typeface="メイリオ" panose="020B0604030504040204" pitchFamily="50" charset="-128"/>
                <a:ea typeface="メイリオ" panose="020B0604030504040204" pitchFamily="50" charset="-128"/>
              </a:endParaRPr>
            </a:p>
          </p:txBody>
        </p:sp>
        <p:sp>
          <p:nvSpPr>
            <p:cNvPr id="60" name="テキスト ボックス 59"/>
            <p:cNvSpPr txBox="1"/>
            <p:nvPr/>
          </p:nvSpPr>
          <p:spPr>
            <a:xfrm>
              <a:off x="7813987" y="3863249"/>
              <a:ext cx="971962" cy="307777"/>
            </a:xfrm>
            <a:prstGeom prst="rect">
              <a:avLst/>
            </a:prstGeom>
            <a:noFill/>
          </p:spPr>
          <p:txBody>
            <a:bodyPr wrap="square" rtlCol="0">
              <a:spAutoFit/>
            </a:bodyPr>
            <a:lstStyle/>
            <a:p>
              <a:r>
                <a:rPr kumimoji="1" lang="en-US" altLang="ja-JP" sz="1400" dirty="0" smtClean="0">
                  <a:latin typeface="メイリオ" panose="020B0604030504040204" pitchFamily="50" charset="-128"/>
                  <a:ea typeface="メイリオ" panose="020B0604030504040204" pitchFamily="50" charset="-128"/>
                </a:rPr>
                <a:t>SMBI</a:t>
              </a:r>
              <a:r>
                <a:rPr kumimoji="1" lang="ja-JP" altLang="en-US" sz="1400" dirty="0" smtClean="0">
                  <a:latin typeface="メイリオ" panose="020B0604030504040204" pitchFamily="50" charset="-128"/>
                  <a:ea typeface="メイリオ" panose="020B0604030504040204" pitchFamily="50" charset="-128"/>
                </a:rPr>
                <a:t>前</a:t>
              </a:r>
              <a:endParaRPr kumimoji="1" lang="ja-JP" altLang="en-US" sz="1400" dirty="0">
                <a:latin typeface="メイリオ" panose="020B0604030504040204" pitchFamily="50" charset="-128"/>
                <a:ea typeface="メイリオ" panose="020B0604030504040204" pitchFamily="50" charset="-128"/>
              </a:endParaRPr>
            </a:p>
          </p:txBody>
        </p:sp>
      </p:grpSp>
    </p:spTree>
    <p:extLst>
      <p:ext uri="{BB962C8B-B14F-4D97-AF65-F5344CB8AC3E}">
        <p14:creationId xmlns:p14="http://schemas.microsoft.com/office/powerpoint/2010/main" xmlns="" val="301075036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t>目次</a:t>
            </a:r>
            <a:endParaRPr kumimoji="1" lang="ja-JP" altLang="en-US" dirty="0"/>
          </a:p>
        </p:txBody>
      </p:sp>
      <p:sp>
        <p:nvSpPr>
          <p:cNvPr id="3" name="コンテンツ プレースホルダー 2"/>
          <p:cNvSpPr>
            <a:spLocks noGrp="1"/>
          </p:cNvSpPr>
          <p:nvPr>
            <p:ph idx="1"/>
          </p:nvPr>
        </p:nvSpPr>
        <p:spPr>
          <a:xfrm>
            <a:off x="250371" y="940526"/>
            <a:ext cx="8643258" cy="5780950"/>
          </a:xfrm>
        </p:spPr>
        <p:txBody>
          <a:bodyPr>
            <a:normAutofit/>
          </a:bodyPr>
          <a:lstStyle/>
          <a:p>
            <a:pPr marL="385754" indent="-385754">
              <a:buFont typeface="+mj-lt"/>
              <a:buAutoNum type="arabicPeriod"/>
            </a:pPr>
            <a:r>
              <a:rPr lang="ja-JP" altLang="en-US" sz="2400" dirty="0"/>
              <a:t>背景・目的</a:t>
            </a:r>
            <a:endParaRPr lang="en-US" altLang="ja-JP" sz="2400" dirty="0"/>
          </a:p>
          <a:p>
            <a:pPr marL="385754" indent="-385754">
              <a:buFont typeface="+mj-lt"/>
              <a:buAutoNum type="arabicPeriod"/>
            </a:pPr>
            <a:r>
              <a:rPr lang="en-US" altLang="ja-JP" sz="2400" dirty="0"/>
              <a:t>FIR</a:t>
            </a:r>
            <a:r>
              <a:rPr lang="ja-JP" altLang="en-US" sz="2400" dirty="0"/>
              <a:t>レーザー干渉計システムの設計概要</a:t>
            </a:r>
            <a:endParaRPr lang="en-US" altLang="ja-JP" sz="2400" dirty="0"/>
          </a:p>
          <a:p>
            <a:pPr lvl="1"/>
            <a:r>
              <a:rPr lang="en-US" altLang="ja-JP" sz="2000" dirty="0"/>
              <a:t>FIR</a:t>
            </a:r>
            <a:r>
              <a:rPr lang="ja-JP" altLang="en-US" sz="2000" dirty="0"/>
              <a:t>レーザー干渉計の概要</a:t>
            </a:r>
            <a:endParaRPr lang="en-US" altLang="ja-JP" sz="2000" dirty="0"/>
          </a:p>
          <a:p>
            <a:pPr lvl="1"/>
            <a:r>
              <a:rPr lang="en-US" altLang="ja-JP" sz="2000" dirty="0"/>
              <a:t>HCN</a:t>
            </a:r>
            <a:r>
              <a:rPr lang="ja-JP" altLang="en-US" sz="2000" dirty="0"/>
              <a:t>レーザーの</a:t>
            </a:r>
            <a:r>
              <a:rPr lang="ja-JP" altLang="en-US" sz="2000" dirty="0" smtClean="0"/>
              <a:t>開発</a:t>
            </a:r>
            <a:endParaRPr lang="en-US" altLang="ja-JP" sz="2000" dirty="0" smtClean="0"/>
          </a:p>
          <a:p>
            <a:pPr lvl="1"/>
            <a:r>
              <a:rPr lang="ja-JP" altLang="en-US" sz="2000" dirty="0"/>
              <a:t>２視線による線平均電子密度からの密度分布推定手法</a:t>
            </a:r>
            <a:endParaRPr lang="en-US" altLang="ja-JP" sz="2000" dirty="0"/>
          </a:p>
          <a:p>
            <a:pPr marL="385754" indent="-385754">
              <a:buFont typeface="+mj-lt"/>
              <a:buAutoNum type="arabicPeriod"/>
            </a:pPr>
            <a:r>
              <a:rPr lang="en-US" altLang="ja-JP" sz="2400" dirty="0"/>
              <a:t>HIGP</a:t>
            </a:r>
            <a:r>
              <a:rPr lang="ja-JP" altLang="en-US" sz="2400" dirty="0"/>
              <a:t>及び</a:t>
            </a:r>
            <a:r>
              <a:rPr lang="en-US" altLang="ja-JP" sz="2400" dirty="0"/>
              <a:t>SMBI</a:t>
            </a:r>
            <a:r>
              <a:rPr lang="ja-JP" altLang="en-US" sz="2400" dirty="0"/>
              <a:t>プラズマの初期計測結果</a:t>
            </a:r>
            <a:endParaRPr lang="en-US" altLang="ja-JP" sz="2400" dirty="0"/>
          </a:p>
          <a:p>
            <a:pPr lvl="1"/>
            <a:r>
              <a:rPr lang="en-US" altLang="ja-JP" sz="2000" dirty="0"/>
              <a:t>HIGP</a:t>
            </a:r>
            <a:r>
              <a:rPr lang="ja-JP" altLang="en-US" sz="2000" dirty="0"/>
              <a:t>プラズマの線平均電子密度</a:t>
            </a:r>
            <a:endParaRPr lang="en-US" altLang="ja-JP" sz="2000" dirty="0"/>
          </a:p>
          <a:p>
            <a:pPr lvl="1"/>
            <a:r>
              <a:rPr lang="en-US" altLang="ja-JP" sz="2000" dirty="0"/>
              <a:t>SMBI</a:t>
            </a:r>
            <a:r>
              <a:rPr lang="ja-JP" altLang="en-US" sz="2000" dirty="0"/>
              <a:t>プラズマの線平均電子密度</a:t>
            </a:r>
            <a:endParaRPr lang="en-US" altLang="ja-JP" sz="2000" dirty="0"/>
          </a:p>
          <a:p>
            <a:pPr marL="385754" indent="-385754">
              <a:buFont typeface="+mj-lt"/>
              <a:buAutoNum type="arabicPeriod"/>
            </a:pPr>
            <a:r>
              <a:rPr lang="en-US" altLang="ja-JP" sz="2400" dirty="0"/>
              <a:t>HIGP</a:t>
            </a:r>
            <a:r>
              <a:rPr lang="ja-JP" altLang="en-US" sz="2400" dirty="0"/>
              <a:t>及び</a:t>
            </a:r>
            <a:r>
              <a:rPr lang="en-US" altLang="ja-JP" sz="2400" dirty="0"/>
              <a:t>SMBI</a:t>
            </a:r>
            <a:r>
              <a:rPr lang="ja-JP" altLang="en-US" sz="2400" dirty="0"/>
              <a:t>プラズマ</a:t>
            </a:r>
            <a:r>
              <a:rPr lang="ja-JP" altLang="en-US" sz="2400" dirty="0" smtClean="0"/>
              <a:t>の時間変化の比較</a:t>
            </a:r>
            <a:endParaRPr lang="en-US" altLang="ja-JP" sz="2400" dirty="0"/>
          </a:p>
          <a:p>
            <a:pPr lvl="1"/>
            <a:r>
              <a:rPr lang="ja-JP" altLang="en-US" sz="2000" dirty="0"/>
              <a:t>干渉計により得られる密度分布とトムソン散乱計測結果との比較</a:t>
            </a:r>
            <a:endParaRPr lang="en-US" altLang="ja-JP" sz="2000" dirty="0"/>
          </a:p>
          <a:p>
            <a:pPr lvl="1"/>
            <a:r>
              <a:rPr lang="en-US" altLang="ja-JP" sz="2000" dirty="0"/>
              <a:t>HIGP</a:t>
            </a:r>
            <a:r>
              <a:rPr lang="ja-JP" altLang="en-US" sz="2000" dirty="0"/>
              <a:t>入射後のプラズマの変化</a:t>
            </a:r>
            <a:endParaRPr lang="en-US" altLang="ja-JP" sz="2000" dirty="0"/>
          </a:p>
          <a:p>
            <a:pPr lvl="1"/>
            <a:r>
              <a:rPr lang="en-US" altLang="ja-JP" sz="2000" dirty="0"/>
              <a:t>SMBI</a:t>
            </a:r>
            <a:r>
              <a:rPr lang="ja-JP" altLang="en-US" sz="2000" dirty="0"/>
              <a:t>後のプラズマの変化</a:t>
            </a:r>
            <a:endParaRPr lang="en-US" altLang="ja-JP" sz="2000" dirty="0"/>
          </a:p>
          <a:p>
            <a:pPr lvl="1"/>
            <a:r>
              <a:rPr lang="en-US" altLang="ja-JP" sz="2000" dirty="0"/>
              <a:t>HIGP</a:t>
            </a:r>
            <a:r>
              <a:rPr lang="ja-JP" altLang="en-US" sz="2000" dirty="0"/>
              <a:t>プラズマと</a:t>
            </a:r>
            <a:r>
              <a:rPr lang="en-US" altLang="ja-JP" sz="2000" dirty="0"/>
              <a:t>SMBI</a:t>
            </a:r>
            <a:r>
              <a:rPr lang="ja-JP" altLang="en-US" sz="2000" dirty="0"/>
              <a:t>プラズマの比較</a:t>
            </a:r>
            <a:endParaRPr lang="en-US" altLang="ja-JP" sz="2000" dirty="0"/>
          </a:p>
          <a:p>
            <a:pPr marL="385754" indent="-385754">
              <a:buFont typeface="+mj-lt"/>
              <a:buAutoNum type="arabicPeriod"/>
            </a:pPr>
            <a:r>
              <a:rPr lang="ja-JP" altLang="en-US" sz="2400" dirty="0" smtClean="0">
                <a:solidFill>
                  <a:srgbClr val="FF0000"/>
                </a:solidFill>
              </a:rPr>
              <a:t>まとめ</a:t>
            </a:r>
            <a:endParaRPr lang="en-US" altLang="ja-JP" sz="2400" dirty="0">
              <a:solidFill>
                <a:srgbClr val="FF0000"/>
              </a:solidFill>
            </a:endParaRPr>
          </a:p>
          <a:p>
            <a:endParaRPr lang="ja-JP" altLang="en-US" sz="2000" dirty="0"/>
          </a:p>
          <a:p>
            <a:endParaRPr kumimoji="1" lang="ja-JP" altLang="en-US" sz="2000" dirty="0"/>
          </a:p>
        </p:txBody>
      </p:sp>
      <p:sp>
        <p:nvSpPr>
          <p:cNvPr id="4" name="スライド番号プレースホルダー 3"/>
          <p:cNvSpPr>
            <a:spLocks noGrp="1"/>
          </p:cNvSpPr>
          <p:nvPr>
            <p:ph type="sldNum" sz="quarter" idx="12"/>
          </p:nvPr>
        </p:nvSpPr>
        <p:spPr/>
        <p:txBody>
          <a:bodyPr/>
          <a:lstStyle/>
          <a:p>
            <a:fld id="{5C7CE967-C6E2-4D30-8B17-84E51F4B1B8D}" type="slidenum">
              <a:rPr kumimoji="1" lang="ja-JP" altLang="en-US" smtClean="0"/>
              <a:pPr/>
              <a:t>24</a:t>
            </a:fld>
            <a:endParaRPr kumimoji="1" lang="ja-JP" altLang="en-US" dirty="0"/>
          </a:p>
        </p:txBody>
      </p:sp>
    </p:spTree>
    <p:extLst>
      <p:ext uri="{BB962C8B-B14F-4D97-AF65-F5344CB8AC3E}">
        <p14:creationId xmlns:p14="http://schemas.microsoft.com/office/powerpoint/2010/main" xmlns="" val="5581823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smtClean="0"/>
              <a:t>まとめ</a:t>
            </a:r>
            <a:endParaRPr kumimoji="1" lang="ja-JP" altLang="en-US" dirty="0"/>
          </a:p>
        </p:txBody>
      </p:sp>
      <p:sp>
        <p:nvSpPr>
          <p:cNvPr id="3" name="コンテンツ プレースホルダー 2"/>
          <p:cNvSpPr>
            <a:spLocks noGrp="1"/>
          </p:cNvSpPr>
          <p:nvPr>
            <p:ph idx="1"/>
          </p:nvPr>
        </p:nvSpPr>
        <p:spPr>
          <a:xfrm>
            <a:off x="221496" y="987057"/>
            <a:ext cx="8643258" cy="5569710"/>
          </a:xfrm>
        </p:spPr>
        <p:txBody>
          <a:bodyPr>
            <a:noAutofit/>
          </a:bodyPr>
          <a:lstStyle/>
          <a:p>
            <a:r>
              <a:rPr kumimoji="1" lang="ja-JP" altLang="en-US" sz="2000" dirty="0" smtClean="0"/>
              <a:t>ヘリオトロン</a:t>
            </a:r>
            <a:r>
              <a:rPr kumimoji="1" lang="en-US" altLang="ja-JP" sz="2000" dirty="0" smtClean="0"/>
              <a:t>J</a:t>
            </a:r>
            <a:r>
              <a:rPr kumimoji="1" lang="ja-JP" altLang="en-US" sz="2000" dirty="0" smtClean="0"/>
              <a:t>において生成される高密度プラズマの電子密度計測を目的として</a:t>
            </a:r>
            <a:r>
              <a:rPr kumimoji="1" lang="en-US" altLang="ja-JP" sz="2000" dirty="0" smtClean="0"/>
              <a:t>HCN</a:t>
            </a:r>
            <a:r>
              <a:rPr kumimoji="1" lang="ja-JP" altLang="en-US" sz="2000" dirty="0" smtClean="0"/>
              <a:t>レーザーを光源とする</a:t>
            </a:r>
            <a:r>
              <a:rPr kumimoji="1" lang="en-US" altLang="ja-JP" sz="2000" dirty="0" smtClean="0"/>
              <a:t>FIR</a:t>
            </a:r>
            <a:r>
              <a:rPr kumimoji="1" lang="ja-JP" altLang="en-US" sz="2000" dirty="0" smtClean="0"/>
              <a:t>レーザー干渉計を開発し</a:t>
            </a:r>
            <a:r>
              <a:rPr lang="ja-JP" altLang="en-US" sz="2000" dirty="0" smtClean="0"/>
              <a:t>、</a:t>
            </a:r>
            <a:r>
              <a:rPr lang="en-US" altLang="ja-JP" sz="2000" dirty="0" smtClean="0"/>
              <a:t>HIGP</a:t>
            </a:r>
            <a:r>
              <a:rPr lang="ja-JP" altLang="en-US" sz="2000" dirty="0" smtClean="0"/>
              <a:t>プラズマ及び</a:t>
            </a:r>
            <a:r>
              <a:rPr lang="en-US" altLang="ja-JP" sz="2000" dirty="0" smtClean="0"/>
              <a:t>SMBI</a:t>
            </a:r>
            <a:r>
              <a:rPr lang="ja-JP" altLang="en-US" sz="2000" dirty="0" smtClean="0"/>
              <a:t>プラズマの計測を行った。</a:t>
            </a:r>
            <a:endParaRPr lang="en-US" altLang="ja-JP" sz="2000" dirty="0" smtClean="0"/>
          </a:p>
          <a:p>
            <a:r>
              <a:rPr kumimoji="1" lang="en-US" altLang="ja-JP" sz="2000" dirty="0" smtClean="0"/>
              <a:t>HIGP</a:t>
            </a:r>
            <a:r>
              <a:rPr kumimoji="1" lang="ja-JP" altLang="en-US" sz="2000" dirty="0" smtClean="0"/>
              <a:t>及び</a:t>
            </a:r>
            <a:r>
              <a:rPr kumimoji="1" lang="en-US" altLang="ja-JP" sz="2000" dirty="0" smtClean="0"/>
              <a:t>SMBI</a:t>
            </a:r>
            <a:r>
              <a:rPr kumimoji="1" lang="ja-JP" altLang="en-US" sz="2000" dirty="0" smtClean="0"/>
              <a:t>プラズマの時間変化を追うことに成功した。</a:t>
            </a:r>
            <a:endParaRPr kumimoji="1" lang="en-US" altLang="ja-JP" sz="2000" dirty="0" smtClean="0"/>
          </a:p>
          <a:p>
            <a:r>
              <a:rPr lang="ja-JP" altLang="en-US" sz="2000" dirty="0" smtClean="0"/>
              <a:t>入射直後の密度分布はホローになり、蓄積エネルギーの回復時には密度分布がピークになる。</a:t>
            </a:r>
            <a:endParaRPr lang="en-US" altLang="ja-JP" sz="2000" dirty="0"/>
          </a:p>
          <a:p>
            <a:pPr marL="0" indent="0">
              <a:buNone/>
            </a:pPr>
            <a:endParaRPr lang="en-US" altLang="ja-JP" sz="2000" dirty="0" smtClean="0"/>
          </a:p>
          <a:p>
            <a:r>
              <a:rPr lang="en-US" altLang="ja-JP" sz="2000" dirty="0" smtClean="0"/>
              <a:t>HIGP</a:t>
            </a:r>
            <a:r>
              <a:rPr lang="ja-JP" altLang="en-US" sz="2000" dirty="0" smtClean="0"/>
              <a:t>及び</a:t>
            </a:r>
            <a:r>
              <a:rPr lang="en-US" altLang="ja-JP" sz="2000" dirty="0" smtClean="0"/>
              <a:t>SMBI</a:t>
            </a:r>
            <a:r>
              <a:rPr lang="ja-JP" altLang="en-US" sz="2000" dirty="0" smtClean="0"/>
              <a:t>プラズマのいずれも、入射前と蓄積エネルギー最大となる点で蓄積エネルギーと線平均電子密度は概ね比例関係</a:t>
            </a:r>
            <a:r>
              <a:rPr lang="ja-JP" altLang="en-US" sz="2000" dirty="0"/>
              <a:t>に</a:t>
            </a:r>
            <a:r>
              <a:rPr lang="ja-JP" altLang="en-US" sz="2000" dirty="0" smtClean="0"/>
              <a:t>ある。</a:t>
            </a:r>
            <a:endParaRPr lang="en-US" altLang="ja-JP" sz="2000" dirty="0" smtClean="0"/>
          </a:p>
          <a:p>
            <a:r>
              <a:rPr lang="ja-JP" altLang="en-US" sz="2000" dirty="0" smtClean="0"/>
              <a:t>蓄積エネルギーの増加は密度の増加によるものだけでなく、密度分布形状はピークとなることから、温度の上昇も蓄積エネルギーの増加に寄与していると言える。</a:t>
            </a:r>
            <a:endParaRPr lang="en-US" altLang="ja-JP" sz="2000" dirty="0" smtClean="0"/>
          </a:p>
          <a:p>
            <a:endParaRPr lang="en-US" altLang="ja-JP" sz="2000" dirty="0" smtClean="0"/>
          </a:p>
          <a:p>
            <a:r>
              <a:rPr lang="en-US" altLang="ja-JP" sz="2000" dirty="0" smtClean="0"/>
              <a:t>HIGP</a:t>
            </a:r>
            <a:r>
              <a:rPr lang="ja-JP" altLang="en-US" sz="2000" dirty="0" smtClean="0"/>
              <a:t>プラズマと</a:t>
            </a:r>
            <a:r>
              <a:rPr lang="en-US" altLang="ja-JP" sz="2000" dirty="0" smtClean="0"/>
              <a:t>SMBI</a:t>
            </a:r>
            <a:r>
              <a:rPr lang="ja-JP" altLang="en-US" sz="2000" dirty="0" smtClean="0"/>
              <a:t>プラズマには分布の変化や蓄積エネルギーの回復の仕方の差異を詳細に調べるため、多チャンネル化を行い詳細な分布を得る必要があると考えられる。</a:t>
            </a:r>
            <a:endParaRPr lang="en-US" altLang="ja-JP" sz="2000" dirty="0" smtClean="0"/>
          </a:p>
        </p:txBody>
      </p:sp>
      <p:sp>
        <p:nvSpPr>
          <p:cNvPr id="4" name="スライド番号プレースホルダー 3"/>
          <p:cNvSpPr>
            <a:spLocks noGrp="1"/>
          </p:cNvSpPr>
          <p:nvPr>
            <p:ph type="sldNum" sz="quarter" idx="12"/>
          </p:nvPr>
        </p:nvSpPr>
        <p:spPr/>
        <p:txBody>
          <a:bodyPr/>
          <a:lstStyle/>
          <a:p>
            <a:fld id="{5C7CE967-C6E2-4D30-8B17-84E51F4B1B8D}" type="slidenum">
              <a:rPr kumimoji="1" lang="ja-JP" altLang="en-US" smtClean="0"/>
              <a:pPr/>
              <a:t>25</a:t>
            </a:fld>
            <a:endParaRPr kumimoji="1" lang="ja-JP" altLang="en-US" dirty="0"/>
          </a:p>
        </p:txBody>
      </p:sp>
    </p:spTree>
    <p:extLst>
      <p:ext uri="{BB962C8B-B14F-4D97-AF65-F5344CB8AC3E}">
        <p14:creationId xmlns:p14="http://schemas.microsoft.com/office/powerpoint/2010/main" xmlns="" val="168423953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endParaRPr kumimoji="1" lang="ja-JP" altLang="en-US"/>
          </a:p>
        </p:txBody>
      </p:sp>
      <p:sp>
        <p:nvSpPr>
          <p:cNvPr id="3" name="コンテンツ プレースホルダー 2"/>
          <p:cNvSpPr>
            <a:spLocks noGrp="1"/>
          </p:cNvSpPr>
          <p:nvPr>
            <p:ph idx="1"/>
          </p:nvPr>
        </p:nvSpPr>
        <p:spPr/>
        <p:txBody>
          <a:bodyPr/>
          <a:lstStyle/>
          <a:p>
            <a:endParaRPr kumimoji="1" lang="ja-JP" altLang="en-US"/>
          </a:p>
        </p:txBody>
      </p:sp>
      <p:sp>
        <p:nvSpPr>
          <p:cNvPr id="4" name="スライド番号プレースホルダー 3"/>
          <p:cNvSpPr>
            <a:spLocks noGrp="1"/>
          </p:cNvSpPr>
          <p:nvPr>
            <p:ph type="sldNum" sz="quarter" idx="12"/>
          </p:nvPr>
        </p:nvSpPr>
        <p:spPr/>
        <p:txBody>
          <a:bodyPr/>
          <a:lstStyle/>
          <a:p>
            <a:fld id="{5C7CE967-C6E2-4D30-8B17-84E51F4B1B8D}" type="slidenum">
              <a:rPr kumimoji="1" lang="ja-JP" altLang="en-US" smtClean="0"/>
              <a:pPr/>
              <a:t>26</a:t>
            </a:fld>
            <a:endParaRPr kumimoji="1" lang="ja-JP" altLang="en-US"/>
          </a:p>
        </p:txBody>
      </p:sp>
    </p:spTree>
    <p:extLst>
      <p:ext uri="{BB962C8B-B14F-4D97-AF65-F5344CB8AC3E}">
        <p14:creationId xmlns:p14="http://schemas.microsoft.com/office/powerpoint/2010/main" xmlns="" val="268211525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t>目次</a:t>
            </a:r>
            <a:endParaRPr kumimoji="1" lang="ja-JP" altLang="en-US" dirty="0"/>
          </a:p>
        </p:txBody>
      </p:sp>
      <p:sp>
        <p:nvSpPr>
          <p:cNvPr id="3" name="コンテンツ プレースホルダー 2"/>
          <p:cNvSpPr>
            <a:spLocks noGrp="1"/>
          </p:cNvSpPr>
          <p:nvPr>
            <p:ph idx="1"/>
          </p:nvPr>
        </p:nvSpPr>
        <p:spPr>
          <a:xfrm>
            <a:off x="250371" y="940526"/>
            <a:ext cx="8643258" cy="5780950"/>
          </a:xfrm>
        </p:spPr>
        <p:txBody>
          <a:bodyPr>
            <a:normAutofit/>
          </a:bodyPr>
          <a:lstStyle/>
          <a:p>
            <a:pPr marL="385754" indent="-385754">
              <a:buFont typeface="+mj-lt"/>
              <a:buAutoNum type="arabicPeriod"/>
            </a:pPr>
            <a:r>
              <a:rPr lang="ja-JP" altLang="en-US" sz="2400" dirty="0">
                <a:solidFill>
                  <a:srgbClr val="FF0000"/>
                </a:solidFill>
              </a:rPr>
              <a:t>背景・目的</a:t>
            </a:r>
            <a:endParaRPr lang="en-US" altLang="ja-JP" sz="2400" dirty="0">
              <a:solidFill>
                <a:srgbClr val="FF0000"/>
              </a:solidFill>
            </a:endParaRPr>
          </a:p>
          <a:p>
            <a:pPr marL="385754" indent="-385754">
              <a:buFont typeface="+mj-lt"/>
              <a:buAutoNum type="arabicPeriod"/>
            </a:pPr>
            <a:r>
              <a:rPr lang="en-US" altLang="ja-JP" sz="2400" dirty="0"/>
              <a:t>FIR</a:t>
            </a:r>
            <a:r>
              <a:rPr lang="ja-JP" altLang="en-US" sz="2400" dirty="0"/>
              <a:t>レーザー干渉計システムの設計概要</a:t>
            </a:r>
            <a:endParaRPr lang="en-US" altLang="ja-JP" sz="2400" dirty="0"/>
          </a:p>
          <a:p>
            <a:pPr lvl="1"/>
            <a:r>
              <a:rPr lang="en-US" altLang="ja-JP" sz="2000" dirty="0"/>
              <a:t>FIR</a:t>
            </a:r>
            <a:r>
              <a:rPr lang="ja-JP" altLang="en-US" sz="2000" dirty="0"/>
              <a:t>レーザー干渉計の概要</a:t>
            </a:r>
            <a:endParaRPr lang="en-US" altLang="ja-JP" sz="2000" dirty="0"/>
          </a:p>
          <a:p>
            <a:pPr lvl="1"/>
            <a:r>
              <a:rPr lang="en-US" altLang="ja-JP" sz="2000" dirty="0"/>
              <a:t>HCN</a:t>
            </a:r>
            <a:r>
              <a:rPr lang="ja-JP" altLang="en-US" sz="2000" dirty="0"/>
              <a:t>レーザーの</a:t>
            </a:r>
            <a:r>
              <a:rPr lang="ja-JP" altLang="en-US" sz="2000" dirty="0" smtClean="0"/>
              <a:t>開発</a:t>
            </a:r>
            <a:endParaRPr lang="en-US" altLang="ja-JP" sz="2000" dirty="0" smtClean="0"/>
          </a:p>
          <a:p>
            <a:pPr lvl="1"/>
            <a:r>
              <a:rPr lang="ja-JP" altLang="en-US" sz="2000" dirty="0"/>
              <a:t>２視線による線平均電子密度からの密度分布推定手法</a:t>
            </a:r>
            <a:endParaRPr lang="en-US" altLang="ja-JP" sz="2000" dirty="0"/>
          </a:p>
          <a:p>
            <a:pPr marL="385754" indent="-385754">
              <a:buFont typeface="+mj-lt"/>
              <a:buAutoNum type="arabicPeriod"/>
            </a:pPr>
            <a:r>
              <a:rPr lang="en-US" altLang="ja-JP" sz="2400" dirty="0"/>
              <a:t>HIGP</a:t>
            </a:r>
            <a:r>
              <a:rPr lang="ja-JP" altLang="en-US" sz="2400" dirty="0"/>
              <a:t>及び</a:t>
            </a:r>
            <a:r>
              <a:rPr lang="en-US" altLang="ja-JP" sz="2400" dirty="0"/>
              <a:t>SMBI</a:t>
            </a:r>
            <a:r>
              <a:rPr lang="ja-JP" altLang="en-US" sz="2400" dirty="0"/>
              <a:t>プラズマの初期計測結果</a:t>
            </a:r>
            <a:endParaRPr lang="en-US" altLang="ja-JP" sz="2400" dirty="0"/>
          </a:p>
          <a:p>
            <a:pPr lvl="1"/>
            <a:r>
              <a:rPr lang="en-US" altLang="ja-JP" sz="2000" dirty="0"/>
              <a:t>HIGP</a:t>
            </a:r>
            <a:r>
              <a:rPr lang="ja-JP" altLang="en-US" sz="2000" dirty="0"/>
              <a:t>プラズマの線平均電子密度</a:t>
            </a:r>
            <a:endParaRPr lang="en-US" altLang="ja-JP" sz="2000" dirty="0"/>
          </a:p>
          <a:p>
            <a:pPr lvl="1"/>
            <a:r>
              <a:rPr lang="en-US" altLang="ja-JP" sz="2000" dirty="0"/>
              <a:t>SMBI</a:t>
            </a:r>
            <a:r>
              <a:rPr lang="ja-JP" altLang="en-US" sz="2000" dirty="0"/>
              <a:t>プラズマの線平均電子密度</a:t>
            </a:r>
            <a:endParaRPr lang="en-US" altLang="ja-JP" sz="2000" dirty="0"/>
          </a:p>
          <a:p>
            <a:pPr marL="385754" indent="-385754">
              <a:buFont typeface="+mj-lt"/>
              <a:buAutoNum type="arabicPeriod"/>
            </a:pPr>
            <a:r>
              <a:rPr lang="en-US" altLang="ja-JP" sz="2400" dirty="0"/>
              <a:t>HIGP</a:t>
            </a:r>
            <a:r>
              <a:rPr lang="ja-JP" altLang="en-US" sz="2400" dirty="0"/>
              <a:t>及び</a:t>
            </a:r>
            <a:r>
              <a:rPr lang="en-US" altLang="ja-JP" sz="2400" dirty="0"/>
              <a:t>SMBI</a:t>
            </a:r>
            <a:r>
              <a:rPr lang="ja-JP" altLang="en-US" sz="2400" dirty="0"/>
              <a:t>プラズマ</a:t>
            </a:r>
            <a:r>
              <a:rPr lang="ja-JP" altLang="en-US" sz="2400" dirty="0" smtClean="0"/>
              <a:t>の時間変化の比較</a:t>
            </a:r>
            <a:endParaRPr lang="en-US" altLang="ja-JP" sz="2400" dirty="0"/>
          </a:p>
          <a:p>
            <a:pPr lvl="1"/>
            <a:r>
              <a:rPr lang="ja-JP" altLang="en-US" sz="2000" dirty="0"/>
              <a:t>干渉計により得られる密度分布とトムソン散乱計測結果との比較</a:t>
            </a:r>
            <a:endParaRPr lang="en-US" altLang="ja-JP" sz="2000" dirty="0"/>
          </a:p>
          <a:p>
            <a:pPr lvl="1"/>
            <a:r>
              <a:rPr lang="en-US" altLang="ja-JP" sz="2000" dirty="0"/>
              <a:t>HIGP</a:t>
            </a:r>
            <a:r>
              <a:rPr lang="ja-JP" altLang="en-US" sz="2000" dirty="0"/>
              <a:t>入射後のプラズマの変化</a:t>
            </a:r>
            <a:endParaRPr lang="en-US" altLang="ja-JP" sz="2000" dirty="0"/>
          </a:p>
          <a:p>
            <a:pPr lvl="1"/>
            <a:r>
              <a:rPr lang="en-US" altLang="ja-JP" sz="2000" dirty="0"/>
              <a:t>SMBI</a:t>
            </a:r>
            <a:r>
              <a:rPr lang="ja-JP" altLang="en-US" sz="2000" dirty="0"/>
              <a:t>後のプラズマの変化</a:t>
            </a:r>
            <a:endParaRPr lang="en-US" altLang="ja-JP" sz="2000" dirty="0"/>
          </a:p>
          <a:p>
            <a:pPr lvl="1"/>
            <a:r>
              <a:rPr lang="en-US" altLang="ja-JP" sz="2000" dirty="0"/>
              <a:t>HIGP</a:t>
            </a:r>
            <a:r>
              <a:rPr lang="ja-JP" altLang="en-US" sz="2000" dirty="0"/>
              <a:t>プラズマと</a:t>
            </a:r>
            <a:r>
              <a:rPr lang="en-US" altLang="ja-JP" sz="2000" dirty="0"/>
              <a:t>SMBI</a:t>
            </a:r>
            <a:r>
              <a:rPr lang="ja-JP" altLang="en-US" sz="2000" dirty="0"/>
              <a:t>プラズマの比較</a:t>
            </a:r>
            <a:endParaRPr lang="en-US" altLang="ja-JP" sz="2000" dirty="0"/>
          </a:p>
          <a:p>
            <a:pPr marL="385754" indent="-385754">
              <a:buFont typeface="+mj-lt"/>
              <a:buAutoNum type="arabicPeriod"/>
            </a:pPr>
            <a:r>
              <a:rPr lang="ja-JP" altLang="en-US" sz="2400" dirty="0" smtClean="0"/>
              <a:t>まとめ</a:t>
            </a:r>
            <a:endParaRPr lang="en-US" altLang="ja-JP" sz="2400" dirty="0"/>
          </a:p>
          <a:p>
            <a:endParaRPr lang="ja-JP" altLang="en-US" sz="2000" dirty="0"/>
          </a:p>
          <a:p>
            <a:endParaRPr kumimoji="1" lang="ja-JP" altLang="en-US" sz="2000" dirty="0"/>
          </a:p>
        </p:txBody>
      </p:sp>
      <p:sp>
        <p:nvSpPr>
          <p:cNvPr id="4" name="スライド番号プレースホルダー 3"/>
          <p:cNvSpPr>
            <a:spLocks noGrp="1"/>
          </p:cNvSpPr>
          <p:nvPr>
            <p:ph type="sldNum" sz="quarter" idx="12"/>
          </p:nvPr>
        </p:nvSpPr>
        <p:spPr/>
        <p:txBody>
          <a:bodyPr/>
          <a:lstStyle/>
          <a:p>
            <a:fld id="{5C7CE967-C6E2-4D30-8B17-84E51F4B1B8D}" type="slidenum">
              <a:rPr kumimoji="1" lang="ja-JP" altLang="en-US" smtClean="0"/>
              <a:pPr/>
              <a:t>3</a:t>
            </a:fld>
            <a:endParaRPr kumimoji="1" lang="ja-JP" altLang="en-US" dirty="0"/>
          </a:p>
        </p:txBody>
      </p:sp>
    </p:spTree>
    <p:extLst>
      <p:ext uri="{BB962C8B-B14F-4D97-AF65-F5344CB8AC3E}">
        <p14:creationId xmlns:p14="http://schemas.microsoft.com/office/powerpoint/2010/main" xmlns="" val="10043881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背景</a:t>
            </a:r>
            <a:endParaRPr kumimoji="1" lang="ja-JP" altLang="en-US" dirty="0"/>
          </a:p>
        </p:txBody>
      </p:sp>
      <p:sp>
        <p:nvSpPr>
          <p:cNvPr id="27" name="スライド番号プレースホルダー 26"/>
          <p:cNvSpPr>
            <a:spLocks noGrp="1"/>
          </p:cNvSpPr>
          <p:nvPr>
            <p:ph type="sldNum" sz="quarter" idx="12"/>
          </p:nvPr>
        </p:nvSpPr>
        <p:spPr/>
        <p:txBody>
          <a:bodyPr/>
          <a:lstStyle/>
          <a:p>
            <a:fld id="{5C7CE967-C6E2-4D30-8B17-84E51F4B1B8D}" type="slidenum">
              <a:rPr kumimoji="1" lang="ja-JP" altLang="en-US" smtClean="0"/>
              <a:pPr/>
              <a:t>4</a:t>
            </a:fld>
            <a:endParaRPr kumimoji="1" lang="ja-JP" altLang="en-US" dirty="0"/>
          </a:p>
        </p:txBody>
      </p:sp>
      <p:grpSp>
        <p:nvGrpSpPr>
          <p:cNvPr id="36" name="グループ化 35"/>
          <p:cNvGrpSpPr/>
          <p:nvPr/>
        </p:nvGrpSpPr>
        <p:grpSpPr>
          <a:xfrm>
            <a:off x="203578" y="910994"/>
            <a:ext cx="9176818" cy="5886676"/>
            <a:chOff x="203578" y="910994"/>
            <a:chExt cx="9176818" cy="5886676"/>
          </a:xfrm>
        </p:grpSpPr>
        <p:sp>
          <p:nvSpPr>
            <p:cNvPr id="6" name="正方形/長方形 5"/>
            <p:cNvSpPr/>
            <p:nvPr/>
          </p:nvSpPr>
          <p:spPr>
            <a:xfrm>
              <a:off x="3351282" y="6274450"/>
              <a:ext cx="6029114" cy="523220"/>
            </a:xfrm>
            <a:prstGeom prst="rect">
              <a:avLst/>
            </a:prstGeom>
          </p:spPr>
          <p:txBody>
            <a:bodyPr wrap="square">
              <a:spAutoFit/>
            </a:bodyPr>
            <a:lstStyle/>
            <a:p>
              <a:pPr lvl="0" algn="just"/>
              <a:r>
                <a:rPr kumimoji="0" lang="en-US" altLang="ja-JP" sz="1400" kern="0" dirty="0">
                  <a:solidFill>
                    <a:prstClr val="black"/>
                  </a:solidFill>
                  <a:latin typeface="メイリオ" panose="020B0604030504040204" pitchFamily="50" charset="-128"/>
                  <a:ea typeface="メイリオ" panose="020B0604030504040204" pitchFamily="50" charset="-128"/>
                  <a:cs typeface="Times New Roman" panose="02020603050405020304" pitchFamily="18" charset="0"/>
                </a:rPr>
                <a:t>[1] S. Kobayashi, et al. 40th EPS Conf., 1-5 July (2013)P1.148)</a:t>
              </a:r>
            </a:p>
            <a:p>
              <a:pPr lvl="0" algn="just"/>
              <a:r>
                <a:rPr kumimoji="0" lang="en-US" altLang="ja-JP" sz="1400" kern="0" dirty="0">
                  <a:solidFill>
                    <a:prstClr val="black"/>
                  </a:solidFill>
                  <a:latin typeface="メイリオ" panose="020B0604030504040204" pitchFamily="50" charset="-128"/>
                  <a:ea typeface="メイリオ" panose="020B0604030504040204" pitchFamily="50" charset="-128"/>
                  <a:cs typeface="Times New Roman" panose="02020603050405020304" pitchFamily="18" charset="0"/>
                </a:rPr>
                <a:t>[2] T. Mizuuchi, et al. J. </a:t>
              </a:r>
              <a:r>
                <a:rPr kumimoji="0" lang="en-US" altLang="ja-JP" sz="1400" kern="0" dirty="0" err="1">
                  <a:solidFill>
                    <a:prstClr val="black"/>
                  </a:solidFill>
                  <a:latin typeface="メイリオ" panose="020B0604030504040204" pitchFamily="50" charset="-128"/>
                  <a:ea typeface="メイリオ" panose="020B0604030504040204" pitchFamily="50" charset="-128"/>
                  <a:cs typeface="Times New Roman" panose="02020603050405020304" pitchFamily="18" charset="0"/>
                </a:rPr>
                <a:t>Nucl</a:t>
              </a:r>
              <a:r>
                <a:rPr kumimoji="0" lang="en-US" altLang="ja-JP" sz="1400" kern="0" dirty="0">
                  <a:solidFill>
                    <a:prstClr val="black"/>
                  </a:solidFill>
                  <a:latin typeface="メイリオ" panose="020B0604030504040204" pitchFamily="50" charset="-128"/>
                  <a:ea typeface="メイリオ" panose="020B0604030504040204" pitchFamily="50" charset="-128"/>
                  <a:cs typeface="Times New Roman" panose="02020603050405020304" pitchFamily="18" charset="0"/>
                </a:rPr>
                <a:t>. Mater., </a:t>
              </a:r>
              <a:r>
                <a:rPr kumimoji="0" lang="en-US" altLang="ja-JP" sz="1400" b="1" kern="0" dirty="0">
                  <a:solidFill>
                    <a:prstClr val="black"/>
                  </a:solidFill>
                  <a:latin typeface="メイリオ" panose="020B0604030504040204" pitchFamily="50" charset="-128"/>
                  <a:ea typeface="メイリオ" panose="020B0604030504040204" pitchFamily="50" charset="-128"/>
                  <a:cs typeface="Times New Roman" panose="02020603050405020304" pitchFamily="18" charset="0"/>
                </a:rPr>
                <a:t>415 </a:t>
              </a:r>
              <a:r>
                <a:rPr kumimoji="0" lang="en-US" altLang="ja-JP" sz="1400" kern="0" dirty="0">
                  <a:solidFill>
                    <a:prstClr val="black"/>
                  </a:solidFill>
                  <a:latin typeface="メイリオ" panose="020B0604030504040204" pitchFamily="50" charset="-128"/>
                  <a:ea typeface="メイリオ" panose="020B0604030504040204" pitchFamily="50" charset="-128"/>
                  <a:cs typeface="Times New Roman" panose="02020603050405020304" pitchFamily="18" charset="0"/>
                </a:rPr>
                <a:t>(2011) 443</a:t>
              </a:r>
              <a:endParaRPr lang="ja-JP" altLang="en-US" sz="1400" dirty="0">
                <a:solidFill>
                  <a:prstClr val="black"/>
                </a:solidFill>
                <a:latin typeface="メイリオ" panose="020B0604030504040204" pitchFamily="50" charset="-128"/>
                <a:ea typeface="メイリオ" panose="020B0604030504040204" pitchFamily="50" charset="-128"/>
              </a:endParaRPr>
            </a:p>
          </p:txBody>
        </p:sp>
        <p:sp>
          <p:nvSpPr>
            <p:cNvPr id="32" name="正方形/長方形 31"/>
            <p:cNvSpPr/>
            <p:nvPr/>
          </p:nvSpPr>
          <p:spPr>
            <a:xfrm>
              <a:off x="4712633" y="910994"/>
              <a:ext cx="4001726" cy="923330"/>
            </a:xfrm>
            <a:prstGeom prst="rect">
              <a:avLst/>
            </a:prstGeom>
          </p:spPr>
          <p:txBody>
            <a:bodyPr wrap="square">
              <a:spAutoFit/>
            </a:bodyPr>
            <a:lstStyle/>
            <a:p>
              <a:r>
                <a:rPr lang="ja-JP" altLang="en-US" dirty="0">
                  <a:latin typeface="メイリオ" panose="020B0604030504040204" pitchFamily="50" charset="-128"/>
                  <a:ea typeface="メイリオ" panose="020B0604030504040204" pitchFamily="50" charset="-128"/>
                  <a:cs typeface="Times New Roman" panose="02020603050405020304" pitchFamily="18" charset="0"/>
                </a:rPr>
                <a:t>超音速分子ビーム入射</a:t>
              </a:r>
              <a:r>
                <a:rPr lang="en-US" altLang="ja-JP" dirty="0">
                  <a:latin typeface="メイリオ" panose="020B0604030504040204" pitchFamily="50" charset="-128"/>
                  <a:ea typeface="メイリオ" panose="020B0604030504040204" pitchFamily="50" charset="-128"/>
                  <a:cs typeface="Times New Roman" panose="02020603050405020304" pitchFamily="18" charset="0"/>
                </a:rPr>
                <a:t>(Super Molecular Beam Injection : SMBI)</a:t>
              </a:r>
              <a:r>
                <a:rPr lang="ja-JP" altLang="en-US" dirty="0">
                  <a:latin typeface="メイリオ" panose="020B0604030504040204" pitchFamily="50" charset="-128"/>
                  <a:ea typeface="メイリオ" panose="020B0604030504040204" pitchFamily="50" charset="-128"/>
                  <a:cs typeface="Times New Roman" panose="02020603050405020304" pitchFamily="18" charset="0"/>
                </a:rPr>
                <a:t>による閉じ込め</a:t>
              </a:r>
              <a:r>
                <a:rPr lang="ja-JP" altLang="en-US" dirty="0" smtClean="0">
                  <a:latin typeface="メイリオ" panose="020B0604030504040204" pitchFamily="50" charset="-128"/>
                  <a:ea typeface="メイリオ" panose="020B0604030504040204" pitchFamily="50" charset="-128"/>
                  <a:cs typeface="Times New Roman" panose="02020603050405020304" pitchFamily="18" charset="0"/>
                </a:rPr>
                <a:t>改善</a:t>
              </a:r>
              <a:r>
                <a:rPr lang="en-US" altLang="ja-JP" dirty="0" smtClean="0">
                  <a:latin typeface="メイリオ" panose="020B0604030504040204" pitchFamily="50" charset="-128"/>
                  <a:ea typeface="メイリオ" panose="020B0604030504040204" pitchFamily="50" charset="-128"/>
                  <a:cs typeface="Times New Roman" panose="02020603050405020304" pitchFamily="18" charset="0"/>
                </a:rPr>
                <a:t>[2]</a:t>
              </a:r>
              <a:endParaRPr lang="ja-JP" altLang="en-US" dirty="0"/>
            </a:p>
          </p:txBody>
        </p:sp>
        <p:grpSp>
          <p:nvGrpSpPr>
            <p:cNvPr id="35" name="グループ化 34"/>
            <p:cNvGrpSpPr/>
            <p:nvPr/>
          </p:nvGrpSpPr>
          <p:grpSpPr>
            <a:xfrm>
              <a:off x="203578" y="910994"/>
              <a:ext cx="8841408" cy="5865115"/>
              <a:chOff x="203578" y="910994"/>
              <a:chExt cx="8841408" cy="5865115"/>
            </a:xfrm>
          </p:grpSpPr>
          <p:grpSp>
            <p:nvGrpSpPr>
              <p:cNvPr id="11" name="グループ化 10"/>
              <p:cNvGrpSpPr/>
              <p:nvPr/>
            </p:nvGrpSpPr>
            <p:grpSpPr>
              <a:xfrm>
                <a:off x="203578" y="1838357"/>
                <a:ext cx="4986046" cy="4937752"/>
                <a:chOff x="5096651" y="684225"/>
                <a:chExt cx="4994785" cy="4946411"/>
              </a:xfrm>
            </p:grpSpPr>
            <p:grpSp>
              <p:nvGrpSpPr>
                <p:cNvPr id="12" name="グループ化 11"/>
                <p:cNvGrpSpPr/>
                <p:nvPr/>
              </p:nvGrpSpPr>
              <p:grpSpPr>
                <a:xfrm>
                  <a:off x="5592735" y="684225"/>
                  <a:ext cx="4498701" cy="1561047"/>
                  <a:chOff x="15289830" y="7169713"/>
                  <a:chExt cx="8766695" cy="3042037"/>
                </a:xfrm>
              </p:grpSpPr>
              <p:sp>
                <p:nvSpPr>
                  <p:cNvPr id="24" name="正方形/長方形 23"/>
                  <p:cNvSpPr/>
                  <p:nvPr/>
                </p:nvSpPr>
                <p:spPr>
                  <a:xfrm>
                    <a:off x="15289830" y="9563678"/>
                    <a:ext cx="216024" cy="64807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200">
                      <a:latin typeface="メイリオ" panose="020B0604030504040204" pitchFamily="50" charset="-128"/>
                      <a:ea typeface="メイリオ" panose="020B0604030504040204" pitchFamily="50" charset="-128"/>
                    </a:endParaRPr>
                  </a:p>
                </p:txBody>
              </p:sp>
              <p:sp>
                <p:nvSpPr>
                  <p:cNvPr id="26" name="正方形/長方形 25"/>
                  <p:cNvSpPr/>
                  <p:nvPr/>
                </p:nvSpPr>
                <p:spPr>
                  <a:xfrm>
                    <a:off x="15329539" y="7169713"/>
                    <a:ext cx="8726986" cy="654294"/>
                  </a:xfrm>
                  <a:prstGeom prst="rect">
                    <a:avLst/>
                  </a:prstGeom>
                </p:spPr>
                <p:txBody>
                  <a:bodyPr wrap="square">
                    <a:spAutoFit/>
                  </a:bodyPr>
                  <a:lstStyle/>
                  <a:p>
                    <a:r>
                      <a:rPr lang="en-US" altLang="ja-JP" sz="1200" dirty="0">
                        <a:latin typeface="メイリオ" panose="020B0604030504040204" pitchFamily="50" charset="-128"/>
                        <a:ea typeface="メイリオ" panose="020B0604030504040204" pitchFamily="50" charset="-128"/>
                      </a:rPr>
                      <a:t>HJ 49315 ECH+NBI / low </a:t>
                    </a:r>
                    <a:r>
                      <a:rPr lang="en-US" altLang="ja-JP" sz="1200" dirty="0" err="1">
                        <a:latin typeface="メイリオ" panose="020B0604030504040204" pitchFamily="50" charset="-128"/>
                        <a:ea typeface="メイリオ" panose="020B0604030504040204" pitchFamily="50" charset="-128"/>
                      </a:rPr>
                      <a:t>εt</a:t>
                    </a:r>
                    <a:r>
                      <a:rPr lang="ja-JP" altLang="en-US" sz="1200" dirty="0">
                        <a:latin typeface="メイリオ" panose="020B0604030504040204" pitchFamily="50" charset="-128"/>
                        <a:ea typeface="メイリオ" panose="020B0604030504040204" pitchFamily="50" charset="-128"/>
                      </a:rPr>
                      <a:t> </a:t>
                    </a:r>
                    <a:r>
                      <a:rPr lang="en-US" altLang="ja-JP" sz="1200" dirty="0" err="1">
                        <a:latin typeface="メイリオ" panose="020B0604030504040204" pitchFamily="50" charset="-128"/>
                        <a:ea typeface="メイリオ" panose="020B0604030504040204" pitchFamily="50" charset="-128"/>
                      </a:rPr>
                      <a:t>config</a:t>
                    </a:r>
                    <a:endParaRPr lang="ja-JP" altLang="en-US" sz="1200" dirty="0">
                      <a:latin typeface="メイリオ" panose="020B0604030504040204" pitchFamily="50" charset="-128"/>
                      <a:ea typeface="メイリオ" panose="020B0604030504040204" pitchFamily="50" charset="-128"/>
                    </a:endParaRPr>
                  </a:p>
                </p:txBody>
              </p:sp>
            </p:grpSp>
            <p:grpSp>
              <p:nvGrpSpPr>
                <p:cNvPr id="16" name="グループ化 15"/>
                <p:cNvGrpSpPr/>
                <p:nvPr/>
              </p:nvGrpSpPr>
              <p:grpSpPr>
                <a:xfrm>
                  <a:off x="5096651" y="3395359"/>
                  <a:ext cx="2805057" cy="2235277"/>
                  <a:chOff x="4988717" y="3304138"/>
                  <a:chExt cx="2805057" cy="2235277"/>
                </a:xfrm>
              </p:grpSpPr>
              <p:pic>
                <p:nvPicPr>
                  <p:cNvPr id="17" name="Picture 3"/>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5093334" y="3304138"/>
                    <a:ext cx="2700440" cy="223527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18" name="四角形吹き出し 17"/>
                  <p:cNvSpPr/>
                  <p:nvPr/>
                </p:nvSpPr>
                <p:spPr>
                  <a:xfrm>
                    <a:off x="4988717" y="3312820"/>
                    <a:ext cx="2773306" cy="2151788"/>
                  </a:xfrm>
                  <a:prstGeom prst="wedgeRectCallout">
                    <a:avLst>
                      <a:gd name="adj1" fmla="val 54279"/>
                      <a:gd name="adj2" fmla="val -84500"/>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200">
                      <a:latin typeface="メイリオ" panose="020B0604030504040204" pitchFamily="50" charset="-128"/>
                      <a:ea typeface="メイリオ" panose="020B0604030504040204" pitchFamily="50" charset="-128"/>
                    </a:endParaRPr>
                  </a:p>
                </p:txBody>
              </p:sp>
            </p:grpSp>
          </p:grpSp>
          <p:grpSp>
            <p:nvGrpSpPr>
              <p:cNvPr id="34" name="グループ化 33"/>
              <p:cNvGrpSpPr/>
              <p:nvPr/>
            </p:nvGrpSpPr>
            <p:grpSpPr>
              <a:xfrm>
                <a:off x="300506" y="910994"/>
                <a:ext cx="8744480" cy="3890123"/>
                <a:chOff x="300506" y="910994"/>
                <a:chExt cx="8744480" cy="3890123"/>
              </a:xfrm>
            </p:grpSpPr>
            <p:grpSp>
              <p:nvGrpSpPr>
                <p:cNvPr id="7" name="グループ化 6"/>
                <p:cNvGrpSpPr/>
                <p:nvPr/>
              </p:nvGrpSpPr>
              <p:grpSpPr>
                <a:xfrm>
                  <a:off x="300506" y="910994"/>
                  <a:ext cx="7371593" cy="3890123"/>
                  <a:chOff x="178338" y="104606"/>
                  <a:chExt cx="9828789" cy="5186832"/>
                </a:xfrm>
              </p:grpSpPr>
              <p:pic>
                <p:nvPicPr>
                  <p:cNvPr id="8"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6194177" y="1412708"/>
                    <a:ext cx="3812950" cy="387873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9" name="テキスト ボックス 8"/>
                  <p:cNvSpPr txBox="1"/>
                  <p:nvPr/>
                </p:nvSpPr>
                <p:spPr>
                  <a:xfrm>
                    <a:off x="178338" y="104606"/>
                    <a:ext cx="5444782" cy="1231107"/>
                  </a:xfrm>
                  <a:prstGeom prst="rect">
                    <a:avLst/>
                  </a:prstGeom>
                  <a:noFill/>
                </p:spPr>
                <p:txBody>
                  <a:bodyPr wrap="square" rtlCol="0">
                    <a:spAutoFit/>
                  </a:bodyPr>
                  <a:lstStyle/>
                  <a:p>
                    <a:r>
                      <a:rPr lang="ja-JP" altLang="en-US" dirty="0">
                        <a:latin typeface="メイリオ" panose="020B0604030504040204" pitchFamily="50" charset="-128"/>
                        <a:ea typeface="メイリオ" panose="020B0604030504040204" pitchFamily="50" charset="-128"/>
                        <a:cs typeface="Times New Roman" panose="02020603050405020304" pitchFamily="18" charset="0"/>
                      </a:rPr>
                      <a:t>高強度ガスパフ</a:t>
                    </a:r>
                    <a:r>
                      <a:rPr lang="en-US" altLang="ja-JP" dirty="0">
                        <a:latin typeface="メイリオ" panose="020B0604030504040204" pitchFamily="50" charset="-128"/>
                        <a:ea typeface="メイリオ" panose="020B0604030504040204" pitchFamily="50" charset="-128"/>
                        <a:cs typeface="Times New Roman" panose="02020603050405020304" pitchFamily="18" charset="0"/>
                      </a:rPr>
                      <a:t>(High Intensity Gas Puff : HIGP)</a:t>
                    </a:r>
                    <a:r>
                      <a:rPr lang="ja-JP" altLang="en-US" dirty="0">
                        <a:latin typeface="メイリオ" panose="020B0604030504040204" pitchFamily="50" charset="-128"/>
                        <a:ea typeface="メイリオ" panose="020B0604030504040204" pitchFamily="50" charset="-128"/>
                        <a:cs typeface="Times New Roman" panose="02020603050405020304" pitchFamily="18" charset="0"/>
                      </a:rPr>
                      <a:t>による</a:t>
                    </a:r>
                    <a:r>
                      <a:rPr lang="en-US" altLang="ja-JP" dirty="0">
                        <a:latin typeface="メイリオ" panose="020B0604030504040204" pitchFamily="50" charset="-128"/>
                        <a:ea typeface="メイリオ" panose="020B0604030504040204" pitchFamily="50" charset="-128"/>
                        <a:cs typeface="Times New Roman" panose="02020603050405020304" pitchFamily="18" charset="0"/>
                      </a:rPr>
                      <a:t>10</a:t>
                    </a:r>
                    <a:r>
                      <a:rPr lang="en-US" altLang="ja-JP" baseline="30000" dirty="0">
                        <a:latin typeface="メイリオ" panose="020B0604030504040204" pitchFamily="50" charset="-128"/>
                        <a:ea typeface="メイリオ" panose="020B0604030504040204" pitchFamily="50" charset="-128"/>
                        <a:cs typeface="Times New Roman" panose="02020603050405020304" pitchFamily="18" charset="0"/>
                      </a:rPr>
                      <a:t>20</a:t>
                    </a:r>
                    <a:r>
                      <a:rPr lang="en-US" altLang="ja-JP" dirty="0">
                        <a:latin typeface="メイリオ" panose="020B0604030504040204" pitchFamily="50" charset="-128"/>
                        <a:ea typeface="メイリオ" panose="020B0604030504040204" pitchFamily="50" charset="-128"/>
                        <a:cs typeface="Times New Roman" panose="02020603050405020304" pitchFamily="18" charset="0"/>
                      </a:rPr>
                      <a:t> m</a:t>
                    </a:r>
                    <a:r>
                      <a:rPr lang="en-US" altLang="ja-JP" baseline="30000" dirty="0">
                        <a:latin typeface="メイリオ" panose="020B0604030504040204" pitchFamily="50" charset="-128"/>
                        <a:ea typeface="メイリオ" panose="020B0604030504040204" pitchFamily="50" charset="-128"/>
                        <a:cs typeface="Times New Roman" panose="02020603050405020304" pitchFamily="18" charset="0"/>
                      </a:rPr>
                      <a:t>-3</a:t>
                    </a:r>
                    <a:r>
                      <a:rPr lang="en-US" altLang="ja-JP" dirty="0">
                        <a:latin typeface="メイリオ" panose="020B0604030504040204" pitchFamily="50" charset="-128"/>
                        <a:ea typeface="メイリオ" panose="020B0604030504040204" pitchFamily="50" charset="-128"/>
                        <a:cs typeface="Times New Roman" panose="02020603050405020304" pitchFamily="18" charset="0"/>
                      </a:rPr>
                      <a:t> </a:t>
                    </a:r>
                    <a:r>
                      <a:rPr lang="ja-JP" altLang="en-US" dirty="0">
                        <a:latin typeface="メイリオ" panose="020B0604030504040204" pitchFamily="50" charset="-128"/>
                        <a:ea typeface="メイリオ" panose="020B0604030504040204" pitchFamily="50" charset="-128"/>
                        <a:cs typeface="Times New Roman" panose="02020603050405020304" pitchFamily="18" charset="0"/>
                      </a:rPr>
                      <a:t>超の電子密度をもつプラズマ生成</a:t>
                    </a:r>
                    <a:r>
                      <a:rPr lang="en-US" altLang="ja-JP" dirty="0">
                        <a:latin typeface="メイリオ" panose="020B0604030504040204" pitchFamily="50" charset="-128"/>
                        <a:ea typeface="メイリオ" panose="020B0604030504040204" pitchFamily="50" charset="-128"/>
                        <a:cs typeface="Times New Roman" panose="02020603050405020304" pitchFamily="18" charset="0"/>
                      </a:rPr>
                      <a:t> [1]</a:t>
                    </a:r>
                    <a:endParaRPr lang="en-US" altLang="ja-JP" dirty="0">
                      <a:latin typeface="メイリオ" panose="020B0604030504040204" pitchFamily="50" charset="-128"/>
                      <a:ea typeface="メイリオ" panose="020B0604030504040204" pitchFamily="50" charset="-128"/>
                    </a:endParaRPr>
                  </a:p>
                </p:txBody>
              </p:sp>
            </p:grpSp>
            <p:grpSp>
              <p:nvGrpSpPr>
                <p:cNvPr id="31" name="グループ化 30"/>
                <p:cNvGrpSpPr/>
                <p:nvPr/>
              </p:nvGrpSpPr>
              <p:grpSpPr>
                <a:xfrm>
                  <a:off x="6594708" y="2185244"/>
                  <a:ext cx="1182783" cy="603221"/>
                  <a:chOff x="6860180" y="1752625"/>
                  <a:chExt cx="1182783" cy="603221"/>
                </a:xfrm>
              </p:grpSpPr>
              <p:sp>
                <p:nvSpPr>
                  <p:cNvPr id="28" name="円/楕円 27"/>
                  <p:cNvSpPr/>
                  <p:nvPr/>
                </p:nvSpPr>
                <p:spPr>
                  <a:xfrm>
                    <a:off x="6860180" y="1752625"/>
                    <a:ext cx="668593" cy="603221"/>
                  </a:xfrm>
                  <a:prstGeom prst="ellipse">
                    <a:avLst/>
                  </a:prstGeom>
                  <a:noFill/>
                  <a:ln w="28575">
                    <a:solidFill>
                      <a:srgbClr val="3333FF"/>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kumimoji="1" lang="ja-JP" altLang="en-US"/>
                  </a:p>
                </p:txBody>
              </p:sp>
              <p:cxnSp>
                <p:nvCxnSpPr>
                  <p:cNvPr id="30" name="直線矢印コネクタ 29"/>
                  <p:cNvCxnSpPr/>
                  <p:nvPr/>
                </p:nvCxnSpPr>
                <p:spPr>
                  <a:xfrm flipH="1">
                    <a:off x="7525865" y="2005075"/>
                    <a:ext cx="517098" cy="0"/>
                  </a:xfrm>
                  <a:prstGeom prst="straightConnector1">
                    <a:avLst/>
                  </a:prstGeom>
                  <a:ln w="28575">
                    <a:solidFill>
                      <a:srgbClr val="3333FF"/>
                    </a:solidFill>
                    <a:tailEnd type="triangle"/>
                  </a:ln>
                </p:spPr>
                <p:style>
                  <a:lnRef idx="1">
                    <a:schemeClr val="accent1"/>
                  </a:lnRef>
                  <a:fillRef idx="0">
                    <a:schemeClr val="accent1"/>
                  </a:fillRef>
                  <a:effectRef idx="0">
                    <a:schemeClr val="accent1"/>
                  </a:effectRef>
                  <a:fontRef idx="minor">
                    <a:schemeClr val="tx1"/>
                  </a:fontRef>
                </p:style>
              </p:cxnSp>
            </p:grpSp>
            <p:sp>
              <p:nvSpPr>
                <p:cNvPr id="33" name="テキスト ボックス 32"/>
                <p:cNvSpPr txBox="1"/>
                <p:nvPr/>
              </p:nvSpPr>
              <p:spPr>
                <a:xfrm>
                  <a:off x="7457111" y="2803071"/>
                  <a:ext cx="1587875" cy="923330"/>
                </a:xfrm>
                <a:prstGeom prst="rect">
                  <a:avLst/>
                </a:prstGeom>
                <a:noFill/>
              </p:spPr>
              <p:txBody>
                <a:bodyPr wrap="square" rtlCol="0">
                  <a:spAutoFit/>
                </a:bodyPr>
                <a:lstStyle/>
                <a:p>
                  <a:r>
                    <a:rPr lang="en-US" altLang="ja-JP" dirty="0" smtClean="0">
                      <a:latin typeface="メイリオ" panose="020B0604030504040204" pitchFamily="50" charset="-128"/>
                      <a:ea typeface="メイリオ" panose="020B0604030504040204" pitchFamily="50" charset="-128"/>
                    </a:rPr>
                    <a:t>SMBI</a:t>
                  </a:r>
                  <a:r>
                    <a:rPr lang="ja-JP" altLang="en-US" dirty="0" smtClean="0">
                      <a:latin typeface="メイリオ" panose="020B0604030504040204" pitchFamily="50" charset="-128"/>
                      <a:ea typeface="メイリオ" panose="020B0604030504040204" pitchFamily="50" charset="-128"/>
                    </a:rPr>
                    <a:t>による達成プラズマ領域の拡大</a:t>
                  </a:r>
                  <a:endParaRPr kumimoji="1" lang="ja-JP" altLang="en-US" dirty="0">
                    <a:latin typeface="メイリオ" panose="020B0604030504040204" pitchFamily="50" charset="-128"/>
                    <a:ea typeface="メイリオ" panose="020B0604030504040204" pitchFamily="50" charset="-128"/>
                  </a:endParaRPr>
                </a:p>
              </p:txBody>
            </p:sp>
          </p:grpSp>
        </p:grpSp>
      </p:grpSp>
      <p:sp>
        <p:nvSpPr>
          <p:cNvPr id="37" name="テキスト ボックス 36"/>
          <p:cNvSpPr txBox="1"/>
          <p:nvPr/>
        </p:nvSpPr>
        <p:spPr>
          <a:xfrm>
            <a:off x="4244406" y="5086951"/>
            <a:ext cx="4662936" cy="923330"/>
          </a:xfrm>
          <a:prstGeom prst="rect">
            <a:avLst/>
          </a:prstGeom>
          <a:ln w="19050"/>
        </p:spPr>
        <p:style>
          <a:lnRef idx="2">
            <a:schemeClr val="accent2"/>
          </a:lnRef>
          <a:fillRef idx="1">
            <a:schemeClr val="lt1"/>
          </a:fillRef>
          <a:effectRef idx="0">
            <a:schemeClr val="accent2"/>
          </a:effectRef>
          <a:fontRef idx="minor">
            <a:schemeClr val="dk1"/>
          </a:fontRef>
        </p:style>
        <p:txBody>
          <a:bodyPr wrap="square" rtlCol="0">
            <a:spAutoFit/>
          </a:bodyPr>
          <a:lstStyle/>
          <a:p>
            <a:r>
              <a:rPr lang="ja-JP" altLang="en-US" dirty="0" smtClean="0">
                <a:latin typeface="メイリオ" panose="020B0604030504040204" pitchFamily="50" charset="-128"/>
                <a:ea typeface="メイリオ" panose="020B0604030504040204" pitchFamily="50" charset="-128"/>
              </a:rPr>
              <a:t>給気法による高性能プラズマの生成に成功しているが、その詳細な電子</a:t>
            </a:r>
            <a:r>
              <a:rPr lang="ja-JP" altLang="en-US" dirty="0">
                <a:latin typeface="メイリオ" panose="020B0604030504040204" pitchFamily="50" charset="-128"/>
                <a:ea typeface="メイリオ" panose="020B0604030504040204" pitchFamily="50" charset="-128"/>
              </a:rPr>
              <a:t>密度</a:t>
            </a:r>
            <a:r>
              <a:rPr lang="ja-JP" altLang="en-US" dirty="0" smtClean="0">
                <a:latin typeface="メイリオ" panose="020B0604030504040204" pitchFamily="50" charset="-128"/>
                <a:ea typeface="メイリオ" panose="020B0604030504040204" pitchFamily="50" charset="-128"/>
              </a:rPr>
              <a:t>の時間発展は得られていない</a:t>
            </a:r>
            <a:endParaRPr kumimoji="1" lang="ja-JP" altLang="en-US" dirty="0">
              <a:latin typeface="メイリオ" panose="020B0604030504040204" pitchFamily="50" charset="-128"/>
              <a:ea typeface="メイリオ" panose="020B0604030504040204" pitchFamily="50" charset="-128"/>
            </a:endParaRPr>
          </a:p>
        </p:txBody>
      </p:sp>
      <p:pic>
        <p:nvPicPr>
          <p:cNvPr id="52" name="図 51"/>
          <p:cNvPicPr>
            <a:picLocks noChangeAspect="1"/>
          </p:cNvPicPr>
          <p:nvPr/>
        </p:nvPicPr>
        <p:blipFill>
          <a:blip r:embed="rId4" cstate="print"/>
          <a:stretch>
            <a:fillRect/>
          </a:stretch>
        </p:blipFill>
        <p:spPr>
          <a:xfrm>
            <a:off x="-125542" y="1787908"/>
            <a:ext cx="5008847" cy="2640894"/>
          </a:xfrm>
          <a:prstGeom prst="rect">
            <a:avLst/>
          </a:prstGeom>
        </p:spPr>
      </p:pic>
      <p:cxnSp>
        <p:nvCxnSpPr>
          <p:cNvPr id="54" name="直線コネクタ 53"/>
          <p:cNvCxnSpPr/>
          <p:nvPr/>
        </p:nvCxnSpPr>
        <p:spPr>
          <a:xfrm>
            <a:off x="7777491" y="2437694"/>
            <a:ext cx="0" cy="281418"/>
          </a:xfrm>
          <a:prstGeom prst="line">
            <a:avLst/>
          </a:prstGeom>
          <a:ln w="28575">
            <a:solidFill>
              <a:srgbClr val="3333FF"/>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307667698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目的</a:t>
            </a:r>
            <a:endParaRPr kumimoji="1" lang="ja-JP" altLang="en-US" dirty="0"/>
          </a:p>
        </p:txBody>
      </p:sp>
      <p:sp>
        <p:nvSpPr>
          <p:cNvPr id="4" name="テキスト ボックス 3"/>
          <p:cNvSpPr txBox="1"/>
          <p:nvPr/>
        </p:nvSpPr>
        <p:spPr>
          <a:xfrm>
            <a:off x="90201" y="1053809"/>
            <a:ext cx="8787784" cy="923330"/>
          </a:xfrm>
          <a:prstGeom prst="rect">
            <a:avLst/>
          </a:prstGeom>
          <a:noFill/>
        </p:spPr>
        <p:txBody>
          <a:bodyPr wrap="square" rtlCol="0">
            <a:spAutoFit/>
          </a:bodyPr>
          <a:lstStyle/>
          <a:p>
            <a:pPr marL="257175" indent="-257175">
              <a:buFont typeface="Wingdings" panose="05000000000000000000" pitchFamily="2" charset="2"/>
              <a:buChar char="Ø"/>
            </a:pPr>
            <a:r>
              <a:rPr lang="ja-JP" altLang="en-US" dirty="0" smtClean="0">
                <a:latin typeface="メイリオ" panose="020B0604030504040204" pitchFamily="50" charset="-128"/>
                <a:ea typeface="メイリオ" panose="020B0604030504040204" pitchFamily="50" charset="-128"/>
              </a:rPr>
              <a:t>ヘリオトロン</a:t>
            </a:r>
            <a:r>
              <a:rPr lang="ja-JP" altLang="en-US" dirty="0">
                <a:latin typeface="メイリオ" panose="020B0604030504040204" pitchFamily="50" charset="-128"/>
                <a:ea typeface="メイリオ" panose="020B0604030504040204" pitchFamily="50" charset="-128"/>
              </a:rPr>
              <a:t>Ｊ装置で生成されるプラズマの電子密度分布を計測を可能にし、遷移的な電子密度分布の変化を計測可能とする。</a:t>
            </a:r>
            <a:endParaRPr lang="en-US" altLang="ja-JP" dirty="0">
              <a:latin typeface="メイリオ" panose="020B0604030504040204" pitchFamily="50" charset="-128"/>
              <a:ea typeface="メイリオ" panose="020B0604030504040204" pitchFamily="50" charset="-128"/>
            </a:endParaRPr>
          </a:p>
          <a:p>
            <a:r>
              <a:rPr lang="en-US" altLang="ja-JP" dirty="0">
                <a:latin typeface="メイリオ" panose="020B0604030504040204" pitchFamily="50" charset="-128"/>
                <a:ea typeface="メイリオ" panose="020B0604030504040204" pitchFamily="50" charset="-128"/>
                <a:sym typeface="Wingdings" panose="05000000000000000000" pitchFamily="2" charset="2"/>
              </a:rPr>
              <a:t> </a:t>
            </a:r>
            <a:endParaRPr lang="ja-JP" altLang="en-US" dirty="0">
              <a:latin typeface="メイリオ" panose="020B0604030504040204" pitchFamily="50" charset="-128"/>
              <a:ea typeface="メイリオ" panose="020B0604030504040204" pitchFamily="50" charset="-128"/>
            </a:endParaRPr>
          </a:p>
        </p:txBody>
      </p:sp>
      <p:grpSp>
        <p:nvGrpSpPr>
          <p:cNvPr id="5" name="グループ化 4"/>
          <p:cNvGrpSpPr/>
          <p:nvPr/>
        </p:nvGrpSpPr>
        <p:grpSpPr>
          <a:xfrm>
            <a:off x="709263" y="3840533"/>
            <a:ext cx="8012450" cy="2617652"/>
            <a:chOff x="288576" y="2771944"/>
            <a:chExt cx="10683266" cy="3490196"/>
          </a:xfrm>
        </p:grpSpPr>
        <p:sp>
          <p:nvSpPr>
            <p:cNvPr id="6" name="テキスト ボックス 5"/>
            <p:cNvSpPr txBox="1"/>
            <p:nvPr/>
          </p:nvSpPr>
          <p:spPr>
            <a:xfrm>
              <a:off x="288576" y="3266454"/>
              <a:ext cx="10683266" cy="2995686"/>
            </a:xfrm>
            <a:prstGeom prst="rect">
              <a:avLst/>
            </a:prstGeom>
            <a:noFill/>
          </p:spPr>
          <p:txBody>
            <a:bodyPr wrap="none" rtlCol="0">
              <a:spAutoFit/>
            </a:bodyPr>
            <a:lstStyle/>
            <a:p>
              <a:pPr marL="385763" indent="-385763">
                <a:buAutoNum type="romanLcParenR"/>
              </a:pPr>
              <a:r>
                <a:rPr lang="ja-JP" altLang="en-US" sz="2000" dirty="0">
                  <a:latin typeface="メイリオ" panose="020B0604030504040204" pitchFamily="50" charset="-128"/>
                  <a:ea typeface="メイリオ" panose="020B0604030504040204" pitchFamily="50" charset="-128"/>
                </a:rPr>
                <a:t>ヘリオトロンＪで生成される高密度プラズマを計測可能にする。</a:t>
              </a:r>
              <a:endParaRPr lang="en-US" altLang="ja-JP" sz="2000" dirty="0">
                <a:latin typeface="メイリオ" panose="020B0604030504040204" pitchFamily="50" charset="-128"/>
                <a:ea typeface="メイリオ" panose="020B0604030504040204" pitchFamily="50" charset="-128"/>
              </a:endParaRPr>
            </a:p>
            <a:p>
              <a:r>
                <a:rPr lang="ja-JP" altLang="en-US" sz="2000" dirty="0">
                  <a:latin typeface="メイリオ" panose="020B0604030504040204" pitchFamily="50" charset="-128"/>
                  <a:ea typeface="メイリオ" panose="020B0604030504040204" pitchFamily="50" charset="-128"/>
                </a:rPr>
                <a:t>　　　</a:t>
              </a:r>
              <a:r>
                <a:rPr lang="ja-JP" altLang="en-US" sz="2000" dirty="0" smtClean="0">
                  <a:latin typeface="メイリオ" panose="020B0604030504040204" pitchFamily="50" charset="-128"/>
                  <a:ea typeface="メイリオ" panose="020B0604030504040204" pitchFamily="50" charset="-128"/>
                </a:rPr>
                <a:t>計測</a:t>
              </a:r>
              <a:r>
                <a:rPr lang="ja-JP" altLang="en-US" sz="2000" dirty="0">
                  <a:latin typeface="メイリオ" panose="020B0604030504040204" pitchFamily="50" charset="-128"/>
                  <a:ea typeface="メイリオ" panose="020B0604030504040204" pitchFamily="50" charset="-128"/>
                </a:rPr>
                <a:t>可能密度領域</a:t>
              </a:r>
              <a:endParaRPr lang="en-US" altLang="ja-JP" sz="2000" dirty="0">
                <a:latin typeface="メイリオ" panose="020B0604030504040204" pitchFamily="50" charset="-128"/>
                <a:ea typeface="メイリオ" panose="020B0604030504040204" pitchFamily="50" charset="-128"/>
              </a:endParaRPr>
            </a:p>
            <a:p>
              <a:r>
                <a:rPr lang="en-US" altLang="ja-JP" sz="2000" dirty="0">
                  <a:solidFill>
                    <a:srgbClr val="FF0000"/>
                  </a:solidFill>
                  <a:latin typeface="メイリオ" panose="020B0604030504040204" pitchFamily="50" charset="-128"/>
                  <a:ea typeface="メイリオ" panose="020B0604030504040204" pitchFamily="50" charset="-128"/>
                </a:rPr>
                <a:t>	1 x 10</a:t>
              </a:r>
              <a:r>
                <a:rPr lang="en-US" altLang="ja-JP" sz="2000" baseline="30000" dirty="0">
                  <a:solidFill>
                    <a:srgbClr val="FF0000"/>
                  </a:solidFill>
                  <a:latin typeface="メイリオ" panose="020B0604030504040204" pitchFamily="50" charset="-128"/>
                  <a:ea typeface="メイリオ" panose="020B0604030504040204" pitchFamily="50" charset="-128"/>
                </a:rPr>
                <a:t>18</a:t>
              </a:r>
              <a:r>
                <a:rPr lang="en-US" altLang="ja-JP" sz="2000" dirty="0">
                  <a:solidFill>
                    <a:srgbClr val="FF0000"/>
                  </a:solidFill>
                  <a:latin typeface="メイリオ" panose="020B0604030504040204" pitchFamily="50" charset="-128"/>
                  <a:ea typeface="メイリオ" panose="020B0604030504040204" pitchFamily="50" charset="-128"/>
                </a:rPr>
                <a:t> </a:t>
              </a:r>
              <a:r>
                <a:rPr lang="ja-JP" altLang="en-US" sz="2000" dirty="0">
                  <a:solidFill>
                    <a:srgbClr val="FF0000"/>
                  </a:solidFill>
                  <a:latin typeface="メイリオ" panose="020B0604030504040204" pitchFamily="50" charset="-128"/>
                  <a:ea typeface="メイリオ" panose="020B0604030504040204" pitchFamily="50" charset="-128"/>
                </a:rPr>
                <a:t>～ </a:t>
              </a:r>
              <a:r>
                <a:rPr lang="en-US" altLang="ja-JP" sz="2000" dirty="0">
                  <a:solidFill>
                    <a:srgbClr val="FF0000"/>
                  </a:solidFill>
                  <a:latin typeface="メイリオ" panose="020B0604030504040204" pitchFamily="50" charset="-128"/>
                  <a:ea typeface="メイリオ" panose="020B0604030504040204" pitchFamily="50" charset="-128"/>
                </a:rPr>
                <a:t>1.5 x 10</a:t>
              </a:r>
              <a:r>
                <a:rPr lang="en-US" altLang="ja-JP" sz="2000" baseline="30000" dirty="0">
                  <a:solidFill>
                    <a:srgbClr val="FF0000"/>
                  </a:solidFill>
                  <a:latin typeface="メイリオ" panose="020B0604030504040204" pitchFamily="50" charset="-128"/>
                  <a:ea typeface="メイリオ" panose="020B0604030504040204" pitchFamily="50" charset="-128"/>
                </a:rPr>
                <a:t>20</a:t>
              </a:r>
              <a:r>
                <a:rPr lang="en-US" altLang="ja-JP" sz="2000" dirty="0">
                  <a:solidFill>
                    <a:srgbClr val="FF0000"/>
                  </a:solidFill>
                  <a:latin typeface="メイリオ" panose="020B0604030504040204" pitchFamily="50" charset="-128"/>
                  <a:ea typeface="メイリオ" panose="020B0604030504040204" pitchFamily="50" charset="-128"/>
                </a:rPr>
                <a:t> [m</a:t>
              </a:r>
              <a:r>
                <a:rPr lang="en-US" altLang="ja-JP" sz="2000" baseline="30000" dirty="0">
                  <a:solidFill>
                    <a:srgbClr val="FF0000"/>
                  </a:solidFill>
                  <a:latin typeface="メイリオ" panose="020B0604030504040204" pitchFamily="50" charset="-128"/>
                  <a:ea typeface="メイリオ" panose="020B0604030504040204" pitchFamily="50" charset="-128"/>
                </a:rPr>
                <a:t>-3</a:t>
              </a:r>
              <a:r>
                <a:rPr lang="en-US" altLang="ja-JP" sz="2000" dirty="0">
                  <a:solidFill>
                    <a:srgbClr val="FF0000"/>
                  </a:solidFill>
                  <a:latin typeface="メイリオ" panose="020B0604030504040204" pitchFamily="50" charset="-128"/>
                  <a:ea typeface="メイリオ" panose="020B0604030504040204" pitchFamily="50" charset="-128"/>
                </a:rPr>
                <a:t>]</a:t>
              </a:r>
            </a:p>
            <a:p>
              <a:r>
                <a:rPr lang="ja-JP" altLang="en-US" sz="2000" dirty="0">
                  <a:latin typeface="メイリオ" panose="020B0604030504040204" pitchFamily="50" charset="-128"/>
                  <a:ea typeface="メイリオ" panose="020B0604030504040204" pitchFamily="50" charset="-128"/>
                </a:rPr>
                <a:t>　</a:t>
              </a:r>
              <a:endParaRPr lang="en-US" altLang="ja-JP" sz="2000" dirty="0">
                <a:latin typeface="メイリオ" panose="020B0604030504040204" pitchFamily="50" charset="-128"/>
                <a:ea typeface="メイリオ" panose="020B0604030504040204" pitchFamily="50" charset="-128"/>
              </a:endParaRPr>
            </a:p>
            <a:p>
              <a:pPr marL="385763" indent="-385763">
                <a:buAutoNum type="romanLcParenR" startAt="2"/>
              </a:pPr>
              <a:r>
                <a:rPr lang="ja-JP" altLang="en-US" sz="2000" dirty="0">
                  <a:latin typeface="メイリオ" panose="020B0604030504040204" pitchFamily="50" charset="-128"/>
                  <a:ea typeface="メイリオ" panose="020B0604030504040204" pitchFamily="50" charset="-128"/>
                </a:rPr>
                <a:t>遷移的な電子密度の変化を計測可能にする。</a:t>
              </a:r>
              <a:endParaRPr lang="en-US" altLang="ja-JP" sz="2000" dirty="0">
                <a:latin typeface="メイリオ" panose="020B0604030504040204" pitchFamily="50" charset="-128"/>
                <a:ea typeface="メイリオ" panose="020B0604030504040204" pitchFamily="50" charset="-128"/>
              </a:endParaRPr>
            </a:p>
            <a:p>
              <a:r>
                <a:rPr lang="en-US" altLang="ja-JP" sz="2000" dirty="0">
                  <a:latin typeface="メイリオ" panose="020B0604030504040204" pitchFamily="50" charset="-128"/>
                  <a:ea typeface="メイリオ" panose="020B0604030504040204" pitchFamily="50" charset="-128"/>
                </a:rPr>
                <a:t>       </a:t>
              </a:r>
              <a:r>
                <a:rPr lang="ja-JP" altLang="en-US" sz="2000" dirty="0">
                  <a:latin typeface="メイリオ" panose="020B0604030504040204" pitchFamily="50" charset="-128"/>
                  <a:ea typeface="メイリオ" panose="020B0604030504040204" pitchFamily="50" charset="-128"/>
                </a:rPr>
                <a:t> </a:t>
              </a:r>
              <a:r>
                <a:rPr lang="ja-JP" altLang="en-US" sz="2000" dirty="0" smtClean="0">
                  <a:latin typeface="メイリオ" panose="020B0604030504040204" pitchFamily="50" charset="-128"/>
                  <a:ea typeface="メイリオ" panose="020B0604030504040204" pitchFamily="50" charset="-128"/>
                </a:rPr>
                <a:t> 時間</a:t>
              </a:r>
              <a:r>
                <a:rPr lang="ja-JP" altLang="en-US" sz="2000" dirty="0">
                  <a:latin typeface="メイリオ" panose="020B0604030504040204" pitchFamily="50" charset="-128"/>
                  <a:ea typeface="メイリオ" panose="020B0604030504040204" pitchFamily="50" charset="-128"/>
                </a:rPr>
                <a:t>分解能</a:t>
              </a:r>
              <a:endParaRPr lang="en-US" altLang="ja-JP" sz="2000" baseline="30000" dirty="0">
                <a:latin typeface="メイリオ" panose="020B0604030504040204" pitchFamily="50" charset="-128"/>
                <a:ea typeface="メイリオ" panose="020B0604030504040204" pitchFamily="50" charset="-128"/>
              </a:endParaRPr>
            </a:p>
            <a:p>
              <a:r>
                <a:rPr lang="en-US" altLang="ja-JP" sz="2000" baseline="30000" dirty="0">
                  <a:latin typeface="メイリオ" panose="020B0604030504040204" pitchFamily="50" charset="-128"/>
                  <a:ea typeface="メイリオ" panose="020B0604030504040204" pitchFamily="50" charset="-128"/>
                </a:rPr>
                <a:t>	</a:t>
              </a:r>
              <a:r>
                <a:rPr lang="en-US" altLang="ja-JP" sz="2000" dirty="0">
                  <a:solidFill>
                    <a:srgbClr val="FF0000"/>
                  </a:solidFill>
                  <a:latin typeface="メイリオ" panose="020B0604030504040204" pitchFamily="50" charset="-128"/>
                  <a:ea typeface="メイリオ" panose="020B0604030504040204" pitchFamily="50" charset="-128"/>
                </a:rPr>
                <a:t>1 µs</a:t>
              </a:r>
            </a:p>
          </p:txBody>
        </p:sp>
        <p:sp>
          <p:nvSpPr>
            <p:cNvPr id="7" name="テキスト ボックス 6"/>
            <p:cNvSpPr txBox="1"/>
            <p:nvPr/>
          </p:nvSpPr>
          <p:spPr>
            <a:xfrm>
              <a:off x="288576" y="2771944"/>
              <a:ext cx="1614117" cy="533479"/>
            </a:xfrm>
            <a:prstGeom prst="rect">
              <a:avLst/>
            </a:prstGeom>
            <a:noFill/>
          </p:spPr>
          <p:txBody>
            <a:bodyPr wrap="none" rtlCol="0">
              <a:spAutoFit/>
            </a:bodyPr>
            <a:lstStyle/>
            <a:p>
              <a:r>
                <a:rPr lang="ja-JP" altLang="en-US" sz="2000" dirty="0">
                  <a:latin typeface="メイリオ" panose="020B0604030504040204" pitchFamily="50" charset="-128"/>
                  <a:ea typeface="メイリオ" panose="020B0604030504040204" pitchFamily="50" charset="-128"/>
                </a:rPr>
                <a:t>目標仕様</a:t>
              </a:r>
            </a:p>
          </p:txBody>
        </p:sp>
      </p:grpSp>
      <p:sp>
        <p:nvSpPr>
          <p:cNvPr id="8" name="正方形/長方形 7"/>
          <p:cNvSpPr/>
          <p:nvPr/>
        </p:nvSpPr>
        <p:spPr>
          <a:xfrm>
            <a:off x="1059948" y="2446396"/>
            <a:ext cx="7354710" cy="830997"/>
          </a:xfrm>
          <a:prstGeom prst="rect">
            <a:avLst/>
          </a:prstGeom>
        </p:spPr>
        <p:style>
          <a:lnRef idx="1">
            <a:schemeClr val="accent4"/>
          </a:lnRef>
          <a:fillRef idx="2">
            <a:schemeClr val="accent4"/>
          </a:fillRef>
          <a:effectRef idx="1">
            <a:schemeClr val="accent4"/>
          </a:effectRef>
          <a:fontRef idx="minor">
            <a:schemeClr val="dk1"/>
          </a:fontRef>
        </p:style>
        <p:txBody>
          <a:bodyPr wrap="square">
            <a:spAutoFit/>
          </a:bodyPr>
          <a:lstStyle/>
          <a:p>
            <a:r>
              <a:rPr lang="ja-JP" altLang="en-US" sz="2400" dirty="0">
                <a:latin typeface="メイリオ" panose="020B0604030504040204" pitchFamily="50" charset="-128"/>
                <a:ea typeface="メイリオ" panose="020B0604030504040204" pitchFamily="50" charset="-128"/>
              </a:rPr>
              <a:t>給</a:t>
            </a:r>
            <a:r>
              <a:rPr lang="ja-JP" altLang="en-US" sz="2400" dirty="0" smtClean="0">
                <a:latin typeface="メイリオ" panose="020B0604030504040204" pitchFamily="50" charset="-128"/>
                <a:ea typeface="メイリオ" panose="020B0604030504040204" pitchFamily="50" charset="-128"/>
              </a:rPr>
              <a:t>気制御によって生成される高密度プラズマの</a:t>
            </a:r>
            <a:r>
              <a:rPr lang="ja-JP" altLang="en-US" sz="2400" dirty="0">
                <a:latin typeface="メイリオ" panose="020B0604030504040204" pitchFamily="50" charset="-128"/>
                <a:ea typeface="メイリオ" panose="020B0604030504040204" pitchFamily="50" charset="-128"/>
              </a:rPr>
              <a:t>物理機構</a:t>
            </a:r>
            <a:r>
              <a:rPr lang="ja-JP" altLang="en-US" sz="2400" dirty="0" smtClean="0">
                <a:latin typeface="メイリオ" panose="020B0604030504040204" pitchFamily="50" charset="-128"/>
                <a:ea typeface="メイリオ" panose="020B0604030504040204" pitchFamily="50" charset="-128"/>
              </a:rPr>
              <a:t>解明に寄与する。</a:t>
            </a:r>
            <a:endParaRPr lang="en-US" altLang="ja-JP" sz="2400" dirty="0" smtClean="0">
              <a:latin typeface="メイリオ" panose="020B0604030504040204" pitchFamily="50" charset="-128"/>
              <a:ea typeface="メイリオ" panose="020B0604030504040204" pitchFamily="50" charset="-128"/>
            </a:endParaRPr>
          </a:p>
        </p:txBody>
      </p:sp>
      <p:sp>
        <p:nvSpPr>
          <p:cNvPr id="9" name="右矢印 8"/>
          <p:cNvSpPr/>
          <p:nvPr/>
        </p:nvSpPr>
        <p:spPr>
          <a:xfrm>
            <a:off x="489857" y="2469299"/>
            <a:ext cx="479353" cy="718861"/>
          </a:xfrm>
          <a:prstGeom prst="rightArrow">
            <a:avLst/>
          </a:prstGeom>
        </p:spPr>
        <p:style>
          <a:lnRef idx="1">
            <a:schemeClr val="accent5"/>
          </a:lnRef>
          <a:fillRef idx="3">
            <a:schemeClr val="accent5"/>
          </a:fillRef>
          <a:effectRef idx="2">
            <a:schemeClr val="accent5"/>
          </a:effectRef>
          <a:fontRef idx="minor">
            <a:schemeClr val="lt1"/>
          </a:fontRef>
        </p:style>
        <p:txBody>
          <a:bodyPr rtlCol="0" anchor="ctr"/>
          <a:lstStyle/>
          <a:p>
            <a:pPr algn="ctr"/>
            <a:endParaRPr lang="ja-JP" altLang="en-US" sz="2800">
              <a:latin typeface="メイリオ" panose="020B0604030504040204" pitchFamily="50" charset="-128"/>
              <a:ea typeface="メイリオ" panose="020B0604030504040204" pitchFamily="50" charset="-128"/>
            </a:endParaRPr>
          </a:p>
        </p:txBody>
      </p:sp>
      <p:sp>
        <p:nvSpPr>
          <p:cNvPr id="10" name="スライド番号プレースホルダー 9"/>
          <p:cNvSpPr>
            <a:spLocks noGrp="1"/>
          </p:cNvSpPr>
          <p:nvPr>
            <p:ph type="sldNum" sz="quarter" idx="12"/>
          </p:nvPr>
        </p:nvSpPr>
        <p:spPr/>
        <p:txBody>
          <a:bodyPr/>
          <a:lstStyle/>
          <a:p>
            <a:fld id="{5C7CE967-C6E2-4D30-8B17-84E51F4B1B8D}" type="slidenum">
              <a:rPr kumimoji="1" lang="ja-JP" altLang="en-US" smtClean="0"/>
              <a:pPr/>
              <a:t>5</a:t>
            </a:fld>
            <a:endParaRPr kumimoji="1" lang="ja-JP" altLang="en-US"/>
          </a:p>
        </p:txBody>
      </p:sp>
    </p:spTree>
    <p:extLst>
      <p:ext uri="{BB962C8B-B14F-4D97-AF65-F5344CB8AC3E}">
        <p14:creationId xmlns:p14="http://schemas.microsoft.com/office/powerpoint/2010/main" xmlns="" val="18703034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t>目次</a:t>
            </a:r>
            <a:endParaRPr kumimoji="1" lang="ja-JP" altLang="en-US" dirty="0"/>
          </a:p>
        </p:txBody>
      </p:sp>
      <p:sp>
        <p:nvSpPr>
          <p:cNvPr id="3" name="コンテンツ プレースホルダー 2"/>
          <p:cNvSpPr>
            <a:spLocks noGrp="1"/>
          </p:cNvSpPr>
          <p:nvPr>
            <p:ph idx="1"/>
          </p:nvPr>
        </p:nvSpPr>
        <p:spPr>
          <a:xfrm>
            <a:off x="250371" y="940526"/>
            <a:ext cx="8643258" cy="5780950"/>
          </a:xfrm>
        </p:spPr>
        <p:txBody>
          <a:bodyPr>
            <a:normAutofit/>
          </a:bodyPr>
          <a:lstStyle/>
          <a:p>
            <a:pPr marL="385754" indent="-385754">
              <a:buFont typeface="+mj-lt"/>
              <a:buAutoNum type="arabicPeriod"/>
            </a:pPr>
            <a:r>
              <a:rPr lang="ja-JP" altLang="en-US" sz="2400" dirty="0"/>
              <a:t>背景・目的</a:t>
            </a:r>
            <a:endParaRPr lang="en-US" altLang="ja-JP" sz="2400" dirty="0"/>
          </a:p>
          <a:p>
            <a:pPr marL="385754" indent="-385754">
              <a:buFont typeface="+mj-lt"/>
              <a:buAutoNum type="arabicPeriod"/>
            </a:pPr>
            <a:r>
              <a:rPr lang="en-US" altLang="ja-JP" sz="2400" dirty="0">
                <a:solidFill>
                  <a:srgbClr val="FF0000"/>
                </a:solidFill>
              </a:rPr>
              <a:t>FIR</a:t>
            </a:r>
            <a:r>
              <a:rPr lang="ja-JP" altLang="en-US" sz="2400" dirty="0">
                <a:solidFill>
                  <a:srgbClr val="FF0000"/>
                </a:solidFill>
              </a:rPr>
              <a:t>レーザー干渉計システムの設計概要</a:t>
            </a:r>
            <a:endParaRPr lang="en-US" altLang="ja-JP" sz="2400" dirty="0">
              <a:solidFill>
                <a:srgbClr val="FF0000"/>
              </a:solidFill>
            </a:endParaRPr>
          </a:p>
          <a:p>
            <a:pPr lvl="1"/>
            <a:r>
              <a:rPr lang="en-US" altLang="ja-JP" sz="2000" dirty="0"/>
              <a:t>FIR</a:t>
            </a:r>
            <a:r>
              <a:rPr lang="ja-JP" altLang="en-US" sz="2000" dirty="0"/>
              <a:t>レーザー干渉計の概要</a:t>
            </a:r>
            <a:endParaRPr lang="en-US" altLang="ja-JP" sz="2000" dirty="0"/>
          </a:p>
          <a:p>
            <a:pPr lvl="1"/>
            <a:r>
              <a:rPr lang="en-US" altLang="ja-JP" sz="2000" dirty="0"/>
              <a:t>HCN</a:t>
            </a:r>
            <a:r>
              <a:rPr lang="ja-JP" altLang="en-US" sz="2000" dirty="0"/>
              <a:t>レーザーの</a:t>
            </a:r>
            <a:r>
              <a:rPr lang="ja-JP" altLang="en-US" sz="2000" dirty="0" smtClean="0"/>
              <a:t>開発</a:t>
            </a:r>
            <a:endParaRPr lang="en-US" altLang="ja-JP" sz="2000" dirty="0" smtClean="0"/>
          </a:p>
          <a:p>
            <a:pPr lvl="1"/>
            <a:r>
              <a:rPr lang="ja-JP" altLang="en-US" sz="2000" dirty="0"/>
              <a:t>２視線による線平均電子密度からの密度分布推定手法</a:t>
            </a:r>
            <a:endParaRPr lang="en-US" altLang="ja-JP" sz="2000" dirty="0"/>
          </a:p>
          <a:p>
            <a:pPr marL="385754" indent="-385754">
              <a:buFont typeface="+mj-lt"/>
              <a:buAutoNum type="arabicPeriod"/>
            </a:pPr>
            <a:r>
              <a:rPr lang="en-US" altLang="ja-JP" sz="2400" dirty="0"/>
              <a:t>HIGP</a:t>
            </a:r>
            <a:r>
              <a:rPr lang="ja-JP" altLang="en-US" sz="2400" dirty="0"/>
              <a:t>及び</a:t>
            </a:r>
            <a:r>
              <a:rPr lang="en-US" altLang="ja-JP" sz="2400" dirty="0"/>
              <a:t>SMBI</a:t>
            </a:r>
            <a:r>
              <a:rPr lang="ja-JP" altLang="en-US" sz="2400" dirty="0"/>
              <a:t>プラズマの初期計測結果</a:t>
            </a:r>
            <a:endParaRPr lang="en-US" altLang="ja-JP" sz="2400" dirty="0"/>
          </a:p>
          <a:p>
            <a:pPr lvl="1"/>
            <a:r>
              <a:rPr lang="en-US" altLang="ja-JP" sz="2000" dirty="0"/>
              <a:t>HIGP</a:t>
            </a:r>
            <a:r>
              <a:rPr lang="ja-JP" altLang="en-US" sz="2000" dirty="0"/>
              <a:t>プラズマの線平均電子密度</a:t>
            </a:r>
            <a:endParaRPr lang="en-US" altLang="ja-JP" sz="2000" dirty="0"/>
          </a:p>
          <a:p>
            <a:pPr lvl="1"/>
            <a:r>
              <a:rPr lang="en-US" altLang="ja-JP" sz="2000" dirty="0"/>
              <a:t>SMBI</a:t>
            </a:r>
            <a:r>
              <a:rPr lang="ja-JP" altLang="en-US" sz="2000" dirty="0"/>
              <a:t>プラズマの線平均電子密度</a:t>
            </a:r>
            <a:endParaRPr lang="en-US" altLang="ja-JP" sz="2000" dirty="0"/>
          </a:p>
          <a:p>
            <a:pPr marL="385754" indent="-385754">
              <a:buFont typeface="+mj-lt"/>
              <a:buAutoNum type="arabicPeriod"/>
            </a:pPr>
            <a:r>
              <a:rPr lang="en-US" altLang="ja-JP" sz="2400" dirty="0"/>
              <a:t>HIGP</a:t>
            </a:r>
            <a:r>
              <a:rPr lang="ja-JP" altLang="en-US" sz="2400" dirty="0"/>
              <a:t>及び</a:t>
            </a:r>
            <a:r>
              <a:rPr lang="en-US" altLang="ja-JP" sz="2400" dirty="0"/>
              <a:t>SMBI</a:t>
            </a:r>
            <a:r>
              <a:rPr lang="ja-JP" altLang="en-US" sz="2400" dirty="0"/>
              <a:t>プラズマ</a:t>
            </a:r>
            <a:r>
              <a:rPr lang="ja-JP" altLang="en-US" sz="2400" dirty="0" smtClean="0"/>
              <a:t>の時間変化の比較</a:t>
            </a:r>
            <a:endParaRPr lang="en-US" altLang="ja-JP" sz="2400" dirty="0"/>
          </a:p>
          <a:p>
            <a:pPr lvl="1"/>
            <a:r>
              <a:rPr lang="ja-JP" altLang="en-US" sz="2000" dirty="0"/>
              <a:t>干渉計により得られる密度分布とトムソン散乱計測結果との比較</a:t>
            </a:r>
            <a:endParaRPr lang="en-US" altLang="ja-JP" sz="2000" dirty="0"/>
          </a:p>
          <a:p>
            <a:pPr lvl="1"/>
            <a:r>
              <a:rPr lang="en-US" altLang="ja-JP" sz="2000" dirty="0"/>
              <a:t>HIGP</a:t>
            </a:r>
            <a:r>
              <a:rPr lang="ja-JP" altLang="en-US" sz="2000" dirty="0"/>
              <a:t>入射後のプラズマの変化</a:t>
            </a:r>
            <a:endParaRPr lang="en-US" altLang="ja-JP" sz="2000" dirty="0"/>
          </a:p>
          <a:p>
            <a:pPr lvl="1"/>
            <a:r>
              <a:rPr lang="en-US" altLang="ja-JP" sz="2000" dirty="0"/>
              <a:t>SMBI</a:t>
            </a:r>
            <a:r>
              <a:rPr lang="ja-JP" altLang="en-US" sz="2000" dirty="0"/>
              <a:t>後のプラズマの変化</a:t>
            </a:r>
            <a:endParaRPr lang="en-US" altLang="ja-JP" sz="2000" dirty="0"/>
          </a:p>
          <a:p>
            <a:pPr lvl="1"/>
            <a:r>
              <a:rPr lang="en-US" altLang="ja-JP" sz="2000" dirty="0"/>
              <a:t>HIGP</a:t>
            </a:r>
            <a:r>
              <a:rPr lang="ja-JP" altLang="en-US" sz="2000" dirty="0"/>
              <a:t>プラズマと</a:t>
            </a:r>
            <a:r>
              <a:rPr lang="en-US" altLang="ja-JP" sz="2000" dirty="0"/>
              <a:t>SMBI</a:t>
            </a:r>
            <a:r>
              <a:rPr lang="ja-JP" altLang="en-US" sz="2000" dirty="0"/>
              <a:t>プラズマの比較</a:t>
            </a:r>
            <a:endParaRPr lang="en-US" altLang="ja-JP" sz="2000" dirty="0"/>
          </a:p>
          <a:p>
            <a:pPr marL="385754" indent="-385754">
              <a:buFont typeface="+mj-lt"/>
              <a:buAutoNum type="arabicPeriod"/>
            </a:pPr>
            <a:r>
              <a:rPr lang="ja-JP" altLang="en-US" sz="2400" dirty="0" smtClean="0"/>
              <a:t>まとめ</a:t>
            </a:r>
            <a:endParaRPr lang="en-US" altLang="ja-JP" sz="2400" dirty="0"/>
          </a:p>
          <a:p>
            <a:endParaRPr lang="ja-JP" altLang="en-US" sz="2000" dirty="0"/>
          </a:p>
          <a:p>
            <a:endParaRPr kumimoji="1" lang="ja-JP" altLang="en-US" sz="2000" dirty="0"/>
          </a:p>
        </p:txBody>
      </p:sp>
      <p:sp>
        <p:nvSpPr>
          <p:cNvPr id="4" name="スライド番号プレースホルダー 3"/>
          <p:cNvSpPr>
            <a:spLocks noGrp="1"/>
          </p:cNvSpPr>
          <p:nvPr>
            <p:ph type="sldNum" sz="quarter" idx="12"/>
          </p:nvPr>
        </p:nvSpPr>
        <p:spPr/>
        <p:txBody>
          <a:bodyPr/>
          <a:lstStyle/>
          <a:p>
            <a:fld id="{5C7CE967-C6E2-4D30-8B17-84E51F4B1B8D}" type="slidenum">
              <a:rPr kumimoji="1" lang="ja-JP" altLang="en-US" smtClean="0"/>
              <a:pPr/>
              <a:t>6</a:t>
            </a:fld>
            <a:endParaRPr kumimoji="1" lang="ja-JP" altLang="en-US" dirty="0"/>
          </a:p>
        </p:txBody>
      </p:sp>
    </p:spTree>
    <p:extLst>
      <p:ext uri="{BB962C8B-B14F-4D97-AF65-F5344CB8AC3E}">
        <p14:creationId xmlns:p14="http://schemas.microsoft.com/office/powerpoint/2010/main" xmlns="" val="118985903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1" name="グループ化 20"/>
          <p:cNvGrpSpPr/>
          <p:nvPr/>
        </p:nvGrpSpPr>
        <p:grpSpPr>
          <a:xfrm>
            <a:off x="4939994" y="452114"/>
            <a:ext cx="4259312" cy="4662655"/>
            <a:chOff x="4678752" y="0"/>
            <a:chExt cx="4465662" cy="4888546"/>
          </a:xfrm>
        </p:grpSpPr>
        <p:sp>
          <p:nvSpPr>
            <p:cNvPr id="22" name="正方形/長方形 21"/>
            <p:cNvSpPr/>
            <p:nvPr/>
          </p:nvSpPr>
          <p:spPr>
            <a:xfrm>
              <a:off x="4679166" y="0"/>
              <a:ext cx="4465248" cy="488854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50">
                <a:latin typeface="メイリオ" panose="020B0604030504040204" pitchFamily="50" charset="-128"/>
                <a:ea typeface="メイリオ" panose="020B0604030504040204" pitchFamily="50" charset="-128"/>
              </a:endParaRPr>
            </a:p>
          </p:txBody>
        </p:sp>
        <p:grpSp>
          <p:nvGrpSpPr>
            <p:cNvPr id="23" name="グループ化 22"/>
            <p:cNvGrpSpPr/>
            <p:nvPr/>
          </p:nvGrpSpPr>
          <p:grpSpPr>
            <a:xfrm>
              <a:off x="4678752" y="331139"/>
              <a:ext cx="4320333" cy="4557407"/>
              <a:chOff x="6422557" y="16386"/>
              <a:chExt cx="5750363" cy="6065909"/>
            </a:xfrm>
          </p:grpSpPr>
          <p:pic>
            <p:nvPicPr>
              <p:cNvPr id="24" name="図 23"/>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6422557" y="16386"/>
                <a:ext cx="5750363" cy="6065909"/>
              </a:xfrm>
              <a:prstGeom prst="rect">
                <a:avLst/>
              </a:prstGeom>
              <a:noFill/>
              <a:ln>
                <a:noFill/>
              </a:ln>
            </p:spPr>
          </p:pic>
          <p:pic>
            <p:nvPicPr>
              <p:cNvPr id="25" name="図 24"/>
              <p:cNvPicPr>
                <a:picLocks noChangeAspect="1"/>
              </p:cNvPicPr>
              <p:nvPr/>
            </p:nvPicPr>
            <p:blipFill>
              <a:blip r:embed="rId3" cstate="print"/>
              <a:stretch>
                <a:fillRect/>
              </a:stretch>
            </p:blipFill>
            <p:spPr>
              <a:xfrm>
                <a:off x="9873171" y="1349544"/>
                <a:ext cx="1664352" cy="402371"/>
              </a:xfrm>
              <a:prstGeom prst="rect">
                <a:avLst/>
              </a:prstGeom>
            </p:spPr>
          </p:pic>
        </p:grpSp>
      </p:grpSp>
      <p:sp>
        <p:nvSpPr>
          <p:cNvPr id="2" name="タイトル 1"/>
          <p:cNvSpPr>
            <a:spLocks noGrp="1"/>
          </p:cNvSpPr>
          <p:nvPr>
            <p:ph type="title"/>
          </p:nvPr>
        </p:nvSpPr>
        <p:spPr/>
        <p:txBody>
          <a:bodyPr/>
          <a:lstStyle/>
          <a:p>
            <a:r>
              <a:rPr lang="ja-JP" altLang="en-US" dirty="0" smtClean="0"/>
              <a:t>干渉計システムの概要</a:t>
            </a:r>
            <a:endParaRPr kumimoji="1" lang="ja-JP" altLang="en-US" dirty="0"/>
          </a:p>
        </p:txBody>
      </p:sp>
      <p:sp>
        <p:nvSpPr>
          <p:cNvPr id="26" name="テキスト ボックス 25"/>
          <p:cNvSpPr txBox="1"/>
          <p:nvPr/>
        </p:nvSpPr>
        <p:spPr>
          <a:xfrm>
            <a:off x="52383" y="4415914"/>
            <a:ext cx="8928331" cy="2308324"/>
          </a:xfrm>
          <a:prstGeom prst="rect">
            <a:avLst/>
          </a:prstGeom>
          <a:noFill/>
        </p:spPr>
        <p:txBody>
          <a:bodyPr wrap="square" rtlCol="0">
            <a:spAutoFit/>
          </a:bodyPr>
          <a:lstStyle/>
          <a:p>
            <a:pPr marL="214308" indent="-214308">
              <a:buFont typeface="Wingdings" panose="05000000000000000000" pitchFamily="2" charset="2"/>
              <a:buChar char="Ø"/>
            </a:pPr>
            <a:r>
              <a:rPr lang="ja-JP" altLang="en-US" dirty="0">
                <a:latin typeface="メイリオ" panose="020B0604030504040204" pitchFamily="50" charset="-128"/>
                <a:ea typeface="メイリオ" panose="020B0604030504040204" pitchFamily="50" charset="-128"/>
              </a:rPr>
              <a:t>ヘテロダイン検波のマイケルソン干渉計。</a:t>
            </a:r>
            <a:endParaRPr lang="en-US" altLang="ja-JP" dirty="0">
              <a:latin typeface="メイリオ" panose="020B0604030504040204" pitchFamily="50" charset="-128"/>
              <a:ea typeface="メイリオ" panose="020B0604030504040204" pitchFamily="50" charset="-128"/>
            </a:endParaRPr>
          </a:p>
          <a:p>
            <a:pPr marL="214308" indent="-214308">
              <a:buFont typeface="Wingdings" panose="05000000000000000000" pitchFamily="2" charset="2"/>
              <a:buChar char="Ø"/>
            </a:pPr>
            <a:r>
              <a:rPr lang="ja-JP" altLang="en-US" dirty="0">
                <a:latin typeface="メイリオ" panose="020B0604030504040204" pitchFamily="50" charset="-128"/>
                <a:ea typeface="メイリオ" panose="020B0604030504040204" pitchFamily="50" charset="-128"/>
              </a:rPr>
              <a:t>低</a:t>
            </a:r>
            <a:r>
              <a:rPr lang="en-US" altLang="ja-JP" dirty="0">
                <a:latin typeface="メイリオ" panose="020B0604030504040204" pitchFamily="50" charset="-128"/>
                <a:ea typeface="メイリオ" panose="020B0604030504040204" pitchFamily="50" charset="-128"/>
              </a:rPr>
              <a:t>~</a:t>
            </a:r>
            <a:r>
              <a:rPr lang="ja-JP" altLang="en-US" dirty="0">
                <a:latin typeface="メイリオ" panose="020B0604030504040204" pitchFamily="50" charset="-128"/>
                <a:ea typeface="メイリオ" panose="020B0604030504040204" pitchFamily="50" charset="-128"/>
              </a:rPr>
              <a:t>高密度領域の計測を可能にするため</a:t>
            </a:r>
            <a:r>
              <a:rPr lang="ja-JP" altLang="en-US" dirty="0" smtClean="0">
                <a:latin typeface="メイリオ" panose="020B0604030504040204" pitchFamily="50" charset="-128"/>
                <a:ea typeface="メイリオ" panose="020B0604030504040204" pitchFamily="50" charset="-128"/>
              </a:rPr>
              <a:t>、</a:t>
            </a:r>
            <a:endParaRPr lang="en-US" altLang="ja-JP" dirty="0" smtClean="0">
              <a:latin typeface="メイリオ" panose="020B0604030504040204" pitchFamily="50" charset="-128"/>
              <a:ea typeface="メイリオ" panose="020B0604030504040204" pitchFamily="50" charset="-128"/>
            </a:endParaRPr>
          </a:p>
          <a:p>
            <a:r>
              <a:rPr lang="ja-JP" altLang="en-US" dirty="0" smtClean="0">
                <a:latin typeface="メイリオ" panose="020B0604030504040204" pitchFamily="50" charset="-128"/>
                <a:ea typeface="メイリオ" panose="020B0604030504040204" pitchFamily="50" charset="-128"/>
              </a:rPr>
              <a:t>  光源</a:t>
            </a:r>
            <a:r>
              <a:rPr lang="ja-JP" altLang="en-US" dirty="0">
                <a:latin typeface="メイリオ" panose="020B0604030504040204" pitchFamily="50" charset="-128"/>
                <a:ea typeface="メイリオ" panose="020B0604030504040204" pitchFamily="50" charset="-128"/>
              </a:rPr>
              <a:t>に波長</a:t>
            </a:r>
            <a:r>
              <a:rPr lang="en-US" altLang="ja-JP" dirty="0">
                <a:latin typeface="メイリオ" panose="020B0604030504040204" pitchFamily="50" charset="-128"/>
                <a:ea typeface="メイリオ" panose="020B0604030504040204" pitchFamily="50" charset="-128"/>
              </a:rPr>
              <a:t>337µm</a:t>
            </a:r>
            <a:r>
              <a:rPr lang="ja-JP" altLang="en-US" dirty="0">
                <a:latin typeface="メイリオ" panose="020B0604030504040204" pitchFamily="50" charset="-128"/>
                <a:ea typeface="メイリオ" panose="020B0604030504040204" pitchFamily="50" charset="-128"/>
              </a:rPr>
              <a:t>の</a:t>
            </a:r>
            <a:r>
              <a:rPr lang="en-US" altLang="ja-JP" dirty="0">
                <a:latin typeface="メイリオ" panose="020B0604030504040204" pitchFamily="50" charset="-128"/>
                <a:ea typeface="メイリオ" panose="020B0604030504040204" pitchFamily="50" charset="-128"/>
              </a:rPr>
              <a:t>HCN</a:t>
            </a:r>
            <a:r>
              <a:rPr lang="ja-JP" altLang="en-US" dirty="0">
                <a:latin typeface="メイリオ" panose="020B0604030504040204" pitchFamily="50" charset="-128"/>
                <a:ea typeface="メイリオ" panose="020B0604030504040204" pitchFamily="50" charset="-128"/>
              </a:rPr>
              <a:t>レーザーを適用。</a:t>
            </a:r>
            <a:endParaRPr lang="en-US" altLang="ja-JP" dirty="0">
              <a:latin typeface="メイリオ" panose="020B0604030504040204" pitchFamily="50" charset="-128"/>
              <a:ea typeface="メイリオ" panose="020B0604030504040204" pitchFamily="50" charset="-128"/>
            </a:endParaRPr>
          </a:p>
          <a:p>
            <a:pPr marL="214308" indent="-214308">
              <a:buFont typeface="Wingdings" panose="05000000000000000000" pitchFamily="2" charset="2"/>
              <a:buChar char="Ø"/>
            </a:pPr>
            <a:r>
              <a:rPr lang="ja-JP" altLang="en-US" dirty="0">
                <a:latin typeface="メイリオ" panose="020B0604030504040204" pitchFamily="50" charset="-128"/>
                <a:ea typeface="メイリオ" panose="020B0604030504040204" pitchFamily="50" charset="-128"/>
              </a:rPr>
              <a:t>高時間分解能を実現するため、</a:t>
            </a:r>
            <a:r>
              <a:rPr lang="en-US" altLang="ja-JP" dirty="0">
                <a:latin typeface="メイリオ" panose="020B0604030504040204" pitchFamily="50" charset="-128"/>
                <a:ea typeface="メイリオ" panose="020B0604030504040204" pitchFamily="50" charset="-128"/>
              </a:rPr>
              <a:t>Super Rotating Grating </a:t>
            </a:r>
            <a:r>
              <a:rPr lang="ja-JP" altLang="en-US" dirty="0">
                <a:latin typeface="メイリオ" panose="020B0604030504040204" pitchFamily="50" charset="-128"/>
                <a:ea typeface="メイリオ" panose="020B0604030504040204" pitchFamily="50" charset="-128"/>
              </a:rPr>
              <a:t>を用いて</a:t>
            </a:r>
            <a:r>
              <a:rPr lang="en-US" altLang="ja-JP" dirty="0">
                <a:latin typeface="メイリオ" panose="020B0604030504040204" pitchFamily="50" charset="-128"/>
                <a:ea typeface="メイリオ" panose="020B0604030504040204" pitchFamily="50" charset="-128"/>
              </a:rPr>
              <a:t>1MHz</a:t>
            </a:r>
            <a:r>
              <a:rPr lang="ja-JP" altLang="en-US" dirty="0">
                <a:latin typeface="メイリオ" panose="020B0604030504040204" pitchFamily="50" charset="-128"/>
                <a:ea typeface="メイリオ" panose="020B0604030504040204" pitchFamily="50" charset="-128"/>
              </a:rPr>
              <a:t>の周波数シフトを行う。</a:t>
            </a:r>
            <a:r>
              <a:rPr lang="en-US" altLang="ja-JP" sz="1400" dirty="0">
                <a:latin typeface="メイリオ" panose="020B0604030504040204" pitchFamily="50" charset="-128"/>
                <a:ea typeface="メイリオ" panose="020B0604030504040204" pitchFamily="50" charset="-128"/>
              </a:rPr>
              <a:t>(T. Maekawa, et al. RSI (1991)) </a:t>
            </a:r>
            <a:endParaRPr lang="en-US" altLang="ja-JP" dirty="0">
              <a:latin typeface="メイリオ" panose="020B0604030504040204" pitchFamily="50" charset="-128"/>
              <a:ea typeface="メイリオ" panose="020B0604030504040204" pitchFamily="50" charset="-128"/>
            </a:endParaRPr>
          </a:p>
          <a:p>
            <a:pPr marL="214308" indent="-214308">
              <a:buFont typeface="Wingdings" panose="05000000000000000000" pitchFamily="2" charset="2"/>
              <a:buChar char="Ø"/>
            </a:pPr>
            <a:r>
              <a:rPr lang="ja-JP" altLang="en-US" dirty="0">
                <a:latin typeface="メイリオ" panose="020B0604030504040204" pitchFamily="50" charset="-128"/>
                <a:ea typeface="メイリオ" panose="020B0604030504040204" pitchFamily="50" charset="-128"/>
              </a:rPr>
              <a:t>検出器は</a:t>
            </a:r>
            <a:r>
              <a:rPr lang="en-US" altLang="ja-JP" dirty="0">
                <a:latin typeface="メイリオ" panose="020B0604030504040204" pitchFamily="50" charset="-128"/>
                <a:ea typeface="メイリオ" panose="020B0604030504040204" pitchFamily="50" charset="-128"/>
              </a:rPr>
              <a:t> </a:t>
            </a:r>
            <a:r>
              <a:rPr lang="en-US" altLang="ja-JP" dirty="0" err="1">
                <a:latin typeface="メイリオ" panose="020B0604030504040204" pitchFamily="50" charset="-128"/>
                <a:ea typeface="メイリオ" panose="020B0604030504040204" pitchFamily="50" charset="-128"/>
              </a:rPr>
              <a:t>Schottky</a:t>
            </a:r>
            <a:r>
              <a:rPr lang="en-US" altLang="ja-JP" dirty="0">
                <a:latin typeface="メイリオ" panose="020B0604030504040204" pitchFamily="50" charset="-128"/>
                <a:ea typeface="メイリオ" panose="020B0604030504040204" pitchFamily="50" charset="-128"/>
              </a:rPr>
              <a:t> Barrier Diode mixer</a:t>
            </a:r>
            <a:r>
              <a:rPr lang="ja-JP" altLang="en-US" dirty="0">
                <a:latin typeface="メイリオ" panose="020B0604030504040204" pitchFamily="50" charset="-128"/>
                <a:ea typeface="メイリオ" panose="020B0604030504040204" pitchFamily="50" charset="-128"/>
              </a:rPr>
              <a:t> を使用。</a:t>
            </a:r>
            <a:endParaRPr lang="en-US" altLang="ja-JP" dirty="0">
              <a:latin typeface="メイリオ" panose="020B0604030504040204" pitchFamily="50" charset="-128"/>
              <a:ea typeface="メイリオ" panose="020B0604030504040204" pitchFamily="50" charset="-128"/>
            </a:endParaRPr>
          </a:p>
          <a:p>
            <a:pPr marL="214308" indent="-214308">
              <a:buFont typeface="Wingdings" panose="05000000000000000000" pitchFamily="2" charset="2"/>
              <a:buChar char="Ø"/>
            </a:pPr>
            <a:r>
              <a:rPr lang="en-US" altLang="ja-JP" dirty="0">
                <a:latin typeface="メイリオ" panose="020B0604030504040204" pitchFamily="50" charset="-128"/>
                <a:ea typeface="メイリオ" panose="020B0604030504040204" pitchFamily="50" charset="-128"/>
              </a:rPr>
              <a:t>ADC</a:t>
            </a:r>
            <a:r>
              <a:rPr lang="ja-JP" altLang="en-US" dirty="0">
                <a:latin typeface="メイリオ" panose="020B0604030504040204" pitchFamily="50" charset="-128"/>
                <a:ea typeface="メイリオ" panose="020B0604030504040204" pitchFamily="50" charset="-128"/>
              </a:rPr>
              <a:t>でデータを取り込み、ヒルベルト変換を用いて位相差を得る</a:t>
            </a:r>
            <a:r>
              <a:rPr lang="ja-JP" altLang="en-US" dirty="0" smtClean="0">
                <a:latin typeface="メイリオ" panose="020B0604030504040204" pitchFamily="50" charset="-128"/>
                <a:ea typeface="メイリオ" panose="020B0604030504040204" pitchFamily="50" charset="-128"/>
              </a:rPr>
              <a:t>。</a:t>
            </a:r>
            <a:endParaRPr lang="en-US" altLang="ja-JP" dirty="0" smtClean="0">
              <a:latin typeface="メイリオ" panose="020B0604030504040204" pitchFamily="50" charset="-128"/>
              <a:ea typeface="メイリオ" panose="020B0604030504040204" pitchFamily="50" charset="-128"/>
            </a:endParaRPr>
          </a:p>
          <a:p>
            <a:r>
              <a:rPr lang="en-US" altLang="ja-JP" sz="1400" dirty="0">
                <a:latin typeface="メイリオ" panose="020B0604030504040204" pitchFamily="50" charset="-128"/>
                <a:ea typeface="メイリオ" panose="020B0604030504040204" pitchFamily="50" charset="-128"/>
              </a:rPr>
              <a:t> </a:t>
            </a:r>
            <a:r>
              <a:rPr lang="en-US" altLang="ja-JP" sz="1400" dirty="0" smtClean="0">
                <a:latin typeface="メイリオ" panose="020B0604030504040204" pitchFamily="50" charset="-128"/>
                <a:ea typeface="メイリオ" panose="020B0604030504040204" pitchFamily="50" charset="-128"/>
              </a:rPr>
              <a:t>  (</a:t>
            </a:r>
            <a:r>
              <a:rPr lang="en-US" altLang="ja-JP" sz="1400" dirty="0">
                <a:latin typeface="メイリオ" panose="020B0604030504040204" pitchFamily="50" charset="-128"/>
                <a:ea typeface="メイリオ" panose="020B0604030504040204" pitchFamily="50" charset="-128"/>
              </a:rPr>
              <a:t>S. Ohshima, et al. RSI (2014))</a:t>
            </a:r>
          </a:p>
        </p:txBody>
      </p:sp>
      <p:grpSp>
        <p:nvGrpSpPr>
          <p:cNvPr id="30" name="グループ化 29"/>
          <p:cNvGrpSpPr/>
          <p:nvPr/>
        </p:nvGrpSpPr>
        <p:grpSpPr>
          <a:xfrm>
            <a:off x="291770" y="1155542"/>
            <a:ext cx="4303870" cy="2454037"/>
            <a:chOff x="291770" y="1155542"/>
            <a:chExt cx="4303870" cy="2454037"/>
          </a:xfrm>
        </p:grpSpPr>
        <p:grpSp>
          <p:nvGrpSpPr>
            <p:cNvPr id="3" name="グループ化 2"/>
            <p:cNvGrpSpPr/>
            <p:nvPr/>
          </p:nvGrpSpPr>
          <p:grpSpPr>
            <a:xfrm>
              <a:off x="291770" y="1155542"/>
              <a:ext cx="4303870" cy="2454037"/>
              <a:chOff x="272563" y="12806856"/>
              <a:chExt cx="7637934" cy="4355090"/>
            </a:xfrm>
          </p:grpSpPr>
          <p:grpSp>
            <p:nvGrpSpPr>
              <p:cNvPr id="4" name="グループ化 3"/>
              <p:cNvGrpSpPr/>
              <p:nvPr/>
            </p:nvGrpSpPr>
            <p:grpSpPr>
              <a:xfrm>
                <a:off x="272563" y="12806856"/>
                <a:ext cx="7637933" cy="3931482"/>
                <a:chOff x="-399372" y="12511859"/>
                <a:chExt cx="7637933" cy="3931482"/>
              </a:xfrm>
            </p:grpSpPr>
            <p:pic>
              <p:nvPicPr>
                <p:cNvPr id="9" name="Picture 4"/>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rot="180000">
                  <a:off x="255542" y="12759843"/>
                  <a:ext cx="4768680" cy="3610664"/>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grpSp>
              <p:nvGrpSpPr>
                <p:cNvPr id="10" name="グループ化 9"/>
                <p:cNvGrpSpPr/>
                <p:nvPr/>
              </p:nvGrpSpPr>
              <p:grpSpPr>
                <a:xfrm>
                  <a:off x="2084735" y="12511859"/>
                  <a:ext cx="5153826" cy="1424336"/>
                  <a:chOff x="1980205" y="1174155"/>
                  <a:chExt cx="5153826" cy="1424336"/>
                </a:xfrm>
              </p:grpSpPr>
              <p:cxnSp>
                <p:nvCxnSpPr>
                  <p:cNvPr id="17" name="直線矢印コネクタ 16"/>
                  <p:cNvCxnSpPr>
                    <a:endCxn id="18" idx="1"/>
                  </p:cNvCxnSpPr>
                  <p:nvPr/>
                </p:nvCxnSpPr>
                <p:spPr>
                  <a:xfrm>
                    <a:off x="2089814" y="1544321"/>
                    <a:ext cx="1171204" cy="623931"/>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8" name="円/楕円 17"/>
                  <p:cNvSpPr/>
                  <p:nvPr/>
                </p:nvSpPr>
                <p:spPr>
                  <a:xfrm>
                    <a:off x="3176655" y="2094435"/>
                    <a:ext cx="576064" cy="504056"/>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50">
                      <a:latin typeface="メイリオ" panose="020B0604030504040204" pitchFamily="50" charset="-128"/>
                      <a:ea typeface="メイリオ" panose="020B0604030504040204" pitchFamily="50" charset="-128"/>
                    </a:endParaRPr>
                  </a:p>
                </p:txBody>
              </p:sp>
              <p:sp>
                <p:nvSpPr>
                  <p:cNvPr id="19" name="テキスト ボックス 18"/>
                  <p:cNvSpPr txBox="1"/>
                  <p:nvPr/>
                </p:nvSpPr>
                <p:spPr>
                  <a:xfrm>
                    <a:off x="1980205" y="1174155"/>
                    <a:ext cx="5153826" cy="532545"/>
                  </a:xfrm>
                  <a:prstGeom prst="rect">
                    <a:avLst/>
                  </a:prstGeom>
                  <a:noFill/>
                </p:spPr>
                <p:txBody>
                  <a:bodyPr wrap="square" rtlCol="0">
                    <a:spAutoFit/>
                  </a:bodyPr>
                  <a:lstStyle/>
                  <a:p>
                    <a:r>
                      <a:rPr lang="en-US" altLang="ja-JP" sz="1350" b="1" dirty="0">
                        <a:latin typeface="メイリオ" panose="020B0604030504040204" pitchFamily="50" charset="-128"/>
                        <a:ea typeface="メイリオ" panose="020B0604030504040204" pitchFamily="50" charset="-128"/>
                        <a:cs typeface="Times New Roman" panose="02020603050405020304" pitchFamily="18" charset="0"/>
                      </a:rPr>
                      <a:t>New FIR</a:t>
                    </a:r>
                    <a:r>
                      <a:rPr lang="ja-JP" altLang="en-US" sz="1350" b="1" dirty="0">
                        <a:latin typeface="メイリオ" panose="020B0604030504040204" pitchFamily="50" charset="-128"/>
                        <a:ea typeface="メイリオ" panose="020B0604030504040204" pitchFamily="50" charset="-128"/>
                        <a:cs typeface="Times New Roman" panose="02020603050405020304" pitchFamily="18" charset="0"/>
                      </a:rPr>
                      <a:t> </a:t>
                    </a:r>
                    <a:r>
                      <a:rPr lang="en-US" altLang="ja-JP" sz="1350" b="1" dirty="0">
                        <a:latin typeface="メイリオ" panose="020B0604030504040204" pitchFamily="50" charset="-128"/>
                        <a:ea typeface="メイリオ" panose="020B0604030504040204" pitchFamily="50" charset="-128"/>
                        <a:cs typeface="Times New Roman" panose="02020603050405020304" pitchFamily="18" charset="0"/>
                      </a:rPr>
                      <a:t>Laser interferometer</a:t>
                    </a:r>
                    <a:endParaRPr lang="ja-JP" altLang="en-US" sz="1350" b="1" dirty="0">
                      <a:latin typeface="メイリオ" panose="020B0604030504040204" pitchFamily="50" charset="-128"/>
                      <a:ea typeface="メイリオ" panose="020B0604030504040204" pitchFamily="50" charset="-128"/>
                      <a:cs typeface="Times New Roman" panose="02020603050405020304" pitchFamily="18" charset="0"/>
                    </a:endParaRPr>
                  </a:p>
                </p:txBody>
              </p:sp>
              <p:cxnSp>
                <p:nvCxnSpPr>
                  <p:cNvPr id="20" name="直線コネクタ 19"/>
                  <p:cNvCxnSpPr/>
                  <p:nvPr/>
                </p:nvCxnSpPr>
                <p:spPr>
                  <a:xfrm>
                    <a:off x="2042050" y="1562452"/>
                    <a:ext cx="5007801"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grpSp>
            <p:sp>
              <p:nvSpPr>
                <p:cNvPr id="11" name="テキスト ボックス 10"/>
                <p:cNvSpPr txBox="1"/>
                <p:nvPr/>
              </p:nvSpPr>
              <p:spPr>
                <a:xfrm>
                  <a:off x="-55777" y="15910796"/>
                  <a:ext cx="1922312" cy="532545"/>
                </a:xfrm>
                <a:prstGeom prst="rect">
                  <a:avLst/>
                </a:prstGeom>
                <a:solidFill>
                  <a:schemeClr val="bg1"/>
                </a:solidFill>
              </p:spPr>
              <p:txBody>
                <a:bodyPr wrap="square" rtlCol="0">
                  <a:spAutoFit/>
                </a:bodyPr>
                <a:lstStyle/>
                <a:p>
                  <a:r>
                    <a:rPr lang="en-US" altLang="ja-JP" sz="1350" dirty="0" err="1">
                      <a:latin typeface="メイリオ" panose="020B0604030504040204" pitchFamily="50" charset="-128"/>
                      <a:ea typeface="メイリオ" panose="020B0604030504040204" pitchFamily="50" charset="-128"/>
                    </a:rPr>
                    <a:t>NBI</a:t>
                  </a:r>
                  <a:r>
                    <a:rPr lang="en-US" altLang="ja-JP" sz="1350" dirty="0">
                      <a:latin typeface="メイリオ" panose="020B0604030504040204" pitchFamily="50" charset="-128"/>
                      <a:ea typeface="メイリオ" panose="020B0604030504040204" pitchFamily="50" charset="-128"/>
                    </a:rPr>
                    <a:t>(</a:t>
                  </a:r>
                  <a:r>
                    <a:rPr lang="en-US" altLang="ja-JP" sz="1350" dirty="0" err="1">
                      <a:latin typeface="メイリオ" panose="020B0604030504040204" pitchFamily="50" charset="-128"/>
                      <a:ea typeface="メイリオ" panose="020B0604030504040204" pitchFamily="50" charset="-128"/>
                    </a:rPr>
                    <a:t>BL1</a:t>
                  </a:r>
                  <a:r>
                    <a:rPr lang="en-US" altLang="ja-JP" sz="1350" dirty="0">
                      <a:latin typeface="メイリオ" panose="020B0604030504040204" pitchFamily="50" charset="-128"/>
                      <a:ea typeface="メイリオ" panose="020B0604030504040204" pitchFamily="50" charset="-128"/>
                    </a:rPr>
                    <a:t>)</a:t>
                  </a:r>
                  <a:endParaRPr lang="ja-JP" altLang="en-US" sz="1350" dirty="0">
                    <a:latin typeface="メイリオ" panose="020B0604030504040204" pitchFamily="50" charset="-128"/>
                    <a:ea typeface="メイリオ" panose="020B0604030504040204" pitchFamily="50" charset="-128"/>
                  </a:endParaRPr>
                </a:p>
              </p:txBody>
            </p:sp>
            <p:sp>
              <p:nvSpPr>
                <p:cNvPr id="12" name="テキスト ボックス 11"/>
                <p:cNvSpPr txBox="1"/>
                <p:nvPr/>
              </p:nvSpPr>
              <p:spPr>
                <a:xfrm>
                  <a:off x="3490273" y="15900137"/>
                  <a:ext cx="953576" cy="532545"/>
                </a:xfrm>
                <a:prstGeom prst="rect">
                  <a:avLst/>
                </a:prstGeom>
                <a:solidFill>
                  <a:schemeClr val="bg1"/>
                </a:solidFill>
              </p:spPr>
              <p:txBody>
                <a:bodyPr wrap="none" rtlCol="0">
                  <a:spAutoFit/>
                </a:bodyPr>
                <a:lstStyle/>
                <a:p>
                  <a:r>
                    <a:rPr lang="en-US" altLang="ja-JP" sz="1350" dirty="0">
                      <a:latin typeface="メイリオ" panose="020B0604030504040204" pitchFamily="50" charset="-128"/>
                      <a:ea typeface="メイリオ" panose="020B0604030504040204" pitchFamily="50" charset="-128"/>
                    </a:rPr>
                    <a:t>ECH</a:t>
                  </a:r>
                  <a:endParaRPr lang="ja-JP" altLang="en-US" sz="1350" dirty="0">
                    <a:latin typeface="メイリオ" panose="020B0604030504040204" pitchFamily="50" charset="-128"/>
                    <a:ea typeface="メイリオ" panose="020B0604030504040204" pitchFamily="50" charset="-128"/>
                  </a:endParaRPr>
                </a:p>
              </p:txBody>
            </p:sp>
            <p:sp>
              <p:nvSpPr>
                <p:cNvPr id="13" name="テキスト ボックス 12"/>
                <p:cNvSpPr txBox="1"/>
                <p:nvPr/>
              </p:nvSpPr>
              <p:spPr>
                <a:xfrm>
                  <a:off x="4466924" y="14999329"/>
                  <a:ext cx="1388269" cy="532545"/>
                </a:xfrm>
                <a:prstGeom prst="rect">
                  <a:avLst/>
                </a:prstGeom>
                <a:solidFill>
                  <a:schemeClr val="bg1"/>
                </a:solidFill>
              </p:spPr>
              <p:txBody>
                <a:bodyPr wrap="square" rtlCol="0">
                  <a:spAutoFit/>
                </a:bodyPr>
                <a:lstStyle/>
                <a:p>
                  <a:r>
                    <a:rPr lang="en-US" altLang="ja-JP" sz="1350" dirty="0" err="1">
                      <a:latin typeface="メイリオ" panose="020B0604030504040204" pitchFamily="50" charset="-128"/>
                      <a:ea typeface="メイリオ" panose="020B0604030504040204" pitchFamily="50" charset="-128"/>
                    </a:rPr>
                    <a:t>SMBI</a:t>
                  </a:r>
                  <a:endParaRPr lang="ja-JP" altLang="en-US" sz="1350" dirty="0">
                    <a:latin typeface="メイリオ" panose="020B0604030504040204" pitchFamily="50" charset="-128"/>
                    <a:ea typeface="メイリオ" panose="020B0604030504040204" pitchFamily="50" charset="-128"/>
                  </a:endParaRPr>
                </a:p>
              </p:txBody>
            </p:sp>
            <p:sp>
              <p:nvSpPr>
                <p:cNvPr id="14" name="テキスト ボックス 13"/>
                <p:cNvSpPr txBox="1"/>
                <p:nvPr/>
              </p:nvSpPr>
              <p:spPr>
                <a:xfrm>
                  <a:off x="-399372" y="12772903"/>
                  <a:ext cx="1724516" cy="532545"/>
                </a:xfrm>
                <a:prstGeom prst="rect">
                  <a:avLst/>
                </a:prstGeom>
                <a:solidFill>
                  <a:schemeClr val="bg1"/>
                </a:solidFill>
              </p:spPr>
              <p:txBody>
                <a:bodyPr wrap="none" rtlCol="0">
                  <a:spAutoFit/>
                </a:bodyPr>
                <a:lstStyle/>
                <a:p>
                  <a:r>
                    <a:rPr lang="en-US" altLang="ja-JP" sz="1350" dirty="0" err="1">
                      <a:latin typeface="メイリオ" panose="020B0604030504040204" pitchFamily="50" charset="-128"/>
                      <a:ea typeface="メイリオ" panose="020B0604030504040204" pitchFamily="50" charset="-128"/>
                    </a:rPr>
                    <a:t>NBI</a:t>
                  </a:r>
                  <a:r>
                    <a:rPr lang="en-US" altLang="ja-JP" sz="1350" dirty="0">
                      <a:latin typeface="メイリオ" panose="020B0604030504040204" pitchFamily="50" charset="-128"/>
                      <a:ea typeface="メイリオ" panose="020B0604030504040204" pitchFamily="50" charset="-128"/>
                    </a:rPr>
                    <a:t>(</a:t>
                  </a:r>
                  <a:r>
                    <a:rPr lang="en-US" altLang="ja-JP" sz="1350" dirty="0" err="1">
                      <a:latin typeface="メイリオ" panose="020B0604030504040204" pitchFamily="50" charset="-128"/>
                      <a:ea typeface="メイリオ" panose="020B0604030504040204" pitchFamily="50" charset="-128"/>
                    </a:rPr>
                    <a:t>BL2</a:t>
                  </a:r>
                  <a:r>
                    <a:rPr lang="en-US" altLang="ja-JP" sz="1350" dirty="0">
                      <a:latin typeface="メイリオ" panose="020B0604030504040204" pitchFamily="50" charset="-128"/>
                      <a:ea typeface="メイリオ" panose="020B0604030504040204" pitchFamily="50" charset="-128"/>
                    </a:rPr>
                    <a:t>)</a:t>
                  </a:r>
                  <a:endParaRPr lang="ja-JP" altLang="en-US" sz="1350" dirty="0">
                    <a:latin typeface="メイリオ" panose="020B0604030504040204" pitchFamily="50" charset="-128"/>
                    <a:ea typeface="メイリオ" panose="020B0604030504040204" pitchFamily="50" charset="-128"/>
                  </a:endParaRPr>
                </a:p>
              </p:txBody>
            </p:sp>
            <p:sp>
              <p:nvSpPr>
                <p:cNvPr id="15" name="テキスト ボックス 14"/>
                <p:cNvSpPr txBox="1"/>
                <p:nvPr/>
              </p:nvSpPr>
              <p:spPr>
                <a:xfrm>
                  <a:off x="4063141" y="12945143"/>
                  <a:ext cx="1174682" cy="532545"/>
                </a:xfrm>
                <a:prstGeom prst="rect">
                  <a:avLst/>
                </a:prstGeom>
                <a:solidFill>
                  <a:schemeClr val="bg1"/>
                </a:solidFill>
              </p:spPr>
              <p:txBody>
                <a:bodyPr wrap="square" rtlCol="0">
                  <a:spAutoFit/>
                </a:bodyPr>
                <a:lstStyle/>
                <a:p>
                  <a:r>
                    <a:rPr lang="en-US" altLang="ja-JP" sz="1350" dirty="0">
                      <a:latin typeface="メイリオ" panose="020B0604030504040204" pitchFamily="50" charset="-128"/>
                      <a:ea typeface="メイリオ" panose="020B0604030504040204" pitchFamily="50" charset="-128"/>
                    </a:rPr>
                    <a:t>ICH</a:t>
                  </a:r>
                  <a:endParaRPr lang="ja-JP" altLang="en-US" sz="1350" dirty="0">
                    <a:latin typeface="メイリオ" panose="020B0604030504040204" pitchFamily="50" charset="-128"/>
                    <a:ea typeface="メイリオ" panose="020B0604030504040204" pitchFamily="50" charset="-128"/>
                  </a:endParaRPr>
                </a:p>
              </p:txBody>
            </p:sp>
          </p:grpSp>
          <p:cxnSp>
            <p:nvCxnSpPr>
              <p:cNvPr id="5" name="直線矢印コネクタ 4"/>
              <p:cNvCxnSpPr/>
              <p:nvPr/>
            </p:nvCxnSpPr>
            <p:spPr>
              <a:xfrm flipH="1" flipV="1">
                <a:off x="3528624" y="16017810"/>
                <a:ext cx="105687" cy="990213"/>
              </a:xfrm>
              <a:prstGeom prst="straightConnector1">
                <a:avLst/>
              </a:prstGeom>
              <a:ln w="28575">
                <a:solidFill>
                  <a:schemeClr val="accent4"/>
                </a:solidFill>
                <a:tailEnd type="triangle"/>
              </a:ln>
            </p:spPr>
            <p:style>
              <a:lnRef idx="1">
                <a:schemeClr val="accent1"/>
              </a:lnRef>
              <a:fillRef idx="0">
                <a:schemeClr val="accent1"/>
              </a:fillRef>
              <a:effectRef idx="0">
                <a:schemeClr val="accent1"/>
              </a:effectRef>
              <a:fontRef idx="minor">
                <a:schemeClr val="tx1"/>
              </a:fontRef>
            </p:style>
          </p:cxnSp>
          <p:sp>
            <p:nvSpPr>
              <p:cNvPr id="6" name="円/楕円 5"/>
              <p:cNvSpPr/>
              <p:nvPr/>
            </p:nvSpPr>
            <p:spPr>
              <a:xfrm>
                <a:off x="3251608" y="15723828"/>
                <a:ext cx="423119" cy="330626"/>
              </a:xfrm>
              <a:prstGeom prst="ellipse">
                <a:avLst/>
              </a:prstGeom>
              <a:no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50">
                  <a:latin typeface="メイリオ" panose="020B0604030504040204" pitchFamily="50" charset="-128"/>
                  <a:ea typeface="メイリオ" panose="020B0604030504040204" pitchFamily="50" charset="-128"/>
                </a:endParaRPr>
              </a:p>
            </p:txBody>
          </p:sp>
          <p:cxnSp>
            <p:nvCxnSpPr>
              <p:cNvPr id="7" name="直線コネクタ 6"/>
              <p:cNvCxnSpPr/>
              <p:nvPr/>
            </p:nvCxnSpPr>
            <p:spPr>
              <a:xfrm>
                <a:off x="3610481" y="17009861"/>
                <a:ext cx="4218159" cy="5241"/>
              </a:xfrm>
              <a:prstGeom prst="line">
                <a:avLst/>
              </a:prstGeom>
              <a:ln w="28575">
                <a:solidFill>
                  <a:schemeClr val="accent4"/>
                </a:solidFill>
              </a:ln>
            </p:spPr>
            <p:style>
              <a:lnRef idx="1">
                <a:schemeClr val="accent1"/>
              </a:lnRef>
              <a:fillRef idx="0">
                <a:schemeClr val="accent1"/>
              </a:fillRef>
              <a:effectRef idx="0">
                <a:schemeClr val="accent1"/>
              </a:effectRef>
              <a:fontRef idx="minor">
                <a:schemeClr val="tx1"/>
              </a:fontRef>
            </p:style>
          </p:cxnSp>
          <p:sp>
            <p:nvSpPr>
              <p:cNvPr id="8" name="テキスト ボックス 7"/>
              <p:cNvSpPr txBox="1"/>
              <p:nvPr/>
            </p:nvSpPr>
            <p:spPr>
              <a:xfrm>
                <a:off x="3753069" y="16629401"/>
                <a:ext cx="4157428" cy="532545"/>
              </a:xfrm>
              <a:prstGeom prst="rect">
                <a:avLst/>
              </a:prstGeom>
              <a:noFill/>
            </p:spPr>
            <p:txBody>
              <a:bodyPr wrap="square" rtlCol="0">
                <a:spAutoFit/>
              </a:bodyPr>
              <a:lstStyle/>
              <a:p>
                <a:r>
                  <a:rPr lang="en-US" altLang="ja-JP" sz="1350" dirty="0">
                    <a:latin typeface="メイリオ" panose="020B0604030504040204" pitchFamily="50" charset="-128"/>
                    <a:ea typeface="メイリオ" panose="020B0604030504040204" pitchFamily="50" charset="-128"/>
                  </a:rPr>
                  <a:t>Microwave interferometer</a:t>
                </a:r>
                <a:endParaRPr lang="ja-JP" altLang="en-US" sz="1350" dirty="0">
                  <a:latin typeface="メイリオ" panose="020B0604030504040204" pitchFamily="50" charset="-128"/>
                  <a:ea typeface="メイリオ" panose="020B0604030504040204" pitchFamily="50" charset="-128"/>
                </a:endParaRPr>
              </a:p>
            </p:txBody>
          </p:sp>
        </p:grpSp>
        <p:grpSp>
          <p:nvGrpSpPr>
            <p:cNvPr id="27" name="グループ化 26"/>
            <p:cNvGrpSpPr/>
            <p:nvPr/>
          </p:nvGrpSpPr>
          <p:grpSpPr>
            <a:xfrm>
              <a:off x="1846756" y="2078818"/>
              <a:ext cx="558166" cy="507831"/>
              <a:chOff x="1705678" y="5217185"/>
              <a:chExt cx="744222" cy="677108"/>
            </a:xfrm>
          </p:grpSpPr>
          <p:sp>
            <p:nvSpPr>
              <p:cNvPr id="28" name="正方形/長方形 27"/>
              <p:cNvSpPr/>
              <p:nvPr/>
            </p:nvSpPr>
            <p:spPr>
              <a:xfrm>
                <a:off x="1750122" y="5254705"/>
                <a:ext cx="531439" cy="56057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50">
                  <a:latin typeface="メイリオ" panose="020B0604030504040204" pitchFamily="50" charset="-128"/>
                  <a:ea typeface="メイリオ" panose="020B0604030504040204" pitchFamily="50" charset="-128"/>
                </a:endParaRPr>
              </a:p>
            </p:txBody>
          </p:sp>
          <p:sp>
            <p:nvSpPr>
              <p:cNvPr id="29" name="テキスト ボックス 28"/>
              <p:cNvSpPr txBox="1"/>
              <p:nvPr/>
            </p:nvSpPr>
            <p:spPr>
              <a:xfrm>
                <a:off x="1705678" y="5217185"/>
                <a:ext cx="744222" cy="677108"/>
              </a:xfrm>
              <a:prstGeom prst="rect">
                <a:avLst/>
              </a:prstGeom>
              <a:noFill/>
            </p:spPr>
            <p:txBody>
              <a:bodyPr wrap="none" rtlCol="0">
                <a:spAutoFit/>
              </a:bodyPr>
              <a:lstStyle/>
              <a:p>
                <a:r>
                  <a:rPr lang="en-US" altLang="ja-JP" sz="1350" dirty="0">
                    <a:latin typeface="メイリオ" panose="020B0604030504040204" pitchFamily="50" charset="-128"/>
                    <a:ea typeface="メイリオ" panose="020B0604030504040204" pitchFamily="50" charset="-128"/>
                  </a:rPr>
                  <a:t>Gas </a:t>
                </a:r>
              </a:p>
              <a:p>
                <a:r>
                  <a:rPr lang="en-US" altLang="ja-JP" sz="1350" dirty="0">
                    <a:latin typeface="メイリオ" panose="020B0604030504040204" pitchFamily="50" charset="-128"/>
                    <a:ea typeface="メイリオ" panose="020B0604030504040204" pitchFamily="50" charset="-128"/>
                  </a:rPr>
                  <a:t>puff</a:t>
                </a:r>
                <a:endParaRPr lang="ja-JP" altLang="en-US" sz="1350" dirty="0">
                  <a:latin typeface="メイリオ" panose="020B0604030504040204" pitchFamily="50" charset="-128"/>
                  <a:ea typeface="メイリオ" panose="020B0604030504040204" pitchFamily="50" charset="-128"/>
                </a:endParaRPr>
              </a:p>
            </p:txBody>
          </p:sp>
        </p:grpSp>
      </p:grpSp>
      <p:sp>
        <p:nvSpPr>
          <p:cNvPr id="31" name="スライド番号プレースホルダー 30"/>
          <p:cNvSpPr>
            <a:spLocks noGrp="1"/>
          </p:cNvSpPr>
          <p:nvPr>
            <p:ph type="sldNum" sz="quarter" idx="12"/>
          </p:nvPr>
        </p:nvSpPr>
        <p:spPr/>
        <p:txBody>
          <a:bodyPr/>
          <a:lstStyle/>
          <a:p>
            <a:fld id="{5C7CE967-C6E2-4D30-8B17-84E51F4B1B8D}" type="slidenum">
              <a:rPr kumimoji="1" lang="ja-JP" altLang="en-US" smtClean="0"/>
              <a:pPr/>
              <a:t>7</a:t>
            </a:fld>
            <a:endParaRPr kumimoji="1" lang="ja-JP" altLang="en-US"/>
          </a:p>
        </p:txBody>
      </p:sp>
      <p:sp>
        <p:nvSpPr>
          <p:cNvPr id="32" name="テキスト ボックス 31"/>
          <p:cNvSpPr txBox="1"/>
          <p:nvPr/>
        </p:nvSpPr>
        <p:spPr>
          <a:xfrm>
            <a:off x="75201" y="1716774"/>
            <a:ext cx="995785" cy="307777"/>
          </a:xfrm>
          <a:prstGeom prst="rect">
            <a:avLst/>
          </a:prstGeom>
          <a:solidFill>
            <a:schemeClr val="bg1"/>
          </a:solidFill>
        </p:spPr>
        <p:txBody>
          <a:bodyPr wrap="none" rtlCol="0">
            <a:spAutoFit/>
          </a:bodyPr>
          <a:lstStyle/>
          <a:p>
            <a:r>
              <a:rPr kumimoji="1" lang="en-US" altLang="ja-JP" sz="1400" dirty="0" smtClean="0">
                <a:latin typeface="メイリオ" panose="020B0604030504040204" pitchFamily="50" charset="-128"/>
                <a:ea typeface="メイリオ" panose="020B0604030504040204" pitchFamily="50" charset="-128"/>
              </a:rPr>
              <a:t>Thomson</a:t>
            </a:r>
            <a:endParaRPr kumimoji="1" lang="ja-JP" altLang="en-US" sz="1400" dirty="0">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xmlns="" val="363557660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HCN </a:t>
            </a:r>
            <a:r>
              <a:rPr lang="ja-JP" altLang="en-US" dirty="0" smtClean="0"/>
              <a:t>レーザー</a:t>
            </a:r>
            <a:r>
              <a:rPr lang="en-US" altLang="ja-JP" dirty="0" smtClean="0"/>
              <a:t> </a:t>
            </a:r>
            <a:r>
              <a:rPr lang="ja-JP" altLang="en-US" dirty="0" smtClean="0"/>
              <a:t>の概要</a:t>
            </a:r>
            <a:endParaRPr kumimoji="1" lang="ja-JP" altLang="en-US" dirty="0"/>
          </a:p>
        </p:txBody>
      </p:sp>
      <p:sp>
        <p:nvSpPr>
          <p:cNvPr id="3" name="コンテンツ プレースホルダー 3"/>
          <p:cNvSpPr txBox="1">
            <a:spLocks noGrp="1"/>
          </p:cNvSpPr>
          <p:nvPr>
            <p:ph idx="1"/>
          </p:nvPr>
        </p:nvSpPr>
        <p:spPr>
          <a:xfrm>
            <a:off x="166096" y="991749"/>
            <a:ext cx="8811810" cy="597856"/>
          </a:xfrm>
          <a:prstGeom prst="rect">
            <a:avLst/>
          </a:prstGeom>
          <a:noFill/>
        </p:spPr>
        <p:txBody>
          <a:bodyPr wrap="square" rtlCol="0">
            <a:spAutoFit/>
          </a:bodyPr>
          <a:lstStyle/>
          <a:p>
            <a:r>
              <a:rPr lang="ja-JP" altLang="en-US" sz="1800" dirty="0"/>
              <a:t>ヘリオトロンＪで生成されるプラズマの電子密度領域を計測領域とするために</a:t>
            </a:r>
            <a:r>
              <a:rPr lang="en-US" altLang="ja-JP" sz="1800" dirty="0"/>
              <a:t>HCN</a:t>
            </a:r>
            <a:r>
              <a:rPr lang="ja-JP" altLang="en-US" sz="1800" dirty="0"/>
              <a:t>レーザーを光源として選択した。</a:t>
            </a:r>
            <a:endParaRPr lang="en-US" altLang="ja-JP" sz="1800" dirty="0"/>
          </a:p>
        </p:txBody>
      </p:sp>
      <p:grpSp>
        <p:nvGrpSpPr>
          <p:cNvPr id="4" name="グループ化 3"/>
          <p:cNvGrpSpPr/>
          <p:nvPr/>
        </p:nvGrpSpPr>
        <p:grpSpPr>
          <a:xfrm>
            <a:off x="355633" y="1574433"/>
            <a:ext cx="4115157" cy="2559648"/>
            <a:chOff x="1156430" y="1908111"/>
            <a:chExt cx="4122370" cy="2564133"/>
          </a:xfrm>
        </p:grpSpPr>
        <p:sp>
          <p:nvSpPr>
            <p:cNvPr id="5" name="テキスト ボックス 4"/>
            <p:cNvSpPr txBox="1"/>
            <p:nvPr/>
          </p:nvSpPr>
          <p:spPr>
            <a:xfrm>
              <a:off x="2432784" y="4102265"/>
              <a:ext cx="1572411" cy="369979"/>
            </a:xfrm>
            <a:prstGeom prst="rect">
              <a:avLst/>
            </a:prstGeom>
            <a:noFill/>
          </p:spPr>
          <p:txBody>
            <a:bodyPr wrap="none" rtlCol="0">
              <a:spAutoFit/>
            </a:bodyPr>
            <a:lstStyle/>
            <a:p>
              <a:r>
                <a:rPr lang="ja-JP" altLang="en-US" dirty="0">
                  <a:latin typeface="メイリオ" panose="020B0604030504040204" pitchFamily="50" charset="-128"/>
                  <a:ea typeface="メイリオ" panose="020B0604030504040204" pitchFamily="50" charset="-128"/>
                </a:rPr>
                <a:t>発振中の様子</a:t>
              </a:r>
            </a:p>
          </p:txBody>
        </p:sp>
        <p:pic>
          <p:nvPicPr>
            <p:cNvPr id="6" name="図 5"/>
            <p:cNvPicPr>
              <a:picLocks noChangeAspect="1"/>
            </p:cNvPicPr>
            <p:nvPr/>
          </p:nvPicPr>
          <p:blipFill rotWithShape="1">
            <a:blip r:embed="rId2" cstate="print"/>
            <a:srcRect b="58141"/>
            <a:stretch/>
          </p:blipFill>
          <p:spPr>
            <a:xfrm>
              <a:off x="1156430" y="1908111"/>
              <a:ext cx="4122370" cy="2194457"/>
            </a:xfrm>
            <a:prstGeom prst="rect">
              <a:avLst/>
            </a:prstGeom>
          </p:spPr>
        </p:pic>
      </p:grpSp>
      <p:grpSp>
        <p:nvGrpSpPr>
          <p:cNvPr id="7" name="グループ化 6"/>
          <p:cNvGrpSpPr/>
          <p:nvPr/>
        </p:nvGrpSpPr>
        <p:grpSpPr>
          <a:xfrm>
            <a:off x="237971" y="4200725"/>
            <a:ext cx="8668058" cy="2592394"/>
            <a:chOff x="518473" y="4445243"/>
            <a:chExt cx="11557410" cy="3456520"/>
          </a:xfrm>
        </p:grpSpPr>
        <p:sp>
          <p:nvSpPr>
            <p:cNvPr id="8" name="角丸四角形 7"/>
            <p:cNvSpPr/>
            <p:nvPr/>
          </p:nvSpPr>
          <p:spPr>
            <a:xfrm>
              <a:off x="518473" y="4445243"/>
              <a:ext cx="11557409" cy="3456520"/>
            </a:xfrm>
            <a:prstGeom prst="roundRect">
              <a:avLst/>
            </a:prstGeom>
            <a:solidFill>
              <a:schemeClr val="bg1"/>
            </a:solidFill>
            <a:ln w="28575">
              <a:solidFill>
                <a:srgbClr val="1202D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2000"/>
            </a:p>
          </p:txBody>
        </p:sp>
        <p:grpSp>
          <p:nvGrpSpPr>
            <p:cNvPr id="9" name="グループ化 8"/>
            <p:cNvGrpSpPr/>
            <p:nvPr/>
          </p:nvGrpSpPr>
          <p:grpSpPr>
            <a:xfrm>
              <a:off x="636971" y="4454670"/>
              <a:ext cx="11438912" cy="3447093"/>
              <a:chOff x="365826" y="3477620"/>
              <a:chExt cx="10421631" cy="3335278"/>
            </a:xfrm>
            <a:noFill/>
          </p:grpSpPr>
          <p:sp>
            <p:nvSpPr>
              <p:cNvPr id="10" name="テキスト ボックス 347"/>
              <p:cNvSpPr txBox="1"/>
              <p:nvPr/>
            </p:nvSpPr>
            <p:spPr>
              <a:xfrm>
                <a:off x="365826" y="3477620"/>
                <a:ext cx="9947098" cy="2325372"/>
              </a:xfrm>
              <a:prstGeom prst="rect">
                <a:avLst/>
              </a:prstGeom>
              <a:grpFill/>
              <a:ln w="12700">
                <a:noFill/>
              </a:ln>
            </p:spPr>
            <p:style>
              <a:lnRef idx="2">
                <a:schemeClr val="accent1"/>
              </a:lnRef>
              <a:fillRef idx="1">
                <a:schemeClr val="lt1"/>
              </a:fillRef>
              <a:effectRef idx="0">
                <a:schemeClr val="accent1"/>
              </a:effectRef>
              <a:fontRef idx="minor">
                <a:schemeClr val="dk1"/>
              </a:fontRef>
            </p:style>
            <p:txBody>
              <a:bodyPr wrap="square" rtlCol="0">
                <a:noAutofit/>
              </a:bodyPr>
              <a:lstStyle>
                <a:defPPr>
                  <a:defRPr lang="ja-JP"/>
                </a:defPPr>
                <a:lvl1pPr marL="0" algn="l" defTabSz="4320540" rtl="0" eaLnBrk="1" latinLnBrk="0" hangingPunct="1">
                  <a:defRPr kumimoji="1" sz="8500" kern="1200">
                    <a:solidFill>
                      <a:schemeClr val="dk1"/>
                    </a:solidFill>
                    <a:latin typeface="+mn-lt"/>
                    <a:ea typeface="+mn-ea"/>
                    <a:cs typeface="+mn-cs"/>
                  </a:defRPr>
                </a:lvl1pPr>
                <a:lvl2pPr marL="2160270" algn="l" defTabSz="4320540" rtl="0" eaLnBrk="1" latinLnBrk="0" hangingPunct="1">
                  <a:defRPr kumimoji="1" sz="8500" kern="1200">
                    <a:solidFill>
                      <a:schemeClr val="dk1"/>
                    </a:solidFill>
                    <a:latin typeface="+mn-lt"/>
                    <a:ea typeface="+mn-ea"/>
                    <a:cs typeface="+mn-cs"/>
                  </a:defRPr>
                </a:lvl2pPr>
                <a:lvl3pPr marL="4320540" algn="l" defTabSz="4320540" rtl="0" eaLnBrk="1" latinLnBrk="0" hangingPunct="1">
                  <a:defRPr kumimoji="1" sz="8500" kern="1200">
                    <a:solidFill>
                      <a:schemeClr val="dk1"/>
                    </a:solidFill>
                    <a:latin typeface="+mn-lt"/>
                    <a:ea typeface="+mn-ea"/>
                    <a:cs typeface="+mn-cs"/>
                  </a:defRPr>
                </a:lvl3pPr>
                <a:lvl4pPr marL="6480810" algn="l" defTabSz="4320540" rtl="0" eaLnBrk="1" latinLnBrk="0" hangingPunct="1">
                  <a:defRPr kumimoji="1" sz="8500" kern="1200">
                    <a:solidFill>
                      <a:schemeClr val="dk1"/>
                    </a:solidFill>
                    <a:latin typeface="+mn-lt"/>
                    <a:ea typeface="+mn-ea"/>
                    <a:cs typeface="+mn-cs"/>
                  </a:defRPr>
                </a:lvl4pPr>
                <a:lvl5pPr marL="8641080" algn="l" defTabSz="4320540" rtl="0" eaLnBrk="1" latinLnBrk="0" hangingPunct="1">
                  <a:defRPr kumimoji="1" sz="8500" kern="1200">
                    <a:solidFill>
                      <a:schemeClr val="dk1"/>
                    </a:solidFill>
                    <a:latin typeface="+mn-lt"/>
                    <a:ea typeface="+mn-ea"/>
                    <a:cs typeface="+mn-cs"/>
                  </a:defRPr>
                </a:lvl5pPr>
                <a:lvl6pPr marL="10801350" algn="l" defTabSz="4320540" rtl="0" eaLnBrk="1" latinLnBrk="0" hangingPunct="1">
                  <a:defRPr kumimoji="1" sz="8500" kern="1200">
                    <a:solidFill>
                      <a:schemeClr val="dk1"/>
                    </a:solidFill>
                    <a:latin typeface="+mn-lt"/>
                    <a:ea typeface="+mn-ea"/>
                    <a:cs typeface="+mn-cs"/>
                  </a:defRPr>
                </a:lvl6pPr>
                <a:lvl7pPr marL="12961620" algn="l" defTabSz="4320540" rtl="0" eaLnBrk="1" latinLnBrk="0" hangingPunct="1">
                  <a:defRPr kumimoji="1" sz="8500" kern="1200">
                    <a:solidFill>
                      <a:schemeClr val="dk1"/>
                    </a:solidFill>
                    <a:latin typeface="+mn-lt"/>
                    <a:ea typeface="+mn-ea"/>
                    <a:cs typeface="+mn-cs"/>
                  </a:defRPr>
                </a:lvl7pPr>
                <a:lvl8pPr marL="15121890" algn="l" defTabSz="4320540" rtl="0" eaLnBrk="1" latinLnBrk="0" hangingPunct="1">
                  <a:defRPr kumimoji="1" sz="8500" kern="1200">
                    <a:solidFill>
                      <a:schemeClr val="dk1"/>
                    </a:solidFill>
                    <a:latin typeface="+mn-lt"/>
                    <a:ea typeface="+mn-ea"/>
                    <a:cs typeface="+mn-cs"/>
                  </a:defRPr>
                </a:lvl8pPr>
                <a:lvl9pPr marL="17282160" algn="l" defTabSz="4320540" rtl="0" eaLnBrk="1" latinLnBrk="0" hangingPunct="1">
                  <a:defRPr kumimoji="1" sz="8500" kern="1200">
                    <a:solidFill>
                      <a:schemeClr val="dk1"/>
                    </a:solidFill>
                    <a:latin typeface="+mn-lt"/>
                    <a:ea typeface="+mn-ea"/>
                    <a:cs typeface="+mn-cs"/>
                  </a:defRPr>
                </a:lvl9pPr>
              </a:lstStyle>
              <a:p>
                <a:pPr marL="214308" indent="-214308">
                  <a:buFontTx/>
                  <a:buChar char="-"/>
                </a:pPr>
                <a:r>
                  <a:rPr lang="ja-JP" altLang="en-US" sz="1800" dirty="0">
                    <a:solidFill>
                      <a:schemeClr val="tx1"/>
                    </a:solidFill>
                    <a:latin typeface="メイリオ" panose="020B0604030504040204" pitchFamily="50" charset="-128"/>
                    <a:ea typeface="メイリオ" panose="020B0604030504040204" pitchFamily="50" charset="-128"/>
                    <a:cs typeface="Times New Roman" panose="02020603050405020304" pitchFamily="18" charset="0"/>
                  </a:rPr>
                  <a:t>波長　　　　　　　</a:t>
                </a:r>
                <a:endParaRPr lang="en-US" altLang="ja-JP" sz="1800" dirty="0">
                  <a:solidFill>
                    <a:schemeClr val="tx1"/>
                  </a:solidFill>
                  <a:latin typeface="メイリオ" panose="020B0604030504040204" pitchFamily="50" charset="-128"/>
                  <a:ea typeface="メイリオ" panose="020B0604030504040204" pitchFamily="50" charset="-128"/>
                  <a:cs typeface="Times New Roman" panose="02020603050405020304" pitchFamily="18" charset="0"/>
                </a:endParaRPr>
              </a:p>
              <a:p>
                <a:pPr marL="214308" indent="-214308">
                  <a:buFontTx/>
                  <a:buChar char="-"/>
                </a:pPr>
                <a:r>
                  <a:rPr lang="ja-JP" altLang="en-US" sz="1800" dirty="0">
                    <a:solidFill>
                      <a:schemeClr val="tx1"/>
                    </a:solidFill>
                    <a:latin typeface="メイリオ" panose="020B0604030504040204" pitchFamily="50" charset="-128"/>
                    <a:ea typeface="メイリオ" panose="020B0604030504040204" pitchFamily="50" charset="-128"/>
                    <a:cs typeface="Times New Roman" panose="02020603050405020304" pitchFamily="18" charset="0"/>
                  </a:rPr>
                  <a:t>出力　　　　　　　　　</a:t>
                </a:r>
                <a:endParaRPr lang="en-US" altLang="ja-JP" sz="1800" dirty="0">
                  <a:solidFill>
                    <a:schemeClr val="tx1"/>
                  </a:solidFill>
                  <a:latin typeface="メイリオ" panose="020B0604030504040204" pitchFamily="50" charset="-128"/>
                  <a:ea typeface="メイリオ" panose="020B0604030504040204" pitchFamily="50" charset="-128"/>
                  <a:cs typeface="Times New Roman" panose="02020603050405020304" pitchFamily="18" charset="0"/>
                </a:endParaRPr>
              </a:p>
              <a:p>
                <a:pPr marL="214308" indent="-214308">
                  <a:buFontTx/>
                  <a:buChar char="-"/>
                </a:pPr>
                <a:r>
                  <a:rPr lang="ja-JP" altLang="en-US" sz="1800" dirty="0">
                    <a:solidFill>
                      <a:schemeClr val="tx1"/>
                    </a:solidFill>
                    <a:latin typeface="メイリオ" panose="020B0604030504040204" pitchFamily="50" charset="-128"/>
                    <a:ea typeface="メイリオ" panose="020B0604030504040204" pitchFamily="50" charset="-128"/>
                    <a:cs typeface="Times New Roman" panose="02020603050405020304" pitchFamily="18" charset="0"/>
                  </a:rPr>
                  <a:t>共振器　　　　　　　　</a:t>
                </a:r>
                <a:endParaRPr lang="en-US" altLang="ja-JP" sz="1800" dirty="0">
                  <a:solidFill>
                    <a:schemeClr val="tx1"/>
                  </a:solidFill>
                  <a:latin typeface="メイリオ" panose="020B0604030504040204" pitchFamily="50" charset="-128"/>
                  <a:ea typeface="メイリオ" panose="020B0604030504040204" pitchFamily="50" charset="-128"/>
                  <a:cs typeface="Times New Roman" panose="02020603050405020304" pitchFamily="18" charset="0"/>
                </a:endParaRPr>
              </a:p>
              <a:p>
                <a:pPr marL="214308" indent="-214308">
                  <a:buFontTx/>
                  <a:buChar char="-"/>
                </a:pPr>
                <a:r>
                  <a:rPr lang="ja-JP" altLang="en-US" sz="1800" dirty="0">
                    <a:solidFill>
                      <a:schemeClr val="tx1"/>
                    </a:solidFill>
                    <a:latin typeface="メイリオ" panose="020B0604030504040204" pitchFamily="50" charset="-128"/>
                    <a:ea typeface="メイリオ" panose="020B0604030504040204" pitchFamily="50" charset="-128"/>
                    <a:cs typeface="Times New Roman" panose="02020603050405020304" pitchFamily="18" charset="0"/>
                  </a:rPr>
                  <a:t>偏光方向</a:t>
                </a:r>
                <a:endParaRPr lang="en-US" altLang="ja-JP" sz="1800" dirty="0">
                  <a:solidFill>
                    <a:schemeClr val="tx1"/>
                  </a:solidFill>
                  <a:latin typeface="メイリオ" panose="020B0604030504040204" pitchFamily="50" charset="-128"/>
                  <a:ea typeface="メイリオ" panose="020B0604030504040204" pitchFamily="50" charset="-128"/>
                  <a:cs typeface="Times New Roman" panose="02020603050405020304" pitchFamily="18" charset="0"/>
                </a:endParaRPr>
              </a:p>
              <a:p>
                <a:pPr marL="214308" indent="-214308">
                  <a:buFontTx/>
                  <a:buChar char="-"/>
                </a:pPr>
                <a:r>
                  <a:rPr lang="ja-JP" altLang="en-US" sz="1800" dirty="0">
                    <a:solidFill>
                      <a:schemeClr val="tx1"/>
                    </a:solidFill>
                    <a:latin typeface="メイリオ" panose="020B0604030504040204" pitchFamily="50" charset="-128"/>
                    <a:ea typeface="メイリオ" panose="020B0604030504040204" pitchFamily="50" charset="-128"/>
                    <a:cs typeface="Times New Roman" panose="02020603050405020304" pitchFamily="18" charset="0"/>
                  </a:rPr>
                  <a:t>導入ガス　</a:t>
                </a:r>
                <a:endParaRPr lang="en-US" altLang="ja-JP" sz="1800" baseline="-25000" dirty="0">
                  <a:solidFill>
                    <a:schemeClr val="tx1"/>
                  </a:solidFill>
                  <a:latin typeface="メイリオ" panose="020B0604030504040204" pitchFamily="50" charset="-128"/>
                  <a:ea typeface="メイリオ" panose="020B0604030504040204" pitchFamily="50" charset="-128"/>
                  <a:cs typeface="Times New Roman" panose="02020603050405020304" pitchFamily="18" charset="0"/>
                </a:endParaRPr>
              </a:p>
              <a:p>
                <a:pPr marL="214308" indent="-214308">
                  <a:buFontTx/>
                  <a:buChar char="-"/>
                </a:pPr>
                <a:r>
                  <a:rPr lang="ja-JP" altLang="en-US" sz="1800" dirty="0">
                    <a:solidFill>
                      <a:schemeClr val="tx1"/>
                    </a:solidFill>
                    <a:latin typeface="メイリオ" panose="020B0604030504040204" pitchFamily="50" charset="-128"/>
                    <a:ea typeface="メイリオ" panose="020B0604030504040204" pitchFamily="50" charset="-128"/>
                    <a:cs typeface="Times New Roman" panose="02020603050405020304" pitchFamily="18" charset="0"/>
                  </a:rPr>
                  <a:t>支持</a:t>
                </a:r>
                <a:r>
                  <a:rPr lang="ja-JP" altLang="en-US" sz="1800" dirty="0" smtClean="0">
                    <a:solidFill>
                      <a:schemeClr val="tx1"/>
                    </a:solidFill>
                    <a:latin typeface="メイリオ" panose="020B0604030504040204" pitchFamily="50" charset="-128"/>
                    <a:ea typeface="メイリオ" panose="020B0604030504040204" pitchFamily="50" charset="-128"/>
                    <a:cs typeface="Times New Roman" panose="02020603050405020304" pitchFamily="18" charset="0"/>
                  </a:rPr>
                  <a:t>構造</a:t>
                </a:r>
                <a:endParaRPr lang="en-US" altLang="ja-JP" sz="1800" dirty="0" smtClean="0">
                  <a:solidFill>
                    <a:schemeClr val="tx1"/>
                  </a:solidFill>
                  <a:latin typeface="メイリオ" panose="020B0604030504040204" pitchFamily="50" charset="-128"/>
                  <a:ea typeface="メイリオ" panose="020B0604030504040204" pitchFamily="50" charset="-128"/>
                  <a:cs typeface="Times New Roman" panose="02020603050405020304" pitchFamily="18" charset="0"/>
                </a:endParaRPr>
              </a:p>
              <a:p>
                <a:r>
                  <a:rPr lang="ja-JP" altLang="en-US" sz="1800" dirty="0" smtClean="0">
                    <a:solidFill>
                      <a:schemeClr val="tx1"/>
                    </a:solidFill>
                    <a:latin typeface="メイリオ" panose="020B0604030504040204" pitchFamily="50" charset="-128"/>
                    <a:ea typeface="メイリオ" panose="020B0604030504040204" pitchFamily="50" charset="-128"/>
                    <a:cs typeface="Times New Roman" panose="02020603050405020304" pitchFamily="18" charset="0"/>
                  </a:rPr>
                  <a:t>  </a:t>
                </a:r>
                <a:endParaRPr lang="en-US" altLang="ja-JP" sz="1800" dirty="0">
                  <a:solidFill>
                    <a:schemeClr val="tx1"/>
                  </a:solidFill>
                  <a:latin typeface="メイリオ" panose="020B0604030504040204" pitchFamily="50" charset="-128"/>
                  <a:ea typeface="メイリオ" panose="020B0604030504040204" pitchFamily="50" charset="-128"/>
                  <a:cs typeface="Times New Roman" panose="02020603050405020304" pitchFamily="18" charset="0"/>
                </a:endParaRPr>
              </a:p>
              <a:p>
                <a:pPr marL="214308" indent="-214308">
                  <a:buFontTx/>
                  <a:buChar char="-"/>
                </a:pPr>
                <a:r>
                  <a:rPr lang="ja-JP" altLang="en-US" sz="1800" dirty="0">
                    <a:solidFill>
                      <a:schemeClr val="tx1"/>
                    </a:solidFill>
                    <a:latin typeface="メイリオ" panose="020B0604030504040204" pitchFamily="50" charset="-128"/>
                    <a:ea typeface="メイリオ" panose="020B0604030504040204" pitchFamily="50" charset="-128"/>
                    <a:cs typeface="Times New Roman" panose="02020603050405020304" pitchFamily="18" charset="0"/>
                  </a:rPr>
                  <a:t>反射鏡　　</a:t>
                </a:r>
                <a:endParaRPr lang="en-US" altLang="ja-JP" sz="1800" dirty="0">
                  <a:solidFill>
                    <a:schemeClr val="tx1"/>
                  </a:solidFill>
                  <a:latin typeface="メイリオ" panose="020B0604030504040204" pitchFamily="50" charset="-128"/>
                  <a:ea typeface="メイリオ" panose="020B0604030504040204" pitchFamily="50" charset="-128"/>
                  <a:cs typeface="Times New Roman" panose="02020603050405020304" pitchFamily="18" charset="0"/>
                </a:endParaRPr>
              </a:p>
              <a:p>
                <a:pPr marL="214308" indent="-214308">
                  <a:buFontTx/>
                  <a:buChar char="-"/>
                </a:pPr>
                <a:r>
                  <a:rPr lang="ja-JP" altLang="en-US" sz="1800" dirty="0">
                    <a:solidFill>
                      <a:schemeClr val="tx1"/>
                    </a:solidFill>
                    <a:latin typeface="メイリオ" panose="020B0604030504040204" pitchFamily="50" charset="-128"/>
                    <a:ea typeface="メイリオ" panose="020B0604030504040204" pitchFamily="50" charset="-128"/>
                    <a:cs typeface="Times New Roman" panose="02020603050405020304" pitchFamily="18" charset="0"/>
                  </a:rPr>
                  <a:t>半透過鏡</a:t>
                </a:r>
                <a:r>
                  <a:rPr lang="en-US" altLang="ja-JP" sz="1800" dirty="0">
                    <a:solidFill>
                      <a:schemeClr val="tx1"/>
                    </a:solidFill>
                    <a:latin typeface="メイリオ" panose="020B0604030504040204" pitchFamily="50" charset="-128"/>
                    <a:ea typeface="メイリオ" panose="020B0604030504040204" pitchFamily="50" charset="-128"/>
                    <a:cs typeface="Times New Roman" panose="02020603050405020304" pitchFamily="18" charset="0"/>
                  </a:rPr>
                  <a:t> </a:t>
                </a:r>
                <a:endParaRPr lang="en-US" altLang="ja-JP" sz="1800" b="1" dirty="0">
                  <a:solidFill>
                    <a:schemeClr val="tx1"/>
                  </a:solidFill>
                  <a:latin typeface="メイリオ" panose="020B0604030504040204" pitchFamily="50" charset="-128"/>
                  <a:ea typeface="メイリオ" panose="020B0604030504040204" pitchFamily="50" charset="-128"/>
                  <a:cs typeface="Times New Roman" panose="02020603050405020304" pitchFamily="18" charset="0"/>
                </a:endParaRPr>
              </a:p>
            </p:txBody>
          </p:sp>
          <p:sp>
            <p:nvSpPr>
              <p:cNvPr id="11" name="正方形/長方形 10"/>
              <p:cNvSpPr/>
              <p:nvPr/>
            </p:nvSpPr>
            <p:spPr>
              <a:xfrm>
                <a:off x="2515776" y="3477621"/>
                <a:ext cx="8271681" cy="3335277"/>
              </a:xfrm>
              <a:prstGeom prst="rect">
                <a:avLst/>
              </a:prstGeom>
              <a:grpFill/>
            </p:spPr>
            <p:txBody>
              <a:bodyPr wrap="square">
                <a:spAutoFit/>
              </a:bodyPr>
              <a:lstStyle/>
              <a:p>
                <a:r>
                  <a:rPr lang="ja-JP" altLang="en-US" dirty="0">
                    <a:latin typeface="メイリオ" panose="020B0604030504040204" pitchFamily="50" charset="-128"/>
                    <a:ea typeface="メイリオ" panose="020B0604030504040204" pitchFamily="50" charset="-128"/>
                    <a:cs typeface="Times New Roman" panose="02020603050405020304" pitchFamily="18" charset="0"/>
                  </a:rPr>
                  <a:t>： </a:t>
                </a:r>
                <a:r>
                  <a:rPr lang="en-US" altLang="ja-JP" dirty="0">
                    <a:latin typeface="メイリオ" panose="020B0604030504040204" pitchFamily="50" charset="-128"/>
                    <a:ea typeface="メイリオ" panose="020B0604030504040204" pitchFamily="50" charset="-128"/>
                    <a:cs typeface="Times New Roman" panose="02020603050405020304" pitchFamily="18" charset="0"/>
                  </a:rPr>
                  <a:t>337 µm</a:t>
                </a:r>
              </a:p>
              <a:p>
                <a:r>
                  <a:rPr lang="ja-JP" altLang="en-US" dirty="0">
                    <a:latin typeface="メイリオ" panose="020B0604030504040204" pitchFamily="50" charset="-128"/>
                    <a:ea typeface="メイリオ" panose="020B0604030504040204" pitchFamily="50" charset="-128"/>
                    <a:cs typeface="Times New Roman" panose="02020603050405020304" pitchFamily="18" charset="0"/>
                  </a:rPr>
                  <a:t>： 現状最大 </a:t>
                </a:r>
                <a:r>
                  <a:rPr lang="en-US" altLang="ja-JP" dirty="0">
                    <a:latin typeface="メイリオ" panose="020B0604030504040204" pitchFamily="50" charset="-128"/>
                    <a:ea typeface="メイリオ" panose="020B0604030504040204" pitchFamily="50" charset="-128"/>
                    <a:cs typeface="Times New Roman" panose="02020603050405020304" pitchFamily="18" charset="0"/>
                  </a:rPr>
                  <a:t>40 </a:t>
                </a:r>
                <a:r>
                  <a:rPr lang="en-US" altLang="ja-JP" dirty="0" err="1">
                    <a:latin typeface="メイリオ" panose="020B0604030504040204" pitchFamily="50" charset="-128"/>
                    <a:ea typeface="メイリオ" panose="020B0604030504040204" pitchFamily="50" charset="-128"/>
                    <a:cs typeface="Times New Roman" panose="02020603050405020304" pitchFamily="18" charset="0"/>
                  </a:rPr>
                  <a:t>mW</a:t>
                </a:r>
                <a:endParaRPr lang="en-US" altLang="ja-JP" dirty="0">
                  <a:latin typeface="メイリオ" panose="020B0604030504040204" pitchFamily="50" charset="-128"/>
                  <a:ea typeface="メイリオ" panose="020B0604030504040204" pitchFamily="50" charset="-128"/>
                  <a:cs typeface="Times New Roman" panose="02020603050405020304" pitchFamily="18" charset="0"/>
                </a:endParaRPr>
              </a:p>
              <a:p>
                <a:r>
                  <a:rPr lang="ja-JP" altLang="en-US" dirty="0">
                    <a:latin typeface="メイリオ" panose="020B0604030504040204" pitchFamily="50" charset="-128"/>
                    <a:ea typeface="メイリオ" panose="020B0604030504040204" pitchFamily="50" charset="-128"/>
                    <a:cs typeface="Times New Roman" panose="02020603050405020304" pitchFamily="18" charset="0"/>
                  </a:rPr>
                  <a:t>： ファブリペロー型</a:t>
                </a:r>
                <a:r>
                  <a:rPr lang="ja-JP" altLang="en-US" dirty="0" smtClean="0">
                    <a:latin typeface="メイリオ" panose="020B0604030504040204" pitchFamily="50" charset="-128"/>
                    <a:ea typeface="メイリオ" panose="020B0604030504040204" pitchFamily="50" charset="-128"/>
                    <a:cs typeface="Times New Roman" panose="02020603050405020304" pitchFamily="18" charset="0"/>
                  </a:rPr>
                  <a:t>共振器</a:t>
                </a:r>
                <a:r>
                  <a:rPr lang="en-US" altLang="ja-JP" dirty="0" smtClean="0">
                    <a:latin typeface="メイリオ" panose="020B0604030504040204" pitchFamily="50" charset="-128"/>
                    <a:ea typeface="メイリオ" panose="020B0604030504040204" pitchFamily="50" charset="-128"/>
                    <a:cs typeface="Times New Roman" panose="02020603050405020304" pitchFamily="18" charset="0"/>
                  </a:rPr>
                  <a:t> </a:t>
                </a:r>
                <a:r>
                  <a:rPr lang="ja-JP" altLang="en-US" dirty="0">
                    <a:latin typeface="メイリオ" panose="020B0604030504040204" pitchFamily="50" charset="-128"/>
                    <a:ea typeface="メイリオ" panose="020B0604030504040204" pitchFamily="50" charset="-128"/>
                    <a:cs typeface="Times New Roman" panose="02020603050405020304" pitchFamily="18" charset="0"/>
                  </a:rPr>
                  <a:t>共振器長 </a:t>
                </a:r>
                <a:r>
                  <a:rPr lang="en-US" altLang="ja-JP" dirty="0">
                    <a:latin typeface="メイリオ" panose="020B0604030504040204" pitchFamily="50" charset="-128"/>
                    <a:ea typeface="メイリオ" panose="020B0604030504040204" pitchFamily="50" charset="-128"/>
                    <a:cs typeface="Times New Roman" panose="02020603050405020304" pitchFamily="18" charset="0"/>
                  </a:rPr>
                  <a:t>3.2 m, </a:t>
                </a:r>
                <a:r>
                  <a:rPr lang="ja-JP" altLang="en-US" dirty="0">
                    <a:latin typeface="メイリオ" panose="020B0604030504040204" pitchFamily="50" charset="-128"/>
                    <a:ea typeface="メイリオ" panose="020B0604030504040204" pitchFamily="50" charset="-128"/>
                    <a:cs typeface="Times New Roman" panose="02020603050405020304" pitchFamily="18" charset="0"/>
                  </a:rPr>
                  <a:t>共振器径 </a:t>
                </a:r>
                <a:r>
                  <a:rPr lang="en-US" altLang="ja-JP" dirty="0">
                    <a:latin typeface="メイリオ" panose="020B0604030504040204" pitchFamily="50" charset="-128"/>
                    <a:ea typeface="メイリオ" panose="020B0604030504040204" pitchFamily="50" charset="-128"/>
                    <a:cs typeface="Times New Roman" panose="02020603050405020304" pitchFamily="18" charset="0"/>
                  </a:rPr>
                  <a:t>56 mm</a:t>
                </a:r>
              </a:p>
              <a:p>
                <a:r>
                  <a:rPr lang="ja-JP" altLang="en-US" dirty="0">
                    <a:latin typeface="メイリオ" panose="020B0604030504040204" pitchFamily="50" charset="-128"/>
                    <a:ea typeface="メイリオ" panose="020B0604030504040204" pitchFamily="50" charset="-128"/>
                    <a:cs typeface="Times New Roman" panose="02020603050405020304" pitchFamily="18" charset="0"/>
                  </a:rPr>
                  <a:t>： 紙面奥向き</a:t>
                </a:r>
                <a:endParaRPr lang="en-US" altLang="ja-JP" dirty="0">
                  <a:latin typeface="メイリオ" panose="020B0604030504040204" pitchFamily="50" charset="-128"/>
                  <a:ea typeface="メイリオ" panose="020B0604030504040204" pitchFamily="50" charset="-128"/>
                  <a:cs typeface="Times New Roman" panose="02020603050405020304" pitchFamily="18" charset="0"/>
                </a:endParaRPr>
              </a:p>
              <a:p>
                <a:r>
                  <a:rPr lang="ja-JP" altLang="en-US" dirty="0">
                    <a:latin typeface="メイリオ" panose="020B0604030504040204" pitchFamily="50" charset="-128"/>
                    <a:ea typeface="メイリオ" panose="020B0604030504040204" pitchFamily="50" charset="-128"/>
                    <a:cs typeface="Times New Roman" panose="02020603050405020304" pitchFamily="18" charset="0"/>
                  </a:rPr>
                  <a:t>： </a:t>
                </a:r>
                <a:r>
                  <a:rPr lang="en-US" altLang="ja-JP" dirty="0">
                    <a:latin typeface="メイリオ" panose="020B0604030504040204" pitchFamily="50" charset="-128"/>
                    <a:ea typeface="メイリオ" panose="020B0604030504040204" pitchFamily="50" charset="-128"/>
                    <a:cs typeface="Times New Roman" panose="02020603050405020304" pitchFamily="18" charset="0"/>
                  </a:rPr>
                  <a:t>He 30 ml/min , N</a:t>
                </a:r>
                <a:r>
                  <a:rPr lang="en-US" altLang="ja-JP" baseline="-25000" dirty="0">
                    <a:latin typeface="メイリオ" panose="020B0604030504040204" pitchFamily="50" charset="-128"/>
                    <a:ea typeface="メイリオ" panose="020B0604030504040204" pitchFamily="50" charset="-128"/>
                    <a:cs typeface="Times New Roman" panose="02020603050405020304" pitchFamily="18" charset="0"/>
                  </a:rPr>
                  <a:t>2</a:t>
                </a:r>
                <a:r>
                  <a:rPr lang="en-US" altLang="ja-JP" dirty="0">
                    <a:latin typeface="メイリオ" panose="020B0604030504040204" pitchFamily="50" charset="-128"/>
                    <a:ea typeface="メイリオ" panose="020B0604030504040204" pitchFamily="50" charset="-128"/>
                    <a:cs typeface="Times New Roman" panose="02020603050405020304" pitchFamily="18" charset="0"/>
                  </a:rPr>
                  <a:t> 0.8 ml/min , CH</a:t>
                </a:r>
                <a:r>
                  <a:rPr lang="en-US" altLang="ja-JP" baseline="-25000" dirty="0">
                    <a:latin typeface="メイリオ" panose="020B0604030504040204" pitchFamily="50" charset="-128"/>
                    <a:ea typeface="メイリオ" panose="020B0604030504040204" pitchFamily="50" charset="-128"/>
                    <a:cs typeface="Times New Roman" panose="02020603050405020304" pitchFamily="18" charset="0"/>
                  </a:rPr>
                  <a:t>4 </a:t>
                </a:r>
                <a:r>
                  <a:rPr lang="en-US" altLang="ja-JP" dirty="0">
                    <a:latin typeface="メイリオ" panose="020B0604030504040204" pitchFamily="50" charset="-128"/>
                    <a:ea typeface="メイリオ" panose="020B0604030504040204" pitchFamily="50" charset="-128"/>
                    <a:cs typeface="Times New Roman" panose="02020603050405020304" pitchFamily="18" charset="0"/>
                  </a:rPr>
                  <a:t>2.2 ml/mi</a:t>
                </a:r>
              </a:p>
              <a:p>
                <a:r>
                  <a:rPr lang="ja-JP" altLang="en-US" dirty="0">
                    <a:latin typeface="メイリオ" panose="020B0604030504040204" pitchFamily="50" charset="-128"/>
                    <a:ea typeface="メイリオ" panose="020B0604030504040204" pitchFamily="50" charset="-128"/>
                    <a:cs typeface="Times New Roman" panose="02020603050405020304" pitchFamily="18" charset="0"/>
                  </a:rPr>
                  <a:t>：</a:t>
                </a:r>
                <a:r>
                  <a:rPr lang="en-US" altLang="ja-JP" dirty="0">
                    <a:latin typeface="メイリオ" panose="020B0604030504040204" pitchFamily="50" charset="-128"/>
                    <a:ea typeface="メイリオ" panose="020B0604030504040204" pitchFamily="50" charset="-128"/>
                    <a:cs typeface="Times New Roman" panose="02020603050405020304" pitchFamily="18" charset="0"/>
                  </a:rPr>
                  <a:t> </a:t>
                </a:r>
                <a:r>
                  <a:rPr lang="ja-JP" altLang="en-US" dirty="0" smtClean="0">
                    <a:latin typeface="メイリオ" panose="020B0604030504040204" pitchFamily="50" charset="-128"/>
                    <a:ea typeface="メイリオ" panose="020B0604030504040204" pitchFamily="50" charset="-128"/>
                    <a:cs typeface="Times New Roman" panose="02020603050405020304" pitchFamily="18" charset="0"/>
                  </a:rPr>
                  <a:t>スーパーインバー製</a:t>
                </a:r>
                <a:r>
                  <a:rPr lang="ja-JP" altLang="en-US" dirty="0">
                    <a:latin typeface="メイリオ" panose="020B0604030504040204" pitchFamily="50" charset="-128"/>
                    <a:ea typeface="メイリオ" panose="020B0604030504040204" pitchFamily="50" charset="-128"/>
                    <a:cs typeface="Times New Roman" panose="02020603050405020304" pitchFamily="18" charset="0"/>
                  </a:rPr>
                  <a:t>支持棒を</a:t>
                </a:r>
                <a:r>
                  <a:rPr lang="ja-JP" altLang="en-US" dirty="0" smtClean="0">
                    <a:latin typeface="メイリオ" panose="020B0604030504040204" pitchFamily="50" charset="-128"/>
                    <a:ea typeface="メイリオ" panose="020B0604030504040204" pitchFamily="50" charset="-128"/>
                    <a:cs typeface="Times New Roman" panose="02020603050405020304" pitchFamily="18" charset="0"/>
                  </a:rPr>
                  <a:t>用い、両端</a:t>
                </a:r>
                <a:r>
                  <a:rPr lang="ja-JP" altLang="en-US" dirty="0">
                    <a:latin typeface="メイリオ" panose="020B0604030504040204" pitchFamily="50" charset="-128"/>
                    <a:ea typeface="メイリオ" panose="020B0604030504040204" pitchFamily="50" charset="-128"/>
                    <a:cs typeface="Times New Roman" panose="02020603050405020304" pitchFamily="18" charset="0"/>
                  </a:rPr>
                  <a:t>のアルミニウム</a:t>
                </a:r>
                <a:r>
                  <a:rPr lang="ja-JP" altLang="en-US" dirty="0" smtClean="0">
                    <a:latin typeface="メイリオ" panose="020B0604030504040204" pitchFamily="50" charset="-128"/>
                    <a:ea typeface="メイリオ" panose="020B0604030504040204" pitchFamily="50" charset="-128"/>
                    <a:cs typeface="Times New Roman" panose="02020603050405020304" pitchFamily="18" charset="0"/>
                  </a:rPr>
                  <a:t>支持　　</a:t>
                </a:r>
                <a:endParaRPr lang="en-US" altLang="ja-JP" dirty="0" smtClean="0">
                  <a:latin typeface="メイリオ" panose="020B0604030504040204" pitchFamily="50" charset="-128"/>
                  <a:ea typeface="メイリオ" panose="020B0604030504040204" pitchFamily="50" charset="-128"/>
                  <a:cs typeface="Times New Roman" panose="02020603050405020304" pitchFamily="18" charset="0"/>
                </a:endParaRPr>
              </a:p>
              <a:p>
                <a:r>
                  <a:rPr lang="ja-JP" altLang="en-US" dirty="0">
                    <a:latin typeface="メイリオ" panose="020B0604030504040204" pitchFamily="50" charset="-128"/>
                    <a:ea typeface="メイリオ" panose="020B0604030504040204" pitchFamily="50" charset="-128"/>
                    <a:cs typeface="Times New Roman" panose="02020603050405020304" pitchFamily="18" charset="0"/>
                  </a:rPr>
                  <a:t>　</a:t>
                </a:r>
                <a:r>
                  <a:rPr lang="ja-JP" altLang="en-US" dirty="0" smtClean="0">
                    <a:latin typeface="メイリオ" panose="020B0604030504040204" pitchFamily="50" charset="-128"/>
                    <a:ea typeface="メイリオ" panose="020B0604030504040204" pitchFamily="50" charset="-128"/>
                    <a:cs typeface="Times New Roman" panose="02020603050405020304" pitchFamily="18" charset="0"/>
                  </a:rPr>
                  <a:t> プレート</a:t>
                </a:r>
                <a:r>
                  <a:rPr lang="ja-JP" altLang="en-US" dirty="0">
                    <a:latin typeface="メイリオ" panose="020B0604030504040204" pitchFamily="50" charset="-128"/>
                    <a:ea typeface="メイリオ" panose="020B0604030504040204" pitchFamily="50" charset="-128"/>
                    <a:cs typeface="Times New Roman" panose="02020603050405020304" pitchFamily="18" charset="0"/>
                  </a:rPr>
                  <a:t>を固定</a:t>
                </a:r>
                <a:r>
                  <a:rPr lang="en-US" altLang="ja-JP" dirty="0">
                    <a:latin typeface="メイリオ" panose="020B0604030504040204" pitchFamily="50" charset="-128"/>
                    <a:ea typeface="メイリオ" panose="020B0604030504040204" pitchFamily="50" charset="-128"/>
                    <a:cs typeface="Times New Roman" panose="02020603050405020304" pitchFamily="18" charset="0"/>
                  </a:rPr>
                  <a:t> </a:t>
                </a:r>
              </a:p>
              <a:p>
                <a:r>
                  <a:rPr lang="ja-JP" altLang="en-US" dirty="0">
                    <a:latin typeface="メイリオ" panose="020B0604030504040204" pitchFamily="50" charset="-128"/>
                    <a:ea typeface="メイリオ" panose="020B0604030504040204" pitchFamily="50" charset="-128"/>
                    <a:cs typeface="Times New Roman" panose="02020603050405020304" pitchFamily="18" charset="0"/>
                  </a:rPr>
                  <a:t>：</a:t>
                </a:r>
                <a:r>
                  <a:rPr lang="en-US" altLang="ja-JP" dirty="0">
                    <a:latin typeface="メイリオ" panose="020B0604030504040204" pitchFamily="50" charset="-128"/>
                    <a:ea typeface="メイリオ" panose="020B0604030504040204" pitchFamily="50" charset="-128"/>
                    <a:cs typeface="Times New Roman" panose="02020603050405020304" pitchFamily="18" charset="0"/>
                  </a:rPr>
                  <a:t> </a:t>
                </a:r>
                <a:r>
                  <a:rPr lang="ja-JP" altLang="en-US" dirty="0">
                    <a:latin typeface="メイリオ" panose="020B0604030504040204" pitchFamily="50" charset="-128"/>
                    <a:ea typeface="メイリオ" panose="020B0604030504040204" pitchFamily="50" charset="-128"/>
                    <a:cs typeface="Times New Roman" panose="02020603050405020304" pitchFamily="18" charset="0"/>
                  </a:rPr>
                  <a:t>アルミニウム平面</a:t>
                </a:r>
                <a:r>
                  <a:rPr lang="ja-JP" altLang="en-US" dirty="0" smtClean="0">
                    <a:latin typeface="メイリオ" panose="020B0604030504040204" pitchFamily="50" charset="-128"/>
                    <a:ea typeface="メイリオ" panose="020B0604030504040204" pitchFamily="50" charset="-128"/>
                    <a:cs typeface="Times New Roman" panose="02020603050405020304" pitchFamily="18" charset="0"/>
                  </a:rPr>
                  <a:t>ミラー　マイクロメーター</a:t>
                </a:r>
                <a:r>
                  <a:rPr lang="ja-JP" altLang="en-US" dirty="0">
                    <a:latin typeface="メイリオ" panose="020B0604030504040204" pitchFamily="50" charset="-128"/>
                    <a:ea typeface="メイリオ" panose="020B0604030504040204" pitchFamily="50" charset="-128"/>
                    <a:cs typeface="Times New Roman" panose="02020603050405020304" pitchFamily="18" charset="0"/>
                  </a:rPr>
                  <a:t>で共振器</a:t>
                </a:r>
                <a:r>
                  <a:rPr lang="ja-JP" altLang="en-US" dirty="0" smtClean="0">
                    <a:latin typeface="メイリオ" panose="020B0604030504040204" pitchFamily="50" charset="-128"/>
                    <a:ea typeface="メイリオ" panose="020B0604030504040204" pitchFamily="50" charset="-128"/>
                    <a:cs typeface="Times New Roman" panose="02020603050405020304" pitchFamily="18" charset="0"/>
                  </a:rPr>
                  <a:t>長調整</a:t>
                </a:r>
                <a:endParaRPr lang="en-US" altLang="ja-JP" dirty="0">
                  <a:latin typeface="メイリオ" panose="020B0604030504040204" pitchFamily="50" charset="-128"/>
                  <a:ea typeface="メイリオ" panose="020B0604030504040204" pitchFamily="50" charset="-128"/>
                  <a:cs typeface="Times New Roman" panose="02020603050405020304" pitchFamily="18" charset="0"/>
                </a:endParaRPr>
              </a:p>
              <a:p>
                <a:r>
                  <a:rPr lang="ja-JP" altLang="en-US" dirty="0">
                    <a:latin typeface="メイリオ" panose="020B0604030504040204" pitchFamily="50" charset="-128"/>
                    <a:ea typeface="メイリオ" panose="020B0604030504040204" pitchFamily="50" charset="-128"/>
                    <a:cs typeface="Times New Roman" panose="02020603050405020304" pitchFamily="18" charset="0"/>
                  </a:rPr>
                  <a:t>： 金属メッシュ </a:t>
                </a:r>
                <a:r>
                  <a:rPr lang="en-US" altLang="ja-JP" dirty="0">
                    <a:latin typeface="メイリオ" panose="020B0604030504040204" pitchFamily="50" charset="-128"/>
                    <a:ea typeface="メイリオ" panose="020B0604030504040204" pitchFamily="50" charset="-128"/>
                    <a:cs typeface="Times New Roman" panose="02020603050405020304" pitchFamily="18" charset="0"/>
                  </a:rPr>
                  <a:t>(Ni , 250 line/inch ,</a:t>
                </a:r>
                <a:r>
                  <a:rPr lang="ja-JP" altLang="en-US" dirty="0">
                    <a:latin typeface="メイリオ" panose="020B0604030504040204" pitchFamily="50" charset="-128"/>
                    <a:ea typeface="メイリオ" panose="020B0604030504040204" pitchFamily="50" charset="-128"/>
                    <a:cs typeface="Times New Roman" panose="02020603050405020304" pitchFamily="18" charset="0"/>
                  </a:rPr>
                  <a:t>反射率 </a:t>
                </a:r>
                <a:r>
                  <a:rPr lang="en-US" altLang="ja-JP" dirty="0" smtClean="0">
                    <a:latin typeface="メイリオ" panose="020B0604030504040204" pitchFamily="50" charset="-128"/>
                    <a:ea typeface="メイリオ" panose="020B0604030504040204" pitchFamily="50" charset="-128"/>
                    <a:cs typeface="Times New Roman" panose="02020603050405020304" pitchFamily="18" charset="0"/>
                  </a:rPr>
                  <a:t>0.9 </a:t>
                </a:r>
                <a:r>
                  <a:rPr lang="en-US" altLang="ja-JP" dirty="0">
                    <a:latin typeface="メイリオ" panose="020B0604030504040204" pitchFamily="50" charset="-128"/>
                    <a:ea typeface="メイリオ" panose="020B0604030504040204" pitchFamily="50" charset="-128"/>
                    <a:cs typeface="Times New Roman" panose="02020603050405020304" pitchFamily="18" charset="0"/>
                  </a:rPr>
                  <a:t>)</a:t>
                </a:r>
                <a:endParaRPr lang="en-US" altLang="ja-JP" b="1" dirty="0">
                  <a:latin typeface="メイリオ" panose="020B0604030504040204" pitchFamily="50" charset="-128"/>
                  <a:ea typeface="メイリオ" panose="020B0604030504040204" pitchFamily="50" charset="-128"/>
                  <a:cs typeface="Times New Roman" panose="02020603050405020304" pitchFamily="18" charset="0"/>
                </a:endParaRPr>
              </a:p>
            </p:txBody>
          </p:sp>
        </p:grpSp>
      </p:grpSp>
      <p:grpSp>
        <p:nvGrpSpPr>
          <p:cNvPr id="12" name="グループ化 11"/>
          <p:cNvGrpSpPr/>
          <p:nvPr/>
        </p:nvGrpSpPr>
        <p:grpSpPr>
          <a:xfrm>
            <a:off x="4556759" y="1563547"/>
            <a:ext cx="4110390" cy="2559648"/>
            <a:chOff x="6757140" y="1908111"/>
            <a:chExt cx="4117595" cy="2564133"/>
          </a:xfrm>
        </p:grpSpPr>
        <p:pic>
          <p:nvPicPr>
            <p:cNvPr id="13" name="図 12"/>
            <p:cNvPicPr>
              <a:picLocks noChangeAspect="1"/>
            </p:cNvPicPr>
            <p:nvPr/>
          </p:nvPicPr>
          <p:blipFill rotWithShape="1">
            <a:blip r:embed="rId3" cstate="print"/>
            <a:srcRect t="48989" b="7548"/>
            <a:stretch/>
          </p:blipFill>
          <p:spPr>
            <a:xfrm>
              <a:off x="6757140" y="1908111"/>
              <a:ext cx="4117595" cy="2276374"/>
            </a:xfrm>
            <a:prstGeom prst="rect">
              <a:avLst/>
            </a:prstGeom>
          </p:spPr>
        </p:pic>
        <p:sp>
          <p:nvSpPr>
            <p:cNvPr id="14" name="テキスト ボックス 13"/>
            <p:cNvSpPr txBox="1"/>
            <p:nvPr/>
          </p:nvSpPr>
          <p:spPr>
            <a:xfrm>
              <a:off x="7800275" y="4102265"/>
              <a:ext cx="2034886" cy="369979"/>
            </a:xfrm>
            <a:prstGeom prst="rect">
              <a:avLst/>
            </a:prstGeom>
            <a:noFill/>
          </p:spPr>
          <p:txBody>
            <a:bodyPr wrap="none" rtlCol="0">
              <a:spAutoFit/>
            </a:bodyPr>
            <a:lstStyle/>
            <a:p>
              <a:r>
                <a:rPr lang="ja-JP" altLang="en-US" dirty="0">
                  <a:latin typeface="メイリオ" panose="020B0604030504040204" pitchFamily="50" charset="-128"/>
                  <a:ea typeface="メイリオ" panose="020B0604030504040204" pitchFamily="50" charset="-128"/>
                </a:rPr>
                <a:t>レーザーの模式図</a:t>
              </a:r>
            </a:p>
          </p:txBody>
        </p:sp>
      </p:grpSp>
      <p:sp>
        <p:nvSpPr>
          <p:cNvPr id="15" name="スライド番号プレースホルダー 14"/>
          <p:cNvSpPr>
            <a:spLocks noGrp="1"/>
          </p:cNvSpPr>
          <p:nvPr>
            <p:ph type="sldNum" sz="quarter" idx="12"/>
          </p:nvPr>
        </p:nvSpPr>
        <p:spPr/>
        <p:txBody>
          <a:bodyPr/>
          <a:lstStyle/>
          <a:p>
            <a:fld id="{5C7CE967-C6E2-4D30-8B17-84E51F4B1B8D}" type="slidenum">
              <a:rPr kumimoji="1" lang="ja-JP" altLang="en-US" smtClean="0"/>
              <a:pPr/>
              <a:t>8</a:t>
            </a:fld>
            <a:endParaRPr kumimoji="1" lang="ja-JP" altLang="en-US"/>
          </a:p>
        </p:txBody>
      </p:sp>
    </p:spTree>
    <p:extLst>
      <p:ext uri="{BB962C8B-B14F-4D97-AF65-F5344CB8AC3E}">
        <p14:creationId xmlns:p14="http://schemas.microsoft.com/office/powerpoint/2010/main" xmlns="" val="339957594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Autofit/>
          </a:bodyPr>
          <a:lstStyle/>
          <a:p>
            <a:r>
              <a:rPr lang="ja-JP" altLang="en-US" sz="2400" dirty="0" smtClean="0"/>
              <a:t>２視線による</a:t>
            </a:r>
            <a:r>
              <a:rPr kumimoji="1" lang="ja-JP" altLang="en-US" sz="2400" dirty="0" smtClean="0"/>
              <a:t>線平均電子密度からの密度分布評価</a:t>
            </a:r>
            <a:endParaRPr kumimoji="1" lang="ja-JP" altLang="en-US" sz="2400" dirty="0"/>
          </a:p>
        </p:txBody>
      </p:sp>
      <p:sp>
        <p:nvSpPr>
          <p:cNvPr id="3" name="テキスト ボックス 2"/>
          <p:cNvSpPr txBox="1"/>
          <p:nvPr/>
        </p:nvSpPr>
        <p:spPr>
          <a:xfrm>
            <a:off x="4859050" y="4026667"/>
            <a:ext cx="4215128" cy="2031325"/>
          </a:xfrm>
          <a:prstGeom prst="rect">
            <a:avLst/>
          </a:prstGeom>
          <a:noFill/>
        </p:spPr>
        <p:txBody>
          <a:bodyPr wrap="square" rtlCol="0">
            <a:spAutoFit/>
          </a:bodyPr>
          <a:lstStyle/>
          <a:p>
            <a:pPr marL="257175" indent="-257175">
              <a:buFont typeface="Wingdings" panose="05000000000000000000" pitchFamily="2" charset="2"/>
              <a:buChar char="Ø"/>
            </a:pPr>
            <a:r>
              <a:rPr lang="en-US" altLang="ja-JP" dirty="0">
                <a:latin typeface="メイリオ" panose="020B0604030504040204" pitchFamily="50" charset="-128"/>
                <a:ea typeface="メイリオ" panose="020B0604030504040204" pitchFamily="50" charset="-128"/>
              </a:rPr>
              <a:t>FIR</a:t>
            </a:r>
            <a:r>
              <a:rPr lang="ja-JP" altLang="en-US" dirty="0">
                <a:latin typeface="メイリオ" panose="020B0604030504040204" pitchFamily="50" charset="-128"/>
                <a:ea typeface="メイリオ" panose="020B0604030504040204" pitchFamily="50" charset="-128"/>
              </a:rPr>
              <a:t>レーザー干渉計と既存マイクロ波干渉計の観測視線は異なる。</a:t>
            </a:r>
          </a:p>
          <a:p>
            <a:pPr marL="257175" indent="-257175">
              <a:buFont typeface="Wingdings" panose="05000000000000000000" pitchFamily="2" charset="2"/>
              <a:buChar char="Ø"/>
            </a:pPr>
            <a:r>
              <a:rPr lang="ja-JP" altLang="en-US" dirty="0">
                <a:latin typeface="メイリオ" panose="020B0604030504040204" pitchFamily="50" charset="-128"/>
                <a:ea typeface="メイリオ" panose="020B0604030504040204" pitchFamily="50" charset="-128"/>
              </a:rPr>
              <a:t>各干渉計から得られた線平均電子密度の違いから、密度</a:t>
            </a:r>
            <a:r>
              <a:rPr lang="ja-JP" altLang="en-US" dirty="0" smtClean="0">
                <a:latin typeface="メイリオ" panose="020B0604030504040204" pitchFamily="50" charset="-128"/>
                <a:ea typeface="メイリオ" panose="020B0604030504040204" pitchFamily="50" charset="-128"/>
              </a:rPr>
              <a:t>分布形状の変化の傾向を見積もることができる。</a:t>
            </a:r>
            <a:endParaRPr lang="en-US" altLang="ja-JP" dirty="0" smtClean="0">
              <a:latin typeface="メイリオ" panose="020B0604030504040204" pitchFamily="50" charset="-128"/>
              <a:ea typeface="メイリオ" panose="020B0604030504040204" pitchFamily="50" charset="-128"/>
            </a:endParaRPr>
          </a:p>
          <a:p>
            <a:pPr marL="257175" indent="-257175">
              <a:buFont typeface="Wingdings" panose="05000000000000000000" pitchFamily="2" charset="2"/>
              <a:buChar char="Ø"/>
            </a:pPr>
            <a:r>
              <a:rPr lang="ja-JP" altLang="en-US" dirty="0">
                <a:latin typeface="メイリオ" panose="020B0604030504040204" pitchFamily="50" charset="-128"/>
                <a:ea typeface="メイリオ" panose="020B0604030504040204" pitchFamily="50" charset="-128"/>
              </a:rPr>
              <a:t>密度分布を仮定し、その密度比から分布形状を推定する</a:t>
            </a:r>
            <a:r>
              <a:rPr lang="ja-JP" altLang="en-US" dirty="0" smtClean="0">
                <a:latin typeface="メイリオ" panose="020B0604030504040204" pitchFamily="50" charset="-128"/>
                <a:ea typeface="メイリオ" panose="020B0604030504040204" pitchFamily="50" charset="-128"/>
              </a:rPr>
              <a:t>。</a:t>
            </a:r>
            <a:endParaRPr lang="en-US" altLang="ja-JP" dirty="0">
              <a:latin typeface="メイリオ" panose="020B0604030504040204" pitchFamily="50" charset="-128"/>
              <a:ea typeface="メイリオ" panose="020B0604030504040204" pitchFamily="50" charset="-128"/>
            </a:endParaRPr>
          </a:p>
        </p:txBody>
      </p:sp>
      <p:grpSp>
        <p:nvGrpSpPr>
          <p:cNvPr id="11" name="グループ化 10"/>
          <p:cNvGrpSpPr/>
          <p:nvPr/>
        </p:nvGrpSpPr>
        <p:grpSpPr>
          <a:xfrm>
            <a:off x="207343" y="951188"/>
            <a:ext cx="4758042" cy="2292268"/>
            <a:chOff x="5178265" y="2467061"/>
            <a:chExt cx="4766393" cy="2296287"/>
          </a:xfrm>
        </p:grpSpPr>
        <p:grpSp>
          <p:nvGrpSpPr>
            <p:cNvPr id="12" name="グループ化 11"/>
            <p:cNvGrpSpPr>
              <a:grpSpLocks noChangeAspect="1"/>
            </p:cNvGrpSpPr>
            <p:nvPr/>
          </p:nvGrpSpPr>
          <p:grpSpPr>
            <a:xfrm>
              <a:off x="5178265" y="2688781"/>
              <a:ext cx="4766393" cy="2074567"/>
              <a:chOff x="6721393" y="2057330"/>
              <a:chExt cx="5767332" cy="2510226"/>
            </a:xfrm>
          </p:grpSpPr>
          <p:grpSp>
            <p:nvGrpSpPr>
              <p:cNvPr id="16" name="グループ化 15"/>
              <p:cNvGrpSpPr/>
              <p:nvPr/>
            </p:nvGrpSpPr>
            <p:grpSpPr>
              <a:xfrm>
                <a:off x="6721393" y="2057330"/>
                <a:ext cx="5767332" cy="2510226"/>
                <a:chOff x="6721393" y="2057330"/>
                <a:chExt cx="5767332" cy="2510226"/>
              </a:xfrm>
            </p:grpSpPr>
            <p:grpSp>
              <p:nvGrpSpPr>
                <p:cNvPr id="21" name="グループ化 20"/>
                <p:cNvGrpSpPr/>
                <p:nvPr/>
              </p:nvGrpSpPr>
              <p:grpSpPr>
                <a:xfrm>
                  <a:off x="9868741" y="2209907"/>
                  <a:ext cx="1656316" cy="2345545"/>
                  <a:chOff x="3010937" y="162317"/>
                  <a:chExt cx="1244414" cy="1762243"/>
                </a:xfrm>
              </p:grpSpPr>
              <p:pic>
                <p:nvPicPr>
                  <p:cNvPr id="28" name="図 27"/>
                  <p:cNvPicPr>
                    <a:picLocks noChangeAspect="1"/>
                  </p:cNvPicPr>
                  <p:nvPr/>
                </p:nvPicPr>
                <p:blipFill rotWithShape="1">
                  <a:blip r:embed="rId2" cstate="print"/>
                  <a:srcRect l="19799" t="11912" r="12406" b="4271"/>
                  <a:stretch/>
                </p:blipFill>
                <p:spPr>
                  <a:xfrm>
                    <a:off x="3010937" y="286677"/>
                    <a:ext cx="1212039" cy="1274299"/>
                  </a:xfrm>
                  <a:prstGeom prst="rect">
                    <a:avLst/>
                  </a:prstGeom>
                </p:spPr>
              </p:pic>
              <p:cxnSp>
                <p:nvCxnSpPr>
                  <p:cNvPr id="29" name="直線矢印コネクタ 28"/>
                  <p:cNvCxnSpPr/>
                  <p:nvPr/>
                </p:nvCxnSpPr>
                <p:spPr>
                  <a:xfrm flipH="1" flipV="1">
                    <a:off x="3479508" y="162317"/>
                    <a:ext cx="0" cy="1553288"/>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30" name="テキスト ボックス 29"/>
                  <p:cNvSpPr txBox="1"/>
                  <p:nvPr/>
                </p:nvSpPr>
                <p:spPr>
                  <a:xfrm>
                    <a:off x="3454433" y="1560824"/>
                    <a:ext cx="800918" cy="363736"/>
                  </a:xfrm>
                  <a:prstGeom prst="rect">
                    <a:avLst/>
                  </a:prstGeom>
                  <a:noFill/>
                </p:spPr>
                <p:txBody>
                  <a:bodyPr wrap="none" rtlCol="0">
                    <a:spAutoFit/>
                  </a:bodyPr>
                  <a:lstStyle/>
                  <a:p>
                    <a:r>
                      <a:rPr lang="en-US" altLang="ja-JP" sz="1350" dirty="0">
                        <a:latin typeface="メイリオ" panose="020B0604030504040204" pitchFamily="50" charset="-128"/>
                        <a:ea typeface="メイリオ" panose="020B0604030504040204" pitchFamily="50" charset="-128"/>
                      </a:rPr>
                      <a:t>chord</a:t>
                    </a:r>
                    <a:endParaRPr lang="ja-JP" altLang="en-US" sz="1350" dirty="0">
                      <a:latin typeface="メイリオ" panose="020B0604030504040204" pitchFamily="50" charset="-128"/>
                      <a:ea typeface="メイリオ" panose="020B0604030504040204" pitchFamily="50" charset="-128"/>
                    </a:endParaRPr>
                  </a:p>
                </p:txBody>
              </p:sp>
            </p:grpSp>
            <p:grpSp>
              <p:nvGrpSpPr>
                <p:cNvPr id="22" name="グループ化 21"/>
                <p:cNvGrpSpPr/>
                <p:nvPr/>
              </p:nvGrpSpPr>
              <p:grpSpPr>
                <a:xfrm>
                  <a:off x="6721393" y="2209907"/>
                  <a:ext cx="1536602" cy="2357649"/>
                  <a:chOff x="7695504" y="3820083"/>
                  <a:chExt cx="1594798" cy="2446941"/>
                </a:xfrm>
              </p:grpSpPr>
              <p:pic>
                <p:nvPicPr>
                  <p:cNvPr id="25" name="図 24"/>
                  <p:cNvPicPr>
                    <a:picLocks noChangeAspect="1"/>
                  </p:cNvPicPr>
                  <p:nvPr/>
                </p:nvPicPr>
                <p:blipFill rotWithShape="1">
                  <a:blip r:embed="rId3" cstate="print"/>
                  <a:srcRect l="31325" t="22070" r="30732" b="15011"/>
                  <a:stretch/>
                </p:blipFill>
                <p:spPr>
                  <a:xfrm>
                    <a:off x="7695504" y="3934821"/>
                    <a:ext cx="1329539" cy="1874857"/>
                  </a:xfrm>
                  <a:prstGeom prst="rect">
                    <a:avLst/>
                  </a:prstGeom>
                </p:spPr>
              </p:pic>
              <p:cxnSp>
                <p:nvCxnSpPr>
                  <p:cNvPr id="26" name="直線矢印コネクタ 25"/>
                  <p:cNvCxnSpPr/>
                  <p:nvPr/>
                </p:nvCxnSpPr>
                <p:spPr>
                  <a:xfrm flipH="1" flipV="1">
                    <a:off x="8198211" y="3820083"/>
                    <a:ext cx="6137" cy="2082622"/>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7" name="テキスト ボックス 26"/>
                  <p:cNvSpPr txBox="1"/>
                  <p:nvPr/>
                </p:nvSpPr>
                <p:spPr>
                  <a:xfrm>
                    <a:off x="8183906" y="5764556"/>
                    <a:ext cx="1106396" cy="502468"/>
                  </a:xfrm>
                  <a:prstGeom prst="rect">
                    <a:avLst/>
                  </a:prstGeom>
                  <a:noFill/>
                </p:spPr>
                <p:txBody>
                  <a:bodyPr wrap="none" rtlCol="0">
                    <a:spAutoFit/>
                  </a:bodyPr>
                  <a:lstStyle/>
                  <a:p>
                    <a:r>
                      <a:rPr lang="en-US" altLang="ja-JP" sz="1350" dirty="0">
                        <a:latin typeface="メイリオ" panose="020B0604030504040204" pitchFamily="50" charset="-128"/>
                        <a:ea typeface="メイリオ" panose="020B0604030504040204" pitchFamily="50" charset="-128"/>
                      </a:rPr>
                      <a:t>chord</a:t>
                    </a:r>
                    <a:endParaRPr lang="ja-JP" altLang="en-US" sz="1350" dirty="0">
                      <a:latin typeface="メイリオ" panose="020B0604030504040204" pitchFamily="50" charset="-128"/>
                      <a:ea typeface="メイリオ" panose="020B0604030504040204" pitchFamily="50" charset="-128"/>
                    </a:endParaRPr>
                  </a:p>
                </p:txBody>
              </p:sp>
            </p:grpSp>
            <p:pic>
              <p:nvPicPr>
                <p:cNvPr id="23" name="図 22"/>
                <p:cNvPicPr>
                  <a:picLocks noChangeAspect="1"/>
                </p:cNvPicPr>
                <p:nvPr/>
              </p:nvPicPr>
              <p:blipFill>
                <a:blip r:embed="rId4" cstate="print"/>
                <a:stretch>
                  <a:fillRect/>
                </a:stretch>
              </p:blipFill>
              <p:spPr>
                <a:xfrm>
                  <a:off x="11287709" y="2057330"/>
                  <a:ext cx="1201016" cy="1963081"/>
                </a:xfrm>
                <a:prstGeom prst="rect">
                  <a:avLst/>
                </a:prstGeom>
              </p:spPr>
            </p:pic>
            <p:pic>
              <p:nvPicPr>
                <p:cNvPr id="24" name="図 23"/>
                <p:cNvPicPr>
                  <a:picLocks noChangeAspect="1"/>
                </p:cNvPicPr>
                <p:nvPr/>
              </p:nvPicPr>
              <p:blipFill rotWithShape="1">
                <a:blip r:embed="rId5" cstate="print"/>
                <a:srcRect r="29018"/>
                <a:stretch/>
              </p:blipFill>
              <p:spPr>
                <a:xfrm rot="5400000">
                  <a:off x="7721508" y="2425911"/>
                  <a:ext cx="1931454" cy="1195608"/>
                </a:xfrm>
                <a:prstGeom prst="rect">
                  <a:avLst/>
                </a:prstGeom>
              </p:spPr>
            </p:pic>
          </p:grpSp>
          <p:cxnSp>
            <p:nvCxnSpPr>
              <p:cNvPr id="17" name="直線コネクタ 16"/>
              <p:cNvCxnSpPr/>
              <p:nvPr/>
            </p:nvCxnSpPr>
            <p:spPr>
              <a:xfrm>
                <a:off x="7210172" y="2941135"/>
                <a:ext cx="1282384" cy="0"/>
              </a:xfrm>
              <a:prstGeom prst="line">
                <a:avLst/>
              </a:prstGeom>
              <a:ln w="12700">
                <a:solidFill>
                  <a:srgbClr val="1202DC"/>
                </a:solidFill>
              </a:ln>
            </p:spPr>
            <p:style>
              <a:lnRef idx="1">
                <a:schemeClr val="accent1"/>
              </a:lnRef>
              <a:fillRef idx="0">
                <a:schemeClr val="accent1"/>
              </a:fillRef>
              <a:effectRef idx="0">
                <a:schemeClr val="accent1"/>
              </a:effectRef>
              <a:fontRef idx="minor">
                <a:schemeClr val="tx1"/>
              </a:fontRef>
            </p:style>
          </p:cxnSp>
          <p:cxnSp>
            <p:nvCxnSpPr>
              <p:cNvPr id="18" name="直線コネクタ 17"/>
              <p:cNvCxnSpPr/>
              <p:nvPr/>
            </p:nvCxnSpPr>
            <p:spPr>
              <a:xfrm>
                <a:off x="7160074" y="3514494"/>
                <a:ext cx="1282384" cy="0"/>
              </a:xfrm>
              <a:prstGeom prst="line">
                <a:avLst/>
              </a:prstGeom>
              <a:ln w="12700">
                <a:solidFill>
                  <a:srgbClr val="1202DC"/>
                </a:solidFill>
              </a:ln>
            </p:spPr>
            <p:style>
              <a:lnRef idx="1">
                <a:schemeClr val="accent1"/>
              </a:lnRef>
              <a:fillRef idx="0">
                <a:schemeClr val="accent1"/>
              </a:fillRef>
              <a:effectRef idx="0">
                <a:schemeClr val="accent1"/>
              </a:effectRef>
              <a:fontRef idx="minor">
                <a:schemeClr val="tx1"/>
              </a:fontRef>
            </p:style>
          </p:cxnSp>
          <p:cxnSp>
            <p:nvCxnSpPr>
              <p:cNvPr id="19" name="直線コネクタ 18"/>
              <p:cNvCxnSpPr/>
              <p:nvPr/>
            </p:nvCxnSpPr>
            <p:spPr>
              <a:xfrm>
                <a:off x="10463897" y="2707661"/>
                <a:ext cx="1308162" cy="0"/>
              </a:xfrm>
              <a:prstGeom prst="line">
                <a:avLst/>
              </a:prstGeom>
              <a:ln w="12700">
                <a:solidFill>
                  <a:srgbClr val="1202DC"/>
                </a:solidFill>
              </a:ln>
            </p:spPr>
            <p:style>
              <a:lnRef idx="1">
                <a:schemeClr val="accent1"/>
              </a:lnRef>
              <a:fillRef idx="0">
                <a:schemeClr val="accent1"/>
              </a:fillRef>
              <a:effectRef idx="0">
                <a:schemeClr val="accent1"/>
              </a:effectRef>
              <a:fontRef idx="minor">
                <a:schemeClr val="tx1"/>
              </a:fontRef>
            </p:style>
          </p:cxnSp>
          <p:cxnSp>
            <p:nvCxnSpPr>
              <p:cNvPr id="20" name="直線コネクタ 19"/>
              <p:cNvCxnSpPr/>
              <p:nvPr/>
            </p:nvCxnSpPr>
            <p:spPr>
              <a:xfrm>
                <a:off x="10450227" y="3760210"/>
                <a:ext cx="1308162" cy="0"/>
              </a:xfrm>
              <a:prstGeom prst="line">
                <a:avLst/>
              </a:prstGeom>
              <a:ln w="12700">
                <a:solidFill>
                  <a:srgbClr val="1202DC"/>
                </a:solidFill>
              </a:ln>
            </p:spPr>
            <p:style>
              <a:lnRef idx="1">
                <a:schemeClr val="accent1"/>
              </a:lnRef>
              <a:fillRef idx="0">
                <a:schemeClr val="accent1"/>
              </a:fillRef>
              <a:effectRef idx="0">
                <a:schemeClr val="accent1"/>
              </a:effectRef>
              <a:fontRef idx="minor">
                <a:schemeClr val="tx1"/>
              </a:fontRef>
            </p:style>
          </p:cxnSp>
        </p:grpSp>
        <p:sp>
          <p:nvSpPr>
            <p:cNvPr id="14" name="テキスト ボックス 13"/>
            <p:cNvSpPr txBox="1"/>
            <p:nvPr/>
          </p:nvSpPr>
          <p:spPr>
            <a:xfrm>
              <a:off x="5335659" y="2467727"/>
              <a:ext cx="477658" cy="308316"/>
            </a:xfrm>
            <a:prstGeom prst="rect">
              <a:avLst/>
            </a:prstGeom>
            <a:ln w="19050">
              <a:solidFill>
                <a:srgbClr val="FF0000"/>
              </a:solidFill>
            </a:ln>
          </p:spPr>
          <p:style>
            <a:lnRef idx="2">
              <a:schemeClr val="accent3"/>
            </a:lnRef>
            <a:fillRef idx="1">
              <a:schemeClr val="lt1"/>
            </a:fillRef>
            <a:effectRef idx="0">
              <a:schemeClr val="accent3"/>
            </a:effectRef>
            <a:fontRef idx="minor">
              <a:schemeClr val="dk1"/>
            </a:fontRef>
          </p:style>
          <p:txBody>
            <a:bodyPr wrap="none" rtlCol="0">
              <a:spAutoFit/>
            </a:bodyPr>
            <a:lstStyle/>
            <a:p>
              <a:r>
                <a:rPr lang="en-US" altLang="ja-JP" sz="1600" dirty="0">
                  <a:latin typeface="メイリオ" panose="020B0604030504040204" pitchFamily="50" charset="-128"/>
                  <a:ea typeface="メイリオ" panose="020B0604030504040204" pitchFamily="50" charset="-128"/>
                </a:rPr>
                <a:t>FIR</a:t>
              </a:r>
              <a:endParaRPr lang="ja-JP" altLang="en-US" sz="1600" dirty="0">
                <a:latin typeface="メイリオ" panose="020B0604030504040204" pitchFamily="50" charset="-128"/>
                <a:ea typeface="メイリオ" panose="020B0604030504040204" pitchFamily="50" charset="-128"/>
              </a:endParaRPr>
            </a:p>
          </p:txBody>
        </p:sp>
        <p:sp>
          <p:nvSpPr>
            <p:cNvPr id="15" name="テキスト ボックス 14"/>
            <p:cNvSpPr txBox="1"/>
            <p:nvPr/>
          </p:nvSpPr>
          <p:spPr>
            <a:xfrm>
              <a:off x="7951111" y="2467061"/>
              <a:ext cx="794442" cy="308316"/>
            </a:xfrm>
            <a:prstGeom prst="rect">
              <a:avLst/>
            </a:prstGeom>
            <a:ln w="19050">
              <a:solidFill>
                <a:srgbClr val="1202DC"/>
              </a:solidFill>
            </a:ln>
          </p:spPr>
          <p:style>
            <a:lnRef idx="2">
              <a:schemeClr val="accent3"/>
            </a:lnRef>
            <a:fillRef idx="1">
              <a:schemeClr val="lt1"/>
            </a:fillRef>
            <a:effectRef idx="0">
              <a:schemeClr val="accent3"/>
            </a:effectRef>
            <a:fontRef idx="minor">
              <a:schemeClr val="dk1"/>
            </a:fontRef>
          </p:style>
          <p:txBody>
            <a:bodyPr wrap="none" rtlCol="0">
              <a:spAutoFit/>
            </a:bodyPr>
            <a:lstStyle/>
            <a:p>
              <a:r>
                <a:rPr lang="en-US" altLang="ja-JP" sz="1600" dirty="0">
                  <a:latin typeface="メイリオ" panose="020B0604030504040204" pitchFamily="50" charset="-128"/>
                  <a:ea typeface="メイリオ" panose="020B0604030504040204" pitchFamily="50" charset="-128"/>
                </a:rPr>
                <a:t>MICRO</a:t>
              </a:r>
              <a:endParaRPr lang="ja-JP" altLang="en-US" sz="1600" dirty="0">
                <a:latin typeface="メイリオ" panose="020B0604030504040204" pitchFamily="50" charset="-128"/>
                <a:ea typeface="メイリオ" panose="020B0604030504040204" pitchFamily="50" charset="-128"/>
              </a:endParaRPr>
            </a:p>
          </p:txBody>
        </p:sp>
      </p:grpSp>
      <p:sp>
        <p:nvSpPr>
          <p:cNvPr id="31" name="テキスト ボックス 30"/>
          <p:cNvSpPr txBox="1"/>
          <p:nvPr/>
        </p:nvSpPr>
        <p:spPr>
          <a:xfrm>
            <a:off x="1464348" y="6295455"/>
            <a:ext cx="6022302" cy="400110"/>
          </a:xfrm>
          <a:prstGeom prst="rect">
            <a:avLst/>
          </a:prstGeom>
        </p:spPr>
        <p:style>
          <a:lnRef idx="1">
            <a:schemeClr val="accent4"/>
          </a:lnRef>
          <a:fillRef idx="2">
            <a:schemeClr val="accent4"/>
          </a:fillRef>
          <a:effectRef idx="1">
            <a:schemeClr val="accent4"/>
          </a:effectRef>
          <a:fontRef idx="minor">
            <a:schemeClr val="dk1"/>
          </a:fontRef>
        </p:style>
        <p:txBody>
          <a:bodyPr wrap="square" rtlCol="0">
            <a:spAutoFit/>
          </a:bodyPr>
          <a:lstStyle/>
          <a:p>
            <a:r>
              <a:rPr lang="ja-JP" altLang="en-US" sz="2000" dirty="0" smtClean="0">
                <a:latin typeface="メイリオ" panose="020B0604030504040204" pitchFamily="50" charset="-128"/>
                <a:ea typeface="メイリオ" panose="020B0604030504040204" pitchFamily="50" charset="-128"/>
              </a:rPr>
              <a:t>密度比から</a:t>
            </a:r>
            <a:r>
              <a:rPr lang="en-US" altLang="ja-JP" sz="2000" dirty="0" smtClean="0">
                <a:latin typeface="メイリオ" panose="020B0604030504040204" pitchFamily="50" charset="-128"/>
                <a:ea typeface="メイリオ" panose="020B0604030504040204" pitchFamily="50" charset="-128"/>
              </a:rPr>
              <a:t>Profile shape</a:t>
            </a:r>
            <a:r>
              <a:rPr lang="ja-JP" altLang="en-US" sz="2000" dirty="0">
                <a:latin typeface="メイリオ" panose="020B0604030504040204" pitchFamily="50" charset="-128"/>
                <a:ea typeface="メイリオ" panose="020B0604030504040204" pitchFamily="50" charset="-128"/>
              </a:rPr>
              <a:t> </a:t>
            </a:r>
            <a:r>
              <a:rPr lang="en-US" altLang="ja-JP" sz="2000" dirty="0" smtClean="0">
                <a:latin typeface="メイリオ" panose="020B0604030504040204" pitchFamily="50" charset="-128"/>
                <a:ea typeface="メイリオ" panose="020B0604030504040204" pitchFamily="50" charset="-128"/>
              </a:rPr>
              <a:t>parameter </a:t>
            </a:r>
            <a:r>
              <a:rPr lang="ja-JP" altLang="en-US" sz="2000" dirty="0" smtClean="0">
                <a:latin typeface="メイリオ" panose="020B0604030504040204" pitchFamily="50" charset="-128"/>
                <a:ea typeface="メイリオ" panose="020B0604030504040204" pitchFamily="50" charset="-128"/>
              </a:rPr>
              <a:t>を予測可能</a:t>
            </a:r>
            <a:endParaRPr lang="ja-JP" altLang="en-US" sz="2000" dirty="0">
              <a:latin typeface="メイリオ" panose="020B0604030504040204" pitchFamily="50" charset="-128"/>
              <a:ea typeface="メイリオ" panose="020B0604030504040204" pitchFamily="50" charset="-128"/>
            </a:endParaRPr>
          </a:p>
        </p:txBody>
      </p:sp>
      <p:grpSp>
        <p:nvGrpSpPr>
          <p:cNvPr id="34" name="グループ化 33"/>
          <p:cNvGrpSpPr/>
          <p:nvPr/>
        </p:nvGrpSpPr>
        <p:grpSpPr>
          <a:xfrm>
            <a:off x="4948969" y="889523"/>
            <a:ext cx="4149594" cy="2939116"/>
            <a:chOff x="-510213" y="2199778"/>
            <a:chExt cx="4149594" cy="2939116"/>
          </a:xfrm>
        </p:grpSpPr>
        <p:grpSp>
          <p:nvGrpSpPr>
            <p:cNvPr id="4" name="グループ化 3"/>
            <p:cNvGrpSpPr/>
            <p:nvPr/>
          </p:nvGrpSpPr>
          <p:grpSpPr>
            <a:xfrm>
              <a:off x="-510213" y="2199778"/>
              <a:ext cx="4149594" cy="2596374"/>
              <a:chOff x="-618822" y="4029813"/>
              <a:chExt cx="6086071" cy="3808016"/>
            </a:xfrm>
          </p:grpSpPr>
          <mc:AlternateContent xmlns:mc="http://schemas.openxmlformats.org/markup-compatibility/2006">
            <mc:Choice xmlns:a14="http://schemas.microsoft.com/office/drawing/2010/main" xmlns="" Requires="a14">
              <p:sp>
                <p:nvSpPr>
                  <p:cNvPr id="5" name="テキスト ボックス 4"/>
                  <p:cNvSpPr txBox="1"/>
                  <p:nvPr/>
                </p:nvSpPr>
                <p:spPr>
                  <a:xfrm>
                    <a:off x="-618822" y="6599849"/>
                    <a:ext cx="6086071" cy="1237980"/>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altLang="ja-JP" sz="1600" i="1" smtClean="0">
                                  <a:latin typeface="Cambria Math" panose="02040503050406030204" pitchFamily="18" charset="0"/>
                                </a:rPr>
                              </m:ctrlPr>
                            </m:sSubPr>
                            <m:e>
                              <m:r>
                                <a:rPr lang="en-US" altLang="ja-JP" sz="1600" i="1">
                                  <a:latin typeface="Cambria Math" panose="02040503050406030204" pitchFamily="18" charset="0"/>
                                </a:rPr>
                                <m:t>𝑛</m:t>
                              </m:r>
                            </m:e>
                            <m:sub>
                              <m:r>
                                <a:rPr lang="en-US" altLang="ja-JP" sz="1600" i="1">
                                  <a:latin typeface="Cambria Math" panose="02040503050406030204" pitchFamily="18" charset="0"/>
                                </a:rPr>
                                <m:t>𝑒</m:t>
                              </m:r>
                            </m:sub>
                          </m:sSub>
                          <m:r>
                            <a:rPr lang="en-US" altLang="ja-JP" sz="1600" i="1">
                              <a:latin typeface="Cambria Math" panose="02040503050406030204" pitchFamily="18" charset="0"/>
                              <a:ea typeface="Cambria Math" panose="02040503050406030204" pitchFamily="18" charset="0"/>
                            </a:rPr>
                            <m:t>∝</m:t>
                          </m:r>
                          <m:sSup>
                            <m:sSupPr>
                              <m:ctrlPr>
                                <a:rPr lang="en-US" altLang="ja-JP" sz="1600" i="1">
                                  <a:latin typeface="Cambria Math" panose="02040503050406030204" pitchFamily="18" charset="0"/>
                                  <a:ea typeface="Cambria Math" panose="02040503050406030204" pitchFamily="18" charset="0"/>
                                </a:rPr>
                              </m:ctrlPr>
                            </m:sSupPr>
                            <m:e>
                              <m:d>
                                <m:dPr>
                                  <m:begChr m:val="{"/>
                                  <m:endChr m:val="}"/>
                                  <m:ctrlPr>
                                    <a:rPr lang="en-US" altLang="ja-JP" sz="1600" i="1">
                                      <a:latin typeface="Cambria Math" panose="02040503050406030204" pitchFamily="18" charset="0"/>
                                      <a:ea typeface="Cambria Math" panose="02040503050406030204" pitchFamily="18" charset="0"/>
                                    </a:rPr>
                                  </m:ctrlPr>
                                </m:dPr>
                                <m:e>
                                  <m:r>
                                    <a:rPr lang="en-US" altLang="ja-JP" sz="1600" i="1">
                                      <a:latin typeface="Cambria Math" panose="02040503050406030204" pitchFamily="18" charset="0"/>
                                      <a:ea typeface="Cambria Math" panose="02040503050406030204" pitchFamily="18" charset="0"/>
                                    </a:rPr>
                                    <m:t>1−</m:t>
                                  </m:r>
                                  <m:sSup>
                                    <m:sSupPr>
                                      <m:ctrlPr>
                                        <a:rPr lang="en-US" altLang="ja-JP" sz="1600" i="1">
                                          <a:latin typeface="Cambria Math" panose="02040503050406030204" pitchFamily="18" charset="0"/>
                                          <a:ea typeface="Cambria Math" panose="02040503050406030204" pitchFamily="18" charset="0"/>
                                        </a:rPr>
                                      </m:ctrlPr>
                                    </m:sSupPr>
                                    <m:e>
                                      <m:d>
                                        <m:dPr>
                                          <m:ctrlPr>
                                            <a:rPr lang="en-US" altLang="ja-JP" sz="1600" i="1">
                                              <a:latin typeface="Cambria Math" panose="02040503050406030204" pitchFamily="18" charset="0"/>
                                              <a:ea typeface="Cambria Math" panose="02040503050406030204" pitchFamily="18" charset="0"/>
                                            </a:rPr>
                                          </m:ctrlPr>
                                        </m:dPr>
                                        <m:e>
                                          <m:f>
                                            <m:fPr>
                                              <m:ctrlPr>
                                                <a:rPr lang="en-US" altLang="ja-JP" sz="1600" i="1">
                                                  <a:latin typeface="Cambria Math" panose="02040503050406030204" pitchFamily="18" charset="0"/>
                                                  <a:ea typeface="Cambria Math" panose="02040503050406030204" pitchFamily="18" charset="0"/>
                                                </a:rPr>
                                              </m:ctrlPr>
                                            </m:fPr>
                                            <m:num>
                                              <m:r>
                                                <a:rPr lang="en-US" altLang="ja-JP" sz="1600" i="1">
                                                  <a:latin typeface="Cambria Math" panose="02040503050406030204" pitchFamily="18" charset="0"/>
                                                  <a:ea typeface="Cambria Math" panose="02040503050406030204" pitchFamily="18" charset="0"/>
                                                </a:rPr>
                                                <m:t>𝜌</m:t>
                                              </m:r>
                                            </m:num>
                                            <m:den>
                                              <m:r>
                                                <a:rPr lang="en-US" altLang="ja-JP" sz="1600" i="1">
                                                  <a:latin typeface="Cambria Math" panose="02040503050406030204" pitchFamily="18" charset="0"/>
                                                  <a:ea typeface="Cambria Math" panose="02040503050406030204" pitchFamily="18" charset="0"/>
                                                </a:rPr>
                                                <m:t>1.2</m:t>
                                              </m:r>
                                            </m:den>
                                          </m:f>
                                        </m:e>
                                      </m:d>
                                    </m:e>
                                    <m:sup>
                                      <m:r>
                                        <a:rPr lang="en-US" altLang="ja-JP" sz="1600" i="1">
                                          <a:latin typeface="Cambria Math" panose="02040503050406030204" pitchFamily="18" charset="0"/>
                                          <a:ea typeface="Cambria Math" panose="02040503050406030204" pitchFamily="18" charset="0"/>
                                        </a:rPr>
                                        <m:t>2</m:t>
                                      </m:r>
                                    </m:sup>
                                  </m:sSup>
                                </m:e>
                              </m:d>
                            </m:e>
                            <m:sup>
                              <m:r>
                                <a:rPr lang="en-US" altLang="ja-JP" sz="1600" i="1">
                                  <a:latin typeface="Cambria Math" panose="02040503050406030204" pitchFamily="18" charset="0"/>
                                  <a:ea typeface="Cambria Math" panose="02040503050406030204" pitchFamily="18" charset="0"/>
                                </a:rPr>
                                <m:t>3</m:t>
                              </m:r>
                            </m:sup>
                          </m:sSup>
                          <m:d>
                            <m:dPr>
                              <m:begChr m:val="["/>
                              <m:endChr m:val="]"/>
                              <m:ctrlPr>
                                <a:rPr lang="en-US" altLang="ja-JP" sz="1600" i="1">
                                  <a:latin typeface="Cambria Math" panose="02040503050406030204" pitchFamily="18" charset="0"/>
                                  <a:ea typeface="Cambria Math" panose="02040503050406030204" pitchFamily="18" charset="0"/>
                                </a:rPr>
                              </m:ctrlPr>
                            </m:dPr>
                            <m:e>
                              <m:r>
                                <a:rPr lang="en-US" altLang="ja-JP" sz="1600" i="1">
                                  <a:latin typeface="Cambria Math" panose="02040503050406030204" pitchFamily="18" charset="0"/>
                                  <a:ea typeface="Cambria Math" panose="02040503050406030204" pitchFamily="18" charset="0"/>
                                </a:rPr>
                                <m:t>1−</m:t>
                              </m:r>
                              <m:r>
                                <m:rPr>
                                  <m:nor/>
                                </m:rPr>
                                <a:rPr lang="en-US" altLang="ja-JP" sz="1600" b="0" i="1" smtClean="0">
                                  <a:latin typeface="Cambria Math" panose="02040503050406030204" pitchFamily="18" charset="0"/>
                                  <a:ea typeface="Cambria Math" panose="02040503050406030204" pitchFamily="18" charset="0"/>
                                </a:rPr>
                                <m:t>S</m:t>
                              </m:r>
                              <m:r>
                                <m:rPr>
                                  <m:nor/>
                                </m:rPr>
                                <a:rPr lang="en-US" altLang="ja-JP" sz="1600" i="1">
                                  <a:latin typeface="Cambria Math" panose="02040503050406030204" pitchFamily="18" charset="0"/>
                                  <a:ea typeface="Cambria Math" panose="02040503050406030204" pitchFamily="18" charset="0"/>
                                </a:rPr>
                                <m:t>exp</m:t>
                              </m:r>
                              <m:d>
                                <m:dPr>
                                  <m:begChr m:val="{"/>
                                  <m:endChr m:val="}"/>
                                  <m:ctrlPr>
                                    <a:rPr lang="en-US" altLang="ja-JP" sz="1600" i="1">
                                      <a:latin typeface="Cambria Math" panose="02040503050406030204" pitchFamily="18" charset="0"/>
                                      <a:ea typeface="Cambria Math" panose="02040503050406030204" pitchFamily="18" charset="0"/>
                                    </a:rPr>
                                  </m:ctrlPr>
                                </m:dPr>
                                <m:e>
                                  <m:r>
                                    <a:rPr lang="en-US" altLang="ja-JP" sz="1600" i="1">
                                      <a:latin typeface="Cambria Math" panose="02040503050406030204" pitchFamily="18" charset="0"/>
                                      <a:ea typeface="Cambria Math" panose="02040503050406030204" pitchFamily="18" charset="0"/>
                                    </a:rPr>
                                    <m:t>−</m:t>
                                  </m:r>
                                  <m:f>
                                    <m:fPr>
                                      <m:ctrlPr>
                                        <a:rPr lang="en-US" altLang="ja-JP" sz="1600" i="1">
                                          <a:latin typeface="Cambria Math" panose="02040503050406030204" pitchFamily="18" charset="0"/>
                                          <a:ea typeface="Cambria Math" panose="02040503050406030204" pitchFamily="18" charset="0"/>
                                        </a:rPr>
                                      </m:ctrlPr>
                                    </m:fPr>
                                    <m:num>
                                      <m:sSup>
                                        <m:sSupPr>
                                          <m:ctrlPr>
                                            <a:rPr lang="en-US" altLang="ja-JP" sz="1600" i="1">
                                              <a:latin typeface="Cambria Math" panose="02040503050406030204" pitchFamily="18" charset="0"/>
                                              <a:ea typeface="Cambria Math" panose="02040503050406030204" pitchFamily="18" charset="0"/>
                                            </a:rPr>
                                          </m:ctrlPr>
                                        </m:sSupPr>
                                        <m:e>
                                          <m:r>
                                            <a:rPr lang="en-US" altLang="ja-JP" sz="1600" i="1" smtClean="0">
                                              <a:latin typeface="Cambria Math" panose="02040503050406030204" pitchFamily="18" charset="0"/>
                                              <a:ea typeface="Cambria Math" panose="02040503050406030204" pitchFamily="18" charset="0"/>
                                            </a:rPr>
                                            <m:t>𝜌</m:t>
                                          </m:r>
                                        </m:e>
                                        <m:sup>
                                          <m:r>
                                            <a:rPr lang="en-US" altLang="ja-JP" sz="1600" i="1">
                                              <a:latin typeface="Cambria Math" panose="02040503050406030204" pitchFamily="18" charset="0"/>
                                              <a:ea typeface="Cambria Math" panose="02040503050406030204" pitchFamily="18" charset="0"/>
                                            </a:rPr>
                                            <m:t>2</m:t>
                                          </m:r>
                                        </m:sup>
                                      </m:sSup>
                                    </m:num>
                                    <m:den>
                                      <m:r>
                                        <a:rPr lang="en-US" altLang="ja-JP" sz="1600" i="1">
                                          <a:latin typeface="Cambria Math" panose="02040503050406030204" pitchFamily="18" charset="0"/>
                                          <a:ea typeface="Cambria Math" panose="02040503050406030204" pitchFamily="18" charset="0"/>
                                        </a:rPr>
                                        <m:t>0.5</m:t>
                                      </m:r>
                                      <m:r>
                                        <a:rPr lang="en-US" altLang="ja-JP" sz="1600" i="1">
                                          <a:latin typeface="Cambria Math" panose="02040503050406030204" pitchFamily="18" charset="0"/>
                                          <a:ea typeface="Cambria Math" panose="02040503050406030204" pitchFamily="18" charset="0"/>
                                        </a:rPr>
                                        <m:t>𝑆</m:t>
                                      </m:r>
                                      <m:r>
                                        <a:rPr lang="en-US" altLang="ja-JP" sz="1600" i="1">
                                          <a:latin typeface="Cambria Math" panose="02040503050406030204" pitchFamily="18" charset="0"/>
                                          <a:ea typeface="Cambria Math" panose="02040503050406030204" pitchFamily="18" charset="0"/>
                                        </a:rPr>
                                        <m:t>+0.6</m:t>
                                      </m:r>
                                    </m:den>
                                  </m:f>
                                </m:e>
                              </m:d>
                            </m:e>
                          </m:d>
                        </m:oMath>
                      </m:oMathPara>
                    </a14:m>
                    <a:endParaRPr lang="en-US" altLang="ja-JP" sz="1600" i="1" dirty="0">
                      <a:ea typeface="Cambria Math" panose="02040503050406030204" pitchFamily="18" charset="0"/>
                    </a:endParaRPr>
                  </a:p>
                  <a:p>
                    <a:r>
                      <a:rPr lang="ja-JP" altLang="en-US" sz="1600" i="1" dirty="0"/>
                      <a:t>　　　  </a:t>
                    </a:r>
                    <a14:m>
                      <m:oMath xmlns:m="http://schemas.openxmlformats.org/officeDocument/2006/math">
                        <m:r>
                          <a:rPr lang="en-US" altLang="ja-JP" sz="1600" i="1">
                            <a:latin typeface="Cambria Math" panose="02040503050406030204" pitchFamily="18" charset="0"/>
                          </a:rPr>
                          <m:t> </m:t>
                        </m:r>
                        <m:r>
                          <a:rPr lang="ja-JP" altLang="en-US" sz="1600" i="1">
                            <a:latin typeface="Cambria Math" panose="02040503050406030204" pitchFamily="18" charset="0"/>
                          </a:rPr>
                          <m:t>≡</m:t>
                        </m:r>
                        <m:r>
                          <a:rPr lang="en-US" altLang="ja-JP" sz="1600" i="1">
                            <a:latin typeface="Cambria Math" panose="02040503050406030204" pitchFamily="18" charset="0"/>
                          </a:rPr>
                          <m:t>𝑓</m:t>
                        </m:r>
                        <m:r>
                          <a:rPr lang="en-US" altLang="ja-JP" sz="1600" i="1">
                            <a:latin typeface="Cambria Math" panose="02040503050406030204" pitchFamily="18" charset="0"/>
                          </a:rPr>
                          <m:t>(</m:t>
                        </m:r>
                        <m:r>
                          <a:rPr lang="en-US" altLang="ja-JP" sz="1600" i="1">
                            <a:latin typeface="Cambria Math" panose="02040503050406030204" pitchFamily="18" charset="0"/>
                            <a:ea typeface="Cambria Math" panose="02040503050406030204" pitchFamily="18" charset="0"/>
                          </a:rPr>
                          <m:t>𝜌</m:t>
                        </m:r>
                        <m:r>
                          <a:rPr lang="en-US" altLang="ja-JP" sz="1600" i="1">
                            <a:latin typeface="Cambria Math" panose="02040503050406030204" pitchFamily="18" charset="0"/>
                            <a:ea typeface="Cambria Math" panose="02040503050406030204" pitchFamily="18" charset="0"/>
                          </a:rPr>
                          <m:t>)</m:t>
                        </m:r>
                      </m:oMath>
                    </a14:m>
                    <a:endParaRPr lang="ja-JP" altLang="en-US" sz="1600" i="1" dirty="0"/>
                  </a:p>
                </p:txBody>
              </p:sp>
            </mc:Choice>
            <mc:Fallback>
              <p:sp>
                <p:nvSpPr>
                  <p:cNvPr id="5" name="テキスト ボックス 4"/>
                  <p:cNvSpPr txBox="1">
                    <a:spLocks noRot="1" noChangeAspect="1" noMove="1" noResize="1" noEditPoints="1" noAdjustHandles="1" noChangeArrowheads="1" noChangeShapeType="1" noTextEdit="1"/>
                  </p:cNvSpPr>
                  <p:nvPr/>
                </p:nvSpPr>
                <p:spPr>
                  <a:xfrm>
                    <a:off x="-618822" y="6599849"/>
                    <a:ext cx="6086071" cy="1237980"/>
                  </a:xfrm>
                  <a:prstGeom prst="rect">
                    <a:avLst/>
                  </a:prstGeom>
                  <a:blipFill rotWithShape="0">
                    <a:blip r:embed="rId6" cstate="print"/>
                    <a:stretch>
                      <a:fillRect b="-9353"/>
                    </a:stretch>
                  </a:blipFill>
                </p:spPr>
                <p:txBody>
                  <a:bodyPr/>
                  <a:lstStyle/>
                  <a:p>
                    <a:r>
                      <a:rPr lang="ja-JP" altLang="en-US">
                        <a:noFill/>
                      </a:rPr>
                      <a:t> </a:t>
                    </a:r>
                  </a:p>
                </p:txBody>
              </p:sp>
            </mc:Fallback>
          </mc:AlternateContent>
          <p:grpSp>
            <p:nvGrpSpPr>
              <p:cNvPr id="6" name="グループ化 5"/>
              <p:cNvGrpSpPr/>
              <p:nvPr/>
            </p:nvGrpSpPr>
            <p:grpSpPr>
              <a:xfrm>
                <a:off x="448418" y="4029813"/>
                <a:ext cx="3280215" cy="2630319"/>
                <a:chOff x="105062" y="5649066"/>
                <a:chExt cx="3280215" cy="2630319"/>
              </a:xfrm>
            </p:grpSpPr>
            <p:pic>
              <p:nvPicPr>
                <p:cNvPr id="7" name="図 6"/>
                <p:cNvPicPr>
                  <a:picLocks noChangeAspect="1"/>
                </p:cNvPicPr>
                <p:nvPr/>
              </p:nvPicPr>
              <p:blipFill>
                <a:blip r:embed="rId7" cstate="print"/>
                <a:stretch>
                  <a:fillRect/>
                </a:stretch>
              </p:blipFill>
              <p:spPr>
                <a:xfrm>
                  <a:off x="211227" y="6064128"/>
                  <a:ext cx="2956445" cy="2215257"/>
                </a:xfrm>
                <a:prstGeom prst="rect">
                  <a:avLst/>
                </a:prstGeom>
              </p:spPr>
            </p:pic>
            <p:sp>
              <p:nvSpPr>
                <p:cNvPr id="8" name="テキスト ボックス 7"/>
                <p:cNvSpPr txBox="1"/>
                <p:nvPr/>
              </p:nvSpPr>
              <p:spPr>
                <a:xfrm>
                  <a:off x="105062" y="5649066"/>
                  <a:ext cx="3280215" cy="496546"/>
                </a:xfrm>
                <a:prstGeom prst="rect">
                  <a:avLst/>
                </a:prstGeom>
                <a:ln w="28575"/>
              </p:spPr>
              <p:style>
                <a:lnRef idx="2">
                  <a:schemeClr val="accent2"/>
                </a:lnRef>
                <a:fillRef idx="1">
                  <a:schemeClr val="lt1"/>
                </a:fillRef>
                <a:effectRef idx="0">
                  <a:schemeClr val="accent2"/>
                </a:effectRef>
                <a:fontRef idx="minor">
                  <a:schemeClr val="dk1"/>
                </a:fontRef>
              </p:style>
              <p:txBody>
                <a:bodyPr wrap="none" rtlCol="0">
                  <a:spAutoFit/>
                </a:bodyPr>
                <a:lstStyle/>
                <a:p>
                  <a:r>
                    <a:rPr lang="ja-JP" altLang="en-US" sz="1600" dirty="0">
                      <a:latin typeface="メイリオ" panose="020B0604030504040204" pitchFamily="50" charset="-128"/>
                      <a:ea typeface="メイリオ" panose="020B0604030504040204" pitchFamily="50" charset="-128"/>
                    </a:rPr>
                    <a:t>仮定した電子密度分布</a:t>
                  </a:r>
                </a:p>
              </p:txBody>
            </p:sp>
          </p:grpSp>
        </p:grpSp>
        <p:sp>
          <p:nvSpPr>
            <p:cNvPr id="32" name="テキスト ボックス 31"/>
            <p:cNvSpPr txBox="1"/>
            <p:nvPr/>
          </p:nvSpPr>
          <p:spPr>
            <a:xfrm>
              <a:off x="586019" y="4800340"/>
              <a:ext cx="2943434" cy="338554"/>
            </a:xfrm>
            <a:prstGeom prst="rect">
              <a:avLst/>
            </a:prstGeom>
            <a:noFill/>
          </p:spPr>
          <p:txBody>
            <a:bodyPr wrap="none" rtlCol="0">
              <a:spAutoFit/>
            </a:bodyPr>
            <a:lstStyle/>
            <a:p>
              <a:r>
                <a:rPr lang="en-US" altLang="ja-JP" sz="1600" u="sng" dirty="0">
                  <a:latin typeface="メイリオ" panose="020B0604030504040204" pitchFamily="50" charset="-128"/>
                  <a:ea typeface="メイリオ" panose="020B0604030504040204" pitchFamily="50" charset="-128"/>
                </a:rPr>
                <a:t>S</a:t>
              </a:r>
              <a:r>
                <a:rPr lang="ja-JP" altLang="en-US" sz="1600" u="sng" dirty="0">
                  <a:latin typeface="メイリオ" panose="020B0604030504040204" pitchFamily="50" charset="-128"/>
                  <a:ea typeface="メイリオ" panose="020B0604030504040204" pitchFamily="50" charset="-128"/>
                </a:rPr>
                <a:t> </a:t>
              </a:r>
              <a:r>
                <a:rPr lang="en-US" altLang="ja-JP" sz="1600" u="sng" dirty="0">
                  <a:latin typeface="メイリオ" panose="020B0604030504040204" pitchFamily="50" charset="-128"/>
                  <a:ea typeface="メイリオ" panose="020B0604030504040204" pitchFamily="50" charset="-128"/>
                </a:rPr>
                <a:t>:</a:t>
              </a:r>
              <a:r>
                <a:rPr lang="ja-JP" altLang="en-US" sz="1600" u="sng" dirty="0">
                  <a:latin typeface="メイリオ" panose="020B0604030504040204" pitchFamily="50" charset="-128"/>
                  <a:ea typeface="メイリオ" panose="020B0604030504040204" pitchFamily="50" charset="-128"/>
                </a:rPr>
                <a:t> </a:t>
              </a:r>
              <a:r>
                <a:rPr lang="en-US" altLang="ja-JP" sz="1600" u="sng" dirty="0">
                  <a:latin typeface="メイリオ" panose="020B0604030504040204" pitchFamily="50" charset="-128"/>
                  <a:ea typeface="メイリオ" panose="020B0604030504040204" pitchFamily="50" charset="-128"/>
                </a:rPr>
                <a:t>Profile</a:t>
              </a:r>
              <a:r>
                <a:rPr lang="ja-JP" altLang="en-US" sz="1600" u="sng" dirty="0">
                  <a:latin typeface="メイリオ" panose="020B0604030504040204" pitchFamily="50" charset="-128"/>
                  <a:ea typeface="メイリオ" panose="020B0604030504040204" pitchFamily="50" charset="-128"/>
                </a:rPr>
                <a:t> </a:t>
              </a:r>
              <a:r>
                <a:rPr lang="en-US" altLang="ja-JP" sz="1600" u="sng" dirty="0">
                  <a:latin typeface="メイリオ" panose="020B0604030504040204" pitchFamily="50" charset="-128"/>
                  <a:ea typeface="メイリオ" panose="020B0604030504040204" pitchFamily="50" charset="-128"/>
                </a:rPr>
                <a:t>shape</a:t>
              </a:r>
              <a:r>
                <a:rPr lang="ja-JP" altLang="en-US" sz="1600" u="sng" dirty="0">
                  <a:latin typeface="メイリオ" panose="020B0604030504040204" pitchFamily="50" charset="-128"/>
                  <a:ea typeface="メイリオ" panose="020B0604030504040204" pitchFamily="50" charset="-128"/>
                </a:rPr>
                <a:t> </a:t>
              </a:r>
              <a:r>
                <a:rPr lang="en-US" altLang="ja-JP" sz="1600" u="sng" dirty="0">
                  <a:latin typeface="メイリオ" panose="020B0604030504040204" pitchFamily="50" charset="-128"/>
                  <a:ea typeface="メイリオ" panose="020B0604030504040204" pitchFamily="50" charset="-128"/>
                </a:rPr>
                <a:t>parameter</a:t>
              </a:r>
              <a:endParaRPr lang="ja-JP" altLang="en-US" sz="1600" u="sng" dirty="0">
                <a:latin typeface="メイリオ" panose="020B0604030504040204" pitchFamily="50" charset="-128"/>
                <a:ea typeface="メイリオ" panose="020B0604030504040204" pitchFamily="50" charset="-128"/>
              </a:endParaRPr>
            </a:p>
          </p:txBody>
        </p:sp>
      </p:grpSp>
      <p:sp>
        <p:nvSpPr>
          <p:cNvPr id="33" name="スライド番号プレースホルダー 32"/>
          <p:cNvSpPr>
            <a:spLocks noGrp="1"/>
          </p:cNvSpPr>
          <p:nvPr>
            <p:ph type="sldNum" sz="quarter" idx="12"/>
          </p:nvPr>
        </p:nvSpPr>
        <p:spPr/>
        <p:txBody>
          <a:bodyPr/>
          <a:lstStyle/>
          <a:p>
            <a:fld id="{5C7CE967-C6E2-4D30-8B17-84E51F4B1B8D}" type="slidenum">
              <a:rPr kumimoji="1" lang="ja-JP" altLang="en-US" smtClean="0"/>
              <a:pPr/>
              <a:t>9</a:t>
            </a:fld>
            <a:endParaRPr kumimoji="1" lang="ja-JP" altLang="en-US"/>
          </a:p>
        </p:txBody>
      </p:sp>
      <p:grpSp>
        <p:nvGrpSpPr>
          <p:cNvPr id="39" name="グループ化 38"/>
          <p:cNvGrpSpPr/>
          <p:nvPr/>
        </p:nvGrpSpPr>
        <p:grpSpPr>
          <a:xfrm>
            <a:off x="653204" y="3864994"/>
            <a:ext cx="3651811" cy="2376329"/>
            <a:chOff x="4329458" y="3227626"/>
            <a:chExt cx="4016992" cy="2613962"/>
          </a:xfrm>
        </p:grpSpPr>
        <p:grpSp>
          <p:nvGrpSpPr>
            <p:cNvPr id="37" name="グループ化 36"/>
            <p:cNvGrpSpPr/>
            <p:nvPr/>
          </p:nvGrpSpPr>
          <p:grpSpPr>
            <a:xfrm>
              <a:off x="4329458" y="3227626"/>
              <a:ext cx="3566938" cy="2613962"/>
              <a:chOff x="5173695" y="3069353"/>
              <a:chExt cx="3566938" cy="2613962"/>
            </a:xfrm>
          </p:grpSpPr>
          <p:pic>
            <p:nvPicPr>
              <p:cNvPr id="10" name="図 9"/>
              <p:cNvPicPr>
                <a:picLocks noChangeAspect="1"/>
              </p:cNvPicPr>
              <p:nvPr/>
            </p:nvPicPr>
            <p:blipFill>
              <a:blip r:embed="rId8" cstate="print">
                <a:extLst>
                  <a:ext uri="{28A0092B-C50C-407E-A947-70E740481C1C}">
                    <a14:useLocalDpi xmlns:a14="http://schemas.microsoft.com/office/drawing/2010/main" xmlns="" val="0"/>
                  </a:ext>
                </a:extLst>
              </a:blip>
              <a:stretch>
                <a:fillRect/>
              </a:stretch>
            </p:blipFill>
            <p:spPr>
              <a:xfrm>
                <a:off x="5173695" y="3069353"/>
                <a:ext cx="3566938" cy="2613962"/>
              </a:xfrm>
              <a:prstGeom prst="rect">
                <a:avLst/>
              </a:prstGeom>
            </p:spPr>
          </p:pic>
          <p:sp>
            <p:nvSpPr>
              <p:cNvPr id="36" name="下矢印 35"/>
              <p:cNvSpPr/>
              <p:nvPr/>
            </p:nvSpPr>
            <p:spPr>
              <a:xfrm>
                <a:off x="8407766" y="3478319"/>
                <a:ext cx="322577" cy="1386494"/>
              </a:xfrm>
              <a:prstGeom prst="downArrow">
                <a:avLst/>
              </a:prstGeom>
            </p:spPr>
            <p:style>
              <a:lnRef idx="1">
                <a:schemeClr val="accent5"/>
              </a:lnRef>
              <a:fillRef idx="3">
                <a:schemeClr val="accent5"/>
              </a:fillRef>
              <a:effectRef idx="2">
                <a:schemeClr val="accent5"/>
              </a:effectRef>
              <a:fontRef idx="minor">
                <a:schemeClr val="lt1"/>
              </a:fontRef>
            </p:style>
            <p:txBody>
              <a:bodyPr rtlCol="0" anchor="ctr"/>
              <a:lstStyle/>
              <a:p>
                <a:pPr algn="ctr"/>
                <a:endParaRPr kumimoji="1" lang="ja-JP" altLang="en-US"/>
              </a:p>
            </p:txBody>
          </p:sp>
        </p:grpSp>
        <p:sp>
          <p:nvSpPr>
            <p:cNvPr id="38" name="テキスト ボックス 37"/>
            <p:cNvSpPr txBox="1"/>
            <p:nvPr/>
          </p:nvSpPr>
          <p:spPr>
            <a:xfrm>
              <a:off x="7717560" y="5001342"/>
              <a:ext cx="628890" cy="369332"/>
            </a:xfrm>
            <a:prstGeom prst="rect">
              <a:avLst/>
            </a:prstGeom>
            <a:noFill/>
          </p:spPr>
          <p:txBody>
            <a:bodyPr wrap="none" rtlCol="0">
              <a:spAutoFit/>
            </a:bodyPr>
            <a:lstStyle/>
            <a:p>
              <a:r>
                <a:rPr kumimoji="1" lang="en-US" altLang="ja-JP" dirty="0" smtClean="0"/>
                <a:t>Peak</a:t>
              </a:r>
              <a:endParaRPr kumimoji="1" lang="ja-JP" altLang="en-US" dirty="0"/>
            </a:p>
          </p:txBody>
        </p:sp>
      </p:grpSp>
      <p:grpSp>
        <p:nvGrpSpPr>
          <p:cNvPr id="13" name="グループ化 12"/>
          <p:cNvGrpSpPr/>
          <p:nvPr/>
        </p:nvGrpSpPr>
        <p:grpSpPr>
          <a:xfrm rot="5400000">
            <a:off x="2028334" y="1523860"/>
            <a:ext cx="722500" cy="4091017"/>
            <a:chOff x="3805170" y="827858"/>
            <a:chExt cx="722500" cy="4091017"/>
          </a:xfrm>
        </p:grpSpPr>
        <p:sp>
          <p:nvSpPr>
            <p:cNvPr id="9" name="右中かっこ 8"/>
            <p:cNvSpPr/>
            <p:nvPr/>
          </p:nvSpPr>
          <p:spPr>
            <a:xfrm>
              <a:off x="3805170" y="827858"/>
              <a:ext cx="614859" cy="4091017"/>
            </a:xfrm>
            <a:prstGeom prst="rightBrace">
              <a:avLst>
                <a:gd name="adj1" fmla="val 8333"/>
                <a:gd name="adj2" fmla="val 49182"/>
              </a:avLst>
            </a:prstGeom>
          </p:spPr>
          <p:style>
            <a:lnRef idx="3">
              <a:schemeClr val="accent5"/>
            </a:lnRef>
            <a:fillRef idx="0">
              <a:schemeClr val="accent5"/>
            </a:fillRef>
            <a:effectRef idx="2">
              <a:schemeClr val="accent5"/>
            </a:effectRef>
            <a:fontRef idx="minor">
              <a:schemeClr val="tx1"/>
            </a:fontRef>
          </p:style>
          <p:txBody>
            <a:bodyPr rtlCol="0" anchor="ctr"/>
            <a:lstStyle/>
            <a:p>
              <a:pPr algn="ctr"/>
              <a:endParaRPr kumimoji="1" lang="ja-JP" altLang="en-US"/>
            </a:p>
          </p:txBody>
        </p:sp>
        <p:sp>
          <p:nvSpPr>
            <p:cNvPr id="41" name="右矢印 40"/>
            <p:cNvSpPr/>
            <p:nvPr/>
          </p:nvSpPr>
          <p:spPr>
            <a:xfrm>
              <a:off x="4095157" y="2629887"/>
              <a:ext cx="432513" cy="450386"/>
            </a:xfrm>
            <a:prstGeom prst="rightArrow">
              <a:avLst/>
            </a:prstGeom>
          </p:spPr>
          <p:style>
            <a:lnRef idx="1">
              <a:schemeClr val="accent5"/>
            </a:lnRef>
            <a:fillRef idx="3">
              <a:schemeClr val="accent5"/>
            </a:fillRef>
            <a:effectRef idx="2">
              <a:schemeClr val="accent5"/>
            </a:effectRef>
            <a:fontRef idx="minor">
              <a:schemeClr val="lt1"/>
            </a:fontRef>
          </p:style>
          <p:txBody>
            <a:bodyPr rtlCol="0" anchor="ctr"/>
            <a:lstStyle/>
            <a:p>
              <a:pPr algn="ctr"/>
              <a:endParaRPr kumimoji="1" lang="ja-JP" altLang="en-US"/>
            </a:p>
          </p:txBody>
        </p:sp>
      </p:grpSp>
    </p:spTree>
    <p:extLst>
      <p:ext uri="{BB962C8B-B14F-4D97-AF65-F5344CB8AC3E}">
        <p14:creationId xmlns:p14="http://schemas.microsoft.com/office/powerpoint/2010/main" xmlns="" val="2608814121"/>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テーマ">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HJ4vs3.potx" id="{0D3DC3C9-99E1-4CE8-B3EC-0678D5D77E31}" vid="{790EFD74-FE69-44CD-A35C-07E89F679A98}"/>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5213</TotalTime>
  <Words>2270</Words>
  <Application>Microsoft Office PowerPoint</Application>
  <PresentationFormat>画面に合わせる (4:3)</PresentationFormat>
  <Paragraphs>392</Paragraphs>
  <Slides>26</Slides>
  <Notes>8</Notes>
  <HiddenSlides>0</HiddenSlides>
  <MMClips>0</MMClips>
  <ScaleCrop>false</ScaleCrop>
  <HeadingPairs>
    <vt:vector size="4" baseType="variant">
      <vt:variant>
        <vt:lpstr>テーマ</vt:lpstr>
      </vt:variant>
      <vt:variant>
        <vt:i4>1</vt:i4>
      </vt:variant>
      <vt:variant>
        <vt:lpstr>スライド タイトル</vt:lpstr>
      </vt:variant>
      <vt:variant>
        <vt:i4>26</vt:i4>
      </vt:variant>
    </vt:vector>
  </HeadingPairs>
  <TitlesOfParts>
    <vt:vector size="27" baseType="lpstr">
      <vt:lpstr>Office テーマ</vt:lpstr>
      <vt:lpstr>ヘリオトロンJにおける遠赤外レーザー干渉計の開発と超音速分子ビーム入射及び高強度ガスパフプラズマの初期計測結果</vt:lpstr>
      <vt:lpstr>目次</vt:lpstr>
      <vt:lpstr>目次</vt:lpstr>
      <vt:lpstr>背景</vt:lpstr>
      <vt:lpstr>目的</vt:lpstr>
      <vt:lpstr>目次</vt:lpstr>
      <vt:lpstr>干渉計システムの概要</vt:lpstr>
      <vt:lpstr>HCN レーザー の概要</vt:lpstr>
      <vt:lpstr>２視線による線平均電子密度からの密度分布評価</vt:lpstr>
      <vt:lpstr>目次</vt:lpstr>
      <vt:lpstr>HIGPプラズマの線平均電子密度計測結果</vt:lpstr>
      <vt:lpstr>SMBIプラズマの線平均電子密度計測結果</vt:lpstr>
      <vt:lpstr>目次</vt:lpstr>
      <vt:lpstr>干渉計から得られた分布形状とトムソン散乱計測との分布形状の比較</vt:lpstr>
      <vt:lpstr>HIGP入射前後におけるプラズマの変化</vt:lpstr>
      <vt:lpstr>HIGP入射前後におけるプラズマの変化</vt:lpstr>
      <vt:lpstr>HIGPプラズマの密度-蓄積エネルギーの関係</vt:lpstr>
      <vt:lpstr>HIGPプラズマの密度分布の変化と蓄積エネルギーの関係</vt:lpstr>
      <vt:lpstr>SMBI前後におけるプラズマの変化</vt:lpstr>
      <vt:lpstr>SMBI前後におけるプラズマの変化</vt:lpstr>
      <vt:lpstr>SMBIプラズマの密度-蓄積エネルギーの関係</vt:lpstr>
      <vt:lpstr>SMBIプラズマの密度分布の変化と蓄積エネルギーの関係</vt:lpstr>
      <vt:lpstr>HIGP/SMB入射前と蓄積エネルギー回復時の分布比較</vt:lpstr>
      <vt:lpstr>目次</vt:lpstr>
      <vt:lpstr>まとめ</vt:lpstr>
      <vt:lpstr>スライド 26</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Yoshiaki Ohtani</dc:creator>
  <cp:lastModifiedBy>一般共用ユーザ</cp:lastModifiedBy>
  <cp:revision>133</cp:revision>
  <cp:lastPrinted>2015-03-03T11:46:08Z</cp:lastPrinted>
  <dcterms:created xsi:type="dcterms:W3CDTF">2015-03-01T06:17:34Z</dcterms:created>
  <dcterms:modified xsi:type="dcterms:W3CDTF">2015-03-05T05:45:08Z</dcterms:modified>
</cp:coreProperties>
</file>