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95" r:id="rId2"/>
    <p:sldId id="294" r:id="rId3"/>
    <p:sldId id="282" r:id="rId4"/>
    <p:sldId id="286" r:id="rId5"/>
    <p:sldId id="279" r:id="rId6"/>
    <p:sldId id="277" r:id="rId7"/>
    <p:sldId id="257" r:id="rId8"/>
    <p:sldId id="278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8" r:id="rId23"/>
    <p:sldId id="289" r:id="rId24"/>
    <p:sldId id="290" r:id="rId25"/>
    <p:sldId id="291" r:id="rId26"/>
    <p:sldId id="292" r:id="rId27"/>
    <p:sldId id="293" r:id="rId28"/>
    <p:sldId id="284" r:id="rId29"/>
    <p:sldId id="280" r:id="rId30"/>
    <p:sldId id="283" r:id="rId3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pos="13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53586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4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38" y="48"/>
      </p:cViewPr>
      <p:guideLst>
        <p:guide orient="horz" pos="686"/>
        <p:guide pos="13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20304;&#37326;\Dropbox\&#26360;&#39006;&#31561;\2014&#24180;\&#12488;&#12514;&#12464;&#12521;&#12501;&#12451;&#12540;\NOLAPTESTWIDE2014.11.30\SVD%20GCV&#32080;&#2652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0717307395399"/>
          <c:y val="3.6432167455686844E-2"/>
          <c:w val="0.61087454068241465"/>
          <c:h val="0.8060399701038549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GCV</c:v>
                </c:pt>
              </c:strCache>
            </c:strRef>
          </c:tx>
          <c:spPr>
            <a:ln w="28575">
              <a:solidFill>
                <a:srgbClr val="FF0000"/>
              </a:solidFill>
            </a:ln>
          </c:spPr>
          <c:marker>
            <c:symbol val="circle"/>
            <c:size val="9"/>
            <c:spPr>
              <a:solidFill>
                <a:srgbClr val="FF0000"/>
              </a:solidFill>
              <a:ln>
                <a:noFill/>
              </a:ln>
            </c:spPr>
          </c:marker>
          <c:xVal>
            <c:numRef>
              <c:f>Sheet1!$A$2:$A$307</c:f>
              <c:numCache>
                <c:formatCode>0.00E+00</c:formatCode>
                <c:ptCount val="306"/>
                <c:pt idx="0">
                  <c:v>9.9999997999999993E-3</c:v>
                </c:pt>
                <c:pt idx="1">
                  <c:v>9.9999997999999993E-3</c:v>
                </c:pt>
                <c:pt idx="2">
                  <c:v>9.9999997999999993E-3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2.4999998999999998E-2</c:v>
                </c:pt>
                <c:pt idx="6">
                  <c:v>2.9999997E-2</c:v>
                </c:pt>
                <c:pt idx="7">
                  <c:v>3.4999995999999998E-2</c:v>
                </c:pt>
                <c:pt idx="8">
                  <c:v>3.9999995000000003E-2</c:v>
                </c:pt>
                <c:pt idx="9">
                  <c:v>4.4999994000000001E-2</c:v>
                </c:pt>
                <c:pt idx="10">
                  <c:v>4.9999993E-2</c:v>
                </c:pt>
                <c:pt idx="11">
                  <c:v>5.4999991999999998E-2</c:v>
                </c:pt>
                <c:pt idx="12">
                  <c:v>5.9999991000000003E-2</c:v>
                </c:pt>
                <c:pt idx="13">
                  <c:v>6.4999989999999994E-2</c:v>
                </c:pt>
                <c:pt idx="14">
                  <c:v>6.9999992999999996E-2</c:v>
                </c:pt>
                <c:pt idx="15">
                  <c:v>7.4999995999999999E-2</c:v>
                </c:pt>
                <c:pt idx="16">
                  <c:v>7.9999998000000003E-2</c:v>
                </c:pt>
                <c:pt idx="17">
                  <c:v>8.5000001000000006E-2</c:v>
                </c:pt>
                <c:pt idx="18">
                  <c:v>9.0000003999999995E-2</c:v>
                </c:pt>
                <c:pt idx="19">
                  <c:v>9.5000005999999998E-2</c:v>
                </c:pt>
                <c:pt idx="20">
                  <c:v>0.1</c:v>
                </c:pt>
                <c:pt idx="21">
                  <c:v>0.10000001</c:v>
                </c:pt>
                <c:pt idx="22">
                  <c:v>0.10500001</c:v>
                </c:pt>
                <c:pt idx="23">
                  <c:v>0.11000001</c:v>
                </c:pt>
                <c:pt idx="24">
                  <c:v>0.11500001999999999</c:v>
                </c:pt>
                <c:pt idx="25">
                  <c:v>0.12000002</c:v>
                </c:pt>
                <c:pt idx="26">
                  <c:v>0.12500000999999999</c:v>
                </c:pt>
                <c:pt idx="27">
                  <c:v>0.13000001</c:v>
                </c:pt>
                <c:pt idx="28">
                  <c:v>0.13500001</c:v>
                </c:pt>
                <c:pt idx="29">
                  <c:v>0.14000000000000001</c:v>
                </c:pt>
                <c:pt idx="30">
                  <c:v>0.14499999999999999</c:v>
                </c:pt>
                <c:pt idx="31">
                  <c:v>0.14999999</c:v>
                </c:pt>
                <c:pt idx="32">
                  <c:v>0.15499999</c:v>
                </c:pt>
                <c:pt idx="33">
                  <c:v>0.15999998000000001</c:v>
                </c:pt>
                <c:pt idx="34">
                  <c:v>0.16499997999999999</c:v>
                </c:pt>
                <c:pt idx="35">
                  <c:v>0.16999997</c:v>
                </c:pt>
                <c:pt idx="36">
                  <c:v>0.17499997</c:v>
                </c:pt>
                <c:pt idx="37">
                  <c:v>0.17999995999999999</c:v>
                </c:pt>
                <c:pt idx="38">
                  <c:v>0.18499995999999999</c:v>
                </c:pt>
                <c:pt idx="39">
                  <c:v>0.18999995</c:v>
                </c:pt>
                <c:pt idx="40">
                  <c:v>0.19499995000000001</c:v>
                </c:pt>
                <c:pt idx="41">
                  <c:v>0.19999993999999999</c:v>
                </c:pt>
                <c:pt idx="42">
                  <c:v>0.20499993999999999</c:v>
                </c:pt>
                <c:pt idx="43">
                  <c:v>0.20999993</c:v>
                </c:pt>
                <c:pt idx="44">
                  <c:v>0.21499993000000001</c:v>
                </c:pt>
                <c:pt idx="45">
                  <c:v>0.21999991999999999</c:v>
                </c:pt>
                <c:pt idx="46">
                  <c:v>0.22499991999999999</c:v>
                </c:pt>
                <c:pt idx="47">
                  <c:v>0.22999991</c:v>
                </c:pt>
                <c:pt idx="48">
                  <c:v>0.23499991000000001</c:v>
                </c:pt>
                <c:pt idx="49">
                  <c:v>0.23999991000000001</c:v>
                </c:pt>
                <c:pt idx="50">
                  <c:v>0.24499989999999999</c:v>
                </c:pt>
                <c:pt idx="51">
                  <c:v>0.2499999</c:v>
                </c:pt>
                <c:pt idx="52">
                  <c:v>0.25499991</c:v>
                </c:pt>
                <c:pt idx="53">
                  <c:v>0.25999990000000001</c:v>
                </c:pt>
                <c:pt idx="54">
                  <c:v>0.26499990000000001</c:v>
                </c:pt>
                <c:pt idx="55">
                  <c:v>0.26999989000000002</c:v>
                </c:pt>
                <c:pt idx="56">
                  <c:v>0.27499989000000002</c:v>
                </c:pt>
                <c:pt idx="57">
                  <c:v>0.27999987999999998</c:v>
                </c:pt>
                <c:pt idx="58">
                  <c:v>0.28499987999999998</c:v>
                </c:pt>
                <c:pt idx="59">
                  <c:v>0.28999986999999999</c:v>
                </c:pt>
                <c:pt idx="60">
                  <c:v>0.29499987</c:v>
                </c:pt>
                <c:pt idx="61">
                  <c:v>0.29999986000000001</c:v>
                </c:pt>
                <c:pt idx="62">
                  <c:v>0.30499986000000001</c:v>
                </c:pt>
                <c:pt idx="63">
                  <c:v>0.30999985000000002</c:v>
                </c:pt>
                <c:pt idx="64">
                  <c:v>0.31499985000000003</c:v>
                </c:pt>
                <c:pt idx="65">
                  <c:v>0.31999983999999998</c:v>
                </c:pt>
                <c:pt idx="66">
                  <c:v>0.32499983999999998</c:v>
                </c:pt>
                <c:pt idx="67">
                  <c:v>0.32999982999999999</c:v>
                </c:pt>
                <c:pt idx="68">
                  <c:v>0.33499983</c:v>
                </c:pt>
                <c:pt idx="69">
                  <c:v>0.33999982000000001</c:v>
                </c:pt>
                <c:pt idx="70">
                  <c:v>0.34499982000000001</c:v>
                </c:pt>
                <c:pt idx="71">
                  <c:v>0.34999982000000002</c:v>
                </c:pt>
                <c:pt idx="72">
                  <c:v>0.35499981000000003</c:v>
                </c:pt>
                <c:pt idx="73">
                  <c:v>0.35999980999999998</c:v>
                </c:pt>
                <c:pt idx="74">
                  <c:v>0.36499979999999999</c:v>
                </c:pt>
                <c:pt idx="75">
                  <c:v>0.36999979999999999</c:v>
                </c:pt>
                <c:pt idx="76">
                  <c:v>0.37499979</c:v>
                </c:pt>
                <c:pt idx="77">
                  <c:v>0.37999979</c:v>
                </c:pt>
                <c:pt idx="78">
                  <c:v>0.38499978000000001</c:v>
                </c:pt>
                <c:pt idx="79">
                  <c:v>0.38999978000000002</c:v>
                </c:pt>
                <c:pt idx="80">
                  <c:v>0.39499976999999997</c:v>
                </c:pt>
                <c:pt idx="81">
                  <c:v>0.39999976999999998</c:v>
                </c:pt>
                <c:pt idx="82">
                  <c:v>0.40499975999999999</c:v>
                </c:pt>
                <c:pt idx="83">
                  <c:v>0.40999975999999999</c:v>
                </c:pt>
                <c:pt idx="84">
                  <c:v>0.41499975</c:v>
                </c:pt>
                <c:pt idx="85">
                  <c:v>0.41999975000000001</c:v>
                </c:pt>
                <c:pt idx="86">
                  <c:v>0.42499974000000001</c:v>
                </c:pt>
                <c:pt idx="87">
                  <c:v>0.42999974000000002</c:v>
                </c:pt>
                <c:pt idx="88">
                  <c:v>0.43499972999999997</c:v>
                </c:pt>
                <c:pt idx="89">
                  <c:v>0.43999972999999998</c:v>
                </c:pt>
                <c:pt idx="90">
                  <c:v>0.44499971999999999</c:v>
                </c:pt>
                <c:pt idx="91">
                  <c:v>0.44999971999999999</c:v>
                </c:pt>
                <c:pt idx="92">
                  <c:v>0.45499972</c:v>
                </c:pt>
                <c:pt idx="93">
                  <c:v>0.45999971000000001</c:v>
                </c:pt>
                <c:pt idx="94">
                  <c:v>0.46499971000000001</c:v>
                </c:pt>
                <c:pt idx="95">
                  <c:v>0.46999970000000002</c:v>
                </c:pt>
                <c:pt idx="96">
                  <c:v>0.47499970000000002</c:v>
                </c:pt>
                <c:pt idx="97">
                  <c:v>0.47999968999999998</c:v>
                </c:pt>
                <c:pt idx="98">
                  <c:v>0.48499968999999998</c:v>
                </c:pt>
                <c:pt idx="99">
                  <c:v>0.48999967999999999</c:v>
                </c:pt>
                <c:pt idx="100">
                  <c:v>0.49499968</c:v>
                </c:pt>
                <c:pt idx="101">
                  <c:v>0.49999967000000001</c:v>
                </c:pt>
                <c:pt idx="102" formatCode="General">
                  <c:v>1</c:v>
                </c:pt>
                <c:pt idx="103">
                  <c:v>6.1035155999999997</c:v>
                </c:pt>
                <c:pt idx="104">
                  <c:v>6.1035155999999997</c:v>
                </c:pt>
                <c:pt idx="105">
                  <c:v>9.1552734000000004</c:v>
                </c:pt>
                <c:pt idx="106">
                  <c:v>9.765625</c:v>
                </c:pt>
                <c:pt idx="107">
                  <c:v>9.765625</c:v>
                </c:pt>
                <c:pt idx="108">
                  <c:v>12.207031000000001</c:v>
                </c:pt>
                <c:pt idx="109">
                  <c:v>12.207031000000001</c:v>
                </c:pt>
                <c:pt idx="110">
                  <c:v>12.207031000000001</c:v>
                </c:pt>
                <c:pt idx="111">
                  <c:v>12.207031000000001</c:v>
                </c:pt>
                <c:pt idx="112">
                  <c:v>13.427733999999999</c:v>
                </c:pt>
                <c:pt idx="113">
                  <c:v>13.73291</c:v>
                </c:pt>
                <c:pt idx="114">
                  <c:v>13.73291</c:v>
                </c:pt>
                <c:pt idx="115">
                  <c:v>14.495850000000001</c:v>
                </c:pt>
                <c:pt idx="116">
                  <c:v>14.648438000000001</c:v>
                </c:pt>
                <c:pt idx="117">
                  <c:v>14.648438000000001</c:v>
                </c:pt>
                <c:pt idx="118">
                  <c:v>14.648438000000001</c:v>
                </c:pt>
                <c:pt idx="119">
                  <c:v>14.648438000000001</c:v>
                </c:pt>
                <c:pt idx="120">
                  <c:v>14.648438000000001</c:v>
                </c:pt>
                <c:pt idx="121">
                  <c:v>14.877319</c:v>
                </c:pt>
                <c:pt idx="122">
                  <c:v>14.877319</c:v>
                </c:pt>
                <c:pt idx="123">
                  <c:v>14.953613000000001</c:v>
                </c:pt>
                <c:pt idx="124">
                  <c:v>15.068054</c:v>
                </c:pt>
                <c:pt idx="125">
                  <c:v>15.068054</c:v>
                </c:pt>
                <c:pt idx="126">
                  <c:v>15.068054</c:v>
                </c:pt>
                <c:pt idx="127">
                  <c:v>15.106201</c:v>
                </c:pt>
                <c:pt idx="128">
                  <c:v>15.106201</c:v>
                </c:pt>
                <c:pt idx="129">
                  <c:v>15.115738</c:v>
                </c:pt>
                <c:pt idx="130">
                  <c:v>15.144348000000001</c:v>
                </c:pt>
                <c:pt idx="131">
                  <c:v>15.144348000000001</c:v>
                </c:pt>
                <c:pt idx="132">
                  <c:v>15.163422000000001</c:v>
                </c:pt>
                <c:pt idx="133">
                  <c:v>15.163422000000001</c:v>
                </c:pt>
                <c:pt idx="134">
                  <c:v>15.163422000000001</c:v>
                </c:pt>
                <c:pt idx="135">
                  <c:v>15.163422000000001</c:v>
                </c:pt>
                <c:pt idx="136">
                  <c:v>15.163422000000001</c:v>
                </c:pt>
                <c:pt idx="137">
                  <c:v>15.172958</c:v>
                </c:pt>
                <c:pt idx="138">
                  <c:v>15.172958</c:v>
                </c:pt>
                <c:pt idx="139">
                  <c:v>15.175343</c:v>
                </c:pt>
                <c:pt idx="140">
                  <c:v>15.177727000000001</c:v>
                </c:pt>
                <c:pt idx="141">
                  <c:v>15.180111</c:v>
                </c:pt>
                <c:pt idx="142">
                  <c:v>15.180111</c:v>
                </c:pt>
                <c:pt idx="143">
                  <c:v>15.180707</c:v>
                </c:pt>
                <c:pt idx="144">
                  <c:v>15.180707</c:v>
                </c:pt>
                <c:pt idx="145">
                  <c:v>15.181005000000001</c:v>
                </c:pt>
                <c:pt idx="146">
                  <c:v>15.181005000000001</c:v>
                </c:pt>
                <c:pt idx="147">
                  <c:v>15.181005000000001</c:v>
                </c:pt>
                <c:pt idx="148" formatCode="General">
                  <c:v>15.181005000000001</c:v>
                </c:pt>
                <c:pt idx="149" formatCode="General">
                  <c:v>15.181005000000001</c:v>
                </c:pt>
                <c:pt idx="150" formatCode="General">
                  <c:v>15.181005000000001</c:v>
                </c:pt>
                <c:pt idx="151" formatCode="General">
                  <c:v>15.181005000000001</c:v>
                </c:pt>
                <c:pt idx="152" formatCode="General">
                  <c:v>15.181010000000001</c:v>
                </c:pt>
                <c:pt idx="153" formatCode="General">
                  <c:v>15.181013999999999</c:v>
                </c:pt>
                <c:pt idx="154" formatCode="General">
                  <c:v>15.181013999999999</c:v>
                </c:pt>
                <c:pt idx="155" formatCode="General">
                  <c:v>15.181015</c:v>
                </c:pt>
                <c:pt idx="156" formatCode="General">
                  <c:v>15.181015</c:v>
                </c:pt>
                <c:pt idx="157" formatCode="General">
                  <c:v>15.181015</c:v>
                </c:pt>
                <c:pt idx="158" formatCode="General">
                  <c:v>15.181015</c:v>
                </c:pt>
                <c:pt idx="159" formatCode="General">
                  <c:v>15.181015</c:v>
                </c:pt>
                <c:pt idx="160" formatCode="General">
                  <c:v>15.181015</c:v>
                </c:pt>
                <c:pt idx="161" formatCode="General">
                  <c:v>15.181015</c:v>
                </c:pt>
                <c:pt idx="162" formatCode="General">
                  <c:v>15.181016</c:v>
                </c:pt>
                <c:pt idx="163" formatCode="General">
                  <c:v>15.181016</c:v>
                </c:pt>
                <c:pt idx="164" formatCode="General">
                  <c:v>15.181016</c:v>
                </c:pt>
                <c:pt idx="165" formatCode="General">
                  <c:v>15.181017000000001</c:v>
                </c:pt>
                <c:pt idx="166" formatCode="General">
                  <c:v>15.181017000000001</c:v>
                </c:pt>
                <c:pt idx="167" formatCode="General">
                  <c:v>15.181018</c:v>
                </c:pt>
                <c:pt idx="168" formatCode="General">
                  <c:v>15.18102</c:v>
                </c:pt>
                <c:pt idx="169" formatCode="General">
                  <c:v>15.18102</c:v>
                </c:pt>
                <c:pt idx="170" formatCode="General">
                  <c:v>15.181025</c:v>
                </c:pt>
                <c:pt idx="171" formatCode="General">
                  <c:v>15.181025</c:v>
                </c:pt>
                <c:pt idx="172" formatCode="General">
                  <c:v>15.181043000000001</c:v>
                </c:pt>
                <c:pt idx="173">
                  <c:v>15.18108</c:v>
                </c:pt>
                <c:pt idx="174">
                  <c:v>15.18108</c:v>
                </c:pt>
                <c:pt idx="175">
                  <c:v>15.181153999999999</c:v>
                </c:pt>
                <c:pt idx="176">
                  <c:v>15.181303</c:v>
                </c:pt>
                <c:pt idx="177">
                  <c:v>15.181303</c:v>
                </c:pt>
                <c:pt idx="178">
                  <c:v>15.181303</c:v>
                </c:pt>
                <c:pt idx="179">
                  <c:v>15.181303</c:v>
                </c:pt>
                <c:pt idx="180">
                  <c:v>15.182494999999999</c:v>
                </c:pt>
                <c:pt idx="181">
                  <c:v>15.182494999999999</c:v>
                </c:pt>
                <c:pt idx="182">
                  <c:v>15.182494999999999</c:v>
                </c:pt>
                <c:pt idx="183">
                  <c:v>15.182494999999999</c:v>
                </c:pt>
                <c:pt idx="184">
                  <c:v>15.182494999999999</c:v>
                </c:pt>
                <c:pt idx="185">
                  <c:v>15.182494999999999</c:v>
                </c:pt>
                <c:pt idx="186">
                  <c:v>15.184879</c:v>
                </c:pt>
                <c:pt idx="187">
                  <c:v>15.187263</c:v>
                </c:pt>
                <c:pt idx="188">
                  <c:v>15.187263</c:v>
                </c:pt>
                <c:pt idx="189">
                  <c:v>15.187263</c:v>
                </c:pt>
                <c:pt idx="190">
                  <c:v>15.187263</c:v>
                </c:pt>
                <c:pt idx="191">
                  <c:v>15.187263</c:v>
                </c:pt>
                <c:pt idx="192">
                  <c:v>15.187263</c:v>
                </c:pt>
                <c:pt idx="193">
                  <c:v>15.190244</c:v>
                </c:pt>
                <c:pt idx="194">
                  <c:v>15.191734</c:v>
                </c:pt>
                <c:pt idx="195">
                  <c:v>15.191734</c:v>
                </c:pt>
                <c:pt idx="196">
                  <c:v>15.192031999999999</c:v>
                </c:pt>
                <c:pt idx="197">
                  <c:v>15.192479000000001</c:v>
                </c:pt>
                <c:pt idx="198">
                  <c:v>15.193223</c:v>
                </c:pt>
                <c:pt idx="199">
                  <c:v>15.193223</c:v>
                </c:pt>
                <c:pt idx="200">
                  <c:v>15.193224000000001</c:v>
                </c:pt>
                <c:pt idx="201">
                  <c:v>15.193224000000001</c:v>
                </c:pt>
                <c:pt idx="202">
                  <c:v>15.193224000000001</c:v>
                </c:pt>
                <c:pt idx="203">
                  <c:v>15.193224000000001</c:v>
                </c:pt>
                <c:pt idx="204">
                  <c:v>15.193315999999999</c:v>
                </c:pt>
                <c:pt idx="205">
                  <c:v>15.193315999999999</c:v>
                </c:pt>
                <c:pt idx="206">
                  <c:v>15.193362</c:v>
                </c:pt>
                <c:pt idx="207">
                  <c:v>15.193409000000001</c:v>
                </c:pt>
                <c:pt idx="208">
                  <c:v>15.193409000000001</c:v>
                </c:pt>
                <c:pt idx="209">
                  <c:v>15.193409000000001</c:v>
                </c:pt>
                <c:pt idx="210">
                  <c:v>15.193455999999999</c:v>
                </c:pt>
                <c:pt idx="211">
                  <c:v>15.193479999999999</c:v>
                </c:pt>
                <c:pt idx="212">
                  <c:v>15.193479999999999</c:v>
                </c:pt>
                <c:pt idx="213">
                  <c:v>15.193491</c:v>
                </c:pt>
                <c:pt idx="214">
                  <c:v>15.193491</c:v>
                </c:pt>
                <c:pt idx="215">
                  <c:v>15.193491</c:v>
                </c:pt>
                <c:pt idx="216">
                  <c:v>15.193493999999999</c:v>
                </c:pt>
                <c:pt idx="217">
                  <c:v>15.193497000000001</c:v>
                </c:pt>
                <c:pt idx="218">
                  <c:v>15.193497000000001</c:v>
                </c:pt>
                <c:pt idx="219">
                  <c:v>15.1935</c:v>
                </c:pt>
                <c:pt idx="220">
                  <c:v>15.193502000000001</c:v>
                </c:pt>
                <c:pt idx="221">
                  <c:v>15.193502000000001</c:v>
                </c:pt>
                <c:pt idx="222">
                  <c:v>15.193502000000001</c:v>
                </c:pt>
                <c:pt idx="223">
                  <c:v>15.193502000000001</c:v>
                </c:pt>
                <c:pt idx="224">
                  <c:v>15.193508</c:v>
                </c:pt>
                <c:pt idx="225">
                  <c:v>15.193514</c:v>
                </c:pt>
                <c:pt idx="226">
                  <c:v>15.193514</c:v>
                </c:pt>
                <c:pt idx="227">
                  <c:v>15.193595999999999</c:v>
                </c:pt>
                <c:pt idx="228">
                  <c:v>15.193968999999999</c:v>
                </c:pt>
                <c:pt idx="229">
                  <c:v>15.193968999999999</c:v>
                </c:pt>
                <c:pt idx="230">
                  <c:v>15.199184000000001</c:v>
                </c:pt>
                <c:pt idx="231">
                  <c:v>15.199184000000001</c:v>
                </c:pt>
                <c:pt idx="232">
                  <c:v>15.201568999999999</c:v>
                </c:pt>
                <c:pt idx="233">
                  <c:v>15.201568999999999</c:v>
                </c:pt>
                <c:pt idx="234">
                  <c:v>15.211105</c:v>
                </c:pt>
                <c:pt idx="235">
                  <c:v>15.211105</c:v>
                </c:pt>
                <c:pt idx="236">
                  <c:v>15.220642</c:v>
                </c:pt>
                <c:pt idx="237">
                  <c:v>15.234947</c:v>
                </c:pt>
                <c:pt idx="238">
                  <c:v>15.258789</c:v>
                </c:pt>
                <c:pt idx="239">
                  <c:v>15.258789</c:v>
                </c:pt>
                <c:pt idx="240">
                  <c:v>15.258789</c:v>
                </c:pt>
                <c:pt idx="241">
                  <c:v>15.258789</c:v>
                </c:pt>
                <c:pt idx="242">
                  <c:v>15.258789</c:v>
                </c:pt>
                <c:pt idx="243">
                  <c:v>15.258789</c:v>
                </c:pt>
                <c:pt idx="244">
                  <c:v>15.258789</c:v>
                </c:pt>
                <c:pt idx="245">
                  <c:v>15.258789</c:v>
                </c:pt>
                <c:pt idx="246">
                  <c:v>15.258789</c:v>
                </c:pt>
                <c:pt idx="247">
                  <c:v>15.258789</c:v>
                </c:pt>
                <c:pt idx="248">
                  <c:v>15.258789</c:v>
                </c:pt>
                <c:pt idx="249">
                  <c:v>15.258789</c:v>
                </c:pt>
                <c:pt idx="250">
                  <c:v>15.258789</c:v>
                </c:pt>
                <c:pt idx="251">
                  <c:v>15.354156</c:v>
                </c:pt>
                <c:pt idx="252">
                  <c:v>15.411377</c:v>
                </c:pt>
                <c:pt idx="253">
                  <c:v>15.449524</c:v>
                </c:pt>
                <c:pt idx="254">
                  <c:v>15.449524</c:v>
                </c:pt>
                <c:pt idx="255">
                  <c:v>15.563965</c:v>
                </c:pt>
                <c:pt idx="256">
                  <c:v>15.563965</c:v>
                </c:pt>
                <c:pt idx="257">
                  <c:v>15.640259</c:v>
                </c:pt>
                <c:pt idx="258">
                  <c:v>15.869141000000001</c:v>
                </c:pt>
                <c:pt idx="259">
                  <c:v>15.869141000000001</c:v>
                </c:pt>
                <c:pt idx="260">
                  <c:v>16.021729000000001</c:v>
                </c:pt>
                <c:pt idx="261">
                  <c:v>16.021729000000001</c:v>
                </c:pt>
                <c:pt idx="262">
                  <c:v>16.784668</c:v>
                </c:pt>
                <c:pt idx="263">
                  <c:v>17.089843999999999</c:v>
                </c:pt>
                <c:pt idx="264">
                  <c:v>18.310547</c:v>
                </c:pt>
                <c:pt idx="265">
                  <c:v>18.310547</c:v>
                </c:pt>
                <c:pt idx="266">
                  <c:v>19.53125</c:v>
                </c:pt>
                <c:pt idx="267">
                  <c:v>19.53125</c:v>
                </c:pt>
                <c:pt idx="268">
                  <c:v>19.53125</c:v>
                </c:pt>
                <c:pt idx="269">
                  <c:v>24.414062999999999</c:v>
                </c:pt>
                <c:pt idx="270">
                  <c:v>39.0625</c:v>
                </c:pt>
                <c:pt idx="271">
                  <c:v>48.828125</c:v>
                </c:pt>
                <c:pt idx="272">
                  <c:v>78.125</c:v>
                </c:pt>
                <c:pt idx="273">
                  <c:v>97.65625</c:v>
                </c:pt>
                <c:pt idx="274">
                  <c:v>100</c:v>
                </c:pt>
                <c:pt idx="275">
                  <c:v>156.25</c:v>
                </c:pt>
                <c:pt idx="276">
                  <c:v>195.3125</c:v>
                </c:pt>
                <c:pt idx="277">
                  <c:v>312.5</c:v>
                </c:pt>
                <c:pt idx="278">
                  <c:v>390.625</c:v>
                </c:pt>
                <c:pt idx="279">
                  <c:v>625</c:v>
                </c:pt>
                <c:pt idx="280">
                  <c:v>781.25</c:v>
                </c:pt>
                <c:pt idx="281">
                  <c:v>1000</c:v>
                </c:pt>
                <c:pt idx="282">
                  <c:v>1250</c:v>
                </c:pt>
                <c:pt idx="283">
                  <c:v>1562.5</c:v>
                </c:pt>
                <c:pt idx="284">
                  <c:v>2500</c:v>
                </c:pt>
                <c:pt idx="285">
                  <c:v>3125</c:v>
                </c:pt>
                <c:pt idx="286">
                  <c:v>5000</c:v>
                </c:pt>
                <c:pt idx="287">
                  <c:v>6250</c:v>
                </c:pt>
                <c:pt idx="288">
                  <c:v>7500</c:v>
                </c:pt>
                <c:pt idx="289">
                  <c:v>10000</c:v>
                </c:pt>
                <c:pt idx="290">
                  <c:v>10000</c:v>
                </c:pt>
                <c:pt idx="291">
                  <c:v>10000</c:v>
                </c:pt>
                <c:pt idx="292">
                  <c:v>10000</c:v>
                </c:pt>
                <c:pt idx="293">
                  <c:v>12500</c:v>
                </c:pt>
                <c:pt idx="294">
                  <c:v>12500</c:v>
                </c:pt>
                <c:pt idx="295">
                  <c:v>15000</c:v>
                </c:pt>
                <c:pt idx="296">
                  <c:v>15000</c:v>
                </c:pt>
                <c:pt idx="297">
                  <c:v>25000</c:v>
                </c:pt>
                <c:pt idx="298">
                  <c:v>50000</c:v>
                </c:pt>
                <c:pt idx="299">
                  <c:v>75000</c:v>
                </c:pt>
                <c:pt idx="300">
                  <c:v>100000</c:v>
                </c:pt>
                <c:pt idx="301">
                  <c:v>100000</c:v>
                </c:pt>
                <c:pt idx="302">
                  <c:v>100000</c:v>
                </c:pt>
                <c:pt idx="303">
                  <c:v>125000</c:v>
                </c:pt>
                <c:pt idx="304">
                  <c:v>150000</c:v>
                </c:pt>
                <c:pt idx="305">
                  <c:v>150000</c:v>
                </c:pt>
              </c:numCache>
            </c:numRef>
          </c:xVal>
          <c:yVal>
            <c:numRef>
              <c:f>Sheet1!$B$2:$B$307</c:f>
              <c:numCache>
                <c:formatCode>0.00E+00</c:formatCode>
                <c:ptCount val="306"/>
                <c:pt idx="0">
                  <c:v>10999.884</c:v>
                </c:pt>
                <c:pt idx="1">
                  <c:v>10999.884</c:v>
                </c:pt>
                <c:pt idx="2">
                  <c:v>10999.884</c:v>
                </c:pt>
                <c:pt idx="3">
                  <c:v>9017.2844999999998</c:v>
                </c:pt>
                <c:pt idx="4">
                  <c:v>7812.7357000000002</c:v>
                </c:pt>
                <c:pt idx="5">
                  <c:v>6995.0767999999998</c:v>
                </c:pt>
                <c:pt idx="6">
                  <c:v>6399.7087000000001</c:v>
                </c:pt>
                <c:pt idx="7">
                  <c:v>5944.4449999999997</c:v>
                </c:pt>
                <c:pt idx="8">
                  <c:v>5583.4727000000003</c:v>
                </c:pt>
                <c:pt idx="9">
                  <c:v>5289.1665999999996</c:v>
                </c:pt>
                <c:pt idx="10">
                  <c:v>5043.8467000000001</c:v>
                </c:pt>
                <c:pt idx="11">
                  <c:v>4835.6516000000001</c:v>
                </c:pt>
                <c:pt idx="12">
                  <c:v>4656.3173999999999</c:v>
                </c:pt>
                <c:pt idx="13">
                  <c:v>4499.9000999999998</c:v>
                </c:pt>
                <c:pt idx="14">
                  <c:v>4362.0104000000001</c:v>
                </c:pt>
                <c:pt idx="15">
                  <c:v>4239.3333000000002</c:v>
                </c:pt>
                <c:pt idx="16">
                  <c:v>4129.3140999999996</c:v>
                </c:pt>
                <c:pt idx="17">
                  <c:v>4029.9535000000001</c:v>
                </c:pt>
                <c:pt idx="18">
                  <c:v>3939.6601999999998</c:v>
                </c:pt>
                <c:pt idx="19">
                  <c:v>3857.1522</c:v>
                </c:pt>
                <c:pt idx="20">
                  <c:v>3781.3836999999999</c:v>
                </c:pt>
                <c:pt idx="21">
                  <c:v>3781.3836000000001</c:v>
                </c:pt>
                <c:pt idx="22">
                  <c:v>3711.4940999999999</c:v>
                </c:pt>
                <c:pt idx="23">
                  <c:v>3646.7649999999999</c:v>
                </c:pt>
                <c:pt idx="24">
                  <c:v>3586.5963999999999</c:v>
                </c:pt>
                <c:pt idx="25">
                  <c:v>3530.4787000000001</c:v>
                </c:pt>
                <c:pt idx="26">
                  <c:v>3477.9773</c:v>
                </c:pt>
                <c:pt idx="27">
                  <c:v>3428.7208000000001</c:v>
                </c:pt>
                <c:pt idx="28">
                  <c:v>3382.3883999999998</c:v>
                </c:pt>
                <c:pt idx="29">
                  <c:v>3338.7004000000002</c:v>
                </c:pt>
                <c:pt idx="30">
                  <c:v>3297.4146000000001</c:v>
                </c:pt>
                <c:pt idx="31">
                  <c:v>3258.317</c:v>
                </c:pt>
                <c:pt idx="32">
                  <c:v>3221.2202000000002</c:v>
                </c:pt>
                <c:pt idx="33">
                  <c:v>3185.9578000000001</c:v>
                </c:pt>
                <c:pt idx="34">
                  <c:v>3152.3816999999999</c:v>
                </c:pt>
                <c:pt idx="35">
                  <c:v>3120.3613</c:v>
                </c:pt>
                <c:pt idx="36">
                  <c:v>3089.7782000000002</c:v>
                </c:pt>
                <c:pt idx="37">
                  <c:v>3060.5270999999998</c:v>
                </c:pt>
                <c:pt idx="38">
                  <c:v>3032.5127000000002</c:v>
                </c:pt>
                <c:pt idx="39">
                  <c:v>3005.6489999999999</c:v>
                </c:pt>
                <c:pt idx="40">
                  <c:v>2979.8580000000002</c:v>
                </c:pt>
                <c:pt idx="41">
                  <c:v>2955.0702000000001</c:v>
                </c:pt>
                <c:pt idx="42">
                  <c:v>2931.2197000000001</c:v>
                </c:pt>
                <c:pt idx="43">
                  <c:v>2908.2485999999999</c:v>
                </c:pt>
                <c:pt idx="44">
                  <c:v>2886.1035000000002</c:v>
                </c:pt>
                <c:pt idx="45">
                  <c:v>2864.7347</c:v>
                </c:pt>
                <c:pt idx="46">
                  <c:v>2844.0970000000002</c:v>
                </c:pt>
                <c:pt idx="47">
                  <c:v>2824.1489000000001</c:v>
                </c:pt>
                <c:pt idx="48">
                  <c:v>2804.8526999999999</c:v>
                </c:pt>
                <c:pt idx="49">
                  <c:v>2786.1722</c:v>
                </c:pt>
                <c:pt idx="50">
                  <c:v>2768.0752000000002</c:v>
                </c:pt>
                <c:pt idx="51">
                  <c:v>2750.5306999999998</c:v>
                </c:pt>
                <c:pt idx="52">
                  <c:v>2733.511</c:v>
                </c:pt>
                <c:pt idx="53">
                  <c:v>2716.9895999999999</c:v>
                </c:pt>
                <c:pt idx="54">
                  <c:v>2700.942</c:v>
                </c:pt>
                <c:pt idx="55">
                  <c:v>2685.346</c:v>
                </c:pt>
                <c:pt idx="56">
                  <c:v>2670.1801</c:v>
                </c:pt>
                <c:pt idx="57">
                  <c:v>2655.4245999999998</c:v>
                </c:pt>
                <c:pt idx="58">
                  <c:v>2641.06</c:v>
                </c:pt>
                <c:pt idx="59">
                  <c:v>2627.0699</c:v>
                </c:pt>
                <c:pt idx="60">
                  <c:v>2613.4376000000002</c:v>
                </c:pt>
                <c:pt idx="61">
                  <c:v>2600.1475</c:v>
                </c:pt>
                <c:pt idx="62">
                  <c:v>2587.1853999999998</c:v>
                </c:pt>
                <c:pt idx="63">
                  <c:v>2574.5378000000001</c:v>
                </c:pt>
                <c:pt idx="64">
                  <c:v>2562.1916000000001</c:v>
                </c:pt>
                <c:pt idx="65">
                  <c:v>2550.1351</c:v>
                </c:pt>
                <c:pt idx="66">
                  <c:v>2538.3562000000002</c:v>
                </c:pt>
                <c:pt idx="67">
                  <c:v>2526.8447000000001</c:v>
                </c:pt>
                <c:pt idx="68">
                  <c:v>2515.59</c:v>
                </c:pt>
                <c:pt idx="69">
                  <c:v>2504.5830999999998</c:v>
                </c:pt>
                <c:pt idx="70">
                  <c:v>2493.8141000000001</c:v>
                </c:pt>
                <c:pt idx="71">
                  <c:v>2483.2746999999999</c:v>
                </c:pt>
                <c:pt idx="72">
                  <c:v>2472.9564999999998</c:v>
                </c:pt>
                <c:pt idx="73">
                  <c:v>2462.8516</c:v>
                </c:pt>
                <c:pt idx="74">
                  <c:v>2452.953</c:v>
                </c:pt>
                <c:pt idx="75">
                  <c:v>2443.2528000000002</c:v>
                </c:pt>
                <c:pt idx="76">
                  <c:v>2433.7451000000001</c:v>
                </c:pt>
                <c:pt idx="77">
                  <c:v>2424.4227999999998</c:v>
                </c:pt>
                <c:pt idx="78">
                  <c:v>2415.2802000000001</c:v>
                </c:pt>
                <c:pt idx="79">
                  <c:v>2406.3116</c:v>
                </c:pt>
                <c:pt idx="80">
                  <c:v>2397.5108</c:v>
                </c:pt>
                <c:pt idx="81">
                  <c:v>2388.8732</c:v>
                </c:pt>
                <c:pt idx="82">
                  <c:v>2380.3930999999998</c:v>
                </c:pt>
                <c:pt idx="83">
                  <c:v>2372.0659000000001</c:v>
                </c:pt>
                <c:pt idx="84">
                  <c:v>2363.8869</c:v>
                </c:pt>
                <c:pt idx="85">
                  <c:v>2355.8519000000001</c:v>
                </c:pt>
                <c:pt idx="86">
                  <c:v>2347.9560000000001</c:v>
                </c:pt>
                <c:pt idx="87">
                  <c:v>2340.1957000000002</c:v>
                </c:pt>
                <c:pt idx="88">
                  <c:v>2332.5668999999998</c:v>
                </c:pt>
                <c:pt idx="89">
                  <c:v>2325.0659000000001</c:v>
                </c:pt>
                <c:pt idx="90">
                  <c:v>2317.6887999999999</c:v>
                </c:pt>
                <c:pt idx="91">
                  <c:v>2310.4324999999999</c:v>
                </c:pt>
                <c:pt idx="92">
                  <c:v>2303.2932999999998</c:v>
                </c:pt>
                <c:pt idx="93">
                  <c:v>2296.2680999999998</c:v>
                </c:pt>
                <c:pt idx="94">
                  <c:v>2289.3539999999998</c:v>
                </c:pt>
                <c:pt idx="95">
                  <c:v>2282.5479</c:v>
                </c:pt>
                <c:pt idx="96">
                  <c:v>2275.8472000000002</c:v>
                </c:pt>
                <c:pt idx="97">
                  <c:v>2269.2485999999999</c:v>
                </c:pt>
                <c:pt idx="98">
                  <c:v>2262.7501000000002</c:v>
                </c:pt>
                <c:pt idx="99">
                  <c:v>2256.3485999999998</c:v>
                </c:pt>
                <c:pt idx="100">
                  <c:v>2250.0418</c:v>
                </c:pt>
                <c:pt idx="101">
                  <c:v>2243.8276999999998</c:v>
                </c:pt>
                <c:pt idx="102" formatCode="General">
                  <c:v>1876.777</c:v>
                </c:pt>
                <c:pt idx="103">
                  <c:v>1334.1180999999999</c:v>
                </c:pt>
                <c:pt idx="104">
                  <c:v>1334.1180999999999</c:v>
                </c:pt>
                <c:pt idx="105">
                  <c:v>1280.4675999999999</c:v>
                </c:pt>
                <c:pt idx="106">
                  <c:v>1274.4281000000001</c:v>
                </c:pt>
                <c:pt idx="107">
                  <c:v>1274.4281000000001</c:v>
                </c:pt>
                <c:pt idx="108">
                  <c:v>1259.3749</c:v>
                </c:pt>
                <c:pt idx="109">
                  <c:v>1259.3749</c:v>
                </c:pt>
                <c:pt idx="110">
                  <c:v>1259.3749</c:v>
                </c:pt>
                <c:pt idx="111">
                  <c:v>1259.3749</c:v>
                </c:pt>
                <c:pt idx="112">
                  <c:v>1255.8869999999999</c:v>
                </c:pt>
                <c:pt idx="113">
                  <c:v>1255.3376000000001</c:v>
                </c:pt>
                <c:pt idx="114">
                  <c:v>1255.3376000000001</c:v>
                </c:pt>
                <c:pt idx="115">
                  <c:v>1254.4574</c:v>
                </c:pt>
                <c:pt idx="116">
                  <c:v>1254.3603000000001</c:v>
                </c:pt>
                <c:pt idx="117">
                  <c:v>1254.3603000000001</c:v>
                </c:pt>
                <c:pt idx="118">
                  <c:v>1254.3603000000001</c:v>
                </c:pt>
                <c:pt idx="119">
                  <c:v>1254.3603000000001</c:v>
                </c:pt>
                <c:pt idx="120">
                  <c:v>1254.3603000000001</c:v>
                </c:pt>
                <c:pt idx="121">
                  <c:v>1254.261</c:v>
                </c:pt>
                <c:pt idx="122">
                  <c:v>1254.261</c:v>
                </c:pt>
                <c:pt idx="123">
                  <c:v>1254.24</c:v>
                </c:pt>
                <c:pt idx="124">
                  <c:v>1254.2194999999999</c:v>
                </c:pt>
                <c:pt idx="125">
                  <c:v>1254.2194999999999</c:v>
                </c:pt>
                <c:pt idx="126">
                  <c:v>1254.2194999999999</c:v>
                </c:pt>
                <c:pt idx="127">
                  <c:v>1254.2156</c:v>
                </c:pt>
                <c:pt idx="128">
                  <c:v>1254.2156</c:v>
                </c:pt>
                <c:pt idx="129">
                  <c:v>1254.2148</c:v>
                </c:pt>
                <c:pt idx="130">
                  <c:v>1254.2130999999999</c:v>
                </c:pt>
                <c:pt idx="131">
                  <c:v>1254.2130999999999</c:v>
                </c:pt>
                <c:pt idx="132">
                  <c:v>1254.2123999999999</c:v>
                </c:pt>
                <c:pt idx="133">
                  <c:v>1254.2123999999999</c:v>
                </c:pt>
                <c:pt idx="134">
                  <c:v>1254.2123999999999</c:v>
                </c:pt>
                <c:pt idx="135">
                  <c:v>1254.2123999999999</c:v>
                </c:pt>
                <c:pt idx="136">
                  <c:v>1254.2123999999999</c:v>
                </c:pt>
                <c:pt idx="137">
                  <c:v>1254.2121999999999</c:v>
                </c:pt>
                <c:pt idx="138">
                  <c:v>1254.2121999999999</c:v>
                </c:pt>
                <c:pt idx="139">
                  <c:v>1254.2121</c:v>
                </c:pt>
                <c:pt idx="140">
                  <c:v>1254.2121</c:v>
                </c:pt>
                <c:pt idx="141">
                  <c:v>1254.212</c:v>
                </c:pt>
                <c:pt idx="142">
                  <c:v>1254.212</c:v>
                </c:pt>
                <c:pt idx="143">
                  <c:v>1254.2121</c:v>
                </c:pt>
                <c:pt idx="144">
                  <c:v>1254.2121</c:v>
                </c:pt>
                <c:pt idx="145">
                  <c:v>1254.212</c:v>
                </c:pt>
                <c:pt idx="146">
                  <c:v>1254.212</c:v>
                </c:pt>
                <c:pt idx="147">
                  <c:v>1254.212</c:v>
                </c:pt>
                <c:pt idx="148" formatCode="General">
                  <c:v>1254.212</c:v>
                </c:pt>
                <c:pt idx="149" formatCode="General">
                  <c:v>1254.212</c:v>
                </c:pt>
                <c:pt idx="150" formatCode="General">
                  <c:v>1254.212</c:v>
                </c:pt>
                <c:pt idx="151" formatCode="General">
                  <c:v>1254.212</c:v>
                </c:pt>
                <c:pt idx="152" formatCode="General">
                  <c:v>1254.212</c:v>
                </c:pt>
                <c:pt idx="153" formatCode="General">
                  <c:v>1254.212</c:v>
                </c:pt>
                <c:pt idx="154" formatCode="General">
                  <c:v>1254.212</c:v>
                </c:pt>
                <c:pt idx="155" formatCode="General">
                  <c:v>1254.212</c:v>
                </c:pt>
                <c:pt idx="156" formatCode="General">
                  <c:v>1254.212</c:v>
                </c:pt>
                <c:pt idx="157" formatCode="General">
                  <c:v>1254.212</c:v>
                </c:pt>
                <c:pt idx="158" formatCode="General">
                  <c:v>1254.212</c:v>
                </c:pt>
                <c:pt idx="159" formatCode="General">
                  <c:v>1254.212</c:v>
                </c:pt>
                <c:pt idx="160" formatCode="General">
                  <c:v>1254.212</c:v>
                </c:pt>
                <c:pt idx="161" formatCode="General">
                  <c:v>1254.212</c:v>
                </c:pt>
                <c:pt idx="162" formatCode="General">
                  <c:v>1254.212</c:v>
                </c:pt>
                <c:pt idx="163" formatCode="General">
                  <c:v>1254.212</c:v>
                </c:pt>
                <c:pt idx="164" formatCode="General">
                  <c:v>1254.212</c:v>
                </c:pt>
                <c:pt idx="165" formatCode="General">
                  <c:v>1254.212</c:v>
                </c:pt>
                <c:pt idx="166" formatCode="General">
                  <c:v>1254.212</c:v>
                </c:pt>
                <c:pt idx="167" formatCode="General">
                  <c:v>1254.212</c:v>
                </c:pt>
                <c:pt idx="168" formatCode="General">
                  <c:v>1254.2121</c:v>
                </c:pt>
                <c:pt idx="169" formatCode="General">
                  <c:v>1254.2121</c:v>
                </c:pt>
                <c:pt idx="170" formatCode="General">
                  <c:v>1254.2121</c:v>
                </c:pt>
                <c:pt idx="171" formatCode="General">
                  <c:v>1254.2121</c:v>
                </c:pt>
                <c:pt idx="172" formatCode="General">
                  <c:v>1254.212</c:v>
                </c:pt>
                <c:pt idx="173">
                  <c:v>1254.2121</c:v>
                </c:pt>
                <c:pt idx="174">
                  <c:v>1254.2121</c:v>
                </c:pt>
                <c:pt idx="175">
                  <c:v>1254.212</c:v>
                </c:pt>
                <c:pt idx="176">
                  <c:v>1254.2121</c:v>
                </c:pt>
                <c:pt idx="177">
                  <c:v>1254.2121</c:v>
                </c:pt>
                <c:pt idx="178">
                  <c:v>1254.2121</c:v>
                </c:pt>
                <c:pt idx="179">
                  <c:v>1254.2121</c:v>
                </c:pt>
                <c:pt idx="180">
                  <c:v>1254.212</c:v>
                </c:pt>
                <c:pt idx="181">
                  <c:v>1254.212</c:v>
                </c:pt>
                <c:pt idx="182">
                  <c:v>1254.212</c:v>
                </c:pt>
                <c:pt idx="183">
                  <c:v>1254.212</c:v>
                </c:pt>
                <c:pt idx="184">
                  <c:v>1254.212</c:v>
                </c:pt>
                <c:pt idx="185">
                  <c:v>1254.212</c:v>
                </c:pt>
                <c:pt idx="186">
                  <c:v>1254.212</c:v>
                </c:pt>
                <c:pt idx="187">
                  <c:v>1254.212</c:v>
                </c:pt>
                <c:pt idx="188">
                  <c:v>1254.212</c:v>
                </c:pt>
                <c:pt idx="189">
                  <c:v>1254.212</c:v>
                </c:pt>
                <c:pt idx="190">
                  <c:v>1254.212</c:v>
                </c:pt>
                <c:pt idx="191">
                  <c:v>1254.212</c:v>
                </c:pt>
                <c:pt idx="192">
                  <c:v>1254.212</c:v>
                </c:pt>
                <c:pt idx="193">
                  <c:v>1254.212</c:v>
                </c:pt>
                <c:pt idx="194">
                  <c:v>1254.212</c:v>
                </c:pt>
                <c:pt idx="195">
                  <c:v>1254.212</c:v>
                </c:pt>
                <c:pt idx="196">
                  <c:v>1254.212</c:v>
                </c:pt>
                <c:pt idx="197">
                  <c:v>1254.212</c:v>
                </c:pt>
                <c:pt idx="198">
                  <c:v>1254.2119</c:v>
                </c:pt>
                <c:pt idx="199">
                  <c:v>1254.2119</c:v>
                </c:pt>
                <c:pt idx="200">
                  <c:v>1254.212</c:v>
                </c:pt>
                <c:pt idx="201">
                  <c:v>1254.212</c:v>
                </c:pt>
                <c:pt idx="202">
                  <c:v>1254.212</c:v>
                </c:pt>
                <c:pt idx="203">
                  <c:v>1254.212</c:v>
                </c:pt>
                <c:pt idx="204">
                  <c:v>1254.212</c:v>
                </c:pt>
                <c:pt idx="205">
                  <c:v>1254.212</c:v>
                </c:pt>
                <c:pt idx="206">
                  <c:v>1254.212</c:v>
                </c:pt>
                <c:pt idx="207">
                  <c:v>1254.212</c:v>
                </c:pt>
                <c:pt idx="208">
                  <c:v>1254.212</c:v>
                </c:pt>
                <c:pt idx="209">
                  <c:v>1254.212</c:v>
                </c:pt>
                <c:pt idx="210">
                  <c:v>1254.212</c:v>
                </c:pt>
                <c:pt idx="211">
                  <c:v>1254.212</c:v>
                </c:pt>
                <c:pt idx="212">
                  <c:v>1254.212</c:v>
                </c:pt>
                <c:pt idx="213">
                  <c:v>1254.212</c:v>
                </c:pt>
                <c:pt idx="214">
                  <c:v>1254.212</c:v>
                </c:pt>
                <c:pt idx="215">
                  <c:v>1254.212</c:v>
                </c:pt>
                <c:pt idx="216">
                  <c:v>1254.212</c:v>
                </c:pt>
                <c:pt idx="217">
                  <c:v>1254.212</c:v>
                </c:pt>
                <c:pt idx="218">
                  <c:v>1254.212</c:v>
                </c:pt>
                <c:pt idx="219">
                  <c:v>1254.212</c:v>
                </c:pt>
                <c:pt idx="220">
                  <c:v>1254.212</c:v>
                </c:pt>
                <c:pt idx="221">
                  <c:v>1254.212</c:v>
                </c:pt>
                <c:pt idx="222">
                  <c:v>1254.212</c:v>
                </c:pt>
                <c:pt idx="223">
                  <c:v>1254.212</c:v>
                </c:pt>
                <c:pt idx="224">
                  <c:v>1254.212</c:v>
                </c:pt>
                <c:pt idx="225">
                  <c:v>1254.2121</c:v>
                </c:pt>
                <c:pt idx="226">
                  <c:v>1254.2121</c:v>
                </c:pt>
                <c:pt idx="227">
                  <c:v>1254.2119</c:v>
                </c:pt>
                <c:pt idx="228">
                  <c:v>1254.212</c:v>
                </c:pt>
                <c:pt idx="229">
                  <c:v>1254.212</c:v>
                </c:pt>
                <c:pt idx="230">
                  <c:v>1254.212</c:v>
                </c:pt>
                <c:pt idx="231">
                  <c:v>1254.212</c:v>
                </c:pt>
                <c:pt idx="232">
                  <c:v>1254.212</c:v>
                </c:pt>
                <c:pt idx="233">
                  <c:v>1254.212</c:v>
                </c:pt>
                <c:pt idx="234">
                  <c:v>1254.2121</c:v>
                </c:pt>
                <c:pt idx="235">
                  <c:v>1254.2121</c:v>
                </c:pt>
                <c:pt idx="236">
                  <c:v>1254.2123999999999</c:v>
                </c:pt>
                <c:pt idx="237">
                  <c:v>1254.213</c:v>
                </c:pt>
                <c:pt idx="238">
                  <c:v>1254.2141999999999</c:v>
                </c:pt>
                <c:pt idx="239">
                  <c:v>1254.2141999999999</c:v>
                </c:pt>
                <c:pt idx="240">
                  <c:v>1254.2141999999999</c:v>
                </c:pt>
                <c:pt idx="241">
                  <c:v>1254.2141999999999</c:v>
                </c:pt>
                <c:pt idx="242">
                  <c:v>1254.2141999999999</c:v>
                </c:pt>
                <c:pt idx="243">
                  <c:v>1254.2141999999999</c:v>
                </c:pt>
                <c:pt idx="244">
                  <c:v>1254.2141999999999</c:v>
                </c:pt>
                <c:pt idx="245">
                  <c:v>1254.2141999999999</c:v>
                </c:pt>
                <c:pt idx="246">
                  <c:v>1254.2141999999999</c:v>
                </c:pt>
                <c:pt idx="247">
                  <c:v>1254.2141999999999</c:v>
                </c:pt>
                <c:pt idx="248">
                  <c:v>1254.2141999999999</c:v>
                </c:pt>
                <c:pt idx="249">
                  <c:v>1254.2141999999999</c:v>
                </c:pt>
                <c:pt idx="250">
                  <c:v>1254.2141999999999</c:v>
                </c:pt>
                <c:pt idx="251">
                  <c:v>1254.2248999999999</c:v>
                </c:pt>
                <c:pt idx="252">
                  <c:v>1254.2354</c:v>
                </c:pt>
                <c:pt idx="253">
                  <c:v>1254.2442000000001</c:v>
                </c:pt>
                <c:pt idx="254">
                  <c:v>1254.2442000000001</c:v>
                </c:pt>
                <c:pt idx="255">
                  <c:v>1254.2786000000001</c:v>
                </c:pt>
                <c:pt idx="256">
                  <c:v>1254.2786000000001</c:v>
                </c:pt>
                <c:pt idx="257">
                  <c:v>1254.3081999999999</c:v>
                </c:pt>
                <c:pt idx="258">
                  <c:v>1254.4289000000001</c:v>
                </c:pt>
                <c:pt idx="259">
                  <c:v>1254.4289000000001</c:v>
                </c:pt>
                <c:pt idx="260">
                  <c:v>1254.5352</c:v>
                </c:pt>
                <c:pt idx="261">
                  <c:v>1254.5352</c:v>
                </c:pt>
                <c:pt idx="262">
                  <c:v>1255.3587</c:v>
                </c:pt>
                <c:pt idx="263">
                  <c:v>1255.8168000000001</c:v>
                </c:pt>
                <c:pt idx="264">
                  <c:v>1258.3108</c:v>
                </c:pt>
                <c:pt idx="265">
                  <c:v>1258.3108</c:v>
                </c:pt>
                <c:pt idx="266">
                  <c:v>1261.7435</c:v>
                </c:pt>
                <c:pt idx="267">
                  <c:v>1261.7435</c:v>
                </c:pt>
                <c:pt idx="268">
                  <c:v>1261.7435</c:v>
                </c:pt>
                <c:pt idx="269">
                  <c:v>1282.5283999999999</c:v>
                </c:pt>
                <c:pt idx="270">
                  <c:v>1381.2274</c:v>
                </c:pt>
                <c:pt idx="271">
                  <c:v>1461.1748</c:v>
                </c:pt>
                <c:pt idx="272">
                  <c:v>1724.8167000000001</c:v>
                </c:pt>
                <c:pt idx="273">
                  <c:v>1907.9949999999999</c:v>
                </c:pt>
                <c:pt idx="274">
                  <c:v>1930.1183000000001</c:v>
                </c:pt>
                <c:pt idx="275">
                  <c:v>2461.643</c:v>
                </c:pt>
                <c:pt idx="276">
                  <c:v>2826.6448</c:v>
                </c:pt>
                <c:pt idx="277">
                  <c:v>3888.6718999999998</c:v>
                </c:pt>
                <c:pt idx="278">
                  <c:v>4569.0033000000003</c:v>
                </c:pt>
                <c:pt idx="279">
                  <c:v>6494.0115999999998</c:v>
                </c:pt>
                <c:pt idx="280">
                  <c:v>7695.6731</c:v>
                </c:pt>
                <c:pt idx="281">
                  <c:v>9288.7239000000009</c:v>
                </c:pt>
                <c:pt idx="282">
                  <c:v>11003.566000000001</c:v>
                </c:pt>
                <c:pt idx="283">
                  <c:v>13017.84</c:v>
                </c:pt>
                <c:pt idx="284">
                  <c:v>18424.975999999999</c:v>
                </c:pt>
                <c:pt idx="285">
                  <c:v>21635.756000000001</c:v>
                </c:pt>
                <c:pt idx="286">
                  <c:v>29950.232</c:v>
                </c:pt>
                <c:pt idx="287">
                  <c:v>34654.902000000002</c:v>
                </c:pt>
                <c:pt idx="288">
                  <c:v>38836.163</c:v>
                </c:pt>
                <c:pt idx="289">
                  <c:v>45947.91</c:v>
                </c:pt>
                <c:pt idx="290">
                  <c:v>45947.91</c:v>
                </c:pt>
                <c:pt idx="291">
                  <c:v>45947.91</c:v>
                </c:pt>
                <c:pt idx="292">
                  <c:v>45947.91</c:v>
                </c:pt>
                <c:pt idx="293">
                  <c:v>51766.313000000002</c:v>
                </c:pt>
                <c:pt idx="294">
                  <c:v>51766.313000000002</c:v>
                </c:pt>
                <c:pt idx="295">
                  <c:v>56609.178999999996</c:v>
                </c:pt>
                <c:pt idx="296">
                  <c:v>56609.178999999996</c:v>
                </c:pt>
                <c:pt idx="297">
                  <c:v>69856.206999999995</c:v>
                </c:pt>
                <c:pt idx="298">
                  <c:v>84906.069000000003</c:v>
                </c:pt>
                <c:pt idx="299">
                  <c:v>91481.403999999995</c:v>
                </c:pt>
                <c:pt idx="300">
                  <c:v>95161.846999999994</c:v>
                </c:pt>
                <c:pt idx="301">
                  <c:v>95161.846999999994</c:v>
                </c:pt>
                <c:pt idx="302">
                  <c:v>95161.846999999994</c:v>
                </c:pt>
                <c:pt idx="303">
                  <c:v>97513.285000000003</c:v>
                </c:pt>
                <c:pt idx="304">
                  <c:v>99145.222999999998</c:v>
                </c:pt>
                <c:pt idx="305">
                  <c:v>99145.222999999998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epsi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triangle"/>
            <c:size val="9"/>
            <c:spPr>
              <a:solidFill>
                <a:srgbClr val="0070C0"/>
              </a:solidFill>
              <a:ln>
                <a:noFill/>
              </a:ln>
            </c:spPr>
          </c:marker>
          <c:xVal>
            <c:numRef>
              <c:f>Sheet1!$A$2:$A$307</c:f>
              <c:numCache>
                <c:formatCode>0.00E+00</c:formatCode>
                <c:ptCount val="306"/>
                <c:pt idx="0">
                  <c:v>9.9999997999999993E-3</c:v>
                </c:pt>
                <c:pt idx="1">
                  <c:v>9.9999997999999993E-3</c:v>
                </c:pt>
                <c:pt idx="2">
                  <c:v>9.9999997999999993E-3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2.4999998999999998E-2</c:v>
                </c:pt>
                <c:pt idx="6">
                  <c:v>2.9999997E-2</c:v>
                </c:pt>
                <c:pt idx="7">
                  <c:v>3.4999995999999998E-2</c:v>
                </c:pt>
                <c:pt idx="8">
                  <c:v>3.9999995000000003E-2</c:v>
                </c:pt>
                <c:pt idx="9">
                  <c:v>4.4999994000000001E-2</c:v>
                </c:pt>
                <c:pt idx="10">
                  <c:v>4.9999993E-2</c:v>
                </c:pt>
                <c:pt idx="11">
                  <c:v>5.4999991999999998E-2</c:v>
                </c:pt>
                <c:pt idx="12">
                  <c:v>5.9999991000000003E-2</c:v>
                </c:pt>
                <c:pt idx="13">
                  <c:v>6.4999989999999994E-2</c:v>
                </c:pt>
                <c:pt idx="14">
                  <c:v>6.9999992999999996E-2</c:v>
                </c:pt>
                <c:pt idx="15">
                  <c:v>7.4999995999999999E-2</c:v>
                </c:pt>
                <c:pt idx="16">
                  <c:v>7.9999998000000003E-2</c:v>
                </c:pt>
                <c:pt idx="17">
                  <c:v>8.5000001000000006E-2</c:v>
                </c:pt>
                <c:pt idx="18">
                  <c:v>9.0000003999999995E-2</c:v>
                </c:pt>
                <c:pt idx="19">
                  <c:v>9.5000005999999998E-2</c:v>
                </c:pt>
                <c:pt idx="20">
                  <c:v>0.1</c:v>
                </c:pt>
                <c:pt idx="21">
                  <c:v>0.10000001</c:v>
                </c:pt>
                <c:pt idx="22">
                  <c:v>0.10500001</c:v>
                </c:pt>
                <c:pt idx="23">
                  <c:v>0.11000001</c:v>
                </c:pt>
                <c:pt idx="24">
                  <c:v>0.11500001999999999</c:v>
                </c:pt>
                <c:pt idx="25">
                  <c:v>0.12000002</c:v>
                </c:pt>
                <c:pt idx="26">
                  <c:v>0.12500000999999999</c:v>
                </c:pt>
                <c:pt idx="27">
                  <c:v>0.13000001</c:v>
                </c:pt>
                <c:pt idx="28">
                  <c:v>0.13500001</c:v>
                </c:pt>
                <c:pt idx="29">
                  <c:v>0.14000000000000001</c:v>
                </c:pt>
                <c:pt idx="30">
                  <c:v>0.14499999999999999</c:v>
                </c:pt>
                <c:pt idx="31">
                  <c:v>0.14999999</c:v>
                </c:pt>
                <c:pt idx="32">
                  <c:v>0.15499999</c:v>
                </c:pt>
                <c:pt idx="33">
                  <c:v>0.15999998000000001</c:v>
                </c:pt>
                <c:pt idx="34">
                  <c:v>0.16499997999999999</c:v>
                </c:pt>
                <c:pt idx="35">
                  <c:v>0.16999997</c:v>
                </c:pt>
                <c:pt idx="36">
                  <c:v>0.17499997</c:v>
                </c:pt>
                <c:pt idx="37">
                  <c:v>0.17999995999999999</c:v>
                </c:pt>
                <c:pt idx="38">
                  <c:v>0.18499995999999999</c:v>
                </c:pt>
                <c:pt idx="39">
                  <c:v>0.18999995</c:v>
                </c:pt>
                <c:pt idx="40">
                  <c:v>0.19499995000000001</c:v>
                </c:pt>
                <c:pt idx="41">
                  <c:v>0.19999993999999999</c:v>
                </c:pt>
                <c:pt idx="42">
                  <c:v>0.20499993999999999</c:v>
                </c:pt>
                <c:pt idx="43">
                  <c:v>0.20999993</c:v>
                </c:pt>
                <c:pt idx="44">
                  <c:v>0.21499993000000001</c:v>
                </c:pt>
                <c:pt idx="45">
                  <c:v>0.21999991999999999</c:v>
                </c:pt>
                <c:pt idx="46">
                  <c:v>0.22499991999999999</c:v>
                </c:pt>
                <c:pt idx="47">
                  <c:v>0.22999991</c:v>
                </c:pt>
                <c:pt idx="48">
                  <c:v>0.23499991000000001</c:v>
                </c:pt>
                <c:pt idx="49">
                  <c:v>0.23999991000000001</c:v>
                </c:pt>
                <c:pt idx="50">
                  <c:v>0.24499989999999999</c:v>
                </c:pt>
                <c:pt idx="51">
                  <c:v>0.2499999</c:v>
                </c:pt>
                <c:pt idx="52">
                  <c:v>0.25499991</c:v>
                </c:pt>
                <c:pt idx="53">
                  <c:v>0.25999990000000001</c:v>
                </c:pt>
                <c:pt idx="54">
                  <c:v>0.26499990000000001</c:v>
                </c:pt>
                <c:pt idx="55">
                  <c:v>0.26999989000000002</c:v>
                </c:pt>
                <c:pt idx="56">
                  <c:v>0.27499989000000002</c:v>
                </c:pt>
                <c:pt idx="57">
                  <c:v>0.27999987999999998</c:v>
                </c:pt>
                <c:pt idx="58">
                  <c:v>0.28499987999999998</c:v>
                </c:pt>
                <c:pt idx="59">
                  <c:v>0.28999986999999999</c:v>
                </c:pt>
                <c:pt idx="60">
                  <c:v>0.29499987</c:v>
                </c:pt>
                <c:pt idx="61">
                  <c:v>0.29999986000000001</c:v>
                </c:pt>
                <c:pt idx="62">
                  <c:v>0.30499986000000001</c:v>
                </c:pt>
                <c:pt idx="63">
                  <c:v>0.30999985000000002</c:v>
                </c:pt>
                <c:pt idx="64">
                  <c:v>0.31499985000000003</c:v>
                </c:pt>
                <c:pt idx="65">
                  <c:v>0.31999983999999998</c:v>
                </c:pt>
                <c:pt idx="66">
                  <c:v>0.32499983999999998</c:v>
                </c:pt>
                <c:pt idx="67">
                  <c:v>0.32999982999999999</c:v>
                </c:pt>
                <c:pt idx="68">
                  <c:v>0.33499983</c:v>
                </c:pt>
                <c:pt idx="69">
                  <c:v>0.33999982000000001</c:v>
                </c:pt>
                <c:pt idx="70">
                  <c:v>0.34499982000000001</c:v>
                </c:pt>
                <c:pt idx="71">
                  <c:v>0.34999982000000002</c:v>
                </c:pt>
                <c:pt idx="72">
                  <c:v>0.35499981000000003</c:v>
                </c:pt>
                <c:pt idx="73">
                  <c:v>0.35999980999999998</c:v>
                </c:pt>
                <c:pt idx="74">
                  <c:v>0.36499979999999999</c:v>
                </c:pt>
                <c:pt idx="75">
                  <c:v>0.36999979999999999</c:v>
                </c:pt>
                <c:pt idx="76">
                  <c:v>0.37499979</c:v>
                </c:pt>
                <c:pt idx="77">
                  <c:v>0.37999979</c:v>
                </c:pt>
                <c:pt idx="78">
                  <c:v>0.38499978000000001</c:v>
                </c:pt>
                <c:pt idx="79">
                  <c:v>0.38999978000000002</c:v>
                </c:pt>
                <c:pt idx="80">
                  <c:v>0.39499976999999997</c:v>
                </c:pt>
                <c:pt idx="81">
                  <c:v>0.39999976999999998</c:v>
                </c:pt>
                <c:pt idx="82">
                  <c:v>0.40499975999999999</c:v>
                </c:pt>
                <c:pt idx="83">
                  <c:v>0.40999975999999999</c:v>
                </c:pt>
                <c:pt idx="84">
                  <c:v>0.41499975</c:v>
                </c:pt>
                <c:pt idx="85">
                  <c:v>0.41999975000000001</c:v>
                </c:pt>
                <c:pt idx="86">
                  <c:v>0.42499974000000001</c:v>
                </c:pt>
                <c:pt idx="87">
                  <c:v>0.42999974000000002</c:v>
                </c:pt>
                <c:pt idx="88">
                  <c:v>0.43499972999999997</c:v>
                </c:pt>
                <c:pt idx="89">
                  <c:v>0.43999972999999998</c:v>
                </c:pt>
                <c:pt idx="90">
                  <c:v>0.44499971999999999</c:v>
                </c:pt>
                <c:pt idx="91">
                  <c:v>0.44999971999999999</c:v>
                </c:pt>
                <c:pt idx="92">
                  <c:v>0.45499972</c:v>
                </c:pt>
                <c:pt idx="93">
                  <c:v>0.45999971000000001</c:v>
                </c:pt>
                <c:pt idx="94">
                  <c:v>0.46499971000000001</c:v>
                </c:pt>
                <c:pt idx="95">
                  <c:v>0.46999970000000002</c:v>
                </c:pt>
                <c:pt idx="96">
                  <c:v>0.47499970000000002</c:v>
                </c:pt>
                <c:pt idx="97">
                  <c:v>0.47999968999999998</c:v>
                </c:pt>
                <c:pt idx="98">
                  <c:v>0.48499968999999998</c:v>
                </c:pt>
                <c:pt idx="99">
                  <c:v>0.48999967999999999</c:v>
                </c:pt>
                <c:pt idx="100">
                  <c:v>0.49499968</c:v>
                </c:pt>
                <c:pt idx="101">
                  <c:v>0.49999967000000001</c:v>
                </c:pt>
                <c:pt idx="102" formatCode="General">
                  <c:v>1</c:v>
                </c:pt>
                <c:pt idx="103">
                  <c:v>6.1035155999999997</c:v>
                </c:pt>
                <c:pt idx="104">
                  <c:v>6.1035155999999997</c:v>
                </c:pt>
                <c:pt idx="105">
                  <c:v>9.1552734000000004</c:v>
                </c:pt>
                <c:pt idx="106">
                  <c:v>9.765625</c:v>
                </c:pt>
                <c:pt idx="107">
                  <c:v>9.765625</c:v>
                </c:pt>
                <c:pt idx="108">
                  <c:v>12.207031000000001</c:v>
                </c:pt>
                <c:pt idx="109">
                  <c:v>12.207031000000001</c:v>
                </c:pt>
                <c:pt idx="110">
                  <c:v>12.207031000000001</c:v>
                </c:pt>
                <c:pt idx="111">
                  <c:v>12.207031000000001</c:v>
                </c:pt>
                <c:pt idx="112">
                  <c:v>13.427733999999999</c:v>
                </c:pt>
                <c:pt idx="113">
                  <c:v>13.73291</c:v>
                </c:pt>
                <c:pt idx="114">
                  <c:v>13.73291</c:v>
                </c:pt>
                <c:pt idx="115">
                  <c:v>14.495850000000001</c:v>
                </c:pt>
                <c:pt idx="116">
                  <c:v>14.648438000000001</c:v>
                </c:pt>
                <c:pt idx="117">
                  <c:v>14.648438000000001</c:v>
                </c:pt>
                <c:pt idx="118">
                  <c:v>14.648438000000001</c:v>
                </c:pt>
                <c:pt idx="119">
                  <c:v>14.648438000000001</c:v>
                </c:pt>
                <c:pt idx="120">
                  <c:v>14.648438000000001</c:v>
                </c:pt>
                <c:pt idx="121">
                  <c:v>14.877319</c:v>
                </c:pt>
                <c:pt idx="122">
                  <c:v>14.877319</c:v>
                </c:pt>
                <c:pt idx="123">
                  <c:v>14.953613000000001</c:v>
                </c:pt>
                <c:pt idx="124">
                  <c:v>15.068054</c:v>
                </c:pt>
                <c:pt idx="125">
                  <c:v>15.068054</c:v>
                </c:pt>
                <c:pt idx="126">
                  <c:v>15.068054</c:v>
                </c:pt>
                <c:pt idx="127">
                  <c:v>15.106201</c:v>
                </c:pt>
                <c:pt idx="128">
                  <c:v>15.106201</c:v>
                </c:pt>
                <c:pt idx="129">
                  <c:v>15.115738</c:v>
                </c:pt>
                <c:pt idx="130">
                  <c:v>15.144348000000001</c:v>
                </c:pt>
                <c:pt idx="131">
                  <c:v>15.144348000000001</c:v>
                </c:pt>
                <c:pt idx="132">
                  <c:v>15.163422000000001</c:v>
                </c:pt>
                <c:pt idx="133">
                  <c:v>15.163422000000001</c:v>
                </c:pt>
                <c:pt idx="134">
                  <c:v>15.163422000000001</c:v>
                </c:pt>
                <c:pt idx="135">
                  <c:v>15.163422000000001</c:v>
                </c:pt>
                <c:pt idx="136">
                  <c:v>15.163422000000001</c:v>
                </c:pt>
                <c:pt idx="137">
                  <c:v>15.172958</c:v>
                </c:pt>
                <c:pt idx="138">
                  <c:v>15.172958</c:v>
                </c:pt>
                <c:pt idx="139">
                  <c:v>15.175343</c:v>
                </c:pt>
                <c:pt idx="140">
                  <c:v>15.177727000000001</c:v>
                </c:pt>
                <c:pt idx="141">
                  <c:v>15.180111</c:v>
                </c:pt>
                <c:pt idx="142">
                  <c:v>15.180111</c:v>
                </c:pt>
                <c:pt idx="143">
                  <c:v>15.180707</c:v>
                </c:pt>
                <c:pt idx="144">
                  <c:v>15.180707</c:v>
                </c:pt>
                <c:pt idx="145">
                  <c:v>15.181005000000001</c:v>
                </c:pt>
                <c:pt idx="146">
                  <c:v>15.181005000000001</c:v>
                </c:pt>
                <c:pt idx="147">
                  <c:v>15.181005000000001</c:v>
                </c:pt>
                <c:pt idx="148" formatCode="General">
                  <c:v>15.181005000000001</c:v>
                </c:pt>
                <c:pt idx="149" formatCode="General">
                  <c:v>15.181005000000001</c:v>
                </c:pt>
                <c:pt idx="150" formatCode="General">
                  <c:v>15.181005000000001</c:v>
                </c:pt>
                <c:pt idx="151" formatCode="General">
                  <c:v>15.181005000000001</c:v>
                </c:pt>
                <c:pt idx="152" formatCode="General">
                  <c:v>15.181010000000001</c:v>
                </c:pt>
                <c:pt idx="153" formatCode="General">
                  <c:v>15.181013999999999</c:v>
                </c:pt>
                <c:pt idx="154" formatCode="General">
                  <c:v>15.181013999999999</c:v>
                </c:pt>
                <c:pt idx="155" formatCode="General">
                  <c:v>15.181015</c:v>
                </c:pt>
                <c:pt idx="156" formatCode="General">
                  <c:v>15.181015</c:v>
                </c:pt>
                <c:pt idx="157" formatCode="General">
                  <c:v>15.181015</c:v>
                </c:pt>
                <c:pt idx="158" formatCode="General">
                  <c:v>15.181015</c:v>
                </c:pt>
                <c:pt idx="159" formatCode="General">
                  <c:v>15.181015</c:v>
                </c:pt>
                <c:pt idx="160" formatCode="General">
                  <c:v>15.181015</c:v>
                </c:pt>
                <c:pt idx="161" formatCode="General">
                  <c:v>15.181015</c:v>
                </c:pt>
                <c:pt idx="162" formatCode="General">
                  <c:v>15.181016</c:v>
                </c:pt>
                <c:pt idx="163" formatCode="General">
                  <c:v>15.181016</c:v>
                </c:pt>
                <c:pt idx="164" formatCode="General">
                  <c:v>15.181016</c:v>
                </c:pt>
                <c:pt idx="165" formatCode="General">
                  <c:v>15.181017000000001</c:v>
                </c:pt>
                <c:pt idx="166" formatCode="General">
                  <c:v>15.181017000000001</c:v>
                </c:pt>
                <c:pt idx="167" formatCode="General">
                  <c:v>15.181018</c:v>
                </c:pt>
                <c:pt idx="168" formatCode="General">
                  <c:v>15.18102</c:v>
                </c:pt>
                <c:pt idx="169" formatCode="General">
                  <c:v>15.18102</c:v>
                </c:pt>
                <c:pt idx="170" formatCode="General">
                  <c:v>15.181025</c:v>
                </c:pt>
                <c:pt idx="171" formatCode="General">
                  <c:v>15.181025</c:v>
                </c:pt>
                <c:pt idx="172" formatCode="General">
                  <c:v>15.181043000000001</c:v>
                </c:pt>
                <c:pt idx="173">
                  <c:v>15.18108</c:v>
                </c:pt>
                <c:pt idx="174">
                  <c:v>15.18108</c:v>
                </c:pt>
                <c:pt idx="175">
                  <c:v>15.181153999999999</c:v>
                </c:pt>
                <c:pt idx="176">
                  <c:v>15.181303</c:v>
                </c:pt>
                <c:pt idx="177">
                  <c:v>15.181303</c:v>
                </c:pt>
                <c:pt idx="178">
                  <c:v>15.181303</c:v>
                </c:pt>
                <c:pt idx="179">
                  <c:v>15.181303</c:v>
                </c:pt>
                <c:pt idx="180">
                  <c:v>15.182494999999999</c:v>
                </c:pt>
                <c:pt idx="181">
                  <c:v>15.182494999999999</c:v>
                </c:pt>
                <c:pt idx="182">
                  <c:v>15.182494999999999</c:v>
                </c:pt>
                <c:pt idx="183">
                  <c:v>15.182494999999999</c:v>
                </c:pt>
                <c:pt idx="184">
                  <c:v>15.182494999999999</c:v>
                </c:pt>
                <c:pt idx="185">
                  <c:v>15.182494999999999</c:v>
                </c:pt>
                <c:pt idx="186">
                  <c:v>15.184879</c:v>
                </c:pt>
                <c:pt idx="187">
                  <c:v>15.187263</c:v>
                </c:pt>
                <c:pt idx="188">
                  <c:v>15.187263</c:v>
                </c:pt>
                <c:pt idx="189">
                  <c:v>15.187263</c:v>
                </c:pt>
                <c:pt idx="190">
                  <c:v>15.187263</c:v>
                </c:pt>
                <c:pt idx="191">
                  <c:v>15.187263</c:v>
                </c:pt>
                <c:pt idx="192">
                  <c:v>15.187263</c:v>
                </c:pt>
                <c:pt idx="193">
                  <c:v>15.190244</c:v>
                </c:pt>
                <c:pt idx="194">
                  <c:v>15.191734</c:v>
                </c:pt>
                <c:pt idx="195">
                  <c:v>15.191734</c:v>
                </c:pt>
                <c:pt idx="196">
                  <c:v>15.192031999999999</c:v>
                </c:pt>
                <c:pt idx="197">
                  <c:v>15.192479000000001</c:v>
                </c:pt>
                <c:pt idx="198">
                  <c:v>15.193223</c:v>
                </c:pt>
                <c:pt idx="199">
                  <c:v>15.193223</c:v>
                </c:pt>
                <c:pt idx="200">
                  <c:v>15.193224000000001</c:v>
                </c:pt>
                <c:pt idx="201">
                  <c:v>15.193224000000001</c:v>
                </c:pt>
                <c:pt idx="202">
                  <c:v>15.193224000000001</c:v>
                </c:pt>
                <c:pt idx="203">
                  <c:v>15.193224000000001</c:v>
                </c:pt>
                <c:pt idx="204">
                  <c:v>15.193315999999999</c:v>
                </c:pt>
                <c:pt idx="205">
                  <c:v>15.193315999999999</c:v>
                </c:pt>
                <c:pt idx="206">
                  <c:v>15.193362</c:v>
                </c:pt>
                <c:pt idx="207">
                  <c:v>15.193409000000001</c:v>
                </c:pt>
                <c:pt idx="208">
                  <c:v>15.193409000000001</c:v>
                </c:pt>
                <c:pt idx="209">
                  <c:v>15.193409000000001</c:v>
                </c:pt>
                <c:pt idx="210">
                  <c:v>15.193455999999999</c:v>
                </c:pt>
                <c:pt idx="211">
                  <c:v>15.193479999999999</c:v>
                </c:pt>
                <c:pt idx="212">
                  <c:v>15.193479999999999</c:v>
                </c:pt>
                <c:pt idx="213">
                  <c:v>15.193491</c:v>
                </c:pt>
                <c:pt idx="214">
                  <c:v>15.193491</c:v>
                </c:pt>
                <c:pt idx="215">
                  <c:v>15.193491</c:v>
                </c:pt>
                <c:pt idx="216">
                  <c:v>15.193493999999999</c:v>
                </c:pt>
                <c:pt idx="217">
                  <c:v>15.193497000000001</c:v>
                </c:pt>
                <c:pt idx="218">
                  <c:v>15.193497000000001</c:v>
                </c:pt>
                <c:pt idx="219">
                  <c:v>15.1935</c:v>
                </c:pt>
                <c:pt idx="220">
                  <c:v>15.193502000000001</c:v>
                </c:pt>
                <c:pt idx="221">
                  <c:v>15.193502000000001</c:v>
                </c:pt>
                <c:pt idx="222">
                  <c:v>15.193502000000001</c:v>
                </c:pt>
                <c:pt idx="223">
                  <c:v>15.193502000000001</c:v>
                </c:pt>
                <c:pt idx="224">
                  <c:v>15.193508</c:v>
                </c:pt>
                <c:pt idx="225">
                  <c:v>15.193514</c:v>
                </c:pt>
                <c:pt idx="226">
                  <c:v>15.193514</c:v>
                </c:pt>
                <c:pt idx="227">
                  <c:v>15.193595999999999</c:v>
                </c:pt>
                <c:pt idx="228">
                  <c:v>15.193968999999999</c:v>
                </c:pt>
                <c:pt idx="229">
                  <c:v>15.193968999999999</c:v>
                </c:pt>
                <c:pt idx="230">
                  <c:v>15.199184000000001</c:v>
                </c:pt>
                <c:pt idx="231">
                  <c:v>15.199184000000001</c:v>
                </c:pt>
                <c:pt idx="232">
                  <c:v>15.201568999999999</c:v>
                </c:pt>
                <c:pt idx="233">
                  <c:v>15.201568999999999</c:v>
                </c:pt>
                <c:pt idx="234">
                  <c:v>15.211105</c:v>
                </c:pt>
                <c:pt idx="235">
                  <c:v>15.211105</c:v>
                </c:pt>
                <c:pt idx="236">
                  <c:v>15.220642</c:v>
                </c:pt>
                <c:pt idx="237">
                  <c:v>15.234947</c:v>
                </c:pt>
                <c:pt idx="238">
                  <c:v>15.258789</c:v>
                </c:pt>
                <c:pt idx="239">
                  <c:v>15.258789</c:v>
                </c:pt>
                <c:pt idx="240">
                  <c:v>15.258789</c:v>
                </c:pt>
                <c:pt idx="241">
                  <c:v>15.258789</c:v>
                </c:pt>
                <c:pt idx="242">
                  <c:v>15.258789</c:v>
                </c:pt>
                <c:pt idx="243">
                  <c:v>15.258789</c:v>
                </c:pt>
                <c:pt idx="244">
                  <c:v>15.258789</c:v>
                </c:pt>
                <c:pt idx="245">
                  <c:v>15.258789</c:v>
                </c:pt>
                <c:pt idx="246">
                  <c:v>15.258789</c:v>
                </c:pt>
                <c:pt idx="247">
                  <c:v>15.258789</c:v>
                </c:pt>
                <c:pt idx="248">
                  <c:v>15.258789</c:v>
                </c:pt>
                <c:pt idx="249">
                  <c:v>15.258789</c:v>
                </c:pt>
                <c:pt idx="250">
                  <c:v>15.258789</c:v>
                </c:pt>
                <c:pt idx="251">
                  <c:v>15.354156</c:v>
                </c:pt>
                <c:pt idx="252">
                  <c:v>15.411377</c:v>
                </c:pt>
                <c:pt idx="253">
                  <c:v>15.449524</c:v>
                </c:pt>
                <c:pt idx="254">
                  <c:v>15.449524</c:v>
                </c:pt>
                <c:pt idx="255">
                  <c:v>15.563965</c:v>
                </c:pt>
                <c:pt idx="256">
                  <c:v>15.563965</c:v>
                </c:pt>
                <c:pt idx="257">
                  <c:v>15.640259</c:v>
                </c:pt>
                <c:pt idx="258">
                  <c:v>15.869141000000001</c:v>
                </c:pt>
                <c:pt idx="259">
                  <c:v>15.869141000000001</c:v>
                </c:pt>
                <c:pt idx="260">
                  <c:v>16.021729000000001</c:v>
                </c:pt>
                <c:pt idx="261">
                  <c:v>16.021729000000001</c:v>
                </c:pt>
                <c:pt idx="262">
                  <c:v>16.784668</c:v>
                </c:pt>
                <c:pt idx="263">
                  <c:v>17.089843999999999</c:v>
                </c:pt>
                <c:pt idx="264">
                  <c:v>18.310547</c:v>
                </c:pt>
                <c:pt idx="265">
                  <c:v>18.310547</c:v>
                </c:pt>
                <c:pt idx="266">
                  <c:v>19.53125</c:v>
                </c:pt>
                <c:pt idx="267">
                  <c:v>19.53125</c:v>
                </c:pt>
                <c:pt idx="268">
                  <c:v>19.53125</c:v>
                </c:pt>
                <c:pt idx="269">
                  <c:v>24.414062999999999</c:v>
                </c:pt>
                <c:pt idx="270">
                  <c:v>39.0625</c:v>
                </c:pt>
                <c:pt idx="271">
                  <c:v>48.828125</c:v>
                </c:pt>
                <c:pt idx="272">
                  <c:v>78.125</c:v>
                </c:pt>
                <c:pt idx="273">
                  <c:v>97.65625</c:v>
                </c:pt>
                <c:pt idx="274">
                  <c:v>100</c:v>
                </c:pt>
                <c:pt idx="275">
                  <c:v>156.25</c:v>
                </c:pt>
                <c:pt idx="276">
                  <c:v>195.3125</c:v>
                </c:pt>
                <c:pt idx="277">
                  <c:v>312.5</c:v>
                </c:pt>
                <c:pt idx="278">
                  <c:v>390.625</c:v>
                </c:pt>
                <c:pt idx="279">
                  <c:v>625</c:v>
                </c:pt>
                <c:pt idx="280">
                  <c:v>781.25</c:v>
                </c:pt>
                <c:pt idx="281">
                  <c:v>1000</c:v>
                </c:pt>
                <c:pt idx="282">
                  <c:v>1250</c:v>
                </c:pt>
                <c:pt idx="283">
                  <c:v>1562.5</c:v>
                </c:pt>
                <c:pt idx="284">
                  <c:v>2500</c:v>
                </c:pt>
                <c:pt idx="285">
                  <c:v>3125</c:v>
                </c:pt>
                <c:pt idx="286">
                  <c:v>5000</c:v>
                </c:pt>
                <c:pt idx="287">
                  <c:v>6250</c:v>
                </c:pt>
                <c:pt idx="288">
                  <c:v>7500</c:v>
                </c:pt>
                <c:pt idx="289">
                  <c:v>10000</c:v>
                </c:pt>
                <c:pt idx="290">
                  <c:v>10000</c:v>
                </c:pt>
                <c:pt idx="291">
                  <c:v>10000</c:v>
                </c:pt>
                <c:pt idx="292">
                  <c:v>10000</c:v>
                </c:pt>
                <c:pt idx="293">
                  <c:v>12500</c:v>
                </c:pt>
                <c:pt idx="294">
                  <c:v>12500</c:v>
                </c:pt>
                <c:pt idx="295">
                  <c:v>15000</c:v>
                </c:pt>
                <c:pt idx="296">
                  <c:v>15000</c:v>
                </c:pt>
                <c:pt idx="297">
                  <c:v>25000</c:v>
                </c:pt>
                <c:pt idx="298">
                  <c:v>50000</c:v>
                </c:pt>
                <c:pt idx="299">
                  <c:v>75000</c:v>
                </c:pt>
                <c:pt idx="300">
                  <c:v>100000</c:v>
                </c:pt>
                <c:pt idx="301">
                  <c:v>100000</c:v>
                </c:pt>
                <c:pt idx="302">
                  <c:v>100000</c:v>
                </c:pt>
                <c:pt idx="303">
                  <c:v>125000</c:v>
                </c:pt>
                <c:pt idx="304">
                  <c:v>150000</c:v>
                </c:pt>
                <c:pt idx="305">
                  <c:v>150000</c:v>
                </c:pt>
              </c:numCache>
            </c:numRef>
          </c:xVal>
          <c:yVal>
            <c:numRef>
              <c:f>Sheet1!$D$2:$D$307</c:f>
              <c:numCache>
                <c:formatCode>0.00E+00</c:formatCode>
                <c:ptCount val="306"/>
                <c:pt idx="0">
                  <c:v>6.2870543999999997</c:v>
                </c:pt>
                <c:pt idx="1">
                  <c:v>6.2870543999999997</c:v>
                </c:pt>
                <c:pt idx="2">
                  <c:v>6.2870543999999997</c:v>
                </c:pt>
                <c:pt idx="3">
                  <c:v>7.2835397999999998</c:v>
                </c:pt>
                <c:pt idx="4">
                  <c:v>8.1379061000000004</c:v>
                </c:pt>
                <c:pt idx="5">
                  <c:v>8.9138426000000006</c:v>
                </c:pt>
                <c:pt idx="6">
                  <c:v>9.6386155000000002</c:v>
                </c:pt>
                <c:pt idx="7">
                  <c:v>10.326171</c:v>
                </c:pt>
                <c:pt idx="8">
                  <c:v>10.984622</c:v>
                </c:pt>
                <c:pt idx="9">
                  <c:v>11.619171</c:v>
                </c:pt>
                <c:pt idx="10">
                  <c:v>12.233408000000001</c:v>
                </c:pt>
                <c:pt idx="11">
                  <c:v>12.829953</c:v>
                </c:pt>
                <c:pt idx="12">
                  <c:v>13.410809</c:v>
                </c:pt>
                <c:pt idx="13">
                  <c:v>13.977551999999999</c:v>
                </c:pt>
                <c:pt idx="14">
                  <c:v>14.531463</c:v>
                </c:pt>
                <c:pt idx="15">
                  <c:v>15.073601999999999</c:v>
                </c:pt>
                <c:pt idx="16">
                  <c:v>15.604858</c:v>
                </c:pt>
                <c:pt idx="17">
                  <c:v>16.126000999999999</c:v>
                </c:pt>
                <c:pt idx="18">
                  <c:v>16.637691</c:v>
                </c:pt>
                <c:pt idx="19">
                  <c:v>17.140511</c:v>
                </c:pt>
                <c:pt idx="20">
                  <c:v>17.634969000000002</c:v>
                </c:pt>
                <c:pt idx="21">
                  <c:v>17.634969999999999</c:v>
                </c:pt>
                <c:pt idx="22">
                  <c:v>18.121531999999998</c:v>
                </c:pt>
                <c:pt idx="23">
                  <c:v>18.600598000000002</c:v>
                </c:pt>
                <c:pt idx="24">
                  <c:v>19.072545999999999</c:v>
                </c:pt>
                <c:pt idx="25">
                  <c:v>19.537711999999999</c:v>
                </c:pt>
                <c:pt idx="26">
                  <c:v>19.996395</c:v>
                </c:pt>
                <c:pt idx="27">
                  <c:v>20.448882000000001</c:v>
                </c:pt>
                <c:pt idx="28">
                  <c:v>20.895430999999999</c:v>
                </c:pt>
                <c:pt idx="29">
                  <c:v>21.336278</c:v>
                </c:pt>
                <c:pt idx="30">
                  <c:v>21.771649</c:v>
                </c:pt>
                <c:pt idx="31">
                  <c:v>22.201744000000001</c:v>
                </c:pt>
                <c:pt idx="32">
                  <c:v>22.626760000000001</c:v>
                </c:pt>
                <c:pt idx="33">
                  <c:v>23.046873999999999</c:v>
                </c:pt>
                <c:pt idx="34">
                  <c:v>23.462250000000001</c:v>
                </c:pt>
                <c:pt idx="35">
                  <c:v>23.873049999999999</c:v>
                </c:pt>
                <c:pt idx="36">
                  <c:v>24.279420999999999</c:v>
                </c:pt>
                <c:pt idx="37">
                  <c:v>24.681502999999999</c:v>
                </c:pt>
                <c:pt idx="38">
                  <c:v>25.079426999999999</c:v>
                </c:pt>
                <c:pt idx="39">
                  <c:v>25.473314999999999</c:v>
                </c:pt>
                <c:pt idx="40">
                  <c:v>25.863287</c:v>
                </c:pt>
                <c:pt idx="41">
                  <c:v>26.249461</c:v>
                </c:pt>
                <c:pt idx="42">
                  <c:v>26.631934000000001</c:v>
                </c:pt>
                <c:pt idx="43">
                  <c:v>27.010808000000001</c:v>
                </c:pt>
                <c:pt idx="44">
                  <c:v>27.386188000000001</c:v>
                </c:pt>
                <c:pt idx="45">
                  <c:v>27.758158999999999</c:v>
                </c:pt>
                <c:pt idx="46">
                  <c:v>28.126804</c:v>
                </c:pt>
                <c:pt idx="47">
                  <c:v>28.492215999999999</c:v>
                </c:pt>
                <c:pt idx="48">
                  <c:v>28.854472000000001</c:v>
                </c:pt>
                <c:pt idx="49">
                  <c:v>29.213649</c:v>
                </c:pt>
                <c:pt idx="50">
                  <c:v>29.569821000000001</c:v>
                </c:pt>
                <c:pt idx="51">
                  <c:v>29.923055000000002</c:v>
                </c:pt>
                <c:pt idx="52">
                  <c:v>30.273422</c:v>
                </c:pt>
                <c:pt idx="53">
                  <c:v>30.620985999999998</c:v>
                </c:pt>
                <c:pt idx="54">
                  <c:v>30.965803999999999</c:v>
                </c:pt>
                <c:pt idx="55">
                  <c:v>31.307946999999999</c:v>
                </c:pt>
                <c:pt idx="56">
                  <c:v>31.647468</c:v>
                </c:pt>
                <c:pt idx="57">
                  <c:v>31.984421999999999</c:v>
                </c:pt>
                <c:pt idx="58">
                  <c:v>32.318859000000003</c:v>
                </c:pt>
                <c:pt idx="59">
                  <c:v>32.650835999999998</c:v>
                </c:pt>
                <c:pt idx="60">
                  <c:v>32.980404</c:v>
                </c:pt>
                <c:pt idx="61">
                  <c:v>33.307605000000002</c:v>
                </c:pt>
                <c:pt idx="62">
                  <c:v>33.632489</c:v>
                </c:pt>
                <c:pt idx="63">
                  <c:v>33.955106000000001</c:v>
                </c:pt>
                <c:pt idx="64">
                  <c:v>34.275489999999998</c:v>
                </c:pt>
                <c:pt idx="65">
                  <c:v>34.593694999999997</c:v>
                </c:pt>
                <c:pt idx="66">
                  <c:v>34.909747000000003</c:v>
                </c:pt>
                <c:pt idx="67">
                  <c:v>35.223699000000003</c:v>
                </c:pt>
                <c:pt idx="68">
                  <c:v>35.535580000000003</c:v>
                </c:pt>
                <c:pt idx="69">
                  <c:v>35.845435000000002</c:v>
                </c:pt>
                <c:pt idx="70">
                  <c:v>36.153295</c:v>
                </c:pt>
                <c:pt idx="71">
                  <c:v>36.459195000000001</c:v>
                </c:pt>
                <c:pt idx="72">
                  <c:v>36.763171999999997</c:v>
                </c:pt>
                <c:pt idx="73">
                  <c:v>37.065255000000001</c:v>
                </c:pt>
                <c:pt idx="74">
                  <c:v>37.365481000000003</c:v>
                </c:pt>
                <c:pt idx="75">
                  <c:v>37.663874999999997</c:v>
                </c:pt>
                <c:pt idx="76">
                  <c:v>37.960473999999998</c:v>
                </c:pt>
                <c:pt idx="77">
                  <c:v>38.255298000000003</c:v>
                </c:pt>
                <c:pt idx="78">
                  <c:v>38.548386000000001</c:v>
                </c:pt>
                <c:pt idx="79">
                  <c:v>38.839762</c:v>
                </c:pt>
                <c:pt idx="80">
                  <c:v>39.129447999999996</c:v>
                </c:pt>
                <c:pt idx="81">
                  <c:v>39.417478000000003</c:v>
                </c:pt>
                <c:pt idx="82">
                  <c:v>39.703874999999996</c:v>
                </c:pt>
                <c:pt idx="83">
                  <c:v>39.988661</c:v>
                </c:pt>
                <c:pt idx="84">
                  <c:v>40.271861000000001</c:v>
                </c:pt>
                <c:pt idx="85">
                  <c:v>40.553510000000003</c:v>
                </c:pt>
                <c:pt idx="86">
                  <c:v>40.83361</c:v>
                </c:pt>
                <c:pt idx="87">
                  <c:v>41.112198999999997</c:v>
                </c:pt>
                <c:pt idx="88">
                  <c:v>41.389299999999999</c:v>
                </c:pt>
                <c:pt idx="89">
                  <c:v>41.664926999999999</c:v>
                </c:pt>
                <c:pt idx="90">
                  <c:v>41.939100000000003</c:v>
                </c:pt>
                <c:pt idx="91">
                  <c:v>42.211848000000003</c:v>
                </c:pt>
                <c:pt idx="92">
                  <c:v>42.483184999999999</c:v>
                </c:pt>
                <c:pt idx="93">
                  <c:v>42.753127999999997</c:v>
                </c:pt>
                <c:pt idx="94">
                  <c:v>43.021703000000002</c:v>
                </c:pt>
                <c:pt idx="95">
                  <c:v>43.288927000000001</c:v>
                </c:pt>
                <c:pt idx="96">
                  <c:v>43.554817999999997</c:v>
                </c:pt>
                <c:pt idx="97">
                  <c:v>43.819384999999997</c:v>
                </c:pt>
                <c:pt idx="98">
                  <c:v>44.082661999999999</c:v>
                </c:pt>
                <c:pt idx="99">
                  <c:v>44.344655000000003</c:v>
                </c:pt>
                <c:pt idx="100">
                  <c:v>44.605378999999999</c:v>
                </c:pt>
                <c:pt idx="101">
                  <c:v>44.864857999999998</c:v>
                </c:pt>
                <c:pt idx="102" formatCode="General">
                  <c:v>66.330652000000001</c:v>
                </c:pt>
                <c:pt idx="103">
                  <c:v>166.46256</c:v>
                </c:pt>
                <c:pt idx="104">
                  <c:v>166.46256</c:v>
                </c:pt>
                <c:pt idx="105">
                  <c:v>202.13682</c:v>
                </c:pt>
                <c:pt idx="106">
                  <c:v>208.52812</c:v>
                </c:pt>
                <c:pt idx="107">
                  <c:v>208.52812</c:v>
                </c:pt>
                <c:pt idx="108">
                  <c:v>232.49630999999999</c:v>
                </c:pt>
                <c:pt idx="109">
                  <c:v>232.49630999999999</c:v>
                </c:pt>
                <c:pt idx="110">
                  <c:v>232.49630999999999</c:v>
                </c:pt>
                <c:pt idx="111">
                  <c:v>232.49630999999999</c:v>
                </c:pt>
                <c:pt idx="112">
                  <c:v>243.74131</c:v>
                </c:pt>
                <c:pt idx="113">
                  <c:v>246.49159</c:v>
                </c:pt>
                <c:pt idx="114">
                  <c:v>246.49159</c:v>
                </c:pt>
                <c:pt idx="115">
                  <c:v>253.27289999999999</c:v>
                </c:pt>
                <c:pt idx="116">
                  <c:v>254.61398</c:v>
                </c:pt>
                <c:pt idx="117">
                  <c:v>254.61398</c:v>
                </c:pt>
                <c:pt idx="118">
                  <c:v>254.61398</c:v>
                </c:pt>
                <c:pt idx="119">
                  <c:v>254.61398</c:v>
                </c:pt>
                <c:pt idx="120">
                  <c:v>254.61398</c:v>
                </c:pt>
                <c:pt idx="121">
                  <c:v>256.61662000000001</c:v>
                </c:pt>
                <c:pt idx="122">
                  <c:v>256.61662000000001</c:v>
                </c:pt>
                <c:pt idx="123">
                  <c:v>257.28183000000001</c:v>
                </c:pt>
                <c:pt idx="124">
                  <c:v>258.27751000000001</c:v>
                </c:pt>
                <c:pt idx="125">
                  <c:v>258.27751000000001</c:v>
                </c:pt>
                <c:pt idx="126">
                  <c:v>258.27751000000001</c:v>
                </c:pt>
                <c:pt idx="127">
                  <c:v>258.60885000000002</c:v>
                </c:pt>
                <c:pt idx="128">
                  <c:v>258.60885000000002</c:v>
                </c:pt>
                <c:pt idx="129">
                  <c:v>258.69164999999998</c:v>
                </c:pt>
                <c:pt idx="130">
                  <c:v>258.93991</c:v>
                </c:pt>
                <c:pt idx="131">
                  <c:v>258.93991</c:v>
                </c:pt>
                <c:pt idx="132">
                  <c:v>259.10532000000001</c:v>
                </c:pt>
                <c:pt idx="133">
                  <c:v>259.10532000000001</c:v>
                </c:pt>
                <c:pt idx="134">
                  <c:v>259.10532000000001</c:v>
                </c:pt>
                <c:pt idx="135">
                  <c:v>259.10532000000001</c:v>
                </c:pt>
                <c:pt idx="136">
                  <c:v>259.10532000000001</c:v>
                </c:pt>
                <c:pt idx="137">
                  <c:v>259.18799999999999</c:v>
                </c:pt>
                <c:pt idx="138">
                  <c:v>259.18799999999999</c:v>
                </c:pt>
                <c:pt idx="139">
                  <c:v>259.20866000000001</c:v>
                </c:pt>
                <c:pt idx="140">
                  <c:v>259.22933999999998</c:v>
                </c:pt>
                <c:pt idx="141">
                  <c:v>259.24999000000003</c:v>
                </c:pt>
                <c:pt idx="142">
                  <c:v>259.24999000000003</c:v>
                </c:pt>
                <c:pt idx="143">
                  <c:v>259.25517000000002</c:v>
                </c:pt>
                <c:pt idx="144">
                  <c:v>259.25517000000002</c:v>
                </c:pt>
                <c:pt idx="145">
                  <c:v>259.25774999999999</c:v>
                </c:pt>
                <c:pt idx="146">
                  <c:v>259.25774999999999</c:v>
                </c:pt>
                <c:pt idx="147">
                  <c:v>259.25774999999999</c:v>
                </c:pt>
                <c:pt idx="148" formatCode="General">
                  <c:v>259.25774999999999</c:v>
                </c:pt>
                <c:pt idx="149" formatCode="General">
                  <c:v>259.25774999999999</c:v>
                </c:pt>
                <c:pt idx="150" formatCode="General">
                  <c:v>259.25774999999999</c:v>
                </c:pt>
                <c:pt idx="151" formatCode="General">
                  <c:v>259.25774999999999</c:v>
                </c:pt>
                <c:pt idx="152" formatCode="General">
                  <c:v>259.25779</c:v>
                </c:pt>
                <c:pt idx="153" formatCode="General">
                  <c:v>259.25781999999998</c:v>
                </c:pt>
                <c:pt idx="154" formatCode="General">
                  <c:v>259.25781999999998</c:v>
                </c:pt>
                <c:pt idx="155" formatCode="General">
                  <c:v>259.25783000000001</c:v>
                </c:pt>
                <c:pt idx="156" formatCode="General">
                  <c:v>259.25783000000001</c:v>
                </c:pt>
                <c:pt idx="157" formatCode="General">
                  <c:v>259.25783000000001</c:v>
                </c:pt>
                <c:pt idx="158" formatCode="General">
                  <c:v>259.25783000000001</c:v>
                </c:pt>
                <c:pt idx="159" formatCode="General">
                  <c:v>259.25783000000001</c:v>
                </c:pt>
                <c:pt idx="160" formatCode="General">
                  <c:v>259.25783000000001</c:v>
                </c:pt>
                <c:pt idx="161" formatCode="General">
                  <c:v>259.25783000000001</c:v>
                </c:pt>
                <c:pt idx="162" formatCode="General">
                  <c:v>259.25783999999999</c:v>
                </c:pt>
                <c:pt idx="163" formatCode="General">
                  <c:v>259.25783999999999</c:v>
                </c:pt>
                <c:pt idx="164" formatCode="General">
                  <c:v>259.25783999999999</c:v>
                </c:pt>
                <c:pt idx="165" formatCode="General">
                  <c:v>259.25785000000002</c:v>
                </c:pt>
                <c:pt idx="166" formatCode="General">
                  <c:v>259.25785000000002</c:v>
                </c:pt>
                <c:pt idx="167" formatCode="General">
                  <c:v>259.25785000000002</c:v>
                </c:pt>
                <c:pt idx="168" formatCode="General">
                  <c:v>259.25788999999997</c:v>
                </c:pt>
                <c:pt idx="169" formatCode="General">
                  <c:v>259.25788999999997</c:v>
                </c:pt>
                <c:pt idx="170" formatCode="General">
                  <c:v>259.25792000000001</c:v>
                </c:pt>
                <c:pt idx="171" formatCode="General">
                  <c:v>259.25792000000001</c:v>
                </c:pt>
                <c:pt idx="172" formatCode="General">
                  <c:v>259.25806999999998</c:v>
                </c:pt>
                <c:pt idx="173">
                  <c:v>259.25839999999999</c:v>
                </c:pt>
                <c:pt idx="174">
                  <c:v>259.25839999999999</c:v>
                </c:pt>
                <c:pt idx="175">
                  <c:v>259.25903</c:v>
                </c:pt>
                <c:pt idx="176">
                  <c:v>259.26033000000001</c:v>
                </c:pt>
                <c:pt idx="177">
                  <c:v>259.26033000000001</c:v>
                </c:pt>
                <c:pt idx="178">
                  <c:v>259.26033000000001</c:v>
                </c:pt>
                <c:pt idx="179">
                  <c:v>259.26033000000001</c:v>
                </c:pt>
                <c:pt idx="180">
                  <c:v>259.27064999999999</c:v>
                </c:pt>
                <c:pt idx="181">
                  <c:v>259.27064999999999</c:v>
                </c:pt>
                <c:pt idx="182">
                  <c:v>259.27064999999999</c:v>
                </c:pt>
                <c:pt idx="183">
                  <c:v>259.27064999999999</c:v>
                </c:pt>
                <c:pt idx="184">
                  <c:v>259.27064999999999</c:v>
                </c:pt>
                <c:pt idx="185">
                  <c:v>259.27064999999999</c:v>
                </c:pt>
                <c:pt idx="186">
                  <c:v>259.29131999999998</c:v>
                </c:pt>
                <c:pt idx="187">
                  <c:v>259.31198999999998</c:v>
                </c:pt>
                <c:pt idx="188">
                  <c:v>259.31198999999998</c:v>
                </c:pt>
                <c:pt idx="189">
                  <c:v>259.31198999999998</c:v>
                </c:pt>
                <c:pt idx="190">
                  <c:v>259.31198999999998</c:v>
                </c:pt>
                <c:pt idx="191">
                  <c:v>259.31198999999998</c:v>
                </c:pt>
                <c:pt idx="192">
                  <c:v>259.31198999999998</c:v>
                </c:pt>
                <c:pt idx="193">
                  <c:v>259.33780999999999</c:v>
                </c:pt>
                <c:pt idx="194">
                  <c:v>259.35073999999997</c:v>
                </c:pt>
                <c:pt idx="195">
                  <c:v>259.35073999999997</c:v>
                </c:pt>
                <c:pt idx="196">
                  <c:v>259.35332</c:v>
                </c:pt>
                <c:pt idx="197">
                  <c:v>259.35719</c:v>
                </c:pt>
                <c:pt idx="198">
                  <c:v>259.36362000000003</c:v>
                </c:pt>
                <c:pt idx="199">
                  <c:v>259.36362000000003</c:v>
                </c:pt>
                <c:pt idx="200">
                  <c:v>259.36363999999998</c:v>
                </c:pt>
                <c:pt idx="201">
                  <c:v>259.36363999999998</c:v>
                </c:pt>
                <c:pt idx="202">
                  <c:v>259.36363999999998</c:v>
                </c:pt>
                <c:pt idx="203">
                  <c:v>259.36363999999998</c:v>
                </c:pt>
                <c:pt idx="204">
                  <c:v>259.36444</c:v>
                </c:pt>
                <c:pt idx="205">
                  <c:v>259.36444</c:v>
                </c:pt>
                <c:pt idx="206">
                  <c:v>259.36484000000002</c:v>
                </c:pt>
                <c:pt idx="207">
                  <c:v>259.36525</c:v>
                </c:pt>
                <c:pt idx="208">
                  <c:v>259.36525</c:v>
                </c:pt>
                <c:pt idx="209">
                  <c:v>259.36525</c:v>
                </c:pt>
                <c:pt idx="210">
                  <c:v>259.36563999999998</c:v>
                </c:pt>
                <c:pt idx="211">
                  <c:v>259.36586</c:v>
                </c:pt>
                <c:pt idx="212">
                  <c:v>259.36586</c:v>
                </c:pt>
                <c:pt idx="213">
                  <c:v>259.36595</c:v>
                </c:pt>
                <c:pt idx="214">
                  <c:v>259.36595</c:v>
                </c:pt>
                <c:pt idx="215">
                  <c:v>259.36595</c:v>
                </c:pt>
                <c:pt idx="216">
                  <c:v>259.36597</c:v>
                </c:pt>
                <c:pt idx="217">
                  <c:v>259.36601000000002</c:v>
                </c:pt>
                <c:pt idx="218">
                  <c:v>259.36601000000002</c:v>
                </c:pt>
                <c:pt idx="219">
                  <c:v>259.36604</c:v>
                </c:pt>
                <c:pt idx="220">
                  <c:v>259.36606</c:v>
                </c:pt>
                <c:pt idx="221">
                  <c:v>259.36606</c:v>
                </c:pt>
                <c:pt idx="222">
                  <c:v>259.36606</c:v>
                </c:pt>
                <c:pt idx="223">
                  <c:v>259.36606</c:v>
                </c:pt>
                <c:pt idx="224">
                  <c:v>259.36610999999999</c:v>
                </c:pt>
                <c:pt idx="225">
                  <c:v>259.36615999999998</c:v>
                </c:pt>
                <c:pt idx="226">
                  <c:v>259.36615999999998</c:v>
                </c:pt>
                <c:pt idx="227">
                  <c:v>259.36685</c:v>
                </c:pt>
                <c:pt idx="228">
                  <c:v>259.37009999999998</c:v>
                </c:pt>
                <c:pt idx="229">
                  <c:v>259.37009999999998</c:v>
                </c:pt>
                <c:pt idx="230">
                  <c:v>259.41529000000003</c:v>
                </c:pt>
                <c:pt idx="231">
                  <c:v>259.41529000000003</c:v>
                </c:pt>
                <c:pt idx="232">
                  <c:v>259.43594999999999</c:v>
                </c:pt>
                <c:pt idx="233">
                  <c:v>259.43594999999999</c:v>
                </c:pt>
                <c:pt idx="234">
                  <c:v>259.51853999999997</c:v>
                </c:pt>
                <c:pt idx="235">
                  <c:v>259.51853999999997</c:v>
                </c:pt>
                <c:pt idx="236">
                  <c:v>259.60115999999999</c:v>
                </c:pt>
                <c:pt idx="237">
                  <c:v>259.72501999999997</c:v>
                </c:pt>
                <c:pt idx="238">
                  <c:v>259.93137000000002</c:v>
                </c:pt>
                <c:pt idx="239">
                  <c:v>259.93137000000002</c:v>
                </c:pt>
                <c:pt idx="240">
                  <c:v>259.93137000000002</c:v>
                </c:pt>
                <c:pt idx="241">
                  <c:v>259.93137000000002</c:v>
                </c:pt>
                <c:pt idx="242">
                  <c:v>259.93137000000002</c:v>
                </c:pt>
                <c:pt idx="243">
                  <c:v>259.93137000000002</c:v>
                </c:pt>
                <c:pt idx="244">
                  <c:v>259.93137000000002</c:v>
                </c:pt>
                <c:pt idx="245">
                  <c:v>259.93137000000002</c:v>
                </c:pt>
                <c:pt idx="246">
                  <c:v>259.93137000000002</c:v>
                </c:pt>
                <c:pt idx="247">
                  <c:v>259.93137000000002</c:v>
                </c:pt>
                <c:pt idx="248">
                  <c:v>259.93137000000002</c:v>
                </c:pt>
                <c:pt idx="249">
                  <c:v>259.93137000000002</c:v>
                </c:pt>
                <c:pt idx="250">
                  <c:v>259.93137000000002</c:v>
                </c:pt>
                <c:pt idx="251">
                  <c:v>260.75573000000003</c:v>
                </c:pt>
                <c:pt idx="252">
                  <c:v>261.24952000000002</c:v>
                </c:pt>
                <c:pt idx="253">
                  <c:v>261.57839000000001</c:v>
                </c:pt>
                <c:pt idx="254">
                  <c:v>261.57839000000001</c:v>
                </c:pt>
                <c:pt idx="255">
                  <c:v>262.5634</c:v>
                </c:pt>
                <c:pt idx="256">
                  <c:v>262.5634</c:v>
                </c:pt>
                <c:pt idx="257">
                  <c:v>263.21874000000003</c:v>
                </c:pt>
                <c:pt idx="258">
                  <c:v>265.17865</c:v>
                </c:pt>
                <c:pt idx="259">
                  <c:v>265.17865</c:v>
                </c:pt>
                <c:pt idx="260">
                  <c:v>266.48023000000001</c:v>
                </c:pt>
                <c:pt idx="261">
                  <c:v>266.48023000000001</c:v>
                </c:pt>
                <c:pt idx="262">
                  <c:v>272.93088999999998</c:v>
                </c:pt>
                <c:pt idx="263">
                  <c:v>275.48592000000002</c:v>
                </c:pt>
                <c:pt idx="264">
                  <c:v>285.57619999999997</c:v>
                </c:pt>
                <c:pt idx="265">
                  <c:v>285.57619999999997</c:v>
                </c:pt>
                <c:pt idx="266">
                  <c:v>295.48216000000002</c:v>
                </c:pt>
                <c:pt idx="267">
                  <c:v>295.48216000000002</c:v>
                </c:pt>
                <c:pt idx="268">
                  <c:v>295.48216000000002</c:v>
                </c:pt>
                <c:pt idx="269">
                  <c:v>333.73502000000002</c:v>
                </c:pt>
                <c:pt idx="270">
                  <c:v>441.97122000000002</c:v>
                </c:pt>
                <c:pt idx="271">
                  <c:v>512.16492000000005</c:v>
                </c:pt>
                <c:pt idx="272">
                  <c:v>722.08609000000001</c:v>
                </c:pt>
                <c:pt idx="273">
                  <c:v>863.27784999999994</c:v>
                </c:pt>
                <c:pt idx="274">
                  <c:v>880.30633999999998</c:v>
                </c:pt>
                <c:pt idx="275">
                  <c:v>1293.7793999999999</c:v>
                </c:pt>
                <c:pt idx="276">
                  <c:v>1584.8631</c:v>
                </c:pt>
                <c:pt idx="277">
                  <c:v>2465.1768000000002</c:v>
                </c:pt>
                <c:pt idx="278">
                  <c:v>3051.0437999999999</c:v>
                </c:pt>
                <c:pt idx="279">
                  <c:v>4775.7825999999995</c:v>
                </c:pt>
                <c:pt idx="280">
                  <c:v>5889.1018999999997</c:v>
                </c:pt>
                <c:pt idx="281">
                  <c:v>7395.4117999999999</c:v>
                </c:pt>
                <c:pt idx="282">
                  <c:v>9045.4372000000003</c:v>
                </c:pt>
                <c:pt idx="283">
                  <c:v>11010.716</c:v>
                </c:pt>
                <c:pt idx="284">
                  <c:v>16375.096</c:v>
                </c:pt>
                <c:pt idx="285">
                  <c:v>19596.663</c:v>
                </c:pt>
                <c:pt idx="286">
                  <c:v>28001.627</c:v>
                </c:pt>
                <c:pt idx="287">
                  <c:v>32781.069000000003</c:v>
                </c:pt>
                <c:pt idx="288">
                  <c:v>37037.866999999998</c:v>
                </c:pt>
                <c:pt idx="289">
                  <c:v>44292.688000000002</c:v>
                </c:pt>
                <c:pt idx="290">
                  <c:v>44292.688000000002</c:v>
                </c:pt>
                <c:pt idx="291">
                  <c:v>44292.688000000002</c:v>
                </c:pt>
                <c:pt idx="292">
                  <c:v>44292.688000000002</c:v>
                </c:pt>
                <c:pt idx="293">
                  <c:v>50238.826999999997</c:v>
                </c:pt>
                <c:pt idx="294">
                  <c:v>50238.826999999997</c:v>
                </c:pt>
                <c:pt idx="295">
                  <c:v>55193.976999999999</c:v>
                </c:pt>
                <c:pt idx="296">
                  <c:v>55193.976999999999</c:v>
                </c:pt>
                <c:pt idx="297">
                  <c:v>68770.63</c:v>
                </c:pt>
                <c:pt idx="298">
                  <c:v>84226.894</c:v>
                </c:pt>
                <c:pt idx="299">
                  <c:v>90988.517999999996</c:v>
                </c:pt>
                <c:pt idx="300">
                  <c:v>94775.281000000003</c:v>
                </c:pt>
                <c:pt idx="301">
                  <c:v>94775.281000000003</c:v>
                </c:pt>
                <c:pt idx="302">
                  <c:v>94775.281000000003</c:v>
                </c:pt>
                <c:pt idx="303">
                  <c:v>97195.375</c:v>
                </c:pt>
                <c:pt idx="304">
                  <c:v>98875.284</c:v>
                </c:pt>
                <c:pt idx="305">
                  <c:v>98875.284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390840"/>
        <c:axId val="318782648"/>
      </c:scatterChart>
      <c:scatterChart>
        <c:scatterStyle val="lineMarker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delta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Sheet1!$A$2:$A$307</c:f>
              <c:numCache>
                <c:formatCode>0.00E+00</c:formatCode>
                <c:ptCount val="306"/>
                <c:pt idx="0">
                  <c:v>9.9999997999999993E-3</c:v>
                </c:pt>
                <c:pt idx="1">
                  <c:v>9.9999997999999993E-3</c:v>
                </c:pt>
                <c:pt idx="2">
                  <c:v>9.9999997999999993E-3</c:v>
                </c:pt>
                <c:pt idx="3">
                  <c:v>1.4999999999999999E-2</c:v>
                </c:pt>
                <c:pt idx="4">
                  <c:v>0.02</c:v>
                </c:pt>
                <c:pt idx="5">
                  <c:v>2.4999998999999998E-2</c:v>
                </c:pt>
                <c:pt idx="6">
                  <c:v>2.9999997E-2</c:v>
                </c:pt>
                <c:pt idx="7">
                  <c:v>3.4999995999999998E-2</c:v>
                </c:pt>
                <c:pt idx="8">
                  <c:v>3.9999995000000003E-2</c:v>
                </c:pt>
                <c:pt idx="9">
                  <c:v>4.4999994000000001E-2</c:v>
                </c:pt>
                <c:pt idx="10">
                  <c:v>4.9999993E-2</c:v>
                </c:pt>
                <c:pt idx="11">
                  <c:v>5.4999991999999998E-2</c:v>
                </c:pt>
                <c:pt idx="12">
                  <c:v>5.9999991000000003E-2</c:v>
                </c:pt>
                <c:pt idx="13">
                  <c:v>6.4999989999999994E-2</c:v>
                </c:pt>
                <c:pt idx="14">
                  <c:v>6.9999992999999996E-2</c:v>
                </c:pt>
                <c:pt idx="15">
                  <c:v>7.4999995999999999E-2</c:v>
                </c:pt>
                <c:pt idx="16">
                  <c:v>7.9999998000000003E-2</c:v>
                </c:pt>
                <c:pt idx="17">
                  <c:v>8.5000001000000006E-2</c:v>
                </c:pt>
                <c:pt idx="18">
                  <c:v>9.0000003999999995E-2</c:v>
                </c:pt>
                <c:pt idx="19">
                  <c:v>9.5000005999999998E-2</c:v>
                </c:pt>
                <c:pt idx="20">
                  <c:v>0.1</c:v>
                </c:pt>
                <c:pt idx="21">
                  <c:v>0.10000001</c:v>
                </c:pt>
                <c:pt idx="22">
                  <c:v>0.10500001</c:v>
                </c:pt>
                <c:pt idx="23">
                  <c:v>0.11000001</c:v>
                </c:pt>
                <c:pt idx="24">
                  <c:v>0.11500001999999999</c:v>
                </c:pt>
                <c:pt idx="25">
                  <c:v>0.12000002</c:v>
                </c:pt>
                <c:pt idx="26">
                  <c:v>0.12500000999999999</c:v>
                </c:pt>
                <c:pt idx="27">
                  <c:v>0.13000001</c:v>
                </c:pt>
                <c:pt idx="28">
                  <c:v>0.13500001</c:v>
                </c:pt>
                <c:pt idx="29">
                  <c:v>0.14000000000000001</c:v>
                </c:pt>
                <c:pt idx="30">
                  <c:v>0.14499999999999999</c:v>
                </c:pt>
                <c:pt idx="31">
                  <c:v>0.14999999</c:v>
                </c:pt>
                <c:pt idx="32">
                  <c:v>0.15499999</c:v>
                </c:pt>
                <c:pt idx="33">
                  <c:v>0.15999998000000001</c:v>
                </c:pt>
                <c:pt idx="34">
                  <c:v>0.16499997999999999</c:v>
                </c:pt>
                <c:pt idx="35">
                  <c:v>0.16999997</c:v>
                </c:pt>
                <c:pt idx="36">
                  <c:v>0.17499997</c:v>
                </c:pt>
                <c:pt idx="37">
                  <c:v>0.17999995999999999</c:v>
                </c:pt>
                <c:pt idx="38">
                  <c:v>0.18499995999999999</c:v>
                </c:pt>
                <c:pt idx="39">
                  <c:v>0.18999995</c:v>
                </c:pt>
                <c:pt idx="40">
                  <c:v>0.19499995000000001</c:v>
                </c:pt>
                <c:pt idx="41">
                  <c:v>0.19999993999999999</c:v>
                </c:pt>
                <c:pt idx="42">
                  <c:v>0.20499993999999999</c:v>
                </c:pt>
                <c:pt idx="43">
                  <c:v>0.20999993</c:v>
                </c:pt>
                <c:pt idx="44">
                  <c:v>0.21499993000000001</c:v>
                </c:pt>
                <c:pt idx="45">
                  <c:v>0.21999991999999999</c:v>
                </c:pt>
                <c:pt idx="46">
                  <c:v>0.22499991999999999</c:v>
                </c:pt>
                <c:pt idx="47">
                  <c:v>0.22999991</c:v>
                </c:pt>
                <c:pt idx="48">
                  <c:v>0.23499991000000001</c:v>
                </c:pt>
                <c:pt idx="49">
                  <c:v>0.23999991000000001</c:v>
                </c:pt>
                <c:pt idx="50">
                  <c:v>0.24499989999999999</c:v>
                </c:pt>
                <c:pt idx="51">
                  <c:v>0.2499999</c:v>
                </c:pt>
                <c:pt idx="52">
                  <c:v>0.25499991</c:v>
                </c:pt>
                <c:pt idx="53">
                  <c:v>0.25999990000000001</c:v>
                </c:pt>
                <c:pt idx="54">
                  <c:v>0.26499990000000001</c:v>
                </c:pt>
                <c:pt idx="55">
                  <c:v>0.26999989000000002</c:v>
                </c:pt>
                <c:pt idx="56">
                  <c:v>0.27499989000000002</c:v>
                </c:pt>
                <c:pt idx="57">
                  <c:v>0.27999987999999998</c:v>
                </c:pt>
                <c:pt idx="58">
                  <c:v>0.28499987999999998</c:v>
                </c:pt>
                <c:pt idx="59">
                  <c:v>0.28999986999999999</c:v>
                </c:pt>
                <c:pt idx="60">
                  <c:v>0.29499987</c:v>
                </c:pt>
                <c:pt idx="61">
                  <c:v>0.29999986000000001</c:v>
                </c:pt>
                <c:pt idx="62">
                  <c:v>0.30499986000000001</c:v>
                </c:pt>
                <c:pt idx="63">
                  <c:v>0.30999985000000002</c:v>
                </c:pt>
                <c:pt idx="64">
                  <c:v>0.31499985000000003</c:v>
                </c:pt>
                <c:pt idx="65">
                  <c:v>0.31999983999999998</c:v>
                </c:pt>
                <c:pt idx="66">
                  <c:v>0.32499983999999998</c:v>
                </c:pt>
                <c:pt idx="67">
                  <c:v>0.32999982999999999</c:v>
                </c:pt>
                <c:pt idx="68">
                  <c:v>0.33499983</c:v>
                </c:pt>
                <c:pt idx="69">
                  <c:v>0.33999982000000001</c:v>
                </c:pt>
                <c:pt idx="70">
                  <c:v>0.34499982000000001</c:v>
                </c:pt>
                <c:pt idx="71">
                  <c:v>0.34999982000000002</c:v>
                </c:pt>
                <c:pt idx="72">
                  <c:v>0.35499981000000003</c:v>
                </c:pt>
                <c:pt idx="73">
                  <c:v>0.35999980999999998</c:v>
                </c:pt>
                <c:pt idx="74">
                  <c:v>0.36499979999999999</c:v>
                </c:pt>
                <c:pt idx="75">
                  <c:v>0.36999979999999999</c:v>
                </c:pt>
                <c:pt idx="76">
                  <c:v>0.37499979</c:v>
                </c:pt>
                <c:pt idx="77">
                  <c:v>0.37999979</c:v>
                </c:pt>
                <c:pt idx="78">
                  <c:v>0.38499978000000001</c:v>
                </c:pt>
                <c:pt idx="79">
                  <c:v>0.38999978000000002</c:v>
                </c:pt>
                <c:pt idx="80">
                  <c:v>0.39499976999999997</c:v>
                </c:pt>
                <c:pt idx="81">
                  <c:v>0.39999976999999998</c:v>
                </c:pt>
                <c:pt idx="82">
                  <c:v>0.40499975999999999</c:v>
                </c:pt>
                <c:pt idx="83">
                  <c:v>0.40999975999999999</c:v>
                </c:pt>
                <c:pt idx="84">
                  <c:v>0.41499975</c:v>
                </c:pt>
                <c:pt idx="85">
                  <c:v>0.41999975000000001</c:v>
                </c:pt>
                <c:pt idx="86">
                  <c:v>0.42499974000000001</c:v>
                </c:pt>
                <c:pt idx="87">
                  <c:v>0.42999974000000002</c:v>
                </c:pt>
                <c:pt idx="88">
                  <c:v>0.43499972999999997</c:v>
                </c:pt>
                <c:pt idx="89">
                  <c:v>0.43999972999999998</c:v>
                </c:pt>
                <c:pt idx="90">
                  <c:v>0.44499971999999999</c:v>
                </c:pt>
                <c:pt idx="91">
                  <c:v>0.44999971999999999</c:v>
                </c:pt>
                <c:pt idx="92">
                  <c:v>0.45499972</c:v>
                </c:pt>
                <c:pt idx="93">
                  <c:v>0.45999971000000001</c:v>
                </c:pt>
                <c:pt idx="94">
                  <c:v>0.46499971000000001</c:v>
                </c:pt>
                <c:pt idx="95">
                  <c:v>0.46999970000000002</c:v>
                </c:pt>
                <c:pt idx="96">
                  <c:v>0.47499970000000002</c:v>
                </c:pt>
                <c:pt idx="97">
                  <c:v>0.47999968999999998</c:v>
                </c:pt>
                <c:pt idx="98">
                  <c:v>0.48499968999999998</c:v>
                </c:pt>
                <c:pt idx="99">
                  <c:v>0.48999967999999999</c:v>
                </c:pt>
                <c:pt idx="100">
                  <c:v>0.49499968</c:v>
                </c:pt>
                <c:pt idx="101">
                  <c:v>0.49999967000000001</c:v>
                </c:pt>
                <c:pt idx="102" formatCode="General">
                  <c:v>1</c:v>
                </c:pt>
                <c:pt idx="103">
                  <c:v>6.1035155999999997</c:v>
                </c:pt>
                <c:pt idx="104">
                  <c:v>6.1035155999999997</c:v>
                </c:pt>
                <c:pt idx="105">
                  <c:v>9.1552734000000004</c:v>
                </c:pt>
                <c:pt idx="106">
                  <c:v>9.765625</c:v>
                </c:pt>
                <c:pt idx="107">
                  <c:v>9.765625</c:v>
                </c:pt>
                <c:pt idx="108">
                  <c:v>12.207031000000001</c:v>
                </c:pt>
                <c:pt idx="109">
                  <c:v>12.207031000000001</c:v>
                </c:pt>
                <c:pt idx="110">
                  <c:v>12.207031000000001</c:v>
                </c:pt>
                <c:pt idx="111">
                  <c:v>12.207031000000001</c:v>
                </c:pt>
                <c:pt idx="112">
                  <c:v>13.427733999999999</c:v>
                </c:pt>
                <c:pt idx="113">
                  <c:v>13.73291</c:v>
                </c:pt>
                <c:pt idx="114">
                  <c:v>13.73291</c:v>
                </c:pt>
                <c:pt idx="115">
                  <c:v>14.495850000000001</c:v>
                </c:pt>
                <c:pt idx="116">
                  <c:v>14.648438000000001</c:v>
                </c:pt>
                <c:pt idx="117">
                  <c:v>14.648438000000001</c:v>
                </c:pt>
                <c:pt idx="118">
                  <c:v>14.648438000000001</c:v>
                </c:pt>
                <c:pt idx="119">
                  <c:v>14.648438000000001</c:v>
                </c:pt>
                <c:pt idx="120">
                  <c:v>14.648438000000001</c:v>
                </c:pt>
                <c:pt idx="121">
                  <c:v>14.877319</c:v>
                </c:pt>
                <c:pt idx="122">
                  <c:v>14.877319</c:v>
                </c:pt>
                <c:pt idx="123">
                  <c:v>14.953613000000001</c:v>
                </c:pt>
                <c:pt idx="124">
                  <c:v>15.068054</c:v>
                </c:pt>
                <c:pt idx="125">
                  <c:v>15.068054</c:v>
                </c:pt>
                <c:pt idx="126">
                  <c:v>15.068054</c:v>
                </c:pt>
                <c:pt idx="127">
                  <c:v>15.106201</c:v>
                </c:pt>
                <c:pt idx="128">
                  <c:v>15.106201</c:v>
                </c:pt>
                <c:pt idx="129">
                  <c:v>15.115738</c:v>
                </c:pt>
                <c:pt idx="130">
                  <c:v>15.144348000000001</c:v>
                </c:pt>
                <c:pt idx="131">
                  <c:v>15.144348000000001</c:v>
                </c:pt>
                <c:pt idx="132">
                  <c:v>15.163422000000001</c:v>
                </c:pt>
                <c:pt idx="133">
                  <c:v>15.163422000000001</c:v>
                </c:pt>
                <c:pt idx="134">
                  <c:v>15.163422000000001</c:v>
                </c:pt>
                <c:pt idx="135">
                  <c:v>15.163422000000001</c:v>
                </c:pt>
                <c:pt idx="136">
                  <c:v>15.163422000000001</c:v>
                </c:pt>
                <c:pt idx="137">
                  <c:v>15.172958</c:v>
                </c:pt>
                <c:pt idx="138">
                  <c:v>15.172958</c:v>
                </c:pt>
                <c:pt idx="139">
                  <c:v>15.175343</c:v>
                </c:pt>
                <c:pt idx="140">
                  <c:v>15.177727000000001</c:v>
                </c:pt>
                <c:pt idx="141">
                  <c:v>15.180111</c:v>
                </c:pt>
                <c:pt idx="142">
                  <c:v>15.180111</c:v>
                </c:pt>
                <c:pt idx="143">
                  <c:v>15.180707</c:v>
                </c:pt>
                <c:pt idx="144">
                  <c:v>15.180707</c:v>
                </c:pt>
                <c:pt idx="145">
                  <c:v>15.181005000000001</c:v>
                </c:pt>
                <c:pt idx="146">
                  <c:v>15.181005000000001</c:v>
                </c:pt>
                <c:pt idx="147">
                  <c:v>15.181005000000001</c:v>
                </c:pt>
                <c:pt idx="148" formatCode="General">
                  <c:v>15.181005000000001</c:v>
                </c:pt>
                <c:pt idx="149" formatCode="General">
                  <c:v>15.181005000000001</c:v>
                </c:pt>
                <c:pt idx="150" formatCode="General">
                  <c:v>15.181005000000001</c:v>
                </c:pt>
                <c:pt idx="151" formatCode="General">
                  <c:v>15.181005000000001</c:v>
                </c:pt>
                <c:pt idx="152" formatCode="General">
                  <c:v>15.181010000000001</c:v>
                </c:pt>
                <c:pt idx="153" formatCode="General">
                  <c:v>15.181013999999999</c:v>
                </c:pt>
                <c:pt idx="154" formatCode="General">
                  <c:v>15.181013999999999</c:v>
                </c:pt>
                <c:pt idx="155" formatCode="General">
                  <c:v>15.181015</c:v>
                </c:pt>
                <c:pt idx="156" formatCode="General">
                  <c:v>15.181015</c:v>
                </c:pt>
                <c:pt idx="157" formatCode="General">
                  <c:v>15.181015</c:v>
                </c:pt>
                <c:pt idx="158" formatCode="General">
                  <c:v>15.181015</c:v>
                </c:pt>
                <c:pt idx="159" formatCode="General">
                  <c:v>15.181015</c:v>
                </c:pt>
                <c:pt idx="160" formatCode="General">
                  <c:v>15.181015</c:v>
                </c:pt>
                <c:pt idx="161" formatCode="General">
                  <c:v>15.181015</c:v>
                </c:pt>
                <c:pt idx="162" formatCode="General">
                  <c:v>15.181016</c:v>
                </c:pt>
                <c:pt idx="163" formatCode="General">
                  <c:v>15.181016</c:v>
                </c:pt>
                <c:pt idx="164" formatCode="General">
                  <c:v>15.181016</c:v>
                </c:pt>
                <c:pt idx="165" formatCode="General">
                  <c:v>15.181017000000001</c:v>
                </c:pt>
                <c:pt idx="166" formatCode="General">
                  <c:v>15.181017000000001</c:v>
                </c:pt>
                <c:pt idx="167" formatCode="General">
                  <c:v>15.181018</c:v>
                </c:pt>
                <c:pt idx="168" formatCode="General">
                  <c:v>15.18102</c:v>
                </c:pt>
                <c:pt idx="169" formatCode="General">
                  <c:v>15.18102</c:v>
                </c:pt>
                <c:pt idx="170" formatCode="General">
                  <c:v>15.181025</c:v>
                </c:pt>
                <c:pt idx="171" formatCode="General">
                  <c:v>15.181025</c:v>
                </c:pt>
                <c:pt idx="172" formatCode="General">
                  <c:v>15.181043000000001</c:v>
                </c:pt>
                <c:pt idx="173">
                  <c:v>15.18108</c:v>
                </c:pt>
                <c:pt idx="174">
                  <c:v>15.18108</c:v>
                </c:pt>
                <c:pt idx="175">
                  <c:v>15.181153999999999</c:v>
                </c:pt>
                <c:pt idx="176">
                  <c:v>15.181303</c:v>
                </c:pt>
                <c:pt idx="177">
                  <c:v>15.181303</c:v>
                </c:pt>
                <c:pt idx="178">
                  <c:v>15.181303</c:v>
                </c:pt>
                <c:pt idx="179">
                  <c:v>15.181303</c:v>
                </c:pt>
                <c:pt idx="180">
                  <c:v>15.182494999999999</c:v>
                </c:pt>
                <c:pt idx="181">
                  <c:v>15.182494999999999</c:v>
                </c:pt>
                <c:pt idx="182">
                  <c:v>15.182494999999999</c:v>
                </c:pt>
                <c:pt idx="183">
                  <c:v>15.182494999999999</c:v>
                </c:pt>
                <c:pt idx="184">
                  <c:v>15.182494999999999</c:v>
                </c:pt>
                <c:pt idx="185">
                  <c:v>15.182494999999999</c:v>
                </c:pt>
                <c:pt idx="186">
                  <c:v>15.184879</c:v>
                </c:pt>
                <c:pt idx="187">
                  <c:v>15.187263</c:v>
                </c:pt>
                <c:pt idx="188">
                  <c:v>15.187263</c:v>
                </c:pt>
                <c:pt idx="189">
                  <c:v>15.187263</c:v>
                </c:pt>
                <c:pt idx="190">
                  <c:v>15.187263</c:v>
                </c:pt>
                <c:pt idx="191">
                  <c:v>15.187263</c:v>
                </c:pt>
                <c:pt idx="192">
                  <c:v>15.187263</c:v>
                </c:pt>
                <c:pt idx="193">
                  <c:v>15.190244</c:v>
                </c:pt>
                <c:pt idx="194">
                  <c:v>15.191734</c:v>
                </c:pt>
                <c:pt idx="195">
                  <c:v>15.191734</c:v>
                </c:pt>
                <c:pt idx="196">
                  <c:v>15.192031999999999</c:v>
                </c:pt>
                <c:pt idx="197">
                  <c:v>15.192479000000001</c:v>
                </c:pt>
                <c:pt idx="198">
                  <c:v>15.193223</c:v>
                </c:pt>
                <c:pt idx="199">
                  <c:v>15.193223</c:v>
                </c:pt>
                <c:pt idx="200">
                  <c:v>15.193224000000001</c:v>
                </c:pt>
                <c:pt idx="201">
                  <c:v>15.193224000000001</c:v>
                </c:pt>
                <c:pt idx="202">
                  <c:v>15.193224000000001</c:v>
                </c:pt>
                <c:pt idx="203">
                  <c:v>15.193224000000001</c:v>
                </c:pt>
                <c:pt idx="204">
                  <c:v>15.193315999999999</c:v>
                </c:pt>
                <c:pt idx="205">
                  <c:v>15.193315999999999</c:v>
                </c:pt>
                <c:pt idx="206">
                  <c:v>15.193362</c:v>
                </c:pt>
                <c:pt idx="207">
                  <c:v>15.193409000000001</c:v>
                </c:pt>
                <c:pt idx="208">
                  <c:v>15.193409000000001</c:v>
                </c:pt>
                <c:pt idx="209">
                  <c:v>15.193409000000001</c:v>
                </c:pt>
                <c:pt idx="210">
                  <c:v>15.193455999999999</c:v>
                </c:pt>
                <c:pt idx="211">
                  <c:v>15.193479999999999</c:v>
                </c:pt>
                <c:pt idx="212">
                  <c:v>15.193479999999999</c:v>
                </c:pt>
                <c:pt idx="213">
                  <c:v>15.193491</c:v>
                </c:pt>
                <c:pt idx="214">
                  <c:v>15.193491</c:v>
                </c:pt>
                <c:pt idx="215">
                  <c:v>15.193491</c:v>
                </c:pt>
                <c:pt idx="216">
                  <c:v>15.193493999999999</c:v>
                </c:pt>
                <c:pt idx="217">
                  <c:v>15.193497000000001</c:v>
                </c:pt>
                <c:pt idx="218">
                  <c:v>15.193497000000001</c:v>
                </c:pt>
                <c:pt idx="219">
                  <c:v>15.1935</c:v>
                </c:pt>
                <c:pt idx="220">
                  <c:v>15.193502000000001</c:v>
                </c:pt>
                <c:pt idx="221">
                  <c:v>15.193502000000001</c:v>
                </c:pt>
                <c:pt idx="222">
                  <c:v>15.193502000000001</c:v>
                </c:pt>
                <c:pt idx="223">
                  <c:v>15.193502000000001</c:v>
                </c:pt>
                <c:pt idx="224">
                  <c:v>15.193508</c:v>
                </c:pt>
                <c:pt idx="225">
                  <c:v>15.193514</c:v>
                </c:pt>
                <c:pt idx="226">
                  <c:v>15.193514</c:v>
                </c:pt>
                <c:pt idx="227">
                  <c:v>15.193595999999999</c:v>
                </c:pt>
                <c:pt idx="228">
                  <c:v>15.193968999999999</c:v>
                </c:pt>
                <c:pt idx="229">
                  <c:v>15.193968999999999</c:v>
                </c:pt>
                <c:pt idx="230">
                  <c:v>15.199184000000001</c:v>
                </c:pt>
                <c:pt idx="231">
                  <c:v>15.199184000000001</c:v>
                </c:pt>
                <c:pt idx="232">
                  <c:v>15.201568999999999</c:v>
                </c:pt>
                <c:pt idx="233">
                  <c:v>15.201568999999999</c:v>
                </c:pt>
                <c:pt idx="234">
                  <c:v>15.211105</c:v>
                </c:pt>
                <c:pt idx="235">
                  <c:v>15.211105</c:v>
                </c:pt>
                <c:pt idx="236">
                  <c:v>15.220642</c:v>
                </c:pt>
                <c:pt idx="237">
                  <c:v>15.234947</c:v>
                </c:pt>
                <c:pt idx="238">
                  <c:v>15.258789</c:v>
                </c:pt>
                <c:pt idx="239">
                  <c:v>15.258789</c:v>
                </c:pt>
                <c:pt idx="240">
                  <c:v>15.258789</c:v>
                </c:pt>
                <c:pt idx="241">
                  <c:v>15.258789</c:v>
                </c:pt>
                <c:pt idx="242">
                  <c:v>15.258789</c:v>
                </c:pt>
                <c:pt idx="243">
                  <c:v>15.258789</c:v>
                </c:pt>
                <c:pt idx="244">
                  <c:v>15.258789</c:v>
                </c:pt>
                <c:pt idx="245">
                  <c:v>15.258789</c:v>
                </c:pt>
                <c:pt idx="246">
                  <c:v>15.258789</c:v>
                </c:pt>
                <c:pt idx="247">
                  <c:v>15.258789</c:v>
                </c:pt>
                <c:pt idx="248">
                  <c:v>15.258789</c:v>
                </c:pt>
                <c:pt idx="249">
                  <c:v>15.258789</c:v>
                </c:pt>
                <c:pt idx="250">
                  <c:v>15.258789</c:v>
                </c:pt>
                <c:pt idx="251">
                  <c:v>15.354156</c:v>
                </c:pt>
                <c:pt idx="252">
                  <c:v>15.411377</c:v>
                </c:pt>
                <c:pt idx="253">
                  <c:v>15.449524</c:v>
                </c:pt>
                <c:pt idx="254">
                  <c:v>15.449524</c:v>
                </c:pt>
                <c:pt idx="255">
                  <c:v>15.563965</c:v>
                </c:pt>
                <c:pt idx="256">
                  <c:v>15.563965</c:v>
                </c:pt>
                <c:pt idx="257">
                  <c:v>15.640259</c:v>
                </c:pt>
                <c:pt idx="258">
                  <c:v>15.869141000000001</c:v>
                </c:pt>
                <c:pt idx="259">
                  <c:v>15.869141000000001</c:v>
                </c:pt>
                <c:pt idx="260">
                  <c:v>16.021729000000001</c:v>
                </c:pt>
                <c:pt idx="261">
                  <c:v>16.021729000000001</c:v>
                </c:pt>
                <c:pt idx="262">
                  <c:v>16.784668</c:v>
                </c:pt>
                <c:pt idx="263">
                  <c:v>17.089843999999999</c:v>
                </c:pt>
                <c:pt idx="264">
                  <c:v>18.310547</c:v>
                </c:pt>
                <c:pt idx="265">
                  <c:v>18.310547</c:v>
                </c:pt>
                <c:pt idx="266">
                  <c:v>19.53125</c:v>
                </c:pt>
                <c:pt idx="267">
                  <c:v>19.53125</c:v>
                </c:pt>
                <c:pt idx="268">
                  <c:v>19.53125</c:v>
                </c:pt>
                <c:pt idx="269">
                  <c:v>24.414062999999999</c:v>
                </c:pt>
                <c:pt idx="270">
                  <c:v>39.0625</c:v>
                </c:pt>
                <c:pt idx="271">
                  <c:v>48.828125</c:v>
                </c:pt>
                <c:pt idx="272">
                  <c:v>78.125</c:v>
                </c:pt>
                <c:pt idx="273">
                  <c:v>97.65625</c:v>
                </c:pt>
                <c:pt idx="274">
                  <c:v>100</c:v>
                </c:pt>
                <c:pt idx="275">
                  <c:v>156.25</c:v>
                </c:pt>
                <c:pt idx="276">
                  <c:v>195.3125</c:v>
                </c:pt>
                <c:pt idx="277">
                  <c:v>312.5</c:v>
                </c:pt>
                <c:pt idx="278">
                  <c:v>390.625</c:v>
                </c:pt>
                <c:pt idx="279">
                  <c:v>625</c:v>
                </c:pt>
                <c:pt idx="280">
                  <c:v>781.25</c:v>
                </c:pt>
                <c:pt idx="281">
                  <c:v>1000</c:v>
                </c:pt>
                <c:pt idx="282">
                  <c:v>1250</c:v>
                </c:pt>
                <c:pt idx="283">
                  <c:v>1562.5</c:v>
                </c:pt>
                <c:pt idx="284">
                  <c:v>2500</c:v>
                </c:pt>
                <c:pt idx="285">
                  <c:v>3125</c:v>
                </c:pt>
                <c:pt idx="286">
                  <c:v>5000</c:v>
                </c:pt>
                <c:pt idx="287">
                  <c:v>6250</c:v>
                </c:pt>
                <c:pt idx="288">
                  <c:v>7500</c:v>
                </c:pt>
                <c:pt idx="289">
                  <c:v>10000</c:v>
                </c:pt>
                <c:pt idx="290">
                  <c:v>10000</c:v>
                </c:pt>
                <c:pt idx="291">
                  <c:v>10000</c:v>
                </c:pt>
                <c:pt idx="292">
                  <c:v>10000</c:v>
                </c:pt>
                <c:pt idx="293">
                  <c:v>12500</c:v>
                </c:pt>
                <c:pt idx="294">
                  <c:v>12500</c:v>
                </c:pt>
                <c:pt idx="295">
                  <c:v>15000</c:v>
                </c:pt>
                <c:pt idx="296">
                  <c:v>15000</c:v>
                </c:pt>
                <c:pt idx="297">
                  <c:v>25000</c:v>
                </c:pt>
                <c:pt idx="298">
                  <c:v>50000</c:v>
                </c:pt>
                <c:pt idx="299">
                  <c:v>75000</c:v>
                </c:pt>
                <c:pt idx="300">
                  <c:v>100000</c:v>
                </c:pt>
                <c:pt idx="301">
                  <c:v>100000</c:v>
                </c:pt>
                <c:pt idx="302">
                  <c:v>100000</c:v>
                </c:pt>
                <c:pt idx="303">
                  <c:v>125000</c:v>
                </c:pt>
                <c:pt idx="304">
                  <c:v>150000</c:v>
                </c:pt>
                <c:pt idx="305">
                  <c:v>150000</c:v>
                </c:pt>
              </c:numCache>
            </c:numRef>
          </c:xVal>
          <c:yVal>
            <c:numRef>
              <c:f>Sheet1!$C$2:$C$307</c:f>
              <c:numCache>
                <c:formatCode>General</c:formatCode>
                <c:ptCount val="306"/>
                <c:pt idx="0">
                  <c:v>4.3991787999999996</c:v>
                </c:pt>
                <c:pt idx="1">
                  <c:v>4.3991787999999996</c:v>
                </c:pt>
                <c:pt idx="2">
                  <c:v>4.3991787999999996</c:v>
                </c:pt>
                <c:pt idx="3">
                  <c:v>3.8285041999999998</c:v>
                </c:pt>
                <c:pt idx="4">
                  <c:v>3.4828432</c:v>
                </c:pt>
                <c:pt idx="5">
                  <c:v>3.2397265000000002</c:v>
                </c:pt>
                <c:pt idx="6">
                  <c:v>3.0543225000000001</c:v>
                </c:pt>
                <c:pt idx="7">
                  <c:v>2.9056785999999999</c:v>
                </c:pt>
                <c:pt idx="8">
                  <c:v>2.7824024000000001</c:v>
                </c:pt>
                <c:pt idx="9">
                  <c:v>2.6776338000000002</c:v>
                </c:pt>
                <c:pt idx="10">
                  <c:v>2.5869301</c:v>
                </c:pt>
                <c:pt idx="11">
                  <c:v>2.5072530999999998</c:v>
                </c:pt>
                <c:pt idx="12">
                  <c:v>2.4364363</c:v>
                </c:pt>
                <c:pt idx="13">
                  <c:v>2.3728818</c:v>
                </c:pt>
                <c:pt idx="14">
                  <c:v>2.3153790999999999</c:v>
                </c:pt>
                <c:pt idx="15">
                  <c:v>2.2629896999999999</c:v>
                </c:pt>
                <c:pt idx="16">
                  <c:v>2.2149722000000001</c:v>
                </c:pt>
                <c:pt idx="17">
                  <c:v>2.1707312999999999</c:v>
                </c:pt>
                <c:pt idx="18">
                  <c:v>2.1297817999999999</c:v>
                </c:pt>
                <c:pt idx="19">
                  <c:v>2.0917235999999999</c:v>
                </c:pt>
                <c:pt idx="20">
                  <c:v>2.0562233999999999</c:v>
                </c:pt>
                <c:pt idx="21">
                  <c:v>2.0562233000000001</c:v>
                </c:pt>
                <c:pt idx="22">
                  <c:v>2.0229998</c:v>
                </c:pt>
                <c:pt idx="23">
                  <c:v>1.9918146000000001</c:v>
                </c:pt>
                <c:pt idx="24">
                  <c:v>1.9624633</c:v>
                </c:pt>
                <c:pt idx="25">
                  <c:v>1.9347698</c:v>
                </c:pt>
                <c:pt idx="26">
                  <c:v>1.9085812</c:v>
                </c:pt>
                <c:pt idx="27">
                  <c:v>1.8837638999999999</c:v>
                </c:pt>
                <c:pt idx="28">
                  <c:v>1.8602008000000001</c:v>
                </c:pt>
                <c:pt idx="29">
                  <c:v>1.8377885</c:v>
                </c:pt>
                <c:pt idx="30">
                  <c:v>1.8164353</c:v>
                </c:pt>
                <c:pt idx="31">
                  <c:v>1.7960596</c:v>
                </c:pt>
                <c:pt idx="32">
                  <c:v>1.7765886</c:v>
                </c:pt>
                <c:pt idx="33">
                  <c:v>1.7579567</c:v>
                </c:pt>
                <c:pt idx="34">
                  <c:v>1.7401051000000001</c:v>
                </c:pt>
                <c:pt idx="35">
                  <c:v>1.7229806999999999</c:v>
                </c:pt>
                <c:pt idx="36">
                  <c:v>1.7065352</c:v>
                </c:pt>
                <c:pt idx="37">
                  <c:v>1.6907249</c:v>
                </c:pt>
                <c:pt idx="38">
                  <c:v>1.6755097999999999</c:v>
                </c:pt>
                <c:pt idx="39">
                  <c:v>1.6608537000000001</c:v>
                </c:pt>
                <c:pt idx="40">
                  <c:v>1.6467229999999999</c:v>
                </c:pt>
                <c:pt idx="41">
                  <c:v>1.6330872999999999</c:v>
                </c:pt>
                <c:pt idx="42">
                  <c:v>1.6199184</c:v>
                </c:pt>
                <c:pt idx="43">
                  <c:v>1.6071903999999999</c:v>
                </c:pt>
                <c:pt idx="44">
                  <c:v>1.5948793000000001</c:v>
                </c:pt>
                <c:pt idx="45">
                  <c:v>1.5829629000000001</c:v>
                </c:pt>
                <c:pt idx="46">
                  <c:v>1.5714208999999999</c:v>
                </c:pt>
                <c:pt idx="47">
                  <c:v>1.5602341</c:v>
                </c:pt>
                <c:pt idx="48">
                  <c:v>1.5493847999999999</c:v>
                </c:pt>
                <c:pt idx="49">
                  <c:v>1.5388565999999999</c:v>
                </c:pt>
                <c:pt idx="50">
                  <c:v>1.528634</c:v>
                </c:pt>
                <c:pt idx="51">
                  <c:v>1.5187027</c:v>
                </c:pt>
                <c:pt idx="52">
                  <c:v>1.5090493</c:v>
                </c:pt>
                <c:pt idx="53">
                  <c:v>1.4996611</c:v>
                </c:pt>
                <c:pt idx="54">
                  <c:v>1.4905265000000001</c:v>
                </c:pt>
                <c:pt idx="55">
                  <c:v>1.4816343999999999</c:v>
                </c:pt>
                <c:pt idx="56">
                  <c:v>1.4729743</c:v>
                </c:pt>
                <c:pt idx="57">
                  <c:v>1.4645364999999999</c:v>
                </c:pt>
                <c:pt idx="58">
                  <c:v>1.4563117000000001</c:v>
                </c:pt>
                <c:pt idx="59">
                  <c:v>1.4482912999999999</c:v>
                </c:pt>
                <c:pt idx="60">
                  <c:v>1.4404671</c:v>
                </c:pt>
                <c:pt idx="61">
                  <c:v>1.4328312999999999</c:v>
                </c:pt>
                <c:pt idx="62">
                  <c:v>1.4253766999999999</c:v>
                </c:pt>
                <c:pt idx="63">
                  <c:v>1.4180961999999999</c:v>
                </c:pt>
                <c:pt idx="64">
                  <c:v>1.4109834000000001</c:v>
                </c:pt>
                <c:pt idx="65">
                  <c:v>1.4040319000000001</c:v>
                </c:pt>
                <c:pt idx="66">
                  <c:v>1.3972359999999999</c:v>
                </c:pt>
                <c:pt idx="67">
                  <c:v>1.39059</c:v>
                </c:pt>
                <c:pt idx="68">
                  <c:v>1.3840885000000001</c:v>
                </c:pt>
                <c:pt idx="69">
                  <c:v>1.3777265999999999</c:v>
                </c:pt>
                <c:pt idx="70">
                  <c:v>1.3714993</c:v>
                </c:pt>
                <c:pt idx="71">
                  <c:v>1.3654021999999999</c:v>
                </c:pt>
                <c:pt idx="72">
                  <c:v>1.3594307000000001</c:v>
                </c:pt>
                <c:pt idx="73">
                  <c:v>1.3535809000000001</c:v>
                </c:pt>
                <c:pt idx="74">
                  <c:v>1.3478486000000001</c:v>
                </c:pt>
                <c:pt idx="75">
                  <c:v>1.34223</c:v>
                </c:pt>
                <c:pt idx="76">
                  <c:v>1.3367217</c:v>
                </c:pt>
                <c:pt idx="77">
                  <c:v>1.3313200000000001</c:v>
                </c:pt>
                <c:pt idx="78">
                  <c:v>1.3260216</c:v>
                </c:pt>
                <c:pt idx="79">
                  <c:v>1.3208234000000001</c:v>
                </c:pt>
                <c:pt idx="80">
                  <c:v>1.3157224000000001</c:v>
                </c:pt>
                <c:pt idx="81">
                  <c:v>1.3107156</c:v>
                </c:pt>
                <c:pt idx="82">
                  <c:v>1.3058002</c:v>
                </c:pt>
                <c:pt idx="83">
                  <c:v>1.3009735</c:v>
                </c:pt>
                <c:pt idx="84">
                  <c:v>1.2962331</c:v>
                </c:pt>
                <c:pt idx="85">
                  <c:v>1.2915763</c:v>
                </c:pt>
                <c:pt idx="86">
                  <c:v>1.2870007999999999</c:v>
                </c:pt>
                <c:pt idx="87">
                  <c:v>1.2825044999999999</c:v>
                </c:pt>
                <c:pt idx="88">
                  <c:v>1.2780849000000001</c:v>
                </c:pt>
                <c:pt idx="89">
                  <c:v>1.2737400999999999</c:v>
                </c:pt>
                <c:pt idx="90">
                  <c:v>1.2694681000000001</c:v>
                </c:pt>
                <c:pt idx="91">
                  <c:v>1.2652668</c:v>
                </c:pt>
                <c:pt idx="92">
                  <c:v>1.2611344</c:v>
                </c:pt>
                <c:pt idx="93">
                  <c:v>1.2570692000000001</c:v>
                </c:pt>
                <c:pt idx="94">
                  <c:v>1.2530692000000001</c:v>
                </c:pt>
                <c:pt idx="95">
                  <c:v>1.2491329</c:v>
                </c:pt>
                <c:pt idx="96">
                  <c:v>1.2452586999999999</c:v>
                </c:pt>
                <c:pt idx="97">
                  <c:v>1.2414449000000001</c:v>
                </c:pt>
                <c:pt idx="98">
                  <c:v>1.2376901</c:v>
                </c:pt>
                <c:pt idx="99">
                  <c:v>1.2339928</c:v>
                </c:pt>
                <c:pt idx="100">
                  <c:v>1.2303516000000001</c:v>
                </c:pt>
                <c:pt idx="101">
                  <c:v>1.2267650999999999</c:v>
                </c:pt>
                <c:pt idx="102">
                  <c:v>1.0200666</c:v>
                </c:pt>
                <c:pt idx="103">
                  <c:v>0.76171173999999997</c:v>
                </c:pt>
                <c:pt idx="104">
                  <c:v>0.76171173999999997</c:v>
                </c:pt>
                <c:pt idx="105">
                  <c:v>0.73957023</c:v>
                </c:pt>
                <c:pt idx="106">
                  <c:v>0.73682497000000002</c:v>
                </c:pt>
                <c:pt idx="107">
                  <c:v>0.73682497000000002</c:v>
                </c:pt>
                <c:pt idx="108">
                  <c:v>0.72877208999999998</c:v>
                </c:pt>
                <c:pt idx="109">
                  <c:v>0.72877208999999998</c:v>
                </c:pt>
                <c:pt idx="110">
                  <c:v>0.72877208999999998</c:v>
                </c:pt>
                <c:pt idx="111">
                  <c:v>0.72877208999999998</c:v>
                </c:pt>
                <c:pt idx="112">
                  <c:v>0.72596369999999999</c:v>
                </c:pt>
                <c:pt idx="113">
                  <c:v>0.72535296999999999</c:v>
                </c:pt>
                <c:pt idx="114">
                  <c:v>0.72535296999999999</c:v>
                </c:pt>
                <c:pt idx="115">
                  <c:v>0.72396141000000003</c:v>
                </c:pt>
                <c:pt idx="116">
                  <c:v>0.72370438999999998</c:v>
                </c:pt>
                <c:pt idx="117">
                  <c:v>0.72370438999999998</c:v>
                </c:pt>
                <c:pt idx="118">
                  <c:v>0.72370438999999998</c:v>
                </c:pt>
                <c:pt idx="119">
                  <c:v>0.72370438999999998</c:v>
                </c:pt>
                <c:pt idx="120">
                  <c:v>0.72370438999999998</c:v>
                </c:pt>
                <c:pt idx="121">
                  <c:v>0.72333115999999997</c:v>
                </c:pt>
                <c:pt idx="122">
                  <c:v>0.72333115999999997</c:v>
                </c:pt>
                <c:pt idx="123">
                  <c:v>0.72320993</c:v>
                </c:pt>
                <c:pt idx="124">
                  <c:v>0.72303099000000004</c:v>
                </c:pt>
                <c:pt idx="125">
                  <c:v>0.72303099000000004</c:v>
                </c:pt>
                <c:pt idx="126">
                  <c:v>0.72303099000000004</c:v>
                </c:pt>
                <c:pt idx="127">
                  <c:v>0.72297210999999995</c:v>
                </c:pt>
                <c:pt idx="128">
                  <c:v>0.72297210999999995</c:v>
                </c:pt>
                <c:pt idx="129">
                  <c:v>0.72295745</c:v>
                </c:pt>
                <c:pt idx="130">
                  <c:v>0.72291360000000005</c:v>
                </c:pt>
                <c:pt idx="131">
                  <c:v>0.72291360000000005</c:v>
                </c:pt>
                <c:pt idx="132">
                  <c:v>0.72288448999999999</c:v>
                </c:pt>
                <c:pt idx="133">
                  <c:v>0.72288448999999999</c:v>
                </c:pt>
                <c:pt idx="134">
                  <c:v>0.72288448999999999</c:v>
                </c:pt>
                <c:pt idx="135">
                  <c:v>0.72288448999999999</c:v>
                </c:pt>
                <c:pt idx="136">
                  <c:v>0.72288448999999999</c:v>
                </c:pt>
                <c:pt idx="137">
                  <c:v>0.72286996000000003</c:v>
                </c:pt>
                <c:pt idx="138">
                  <c:v>0.72286996000000003</c:v>
                </c:pt>
                <c:pt idx="139">
                  <c:v>0.72286634000000005</c:v>
                </c:pt>
                <c:pt idx="140">
                  <c:v>0.72286271000000002</c:v>
                </c:pt>
                <c:pt idx="141">
                  <c:v>0.72285909000000004</c:v>
                </c:pt>
                <c:pt idx="142">
                  <c:v>0.72285909000000004</c:v>
                </c:pt>
                <c:pt idx="143">
                  <c:v>0.72285818000000002</c:v>
                </c:pt>
                <c:pt idx="144">
                  <c:v>0.72285818000000002</c:v>
                </c:pt>
                <c:pt idx="145">
                  <c:v>0.72285772999999998</c:v>
                </c:pt>
                <c:pt idx="146">
                  <c:v>0.72285772999999998</c:v>
                </c:pt>
                <c:pt idx="147">
                  <c:v>0.72285772999999998</c:v>
                </c:pt>
                <c:pt idx="148">
                  <c:v>0.72285772999999998</c:v>
                </c:pt>
                <c:pt idx="149">
                  <c:v>0.72285772999999998</c:v>
                </c:pt>
                <c:pt idx="150">
                  <c:v>0.72285772999999998</c:v>
                </c:pt>
                <c:pt idx="151">
                  <c:v>0.72285772999999998</c:v>
                </c:pt>
                <c:pt idx="152">
                  <c:v>0.72285772000000004</c:v>
                </c:pt>
                <c:pt idx="153">
                  <c:v>0.72285772000000004</c:v>
                </c:pt>
                <c:pt idx="154">
                  <c:v>0.72285772000000004</c:v>
                </c:pt>
                <c:pt idx="155">
                  <c:v>0.72285772000000004</c:v>
                </c:pt>
                <c:pt idx="156">
                  <c:v>0.72285772000000004</c:v>
                </c:pt>
                <c:pt idx="157">
                  <c:v>0.72285772000000004</c:v>
                </c:pt>
                <c:pt idx="158">
                  <c:v>0.72285772000000004</c:v>
                </c:pt>
                <c:pt idx="159">
                  <c:v>0.72285772000000004</c:v>
                </c:pt>
                <c:pt idx="160">
                  <c:v>0.72285772000000004</c:v>
                </c:pt>
                <c:pt idx="161">
                  <c:v>0.72285772000000004</c:v>
                </c:pt>
                <c:pt idx="162">
                  <c:v>0.72285770999999999</c:v>
                </c:pt>
                <c:pt idx="163">
                  <c:v>0.72285770999999999</c:v>
                </c:pt>
                <c:pt idx="164">
                  <c:v>0.72285770999999999</c:v>
                </c:pt>
                <c:pt idx="165">
                  <c:v>0.72285770999999999</c:v>
                </c:pt>
                <c:pt idx="166">
                  <c:v>0.72285770999999999</c:v>
                </c:pt>
                <c:pt idx="167">
                  <c:v>0.72285770999999999</c:v>
                </c:pt>
                <c:pt idx="168">
                  <c:v>0.72285770999999999</c:v>
                </c:pt>
                <c:pt idx="169">
                  <c:v>0.72285770999999999</c:v>
                </c:pt>
                <c:pt idx="170">
                  <c:v>0.72285770000000005</c:v>
                </c:pt>
                <c:pt idx="171">
                  <c:v>0.72285770000000005</c:v>
                </c:pt>
                <c:pt idx="172">
                  <c:v>0.72285767000000001</c:v>
                </c:pt>
                <c:pt idx="173">
                  <c:v>0.72285761999999998</c:v>
                </c:pt>
                <c:pt idx="174">
                  <c:v>0.72285761999999998</c:v>
                </c:pt>
                <c:pt idx="175">
                  <c:v>0.72285750000000004</c:v>
                </c:pt>
                <c:pt idx="176">
                  <c:v>0.72285728000000005</c:v>
                </c:pt>
                <c:pt idx="177">
                  <c:v>0.72285728000000005</c:v>
                </c:pt>
                <c:pt idx="178">
                  <c:v>0.72285728000000005</c:v>
                </c:pt>
                <c:pt idx="179">
                  <c:v>0.72285728000000005</c:v>
                </c:pt>
                <c:pt idx="180">
                  <c:v>0.72285547000000006</c:v>
                </c:pt>
                <c:pt idx="181">
                  <c:v>0.72285547000000006</c:v>
                </c:pt>
                <c:pt idx="182">
                  <c:v>0.72285547000000006</c:v>
                </c:pt>
                <c:pt idx="183">
                  <c:v>0.72285547000000006</c:v>
                </c:pt>
                <c:pt idx="184">
                  <c:v>0.72285547000000006</c:v>
                </c:pt>
                <c:pt idx="185">
                  <c:v>0.72285547000000006</c:v>
                </c:pt>
                <c:pt idx="186">
                  <c:v>0.72285184999999996</c:v>
                </c:pt>
                <c:pt idx="187">
                  <c:v>0.72284822999999998</c:v>
                </c:pt>
                <c:pt idx="188">
                  <c:v>0.72284822999999998</c:v>
                </c:pt>
                <c:pt idx="189">
                  <c:v>0.72284822999999998</c:v>
                </c:pt>
                <c:pt idx="190">
                  <c:v>0.72284822999999998</c:v>
                </c:pt>
                <c:pt idx="191">
                  <c:v>0.72284822999999998</c:v>
                </c:pt>
                <c:pt idx="192">
                  <c:v>0.72284822999999998</c:v>
                </c:pt>
                <c:pt idx="193">
                  <c:v>0.72284369999999998</c:v>
                </c:pt>
                <c:pt idx="194">
                  <c:v>0.72284143999999995</c:v>
                </c:pt>
                <c:pt idx="195">
                  <c:v>0.72284143999999995</c:v>
                </c:pt>
                <c:pt idx="196">
                  <c:v>0.72284099000000002</c:v>
                </c:pt>
                <c:pt idx="197">
                  <c:v>0.72284031000000004</c:v>
                </c:pt>
                <c:pt idx="198">
                  <c:v>0.72283918999999996</c:v>
                </c:pt>
                <c:pt idx="199">
                  <c:v>0.72283918999999996</c:v>
                </c:pt>
                <c:pt idx="200">
                  <c:v>0.72283918000000003</c:v>
                </c:pt>
                <c:pt idx="201">
                  <c:v>0.72283918000000003</c:v>
                </c:pt>
                <c:pt idx="202">
                  <c:v>0.72283918000000003</c:v>
                </c:pt>
                <c:pt idx="203">
                  <c:v>0.72283918000000003</c:v>
                </c:pt>
                <c:pt idx="204">
                  <c:v>0.72283903999999999</c:v>
                </c:pt>
                <c:pt idx="205">
                  <c:v>0.72283903999999999</c:v>
                </c:pt>
                <c:pt idx="206">
                  <c:v>0.72283896999999997</c:v>
                </c:pt>
                <c:pt idx="207">
                  <c:v>0.72283889999999995</c:v>
                </c:pt>
                <c:pt idx="208">
                  <c:v>0.72283889999999995</c:v>
                </c:pt>
                <c:pt idx="209">
                  <c:v>0.72283889999999995</c:v>
                </c:pt>
                <c:pt idx="210">
                  <c:v>0.72283883000000004</c:v>
                </c:pt>
                <c:pt idx="211">
                  <c:v>0.7228388</c:v>
                </c:pt>
                <c:pt idx="212">
                  <c:v>0.7228388</c:v>
                </c:pt>
                <c:pt idx="213">
                  <c:v>0.72283878000000001</c:v>
                </c:pt>
                <c:pt idx="214">
                  <c:v>0.72283878000000001</c:v>
                </c:pt>
                <c:pt idx="215">
                  <c:v>0.72283878000000001</c:v>
                </c:pt>
                <c:pt idx="216">
                  <c:v>0.72283878000000001</c:v>
                </c:pt>
                <c:pt idx="217">
                  <c:v>0.72283876999999996</c:v>
                </c:pt>
                <c:pt idx="218">
                  <c:v>0.72283876999999996</c:v>
                </c:pt>
                <c:pt idx="219">
                  <c:v>0.72283876999999996</c:v>
                </c:pt>
                <c:pt idx="220">
                  <c:v>0.72283876000000002</c:v>
                </c:pt>
                <c:pt idx="221">
                  <c:v>0.72283876000000002</c:v>
                </c:pt>
                <c:pt idx="222">
                  <c:v>0.72283876000000002</c:v>
                </c:pt>
                <c:pt idx="223">
                  <c:v>0.72283876000000002</c:v>
                </c:pt>
                <c:pt idx="224">
                  <c:v>0.72283874999999997</c:v>
                </c:pt>
                <c:pt idx="225">
                  <c:v>0.72283874000000004</c:v>
                </c:pt>
                <c:pt idx="226">
                  <c:v>0.72283874000000004</c:v>
                </c:pt>
                <c:pt idx="227">
                  <c:v>0.72283861999999999</c:v>
                </c:pt>
                <c:pt idx="228">
                  <c:v>0.72283805000000001</c:v>
                </c:pt>
                <c:pt idx="229">
                  <c:v>0.72283805000000001</c:v>
                </c:pt>
                <c:pt idx="230">
                  <c:v>0.72283014999999995</c:v>
                </c:pt>
                <c:pt idx="231">
                  <c:v>0.72283014999999995</c:v>
                </c:pt>
                <c:pt idx="232">
                  <c:v>0.72282654000000002</c:v>
                </c:pt>
                <c:pt idx="233">
                  <c:v>0.72282654000000002</c:v>
                </c:pt>
                <c:pt idx="234">
                  <c:v>0.72281211000000001</c:v>
                </c:pt>
                <c:pt idx="235">
                  <c:v>0.72281211000000001</c:v>
                </c:pt>
                <c:pt idx="236">
                  <c:v>0.72279769999999999</c:v>
                </c:pt>
                <c:pt idx="237">
                  <c:v>0.72277614000000001</c:v>
                </c:pt>
                <c:pt idx="238">
                  <c:v>0.72274031000000005</c:v>
                </c:pt>
                <c:pt idx="239">
                  <c:v>0.72274031000000005</c:v>
                </c:pt>
                <c:pt idx="240">
                  <c:v>0.72274031000000005</c:v>
                </c:pt>
                <c:pt idx="241">
                  <c:v>0.72274031000000005</c:v>
                </c:pt>
                <c:pt idx="242">
                  <c:v>0.72274031000000005</c:v>
                </c:pt>
                <c:pt idx="243">
                  <c:v>0.72274031000000005</c:v>
                </c:pt>
                <c:pt idx="244">
                  <c:v>0.72274031000000005</c:v>
                </c:pt>
                <c:pt idx="245">
                  <c:v>0.72274031000000005</c:v>
                </c:pt>
                <c:pt idx="246">
                  <c:v>0.72274031000000005</c:v>
                </c:pt>
                <c:pt idx="247">
                  <c:v>0.72274031000000005</c:v>
                </c:pt>
                <c:pt idx="248">
                  <c:v>0.72274031000000005</c:v>
                </c:pt>
                <c:pt idx="249">
                  <c:v>0.72274031000000005</c:v>
                </c:pt>
                <c:pt idx="250">
                  <c:v>0.72274031000000005</c:v>
                </c:pt>
                <c:pt idx="251">
                  <c:v>0.72259841000000002</c:v>
                </c:pt>
                <c:pt idx="252">
                  <c:v>0.72251434999999997</c:v>
                </c:pt>
                <c:pt idx="253">
                  <c:v>0.72245875999999998</c:v>
                </c:pt>
                <c:pt idx="254">
                  <c:v>0.72245875999999998</c:v>
                </c:pt>
                <c:pt idx="255">
                  <c:v>0.72229407000000001</c:v>
                </c:pt>
                <c:pt idx="256">
                  <c:v>0.72229407000000001</c:v>
                </c:pt>
                <c:pt idx="257">
                  <c:v>0.72218601000000004</c:v>
                </c:pt>
                <c:pt idx="258">
                  <c:v>0.72186989000000001</c:v>
                </c:pt>
                <c:pt idx="259">
                  <c:v>0.72186989000000001</c:v>
                </c:pt>
                <c:pt idx="260">
                  <c:v>0.72166567999999998</c:v>
                </c:pt>
                <c:pt idx="261">
                  <c:v>0.72166567999999998</c:v>
                </c:pt>
                <c:pt idx="262">
                  <c:v>0.72071772000000001</c:v>
                </c:pt>
                <c:pt idx="263">
                  <c:v>0.72037023</c:v>
                </c:pt>
                <c:pt idx="264">
                  <c:v>0.71913866999999998</c:v>
                </c:pt>
                <c:pt idx="265">
                  <c:v>0.71913866999999998</c:v>
                </c:pt>
                <c:pt idx="266">
                  <c:v>0.71812472000000005</c:v>
                </c:pt>
                <c:pt idx="267">
                  <c:v>0.71812472000000005</c:v>
                </c:pt>
                <c:pt idx="268">
                  <c:v>0.71812472000000005</c:v>
                </c:pt>
                <c:pt idx="269">
                  <c:v>0.71558149000000004</c:v>
                </c:pt>
                <c:pt idx="270">
                  <c:v>0.71450321999999999</c:v>
                </c:pt>
                <c:pt idx="271">
                  <c:v>0.71574099999999996</c:v>
                </c:pt>
                <c:pt idx="272">
                  <c:v>0.72149611999999996</c:v>
                </c:pt>
                <c:pt idx="273">
                  <c:v>0.72558495000000001</c:v>
                </c:pt>
                <c:pt idx="274">
                  <c:v>0.72606771000000003</c:v>
                </c:pt>
                <c:pt idx="275">
                  <c:v>0.73679430999999995</c:v>
                </c:pt>
                <c:pt idx="276">
                  <c:v>0.74327547999999999</c:v>
                </c:pt>
                <c:pt idx="277">
                  <c:v>0.75919225000000001</c:v>
                </c:pt>
                <c:pt idx="278">
                  <c:v>0.76775563000000002</c:v>
                </c:pt>
                <c:pt idx="279">
                  <c:v>0.78768543999999996</c:v>
                </c:pt>
                <c:pt idx="280">
                  <c:v>0.79793312999999999</c:v>
                </c:pt>
                <c:pt idx="281">
                  <c:v>0.80974776999999998</c:v>
                </c:pt>
                <c:pt idx="282">
                  <c:v>0.82076802000000004</c:v>
                </c:pt>
                <c:pt idx="283">
                  <c:v>0.83201533999999999</c:v>
                </c:pt>
                <c:pt idx="284">
                  <c:v>0.85601137000000005</c:v>
                </c:pt>
                <c:pt idx="285">
                  <c:v>0.86735076</c:v>
                </c:pt>
                <c:pt idx="286">
                  <c:v>0.89066672000000002</c:v>
                </c:pt>
                <c:pt idx="287">
                  <c:v>0.90132367000000002</c:v>
                </c:pt>
                <c:pt idx="288">
                  <c:v>0.90977224999999995</c:v>
                </c:pt>
                <c:pt idx="289">
                  <c:v>0.92253591999999995</c:v>
                </c:pt>
                <c:pt idx="290">
                  <c:v>0.92253591999999995</c:v>
                </c:pt>
                <c:pt idx="291">
                  <c:v>0.92253591999999995</c:v>
                </c:pt>
                <c:pt idx="292">
                  <c:v>0.92253591999999995</c:v>
                </c:pt>
                <c:pt idx="293">
                  <c:v>0.93187233999999997</c:v>
                </c:pt>
                <c:pt idx="294">
                  <c:v>0.93187233999999997</c:v>
                </c:pt>
                <c:pt idx="295">
                  <c:v>0.93907731000000005</c:v>
                </c:pt>
                <c:pt idx="296">
                  <c:v>0.93907731000000005</c:v>
                </c:pt>
                <c:pt idx="297">
                  <c:v>0.95690551999999995</c:v>
                </c:pt>
                <c:pt idx="298">
                  <c:v>0.97492056000000005</c:v>
                </c:pt>
                <c:pt idx="299">
                  <c:v>0.98228305999999999</c:v>
                </c:pt>
                <c:pt idx="300">
                  <c:v>0.98629893000000002</c:v>
                </c:pt>
                <c:pt idx="301">
                  <c:v>0.98629893000000002</c:v>
                </c:pt>
                <c:pt idx="302">
                  <c:v>0.98629893000000002</c:v>
                </c:pt>
                <c:pt idx="303">
                  <c:v>0.98882932999999995</c:v>
                </c:pt>
                <c:pt idx="304">
                  <c:v>0.99057030999999995</c:v>
                </c:pt>
                <c:pt idx="305">
                  <c:v>0.99057030999999995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456480"/>
        <c:axId val="318783032"/>
      </c:scatterChart>
      <c:valAx>
        <c:axId val="318390840"/>
        <c:scaling>
          <c:logBase val="10"/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ja-JP">
                    <a:latin typeface="Symbol" pitchFamily="18" charset="2"/>
                  </a:defRPr>
                </a:pPr>
                <a:r>
                  <a:rPr lang="en-US">
                    <a:latin typeface="Symbol" pitchFamily="18" charset="2"/>
                  </a:rPr>
                  <a:t>g</a:t>
                </a:r>
                <a:endParaRPr lang="ja-JP">
                  <a:latin typeface="Symbol" pitchFamily="18" charset="2"/>
                </a:endParaRPr>
              </a:p>
            </c:rich>
          </c:tx>
          <c:layout/>
          <c:overlay val="0"/>
        </c:title>
        <c:numFmt formatCode="0.00E+00" sourceLinked="1"/>
        <c:majorTickMark val="in"/>
        <c:minorTickMark val="in"/>
        <c:tickLblPos val="nextTo"/>
        <c:spPr>
          <a:ln/>
        </c:spPr>
        <c:txPr>
          <a:bodyPr/>
          <a:lstStyle/>
          <a:p>
            <a:pPr>
              <a:defRPr lang="ja-JP"/>
            </a:pPr>
            <a:endParaRPr lang="ja-JP"/>
          </a:p>
        </c:txPr>
        <c:crossAx val="318782648"/>
        <c:crossesAt val="1.0000000000000006E-12"/>
        <c:crossBetween val="midCat"/>
        <c:majorUnit val="100"/>
      </c:valAx>
      <c:valAx>
        <c:axId val="318782648"/>
        <c:scaling>
          <c:logBase val="10"/>
          <c:orientation val="minMax"/>
        </c:scaling>
        <c:delete val="0"/>
        <c:axPos val="l"/>
        <c:numFmt formatCode="0.00E+00" sourceLinked="1"/>
        <c:majorTickMark val="none"/>
        <c:minorTickMark val="none"/>
        <c:tickLblPos val="nextTo"/>
        <c:txPr>
          <a:bodyPr/>
          <a:lstStyle/>
          <a:p>
            <a:pPr>
              <a:defRPr lang="ja-JP"/>
            </a:pPr>
            <a:endParaRPr lang="ja-JP"/>
          </a:p>
        </c:txPr>
        <c:crossAx val="318390840"/>
        <c:crossesAt val="1.0000000000000008E-16"/>
        <c:crossBetween val="midCat"/>
      </c:valAx>
      <c:valAx>
        <c:axId val="318783032"/>
        <c:scaling>
          <c:orientation val="minMax"/>
          <c:max val="2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/>
            </a:pPr>
            <a:endParaRPr lang="ja-JP"/>
          </a:p>
        </c:txPr>
        <c:crossAx val="318456480"/>
        <c:crosses val="max"/>
        <c:crossBetween val="midCat"/>
      </c:valAx>
      <c:valAx>
        <c:axId val="318456480"/>
        <c:scaling>
          <c:logBase val="10"/>
          <c:orientation val="minMax"/>
        </c:scaling>
        <c:delete val="1"/>
        <c:axPos val="b"/>
        <c:numFmt formatCode="0.00E+00" sourceLinked="1"/>
        <c:majorTickMark val="out"/>
        <c:minorTickMark val="none"/>
        <c:tickLblPos val="none"/>
        <c:crossAx val="318783032"/>
        <c:crosses val="autoZero"/>
        <c:crossBetween val="midCat"/>
      </c:valAx>
      <c:spPr>
        <a:ln>
          <a:solidFill>
            <a:prstClr val="black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/>
      </a:pPr>
      <a:endParaRPr lang="ja-JP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0.58493</cdr:x>
      <cdr:y>0.5745</cdr:y>
    </cdr:from>
    <cdr:to>
      <cdr:x>0.69974</cdr:x>
      <cdr:y>0.81072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687659" y="2501521"/>
          <a:ext cx="723810" cy="1028571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495B3-2EB1-4B30-AB18-F55138086A63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5415-32E4-480D-81E7-787B3AD327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697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1363" indent="-284163" defTabSz="8794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1413" indent="-227013" defTabSz="8794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598613" indent="-227013" defTabSz="8794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5813" indent="-227013" defTabSz="8794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3013" indent="-227013" defTabSz="8794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0213" indent="-227013" defTabSz="8794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7413" indent="-227013" defTabSz="8794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4613" indent="-227013" defTabSz="8794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1226B8D4-DAF5-48C8-9F23-F1E374D46504}" type="slidenum">
              <a:rPr lang="en-US" altLang="ja-JP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56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</a:endParaRPr>
          </a:p>
        </p:txBody>
      </p:sp>
      <p:sp>
        <p:nvSpPr>
          <p:cNvPr id="1126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1363" indent="-28416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14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986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58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30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02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74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46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35DD438C-AB19-4208-829C-CC63B08D0F62}" type="slidenum">
              <a:rPr lang="ja-JP" altLang="en-US" sz="1200" smtClean="0"/>
              <a:pPr/>
              <a:t>25</a:t>
            </a:fld>
            <a:endParaRPr lang="ja-JP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251393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</a:endParaRPr>
          </a:p>
        </p:txBody>
      </p:sp>
      <p:sp>
        <p:nvSpPr>
          <p:cNvPr id="1331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1363" indent="-28416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14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986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58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30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02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74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46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4647B85A-E284-470A-A5EC-3D4EBBCBAA3A}" type="slidenum">
              <a:rPr lang="ja-JP" altLang="en-US" sz="1200" smtClean="0"/>
              <a:pPr/>
              <a:t>26</a:t>
            </a:fld>
            <a:endParaRPr lang="ja-JP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643126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56038" y="9440863"/>
            <a:ext cx="29495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96" tIns="44147" rIns="88296" bIns="44147" anchor="b"/>
          <a:lstStyle>
            <a:lvl1pPr defTabSz="8810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 defTabSz="8810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 defTabSz="8810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 defTabSz="8810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 defTabSz="8810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42FCF2C-5138-4D83-98AF-840744E892FE}" type="slidenum">
              <a:rPr lang="en-US" altLang="ja-JP">
                <a:ea typeface="ＭＳ Ｐゴシック" panose="020B0600070205080204" pitchFamily="50" charset="-128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US" altLang="ja-JP">
              <a:ea typeface="ＭＳ Ｐゴシック" panose="020B0600070205080204" pitchFamily="50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692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287713" y="515938"/>
            <a:ext cx="3443287" cy="258286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F10C19-AEEE-4C07-B9B6-835E7DE68781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860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856AD-EAB0-4BC3-96E7-57E060598D1E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61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65163"/>
            <a:ext cx="4435475" cy="33274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5F4CE-73A6-4358-9034-99616146770A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4830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65163"/>
            <a:ext cx="4435475" cy="33274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2794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3170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65163"/>
            <a:ext cx="4435475" cy="332740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0617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9836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</a:endParaRPr>
          </a:p>
        </p:txBody>
      </p:sp>
      <p:sp>
        <p:nvSpPr>
          <p:cNvPr id="512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1363" indent="-28416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14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986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58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30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02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74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46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5FF475ED-779A-4B9E-B5AD-2B3F8B47B342}" type="slidenum">
              <a:rPr lang="ja-JP" altLang="en-US" sz="1200" smtClean="0"/>
              <a:pPr/>
              <a:t>22</a:t>
            </a:fld>
            <a:endParaRPr lang="ja-JP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174422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</a:endParaRPr>
          </a:p>
        </p:txBody>
      </p:sp>
      <p:sp>
        <p:nvSpPr>
          <p:cNvPr id="717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1363" indent="-28416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14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986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58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30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02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74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46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D4FB7ED4-BE69-4F10-8C7E-86B82408AB2C}" type="slidenum">
              <a:rPr lang="ja-JP" altLang="en-US" sz="1200" smtClean="0"/>
              <a:pPr/>
              <a:t>23</a:t>
            </a:fld>
            <a:endParaRPr lang="ja-JP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4062390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anose="020B0604020202020204" pitchFamily="34" charset="0"/>
            </a:endParaRPr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1363" indent="-28416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14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986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5813" indent="-227013" defTabSz="879475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30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02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74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4613" indent="-227013" defTabSz="87947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EF5A459F-32FF-46DA-BB6D-F72C8485D81F}" type="slidenum">
              <a:rPr lang="ja-JP" altLang="en-US" sz="1200" smtClean="0"/>
              <a:pPr/>
              <a:t>24</a:t>
            </a:fld>
            <a:endParaRPr lang="ja-JP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716429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2FAA4-A65D-4E2A-9507-E759C102E648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AFA2-0611-49A6-AC2C-3EC5C8E7AD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9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2FAA4-A65D-4E2A-9507-E759C102E648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AFA2-0611-49A6-AC2C-3EC5C8E7AD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62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2FAA4-A65D-4E2A-9507-E759C102E648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AFA2-0611-49A6-AC2C-3EC5C8E7AD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546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2FAA4-A65D-4E2A-9507-E759C102E648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AFA2-0611-49A6-AC2C-3EC5C8E7AD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2FAA4-A65D-4E2A-9507-E759C102E648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AFA2-0611-49A6-AC2C-3EC5C8E7AD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586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2FAA4-A65D-4E2A-9507-E759C102E648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AFA2-0611-49A6-AC2C-3EC5C8E7AD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866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2FAA4-A65D-4E2A-9507-E759C102E648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AFA2-0611-49A6-AC2C-3EC5C8E7AD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92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2FAA4-A65D-4E2A-9507-E759C102E648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AFA2-0611-49A6-AC2C-3EC5C8E7AD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40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2FAA4-A65D-4E2A-9507-E759C102E648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AFA2-0611-49A6-AC2C-3EC5C8E7AD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276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2FAA4-A65D-4E2A-9507-E759C102E648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AFA2-0611-49A6-AC2C-3EC5C8E7AD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26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2FAA4-A65D-4E2A-9507-E759C102E648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7AFA2-0611-49A6-AC2C-3EC5C8E7AD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3671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2FAA4-A65D-4E2A-9507-E759C102E648}" type="datetimeFigureOut">
              <a:rPr kumimoji="1" lang="ja-JP" altLang="en-US" smtClean="0"/>
              <a:t>2015/3/3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7AFA2-0611-49A6-AC2C-3EC5C8E7AD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34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1.pn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4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11" Type="http://schemas.openxmlformats.org/officeDocument/2006/relationships/image" Target="../media/image99.png"/><Relationship Id="rId5" Type="http://schemas.openxmlformats.org/officeDocument/2006/relationships/image" Target="../media/image560.png"/><Relationship Id="rId10" Type="http://schemas.openxmlformats.org/officeDocument/2006/relationships/image" Target="../media/image98.png"/><Relationship Id="rId4" Type="http://schemas.openxmlformats.org/officeDocument/2006/relationships/image" Target="../media/image550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50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260.png"/><Relationship Id="rId9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29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19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170.png"/><Relationship Id="rId10" Type="http://schemas.openxmlformats.org/officeDocument/2006/relationships/image" Target="../media/image220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41275" y="1422400"/>
            <a:ext cx="9077325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LHD</a:t>
            </a:r>
            <a:r>
              <a:rPr lang="ja-JP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における</a:t>
            </a:r>
            <a:r>
              <a:rPr lang="en-US" altLang="ja-JP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ja-JP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イメージングボロメータを用いた</a:t>
            </a:r>
            <a:r>
              <a:rPr lang="en-US" altLang="ja-JP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ja-JP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次元輻射計測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および重水素実験への対応の現状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ja-JP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Text Box 12"/>
          <p:cNvSpPr txBox="1">
            <a:spLocks noChangeArrowheads="1"/>
          </p:cNvSpPr>
          <p:nvPr/>
        </p:nvSpPr>
        <p:spPr bwMode="auto">
          <a:xfrm>
            <a:off x="76200" y="4205406"/>
            <a:ext cx="90011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 u="sng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佐野竜一</a:t>
            </a:r>
            <a:r>
              <a:rPr lang="en-US" altLang="ja-JP" sz="2800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</a:t>
            </a:r>
            <a:r>
              <a:rPr lang="ja-JP" alt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ja-JP" altLang="en-US" sz="2800" u="sng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向井清史</a:t>
            </a:r>
            <a:r>
              <a:rPr lang="en-US" altLang="ja-JP" sz="2800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ja-JP" alt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IE" altLang="ja-JP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J. Peterson</a:t>
            </a:r>
            <a:r>
              <a:rPr lang="en-IE" altLang="ja-JP" sz="2800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1, 3</a:t>
            </a:r>
            <a:r>
              <a:rPr lang="ja-JP" altLang="en-IE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IE" altLang="ja-JP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N. Pandya</a:t>
            </a:r>
            <a:r>
              <a:rPr lang="en-IE" altLang="ja-JP" sz="2800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IE" altLang="ja-JP" sz="28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ja-JP" sz="2800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ja-JP" alt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総合研究大学院大学、</a:t>
            </a:r>
            <a:r>
              <a:rPr lang="en-US" altLang="ja-JP" sz="2800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ja-JP" alt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学振特別研究員、</a:t>
            </a:r>
            <a:endParaRPr lang="en-US" altLang="ja-JP" sz="28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ja-JP" alt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核融合科学研究所、</a:t>
            </a:r>
            <a:r>
              <a:rPr lang="en-US" altLang="ja-JP" sz="2800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IE" altLang="ja-JP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for Plasma Research</a:t>
            </a:r>
          </a:p>
        </p:txBody>
      </p:sp>
      <p:pic>
        <p:nvPicPr>
          <p:cNvPr id="4103" name="Picture 41" descr="D:\NIFS\presentation\logo\LHDNIFS_oran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85738"/>
            <a:ext cx="1436688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07963"/>
            <a:ext cx="107632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192088"/>
            <a:ext cx="11493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 dirty="0">
                <a:solidFill>
                  <a:schemeClr val="bg1"/>
                </a:solidFill>
                <a:latin typeface="Times New Roman" panose="02020603050405020304" pitchFamily="18" charset="0"/>
              </a:rPr>
              <a:t>4-6 Mar. 2015</a:t>
            </a:r>
            <a:r>
              <a:rPr lang="ja-JP" altLang="pt-BR" sz="1000" dirty="0">
                <a:solidFill>
                  <a:schemeClr val="bg1"/>
                </a:solidFill>
                <a:latin typeface="Times New Roman" panose="02020603050405020304" pitchFamily="18" charset="0"/>
              </a:rPr>
              <a:t>　第</a:t>
            </a:r>
            <a:r>
              <a:rPr lang="pt-BR" altLang="ja-JP" sz="1000" dirty="0">
                <a:solidFill>
                  <a:schemeClr val="bg1"/>
                </a:solidFill>
                <a:latin typeface="Times New Roman" panose="02020603050405020304" pitchFamily="18" charset="0"/>
              </a:rPr>
              <a:t>18</a:t>
            </a:r>
            <a:r>
              <a:rPr lang="ja-JP" altLang="pt-BR" sz="1000" dirty="0">
                <a:solidFill>
                  <a:schemeClr val="bg1"/>
                </a:solidFill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 dirty="0">
                <a:solidFill>
                  <a:schemeClr val="bg1"/>
                </a:solidFill>
                <a:latin typeface="Times New Roman" panose="02020603050405020304" pitchFamily="18" charset="0"/>
              </a:rPr>
              <a:t>@</a:t>
            </a:r>
            <a:r>
              <a:rPr lang="ja-JP" altLang="pt-BR" sz="1000" dirty="0">
                <a:solidFill>
                  <a:schemeClr val="bg1"/>
                </a:solidFill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</p:spTree>
    <p:extLst>
      <p:ext uri="{BB962C8B-B14F-4D97-AF65-F5344CB8AC3E}">
        <p14:creationId xmlns:p14="http://schemas.microsoft.com/office/powerpoint/2010/main" val="108163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31204" y="863397"/>
            <a:ext cx="288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#121787 </a:t>
            </a:r>
            <a:r>
              <a:rPr lang="en-US" altLang="ja-JP" sz="2000" dirty="0" err="1" smtClean="0"/>
              <a:t>Rax</a:t>
            </a:r>
            <a:r>
              <a:rPr lang="en-US" altLang="ja-JP" sz="2000" dirty="0" smtClean="0"/>
              <a:t>=3.9m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" y="0"/>
            <a:ext cx="92525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3D tomographic inversion shows radiation region shrinks from inboard to outboard.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1066845"/>
            <a:ext cx="4313668" cy="4556312"/>
          </a:xfrm>
          <a:prstGeom prst="rect">
            <a:avLst/>
          </a:prstGeom>
        </p:spPr>
      </p:pic>
      <p:sp>
        <p:nvSpPr>
          <p:cNvPr id="8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sp>
        <p:nvSpPr>
          <p:cNvPr id="10" name="テキスト ボックス 8"/>
          <p:cNvSpPr txBox="1"/>
          <p:nvPr/>
        </p:nvSpPr>
        <p:spPr>
          <a:xfrm>
            <a:off x="395536" y="5530477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/>
              <a:t>3D tomography shows evolution of radiation region.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Shrinking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Inboard enhancement </a:t>
            </a:r>
          </a:p>
        </p:txBody>
      </p:sp>
    </p:spTree>
    <p:extLst>
      <p:ext uri="{BB962C8B-B14F-4D97-AF65-F5344CB8AC3E}">
        <p14:creationId xmlns:p14="http://schemas.microsoft.com/office/powerpoint/2010/main" val="144883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1081039"/>
            <a:ext cx="4036695" cy="425338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1204" y="863397"/>
            <a:ext cx="288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#121787 </a:t>
            </a:r>
            <a:r>
              <a:rPr lang="en-US" altLang="ja-JP" sz="2000" dirty="0" err="1" smtClean="0"/>
              <a:t>Rax</a:t>
            </a:r>
            <a:r>
              <a:rPr lang="en-US" altLang="ja-JP" sz="2000" dirty="0" smtClean="0"/>
              <a:t>=3.9m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" y="0"/>
            <a:ext cx="92525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3D tomographic inversion shows evolution of inboard enhancement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sp>
        <p:nvSpPr>
          <p:cNvPr id="8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36959" y="103646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5.96s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2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1087468"/>
            <a:ext cx="4036695" cy="425338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1204" y="863397"/>
            <a:ext cx="288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#121787 </a:t>
            </a:r>
            <a:r>
              <a:rPr lang="en-US" altLang="ja-JP" sz="2000" dirty="0" err="1" smtClean="0"/>
              <a:t>Rax</a:t>
            </a:r>
            <a:r>
              <a:rPr lang="en-US" altLang="ja-JP" sz="2000" dirty="0" smtClean="0"/>
              <a:t>=3.9m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" y="0"/>
            <a:ext cx="92525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3D tomographic inversion shows evolution of inboard enhancement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36959" y="103646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5.98s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</p:spTree>
    <p:extLst>
      <p:ext uri="{BB962C8B-B14F-4D97-AF65-F5344CB8AC3E}">
        <p14:creationId xmlns:p14="http://schemas.microsoft.com/office/powerpoint/2010/main" val="28704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1086405"/>
            <a:ext cx="4036695" cy="425338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1204" y="863397"/>
            <a:ext cx="288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#121787 </a:t>
            </a:r>
            <a:r>
              <a:rPr lang="en-US" altLang="ja-JP" sz="2000" dirty="0" err="1" smtClean="0"/>
              <a:t>Rax</a:t>
            </a:r>
            <a:r>
              <a:rPr lang="en-US" altLang="ja-JP" sz="2000" dirty="0" smtClean="0"/>
              <a:t>=3.9m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" y="0"/>
            <a:ext cx="92525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3D tomographic inversion shows evolution of inboard enhancement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sp>
        <p:nvSpPr>
          <p:cNvPr id="9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36959" y="103646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6.00s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1086405"/>
            <a:ext cx="4036695" cy="425338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1204" y="863397"/>
            <a:ext cx="288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#121787 </a:t>
            </a:r>
            <a:r>
              <a:rPr lang="en-US" altLang="ja-JP" sz="2000" dirty="0" err="1" smtClean="0"/>
              <a:t>Rax</a:t>
            </a:r>
            <a:r>
              <a:rPr lang="en-US" altLang="ja-JP" sz="2000" dirty="0" smtClean="0"/>
              <a:t>=3.9m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" y="0"/>
            <a:ext cx="92525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3D tomographic inversion shows evolution of inboard enhancement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sp>
        <p:nvSpPr>
          <p:cNvPr id="9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sp>
        <p:nvSpPr>
          <p:cNvPr id="10" name="テキスト ボックス 8"/>
          <p:cNvSpPr txBox="1"/>
          <p:nvPr/>
        </p:nvSpPr>
        <p:spPr>
          <a:xfrm>
            <a:off x="2093840" y="5530477"/>
            <a:ext cx="417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Inboard enhancement 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36959" y="103646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6.02s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1081748"/>
            <a:ext cx="4036695" cy="425338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1204" y="863397"/>
            <a:ext cx="288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#121787 </a:t>
            </a:r>
            <a:r>
              <a:rPr lang="en-US" altLang="ja-JP" sz="2000" dirty="0" err="1" smtClean="0"/>
              <a:t>Rax</a:t>
            </a:r>
            <a:r>
              <a:rPr lang="en-US" altLang="ja-JP" sz="2000" dirty="0" smtClean="0"/>
              <a:t>=3.9m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" y="0"/>
            <a:ext cx="92525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3D tomographic inversion shows evolution of inboard enhancement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sp>
        <p:nvSpPr>
          <p:cNvPr id="9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36959" y="103646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6.04s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8"/>
          <p:cNvSpPr txBox="1"/>
          <p:nvPr/>
        </p:nvSpPr>
        <p:spPr>
          <a:xfrm>
            <a:off x="2093840" y="5530477"/>
            <a:ext cx="4176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Inboard enhancement extend (toroidal) 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224257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1091590"/>
            <a:ext cx="4036695" cy="425338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1204" y="863397"/>
            <a:ext cx="288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#121787 </a:t>
            </a:r>
            <a:r>
              <a:rPr lang="en-US" altLang="ja-JP" sz="2000" dirty="0" err="1" smtClean="0"/>
              <a:t>Rax</a:t>
            </a:r>
            <a:r>
              <a:rPr lang="en-US" altLang="ja-JP" sz="2000" dirty="0" smtClean="0"/>
              <a:t>=3.9m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" y="0"/>
            <a:ext cx="92525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3D tomographic inversion shows evolution of inboard enhancement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sp>
        <p:nvSpPr>
          <p:cNvPr id="8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36959" y="103646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6.06s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1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1086405"/>
            <a:ext cx="4036695" cy="425338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1204" y="863397"/>
            <a:ext cx="288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#121787 </a:t>
            </a:r>
            <a:r>
              <a:rPr lang="en-US" altLang="ja-JP" sz="2000" dirty="0" err="1" smtClean="0"/>
              <a:t>Rax</a:t>
            </a:r>
            <a:r>
              <a:rPr lang="en-US" altLang="ja-JP" sz="2000" dirty="0" smtClean="0"/>
              <a:t>=3.9m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" y="0"/>
            <a:ext cx="92525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3D tomographic inversion shows evolution of inboard enhancement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sp>
        <p:nvSpPr>
          <p:cNvPr id="9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36959" y="103646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6.08s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1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38" y="1086405"/>
            <a:ext cx="4036695" cy="425338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-1" y="0"/>
            <a:ext cx="92525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3D tomographic inversion shows evolution of inboard enhancement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>
            <a:clrChange>
              <a:clrFrom>
                <a:srgbClr val="3B4CC0"/>
              </a:clrFrom>
              <a:clrTo>
                <a:srgbClr val="3B4C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1093615"/>
            <a:ext cx="4036695" cy="4253389"/>
          </a:xfrm>
          <a:prstGeom prst="rect">
            <a:avLst/>
          </a:prstGeom>
        </p:spPr>
      </p:pic>
      <p:sp>
        <p:nvSpPr>
          <p:cNvPr id="11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2102749" y="967409"/>
            <a:ext cx="4192035" cy="282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1204" y="863397"/>
            <a:ext cx="288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#121787 </a:t>
            </a:r>
            <a:r>
              <a:rPr lang="en-US" altLang="ja-JP" sz="2000" dirty="0" err="1" smtClean="0"/>
              <a:t>Rax</a:t>
            </a:r>
            <a:r>
              <a:rPr lang="en-US" altLang="ja-JP" sz="2000" dirty="0" smtClean="0"/>
              <a:t>=3.9m</a:t>
            </a:r>
            <a:endParaRPr lang="ja-JP" altLang="en-US" sz="2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2724636" y="1708493"/>
            <a:ext cx="2948260" cy="2944078"/>
          </a:xfrm>
          <a:prstGeom prst="rect">
            <a:avLst/>
          </a:prstGeom>
          <a:noFill/>
          <a:ln w="254000">
            <a:solidFill>
              <a:srgbClr val="5358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2518106" y="1406116"/>
            <a:ext cx="3412177" cy="3574257"/>
          </a:xfrm>
          <a:prstGeom prst="rect">
            <a:avLst/>
          </a:prstGeom>
          <a:noFill/>
          <a:ln w="635000">
            <a:solidFill>
              <a:srgbClr val="5358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8"/>
          <p:cNvSpPr txBox="1"/>
          <p:nvPr/>
        </p:nvSpPr>
        <p:spPr>
          <a:xfrm>
            <a:off x="2093840" y="5530477"/>
            <a:ext cx="4176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Inboard </a:t>
            </a:r>
            <a:r>
              <a:rPr lang="en-US" altLang="ja-JP" sz="2400" dirty="0" smtClean="0"/>
              <a:t>enhancement along LCFS </a:t>
            </a:r>
            <a:endParaRPr lang="en-US" altLang="ja-JP" sz="2400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08029" y="142393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LCFS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2740077" y="1667188"/>
            <a:ext cx="727457" cy="5314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136959" y="103646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6.08s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3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1086405"/>
            <a:ext cx="4036695" cy="425338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1204" y="863397"/>
            <a:ext cx="288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#121787 </a:t>
            </a:r>
            <a:r>
              <a:rPr lang="en-US" altLang="ja-JP" sz="2000" dirty="0" err="1" smtClean="0"/>
              <a:t>Rax</a:t>
            </a:r>
            <a:r>
              <a:rPr lang="en-US" altLang="ja-JP" sz="2000" dirty="0" smtClean="0"/>
              <a:t>=3.9m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" y="0"/>
            <a:ext cx="92525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3D tomographic inversion shows evolution of inboard enhancement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sp>
        <p:nvSpPr>
          <p:cNvPr id="8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36959" y="103646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6.10s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7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27384"/>
            <a:ext cx="9396536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800" b="1" dirty="0">
                <a:latin typeface="Times New Roman" pitchFamily="18" charset="0"/>
                <a:cs typeface="Times New Roman" pitchFamily="18" charset="0"/>
              </a:rPr>
              <a:t>Background: Why 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altLang="ja-JP" sz="2800" b="1" dirty="0">
                <a:latin typeface="Times New Roman" pitchFamily="18" charset="0"/>
                <a:cs typeface="Times New Roman" pitchFamily="18" charset="0"/>
              </a:rPr>
              <a:t>radiation 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measurement important?</a:t>
            </a:r>
            <a:endParaRPr lang="en-US" altLang="ja-JP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6431" y="495836"/>
            <a:ext cx="8850065" cy="606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 smtClean="0"/>
              <a:t>For fusion reactor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Heat load on </a:t>
            </a:r>
            <a:r>
              <a:rPr lang="en-US" altLang="ja-JP" sz="2400" dirty="0" err="1" smtClean="0"/>
              <a:t>divertor</a:t>
            </a:r>
            <a:r>
              <a:rPr lang="en-US" altLang="ja-JP" sz="2400" dirty="0" smtClean="0"/>
              <a:t> should be reduced by radiation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Radiation collapse terminates plasma</a:t>
            </a:r>
            <a:endParaRPr lang="en-US" altLang="ja-JP" sz="2400" dirty="0"/>
          </a:p>
          <a:p>
            <a:pPr>
              <a:spcBef>
                <a:spcPct val="50000"/>
              </a:spcBef>
            </a:pPr>
            <a:r>
              <a:rPr lang="en-US" altLang="ja-JP" sz="2400" dirty="0" smtClean="0"/>
              <a:t>		</a:t>
            </a:r>
            <a:r>
              <a:rPr lang="en-US" altLang="ja-JP" sz="2400" dirty="0" smtClean="0">
                <a:solidFill>
                  <a:srgbClr val="FF0000"/>
                </a:solidFill>
              </a:rPr>
              <a:t>Radiation control is important</a:t>
            </a:r>
          </a:p>
          <a:p>
            <a:pPr>
              <a:spcBef>
                <a:spcPct val="50000"/>
              </a:spcBef>
            </a:pPr>
            <a:r>
              <a:rPr lang="en-US" altLang="ja-JP" sz="2800" dirty="0" smtClean="0"/>
              <a:t>3D radiation structure (especially Helical devices)</a:t>
            </a:r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3D measurement are required</a:t>
            </a:r>
          </a:p>
          <a:p>
            <a:pPr>
              <a:spcBef>
                <a:spcPct val="50000"/>
              </a:spcBef>
            </a:pPr>
            <a:r>
              <a:rPr lang="en-US" altLang="ja-JP" sz="2400" dirty="0" smtClean="0"/>
              <a:t>		</a:t>
            </a:r>
            <a:r>
              <a:rPr lang="en-US" altLang="ja-JP" sz="2400" dirty="0" smtClean="0">
                <a:solidFill>
                  <a:srgbClr val="FF0000"/>
                </a:solidFill>
              </a:rPr>
              <a:t>InfraRed imaging Video Bolometer</a:t>
            </a:r>
            <a:r>
              <a:rPr lang="en-US" altLang="ja-JP" sz="2400" dirty="0" smtClean="0"/>
              <a:t> (</a:t>
            </a:r>
            <a:r>
              <a:rPr lang="en-US" altLang="ja-JP" sz="2400" dirty="0" smtClean="0">
                <a:solidFill>
                  <a:srgbClr val="FF0000"/>
                </a:solidFill>
              </a:rPr>
              <a:t>IRVB</a:t>
            </a:r>
            <a:r>
              <a:rPr lang="en-US" altLang="ja-JP" sz="2400" dirty="0" smtClean="0"/>
              <a:t>)</a:t>
            </a:r>
            <a:endParaRPr lang="en-US" altLang="ja-JP" sz="2400" dirty="0"/>
          </a:p>
          <a:p>
            <a:pPr>
              <a:spcBef>
                <a:spcPct val="50000"/>
              </a:spcBef>
            </a:pPr>
            <a:r>
              <a:rPr lang="en-US" altLang="ja-JP" sz="2800" dirty="0"/>
              <a:t>For the application of IRVBs </a:t>
            </a:r>
            <a:r>
              <a:rPr lang="en-US" altLang="ja-JP" sz="2800" dirty="0" smtClean="0"/>
              <a:t>to DD </a:t>
            </a:r>
            <a:r>
              <a:rPr lang="en-US" altLang="ja-JP" sz="2800" dirty="0" err="1" smtClean="0"/>
              <a:t>exp</a:t>
            </a:r>
            <a:r>
              <a:rPr lang="en-US" altLang="ja-JP" sz="2800" dirty="0" smtClean="0"/>
              <a:t> in LHD</a:t>
            </a:r>
            <a:endParaRPr lang="en-US" altLang="ja-JP" sz="2400" dirty="0" smtClean="0"/>
          </a:p>
          <a:p>
            <a:pPr marL="800100" lvl="1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ja-JP" sz="2400" dirty="0"/>
              <a:t>T</a:t>
            </a:r>
            <a:r>
              <a:rPr lang="en-US" altLang="ja-JP" sz="2400" dirty="0" smtClean="0"/>
              <a:t>he </a:t>
            </a:r>
            <a:r>
              <a:rPr lang="en-US" altLang="ja-JP" sz="2400" dirty="0"/>
              <a:t>effect of the neutron irradiation on the thermal characteristics of an IRVB foil detector should be </a:t>
            </a:r>
            <a:r>
              <a:rPr lang="en-US" altLang="ja-JP" sz="2400" dirty="0" smtClean="0"/>
              <a:t>studied</a:t>
            </a:r>
            <a:endParaRPr lang="en-US" altLang="ja-JP" sz="2400" dirty="0"/>
          </a:p>
          <a:p>
            <a:pPr lvl="1">
              <a:spcBef>
                <a:spcPct val="50000"/>
              </a:spcBef>
            </a:pPr>
            <a:r>
              <a:rPr lang="en-US" altLang="ja-JP" sz="2400" dirty="0" smtClean="0"/>
              <a:t>		</a:t>
            </a:r>
            <a:r>
              <a:rPr lang="en-US" altLang="ja-JP" sz="2400" dirty="0" smtClean="0">
                <a:solidFill>
                  <a:srgbClr val="FF0000"/>
                </a:solidFill>
              </a:rPr>
              <a:t>In-situ calibration system</a:t>
            </a:r>
            <a:endParaRPr lang="en-US" altLang="ja-JP" sz="2400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 dirty="0">
                <a:latin typeface="Times New Roman" panose="02020603050405020304" pitchFamily="18" charset="0"/>
              </a:rPr>
              <a:t>4-6 Mar. 2015</a:t>
            </a:r>
            <a:r>
              <a:rPr lang="ja-JP" altLang="pt-BR" sz="1000" dirty="0">
                <a:latin typeface="Times New Roman" panose="02020603050405020304" pitchFamily="18" charset="0"/>
              </a:rPr>
              <a:t>　第</a:t>
            </a:r>
            <a:r>
              <a:rPr lang="pt-BR" altLang="ja-JP" sz="1000" dirty="0">
                <a:latin typeface="Times New Roman" panose="02020603050405020304" pitchFamily="18" charset="0"/>
              </a:rPr>
              <a:t>18</a:t>
            </a:r>
            <a:r>
              <a:rPr lang="ja-JP" altLang="pt-BR" sz="1000" dirty="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 dirty="0">
                <a:latin typeface="Times New Roman" panose="02020603050405020304" pitchFamily="18" charset="0"/>
              </a:rPr>
              <a:t>@</a:t>
            </a:r>
            <a:r>
              <a:rPr lang="ja-JP" altLang="pt-BR" sz="1000" dirty="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</p:spTree>
    <p:extLst>
      <p:ext uri="{BB962C8B-B14F-4D97-AF65-F5344CB8AC3E}">
        <p14:creationId xmlns:p14="http://schemas.microsoft.com/office/powerpoint/2010/main" val="4944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3" y="1080077"/>
            <a:ext cx="4036695" cy="425338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31204" y="863397"/>
            <a:ext cx="2884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#121787 </a:t>
            </a:r>
            <a:r>
              <a:rPr lang="en-US" altLang="ja-JP" sz="2000" dirty="0" err="1" smtClean="0"/>
              <a:t>Rax</a:t>
            </a:r>
            <a:r>
              <a:rPr lang="en-US" altLang="ja-JP" sz="2000" dirty="0" smtClean="0"/>
              <a:t>=3.9m</a:t>
            </a:r>
            <a:endParaRPr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" y="0"/>
            <a:ext cx="92525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3D tomographic inversion shows evolution of inboard enhancement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sp>
        <p:nvSpPr>
          <p:cNvPr id="8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36959" y="103646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6.12s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7" y="957149"/>
            <a:ext cx="4598575" cy="445189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clrChange>
              <a:clrFrom>
                <a:srgbClr val="02FF00"/>
              </a:clrFrom>
              <a:clrTo>
                <a:srgbClr val="02FF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64089"/>
            <a:ext cx="4598575" cy="445189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41582" y="5525502"/>
            <a:ext cx="9010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Radiation from inboard side is enhanced during radiation collapse.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smtClean="0"/>
              <a:t>Inboard enhancement initiates at vertical cross section (neighborhood of wall).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753" y="930360"/>
            <a:ext cx="4626247" cy="447867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1" y="0"/>
            <a:ext cx="925252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3D tomographic inversion shows evolution of inboard enhancement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9552" y="1340768"/>
            <a:ext cx="345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LCFS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899592" y="1628800"/>
            <a:ext cx="360040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-332509" y="911993"/>
            <a:ext cx="4784647" cy="31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1634837" y="3588327"/>
            <a:ext cx="304799" cy="969818"/>
          </a:xfrm>
          <a:prstGeom prst="straightConnector1">
            <a:avLst/>
          </a:prstGeom>
          <a:ln w="25400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62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グループ化 1"/>
          <p:cNvGrpSpPr>
            <a:grpSpLocks/>
          </p:cNvGrpSpPr>
          <p:nvPr/>
        </p:nvGrpSpPr>
        <p:grpSpPr bwMode="auto">
          <a:xfrm>
            <a:off x="0" y="0"/>
            <a:ext cx="9144000" cy="836613"/>
            <a:chOff x="0" y="0"/>
            <a:chExt cx="9144000" cy="836613"/>
          </a:xfrm>
        </p:grpSpPr>
        <p:sp>
          <p:nvSpPr>
            <p:cNvPr id="4103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9144000" cy="836613"/>
            </a:xfrm>
            <a:prstGeom prst="rect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CC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pic>
          <p:nvPicPr>
            <p:cNvPr id="4104" name="Picture 41" descr="D:\NIFS\presentation\logo\LHDNIFS_oran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79638"/>
              <a:ext cx="861294" cy="6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" name="Text Box 10"/>
          <p:cNvSpPr txBox="1">
            <a:spLocks noChangeArrowheads="1"/>
          </p:cNvSpPr>
          <p:nvPr/>
        </p:nvSpPr>
        <p:spPr bwMode="auto">
          <a:xfrm>
            <a:off x="107950" y="158750"/>
            <a:ext cx="7953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FFFFFF"/>
                </a:solidFill>
                <a:latin typeface="Times New Roman" panose="02020603050405020304" pitchFamily="18" charset="0"/>
              </a:rPr>
              <a:t>Requirements for in-situ calibration system</a:t>
            </a:r>
            <a:r>
              <a:rPr lang="ja-JP" altLang="en-US" sz="24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2400" b="1">
                <a:solidFill>
                  <a:srgbClr val="FFFFFF"/>
                </a:solidFill>
                <a:latin typeface="Times New Roman" panose="02020603050405020304" pitchFamily="18" charset="0"/>
              </a:rPr>
              <a:t>in DD exp.</a:t>
            </a:r>
          </a:p>
        </p:txBody>
      </p:sp>
      <p:sp>
        <p:nvSpPr>
          <p:cNvPr id="4100" name="スライド番号プレースホルダ 4"/>
          <p:cNvSpPr txBox="1">
            <a:spLocks noGrp="1"/>
          </p:cNvSpPr>
          <p:nvPr/>
        </p:nvSpPr>
        <p:spPr bwMode="auto">
          <a:xfrm>
            <a:off x="7985125" y="6640513"/>
            <a:ext cx="11874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6D42836-C31F-4816-B678-09092BBFA712}" type="slidenum">
              <a:rPr lang="en-US" altLang="ja-JP" sz="10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ja-JP" sz="1000">
              <a:latin typeface="Times New Roman" panose="02020603050405020304" pitchFamily="18" charset="0"/>
            </a:endParaRPr>
          </a:p>
        </p:txBody>
      </p:sp>
      <p:sp>
        <p:nvSpPr>
          <p:cNvPr id="26629" name="正方形/長方形 9"/>
          <p:cNvSpPr>
            <a:spLocks noChangeArrowheads="1"/>
          </p:cNvSpPr>
          <p:nvPr/>
        </p:nvSpPr>
        <p:spPr bwMode="auto">
          <a:xfrm>
            <a:off x="107950" y="1149350"/>
            <a:ext cx="89312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AutoNum type="romanLcParenBoth"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Periscope system: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		To avoid the damage to the IR camera detector from direct 	irradiation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ja-JP" sz="1200" dirty="0" smtClean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FontTx/>
              <a:buAutoNum type="romanLcParenBoth" startAt="2"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Direction of the laser injection: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	From the camera side of the foil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ja-JP" sz="1200" dirty="0" smtClean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FontTx/>
              <a:buAutoNum type="romanLcParenBoth" startAt="3"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Scanning area of the laser irradiation: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		90 </a:t>
            </a: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 70 mm (diagonal is 114 mm) @foil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		(Effective diameter of the window: </a:t>
            </a:r>
            <a:r>
              <a:rPr lang="en-US" altLang="ja-JP" sz="2400" dirty="0" smtClean="0">
                <a:latin typeface="Symbol" panose="05050102010706020507" pitchFamily="18" charset="2"/>
                <a:ea typeface="ＭＳ 明朝" panose="02020609040205080304" pitchFamily="17" charset="-128"/>
              </a:rPr>
              <a:t>f</a:t>
            </a: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 = 100 mm)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ja-JP" sz="1200" dirty="0" smtClean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(iv) Accuracy of the irradiation points: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		Sufficiently higher than the size of bolometer pixels, □2.5 mm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ja-JP" sz="1200" dirty="0" smtClean="0">
              <a:latin typeface="Times New Roman" panose="02020603050405020304" pitchFamily="18" charset="0"/>
              <a:ea typeface="ＭＳ 明朝" panose="02020609040205080304" pitchFamily="17" charset="-128"/>
            </a:endParaRPr>
          </a:p>
          <a:p>
            <a:pPr>
              <a:spcBef>
                <a:spcPct val="0"/>
              </a:spcBef>
              <a:buFontTx/>
              <a:buAutoNum type="romanLcParenBoth" startAt="5"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Removable system: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ea typeface="ＭＳ 明朝" panose="02020609040205080304" pitchFamily="17" charset="-128"/>
              </a:rPr>
              <a:t>		To reduce the amount of the radioisotope waste</a:t>
            </a:r>
            <a:endParaRPr lang="ja-JP" altLang="en-US" sz="2400" dirty="0" smtClean="0"/>
          </a:p>
        </p:txBody>
      </p:sp>
      <p:sp>
        <p:nvSpPr>
          <p:cNvPr id="4102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</p:spTree>
    <p:extLst>
      <p:ext uri="{BB962C8B-B14F-4D97-AF65-F5344CB8AC3E}">
        <p14:creationId xmlns:p14="http://schemas.microsoft.com/office/powerpoint/2010/main" val="6841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グループ化 1"/>
          <p:cNvGrpSpPr>
            <a:grpSpLocks/>
          </p:cNvGrpSpPr>
          <p:nvPr/>
        </p:nvGrpSpPr>
        <p:grpSpPr bwMode="auto">
          <a:xfrm>
            <a:off x="0" y="0"/>
            <a:ext cx="9144000" cy="836613"/>
            <a:chOff x="0" y="0"/>
            <a:chExt cx="9144000" cy="836613"/>
          </a:xfrm>
        </p:grpSpPr>
        <p:sp>
          <p:nvSpPr>
            <p:cNvPr id="6155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9144000" cy="836613"/>
            </a:xfrm>
            <a:prstGeom prst="rect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CC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pic>
          <p:nvPicPr>
            <p:cNvPr id="6156" name="Picture 41" descr="D:\NIFS\presentation\logo\LHDNIFS_oran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79638"/>
              <a:ext cx="861294" cy="6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107950" y="112713"/>
            <a:ext cx="795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b="1">
                <a:solidFill>
                  <a:srgbClr val="FFFFFF"/>
                </a:solidFill>
                <a:latin typeface="Times New Roman" panose="02020603050405020304" pitchFamily="18" charset="0"/>
              </a:rPr>
              <a:t>Schematic of in-situ calibration system</a:t>
            </a:r>
          </a:p>
        </p:txBody>
      </p:sp>
      <p:sp>
        <p:nvSpPr>
          <p:cNvPr id="6148" name="スライド番号プレースホルダ 4"/>
          <p:cNvSpPr txBox="1">
            <a:spLocks noGrp="1"/>
          </p:cNvSpPr>
          <p:nvPr/>
        </p:nvSpPr>
        <p:spPr bwMode="auto">
          <a:xfrm>
            <a:off x="7985125" y="6640513"/>
            <a:ext cx="11874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F66E57E-1FB6-4A54-B974-BF005B838DEE}" type="slidenum">
              <a:rPr lang="en-US" altLang="ja-JP" sz="10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ja-JP" sz="1000">
              <a:latin typeface="Times New Roman" panose="02020603050405020304" pitchFamily="18" charset="0"/>
            </a:endParaRPr>
          </a:p>
        </p:txBody>
      </p:sp>
      <p:grpSp>
        <p:nvGrpSpPr>
          <p:cNvPr id="6149" name="グループ化 57"/>
          <p:cNvGrpSpPr>
            <a:grpSpLocks/>
          </p:cNvGrpSpPr>
          <p:nvPr/>
        </p:nvGrpSpPr>
        <p:grpSpPr bwMode="auto">
          <a:xfrm>
            <a:off x="-368300" y="826330"/>
            <a:ext cx="9332913" cy="5422900"/>
            <a:chOff x="-40467" y="8738871"/>
            <a:chExt cx="9469619" cy="5503049"/>
          </a:xfrm>
        </p:grpSpPr>
        <p:pic>
          <p:nvPicPr>
            <p:cNvPr id="6152" name="図 6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467" y="8738871"/>
              <a:ext cx="9469619" cy="5503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4" name="直線矢印コネクタ 63"/>
            <p:cNvCxnSpPr/>
            <p:nvPr/>
          </p:nvCxnSpPr>
          <p:spPr>
            <a:xfrm>
              <a:off x="1826397" y="10333724"/>
              <a:ext cx="5544213" cy="0"/>
            </a:xfrm>
            <a:prstGeom prst="straightConnector1">
              <a:avLst/>
            </a:prstGeom>
            <a:ln w="38100">
              <a:solidFill>
                <a:srgbClr val="00FF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4" name="正方形/長方形 10"/>
            <p:cNvSpPr>
              <a:spLocks noChangeArrowheads="1"/>
            </p:cNvSpPr>
            <p:nvPr/>
          </p:nvSpPr>
          <p:spPr bwMode="auto">
            <a:xfrm>
              <a:off x="2239049" y="9754457"/>
              <a:ext cx="3025491" cy="468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1257300" algn="l"/>
                </a:tabLst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1257300" algn="l"/>
                </a:tabLst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1257300" algn="l"/>
                </a:tabLst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1257300" algn="l"/>
                </a:tabLst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1257300" algn="l"/>
                </a:tabLst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57300" algn="l"/>
                </a:tabLst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57300" algn="l"/>
                </a:tabLst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57300" algn="l"/>
                </a:tabLst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1257300" algn="l"/>
                </a:tabLst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2400" i="1">
                  <a:solidFill>
                    <a:srgbClr val="019A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(l</a:t>
              </a:r>
              <a:r>
                <a:rPr lang="en-US" altLang="ja-JP" sz="2400">
                  <a:solidFill>
                    <a:srgbClr val="019A0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1000 mm)</a:t>
              </a:r>
              <a:endParaRPr lang="ja-JP" altLang="en-US" sz="2400">
                <a:solidFill>
                  <a:srgbClr val="019A0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50" name="テキスト ボックス 1"/>
          <p:cNvSpPr txBox="1">
            <a:spLocks noChangeArrowheads="1"/>
          </p:cNvSpPr>
          <p:nvPr/>
        </p:nvSpPr>
        <p:spPr bwMode="auto">
          <a:xfrm>
            <a:off x="4675188" y="1830113"/>
            <a:ext cx="15525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mirror</a:t>
            </a:r>
            <a:endParaRPr lang="ja-JP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1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 dirty="0">
                <a:latin typeface="Times New Roman" panose="02020603050405020304" pitchFamily="18" charset="0"/>
              </a:rPr>
              <a:t>4-6 Mar. 2015</a:t>
            </a:r>
            <a:r>
              <a:rPr lang="ja-JP" altLang="pt-BR" sz="1000" dirty="0">
                <a:latin typeface="Times New Roman" panose="02020603050405020304" pitchFamily="18" charset="0"/>
              </a:rPr>
              <a:t>　第</a:t>
            </a:r>
            <a:r>
              <a:rPr lang="pt-BR" altLang="ja-JP" sz="1000" dirty="0">
                <a:latin typeface="Times New Roman" panose="02020603050405020304" pitchFamily="18" charset="0"/>
              </a:rPr>
              <a:t>18</a:t>
            </a:r>
            <a:r>
              <a:rPr lang="ja-JP" altLang="pt-BR" sz="1000" dirty="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 dirty="0">
                <a:latin typeface="Times New Roman" panose="02020603050405020304" pitchFamily="18" charset="0"/>
              </a:rPr>
              <a:t>@</a:t>
            </a:r>
            <a:r>
              <a:rPr lang="ja-JP" altLang="pt-BR" sz="1000" dirty="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72275" y="4916559"/>
            <a:ext cx="2690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rate of </a:t>
            </a:r>
          </a:p>
          <a:p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 neutron (Max)</a:t>
            </a:r>
          </a:p>
          <a:p>
            <a:endParaRPr lang="en-US" altLang="ja-JP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LHD:	1.9</a:t>
            </a:r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16</a:t>
            </a:r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[n/s]</a:t>
            </a:r>
            <a:endParaRPr kumimoji="1" lang="en-US" altLang="ja-JP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JT-60U:	5.6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r>
              <a:rPr lang="en-US" altLang="ja-JP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16</a:t>
            </a:r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[n/s]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72275" y="4916559"/>
            <a:ext cx="2557673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54402" y="5989982"/>
            <a:ext cx="2690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Polyethylene: 90 mm</a:t>
            </a:r>
          </a:p>
          <a:p>
            <a:r>
              <a: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Lead:	         15 mm</a:t>
            </a:r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6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グループ化 1"/>
          <p:cNvGrpSpPr>
            <a:grpSpLocks/>
          </p:cNvGrpSpPr>
          <p:nvPr/>
        </p:nvGrpSpPr>
        <p:grpSpPr bwMode="auto">
          <a:xfrm>
            <a:off x="0" y="0"/>
            <a:ext cx="9144000" cy="836613"/>
            <a:chOff x="0" y="0"/>
            <a:chExt cx="9144000" cy="836613"/>
          </a:xfrm>
        </p:grpSpPr>
        <p:sp>
          <p:nvSpPr>
            <p:cNvPr id="8217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9144000" cy="836613"/>
            </a:xfrm>
            <a:prstGeom prst="rect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CC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pic>
          <p:nvPicPr>
            <p:cNvPr id="8218" name="Picture 41" descr="D:\NIFS\presentation\logo\LHDNIFS_oran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79638"/>
              <a:ext cx="861294" cy="6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5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992188"/>
            <a:ext cx="4117975" cy="549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スライド番号プレースホルダ 4"/>
          <p:cNvSpPr txBox="1">
            <a:spLocks noGrp="1"/>
          </p:cNvSpPr>
          <p:nvPr/>
        </p:nvSpPr>
        <p:spPr bwMode="auto">
          <a:xfrm>
            <a:off x="7985125" y="6640513"/>
            <a:ext cx="11874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F94B677-D3F7-4C90-BCF9-B8FAD277E0EC}" type="slidenum">
              <a:rPr lang="en-US" altLang="ja-JP" sz="10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ja-JP" sz="1000">
              <a:latin typeface="Times New Roman" panose="02020603050405020304" pitchFamily="18" charset="0"/>
            </a:endParaRPr>
          </a:p>
        </p:txBody>
      </p:sp>
      <p:sp>
        <p:nvSpPr>
          <p:cNvPr id="8197" name="Text Box 10"/>
          <p:cNvSpPr txBox="1">
            <a:spLocks noChangeArrowheads="1"/>
          </p:cNvSpPr>
          <p:nvPr/>
        </p:nvSpPr>
        <p:spPr bwMode="auto">
          <a:xfrm>
            <a:off x="107950" y="112713"/>
            <a:ext cx="795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b="1">
                <a:solidFill>
                  <a:srgbClr val="FFFFFF"/>
                </a:solidFill>
                <a:latin typeface="Times New Roman" panose="02020603050405020304" pitchFamily="18" charset="0"/>
              </a:rPr>
              <a:t>Test stand of laser injection system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H="1" flipV="1">
            <a:off x="5865813" y="2400300"/>
            <a:ext cx="504825" cy="0"/>
          </a:xfrm>
          <a:prstGeom prst="straightConnector1">
            <a:avLst/>
          </a:prstGeom>
          <a:ln w="635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5865813" y="2451100"/>
            <a:ext cx="639762" cy="906463"/>
          </a:xfrm>
          <a:prstGeom prst="straightConnector1">
            <a:avLst/>
          </a:prstGeom>
          <a:ln w="635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 flipH="1">
            <a:off x="6021388" y="1484313"/>
            <a:ext cx="484187" cy="798512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5829300" y="1454150"/>
            <a:ext cx="0" cy="904875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>
            <a:off x="4735513" y="1470025"/>
            <a:ext cx="1098550" cy="9525"/>
          </a:xfrm>
          <a:prstGeom prst="straightConnector1">
            <a:avLst/>
          </a:prstGeom>
          <a:ln w="38100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stCxn id="17" idx="3"/>
          </p:cNvCxnSpPr>
          <p:nvPr/>
        </p:nvCxnSpPr>
        <p:spPr>
          <a:xfrm>
            <a:off x="4673600" y="2671763"/>
            <a:ext cx="1155700" cy="109537"/>
          </a:xfrm>
          <a:prstGeom prst="straightConnector1">
            <a:avLst/>
          </a:prstGeom>
          <a:ln w="38100">
            <a:solidFill>
              <a:srgbClr val="0066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>
            <a:stCxn id="15" idx="3"/>
          </p:cNvCxnSpPr>
          <p:nvPr/>
        </p:nvCxnSpPr>
        <p:spPr>
          <a:xfrm flipV="1">
            <a:off x="4724400" y="3357563"/>
            <a:ext cx="360363" cy="400050"/>
          </a:xfrm>
          <a:prstGeom prst="straightConnector1">
            <a:avLst/>
          </a:prstGeom>
          <a:ln w="38100">
            <a:solidFill>
              <a:srgbClr val="0066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 flipV="1">
            <a:off x="5829300" y="3644900"/>
            <a:ext cx="487363" cy="647700"/>
          </a:xfrm>
          <a:prstGeom prst="straightConnector1">
            <a:avLst/>
          </a:prstGeom>
          <a:ln w="38100">
            <a:solidFill>
              <a:srgbClr val="00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>
            <a:stCxn id="3" idx="1"/>
          </p:cNvCxnSpPr>
          <p:nvPr/>
        </p:nvCxnSpPr>
        <p:spPr>
          <a:xfrm flipH="1">
            <a:off x="7029450" y="2381250"/>
            <a:ext cx="647700" cy="3175"/>
          </a:xfrm>
          <a:prstGeom prst="straightConnector1">
            <a:avLst/>
          </a:prstGeom>
          <a:ln w="38100">
            <a:solidFill>
              <a:srgbClr val="00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2"/>
          <p:cNvSpPr/>
          <p:nvPr/>
        </p:nvSpPr>
        <p:spPr>
          <a:xfrm>
            <a:off x="7677150" y="2092325"/>
            <a:ext cx="1162050" cy="576263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en-US" altLang="ja-JP" sz="280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ja-JP" altLang="en-US" sz="280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411413" y="989013"/>
            <a:ext cx="3105150" cy="10715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en-US" altLang="ja-JP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Mirror with biaxial goniometer</a:t>
            </a:r>
            <a:endParaRPr lang="ja-JP" altLang="en-US" sz="28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308725" y="1196975"/>
            <a:ext cx="1871663" cy="5762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en-US" altLang="ja-JP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mirror</a:t>
            </a:r>
            <a:endParaRPr lang="ja-JP" altLang="en-US" sz="28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411413" y="3221038"/>
            <a:ext cx="2312987" cy="1071562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en-US" altLang="ja-JP" sz="280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Controller of goniometers</a:t>
            </a:r>
            <a:endParaRPr lang="ja-JP" altLang="en-US" sz="280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411413" y="2382838"/>
            <a:ext cx="2262187" cy="576262"/>
          </a:xfrm>
          <a:prstGeom prst="rect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en-US" altLang="ja-JP" sz="280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</a:t>
            </a:r>
            <a:r>
              <a:rPr lang="en-US" altLang="ja-JP" sz="2800" baseline="-2500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280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window</a:t>
            </a:r>
            <a:endParaRPr lang="ja-JP" altLang="en-US" sz="280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084763" y="4144963"/>
            <a:ext cx="998537" cy="576262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en-US" altLang="ja-JP" sz="280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Foil</a:t>
            </a:r>
            <a:endParaRPr lang="ja-JP" altLang="en-US" sz="280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078413" y="5532438"/>
            <a:ext cx="1871662" cy="576262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en-US" altLang="ja-JP" sz="2800" smtClean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 camera</a:t>
            </a:r>
            <a:endParaRPr lang="ja-JP" altLang="en-US" sz="2800" smtClean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14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2047875" cy="27305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正方形/長方形 21"/>
          <p:cNvSpPr>
            <a:spLocks noChangeArrowheads="1"/>
          </p:cNvSpPr>
          <p:nvPr/>
        </p:nvSpPr>
        <p:spPr bwMode="auto">
          <a:xfrm>
            <a:off x="107950" y="4437063"/>
            <a:ext cx="46164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ja-JP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Specification of goniometer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Travel angle: 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endParaRPr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F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oil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size: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2.58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2.00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endParaRPr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endParaRPr lang="en-US" altLang="ja-JP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Positional repeatability: 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0.00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endParaRPr lang="en-US" altLang="ja-JP" sz="2400" dirty="0" smtClean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 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0.07 mm 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the foil</a:t>
            </a:r>
          </a:p>
        </p:txBody>
      </p:sp>
      <p:sp>
        <p:nvSpPr>
          <p:cNvPr id="8216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</p:spTree>
    <p:extLst>
      <p:ext uri="{BB962C8B-B14F-4D97-AF65-F5344CB8AC3E}">
        <p14:creationId xmlns:p14="http://schemas.microsoft.com/office/powerpoint/2010/main" val="56536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グループ化 1"/>
          <p:cNvGrpSpPr>
            <a:grpSpLocks/>
          </p:cNvGrpSpPr>
          <p:nvPr/>
        </p:nvGrpSpPr>
        <p:grpSpPr bwMode="auto">
          <a:xfrm>
            <a:off x="0" y="0"/>
            <a:ext cx="9144000" cy="836613"/>
            <a:chOff x="0" y="0"/>
            <a:chExt cx="9144000" cy="836613"/>
          </a:xfrm>
        </p:grpSpPr>
        <p:sp>
          <p:nvSpPr>
            <p:cNvPr id="10253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9144000" cy="836613"/>
            </a:xfrm>
            <a:prstGeom prst="rect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CC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pic>
          <p:nvPicPr>
            <p:cNvPr id="10254" name="Picture 41" descr="D:\NIFS\presentation\logo\LHDNIFS_oran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79638"/>
              <a:ext cx="861294" cy="6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3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30670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1412875"/>
            <a:ext cx="30670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1412875"/>
            <a:ext cx="2954337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スライド番号プレースホルダ 4"/>
          <p:cNvSpPr txBox="1">
            <a:spLocks noGrp="1"/>
          </p:cNvSpPr>
          <p:nvPr/>
        </p:nvSpPr>
        <p:spPr bwMode="auto">
          <a:xfrm>
            <a:off x="7985125" y="6640513"/>
            <a:ext cx="11874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E8BB4C7-3D03-404B-A228-94F1105A741F}" type="slidenum">
              <a:rPr lang="en-US" altLang="ja-JP" sz="10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ja-JP" sz="1000">
              <a:latin typeface="Times New Roman" panose="02020603050405020304" pitchFamily="18" charset="0"/>
            </a:endParaRP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107950" y="112713"/>
            <a:ext cx="795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b="1">
                <a:solidFill>
                  <a:srgbClr val="FFFFFF"/>
                </a:solidFill>
                <a:latin typeface="Times New Roman" panose="02020603050405020304" pitchFamily="18" charset="0"/>
              </a:rPr>
              <a:t>Laser incident angle dependence</a:t>
            </a:r>
          </a:p>
        </p:txBody>
      </p:sp>
      <p:sp>
        <p:nvSpPr>
          <p:cNvPr id="10248" name="正方形/長方形 15"/>
          <p:cNvSpPr>
            <a:spLocks noChangeArrowheads="1"/>
          </p:cNvSpPr>
          <p:nvPr/>
        </p:nvSpPr>
        <p:spPr bwMode="auto">
          <a:xfrm>
            <a:off x="312738" y="5038725"/>
            <a:ext cx="85185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Variation due to laser incident angle is &lt; 1%.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Transmittance of the hot mirror is &gt; 96%.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ja-JP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Transmittance of the CaF</a:t>
            </a:r>
            <a:r>
              <a:rPr lang="en-US" altLang="ja-JP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 window is &gt; 93%.</a:t>
            </a:r>
          </a:p>
        </p:txBody>
      </p:sp>
      <p:sp>
        <p:nvSpPr>
          <p:cNvPr id="10249" name="正方形/長方形 15"/>
          <p:cNvSpPr>
            <a:spLocks noChangeArrowheads="1"/>
          </p:cNvSpPr>
          <p:nvPr/>
        </p:nvSpPr>
        <p:spPr bwMode="auto">
          <a:xfrm>
            <a:off x="312738" y="908050"/>
            <a:ext cx="8518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400">
                <a:latin typeface="Times New Roman" panose="02020603050405020304" pitchFamily="18" charset="0"/>
                <a:cs typeface="Times New Roman" panose="02020603050405020304" pitchFamily="18" charset="0"/>
              </a:rPr>
              <a:t>Laser incident angle has variation to scan the irradiation points.</a:t>
            </a:r>
          </a:p>
        </p:txBody>
      </p:sp>
      <p:sp>
        <p:nvSpPr>
          <p:cNvPr id="10250" name="Text Box 42"/>
          <p:cNvSpPr txBox="1">
            <a:spLocks noChangeArrowheads="1"/>
          </p:cNvSpPr>
          <p:nvPr/>
        </p:nvSpPr>
        <p:spPr bwMode="auto">
          <a:xfrm>
            <a:off x="939800" y="4406900"/>
            <a:ext cx="4495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400">
                <a:solidFill>
                  <a:srgbClr val="009900"/>
                </a:solidFill>
                <a:latin typeface="Times New Roman" panose="02020603050405020304" pitchFamily="18" charset="0"/>
              </a:rPr>
              <a:t>Hot mirror (vertical, horizontal)</a:t>
            </a:r>
          </a:p>
        </p:txBody>
      </p:sp>
      <p:sp>
        <p:nvSpPr>
          <p:cNvPr id="10251" name="Text Box 42"/>
          <p:cNvSpPr txBox="1">
            <a:spLocks noChangeArrowheads="1"/>
          </p:cNvSpPr>
          <p:nvPr/>
        </p:nvSpPr>
        <p:spPr bwMode="auto">
          <a:xfrm>
            <a:off x="6516688" y="4406900"/>
            <a:ext cx="230346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2400">
                <a:solidFill>
                  <a:srgbClr val="009900"/>
                </a:solidFill>
                <a:latin typeface="Times New Roman" panose="02020603050405020304" pitchFamily="18" charset="0"/>
              </a:rPr>
              <a:t>CaF</a:t>
            </a:r>
            <a:r>
              <a:rPr lang="en-US" altLang="ja-JP" sz="2400" baseline="-25000">
                <a:solidFill>
                  <a:srgbClr val="0099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ja-JP" sz="2400">
                <a:solidFill>
                  <a:srgbClr val="009900"/>
                </a:solidFill>
                <a:latin typeface="Times New Roman" panose="02020603050405020304" pitchFamily="18" charset="0"/>
              </a:rPr>
              <a:t> window</a:t>
            </a:r>
          </a:p>
        </p:txBody>
      </p:sp>
      <p:sp>
        <p:nvSpPr>
          <p:cNvPr id="10252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</p:spTree>
    <p:extLst>
      <p:ext uri="{BB962C8B-B14F-4D97-AF65-F5344CB8AC3E}">
        <p14:creationId xmlns:p14="http://schemas.microsoft.com/office/powerpoint/2010/main" val="53755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68413"/>
            <a:ext cx="37274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グループ化 1"/>
          <p:cNvGrpSpPr>
            <a:grpSpLocks/>
          </p:cNvGrpSpPr>
          <p:nvPr/>
        </p:nvGrpSpPr>
        <p:grpSpPr bwMode="auto">
          <a:xfrm>
            <a:off x="0" y="0"/>
            <a:ext cx="9144000" cy="836613"/>
            <a:chOff x="0" y="0"/>
            <a:chExt cx="9144000" cy="836613"/>
          </a:xfrm>
        </p:grpSpPr>
        <p:sp>
          <p:nvSpPr>
            <p:cNvPr id="12301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9144000" cy="836613"/>
            </a:xfrm>
            <a:prstGeom prst="rect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CC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pic>
          <p:nvPicPr>
            <p:cNvPr id="12302" name="Picture 41" descr="D:\NIFS\presentation\logo\LHDNIFS_orang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79638"/>
              <a:ext cx="861294" cy="6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2" name="スライド番号プレースホルダ 4"/>
          <p:cNvSpPr txBox="1">
            <a:spLocks noGrp="1"/>
          </p:cNvSpPr>
          <p:nvPr/>
        </p:nvSpPr>
        <p:spPr bwMode="auto">
          <a:xfrm>
            <a:off x="7985125" y="6640513"/>
            <a:ext cx="11874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DD39A78-087D-4A15-B05A-2A0D951CBE14}" type="slidenum">
              <a:rPr lang="en-US" altLang="ja-JP" sz="10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ja-JP" sz="1000">
              <a:latin typeface="Times New Roman" panose="02020603050405020304" pitchFamily="18" charset="0"/>
            </a:endParaRPr>
          </a:p>
        </p:txBody>
      </p:sp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107950" y="-79375"/>
            <a:ext cx="7953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1">
                <a:solidFill>
                  <a:srgbClr val="FFFFFF"/>
                </a:solidFill>
                <a:latin typeface="Times New Roman" panose="02020603050405020304" pitchFamily="18" charset="0"/>
              </a:rPr>
              <a:t>Irradiation position was successfully controlled using biaxial goniometers and LabVIEW</a:t>
            </a:r>
          </a:p>
        </p:txBody>
      </p:sp>
      <p:sp>
        <p:nvSpPr>
          <p:cNvPr id="17" name="正方形/長方形 16"/>
          <p:cNvSpPr>
            <a:spLocks noChangeArrowheads="1"/>
          </p:cNvSpPr>
          <p:nvPr/>
        </p:nvSpPr>
        <p:spPr bwMode="auto">
          <a:xfrm>
            <a:off x="250825" y="5643563"/>
            <a:ext cx="86487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pulse of the stepping motors correspond to </a:t>
            </a:r>
          </a:p>
          <a:p>
            <a:pPr marL="0" indent="0">
              <a:spcBef>
                <a:spcPct val="0"/>
              </a:spcBef>
              <a:buFontTx/>
              <a:buNone/>
              <a:defRPr/>
            </a:pP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0.03 mm (horizontal) and 0.02 mm (vertical) at the foil. </a:t>
            </a:r>
          </a:p>
        </p:txBody>
      </p:sp>
      <p:pic>
        <p:nvPicPr>
          <p:cNvPr id="12295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4"/>
          <a:stretch>
            <a:fillRect/>
          </a:stretch>
        </p:blipFill>
        <p:spPr bwMode="auto">
          <a:xfrm>
            <a:off x="6905625" y="941388"/>
            <a:ext cx="21590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4"/>
          <a:stretch>
            <a:fillRect/>
          </a:stretch>
        </p:blipFill>
        <p:spPr bwMode="auto">
          <a:xfrm>
            <a:off x="4060825" y="941388"/>
            <a:ext cx="21590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図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3"/>
          <a:stretch>
            <a:fillRect/>
          </a:stretch>
        </p:blipFill>
        <p:spPr bwMode="auto">
          <a:xfrm>
            <a:off x="4060825" y="3854450"/>
            <a:ext cx="21590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図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3"/>
          <a:stretch>
            <a:fillRect/>
          </a:stretch>
        </p:blipFill>
        <p:spPr bwMode="auto">
          <a:xfrm>
            <a:off x="6873875" y="3854450"/>
            <a:ext cx="2160588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図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23"/>
          <a:stretch>
            <a:fillRect/>
          </a:stretch>
        </p:blipFill>
        <p:spPr bwMode="auto">
          <a:xfrm>
            <a:off x="5483225" y="2549525"/>
            <a:ext cx="21590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</p:spTree>
    <p:extLst>
      <p:ext uri="{BB962C8B-B14F-4D97-AF65-F5344CB8AC3E}">
        <p14:creationId xmlns:p14="http://schemas.microsoft.com/office/powerpoint/2010/main" val="396722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グループ化 10"/>
          <p:cNvGrpSpPr>
            <a:grpSpLocks/>
          </p:cNvGrpSpPr>
          <p:nvPr/>
        </p:nvGrpSpPr>
        <p:grpSpPr bwMode="auto">
          <a:xfrm>
            <a:off x="0" y="0"/>
            <a:ext cx="9144000" cy="836613"/>
            <a:chOff x="0" y="0"/>
            <a:chExt cx="9144000" cy="836613"/>
          </a:xfrm>
        </p:grpSpPr>
        <p:sp>
          <p:nvSpPr>
            <p:cNvPr id="14343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9144000" cy="836613"/>
            </a:xfrm>
            <a:prstGeom prst="rect">
              <a:avLst/>
            </a:prstGeom>
            <a:gradFill rotWithShape="1">
              <a:gsLst>
                <a:gs pos="0">
                  <a:srgbClr val="000099"/>
                </a:gs>
                <a:gs pos="100000">
                  <a:srgbClr val="0000CC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ja-JP" altLang="en-US" sz="1800"/>
            </a:p>
          </p:txBody>
        </p:sp>
        <p:pic>
          <p:nvPicPr>
            <p:cNvPr id="14344" name="Picture 41" descr="D:\NIFS\presentation\logo\LHDNIFS_oran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5122" y="79638"/>
              <a:ext cx="861294" cy="6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12" descr="imag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4730" y="94224"/>
              <a:ext cx="657948" cy="649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339" name="スライド番号プレースホルダ 4"/>
          <p:cNvSpPr txBox="1">
            <a:spLocks noGrp="1"/>
          </p:cNvSpPr>
          <p:nvPr/>
        </p:nvSpPr>
        <p:spPr bwMode="auto">
          <a:xfrm>
            <a:off x="7985125" y="6640513"/>
            <a:ext cx="118745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AFFB91D-9ADC-4979-A5FD-5B539B781579}" type="slidenum">
              <a:rPr lang="en-US" altLang="ja-JP" sz="100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ja-JP" sz="1000">
              <a:latin typeface="Times New Roman" panose="02020603050405020304" pitchFamily="18" charset="0"/>
            </a:endParaRPr>
          </a:p>
        </p:txBody>
      </p:sp>
      <p:sp>
        <p:nvSpPr>
          <p:cNvPr id="14340" name="Rectangle 22"/>
          <p:cNvSpPr>
            <a:spLocks noChangeArrowheads="1"/>
          </p:cNvSpPr>
          <p:nvPr/>
        </p:nvSpPr>
        <p:spPr bwMode="auto">
          <a:xfrm>
            <a:off x="61913" y="1059691"/>
            <a:ext cx="903605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ja-JP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en-US" altLang="ja-JP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tomography measurement for fusion study has been established for </a:t>
            </a:r>
            <a:r>
              <a:rPr lang="en-US" altLang="ja-JP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time.</a:t>
            </a:r>
          </a:p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IRVB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results in LHD radiation collapse plasma shows</a:t>
            </a:r>
          </a:p>
          <a:p>
            <a:pPr marL="715963" indent="-173038">
              <a:spcBef>
                <a:spcPct val="50000"/>
              </a:spcBef>
              <a:buNone/>
            </a:pPr>
            <a:r>
              <a:rPr lang="ja-JP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inboard side enhances during radiation 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collapse</a:t>
            </a:r>
          </a:p>
          <a:p>
            <a:pPr marL="542925">
              <a:spcBef>
                <a:spcPct val="50000"/>
              </a:spcBef>
              <a:buNone/>
            </a:pPr>
            <a:r>
              <a:rPr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Inboard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enhancement initiates in neighborhood of wall 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ja-JP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57188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in-situ calibration system 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IRVB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designed 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application to the deuterium experiment in LHD. </a:t>
            </a:r>
            <a:endParaRPr lang="en-US" altLang="ja-JP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1" name="Text Box 10"/>
          <p:cNvSpPr txBox="1">
            <a:spLocks noChangeArrowheads="1"/>
          </p:cNvSpPr>
          <p:nvPr/>
        </p:nvSpPr>
        <p:spPr bwMode="auto">
          <a:xfrm>
            <a:off x="107950" y="112713"/>
            <a:ext cx="7953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b="1">
                <a:solidFill>
                  <a:srgbClr val="FFFFFF"/>
                </a:solidFill>
                <a:latin typeface="Times New Roman" panose="02020603050405020304" pitchFamily="18" charset="0"/>
              </a:rPr>
              <a:t>Summary &amp; Future work</a:t>
            </a:r>
          </a:p>
        </p:txBody>
      </p:sp>
      <p:sp>
        <p:nvSpPr>
          <p:cNvPr id="14342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  <p:pic>
        <p:nvPicPr>
          <p:cNvPr id="11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034" y="95043"/>
            <a:ext cx="736262" cy="67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50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351696" y="304282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662"/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351696" y="304282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662"/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351696" y="304282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662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351696" y="625002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1662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351696" y="625002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1662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351696" y="966757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ja-JP" sz="1662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15012" y="-27384"/>
            <a:ext cx="9339540" cy="584775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3200" dirty="0">
                <a:latin typeface="Times New Roman" pitchFamily="18" charset="0"/>
              </a:rPr>
              <a:t>Regularization factor, </a:t>
            </a:r>
            <a:r>
              <a:rPr lang="en-US" altLang="ja-JP" sz="3200" dirty="0" smtClean="0">
                <a:latin typeface="Times New Roman" pitchFamily="18" charset="0"/>
              </a:rPr>
              <a:t>γ, </a:t>
            </a:r>
            <a:r>
              <a:rPr lang="en-US" altLang="ja-JP" sz="3200" dirty="0">
                <a:latin typeface="Times New Roman" pitchFamily="18" charset="0"/>
              </a:rPr>
              <a:t>is optimized at minimum GCV </a:t>
            </a: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5509" y="1346263"/>
            <a:ext cx="2628937" cy="812964"/>
          </a:xfrm>
          <a:prstGeom prst="rect">
            <a:avLst/>
          </a:prstGeom>
          <a:noFill/>
        </p:spPr>
      </p:pic>
      <p:sp>
        <p:nvSpPr>
          <p:cNvPr id="16" name="テキスト ボックス 15"/>
          <p:cNvSpPr txBox="1"/>
          <p:nvPr/>
        </p:nvSpPr>
        <p:spPr>
          <a:xfrm>
            <a:off x="-5849" y="883351"/>
            <a:ext cx="8939601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46" dirty="0"/>
              <a:t>GCV(Generalized Cross Validation)</a:t>
            </a:r>
            <a:endParaRPr lang="ja-JP" altLang="en-US" sz="184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236260" y="2186700"/>
                <a:ext cx="2372272" cy="709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sz="1846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1846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ja-JP" altLang="en-US" sz="1846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ja-JP" altLang="en-US" sz="1846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sz="1846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846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sz="1846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ja-JP" altLang="en-US" sz="1846">
                              <a:latin typeface="Cambria Math" panose="02040503050406030204" pitchFamily="18" charset="0"/>
                            </a:rPr>
                            <m:t>γM</m:t>
                          </m:r>
                          <m:sSup>
                            <m:sSupPr>
                              <m:ctrlPr>
                                <a:rPr lang="ja-JP" altLang="en-US" sz="1846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ja-JP" altLang="en-US" sz="1846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ja-JP" altLang="en-US" sz="1846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ja-JP" altLang="en-US" sz="1846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ja-JP" altLang="en-US" sz="1846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sz="1846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60" y="2186700"/>
                <a:ext cx="2372272" cy="70942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484632" y="5881679"/>
            <a:ext cx="8939601" cy="43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15" dirty="0"/>
              <a:t>Optimal γ with minimum GCV value is useful for reconstruction </a:t>
            </a:r>
            <a:endParaRPr lang="ja-JP" altLang="en-US" sz="2215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正方形/長方形 1"/>
              <p:cNvSpPr/>
              <p:nvPr/>
            </p:nvSpPr>
            <p:spPr>
              <a:xfrm>
                <a:off x="348271" y="3252353"/>
                <a:ext cx="2183611" cy="5707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ja-JP" altLang="en-US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ja-JP" altLang="en-US" sz="1662"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p>
                          <m:r>
                            <a:rPr lang="ja-JP" altLang="en-US" sz="1662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ja-JP" altLang="en-US" sz="1662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ja-JP" altLang="en-US" sz="1662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r>
                        <a:rPr lang="ja-JP" altLang="en-US" sz="1662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sz="166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662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ja-JP" altLang="en-US" sz="1662">
                              <a:latin typeface="Cambria Math" panose="02040503050406030204" pitchFamily="18" charset="0"/>
                            </a:rPr>
                            <m:t>M</m:t>
                          </m:r>
                        </m:den>
                      </m:f>
                      <m:sSup>
                        <m:sSupPr>
                          <m:ctrlPr>
                            <a:rPr lang="ja-JP" altLang="en-US" sz="1662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ja-JP" altLang="en-US" sz="166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62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altLang="ja-JP" sz="1662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ja-JP" altLang="en-US" sz="1662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ja-JP" altLang="en-US" sz="1662" b="1"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</m:d>
                        </m:e>
                        <m:sup>
                          <m:r>
                            <a:rPr lang="ja-JP" altLang="en-US" sz="1662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1662" dirty="0"/>
              </a:p>
            </p:txBody>
          </p:sp>
        </mc:Choice>
        <mc:Fallback xmlns="">
          <p:sp>
            <p:nvSpPr>
              <p:cNvPr id="2" name="正方形/長方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71" y="3252353"/>
                <a:ext cx="2183611" cy="57073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/>
              <p:cNvSpPr/>
              <p:nvPr/>
            </p:nvSpPr>
            <p:spPr>
              <a:xfrm>
                <a:off x="321112" y="4271226"/>
                <a:ext cx="1804020" cy="7639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ja-JP" altLang="en-US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ja-JP" alt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ja-JP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ja-JP" altLang="en-US" b="1">
                                          <a:latin typeface="Cambria Math" panose="02040503050406030204" pitchFamily="18" charset="0"/>
                                        </a:rPr>
                                        <m:t>𝐒</m:t>
                                      </m:r>
                                    </m:e>
                                  </m:acc>
                                  <m:r>
                                    <a:rPr lang="ja-JP" alt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b="1">
                                          <a:latin typeface="Cambria Math" panose="02040503050406030204" pitchFamily="18" charset="0"/>
                                        </a:rPr>
                                        <m:t>𝐒</m:t>
                                      </m:r>
                                    </m:e>
                                    <m:sub/>
                                  </m:sSub>
                                </m:e>
                              </m:d>
                            </m:e>
                            <m:sup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b="1">
                                          <a:latin typeface="Cambria Math" panose="02040503050406030204" pitchFamily="18" charset="0"/>
                                        </a:rPr>
                                        <m:t>𝐒</m:t>
                                      </m:r>
                                    </m:e>
                                    <m:sub/>
                                  </m:sSub>
                                </m:e>
                              </m:d>
                            </m:e>
                            <m:sup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4" name="正方形/長方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12" y="4271226"/>
                <a:ext cx="1804020" cy="76392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107506" y="3951564"/>
            <a:ext cx="321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Normalized reconstruction error</a:t>
            </a:r>
            <a:endParaRPr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7506" y="2949316"/>
            <a:ext cx="321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Normalized </a:t>
            </a:r>
            <a:r>
              <a:rPr lang="en-US" altLang="ja-JP" dirty="0" smtClean="0"/>
              <a:t>re-projection </a:t>
            </a:r>
            <a:r>
              <a:rPr lang="en-US" altLang="ja-JP" dirty="0"/>
              <a:t>error</a:t>
            </a:r>
            <a:endParaRPr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423920" y="6472962"/>
            <a:ext cx="8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24/57</a:t>
            </a:r>
            <a:endParaRPr kumimoji="1" lang="ja-JP" altLang="en-US" dirty="0"/>
          </a:p>
        </p:txBody>
      </p:sp>
      <p:graphicFrame>
        <p:nvGraphicFramePr>
          <p:cNvPr id="21" name="グラフ 20"/>
          <p:cNvGraphicFramePr>
            <a:graphicFrameLocks/>
          </p:cNvGraphicFramePr>
          <p:nvPr>
            <p:extLst/>
          </p:nvPr>
        </p:nvGraphicFramePr>
        <p:xfrm>
          <a:off x="3476629" y="943279"/>
          <a:ext cx="6304478" cy="435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851" y="2359846"/>
            <a:ext cx="304800" cy="86677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8220" y="2718929"/>
            <a:ext cx="257175" cy="333375"/>
          </a:xfrm>
          <a:prstGeom prst="rect">
            <a:avLst/>
          </a:prstGeom>
        </p:spPr>
      </p:pic>
      <p:grpSp>
        <p:nvGrpSpPr>
          <p:cNvPr id="31" name="グループ化 30"/>
          <p:cNvGrpSpPr/>
          <p:nvPr/>
        </p:nvGrpSpPr>
        <p:grpSpPr>
          <a:xfrm>
            <a:off x="9738989" y="895321"/>
            <a:ext cx="3234877" cy="4390964"/>
            <a:chOff x="9274479" y="852798"/>
            <a:chExt cx="3234877" cy="4390964"/>
          </a:xfrm>
        </p:grpSpPr>
        <p:sp>
          <p:nvSpPr>
            <p:cNvPr id="28" name="正方形/長方形 27"/>
            <p:cNvSpPr/>
            <p:nvPr/>
          </p:nvSpPr>
          <p:spPr>
            <a:xfrm>
              <a:off x="9274479" y="852798"/>
              <a:ext cx="3234877" cy="4390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7362" y="3337441"/>
              <a:ext cx="3152128" cy="1871970"/>
            </a:xfrm>
            <a:prstGeom prst="rect">
              <a:avLst/>
            </a:prstGeom>
          </p:spPr>
        </p:pic>
        <p:sp>
          <p:nvSpPr>
            <p:cNvPr id="29" name="下矢印 28"/>
            <p:cNvSpPr/>
            <p:nvPr/>
          </p:nvSpPr>
          <p:spPr>
            <a:xfrm>
              <a:off x="10383366" y="2921339"/>
              <a:ext cx="1080120" cy="381751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7362" y="1016178"/>
              <a:ext cx="3127081" cy="1875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8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351693" y="368475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662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351693" y="368475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662"/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351693" y="368475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662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351693" y="368475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662"/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351693" y="368475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662"/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351693" y="368475"/>
            <a:ext cx="170525" cy="34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 sz="1662"/>
          </a:p>
        </p:txBody>
      </p:sp>
      <p:sp>
        <p:nvSpPr>
          <p:cNvPr id="95" name="円/楕円 94"/>
          <p:cNvSpPr/>
          <p:nvPr/>
        </p:nvSpPr>
        <p:spPr>
          <a:xfrm>
            <a:off x="545106" y="1267194"/>
            <a:ext cx="852607" cy="149206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96" name="角丸四角形 95"/>
          <p:cNvSpPr/>
          <p:nvPr/>
        </p:nvSpPr>
        <p:spPr>
          <a:xfrm>
            <a:off x="4187736" y="1507139"/>
            <a:ext cx="57332" cy="113289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77"/>
          </a:p>
        </p:txBody>
      </p:sp>
      <p:sp>
        <p:nvSpPr>
          <p:cNvPr id="97" name="額縁 96"/>
          <p:cNvSpPr/>
          <p:nvPr/>
        </p:nvSpPr>
        <p:spPr>
          <a:xfrm>
            <a:off x="6571810" y="1910701"/>
            <a:ext cx="974644" cy="35541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77"/>
          </a:p>
        </p:txBody>
      </p:sp>
      <p:sp>
        <p:nvSpPr>
          <p:cNvPr id="98" name="額縁 97"/>
          <p:cNvSpPr/>
          <p:nvPr/>
        </p:nvSpPr>
        <p:spPr>
          <a:xfrm>
            <a:off x="6342482" y="1977341"/>
            <a:ext cx="229328" cy="2221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77"/>
          </a:p>
        </p:txBody>
      </p:sp>
      <p:sp>
        <p:nvSpPr>
          <p:cNvPr id="99" name="アーチ 98"/>
          <p:cNvSpPr/>
          <p:nvPr/>
        </p:nvSpPr>
        <p:spPr>
          <a:xfrm rot="5400000">
            <a:off x="4011881" y="1830415"/>
            <a:ext cx="3731887" cy="515988"/>
          </a:xfrm>
          <a:prstGeom prst="blockArc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77">
              <a:solidFill>
                <a:schemeClr val="tx1"/>
              </a:solidFill>
            </a:endParaRPr>
          </a:p>
        </p:txBody>
      </p:sp>
      <p:sp>
        <p:nvSpPr>
          <p:cNvPr id="100" name="フレーム 99"/>
          <p:cNvSpPr/>
          <p:nvPr/>
        </p:nvSpPr>
        <p:spPr>
          <a:xfrm>
            <a:off x="3017226" y="1422001"/>
            <a:ext cx="2981264" cy="1332817"/>
          </a:xfrm>
          <a:prstGeom prst="frame">
            <a:avLst>
              <a:gd name="adj1" fmla="val 5957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92">
              <a:solidFill>
                <a:schemeClr val="tx1"/>
              </a:solidFill>
            </a:endParaRPr>
          </a:p>
        </p:txBody>
      </p:sp>
      <p:sp>
        <p:nvSpPr>
          <p:cNvPr id="101" name="フローチャート: 処理 100"/>
          <p:cNvSpPr/>
          <p:nvPr/>
        </p:nvSpPr>
        <p:spPr>
          <a:xfrm>
            <a:off x="5883826" y="1577496"/>
            <a:ext cx="286660" cy="1028173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77"/>
          </a:p>
        </p:txBody>
      </p:sp>
      <p:sp>
        <p:nvSpPr>
          <p:cNvPr id="102" name="正方形/長方形 101"/>
          <p:cNvSpPr/>
          <p:nvPr/>
        </p:nvSpPr>
        <p:spPr>
          <a:xfrm>
            <a:off x="4163866" y="1510855"/>
            <a:ext cx="114664" cy="177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77"/>
          </a:p>
        </p:txBody>
      </p:sp>
      <p:sp>
        <p:nvSpPr>
          <p:cNvPr id="103" name="正方形/長方形 102"/>
          <p:cNvSpPr/>
          <p:nvPr/>
        </p:nvSpPr>
        <p:spPr>
          <a:xfrm>
            <a:off x="4163866" y="2488254"/>
            <a:ext cx="114664" cy="177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77"/>
          </a:p>
        </p:txBody>
      </p:sp>
      <p:sp>
        <p:nvSpPr>
          <p:cNvPr id="104" name="フローチャート: 処理 103"/>
          <p:cNvSpPr/>
          <p:nvPr/>
        </p:nvSpPr>
        <p:spPr>
          <a:xfrm>
            <a:off x="2959894" y="2034734"/>
            <a:ext cx="171996" cy="8885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77"/>
          </a:p>
        </p:txBody>
      </p:sp>
      <p:sp>
        <p:nvSpPr>
          <p:cNvPr id="105" name="右矢印 104"/>
          <p:cNvSpPr/>
          <p:nvPr/>
        </p:nvSpPr>
        <p:spPr>
          <a:xfrm>
            <a:off x="4278530" y="1858119"/>
            <a:ext cx="2006621" cy="4442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477"/>
          </a:p>
        </p:txBody>
      </p:sp>
      <p:cxnSp>
        <p:nvCxnSpPr>
          <p:cNvPr id="106" name="直線矢印コネクタ 105"/>
          <p:cNvCxnSpPr/>
          <p:nvPr/>
        </p:nvCxnSpPr>
        <p:spPr>
          <a:xfrm flipV="1">
            <a:off x="1125270" y="1732991"/>
            <a:ext cx="3038596" cy="1021826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/>
          <p:cNvCxnSpPr/>
          <p:nvPr/>
        </p:nvCxnSpPr>
        <p:spPr>
          <a:xfrm>
            <a:off x="1125270" y="1288719"/>
            <a:ext cx="3038596" cy="1155108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/>
          <p:cNvSpPr txBox="1"/>
          <p:nvPr/>
        </p:nvSpPr>
        <p:spPr>
          <a:xfrm>
            <a:off x="1327892" y="799889"/>
            <a:ext cx="1993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Plasma radiation</a:t>
            </a:r>
          </a:p>
          <a:p>
            <a:r>
              <a:rPr lang="en-US" altLang="ja-JP" dirty="0"/>
              <a:t>(Far IR</a:t>
            </a:r>
            <a:r>
              <a:rPr lang="ja-JP" altLang="en-US" dirty="0"/>
              <a:t>～</a:t>
            </a:r>
            <a:r>
              <a:rPr lang="en-US" altLang="ja-JP" dirty="0"/>
              <a:t>soft</a:t>
            </a:r>
            <a:r>
              <a:rPr lang="ja-JP" altLang="en-US" dirty="0"/>
              <a:t> </a:t>
            </a:r>
            <a:r>
              <a:rPr lang="en-US" altLang="ja-JP" dirty="0" err="1"/>
              <a:t>Xray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4306124" y="1571233"/>
            <a:ext cx="2407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Heat radiation(IR)</a:t>
            </a:r>
            <a:endParaRPr lang="ja-JP" altLang="en-US" sz="1600" dirty="0"/>
          </a:p>
        </p:txBody>
      </p:sp>
      <p:cxnSp>
        <p:nvCxnSpPr>
          <p:cNvPr id="110" name="直線矢印コネクタ 109"/>
          <p:cNvCxnSpPr/>
          <p:nvPr/>
        </p:nvCxnSpPr>
        <p:spPr>
          <a:xfrm flipV="1">
            <a:off x="2413467" y="2435328"/>
            <a:ext cx="1759719" cy="129689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テキスト ボックス 110"/>
          <p:cNvSpPr txBox="1"/>
          <p:nvPr/>
        </p:nvSpPr>
        <p:spPr>
          <a:xfrm>
            <a:off x="238373" y="3315974"/>
            <a:ext cx="2355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Metal </a:t>
            </a:r>
            <a:r>
              <a:rPr lang="en-US" altLang="ja-JP" sz="2400" dirty="0" smtClean="0"/>
              <a:t>foil (</a:t>
            </a:r>
            <a:r>
              <a:rPr lang="en-US" altLang="ja-JP" sz="2400" dirty="0" smtClean="0">
                <a:solidFill>
                  <a:srgbClr val="FF0000"/>
                </a:solidFill>
              </a:rPr>
              <a:t>Pt</a:t>
            </a:r>
            <a:r>
              <a:rPr lang="en-US" altLang="ja-JP" sz="2400" dirty="0" smtClean="0"/>
              <a:t>) [1]</a:t>
            </a:r>
            <a:endParaRPr lang="ja-JP" altLang="en-US" sz="2400" dirty="0"/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553862" y="1821725"/>
            <a:ext cx="1146639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46" dirty="0"/>
              <a:t>Plasma</a:t>
            </a:r>
            <a:endParaRPr lang="ja-JP" altLang="en-US" sz="1846" dirty="0"/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656948" y="2918892"/>
            <a:ext cx="195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Aperture</a:t>
            </a:r>
            <a:endParaRPr lang="ja-JP" altLang="en-US" sz="2400" dirty="0"/>
          </a:p>
        </p:txBody>
      </p:sp>
      <p:cxnSp>
        <p:nvCxnSpPr>
          <p:cNvPr id="114" name="直線矢印コネクタ 113"/>
          <p:cNvCxnSpPr/>
          <p:nvPr/>
        </p:nvCxnSpPr>
        <p:spPr>
          <a:xfrm flipV="1">
            <a:off x="1864303" y="2132838"/>
            <a:ext cx="1210255" cy="115433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/>
          <p:cNvCxnSpPr/>
          <p:nvPr/>
        </p:nvCxnSpPr>
        <p:spPr>
          <a:xfrm flipH="1" flipV="1">
            <a:off x="609282" y="3285835"/>
            <a:ext cx="1255022" cy="13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矢印コネクタ 115"/>
          <p:cNvCxnSpPr/>
          <p:nvPr/>
        </p:nvCxnSpPr>
        <p:spPr>
          <a:xfrm>
            <a:off x="5539834" y="1129283"/>
            <a:ext cx="458656" cy="514853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コネクタ 116"/>
          <p:cNvCxnSpPr/>
          <p:nvPr/>
        </p:nvCxnSpPr>
        <p:spPr>
          <a:xfrm flipH="1">
            <a:off x="4450526" y="1129283"/>
            <a:ext cx="10893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テキスト ボックス 117"/>
          <p:cNvSpPr txBox="1"/>
          <p:nvPr/>
        </p:nvSpPr>
        <p:spPr>
          <a:xfrm>
            <a:off x="4450526" y="853118"/>
            <a:ext cx="1203972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46" dirty="0"/>
              <a:t>IR window</a:t>
            </a:r>
            <a:endParaRPr lang="ja-JP" altLang="en-US" sz="1846" dirty="0"/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6428074" y="1028476"/>
            <a:ext cx="2715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IR </a:t>
            </a:r>
            <a:r>
              <a:rPr lang="en-US" altLang="ja-JP" sz="2400" dirty="0" smtClean="0"/>
              <a:t>camera </a:t>
            </a:r>
          </a:p>
          <a:p>
            <a:r>
              <a:rPr lang="en-US" altLang="ja-JP" sz="2400" dirty="0" smtClean="0"/>
              <a:t>(50~100 </a:t>
            </a:r>
            <a:r>
              <a:rPr lang="en-US" altLang="ja-JP" sz="2400" dirty="0"/>
              <a:t>H</a:t>
            </a:r>
            <a:r>
              <a:rPr lang="en-US" altLang="ja-JP" sz="2400" dirty="0" smtClean="0"/>
              <a:t>z)</a:t>
            </a:r>
            <a:endParaRPr lang="en-US" altLang="ja-JP" sz="2400" dirty="0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4639591" y="2916346"/>
            <a:ext cx="1375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Vacuum</a:t>
            </a:r>
          </a:p>
          <a:p>
            <a:r>
              <a:rPr lang="en-US" altLang="ja-JP" sz="2000" dirty="0"/>
              <a:t>vessel wall</a:t>
            </a:r>
            <a:endParaRPr lang="ja-JP" altLang="en-US" sz="2000" dirty="0"/>
          </a:p>
        </p:txBody>
      </p:sp>
      <p:sp>
        <p:nvSpPr>
          <p:cNvPr id="121" name="右矢印 120"/>
          <p:cNvSpPr/>
          <p:nvPr/>
        </p:nvSpPr>
        <p:spPr>
          <a:xfrm>
            <a:off x="3774373" y="1970047"/>
            <a:ext cx="398814" cy="1994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pic>
        <p:nvPicPr>
          <p:cNvPr id="122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9762"/>
          <a:stretch>
            <a:fillRect/>
          </a:stretch>
        </p:blipFill>
        <p:spPr bwMode="auto">
          <a:xfrm>
            <a:off x="3521895" y="1903578"/>
            <a:ext cx="193929" cy="360439"/>
          </a:xfrm>
          <a:prstGeom prst="rect">
            <a:avLst/>
          </a:prstGeom>
          <a:noFill/>
        </p:spPr>
      </p:pic>
      <p:cxnSp>
        <p:nvCxnSpPr>
          <p:cNvPr id="123" name="直線コネクタ 122"/>
          <p:cNvCxnSpPr/>
          <p:nvPr/>
        </p:nvCxnSpPr>
        <p:spPr>
          <a:xfrm flipH="1">
            <a:off x="656948" y="3732217"/>
            <a:ext cx="17473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-36512" y="-13462"/>
            <a:ext cx="9959106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800" dirty="0" smtClean="0">
                <a:latin typeface="Times New Roman" pitchFamily="18" charset="0"/>
              </a:rPr>
              <a:t>Principle of InfraRed </a:t>
            </a:r>
            <a:r>
              <a:rPr lang="en-US" altLang="ja-JP" sz="2800" dirty="0">
                <a:latin typeface="Times New Roman" pitchFamily="18" charset="0"/>
              </a:rPr>
              <a:t>imaging </a:t>
            </a:r>
            <a:r>
              <a:rPr lang="en-US" altLang="ja-JP" sz="2400" dirty="0">
                <a:latin typeface="Times New Roman" pitchFamily="18" charset="0"/>
              </a:rPr>
              <a:t>V</a:t>
            </a:r>
            <a:r>
              <a:rPr lang="en-US" altLang="ja-JP" sz="2400" dirty="0" smtClean="0">
                <a:latin typeface="Times New Roman" pitchFamily="18" charset="0"/>
              </a:rPr>
              <a:t>ideo</a:t>
            </a:r>
            <a:r>
              <a:rPr lang="en-US" altLang="ja-JP" sz="2800" dirty="0" smtClean="0">
                <a:latin typeface="Times New Roman" pitchFamily="18" charset="0"/>
              </a:rPr>
              <a:t> </a:t>
            </a:r>
            <a:r>
              <a:rPr lang="en-US" altLang="ja-JP" sz="2800" dirty="0">
                <a:latin typeface="Times New Roman" pitchFamily="18" charset="0"/>
              </a:rPr>
              <a:t>B</a:t>
            </a:r>
            <a:r>
              <a:rPr lang="en-US" altLang="ja-JP" sz="2800" dirty="0" smtClean="0">
                <a:latin typeface="Times New Roman" pitchFamily="18" charset="0"/>
              </a:rPr>
              <a:t>olometer </a:t>
            </a:r>
            <a:r>
              <a:rPr lang="en-US" altLang="ja-JP" sz="2800" dirty="0">
                <a:latin typeface="Times New Roman" pitchFamily="18" charset="0"/>
              </a:rPr>
              <a:t>(IRVB)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6170487" y="3546806"/>
            <a:ext cx="29740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kern="0" dirty="0" smtClean="0">
                <a:latin typeface="Century" panose="02040604050505020304" pitchFamily="18" charset="0"/>
                <a:ea typeface="ＭＳ 明朝" panose="02020609040205080304" pitchFamily="17" charset="-128"/>
                <a:cs typeface="NimbusRomNo9L-Regu"/>
              </a:rPr>
              <a:t>[1]</a:t>
            </a:r>
            <a:r>
              <a:rPr lang="en-US" altLang="ja-JP" sz="1200" kern="0" dirty="0" err="1" smtClean="0">
                <a:latin typeface="Century" panose="02040604050505020304" pitchFamily="18" charset="0"/>
                <a:ea typeface="ＭＳ 明朝" panose="02020609040205080304" pitchFamily="17" charset="-128"/>
                <a:cs typeface="NimbusRomNo9L-Regu"/>
              </a:rPr>
              <a:t>R.Sano</a:t>
            </a:r>
            <a:r>
              <a:rPr lang="en-US" altLang="ja-JP" sz="1200" kern="0" dirty="0" smtClean="0">
                <a:latin typeface="Century" panose="02040604050505020304" pitchFamily="18" charset="0"/>
                <a:ea typeface="ＭＳ 明朝" panose="02020609040205080304" pitchFamily="17" charset="-128"/>
                <a:cs typeface="NimbusRomNo9L-Regu"/>
              </a:rPr>
              <a:t> </a:t>
            </a:r>
            <a:r>
              <a:rPr lang="en-US" altLang="ja-JP" sz="1200" i="1" kern="0" dirty="0" smtClean="0">
                <a:latin typeface="Century" panose="02040604050505020304" pitchFamily="18" charset="0"/>
                <a:ea typeface="ＭＳ 明朝" panose="02020609040205080304" pitchFamily="17" charset="-128"/>
                <a:cs typeface="NimbusRomNo9L-Regu"/>
              </a:rPr>
              <a:t>et.al.,</a:t>
            </a:r>
            <a:r>
              <a:rPr lang="en-US" altLang="ja-JP" sz="1200" kern="0" dirty="0" smtClean="0">
                <a:latin typeface="Century" panose="02040604050505020304" pitchFamily="18" charset="0"/>
                <a:ea typeface="ＭＳ 明朝" panose="02020609040205080304" pitchFamily="17" charset="-128"/>
                <a:cs typeface="NimbusRomNo9L-Regu"/>
              </a:rPr>
              <a:t> PFR </a:t>
            </a:r>
            <a:r>
              <a:rPr lang="en-US" altLang="ja-JP" sz="1200" b="1" kern="0" dirty="0" smtClean="0">
                <a:latin typeface="Century" panose="02040604050505020304" pitchFamily="18" charset="0"/>
                <a:ea typeface="ＭＳ 明朝" panose="02020609040205080304" pitchFamily="17" charset="-128"/>
                <a:cs typeface="NimbusRomNo9L-Regu"/>
              </a:rPr>
              <a:t>6</a:t>
            </a:r>
            <a:r>
              <a:rPr lang="en-US" altLang="ja-JP" sz="1200" kern="0" dirty="0">
                <a:latin typeface="Century" panose="02040604050505020304" pitchFamily="18" charset="0"/>
                <a:ea typeface="ＭＳ 明朝" panose="02020609040205080304" pitchFamily="17" charset="-128"/>
                <a:cs typeface="NimbusRomNo9L-Regu"/>
              </a:rPr>
              <a:t>, </a:t>
            </a:r>
            <a:r>
              <a:rPr lang="en-US" altLang="ja-JP" sz="1200" kern="0" dirty="0" smtClean="0">
                <a:latin typeface="Century" panose="02040604050505020304" pitchFamily="18" charset="0"/>
                <a:ea typeface="ＭＳ 明朝" panose="02020609040205080304" pitchFamily="17" charset="-128"/>
                <a:cs typeface="NimbusRomNo9L-Regu"/>
              </a:rPr>
              <a:t>2406076 (</a:t>
            </a:r>
            <a:r>
              <a:rPr lang="en-US" altLang="ja-JP" sz="1200" kern="0" dirty="0">
                <a:latin typeface="Century" panose="02040604050505020304" pitchFamily="18" charset="0"/>
                <a:ea typeface="ＭＳ 明朝" panose="02020609040205080304" pitchFamily="17" charset="-128"/>
                <a:cs typeface="NimbusRomNo9L-Regu"/>
              </a:rPr>
              <a:t>2011)</a:t>
            </a:r>
            <a:endParaRPr lang="ja-JP" altLang="ja-JP" sz="1200" kern="100" dirty="0"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141" y="4576635"/>
            <a:ext cx="211936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61" name="右矢印 60"/>
          <p:cNvSpPr/>
          <p:nvPr/>
        </p:nvSpPr>
        <p:spPr>
          <a:xfrm>
            <a:off x="2518380" y="5207834"/>
            <a:ext cx="30707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テキスト ボックス 61"/>
              <p:cNvSpPr txBox="1"/>
              <p:nvPr/>
            </p:nvSpPr>
            <p:spPr>
              <a:xfrm>
                <a:off x="317446" y="4185656"/>
                <a:ext cx="2107063" cy="3960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62" name="テキスト ボックス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46" y="4185656"/>
                <a:ext cx="2107063" cy="396006"/>
              </a:xfrm>
              <a:prstGeom prst="rect">
                <a:avLst/>
              </a:prstGeom>
              <a:blipFill rotWithShape="0">
                <a:blip r:embed="rId5"/>
                <a:stretch>
                  <a:fillRect b="-746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/>
              <p:cNvSpPr txBox="1"/>
              <p:nvPr/>
            </p:nvSpPr>
            <p:spPr>
              <a:xfrm>
                <a:off x="2922956" y="4164368"/>
                <a:ext cx="2040125" cy="4015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ja-JP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ja-JP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ja-JP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ja-JP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  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63" name="テキスト ボックス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956" y="4164368"/>
                <a:ext cx="2040125" cy="401520"/>
              </a:xfrm>
              <a:prstGeom prst="rect">
                <a:avLst/>
              </a:prstGeom>
              <a:blipFill rotWithShape="0">
                <a:blip r:embed="rId6"/>
                <a:stretch>
                  <a:fillRect b="-735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右矢印 63"/>
          <p:cNvSpPr/>
          <p:nvPr/>
        </p:nvSpPr>
        <p:spPr>
          <a:xfrm>
            <a:off x="5190847" y="5184978"/>
            <a:ext cx="2304256" cy="341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207957" y="4798864"/>
            <a:ext cx="245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rgbClr val="FF0000"/>
                </a:solidFill>
              </a:rPr>
              <a:t>3D tomography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49153" y="6299130"/>
            <a:ext cx="2864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Foil </a:t>
            </a:r>
            <a:r>
              <a:rPr lang="en-US" altLang="ja-JP" sz="2400" dirty="0" smtClean="0"/>
              <a:t>temperature</a:t>
            </a:r>
            <a:endParaRPr lang="ja-JP" altLang="en-US" sz="2400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2839769" y="6287228"/>
            <a:ext cx="244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Radiation </a:t>
            </a:r>
            <a:r>
              <a:rPr lang="en-US" altLang="ja-JP" sz="2400" dirty="0" smtClean="0"/>
              <a:t>Image</a:t>
            </a:r>
            <a:endParaRPr lang="ja-JP" altLang="en-US" sz="2400" dirty="0">
              <a:solidFill>
                <a:srgbClr val="00B050"/>
              </a:solidFill>
            </a:endParaRPr>
          </a:p>
        </p:txBody>
      </p:sp>
      <p:pic>
        <p:nvPicPr>
          <p:cNvPr id="72" name="Picture 3" descr="C:\Users\佐野竜一\Dropbox\temporary\tf\115091      619 powerdensity.png"/>
          <p:cNvPicPr>
            <a:picLocks noChangeAspect="1" noChangeArrowheads="1"/>
          </p:cNvPicPr>
          <p:nvPr/>
        </p:nvPicPr>
        <p:blipFill>
          <a:blip r:embed="rId7" cstate="print"/>
          <a:srcRect l="19488" t="1476" r="15354" b="29528"/>
          <a:stretch>
            <a:fillRect/>
          </a:stretch>
        </p:blipFill>
        <p:spPr bwMode="auto">
          <a:xfrm>
            <a:off x="2933501" y="4572635"/>
            <a:ext cx="2040124" cy="1728192"/>
          </a:xfrm>
          <a:prstGeom prst="rect">
            <a:avLst/>
          </a:prstGeom>
          <a:noFill/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74" name="円/楕円 73"/>
          <p:cNvSpPr/>
          <p:nvPr/>
        </p:nvSpPr>
        <p:spPr>
          <a:xfrm>
            <a:off x="7668628" y="4433894"/>
            <a:ext cx="1063503" cy="18611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62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7760514" y="5191233"/>
            <a:ext cx="1146639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46" dirty="0"/>
              <a:t>Plasma</a:t>
            </a:r>
            <a:endParaRPr lang="ja-JP" altLang="en-US" sz="1846" dirty="0"/>
          </a:p>
        </p:txBody>
      </p:sp>
      <p:sp>
        <p:nvSpPr>
          <p:cNvPr id="52" name="日付プレースホルダ 3"/>
          <p:cNvSpPr txBox="1">
            <a:spLocks noGrp="1"/>
          </p:cNvSpPr>
          <p:nvPr/>
        </p:nvSpPr>
        <p:spPr bwMode="auto">
          <a:xfrm>
            <a:off x="1588" y="6676318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 dirty="0">
                <a:latin typeface="Times New Roman" panose="02020603050405020304" pitchFamily="18" charset="0"/>
              </a:rPr>
              <a:t>4-6 Mar. 2015</a:t>
            </a:r>
            <a:r>
              <a:rPr lang="ja-JP" altLang="pt-BR" sz="1000" dirty="0">
                <a:latin typeface="Times New Roman" panose="02020603050405020304" pitchFamily="18" charset="0"/>
              </a:rPr>
              <a:t>　第</a:t>
            </a:r>
            <a:r>
              <a:rPr lang="pt-BR" altLang="ja-JP" sz="1000" dirty="0">
                <a:latin typeface="Times New Roman" panose="02020603050405020304" pitchFamily="18" charset="0"/>
              </a:rPr>
              <a:t>18</a:t>
            </a:r>
            <a:r>
              <a:rPr lang="ja-JP" altLang="pt-BR" sz="1000" dirty="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 dirty="0">
                <a:latin typeface="Times New Roman" panose="02020603050405020304" pitchFamily="18" charset="0"/>
              </a:rPr>
              <a:t>@</a:t>
            </a:r>
            <a:r>
              <a:rPr lang="ja-JP" altLang="pt-BR" sz="1000" dirty="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</p:spTree>
    <p:extLst>
      <p:ext uri="{BB962C8B-B14F-4D97-AF65-F5344CB8AC3E}">
        <p14:creationId xmlns:p14="http://schemas.microsoft.com/office/powerpoint/2010/main" val="171207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/>
          <p:cNvSpPr txBox="1"/>
          <p:nvPr/>
        </p:nvSpPr>
        <p:spPr>
          <a:xfrm>
            <a:off x="-2" y="885590"/>
            <a:ext cx="3419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Model (EMC3-EIRENE),</a:t>
            </a:r>
            <a:r>
              <a:rPr lang="en-US" altLang="ja-JP" sz="2400" dirty="0" smtClean="0">
                <a:solidFill>
                  <a:srgbClr val="FF0000"/>
                </a:solidFill>
              </a:rPr>
              <a:t> S</a:t>
            </a:r>
          </a:p>
          <a:p>
            <a:endParaRPr kumimoji="1" lang="ja-JP" altLang="en-US" sz="2400" dirty="0"/>
          </a:p>
        </p:txBody>
      </p:sp>
      <p:sp>
        <p:nvSpPr>
          <p:cNvPr id="27" name="下矢印 26"/>
          <p:cNvSpPr/>
          <p:nvPr/>
        </p:nvSpPr>
        <p:spPr>
          <a:xfrm>
            <a:off x="5438316" y="3601747"/>
            <a:ext cx="560740" cy="598230"/>
          </a:xfrm>
          <a:prstGeom prst="downArrow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/>
              <p:cNvSpPr txBox="1"/>
              <p:nvPr/>
            </p:nvSpPr>
            <p:spPr>
              <a:xfrm>
                <a:off x="-2" y="3935139"/>
                <a:ext cx="5148065" cy="474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 smtClean="0"/>
                  <a:t>Reconstructed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ja-JP" alt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acc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(with </a:t>
                </a:r>
                <a:r>
                  <a:rPr lang="en-US" altLang="ja-JP" dirty="0">
                    <a:solidFill>
                      <a:srgbClr val="FF0000"/>
                    </a:solidFill>
                  </a:rPr>
                  <a:t>10% noise</a:t>
                </a:r>
                <a:r>
                  <a:rPr lang="en-US" altLang="ja-JP" dirty="0" smtClean="0"/>
                  <a:t>)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29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3935139"/>
                <a:ext cx="5148065" cy="474169"/>
              </a:xfrm>
              <a:prstGeom prst="rect">
                <a:avLst/>
              </a:prstGeom>
              <a:blipFill rotWithShape="0">
                <a:blip r:embed="rId3"/>
                <a:stretch>
                  <a:fillRect l="-1777" t="-10390" b="-29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/>
          <p:cNvSpPr txBox="1"/>
          <p:nvPr/>
        </p:nvSpPr>
        <p:spPr>
          <a:xfrm>
            <a:off x="6238948" y="830997"/>
            <a:ext cx="2661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Synthetic image, </a:t>
            </a:r>
            <a:r>
              <a:rPr lang="en-US" altLang="ja-JP" sz="2400" dirty="0" smtClean="0">
                <a:solidFill>
                  <a:srgbClr val="00B050"/>
                </a:solidFill>
              </a:rPr>
              <a:t>P</a:t>
            </a:r>
            <a:endParaRPr kumimoji="1" lang="ja-JP" altLang="en-US" sz="2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/>
              <p:cNvSpPr txBox="1"/>
              <p:nvPr/>
            </p:nvSpPr>
            <p:spPr>
              <a:xfrm>
                <a:off x="6383399" y="3778989"/>
                <a:ext cx="3272933" cy="471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 smtClean="0"/>
                  <a:t>Reconstructed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ja-JP" altLang="en-US" sz="24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acc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1" name="テキスト ボックス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3399" y="3778989"/>
                <a:ext cx="3272933" cy="471539"/>
              </a:xfrm>
              <a:prstGeom prst="rect">
                <a:avLst/>
              </a:prstGeom>
              <a:blipFill rotWithShape="0">
                <a:blip r:embed="rId4"/>
                <a:stretch>
                  <a:fillRect l="-2793" t="-7792" b="-298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/>
          <p:cNvSpPr txBox="1"/>
          <p:nvPr/>
        </p:nvSpPr>
        <p:spPr>
          <a:xfrm>
            <a:off x="0" y="0"/>
            <a:ext cx="906002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Model r</a:t>
            </a:r>
            <a:r>
              <a:rPr kumimoji="1" lang="en-US" altLang="ja-JP" sz="2400" dirty="0" smtClean="0">
                <a:latin typeface="Century" panose="02040604050505020304" pitchFamily="18" charset="0"/>
              </a:rPr>
              <a:t>econstruction shows good </a:t>
            </a:r>
            <a:r>
              <a:rPr lang="en-US" altLang="ja-JP" sz="2400" dirty="0" smtClean="0">
                <a:latin typeface="Century" panose="02040604050505020304" pitchFamily="18" charset="0"/>
              </a:rPr>
              <a:t>reproduction of localized radiation</a:t>
            </a:r>
            <a:endParaRPr kumimoji="1" lang="ja-JP" altLang="en-US" sz="2400" dirty="0">
              <a:latin typeface="Century" panose="020406040505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r="83378" b="72148"/>
          <a:stretch/>
        </p:blipFill>
        <p:spPr>
          <a:xfrm>
            <a:off x="270624" y="1216903"/>
            <a:ext cx="1620000" cy="1764000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54"/>
          <a:stretch/>
        </p:blipFill>
        <p:spPr>
          <a:xfrm>
            <a:off x="539552" y="2988491"/>
            <a:ext cx="4873349" cy="558788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2" t="27546" r="49815" b="44599"/>
          <a:stretch/>
        </p:blipFill>
        <p:spPr>
          <a:xfrm>
            <a:off x="1980560" y="1216903"/>
            <a:ext cx="1620000" cy="176400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3" t="53126" r="-58" b="19021"/>
          <a:stretch/>
        </p:blipFill>
        <p:spPr>
          <a:xfrm>
            <a:off x="3669871" y="1218232"/>
            <a:ext cx="1620000" cy="1764000"/>
          </a:xfrm>
          <a:prstGeom prst="rect">
            <a:avLst/>
          </a:prstGeom>
        </p:spPr>
      </p:pic>
      <p:sp>
        <p:nvSpPr>
          <p:cNvPr id="47" name="テキスト ボックス 46"/>
          <p:cNvSpPr txBox="1"/>
          <p:nvPr/>
        </p:nvSpPr>
        <p:spPr>
          <a:xfrm>
            <a:off x="1942997" y="3393119"/>
            <a:ext cx="214969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i="1" dirty="0" smtClean="0">
                <a:solidFill>
                  <a:srgbClr val="0070C0"/>
                </a:solidFill>
              </a:rPr>
              <a:t>Radiation power density (W/cm</a:t>
            </a:r>
            <a:r>
              <a:rPr lang="en-US" altLang="ja-JP" sz="1100" i="1" baseline="30000" dirty="0">
                <a:solidFill>
                  <a:srgbClr val="0070C0"/>
                </a:solidFill>
              </a:rPr>
              <a:t>3</a:t>
            </a:r>
            <a:r>
              <a:rPr lang="en-US" altLang="ja-JP" sz="1100" i="1" dirty="0" smtClean="0">
                <a:solidFill>
                  <a:srgbClr val="0070C0"/>
                </a:solidFill>
              </a:rPr>
              <a:t>)</a:t>
            </a:r>
            <a:endParaRPr kumimoji="1" lang="ja-JP" altLang="en-US" sz="1100" i="1" dirty="0">
              <a:solidFill>
                <a:srgbClr val="0070C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04" y="1216903"/>
            <a:ext cx="2640824" cy="25153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79" b="72147"/>
          <a:stretch/>
        </p:blipFill>
        <p:spPr>
          <a:xfrm>
            <a:off x="270624" y="4346474"/>
            <a:ext cx="1620000" cy="1764000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1" t="27547" r="49446" b="44600"/>
          <a:stretch/>
        </p:blipFill>
        <p:spPr>
          <a:xfrm>
            <a:off x="1980560" y="4346474"/>
            <a:ext cx="1620000" cy="1764000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33" t="54263" r="-57" b="17887"/>
          <a:stretch/>
        </p:blipFill>
        <p:spPr>
          <a:xfrm>
            <a:off x="3669865" y="4346474"/>
            <a:ext cx="1620000" cy="1764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84" y="4185713"/>
            <a:ext cx="2661844" cy="2535406"/>
          </a:xfrm>
          <a:prstGeom prst="rect">
            <a:avLst/>
          </a:prstGeom>
        </p:spPr>
      </p:pic>
      <p:sp>
        <p:nvSpPr>
          <p:cNvPr id="50" name="正方形/長方形 49"/>
          <p:cNvSpPr/>
          <p:nvPr/>
        </p:nvSpPr>
        <p:spPr>
          <a:xfrm>
            <a:off x="115779" y="1238457"/>
            <a:ext cx="5563370" cy="1747432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/>
        </p:nvSpPr>
        <p:spPr>
          <a:xfrm>
            <a:off x="115779" y="4363042"/>
            <a:ext cx="5563370" cy="1747432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54"/>
          <a:stretch/>
        </p:blipFill>
        <p:spPr>
          <a:xfrm>
            <a:off x="539552" y="6162331"/>
            <a:ext cx="4873349" cy="558788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1942997" y="6566959"/>
            <a:ext cx="214969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100" i="1" dirty="0" smtClean="0">
                <a:solidFill>
                  <a:srgbClr val="0070C0"/>
                </a:solidFill>
              </a:rPr>
              <a:t>Radiation power density (W/cm</a:t>
            </a:r>
            <a:r>
              <a:rPr lang="en-US" altLang="ja-JP" sz="1100" i="1" baseline="30000" dirty="0">
                <a:solidFill>
                  <a:srgbClr val="0070C0"/>
                </a:solidFill>
              </a:rPr>
              <a:t>3</a:t>
            </a:r>
            <a:r>
              <a:rPr lang="en-US" altLang="ja-JP" sz="1100" i="1" dirty="0" smtClean="0">
                <a:solidFill>
                  <a:srgbClr val="0070C0"/>
                </a:solidFill>
              </a:rPr>
              <a:t>)</a:t>
            </a:r>
            <a:endParaRPr kumimoji="1" lang="ja-JP" altLang="en-US" sz="1100" i="1" dirty="0">
              <a:solidFill>
                <a:srgbClr val="0070C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377405" y="1332423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400" dirty="0" smtClean="0"/>
              <a:t>Φ</a:t>
            </a:r>
            <a:r>
              <a:rPr kumimoji="1" lang="en-US" altLang="ja-JP" sz="1400" dirty="0" smtClean="0">
                <a:latin typeface="Symbol" pitchFamily="18" charset="2"/>
              </a:rPr>
              <a:t>=0.5</a:t>
            </a:r>
            <a:endParaRPr kumimoji="1" lang="ja-JP" altLang="en-US" sz="1400" dirty="0">
              <a:latin typeface="Symbol" pitchFamily="18" charset="2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436467" y="131414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400" dirty="0" smtClean="0"/>
              <a:t>Φ</a:t>
            </a:r>
            <a:r>
              <a:rPr kumimoji="1" lang="en-US" altLang="ja-JP" sz="1400" dirty="0" smtClean="0">
                <a:latin typeface="Symbol" pitchFamily="18" charset="2"/>
              </a:rPr>
              <a:t>=9.5</a:t>
            </a:r>
            <a:endParaRPr kumimoji="1" lang="ja-JP" altLang="en-US" sz="1400" dirty="0">
              <a:latin typeface="Symbol" pitchFamily="18" charset="2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032023" y="131414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400" dirty="0" smtClean="0"/>
              <a:t>Φ</a:t>
            </a:r>
            <a:r>
              <a:rPr kumimoji="1" lang="en-US" altLang="ja-JP" sz="1400" dirty="0" smtClean="0">
                <a:latin typeface="Symbol" pitchFamily="18" charset="2"/>
              </a:rPr>
              <a:t>=17.5</a:t>
            </a:r>
            <a:endParaRPr kumimoji="1" lang="ja-JP" altLang="en-US" sz="1400" dirty="0">
              <a:latin typeface="Symbol" pitchFamily="18" charset="2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316316" y="443693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400" dirty="0" smtClean="0"/>
              <a:t>Φ</a:t>
            </a:r>
            <a:r>
              <a:rPr kumimoji="1" lang="en-US" altLang="ja-JP" sz="1400" dirty="0" smtClean="0">
                <a:latin typeface="Symbol" pitchFamily="18" charset="2"/>
              </a:rPr>
              <a:t>=0.5</a:t>
            </a:r>
            <a:endParaRPr kumimoji="1" lang="ja-JP" altLang="en-US" sz="1400" dirty="0">
              <a:latin typeface="Symbol" pitchFamily="18" charset="2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375378" y="4418653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400" dirty="0" smtClean="0"/>
              <a:t>Φ</a:t>
            </a:r>
            <a:r>
              <a:rPr kumimoji="1" lang="en-US" altLang="ja-JP" sz="1400" dirty="0" smtClean="0">
                <a:latin typeface="Symbol" pitchFamily="18" charset="2"/>
              </a:rPr>
              <a:t>=9.5</a:t>
            </a:r>
            <a:endParaRPr kumimoji="1" lang="ja-JP" altLang="en-US" sz="1400" dirty="0">
              <a:latin typeface="Symbol" pitchFamily="18" charset="2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970934" y="4510436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400" dirty="0" smtClean="0"/>
              <a:t>Φ</a:t>
            </a:r>
            <a:r>
              <a:rPr kumimoji="1" lang="en-US" altLang="ja-JP" sz="1400" dirty="0" smtClean="0">
                <a:latin typeface="Symbol" pitchFamily="18" charset="2"/>
              </a:rPr>
              <a:t>=17.5</a:t>
            </a:r>
            <a:endParaRPr kumimoji="1" lang="ja-JP" altLang="en-US" sz="1400" dirty="0">
              <a:latin typeface="Symbol" pitchFamily="18" charset="2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5709427" y="1907892"/>
            <a:ext cx="46219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右矢印 32"/>
          <p:cNvSpPr/>
          <p:nvPr/>
        </p:nvSpPr>
        <p:spPr>
          <a:xfrm>
            <a:off x="5709427" y="5078187"/>
            <a:ext cx="46219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413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13" y="703775"/>
            <a:ext cx="3190508" cy="252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3375560" y="703775"/>
            <a:ext cx="5660936" cy="5915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585" u="sng" dirty="0"/>
              <a:t>LHD </a:t>
            </a:r>
            <a:r>
              <a:rPr lang="en-US" altLang="ja-JP" sz="2585" u="sng" dirty="0" smtClean="0"/>
              <a:t>plasma</a:t>
            </a:r>
            <a:endParaRPr lang="en-US" altLang="ja-JP" sz="2585" u="sng" dirty="0"/>
          </a:p>
          <a:p>
            <a:r>
              <a:rPr lang="en-US" altLang="ja-JP" sz="2215" dirty="0"/>
              <a:t>Mean minor radius:	</a:t>
            </a:r>
            <a:r>
              <a:rPr lang="en-US" altLang="ja-JP" sz="2215" dirty="0" smtClean="0"/>
              <a:t>0.6m</a:t>
            </a:r>
            <a:endParaRPr lang="en-US" altLang="ja-JP" sz="2215" dirty="0"/>
          </a:p>
          <a:p>
            <a:r>
              <a:rPr lang="en-US" altLang="ja-JP" sz="2215" dirty="0"/>
              <a:t>Major radius:                </a:t>
            </a:r>
            <a:r>
              <a:rPr lang="en-US" altLang="ja-JP" sz="2215" dirty="0" smtClean="0"/>
              <a:t>	3.6-3.9m</a:t>
            </a:r>
          </a:p>
          <a:p>
            <a:r>
              <a:rPr lang="en-US" altLang="ja-JP" sz="2215" dirty="0" smtClean="0"/>
              <a:t>Toroidal sections:	10</a:t>
            </a:r>
            <a:endParaRPr lang="en-US" altLang="ja-JP" sz="2215" dirty="0"/>
          </a:p>
          <a:p>
            <a:r>
              <a:rPr lang="en-US" altLang="ja-JP" sz="2585" u="sng" dirty="0"/>
              <a:t>Plasma voxels (cylindrical coordinate</a:t>
            </a:r>
            <a:r>
              <a:rPr lang="en-US" altLang="ja-JP" sz="2585" u="sng" dirty="0" smtClean="0"/>
              <a:t>)</a:t>
            </a:r>
            <a:endParaRPr lang="en-US" altLang="ja-JP" sz="2585" u="sng" dirty="0"/>
          </a:p>
          <a:p>
            <a:r>
              <a:rPr lang="en-US" altLang="ja-JP" sz="2215" dirty="0" smtClean="0"/>
              <a:t>  Horizontal (R</a:t>
            </a:r>
            <a:r>
              <a:rPr lang="en-US" altLang="ja-JP" sz="2215" dirty="0"/>
              <a:t>):		5 cm</a:t>
            </a:r>
          </a:p>
          <a:p>
            <a:r>
              <a:rPr lang="en-US" altLang="ja-JP" sz="2215" dirty="0"/>
              <a:t>	</a:t>
            </a:r>
            <a:r>
              <a:rPr lang="en-US" altLang="ja-JP" sz="2215" dirty="0" smtClean="0"/>
              <a:t>54 </a:t>
            </a:r>
            <a:r>
              <a:rPr lang="en-US" altLang="ja-JP" sz="2215" dirty="0"/>
              <a:t>divisions 	(</a:t>
            </a:r>
            <a:r>
              <a:rPr lang="en-US" altLang="ja-JP" sz="2215" dirty="0" smtClean="0"/>
              <a:t>2.4 </a:t>
            </a:r>
            <a:r>
              <a:rPr lang="en-US" altLang="ja-JP" sz="2215" dirty="0"/>
              <a:t>m &lt; R &lt; </a:t>
            </a:r>
            <a:r>
              <a:rPr lang="en-US" altLang="ja-JP" sz="2215" dirty="0" smtClean="0"/>
              <a:t>5.1 </a:t>
            </a:r>
            <a:r>
              <a:rPr lang="en-US" altLang="ja-JP" sz="2215" dirty="0"/>
              <a:t>m)</a:t>
            </a:r>
          </a:p>
          <a:p>
            <a:r>
              <a:rPr lang="en-US" altLang="ja-JP" sz="2215" dirty="0" smtClean="0"/>
              <a:t>  Vertical </a:t>
            </a:r>
            <a:r>
              <a:rPr lang="en-US" altLang="ja-JP" sz="2215" dirty="0"/>
              <a:t>(Z):		5cm</a:t>
            </a:r>
          </a:p>
          <a:p>
            <a:r>
              <a:rPr lang="en-US" altLang="ja-JP" sz="2215" dirty="0"/>
              <a:t>	52 divisions 	(-1.3 m &lt; Z &lt; 1.3 m)</a:t>
            </a:r>
          </a:p>
          <a:p>
            <a:r>
              <a:rPr lang="en-US" altLang="ja-JP" sz="2215" dirty="0" smtClean="0"/>
              <a:t>  Toroidal (φ</a:t>
            </a:r>
            <a:r>
              <a:rPr lang="en-US" altLang="ja-JP" sz="2215" dirty="0"/>
              <a:t>):		1 </a:t>
            </a:r>
            <a:r>
              <a:rPr lang="en-US" altLang="ja-JP" sz="2215" dirty="0" smtClean="0"/>
              <a:t>degree (4.3 - 8.3cm )</a:t>
            </a:r>
            <a:endParaRPr lang="en-US" altLang="ja-JP" sz="2215" dirty="0"/>
          </a:p>
          <a:p>
            <a:r>
              <a:rPr lang="en-US" altLang="ja-JP" sz="2215" dirty="0"/>
              <a:t>	360 divisions</a:t>
            </a:r>
          </a:p>
          <a:p>
            <a:r>
              <a:rPr lang="en-US" altLang="ja-JP" sz="2215" dirty="0"/>
              <a:t>Total number of plasma </a:t>
            </a:r>
            <a:r>
              <a:rPr lang="en-US" altLang="ja-JP" sz="2215" dirty="0" smtClean="0"/>
              <a:t>voxels:</a:t>
            </a:r>
          </a:p>
          <a:p>
            <a:r>
              <a:rPr lang="en-US" altLang="ja-JP" sz="2215" dirty="0" smtClean="0"/>
              <a:t>                            </a:t>
            </a:r>
            <a:r>
              <a:rPr lang="en-US" altLang="ja-JP" sz="2400" dirty="0" smtClean="0"/>
              <a:t>54x52x360=1,010,880</a:t>
            </a:r>
          </a:p>
          <a:p>
            <a:r>
              <a:rPr lang="en-US" altLang="ja-JP" sz="2954" dirty="0">
                <a:solidFill>
                  <a:srgbClr val="FF0000"/>
                </a:solidFill>
              </a:rPr>
              <a:t>	</a:t>
            </a:r>
            <a:r>
              <a:rPr lang="en-US" altLang="ja-JP" sz="2400" dirty="0" smtClean="0"/>
              <a:t>with assumption</a:t>
            </a:r>
          </a:p>
          <a:p>
            <a:r>
              <a:rPr lang="en-US" altLang="ja-JP" sz="2400" dirty="0" smtClean="0"/>
              <a:t>	(mask and periodicity) </a:t>
            </a:r>
          </a:p>
          <a:p>
            <a:r>
              <a:rPr lang="en-US" altLang="ja-JP" sz="2215" dirty="0" smtClean="0"/>
              <a:t>			</a:t>
            </a:r>
            <a:r>
              <a:rPr lang="en-US" altLang="ja-JP" sz="2800" dirty="0" smtClean="0">
                <a:solidFill>
                  <a:srgbClr val="FF0000"/>
                </a:solidFill>
              </a:rPr>
              <a:t>16,188 voxels</a:t>
            </a:r>
            <a:endParaRPr lang="en-US" altLang="ja-JP" sz="2800" dirty="0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-52690" y="-27384"/>
            <a:ext cx="9537822" cy="584775"/>
          </a:xfrm>
          <a:prstGeom prst="rect">
            <a:avLst/>
          </a:prstGeom>
          <a:noFill/>
          <a:ln>
            <a:solidFill>
              <a:srgbClr val="0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3200" dirty="0" smtClean="0">
                <a:latin typeface="Times New Roman" pitchFamily="18" charset="0"/>
              </a:rPr>
              <a:t> LHD </a:t>
            </a:r>
            <a:r>
              <a:rPr lang="en-US" altLang="ja-JP" sz="3200" dirty="0">
                <a:latin typeface="Times New Roman" pitchFamily="18" charset="0"/>
              </a:rPr>
              <a:t>plasma divided into voxels for 3D </a:t>
            </a:r>
            <a:r>
              <a:rPr lang="en-US" altLang="ja-JP" sz="3200" dirty="0" smtClean="0">
                <a:latin typeface="Times New Roman" pitchFamily="18" charset="0"/>
              </a:rPr>
              <a:t>measurement</a:t>
            </a:r>
            <a:endParaRPr lang="en-US" altLang="ja-JP" sz="3200" dirty="0">
              <a:latin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397" y="3229595"/>
            <a:ext cx="2835486" cy="269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19" y="703030"/>
            <a:ext cx="631756" cy="684007"/>
          </a:xfrm>
          <a:prstGeom prst="rect">
            <a:avLst/>
          </a:prstGeom>
          <a:ln w="25400">
            <a:solidFill>
              <a:srgbClr val="FF6600"/>
            </a:solidFill>
            <a:prstDash val="sysDash"/>
          </a:ln>
        </p:spPr>
      </p:pic>
      <p:sp>
        <p:nvSpPr>
          <p:cNvPr id="5" name="正方形/長方形 4"/>
          <p:cNvSpPr/>
          <p:nvPr/>
        </p:nvSpPr>
        <p:spPr>
          <a:xfrm>
            <a:off x="1979712" y="1772816"/>
            <a:ext cx="360040" cy="360040"/>
          </a:xfrm>
          <a:prstGeom prst="rect">
            <a:avLst/>
          </a:prstGeom>
          <a:noFill/>
          <a:ln w="15875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</p:spTree>
    <p:extLst>
      <p:ext uri="{BB962C8B-B14F-4D97-AF65-F5344CB8AC3E}">
        <p14:creationId xmlns:p14="http://schemas.microsoft.com/office/powerpoint/2010/main" val="129666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-87053" y="-24767"/>
            <a:ext cx="9674636" cy="528350"/>
          </a:xfrm>
          <a:prstGeom prst="rect">
            <a:avLst/>
          </a:prstGeom>
          <a:noFill/>
          <a:ln>
            <a:solidFill>
              <a:srgbClr val="0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3360"/>
              </a:lnSpc>
              <a:spcBef>
                <a:spcPct val="50000"/>
              </a:spcBef>
            </a:pPr>
            <a:r>
              <a:rPr lang="en-US" altLang="ja-JP" sz="2800" dirty="0" smtClean="0">
                <a:latin typeface="Century" panose="02040604050505020304" pitchFamily="18" charset="0"/>
              </a:rPr>
              <a:t> 3D measurement is performed with 4 IRVBs</a:t>
            </a:r>
            <a:endParaRPr lang="en-US" altLang="ja-JP" sz="2800" dirty="0">
              <a:latin typeface="Century" panose="02040604050505020304" pitchFamily="18" charset="0"/>
            </a:endParaRPr>
          </a:p>
        </p:txBody>
      </p:sp>
      <p:grpSp>
        <p:nvGrpSpPr>
          <p:cNvPr id="2" name="グループ化 13"/>
          <p:cNvGrpSpPr/>
          <p:nvPr/>
        </p:nvGrpSpPr>
        <p:grpSpPr>
          <a:xfrm>
            <a:off x="185052" y="1468722"/>
            <a:ext cx="5188425" cy="2370955"/>
            <a:chOff x="0" y="1228157"/>
            <a:chExt cx="6076781" cy="2776908"/>
          </a:xfrm>
          <a:noFill/>
        </p:grpSpPr>
        <p:pic>
          <p:nvPicPr>
            <p:cNvPr id="9" name="Picture 1" descr="C:\Users\佐野竜一\Dropbox\書類等\研究系\14.02.24SOLDIVmeeting\svd2\無題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228157"/>
              <a:ext cx="6076781" cy="2776908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prstDash val="solid"/>
            </a:ln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552898" y="1446283"/>
              <a:ext cx="705670" cy="4077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662" dirty="0"/>
                <a:t>10-O</a:t>
              </a:r>
              <a:endParaRPr lang="ja-JP" altLang="en-US" sz="1662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5293448" y="1657265"/>
              <a:ext cx="600788" cy="4077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662" dirty="0"/>
                <a:t>6-T</a:t>
              </a:r>
              <a:endParaRPr lang="ja-JP" altLang="en-US" sz="1662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465276" y="2412754"/>
              <a:ext cx="818071" cy="4077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662" dirty="0"/>
                <a:t>6.5-U</a:t>
              </a:r>
              <a:endParaRPr lang="ja-JP" altLang="en-US" sz="1662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3050197" y="1687679"/>
              <a:ext cx="861537" cy="4077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1662" dirty="0" smtClean="0"/>
                <a:t>6.5-L</a:t>
              </a:r>
            </a:p>
          </p:txBody>
        </p:sp>
      </p:grpSp>
      <p:pic>
        <p:nvPicPr>
          <p:cNvPr id="34" name="Picture 2" descr="C:\Users\佐野竜一\Dropbox\書類等\研究系\14.05.12\Lsiya.PNG"/>
          <p:cNvPicPr>
            <a:picLocks noChangeAspect="1" noChangeArrowheads="1"/>
          </p:cNvPicPr>
          <p:nvPr/>
        </p:nvPicPr>
        <p:blipFill>
          <a:blip r:embed="rId4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266799" y="4114393"/>
            <a:ext cx="5021551" cy="2450853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3548600" y="4125434"/>
            <a:ext cx="2016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6.5-L IRVB</a:t>
            </a:r>
          </a:p>
          <a:p>
            <a:r>
              <a:rPr lang="en-US" altLang="ja-JP" dirty="0"/>
              <a:t>(lower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r>
              <a:rPr lang="en-US" altLang="ja-JP" dirty="0"/>
              <a:t>30x22=</a:t>
            </a:r>
          </a:p>
          <a:p>
            <a:r>
              <a:rPr lang="en-US" altLang="ja-JP" dirty="0"/>
              <a:t>       660 </a:t>
            </a:r>
            <a:r>
              <a:rPr lang="en-US" altLang="ja-JP" dirty="0" err="1"/>
              <a:t>ch</a:t>
            </a:r>
            <a:endParaRPr lang="ja-JP" altLang="en-US" dirty="0"/>
          </a:p>
        </p:txBody>
      </p:sp>
      <p:pic>
        <p:nvPicPr>
          <p:cNvPr id="35" name="Picture 3" descr="C:\Users\佐野竜一\Dropbox\書類等\研究系\14.05.12\Osiya.PNG"/>
          <p:cNvPicPr>
            <a:picLocks noChangeAspect="1" noChangeArrowheads="1"/>
          </p:cNvPicPr>
          <p:nvPr/>
        </p:nvPicPr>
        <p:blipFill>
          <a:blip r:embed="rId5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5436096" y="602817"/>
            <a:ext cx="3648703" cy="1919839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</p:pic>
      <p:sp>
        <p:nvSpPr>
          <p:cNvPr id="38" name="テキスト ボックス 37"/>
          <p:cNvSpPr txBox="1"/>
          <p:nvPr/>
        </p:nvSpPr>
        <p:spPr>
          <a:xfrm>
            <a:off x="7941624" y="737122"/>
            <a:ext cx="1576128" cy="1710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62" dirty="0"/>
              <a:t>10-O IRVB</a:t>
            </a:r>
          </a:p>
          <a:p>
            <a:r>
              <a:rPr lang="en-US" altLang="ja-JP" sz="1662" dirty="0"/>
              <a:t>(semi tangential)</a:t>
            </a:r>
          </a:p>
          <a:p>
            <a:r>
              <a:rPr lang="en-US" altLang="ja-JP" sz="1662" dirty="0"/>
              <a:t>36x28=</a:t>
            </a:r>
          </a:p>
          <a:p>
            <a:r>
              <a:rPr lang="en-US" altLang="ja-JP" sz="1662" dirty="0"/>
              <a:t>       1008 </a:t>
            </a:r>
            <a:r>
              <a:rPr lang="en-US" altLang="ja-JP" sz="1662" dirty="0" err="1"/>
              <a:t>ch</a:t>
            </a:r>
            <a:endParaRPr lang="ja-JP" altLang="en-US" sz="1662" dirty="0"/>
          </a:p>
        </p:txBody>
      </p:sp>
      <p:pic>
        <p:nvPicPr>
          <p:cNvPr id="36" name="Picture 4" descr="C:\Users\佐野竜一\Dropbox\書類等\研究系\14.05.12\Tsiya.PNG"/>
          <p:cNvPicPr>
            <a:picLocks noChangeAspect="1" noChangeArrowheads="1"/>
          </p:cNvPicPr>
          <p:nvPr/>
        </p:nvPicPr>
        <p:blipFill>
          <a:blip r:embed="rId6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5436096" y="2622365"/>
            <a:ext cx="3637799" cy="1923897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</p:pic>
      <p:sp>
        <p:nvSpPr>
          <p:cNvPr id="24" name="テキスト ボックス 23"/>
          <p:cNvSpPr txBox="1"/>
          <p:nvPr/>
        </p:nvSpPr>
        <p:spPr>
          <a:xfrm>
            <a:off x="7919147" y="2788208"/>
            <a:ext cx="1576128" cy="1710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62" dirty="0"/>
              <a:t>6-T IRVB</a:t>
            </a:r>
          </a:p>
          <a:p>
            <a:r>
              <a:rPr lang="en-US" altLang="ja-JP" sz="1662" dirty="0"/>
              <a:t>(Tangential)</a:t>
            </a:r>
          </a:p>
          <a:p>
            <a:endParaRPr lang="en-US" altLang="ja-JP" sz="1662" dirty="0"/>
          </a:p>
          <a:p>
            <a:r>
              <a:rPr lang="en-US" altLang="ja-JP" sz="1662" dirty="0"/>
              <a:t>36x28=</a:t>
            </a:r>
          </a:p>
          <a:p>
            <a:r>
              <a:rPr lang="en-US" altLang="ja-JP" sz="1662" dirty="0"/>
              <a:t>       1008 </a:t>
            </a:r>
            <a:r>
              <a:rPr lang="en-US" altLang="ja-JP" sz="1662" dirty="0" err="1"/>
              <a:t>ch</a:t>
            </a:r>
            <a:endParaRPr lang="ja-JP" altLang="en-US" sz="1662" dirty="0"/>
          </a:p>
        </p:txBody>
      </p:sp>
      <p:pic>
        <p:nvPicPr>
          <p:cNvPr id="37" name="Picture 5" descr="C:\Users\佐野竜一\Dropbox\書類等\研究系\14.05.12\Usiya.PNG"/>
          <p:cNvPicPr>
            <a:picLocks noChangeAspect="1" noChangeArrowheads="1"/>
          </p:cNvPicPr>
          <p:nvPr/>
        </p:nvPicPr>
        <p:blipFill>
          <a:blip r:embed="rId7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5436096" y="4591958"/>
            <a:ext cx="3648703" cy="1932014"/>
          </a:xfrm>
          <a:prstGeom prst="rect">
            <a:avLst/>
          </a:prstGeom>
          <a:noFill/>
          <a:ln w="25400">
            <a:solidFill>
              <a:schemeClr val="tx1"/>
            </a:solidFill>
            <a:prstDash val="solid"/>
          </a:ln>
        </p:spPr>
      </p:pic>
      <p:sp>
        <p:nvSpPr>
          <p:cNvPr id="39" name="テキスト ボックス 38"/>
          <p:cNvSpPr txBox="1"/>
          <p:nvPr/>
        </p:nvSpPr>
        <p:spPr>
          <a:xfrm>
            <a:off x="8015011" y="4714996"/>
            <a:ext cx="1576127" cy="1477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6.5-U IRVB</a:t>
            </a:r>
          </a:p>
          <a:p>
            <a:r>
              <a:rPr lang="en-US" altLang="ja-JP" dirty="0"/>
              <a:t>(Upper)</a:t>
            </a:r>
          </a:p>
          <a:p>
            <a:endParaRPr lang="en-US" altLang="ja-JP" dirty="0"/>
          </a:p>
          <a:p>
            <a:r>
              <a:rPr lang="en-US" altLang="ja-JP" dirty="0"/>
              <a:t>26x20=</a:t>
            </a:r>
          </a:p>
          <a:p>
            <a:r>
              <a:rPr lang="en-US" altLang="ja-JP" dirty="0"/>
              <a:t>       520 </a:t>
            </a:r>
            <a:r>
              <a:rPr lang="en-US" altLang="ja-JP" dirty="0" err="1"/>
              <a:t>ch</a:t>
            </a:r>
            <a:endParaRPr lang="ja-JP" altLang="en-US" dirty="0"/>
          </a:p>
        </p:txBody>
      </p:sp>
      <p:cxnSp>
        <p:nvCxnSpPr>
          <p:cNvPr id="28" name="直線コネクタ 27"/>
          <p:cNvCxnSpPr>
            <a:stCxn id="10" idx="3"/>
          </p:cNvCxnSpPr>
          <p:nvPr/>
        </p:nvCxnSpPr>
        <p:spPr>
          <a:xfrm flipV="1">
            <a:off x="1259632" y="1000415"/>
            <a:ext cx="4341621" cy="828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/>
        </p:nvCxnSpPr>
        <p:spPr>
          <a:xfrm>
            <a:off x="4693559" y="2618856"/>
            <a:ext cx="911655" cy="29763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>
            <a:off x="4979744" y="2176908"/>
            <a:ext cx="612555" cy="14280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 flipH="1">
            <a:off x="2726726" y="2212235"/>
            <a:ext cx="396344" cy="1951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H="1" flipV="1">
            <a:off x="2846760" y="6022053"/>
            <a:ext cx="793164" cy="2466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 flipV="1">
            <a:off x="3149047" y="5390201"/>
            <a:ext cx="429158" cy="395564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グループ化 32"/>
          <p:cNvGrpSpPr/>
          <p:nvPr/>
        </p:nvGrpSpPr>
        <p:grpSpPr>
          <a:xfrm>
            <a:off x="5619603" y="4553583"/>
            <a:ext cx="2636596" cy="1919380"/>
            <a:chOff x="9539926" y="923827"/>
            <a:chExt cx="6422865" cy="4675695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3" t="14060" r="24896" b="13696"/>
            <a:stretch/>
          </p:blipFill>
          <p:spPr>
            <a:xfrm rot="10800000">
              <a:off x="9540926" y="946840"/>
              <a:ext cx="5942869" cy="4648414"/>
            </a:xfrm>
            <a:prstGeom prst="rect">
              <a:avLst/>
            </a:prstGeom>
          </p:spPr>
        </p:pic>
        <p:sp>
          <p:nvSpPr>
            <p:cNvPr id="32" name="フリーフォーム 31"/>
            <p:cNvSpPr/>
            <p:nvPr/>
          </p:nvSpPr>
          <p:spPr>
            <a:xfrm>
              <a:off x="11104775" y="1366887"/>
              <a:ext cx="3657600" cy="4232635"/>
            </a:xfrm>
            <a:custGeom>
              <a:avLst/>
              <a:gdLst>
                <a:gd name="connsiteX0" fmla="*/ 0 w 3657600"/>
                <a:gd name="connsiteY0" fmla="*/ 4232635 h 4232635"/>
                <a:gd name="connsiteX1" fmla="*/ 1046376 w 3657600"/>
                <a:gd name="connsiteY1" fmla="*/ 3535051 h 4232635"/>
                <a:gd name="connsiteX2" fmla="*/ 1828800 w 3657600"/>
                <a:gd name="connsiteY2" fmla="*/ 2828041 h 4232635"/>
                <a:gd name="connsiteX3" fmla="*/ 2384982 w 3657600"/>
                <a:gd name="connsiteY3" fmla="*/ 2215299 h 4232635"/>
                <a:gd name="connsiteX4" fmla="*/ 2828041 w 3657600"/>
                <a:gd name="connsiteY4" fmla="*/ 1508288 h 4232635"/>
                <a:gd name="connsiteX5" fmla="*/ 3280528 w 3657600"/>
                <a:gd name="connsiteY5" fmla="*/ 669303 h 4232635"/>
                <a:gd name="connsiteX6" fmla="*/ 3657600 w 3657600"/>
                <a:gd name="connsiteY6" fmla="*/ 0 h 4232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7600" h="4232635">
                  <a:moveTo>
                    <a:pt x="0" y="4232635"/>
                  </a:moveTo>
                  <a:cubicBezTo>
                    <a:pt x="370788" y="4000892"/>
                    <a:pt x="741576" y="3769150"/>
                    <a:pt x="1046376" y="3535051"/>
                  </a:cubicBezTo>
                  <a:cubicBezTo>
                    <a:pt x="1351176" y="3300952"/>
                    <a:pt x="1605699" y="3048000"/>
                    <a:pt x="1828800" y="2828041"/>
                  </a:cubicBezTo>
                  <a:cubicBezTo>
                    <a:pt x="2051901" y="2608082"/>
                    <a:pt x="2218442" y="2435258"/>
                    <a:pt x="2384982" y="2215299"/>
                  </a:cubicBezTo>
                  <a:cubicBezTo>
                    <a:pt x="2551522" y="1995340"/>
                    <a:pt x="2678783" y="1765954"/>
                    <a:pt x="2828041" y="1508288"/>
                  </a:cubicBezTo>
                  <a:cubicBezTo>
                    <a:pt x="2977299" y="1250622"/>
                    <a:pt x="3142268" y="920684"/>
                    <a:pt x="3280528" y="669303"/>
                  </a:cubicBezTo>
                  <a:cubicBezTo>
                    <a:pt x="3418788" y="417922"/>
                    <a:pt x="3538194" y="208961"/>
                    <a:pt x="365760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9539926" y="3082565"/>
              <a:ext cx="5929460" cy="631928"/>
            </a:xfrm>
            <a:custGeom>
              <a:avLst/>
              <a:gdLst>
                <a:gd name="connsiteX0" fmla="*/ 0 w 5929460"/>
                <a:gd name="connsiteY0" fmla="*/ 0 h 631928"/>
                <a:gd name="connsiteX1" fmla="*/ 1121789 w 5929460"/>
                <a:gd name="connsiteY1" fmla="*/ 311084 h 631928"/>
                <a:gd name="connsiteX2" fmla="*/ 1998482 w 5929460"/>
                <a:gd name="connsiteY2" fmla="*/ 471340 h 631928"/>
                <a:gd name="connsiteX3" fmla="*/ 3289954 w 5929460"/>
                <a:gd name="connsiteY3" fmla="*/ 603315 h 631928"/>
                <a:gd name="connsiteX4" fmla="*/ 4421171 w 5929460"/>
                <a:gd name="connsiteY4" fmla="*/ 631596 h 631928"/>
                <a:gd name="connsiteX5" fmla="*/ 5561814 w 5929460"/>
                <a:gd name="connsiteY5" fmla="*/ 593889 h 631928"/>
                <a:gd name="connsiteX6" fmla="*/ 5929460 w 5929460"/>
                <a:gd name="connsiteY6" fmla="*/ 565608 h 631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29460" h="631928">
                  <a:moveTo>
                    <a:pt x="0" y="0"/>
                  </a:moveTo>
                  <a:cubicBezTo>
                    <a:pt x="394354" y="116263"/>
                    <a:pt x="788709" y="232527"/>
                    <a:pt x="1121789" y="311084"/>
                  </a:cubicBezTo>
                  <a:cubicBezTo>
                    <a:pt x="1454869" y="389641"/>
                    <a:pt x="1637121" y="422635"/>
                    <a:pt x="1998482" y="471340"/>
                  </a:cubicBezTo>
                  <a:cubicBezTo>
                    <a:pt x="2359843" y="520045"/>
                    <a:pt x="2886173" y="576606"/>
                    <a:pt x="3289954" y="603315"/>
                  </a:cubicBezTo>
                  <a:cubicBezTo>
                    <a:pt x="3693736" y="630024"/>
                    <a:pt x="4042528" y="633167"/>
                    <a:pt x="4421171" y="631596"/>
                  </a:cubicBezTo>
                  <a:cubicBezTo>
                    <a:pt x="4799814" y="630025"/>
                    <a:pt x="5310433" y="604887"/>
                    <a:pt x="5561814" y="593889"/>
                  </a:cubicBezTo>
                  <a:cubicBezTo>
                    <a:pt x="5813195" y="582891"/>
                    <a:pt x="5871327" y="574249"/>
                    <a:pt x="5929460" y="565608"/>
                  </a:cubicBezTo>
                </a:path>
              </a:pathLst>
            </a:custGeom>
            <a:noFill/>
            <a:ln w="412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  <p:sp>
          <p:nvSpPr>
            <p:cNvPr id="31" name="フリーフォーム 30"/>
            <p:cNvSpPr/>
            <p:nvPr/>
          </p:nvSpPr>
          <p:spPr>
            <a:xfrm>
              <a:off x="13150392" y="923827"/>
              <a:ext cx="2356701" cy="4034672"/>
            </a:xfrm>
            <a:custGeom>
              <a:avLst/>
              <a:gdLst>
                <a:gd name="connsiteX0" fmla="*/ 0 w 2356701"/>
                <a:gd name="connsiteY0" fmla="*/ 0 h 4034672"/>
                <a:gd name="connsiteX1" fmla="*/ 367645 w 2356701"/>
                <a:gd name="connsiteY1" fmla="*/ 612742 h 4034672"/>
                <a:gd name="connsiteX2" fmla="*/ 603315 w 2356701"/>
                <a:gd name="connsiteY2" fmla="*/ 1018095 h 4034672"/>
                <a:gd name="connsiteX3" fmla="*/ 857839 w 2356701"/>
                <a:gd name="connsiteY3" fmla="*/ 1489435 h 4034672"/>
                <a:gd name="connsiteX4" fmla="*/ 1131216 w 2356701"/>
                <a:gd name="connsiteY4" fmla="*/ 2045616 h 4034672"/>
                <a:gd name="connsiteX5" fmla="*/ 1376313 w 2356701"/>
                <a:gd name="connsiteY5" fmla="*/ 2507530 h 4034672"/>
                <a:gd name="connsiteX6" fmla="*/ 1621410 w 2356701"/>
                <a:gd name="connsiteY6" fmla="*/ 3016577 h 4034672"/>
                <a:gd name="connsiteX7" fmla="*/ 2187018 w 2356701"/>
                <a:gd name="connsiteY7" fmla="*/ 3808429 h 4034672"/>
                <a:gd name="connsiteX8" fmla="*/ 2356701 w 2356701"/>
                <a:gd name="connsiteY8" fmla="*/ 4034672 h 403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6701" h="4034672">
                  <a:moveTo>
                    <a:pt x="0" y="0"/>
                  </a:moveTo>
                  <a:lnTo>
                    <a:pt x="367645" y="612742"/>
                  </a:lnTo>
                  <a:cubicBezTo>
                    <a:pt x="468197" y="782424"/>
                    <a:pt x="521616" y="871980"/>
                    <a:pt x="603315" y="1018095"/>
                  </a:cubicBezTo>
                  <a:cubicBezTo>
                    <a:pt x="685014" y="1164210"/>
                    <a:pt x="769856" y="1318182"/>
                    <a:pt x="857839" y="1489435"/>
                  </a:cubicBezTo>
                  <a:cubicBezTo>
                    <a:pt x="945822" y="1660688"/>
                    <a:pt x="1044804" y="1875934"/>
                    <a:pt x="1131216" y="2045616"/>
                  </a:cubicBezTo>
                  <a:cubicBezTo>
                    <a:pt x="1217628" y="2215298"/>
                    <a:pt x="1294614" y="2345703"/>
                    <a:pt x="1376313" y="2507530"/>
                  </a:cubicBezTo>
                  <a:cubicBezTo>
                    <a:pt x="1458012" y="2669357"/>
                    <a:pt x="1486293" y="2799761"/>
                    <a:pt x="1621410" y="3016577"/>
                  </a:cubicBezTo>
                  <a:cubicBezTo>
                    <a:pt x="1756527" y="3233393"/>
                    <a:pt x="2064470" y="3638747"/>
                    <a:pt x="2187018" y="3808429"/>
                  </a:cubicBezTo>
                  <a:cubicBezTo>
                    <a:pt x="2309567" y="3978112"/>
                    <a:pt x="2356701" y="4034672"/>
                    <a:pt x="2356701" y="403467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9909825" y="4267264"/>
              <a:ext cx="2825756" cy="824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solidFill>
                    <a:srgbClr val="FF0000"/>
                  </a:solidFill>
                </a:rPr>
                <a:t>Far </a:t>
              </a:r>
              <a:r>
                <a:rPr kumimoji="1" lang="en-US" altLang="ja-JP" sz="1600" dirty="0" smtClean="0">
                  <a:solidFill>
                    <a:srgbClr val="FF0000"/>
                  </a:solidFill>
                </a:rPr>
                <a:t>X-point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12809054" y="4541906"/>
              <a:ext cx="3153737" cy="824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solidFill>
                    <a:srgbClr val="FF0000"/>
                  </a:solidFill>
                </a:rPr>
                <a:t>Near </a:t>
              </a:r>
              <a:r>
                <a:rPr kumimoji="1" lang="en-US" altLang="ja-JP" sz="1600" dirty="0" smtClean="0">
                  <a:solidFill>
                    <a:srgbClr val="FF0000"/>
                  </a:solidFill>
                </a:rPr>
                <a:t>X-point</a:t>
              </a:r>
              <a:endParaRPr kumimoji="1"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10919879" y="2805913"/>
              <a:ext cx="3233048" cy="824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solidFill>
                    <a:srgbClr val="002060"/>
                  </a:solidFill>
                </a:rPr>
                <a:t>Magnetic axis</a:t>
              </a:r>
              <a:endParaRPr kumimoji="1" lang="ja-JP" altLang="en-US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0" name="Group 4"/>
          <p:cNvGrpSpPr>
            <a:grpSpLocks noChangeAspect="1"/>
          </p:cNvGrpSpPr>
          <p:nvPr/>
        </p:nvGrpSpPr>
        <p:grpSpPr bwMode="auto">
          <a:xfrm>
            <a:off x="5602288" y="2668588"/>
            <a:ext cx="2401887" cy="1873250"/>
            <a:chOff x="3529" y="1681"/>
            <a:chExt cx="1513" cy="1180"/>
          </a:xfrm>
        </p:grpSpPr>
        <p:sp>
          <p:nvSpPr>
            <p:cNvPr id="6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29" y="1681"/>
              <a:ext cx="1513" cy="1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/>
            </a:p>
          </p:txBody>
        </p:sp>
        <p:pic>
          <p:nvPicPr>
            <p:cNvPr id="66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" y="1683"/>
              <a:ext cx="1509" cy="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Freeform 9"/>
            <p:cNvSpPr>
              <a:spLocks noEditPoints="1"/>
            </p:cNvSpPr>
            <p:nvPr/>
          </p:nvSpPr>
          <p:spPr bwMode="auto">
            <a:xfrm>
              <a:off x="3670" y="1724"/>
              <a:ext cx="399" cy="988"/>
            </a:xfrm>
            <a:custGeom>
              <a:avLst/>
              <a:gdLst>
                <a:gd name="T0" fmla="*/ 59 w 399"/>
                <a:gd name="T1" fmla="*/ 988 h 988"/>
                <a:gd name="T2" fmla="*/ 53 w 399"/>
                <a:gd name="T3" fmla="*/ 938 h 988"/>
                <a:gd name="T4" fmla="*/ 33 w 399"/>
                <a:gd name="T5" fmla="*/ 896 h 988"/>
                <a:gd name="T6" fmla="*/ 30 w 399"/>
                <a:gd name="T7" fmla="*/ 887 h 988"/>
                <a:gd name="T8" fmla="*/ 39 w 399"/>
                <a:gd name="T9" fmla="*/ 885 h 988"/>
                <a:gd name="T10" fmla="*/ 25 w 399"/>
                <a:gd name="T11" fmla="*/ 826 h 988"/>
                <a:gd name="T12" fmla="*/ 10 w 399"/>
                <a:gd name="T13" fmla="*/ 796 h 988"/>
                <a:gd name="T14" fmla="*/ 15 w 399"/>
                <a:gd name="T15" fmla="*/ 819 h 988"/>
                <a:gd name="T16" fmla="*/ 13 w 399"/>
                <a:gd name="T17" fmla="*/ 758 h 988"/>
                <a:gd name="T18" fmla="*/ 4 w 399"/>
                <a:gd name="T19" fmla="*/ 750 h 988"/>
                <a:gd name="T20" fmla="*/ 11 w 399"/>
                <a:gd name="T21" fmla="*/ 735 h 988"/>
                <a:gd name="T22" fmla="*/ 1 w 399"/>
                <a:gd name="T23" fmla="*/ 711 h 988"/>
                <a:gd name="T24" fmla="*/ 9 w 399"/>
                <a:gd name="T25" fmla="*/ 711 h 988"/>
                <a:gd name="T26" fmla="*/ 0 w 399"/>
                <a:gd name="T27" fmla="*/ 662 h 988"/>
                <a:gd name="T28" fmla="*/ 9 w 399"/>
                <a:gd name="T29" fmla="*/ 680 h 988"/>
                <a:gd name="T30" fmla="*/ 4 w 399"/>
                <a:gd name="T31" fmla="*/ 619 h 988"/>
                <a:gd name="T32" fmla="*/ 1 w 399"/>
                <a:gd name="T33" fmla="*/ 645 h 988"/>
                <a:gd name="T34" fmla="*/ 18 w 399"/>
                <a:gd name="T35" fmla="*/ 586 h 988"/>
                <a:gd name="T36" fmla="*/ 11 w 399"/>
                <a:gd name="T37" fmla="*/ 576 h 988"/>
                <a:gd name="T38" fmla="*/ 23 w 399"/>
                <a:gd name="T39" fmla="*/ 563 h 988"/>
                <a:gd name="T40" fmla="*/ 22 w 399"/>
                <a:gd name="T41" fmla="*/ 534 h 988"/>
                <a:gd name="T42" fmla="*/ 30 w 399"/>
                <a:gd name="T43" fmla="*/ 537 h 988"/>
                <a:gd name="T44" fmla="*/ 35 w 399"/>
                <a:gd name="T45" fmla="*/ 493 h 988"/>
                <a:gd name="T46" fmla="*/ 38 w 399"/>
                <a:gd name="T47" fmla="*/ 511 h 988"/>
                <a:gd name="T48" fmla="*/ 51 w 399"/>
                <a:gd name="T49" fmla="*/ 451 h 988"/>
                <a:gd name="T50" fmla="*/ 42 w 399"/>
                <a:gd name="T51" fmla="*/ 475 h 988"/>
                <a:gd name="T52" fmla="*/ 73 w 399"/>
                <a:gd name="T53" fmla="*/ 422 h 988"/>
                <a:gd name="T54" fmla="*/ 68 w 399"/>
                <a:gd name="T55" fmla="*/ 411 h 988"/>
                <a:gd name="T56" fmla="*/ 76 w 399"/>
                <a:gd name="T57" fmla="*/ 414 h 988"/>
                <a:gd name="T58" fmla="*/ 91 w 399"/>
                <a:gd name="T59" fmla="*/ 383 h 988"/>
                <a:gd name="T60" fmla="*/ 118 w 399"/>
                <a:gd name="T61" fmla="*/ 329 h 988"/>
                <a:gd name="T62" fmla="*/ 116 w 399"/>
                <a:gd name="T63" fmla="*/ 314 h 988"/>
                <a:gd name="T64" fmla="*/ 124 w 399"/>
                <a:gd name="T65" fmla="*/ 318 h 988"/>
                <a:gd name="T66" fmla="*/ 144 w 399"/>
                <a:gd name="T67" fmla="*/ 264 h 988"/>
                <a:gd name="T68" fmla="*/ 139 w 399"/>
                <a:gd name="T69" fmla="*/ 291 h 988"/>
                <a:gd name="T70" fmla="*/ 162 w 399"/>
                <a:gd name="T71" fmla="*/ 234 h 988"/>
                <a:gd name="T72" fmla="*/ 148 w 399"/>
                <a:gd name="T73" fmla="*/ 256 h 988"/>
                <a:gd name="T74" fmla="*/ 187 w 399"/>
                <a:gd name="T75" fmla="*/ 208 h 988"/>
                <a:gd name="T76" fmla="*/ 185 w 399"/>
                <a:gd name="T77" fmla="*/ 196 h 988"/>
                <a:gd name="T78" fmla="*/ 203 w 399"/>
                <a:gd name="T79" fmla="*/ 184 h 988"/>
                <a:gd name="T80" fmla="*/ 208 w 399"/>
                <a:gd name="T81" fmla="*/ 162 h 988"/>
                <a:gd name="T82" fmla="*/ 215 w 399"/>
                <a:gd name="T83" fmla="*/ 167 h 988"/>
                <a:gd name="T84" fmla="*/ 233 w 399"/>
                <a:gd name="T85" fmla="*/ 130 h 988"/>
                <a:gd name="T86" fmla="*/ 239 w 399"/>
                <a:gd name="T87" fmla="*/ 136 h 988"/>
                <a:gd name="T88" fmla="*/ 252 w 399"/>
                <a:gd name="T89" fmla="*/ 109 h 988"/>
                <a:gd name="T90" fmla="*/ 270 w 399"/>
                <a:gd name="T91" fmla="*/ 103 h 988"/>
                <a:gd name="T92" fmla="*/ 273 w 399"/>
                <a:gd name="T93" fmla="*/ 88 h 988"/>
                <a:gd name="T94" fmla="*/ 296 w 399"/>
                <a:gd name="T95" fmla="*/ 80 h 988"/>
                <a:gd name="T96" fmla="*/ 303 w 399"/>
                <a:gd name="T97" fmla="*/ 63 h 988"/>
                <a:gd name="T98" fmla="*/ 309 w 399"/>
                <a:gd name="T99" fmla="*/ 69 h 988"/>
                <a:gd name="T100" fmla="*/ 342 w 399"/>
                <a:gd name="T101" fmla="*/ 34 h 988"/>
                <a:gd name="T102" fmla="*/ 333 w 399"/>
                <a:gd name="T103" fmla="*/ 51 h 988"/>
                <a:gd name="T104" fmla="*/ 383 w 399"/>
                <a:gd name="T105" fmla="*/ 17 h 988"/>
                <a:gd name="T106" fmla="*/ 394 w 399"/>
                <a:gd name="T107" fmla="*/ 0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99" h="988">
                  <a:moveTo>
                    <a:pt x="59" y="988"/>
                  </a:moveTo>
                  <a:lnTo>
                    <a:pt x="51" y="963"/>
                  </a:lnTo>
                  <a:lnTo>
                    <a:pt x="60" y="960"/>
                  </a:lnTo>
                  <a:lnTo>
                    <a:pt x="67" y="985"/>
                  </a:lnTo>
                  <a:lnTo>
                    <a:pt x="59" y="988"/>
                  </a:lnTo>
                  <a:close/>
                  <a:moveTo>
                    <a:pt x="49" y="954"/>
                  </a:moveTo>
                  <a:lnTo>
                    <a:pt x="45" y="940"/>
                  </a:lnTo>
                  <a:lnTo>
                    <a:pt x="42" y="929"/>
                  </a:lnTo>
                  <a:lnTo>
                    <a:pt x="50" y="927"/>
                  </a:lnTo>
                  <a:lnTo>
                    <a:pt x="53" y="938"/>
                  </a:lnTo>
                  <a:lnTo>
                    <a:pt x="57" y="952"/>
                  </a:lnTo>
                  <a:lnTo>
                    <a:pt x="49" y="954"/>
                  </a:lnTo>
                  <a:close/>
                  <a:moveTo>
                    <a:pt x="39" y="921"/>
                  </a:moveTo>
                  <a:lnTo>
                    <a:pt x="38" y="916"/>
                  </a:lnTo>
                  <a:lnTo>
                    <a:pt x="33" y="896"/>
                  </a:lnTo>
                  <a:lnTo>
                    <a:pt x="41" y="893"/>
                  </a:lnTo>
                  <a:lnTo>
                    <a:pt x="47" y="914"/>
                  </a:lnTo>
                  <a:lnTo>
                    <a:pt x="48" y="918"/>
                  </a:lnTo>
                  <a:lnTo>
                    <a:pt x="39" y="921"/>
                  </a:lnTo>
                  <a:close/>
                  <a:moveTo>
                    <a:pt x="30" y="887"/>
                  </a:moveTo>
                  <a:lnTo>
                    <a:pt x="26" y="869"/>
                  </a:lnTo>
                  <a:lnTo>
                    <a:pt x="24" y="862"/>
                  </a:lnTo>
                  <a:lnTo>
                    <a:pt x="33" y="860"/>
                  </a:lnTo>
                  <a:lnTo>
                    <a:pt x="34" y="867"/>
                  </a:lnTo>
                  <a:lnTo>
                    <a:pt x="39" y="885"/>
                  </a:lnTo>
                  <a:lnTo>
                    <a:pt x="30" y="887"/>
                  </a:lnTo>
                  <a:close/>
                  <a:moveTo>
                    <a:pt x="22" y="853"/>
                  </a:moveTo>
                  <a:lnTo>
                    <a:pt x="20" y="845"/>
                  </a:lnTo>
                  <a:lnTo>
                    <a:pt x="16" y="828"/>
                  </a:lnTo>
                  <a:lnTo>
                    <a:pt x="25" y="826"/>
                  </a:lnTo>
                  <a:lnTo>
                    <a:pt x="28" y="843"/>
                  </a:lnTo>
                  <a:lnTo>
                    <a:pt x="31" y="851"/>
                  </a:lnTo>
                  <a:lnTo>
                    <a:pt x="22" y="853"/>
                  </a:lnTo>
                  <a:close/>
                  <a:moveTo>
                    <a:pt x="15" y="819"/>
                  </a:moveTo>
                  <a:lnTo>
                    <a:pt x="10" y="796"/>
                  </a:lnTo>
                  <a:lnTo>
                    <a:pt x="10" y="793"/>
                  </a:lnTo>
                  <a:lnTo>
                    <a:pt x="18" y="792"/>
                  </a:lnTo>
                  <a:lnTo>
                    <a:pt x="19" y="795"/>
                  </a:lnTo>
                  <a:lnTo>
                    <a:pt x="23" y="817"/>
                  </a:lnTo>
                  <a:lnTo>
                    <a:pt x="15" y="819"/>
                  </a:lnTo>
                  <a:close/>
                  <a:moveTo>
                    <a:pt x="9" y="785"/>
                  </a:moveTo>
                  <a:lnTo>
                    <a:pt x="7" y="772"/>
                  </a:lnTo>
                  <a:lnTo>
                    <a:pt x="5" y="760"/>
                  </a:lnTo>
                  <a:lnTo>
                    <a:pt x="5" y="759"/>
                  </a:lnTo>
                  <a:lnTo>
                    <a:pt x="13" y="758"/>
                  </a:lnTo>
                  <a:lnTo>
                    <a:pt x="13" y="759"/>
                  </a:lnTo>
                  <a:lnTo>
                    <a:pt x="15" y="771"/>
                  </a:lnTo>
                  <a:lnTo>
                    <a:pt x="17" y="783"/>
                  </a:lnTo>
                  <a:lnTo>
                    <a:pt x="9" y="785"/>
                  </a:lnTo>
                  <a:close/>
                  <a:moveTo>
                    <a:pt x="4" y="750"/>
                  </a:moveTo>
                  <a:lnTo>
                    <a:pt x="4" y="748"/>
                  </a:lnTo>
                  <a:lnTo>
                    <a:pt x="2" y="736"/>
                  </a:lnTo>
                  <a:lnTo>
                    <a:pt x="1" y="724"/>
                  </a:lnTo>
                  <a:lnTo>
                    <a:pt x="10" y="723"/>
                  </a:lnTo>
                  <a:lnTo>
                    <a:pt x="11" y="735"/>
                  </a:lnTo>
                  <a:lnTo>
                    <a:pt x="12" y="747"/>
                  </a:lnTo>
                  <a:lnTo>
                    <a:pt x="12" y="749"/>
                  </a:lnTo>
                  <a:lnTo>
                    <a:pt x="4" y="750"/>
                  </a:lnTo>
                  <a:close/>
                  <a:moveTo>
                    <a:pt x="1" y="715"/>
                  </a:moveTo>
                  <a:lnTo>
                    <a:pt x="1" y="711"/>
                  </a:lnTo>
                  <a:lnTo>
                    <a:pt x="0" y="699"/>
                  </a:lnTo>
                  <a:lnTo>
                    <a:pt x="0" y="689"/>
                  </a:lnTo>
                  <a:lnTo>
                    <a:pt x="9" y="689"/>
                  </a:lnTo>
                  <a:lnTo>
                    <a:pt x="9" y="699"/>
                  </a:lnTo>
                  <a:lnTo>
                    <a:pt x="9" y="711"/>
                  </a:lnTo>
                  <a:lnTo>
                    <a:pt x="9" y="715"/>
                  </a:lnTo>
                  <a:lnTo>
                    <a:pt x="1" y="715"/>
                  </a:lnTo>
                  <a:close/>
                  <a:moveTo>
                    <a:pt x="0" y="680"/>
                  </a:moveTo>
                  <a:lnTo>
                    <a:pt x="0" y="675"/>
                  </a:lnTo>
                  <a:lnTo>
                    <a:pt x="0" y="662"/>
                  </a:lnTo>
                  <a:lnTo>
                    <a:pt x="1" y="654"/>
                  </a:lnTo>
                  <a:lnTo>
                    <a:pt x="9" y="654"/>
                  </a:lnTo>
                  <a:lnTo>
                    <a:pt x="9" y="662"/>
                  </a:lnTo>
                  <a:lnTo>
                    <a:pt x="9" y="675"/>
                  </a:lnTo>
                  <a:lnTo>
                    <a:pt x="9" y="680"/>
                  </a:lnTo>
                  <a:lnTo>
                    <a:pt x="0" y="680"/>
                  </a:lnTo>
                  <a:close/>
                  <a:moveTo>
                    <a:pt x="1" y="645"/>
                  </a:moveTo>
                  <a:lnTo>
                    <a:pt x="2" y="637"/>
                  </a:lnTo>
                  <a:lnTo>
                    <a:pt x="3" y="625"/>
                  </a:lnTo>
                  <a:lnTo>
                    <a:pt x="4" y="619"/>
                  </a:lnTo>
                  <a:lnTo>
                    <a:pt x="12" y="620"/>
                  </a:lnTo>
                  <a:lnTo>
                    <a:pt x="12" y="626"/>
                  </a:lnTo>
                  <a:lnTo>
                    <a:pt x="10" y="638"/>
                  </a:lnTo>
                  <a:lnTo>
                    <a:pt x="10" y="646"/>
                  </a:lnTo>
                  <a:lnTo>
                    <a:pt x="1" y="645"/>
                  </a:lnTo>
                  <a:close/>
                  <a:moveTo>
                    <a:pt x="5" y="610"/>
                  </a:moveTo>
                  <a:lnTo>
                    <a:pt x="6" y="600"/>
                  </a:lnTo>
                  <a:lnTo>
                    <a:pt x="9" y="587"/>
                  </a:lnTo>
                  <a:lnTo>
                    <a:pt x="9" y="584"/>
                  </a:lnTo>
                  <a:lnTo>
                    <a:pt x="18" y="586"/>
                  </a:lnTo>
                  <a:lnTo>
                    <a:pt x="17" y="589"/>
                  </a:lnTo>
                  <a:lnTo>
                    <a:pt x="15" y="601"/>
                  </a:lnTo>
                  <a:lnTo>
                    <a:pt x="13" y="611"/>
                  </a:lnTo>
                  <a:lnTo>
                    <a:pt x="5" y="610"/>
                  </a:lnTo>
                  <a:close/>
                  <a:moveTo>
                    <a:pt x="11" y="576"/>
                  </a:moveTo>
                  <a:lnTo>
                    <a:pt x="11" y="574"/>
                  </a:lnTo>
                  <a:lnTo>
                    <a:pt x="14" y="561"/>
                  </a:lnTo>
                  <a:lnTo>
                    <a:pt x="17" y="550"/>
                  </a:lnTo>
                  <a:lnTo>
                    <a:pt x="26" y="552"/>
                  </a:lnTo>
                  <a:lnTo>
                    <a:pt x="23" y="563"/>
                  </a:lnTo>
                  <a:lnTo>
                    <a:pt x="20" y="576"/>
                  </a:lnTo>
                  <a:lnTo>
                    <a:pt x="19" y="578"/>
                  </a:lnTo>
                  <a:lnTo>
                    <a:pt x="11" y="576"/>
                  </a:lnTo>
                  <a:close/>
                  <a:moveTo>
                    <a:pt x="20" y="542"/>
                  </a:moveTo>
                  <a:lnTo>
                    <a:pt x="22" y="534"/>
                  </a:lnTo>
                  <a:lnTo>
                    <a:pt x="26" y="521"/>
                  </a:lnTo>
                  <a:lnTo>
                    <a:pt x="27" y="517"/>
                  </a:lnTo>
                  <a:lnTo>
                    <a:pt x="36" y="519"/>
                  </a:lnTo>
                  <a:lnTo>
                    <a:pt x="34" y="523"/>
                  </a:lnTo>
                  <a:lnTo>
                    <a:pt x="30" y="537"/>
                  </a:lnTo>
                  <a:lnTo>
                    <a:pt x="28" y="544"/>
                  </a:lnTo>
                  <a:lnTo>
                    <a:pt x="20" y="542"/>
                  </a:lnTo>
                  <a:close/>
                  <a:moveTo>
                    <a:pt x="30" y="508"/>
                  </a:moveTo>
                  <a:lnTo>
                    <a:pt x="30" y="507"/>
                  </a:lnTo>
                  <a:lnTo>
                    <a:pt x="35" y="493"/>
                  </a:lnTo>
                  <a:lnTo>
                    <a:pt x="39" y="484"/>
                  </a:lnTo>
                  <a:lnTo>
                    <a:pt x="47" y="487"/>
                  </a:lnTo>
                  <a:lnTo>
                    <a:pt x="43" y="496"/>
                  </a:lnTo>
                  <a:lnTo>
                    <a:pt x="39" y="510"/>
                  </a:lnTo>
                  <a:lnTo>
                    <a:pt x="38" y="511"/>
                  </a:lnTo>
                  <a:lnTo>
                    <a:pt x="30" y="508"/>
                  </a:lnTo>
                  <a:close/>
                  <a:moveTo>
                    <a:pt x="42" y="475"/>
                  </a:moveTo>
                  <a:lnTo>
                    <a:pt x="46" y="465"/>
                  </a:lnTo>
                  <a:lnTo>
                    <a:pt x="51" y="451"/>
                  </a:lnTo>
                  <a:lnTo>
                    <a:pt x="51" y="451"/>
                  </a:lnTo>
                  <a:lnTo>
                    <a:pt x="59" y="454"/>
                  </a:lnTo>
                  <a:lnTo>
                    <a:pt x="59" y="455"/>
                  </a:lnTo>
                  <a:lnTo>
                    <a:pt x="54" y="468"/>
                  </a:lnTo>
                  <a:lnTo>
                    <a:pt x="50" y="479"/>
                  </a:lnTo>
                  <a:lnTo>
                    <a:pt x="42" y="475"/>
                  </a:lnTo>
                  <a:close/>
                  <a:moveTo>
                    <a:pt x="55" y="443"/>
                  </a:moveTo>
                  <a:lnTo>
                    <a:pt x="57" y="437"/>
                  </a:lnTo>
                  <a:lnTo>
                    <a:pt x="63" y="423"/>
                  </a:lnTo>
                  <a:lnTo>
                    <a:pt x="65" y="419"/>
                  </a:lnTo>
                  <a:lnTo>
                    <a:pt x="73" y="422"/>
                  </a:lnTo>
                  <a:lnTo>
                    <a:pt x="71" y="427"/>
                  </a:lnTo>
                  <a:lnTo>
                    <a:pt x="65" y="441"/>
                  </a:lnTo>
                  <a:lnTo>
                    <a:pt x="63" y="446"/>
                  </a:lnTo>
                  <a:lnTo>
                    <a:pt x="55" y="443"/>
                  </a:lnTo>
                  <a:close/>
                  <a:moveTo>
                    <a:pt x="68" y="411"/>
                  </a:moveTo>
                  <a:lnTo>
                    <a:pt x="69" y="409"/>
                  </a:lnTo>
                  <a:lnTo>
                    <a:pt x="79" y="387"/>
                  </a:lnTo>
                  <a:lnTo>
                    <a:pt x="87" y="391"/>
                  </a:lnTo>
                  <a:lnTo>
                    <a:pt x="77" y="413"/>
                  </a:lnTo>
                  <a:lnTo>
                    <a:pt x="76" y="414"/>
                  </a:lnTo>
                  <a:lnTo>
                    <a:pt x="68" y="411"/>
                  </a:lnTo>
                  <a:close/>
                  <a:moveTo>
                    <a:pt x="83" y="379"/>
                  </a:moveTo>
                  <a:lnTo>
                    <a:pt x="95" y="356"/>
                  </a:lnTo>
                  <a:lnTo>
                    <a:pt x="102" y="360"/>
                  </a:lnTo>
                  <a:lnTo>
                    <a:pt x="91" y="383"/>
                  </a:lnTo>
                  <a:lnTo>
                    <a:pt x="83" y="379"/>
                  </a:lnTo>
                  <a:close/>
                  <a:moveTo>
                    <a:pt x="99" y="348"/>
                  </a:moveTo>
                  <a:lnTo>
                    <a:pt x="109" y="328"/>
                  </a:lnTo>
                  <a:lnTo>
                    <a:pt x="111" y="325"/>
                  </a:lnTo>
                  <a:lnTo>
                    <a:pt x="118" y="329"/>
                  </a:lnTo>
                  <a:lnTo>
                    <a:pt x="117" y="332"/>
                  </a:lnTo>
                  <a:lnTo>
                    <a:pt x="106" y="352"/>
                  </a:lnTo>
                  <a:lnTo>
                    <a:pt x="99" y="348"/>
                  </a:lnTo>
                  <a:close/>
                  <a:moveTo>
                    <a:pt x="115" y="317"/>
                  </a:moveTo>
                  <a:lnTo>
                    <a:pt x="116" y="314"/>
                  </a:lnTo>
                  <a:lnTo>
                    <a:pt x="123" y="301"/>
                  </a:lnTo>
                  <a:lnTo>
                    <a:pt x="127" y="294"/>
                  </a:lnTo>
                  <a:lnTo>
                    <a:pt x="135" y="298"/>
                  </a:lnTo>
                  <a:lnTo>
                    <a:pt x="130" y="306"/>
                  </a:lnTo>
                  <a:lnTo>
                    <a:pt x="124" y="318"/>
                  </a:lnTo>
                  <a:lnTo>
                    <a:pt x="122" y="321"/>
                  </a:lnTo>
                  <a:lnTo>
                    <a:pt x="115" y="317"/>
                  </a:lnTo>
                  <a:close/>
                  <a:moveTo>
                    <a:pt x="131" y="286"/>
                  </a:moveTo>
                  <a:lnTo>
                    <a:pt x="137" y="276"/>
                  </a:lnTo>
                  <a:lnTo>
                    <a:pt x="144" y="264"/>
                  </a:lnTo>
                  <a:lnTo>
                    <a:pt x="144" y="264"/>
                  </a:lnTo>
                  <a:lnTo>
                    <a:pt x="152" y="268"/>
                  </a:lnTo>
                  <a:lnTo>
                    <a:pt x="151" y="269"/>
                  </a:lnTo>
                  <a:lnTo>
                    <a:pt x="144" y="281"/>
                  </a:lnTo>
                  <a:lnTo>
                    <a:pt x="139" y="291"/>
                  </a:lnTo>
                  <a:lnTo>
                    <a:pt x="131" y="286"/>
                  </a:lnTo>
                  <a:close/>
                  <a:moveTo>
                    <a:pt x="148" y="256"/>
                  </a:moveTo>
                  <a:lnTo>
                    <a:pt x="151" y="252"/>
                  </a:lnTo>
                  <a:lnTo>
                    <a:pt x="157" y="241"/>
                  </a:lnTo>
                  <a:lnTo>
                    <a:pt x="162" y="234"/>
                  </a:lnTo>
                  <a:lnTo>
                    <a:pt x="169" y="238"/>
                  </a:lnTo>
                  <a:lnTo>
                    <a:pt x="165" y="245"/>
                  </a:lnTo>
                  <a:lnTo>
                    <a:pt x="158" y="257"/>
                  </a:lnTo>
                  <a:lnTo>
                    <a:pt x="156" y="260"/>
                  </a:lnTo>
                  <a:lnTo>
                    <a:pt x="148" y="256"/>
                  </a:lnTo>
                  <a:close/>
                  <a:moveTo>
                    <a:pt x="166" y="226"/>
                  </a:moveTo>
                  <a:lnTo>
                    <a:pt x="171" y="219"/>
                  </a:lnTo>
                  <a:lnTo>
                    <a:pt x="177" y="208"/>
                  </a:lnTo>
                  <a:lnTo>
                    <a:pt x="180" y="204"/>
                  </a:lnTo>
                  <a:lnTo>
                    <a:pt x="187" y="208"/>
                  </a:lnTo>
                  <a:lnTo>
                    <a:pt x="184" y="213"/>
                  </a:lnTo>
                  <a:lnTo>
                    <a:pt x="178" y="223"/>
                  </a:lnTo>
                  <a:lnTo>
                    <a:pt x="174" y="231"/>
                  </a:lnTo>
                  <a:lnTo>
                    <a:pt x="166" y="226"/>
                  </a:lnTo>
                  <a:close/>
                  <a:moveTo>
                    <a:pt x="185" y="196"/>
                  </a:moveTo>
                  <a:lnTo>
                    <a:pt x="189" y="189"/>
                  </a:lnTo>
                  <a:lnTo>
                    <a:pt x="196" y="180"/>
                  </a:lnTo>
                  <a:lnTo>
                    <a:pt x="199" y="175"/>
                  </a:lnTo>
                  <a:lnTo>
                    <a:pt x="206" y="179"/>
                  </a:lnTo>
                  <a:lnTo>
                    <a:pt x="203" y="184"/>
                  </a:lnTo>
                  <a:lnTo>
                    <a:pt x="197" y="194"/>
                  </a:lnTo>
                  <a:lnTo>
                    <a:pt x="192" y="201"/>
                  </a:lnTo>
                  <a:lnTo>
                    <a:pt x="185" y="196"/>
                  </a:lnTo>
                  <a:close/>
                  <a:moveTo>
                    <a:pt x="204" y="167"/>
                  </a:moveTo>
                  <a:lnTo>
                    <a:pt x="208" y="162"/>
                  </a:lnTo>
                  <a:lnTo>
                    <a:pt x="214" y="154"/>
                  </a:lnTo>
                  <a:lnTo>
                    <a:pt x="220" y="146"/>
                  </a:lnTo>
                  <a:lnTo>
                    <a:pt x="227" y="152"/>
                  </a:lnTo>
                  <a:lnTo>
                    <a:pt x="221" y="159"/>
                  </a:lnTo>
                  <a:lnTo>
                    <a:pt x="215" y="167"/>
                  </a:lnTo>
                  <a:lnTo>
                    <a:pt x="211" y="172"/>
                  </a:lnTo>
                  <a:lnTo>
                    <a:pt x="204" y="167"/>
                  </a:lnTo>
                  <a:close/>
                  <a:moveTo>
                    <a:pt x="225" y="139"/>
                  </a:moveTo>
                  <a:lnTo>
                    <a:pt x="227" y="138"/>
                  </a:lnTo>
                  <a:lnTo>
                    <a:pt x="233" y="130"/>
                  </a:lnTo>
                  <a:lnTo>
                    <a:pt x="239" y="123"/>
                  </a:lnTo>
                  <a:lnTo>
                    <a:pt x="242" y="120"/>
                  </a:lnTo>
                  <a:lnTo>
                    <a:pt x="249" y="125"/>
                  </a:lnTo>
                  <a:lnTo>
                    <a:pt x="246" y="129"/>
                  </a:lnTo>
                  <a:lnTo>
                    <a:pt x="239" y="136"/>
                  </a:lnTo>
                  <a:lnTo>
                    <a:pt x="233" y="143"/>
                  </a:lnTo>
                  <a:lnTo>
                    <a:pt x="232" y="145"/>
                  </a:lnTo>
                  <a:lnTo>
                    <a:pt x="225" y="139"/>
                  </a:lnTo>
                  <a:close/>
                  <a:moveTo>
                    <a:pt x="248" y="113"/>
                  </a:moveTo>
                  <a:lnTo>
                    <a:pt x="252" y="109"/>
                  </a:lnTo>
                  <a:lnTo>
                    <a:pt x="258" y="103"/>
                  </a:lnTo>
                  <a:lnTo>
                    <a:pt x="264" y="97"/>
                  </a:lnTo>
                  <a:lnTo>
                    <a:pt x="267" y="94"/>
                  </a:lnTo>
                  <a:lnTo>
                    <a:pt x="273" y="101"/>
                  </a:lnTo>
                  <a:lnTo>
                    <a:pt x="270" y="103"/>
                  </a:lnTo>
                  <a:lnTo>
                    <a:pt x="264" y="109"/>
                  </a:lnTo>
                  <a:lnTo>
                    <a:pt x="258" y="115"/>
                  </a:lnTo>
                  <a:lnTo>
                    <a:pt x="255" y="119"/>
                  </a:lnTo>
                  <a:lnTo>
                    <a:pt x="248" y="113"/>
                  </a:lnTo>
                  <a:close/>
                  <a:moveTo>
                    <a:pt x="273" y="88"/>
                  </a:moveTo>
                  <a:lnTo>
                    <a:pt x="277" y="85"/>
                  </a:lnTo>
                  <a:lnTo>
                    <a:pt x="290" y="73"/>
                  </a:lnTo>
                  <a:lnTo>
                    <a:pt x="293" y="71"/>
                  </a:lnTo>
                  <a:lnTo>
                    <a:pt x="299" y="78"/>
                  </a:lnTo>
                  <a:lnTo>
                    <a:pt x="296" y="80"/>
                  </a:lnTo>
                  <a:lnTo>
                    <a:pt x="283" y="91"/>
                  </a:lnTo>
                  <a:lnTo>
                    <a:pt x="279" y="95"/>
                  </a:lnTo>
                  <a:lnTo>
                    <a:pt x="273" y="88"/>
                  </a:lnTo>
                  <a:close/>
                  <a:moveTo>
                    <a:pt x="300" y="65"/>
                  </a:moveTo>
                  <a:lnTo>
                    <a:pt x="303" y="63"/>
                  </a:lnTo>
                  <a:lnTo>
                    <a:pt x="316" y="53"/>
                  </a:lnTo>
                  <a:lnTo>
                    <a:pt x="320" y="49"/>
                  </a:lnTo>
                  <a:lnTo>
                    <a:pt x="326" y="56"/>
                  </a:lnTo>
                  <a:lnTo>
                    <a:pt x="321" y="60"/>
                  </a:lnTo>
                  <a:lnTo>
                    <a:pt x="309" y="69"/>
                  </a:lnTo>
                  <a:lnTo>
                    <a:pt x="305" y="72"/>
                  </a:lnTo>
                  <a:lnTo>
                    <a:pt x="300" y="65"/>
                  </a:lnTo>
                  <a:close/>
                  <a:moveTo>
                    <a:pt x="327" y="44"/>
                  </a:moveTo>
                  <a:lnTo>
                    <a:pt x="329" y="43"/>
                  </a:lnTo>
                  <a:lnTo>
                    <a:pt x="342" y="34"/>
                  </a:lnTo>
                  <a:lnTo>
                    <a:pt x="349" y="29"/>
                  </a:lnTo>
                  <a:lnTo>
                    <a:pt x="354" y="36"/>
                  </a:lnTo>
                  <a:lnTo>
                    <a:pt x="347" y="41"/>
                  </a:lnTo>
                  <a:lnTo>
                    <a:pt x="334" y="50"/>
                  </a:lnTo>
                  <a:lnTo>
                    <a:pt x="333" y="51"/>
                  </a:lnTo>
                  <a:lnTo>
                    <a:pt x="327" y="44"/>
                  </a:lnTo>
                  <a:close/>
                  <a:moveTo>
                    <a:pt x="356" y="24"/>
                  </a:moveTo>
                  <a:lnTo>
                    <a:pt x="368" y="16"/>
                  </a:lnTo>
                  <a:lnTo>
                    <a:pt x="378" y="10"/>
                  </a:lnTo>
                  <a:lnTo>
                    <a:pt x="383" y="17"/>
                  </a:lnTo>
                  <a:lnTo>
                    <a:pt x="373" y="24"/>
                  </a:lnTo>
                  <a:lnTo>
                    <a:pt x="361" y="31"/>
                  </a:lnTo>
                  <a:lnTo>
                    <a:pt x="356" y="24"/>
                  </a:lnTo>
                  <a:close/>
                  <a:moveTo>
                    <a:pt x="386" y="5"/>
                  </a:moveTo>
                  <a:lnTo>
                    <a:pt x="394" y="0"/>
                  </a:lnTo>
                  <a:lnTo>
                    <a:pt x="399" y="7"/>
                  </a:lnTo>
                  <a:lnTo>
                    <a:pt x="390" y="13"/>
                  </a:lnTo>
                  <a:lnTo>
                    <a:pt x="386" y="5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/>
            </a:p>
          </p:txBody>
        </p:sp>
        <p:sp>
          <p:nvSpPr>
            <p:cNvPr id="71" name="Rectangle 10"/>
            <p:cNvSpPr>
              <a:spLocks noChangeArrowheads="1"/>
            </p:cNvSpPr>
            <p:nvPr/>
          </p:nvSpPr>
          <p:spPr bwMode="auto">
            <a:xfrm>
              <a:off x="4278" y="2097"/>
              <a:ext cx="71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6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Calibri" panose="020F0502020204030204" pitchFamily="34" charset="0"/>
                </a:rPr>
                <a:t>Magnetic axis</a:t>
              </a:r>
              <a:endParaRPr kumimoji="0" lang="ja-JP" altLang="ja-JP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9" name="Freeform 8"/>
            <p:cNvSpPr>
              <a:spLocks noEditPoints="1"/>
            </p:cNvSpPr>
            <p:nvPr/>
          </p:nvSpPr>
          <p:spPr bwMode="auto">
            <a:xfrm>
              <a:off x="3876" y="1750"/>
              <a:ext cx="518" cy="1101"/>
            </a:xfrm>
            <a:custGeom>
              <a:avLst/>
              <a:gdLst>
                <a:gd name="T0" fmla="*/ 29 w 518"/>
                <a:gd name="T1" fmla="*/ 67 h 1101"/>
                <a:gd name="T2" fmla="*/ 0 w 518"/>
                <a:gd name="T3" fmla="*/ 3 h 1101"/>
                <a:gd name="T4" fmla="*/ 36 w 518"/>
                <a:gd name="T5" fmla="*/ 92 h 1101"/>
                <a:gd name="T6" fmla="*/ 57 w 518"/>
                <a:gd name="T7" fmla="*/ 158 h 1101"/>
                <a:gd name="T8" fmla="*/ 46 w 518"/>
                <a:gd name="T9" fmla="*/ 153 h 1101"/>
                <a:gd name="T10" fmla="*/ 36 w 518"/>
                <a:gd name="T11" fmla="*/ 92 h 1101"/>
                <a:gd name="T12" fmla="*/ 79 w 518"/>
                <a:gd name="T13" fmla="*/ 226 h 1101"/>
                <a:gd name="T14" fmla="*/ 78 w 518"/>
                <a:gd name="T15" fmla="*/ 252 h 1101"/>
                <a:gd name="T16" fmla="*/ 57 w 518"/>
                <a:gd name="T17" fmla="*/ 185 h 1101"/>
                <a:gd name="T18" fmla="*/ 95 w 518"/>
                <a:gd name="T19" fmla="*/ 274 h 1101"/>
                <a:gd name="T20" fmla="*/ 117 w 518"/>
                <a:gd name="T21" fmla="*/ 339 h 1101"/>
                <a:gd name="T22" fmla="*/ 95 w 518"/>
                <a:gd name="T23" fmla="*/ 303 h 1101"/>
                <a:gd name="T24" fmla="*/ 95 w 518"/>
                <a:gd name="T25" fmla="*/ 274 h 1101"/>
                <a:gd name="T26" fmla="*/ 129 w 518"/>
                <a:gd name="T27" fmla="*/ 373 h 1101"/>
                <a:gd name="T28" fmla="*/ 142 w 518"/>
                <a:gd name="T29" fmla="*/ 432 h 1101"/>
                <a:gd name="T30" fmla="*/ 118 w 518"/>
                <a:gd name="T31" fmla="*/ 367 h 1101"/>
                <a:gd name="T32" fmla="*/ 160 w 518"/>
                <a:gd name="T33" fmla="*/ 453 h 1101"/>
                <a:gd name="T34" fmla="*/ 186 w 518"/>
                <a:gd name="T35" fmla="*/ 517 h 1101"/>
                <a:gd name="T36" fmla="*/ 178 w 518"/>
                <a:gd name="T37" fmla="*/ 520 h 1101"/>
                <a:gd name="T38" fmla="*/ 160 w 518"/>
                <a:gd name="T39" fmla="*/ 453 h 1101"/>
                <a:gd name="T40" fmla="*/ 201 w 518"/>
                <a:gd name="T41" fmla="*/ 552 h 1101"/>
                <a:gd name="T42" fmla="*/ 225 w 518"/>
                <a:gd name="T43" fmla="*/ 604 h 1101"/>
                <a:gd name="T44" fmla="*/ 209 w 518"/>
                <a:gd name="T45" fmla="*/ 590 h 1101"/>
                <a:gd name="T46" fmla="*/ 189 w 518"/>
                <a:gd name="T47" fmla="*/ 545 h 1101"/>
                <a:gd name="T48" fmla="*/ 237 w 518"/>
                <a:gd name="T49" fmla="*/ 628 h 1101"/>
                <a:gd name="T50" fmla="*/ 267 w 518"/>
                <a:gd name="T51" fmla="*/ 688 h 1101"/>
                <a:gd name="T52" fmla="*/ 261 w 518"/>
                <a:gd name="T53" fmla="*/ 694 h 1101"/>
                <a:gd name="T54" fmla="*/ 242 w 518"/>
                <a:gd name="T55" fmla="*/ 658 h 1101"/>
                <a:gd name="T56" fmla="*/ 237 w 518"/>
                <a:gd name="T57" fmla="*/ 628 h 1101"/>
                <a:gd name="T58" fmla="*/ 285 w 518"/>
                <a:gd name="T59" fmla="*/ 721 h 1101"/>
                <a:gd name="T60" fmla="*/ 314 w 518"/>
                <a:gd name="T61" fmla="*/ 773 h 1101"/>
                <a:gd name="T62" fmla="*/ 296 w 518"/>
                <a:gd name="T63" fmla="*/ 758 h 1101"/>
                <a:gd name="T64" fmla="*/ 273 w 518"/>
                <a:gd name="T65" fmla="*/ 717 h 1101"/>
                <a:gd name="T66" fmla="*/ 327 w 518"/>
                <a:gd name="T67" fmla="*/ 796 h 1101"/>
                <a:gd name="T68" fmla="*/ 361 w 518"/>
                <a:gd name="T69" fmla="*/ 852 h 1101"/>
                <a:gd name="T70" fmla="*/ 356 w 518"/>
                <a:gd name="T71" fmla="*/ 860 h 1101"/>
                <a:gd name="T72" fmla="*/ 334 w 518"/>
                <a:gd name="T73" fmla="*/ 824 h 1101"/>
                <a:gd name="T74" fmla="*/ 327 w 518"/>
                <a:gd name="T75" fmla="*/ 796 h 1101"/>
                <a:gd name="T76" fmla="*/ 380 w 518"/>
                <a:gd name="T77" fmla="*/ 884 h 1101"/>
                <a:gd name="T78" fmla="*/ 414 w 518"/>
                <a:gd name="T79" fmla="*/ 936 h 1101"/>
                <a:gd name="T80" fmla="*/ 393 w 518"/>
                <a:gd name="T81" fmla="*/ 920 h 1101"/>
                <a:gd name="T82" fmla="*/ 369 w 518"/>
                <a:gd name="T83" fmla="*/ 882 h 1101"/>
                <a:gd name="T84" fmla="*/ 428 w 518"/>
                <a:gd name="T85" fmla="*/ 959 h 1101"/>
                <a:gd name="T86" fmla="*/ 466 w 518"/>
                <a:gd name="T87" fmla="*/ 1017 h 1101"/>
                <a:gd name="T88" fmla="*/ 433 w 518"/>
                <a:gd name="T89" fmla="*/ 983 h 1101"/>
                <a:gd name="T90" fmla="*/ 428 w 518"/>
                <a:gd name="T91" fmla="*/ 959 h 1101"/>
                <a:gd name="T92" fmla="*/ 482 w 518"/>
                <a:gd name="T93" fmla="*/ 1041 h 1101"/>
                <a:gd name="T94" fmla="*/ 511 w 518"/>
                <a:gd name="T95" fmla="*/ 1101 h 1101"/>
                <a:gd name="T96" fmla="*/ 472 w 518"/>
                <a:gd name="T97" fmla="*/ 1043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8" h="1101">
                  <a:moveTo>
                    <a:pt x="8" y="0"/>
                  </a:moveTo>
                  <a:lnTo>
                    <a:pt x="29" y="67"/>
                  </a:lnTo>
                  <a:lnTo>
                    <a:pt x="20" y="69"/>
                  </a:lnTo>
                  <a:lnTo>
                    <a:pt x="0" y="3"/>
                  </a:lnTo>
                  <a:lnTo>
                    <a:pt x="8" y="0"/>
                  </a:lnTo>
                  <a:close/>
                  <a:moveTo>
                    <a:pt x="36" y="92"/>
                  </a:moveTo>
                  <a:lnTo>
                    <a:pt x="55" y="151"/>
                  </a:lnTo>
                  <a:lnTo>
                    <a:pt x="57" y="158"/>
                  </a:lnTo>
                  <a:lnTo>
                    <a:pt x="49" y="161"/>
                  </a:lnTo>
                  <a:lnTo>
                    <a:pt x="46" y="153"/>
                  </a:lnTo>
                  <a:lnTo>
                    <a:pt x="28" y="94"/>
                  </a:lnTo>
                  <a:lnTo>
                    <a:pt x="36" y="92"/>
                  </a:lnTo>
                  <a:close/>
                  <a:moveTo>
                    <a:pt x="65" y="183"/>
                  </a:moveTo>
                  <a:lnTo>
                    <a:pt x="79" y="226"/>
                  </a:lnTo>
                  <a:lnTo>
                    <a:pt x="86" y="249"/>
                  </a:lnTo>
                  <a:lnTo>
                    <a:pt x="78" y="252"/>
                  </a:lnTo>
                  <a:lnTo>
                    <a:pt x="70" y="228"/>
                  </a:lnTo>
                  <a:lnTo>
                    <a:pt x="57" y="185"/>
                  </a:lnTo>
                  <a:lnTo>
                    <a:pt x="65" y="183"/>
                  </a:lnTo>
                  <a:close/>
                  <a:moveTo>
                    <a:pt x="95" y="274"/>
                  </a:moveTo>
                  <a:lnTo>
                    <a:pt x="103" y="300"/>
                  </a:lnTo>
                  <a:lnTo>
                    <a:pt x="117" y="339"/>
                  </a:lnTo>
                  <a:lnTo>
                    <a:pt x="109" y="342"/>
                  </a:lnTo>
                  <a:lnTo>
                    <a:pt x="95" y="303"/>
                  </a:lnTo>
                  <a:lnTo>
                    <a:pt x="86" y="276"/>
                  </a:lnTo>
                  <a:lnTo>
                    <a:pt x="95" y="274"/>
                  </a:lnTo>
                  <a:close/>
                  <a:moveTo>
                    <a:pt x="126" y="364"/>
                  </a:moveTo>
                  <a:lnTo>
                    <a:pt x="129" y="373"/>
                  </a:lnTo>
                  <a:lnTo>
                    <a:pt x="150" y="429"/>
                  </a:lnTo>
                  <a:lnTo>
                    <a:pt x="142" y="432"/>
                  </a:lnTo>
                  <a:lnTo>
                    <a:pt x="121" y="376"/>
                  </a:lnTo>
                  <a:lnTo>
                    <a:pt x="118" y="367"/>
                  </a:lnTo>
                  <a:lnTo>
                    <a:pt x="126" y="364"/>
                  </a:lnTo>
                  <a:close/>
                  <a:moveTo>
                    <a:pt x="160" y="453"/>
                  </a:moveTo>
                  <a:lnTo>
                    <a:pt x="186" y="517"/>
                  </a:lnTo>
                  <a:lnTo>
                    <a:pt x="186" y="517"/>
                  </a:lnTo>
                  <a:lnTo>
                    <a:pt x="178" y="521"/>
                  </a:lnTo>
                  <a:lnTo>
                    <a:pt x="178" y="520"/>
                  </a:lnTo>
                  <a:lnTo>
                    <a:pt x="152" y="456"/>
                  </a:lnTo>
                  <a:lnTo>
                    <a:pt x="160" y="453"/>
                  </a:lnTo>
                  <a:close/>
                  <a:moveTo>
                    <a:pt x="196" y="541"/>
                  </a:moveTo>
                  <a:lnTo>
                    <a:pt x="201" y="552"/>
                  </a:lnTo>
                  <a:lnTo>
                    <a:pt x="217" y="586"/>
                  </a:lnTo>
                  <a:lnTo>
                    <a:pt x="225" y="604"/>
                  </a:lnTo>
                  <a:lnTo>
                    <a:pt x="217" y="608"/>
                  </a:lnTo>
                  <a:lnTo>
                    <a:pt x="209" y="590"/>
                  </a:lnTo>
                  <a:lnTo>
                    <a:pt x="193" y="555"/>
                  </a:lnTo>
                  <a:lnTo>
                    <a:pt x="189" y="545"/>
                  </a:lnTo>
                  <a:lnTo>
                    <a:pt x="196" y="541"/>
                  </a:lnTo>
                  <a:close/>
                  <a:moveTo>
                    <a:pt x="237" y="628"/>
                  </a:moveTo>
                  <a:lnTo>
                    <a:pt x="250" y="655"/>
                  </a:lnTo>
                  <a:lnTo>
                    <a:pt x="267" y="688"/>
                  </a:lnTo>
                  <a:lnTo>
                    <a:pt x="268" y="690"/>
                  </a:lnTo>
                  <a:lnTo>
                    <a:pt x="261" y="694"/>
                  </a:lnTo>
                  <a:lnTo>
                    <a:pt x="260" y="692"/>
                  </a:lnTo>
                  <a:lnTo>
                    <a:pt x="242" y="658"/>
                  </a:lnTo>
                  <a:lnTo>
                    <a:pt x="229" y="632"/>
                  </a:lnTo>
                  <a:lnTo>
                    <a:pt x="237" y="628"/>
                  </a:lnTo>
                  <a:close/>
                  <a:moveTo>
                    <a:pt x="281" y="713"/>
                  </a:moveTo>
                  <a:lnTo>
                    <a:pt x="285" y="721"/>
                  </a:lnTo>
                  <a:lnTo>
                    <a:pt x="304" y="754"/>
                  </a:lnTo>
                  <a:lnTo>
                    <a:pt x="314" y="773"/>
                  </a:lnTo>
                  <a:lnTo>
                    <a:pt x="307" y="778"/>
                  </a:lnTo>
                  <a:lnTo>
                    <a:pt x="296" y="758"/>
                  </a:lnTo>
                  <a:lnTo>
                    <a:pt x="278" y="725"/>
                  </a:lnTo>
                  <a:lnTo>
                    <a:pt x="273" y="717"/>
                  </a:lnTo>
                  <a:lnTo>
                    <a:pt x="281" y="713"/>
                  </a:lnTo>
                  <a:close/>
                  <a:moveTo>
                    <a:pt x="327" y="796"/>
                  </a:moveTo>
                  <a:lnTo>
                    <a:pt x="341" y="819"/>
                  </a:lnTo>
                  <a:lnTo>
                    <a:pt x="361" y="852"/>
                  </a:lnTo>
                  <a:lnTo>
                    <a:pt x="363" y="856"/>
                  </a:lnTo>
                  <a:lnTo>
                    <a:pt x="356" y="860"/>
                  </a:lnTo>
                  <a:lnTo>
                    <a:pt x="353" y="856"/>
                  </a:lnTo>
                  <a:lnTo>
                    <a:pt x="334" y="824"/>
                  </a:lnTo>
                  <a:lnTo>
                    <a:pt x="320" y="800"/>
                  </a:lnTo>
                  <a:lnTo>
                    <a:pt x="327" y="796"/>
                  </a:lnTo>
                  <a:close/>
                  <a:moveTo>
                    <a:pt x="377" y="878"/>
                  </a:moveTo>
                  <a:lnTo>
                    <a:pt x="380" y="884"/>
                  </a:lnTo>
                  <a:lnTo>
                    <a:pt x="400" y="915"/>
                  </a:lnTo>
                  <a:lnTo>
                    <a:pt x="414" y="936"/>
                  </a:lnTo>
                  <a:lnTo>
                    <a:pt x="406" y="941"/>
                  </a:lnTo>
                  <a:lnTo>
                    <a:pt x="393" y="920"/>
                  </a:lnTo>
                  <a:lnTo>
                    <a:pt x="373" y="888"/>
                  </a:lnTo>
                  <a:lnTo>
                    <a:pt x="369" y="882"/>
                  </a:lnTo>
                  <a:lnTo>
                    <a:pt x="377" y="878"/>
                  </a:lnTo>
                  <a:close/>
                  <a:moveTo>
                    <a:pt x="428" y="959"/>
                  </a:moveTo>
                  <a:lnTo>
                    <a:pt x="441" y="979"/>
                  </a:lnTo>
                  <a:lnTo>
                    <a:pt x="466" y="1017"/>
                  </a:lnTo>
                  <a:lnTo>
                    <a:pt x="458" y="1022"/>
                  </a:lnTo>
                  <a:lnTo>
                    <a:pt x="433" y="983"/>
                  </a:lnTo>
                  <a:lnTo>
                    <a:pt x="420" y="963"/>
                  </a:lnTo>
                  <a:lnTo>
                    <a:pt x="428" y="959"/>
                  </a:lnTo>
                  <a:close/>
                  <a:moveTo>
                    <a:pt x="480" y="1039"/>
                  </a:moveTo>
                  <a:lnTo>
                    <a:pt x="482" y="1041"/>
                  </a:lnTo>
                  <a:lnTo>
                    <a:pt x="518" y="1097"/>
                  </a:lnTo>
                  <a:lnTo>
                    <a:pt x="511" y="1101"/>
                  </a:lnTo>
                  <a:lnTo>
                    <a:pt x="474" y="1046"/>
                  </a:lnTo>
                  <a:lnTo>
                    <a:pt x="472" y="1043"/>
                  </a:lnTo>
                  <a:lnTo>
                    <a:pt x="480" y="1039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3969" y="2209"/>
              <a:ext cx="1070" cy="109"/>
            </a:xfrm>
            <a:custGeom>
              <a:avLst/>
              <a:gdLst>
                <a:gd name="T0" fmla="*/ 16400 w 16400"/>
                <a:gd name="T1" fmla="*/ 1667 h 1667"/>
                <a:gd name="T2" fmla="*/ 7667 w 16400"/>
                <a:gd name="T3" fmla="*/ 933 h 1667"/>
                <a:gd name="T4" fmla="*/ 1467 w 16400"/>
                <a:gd name="T5" fmla="*/ 467 h 1667"/>
                <a:gd name="T6" fmla="*/ 0 w 16400"/>
                <a:gd name="T7" fmla="*/ 0 h 1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400" h="1667">
                  <a:moveTo>
                    <a:pt x="16400" y="1667"/>
                  </a:moveTo>
                  <a:lnTo>
                    <a:pt x="7667" y="933"/>
                  </a:lnTo>
                  <a:cubicBezTo>
                    <a:pt x="5178" y="733"/>
                    <a:pt x="2745" y="622"/>
                    <a:pt x="1467" y="467"/>
                  </a:cubicBezTo>
                  <a:cubicBezTo>
                    <a:pt x="189" y="311"/>
                    <a:pt x="95" y="156"/>
                    <a:pt x="0" y="0"/>
                  </a:cubicBezTo>
                </a:path>
              </a:pathLst>
            </a:custGeom>
            <a:noFill/>
            <a:ln w="20638" cap="flat">
              <a:solidFill>
                <a:srgbClr val="0020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/>
            </a:p>
          </p:txBody>
        </p:sp>
        <p:sp>
          <p:nvSpPr>
            <p:cNvPr id="67" name="Freeform 6"/>
            <p:cNvSpPr>
              <a:spLocks/>
            </p:cNvSpPr>
            <p:nvPr/>
          </p:nvSpPr>
          <p:spPr bwMode="auto">
            <a:xfrm>
              <a:off x="3913" y="2106"/>
              <a:ext cx="582" cy="113"/>
            </a:xfrm>
            <a:custGeom>
              <a:avLst/>
              <a:gdLst>
                <a:gd name="T0" fmla="*/ 8925 w 8925"/>
                <a:gd name="T1" fmla="*/ 0 h 1733"/>
                <a:gd name="T2" fmla="*/ 3457 w 8925"/>
                <a:gd name="T3" fmla="*/ 333 h 1733"/>
                <a:gd name="T4" fmla="*/ 656 w 8925"/>
                <a:gd name="T5" fmla="*/ 666 h 1733"/>
                <a:gd name="T6" fmla="*/ 56 w 8925"/>
                <a:gd name="T7" fmla="*/ 1133 h 1733"/>
                <a:gd name="T8" fmla="*/ 989 w 8925"/>
                <a:gd name="T9" fmla="*/ 1733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25" h="1733">
                  <a:moveTo>
                    <a:pt x="8925" y="0"/>
                  </a:moveTo>
                  <a:lnTo>
                    <a:pt x="3457" y="333"/>
                  </a:lnTo>
                  <a:cubicBezTo>
                    <a:pt x="2078" y="444"/>
                    <a:pt x="1223" y="533"/>
                    <a:pt x="656" y="666"/>
                  </a:cubicBezTo>
                  <a:cubicBezTo>
                    <a:pt x="89" y="800"/>
                    <a:pt x="0" y="955"/>
                    <a:pt x="56" y="1133"/>
                  </a:cubicBezTo>
                  <a:cubicBezTo>
                    <a:pt x="111" y="1311"/>
                    <a:pt x="550" y="1522"/>
                    <a:pt x="989" y="1733"/>
                  </a:cubicBezTo>
                </a:path>
              </a:pathLst>
            </a:custGeom>
            <a:noFill/>
            <a:ln w="20638" cap="flat">
              <a:solidFill>
                <a:srgbClr val="0020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1600"/>
            </a:p>
          </p:txBody>
        </p:sp>
      </p:grpSp>
      <p:sp>
        <p:nvSpPr>
          <p:cNvPr id="50" name="テキスト ボックス 49"/>
          <p:cNvSpPr txBox="1"/>
          <p:nvPr/>
        </p:nvSpPr>
        <p:spPr>
          <a:xfrm>
            <a:off x="6709897" y="3995946"/>
            <a:ext cx="1594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Near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X-point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5595257" y="4135022"/>
            <a:ext cx="1189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Far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X-point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grpSp>
        <p:nvGrpSpPr>
          <p:cNvPr id="73" name="Group 14"/>
          <p:cNvGrpSpPr>
            <a:grpSpLocks noChangeAspect="1"/>
          </p:cNvGrpSpPr>
          <p:nvPr/>
        </p:nvGrpSpPr>
        <p:grpSpPr bwMode="auto">
          <a:xfrm>
            <a:off x="438150" y="4164013"/>
            <a:ext cx="3535363" cy="2330450"/>
            <a:chOff x="276" y="2623"/>
            <a:chExt cx="2227" cy="1468"/>
          </a:xfrm>
        </p:grpSpPr>
        <p:sp>
          <p:nvSpPr>
            <p:cNvPr id="76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76" y="2623"/>
              <a:ext cx="2227" cy="1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" y="2627"/>
              <a:ext cx="2000" cy="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" name="Freeform 16"/>
            <p:cNvSpPr>
              <a:spLocks noEditPoints="1"/>
            </p:cNvSpPr>
            <p:nvPr/>
          </p:nvSpPr>
          <p:spPr bwMode="auto">
            <a:xfrm>
              <a:off x="363" y="2626"/>
              <a:ext cx="1169" cy="1401"/>
            </a:xfrm>
            <a:custGeom>
              <a:avLst/>
              <a:gdLst>
                <a:gd name="T0" fmla="*/ 1129 w 1169"/>
                <a:gd name="T1" fmla="*/ 82 h 1401"/>
                <a:gd name="T2" fmla="*/ 1160 w 1169"/>
                <a:gd name="T3" fmla="*/ 0 h 1401"/>
                <a:gd name="T4" fmla="*/ 1114 w 1169"/>
                <a:gd name="T5" fmla="*/ 110 h 1401"/>
                <a:gd name="T6" fmla="*/ 1073 w 1169"/>
                <a:gd name="T7" fmla="*/ 187 h 1401"/>
                <a:gd name="T8" fmla="*/ 1104 w 1169"/>
                <a:gd name="T9" fmla="*/ 105 h 1401"/>
                <a:gd name="T10" fmla="*/ 1114 w 1169"/>
                <a:gd name="T11" fmla="*/ 110 h 1401"/>
                <a:gd name="T12" fmla="*/ 1015 w 1169"/>
                <a:gd name="T13" fmla="*/ 292 h 1401"/>
                <a:gd name="T14" fmla="*/ 1048 w 1169"/>
                <a:gd name="T15" fmla="*/ 211 h 1401"/>
                <a:gd name="T16" fmla="*/ 999 w 1169"/>
                <a:gd name="T17" fmla="*/ 321 h 1401"/>
                <a:gd name="T18" fmla="*/ 947 w 1169"/>
                <a:gd name="T19" fmla="*/ 390 h 1401"/>
                <a:gd name="T20" fmla="*/ 999 w 1169"/>
                <a:gd name="T21" fmla="*/ 321 h 1401"/>
                <a:gd name="T22" fmla="*/ 911 w 1169"/>
                <a:gd name="T23" fmla="*/ 472 h 1401"/>
                <a:gd name="T24" fmla="*/ 885 w 1169"/>
                <a:gd name="T25" fmla="*/ 493 h 1401"/>
                <a:gd name="T26" fmla="*/ 930 w 1169"/>
                <a:gd name="T27" fmla="*/ 418 h 1401"/>
                <a:gd name="T28" fmla="*/ 877 w 1169"/>
                <a:gd name="T29" fmla="*/ 526 h 1401"/>
                <a:gd name="T30" fmla="*/ 830 w 1169"/>
                <a:gd name="T31" fmla="*/ 599 h 1401"/>
                <a:gd name="T32" fmla="*/ 839 w 1169"/>
                <a:gd name="T33" fmla="*/ 565 h 1401"/>
                <a:gd name="T34" fmla="*/ 877 w 1169"/>
                <a:gd name="T35" fmla="*/ 526 h 1401"/>
                <a:gd name="T36" fmla="*/ 783 w 1169"/>
                <a:gd name="T37" fmla="*/ 666 h 1401"/>
                <a:gd name="T38" fmla="*/ 752 w 1169"/>
                <a:gd name="T39" fmla="*/ 690 h 1401"/>
                <a:gd name="T40" fmla="*/ 802 w 1169"/>
                <a:gd name="T41" fmla="*/ 620 h 1401"/>
                <a:gd name="T42" fmla="*/ 741 w 1169"/>
                <a:gd name="T43" fmla="*/ 723 h 1401"/>
                <a:gd name="T44" fmla="*/ 687 w 1169"/>
                <a:gd name="T45" fmla="*/ 791 h 1401"/>
                <a:gd name="T46" fmla="*/ 706 w 1169"/>
                <a:gd name="T47" fmla="*/ 751 h 1401"/>
                <a:gd name="T48" fmla="*/ 741 w 1169"/>
                <a:gd name="T49" fmla="*/ 723 h 1401"/>
                <a:gd name="T50" fmla="*/ 642 w 1169"/>
                <a:gd name="T51" fmla="*/ 845 h 1401"/>
                <a:gd name="T52" fmla="*/ 601 w 1169"/>
                <a:gd name="T53" fmla="*/ 874 h 1401"/>
                <a:gd name="T54" fmla="*/ 658 w 1169"/>
                <a:gd name="T55" fmla="*/ 809 h 1401"/>
                <a:gd name="T56" fmla="*/ 587 w 1169"/>
                <a:gd name="T57" fmla="*/ 905 h 1401"/>
                <a:gd name="T58" fmla="*/ 526 w 1169"/>
                <a:gd name="T59" fmla="*/ 968 h 1401"/>
                <a:gd name="T60" fmla="*/ 557 w 1169"/>
                <a:gd name="T61" fmla="*/ 921 h 1401"/>
                <a:gd name="T62" fmla="*/ 587 w 1169"/>
                <a:gd name="T63" fmla="*/ 905 h 1401"/>
                <a:gd name="T64" fmla="*/ 485 w 1169"/>
                <a:gd name="T65" fmla="*/ 1007 h 1401"/>
                <a:gd name="T66" fmla="*/ 439 w 1169"/>
                <a:gd name="T67" fmla="*/ 1050 h 1401"/>
                <a:gd name="T68" fmla="*/ 436 w 1169"/>
                <a:gd name="T69" fmla="*/ 1038 h 1401"/>
                <a:gd name="T70" fmla="*/ 495 w 1169"/>
                <a:gd name="T71" fmla="*/ 983 h 1401"/>
                <a:gd name="T72" fmla="*/ 415 w 1169"/>
                <a:gd name="T73" fmla="*/ 1072 h 1401"/>
                <a:gd name="T74" fmla="*/ 360 w 1169"/>
                <a:gd name="T75" fmla="*/ 1120 h 1401"/>
                <a:gd name="T76" fmla="*/ 342 w 1169"/>
                <a:gd name="T77" fmla="*/ 1121 h 1401"/>
                <a:gd name="T78" fmla="*/ 395 w 1169"/>
                <a:gd name="T79" fmla="*/ 1075 h 1401"/>
                <a:gd name="T80" fmla="*/ 415 w 1169"/>
                <a:gd name="T81" fmla="*/ 1072 h 1401"/>
                <a:gd name="T82" fmla="*/ 273 w 1169"/>
                <a:gd name="T83" fmla="*/ 1192 h 1401"/>
                <a:gd name="T84" fmla="*/ 250 w 1169"/>
                <a:gd name="T85" fmla="*/ 1197 h 1401"/>
                <a:gd name="T86" fmla="*/ 317 w 1169"/>
                <a:gd name="T87" fmla="*/ 1142 h 1401"/>
                <a:gd name="T88" fmla="*/ 232 w 1169"/>
                <a:gd name="T89" fmla="*/ 1226 h 1401"/>
                <a:gd name="T90" fmla="*/ 163 w 1169"/>
                <a:gd name="T91" fmla="*/ 1280 h 1401"/>
                <a:gd name="T92" fmla="*/ 178 w 1169"/>
                <a:gd name="T93" fmla="*/ 1254 h 1401"/>
                <a:gd name="T94" fmla="*/ 232 w 1169"/>
                <a:gd name="T95" fmla="*/ 1226 h 1401"/>
                <a:gd name="T96" fmla="*/ 96 w 1169"/>
                <a:gd name="T97" fmla="*/ 1332 h 1401"/>
                <a:gd name="T98" fmla="*/ 63 w 1169"/>
                <a:gd name="T99" fmla="*/ 1344 h 1401"/>
                <a:gd name="T100" fmla="*/ 131 w 1169"/>
                <a:gd name="T101" fmla="*/ 1291 h 1401"/>
                <a:gd name="T102" fmla="*/ 43 w 1169"/>
                <a:gd name="T103" fmla="*/ 1373 h 1401"/>
                <a:gd name="T104" fmla="*/ 0 w 1169"/>
                <a:gd name="T105" fmla="*/ 1392 h 1401"/>
                <a:gd name="T106" fmla="*/ 43 w 1169"/>
                <a:gd name="T107" fmla="*/ 1373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9" h="1401">
                  <a:moveTo>
                    <a:pt x="1169" y="5"/>
                  </a:moveTo>
                  <a:lnTo>
                    <a:pt x="1129" y="82"/>
                  </a:lnTo>
                  <a:lnTo>
                    <a:pt x="1119" y="76"/>
                  </a:lnTo>
                  <a:lnTo>
                    <a:pt x="1160" y="0"/>
                  </a:lnTo>
                  <a:lnTo>
                    <a:pt x="1169" y="5"/>
                  </a:lnTo>
                  <a:close/>
                  <a:moveTo>
                    <a:pt x="1114" y="110"/>
                  </a:moveTo>
                  <a:lnTo>
                    <a:pt x="1114" y="110"/>
                  </a:lnTo>
                  <a:lnTo>
                    <a:pt x="1073" y="187"/>
                  </a:lnTo>
                  <a:lnTo>
                    <a:pt x="1063" y="182"/>
                  </a:lnTo>
                  <a:lnTo>
                    <a:pt x="1104" y="105"/>
                  </a:lnTo>
                  <a:lnTo>
                    <a:pt x="1104" y="105"/>
                  </a:lnTo>
                  <a:lnTo>
                    <a:pt x="1114" y="110"/>
                  </a:lnTo>
                  <a:close/>
                  <a:moveTo>
                    <a:pt x="1057" y="216"/>
                  </a:moveTo>
                  <a:lnTo>
                    <a:pt x="1015" y="292"/>
                  </a:lnTo>
                  <a:lnTo>
                    <a:pt x="1006" y="287"/>
                  </a:lnTo>
                  <a:lnTo>
                    <a:pt x="1048" y="211"/>
                  </a:lnTo>
                  <a:lnTo>
                    <a:pt x="1057" y="216"/>
                  </a:lnTo>
                  <a:close/>
                  <a:moveTo>
                    <a:pt x="999" y="321"/>
                  </a:moveTo>
                  <a:lnTo>
                    <a:pt x="956" y="396"/>
                  </a:lnTo>
                  <a:lnTo>
                    <a:pt x="947" y="390"/>
                  </a:lnTo>
                  <a:lnTo>
                    <a:pt x="990" y="315"/>
                  </a:lnTo>
                  <a:lnTo>
                    <a:pt x="999" y="321"/>
                  </a:lnTo>
                  <a:close/>
                  <a:moveTo>
                    <a:pt x="940" y="424"/>
                  </a:moveTo>
                  <a:lnTo>
                    <a:pt x="911" y="472"/>
                  </a:lnTo>
                  <a:lnTo>
                    <a:pt x="895" y="498"/>
                  </a:lnTo>
                  <a:lnTo>
                    <a:pt x="885" y="493"/>
                  </a:lnTo>
                  <a:lnTo>
                    <a:pt x="901" y="467"/>
                  </a:lnTo>
                  <a:lnTo>
                    <a:pt x="930" y="418"/>
                  </a:lnTo>
                  <a:lnTo>
                    <a:pt x="940" y="424"/>
                  </a:lnTo>
                  <a:close/>
                  <a:moveTo>
                    <a:pt x="877" y="526"/>
                  </a:moveTo>
                  <a:lnTo>
                    <a:pt x="848" y="571"/>
                  </a:lnTo>
                  <a:lnTo>
                    <a:pt x="830" y="599"/>
                  </a:lnTo>
                  <a:lnTo>
                    <a:pt x="821" y="593"/>
                  </a:lnTo>
                  <a:lnTo>
                    <a:pt x="839" y="565"/>
                  </a:lnTo>
                  <a:lnTo>
                    <a:pt x="868" y="520"/>
                  </a:lnTo>
                  <a:lnTo>
                    <a:pt x="877" y="526"/>
                  </a:lnTo>
                  <a:close/>
                  <a:moveTo>
                    <a:pt x="811" y="626"/>
                  </a:moveTo>
                  <a:lnTo>
                    <a:pt x="783" y="666"/>
                  </a:lnTo>
                  <a:lnTo>
                    <a:pt x="761" y="697"/>
                  </a:lnTo>
                  <a:lnTo>
                    <a:pt x="752" y="690"/>
                  </a:lnTo>
                  <a:lnTo>
                    <a:pt x="774" y="660"/>
                  </a:lnTo>
                  <a:lnTo>
                    <a:pt x="802" y="620"/>
                  </a:lnTo>
                  <a:lnTo>
                    <a:pt x="811" y="626"/>
                  </a:lnTo>
                  <a:close/>
                  <a:moveTo>
                    <a:pt x="741" y="723"/>
                  </a:moveTo>
                  <a:lnTo>
                    <a:pt x="714" y="758"/>
                  </a:lnTo>
                  <a:lnTo>
                    <a:pt x="687" y="791"/>
                  </a:lnTo>
                  <a:lnTo>
                    <a:pt x="679" y="784"/>
                  </a:lnTo>
                  <a:lnTo>
                    <a:pt x="706" y="751"/>
                  </a:lnTo>
                  <a:lnTo>
                    <a:pt x="733" y="716"/>
                  </a:lnTo>
                  <a:lnTo>
                    <a:pt x="741" y="723"/>
                  </a:lnTo>
                  <a:close/>
                  <a:moveTo>
                    <a:pt x="666" y="816"/>
                  </a:moveTo>
                  <a:lnTo>
                    <a:pt x="642" y="845"/>
                  </a:lnTo>
                  <a:lnTo>
                    <a:pt x="609" y="882"/>
                  </a:lnTo>
                  <a:lnTo>
                    <a:pt x="601" y="874"/>
                  </a:lnTo>
                  <a:lnTo>
                    <a:pt x="633" y="838"/>
                  </a:lnTo>
                  <a:lnTo>
                    <a:pt x="658" y="809"/>
                  </a:lnTo>
                  <a:lnTo>
                    <a:pt x="666" y="816"/>
                  </a:lnTo>
                  <a:close/>
                  <a:moveTo>
                    <a:pt x="587" y="905"/>
                  </a:moveTo>
                  <a:lnTo>
                    <a:pt x="565" y="928"/>
                  </a:lnTo>
                  <a:lnTo>
                    <a:pt x="526" y="968"/>
                  </a:lnTo>
                  <a:lnTo>
                    <a:pt x="518" y="960"/>
                  </a:lnTo>
                  <a:lnTo>
                    <a:pt x="557" y="921"/>
                  </a:lnTo>
                  <a:lnTo>
                    <a:pt x="579" y="898"/>
                  </a:lnTo>
                  <a:lnTo>
                    <a:pt x="587" y="905"/>
                  </a:lnTo>
                  <a:close/>
                  <a:moveTo>
                    <a:pt x="503" y="990"/>
                  </a:moveTo>
                  <a:lnTo>
                    <a:pt x="485" y="1007"/>
                  </a:lnTo>
                  <a:lnTo>
                    <a:pt x="444" y="1046"/>
                  </a:lnTo>
                  <a:lnTo>
                    <a:pt x="439" y="1050"/>
                  </a:lnTo>
                  <a:lnTo>
                    <a:pt x="432" y="1042"/>
                  </a:lnTo>
                  <a:lnTo>
                    <a:pt x="436" y="1038"/>
                  </a:lnTo>
                  <a:lnTo>
                    <a:pt x="477" y="1000"/>
                  </a:lnTo>
                  <a:lnTo>
                    <a:pt x="495" y="983"/>
                  </a:lnTo>
                  <a:lnTo>
                    <a:pt x="503" y="990"/>
                  </a:lnTo>
                  <a:close/>
                  <a:moveTo>
                    <a:pt x="415" y="1072"/>
                  </a:moveTo>
                  <a:lnTo>
                    <a:pt x="402" y="1083"/>
                  </a:lnTo>
                  <a:lnTo>
                    <a:pt x="360" y="1120"/>
                  </a:lnTo>
                  <a:lnTo>
                    <a:pt x="349" y="1129"/>
                  </a:lnTo>
                  <a:lnTo>
                    <a:pt x="342" y="1121"/>
                  </a:lnTo>
                  <a:lnTo>
                    <a:pt x="352" y="1112"/>
                  </a:lnTo>
                  <a:lnTo>
                    <a:pt x="395" y="1075"/>
                  </a:lnTo>
                  <a:lnTo>
                    <a:pt x="407" y="1064"/>
                  </a:lnTo>
                  <a:lnTo>
                    <a:pt x="415" y="1072"/>
                  </a:lnTo>
                  <a:close/>
                  <a:moveTo>
                    <a:pt x="324" y="1150"/>
                  </a:moveTo>
                  <a:lnTo>
                    <a:pt x="273" y="1192"/>
                  </a:lnTo>
                  <a:lnTo>
                    <a:pt x="257" y="1205"/>
                  </a:lnTo>
                  <a:lnTo>
                    <a:pt x="250" y="1197"/>
                  </a:lnTo>
                  <a:lnTo>
                    <a:pt x="266" y="1184"/>
                  </a:lnTo>
                  <a:lnTo>
                    <a:pt x="317" y="1142"/>
                  </a:lnTo>
                  <a:lnTo>
                    <a:pt x="324" y="1150"/>
                  </a:lnTo>
                  <a:close/>
                  <a:moveTo>
                    <a:pt x="232" y="1226"/>
                  </a:moveTo>
                  <a:lnTo>
                    <a:pt x="185" y="1263"/>
                  </a:lnTo>
                  <a:lnTo>
                    <a:pt x="163" y="1280"/>
                  </a:lnTo>
                  <a:lnTo>
                    <a:pt x="157" y="1271"/>
                  </a:lnTo>
                  <a:lnTo>
                    <a:pt x="178" y="1254"/>
                  </a:lnTo>
                  <a:lnTo>
                    <a:pt x="225" y="1217"/>
                  </a:lnTo>
                  <a:lnTo>
                    <a:pt x="232" y="1226"/>
                  </a:lnTo>
                  <a:close/>
                  <a:moveTo>
                    <a:pt x="138" y="1300"/>
                  </a:moveTo>
                  <a:lnTo>
                    <a:pt x="96" y="1332"/>
                  </a:lnTo>
                  <a:lnTo>
                    <a:pt x="69" y="1353"/>
                  </a:lnTo>
                  <a:lnTo>
                    <a:pt x="63" y="1344"/>
                  </a:lnTo>
                  <a:lnTo>
                    <a:pt x="90" y="1323"/>
                  </a:lnTo>
                  <a:lnTo>
                    <a:pt x="131" y="1291"/>
                  </a:lnTo>
                  <a:lnTo>
                    <a:pt x="138" y="1300"/>
                  </a:lnTo>
                  <a:close/>
                  <a:moveTo>
                    <a:pt x="43" y="1373"/>
                  </a:moveTo>
                  <a:lnTo>
                    <a:pt x="7" y="1401"/>
                  </a:lnTo>
                  <a:lnTo>
                    <a:pt x="0" y="1392"/>
                  </a:lnTo>
                  <a:lnTo>
                    <a:pt x="37" y="1364"/>
                  </a:lnTo>
                  <a:lnTo>
                    <a:pt x="43" y="1373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17"/>
            <p:cNvSpPr>
              <a:spLocks/>
            </p:cNvSpPr>
            <p:nvPr/>
          </p:nvSpPr>
          <p:spPr bwMode="auto">
            <a:xfrm>
              <a:off x="295" y="3339"/>
              <a:ext cx="1975" cy="102"/>
            </a:xfrm>
            <a:custGeom>
              <a:avLst/>
              <a:gdLst>
                <a:gd name="T0" fmla="*/ 0 w 1975"/>
                <a:gd name="T1" fmla="*/ 0 h 102"/>
                <a:gd name="T2" fmla="*/ 1015 w 1975"/>
                <a:gd name="T3" fmla="*/ 98 h 102"/>
                <a:gd name="T4" fmla="*/ 1975 w 1975"/>
                <a:gd name="T5" fmla="*/ 2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75" h="102">
                  <a:moveTo>
                    <a:pt x="0" y="0"/>
                  </a:moveTo>
                  <a:cubicBezTo>
                    <a:pt x="343" y="47"/>
                    <a:pt x="685" y="94"/>
                    <a:pt x="1015" y="98"/>
                  </a:cubicBezTo>
                  <a:cubicBezTo>
                    <a:pt x="1344" y="102"/>
                    <a:pt x="1660" y="62"/>
                    <a:pt x="1975" y="22"/>
                  </a:cubicBezTo>
                </a:path>
              </a:pathLst>
            </a:custGeom>
            <a:noFill/>
            <a:ln w="25400" cap="flat">
              <a:solidFill>
                <a:srgbClr val="00206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18"/>
            <p:cNvSpPr>
              <a:spLocks noEditPoints="1"/>
            </p:cNvSpPr>
            <p:nvPr/>
          </p:nvSpPr>
          <p:spPr bwMode="auto">
            <a:xfrm>
              <a:off x="1103" y="2626"/>
              <a:ext cx="868" cy="1452"/>
            </a:xfrm>
            <a:custGeom>
              <a:avLst/>
              <a:gdLst>
                <a:gd name="T0" fmla="*/ 0 w 868"/>
                <a:gd name="T1" fmla="*/ 5 h 1452"/>
                <a:gd name="T2" fmla="*/ 37 w 868"/>
                <a:gd name="T3" fmla="*/ 71 h 1452"/>
                <a:gd name="T4" fmla="*/ 67 w 868"/>
                <a:gd name="T5" fmla="*/ 102 h 1452"/>
                <a:gd name="T6" fmla="*/ 43 w 868"/>
                <a:gd name="T7" fmla="*/ 81 h 1452"/>
                <a:gd name="T8" fmla="*/ 80 w 868"/>
                <a:gd name="T9" fmla="*/ 147 h 1452"/>
                <a:gd name="T10" fmla="*/ 111 w 868"/>
                <a:gd name="T11" fmla="*/ 179 h 1452"/>
                <a:gd name="T12" fmla="*/ 116 w 868"/>
                <a:gd name="T13" fmla="*/ 189 h 1452"/>
                <a:gd name="T14" fmla="*/ 116 w 868"/>
                <a:gd name="T15" fmla="*/ 210 h 1452"/>
                <a:gd name="T16" fmla="*/ 154 w 868"/>
                <a:gd name="T17" fmla="*/ 255 h 1452"/>
                <a:gd name="T18" fmla="*/ 159 w 868"/>
                <a:gd name="T19" fmla="*/ 264 h 1452"/>
                <a:gd name="T20" fmla="*/ 159 w 868"/>
                <a:gd name="T21" fmla="*/ 264 h 1452"/>
                <a:gd name="T22" fmla="*/ 187 w 868"/>
                <a:gd name="T23" fmla="*/ 335 h 1452"/>
                <a:gd name="T24" fmla="*/ 202 w 868"/>
                <a:gd name="T25" fmla="*/ 340 h 1452"/>
                <a:gd name="T26" fmla="*/ 202 w 868"/>
                <a:gd name="T27" fmla="*/ 340 h 1452"/>
                <a:gd name="T28" fmla="*/ 214 w 868"/>
                <a:gd name="T29" fmla="*/ 383 h 1452"/>
                <a:gd name="T30" fmla="*/ 252 w 868"/>
                <a:gd name="T31" fmla="*/ 449 h 1452"/>
                <a:gd name="T32" fmla="*/ 283 w 868"/>
                <a:gd name="T33" fmla="*/ 481 h 1452"/>
                <a:gd name="T34" fmla="*/ 288 w 868"/>
                <a:gd name="T35" fmla="*/ 490 h 1452"/>
                <a:gd name="T36" fmla="*/ 287 w 868"/>
                <a:gd name="T37" fmla="*/ 510 h 1452"/>
                <a:gd name="T38" fmla="*/ 326 w 868"/>
                <a:gd name="T39" fmla="*/ 556 h 1452"/>
                <a:gd name="T40" fmla="*/ 332 w 868"/>
                <a:gd name="T41" fmla="*/ 565 h 1452"/>
                <a:gd name="T42" fmla="*/ 332 w 868"/>
                <a:gd name="T43" fmla="*/ 565 h 1452"/>
                <a:gd name="T44" fmla="*/ 344 w 868"/>
                <a:gd name="T45" fmla="*/ 608 h 1452"/>
                <a:gd name="T46" fmla="*/ 383 w 868"/>
                <a:gd name="T47" fmla="*/ 674 h 1452"/>
                <a:gd name="T48" fmla="*/ 408 w 868"/>
                <a:gd name="T49" fmla="*/ 696 h 1452"/>
                <a:gd name="T50" fmla="*/ 388 w 868"/>
                <a:gd name="T51" fmla="*/ 684 h 1452"/>
                <a:gd name="T52" fmla="*/ 436 w 868"/>
                <a:gd name="T53" fmla="*/ 744 h 1452"/>
                <a:gd name="T54" fmla="*/ 419 w 868"/>
                <a:gd name="T55" fmla="*/ 716 h 1452"/>
                <a:gd name="T56" fmla="*/ 432 w 868"/>
                <a:gd name="T57" fmla="*/ 759 h 1452"/>
                <a:gd name="T58" fmla="*/ 471 w 868"/>
                <a:gd name="T59" fmla="*/ 824 h 1452"/>
                <a:gd name="T60" fmla="*/ 489 w 868"/>
                <a:gd name="T61" fmla="*/ 834 h 1452"/>
                <a:gd name="T62" fmla="*/ 476 w 868"/>
                <a:gd name="T63" fmla="*/ 833 h 1452"/>
                <a:gd name="T64" fmla="*/ 525 w 868"/>
                <a:gd name="T65" fmla="*/ 893 h 1452"/>
                <a:gd name="T66" fmla="*/ 508 w 868"/>
                <a:gd name="T67" fmla="*/ 865 h 1452"/>
                <a:gd name="T68" fmla="*/ 538 w 868"/>
                <a:gd name="T69" fmla="*/ 936 h 1452"/>
                <a:gd name="T70" fmla="*/ 553 w 868"/>
                <a:gd name="T71" fmla="*/ 939 h 1452"/>
                <a:gd name="T72" fmla="*/ 559 w 868"/>
                <a:gd name="T73" fmla="*/ 970 h 1452"/>
                <a:gd name="T74" fmla="*/ 592 w 868"/>
                <a:gd name="T75" fmla="*/ 1004 h 1452"/>
                <a:gd name="T76" fmla="*/ 598 w 868"/>
                <a:gd name="T77" fmla="*/ 1013 h 1452"/>
                <a:gd name="T78" fmla="*/ 598 w 868"/>
                <a:gd name="T79" fmla="*/ 1013 h 1452"/>
                <a:gd name="T80" fmla="*/ 611 w 868"/>
                <a:gd name="T81" fmla="*/ 1056 h 1452"/>
                <a:gd name="T82" fmla="*/ 661 w 868"/>
                <a:gd name="T83" fmla="*/ 1115 h 1452"/>
                <a:gd name="T84" fmla="*/ 643 w 868"/>
                <a:gd name="T85" fmla="*/ 1088 h 1452"/>
                <a:gd name="T86" fmla="*/ 674 w 868"/>
                <a:gd name="T87" fmla="*/ 1158 h 1452"/>
                <a:gd name="T88" fmla="*/ 689 w 868"/>
                <a:gd name="T89" fmla="*/ 1161 h 1452"/>
                <a:gd name="T90" fmla="*/ 687 w 868"/>
                <a:gd name="T91" fmla="*/ 1179 h 1452"/>
                <a:gd name="T92" fmla="*/ 722 w 868"/>
                <a:gd name="T93" fmla="*/ 1214 h 1452"/>
                <a:gd name="T94" fmla="*/ 703 w 868"/>
                <a:gd name="T95" fmla="*/ 1204 h 1452"/>
                <a:gd name="T96" fmla="*/ 752 w 868"/>
                <a:gd name="T97" fmla="*/ 1263 h 1452"/>
                <a:gd name="T98" fmla="*/ 735 w 868"/>
                <a:gd name="T99" fmla="*/ 1235 h 1452"/>
                <a:gd name="T100" fmla="*/ 766 w 868"/>
                <a:gd name="T101" fmla="*/ 1305 h 1452"/>
                <a:gd name="T102" fmla="*/ 781 w 868"/>
                <a:gd name="T103" fmla="*/ 1309 h 1452"/>
                <a:gd name="T104" fmla="*/ 781 w 868"/>
                <a:gd name="T105" fmla="*/ 1309 h 1452"/>
                <a:gd name="T106" fmla="*/ 795 w 868"/>
                <a:gd name="T107" fmla="*/ 1351 h 1452"/>
                <a:gd name="T108" fmla="*/ 835 w 868"/>
                <a:gd name="T109" fmla="*/ 1416 h 1452"/>
                <a:gd name="T110" fmla="*/ 868 w 868"/>
                <a:gd name="T111" fmla="*/ 1447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68" h="1452">
                  <a:moveTo>
                    <a:pt x="9" y="0"/>
                  </a:moveTo>
                  <a:lnTo>
                    <a:pt x="25" y="28"/>
                  </a:lnTo>
                  <a:lnTo>
                    <a:pt x="16" y="33"/>
                  </a:lnTo>
                  <a:lnTo>
                    <a:pt x="0" y="5"/>
                  </a:lnTo>
                  <a:lnTo>
                    <a:pt x="9" y="0"/>
                  </a:lnTo>
                  <a:close/>
                  <a:moveTo>
                    <a:pt x="31" y="37"/>
                  </a:moveTo>
                  <a:lnTo>
                    <a:pt x="47" y="66"/>
                  </a:lnTo>
                  <a:lnTo>
                    <a:pt x="37" y="71"/>
                  </a:lnTo>
                  <a:lnTo>
                    <a:pt x="21" y="43"/>
                  </a:lnTo>
                  <a:lnTo>
                    <a:pt x="31" y="37"/>
                  </a:lnTo>
                  <a:close/>
                  <a:moveTo>
                    <a:pt x="52" y="75"/>
                  </a:moveTo>
                  <a:lnTo>
                    <a:pt x="67" y="102"/>
                  </a:lnTo>
                  <a:lnTo>
                    <a:pt x="68" y="104"/>
                  </a:lnTo>
                  <a:lnTo>
                    <a:pt x="59" y="109"/>
                  </a:lnTo>
                  <a:lnTo>
                    <a:pt x="58" y="107"/>
                  </a:lnTo>
                  <a:lnTo>
                    <a:pt x="43" y="81"/>
                  </a:lnTo>
                  <a:lnTo>
                    <a:pt x="52" y="75"/>
                  </a:lnTo>
                  <a:close/>
                  <a:moveTo>
                    <a:pt x="73" y="113"/>
                  </a:moveTo>
                  <a:lnTo>
                    <a:pt x="89" y="141"/>
                  </a:lnTo>
                  <a:lnTo>
                    <a:pt x="80" y="147"/>
                  </a:lnTo>
                  <a:lnTo>
                    <a:pt x="64" y="118"/>
                  </a:lnTo>
                  <a:lnTo>
                    <a:pt x="73" y="113"/>
                  </a:lnTo>
                  <a:close/>
                  <a:moveTo>
                    <a:pt x="95" y="151"/>
                  </a:moveTo>
                  <a:lnTo>
                    <a:pt x="111" y="179"/>
                  </a:lnTo>
                  <a:lnTo>
                    <a:pt x="101" y="184"/>
                  </a:lnTo>
                  <a:lnTo>
                    <a:pt x="85" y="156"/>
                  </a:lnTo>
                  <a:lnTo>
                    <a:pt x="95" y="151"/>
                  </a:lnTo>
                  <a:close/>
                  <a:moveTo>
                    <a:pt x="116" y="189"/>
                  </a:moveTo>
                  <a:lnTo>
                    <a:pt x="125" y="204"/>
                  </a:lnTo>
                  <a:lnTo>
                    <a:pt x="132" y="217"/>
                  </a:lnTo>
                  <a:lnTo>
                    <a:pt x="123" y="222"/>
                  </a:lnTo>
                  <a:lnTo>
                    <a:pt x="116" y="210"/>
                  </a:lnTo>
                  <a:lnTo>
                    <a:pt x="107" y="194"/>
                  </a:lnTo>
                  <a:lnTo>
                    <a:pt x="116" y="189"/>
                  </a:lnTo>
                  <a:close/>
                  <a:moveTo>
                    <a:pt x="138" y="226"/>
                  </a:moveTo>
                  <a:lnTo>
                    <a:pt x="154" y="255"/>
                  </a:lnTo>
                  <a:lnTo>
                    <a:pt x="144" y="260"/>
                  </a:lnTo>
                  <a:lnTo>
                    <a:pt x="128" y="232"/>
                  </a:lnTo>
                  <a:lnTo>
                    <a:pt x="138" y="226"/>
                  </a:lnTo>
                  <a:close/>
                  <a:moveTo>
                    <a:pt x="159" y="264"/>
                  </a:moveTo>
                  <a:lnTo>
                    <a:pt x="175" y="292"/>
                  </a:lnTo>
                  <a:lnTo>
                    <a:pt x="166" y="298"/>
                  </a:lnTo>
                  <a:lnTo>
                    <a:pt x="150" y="269"/>
                  </a:lnTo>
                  <a:lnTo>
                    <a:pt x="159" y="264"/>
                  </a:lnTo>
                  <a:close/>
                  <a:moveTo>
                    <a:pt x="181" y="302"/>
                  </a:moveTo>
                  <a:lnTo>
                    <a:pt x="183" y="306"/>
                  </a:lnTo>
                  <a:lnTo>
                    <a:pt x="197" y="330"/>
                  </a:lnTo>
                  <a:lnTo>
                    <a:pt x="187" y="335"/>
                  </a:lnTo>
                  <a:lnTo>
                    <a:pt x="173" y="311"/>
                  </a:lnTo>
                  <a:lnTo>
                    <a:pt x="171" y="307"/>
                  </a:lnTo>
                  <a:lnTo>
                    <a:pt x="181" y="302"/>
                  </a:lnTo>
                  <a:close/>
                  <a:moveTo>
                    <a:pt x="202" y="340"/>
                  </a:moveTo>
                  <a:lnTo>
                    <a:pt x="218" y="368"/>
                  </a:lnTo>
                  <a:lnTo>
                    <a:pt x="209" y="373"/>
                  </a:lnTo>
                  <a:lnTo>
                    <a:pt x="193" y="345"/>
                  </a:lnTo>
                  <a:lnTo>
                    <a:pt x="202" y="340"/>
                  </a:lnTo>
                  <a:close/>
                  <a:moveTo>
                    <a:pt x="224" y="377"/>
                  </a:moveTo>
                  <a:lnTo>
                    <a:pt x="240" y="406"/>
                  </a:lnTo>
                  <a:lnTo>
                    <a:pt x="230" y="411"/>
                  </a:lnTo>
                  <a:lnTo>
                    <a:pt x="214" y="383"/>
                  </a:lnTo>
                  <a:lnTo>
                    <a:pt x="224" y="377"/>
                  </a:lnTo>
                  <a:close/>
                  <a:moveTo>
                    <a:pt x="245" y="415"/>
                  </a:moveTo>
                  <a:lnTo>
                    <a:pt x="261" y="443"/>
                  </a:lnTo>
                  <a:lnTo>
                    <a:pt x="252" y="449"/>
                  </a:lnTo>
                  <a:lnTo>
                    <a:pt x="236" y="420"/>
                  </a:lnTo>
                  <a:lnTo>
                    <a:pt x="245" y="415"/>
                  </a:lnTo>
                  <a:close/>
                  <a:moveTo>
                    <a:pt x="267" y="453"/>
                  </a:moveTo>
                  <a:lnTo>
                    <a:pt x="283" y="481"/>
                  </a:lnTo>
                  <a:lnTo>
                    <a:pt x="274" y="486"/>
                  </a:lnTo>
                  <a:lnTo>
                    <a:pt x="257" y="458"/>
                  </a:lnTo>
                  <a:lnTo>
                    <a:pt x="267" y="453"/>
                  </a:lnTo>
                  <a:close/>
                  <a:moveTo>
                    <a:pt x="288" y="490"/>
                  </a:moveTo>
                  <a:lnTo>
                    <a:pt x="297" y="505"/>
                  </a:lnTo>
                  <a:lnTo>
                    <a:pt x="305" y="518"/>
                  </a:lnTo>
                  <a:lnTo>
                    <a:pt x="295" y="524"/>
                  </a:lnTo>
                  <a:lnTo>
                    <a:pt x="287" y="510"/>
                  </a:lnTo>
                  <a:lnTo>
                    <a:pt x="279" y="496"/>
                  </a:lnTo>
                  <a:lnTo>
                    <a:pt x="288" y="490"/>
                  </a:lnTo>
                  <a:close/>
                  <a:moveTo>
                    <a:pt x="310" y="528"/>
                  </a:moveTo>
                  <a:lnTo>
                    <a:pt x="326" y="556"/>
                  </a:lnTo>
                  <a:lnTo>
                    <a:pt x="317" y="562"/>
                  </a:lnTo>
                  <a:lnTo>
                    <a:pt x="301" y="533"/>
                  </a:lnTo>
                  <a:lnTo>
                    <a:pt x="310" y="528"/>
                  </a:lnTo>
                  <a:close/>
                  <a:moveTo>
                    <a:pt x="332" y="565"/>
                  </a:moveTo>
                  <a:lnTo>
                    <a:pt x="348" y="594"/>
                  </a:lnTo>
                  <a:lnTo>
                    <a:pt x="339" y="599"/>
                  </a:lnTo>
                  <a:lnTo>
                    <a:pt x="322" y="571"/>
                  </a:lnTo>
                  <a:lnTo>
                    <a:pt x="332" y="565"/>
                  </a:lnTo>
                  <a:close/>
                  <a:moveTo>
                    <a:pt x="354" y="603"/>
                  </a:moveTo>
                  <a:lnTo>
                    <a:pt x="370" y="631"/>
                  </a:lnTo>
                  <a:lnTo>
                    <a:pt x="361" y="637"/>
                  </a:lnTo>
                  <a:lnTo>
                    <a:pt x="344" y="608"/>
                  </a:lnTo>
                  <a:lnTo>
                    <a:pt x="354" y="603"/>
                  </a:lnTo>
                  <a:close/>
                  <a:moveTo>
                    <a:pt x="375" y="641"/>
                  </a:moveTo>
                  <a:lnTo>
                    <a:pt x="392" y="669"/>
                  </a:lnTo>
                  <a:lnTo>
                    <a:pt x="383" y="674"/>
                  </a:lnTo>
                  <a:lnTo>
                    <a:pt x="366" y="646"/>
                  </a:lnTo>
                  <a:lnTo>
                    <a:pt x="375" y="641"/>
                  </a:lnTo>
                  <a:close/>
                  <a:moveTo>
                    <a:pt x="397" y="678"/>
                  </a:moveTo>
                  <a:lnTo>
                    <a:pt x="408" y="696"/>
                  </a:lnTo>
                  <a:lnTo>
                    <a:pt x="414" y="706"/>
                  </a:lnTo>
                  <a:lnTo>
                    <a:pt x="404" y="712"/>
                  </a:lnTo>
                  <a:lnTo>
                    <a:pt x="399" y="702"/>
                  </a:lnTo>
                  <a:lnTo>
                    <a:pt x="388" y="684"/>
                  </a:lnTo>
                  <a:lnTo>
                    <a:pt x="397" y="678"/>
                  </a:lnTo>
                  <a:close/>
                  <a:moveTo>
                    <a:pt x="419" y="716"/>
                  </a:moveTo>
                  <a:lnTo>
                    <a:pt x="435" y="743"/>
                  </a:lnTo>
                  <a:lnTo>
                    <a:pt x="436" y="744"/>
                  </a:lnTo>
                  <a:lnTo>
                    <a:pt x="427" y="749"/>
                  </a:lnTo>
                  <a:lnTo>
                    <a:pt x="426" y="748"/>
                  </a:lnTo>
                  <a:lnTo>
                    <a:pt x="410" y="721"/>
                  </a:lnTo>
                  <a:lnTo>
                    <a:pt x="419" y="716"/>
                  </a:lnTo>
                  <a:close/>
                  <a:moveTo>
                    <a:pt x="441" y="753"/>
                  </a:moveTo>
                  <a:lnTo>
                    <a:pt x="458" y="781"/>
                  </a:lnTo>
                  <a:lnTo>
                    <a:pt x="449" y="787"/>
                  </a:lnTo>
                  <a:lnTo>
                    <a:pt x="432" y="759"/>
                  </a:lnTo>
                  <a:lnTo>
                    <a:pt x="441" y="753"/>
                  </a:lnTo>
                  <a:close/>
                  <a:moveTo>
                    <a:pt x="464" y="790"/>
                  </a:moveTo>
                  <a:lnTo>
                    <a:pt x="480" y="818"/>
                  </a:lnTo>
                  <a:lnTo>
                    <a:pt x="471" y="824"/>
                  </a:lnTo>
                  <a:lnTo>
                    <a:pt x="454" y="796"/>
                  </a:lnTo>
                  <a:lnTo>
                    <a:pt x="464" y="790"/>
                  </a:lnTo>
                  <a:close/>
                  <a:moveTo>
                    <a:pt x="486" y="828"/>
                  </a:moveTo>
                  <a:lnTo>
                    <a:pt x="489" y="834"/>
                  </a:lnTo>
                  <a:lnTo>
                    <a:pt x="502" y="856"/>
                  </a:lnTo>
                  <a:lnTo>
                    <a:pt x="493" y="861"/>
                  </a:lnTo>
                  <a:lnTo>
                    <a:pt x="480" y="839"/>
                  </a:lnTo>
                  <a:lnTo>
                    <a:pt x="476" y="833"/>
                  </a:lnTo>
                  <a:lnTo>
                    <a:pt x="486" y="828"/>
                  </a:lnTo>
                  <a:close/>
                  <a:moveTo>
                    <a:pt x="508" y="865"/>
                  </a:moveTo>
                  <a:lnTo>
                    <a:pt x="516" y="878"/>
                  </a:lnTo>
                  <a:lnTo>
                    <a:pt x="525" y="893"/>
                  </a:lnTo>
                  <a:lnTo>
                    <a:pt x="515" y="898"/>
                  </a:lnTo>
                  <a:lnTo>
                    <a:pt x="506" y="884"/>
                  </a:lnTo>
                  <a:lnTo>
                    <a:pt x="499" y="870"/>
                  </a:lnTo>
                  <a:lnTo>
                    <a:pt x="508" y="865"/>
                  </a:lnTo>
                  <a:close/>
                  <a:moveTo>
                    <a:pt x="530" y="902"/>
                  </a:moveTo>
                  <a:lnTo>
                    <a:pt x="542" y="922"/>
                  </a:lnTo>
                  <a:lnTo>
                    <a:pt x="547" y="930"/>
                  </a:lnTo>
                  <a:lnTo>
                    <a:pt x="538" y="936"/>
                  </a:lnTo>
                  <a:lnTo>
                    <a:pt x="533" y="927"/>
                  </a:lnTo>
                  <a:lnTo>
                    <a:pt x="521" y="908"/>
                  </a:lnTo>
                  <a:lnTo>
                    <a:pt x="530" y="902"/>
                  </a:lnTo>
                  <a:close/>
                  <a:moveTo>
                    <a:pt x="553" y="939"/>
                  </a:moveTo>
                  <a:lnTo>
                    <a:pt x="568" y="965"/>
                  </a:lnTo>
                  <a:lnTo>
                    <a:pt x="570" y="967"/>
                  </a:lnTo>
                  <a:lnTo>
                    <a:pt x="560" y="973"/>
                  </a:lnTo>
                  <a:lnTo>
                    <a:pt x="559" y="970"/>
                  </a:lnTo>
                  <a:lnTo>
                    <a:pt x="543" y="945"/>
                  </a:lnTo>
                  <a:lnTo>
                    <a:pt x="553" y="939"/>
                  </a:lnTo>
                  <a:close/>
                  <a:moveTo>
                    <a:pt x="575" y="976"/>
                  </a:moveTo>
                  <a:lnTo>
                    <a:pt x="592" y="1004"/>
                  </a:lnTo>
                  <a:lnTo>
                    <a:pt x="583" y="1010"/>
                  </a:lnTo>
                  <a:lnTo>
                    <a:pt x="566" y="982"/>
                  </a:lnTo>
                  <a:lnTo>
                    <a:pt x="575" y="976"/>
                  </a:lnTo>
                  <a:close/>
                  <a:moveTo>
                    <a:pt x="598" y="1013"/>
                  </a:moveTo>
                  <a:lnTo>
                    <a:pt x="615" y="1041"/>
                  </a:lnTo>
                  <a:lnTo>
                    <a:pt x="606" y="1047"/>
                  </a:lnTo>
                  <a:lnTo>
                    <a:pt x="589" y="1019"/>
                  </a:lnTo>
                  <a:lnTo>
                    <a:pt x="598" y="1013"/>
                  </a:lnTo>
                  <a:close/>
                  <a:moveTo>
                    <a:pt x="621" y="1050"/>
                  </a:moveTo>
                  <a:lnTo>
                    <a:pt x="638" y="1078"/>
                  </a:lnTo>
                  <a:lnTo>
                    <a:pt x="628" y="1084"/>
                  </a:lnTo>
                  <a:lnTo>
                    <a:pt x="611" y="1056"/>
                  </a:lnTo>
                  <a:lnTo>
                    <a:pt x="621" y="1050"/>
                  </a:lnTo>
                  <a:close/>
                  <a:moveTo>
                    <a:pt x="643" y="1088"/>
                  </a:moveTo>
                  <a:lnTo>
                    <a:pt x="646" y="1091"/>
                  </a:lnTo>
                  <a:lnTo>
                    <a:pt x="661" y="1115"/>
                  </a:lnTo>
                  <a:lnTo>
                    <a:pt x="651" y="1121"/>
                  </a:lnTo>
                  <a:lnTo>
                    <a:pt x="636" y="1097"/>
                  </a:lnTo>
                  <a:lnTo>
                    <a:pt x="634" y="1093"/>
                  </a:lnTo>
                  <a:lnTo>
                    <a:pt x="643" y="1088"/>
                  </a:lnTo>
                  <a:close/>
                  <a:moveTo>
                    <a:pt x="666" y="1124"/>
                  </a:moveTo>
                  <a:lnTo>
                    <a:pt x="671" y="1132"/>
                  </a:lnTo>
                  <a:lnTo>
                    <a:pt x="683" y="1152"/>
                  </a:lnTo>
                  <a:lnTo>
                    <a:pt x="674" y="1158"/>
                  </a:lnTo>
                  <a:lnTo>
                    <a:pt x="662" y="1138"/>
                  </a:lnTo>
                  <a:lnTo>
                    <a:pt x="657" y="1130"/>
                  </a:lnTo>
                  <a:lnTo>
                    <a:pt x="666" y="1124"/>
                  </a:lnTo>
                  <a:close/>
                  <a:moveTo>
                    <a:pt x="689" y="1161"/>
                  </a:moveTo>
                  <a:lnTo>
                    <a:pt x="696" y="1173"/>
                  </a:lnTo>
                  <a:lnTo>
                    <a:pt x="706" y="1189"/>
                  </a:lnTo>
                  <a:lnTo>
                    <a:pt x="697" y="1195"/>
                  </a:lnTo>
                  <a:lnTo>
                    <a:pt x="687" y="1179"/>
                  </a:lnTo>
                  <a:lnTo>
                    <a:pt x="680" y="1167"/>
                  </a:lnTo>
                  <a:lnTo>
                    <a:pt x="689" y="1161"/>
                  </a:lnTo>
                  <a:close/>
                  <a:moveTo>
                    <a:pt x="712" y="1198"/>
                  </a:moveTo>
                  <a:lnTo>
                    <a:pt x="722" y="1214"/>
                  </a:lnTo>
                  <a:lnTo>
                    <a:pt x="729" y="1226"/>
                  </a:lnTo>
                  <a:lnTo>
                    <a:pt x="720" y="1232"/>
                  </a:lnTo>
                  <a:lnTo>
                    <a:pt x="712" y="1219"/>
                  </a:lnTo>
                  <a:lnTo>
                    <a:pt x="703" y="1204"/>
                  </a:lnTo>
                  <a:lnTo>
                    <a:pt x="712" y="1198"/>
                  </a:lnTo>
                  <a:close/>
                  <a:moveTo>
                    <a:pt x="735" y="1235"/>
                  </a:moveTo>
                  <a:lnTo>
                    <a:pt x="747" y="1254"/>
                  </a:lnTo>
                  <a:lnTo>
                    <a:pt x="752" y="1263"/>
                  </a:lnTo>
                  <a:lnTo>
                    <a:pt x="743" y="1268"/>
                  </a:lnTo>
                  <a:lnTo>
                    <a:pt x="738" y="1260"/>
                  </a:lnTo>
                  <a:lnTo>
                    <a:pt x="726" y="1241"/>
                  </a:lnTo>
                  <a:lnTo>
                    <a:pt x="735" y="1235"/>
                  </a:lnTo>
                  <a:close/>
                  <a:moveTo>
                    <a:pt x="758" y="1272"/>
                  </a:moveTo>
                  <a:lnTo>
                    <a:pt x="772" y="1294"/>
                  </a:lnTo>
                  <a:lnTo>
                    <a:pt x="775" y="1299"/>
                  </a:lnTo>
                  <a:lnTo>
                    <a:pt x="766" y="1305"/>
                  </a:lnTo>
                  <a:lnTo>
                    <a:pt x="763" y="1300"/>
                  </a:lnTo>
                  <a:lnTo>
                    <a:pt x="749" y="1278"/>
                  </a:lnTo>
                  <a:lnTo>
                    <a:pt x="758" y="1272"/>
                  </a:lnTo>
                  <a:close/>
                  <a:moveTo>
                    <a:pt x="781" y="1309"/>
                  </a:moveTo>
                  <a:lnTo>
                    <a:pt x="798" y="1336"/>
                  </a:lnTo>
                  <a:lnTo>
                    <a:pt x="789" y="1342"/>
                  </a:lnTo>
                  <a:lnTo>
                    <a:pt x="772" y="1314"/>
                  </a:lnTo>
                  <a:lnTo>
                    <a:pt x="781" y="1309"/>
                  </a:lnTo>
                  <a:close/>
                  <a:moveTo>
                    <a:pt x="804" y="1345"/>
                  </a:moveTo>
                  <a:lnTo>
                    <a:pt x="822" y="1373"/>
                  </a:lnTo>
                  <a:lnTo>
                    <a:pt x="812" y="1379"/>
                  </a:lnTo>
                  <a:lnTo>
                    <a:pt x="795" y="1351"/>
                  </a:lnTo>
                  <a:lnTo>
                    <a:pt x="804" y="1345"/>
                  </a:lnTo>
                  <a:close/>
                  <a:moveTo>
                    <a:pt x="827" y="1382"/>
                  </a:moveTo>
                  <a:lnTo>
                    <a:pt x="845" y="1410"/>
                  </a:lnTo>
                  <a:lnTo>
                    <a:pt x="835" y="1416"/>
                  </a:lnTo>
                  <a:lnTo>
                    <a:pt x="818" y="1388"/>
                  </a:lnTo>
                  <a:lnTo>
                    <a:pt x="827" y="1382"/>
                  </a:lnTo>
                  <a:close/>
                  <a:moveTo>
                    <a:pt x="850" y="1419"/>
                  </a:moveTo>
                  <a:lnTo>
                    <a:pt x="868" y="1447"/>
                  </a:lnTo>
                  <a:lnTo>
                    <a:pt x="859" y="1452"/>
                  </a:lnTo>
                  <a:lnTo>
                    <a:pt x="841" y="1425"/>
                  </a:lnTo>
                  <a:lnTo>
                    <a:pt x="850" y="1419"/>
                  </a:lnTo>
                  <a:close/>
                </a:path>
              </a:pathLst>
            </a:custGeom>
            <a:solidFill>
              <a:srgbClr val="FF0000"/>
            </a:solidFill>
            <a:ln w="0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2983219" y="5965756"/>
            <a:ext cx="15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Near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X-point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697576" y="5385655"/>
            <a:ext cx="2048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</a:rPr>
              <a:t>Magnetic axis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727273" y="6123862"/>
            <a:ext cx="1594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</a:rPr>
              <a:t>Far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X-point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83" name="AutoShape 22"/>
          <p:cNvSpPr>
            <a:spLocks noChangeAspect="1" noChangeArrowheads="1" noTextEdit="1"/>
          </p:cNvSpPr>
          <p:nvPr/>
        </p:nvSpPr>
        <p:spPr bwMode="auto">
          <a:xfrm>
            <a:off x="5556250" y="623888"/>
            <a:ext cx="24511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627063"/>
            <a:ext cx="24257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ectangle 26"/>
          <p:cNvSpPr>
            <a:spLocks noChangeArrowheads="1"/>
          </p:cNvSpPr>
          <p:nvPr/>
        </p:nvSpPr>
        <p:spPr bwMode="auto">
          <a:xfrm>
            <a:off x="6327775" y="726996"/>
            <a:ext cx="11367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</a:rPr>
              <a:t>Magnetic axis</a:t>
            </a:r>
            <a:endParaRPr kumimoji="0" lang="ja-JP" altLang="ja-JP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7" name="Freeform 28"/>
          <p:cNvSpPr>
            <a:spLocks noEditPoints="1"/>
          </p:cNvSpPr>
          <p:nvPr/>
        </p:nvSpPr>
        <p:spPr bwMode="auto">
          <a:xfrm>
            <a:off x="7104063" y="1441451"/>
            <a:ext cx="460375" cy="673100"/>
          </a:xfrm>
          <a:custGeom>
            <a:avLst/>
            <a:gdLst>
              <a:gd name="T0" fmla="*/ 20 w 290"/>
              <a:gd name="T1" fmla="*/ 23 h 424"/>
              <a:gd name="T2" fmla="*/ 0 w 290"/>
              <a:gd name="T3" fmla="*/ 4 h 424"/>
              <a:gd name="T4" fmla="*/ 24 w 290"/>
              <a:gd name="T5" fmla="*/ 31 h 424"/>
              <a:gd name="T6" fmla="*/ 37 w 290"/>
              <a:gd name="T7" fmla="*/ 54 h 424"/>
              <a:gd name="T8" fmla="*/ 19 w 290"/>
              <a:gd name="T9" fmla="*/ 40 h 424"/>
              <a:gd name="T10" fmla="*/ 24 w 290"/>
              <a:gd name="T11" fmla="*/ 31 h 424"/>
              <a:gd name="T12" fmla="*/ 46 w 290"/>
              <a:gd name="T13" fmla="*/ 71 h 424"/>
              <a:gd name="T14" fmla="*/ 45 w 290"/>
              <a:gd name="T15" fmla="*/ 89 h 424"/>
              <a:gd name="T16" fmla="*/ 33 w 290"/>
              <a:gd name="T17" fmla="*/ 66 h 424"/>
              <a:gd name="T18" fmla="*/ 57 w 290"/>
              <a:gd name="T19" fmla="*/ 93 h 424"/>
              <a:gd name="T20" fmla="*/ 70 w 290"/>
              <a:gd name="T21" fmla="*/ 116 h 424"/>
              <a:gd name="T22" fmla="*/ 57 w 290"/>
              <a:gd name="T23" fmla="*/ 110 h 424"/>
              <a:gd name="T24" fmla="*/ 57 w 290"/>
              <a:gd name="T25" fmla="*/ 93 h 424"/>
              <a:gd name="T26" fmla="*/ 83 w 290"/>
              <a:gd name="T27" fmla="*/ 140 h 424"/>
              <a:gd name="T28" fmla="*/ 79 w 290"/>
              <a:gd name="T29" fmla="*/ 151 h 424"/>
              <a:gd name="T30" fmla="*/ 66 w 290"/>
              <a:gd name="T31" fmla="*/ 128 h 424"/>
              <a:gd name="T32" fmla="*/ 91 w 290"/>
              <a:gd name="T33" fmla="*/ 155 h 424"/>
              <a:gd name="T34" fmla="*/ 102 w 290"/>
              <a:gd name="T35" fmla="*/ 173 h 424"/>
              <a:gd name="T36" fmla="*/ 97 w 290"/>
              <a:gd name="T37" fmla="*/ 182 h 424"/>
              <a:gd name="T38" fmla="*/ 85 w 290"/>
              <a:gd name="T39" fmla="*/ 161 h 424"/>
              <a:gd name="T40" fmla="*/ 91 w 290"/>
              <a:gd name="T41" fmla="*/ 155 h 424"/>
              <a:gd name="T42" fmla="*/ 111 w 290"/>
              <a:gd name="T43" fmla="*/ 188 h 424"/>
              <a:gd name="T44" fmla="*/ 122 w 290"/>
              <a:gd name="T45" fmla="*/ 208 h 424"/>
              <a:gd name="T46" fmla="*/ 112 w 290"/>
              <a:gd name="T47" fmla="*/ 208 h 424"/>
              <a:gd name="T48" fmla="*/ 101 w 290"/>
              <a:gd name="T49" fmla="*/ 189 h 424"/>
              <a:gd name="T50" fmla="*/ 127 w 290"/>
              <a:gd name="T51" fmla="*/ 215 h 424"/>
              <a:gd name="T52" fmla="*/ 138 w 290"/>
              <a:gd name="T53" fmla="*/ 233 h 424"/>
              <a:gd name="T54" fmla="*/ 133 w 290"/>
              <a:gd name="T55" fmla="*/ 242 h 424"/>
              <a:gd name="T56" fmla="*/ 121 w 290"/>
              <a:gd name="T57" fmla="*/ 223 h 424"/>
              <a:gd name="T58" fmla="*/ 127 w 290"/>
              <a:gd name="T59" fmla="*/ 215 h 424"/>
              <a:gd name="T60" fmla="*/ 147 w 290"/>
              <a:gd name="T61" fmla="*/ 247 h 424"/>
              <a:gd name="T62" fmla="*/ 160 w 290"/>
              <a:gd name="T63" fmla="*/ 267 h 424"/>
              <a:gd name="T64" fmla="*/ 148 w 290"/>
              <a:gd name="T65" fmla="*/ 265 h 424"/>
              <a:gd name="T66" fmla="*/ 138 w 290"/>
              <a:gd name="T67" fmla="*/ 250 h 424"/>
              <a:gd name="T68" fmla="*/ 165 w 290"/>
              <a:gd name="T69" fmla="*/ 274 h 424"/>
              <a:gd name="T70" fmla="*/ 180 w 290"/>
              <a:gd name="T71" fmla="*/ 295 h 424"/>
              <a:gd name="T72" fmla="*/ 166 w 290"/>
              <a:gd name="T73" fmla="*/ 291 h 424"/>
              <a:gd name="T74" fmla="*/ 165 w 290"/>
              <a:gd name="T75" fmla="*/ 274 h 424"/>
              <a:gd name="T76" fmla="*/ 190 w 290"/>
              <a:gd name="T77" fmla="*/ 308 h 424"/>
              <a:gd name="T78" fmla="*/ 202 w 290"/>
              <a:gd name="T79" fmla="*/ 323 h 424"/>
              <a:gd name="T80" fmla="*/ 192 w 290"/>
              <a:gd name="T81" fmla="*/ 325 h 424"/>
              <a:gd name="T82" fmla="*/ 179 w 290"/>
              <a:gd name="T83" fmla="*/ 308 h 424"/>
              <a:gd name="T84" fmla="*/ 207 w 290"/>
              <a:gd name="T85" fmla="*/ 330 h 424"/>
              <a:gd name="T86" fmla="*/ 224 w 290"/>
              <a:gd name="T87" fmla="*/ 349 h 424"/>
              <a:gd name="T88" fmla="*/ 218 w 290"/>
              <a:gd name="T89" fmla="*/ 355 h 424"/>
              <a:gd name="T90" fmla="*/ 209 w 290"/>
              <a:gd name="T91" fmla="*/ 345 h 424"/>
              <a:gd name="T92" fmla="*/ 207 w 290"/>
              <a:gd name="T93" fmla="*/ 330 h 424"/>
              <a:gd name="T94" fmla="*/ 232 w 290"/>
              <a:gd name="T95" fmla="*/ 358 h 424"/>
              <a:gd name="T96" fmla="*/ 248 w 290"/>
              <a:gd name="T97" fmla="*/ 375 h 424"/>
              <a:gd name="T98" fmla="*/ 234 w 290"/>
              <a:gd name="T99" fmla="*/ 373 h 424"/>
              <a:gd name="T100" fmla="*/ 224 w 290"/>
              <a:gd name="T101" fmla="*/ 362 h 424"/>
              <a:gd name="T102" fmla="*/ 254 w 290"/>
              <a:gd name="T103" fmla="*/ 382 h 424"/>
              <a:gd name="T104" fmla="*/ 273 w 290"/>
              <a:gd name="T105" fmla="*/ 401 h 424"/>
              <a:gd name="T106" fmla="*/ 251 w 290"/>
              <a:gd name="T107" fmla="*/ 391 h 424"/>
              <a:gd name="T108" fmla="*/ 254 w 290"/>
              <a:gd name="T109" fmla="*/ 382 h 424"/>
              <a:gd name="T110" fmla="*/ 290 w 290"/>
              <a:gd name="T111" fmla="*/ 418 h 424"/>
              <a:gd name="T112" fmla="*/ 273 w 290"/>
              <a:gd name="T113" fmla="*/ 413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90" h="424">
                <a:moveTo>
                  <a:pt x="8" y="0"/>
                </a:moveTo>
                <a:lnTo>
                  <a:pt x="20" y="23"/>
                </a:lnTo>
                <a:lnTo>
                  <a:pt x="12" y="27"/>
                </a:lnTo>
                <a:lnTo>
                  <a:pt x="0" y="4"/>
                </a:lnTo>
                <a:lnTo>
                  <a:pt x="8" y="0"/>
                </a:lnTo>
                <a:close/>
                <a:moveTo>
                  <a:pt x="24" y="31"/>
                </a:moveTo>
                <a:lnTo>
                  <a:pt x="27" y="35"/>
                </a:lnTo>
                <a:lnTo>
                  <a:pt x="37" y="54"/>
                </a:lnTo>
                <a:lnTo>
                  <a:pt x="29" y="58"/>
                </a:lnTo>
                <a:lnTo>
                  <a:pt x="19" y="40"/>
                </a:lnTo>
                <a:lnTo>
                  <a:pt x="16" y="35"/>
                </a:lnTo>
                <a:lnTo>
                  <a:pt x="24" y="31"/>
                </a:lnTo>
                <a:close/>
                <a:moveTo>
                  <a:pt x="41" y="62"/>
                </a:moveTo>
                <a:lnTo>
                  <a:pt x="46" y="71"/>
                </a:lnTo>
                <a:lnTo>
                  <a:pt x="53" y="85"/>
                </a:lnTo>
                <a:lnTo>
                  <a:pt x="45" y="89"/>
                </a:lnTo>
                <a:lnTo>
                  <a:pt x="38" y="75"/>
                </a:lnTo>
                <a:lnTo>
                  <a:pt x="33" y="66"/>
                </a:lnTo>
                <a:lnTo>
                  <a:pt x="41" y="62"/>
                </a:lnTo>
                <a:close/>
                <a:moveTo>
                  <a:pt x="57" y="93"/>
                </a:moveTo>
                <a:lnTo>
                  <a:pt x="64" y="106"/>
                </a:lnTo>
                <a:lnTo>
                  <a:pt x="70" y="116"/>
                </a:lnTo>
                <a:lnTo>
                  <a:pt x="62" y="120"/>
                </a:lnTo>
                <a:lnTo>
                  <a:pt x="57" y="110"/>
                </a:lnTo>
                <a:lnTo>
                  <a:pt x="50" y="97"/>
                </a:lnTo>
                <a:lnTo>
                  <a:pt x="57" y="93"/>
                </a:lnTo>
                <a:close/>
                <a:moveTo>
                  <a:pt x="74" y="124"/>
                </a:moveTo>
                <a:lnTo>
                  <a:pt x="83" y="140"/>
                </a:lnTo>
                <a:lnTo>
                  <a:pt x="87" y="147"/>
                </a:lnTo>
                <a:lnTo>
                  <a:pt x="79" y="151"/>
                </a:lnTo>
                <a:lnTo>
                  <a:pt x="75" y="144"/>
                </a:lnTo>
                <a:lnTo>
                  <a:pt x="66" y="128"/>
                </a:lnTo>
                <a:lnTo>
                  <a:pt x="74" y="124"/>
                </a:lnTo>
                <a:close/>
                <a:moveTo>
                  <a:pt x="91" y="155"/>
                </a:moveTo>
                <a:lnTo>
                  <a:pt x="92" y="156"/>
                </a:lnTo>
                <a:lnTo>
                  <a:pt x="102" y="173"/>
                </a:lnTo>
                <a:lnTo>
                  <a:pt x="104" y="177"/>
                </a:lnTo>
                <a:lnTo>
                  <a:pt x="97" y="182"/>
                </a:lnTo>
                <a:lnTo>
                  <a:pt x="94" y="177"/>
                </a:lnTo>
                <a:lnTo>
                  <a:pt x="85" y="161"/>
                </a:lnTo>
                <a:lnTo>
                  <a:pt x="84" y="159"/>
                </a:lnTo>
                <a:lnTo>
                  <a:pt x="91" y="155"/>
                </a:lnTo>
                <a:close/>
                <a:moveTo>
                  <a:pt x="109" y="185"/>
                </a:moveTo>
                <a:lnTo>
                  <a:pt x="111" y="188"/>
                </a:lnTo>
                <a:lnTo>
                  <a:pt x="120" y="204"/>
                </a:lnTo>
                <a:lnTo>
                  <a:pt x="122" y="208"/>
                </a:lnTo>
                <a:lnTo>
                  <a:pt x="115" y="212"/>
                </a:lnTo>
                <a:lnTo>
                  <a:pt x="112" y="208"/>
                </a:lnTo>
                <a:lnTo>
                  <a:pt x="103" y="193"/>
                </a:lnTo>
                <a:lnTo>
                  <a:pt x="101" y="189"/>
                </a:lnTo>
                <a:lnTo>
                  <a:pt x="109" y="185"/>
                </a:lnTo>
                <a:close/>
                <a:moveTo>
                  <a:pt x="127" y="215"/>
                </a:moveTo>
                <a:lnTo>
                  <a:pt x="129" y="219"/>
                </a:lnTo>
                <a:lnTo>
                  <a:pt x="138" y="233"/>
                </a:lnTo>
                <a:lnTo>
                  <a:pt x="141" y="237"/>
                </a:lnTo>
                <a:lnTo>
                  <a:pt x="133" y="242"/>
                </a:lnTo>
                <a:lnTo>
                  <a:pt x="130" y="238"/>
                </a:lnTo>
                <a:lnTo>
                  <a:pt x="121" y="223"/>
                </a:lnTo>
                <a:lnTo>
                  <a:pt x="119" y="220"/>
                </a:lnTo>
                <a:lnTo>
                  <a:pt x="127" y="215"/>
                </a:lnTo>
                <a:close/>
                <a:moveTo>
                  <a:pt x="145" y="245"/>
                </a:moveTo>
                <a:lnTo>
                  <a:pt x="147" y="247"/>
                </a:lnTo>
                <a:lnTo>
                  <a:pt x="156" y="261"/>
                </a:lnTo>
                <a:lnTo>
                  <a:pt x="160" y="267"/>
                </a:lnTo>
                <a:lnTo>
                  <a:pt x="153" y="272"/>
                </a:lnTo>
                <a:lnTo>
                  <a:pt x="148" y="265"/>
                </a:lnTo>
                <a:lnTo>
                  <a:pt x="139" y="252"/>
                </a:lnTo>
                <a:lnTo>
                  <a:pt x="138" y="250"/>
                </a:lnTo>
                <a:lnTo>
                  <a:pt x="145" y="245"/>
                </a:lnTo>
                <a:close/>
                <a:moveTo>
                  <a:pt x="165" y="274"/>
                </a:moveTo>
                <a:lnTo>
                  <a:pt x="173" y="286"/>
                </a:lnTo>
                <a:lnTo>
                  <a:pt x="180" y="295"/>
                </a:lnTo>
                <a:lnTo>
                  <a:pt x="173" y="300"/>
                </a:lnTo>
                <a:lnTo>
                  <a:pt x="166" y="291"/>
                </a:lnTo>
                <a:lnTo>
                  <a:pt x="158" y="279"/>
                </a:lnTo>
                <a:lnTo>
                  <a:pt x="165" y="274"/>
                </a:lnTo>
                <a:close/>
                <a:moveTo>
                  <a:pt x="186" y="302"/>
                </a:moveTo>
                <a:lnTo>
                  <a:pt x="190" y="308"/>
                </a:lnTo>
                <a:lnTo>
                  <a:pt x="199" y="319"/>
                </a:lnTo>
                <a:lnTo>
                  <a:pt x="202" y="323"/>
                </a:lnTo>
                <a:lnTo>
                  <a:pt x="195" y="328"/>
                </a:lnTo>
                <a:lnTo>
                  <a:pt x="192" y="325"/>
                </a:lnTo>
                <a:lnTo>
                  <a:pt x="183" y="314"/>
                </a:lnTo>
                <a:lnTo>
                  <a:pt x="179" y="308"/>
                </a:lnTo>
                <a:lnTo>
                  <a:pt x="186" y="302"/>
                </a:lnTo>
                <a:close/>
                <a:moveTo>
                  <a:pt x="207" y="330"/>
                </a:moveTo>
                <a:lnTo>
                  <a:pt x="216" y="339"/>
                </a:lnTo>
                <a:lnTo>
                  <a:pt x="224" y="349"/>
                </a:lnTo>
                <a:lnTo>
                  <a:pt x="225" y="350"/>
                </a:lnTo>
                <a:lnTo>
                  <a:pt x="218" y="355"/>
                </a:lnTo>
                <a:lnTo>
                  <a:pt x="217" y="355"/>
                </a:lnTo>
                <a:lnTo>
                  <a:pt x="209" y="345"/>
                </a:lnTo>
                <a:lnTo>
                  <a:pt x="201" y="335"/>
                </a:lnTo>
                <a:lnTo>
                  <a:pt x="207" y="330"/>
                </a:lnTo>
                <a:close/>
                <a:moveTo>
                  <a:pt x="230" y="356"/>
                </a:moveTo>
                <a:lnTo>
                  <a:pt x="232" y="358"/>
                </a:lnTo>
                <a:lnTo>
                  <a:pt x="241" y="367"/>
                </a:lnTo>
                <a:lnTo>
                  <a:pt x="248" y="375"/>
                </a:lnTo>
                <a:lnTo>
                  <a:pt x="242" y="381"/>
                </a:lnTo>
                <a:lnTo>
                  <a:pt x="234" y="373"/>
                </a:lnTo>
                <a:lnTo>
                  <a:pt x="226" y="364"/>
                </a:lnTo>
                <a:lnTo>
                  <a:pt x="224" y="362"/>
                </a:lnTo>
                <a:lnTo>
                  <a:pt x="230" y="356"/>
                </a:lnTo>
                <a:close/>
                <a:moveTo>
                  <a:pt x="254" y="382"/>
                </a:moveTo>
                <a:lnTo>
                  <a:pt x="257" y="385"/>
                </a:lnTo>
                <a:lnTo>
                  <a:pt x="273" y="401"/>
                </a:lnTo>
                <a:lnTo>
                  <a:pt x="266" y="407"/>
                </a:lnTo>
                <a:lnTo>
                  <a:pt x="251" y="391"/>
                </a:lnTo>
                <a:lnTo>
                  <a:pt x="248" y="388"/>
                </a:lnTo>
                <a:lnTo>
                  <a:pt x="254" y="382"/>
                </a:lnTo>
                <a:close/>
                <a:moveTo>
                  <a:pt x="279" y="407"/>
                </a:moveTo>
                <a:lnTo>
                  <a:pt x="290" y="418"/>
                </a:lnTo>
                <a:lnTo>
                  <a:pt x="284" y="424"/>
                </a:lnTo>
                <a:lnTo>
                  <a:pt x="273" y="413"/>
                </a:lnTo>
                <a:lnTo>
                  <a:pt x="279" y="407"/>
                </a:ln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8" name="Freeform 29"/>
          <p:cNvSpPr>
            <a:spLocks noEditPoints="1"/>
          </p:cNvSpPr>
          <p:nvPr/>
        </p:nvSpPr>
        <p:spPr bwMode="auto">
          <a:xfrm>
            <a:off x="5845175" y="633413"/>
            <a:ext cx="215900" cy="1258888"/>
          </a:xfrm>
          <a:custGeom>
            <a:avLst/>
            <a:gdLst>
              <a:gd name="T0" fmla="*/ 123 w 136"/>
              <a:gd name="T1" fmla="*/ 52 h 793"/>
              <a:gd name="T2" fmla="*/ 110 w 136"/>
              <a:gd name="T3" fmla="*/ 68 h 793"/>
              <a:gd name="T4" fmla="*/ 127 w 136"/>
              <a:gd name="T5" fmla="*/ 0 h 793"/>
              <a:gd name="T6" fmla="*/ 112 w 136"/>
              <a:gd name="T7" fmla="*/ 96 h 793"/>
              <a:gd name="T8" fmla="*/ 99 w 136"/>
              <a:gd name="T9" fmla="*/ 150 h 793"/>
              <a:gd name="T10" fmla="*/ 87 w 136"/>
              <a:gd name="T11" fmla="*/ 162 h 793"/>
              <a:gd name="T12" fmla="*/ 103 w 136"/>
              <a:gd name="T13" fmla="*/ 99 h 793"/>
              <a:gd name="T14" fmla="*/ 112 w 136"/>
              <a:gd name="T15" fmla="*/ 96 h 793"/>
              <a:gd name="T16" fmla="*/ 88 w 136"/>
              <a:gd name="T17" fmla="*/ 200 h 793"/>
              <a:gd name="T18" fmla="*/ 75 w 136"/>
              <a:gd name="T19" fmla="*/ 259 h 793"/>
              <a:gd name="T20" fmla="*/ 68 w 136"/>
              <a:gd name="T21" fmla="*/ 247 h 793"/>
              <a:gd name="T22" fmla="*/ 81 w 136"/>
              <a:gd name="T23" fmla="*/ 188 h 793"/>
              <a:gd name="T24" fmla="*/ 69 w 136"/>
              <a:gd name="T25" fmla="*/ 284 h 793"/>
              <a:gd name="T26" fmla="*/ 61 w 136"/>
              <a:gd name="T27" fmla="*/ 324 h 793"/>
              <a:gd name="T28" fmla="*/ 56 w 136"/>
              <a:gd name="T29" fmla="*/ 353 h 793"/>
              <a:gd name="T30" fmla="*/ 48 w 136"/>
              <a:gd name="T31" fmla="*/ 347 h 793"/>
              <a:gd name="T32" fmla="*/ 58 w 136"/>
              <a:gd name="T33" fmla="*/ 297 h 793"/>
              <a:gd name="T34" fmla="*/ 69 w 136"/>
              <a:gd name="T35" fmla="*/ 284 h 793"/>
              <a:gd name="T36" fmla="*/ 48 w 136"/>
              <a:gd name="T37" fmla="*/ 398 h 793"/>
              <a:gd name="T38" fmla="*/ 41 w 136"/>
              <a:gd name="T39" fmla="*/ 447 h 793"/>
              <a:gd name="T40" fmla="*/ 32 w 136"/>
              <a:gd name="T41" fmla="*/ 448 h 793"/>
              <a:gd name="T42" fmla="*/ 36 w 136"/>
              <a:gd name="T43" fmla="*/ 421 h 793"/>
              <a:gd name="T44" fmla="*/ 43 w 136"/>
              <a:gd name="T45" fmla="*/ 378 h 793"/>
              <a:gd name="T46" fmla="*/ 37 w 136"/>
              <a:gd name="T47" fmla="*/ 475 h 793"/>
              <a:gd name="T48" fmla="*/ 32 w 136"/>
              <a:gd name="T49" fmla="*/ 521 h 793"/>
              <a:gd name="T50" fmla="*/ 20 w 136"/>
              <a:gd name="T51" fmla="*/ 544 h 793"/>
              <a:gd name="T52" fmla="*/ 26 w 136"/>
              <a:gd name="T53" fmla="*/ 495 h 793"/>
              <a:gd name="T54" fmla="*/ 37 w 136"/>
              <a:gd name="T55" fmla="*/ 475 h 793"/>
              <a:gd name="T56" fmla="*/ 24 w 136"/>
              <a:gd name="T57" fmla="*/ 595 h 793"/>
              <a:gd name="T58" fmla="*/ 11 w 136"/>
              <a:gd name="T59" fmla="*/ 640 h 793"/>
              <a:gd name="T60" fmla="*/ 18 w 136"/>
              <a:gd name="T61" fmla="*/ 570 h 793"/>
              <a:gd name="T62" fmla="*/ 18 w 136"/>
              <a:gd name="T63" fmla="*/ 667 h 793"/>
              <a:gd name="T64" fmla="*/ 13 w 136"/>
              <a:gd name="T65" fmla="*/ 738 h 793"/>
              <a:gd name="T66" fmla="*/ 7 w 136"/>
              <a:gd name="T67" fmla="*/ 693 h 793"/>
              <a:gd name="T68" fmla="*/ 18 w 136"/>
              <a:gd name="T69" fmla="*/ 667 h 793"/>
              <a:gd name="T70" fmla="*/ 9 w 136"/>
              <a:gd name="T71" fmla="*/ 793 h 793"/>
              <a:gd name="T72" fmla="*/ 2 w 136"/>
              <a:gd name="T73" fmla="*/ 763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36" h="793">
                <a:moveTo>
                  <a:pt x="136" y="2"/>
                </a:moveTo>
                <a:lnTo>
                  <a:pt x="123" y="52"/>
                </a:lnTo>
                <a:lnTo>
                  <a:pt x="119" y="70"/>
                </a:lnTo>
                <a:lnTo>
                  <a:pt x="110" y="68"/>
                </a:lnTo>
                <a:lnTo>
                  <a:pt x="115" y="49"/>
                </a:lnTo>
                <a:lnTo>
                  <a:pt x="127" y="0"/>
                </a:lnTo>
                <a:lnTo>
                  <a:pt x="136" y="2"/>
                </a:lnTo>
                <a:close/>
                <a:moveTo>
                  <a:pt x="112" y="96"/>
                </a:moveTo>
                <a:lnTo>
                  <a:pt x="111" y="101"/>
                </a:lnTo>
                <a:lnTo>
                  <a:pt x="99" y="150"/>
                </a:lnTo>
                <a:lnTo>
                  <a:pt x="96" y="164"/>
                </a:lnTo>
                <a:lnTo>
                  <a:pt x="87" y="162"/>
                </a:lnTo>
                <a:lnTo>
                  <a:pt x="91" y="148"/>
                </a:lnTo>
                <a:lnTo>
                  <a:pt x="103" y="99"/>
                </a:lnTo>
                <a:lnTo>
                  <a:pt x="104" y="94"/>
                </a:lnTo>
                <a:lnTo>
                  <a:pt x="112" y="96"/>
                </a:lnTo>
                <a:close/>
                <a:moveTo>
                  <a:pt x="90" y="190"/>
                </a:moveTo>
                <a:lnTo>
                  <a:pt x="88" y="200"/>
                </a:lnTo>
                <a:lnTo>
                  <a:pt x="77" y="249"/>
                </a:lnTo>
                <a:lnTo>
                  <a:pt x="75" y="259"/>
                </a:lnTo>
                <a:lnTo>
                  <a:pt x="66" y="257"/>
                </a:lnTo>
                <a:lnTo>
                  <a:pt x="68" y="247"/>
                </a:lnTo>
                <a:lnTo>
                  <a:pt x="79" y="198"/>
                </a:lnTo>
                <a:lnTo>
                  <a:pt x="81" y="188"/>
                </a:lnTo>
                <a:lnTo>
                  <a:pt x="90" y="190"/>
                </a:lnTo>
                <a:close/>
                <a:moveTo>
                  <a:pt x="69" y="284"/>
                </a:moveTo>
                <a:lnTo>
                  <a:pt x="66" y="299"/>
                </a:lnTo>
                <a:lnTo>
                  <a:pt x="61" y="324"/>
                </a:lnTo>
                <a:lnTo>
                  <a:pt x="57" y="348"/>
                </a:lnTo>
                <a:lnTo>
                  <a:pt x="56" y="353"/>
                </a:lnTo>
                <a:lnTo>
                  <a:pt x="47" y="352"/>
                </a:lnTo>
                <a:lnTo>
                  <a:pt x="48" y="347"/>
                </a:lnTo>
                <a:lnTo>
                  <a:pt x="53" y="322"/>
                </a:lnTo>
                <a:lnTo>
                  <a:pt x="58" y="297"/>
                </a:lnTo>
                <a:lnTo>
                  <a:pt x="61" y="283"/>
                </a:lnTo>
                <a:lnTo>
                  <a:pt x="69" y="284"/>
                </a:lnTo>
                <a:close/>
                <a:moveTo>
                  <a:pt x="51" y="379"/>
                </a:moveTo>
                <a:lnTo>
                  <a:pt x="48" y="398"/>
                </a:lnTo>
                <a:lnTo>
                  <a:pt x="45" y="422"/>
                </a:lnTo>
                <a:lnTo>
                  <a:pt x="41" y="447"/>
                </a:lnTo>
                <a:lnTo>
                  <a:pt x="41" y="449"/>
                </a:lnTo>
                <a:lnTo>
                  <a:pt x="32" y="448"/>
                </a:lnTo>
                <a:lnTo>
                  <a:pt x="32" y="446"/>
                </a:lnTo>
                <a:lnTo>
                  <a:pt x="36" y="421"/>
                </a:lnTo>
                <a:lnTo>
                  <a:pt x="40" y="396"/>
                </a:lnTo>
                <a:lnTo>
                  <a:pt x="43" y="378"/>
                </a:lnTo>
                <a:lnTo>
                  <a:pt x="51" y="379"/>
                </a:lnTo>
                <a:close/>
                <a:moveTo>
                  <a:pt x="37" y="475"/>
                </a:moveTo>
                <a:lnTo>
                  <a:pt x="35" y="496"/>
                </a:lnTo>
                <a:lnTo>
                  <a:pt x="32" y="521"/>
                </a:lnTo>
                <a:lnTo>
                  <a:pt x="29" y="545"/>
                </a:lnTo>
                <a:lnTo>
                  <a:pt x="20" y="544"/>
                </a:lnTo>
                <a:lnTo>
                  <a:pt x="23" y="520"/>
                </a:lnTo>
                <a:lnTo>
                  <a:pt x="26" y="495"/>
                </a:lnTo>
                <a:lnTo>
                  <a:pt x="28" y="474"/>
                </a:lnTo>
                <a:lnTo>
                  <a:pt x="37" y="475"/>
                </a:lnTo>
                <a:close/>
                <a:moveTo>
                  <a:pt x="26" y="571"/>
                </a:moveTo>
                <a:lnTo>
                  <a:pt x="24" y="595"/>
                </a:lnTo>
                <a:lnTo>
                  <a:pt x="20" y="641"/>
                </a:lnTo>
                <a:lnTo>
                  <a:pt x="11" y="640"/>
                </a:lnTo>
                <a:lnTo>
                  <a:pt x="15" y="594"/>
                </a:lnTo>
                <a:lnTo>
                  <a:pt x="18" y="570"/>
                </a:lnTo>
                <a:lnTo>
                  <a:pt x="26" y="571"/>
                </a:lnTo>
                <a:close/>
                <a:moveTo>
                  <a:pt x="18" y="667"/>
                </a:moveTo>
                <a:lnTo>
                  <a:pt x="16" y="694"/>
                </a:lnTo>
                <a:lnTo>
                  <a:pt x="13" y="738"/>
                </a:lnTo>
                <a:lnTo>
                  <a:pt x="4" y="737"/>
                </a:lnTo>
                <a:lnTo>
                  <a:pt x="7" y="693"/>
                </a:lnTo>
                <a:lnTo>
                  <a:pt x="9" y="667"/>
                </a:lnTo>
                <a:lnTo>
                  <a:pt x="18" y="667"/>
                </a:lnTo>
                <a:close/>
                <a:moveTo>
                  <a:pt x="11" y="764"/>
                </a:moveTo>
                <a:lnTo>
                  <a:pt x="9" y="793"/>
                </a:lnTo>
                <a:lnTo>
                  <a:pt x="0" y="793"/>
                </a:lnTo>
                <a:lnTo>
                  <a:pt x="2" y="763"/>
                </a:lnTo>
                <a:lnTo>
                  <a:pt x="11" y="764"/>
                </a:ln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391348" y="2029685"/>
            <a:ext cx="1594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Near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X-point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84" name="Freeform 25"/>
          <p:cNvSpPr>
            <a:spLocks/>
          </p:cNvSpPr>
          <p:nvPr/>
        </p:nvSpPr>
        <p:spPr bwMode="auto">
          <a:xfrm>
            <a:off x="5568950" y="909638"/>
            <a:ext cx="1971675" cy="669925"/>
          </a:xfrm>
          <a:custGeom>
            <a:avLst/>
            <a:gdLst>
              <a:gd name="T0" fmla="*/ 0 w 1242"/>
              <a:gd name="T1" fmla="*/ 422 h 422"/>
              <a:gd name="T2" fmla="*/ 586 w 1242"/>
              <a:gd name="T3" fmla="*/ 242 h 422"/>
              <a:gd name="T4" fmla="*/ 1242 w 1242"/>
              <a:gd name="T5" fmla="*/ 0 h 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42" h="422">
                <a:moveTo>
                  <a:pt x="0" y="422"/>
                </a:moveTo>
                <a:cubicBezTo>
                  <a:pt x="190" y="367"/>
                  <a:pt x="379" y="312"/>
                  <a:pt x="586" y="242"/>
                </a:cubicBezTo>
                <a:cubicBezTo>
                  <a:pt x="793" y="171"/>
                  <a:pt x="1018" y="85"/>
                  <a:pt x="1242" y="0"/>
                </a:cubicBezTo>
              </a:path>
            </a:pathLst>
          </a:custGeom>
          <a:noFill/>
          <a:ln w="22225" cap="flat">
            <a:solidFill>
              <a:srgbClr val="002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6" name="Freeform 27"/>
          <p:cNvSpPr>
            <a:spLocks noEditPoints="1"/>
          </p:cNvSpPr>
          <p:nvPr/>
        </p:nvSpPr>
        <p:spPr bwMode="auto">
          <a:xfrm>
            <a:off x="5559425" y="903288"/>
            <a:ext cx="2209800" cy="1395413"/>
          </a:xfrm>
          <a:custGeom>
            <a:avLst/>
            <a:gdLst>
              <a:gd name="T0" fmla="*/ 35 w 1392"/>
              <a:gd name="T1" fmla="*/ 16 h 879"/>
              <a:gd name="T2" fmla="*/ 75 w 1392"/>
              <a:gd name="T3" fmla="*/ 38 h 879"/>
              <a:gd name="T4" fmla="*/ 97 w 1392"/>
              <a:gd name="T5" fmla="*/ 50 h 879"/>
              <a:gd name="T6" fmla="*/ 146 w 1392"/>
              <a:gd name="T7" fmla="*/ 76 h 879"/>
              <a:gd name="T8" fmla="*/ 159 w 1392"/>
              <a:gd name="T9" fmla="*/ 83 h 879"/>
              <a:gd name="T10" fmla="*/ 214 w 1392"/>
              <a:gd name="T11" fmla="*/ 112 h 879"/>
              <a:gd name="T12" fmla="*/ 240 w 1392"/>
              <a:gd name="T13" fmla="*/ 137 h 879"/>
              <a:gd name="T14" fmla="*/ 248 w 1392"/>
              <a:gd name="T15" fmla="*/ 141 h 879"/>
              <a:gd name="T16" fmla="*/ 286 w 1392"/>
              <a:gd name="T17" fmla="*/ 162 h 879"/>
              <a:gd name="T18" fmla="*/ 310 w 1392"/>
              <a:gd name="T19" fmla="*/ 175 h 879"/>
              <a:gd name="T20" fmla="*/ 359 w 1392"/>
              <a:gd name="T21" fmla="*/ 202 h 879"/>
              <a:gd name="T22" fmla="*/ 371 w 1392"/>
              <a:gd name="T23" fmla="*/ 209 h 879"/>
              <a:gd name="T24" fmla="*/ 406 w 1392"/>
              <a:gd name="T25" fmla="*/ 219 h 879"/>
              <a:gd name="T26" fmla="*/ 433 w 1392"/>
              <a:gd name="T27" fmla="*/ 244 h 879"/>
              <a:gd name="T28" fmla="*/ 468 w 1392"/>
              <a:gd name="T29" fmla="*/ 254 h 879"/>
              <a:gd name="T30" fmla="*/ 494 w 1392"/>
              <a:gd name="T31" fmla="*/ 279 h 879"/>
              <a:gd name="T32" fmla="*/ 547 w 1392"/>
              <a:gd name="T33" fmla="*/ 310 h 879"/>
              <a:gd name="T34" fmla="*/ 554 w 1392"/>
              <a:gd name="T35" fmla="*/ 315 h 879"/>
              <a:gd name="T36" fmla="*/ 607 w 1392"/>
              <a:gd name="T37" fmla="*/ 346 h 879"/>
              <a:gd name="T38" fmla="*/ 630 w 1392"/>
              <a:gd name="T39" fmla="*/ 349 h 879"/>
              <a:gd name="T40" fmla="*/ 650 w 1392"/>
              <a:gd name="T41" fmla="*/ 361 h 879"/>
              <a:gd name="T42" fmla="*/ 650 w 1392"/>
              <a:gd name="T43" fmla="*/ 361 h 879"/>
              <a:gd name="T44" fmla="*/ 710 w 1392"/>
              <a:gd name="T45" fmla="*/ 398 h 879"/>
              <a:gd name="T46" fmla="*/ 710 w 1392"/>
              <a:gd name="T47" fmla="*/ 398 h 879"/>
              <a:gd name="T48" fmla="*/ 735 w 1392"/>
              <a:gd name="T49" fmla="*/ 424 h 879"/>
              <a:gd name="T50" fmla="*/ 770 w 1392"/>
              <a:gd name="T51" fmla="*/ 435 h 879"/>
              <a:gd name="T52" fmla="*/ 795 w 1392"/>
              <a:gd name="T53" fmla="*/ 461 h 879"/>
              <a:gd name="T54" fmla="*/ 830 w 1392"/>
              <a:gd name="T55" fmla="*/ 472 h 879"/>
              <a:gd name="T56" fmla="*/ 889 w 1392"/>
              <a:gd name="T57" fmla="*/ 509 h 879"/>
              <a:gd name="T58" fmla="*/ 889 w 1392"/>
              <a:gd name="T59" fmla="*/ 509 h 879"/>
              <a:gd name="T60" fmla="*/ 949 w 1392"/>
              <a:gd name="T61" fmla="*/ 547 h 879"/>
              <a:gd name="T62" fmla="*/ 994 w 1392"/>
              <a:gd name="T63" fmla="*/ 575 h 879"/>
              <a:gd name="T64" fmla="*/ 1008 w 1392"/>
              <a:gd name="T65" fmla="*/ 585 h 879"/>
              <a:gd name="T66" fmla="*/ 1059 w 1392"/>
              <a:gd name="T67" fmla="*/ 617 h 879"/>
              <a:gd name="T68" fmla="*/ 1068 w 1392"/>
              <a:gd name="T69" fmla="*/ 623 h 879"/>
              <a:gd name="T70" fmla="*/ 1068 w 1392"/>
              <a:gd name="T71" fmla="*/ 623 h 879"/>
              <a:gd name="T72" fmla="*/ 1093 w 1392"/>
              <a:gd name="T73" fmla="*/ 649 h 879"/>
              <a:gd name="T74" fmla="*/ 1135 w 1392"/>
              <a:gd name="T75" fmla="*/ 676 h 879"/>
              <a:gd name="T76" fmla="*/ 1178 w 1392"/>
              <a:gd name="T77" fmla="*/ 695 h 879"/>
              <a:gd name="T78" fmla="*/ 1186 w 1392"/>
              <a:gd name="T79" fmla="*/ 700 h 879"/>
              <a:gd name="T80" fmla="*/ 1186 w 1392"/>
              <a:gd name="T81" fmla="*/ 700 h 879"/>
              <a:gd name="T82" fmla="*/ 1210 w 1392"/>
              <a:gd name="T83" fmla="*/ 726 h 879"/>
              <a:gd name="T84" fmla="*/ 1261 w 1392"/>
              <a:gd name="T85" fmla="*/ 761 h 879"/>
              <a:gd name="T86" fmla="*/ 1274 w 1392"/>
              <a:gd name="T87" fmla="*/ 760 h 879"/>
              <a:gd name="T88" fmla="*/ 1268 w 1392"/>
              <a:gd name="T89" fmla="*/ 766 h 879"/>
              <a:gd name="T90" fmla="*/ 1323 w 1392"/>
              <a:gd name="T91" fmla="*/ 796 h 879"/>
              <a:gd name="T92" fmla="*/ 1302 w 1392"/>
              <a:gd name="T93" fmla="*/ 780 h 879"/>
              <a:gd name="T94" fmla="*/ 1344 w 1392"/>
              <a:gd name="T95" fmla="*/ 825 h 879"/>
              <a:gd name="T96" fmla="*/ 1357 w 1392"/>
              <a:gd name="T97" fmla="*/ 825 h 879"/>
              <a:gd name="T98" fmla="*/ 1375 w 1392"/>
              <a:gd name="T99" fmla="*/ 844 h 879"/>
              <a:gd name="T100" fmla="*/ 1352 w 1392"/>
              <a:gd name="T101" fmla="*/ 833 h 879"/>
              <a:gd name="T102" fmla="*/ 1386 w 1392"/>
              <a:gd name="T103" fmla="*/ 858 h 879"/>
              <a:gd name="T104" fmla="*/ 1384 w 1392"/>
              <a:gd name="T105" fmla="*/ 879 h 879"/>
              <a:gd name="T106" fmla="*/ 1376 w 1392"/>
              <a:gd name="T107" fmla="*/ 86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392" h="879">
                <a:moveTo>
                  <a:pt x="4" y="0"/>
                </a:moveTo>
                <a:lnTo>
                  <a:pt x="27" y="12"/>
                </a:lnTo>
                <a:lnTo>
                  <a:pt x="23" y="20"/>
                </a:lnTo>
                <a:lnTo>
                  <a:pt x="0" y="8"/>
                </a:lnTo>
                <a:lnTo>
                  <a:pt x="4" y="0"/>
                </a:lnTo>
                <a:close/>
                <a:moveTo>
                  <a:pt x="35" y="16"/>
                </a:moveTo>
                <a:lnTo>
                  <a:pt x="59" y="29"/>
                </a:lnTo>
                <a:lnTo>
                  <a:pt x="54" y="37"/>
                </a:lnTo>
                <a:lnTo>
                  <a:pt x="31" y="24"/>
                </a:lnTo>
                <a:lnTo>
                  <a:pt x="35" y="16"/>
                </a:lnTo>
                <a:close/>
                <a:moveTo>
                  <a:pt x="66" y="33"/>
                </a:moveTo>
                <a:lnTo>
                  <a:pt x="75" y="38"/>
                </a:lnTo>
                <a:lnTo>
                  <a:pt x="90" y="45"/>
                </a:lnTo>
                <a:lnTo>
                  <a:pt x="85" y="53"/>
                </a:lnTo>
                <a:lnTo>
                  <a:pt x="71" y="45"/>
                </a:lnTo>
                <a:lnTo>
                  <a:pt x="62" y="41"/>
                </a:lnTo>
                <a:lnTo>
                  <a:pt x="66" y="33"/>
                </a:lnTo>
                <a:close/>
                <a:moveTo>
                  <a:pt x="97" y="50"/>
                </a:moveTo>
                <a:lnTo>
                  <a:pt x="121" y="62"/>
                </a:lnTo>
                <a:lnTo>
                  <a:pt x="116" y="70"/>
                </a:lnTo>
                <a:lnTo>
                  <a:pt x="93" y="57"/>
                </a:lnTo>
                <a:lnTo>
                  <a:pt x="97" y="50"/>
                </a:lnTo>
                <a:close/>
                <a:moveTo>
                  <a:pt x="128" y="66"/>
                </a:moveTo>
                <a:lnTo>
                  <a:pt x="146" y="76"/>
                </a:lnTo>
                <a:lnTo>
                  <a:pt x="152" y="79"/>
                </a:lnTo>
                <a:lnTo>
                  <a:pt x="147" y="86"/>
                </a:lnTo>
                <a:lnTo>
                  <a:pt x="142" y="83"/>
                </a:lnTo>
                <a:lnTo>
                  <a:pt x="124" y="74"/>
                </a:lnTo>
                <a:lnTo>
                  <a:pt x="128" y="66"/>
                </a:lnTo>
                <a:close/>
                <a:moveTo>
                  <a:pt x="159" y="83"/>
                </a:moveTo>
                <a:lnTo>
                  <a:pt x="183" y="95"/>
                </a:lnTo>
                <a:lnTo>
                  <a:pt x="178" y="103"/>
                </a:lnTo>
                <a:lnTo>
                  <a:pt x="155" y="91"/>
                </a:lnTo>
                <a:lnTo>
                  <a:pt x="159" y="83"/>
                </a:lnTo>
                <a:close/>
                <a:moveTo>
                  <a:pt x="190" y="100"/>
                </a:moveTo>
                <a:lnTo>
                  <a:pt x="214" y="112"/>
                </a:lnTo>
                <a:lnTo>
                  <a:pt x="209" y="120"/>
                </a:lnTo>
                <a:lnTo>
                  <a:pt x="186" y="107"/>
                </a:lnTo>
                <a:lnTo>
                  <a:pt x="190" y="100"/>
                </a:lnTo>
                <a:close/>
                <a:moveTo>
                  <a:pt x="221" y="116"/>
                </a:moveTo>
                <a:lnTo>
                  <a:pt x="245" y="129"/>
                </a:lnTo>
                <a:lnTo>
                  <a:pt x="240" y="137"/>
                </a:lnTo>
                <a:lnTo>
                  <a:pt x="217" y="124"/>
                </a:lnTo>
                <a:lnTo>
                  <a:pt x="221" y="116"/>
                </a:lnTo>
                <a:close/>
                <a:moveTo>
                  <a:pt x="252" y="133"/>
                </a:moveTo>
                <a:lnTo>
                  <a:pt x="276" y="146"/>
                </a:lnTo>
                <a:lnTo>
                  <a:pt x="271" y="154"/>
                </a:lnTo>
                <a:lnTo>
                  <a:pt x="248" y="141"/>
                </a:lnTo>
                <a:lnTo>
                  <a:pt x="252" y="133"/>
                </a:lnTo>
                <a:close/>
                <a:moveTo>
                  <a:pt x="283" y="150"/>
                </a:moveTo>
                <a:lnTo>
                  <a:pt x="290" y="154"/>
                </a:lnTo>
                <a:lnTo>
                  <a:pt x="306" y="163"/>
                </a:lnTo>
                <a:lnTo>
                  <a:pt x="302" y="171"/>
                </a:lnTo>
                <a:lnTo>
                  <a:pt x="286" y="162"/>
                </a:lnTo>
                <a:lnTo>
                  <a:pt x="279" y="158"/>
                </a:lnTo>
                <a:lnTo>
                  <a:pt x="283" y="150"/>
                </a:lnTo>
                <a:close/>
                <a:moveTo>
                  <a:pt x="314" y="167"/>
                </a:moveTo>
                <a:lnTo>
                  <a:pt x="337" y="180"/>
                </a:lnTo>
                <a:lnTo>
                  <a:pt x="333" y="188"/>
                </a:lnTo>
                <a:lnTo>
                  <a:pt x="310" y="175"/>
                </a:lnTo>
                <a:lnTo>
                  <a:pt x="314" y="167"/>
                </a:lnTo>
                <a:close/>
                <a:moveTo>
                  <a:pt x="345" y="184"/>
                </a:moveTo>
                <a:lnTo>
                  <a:pt x="363" y="194"/>
                </a:lnTo>
                <a:lnTo>
                  <a:pt x="368" y="197"/>
                </a:lnTo>
                <a:lnTo>
                  <a:pt x="364" y="205"/>
                </a:lnTo>
                <a:lnTo>
                  <a:pt x="359" y="202"/>
                </a:lnTo>
                <a:lnTo>
                  <a:pt x="341" y="192"/>
                </a:lnTo>
                <a:lnTo>
                  <a:pt x="345" y="184"/>
                </a:lnTo>
                <a:close/>
                <a:moveTo>
                  <a:pt x="376" y="202"/>
                </a:moveTo>
                <a:lnTo>
                  <a:pt x="399" y="214"/>
                </a:lnTo>
                <a:lnTo>
                  <a:pt x="394" y="222"/>
                </a:lnTo>
                <a:lnTo>
                  <a:pt x="371" y="209"/>
                </a:lnTo>
                <a:lnTo>
                  <a:pt x="376" y="202"/>
                </a:lnTo>
                <a:close/>
                <a:moveTo>
                  <a:pt x="406" y="219"/>
                </a:moveTo>
                <a:lnTo>
                  <a:pt x="429" y="232"/>
                </a:lnTo>
                <a:lnTo>
                  <a:pt x="425" y="239"/>
                </a:lnTo>
                <a:lnTo>
                  <a:pt x="402" y="226"/>
                </a:lnTo>
                <a:lnTo>
                  <a:pt x="406" y="219"/>
                </a:lnTo>
                <a:close/>
                <a:moveTo>
                  <a:pt x="437" y="236"/>
                </a:moveTo>
                <a:lnTo>
                  <a:pt x="437" y="236"/>
                </a:lnTo>
                <a:lnTo>
                  <a:pt x="460" y="249"/>
                </a:lnTo>
                <a:lnTo>
                  <a:pt x="455" y="257"/>
                </a:lnTo>
                <a:lnTo>
                  <a:pt x="433" y="244"/>
                </a:lnTo>
                <a:lnTo>
                  <a:pt x="433" y="244"/>
                </a:lnTo>
                <a:lnTo>
                  <a:pt x="437" y="236"/>
                </a:lnTo>
                <a:close/>
                <a:moveTo>
                  <a:pt x="468" y="254"/>
                </a:moveTo>
                <a:lnTo>
                  <a:pt x="490" y="267"/>
                </a:lnTo>
                <a:lnTo>
                  <a:pt x="486" y="275"/>
                </a:lnTo>
                <a:lnTo>
                  <a:pt x="463" y="261"/>
                </a:lnTo>
                <a:lnTo>
                  <a:pt x="468" y="254"/>
                </a:lnTo>
                <a:close/>
                <a:moveTo>
                  <a:pt x="498" y="271"/>
                </a:moveTo>
                <a:lnTo>
                  <a:pt x="513" y="280"/>
                </a:lnTo>
                <a:lnTo>
                  <a:pt x="521" y="285"/>
                </a:lnTo>
                <a:lnTo>
                  <a:pt x="516" y="292"/>
                </a:lnTo>
                <a:lnTo>
                  <a:pt x="509" y="288"/>
                </a:lnTo>
                <a:lnTo>
                  <a:pt x="494" y="279"/>
                </a:lnTo>
                <a:lnTo>
                  <a:pt x="498" y="271"/>
                </a:lnTo>
                <a:close/>
                <a:moveTo>
                  <a:pt x="528" y="289"/>
                </a:moveTo>
                <a:lnTo>
                  <a:pt x="551" y="302"/>
                </a:lnTo>
                <a:lnTo>
                  <a:pt x="551" y="302"/>
                </a:lnTo>
                <a:lnTo>
                  <a:pt x="547" y="310"/>
                </a:lnTo>
                <a:lnTo>
                  <a:pt x="547" y="310"/>
                </a:lnTo>
                <a:lnTo>
                  <a:pt x="524" y="297"/>
                </a:lnTo>
                <a:lnTo>
                  <a:pt x="528" y="289"/>
                </a:lnTo>
                <a:close/>
                <a:moveTo>
                  <a:pt x="559" y="307"/>
                </a:moveTo>
                <a:lnTo>
                  <a:pt x="582" y="320"/>
                </a:lnTo>
                <a:lnTo>
                  <a:pt x="577" y="328"/>
                </a:lnTo>
                <a:lnTo>
                  <a:pt x="554" y="315"/>
                </a:lnTo>
                <a:lnTo>
                  <a:pt x="559" y="307"/>
                </a:lnTo>
                <a:close/>
                <a:moveTo>
                  <a:pt x="589" y="325"/>
                </a:moveTo>
                <a:lnTo>
                  <a:pt x="590" y="325"/>
                </a:lnTo>
                <a:lnTo>
                  <a:pt x="610" y="337"/>
                </a:lnTo>
                <a:lnTo>
                  <a:pt x="612" y="338"/>
                </a:lnTo>
                <a:lnTo>
                  <a:pt x="607" y="346"/>
                </a:lnTo>
                <a:lnTo>
                  <a:pt x="605" y="345"/>
                </a:lnTo>
                <a:lnTo>
                  <a:pt x="585" y="333"/>
                </a:lnTo>
                <a:lnTo>
                  <a:pt x="585" y="332"/>
                </a:lnTo>
                <a:lnTo>
                  <a:pt x="589" y="325"/>
                </a:lnTo>
                <a:close/>
                <a:moveTo>
                  <a:pt x="619" y="343"/>
                </a:moveTo>
                <a:lnTo>
                  <a:pt x="630" y="349"/>
                </a:lnTo>
                <a:lnTo>
                  <a:pt x="642" y="357"/>
                </a:lnTo>
                <a:lnTo>
                  <a:pt x="637" y="364"/>
                </a:lnTo>
                <a:lnTo>
                  <a:pt x="626" y="357"/>
                </a:lnTo>
                <a:lnTo>
                  <a:pt x="615" y="351"/>
                </a:lnTo>
                <a:lnTo>
                  <a:pt x="619" y="343"/>
                </a:lnTo>
                <a:close/>
                <a:moveTo>
                  <a:pt x="650" y="361"/>
                </a:moveTo>
                <a:lnTo>
                  <a:pt x="651" y="362"/>
                </a:lnTo>
                <a:lnTo>
                  <a:pt x="672" y="375"/>
                </a:lnTo>
                <a:lnTo>
                  <a:pt x="668" y="382"/>
                </a:lnTo>
                <a:lnTo>
                  <a:pt x="647" y="370"/>
                </a:lnTo>
                <a:lnTo>
                  <a:pt x="645" y="369"/>
                </a:lnTo>
                <a:lnTo>
                  <a:pt x="650" y="361"/>
                </a:lnTo>
                <a:close/>
                <a:moveTo>
                  <a:pt x="680" y="380"/>
                </a:moveTo>
                <a:lnTo>
                  <a:pt x="702" y="393"/>
                </a:lnTo>
                <a:lnTo>
                  <a:pt x="698" y="401"/>
                </a:lnTo>
                <a:lnTo>
                  <a:pt x="675" y="387"/>
                </a:lnTo>
                <a:lnTo>
                  <a:pt x="680" y="380"/>
                </a:lnTo>
                <a:close/>
                <a:moveTo>
                  <a:pt x="710" y="398"/>
                </a:moveTo>
                <a:lnTo>
                  <a:pt x="717" y="402"/>
                </a:lnTo>
                <a:lnTo>
                  <a:pt x="732" y="412"/>
                </a:lnTo>
                <a:lnTo>
                  <a:pt x="728" y="419"/>
                </a:lnTo>
                <a:lnTo>
                  <a:pt x="712" y="410"/>
                </a:lnTo>
                <a:lnTo>
                  <a:pt x="705" y="405"/>
                </a:lnTo>
                <a:lnTo>
                  <a:pt x="710" y="398"/>
                </a:lnTo>
                <a:close/>
                <a:moveTo>
                  <a:pt x="740" y="416"/>
                </a:moveTo>
                <a:lnTo>
                  <a:pt x="762" y="430"/>
                </a:lnTo>
                <a:lnTo>
                  <a:pt x="762" y="430"/>
                </a:lnTo>
                <a:lnTo>
                  <a:pt x="758" y="438"/>
                </a:lnTo>
                <a:lnTo>
                  <a:pt x="757" y="438"/>
                </a:lnTo>
                <a:lnTo>
                  <a:pt x="735" y="424"/>
                </a:lnTo>
                <a:lnTo>
                  <a:pt x="740" y="416"/>
                </a:lnTo>
                <a:close/>
                <a:moveTo>
                  <a:pt x="770" y="435"/>
                </a:moveTo>
                <a:lnTo>
                  <a:pt x="792" y="449"/>
                </a:lnTo>
                <a:lnTo>
                  <a:pt x="788" y="456"/>
                </a:lnTo>
                <a:lnTo>
                  <a:pt x="765" y="442"/>
                </a:lnTo>
                <a:lnTo>
                  <a:pt x="770" y="435"/>
                </a:lnTo>
                <a:close/>
                <a:moveTo>
                  <a:pt x="800" y="453"/>
                </a:moveTo>
                <a:lnTo>
                  <a:pt x="808" y="459"/>
                </a:lnTo>
                <a:lnTo>
                  <a:pt x="822" y="467"/>
                </a:lnTo>
                <a:lnTo>
                  <a:pt x="818" y="475"/>
                </a:lnTo>
                <a:lnTo>
                  <a:pt x="804" y="466"/>
                </a:lnTo>
                <a:lnTo>
                  <a:pt x="795" y="461"/>
                </a:lnTo>
                <a:lnTo>
                  <a:pt x="800" y="453"/>
                </a:lnTo>
                <a:close/>
                <a:moveTo>
                  <a:pt x="830" y="472"/>
                </a:moveTo>
                <a:lnTo>
                  <a:pt x="852" y="486"/>
                </a:lnTo>
                <a:lnTo>
                  <a:pt x="847" y="493"/>
                </a:lnTo>
                <a:lnTo>
                  <a:pt x="825" y="479"/>
                </a:lnTo>
                <a:lnTo>
                  <a:pt x="830" y="472"/>
                </a:lnTo>
                <a:close/>
                <a:moveTo>
                  <a:pt x="860" y="490"/>
                </a:moveTo>
                <a:lnTo>
                  <a:pt x="882" y="505"/>
                </a:lnTo>
                <a:lnTo>
                  <a:pt x="877" y="512"/>
                </a:lnTo>
                <a:lnTo>
                  <a:pt x="855" y="498"/>
                </a:lnTo>
                <a:lnTo>
                  <a:pt x="860" y="490"/>
                </a:lnTo>
                <a:close/>
                <a:moveTo>
                  <a:pt x="889" y="509"/>
                </a:moveTo>
                <a:lnTo>
                  <a:pt x="902" y="517"/>
                </a:lnTo>
                <a:lnTo>
                  <a:pt x="912" y="523"/>
                </a:lnTo>
                <a:lnTo>
                  <a:pt x="907" y="531"/>
                </a:lnTo>
                <a:lnTo>
                  <a:pt x="897" y="524"/>
                </a:lnTo>
                <a:lnTo>
                  <a:pt x="885" y="517"/>
                </a:lnTo>
                <a:lnTo>
                  <a:pt x="889" y="509"/>
                </a:lnTo>
                <a:close/>
                <a:moveTo>
                  <a:pt x="919" y="528"/>
                </a:moveTo>
                <a:lnTo>
                  <a:pt x="942" y="542"/>
                </a:lnTo>
                <a:lnTo>
                  <a:pt x="937" y="549"/>
                </a:lnTo>
                <a:lnTo>
                  <a:pt x="914" y="535"/>
                </a:lnTo>
                <a:lnTo>
                  <a:pt x="919" y="528"/>
                </a:lnTo>
                <a:close/>
                <a:moveTo>
                  <a:pt x="949" y="547"/>
                </a:moveTo>
                <a:lnTo>
                  <a:pt x="971" y="561"/>
                </a:lnTo>
                <a:lnTo>
                  <a:pt x="967" y="568"/>
                </a:lnTo>
                <a:lnTo>
                  <a:pt x="944" y="554"/>
                </a:lnTo>
                <a:lnTo>
                  <a:pt x="949" y="547"/>
                </a:lnTo>
                <a:close/>
                <a:moveTo>
                  <a:pt x="979" y="566"/>
                </a:moveTo>
                <a:lnTo>
                  <a:pt x="994" y="575"/>
                </a:lnTo>
                <a:lnTo>
                  <a:pt x="1001" y="580"/>
                </a:lnTo>
                <a:lnTo>
                  <a:pt x="996" y="587"/>
                </a:lnTo>
                <a:lnTo>
                  <a:pt x="989" y="582"/>
                </a:lnTo>
                <a:lnTo>
                  <a:pt x="974" y="573"/>
                </a:lnTo>
                <a:lnTo>
                  <a:pt x="979" y="566"/>
                </a:lnTo>
                <a:close/>
                <a:moveTo>
                  <a:pt x="1008" y="585"/>
                </a:moveTo>
                <a:lnTo>
                  <a:pt x="1031" y="599"/>
                </a:lnTo>
                <a:lnTo>
                  <a:pt x="1026" y="606"/>
                </a:lnTo>
                <a:lnTo>
                  <a:pt x="1004" y="592"/>
                </a:lnTo>
                <a:lnTo>
                  <a:pt x="1008" y="585"/>
                </a:lnTo>
                <a:close/>
                <a:moveTo>
                  <a:pt x="1038" y="604"/>
                </a:moveTo>
                <a:lnTo>
                  <a:pt x="1059" y="617"/>
                </a:lnTo>
                <a:lnTo>
                  <a:pt x="1060" y="618"/>
                </a:lnTo>
                <a:lnTo>
                  <a:pt x="1056" y="625"/>
                </a:lnTo>
                <a:lnTo>
                  <a:pt x="1054" y="624"/>
                </a:lnTo>
                <a:lnTo>
                  <a:pt x="1033" y="611"/>
                </a:lnTo>
                <a:lnTo>
                  <a:pt x="1038" y="604"/>
                </a:lnTo>
                <a:close/>
                <a:moveTo>
                  <a:pt x="1068" y="623"/>
                </a:moveTo>
                <a:lnTo>
                  <a:pt x="1080" y="630"/>
                </a:lnTo>
                <a:lnTo>
                  <a:pt x="1090" y="637"/>
                </a:lnTo>
                <a:lnTo>
                  <a:pt x="1085" y="644"/>
                </a:lnTo>
                <a:lnTo>
                  <a:pt x="1075" y="638"/>
                </a:lnTo>
                <a:lnTo>
                  <a:pt x="1063" y="630"/>
                </a:lnTo>
                <a:lnTo>
                  <a:pt x="1068" y="623"/>
                </a:lnTo>
                <a:close/>
                <a:moveTo>
                  <a:pt x="1097" y="642"/>
                </a:moveTo>
                <a:lnTo>
                  <a:pt x="1100" y="644"/>
                </a:lnTo>
                <a:lnTo>
                  <a:pt x="1119" y="656"/>
                </a:lnTo>
                <a:lnTo>
                  <a:pt x="1115" y="663"/>
                </a:lnTo>
                <a:lnTo>
                  <a:pt x="1096" y="651"/>
                </a:lnTo>
                <a:lnTo>
                  <a:pt x="1093" y="649"/>
                </a:lnTo>
                <a:lnTo>
                  <a:pt x="1097" y="642"/>
                </a:lnTo>
                <a:close/>
                <a:moveTo>
                  <a:pt x="1127" y="661"/>
                </a:moveTo>
                <a:lnTo>
                  <a:pt x="1139" y="669"/>
                </a:lnTo>
                <a:lnTo>
                  <a:pt x="1149" y="675"/>
                </a:lnTo>
                <a:lnTo>
                  <a:pt x="1144" y="683"/>
                </a:lnTo>
                <a:lnTo>
                  <a:pt x="1135" y="676"/>
                </a:lnTo>
                <a:lnTo>
                  <a:pt x="1122" y="668"/>
                </a:lnTo>
                <a:lnTo>
                  <a:pt x="1127" y="661"/>
                </a:lnTo>
                <a:close/>
                <a:moveTo>
                  <a:pt x="1156" y="680"/>
                </a:moveTo>
                <a:lnTo>
                  <a:pt x="1158" y="681"/>
                </a:lnTo>
                <a:lnTo>
                  <a:pt x="1176" y="693"/>
                </a:lnTo>
                <a:lnTo>
                  <a:pt x="1178" y="695"/>
                </a:lnTo>
                <a:lnTo>
                  <a:pt x="1174" y="702"/>
                </a:lnTo>
                <a:lnTo>
                  <a:pt x="1171" y="700"/>
                </a:lnTo>
                <a:lnTo>
                  <a:pt x="1153" y="689"/>
                </a:lnTo>
                <a:lnTo>
                  <a:pt x="1152" y="688"/>
                </a:lnTo>
                <a:lnTo>
                  <a:pt x="1156" y="680"/>
                </a:lnTo>
                <a:close/>
                <a:moveTo>
                  <a:pt x="1186" y="700"/>
                </a:moveTo>
                <a:lnTo>
                  <a:pt x="1192" y="704"/>
                </a:lnTo>
                <a:lnTo>
                  <a:pt x="1208" y="714"/>
                </a:lnTo>
                <a:lnTo>
                  <a:pt x="1203" y="722"/>
                </a:lnTo>
                <a:lnTo>
                  <a:pt x="1188" y="711"/>
                </a:lnTo>
                <a:lnTo>
                  <a:pt x="1181" y="707"/>
                </a:lnTo>
                <a:lnTo>
                  <a:pt x="1186" y="700"/>
                </a:lnTo>
                <a:close/>
                <a:moveTo>
                  <a:pt x="1215" y="719"/>
                </a:moveTo>
                <a:lnTo>
                  <a:pt x="1224" y="725"/>
                </a:lnTo>
                <a:lnTo>
                  <a:pt x="1237" y="734"/>
                </a:lnTo>
                <a:lnTo>
                  <a:pt x="1232" y="741"/>
                </a:lnTo>
                <a:lnTo>
                  <a:pt x="1219" y="732"/>
                </a:lnTo>
                <a:lnTo>
                  <a:pt x="1210" y="726"/>
                </a:lnTo>
                <a:lnTo>
                  <a:pt x="1215" y="719"/>
                </a:lnTo>
                <a:close/>
                <a:moveTo>
                  <a:pt x="1244" y="739"/>
                </a:moveTo>
                <a:lnTo>
                  <a:pt x="1251" y="743"/>
                </a:lnTo>
                <a:lnTo>
                  <a:pt x="1263" y="752"/>
                </a:lnTo>
                <a:lnTo>
                  <a:pt x="1266" y="754"/>
                </a:lnTo>
                <a:lnTo>
                  <a:pt x="1261" y="761"/>
                </a:lnTo>
                <a:lnTo>
                  <a:pt x="1258" y="759"/>
                </a:lnTo>
                <a:lnTo>
                  <a:pt x="1246" y="751"/>
                </a:lnTo>
                <a:lnTo>
                  <a:pt x="1239" y="746"/>
                </a:lnTo>
                <a:lnTo>
                  <a:pt x="1244" y="739"/>
                </a:lnTo>
                <a:close/>
                <a:moveTo>
                  <a:pt x="1273" y="759"/>
                </a:moveTo>
                <a:lnTo>
                  <a:pt x="1274" y="760"/>
                </a:lnTo>
                <a:lnTo>
                  <a:pt x="1285" y="768"/>
                </a:lnTo>
                <a:lnTo>
                  <a:pt x="1295" y="775"/>
                </a:lnTo>
                <a:lnTo>
                  <a:pt x="1289" y="782"/>
                </a:lnTo>
                <a:lnTo>
                  <a:pt x="1280" y="775"/>
                </a:lnTo>
                <a:lnTo>
                  <a:pt x="1269" y="767"/>
                </a:lnTo>
                <a:lnTo>
                  <a:pt x="1268" y="766"/>
                </a:lnTo>
                <a:lnTo>
                  <a:pt x="1273" y="759"/>
                </a:lnTo>
                <a:close/>
                <a:moveTo>
                  <a:pt x="1302" y="780"/>
                </a:moveTo>
                <a:lnTo>
                  <a:pt x="1305" y="782"/>
                </a:lnTo>
                <a:lnTo>
                  <a:pt x="1313" y="789"/>
                </a:lnTo>
                <a:lnTo>
                  <a:pt x="1321" y="795"/>
                </a:lnTo>
                <a:lnTo>
                  <a:pt x="1323" y="796"/>
                </a:lnTo>
                <a:lnTo>
                  <a:pt x="1317" y="803"/>
                </a:lnTo>
                <a:lnTo>
                  <a:pt x="1316" y="802"/>
                </a:lnTo>
                <a:lnTo>
                  <a:pt x="1308" y="796"/>
                </a:lnTo>
                <a:lnTo>
                  <a:pt x="1299" y="789"/>
                </a:lnTo>
                <a:lnTo>
                  <a:pt x="1297" y="787"/>
                </a:lnTo>
                <a:lnTo>
                  <a:pt x="1302" y="780"/>
                </a:lnTo>
                <a:close/>
                <a:moveTo>
                  <a:pt x="1330" y="802"/>
                </a:moveTo>
                <a:lnTo>
                  <a:pt x="1336" y="807"/>
                </a:lnTo>
                <a:lnTo>
                  <a:pt x="1342" y="812"/>
                </a:lnTo>
                <a:lnTo>
                  <a:pt x="1348" y="817"/>
                </a:lnTo>
                <a:lnTo>
                  <a:pt x="1350" y="819"/>
                </a:lnTo>
                <a:lnTo>
                  <a:pt x="1344" y="825"/>
                </a:lnTo>
                <a:lnTo>
                  <a:pt x="1342" y="824"/>
                </a:lnTo>
                <a:lnTo>
                  <a:pt x="1337" y="819"/>
                </a:lnTo>
                <a:lnTo>
                  <a:pt x="1330" y="813"/>
                </a:lnTo>
                <a:lnTo>
                  <a:pt x="1324" y="808"/>
                </a:lnTo>
                <a:lnTo>
                  <a:pt x="1330" y="802"/>
                </a:lnTo>
                <a:close/>
                <a:moveTo>
                  <a:pt x="1357" y="825"/>
                </a:moveTo>
                <a:lnTo>
                  <a:pt x="1358" y="826"/>
                </a:lnTo>
                <a:lnTo>
                  <a:pt x="1363" y="831"/>
                </a:lnTo>
                <a:lnTo>
                  <a:pt x="1367" y="835"/>
                </a:lnTo>
                <a:lnTo>
                  <a:pt x="1371" y="839"/>
                </a:lnTo>
                <a:lnTo>
                  <a:pt x="1374" y="842"/>
                </a:lnTo>
                <a:lnTo>
                  <a:pt x="1375" y="844"/>
                </a:lnTo>
                <a:lnTo>
                  <a:pt x="1369" y="850"/>
                </a:lnTo>
                <a:lnTo>
                  <a:pt x="1367" y="848"/>
                </a:lnTo>
                <a:lnTo>
                  <a:pt x="1364" y="845"/>
                </a:lnTo>
                <a:lnTo>
                  <a:pt x="1361" y="841"/>
                </a:lnTo>
                <a:lnTo>
                  <a:pt x="1357" y="837"/>
                </a:lnTo>
                <a:lnTo>
                  <a:pt x="1352" y="833"/>
                </a:lnTo>
                <a:lnTo>
                  <a:pt x="1351" y="831"/>
                </a:lnTo>
                <a:lnTo>
                  <a:pt x="1357" y="825"/>
                </a:lnTo>
                <a:close/>
                <a:moveTo>
                  <a:pt x="1381" y="851"/>
                </a:moveTo>
                <a:lnTo>
                  <a:pt x="1382" y="852"/>
                </a:lnTo>
                <a:lnTo>
                  <a:pt x="1384" y="855"/>
                </a:lnTo>
                <a:lnTo>
                  <a:pt x="1386" y="858"/>
                </a:lnTo>
                <a:lnTo>
                  <a:pt x="1387" y="861"/>
                </a:lnTo>
                <a:lnTo>
                  <a:pt x="1388" y="864"/>
                </a:lnTo>
                <a:lnTo>
                  <a:pt x="1390" y="869"/>
                </a:lnTo>
                <a:lnTo>
                  <a:pt x="1392" y="874"/>
                </a:lnTo>
                <a:lnTo>
                  <a:pt x="1392" y="877"/>
                </a:lnTo>
                <a:lnTo>
                  <a:pt x="1384" y="879"/>
                </a:lnTo>
                <a:lnTo>
                  <a:pt x="1383" y="876"/>
                </a:lnTo>
                <a:lnTo>
                  <a:pt x="1382" y="872"/>
                </a:lnTo>
                <a:lnTo>
                  <a:pt x="1380" y="868"/>
                </a:lnTo>
                <a:lnTo>
                  <a:pt x="1379" y="865"/>
                </a:lnTo>
                <a:lnTo>
                  <a:pt x="1378" y="863"/>
                </a:lnTo>
                <a:lnTo>
                  <a:pt x="1376" y="860"/>
                </a:lnTo>
                <a:lnTo>
                  <a:pt x="1375" y="858"/>
                </a:lnTo>
                <a:lnTo>
                  <a:pt x="1374" y="856"/>
                </a:lnTo>
                <a:lnTo>
                  <a:pt x="1381" y="851"/>
                </a:lnTo>
                <a:close/>
              </a:path>
            </a:pathLst>
          </a:custGeom>
          <a:solidFill>
            <a:srgbClr val="FF0000"/>
          </a:solidFill>
          <a:ln w="0" cap="flat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6799" y="726996"/>
            <a:ext cx="4089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00B050"/>
                </a:solidFill>
              </a:rPr>
              <a:t>Total 3196 </a:t>
            </a:r>
            <a:r>
              <a:rPr kumimoji="1" lang="en-US" altLang="ja-JP" sz="3200" dirty="0" err="1" smtClean="0">
                <a:solidFill>
                  <a:srgbClr val="00B050"/>
                </a:solidFill>
              </a:rPr>
              <a:t>ch</a:t>
            </a:r>
            <a:endParaRPr kumimoji="1" lang="ja-JP" alt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6188" y="-15147"/>
            <a:ext cx="10636860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400" dirty="0" smtClean="0">
                <a:latin typeface="Times New Roman" pitchFamily="18" charset="0"/>
              </a:rPr>
              <a:t>3D radiation profile is related to IRVB images by projection matrix</a:t>
            </a:r>
            <a:endParaRPr lang="en-US" altLang="ja-JP" sz="2400" dirty="0">
              <a:latin typeface="Times New Roman" pitchFamily="18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304" y="809779"/>
            <a:ext cx="1038095" cy="390476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1671722" y="536088"/>
            <a:ext cx="6566068" cy="14688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H</a:t>
            </a:r>
            <a:r>
              <a:rPr lang="en-US" altLang="ja-JP" sz="2215" dirty="0" smtClean="0">
                <a:latin typeface="Century" panose="02040604050505020304" pitchFamily="18" charset="0"/>
              </a:rPr>
              <a:t>:Projection matrix (</a:t>
            </a:r>
            <a:r>
              <a:rPr lang="en-US" altLang="ja-JP" sz="2215" u="sng" dirty="0" smtClean="0">
                <a:latin typeface="Century" panose="02040604050505020304" pitchFamily="18" charset="0"/>
              </a:rPr>
              <a:t>F</a:t>
            </a:r>
            <a:r>
              <a:rPr lang="en-US" altLang="ja-JP" sz="2215" dirty="0" smtClean="0">
                <a:latin typeface="Century" panose="02040604050505020304" pitchFamily="18" charset="0"/>
              </a:rPr>
              <a:t>ield </a:t>
            </a:r>
            <a:r>
              <a:rPr lang="en-US" altLang="ja-JP" sz="2215" u="sng" dirty="0" smtClean="0">
                <a:latin typeface="Century" panose="02040604050505020304" pitchFamily="18" charset="0"/>
              </a:rPr>
              <a:t>o</a:t>
            </a:r>
            <a:r>
              <a:rPr lang="en-US" altLang="ja-JP" sz="2215" dirty="0" smtClean="0">
                <a:latin typeface="Century" panose="02040604050505020304" pitchFamily="18" charset="0"/>
              </a:rPr>
              <a:t>f </a:t>
            </a:r>
            <a:r>
              <a:rPr lang="en-US" altLang="ja-JP" sz="2215" u="sng" dirty="0" smtClean="0">
                <a:latin typeface="Century" panose="02040604050505020304" pitchFamily="18" charset="0"/>
              </a:rPr>
              <a:t>V</a:t>
            </a:r>
            <a:r>
              <a:rPr lang="en-US" altLang="ja-JP" sz="2215" dirty="0" smtClean="0">
                <a:latin typeface="Century" panose="02040604050505020304" pitchFamily="18" charset="0"/>
              </a:rPr>
              <a:t>iew) </a:t>
            </a:r>
            <a:r>
              <a:rPr lang="en-US" altLang="ja-JP" sz="2215" dirty="0">
                <a:latin typeface="Century" panose="02040604050505020304" pitchFamily="18" charset="0"/>
              </a:rPr>
              <a:t>(</a:t>
            </a:r>
            <a:r>
              <a:rPr lang="en-US" altLang="ja-JP" sz="2215" dirty="0" smtClean="0">
                <a:latin typeface="Century" panose="02040604050505020304" pitchFamily="18" charset="0"/>
              </a:rPr>
              <a:t>3,196x16,188)</a:t>
            </a:r>
          </a:p>
          <a:p>
            <a:r>
              <a:rPr lang="en-US" altLang="ja-JP" sz="500" b="1" dirty="0" smtClean="0">
                <a:solidFill>
                  <a:srgbClr val="00B050"/>
                </a:solidFill>
                <a:latin typeface="Century" panose="02040604050505020304" pitchFamily="18" charset="0"/>
              </a:rPr>
              <a:t>.</a:t>
            </a:r>
            <a:endParaRPr lang="en-US" altLang="ja-JP" sz="3200" b="1" dirty="0" smtClean="0">
              <a:solidFill>
                <a:srgbClr val="00B050"/>
              </a:solidFill>
              <a:latin typeface="Century" panose="02040604050505020304" pitchFamily="18" charset="0"/>
            </a:endParaRPr>
          </a:p>
          <a:p>
            <a:r>
              <a:rPr lang="en-US" altLang="ja-JP" sz="2215" b="1" dirty="0" smtClean="0">
                <a:solidFill>
                  <a:srgbClr val="00B050"/>
                </a:solidFill>
                <a:latin typeface="Century" panose="02040604050505020304" pitchFamily="18" charset="0"/>
              </a:rPr>
              <a:t>P</a:t>
            </a:r>
            <a:r>
              <a:rPr lang="en-US" altLang="ja-JP" sz="2215" dirty="0">
                <a:latin typeface="Century" panose="02040604050505020304" pitchFamily="18" charset="0"/>
              </a:rPr>
              <a:t>: IRVB </a:t>
            </a:r>
            <a:r>
              <a:rPr lang="en-US" altLang="ja-JP" sz="2215" dirty="0" smtClean="0">
                <a:latin typeface="Century" panose="02040604050505020304" pitchFamily="18" charset="0"/>
              </a:rPr>
              <a:t>data(</a:t>
            </a:r>
            <a:r>
              <a:rPr lang="en-US" altLang="ja-JP" sz="2215" u="sng" dirty="0" smtClean="0">
                <a:solidFill>
                  <a:srgbClr val="00B050"/>
                </a:solidFill>
                <a:latin typeface="Century" panose="02040604050505020304" pitchFamily="18" charset="0"/>
              </a:rPr>
              <a:t>3,196 </a:t>
            </a:r>
            <a:r>
              <a:rPr lang="en-US" altLang="ja-JP" sz="2215" u="sng" dirty="0" err="1" smtClean="0">
                <a:latin typeface="Century" panose="02040604050505020304" pitchFamily="18" charset="0"/>
              </a:rPr>
              <a:t>ch</a:t>
            </a:r>
            <a:r>
              <a:rPr lang="en-US" altLang="ja-JP" sz="2215" dirty="0">
                <a:latin typeface="Century" panose="02040604050505020304" pitchFamily="18" charset="0"/>
              </a:rPr>
              <a:t>)</a:t>
            </a:r>
          </a:p>
          <a:p>
            <a:r>
              <a:rPr lang="en-US" altLang="ja-JP" sz="2215" b="1" dirty="0">
                <a:solidFill>
                  <a:srgbClr val="FF0000"/>
                </a:solidFill>
                <a:latin typeface="Century" panose="02040604050505020304" pitchFamily="18" charset="0"/>
              </a:rPr>
              <a:t>S</a:t>
            </a:r>
            <a:r>
              <a:rPr lang="en-US" altLang="ja-JP" sz="2215" dirty="0">
                <a:latin typeface="Century" panose="02040604050505020304" pitchFamily="18" charset="0"/>
              </a:rPr>
              <a:t>:3D radiation profile </a:t>
            </a:r>
            <a:r>
              <a:rPr lang="en-US" altLang="ja-JP" sz="2215" dirty="0" smtClean="0">
                <a:latin typeface="Century" panose="02040604050505020304" pitchFamily="18" charset="0"/>
              </a:rPr>
              <a:t>(1 toroidal section)</a:t>
            </a:r>
          </a:p>
          <a:p>
            <a:r>
              <a:rPr lang="en-US" altLang="ja-JP" sz="2215" dirty="0">
                <a:solidFill>
                  <a:srgbClr val="FF0000"/>
                </a:solidFill>
                <a:latin typeface="Century" panose="02040604050505020304" pitchFamily="18" charset="0"/>
              </a:rPr>
              <a:t>	</a:t>
            </a:r>
            <a:r>
              <a:rPr lang="en-US" altLang="ja-JP" sz="2215" dirty="0" smtClean="0">
                <a:solidFill>
                  <a:srgbClr val="FF0000"/>
                </a:solidFill>
                <a:latin typeface="Century" panose="02040604050505020304" pitchFamily="18" charset="0"/>
              </a:rPr>
              <a:t>		</a:t>
            </a:r>
            <a:r>
              <a:rPr lang="en-US" altLang="ja-JP" sz="2215" dirty="0">
                <a:solidFill>
                  <a:srgbClr val="FF0000"/>
                </a:solidFill>
                <a:latin typeface="Century" panose="02040604050505020304" pitchFamily="18" charset="0"/>
              </a:rPr>
              <a:t> </a:t>
            </a:r>
            <a:r>
              <a:rPr lang="en-US" altLang="ja-JP" sz="2215" dirty="0" smtClean="0">
                <a:solidFill>
                  <a:srgbClr val="FF0000"/>
                </a:solidFill>
                <a:latin typeface="Century" panose="02040604050505020304" pitchFamily="18" charset="0"/>
              </a:rPr>
              <a:t> </a:t>
            </a:r>
            <a:r>
              <a:rPr lang="en-US" altLang="ja-JP" sz="2215" dirty="0" smtClean="0">
                <a:latin typeface="Century" panose="02040604050505020304" pitchFamily="18" charset="0"/>
              </a:rPr>
              <a:t>(</a:t>
            </a:r>
            <a:r>
              <a:rPr lang="en-US" altLang="ja-JP" sz="2215" u="sng" dirty="0" smtClean="0">
                <a:solidFill>
                  <a:srgbClr val="FF0000"/>
                </a:solidFill>
                <a:latin typeface="Century" panose="02040604050505020304" pitchFamily="18" charset="0"/>
              </a:rPr>
              <a:t>16,188</a:t>
            </a:r>
            <a:r>
              <a:rPr lang="en-US" altLang="ja-JP" sz="2215" u="sng" dirty="0" smtClean="0">
                <a:latin typeface="Century" panose="02040604050505020304" pitchFamily="18" charset="0"/>
              </a:rPr>
              <a:t> </a:t>
            </a:r>
            <a:r>
              <a:rPr lang="en-US" altLang="ja-JP" sz="2215" u="sng" dirty="0">
                <a:latin typeface="Century" panose="02040604050505020304" pitchFamily="18" charset="0"/>
              </a:rPr>
              <a:t>voxel</a:t>
            </a:r>
            <a:r>
              <a:rPr lang="en-US" altLang="ja-JP" sz="2215" dirty="0" smtClean="0">
                <a:latin typeface="Century" panose="02040604050505020304" pitchFamily="18" charset="0"/>
              </a:rPr>
              <a:t>)</a:t>
            </a:r>
            <a:endParaRPr lang="en-US" altLang="ja-JP" sz="2215" dirty="0">
              <a:latin typeface="Century" panose="02040604050505020304" pitchFamily="18" charset="0"/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2483768" y="2379051"/>
            <a:ext cx="6151956" cy="3898931"/>
            <a:chOff x="1619673" y="1887214"/>
            <a:chExt cx="8721814" cy="5527632"/>
          </a:xfrm>
          <a:noFill/>
        </p:grpSpPr>
        <p:grpSp>
          <p:nvGrpSpPr>
            <p:cNvPr id="72" name="グループ化 71"/>
            <p:cNvGrpSpPr/>
            <p:nvPr/>
          </p:nvGrpSpPr>
          <p:grpSpPr>
            <a:xfrm>
              <a:off x="1731545" y="2708919"/>
              <a:ext cx="8609942" cy="4705927"/>
              <a:chOff x="1763688" y="332656"/>
              <a:chExt cx="10786084" cy="5895338"/>
            </a:xfrm>
            <a:grpFill/>
          </p:grpSpPr>
          <p:sp>
            <p:nvSpPr>
              <p:cNvPr id="73" name="左大かっこ 72"/>
              <p:cNvSpPr/>
              <p:nvPr/>
            </p:nvSpPr>
            <p:spPr>
              <a:xfrm>
                <a:off x="1763688" y="332656"/>
                <a:ext cx="216024" cy="4104456"/>
              </a:xfrm>
              <a:prstGeom prst="leftBracke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292"/>
              </a:p>
            </p:txBody>
          </p:sp>
          <p:sp>
            <p:nvSpPr>
              <p:cNvPr id="74" name="右大かっこ 73"/>
              <p:cNvSpPr/>
              <p:nvPr/>
            </p:nvSpPr>
            <p:spPr>
              <a:xfrm>
                <a:off x="8316416" y="332656"/>
                <a:ext cx="216024" cy="4104456"/>
              </a:xfrm>
              <a:prstGeom prst="rightBracke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292"/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4674043" y="5054904"/>
                <a:ext cx="1115616" cy="117309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692" dirty="0"/>
                  <a:t>H</a:t>
                </a:r>
                <a:endParaRPr lang="ja-JP" altLang="en-US" sz="3692" dirty="0"/>
              </a:p>
            </p:txBody>
          </p:sp>
          <p:pic>
            <p:nvPicPr>
              <p:cNvPr id="77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835696" y="332656"/>
                <a:ext cx="476250" cy="381000"/>
              </a:xfrm>
              <a:prstGeom prst="rect">
                <a:avLst/>
              </a:prstGeom>
              <a:grpFill/>
            </p:spPr>
          </p:pic>
          <p:pic>
            <p:nvPicPr>
              <p:cNvPr id="78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79912" y="1484784"/>
                <a:ext cx="371475" cy="400050"/>
              </a:xfrm>
              <a:prstGeom prst="rect">
                <a:avLst/>
              </a:prstGeom>
              <a:grpFill/>
            </p:spPr>
          </p:pic>
          <p:pic>
            <p:nvPicPr>
              <p:cNvPr id="79" name="Picture 15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699792" y="908720"/>
                <a:ext cx="190500" cy="361950"/>
              </a:xfrm>
              <a:prstGeom prst="rect">
                <a:avLst/>
              </a:prstGeom>
              <a:grpFill/>
            </p:spPr>
          </p:pic>
          <p:pic>
            <p:nvPicPr>
              <p:cNvPr id="80" name="Picture 15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203848" y="1196752"/>
                <a:ext cx="190500" cy="361950"/>
              </a:xfrm>
              <a:prstGeom prst="rect">
                <a:avLst/>
              </a:prstGeom>
              <a:grpFill/>
            </p:spPr>
          </p:pic>
          <p:pic>
            <p:nvPicPr>
              <p:cNvPr id="81" name="Picture 15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004048" y="2490986"/>
                <a:ext cx="190500" cy="361950"/>
              </a:xfrm>
              <a:prstGeom prst="rect">
                <a:avLst/>
              </a:prstGeom>
              <a:grpFill/>
            </p:spPr>
          </p:pic>
          <p:pic>
            <p:nvPicPr>
              <p:cNvPr id="82" name="Picture 15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012160" y="3212976"/>
                <a:ext cx="190500" cy="361950"/>
              </a:xfrm>
              <a:prstGeom prst="rect">
                <a:avLst/>
              </a:prstGeom>
              <a:grpFill/>
            </p:spPr>
          </p:pic>
          <p:pic>
            <p:nvPicPr>
              <p:cNvPr id="83" name="Picture 17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907704" y="908720"/>
                <a:ext cx="95250" cy="361950"/>
              </a:xfrm>
              <a:prstGeom prst="rect">
                <a:avLst/>
              </a:prstGeom>
              <a:grpFill/>
            </p:spPr>
          </p:pic>
          <p:pic>
            <p:nvPicPr>
              <p:cNvPr id="84" name="Picture 17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907704" y="1844824"/>
                <a:ext cx="95250" cy="361950"/>
              </a:xfrm>
              <a:prstGeom prst="rect">
                <a:avLst/>
              </a:prstGeom>
              <a:grpFill/>
            </p:spPr>
          </p:pic>
          <p:pic>
            <p:nvPicPr>
              <p:cNvPr id="85" name="Picture 17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907704" y="2888630"/>
                <a:ext cx="95250" cy="361950"/>
              </a:xfrm>
              <a:prstGeom prst="rect">
                <a:avLst/>
              </a:prstGeom>
              <a:grpFill/>
            </p:spPr>
          </p:pic>
          <p:pic>
            <p:nvPicPr>
              <p:cNvPr id="86" name="Picture 19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47864" y="404664"/>
                <a:ext cx="257175" cy="361950"/>
              </a:xfrm>
              <a:prstGeom prst="rect">
                <a:avLst/>
              </a:prstGeom>
              <a:grpFill/>
            </p:spPr>
          </p:pic>
          <p:pic>
            <p:nvPicPr>
              <p:cNvPr id="87" name="Picture 19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572000" y="404664"/>
                <a:ext cx="257175" cy="361950"/>
              </a:xfrm>
              <a:prstGeom prst="rect">
                <a:avLst/>
              </a:prstGeom>
              <a:grpFill/>
            </p:spPr>
          </p:pic>
          <p:pic>
            <p:nvPicPr>
              <p:cNvPr id="88" name="Picture 19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868144" y="404664"/>
                <a:ext cx="257175" cy="361950"/>
              </a:xfrm>
              <a:prstGeom prst="rect">
                <a:avLst/>
              </a:prstGeom>
              <a:grpFill/>
            </p:spPr>
          </p:pic>
          <p:pic>
            <p:nvPicPr>
              <p:cNvPr id="91" name="Picture 1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834245" y="4005064"/>
                <a:ext cx="793539" cy="352684"/>
              </a:xfrm>
              <a:prstGeom prst="rect">
                <a:avLst/>
              </a:prstGeom>
              <a:grpFill/>
            </p:spPr>
          </p:pic>
          <p:sp>
            <p:nvSpPr>
              <p:cNvPr id="36" name="テキスト ボックス 35"/>
              <p:cNvSpPr txBox="1"/>
              <p:nvPr/>
            </p:nvSpPr>
            <p:spPr>
              <a:xfrm>
                <a:off x="11434155" y="5054904"/>
                <a:ext cx="1115617" cy="117309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692" dirty="0">
                    <a:solidFill>
                      <a:srgbClr val="FF0000"/>
                    </a:solidFill>
                  </a:rPr>
                  <a:t>S</a:t>
                </a:r>
                <a:endParaRPr lang="ja-JP" altLang="en-US" sz="3692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6" name="右矢印 95"/>
            <p:cNvSpPr/>
            <p:nvPr/>
          </p:nvSpPr>
          <p:spPr>
            <a:xfrm>
              <a:off x="1619673" y="2204863"/>
              <a:ext cx="5760640" cy="288032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92"/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2454150" y="1887214"/>
              <a:ext cx="4362871" cy="4935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ja-JP" sz="1662" dirty="0"/>
                <a:t>Plasma voxel number (</a:t>
              </a:r>
              <a:r>
                <a:rPr lang="en-US" altLang="ja-JP" sz="1662" dirty="0" smtClean="0">
                  <a:solidFill>
                    <a:srgbClr val="FF0000"/>
                  </a:solidFill>
                </a:rPr>
                <a:t>16,188</a:t>
              </a:r>
              <a:r>
                <a:rPr lang="en-US" altLang="ja-JP" sz="1662" dirty="0" smtClean="0"/>
                <a:t>)</a:t>
              </a:r>
              <a:endParaRPr lang="ja-JP" altLang="en-US" sz="1662" dirty="0"/>
            </a:p>
          </p:txBody>
        </p:sp>
        <p:sp>
          <p:nvSpPr>
            <p:cNvPr id="98" name="右矢印 97"/>
            <p:cNvSpPr/>
            <p:nvPr/>
          </p:nvSpPr>
          <p:spPr>
            <a:xfrm rot="5400000">
              <a:off x="5997353" y="4206278"/>
              <a:ext cx="3096344" cy="245641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92"/>
            </a:p>
          </p:txBody>
        </p:sp>
        <p:sp>
          <p:nvSpPr>
            <p:cNvPr id="99" name="テキスト ボックス 98"/>
            <p:cNvSpPr txBox="1"/>
            <p:nvPr/>
          </p:nvSpPr>
          <p:spPr>
            <a:xfrm rot="5400000">
              <a:off x="6249377" y="4154344"/>
              <a:ext cx="3240361" cy="4935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ja-JP" sz="1662" dirty="0"/>
                <a:t>IRVB </a:t>
              </a:r>
              <a:r>
                <a:rPr lang="en-US" altLang="ja-JP" sz="1662" dirty="0" err="1"/>
                <a:t>ch</a:t>
              </a:r>
              <a:r>
                <a:rPr lang="en-US" altLang="ja-JP" sz="1662" dirty="0"/>
                <a:t> number (</a:t>
              </a:r>
              <a:r>
                <a:rPr lang="en-US" altLang="ja-JP" sz="1662" dirty="0">
                  <a:solidFill>
                    <a:srgbClr val="00B050"/>
                  </a:solidFill>
                </a:rPr>
                <a:t>3,196</a:t>
              </a:r>
              <a:r>
                <a:rPr lang="en-US" altLang="ja-JP" sz="1662" dirty="0"/>
                <a:t>)</a:t>
              </a:r>
              <a:endParaRPr lang="ja-JP" altLang="en-US" sz="1662" dirty="0"/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9"/>
          <a:stretch/>
        </p:blipFill>
        <p:spPr>
          <a:xfrm>
            <a:off x="236317" y="3233212"/>
            <a:ext cx="1219099" cy="95999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9"/>
          <a:stretch/>
        </p:blipFill>
        <p:spPr>
          <a:xfrm>
            <a:off x="255034" y="5174491"/>
            <a:ext cx="1219099" cy="9599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9"/>
          <a:stretch/>
        </p:blipFill>
        <p:spPr>
          <a:xfrm>
            <a:off x="242756" y="4203846"/>
            <a:ext cx="1219099" cy="96000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9"/>
          <a:stretch/>
        </p:blipFill>
        <p:spPr>
          <a:xfrm>
            <a:off x="236316" y="2236932"/>
            <a:ext cx="1219099" cy="960009"/>
          </a:xfrm>
          <a:prstGeom prst="rect">
            <a:avLst/>
          </a:prstGeom>
        </p:spPr>
      </p:pic>
      <p:sp>
        <p:nvSpPr>
          <p:cNvPr id="11" name="等号 10"/>
          <p:cNvSpPr/>
          <p:nvPr/>
        </p:nvSpPr>
        <p:spPr>
          <a:xfrm>
            <a:off x="1684560" y="3758794"/>
            <a:ext cx="662603" cy="685293"/>
          </a:xfrm>
          <a:prstGeom prst="mathEqual">
            <a:avLst>
              <a:gd name="adj1" fmla="val 14625"/>
              <a:gd name="adj2" fmla="val 1769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50510" y="6041661"/>
            <a:ext cx="628142" cy="66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92" dirty="0" smtClean="0">
                <a:solidFill>
                  <a:srgbClr val="00B050"/>
                </a:solidFill>
              </a:rPr>
              <a:t>P</a:t>
            </a:r>
            <a:endParaRPr lang="ja-JP" altLang="en-US" sz="3692" dirty="0">
              <a:solidFill>
                <a:srgbClr val="00B05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374791" y="3366682"/>
            <a:ext cx="221084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4800" dirty="0" smtClean="0"/>
              <a:t>Field of View</a:t>
            </a:r>
            <a:endParaRPr kumimoji="1" lang="ja-JP" alt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5490620" y="5026353"/>
                <a:ext cx="849015" cy="22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sz="1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ja-JP" sz="1400" b="0" i="0" smtClean="0">
                              <a:latin typeface="Cambria Math" panose="02040503050406030204" pitchFamily="18" charset="0"/>
                            </a:rPr>
                            <m:t>3196,161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620" y="5026353"/>
                <a:ext cx="849015" cy="224870"/>
              </a:xfrm>
              <a:prstGeom prst="rect">
                <a:avLst/>
              </a:prstGeom>
              <a:blipFill rotWithShape="0">
                <a:blip r:embed="rId13"/>
                <a:stretch>
                  <a:fillRect l="-5036" r="-719" b="-138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5612905" y="2989572"/>
                <a:ext cx="622030" cy="22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sz="1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kumimoji="1" lang="en-US" altLang="ja-JP" sz="1400" b="0" i="0" smtClean="0">
                              <a:latin typeface="Cambria Math" panose="02040503050406030204" pitchFamily="18" charset="0"/>
                            </a:rPr>
                            <m:t>1,161</m:t>
                          </m:r>
                          <m:r>
                            <a:rPr kumimoji="1" lang="en-US" altLang="ja-JP" sz="14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</m:sub>
                      </m:sSub>
                    </m:oMath>
                  </m:oMathPara>
                </a14:m>
                <a:endParaRPr kumimoji="1" lang="ja-JP" altLang="en-US" sz="1400" dirty="0"/>
              </a:p>
            </p:txBody>
          </p:sp>
        </mc:Choice>
        <mc:Fallback xmlns=""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905" y="2989572"/>
                <a:ext cx="622030" cy="224870"/>
              </a:xfrm>
              <a:prstGeom prst="rect">
                <a:avLst/>
              </a:prstGeom>
              <a:blipFill rotWithShape="0">
                <a:blip r:embed="rId14"/>
                <a:stretch>
                  <a:fillRect l="-6863" r="-980" b="-108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1" r="83027" b="71581"/>
          <a:stretch/>
        </p:blipFill>
        <p:spPr>
          <a:xfrm>
            <a:off x="7661873" y="2224807"/>
            <a:ext cx="1074043" cy="117169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9" t="25821" r="32843" b="45759"/>
          <a:stretch/>
        </p:blipFill>
        <p:spPr>
          <a:xfrm>
            <a:off x="7663857" y="3366682"/>
            <a:ext cx="1074043" cy="117169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7" t="54206" r="-1295" b="17374"/>
          <a:stretch/>
        </p:blipFill>
        <p:spPr>
          <a:xfrm>
            <a:off x="7661872" y="4468326"/>
            <a:ext cx="1074043" cy="117169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4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</p:spTree>
    <p:extLst>
      <p:ext uri="{BB962C8B-B14F-4D97-AF65-F5344CB8AC3E}">
        <p14:creationId xmlns:p14="http://schemas.microsoft.com/office/powerpoint/2010/main" val="397395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0"/>
            <a:ext cx="9324528" cy="523220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800" dirty="0" err="1" smtClean="0">
                <a:latin typeface="Times New Roman" pitchFamily="18" charset="0"/>
              </a:rPr>
              <a:t>Tikhonov</a:t>
            </a:r>
            <a:r>
              <a:rPr lang="en-US" altLang="ja-JP" sz="2800" dirty="0" smtClean="0">
                <a:latin typeface="Times New Roman" pitchFamily="18" charset="0"/>
              </a:rPr>
              <a:t> regularization for 3D plasma reconstruction </a:t>
            </a:r>
            <a:endParaRPr lang="en-US" altLang="ja-JP" sz="2800" dirty="0">
              <a:latin typeface="Times New Roman" pitchFamily="18" charset="0"/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12560" y="1244662"/>
            <a:ext cx="3894992" cy="844061"/>
          </a:xfrm>
          <a:prstGeom prst="rect">
            <a:avLst/>
          </a:prstGeom>
          <a:noFill/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4817" y="2034320"/>
            <a:ext cx="3168350" cy="328955"/>
          </a:xfrm>
          <a:prstGeom prst="rect">
            <a:avLst/>
          </a:prstGeom>
          <a:noFill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459" y="613297"/>
            <a:ext cx="8408377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400" dirty="0">
                <a:latin typeface="+mn-lt"/>
              </a:rPr>
              <a:t>Lagrange </a:t>
            </a:r>
            <a:r>
              <a:rPr lang="en-US" altLang="ja-JP" sz="2400" dirty="0" smtClean="0">
                <a:latin typeface="+mn-lt"/>
              </a:rPr>
              <a:t>function</a:t>
            </a:r>
            <a:endParaRPr lang="en-US" altLang="ja-JP" sz="2400" dirty="0">
              <a:latin typeface="+mn-lt"/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818853" y="2973238"/>
            <a:ext cx="504056" cy="734083"/>
          </a:xfrm>
          <a:prstGeom prst="downArrow">
            <a:avLst>
              <a:gd name="adj1" fmla="val 50000"/>
              <a:gd name="adj2" fmla="val 3220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267313" y="3572521"/>
                <a:ext cx="2557944" cy="11726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acc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400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  <m:sub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13" y="3572521"/>
                <a:ext cx="2557944" cy="117262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正方形/長方形 14"/>
              <p:cNvSpPr/>
              <p:nvPr/>
            </p:nvSpPr>
            <p:spPr>
              <a:xfrm>
                <a:off x="919812" y="4602927"/>
                <a:ext cx="2076209" cy="7863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type m:val="lin"/>
                              <m:ctrlP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ja-JP" altLang="en-US" sz="200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altLang="ja-JP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den>
                      </m:f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5" name="正方形/長方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12" y="4602927"/>
                <a:ext cx="2076209" cy="78630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正方形/長方形 16"/>
              <p:cNvSpPr/>
              <p:nvPr/>
            </p:nvSpPr>
            <p:spPr>
              <a:xfrm>
                <a:off x="955054" y="5451030"/>
                <a:ext cx="1560171" cy="7911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ja-JP" altLang="ja-JP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ja-JP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b="1" i="1"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200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  <m: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ja-JP" sz="20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ja-JP" altLang="ja-JP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000">
                                  <a:latin typeface="Cambria Math" panose="02040503050406030204" pitchFamily="18" charset="0"/>
                                </a:rPr>
                                <m:t>j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7" name="正方形/長方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054" y="5451030"/>
                <a:ext cx="1560171" cy="79117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/>
              <p:cNvSpPr/>
              <p:nvPr/>
            </p:nvSpPr>
            <p:spPr>
              <a:xfrm>
                <a:off x="3181280" y="4089671"/>
                <a:ext cx="6004128" cy="1988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200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ja-JP" sz="200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ja-JP" sz="2000">
                          <a:latin typeface="Cambria Math" panose="02040503050406030204" pitchFamily="18" charset="0"/>
                        </a:rPr>
                        <m:t>index</m:t>
                      </m:r>
                      <m:r>
                        <a:rPr lang="en-US" altLang="ja-JP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00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ja-JP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000">
                          <a:latin typeface="Cambria Math" panose="02040503050406030204" pitchFamily="18" charset="0"/>
                        </a:rPr>
                        <m:t>IRVB</m:t>
                      </m:r>
                      <m:r>
                        <a:rPr lang="en-US" altLang="ja-JP" sz="20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sz="2000">
                          <a:latin typeface="Cambria Math" panose="02040503050406030204" pitchFamily="18" charset="0"/>
                        </a:rPr>
                        <m:t>channel</m:t>
                      </m:r>
                    </m:oMath>
                  </m:oMathPara>
                </a14:m>
                <a:endParaRPr lang="en-US" altLang="ja-JP" sz="2000" dirty="0">
                  <a:latin typeface="Century" panose="020406040505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JP" sz="2000" dirty="0" smtClean="0">
                    <a:latin typeface="Century" panose="02040604050505020304" pitchFamily="18" charset="0"/>
                  </a:rPr>
                  <a:t>: </a:t>
                </a:r>
                <a:r>
                  <a:rPr lang="en-US" altLang="ja-JP" sz="2000" dirty="0">
                    <a:latin typeface="Century" panose="02040604050505020304" pitchFamily="18" charset="0"/>
                  </a:rPr>
                  <a:t>j-</a:t>
                </a:r>
                <a:r>
                  <a:rPr lang="en-US" altLang="ja-JP" sz="2000" dirty="0" err="1">
                    <a:latin typeface="Century" panose="02040604050505020304" pitchFamily="18" charset="0"/>
                  </a:rPr>
                  <a:t>th</a:t>
                </a:r>
                <a:r>
                  <a:rPr lang="en-US" altLang="ja-JP" sz="2000" dirty="0">
                    <a:latin typeface="Century" panose="02040604050505020304" pitchFamily="18" charset="0"/>
                  </a:rPr>
                  <a:t> row vector of right singular </a:t>
                </a:r>
                <a:r>
                  <a:rPr lang="en-US" altLang="ja-JP" sz="2000" dirty="0" smtClean="0">
                    <a:latin typeface="Century" panose="02040604050505020304" pitchFamily="18" charset="0"/>
                  </a:rPr>
                  <a:t>matrix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ja-JP" sz="200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ja-JP" sz="2000" dirty="0" smtClean="0">
                    <a:latin typeface="Century" panose="02040604050505020304" pitchFamily="18" charset="0"/>
                  </a:rPr>
                  <a:t>: </a:t>
                </a:r>
                <a:r>
                  <a:rPr lang="en-US" altLang="ja-JP" sz="2000" dirty="0">
                    <a:latin typeface="Century" panose="02040604050505020304" pitchFamily="18" charset="0"/>
                  </a:rPr>
                  <a:t>j-</a:t>
                </a:r>
                <a:r>
                  <a:rPr lang="en-US" altLang="ja-JP" sz="2000" dirty="0" err="1">
                    <a:latin typeface="Century" panose="02040604050505020304" pitchFamily="18" charset="0"/>
                  </a:rPr>
                  <a:t>th</a:t>
                </a:r>
                <a:r>
                  <a:rPr lang="en-US" altLang="ja-JP" sz="2000" dirty="0">
                    <a:latin typeface="Century" panose="02040604050505020304" pitchFamily="18" charset="0"/>
                  </a:rPr>
                  <a:t> row vector of </a:t>
                </a:r>
                <a:r>
                  <a:rPr lang="en-US" altLang="ja-JP" sz="2000" dirty="0" smtClean="0">
                    <a:latin typeface="Century" panose="02040604050505020304" pitchFamily="18" charset="0"/>
                  </a:rPr>
                  <a:t>left singular </a:t>
                </a:r>
                <a:r>
                  <a:rPr lang="en-US" altLang="ja-JP" sz="2000" dirty="0">
                    <a:latin typeface="Century" panose="02040604050505020304" pitchFamily="18" charset="0"/>
                  </a:rPr>
                  <a:t>matrix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𝐻𝐼</m:t>
                        </m:r>
                      </m:e>
                      <m: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ja-JP" sz="200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ja-JP" altLang="en-US" sz="20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altLang="ja-JP" sz="2000" dirty="0">
                    <a:latin typeface="Century" panose="02040604050505020304" pitchFamily="18" charset="0"/>
                  </a:rPr>
                  <a:t>j-</a:t>
                </a:r>
                <a:r>
                  <a:rPr lang="en-US" altLang="ja-JP" sz="2000" dirty="0" err="1">
                    <a:latin typeface="Century" panose="02040604050505020304" pitchFamily="18" charset="0"/>
                  </a:rPr>
                  <a:t>th</a:t>
                </a:r>
                <a:r>
                  <a:rPr lang="en-US" altLang="ja-JP" sz="2000" dirty="0">
                    <a:latin typeface="Century" panose="02040604050505020304" pitchFamily="18" charset="0"/>
                  </a:rPr>
                  <a:t> singular </a:t>
                </a:r>
                <a:r>
                  <a:rPr lang="en-US" altLang="ja-JP" sz="2000" dirty="0" smtClean="0">
                    <a:latin typeface="Century" panose="02040604050505020304" pitchFamily="18" charset="0"/>
                  </a:rPr>
                  <a:t>value</a:t>
                </a:r>
                <a:endParaRPr lang="en-US" altLang="ja-JP" sz="2000" dirty="0" smtClean="0"/>
              </a:p>
              <a:p>
                <a:endParaRPr lang="en-US" altLang="ja-JP" sz="2000" dirty="0" smtClean="0"/>
              </a:p>
              <a:p>
                <a:r>
                  <a:rPr lang="en-US" altLang="ja-JP" sz="2000" dirty="0" smtClean="0"/>
                  <a:t>Reconstruction result is determined by </a:t>
                </a:r>
                <a14:m>
                  <m:oMath xmlns:m="http://schemas.openxmlformats.org/officeDocument/2006/math">
                    <m:r>
                      <a:rPr lang="en-US" altLang="ja-JP" sz="20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𝐏</m:t>
                    </m:r>
                  </m:oMath>
                </a14:m>
                <a:r>
                  <a:rPr lang="en-US" altLang="ja-JP" sz="2000" dirty="0" smtClean="0"/>
                  <a:t> and </a:t>
                </a:r>
                <a14:m>
                  <m:oMath xmlns:m="http://schemas.openxmlformats.org/officeDocument/2006/math">
                    <m:r>
                      <a:rPr lang="ja-JP" altLang="en-US" sz="200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ja-JP" sz="2000" dirty="0" smtClean="0"/>
                  <a:t>.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280" y="4089671"/>
                <a:ext cx="6004128" cy="1988365"/>
              </a:xfrm>
              <a:prstGeom prst="rect">
                <a:avLst/>
              </a:prstGeom>
              <a:blipFill rotWithShape="0">
                <a:blip r:embed="rId8"/>
                <a:stretch>
                  <a:fillRect l="-1117" b="-46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735979" y="1240615"/>
                <a:ext cx="4520084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ja-JP" sz="28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𝐒</m:t>
                          </m:r>
                        </m:e>
                      </m:d>
                      <m:r>
                        <a:rPr kumimoji="1" lang="en-US" altLang="ja-JP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1" lang="ja-JP" altLang="en-US" sz="2800" b="0" i="0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ja-JP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altLang="ja-JP" sz="28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𝐒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ja-JP" altLang="en-US" sz="2800" dirty="0"/>
                            <m:t> </m:t>
                          </m:r>
                        </m:e>
                        <m:sup>
                          <m:r>
                            <a:rPr kumimoji="1" lang="en-US" altLang="ja-JP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ja-JP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ja-JP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ja-JP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altLang="ja-JP" sz="2800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𝐒</m:t>
                                  </m:r>
                                  <m:r>
                                    <a:rPr lang="en-US" altLang="ja-JP" sz="2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ja-JP" sz="2800" b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𝐏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79" y="1240615"/>
                <a:ext cx="4520084" cy="86177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5906242" y="2770535"/>
                <a:ext cx="19599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Identity</m:t>
                      </m:r>
                      <m: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000" b="0" i="0" smtClean="0">
                          <a:latin typeface="Cambria Math" panose="02040503050406030204" pitchFamily="18" charset="0"/>
                        </a:rPr>
                        <m:t>matrix</m:t>
                      </m:r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242" y="2770535"/>
                <a:ext cx="1959960" cy="307777"/>
              </a:xfrm>
              <a:prstGeom prst="rect">
                <a:avLst/>
              </a:prstGeom>
              <a:blipFill rotWithShape="0">
                <a:blip r:embed="rId10"/>
                <a:stretch>
                  <a:fillRect l="-1246" r="-1246" b="-33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364900" y="3062244"/>
                <a:ext cx="383605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dirty="0" smtClean="0"/>
                  <a:t>Series expansion with minimum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ja-JP" dirty="0" smtClean="0"/>
                  <a:t>   [2]</a:t>
                </a:r>
                <a:r>
                  <a:rPr lang="ja-JP" altLang="en-US" dirty="0" smtClean="0"/>
                  <a:t> 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900" y="3062244"/>
                <a:ext cx="3836050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1268" t="-6349" b="-22222"/>
                </a:stretch>
              </a:blipFill>
              <a:ln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9756576" y="3423916"/>
            <a:ext cx="5539178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First application for 3D reconstruction with plasmas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815456" y="98874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000" dirty="0" smtClean="0">
                <a:latin typeface="Century" panose="02040604050505020304" pitchFamily="18" charset="0"/>
              </a:rPr>
              <a:t>H:Projection matrix</a:t>
            </a:r>
            <a:endParaRPr lang="en-US" altLang="ja-JP" sz="2000" dirty="0">
              <a:latin typeface="Century" panose="02040604050505020304" pitchFamily="18" charset="0"/>
            </a:endParaRPr>
          </a:p>
          <a:p>
            <a:r>
              <a:rPr lang="en-US" altLang="ja-JP" sz="400" b="1" dirty="0">
                <a:latin typeface="Century" panose="02040604050505020304" pitchFamily="18" charset="0"/>
              </a:rPr>
              <a:t>.</a:t>
            </a:r>
            <a:endParaRPr lang="en-US" altLang="ja-JP" sz="2800" b="1" dirty="0">
              <a:latin typeface="Century" panose="02040604050505020304" pitchFamily="18" charset="0"/>
            </a:endParaRPr>
          </a:p>
          <a:p>
            <a:r>
              <a:rPr lang="en-US" altLang="ja-JP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P</a:t>
            </a:r>
            <a:r>
              <a:rPr lang="en-US" altLang="ja-JP" sz="2000" dirty="0">
                <a:latin typeface="Century" panose="02040604050505020304" pitchFamily="18" charset="0"/>
              </a:rPr>
              <a:t>: IRVB </a:t>
            </a:r>
            <a:r>
              <a:rPr lang="en-US" altLang="ja-JP" sz="2000" dirty="0" smtClean="0">
                <a:latin typeface="Century" panose="02040604050505020304" pitchFamily="18" charset="0"/>
              </a:rPr>
              <a:t>data</a:t>
            </a:r>
            <a:endParaRPr lang="en-US" altLang="ja-JP" sz="2000" dirty="0">
              <a:latin typeface="Century" panose="02040604050505020304" pitchFamily="18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Century" panose="02040604050505020304" pitchFamily="18" charset="0"/>
              </a:rPr>
              <a:t>S</a:t>
            </a:r>
            <a:r>
              <a:rPr lang="en-US" altLang="ja-JP" sz="2000" dirty="0">
                <a:latin typeface="Century" panose="02040604050505020304" pitchFamily="18" charset="0"/>
              </a:rPr>
              <a:t>:3D radiation profile </a:t>
            </a:r>
            <a:endParaRPr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31459" y="6317657"/>
            <a:ext cx="71464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entury" panose="02040604050505020304" pitchFamily="18" charset="0"/>
              </a:rPr>
              <a:t>[2]N</a:t>
            </a:r>
            <a:r>
              <a:rPr lang="en-US" altLang="ja-JP" sz="1400" dirty="0">
                <a:latin typeface="Century" panose="02040604050505020304" pitchFamily="18" charset="0"/>
              </a:rPr>
              <a:t>. </a:t>
            </a:r>
            <a:r>
              <a:rPr lang="en-US" altLang="ja-JP" sz="1400" dirty="0" err="1">
                <a:latin typeface="Century" panose="02040604050505020304" pitchFamily="18" charset="0"/>
              </a:rPr>
              <a:t>Iwama</a:t>
            </a:r>
            <a:r>
              <a:rPr lang="en-US" altLang="ja-JP" sz="1400" dirty="0">
                <a:latin typeface="Century" panose="02040604050505020304" pitchFamily="18" charset="0"/>
              </a:rPr>
              <a:t> </a:t>
            </a:r>
            <a:r>
              <a:rPr lang="en-US" altLang="ja-JP" sz="1400" i="1" dirty="0">
                <a:latin typeface="Century" panose="02040604050505020304" pitchFamily="18" charset="0"/>
              </a:rPr>
              <a:t>et al</a:t>
            </a:r>
            <a:r>
              <a:rPr lang="en-US" altLang="ja-JP" sz="1400" dirty="0" smtClean="0">
                <a:latin typeface="Century" panose="02040604050505020304" pitchFamily="18" charset="0"/>
              </a:rPr>
              <a:t>., </a:t>
            </a:r>
            <a:r>
              <a:rPr lang="en-US" altLang="ja-JP" sz="1400" dirty="0">
                <a:latin typeface="Century" panose="02040604050505020304" pitchFamily="18" charset="0"/>
              </a:rPr>
              <a:t>J. Plasma </a:t>
            </a:r>
            <a:r>
              <a:rPr lang="en-US" altLang="ja-JP" sz="1400" dirty="0" smtClean="0">
                <a:latin typeface="Century" panose="02040604050505020304" pitchFamily="18" charset="0"/>
              </a:rPr>
              <a:t>Fusion </a:t>
            </a:r>
            <a:r>
              <a:rPr lang="en-US" altLang="ja-JP" sz="1400" dirty="0">
                <a:latin typeface="Century" panose="02040604050505020304" pitchFamily="18" charset="0"/>
              </a:rPr>
              <a:t>Res. </a:t>
            </a:r>
            <a:r>
              <a:rPr lang="en-US" altLang="ja-JP" sz="1400" b="1" dirty="0">
                <a:latin typeface="Century" panose="02040604050505020304" pitchFamily="18" charset="0"/>
              </a:rPr>
              <a:t>82</a:t>
            </a:r>
            <a:r>
              <a:rPr lang="en-US" altLang="ja-JP" sz="1400" dirty="0">
                <a:latin typeface="Century" panose="02040604050505020304" pitchFamily="18" charset="0"/>
              </a:rPr>
              <a:t> (7), </a:t>
            </a:r>
            <a:r>
              <a:rPr lang="en-US" altLang="ja-JP" sz="1400" dirty="0" smtClean="0">
                <a:latin typeface="Century" panose="02040604050505020304" pitchFamily="18" charset="0"/>
              </a:rPr>
              <a:t>399 (</a:t>
            </a:r>
            <a:r>
              <a:rPr lang="en-US" altLang="ja-JP" sz="1400" dirty="0">
                <a:latin typeface="Century" panose="02040604050505020304" pitchFamily="18" charset="0"/>
              </a:rPr>
              <a:t>2006)</a:t>
            </a:r>
            <a:endParaRPr lang="ja-JP" altLang="en-US" sz="1400" dirty="0">
              <a:latin typeface="Century" panose="020406040505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/>
              <p:cNvSpPr/>
              <p:nvPr/>
            </p:nvSpPr>
            <p:spPr>
              <a:xfrm>
                <a:off x="5859248" y="2342914"/>
                <a:ext cx="308167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ja-JP" altLang="en-US" sz="2000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altLang="ja-JP" sz="2000" dirty="0" smtClean="0"/>
                  <a:t>: Regularization parameter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7" name="正方形/長方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248" y="2342914"/>
                <a:ext cx="3081677" cy="400110"/>
              </a:xfrm>
              <a:prstGeom prst="rect">
                <a:avLst/>
              </a:prstGeom>
              <a:blipFill rotWithShape="0">
                <a:blip r:embed="rId12"/>
                <a:stretch>
                  <a:fillRect t="-7576" r="-1581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</p:spTree>
    <p:extLst>
      <p:ext uri="{BB962C8B-B14F-4D97-AF65-F5344CB8AC3E}">
        <p14:creationId xmlns:p14="http://schemas.microsoft.com/office/powerpoint/2010/main" val="81816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-1" y="0"/>
            <a:ext cx="954055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Century" panose="02040604050505020304" pitchFamily="18" charset="0"/>
              </a:rPr>
              <a:t>EXP reconstruction</a:t>
            </a:r>
            <a:r>
              <a:rPr kumimoji="1" lang="en-US" altLang="ja-JP" sz="2800" dirty="0" smtClean="0">
                <a:latin typeface="Century" panose="02040604050505020304" pitchFamily="18" charset="0"/>
              </a:rPr>
              <a:t> shows reasonable structure</a:t>
            </a:r>
            <a:endParaRPr kumimoji="1" lang="ja-JP" altLang="en-US" sz="2800" dirty="0">
              <a:latin typeface="Century" panose="020406040505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" t="-23" r="82504" b="71601"/>
          <a:stretch/>
        </p:blipFill>
        <p:spPr>
          <a:xfrm>
            <a:off x="5273224" y="1448253"/>
            <a:ext cx="1780604" cy="178060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36877" y="576815"/>
            <a:ext cx="5080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 dirty="0" smtClean="0"/>
              <a:t>Before</a:t>
            </a:r>
            <a:r>
              <a:rPr lang="en-US" altLang="ja-JP" sz="2000" dirty="0" smtClean="0"/>
              <a:t> radiation collapse (#121787 6.1s)</a:t>
            </a:r>
            <a:endParaRPr lang="ja-JP" altLang="en-US" sz="2000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15" y="1279579"/>
            <a:ext cx="2589837" cy="2411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846472" y="931838"/>
                <a:ext cx="33813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 smtClean="0"/>
                  <a:t>Experimental (6-T IRVB) </a:t>
                </a:r>
                <a:r>
                  <a:rPr lang="en-US" altLang="ja-JP" sz="2000" dirty="0" smtClean="0">
                    <a:solidFill>
                      <a:srgbClr val="00B050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altLang="ja-JP" sz="2000" i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72" y="931838"/>
                <a:ext cx="3381335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1982" t="-9231" b="-276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/>
          <p:cNvSpPr txBox="1"/>
          <p:nvPr/>
        </p:nvSpPr>
        <p:spPr>
          <a:xfrm>
            <a:off x="5218154" y="917186"/>
            <a:ext cx="2015347" cy="42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Reconstructed</a:t>
            </a:r>
            <a:endParaRPr lang="ja-JP" altLang="en-US" sz="2000" dirty="0"/>
          </a:p>
        </p:txBody>
      </p:sp>
      <p:sp>
        <p:nvSpPr>
          <p:cNvPr id="20" name="右矢印 19"/>
          <p:cNvSpPr/>
          <p:nvPr/>
        </p:nvSpPr>
        <p:spPr>
          <a:xfrm>
            <a:off x="4258197" y="2016459"/>
            <a:ext cx="435511" cy="60924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40907" y="1479302"/>
            <a:ext cx="854785" cy="304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dirty="0" smtClean="0"/>
              <a:t>Φ</a:t>
            </a:r>
            <a:r>
              <a:rPr kumimoji="1" lang="en-US" altLang="ja-JP" sz="1200" dirty="0" smtClean="0">
                <a:latin typeface="Symbol" pitchFamily="18" charset="2"/>
              </a:rPr>
              <a:t>=0.5</a:t>
            </a:r>
            <a:endParaRPr kumimoji="1" lang="ja-JP" altLang="en-US" sz="1200" dirty="0">
              <a:latin typeface="Symbol" pitchFamily="18" charset="2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966665" y="3235015"/>
            <a:ext cx="2518324" cy="459687"/>
            <a:chOff x="4007443" y="3237462"/>
            <a:chExt cx="3881775" cy="708568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990"/>
            <a:stretch/>
          </p:blipFill>
          <p:spPr>
            <a:xfrm>
              <a:off x="4007443" y="3237462"/>
              <a:ext cx="3881775" cy="429052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4261724" y="3560223"/>
              <a:ext cx="3577719" cy="3858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altLang="ja-JP" sz="1100" i="1" dirty="0" smtClean="0">
                  <a:solidFill>
                    <a:srgbClr val="002060"/>
                  </a:solidFill>
                </a:rPr>
                <a:t>Radiation power density (W/cm</a:t>
              </a:r>
              <a:r>
                <a:rPr lang="en-US" altLang="ja-JP" sz="1100" i="1" baseline="30000" dirty="0">
                  <a:solidFill>
                    <a:srgbClr val="002060"/>
                  </a:solidFill>
                </a:rPr>
                <a:t>3</a:t>
              </a:r>
              <a:r>
                <a:rPr lang="en-US" altLang="ja-JP" sz="1100" i="1" dirty="0" smtClean="0">
                  <a:solidFill>
                    <a:srgbClr val="002060"/>
                  </a:solidFill>
                </a:rPr>
                <a:t>)</a:t>
              </a:r>
              <a:endParaRPr kumimoji="1" lang="ja-JP" altLang="en-US" sz="1100" i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" r="82504" b="71578"/>
          <a:stretch/>
        </p:blipFill>
        <p:spPr>
          <a:xfrm>
            <a:off x="5293133" y="4554828"/>
            <a:ext cx="1756155" cy="175615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193100" y="4022521"/>
            <a:ext cx="1931492" cy="42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Reconstructed</a:t>
            </a:r>
            <a:endParaRPr lang="ja-JP" altLang="en-US" sz="2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36" y="4412855"/>
            <a:ext cx="2538762" cy="2445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846472" y="4043706"/>
                <a:ext cx="33349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 smtClean="0"/>
                  <a:t>Experimental (6-T IRVB) </a:t>
                </a:r>
                <a:r>
                  <a:rPr lang="en-US" altLang="ja-JP" sz="2000" dirty="0" smtClean="0">
                    <a:solidFill>
                      <a:srgbClr val="00B050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altLang="ja-JP" sz="2000" i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472" y="4043706"/>
                <a:ext cx="3334906" cy="400110"/>
              </a:xfrm>
              <a:prstGeom prst="rect">
                <a:avLst/>
              </a:prstGeom>
              <a:blipFill rotWithShape="0">
                <a:blip r:embed="rId8"/>
                <a:stretch>
                  <a:fillRect l="-2011" t="-7576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正方形/長方形 14"/>
          <p:cNvSpPr/>
          <p:nvPr/>
        </p:nvSpPr>
        <p:spPr>
          <a:xfrm>
            <a:off x="236877" y="3667166"/>
            <a:ext cx="4218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u="sng" dirty="0" smtClean="0"/>
              <a:t>After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radiation </a:t>
            </a:r>
            <a:r>
              <a:rPr lang="en-US" altLang="ja-JP" sz="2000" dirty="0" smtClean="0"/>
              <a:t>collapse (#</a:t>
            </a:r>
            <a:r>
              <a:rPr lang="en-US" altLang="ja-JP" sz="2000" dirty="0"/>
              <a:t>121787 </a:t>
            </a:r>
            <a:r>
              <a:rPr lang="en-US" altLang="ja-JP" sz="2000" dirty="0" smtClean="0"/>
              <a:t>6.6s</a:t>
            </a:r>
            <a:r>
              <a:rPr lang="en-US" altLang="ja-JP" sz="2000" dirty="0"/>
              <a:t>)</a:t>
            </a:r>
            <a:endParaRPr lang="ja-JP" altLang="en-US" sz="2000" dirty="0"/>
          </a:p>
        </p:txBody>
      </p:sp>
      <p:sp>
        <p:nvSpPr>
          <p:cNvPr id="21" name="右矢印 20"/>
          <p:cNvSpPr/>
          <p:nvPr/>
        </p:nvSpPr>
        <p:spPr>
          <a:xfrm>
            <a:off x="4219400" y="5153127"/>
            <a:ext cx="471059" cy="60087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247275" y="4599576"/>
            <a:ext cx="843048" cy="300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l-GR" altLang="ja-JP" sz="1200" dirty="0" smtClean="0"/>
              <a:t>Φ</a:t>
            </a:r>
            <a:r>
              <a:rPr kumimoji="1" lang="en-US" altLang="ja-JP" sz="1200" dirty="0" smtClean="0">
                <a:latin typeface="Symbol" pitchFamily="18" charset="2"/>
              </a:rPr>
              <a:t>=0.5</a:t>
            </a:r>
            <a:endParaRPr kumimoji="1" lang="ja-JP" altLang="en-US" sz="1200" dirty="0">
              <a:latin typeface="Symbol" pitchFamily="18" charset="2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898436" y="6335236"/>
            <a:ext cx="2586553" cy="492493"/>
            <a:chOff x="3947841" y="6298332"/>
            <a:chExt cx="3966900" cy="755318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537"/>
            <a:stretch/>
          </p:blipFill>
          <p:spPr>
            <a:xfrm>
              <a:off x="3947841" y="6298332"/>
              <a:ext cx="3941377" cy="472848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4231020" y="6660893"/>
              <a:ext cx="3683721" cy="3927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en-US" altLang="ja-JP" sz="1100" i="1" dirty="0" smtClean="0">
                  <a:solidFill>
                    <a:srgbClr val="002060"/>
                  </a:solidFill>
                </a:rPr>
                <a:t>Radiation power density (W/cm</a:t>
              </a:r>
              <a:r>
                <a:rPr lang="en-US" altLang="ja-JP" sz="1100" i="1" baseline="30000" dirty="0">
                  <a:solidFill>
                    <a:srgbClr val="002060"/>
                  </a:solidFill>
                </a:rPr>
                <a:t>3</a:t>
              </a:r>
              <a:r>
                <a:rPr lang="en-US" altLang="ja-JP" sz="1100" i="1" dirty="0" smtClean="0">
                  <a:solidFill>
                    <a:srgbClr val="002060"/>
                  </a:solidFill>
                </a:rPr>
                <a:t>)</a:t>
              </a:r>
              <a:endParaRPr kumimoji="1" lang="ja-JP" altLang="en-US" sz="1100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5" name="正方形/長方形 24"/>
          <p:cNvSpPr/>
          <p:nvPr/>
        </p:nvSpPr>
        <p:spPr>
          <a:xfrm>
            <a:off x="7484989" y="2010705"/>
            <a:ext cx="1486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Edge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7491617" y="5144845"/>
            <a:ext cx="1486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/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21317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493" y="1398116"/>
            <a:ext cx="2884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#121787 </a:t>
            </a:r>
            <a:r>
              <a:rPr lang="en-US" altLang="ja-JP" sz="2400" dirty="0" err="1" smtClean="0"/>
              <a:t>Rax</a:t>
            </a:r>
            <a:r>
              <a:rPr lang="en-US" altLang="ja-JP" sz="2400" dirty="0" smtClean="0"/>
              <a:t>=3.9m</a:t>
            </a:r>
            <a:endParaRPr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" y="0"/>
            <a:ext cx="925252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Century" panose="02040604050505020304" pitchFamily="18" charset="0"/>
              </a:rPr>
              <a:t>Time evolution of 3D structure in radiation collapse discharge</a:t>
            </a:r>
            <a:endParaRPr lang="en-US" altLang="ja-JP" sz="2400" dirty="0">
              <a:latin typeface="Century" panose="02040604050505020304" pitchFamily="18" charset="0"/>
            </a:endParaRPr>
          </a:p>
        </p:txBody>
      </p:sp>
      <p:sp>
        <p:nvSpPr>
          <p:cNvPr id="11" name="右矢印 10"/>
          <p:cNvSpPr/>
          <p:nvPr/>
        </p:nvSpPr>
        <p:spPr>
          <a:xfrm>
            <a:off x="3074504" y="5113972"/>
            <a:ext cx="2969383" cy="755095"/>
          </a:xfrm>
          <a:prstGeom prst="rightArrow">
            <a:avLst>
              <a:gd name="adj1" fmla="val 50000"/>
              <a:gd name="adj2" fmla="val 79836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264" y="775382"/>
            <a:ext cx="2794635" cy="294465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264" y="3828208"/>
            <a:ext cx="2794635" cy="294465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292106" y="86834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Top view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54503" y="3828208"/>
            <a:ext cx="200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</a:rPr>
              <a:t>Obliquely </a:t>
            </a:r>
            <a:r>
              <a:rPr kumimoji="1" lang="en-US" altLang="ja-JP" dirty="0" smtClean="0">
                <a:solidFill>
                  <a:schemeClr val="bg1"/>
                </a:solidFill>
              </a:rPr>
              <a:t>view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32944" y="5088761"/>
            <a:ext cx="3463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3D plot </a:t>
            </a:r>
          </a:p>
          <a:p>
            <a:pPr algn="ctr"/>
            <a:r>
              <a:rPr lang="en-US" altLang="ja-JP" sz="2400" dirty="0" smtClean="0"/>
              <a:t>(18</a:t>
            </a:r>
            <a:r>
              <a:rPr lang="en-US" altLang="ja-JP" sz="2400" baseline="30000" dirty="0" smtClean="0">
                <a:sym typeface="Symbol" panose="05050102010706020507" pitchFamily="18" charset="2"/>
              </a:rPr>
              <a:t></a:t>
            </a:r>
            <a:r>
              <a:rPr lang="en-US" altLang="ja-JP" sz="2400" dirty="0" smtClean="0"/>
              <a:t> x 20 = 360</a:t>
            </a:r>
            <a:r>
              <a:rPr lang="en-US" altLang="ja-JP" sz="2400" dirty="0" smtClean="0">
                <a:sym typeface="Symbol" panose="05050102010706020507" pitchFamily="18" charset="2"/>
              </a:rPr>
              <a:t></a:t>
            </a:r>
            <a:r>
              <a:rPr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815027"/>
            <a:ext cx="5817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Reconstruction using </a:t>
            </a:r>
            <a:r>
              <a:rPr lang="en-US" altLang="ja-JP" sz="2400" dirty="0" err="1" smtClean="0"/>
              <a:t>Tikhonov</a:t>
            </a:r>
            <a:r>
              <a:rPr lang="en-US" altLang="ja-JP" sz="2400" dirty="0" smtClean="0"/>
              <a:t> regularization</a:t>
            </a:r>
            <a:endParaRPr kumimoji="1" lang="ja-JP" altLang="en-US" sz="2400" dirty="0"/>
          </a:p>
        </p:txBody>
      </p:sp>
      <p:cxnSp>
        <p:nvCxnSpPr>
          <p:cNvPr id="15" name="直線コネクタ 14"/>
          <p:cNvCxnSpPr/>
          <p:nvPr/>
        </p:nvCxnSpPr>
        <p:spPr>
          <a:xfrm flipH="1" flipV="1">
            <a:off x="6292107" y="2210930"/>
            <a:ext cx="1302474" cy="86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rot="-1080000" flipH="1" flipV="1">
            <a:off x="6308995" y="2411765"/>
            <a:ext cx="1302474" cy="86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円弧 17"/>
          <p:cNvSpPr/>
          <p:nvPr/>
        </p:nvSpPr>
        <p:spPr>
          <a:xfrm>
            <a:off x="6398540" y="1923573"/>
            <a:ext cx="914400" cy="914400"/>
          </a:xfrm>
          <a:prstGeom prst="arc">
            <a:avLst>
              <a:gd name="adj1" fmla="val 9417958"/>
              <a:gd name="adj2" fmla="val 1216083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6" name="グループ化 15"/>
          <p:cNvGrpSpPr/>
          <p:nvPr/>
        </p:nvGrpSpPr>
        <p:grpSpPr>
          <a:xfrm>
            <a:off x="119099" y="1908823"/>
            <a:ext cx="6054226" cy="2853972"/>
            <a:chOff x="-26673" y="1908823"/>
            <a:chExt cx="4544978" cy="2142510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6" b="62693"/>
            <a:stretch/>
          </p:blipFill>
          <p:spPr>
            <a:xfrm>
              <a:off x="-26673" y="1908823"/>
              <a:ext cx="4544978" cy="21425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テキスト ボックス 13"/>
                <p:cNvSpPr txBox="1"/>
                <p:nvPr/>
              </p:nvSpPr>
              <p:spPr>
                <a:xfrm>
                  <a:off x="-7803" y="1912253"/>
                  <a:ext cx="294831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0.5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4" name="テキスト ボックス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803" y="1912253"/>
                  <a:ext cx="294831" cy="18484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2500" r="-10938" b="-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740342" y="1912253"/>
                  <a:ext cx="294831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1.5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9" name="テキスト ボックス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342" y="1912253"/>
                  <a:ext cx="294831" cy="18484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0769" r="-10769" b="-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1475489" y="1912253"/>
                  <a:ext cx="294831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2.5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20" name="テキスト ボックス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5489" y="1912253"/>
                  <a:ext cx="294831" cy="184841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2500" r="-10938" b="-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2238906" y="1912253"/>
                  <a:ext cx="294831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21" name="テキスト ボックス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8906" y="1912253"/>
                  <a:ext cx="294831" cy="184841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2500" r="-10938" b="-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2975415" y="1912253"/>
                  <a:ext cx="294831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4.5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22" name="テキスト ボックス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5415" y="1912253"/>
                  <a:ext cx="294831" cy="18484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2500" r="-10938" b="-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/>
                <p:cNvSpPr txBox="1"/>
                <p:nvPr/>
              </p:nvSpPr>
              <p:spPr>
                <a:xfrm>
                  <a:off x="3684370" y="1912253"/>
                  <a:ext cx="294831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600" i="1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23" name="テキスト ボックス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4370" y="1912253"/>
                  <a:ext cx="294831" cy="18484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308" r="-10769" b="-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/>
                <p:cNvSpPr txBox="1"/>
                <p:nvPr/>
              </p:nvSpPr>
              <p:spPr>
                <a:xfrm>
                  <a:off x="-7803" y="2687240"/>
                  <a:ext cx="294831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6.5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24" name="テキスト ボックス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803" y="2687240"/>
                  <a:ext cx="294831" cy="18484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2500" r="-10938" b="-487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740342" y="2687240"/>
                  <a:ext cx="294831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7.5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25" name="テキスト ボックス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342" y="2687240"/>
                  <a:ext cx="294831" cy="18484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0769" r="-10769" b="-487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テキスト ボックス 25"/>
                <p:cNvSpPr txBox="1"/>
                <p:nvPr/>
              </p:nvSpPr>
              <p:spPr>
                <a:xfrm>
                  <a:off x="1475489" y="2687240"/>
                  <a:ext cx="294831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8.5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26" name="テキスト ボックス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5489" y="2687240"/>
                  <a:ext cx="294831" cy="18484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2500" r="-10938" b="-487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2238906" y="2687240"/>
                  <a:ext cx="294831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9.5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27" name="テキスト ボックス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8906" y="2687240"/>
                  <a:ext cx="294831" cy="184841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2500" r="-10938" b="-487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2975415" y="2687240"/>
                  <a:ext cx="380272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10.5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28" name="テキスト ボックス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5415" y="2687240"/>
                  <a:ext cx="380272" cy="184841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9639" r="-7229" b="-487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テキスト ボックス 28"/>
                <p:cNvSpPr txBox="1"/>
                <p:nvPr/>
              </p:nvSpPr>
              <p:spPr>
                <a:xfrm>
                  <a:off x="3684370" y="2687240"/>
                  <a:ext cx="380272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29" name="テキスト ボックス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4370" y="2687240"/>
                  <a:ext cx="380272" cy="184841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8333" r="-7143" b="-487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テキスト ボックス 29"/>
                <p:cNvSpPr txBox="1"/>
                <p:nvPr/>
              </p:nvSpPr>
              <p:spPr>
                <a:xfrm>
                  <a:off x="-7803" y="3349410"/>
                  <a:ext cx="380272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12.5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30" name="テキスト ボックス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803" y="3349410"/>
                  <a:ext cx="380272" cy="184841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9639" r="-7229" b="-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テキスト ボックス 30"/>
                <p:cNvSpPr txBox="1"/>
                <p:nvPr/>
              </p:nvSpPr>
              <p:spPr>
                <a:xfrm>
                  <a:off x="740342" y="3349410"/>
                  <a:ext cx="380272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13.5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31" name="テキスト ボックス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342" y="3349410"/>
                  <a:ext cx="380272" cy="184841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8434" r="-8434" b="-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テキスト ボックス 31"/>
                <p:cNvSpPr txBox="1"/>
                <p:nvPr/>
              </p:nvSpPr>
              <p:spPr>
                <a:xfrm>
                  <a:off x="1475489" y="3349410"/>
                  <a:ext cx="380272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14.5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32" name="テキスト ボックス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5489" y="3349410"/>
                  <a:ext cx="380272" cy="184841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9639" r="-7229" b="-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テキスト ボックス 32"/>
                <p:cNvSpPr txBox="1"/>
                <p:nvPr/>
              </p:nvSpPr>
              <p:spPr>
                <a:xfrm>
                  <a:off x="2238906" y="3349410"/>
                  <a:ext cx="380272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15.5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33" name="テキスト ボックス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8906" y="3349410"/>
                  <a:ext cx="380272" cy="184841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l="-9639" r="-7229" b="-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テキスト ボックス 33"/>
                <p:cNvSpPr txBox="1"/>
                <p:nvPr/>
              </p:nvSpPr>
              <p:spPr>
                <a:xfrm>
                  <a:off x="2975415" y="3349410"/>
                  <a:ext cx="380272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16.5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34" name="テキスト ボックス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5415" y="3349410"/>
                  <a:ext cx="380272" cy="184841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9639" r="-7229" b="-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テキスト ボックス 34"/>
                <p:cNvSpPr txBox="1"/>
                <p:nvPr/>
              </p:nvSpPr>
              <p:spPr>
                <a:xfrm>
                  <a:off x="3684370" y="3349410"/>
                  <a:ext cx="380272" cy="1848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16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35" name="テキスト ボックス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4370" y="3349410"/>
                  <a:ext cx="380272" cy="184841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l="-8333" r="-7143" b="-75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日付プレースホルダ 3"/>
          <p:cNvSpPr txBox="1">
            <a:spLocks noGrp="1"/>
          </p:cNvSpPr>
          <p:nvPr/>
        </p:nvSpPr>
        <p:spPr bwMode="auto">
          <a:xfrm>
            <a:off x="1588" y="6623050"/>
            <a:ext cx="83153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ja-JP" sz="1000">
                <a:latin typeface="Times New Roman" panose="02020603050405020304" pitchFamily="18" charset="0"/>
              </a:rPr>
              <a:t>4-6 Mar. 2015</a:t>
            </a:r>
            <a:r>
              <a:rPr lang="ja-JP" altLang="pt-BR" sz="1000">
                <a:latin typeface="Times New Roman" panose="02020603050405020304" pitchFamily="18" charset="0"/>
              </a:rPr>
              <a:t>　第</a:t>
            </a:r>
            <a:r>
              <a:rPr lang="pt-BR" altLang="ja-JP" sz="1000">
                <a:latin typeface="Times New Roman" panose="02020603050405020304" pitchFamily="18" charset="0"/>
              </a:rPr>
              <a:t>18</a:t>
            </a:r>
            <a:r>
              <a:rPr lang="ja-JP" altLang="pt-BR" sz="1000">
                <a:latin typeface="Times New Roman" panose="02020603050405020304" pitchFamily="18" charset="0"/>
              </a:rPr>
              <a:t>回若手科学者によるプラズマ研究会　</a:t>
            </a:r>
            <a:r>
              <a:rPr lang="pt-BR" altLang="ja-JP" sz="1000">
                <a:latin typeface="Times New Roman" panose="02020603050405020304" pitchFamily="18" charset="0"/>
              </a:rPr>
              <a:t>@</a:t>
            </a:r>
            <a:r>
              <a:rPr lang="ja-JP" altLang="pt-BR" sz="1000">
                <a:latin typeface="Times New Roman" panose="02020603050405020304" pitchFamily="18" charset="0"/>
              </a:rPr>
              <a:t>日本原子力研究開発機構　那珂核融合研究所</a:t>
            </a:r>
          </a:p>
        </p:txBody>
      </p:sp>
    </p:spTree>
    <p:extLst>
      <p:ext uri="{BB962C8B-B14F-4D97-AF65-F5344CB8AC3E}">
        <p14:creationId xmlns:p14="http://schemas.microsoft.com/office/powerpoint/2010/main" val="5327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5755</TotalTime>
  <Words>1104</Words>
  <Application>Microsoft Office PowerPoint</Application>
  <PresentationFormat>画面に合わせる (4:3)</PresentationFormat>
  <Paragraphs>327</Paragraphs>
  <Slides>30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43" baseType="lpstr">
      <vt:lpstr>ＭＳ Ｐゴシック</vt:lpstr>
      <vt:lpstr>ＭＳ Ｐゴシック</vt:lpstr>
      <vt:lpstr>ＭＳ 明朝</vt:lpstr>
      <vt:lpstr>NimbusRomNo9L-Regu</vt:lpstr>
      <vt:lpstr>Arial</vt:lpstr>
      <vt:lpstr>Calibri</vt:lpstr>
      <vt:lpstr>Calibri Light</vt:lpstr>
      <vt:lpstr>Cambria Math</vt:lpstr>
      <vt:lpstr>Century</vt:lpstr>
      <vt:lpstr>Symbol</vt:lpstr>
      <vt:lpstr>Times New Roman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佐野</dc:creator>
  <cp:lastModifiedBy>佐野</cp:lastModifiedBy>
  <cp:revision>58</cp:revision>
  <dcterms:created xsi:type="dcterms:W3CDTF">2015-02-20T02:37:37Z</dcterms:created>
  <dcterms:modified xsi:type="dcterms:W3CDTF">2015-03-03T10:15:17Z</dcterms:modified>
</cp:coreProperties>
</file>