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8" r:id="rId2"/>
    <p:sldId id="275" r:id="rId3"/>
    <p:sldId id="276" r:id="rId4"/>
    <p:sldId id="301" r:id="rId5"/>
    <p:sldId id="290" r:id="rId6"/>
    <p:sldId id="277" r:id="rId7"/>
    <p:sldId id="291" r:id="rId8"/>
    <p:sldId id="292" r:id="rId9"/>
    <p:sldId id="306" r:id="rId10"/>
    <p:sldId id="293" r:id="rId11"/>
    <p:sldId id="257" r:id="rId12"/>
    <p:sldId id="308" r:id="rId13"/>
    <p:sldId id="295" r:id="rId14"/>
    <p:sldId id="280" r:id="rId15"/>
    <p:sldId id="302" r:id="rId16"/>
    <p:sldId id="326" r:id="rId17"/>
    <p:sldId id="263" r:id="rId18"/>
    <p:sldId id="303" r:id="rId19"/>
    <p:sldId id="287" r:id="rId20"/>
    <p:sldId id="261" r:id="rId21"/>
    <p:sldId id="309" r:id="rId22"/>
    <p:sldId id="313" r:id="rId23"/>
    <p:sldId id="327" r:id="rId24"/>
    <p:sldId id="323" r:id="rId25"/>
    <p:sldId id="282" r:id="rId26"/>
    <p:sldId id="299" r:id="rId2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108" autoAdjust="0"/>
  </p:normalViewPr>
  <p:slideViewPr>
    <p:cSldViewPr>
      <p:cViewPr>
        <p:scale>
          <a:sx n="60" d="100"/>
          <a:sy n="60" d="100"/>
        </p:scale>
        <p:origin x="-1656"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003696C-A218-4BFD-9AF8-A3F35C1CB978}" type="datetimeFigureOut">
              <a:rPr kumimoji="1" lang="ja-JP" altLang="en-US" smtClean="0"/>
              <a:t>2015/3/4</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1DB755A-447D-4EAF-A9A8-BF87DDD77E8A}" type="slidenum">
              <a:rPr kumimoji="1" lang="ja-JP" altLang="en-US" smtClean="0"/>
              <a:t>‹#›</a:t>
            </a:fld>
            <a:endParaRPr kumimoji="1" lang="ja-JP" altLang="en-US"/>
          </a:p>
        </p:txBody>
      </p:sp>
    </p:spTree>
    <p:extLst>
      <p:ext uri="{BB962C8B-B14F-4D97-AF65-F5344CB8AC3E}">
        <p14:creationId xmlns:p14="http://schemas.microsoft.com/office/powerpoint/2010/main" val="162472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30D69E-9445-47D1-9549-6D8F6D4E42C1}" type="datetimeFigureOut">
              <a:rPr kumimoji="1" lang="ja-JP" altLang="en-US" smtClean="0"/>
              <a:t>2015/3/4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D3F6DB8-4BE5-4019-A4A4-4758D85D1742}" type="slidenum">
              <a:rPr kumimoji="1" lang="ja-JP" altLang="en-US" smtClean="0"/>
              <a:t>‹#›</a:t>
            </a:fld>
            <a:endParaRPr kumimoji="1" lang="ja-JP" altLang="en-US"/>
          </a:p>
        </p:txBody>
      </p:sp>
    </p:spTree>
    <p:extLst>
      <p:ext uri="{BB962C8B-B14F-4D97-AF65-F5344CB8AC3E}">
        <p14:creationId xmlns:p14="http://schemas.microsoft.com/office/powerpoint/2010/main" val="36524829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3F6DB8-4BE5-4019-A4A4-4758D85D1742}" type="slidenum">
              <a:rPr kumimoji="1" lang="ja-JP" altLang="en-US" smtClean="0"/>
              <a:t>4</a:t>
            </a:fld>
            <a:endParaRPr kumimoji="1" lang="ja-JP" altLang="en-US"/>
          </a:p>
        </p:txBody>
      </p:sp>
    </p:spTree>
    <p:extLst>
      <p:ext uri="{BB962C8B-B14F-4D97-AF65-F5344CB8AC3E}">
        <p14:creationId xmlns:p14="http://schemas.microsoft.com/office/powerpoint/2010/main" val="385135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実験データを取得する前に，タングステンサンプルの各温度領域におけるに</a:t>
            </a:r>
            <a:r>
              <a:rPr kumimoji="1" lang="en-US" altLang="ja-JP" dirty="0" smtClean="0"/>
              <a:t>PDA</a:t>
            </a:r>
            <a:r>
              <a:rPr kumimoji="1" lang="ja-JP" altLang="en-US" dirty="0" smtClean="0"/>
              <a:t>出力値の見積を行った</a:t>
            </a:r>
            <a:endParaRPr kumimoji="1" lang="ja-JP" altLang="en-US" dirty="0"/>
          </a:p>
        </p:txBody>
      </p:sp>
      <p:sp>
        <p:nvSpPr>
          <p:cNvPr id="4" name="スライド番号プレースホルダー 3"/>
          <p:cNvSpPr>
            <a:spLocks noGrp="1"/>
          </p:cNvSpPr>
          <p:nvPr>
            <p:ph type="sldNum" sz="quarter" idx="10"/>
          </p:nvPr>
        </p:nvSpPr>
        <p:spPr/>
        <p:txBody>
          <a:bodyPr/>
          <a:lstStyle/>
          <a:p>
            <a:fld id="{8D3F6DB8-4BE5-4019-A4A4-4758D85D1742}" type="slidenum">
              <a:rPr kumimoji="1" lang="ja-JP" altLang="en-US" smtClean="0"/>
              <a:t>13</a:t>
            </a:fld>
            <a:endParaRPr kumimoji="1" lang="ja-JP" altLang="en-US"/>
          </a:p>
        </p:txBody>
      </p:sp>
    </p:spTree>
    <p:extLst>
      <p:ext uri="{BB962C8B-B14F-4D97-AF65-F5344CB8AC3E}">
        <p14:creationId xmlns:p14="http://schemas.microsoft.com/office/powerpoint/2010/main" val="36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3F6DB8-4BE5-4019-A4A4-4758D85D1742}" type="slidenum">
              <a:rPr kumimoji="1" lang="ja-JP" altLang="en-US" smtClean="0"/>
              <a:t>22</a:t>
            </a:fld>
            <a:endParaRPr kumimoji="1" lang="ja-JP" altLang="en-US"/>
          </a:p>
        </p:txBody>
      </p:sp>
    </p:spTree>
    <p:extLst>
      <p:ext uri="{BB962C8B-B14F-4D97-AF65-F5344CB8AC3E}">
        <p14:creationId xmlns:p14="http://schemas.microsoft.com/office/powerpoint/2010/main" val="363081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F4918E8-7B18-4DD8-BAAF-4BD0ACEF30CD}" type="datetimeFigureOut">
              <a:rPr kumimoji="1" lang="ja-JP" altLang="en-US" smtClean="0"/>
              <a:t>2015/3/4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8884DE-9710-4D81-B48E-3A10543A5EBD}"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4918E8-7B18-4DD8-BAAF-4BD0ACEF30CD}" type="datetimeFigureOut">
              <a:rPr kumimoji="1" lang="ja-JP" altLang="en-US" smtClean="0"/>
              <a:t>2015/3/4</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38884DE-9710-4D81-B48E-3A10543A5EB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217040" y="2580871"/>
            <a:ext cx="9361040" cy="776119"/>
          </a:xfrm>
          <a:prstGeom prst="rect">
            <a:avLst/>
          </a:prstGeom>
          <a:noFill/>
          <a:ln w="2642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smtClean="0">
                <a:solidFill>
                  <a:schemeClr val="tx1"/>
                </a:solidFill>
                <a:latin typeface="+mn-ea"/>
              </a:rPr>
              <a:t>高熱流パルスプラズマ照射実験における</a:t>
            </a:r>
            <a:r>
              <a:rPr lang="en-US" altLang="ja-JP" sz="3200" dirty="0" smtClean="0">
                <a:solidFill>
                  <a:schemeClr val="tx1"/>
                </a:solidFill>
                <a:latin typeface="+mn-ea"/>
              </a:rPr>
              <a:t/>
            </a:r>
            <a:br>
              <a:rPr lang="en-US" altLang="ja-JP" sz="3200" dirty="0" smtClean="0">
                <a:solidFill>
                  <a:schemeClr val="tx1"/>
                </a:solidFill>
                <a:latin typeface="+mn-ea"/>
              </a:rPr>
            </a:br>
            <a:r>
              <a:rPr lang="ja-JP" altLang="en-US" sz="3200" dirty="0" smtClean="0">
                <a:solidFill>
                  <a:schemeClr val="tx1"/>
                </a:solidFill>
                <a:latin typeface="+mn-ea"/>
              </a:rPr>
              <a:t>材料温度計測に向けた高速パイロメータの開発</a:t>
            </a:r>
            <a:endParaRPr lang="ja-JP" altLang="en-US" sz="3200" dirty="0">
              <a:solidFill>
                <a:schemeClr val="tx1"/>
              </a:solidFill>
              <a:latin typeface="+mn-ea"/>
            </a:endParaRPr>
          </a:p>
        </p:txBody>
      </p:sp>
      <p:sp>
        <p:nvSpPr>
          <p:cNvPr id="2" name="テキスト ボックス 1"/>
          <p:cNvSpPr txBox="1"/>
          <p:nvPr/>
        </p:nvSpPr>
        <p:spPr>
          <a:xfrm>
            <a:off x="-10144" y="5517232"/>
            <a:ext cx="8947248" cy="830997"/>
          </a:xfrm>
          <a:prstGeom prst="rect">
            <a:avLst/>
          </a:prstGeom>
          <a:noFill/>
        </p:spPr>
        <p:txBody>
          <a:bodyPr wrap="square" rtlCol="0">
            <a:spAutoFit/>
          </a:bodyPr>
          <a:lstStyle/>
          <a:p>
            <a:pPr algn="ctr"/>
            <a:r>
              <a:rPr lang="ja-JP" altLang="ja-JP" sz="2400" u="sng" dirty="0">
                <a:latin typeface="+mj-ea"/>
                <a:ea typeface="+mj-ea"/>
              </a:rPr>
              <a:t>礒野　航</a:t>
            </a:r>
            <a:r>
              <a:rPr lang="ja-JP" altLang="ja-JP" sz="2400" dirty="0" smtClean="0">
                <a:latin typeface="+mj-ea"/>
                <a:ea typeface="+mj-ea"/>
              </a:rPr>
              <a:t>，</a:t>
            </a:r>
            <a:r>
              <a:rPr lang="ja-JP" altLang="en-US" sz="2400" dirty="0" smtClean="0">
                <a:latin typeface="+mj-ea"/>
                <a:ea typeface="+mj-ea"/>
              </a:rPr>
              <a:t>菊池祐介</a:t>
            </a:r>
            <a:r>
              <a:rPr lang="zh-CN" altLang="ja-JP" sz="2400" dirty="0" smtClean="0">
                <a:latin typeface="+mj-ea"/>
                <a:ea typeface="+mj-ea"/>
              </a:rPr>
              <a:t>，</a:t>
            </a:r>
            <a:r>
              <a:rPr lang="ja-JP" altLang="en-US" sz="2400" dirty="0" smtClean="0">
                <a:latin typeface="+mj-ea"/>
                <a:ea typeface="+mj-ea"/>
              </a:rPr>
              <a:t>佐久間一行</a:t>
            </a:r>
            <a:r>
              <a:rPr lang="zh-CN" altLang="ja-JP" sz="2400" dirty="0" smtClean="0">
                <a:latin typeface="+mj-ea"/>
                <a:ea typeface="+mj-ea"/>
              </a:rPr>
              <a:t>，</a:t>
            </a:r>
            <a:r>
              <a:rPr lang="ja-JP" altLang="en-US" sz="2400" dirty="0" smtClean="0">
                <a:latin typeface="+mj-ea"/>
                <a:ea typeface="+mj-ea"/>
              </a:rPr>
              <a:t>浅井</a:t>
            </a:r>
            <a:r>
              <a:rPr lang="ja-JP" altLang="en-US" sz="2400" dirty="0">
                <a:latin typeface="+mj-ea"/>
                <a:ea typeface="+mj-ea"/>
              </a:rPr>
              <a:t>康博</a:t>
            </a:r>
            <a:r>
              <a:rPr lang="zh-CN" altLang="ja-JP" sz="2400" dirty="0" smtClean="0">
                <a:latin typeface="+mj-ea"/>
                <a:ea typeface="+mj-ea"/>
              </a:rPr>
              <a:t>，</a:t>
            </a:r>
            <a:endParaRPr lang="en-US" altLang="zh-CN" sz="2400" dirty="0" smtClean="0">
              <a:latin typeface="+mj-ea"/>
              <a:ea typeface="+mj-ea"/>
            </a:endParaRPr>
          </a:p>
          <a:p>
            <a:pPr algn="ctr"/>
            <a:r>
              <a:rPr lang="ja-JP" altLang="en-US" sz="2400" dirty="0" smtClean="0">
                <a:latin typeface="+mj-ea"/>
                <a:ea typeface="+mj-ea"/>
              </a:rPr>
              <a:t>大西晃司</a:t>
            </a:r>
            <a:r>
              <a:rPr lang="zh-CN" altLang="ja-JP" sz="2400" dirty="0" smtClean="0">
                <a:latin typeface="+mj-ea"/>
                <a:ea typeface="+mj-ea"/>
              </a:rPr>
              <a:t>，</a:t>
            </a:r>
            <a:r>
              <a:rPr lang="ja-JP" altLang="en-US" sz="2400" dirty="0" smtClean="0">
                <a:latin typeface="+mj-ea"/>
                <a:ea typeface="+mj-ea"/>
              </a:rPr>
              <a:t>中園拓実</a:t>
            </a:r>
            <a:r>
              <a:rPr lang="zh-CN" altLang="ja-JP" sz="2400" dirty="0" smtClean="0">
                <a:latin typeface="+mj-ea"/>
                <a:ea typeface="+mj-ea"/>
              </a:rPr>
              <a:t>，</a:t>
            </a:r>
            <a:r>
              <a:rPr lang="ja-JP" altLang="en-US" sz="2400" dirty="0" smtClean="0">
                <a:latin typeface="+mj-ea"/>
                <a:ea typeface="+mj-ea"/>
              </a:rPr>
              <a:t>中根優人</a:t>
            </a:r>
            <a:r>
              <a:rPr lang="ja-JP" altLang="ja-JP" sz="2400" dirty="0" smtClean="0">
                <a:latin typeface="+mj-ea"/>
                <a:ea typeface="+mj-ea"/>
              </a:rPr>
              <a:t>，</a:t>
            </a:r>
            <a:r>
              <a:rPr lang="ja-JP" altLang="en-US" sz="2400" dirty="0" smtClean="0">
                <a:latin typeface="+mj-ea"/>
                <a:ea typeface="+mj-ea"/>
              </a:rPr>
              <a:t>永田正義</a:t>
            </a:r>
            <a:r>
              <a:rPr lang="ja-JP" altLang="ja-JP" sz="2400" dirty="0" smtClean="0">
                <a:latin typeface="+mj-ea"/>
                <a:ea typeface="+mj-ea"/>
              </a:rPr>
              <a:t>，</a:t>
            </a:r>
            <a:r>
              <a:rPr lang="ja-JP" altLang="en-US" sz="2400" dirty="0" smtClean="0">
                <a:latin typeface="+mj-ea"/>
                <a:ea typeface="+mj-ea"/>
              </a:rPr>
              <a:t>福本直之</a:t>
            </a:r>
            <a:endParaRPr lang="ja-JP" altLang="ja-JP" sz="2400" dirty="0">
              <a:latin typeface="+mj-ea"/>
              <a:ea typeface="+mj-ea"/>
            </a:endParaRPr>
          </a:p>
        </p:txBody>
      </p:sp>
      <p:sp>
        <p:nvSpPr>
          <p:cNvPr id="3" name="テキスト ボックス 2"/>
          <p:cNvSpPr txBox="1"/>
          <p:nvPr/>
        </p:nvSpPr>
        <p:spPr>
          <a:xfrm>
            <a:off x="1943200" y="3921909"/>
            <a:ext cx="5040560" cy="1200329"/>
          </a:xfrm>
          <a:prstGeom prst="rect">
            <a:avLst/>
          </a:prstGeom>
          <a:noFill/>
        </p:spPr>
        <p:txBody>
          <a:bodyPr wrap="square" rtlCol="0">
            <a:spAutoFit/>
          </a:bodyPr>
          <a:lstStyle/>
          <a:p>
            <a:pPr algn="ctr"/>
            <a:r>
              <a:rPr lang="ja-JP" altLang="en-US" sz="2400" dirty="0" smtClean="0"/>
              <a:t>兵庫県立大学</a:t>
            </a:r>
            <a:endParaRPr lang="en-US" altLang="ja-JP" sz="2400" dirty="0" smtClean="0"/>
          </a:p>
          <a:p>
            <a:pPr algn="ctr"/>
            <a:r>
              <a:rPr kumimoji="1" lang="ja-JP" altLang="en-US" sz="2400" dirty="0" smtClean="0"/>
              <a:t>工学研究科　電気系工学専攻</a:t>
            </a:r>
            <a:endParaRPr kumimoji="1" lang="en-US" altLang="ja-JP" sz="2400" dirty="0" smtClean="0"/>
          </a:p>
          <a:p>
            <a:pPr algn="ctr"/>
            <a:r>
              <a:rPr lang="ja-JP" altLang="en-US" sz="2400" dirty="0"/>
              <a:t>エネルギー</a:t>
            </a:r>
            <a:r>
              <a:rPr lang="ja-JP" altLang="en-US" sz="2400" dirty="0" smtClean="0"/>
              <a:t>工学研究グループ</a:t>
            </a:r>
            <a:endParaRPr kumimoji="1" lang="en-US" altLang="ja-JP" sz="2400" dirty="0" smtClean="0"/>
          </a:p>
        </p:txBody>
      </p:sp>
      <p:sp>
        <p:nvSpPr>
          <p:cNvPr id="5" name="テキスト ボックス 4"/>
          <p:cNvSpPr txBox="1"/>
          <p:nvPr/>
        </p:nvSpPr>
        <p:spPr>
          <a:xfrm>
            <a:off x="1007096" y="1109741"/>
            <a:ext cx="6912768" cy="523220"/>
          </a:xfrm>
          <a:prstGeom prst="rect">
            <a:avLst/>
          </a:prstGeom>
          <a:noFill/>
        </p:spPr>
        <p:txBody>
          <a:bodyPr wrap="square" rtlCol="0">
            <a:spAutoFit/>
          </a:bodyPr>
          <a:lstStyle/>
          <a:p>
            <a:pPr algn="ctr"/>
            <a:r>
              <a:rPr kumimoji="1" lang="ja-JP" altLang="en-US" sz="2800" dirty="0" smtClean="0"/>
              <a:t>第</a:t>
            </a:r>
            <a:r>
              <a:rPr kumimoji="1" lang="en-US" altLang="ja-JP" sz="2800" b="1" dirty="0" smtClean="0"/>
              <a:t>18</a:t>
            </a:r>
            <a:r>
              <a:rPr kumimoji="1" lang="ja-JP" altLang="en-US" sz="2800" dirty="0" smtClean="0"/>
              <a:t>回若手科学者によるプラズマ研究会</a:t>
            </a:r>
            <a:endParaRPr kumimoji="1" lang="ja-JP" altLang="en-US" sz="2800" dirty="0"/>
          </a:p>
        </p:txBody>
      </p:sp>
      <p:cxnSp>
        <p:nvCxnSpPr>
          <p:cNvPr id="24" name="直線コネクタ 23"/>
          <p:cNvCxnSpPr/>
          <p:nvPr/>
        </p:nvCxnSpPr>
        <p:spPr>
          <a:xfrm>
            <a:off x="196752" y="3583966"/>
            <a:ext cx="85334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157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226625" y="65485"/>
            <a:ext cx="8229600" cy="990600"/>
          </a:xfrm>
        </p:spPr>
        <p:txBody>
          <a:bodyPr>
            <a:normAutofit/>
          </a:bodyPr>
          <a:lstStyle/>
          <a:p>
            <a:pPr algn="ctr"/>
            <a:r>
              <a:rPr kumimoji="1" lang="ja-JP" altLang="en-US" sz="3200" dirty="0" smtClean="0">
                <a:solidFill>
                  <a:schemeClr val="tx1"/>
                </a:solidFill>
                <a:latin typeface="+mn-ea"/>
                <a:ea typeface="+mn-ea"/>
              </a:rPr>
              <a:t>パイロメータ</a:t>
            </a:r>
            <a:r>
              <a:rPr kumimoji="1" lang="en-US" altLang="ja-JP" sz="3200" dirty="0" smtClean="0">
                <a:solidFill>
                  <a:schemeClr val="tx1"/>
                </a:solidFill>
                <a:latin typeface="+mn-ea"/>
                <a:ea typeface="+mn-ea"/>
              </a:rPr>
              <a:t>(</a:t>
            </a:r>
            <a:r>
              <a:rPr kumimoji="1" lang="ja-JP" altLang="en-US" sz="3200" dirty="0" smtClean="0">
                <a:solidFill>
                  <a:schemeClr val="tx1"/>
                </a:solidFill>
                <a:latin typeface="+mn-ea"/>
                <a:ea typeface="+mn-ea"/>
              </a:rPr>
              <a:t>採光側</a:t>
            </a:r>
            <a:r>
              <a:rPr kumimoji="1" lang="en-US" altLang="ja-JP" sz="3200" dirty="0" smtClean="0">
                <a:solidFill>
                  <a:schemeClr val="tx1"/>
                </a:solidFill>
                <a:latin typeface="+mn-ea"/>
                <a:ea typeface="+mn-ea"/>
              </a:rPr>
              <a:t>)</a:t>
            </a:r>
            <a:endParaRPr kumimoji="1" lang="ja-JP" altLang="en-US" sz="3200" dirty="0">
              <a:solidFill>
                <a:schemeClr val="tx1"/>
              </a:solidFill>
              <a:latin typeface="+mn-ea"/>
              <a:ea typeface="+mn-ea"/>
            </a:endParaRPr>
          </a:p>
        </p:txBody>
      </p:sp>
      <p:sp>
        <p:nvSpPr>
          <p:cNvPr id="24" name="テキスト ボックス 23"/>
          <p:cNvSpPr txBox="1"/>
          <p:nvPr/>
        </p:nvSpPr>
        <p:spPr>
          <a:xfrm>
            <a:off x="407740" y="5157192"/>
            <a:ext cx="8519109"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ja-JP" altLang="en-US" sz="2000" dirty="0" smtClean="0"/>
              <a:t>サンプル前面はプラズマ発光や不純物発光があるため，サンプル背面</a:t>
            </a:r>
            <a:r>
              <a:rPr lang="ja-JP" altLang="en-US" sz="2000" dirty="0"/>
              <a:t>から</a:t>
            </a:r>
            <a:r>
              <a:rPr lang="ja-JP" altLang="en-US" sz="2000" dirty="0" smtClean="0"/>
              <a:t>の熱放射光を計測可能なサンプルホルダーを用いる，</a:t>
            </a:r>
            <a:endParaRPr lang="en-US" altLang="ja-JP" sz="2000" dirty="0" smtClean="0"/>
          </a:p>
          <a:p>
            <a:pPr marL="342900" indent="-342900">
              <a:buFont typeface="Arial" panose="020B0604020202020204" pitchFamily="34" charset="0"/>
              <a:buChar char="•"/>
            </a:pPr>
            <a:r>
              <a:rPr lang="ja-JP" altLang="en-US" sz="2000" dirty="0"/>
              <a:t>温度計測をするサンプルは</a:t>
            </a:r>
            <a:r>
              <a:rPr lang="ja-JP" altLang="en-US" sz="2000" dirty="0">
                <a:solidFill>
                  <a:srgbClr val="FF0000"/>
                </a:solidFill>
              </a:rPr>
              <a:t>タングステン</a:t>
            </a:r>
            <a:r>
              <a:rPr lang="en-US" altLang="ja-JP" sz="2000" dirty="0">
                <a:solidFill>
                  <a:srgbClr val="FF0000"/>
                </a:solidFill>
              </a:rPr>
              <a:t>((</a:t>
            </a:r>
            <a:r>
              <a:rPr lang="en-US" altLang="ja-JP" sz="2000" b="1" dirty="0">
                <a:solidFill>
                  <a:srgbClr val="FF0000"/>
                </a:solidFill>
              </a:rPr>
              <a:t>W</a:t>
            </a:r>
            <a:r>
              <a:rPr lang="en-US" altLang="ja-JP" sz="2000" dirty="0">
                <a:solidFill>
                  <a:srgbClr val="FF0000"/>
                </a:solidFill>
              </a:rPr>
              <a:t>)</a:t>
            </a:r>
            <a:r>
              <a:rPr lang="en-US" altLang="ja-JP" sz="2000" b="1" dirty="0">
                <a:solidFill>
                  <a:srgbClr val="FF0000"/>
                </a:solidFill>
              </a:rPr>
              <a:t>φ22 mm</a:t>
            </a:r>
            <a:r>
              <a:rPr lang="ja-JP" altLang="en-US" sz="2000" dirty="0" err="1">
                <a:solidFill>
                  <a:srgbClr val="FF0000"/>
                </a:solidFill>
              </a:rPr>
              <a:t>，</a:t>
            </a:r>
            <a:r>
              <a:rPr lang="ja-JP" altLang="en-US" sz="2000" dirty="0">
                <a:solidFill>
                  <a:srgbClr val="FF0000"/>
                </a:solidFill>
              </a:rPr>
              <a:t>厚さ</a:t>
            </a:r>
            <a:r>
              <a:rPr lang="en-US" altLang="ja-JP" sz="2000" b="1" dirty="0">
                <a:solidFill>
                  <a:srgbClr val="FF0000"/>
                </a:solidFill>
              </a:rPr>
              <a:t>50 </a:t>
            </a:r>
            <a:r>
              <a:rPr lang="en-US" altLang="ja-JP" sz="2000" b="1" dirty="0">
                <a:solidFill>
                  <a:srgbClr val="FF0000"/>
                </a:solidFill>
                <a:latin typeface="Symbol" panose="05050102010706020507" pitchFamily="18" charset="2"/>
              </a:rPr>
              <a:t>m</a:t>
            </a:r>
            <a:r>
              <a:rPr lang="en-US" altLang="ja-JP" sz="2000" b="1" dirty="0" smtClean="0">
                <a:solidFill>
                  <a:srgbClr val="FF0000"/>
                </a:solidFill>
              </a:rPr>
              <a:t>m</a:t>
            </a:r>
            <a:r>
              <a:rPr lang="en-US" altLang="ja-JP" sz="2000" dirty="0">
                <a:solidFill>
                  <a:srgbClr val="FF0000"/>
                </a:solidFill>
              </a:rPr>
              <a:t>)</a:t>
            </a:r>
            <a:r>
              <a:rPr lang="ja-JP" altLang="en-US" sz="2000" dirty="0"/>
              <a:t>と</a:t>
            </a:r>
            <a:r>
              <a:rPr lang="ja-JP" altLang="en-US" sz="2000" dirty="0" smtClean="0"/>
              <a:t>する．</a:t>
            </a:r>
            <a:endParaRPr lang="en-US" altLang="ja-JP" sz="2000" dirty="0" smtClean="0"/>
          </a:p>
          <a:p>
            <a:pPr marL="342900" indent="-342900">
              <a:buFont typeface="Arial" panose="020B0604020202020204" pitchFamily="34" charset="0"/>
              <a:buChar char="•"/>
            </a:pPr>
            <a:r>
              <a:rPr lang="ja-JP" altLang="en-US" sz="2000" dirty="0" smtClean="0"/>
              <a:t>背面放射光</a:t>
            </a:r>
            <a:r>
              <a:rPr lang="ja-JP" altLang="en-US" sz="2000" dirty="0"/>
              <a:t>を</a:t>
            </a:r>
            <a:r>
              <a:rPr lang="ja-JP" altLang="en-US" sz="2000" dirty="0" smtClean="0"/>
              <a:t>光ファイバーを用いて計測する．</a:t>
            </a:r>
            <a:endParaRPr lang="en-US" altLang="ja-JP" sz="2000" dirty="0" smtClean="0"/>
          </a:p>
        </p:txBody>
      </p:sp>
      <p:sp>
        <p:nvSpPr>
          <p:cNvPr id="40" name="テキスト ボックス 39"/>
          <p:cNvSpPr txBox="1"/>
          <p:nvPr/>
        </p:nvSpPr>
        <p:spPr>
          <a:xfrm>
            <a:off x="407740" y="4695527"/>
            <a:ext cx="2436068"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採光側の構成</a:t>
            </a:r>
            <a:endParaRPr kumimoji="1" lang="ja-JP" altLang="en-US" sz="2400" dirty="0">
              <a:solidFill>
                <a:schemeClr val="tx1"/>
              </a:solidFill>
            </a:endParaRPr>
          </a:p>
        </p:txBody>
      </p:sp>
      <p:sp>
        <p:nvSpPr>
          <p:cNvPr id="43" name="テキスト ボックス 42"/>
          <p:cNvSpPr txBox="1"/>
          <p:nvPr/>
        </p:nvSpPr>
        <p:spPr>
          <a:xfrm>
            <a:off x="2143848" y="1044684"/>
            <a:ext cx="1915273" cy="369332"/>
          </a:xfrm>
          <a:prstGeom prst="rect">
            <a:avLst/>
          </a:prstGeom>
          <a:noFill/>
        </p:spPr>
        <p:txBody>
          <a:bodyPr wrap="square" rtlCol="0">
            <a:spAutoFit/>
          </a:bodyPr>
          <a:lstStyle/>
          <a:p>
            <a:r>
              <a:rPr lang="ja-JP" altLang="en-US" dirty="0"/>
              <a:t>サンプルホルダー</a:t>
            </a:r>
            <a:endParaRPr kumimoji="1" lang="ja-JP" altLang="en-US" dirty="0"/>
          </a:p>
        </p:txBody>
      </p:sp>
      <p:sp>
        <p:nvSpPr>
          <p:cNvPr id="15" name="下矢印 14"/>
          <p:cNvSpPr/>
          <p:nvPr/>
        </p:nvSpPr>
        <p:spPr>
          <a:xfrm rot="5400000">
            <a:off x="7761570" y="2481272"/>
            <a:ext cx="837475" cy="106798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647332" y="2044024"/>
            <a:ext cx="1279517" cy="461665"/>
          </a:xfrm>
          <a:prstGeom prst="rect">
            <a:avLst/>
          </a:prstGeom>
          <a:noFill/>
        </p:spPr>
        <p:txBody>
          <a:bodyPr wrap="none" rtlCol="0">
            <a:spAutoFit/>
          </a:bodyPr>
          <a:lstStyle/>
          <a:p>
            <a:r>
              <a:rPr kumimoji="1" lang="ja-JP" altLang="en-US" sz="2400" dirty="0" smtClean="0">
                <a:solidFill>
                  <a:srgbClr val="FF0000"/>
                </a:solidFill>
              </a:rPr>
              <a:t>プラズマ</a:t>
            </a:r>
            <a:endParaRPr kumimoji="1" lang="ja-JP" altLang="en-US" sz="2400" dirty="0">
              <a:solidFill>
                <a:srgbClr val="FF0000"/>
              </a:solidFill>
            </a:endParaRPr>
          </a:p>
        </p:txBody>
      </p:sp>
      <p:grpSp>
        <p:nvGrpSpPr>
          <p:cNvPr id="3" name="グループ化 2"/>
          <p:cNvGrpSpPr/>
          <p:nvPr/>
        </p:nvGrpSpPr>
        <p:grpSpPr>
          <a:xfrm>
            <a:off x="407740" y="1229350"/>
            <a:ext cx="7565584" cy="3439033"/>
            <a:chOff x="99829" y="882705"/>
            <a:chExt cx="8941862" cy="4064639"/>
          </a:xfrm>
        </p:grpSpPr>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17" y="1731438"/>
              <a:ext cx="79533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41"/>
            <p:cNvSpPr txBox="1"/>
            <p:nvPr/>
          </p:nvSpPr>
          <p:spPr>
            <a:xfrm>
              <a:off x="4323647" y="882705"/>
              <a:ext cx="4718044" cy="436518"/>
            </a:xfrm>
            <a:prstGeom prst="rect">
              <a:avLst/>
            </a:prstGeom>
            <a:noFill/>
          </p:spPr>
          <p:txBody>
            <a:bodyPr wrap="square" rtlCol="0">
              <a:spAutoFit/>
            </a:bodyPr>
            <a:lstStyle/>
            <a:p>
              <a:r>
                <a:rPr kumimoji="1" lang="ja-JP" altLang="en-US" dirty="0" smtClean="0"/>
                <a:t>タングステン</a:t>
              </a:r>
              <a:r>
                <a:rPr kumimoji="1" lang="en-US" altLang="ja-JP" dirty="0" smtClean="0"/>
                <a:t>(</a:t>
              </a:r>
              <a:r>
                <a:rPr kumimoji="1" lang="en-US" altLang="ja-JP" b="1" dirty="0" smtClean="0"/>
                <a:t>φ22 mm</a:t>
              </a:r>
              <a:r>
                <a:rPr kumimoji="1" lang="ja-JP" altLang="en-US" dirty="0" err="1" smtClean="0"/>
                <a:t>，</a:t>
              </a:r>
              <a:r>
                <a:rPr kumimoji="1" lang="ja-JP" altLang="en-US" dirty="0" smtClean="0"/>
                <a:t>厚さ </a:t>
              </a:r>
              <a:r>
                <a:rPr kumimoji="1" lang="en-US" altLang="ja-JP" b="1" dirty="0" smtClean="0"/>
                <a:t>50 </a:t>
              </a:r>
              <a:r>
                <a:rPr lang="en-US" altLang="ja-JP" b="1" dirty="0">
                  <a:latin typeface="Symbol" panose="05050102010706020507" pitchFamily="18" charset="2"/>
                </a:rPr>
                <a:t>m</a:t>
              </a:r>
              <a:r>
                <a:rPr kumimoji="1" lang="en-US" altLang="ja-JP" b="1" dirty="0" smtClean="0"/>
                <a:t>m</a:t>
              </a:r>
              <a:r>
                <a:rPr kumimoji="1" lang="en-US" altLang="ja-JP" dirty="0" smtClean="0"/>
                <a:t>)</a:t>
              </a:r>
              <a:endParaRPr kumimoji="1" lang="ja-JP" altLang="en-US" dirty="0"/>
            </a:p>
          </p:txBody>
        </p:sp>
        <p:sp>
          <p:nvSpPr>
            <p:cNvPr id="44" name="テキスト ボックス 43"/>
            <p:cNvSpPr txBox="1"/>
            <p:nvPr/>
          </p:nvSpPr>
          <p:spPr>
            <a:xfrm>
              <a:off x="251520" y="4017655"/>
              <a:ext cx="3024336" cy="646331"/>
            </a:xfrm>
            <a:prstGeom prst="rect">
              <a:avLst/>
            </a:prstGeom>
            <a:noFill/>
          </p:spPr>
          <p:txBody>
            <a:bodyPr wrap="square" rtlCol="0">
              <a:spAutoFit/>
            </a:bodyPr>
            <a:lstStyle/>
            <a:p>
              <a:pPr algn="ctr"/>
              <a:r>
                <a:rPr lang="ja-JP" altLang="en-US" dirty="0" smtClean="0"/>
                <a:t>光ファイバー</a:t>
              </a:r>
              <a:endParaRPr lang="en-US" altLang="ja-JP" dirty="0" smtClean="0"/>
            </a:p>
            <a:p>
              <a:pPr algn="ctr"/>
              <a:r>
                <a:rPr kumimoji="1" lang="ja-JP" altLang="en-US" dirty="0" smtClean="0"/>
                <a:t>（コア径：</a:t>
              </a:r>
              <a:r>
                <a:rPr kumimoji="1" lang="en-US" altLang="ja-JP" b="1" dirty="0" smtClean="0"/>
                <a:t>100 </a:t>
              </a:r>
              <a:r>
                <a:rPr lang="en-US" altLang="ja-JP" b="1" dirty="0" smtClean="0">
                  <a:latin typeface="Symbol" panose="05050102010706020507" pitchFamily="18" charset="2"/>
                </a:rPr>
                <a:t>m</a:t>
              </a:r>
              <a:r>
                <a:rPr kumimoji="1" lang="en-US" altLang="ja-JP" b="1" dirty="0" smtClean="0"/>
                <a:t>m</a:t>
              </a:r>
              <a:r>
                <a:rPr lang="ja-JP" altLang="en-US" b="1" dirty="0" err="1"/>
                <a:t>，</a:t>
              </a:r>
              <a:r>
                <a:rPr lang="en-US" altLang="ja-JP" b="1" dirty="0" smtClean="0"/>
                <a:t>17</a:t>
              </a:r>
              <a:r>
                <a:rPr kumimoji="1" lang="ja-JP" altLang="en-US" dirty="0" smtClean="0"/>
                <a:t>芯）</a:t>
              </a:r>
              <a:endParaRPr kumimoji="1" lang="ja-JP" altLang="en-US" dirty="0"/>
            </a:p>
          </p:txBody>
        </p:sp>
        <p:sp>
          <p:nvSpPr>
            <p:cNvPr id="48" name="テキスト ボックス 47"/>
            <p:cNvSpPr txBox="1"/>
            <p:nvPr/>
          </p:nvSpPr>
          <p:spPr>
            <a:xfrm>
              <a:off x="99829" y="1100965"/>
              <a:ext cx="2072517" cy="763907"/>
            </a:xfrm>
            <a:prstGeom prst="rect">
              <a:avLst/>
            </a:prstGeom>
            <a:noFill/>
          </p:spPr>
          <p:txBody>
            <a:bodyPr wrap="square" rtlCol="0">
              <a:spAutoFit/>
            </a:bodyPr>
            <a:lstStyle/>
            <a:p>
              <a:pPr algn="ctr"/>
              <a:r>
                <a:rPr kumimoji="1" lang="ja-JP" altLang="en-US" dirty="0" smtClean="0"/>
                <a:t>ガラス管</a:t>
              </a:r>
              <a:endParaRPr kumimoji="1" lang="en-US" altLang="ja-JP" dirty="0" smtClean="0"/>
            </a:p>
            <a:p>
              <a:pPr algn="ctr"/>
              <a:r>
                <a:rPr lang="ja-JP" altLang="en-US" dirty="0" smtClean="0"/>
                <a:t>（合成石英）</a:t>
              </a:r>
              <a:endParaRPr kumimoji="1" lang="ja-JP" altLang="en-US" dirty="0"/>
            </a:p>
          </p:txBody>
        </p:sp>
        <p:cxnSp>
          <p:nvCxnSpPr>
            <p:cNvPr id="49" name="直線矢印コネクタ 48"/>
            <p:cNvCxnSpPr/>
            <p:nvPr/>
          </p:nvCxnSpPr>
          <p:spPr>
            <a:xfrm>
              <a:off x="1539439" y="1864872"/>
              <a:ext cx="632907" cy="5590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3491880" y="1100965"/>
              <a:ext cx="1483976" cy="10647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2172347" y="2993501"/>
              <a:ext cx="917254" cy="10554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3491880" y="4509120"/>
              <a:ext cx="4608512"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150994" y="4578011"/>
              <a:ext cx="915635" cy="369333"/>
            </a:xfrm>
            <a:prstGeom prst="rect">
              <a:avLst/>
            </a:prstGeom>
            <a:noFill/>
          </p:spPr>
          <p:txBody>
            <a:bodyPr wrap="none" rtlCol="0">
              <a:spAutoFit/>
            </a:bodyPr>
            <a:lstStyle/>
            <a:p>
              <a:r>
                <a:rPr lang="en-US" altLang="ja-JP" b="1" dirty="0" smtClean="0"/>
                <a:t>64</a:t>
              </a:r>
              <a:r>
                <a:rPr kumimoji="1" lang="ja-JP" altLang="en-US" b="1" dirty="0" smtClean="0"/>
                <a:t> </a:t>
              </a:r>
              <a:r>
                <a:rPr kumimoji="1" lang="en-US" altLang="ja-JP" b="1" dirty="0" smtClean="0"/>
                <a:t>mm</a:t>
              </a:r>
              <a:endParaRPr kumimoji="1" lang="ja-JP" altLang="en-US" b="1" dirty="0"/>
            </a:p>
          </p:txBody>
        </p:sp>
      </p:grpSp>
      <p:cxnSp>
        <p:nvCxnSpPr>
          <p:cNvPr id="52" name="直線矢印コネクタ 51"/>
          <p:cNvCxnSpPr/>
          <p:nvPr/>
        </p:nvCxnSpPr>
        <p:spPr>
          <a:xfrm>
            <a:off x="5796136" y="1598682"/>
            <a:ext cx="1209901" cy="12888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98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104034" y="1119630"/>
            <a:ext cx="4237391" cy="5730770"/>
            <a:chOff x="-89087" y="392935"/>
            <a:chExt cx="4447168" cy="6014479"/>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7" y="392935"/>
              <a:ext cx="4107926" cy="598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661840" y="3214654"/>
              <a:ext cx="1532392" cy="338554"/>
            </a:xfrm>
            <a:prstGeom prst="rect">
              <a:avLst/>
            </a:prstGeom>
            <a:noFill/>
          </p:spPr>
          <p:txBody>
            <a:bodyPr wrap="square" rtlCol="0">
              <a:spAutoFit/>
            </a:bodyPr>
            <a:lstStyle/>
            <a:p>
              <a:pPr algn="ctr"/>
              <a:r>
                <a:rPr kumimoji="1" lang="ja-JP" altLang="en-US" sz="1600" b="1" dirty="0" smtClean="0"/>
                <a:t>ハーフミラー</a:t>
              </a:r>
              <a:endParaRPr kumimoji="1" lang="ja-JP" altLang="en-US" sz="1600" b="1" dirty="0"/>
            </a:p>
          </p:txBody>
        </p:sp>
        <p:sp>
          <p:nvSpPr>
            <p:cNvPr id="15" name="テキスト ボックス 14"/>
            <p:cNvSpPr txBox="1"/>
            <p:nvPr/>
          </p:nvSpPr>
          <p:spPr>
            <a:xfrm>
              <a:off x="2196459" y="1362254"/>
              <a:ext cx="1765828" cy="355315"/>
            </a:xfrm>
            <a:prstGeom prst="rect">
              <a:avLst/>
            </a:prstGeom>
            <a:noFill/>
          </p:spPr>
          <p:txBody>
            <a:bodyPr wrap="square" rtlCol="0">
              <a:spAutoFit/>
            </a:bodyPr>
            <a:lstStyle/>
            <a:p>
              <a:pPr algn="ctr"/>
              <a:r>
                <a:rPr kumimoji="1" lang="ja-JP" altLang="en-US" sz="1600" dirty="0" smtClean="0"/>
                <a:t>集光レンズ</a:t>
              </a:r>
              <a:endParaRPr kumimoji="1" lang="ja-JP" altLang="en-US" sz="1600" dirty="0"/>
            </a:p>
          </p:txBody>
        </p:sp>
        <p:sp>
          <p:nvSpPr>
            <p:cNvPr id="17" name="テキスト ボックス 16"/>
            <p:cNvSpPr txBox="1"/>
            <p:nvPr/>
          </p:nvSpPr>
          <p:spPr>
            <a:xfrm>
              <a:off x="1332281" y="5628997"/>
              <a:ext cx="1728192" cy="355315"/>
            </a:xfrm>
            <a:prstGeom prst="rect">
              <a:avLst/>
            </a:prstGeom>
            <a:noFill/>
          </p:spPr>
          <p:txBody>
            <a:bodyPr wrap="square" rtlCol="0">
              <a:spAutoFit/>
            </a:bodyPr>
            <a:lstStyle/>
            <a:p>
              <a:pPr algn="ctr"/>
              <a:r>
                <a:rPr kumimoji="1" lang="ja-JP" altLang="en-US" sz="1600" dirty="0" smtClean="0"/>
                <a:t>コリメートレンズ</a:t>
              </a:r>
              <a:endParaRPr kumimoji="1" lang="ja-JP" altLang="en-US" sz="1600" dirty="0"/>
            </a:p>
          </p:txBody>
        </p:sp>
        <p:sp>
          <p:nvSpPr>
            <p:cNvPr id="18" name="テキスト ボックス 17"/>
            <p:cNvSpPr txBox="1"/>
            <p:nvPr/>
          </p:nvSpPr>
          <p:spPr>
            <a:xfrm>
              <a:off x="901325" y="6052099"/>
              <a:ext cx="1669130" cy="355315"/>
            </a:xfrm>
            <a:prstGeom prst="rect">
              <a:avLst/>
            </a:prstGeom>
            <a:noFill/>
          </p:spPr>
          <p:txBody>
            <a:bodyPr wrap="square" rtlCol="0">
              <a:spAutoFit/>
            </a:bodyPr>
            <a:lstStyle/>
            <a:p>
              <a:pPr algn="ctr"/>
              <a:r>
                <a:rPr kumimoji="1" lang="ja-JP" altLang="en-US" sz="1600" dirty="0" smtClean="0"/>
                <a:t>光ファイバー</a:t>
              </a:r>
              <a:endParaRPr kumimoji="1" lang="ja-JP" altLang="en-US" sz="1600" dirty="0"/>
            </a:p>
          </p:txBody>
        </p:sp>
        <p:sp>
          <p:nvSpPr>
            <p:cNvPr id="20" name="テキスト ボックス 19"/>
            <p:cNvSpPr txBox="1"/>
            <p:nvPr/>
          </p:nvSpPr>
          <p:spPr>
            <a:xfrm>
              <a:off x="1541313" y="4683550"/>
              <a:ext cx="2124048" cy="613725"/>
            </a:xfrm>
            <a:prstGeom prst="rect">
              <a:avLst/>
            </a:prstGeom>
            <a:noFill/>
          </p:spPr>
          <p:txBody>
            <a:bodyPr wrap="square" rtlCol="0">
              <a:spAutoFit/>
            </a:bodyPr>
            <a:lstStyle/>
            <a:p>
              <a:pPr algn="ctr"/>
              <a:r>
                <a:rPr kumimoji="1" lang="ja-JP" altLang="en-US" sz="1600" dirty="0" smtClean="0"/>
                <a:t>バンドパスフィルター</a:t>
              </a:r>
              <a:endParaRPr kumimoji="1" lang="en-US" altLang="ja-JP" sz="1600" dirty="0" smtClean="0"/>
            </a:p>
            <a:p>
              <a:pPr algn="ctr"/>
              <a:r>
                <a:rPr kumimoji="1" lang="en-US" altLang="ja-JP" sz="1600" b="1" dirty="0" smtClean="0"/>
                <a:t>(750 nm)</a:t>
              </a:r>
              <a:endParaRPr kumimoji="1" lang="ja-JP" altLang="en-US" sz="1600" b="1" dirty="0"/>
            </a:p>
          </p:txBody>
        </p:sp>
        <p:sp>
          <p:nvSpPr>
            <p:cNvPr id="21" name="テキスト ボックス 20"/>
            <p:cNvSpPr txBox="1"/>
            <p:nvPr/>
          </p:nvSpPr>
          <p:spPr>
            <a:xfrm>
              <a:off x="583310" y="2229399"/>
              <a:ext cx="2406561" cy="613725"/>
            </a:xfrm>
            <a:prstGeom prst="rect">
              <a:avLst/>
            </a:prstGeom>
            <a:noFill/>
          </p:spPr>
          <p:txBody>
            <a:bodyPr wrap="square" rtlCol="0">
              <a:spAutoFit/>
            </a:bodyPr>
            <a:lstStyle/>
            <a:p>
              <a:pPr algn="ctr"/>
              <a:r>
                <a:rPr kumimoji="1" lang="ja-JP" altLang="en-US" sz="1600" dirty="0" smtClean="0"/>
                <a:t>バンドパスフィルター</a:t>
              </a:r>
              <a:endParaRPr kumimoji="1" lang="en-US" altLang="ja-JP" sz="1600" dirty="0" smtClean="0"/>
            </a:p>
            <a:p>
              <a:pPr algn="ctr"/>
              <a:r>
                <a:rPr kumimoji="1" lang="en-US" altLang="ja-JP" sz="1600" b="1" dirty="0" smtClean="0"/>
                <a:t>(800 nm)</a:t>
              </a:r>
              <a:endParaRPr kumimoji="1" lang="ja-JP" altLang="en-US" sz="1600" b="1" dirty="0"/>
            </a:p>
          </p:txBody>
        </p:sp>
        <p:sp>
          <p:nvSpPr>
            <p:cNvPr id="23" name="テキスト ボックス 22"/>
            <p:cNvSpPr txBox="1"/>
            <p:nvPr/>
          </p:nvSpPr>
          <p:spPr>
            <a:xfrm>
              <a:off x="1717639" y="455147"/>
              <a:ext cx="2640442" cy="613725"/>
            </a:xfrm>
            <a:prstGeom prst="rect">
              <a:avLst/>
            </a:prstGeom>
            <a:noFill/>
          </p:spPr>
          <p:txBody>
            <a:bodyPr wrap="square" rtlCol="0">
              <a:spAutoFit/>
            </a:bodyPr>
            <a:lstStyle/>
            <a:p>
              <a:pPr algn="ctr"/>
              <a:r>
                <a:rPr kumimoji="1" lang="en-US" altLang="ja-JP" sz="1600" b="1" dirty="0" smtClean="0"/>
                <a:t>Si</a:t>
              </a:r>
              <a:r>
                <a:rPr kumimoji="1" lang="ja-JP" altLang="en-US" sz="1600" dirty="0" smtClean="0"/>
                <a:t>フォトダイオード</a:t>
              </a:r>
              <a:endParaRPr kumimoji="1" lang="en-US" altLang="ja-JP" sz="1600" dirty="0" smtClean="0"/>
            </a:p>
            <a:p>
              <a:pPr algn="ctr"/>
              <a:r>
                <a:rPr kumimoji="1" lang="ja-JP" altLang="en-US" sz="1600" dirty="0" smtClean="0"/>
                <a:t>アンプ</a:t>
              </a:r>
              <a:r>
                <a:rPr kumimoji="1" lang="en-US" altLang="ja-JP" sz="1600" b="1" dirty="0" smtClean="0"/>
                <a:t>(PDA)</a:t>
              </a:r>
              <a:endParaRPr kumimoji="1" lang="ja-JP" altLang="en-US" sz="1600" b="1" dirty="0"/>
            </a:p>
          </p:txBody>
        </p:sp>
        <p:cxnSp>
          <p:nvCxnSpPr>
            <p:cNvPr id="4" name="直線矢印コネクタ 3"/>
            <p:cNvCxnSpPr/>
            <p:nvPr/>
          </p:nvCxnSpPr>
          <p:spPr>
            <a:xfrm flipH="1">
              <a:off x="678629" y="3566921"/>
              <a:ext cx="347606" cy="1922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1538136" y="4233356"/>
              <a:ext cx="311886" cy="4501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687337" y="2592539"/>
              <a:ext cx="579414" cy="2748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686714" y="1531531"/>
              <a:ext cx="1702845" cy="4275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2389559" y="1700808"/>
              <a:ext cx="765184" cy="20583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1008709" y="625021"/>
              <a:ext cx="864178"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3768770" y="904831"/>
              <a:ext cx="106055" cy="2482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687337" y="4929327"/>
              <a:ext cx="740699" cy="8459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flipV="1">
              <a:off x="490448" y="5628997"/>
              <a:ext cx="535787" cy="592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タイトル 1"/>
          <p:cNvSpPr>
            <a:spLocks noGrp="1"/>
          </p:cNvSpPr>
          <p:nvPr>
            <p:ph type="title"/>
          </p:nvPr>
        </p:nvSpPr>
        <p:spPr>
          <a:xfrm>
            <a:off x="323528" y="62136"/>
            <a:ext cx="8229600" cy="990600"/>
          </a:xfrm>
        </p:spPr>
        <p:txBody>
          <a:bodyPr>
            <a:normAutofit/>
          </a:bodyPr>
          <a:lstStyle/>
          <a:p>
            <a:pPr algn="ctr"/>
            <a:r>
              <a:rPr kumimoji="1" lang="ja-JP" altLang="en-US" sz="3200" dirty="0" smtClean="0">
                <a:solidFill>
                  <a:schemeClr val="tx1"/>
                </a:solidFill>
                <a:latin typeface="+mn-ea"/>
                <a:ea typeface="+mn-ea"/>
              </a:rPr>
              <a:t>パイロメータ</a:t>
            </a:r>
            <a:r>
              <a:rPr kumimoji="1" lang="en-US" altLang="ja-JP" sz="3200" dirty="0" smtClean="0">
                <a:solidFill>
                  <a:schemeClr val="tx1"/>
                </a:solidFill>
                <a:latin typeface="+mn-ea"/>
                <a:ea typeface="+mn-ea"/>
              </a:rPr>
              <a:t>(</a:t>
            </a:r>
            <a:r>
              <a:rPr kumimoji="1" lang="ja-JP" altLang="en-US" sz="3200" dirty="0" smtClean="0">
                <a:solidFill>
                  <a:schemeClr val="tx1"/>
                </a:solidFill>
                <a:latin typeface="+mn-ea"/>
                <a:ea typeface="+mn-ea"/>
              </a:rPr>
              <a:t>検出器側</a:t>
            </a:r>
            <a:r>
              <a:rPr kumimoji="1" lang="en-US" altLang="ja-JP" sz="3200" dirty="0" smtClean="0">
                <a:solidFill>
                  <a:schemeClr val="tx1"/>
                </a:solidFill>
                <a:latin typeface="+mn-ea"/>
                <a:ea typeface="+mn-ea"/>
              </a:rPr>
              <a:t>)</a:t>
            </a:r>
            <a:endParaRPr kumimoji="1" lang="ja-JP" altLang="en-US" sz="3200" dirty="0">
              <a:solidFill>
                <a:schemeClr val="tx1"/>
              </a:solidFill>
              <a:latin typeface="+mn-ea"/>
              <a:ea typeface="+mn-ea"/>
            </a:endParaRPr>
          </a:p>
        </p:txBody>
      </p:sp>
      <p:grpSp>
        <p:nvGrpSpPr>
          <p:cNvPr id="31" name="グループ化 30"/>
          <p:cNvGrpSpPr/>
          <p:nvPr/>
        </p:nvGrpSpPr>
        <p:grpSpPr>
          <a:xfrm>
            <a:off x="4309266" y="1644751"/>
            <a:ext cx="4589606" cy="3642217"/>
            <a:chOff x="4211960" y="2193825"/>
            <a:chExt cx="4589606" cy="3642217"/>
          </a:xfrm>
        </p:grpSpPr>
        <p:sp>
          <p:nvSpPr>
            <p:cNvPr id="11" name="テキスト ボックス 10"/>
            <p:cNvSpPr txBox="1"/>
            <p:nvPr/>
          </p:nvSpPr>
          <p:spPr>
            <a:xfrm>
              <a:off x="4211960" y="2665943"/>
              <a:ext cx="4589606"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ea"/>
                <a:buAutoNum type="circleNumDbPlain"/>
              </a:pPr>
              <a:r>
                <a:rPr lang="ja-JP" altLang="en-US" sz="2000" dirty="0" smtClean="0"/>
                <a:t>材料の熱放射光を光ファイバーで採光し，コリメートレンズで平行光にする．</a:t>
              </a:r>
              <a:endParaRPr lang="en-US" altLang="ja-JP" sz="2000" dirty="0" smtClean="0"/>
            </a:p>
            <a:p>
              <a:pPr marL="342900" indent="-342900">
                <a:buFont typeface="+mj-ea"/>
                <a:buAutoNum type="circleNumDbPlain"/>
              </a:pPr>
              <a:endParaRPr lang="en-US" altLang="ja-JP" sz="2000" dirty="0" smtClean="0"/>
            </a:p>
            <a:p>
              <a:pPr marL="342900" indent="-342900">
                <a:buFont typeface="+mj-ea"/>
                <a:buAutoNum type="circleNumDbPlain"/>
              </a:pPr>
              <a:r>
                <a:rPr kumimoji="1" lang="ja-JP" altLang="en-US" sz="2000" dirty="0" smtClean="0"/>
                <a:t>ハーフミラーで平行光を</a:t>
              </a:r>
              <a:r>
                <a:rPr kumimoji="1" lang="en-US" altLang="ja-JP" sz="2000" b="1" dirty="0" smtClean="0"/>
                <a:t>1</a:t>
              </a:r>
              <a:r>
                <a:rPr kumimoji="1" lang="en-US" altLang="ja-JP" sz="2000" dirty="0" smtClean="0"/>
                <a:t> :</a:t>
              </a:r>
              <a:r>
                <a:rPr kumimoji="1" lang="en-US" altLang="ja-JP" sz="2000" b="1" dirty="0" smtClean="0"/>
                <a:t> 1</a:t>
              </a:r>
              <a:r>
                <a:rPr kumimoji="1" lang="ja-JP" altLang="en-US" sz="2000" dirty="0" smtClean="0"/>
                <a:t>に分岐</a:t>
              </a:r>
              <a:r>
                <a:rPr kumimoji="1" lang="en-US" altLang="ja-JP" sz="2000" dirty="0" smtClean="0"/>
                <a:t>.</a:t>
              </a:r>
            </a:p>
            <a:p>
              <a:pPr marL="342900" indent="-342900">
                <a:buFont typeface="+mj-ea"/>
                <a:buAutoNum type="circleNumDbPlain"/>
              </a:pPr>
              <a:endParaRPr lang="en-US" altLang="ja-JP" sz="2000" dirty="0"/>
            </a:p>
            <a:p>
              <a:pPr marL="342900" indent="-342900">
                <a:buFont typeface="+mj-ea"/>
                <a:buAutoNum type="circleNumDbPlain"/>
              </a:pPr>
              <a:r>
                <a:rPr kumimoji="1" lang="ja-JP" altLang="en-US" sz="2000" dirty="0" smtClean="0"/>
                <a:t>バンドパスフィルターで</a:t>
              </a:r>
              <a:r>
                <a:rPr kumimoji="1" lang="en-US" altLang="ja-JP" sz="2000" b="1" dirty="0" smtClean="0"/>
                <a:t>750 nm</a:t>
              </a:r>
              <a:r>
                <a:rPr kumimoji="1" lang="en-US" altLang="ja-JP" sz="2000" dirty="0" smtClean="0"/>
                <a:t>, </a:t>
              </a:r>
              <a:r>
                <a:rPr kumimoji="1" lang="en-US" altLang="ja-JP" sz="2000" b="1" dirty="0" smtClean="0"/>
                <a:t>800 nm</a:t>
              </a:r>
              <a:r>
                <a:rPr kumimoji="1" lang="ja-JP" altLang="en-US" sz="2000" dirty="0" smtClean="0"/>
                <a:t>の波長を透過させ，集光レンズで</a:t>
              </a:r>
              <a:r>
                <a:rPr kumimoji="1" lang="en-US" altLang="ja-JP" sz="2000" b="1" dirty="0" smtClean="0"/>
                <a:t>PDA</a:t>
              </a:r>
              <a:r>
                <a:rPr kumimoji="1" lang="ja-JP" altLang="en-US" sz="2000" dirty="0" smtClean="0"/>
                <a:t>に集光する．</a:t>
              </a:r>
              <a:endParaRPr kumimoji="1" lang="en-US" altLang="ja-JP" sz="2000" dirty="0" smtClean="0"/>
            </a:p>
            <a:p>
              <a:pPr marL="342900" indent="-342900">
                <a:buFont typeface="+mj-ea"/>
                <a:buAutoNum type="circleNumDbPlain"/>
              </a:pPr>
              <a:endParaRPr lang="en-US" altLang="ja-JP" sz="2000" dirty="0"/>
            </a:p>
            <a:p>
              <a:r>
                <a:rPr lang="ja-JP" altLang="en-US" sz="2000" dirty="0" smtClean="0"/>
                <a:t>④ </a:t>
              </a:r>
              <a:r>
                <a:rPr lang="en-US" altLang="ja-JP" sz="2000" b="1" dirty="0" smtClean="0"/>
                <a:t>PDA</a:t>
              </a:r>
              <a:r>
                <a:rPr lang="ja-JP" altLang="en-US" sz="2000" dirty="0" smtClean="0"/>
                <a:t>出力比</a:t>
              </a:r>
              <a:r>
                <a:rPr lang="ja-JP" altLang="en-US" sz="2000" dirty="0"/>
                <a:t>に</a:t>
              </a:r>
              <a:r>
                <a:rPr lang="ja-JP" altLang="en-US" sz="2000" dirty="0" smtClean="0"/>
                <a:t>より温度を求める</a:t>
              </a:r>
              <a:r>
                <a:rPr lang="en-US" altLang="ja-JP" sz="2000" dirty="0"/>
                <a:t>.</a:t>
              </a:r>
              <a:endParaRPr kumimoji="1" lang="ja-JP" altLang="en-US" sz="2000" dirty="0"/>
            </a:p>
          </p:txBody>
        </p:sp>
        <p:sp>
          <p:nvSpPr>
            <p:cNvPr id="47" name="テキスト ボックス 46"/>
            <p:cNvSpPr txBox="1"/>
            <p:nvPr/>
          </p:nvSpPr>
          <p:spPr>
            <a:xfrm>
              <a:off x="4211960" y="2193825"/>
              <a:ext cx="2520280"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検出器側の構成</a:t>
              </a:r>
              <a:endParaRPr kumimoji="1" lang="ja-JP" altLang="en-US" sz="2400" dirty="0">
                <a:solidFill>
                  <a:schemeClr val="tx1"/>
                </a:solidFill>
              </a:endParaRPr>
            </a:p>
          </p:txBody>
        </p:sp>
      </p:grpSp>
      <p:sp>
        <p:nvSpPr>
          <p:cNvPr id="27" name="テキスト ボックス 26"/>
          <p:cNvSpPr txBox="1"/>
          <p:nvPr/>
        </p:nvSpPr>
        <p:spPr>
          <a:xfrm>
            <a:off x="4316594" y="6111736"/>
            <a:ext cx="458227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応答速度 </a:t>
            </a:r>
            <a:r>
              <a:rPr kumimoji="1" lang="en-US" altLang="ja-JP" sz="2400" dirty="0" smtClean="0"/>
              <a:t>: </a:t>
            </a:r>
            <a:r>
              <a:rPr kumimoji="1" lang="en-US" altLang="ja-JP" sz="2400" b="1" dirty="0" smtClean="0">
                <a:solidFill>
                  <a:srgbClr val="FF0000"/>
                </a:solidFill>
              </a:rPr>
              <a:t>4.5 </a:t>
            </a:r>
            <a:r>
              <a:rPr lang="en-US" altLang="ja-JP" sz="2400" b="1" dirty="0" err="1">
                <a:solidFill>
                  <a:srgbClr val="FF0000"/>
                </a:solidFill>
                <a:latin typeface="Symbol" panose="05050102010706020507" pitchFamily="18" charset="2"/>
              </a:rPr>
              <a:t>m</a:t>
            </a:r>
            <a:r>
              <a:rPr kumimoji="1" lang="en-US" altLang="ja-JP" sz="2400" b="1" dirty="0" err="1" smtClean="0">
                <a:solidFill>
                  <a:srgbClr val="FF0000"/>
                </a:solidFill>
              </a:rPr>
              <a:t>s</a:t>
            </a:r>
            <a:endParaRPr kumimoji="1" lang="ja-JP" altLang="en-US" sz="2400" b="1" dirty="0">
              <a:solidFill>
                <a:srgbClr val="FF0000"/>
              </a:solidFill>
            </a:endParaRPr>
          </a:p>
        </p:txBody>
      </p:sp>
      <p:sp>
        <p:nvSpPr>
          <p:cNvPr id="29" name="テキスト ボックス 28"/>
          <p:cNvSpPr txBox="1"/>
          <p:nvPr/>
        </p:nvSpPr>
        <p:spPr>
          <a:xfrm>
            <a:off x="4316594" y="5661248"/>
            <a:ext cx="2320101"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2400" b="1" dirty="0" smtClean="0">
                <a:solidFill>
                  <a:schemeClr val="tx1"/>
                </a:solidFill>
              </a:rPr>
              <a:t>PDA</a:t>
            </a:r>
            <a:r>
              <a:rPr kumimoji="1" lang="ja-JP" altLang="en-US" sz="2400" dirty="0" smtClean="0">
                <a:solidFill>
                  <a:schemeClr val="tx1"/>
                </a:solidFill>
              </a:rPr>
              <a:t>応答速度</a:t>
            </a:r>
            <a:endParaRPr kumimoji="1" lang="ja-JP" altLang="en-US" sz="2400" dirty="0">
              <a:solidFill>
                <a:schemeClr val="tx1"/>
              </a:solidFill>
            </a:endParaRPr>
          </a:p>
        </p:txBody>
      </p:sp>
    </p:spTree>
    <p:extLst>
      <p:ext uri="{BB962C8B-B14F-4D97-AF65-F5344CB8AC3E}">
        <p14:creationId xmlns:p14="http://schemas.microsoft.com/office/powerpoint/2010/main" val="324744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40873" y="458887"/>
            <a:ext cx="3480440" cy="584775"/>
          </a:xfrm>
          <a:prstGeom prst="rect">
            <a:avLst/>
          </a:prstGeom>
        </p:spPr>
        <p:txBody>
          <a:bodyPr wrap="none">
            <a:spAutoFit/>
          </a:bodyPr>
          <a:lstStyle/>
          <a:p>
            <a:r>
              <a:rPr lang="ja-JP" altLang="en-US" sz="3200" dirty="0" smtClean="0"/>
              <a:t>光学系の校正方法</a:t>
            </a:r>
            <a:endParaRPr lang="ja-JP" altLang="en-US" sz="3200" dirty="0"/>
          </a:p>
        </p:txBody>
      </p:sp>
      <p:sp>
        <p:nvSpPr>
          <p:cNvPr id="9" name="テキスト ボックス 8"/>
          <p:cNvSpPr txBox="1"/>
          <p:nvPr/>
        </p:nvSpPr>
        <p:spPr>
          <a:xfrm>
            <a:off x="4194448" y="3265951"/>
            <a:ext cx="467767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光源が持つ</a:t>
            </a:r>
            <a:r>
              <a:rPr kumimoji="1" lang="en-US" altLang="ja-JP" sz="2400" b="1" dirty="0" smtClean="0"/>
              <a:t>750</a:t>
            </a:r>
            <a:r>
              <a:rPr kumimoji="1" lang="en-US" altLang="ja-JP" sz="2400" dirty="0" smtClean="0"/>
              <a:t>, </a:t>
            </a:r>
            <a:r>
              <a:rPr kumimoji="1" lang="en-US" altLang="ja-JP" sz="2400" b="1" dirty="0" smtClean="0"/>
              <a:t>800 nm</a:t>
            </a:r>
            <a:r>
              <a:rPr kumimoji="1" lang="ja-JP" altLang="en-US" sz="2400" dirty="0" smtClean="0"/>
              <a:t>の放射照度値比と</a:t>
            </a:r>
            <a:r>
              <a:rPr kumimoji="1" lang="en-US" altLang="ja-JP" sz="2400" b="1" dirty="0" smtClean="0"/>
              <a:t>PDA</a:t>
            </a:r>
            <a:r>
              <a:rPr kumimoji="1" lang="ja-JP" altLang="en-US" sz="2400" dirty="0" smtClean="0"/>
              <a:t>出力比が同じになるように校正係数を求める</a:t>
            </a:r>
            <a:r>
              <a:rPr lang="ja-JP" altLang="en-US" sz="2400" dirty="0"/>
              <a:t>こと</a:t>
            </a:r>
            <a:r>
              <a:rPr lang="ja-JP" altLang="en-US" sz="2400" dirty="0" smtClean="0"/>
              <a:t>で，光学系統の</a:t>
            </a:r>
            <a:r>
              <a:rPr lang="ja-JP" altLang="en-US" sz="2400" dirty="0" smtClean="0">
                <a:solidFill>
                  <a:srgbClr val="FF0000"/>
                </a:solidFill>
              </a:rPr>
              <a:t>絶対感度校正が可能</a:t>
            </a:r>
            <a:r>
              <a:rPr lang="ja-JP" altLang="en-US" sz="2400" dirty="0" smtClean="0"/>
              <a:t>である．</a:t>
            </a:r>
            <a:endParaRPr kumimoji="1" lang="ja-JP" altLang="en-US" sz="2400" dirty="0"/>
          </a:p>
        </p:txBody>
      </p:sp>
      <p:grpSp>
        <p:nvGrpSpPr>
          <p:cNvPr id="16" name="グループ化 15"/>
          <p:cNvGrpSpPr/>
          <p:nvPr/>
        </p:nvGrpSpPr>
        <p:grpSpPr>
          <a:xfrm>
            <a:off x="107504" y="4793745"/>
            <a:ext cx="4255275" cy="1999476"/>
            <a:chOff x="-468033" y="1715616"/>
            <a:chExt cx="7572712" cy="3558280"/>
          </a:xfrm>
        </p:grpSpPr>
        <p:pic>
          <p:nvPicPr>
            <p:cNvPr id="9218" name="Picture 2" descr="D:\wataru\test4\パイロメータ\学会\H26年電気関係学会関西連合大会@奈良先端\電気関係学会関西連合大会学会資料\ポスター\校正光源写真.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996"/>
            <a:stretch/>
          </p:blipFill>
          <p:spPr bwMode="auto">
            <a:xfrm>
              <a:off x="179512" y="1715616"/>
              <a:ext cx="4492757" cy="269579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68033" y="4561858"/>
              <a:ext cx="7572712" cy="712038"/>
            </a:xfrm>
            <a:prstGeom prst="rect">
              <a:avLst/>
            </a:prstGeom>
            <a:noFill/>
          </p:spPr>
          <p:txBody>
            <a:bodyPr wrap="square" rtlCol="0">
              <a:spAutoFit/>
            </a:bodyPr>
            <a:lstStyle/>
            <a:p>
              <a:r>
                <a:rPr kumimoji="1" lang="ja-JP" altLang="en-US" sz="2000" dirty="0" smtClean="0"/>
                <a:t>分光放射標準電球</a:t>
              </a:r>
              <a:r>
                <a:rPr kumimoji="1" lang="en-US" altLang="ja-JP" sz="2000" dirty="0" smtClean="0"/>
                <a:t>(</a:t>
              </a:r>
              <a:r>
                <a:rPr kumimoji="1" lang="ja-JP" altLang="en-US" sz="2000" dirty="0" smtClean="0"/>
                <a:t>ハロゲンランプ</a:t>
              </a:r>
              <a:r>
                <a:rPr kumimoji="1" lang="en-US" altLang="ja-JP" sz="2000" dirty="0" smtClean="0"/>
                <a:t>)</a:t>
              </a:r>
              <a:endParaRPr kumimoji="1" lang="ja-JP" altLang="en-US" sz="2000" dirty="0"/>
            </a:p>
          </p:txBody>
        </p:sp>
      </p:grpSp>
      <p:sp>
        <p:nvSpPr>
          <p:cNvPr id="19" name="テキスト ボックス 18"/>
          <p:cNvSpPr txBox="1"/>
          <p:nvPr/>
        </p:nvSpPr>
        <p:spPr>
          <a:xfrm>
            <a:off x="4174809" y="1427656"/>
            <a:ext cx="4677673"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400" dirty="0" smtClean="0"/>
              <a:t>光学系も含めた</a:t>
            </a:r>
            <a:r>
              <a:rPr lang="en-US" altLang="ja-JP" sz="2400" b="1" dirty="0" smtClean="0"/>
              <a:t>PDA</a:t>
            </a:r>
            <a:r>
              <a:rPr lang="ja-JP" altLang="en-US" sz="2400" dirty="0" smtClean="0"/>
              <a:t>の感度校正を行うために，</a:t>
            </a:r>
            <a:r>
              <a:rPr lang="ja-JP" altLang="en-US" sz="2400" dirty="0" smtClean="0">
                <a:solidFill>
                  <a:srgbClr val="FF0000"/>
                </a:solidFill>
              </a:rPr>
              <a:t>分光放射照度値が</a:t>
            </a:r>
            <a:r>
              <a:rPr lang="ja-JP" altLang="en-US" sz="2400" dirty="0">
                <a:solidFill>
                  <a:srgbClr val="FF0000"/>
                </a:solidFill>
              </a:rPr>
              <a:t>得</a:t>
            </a:r>
            <a:r>
              <a:rPr lang="ja-JP" altLang="en-US" sz="2400" dirty="0" smtClean="0">
                <a:solidFill>
                  <a:srgbClr val="FF0000"/>
                </a:solidFill>
              </a:rPr>
              <a:t>られてい</a:t>
            </a:r>
            <a:r>
              <a:rPr lang="ja-JP" altLang="en-US" sz="2400" dirty="0">
                <a:solidFill>
                  <a:srgbClr val="FF0000"/>
                </a:solidFill>
              </a:rPr>
              <a:t>る</a:t>
            </a:r>
            <a:r>
              <a:rPr lang="ja-JP" altLang="en-US" sz="2400" dirty="0" smtClean="0">
                <a:solidFill>
                  <a:srgbClr val="FF0000"/>
                </a:solidFill>
              </a:rPr>
              <a:t>校正光源</a:t>
            </a:r>
            <a:r>
              <a:rPr lang="ja-JP" altLang="en-US" sz="2400" dirty="0" smtClean="0"/>
              <a:t>を用いる．</a:t>
            </a:r>
            <a:endParaRPr kumimoji="1" lang="ja-JP" altLang="en-US" sz="2400" dirty="0"/>
          </a:p>
        </p:txBody>
      </p:sp>
      <p:grpSp>
        <p:nvGrpSpPr>
          <p:cNvPr id="3" name="グループ化 2"/>
          <p:cNvGrpSpPr/>
          <p:nvPr/>
        </p:nvGrpSpPr>
        <p:grpSpPr>
          <a:xfrm>
            <a:off x="798591" y="1030755"/>
            <a:ext cx="3433755" cy="3375355"/>
            <a:chOff x="798591" y="1030755"/>
            <a:chExt cx="3433755" cy="3375355"/>
          </a:xfrm>
        </p:grpSpPr>
        <p:grpSp>
          <p:nvGrpSpPr>
            <p:cNvPr id="23" name="グループ化 22"/>
            <p:cNvGrpSpPr/>
            <p:nvPr/>
          </p:nvGrpSpPr>
          <p:grpSpPr>
            <a:xfrm>
              <a:off x="798591" y="1147061"/>
              <a:ext cx="3113155" cy="3259049"/>
              <a:chOff x="605354" y="1129921"/>
              <a:chExt cx="3113155" cy="3259049"/>
            </a:xfrm>
          </p:grpSpPr>
          <p:grpSp>
            <p:nvGrpSpPr>
              <p:cNvPr id="15" name="グループ化 14"/>
              <p:cNvGrpSpPr/>
              <p:nvPr/>
            </p:nvGrpSpPr>
            <p:grpSpPr>
              <a:xfrm>
                <a:off x="605354" y="1129921"/>
                <a:ext cx="3113155" cy="3259049"/>
                <a:chOff x="403904" y="3453869"/>
                <a:chExt cx="3113155" cy="3259049"/>
              </a:xfrm>
            </p:grpSpPr>
            <p:grpSp>
              <p:nvGrpSpPr>
                <p:cNvPr id="13" name="グループ化 12"/>
                <p:cNvGrpSpPr/>
                <p:nvPr/>
              </p:nvGrpSpPr>
              <p:grpSpPr>
                <a:xfrm>
                  <a:off x="403904" y="3453869"/>
                  <a:ext cx="1749815" cy="3259049"/>
                  <a:chOff x="0" y="2286581"/>
                  <a:chExt cx="2410191" cy="448900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581"/>
                    <a:ext cx="2410191" cy="448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2134804" y="4133564"/>
                    <a:ext cx="0" cy="196461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74725" y="4149080"/>
                    <a:ext cx="107680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2148907" y="5323286"/>
                  <a:ext cx="1368152" cy="369332"/>
                </a:xfrm>
                <a:prstGeom prst="rect">
                  <a:avLst/>
                </a:prstGeom>
                <a:noFill/>
              </p:spPr>
              <p:txBody>
                <a:bodyPr wrap="square" rtlCol="0">
                  <a:spAutoFit/>
                </a:bodyPr>
                <a:lstStyle/>
                <a:p>
                  <a:r>
                    <a:rPr kumimoji="1" lang="en-US" altLang="ja-JP" dirty="0" smtClean="0"/>
                    <a:t>500 mm</a:t>
                  </a:r>
                  <a:endParaRPr kumimoji="1" lang="ja-JP" altLang="en-US" dirty="0"/>
                </a:p>
              </p:txBody>
            </p:sp>
          </p:grpSp>
          <p:cxnSp>
            <p:nvCxnSpPr>
              <p:cNvPr id="22" name="直線矢印コネクタ 21"/>
              <p:cNvCxnSpPr/>
              <p:nvPr/>
            </p:nvCxnSpPr>
            <p:spPr>
              <a:xfrm flipH="1">
                <a:off x="1670774" y="1602804"/>
                <a:ext cx="979797" cy="4873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1673498" y="1030755"/>
              <a:ext cx="2558848" cy="546851"/>
            </a:xfrm>
            <a:prstGeom prst="rect">
              <a:avLst/>
            </a:prstGeom>
            <a:noFill/>
          </p:spPr>
          <p:txBody>
            <a:bodyPr wrap="square" rtlCol="0">
              <a:spAutoFit/>
            </a:bodyPr>
            <a:lstStyle/>
            <a:p>
              <a:pPr algn="ctr"/>
              <a:r>
                <a:rPr lang="ja-JP" altLang="en-US" dirty="0" smtClean="0"/>
                <a:t>光ファイバー</a:t>
              </a:r>
              <a:endParaRPr lang="en-US" altLang="ja-JP" dirty="0" smtClean="0"/>
            </a:p>
            <a:p>
              <a:pPr algn="ctr"/>
              <a:r>
                <a:rPr kumimoji="1" lang="ja-JP" altLang="en-US" dirty="0" smtClean="0"/>
                <a:t>（コア径：</a:t>
              </a:r>
              <a:r>
                <a:rPr kumimoji="1" lang="en-US" altLang="ja-JP" b="1" dirty="0" smtClean="0"/>
                <a:t>100 </a:t>
              </a:r>
              <a:r>
                <a:rPr lang="en-US" altLang="ja-JP" b="1" dirty="0" smtClean="0">
                  <a:latin typeface="Symbol" panose="05050102010706020507" pitchFamily="18" charset="2"/>
                </a:rPr>
                <a:t>m</a:t>
              </a:r>
              <a:r>
                <a:rPr kumimoji="1" lang="en-US" altLang="ja-JP" b="1" dirty="0" smtClean="0"/>
                <a:t>m</a:t>
              </a:r>
              <a:r>
                <a:rPr lang="ja-JP" altLang="en-US" b="1" dirty="0" err="1"/>
                <a:t>，</a:t>
              </a:r>
              <a:r>
                <a:rPr lang="en-US" altLang="ja-JP" b="1" dirty="0" smtClean="0"/>
                <a:t>17</a:t>
              </a:r>
              <a:r>
                <a:rPr kumimoji="1" lang="ja-JP" altLang="en-US" dirty="0" smtClean="0"/>
                <a:t>芯）</a:t>
              </a:r>
              <a:endParaRPr kumimoji="1" lang="ja-JP" altLang="en-US" dirty="0"/>
            </a:p>
          </p:txBody>
        </p:sp>
      </p:grpSp>
    </p:spTree>
    <p:extLst>
      <p:ext uri="{BB962C8B-B14F-4D97-AF65-F5344CB8AC3E}">
        <p14:creationId xmlns:p14="http://schemas.microsoft.com/office/powerpoint/2010/main" val="1828898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51720" y="386460"/>
            <a:ext cx="5040560" cy="584775"/>
          </a:xfrm>
          <a:prstGeom prst="rect">
            <a:avLst/>
          </a:prstGeom>
        </p:spPr>
        <p:txBody>
          <a:bodyPr wrap="square">
            <a:spAutoFit/>
          </a:bodyPr>
          <a:lstStyle/>
          <a:p>
            <a:pPr algn="ctr"/>
            <a:r>
              <a:rPr lang="ja-JP" altLang="en-US" sz="3200" dirty="0" smtClean="0"/>
              <a:t>測定</a:t>
            </a:r>
            <a:r>
              <a:rPr lang="ja-JP" altLang="en-US" sz="3200" dirty="0"/>
              <a:t>可能最低温度予測</a:t>
            </a:r>
          </a:p>
        </p:txBody>
      </p:sp>
      <p:sp>
        <p:nvSpPr>
          <p:cNvPr id="10" name="テキスト ボックス 9"/>
          <p:cNvSpPr txBox="1"/>
          <p:nvPr/>
        </p:nvSpPr>
        <p:spPr>
          <a:xfrm>
            <a:off x="755577" y="1268426"/>
            <a:ext cx="7632847"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ja-JP" altLang="en-US" sz="2000" dirty="0"/>
              <a:t>光学素子の透過率，表面での反射を</a:t>
            </a:r>
            <a:r>
              <a:rPr lang="ja-JP" altLang="en-US" sz="2000" dirty="0" smtClean="0"/>
              <a:t>考慮</a:t>
            </a:r>
            <a:endParaRPr lang="en-US" altLang="ja-JP" sz="2000" dirty="0"/>
          </a:p>
          <a:p>
            <a:pPr marL="342900" indent="-342900">
              <a:buFont typeface="Arial" panose="020B0604020202020204" pitchFamily="34" charset="0"/>
              <a:buChar char="•"/>
            </a:pPr>
            <a:r>
              <a:rPr kumimoji="1" lang="ja-JP" altLang="en-US" sz="2000" dirty="0" smtClean="0"/>
              <a:t>バンドパスフィルターの透過波長幅</a:t>
            </a:r>
            <a:r>
              <a:rPr lang="en-US" altLang="ja-JP" sz="2000" b="1" dirty="0" err="1" smtClean="0">
                <a:latin typeface="Symbol" panose="05050102010706020507" pitchFamily="18" charset="2"/>
              </a:rPr>
              <a:t>D</a:t>
            </a:r>
            <a:r>
              <a:rPr lang="en-US" altLang="ja-JP" sz="2000" b="1" dirty="0" err="1" smtClean="0"/>
              <a:t>λ</a:t>
            </a:r>
            <a:r>
              <a:rPr lang="ja-JP" altLang="en-US" sz="2000" dirty="0" smtClean="0"/>
              <a:t>は透過率</a:t>
            </a:r>
            <a:r>
              <a:rPr lang="en-US" altLang="ja-JP" sz="2000" b="1" dirty="0" smtClean="0"/>
              <a:t>1 %</a:t>
            </a:r>
            <a:r>
              <a:rPr lang="ja-JP" altLang="en-US" sz="2000" dirty="0" smtClean="0"/>
              <a:t>以上の領域</a:t>
            </a:r>
            <a:endParaRPr lang="en-US" altLang="ja-JP" sz="2000" dirty="0" smtClean="0"/>
          </a:p>
          <a:p>
            <a:pPr marL="342900" indent="-342900">
              <a:buFont typeface="Arial" panose="020B0604020202020204" pitchFamily="34" charset="0"/>
              <a:buChar char="•"/>
            </a:pPr>
            <a:r>
              <a:rPr lang="ja-JP" altLang="en-US" sz="2000" dirty="0" smtClean="0"/>
              <a:t>放射率の温度依存性は文献値をもとに近似式で計算</a:t>
            </a:r>
            <a:endParaRPr lang="en-US" altLang="ja-JP" sz="2000" dirty="0"/>
          </a:p>
          <a:p>
            <a:pPr marL="342900" indent="-342900">
              <a:buFont typeface="Arial" panose="020B0604020202020204" pitchFamily="34" charset="0"/>
              <a:buChar char="•"/>
            </a:pPr>
            <a:r>
              <a:rPr lang="en-US" altLang="ja-JP" sz="2000" b="1" dirty="0" smtClean="0"/>
              <a:t>PDA</a:t>
            </a:r>
            <a:r>
              <a:rPr lang="ja-JP" altLang="en-US" sz="2000" dirty="0" smtClean="0"/>
              <a:t>の出力抵抗器は</a:t>
            </a:r>
            <a:r>
              <a:rPr lang="en-US" altLang="ja-JP" sz="2000" b="1" dirty="0" smtClean="0">
                <a:solidFill>
                  <a:srgbClr val="FF0000"/>
                </a:solidFill>
              </a:rPr>
              <a:t>51.2 </a:t>
            </a:r>
            <a:r>
              <a:rPr lang="en-US" altLang="ja-JP" sz="2000" b="1" dirty="0" err="1" smtClean="0">
                <a:solidFill>
                  <a:srgbClr val="FF0000"/>
                </a:solidFill>
              </a:rPr>
              <a:t>kΩ</a:t>
            </a:r>
            <a:r>
              <a:rPr lang="en-US" altLang="ja-JP" sz="2000" dirty="0" smtClean="0"/>
              <a:t>(</a:t>
            </a:r>
            <a:r>
              <a:rPr lang="ja-JP" altLang="en-US" sz="2000" dirty="0"/>
              <a:t>応答速度 </a:t>
            </a:r>
            <a:r>
              <a:rPr lang="en-US" altLang="ja-JP" sz="2000" dirty="0"/>
              <a:t>: </a:t>
            </a:r>
            <a:r>
              <a:rPr lang="en-US" altLang="ja-JP" sz="2000" b="1" dirty="0" smtClean="0">
                <a:solidFill>
                  <a:srgbClr val="FF0000"/>
                </a:solidFill>
              </a:rPr>
              <a:t>4.50 </a:t>
            </a:r>
            <a:r>
              <a:rPr lang="en-US" altLang="ja-JP" sz="2000" b="1" dirty="0" err="1">
                <a:solidFill>
                  <a:srgbClr val="FF0000"/>
                </a:solidFill>
                <a:latin typeface="Symbol" panose="05050102010706020507" pitchFamily="18" charset="2"/>
              </a:rPr>
              <a:t>m</a:t>
            </a:r>
            <a:r>
              <a:rPr lang="en-US" altLang="ja-JP" sz="2000" b="1" dirty="0" err="1" smtClean="0">
                <a:solidFill>
                  <a:srgbClr val="FF0000"/>
                </a:solidFill>
              </a:rPr>
              <a:t>s</a:t>
            </a:r>
            <a:r>
              <a:rPr lang="en-US" altLang="ja-JP" sz="2000" dirty="0" smtClean="0"/>
              <a:t>)</a:t>
            </a:r>
            <a:endParaRPr lang="en-US" altLang="ja-JP" sz="2000" dirty="0"/>
          </a:p>
        </p:txBody>
      </p:sp>
      <p:sp>
        <p:nvSpPr>
          <p:cNvPr id="13" name="テキスト ボックス 12"/>
          <p:cNvSpPr txBox="1"/>
          <p:nvPr/>
        </p:nvSpPr>
        <p:spPr>
          <a:xfrm>
            <a:off x="755577" y="806761"/>
            <a:ext cx="1703493"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計算条件</a:t>
            </a:r>
            <a:endParaRPr kumimoji="1" lang="ja-JP" altLang="en-US" sz="2400" dirty="0">
              <a:solidFill>
                <a:schemeClr val="tx1"/>
              </a:solidFill>
            </a:endParaRPr>
          </a:p>
        </p:txBody>
      </p:sp>
      <p:sp>
        <p:nvSpPr>
          <p:cNvPr id="8" name="テキスト ボックス 7"/>
          <p:cNvSpPr txBox="1"/>
          <p:nvPr/>
        </p:nvSpPr>
        <p:spPr>
          <a:xfrm>
            <a:off x="946629" y="6300934"/>
            <a:ext cx="4088199" cy="400110"/>
          </a:xfrm>
          <a:prstGeom prst="rect">
            <a:avLst/>
          </a:prstGeom>
          <a:noFill/>
        </p:spPr>
        <p:txBody>
          <a:bodyPr wrap="square" rtlCol="0">
            <a:spAutoFit/>
          </a:bodyPr>
          <a:lstStyle/>
          <a:p>
            <a:pPr algn="ctr"/>
            <a:r>
              <a:rPr kumimoji="1" lang="ja-JP" altLang="en-US" sz="2000" dirty="0" smtClean="0"/>
              <a:t>背面温度と</a:t>
            </a:r>
            <a:r>
              <a:rPr kumimoji="1" lang="en-US" altLang="ja-JP" sz="2000" b="1" dirty="0" smtClean="0"/>
              <a:t>PDA</a:t>
            </a:r>
            <a:r>
              <a:rPr kumimoji="1" lang="ja-JP" altLang="en-US" sz="2000" dirty="0" smtClean="0"/>
              <a:t>出力の関係</a:t>
            </a:r>
            <a:endParaRPr kumimoji="1" lang="ja-JP" altLang="en-US" sz="2000" dirty="0"/>
          </a:p>
        </p:txBody>
      </p:sp>
      <p:graphicFrame>
        <p:nvGraphicFramePr>
          <p:cNvPr id="7" name="表 6"/>
          <p:cNvGraphicFramePr>
            <a:graphicFrameLocks noGrp="1"/>
          </p:cNvGraphicFramePr>
          <p:nvPr>
            <p:extLst>
              <p:ext uri="{D42A27DB-BD31-4B8C-83A1-F6EECF244321}">
                <p14:modId xmlns:p14="http://schemas.microsoft.com/office/powerpoint/2010/main" val="379328451"/>
              </p:ext>
            </p:extLst>
          </p:nvPr>
        </p:nvGraphicFramePr>
        <p:xfrm>
          <a:off x="5131807" y="2779556"/>
          <a:ext cx="3456384" cy="1770440"/>
        </p:xfrm>
        <a:graphic>
          <a:graphicData uri="http://schemas.openxmlformats.org/drawingml/2006/table">
            <a:tbl>
              <a:tblPr>
                <a:tableStyleId>{5C22544A-7EE6-4342-B048-85BDC9FD1C3A}</a:tableStyleId>
              </a:tblPr>
              <a:tblGrid>
                <a:gridCol w="784020"/>
                <a:gridCol w="1376220"/>
                <a:gridCol w="1296144"/>
              </a:tblGrid>
              <a:tr h="170892">
                <a:tc>
                  <a:txBody>
                    <a:bodyPr/>
                    <a:lstStyle/>
                    <a:p>
                      <a:pPr algn="ctr" fontAlgn="ctr"/>
                      <a:r>
                        <a:rPr lang="ja-JP" altLang="en-US" sz="1400" u="none" strike="noStrike" dirty="0">
                          <a:effectLst/>
                        </a:rPr>
                        <a:t>温度</a:t>
                      </a:r>
                      <a:endParaRPr lang="ja-JP" altLang="en-US"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u="none" strike="noStrike">
                          <a:effectLst/>
                        </a:rPr>
                        <a:t>750 nm(</a:t>
                      </a:r>
                      <a:r>
                        <a:rPr lang="ja-JP" altLang="en-US" sz="1400" u="none" strike="noStrike">
                          <a:effectLst/>
                        </a:rPr>
                        <a:t>理論値</a:t>
                      </a:r>
                      <a:r>
                        <a:rPr lang="en-US" altLang="ja-JP" sz="1400" u="none" strike="noStrike">
                          <a:effectLst/>
                        </a:rPr>
                        <a:t>)</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u="none" strike="noStrike" dirty="0">
                          <a:effectLst/>
                        </a:rPr>
                        <a:t>800 nm(</a:t>
                      </a:r>
                      <a:r>
                        <a:rPr lang="ja-JP" altLang="en-US" sz="1400" u="none" strike="noStrike" dirty="0">
                          <a:effectLst/>
                        </a:rPr>
                        <a:t>理論値</a:t>
                      </a:r>
                      <a:r>
                        <a:rPr lang="en-US" altLang="ja-JP" sz="1400" u="none" strike="noStrike" dirty="0">
                          <a:effectLst/>
                        </a:rPr>
                        <a:t>)</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70892">
                <a:tc>
                  <a:txBody>
                    <a:bodyPr/>
                    <a:lstStyle/>
                    <a:p>
                      <a:pPr algn="ctr" fontAlgn="ctr"/>
                      <a:r>
                        <a:rPr lang="en-US" sz="1400" u="none" strike="noStrike">
                          <a:effectLst/>
                        </a:rPr>
                        <a:t>K</a:t>
                      </a:r>
                      <a:endParaRPr lang="en-US"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u="none" strike="noStrike" dirty="0">
                          <a:effectLst/>
                        </a:rPr>
                        <a:t>mV</a:t>
                      </a:r>
                      <a:endParaRPr lang="en-US"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u="none" strike="noStrike" dirty="0">
                          <a:effectLst/>
                        </a:rPr>
                        <a:t>mV</a:t>
                      </a:r>
                      <a:endParaRPr lang="en-US"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70892">
                <a:tc>
                  <a:txBody>
                    <a:bodyPr/>
                    <a:lstStyle/>
                    <a:p>
                      <a:pPr algn="ctr" fontAlgn="ctr"/>
                      <a:r>
                        <a:rPr lang="en-US" altLang="ja-JP" sz="1400" u="none" strike="noStrike" dirty="0">
                          <a:effectLst/>
                        </a:rPr>
                        <a:t>2000</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6.75</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10.3</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892">
                <a:tc>
                  <a:txBody>
                    <a:bodyPr/>
                    <a:lstStyle/>
                    <a:p>
                      <a:pPr algn="ctr" fontAlgn="ctr"/>
                      <a:r>
                        <a:rPr lang="en-US" altLang="ja-JP" sz="1400" u="none" strike="noStrike">
                          <a:effectLst/>
                        </a:rPr>
                        <a:t>1900</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4.09</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6.46</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892">
                <a:tc>
                  <a:txBody>
                    <a:bodyPr/>
                    <a:lstStyle/>
                    <a:p>
                      <a:pPr algn="ctr" fontAlgn="ctr"/>
                      <a:r>
                        <a:rPr lang="en-US" altLang="ja-JP" sz="1400" u="none" strike="noStrike">
                          <a:effectLst/>
                        </a:rPr>
                        <a:t>1800</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2.35</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3.84</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892">
                <a:tc>
                  <a:txBody>
                    <a:bodyPr/>
                    <a:lstStyle/>
                    <a:p>
                      <a:pPr algn="ctr" fontAlgn="ctr"/>
                      <a:r>
                        <a:rPr lang="en-US" altLang="ja-JP" sz="1400" u="none" strike="noStrike" dirty="0">
                          <a:effectLst/>
                        </a:rPr>
                        <a:t>1700</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400" u="none" strike="noStrike" dirty="0">
                          <a:effectLst/>
                        </a:rPr>
                        <a:t>1.26</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400" u="none" strike="noStrike" dirty="0">
                          <a:effectLst/>
                        </a:rPr>
                        <a:t>2.14</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70892">
                <a:tc>
                  <a:txBody>
                    <a:bodyPr/>
                    <a:lstStyle/>
                    <a:p>
                      <a:pPr algn="ctr" fontAlgn="ctr"/>
                      <a:r>
                        <a:rPr lang="en-US" altLang="ja-JP" sz="1400" u="none" strike="noStrike">
                          <a:effectLst/>
                        </a:rPr>
                        <a:t>1600</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0.625</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a:effectLst/>
                        </a:rPr>
                        <a:t>1.112</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892">
                <a:tc>
                  <a:txBody>
                    <a:bodyPr/>
                    <a:lstStyle/>
                    <a:p>
                      <a:pPr algn="ctr" fontAlgn="ctr"/>
                      <a:r>
                        <a:rPr lang="en-US" altLang="ja-JP" sz="1400" u="none" strike="noStrike">
                          <a:effectLst/>
                        </a:rPr>
                        <a:t>1500</a:t>
                      </a:r>
                      <a:endParaRPr lang="en-US" altLang="ja-JP" sz="1400" b="0" i="0" u="none" strike="noStrike">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rPr>
                        <a:t>0.282</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rPr>
                        <a:t>0.528</a:t>
                      </a:r>
                      <a:endParaRPr lang="en-US" altLang="ja-JP" sz="1400" b="0" i="0" u="none" strike="noStrike" dirty="0">
                        <a:solidFill>
                          <a:srgbClr val="000000"/>
                        </a:solidFill>
                        <a:effectLst/>
                        <a:latin typeface="ＭＳ Ｐゴシック"/>
                      </a:endParaRPr>
                    </a:p>
                  </a:txBody>
                  <a:tcPr marL="7945" marR="7945" marT="7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9" name="グループ化 8"/>
          <p:cNvGrpSpPr/>
          <p:nvPr/>
        </p:nvGrpSpPr>
        <p:grpSpPr>
          <a:xfrm>
            <a:off x="5131807" y="4644736"/>
            <a:ext cx="3809455" cy="2056308"/>
            <a:chOff x="4530889" y="1569649"/>
            <a:chExt cx="3505166" cy="2056308"/>
          </a:xfrm>
        </p:grpSpPr>
        <p:sp>
          <p:nvSpPr>
            <p:cNvPr id="11" name="テキスト ボックス 10"/>
            <p:cNvSpPr txBox="1"/>
            <p:nvPr/>
          </p:nvSpPr>
          <p:spPr>
            <a:xfrm>
              <a:off x="4540819" y="2056297"/>
              <a:ext cx="349523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オシロスコープで</a:t>
              </a:r>
              <a:r>
                <a:rPr kumimoji="1" lang="en-US" altLang="ja-JP" sz="2400" b="1" dirty="0" smtClean="0">
                  <a:solidFill>
                    <a:srgbClr val="FF0000"/>
                  </a:solidFill>
                </a:rPr>
                <a:t>1 mV</a:t>
              </a:r>
              <a:r>
                <a:rPr kumimoji="1" lang="ja-JP" altLang="en-US" sz="2400" dirty="0" smtClean="0"/>
                <a:t>以上を仮に測定可能とすると測定可能最低温度は</a:t>
              </a:r>
              <a:r>
                <a:rPr kumimoji="1" lang="en-US" altLang="ja-JP" sz="2400" b="1" dirty="0" smtClean="0">
                  <a:solidFill>
                    <a:srgbClr val="FF0000"/>
                  </a:solidFill>
                </a:rPr>
                <a:t>1700 K</a:t>
              </a:r>
              <a:r>
                <a:rPr kumimoji="1" lang="ja-JP" altLang="en-US" sz="2400" dirty="0" smtClean="0"/>
                <a:t>となる．</a:t>
              </a:r>
              <a:endParaRPr kumimoji="1" lang="en-US" altLang="ja-JP" sz="2400" dirty="0" smtClean="0"/>
            </a:p>
          </p:txBody>
        </p:sp>
        <p:sp>
          <p:nvSpPr>
            <p:cNvPr id="14" name="テキスト ボックス 13"/>
            <p:cNvSpPr txBox="1"/>
            <p:nvPr/>
          </p:nvSpPr>
          <p:spPr>
            <a:xfrm>
              <a:off x="4530889" y="1569649"/>
              <a:ext cx="2808312"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測定可能最低温度</a:t>
              </a:r>
              <a:endParaRPr kumimoji="1" lang="ja-JP" altLang="en-US" sz="2400" dirty="0">
                <a:solidFill>
                  <a:schemeClr val="tx1"/>
                </a:solidFill>
              </a:endParaRPr>
            </a:p>
          </p:txBody>
        </p:sp>
      </p:grpSp>
      <p:pic>
        <p:nvPicPr>
          <p:cNvPr id="9361" name="Picture 1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42" y="2637984"/>
            <a:ext cx="4329286" cy="351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522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40400" y="2924944"/>
            <a:ext cx="2236510" cy="707886"/>
          </a:xfrm>
          <a:prstGeom prst="rect">
            <a:avLst/>
          </a:prstGeom>
        </p:spPr>
        <p:txBody>
          <a:bodyPr wrap="none">
            <a:spAutoFit/>
          </a:bodyPr>
          <a:lstStyle/>
          <a:p>
            <a:pPr algn="ctr"/>
            <a:r>
              <a:rPr lang="ja-JP" altLang="en-US" sz="4000" dirty="0" smtClean="0"/>
              <a:t>実験装置</a:t>
            </a:r>
            <a:endParaRPr lang="en-US" altLang="ja-JP" sz="4000" dirty="0"/>
          </a:p>
        </p:txBody>
      </p:sp>
    </p:spTree>
    <p:extLst>
      <p:ext uri="{BB962C8B-B14F-4D97-AF65-F5344CB8AC3E}">
        <p14:creationId xmlns:p14="http://schemas.microsoft.com/office/powerpoint/2010/main" val="114441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95303" y="775498"/>
            <a:ext cx="8647195" cy="1777077"/>
            <a:chOff x="317293" y="5177742"/>
            <a:chExt cx="8647195" cy="1777077"/>
          </a:xfrm>
        </p:grpSpPr>
        <p:sp>
          <p:nvSpPr>
            <p:cNvPr id="6" name="テキスト ボックス 5"/>
            <p:cNvSpPr txBox="1"/>
            <p:nvPr/>
          </p:nvSpPr>
          <p:spPr>
            <a:xfrm>
              <a:off x="341732" y="5631380"/>
              <a:ext cx="8622756"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ja-JP" altLang="en-US" sz="2000" dirty="0" smtClean="0">
                  <a:solidFill>
                    <a:prstClr val="black"/>
                  </a:solidFill>
                </a:rPr>
                <a:t>ガスパフを用いてプラズマ生成ガス</a:t>
              </a:r>
              <a:r>
                <a:rPr lang="en-US" altLang="ja-JP" sz="2000" dirty="0" smtClean="0">
                  <a:solidFill>
                    <a:prstClr val="black"/>
                  </a:solidFill>
                </a:rPr>
                <a:t>(</a:t>
              </a:r>
              <a:r>
                <a:rPr lang="en-US" altLang="ja-JP" sz="2000" b="1" dirty="0" smtClean="0">
                  <a:solidFill>
                    <a:prstClr val="black"/>
                  </a:solidFill>
                </a:rPr>
                <a:t>He</a:t>
              </a:r>
              <a:r>
                <a:rPr lang="en-US" altLang="ja-JP" sz="2000" dirty="0" smtClean="0">
                  <a:solidFill>
                    <a:prstClr val="black"/>
                  </a:solidFill>
                </a:rPr>
                <a:t>)</a:t>
              </a:r>
              <a:r>
                <a:rPr lang="ja-JP" altLang="en-US" sz="2000" dirty="0" smtClean="0">
                  <a:solidFill>
                    <a:prstClr val="black"/>
                  </a:solidFill>
                </a:rPr>
                <a:t>を注入し，外部電極と内部電極間に高電圧を印加し，ガスを絶縁破壊させプラズマを生成する．</a:t>
              </a:r>
              <a:endParaRPr lang="en-US" altLang="ja-JP" sz="2000" dirty="0" smtClean="0">
                <a:solidFill>
                  <a:prstClr val="black"/>
                </a:solidFill>
              </a:endParaRPr>
            </a:p>
            <a:p>
              <a:pPr marL="342900" indent="-342900">
                <a:buFont typeface="Arial" panose="020B0604020202020204" pitchFamily="34" charset="0"/>
                <a:buChar char="•"/>
              </a:pPr>
              <a:r>
                <a:rPr lang="ja-JP" altLang="en-US" sz="2000" dirty="0">
                  <a:solidFill>
                    <a:prstClr val="black"/>
                  </a:solidFill>
                </a:rPr>
                <a:t>ローレンツ力</a:t>
              </a:r>
              <a:r>
                <a:rPr lang="ja-JP" altLang="en-US" sz="2000" dirty="0" smtClean="0">
                  <a:solidFill>
                    <a:prstClr val="black"/>
                  </a:solidFill>
                </a:rPr>
                <a:t>によりプラズマは前方へ進む．</a:t>
              </a:r>
              <a:endParaRPr lang="en-US" altLang="ja-JP" sz="2000" dirty="0" smtClean="0">
                <a:solidFill>
                  <a:prstClr val="black"/>
                </a:solidFill>
              </a:endParaRPr>
            </a:p>
            <a:p>
              <a:pPr marL="342900" indent="-342900">
                <a:buFont typeface="Arial" panose="020B0604020202020204" pitchFamily="34" charset="0"/>
                <a:buChar char="•"/>
              </a:pPr>
              <a:r>
                <a:rPr lang="ja-JP" altLang="en-US" sz="2000" dirty="0">
                  <a:solidFill>
                    <a:prstClr val="black"/>
                  </a:solidFill>
                </a:rPr>
                <a:t>バイアス</a:t>
              </a:r>
              <a:r>
                <a:rPr lang="ja-JP" altLang="en-US" sz="2000" dirty="0" smtClean="0">
                  <a:solidFill>
                    <a:prstClr val="black"/>
                  </a:solidFill>
                </a:rPr>
                <a:t>磁場によってプラズマを制御する．</a:t>
              </a:r>
              <a:endParaRPr lang="en-US" altLang="ja-JP" sz="2000" dirty="0" smtClean="0">
                <a:solidFill>
                  <a:prstClr val="black"/>
                </a:solidFill>
              </a:endParaRPr>
            </a:p>
          </p:txBody>
        </p:sp>
        <p:sp>
          <p:nvSpPr>
            <p:cNvPr id="7" name="テキスト ボックス 6"/>
            <p:cNvSpPr txBox="1"/>
            <p:nvPr/>
          </p:nvSpPr>
          <p:spPr>
            <a:xfrm>
              <a:off x="317293" y="5177742"/>
              <a:ext cx="3168585"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2400" dirty="0" smtClean="0">
                  <a:solidFill>
                    <a:prstClr val="black"/>
                  </a:solidFill>
                </a:rPr>
                <a:t>磁化同軸プラズマガン</a:t>
              </a:r>
              <a:endParaRPr lang="ja-JP" altLang="en-US" sz="2400" dirty="0">
                <a:solidFill>
                  <a:prstClr val="black"/>
                </a:solidFill>
              </a:endParaRPr>
            </a:p>
          </p:txBody>
        </p:sp>
      </p:grpSp>
      <p:sp>
        <p:nvSpPr>
          <p:cNvPr id="9" name="テキスト ボックス 8"/>
          <p:cNvSpPr txBox="1"/>
          <p:nvPr/>
        </p:nvSpPr>
        <p:spPr>
          <a:xfrm>
            <a:off x="1619672" y="251937"/>
            <a:ext cx="5184576" cy="584775"/>
          </a:xfrm>
          <a:prstGeom prst="rect">
            <a:avLst/>
          </a:prstGeom>
          <a:noFill/>
        </p:spPr>
        <p:txBody>
          <a:bodyPr wrap="square" rtlCol="0">
            <a:spAutoFit/>
          </a:bodyPr>
          <a:lstStyle/>
          <a:p>
            <a:pPr algn="ctr"/>
            <a:r>
              <a:rPr lang="ja-JP" altLang="en-US" sz="3200" dirty="0" smtClean="0"/>
              <a:t>実験装置</a:t>
            </a:r>
            <a:endParaRPr lang="en-US" altLang="ja-JP" sz="3200" dirty="0"/>
          </a:p>
        </p:txBody>
      </p:sp>
      <p:grpSp>
        <p:nvGrpSpPr>
          <p:cNvPr id="3" name="グループ化 2"/>
          <p:cNvGrpSpPr/>
          <p:nvPr/>
        </p:nvGrpSpPr>
        <p:grpSpPr>
          <a:xfrm>
            <a:off x="35496" y="3481251"/>
            <a:ext cx="5728785" cy="2471882"/>
            <a:chOff x="-2164897" y="2552575"/>
            <a:chExt cx="5728785" cy="2471882"/>
          </a:xfrm>
        </p:grpSpPr>
        <p:pic>
          <p:nvPicPr>
            <p:cNvPr id="4" name="Picture 2" descr="C:\Users\YOSHINOBU\Dropbox\Public\修士論文(北川)\CT生成.png"/>
            <p:cNvPicPr/>
            <p:nvPr/>
          </p:nvPicPr>
          <p:blipFill rotWithShape="1">
            <a:blip r:embed="rId2">
              <a:extLst>
                <a:ext uri="{28A0092B-C50C-407E-A947-70E740481C1C}">
                  <a14:useLocalDpi xmlns:a14="http://schemas.microsoft.com/office/drawing/2010/main" val="0"/>
                </a:ext>
              </a:extLst>
            </a:blip>
            <a:srcRect r="13833"/>
            <a:stretch/>
          </p:blipFill>
          <p:spPr bwMode="auto">
            <a:xfrm>
              <a:off x="-2164897" y="2552575"/>
              <a:ext cx="5169277" cy="2471882"/>
            </a:xfrm>
            <a:prstGeom prst="rect">
              <a:avLst/>
            </a:prstGeom>
            <a:noFill/>
            <a:extLst/>
          </p:spPr>
        </p:pic>
        <p:sp>
          <p:nvSpPr>
            <p:cNvPr id="2" name="正方形/長方形 1"/>
            <p:cNvSpPr/>
            <p:nvPr/>
          </p:nvSpPr>
          <p:spPr>
            <a:xfrm>
              <a:off x="2627667" y="3933056"/>
              <a:ext cx="93622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Picture 2" descr="C:\Users\koji\Dropbox\境界プラズマ研究会\装置写真.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0" t="19385" r="1898"/>
          <a:stretch/>
        </p:blipFill>
        <p:spPr bwMode="auto">
          <a:xfrm>
            <a:off x="5169275" y="3389438"/>
            <a:ext cx="3974726" cy="292072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11560" y="6310162"/>
            <a:ext cx="5449785" cy="461665"/>
          </a:xfrm>
          <a:prstGeom prst="rect">
            <a:avLst/>
          </a:prstGeom>
          <a:noFill/>
        </p:spPr>
        <p:txBody>
          <a:bodyPr wrap="square" rtlCol="0">
            <a:spAutoFit/>
          </a:bodyPr>
          <a:lstStyle/>
          <a:p>
            <a:pPr algn="ctr"/>
            <a:r>
              <a:rPr lang="ja-JP" altLang="en-US" sz="2400" dirty="0" smtClean="0"/>
              <a:t>磁化同軸プラズマガン概略図</a:t>
            </a:r>
            <a:endParaRPr kumimoji="1" lang="ja-JP" altLang="en-US" sz="2400" dirty="0"/>
          </a:p>
        </p:txBody>
      </p:sp>
    </p:spTree>
    <p:extLst>
      <p:ext uri="{BB962C8B-B14F-4D97-AF65-F5344CB8AC3E}">
        <p14:creationId xmlns:p14="http://schemas.microsoft.com/office/powerpoint/2010/main" val="3119170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19672" y="404664"/>
            <a:ext cx="5184576" cy="584775"/>
          </a:xfrm>
          <a:prstGeom prst="rect">
            <a:avLst/>
          </a:prstGeom>
          <a:noFill/>
        </p:spPr>
        <p:txBody>
          <a:bodyPr wrap="square" rtlCol="0">
            <a:spAutoFit/>
          </a:bodyPr>
          <a:lstStyle/>
          <a:p>
            <a:pPr algn="ctr"/>
            <a:r>
              <a:rPr lang="ja-JP" altLang="en-US" sz="3200" b="1" dirty="0" smtClean="0"/>
              <a:t>実験装置</a:t>
            </a:r>
            <a:endParaRPr lang="en-US" altLang="ja-JP" sz="3200" b="1" dirty="0"/>
          </a:p>
        </p:txBody>
      </p:sp>
      <p:sp>
        <p:nvSpPr>
          <p:cNvPr id="6" name="テキスト ボックス 5"/>
          <p:cNvSpPr txBox="1"/>
          <p:nvPr/>
        </p:nvSpPr>
        <p:spPr>
          <a:xfrm>
            <a:off x="341323" y="1109511"/>
            <a:ext cx="361029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dirty="0" smtClean="0"/>
              <a:t>プラズマ生成部装置図</a:t>
            </a:r>
            <a:endParaRPr kumimoji="1" lang="ja-JP" altLang="en-US" sz="2800" dirty="0"/>
          </a:p>
        </p:txBody>
      </p:sp>
      <p:grpSp>
        <p:nvGrpSpPr>
          <p:cNvPr id="8200" name="グループ化 8199"/>
          <p:cNvGrpSpPr/>
          <p:nvPr/>
        </p:nvGrpSpPr>
        <p:grpSpPr>
          <a:xfrm>
            <a:off x="165093" y="1412776"/>
            <a:ext cx="9350924" cy="4451476"/>
            <a:chOff x="165093" y="1412776"/>
            <a:chExt cx="9350924" cy="4451476"/>
          </a:xfrm>
        </p:grpSpPr>
        <p:grpSp>
          <p:nvGrpSpPr>
            <p:cNvPr id="8192" name="グループ化 8191"/>
            <p:cNvGrpSpPr/>
            <p:nvPr/>
          </p:nvGrpSpPr>
          <p:grpSpPr>
            <a:xfrm>
              <a:off x="165093" y="1412776"/>
              <a:ext cx="9350924" cy="4451476"/>
              <a:chOff x="165093" y="1186455"/>
              <a:chExt cx="9350924" cy="4451476"/>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997184"/>
                <a:ext cx="6997774" cy="308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グループ化 29"/>
              <p:cNvGrpSpPr/>
              <p:nvPr/>
            </p:nvGrpSpPr>
            <p:grpSpPr>
              <a:xfrm>
                <a:off x="165093" y="1186455"/>
                <a:ext cx="9350924" cy="4451476"/>
                <a:chOff x="165093" y="1186455"/>
                <a:chExt cx="9350924" cy="4451476"/>
              </a:xfrm>
            </p:grpSpPr>
            <p:cxnSp>
              <p:nvCxnSpPr>
                <p:cNvPr id="7" name="直線矢印コネクタ 6"/>
                <p:cNvCxnSpPr/>
                <p:nvPr/>
              </p:nvCxnSpPr>
              <p:spPr>
                <a:xfrm>
                  <a:off x="4427984" y="3023374"/>
                  <a:ext cx="360040" cy="473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6444208" y="2168787"/>
                  <a:ext cx="675492" cy="6742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flipV="1">
                  <a:off x="7545967" y="2927167"/>
                  <a:ext cx="576063" cy="2645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803078" y="1812518"/>
                  <a:ext cx="3834831" cy="369332"/>
                </a:xfrm>
                <a:prstGeom prst="rect">
                  <a:avLst/>
                </a:prstGeom>
                <a:noFill/>
              </p:spPr>
              <p:txBody>
                <a:bodyPr wrap="square" rtlCol="0">
                  <a:spAutoFit/>
                </a:bodyPr>
                <a:lstStyle/>
                <a:p>
                  <a:r>
                    <a:rPr kumimoji="1" lang="ja-JP" altLang="en-US" dirty="0" smtClean="0"/>
                    <a:t>プラズマ維持用コンデンサ</a:t>
                  </a:r>
                  <a:r>
                    <a:rPr kumimoji="1" lang="en-US" altLang="ja-JP" dirty="0" smtClean="0"/>
                    <a:t>(</a:t>
                  </a:r>
                  <a:r>
                    <a:rPr kumimoji="1" lang="en-US" altLang="ja-JP" b="1" dirty="0" smtClean="0"/>
                    <a:t>336 mF</a:t>
                  </a:r>
                  <a:r>
                    <a:rPr kumimoji="1" lang="en-US" altLang="ja-JP" dirty="0" smtClean="0"/>
                    <a:t>)</a:t>
                  </a:r>
                  <a:endParaRPr kumimoji="1" lang="ja-JP" altLang="en-US" dirty="0"/>
                </a:p>
              </p:txBody>
            </p:sp>
            <p:sp>
              <p:nvSpPr>
                <p:cNvPr id="13" name="テキスト ボックス 12"/>
                <p:cNvSpPr txBox="1"/>
                <p:nvPr/>
              </p:nvSpPr>
              <p:spPr>
                <a:xfrm>
                  <a:off x="7644011" y="3284984"/>
                  <a:ext cx="1872006" cy="369332"/>
                </a:xfrm>
                <a:prstGeom prst="rect">
                  <a:avLst/>
                </a:prstGeom>
                <a:noFill/>
              </p:spPr>
              <p:txBody>
                <a:bodyPr wrap="square" rtlCol="0">
                  <a:spAutoFit/>
                </a:bodyPr>
                <a:lstStyle/>
                <a:p>
                  <a:r>
                    <a:rPr kumimoji="1" lang="ja-JP" altLang="en-US" dirty="0" smtClean="0"/>
                    <a:t>イグナイトロン</a:t>
                  </a:r>
                  <a:endParaRPr kumimoji="1" lang="ja-JP" altLang="en-US" dirty="0"/>
                </a:p>
              </p:txBody>
            </p:sp>
            <p:sp>
              <p:nvSpPr>
                <p:cNvPr id="15" name="テキスト ボックス 14"/>
                <p:cNvSpPr txBox="1"/>
                <p:nvPr/>
              </p:nvSpPr>
              <p:spPr>
                <a:xfrm>
                  <a:off x="3620582" y="2595657"/>
                  <a:ext cx="1964735" cy="369332"/>
                </a:xfrm>
                <a:prstGeom prst="rect">
                  <a:avLst/>
                </a:prstGeom>
                <a:noFill/>
              </p:spPr>
              <p:txBody>
                <a:bodyPr wrap="square" rtlCol="0">
                  <a:spAutoFit/>
                </a:bodyPr>
                <a:lstStyle/>
                <a:p>
                  <a:r>
                    <a:rPr kumimoji="1" lang="ja-JP" altLang="en-US" dirty="0" smtClean="0"/>
                    <a:t>ガスパフバルブ</a:t>
                  </a:r>
                  <a:endParaRPr kumimoji="1" lang="ja-JP" altLang="en-US" dirty="0"/>
                </a:p>
              </p:txBody>
            </p:sp>
            <p:cxnSp>
              <p:nvCxnSpPr>
                <p:cNvPr id="17" name="直線矢印コネクタ 16"/>
                <p:cNvCxnSpPr/>
                <p:nvPr/>
              </p:nvCxnSpPr>
              <p:spPr>
                <a:xfrm>
                  <a:off x="2565667" y="2964989"/>
                  <a:ext cx="638181" cy="10721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947116" y="2554607"/>
                  <a:ext cx="1621647" cy="369332"/>
                </a:xfrm>
                <a:prstGeom prst="rect">
                  <a:avLst/>
                </a:prstGeom>
                <a:noFill/>
              </p:spPr>
              <p:txBody>
                <a:bodyPr wrap="square" rtlCol="0">
                  <a:spAutoFit/>
                </a:bodyPr>
                <a:lstStyle/>
                <a:p>
                  <a:r>
                    <a:rPr kumimoji="1" lang="ja-JP" altLang="en-US" dirty="0" smtClean="0"/>
                    <a:t>内部電極</a:t>
                  </a:r>
                  <a:endParaRPr kumimoji="1" lang="ja-JP" altLang="en-US" dirty="0"/>
                </a:p>
              </p:txBody>
            </p:sp>
            <p:cxnSp>
              <p:nvCxnSpPr>
                <p:cNvPr id="19" name="直線矢印コネクタ 18"/>
                <p:cNvCxnSpPr/>
                <p:nvPr/>
              </p:nvCxnSpPr>
              <p:spPr>
                <a:xfrm flipV="1">
                  <a:off x="1331640" y="4206104"/>
                  <a:ext cx="936104" cy="807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18391" y="5074887"/>
                  <a:ext cx="2736700" cy="369332"/>
                </a:xfrm>
                <a:prstGeom prst="rect">
                  <a:avLst/>
                </a:prstGeom>
                <a:noFill/>
              </p:spPr>
              <p:txBody>
                <a:bodyPr wrap="square" rtlCol="0">
                  <a:spAutoFit/>
                </a:bodyPr>
                <a:lstStyle/>
                <a:p>
                  <a:r>
                    <a:rPr kumimoji="1" lang="ja-JP" altLang="en-US" dirty="0" smtClean="0"/>
                    <a:t>タングステンバルク</a:t>
                  </a:r>
                  <a:endParaRPr kumimoji="1" lang="ja-JP" altLang="en-US" dirty="0"/>
                </a:p>
              </p:txBody>
            </p:sp>
            <p:cxnSp>
              <p:nvCxnSpPr>
                <p:cNvPr id="22" name="直線矢印コネクタ 21"/>
                <p:cNvCxnSpPr/>
                <p:nvPr/>
              </p:nvCxnSpPr>
              <p:spPr>
                <a:xfrm>
                  <a:off x="755577" y="2858953"/>
                  <a:ext cx="468052" cy="1142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65093" y="2545315"/>
                  <a:ext cx="2179173" cy="369332"/>
                </a:xfrm>
                <a:prstGeom prst="rect">
                  <a:avLst/>
                </a:prstGeom>
                <a:noFill/>
              </p:spPr>
              <p:txBody>
                <a:bodyPr wrap="square" rtlCol="0">
                  <a:spAutoFit/>
                </a:bodyPr>
                <a:lstStyle/>
                <a:p>
                  <a:r>
                    <a:rPr kumimoji="1" lang="ja-JP" altLang="en-US" dirty="0" smtClean="0"/>
                    <a:t>内部ドリフト管</a:t>
                  </a:r>
                  <a:endParaRPr kumimoji="1" lang="ja-JP" altLang="en-US" dirty="0"/>
                </a:p>
              </p:txBody>
            </p:sp>
            <p:cxnSp>
              <p:nvCxnSpPr>
                <p:cNvPr id="29" name="直線矢印コネクタ 28"/>
                <p:cNvCxnSpPr/>
                <p:nvPr/>
              </p:nvCxnSpPr>
              <p:spPr>
                <a:xfrm flipV="1">
                  <a:off x="3620582" y="4650306"/>
                  <a:ext cx="633882" cy="6092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494052" y="5268599"/>
                  <a:ext cx="2555874" cy="369332"/>
                </a:xfrm>
                <a:prstGeom prst="rect">
                  <a:avLst/>
                </a:prstGeom>
                <a:noFill/>
              </p:spPr>
              <p:txBody>
                <a:bodyPr wrap="square" rtlCol="0">
                  <a:spAutoFit/>
                </a:bodyPr>
                <a:lstStyle/>
                <a:p>
                  <a:r>
                    <a:rPr kumimoji="1" lang="ja-JP" altLang="en-US" dirty="0" smtClean="0"/>
                    <a:t>バイアスソレノイドコイル</a:t>
                  </a:r>
                  <a:endParaRPr kumimoji="1" lang="ja-JP" altLang="en-US" dirty="0"/>
                </a:p>
              </p:txBody>
            </p:sp>
            <p:sp>
              <p:nvSpPr>
                <p:cNvPr id="20" name="テキスト ボックス 19"/>
                <p:cNvSpPr txBox="1"/>
                <p:nvPr/>
              </p:nvSpPr>
              <p:spPr>
                <a:xfrm>
                  <a:off x="4780912" y="1186455"/>
                  <a:ext cx="4448350" cy="369332"/>
                </a:xfrm>
                <a:prstGeom prst="rect">
                  <a:avLst/>
                </a:prstGeom>
                <a:noFill/>
              </p:spPr>
              <p:txBody>
                <a:bodyPr wrap="square" rtlCol="0">
                  <a:spAutoFit/>
                </a:bodyPr>
                <a:lstStyle/>
                <a:p>
                  <a:r>
                    <a:rPr kumimoji="1" lang="ja-JP" altLang="en-US" dirty="0" smtClean="0"/>
                    <a:t>プラズマ生成用コンデンサ</a:t>
                  </a:r>
                  <a:r>
                    <a:rPr kumimoji="1" lang="en-US" altLang="ja-JP" dirty="0" smtClean="0"/>
                    <a:t>(</a:t>
                  </a:r>
                  <a:r>
                    <a:rPr kumimoji="1" lang="en-US" altLang="ja-JP" b="1" dirty="0" smtClean="0"/>
                    <a:t>2.88 mF</a:t>
                  </a:r>
                  <a:r>
                    <a:rPr kumimoji="1" lang="en-US" altLang="ja-JP" dirty="0" smtClean="0"/>
                    <a:t>)</a:t>
                  </a:r>
                  <a:endParaRPr kumimoji="1" lang="ja-JP" altLang="en-US" dirty="0"/>
                </a:p>
              </p:txBody>
            </p:sp>
            <p:cxnSp>
              <p:nvCxnSpPr>
                <p:cNvPr id="23" name="直線矢印コネクタ 22"/>
                <p:cNvCxnSpPr/>
                <p:nvPr/>
              </p:nvCxnSpPr>
              <p:spPr>
                <a:xfrm>
                  <a:off x="6637909" y="1632731"/>
                  <a:ext cx="504085" cy="536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7005087" y="4541943"/>
                  <a:ext cx="1116944" cy="4245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026835" y="4872377"/>
                  <a:ext cx="1184802" cy="369332"/>
                </a:xfrm>
                <a:prstGeom prst="rect">
                  <a:avLst/>
                </a:prstGeom>
                <a:noFill/>
              </p:spPr>
              <p:txBody>
                <a:bodyPr wrap="square" rtlCol="0">
                  <a:spAutoFit/>
                </a:bodyPr>
                <a:lstStyle/>
                <a:p>
                  <a:r>
                    <a:rPr kumimoji="1" lang="ja-JP" altLang="en-US" dirty="0" smtClean="0"/>
                    <a:t>セラミック</a:t>
                  </a:r>
                  <a:endParaRPr kumimoji="1" lang="ja-JP" altLang="en-US" dirty="0"/>
                </a:p>
              </p:txBody>
            </p:sp>
          </p:grpSp>
        </p:grpSp>
        <p:sp>
          <p:nvSpPr>
            <p:cNvPr id="8196" name="下矢印 8195"/>
            <p:cNvSpPr/>
            <p:nvPr/>
          </p:nvSpPr>
          <p:spPr>
            <a:xfrm>
              <a:off x="6194243" y="4884327"/>
              <a:ext cx="319090" cy="428742"/>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283879" y="5303024"/>
              <a:ext cx="2708059" cy="369332"/>
            </a:xfrm>
            <a:prstGeom prst="rect">
              <a:avLst/>
            </a:prstGeom>
            <a:noFill/>
          </p:spPr>
          <p:txBody>
            <a:bodyPr wrap="square" rtlCol="0">
              <a:spAutoFit/>
            </a:bodyPr>
            <a:lstStyle/>
            <a:p>
              <a:r>
                <a:rPr kumimoji="1" lang="ja-JP" altLang="en-US" dirty="0" smtClean="0"/>
                <a:t>ターボ分子ポンプ</a:t>
              </a:r>
              <a:r>
                <a:rPr lang="en-US" altLang="ja-JP" dirty="0" smtClean="0"/>
                <a:t>(</a:t>
              </a:r>
              <a:r>
                <a:rPr lang="en-US" altLang="ja-JP" b="1" dirty="0" smtClean="0"/>
                <a:t>TMP</a:t>
              </a:r>
              <a:r>
                <a:rPr lang="en-US" altLang="ja-JP" dirty="0" smtClean="0"/>
                <a:t>)</a:t>
              </a:r>
              <a:endParaRPr kumimoji="1" lang="ja-JP" altLang="en-US" dirty="0"/>
            </a:p>
          </p:txBody>
        </p:sp>
      </p:grpSp>
      <p:grpSp>
        <p:nvGrpSpPr>
          <p:cNvPr id="36" name="グループ化 35"/>
          <p:cNvGrpSpPr/>
          <p:nvPr/>
        </p:nvGrpSpPr>
        <p:grpSpPr>
          <a:xfrm>
            <a:off x="755577" y="6250609"/>
            <a:ext cx="1980000" cy="500051"/>
            <a:chOff x="755577" y="6250609"/>
            <a:chExt cx="1980000" cy="500051"/>
          </a:xfrm>
        </p:grpSpPr>
        <p:grpSp>
          <p:nvGrpSpPr>
            <p:cNvPr id="33" name="グループ化 32"/>
            <p:cNvGrpSpPr/>
            <p:nvPr/>
          </p:nvGrpSpPr>
          <p:grpSpPr>
            <a:xfrm>
              <a:off x="755577" y="6250609"/>
              <a:ext cx="1980000" cy="130719"/>
              <a:chOff x="1588741" y="6042969"/>
              <a:chExt cx="1980000" cy="130719"/>
            </a:xfrm>
          </p:grpSpPr>
          <p:cxnSp>
            <p:nvCxnSpPr>
              <p:cNvPr id="3" name="直線コネクタ 2"/>
              <p:cNvCxnSpPr/>
              <p:nvPr/>
            </p:nvCxnSpPr>
            <p:spPr>
              <a:xfrm>
                <a:off x="1588741" y="6165304"/>
                <a:ext cx="19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3563866" y="6042969"/>
                <a:ext cx="22" cy="122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1588741" y="6051353"/>
                <a:ext cx="22" cy="122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1159438" y="6381328"/>
              <a:ext cx="1172277" cy="369332"/>
            </a:xfrm>
            <a:prstGeom prst="rect">
              <a:avLst/>
            </a:prstGeom>
            <a:noFill/>
          </p:spPr>
          <p:txBody>
            <a:bodyPr wrap="square" rtlCol="0">
              <a:spAutoFit/>
            </a:bodyPr>
            <a:lstStyle/>
            <a:p>
              <a:r>
                <a:rPr lang="en-US" altLang="ja-JP" b="1" dirty="0" smtClean="0"/>
                <a:t>5</a:t>
              </a:r>
              <a:r>
                <a:rPr kumimoji="1" lang="en-US" altLang="ja-JP" b="1" dirty="0" smtClean="0"/>
                <a:t>00 mm</a:t>
              </a:r>
              <a:endParaRPr kumimoji="1" lang="ja-JP" altLang="en-US" b="1" dirty="0"/>
            </a:p>
          </p:txBody>
        </p:sp>
      </p:grpSp>
    </p:spTree>
    <p:extLst>
      <p:ext uri="{BB962C8B-B14F-4D97-AF65-F5344CB8AC3E}">
        <p14:creationId xmlns:p14="http://schemas.microsoft.com/office/powerpoint/2010/main" val="3066444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44" y="1660326"/>
            <a:ext cx="7026150" cy="394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3157581" y="4654877"/>
            <a:ext cx="910363" cy="788029"/>
            <a:chOff x="3157581" y="4654877"/>
            <a:chExt cx="910363" cy="788029"/>
          </a:xfrm>
        </p:grpSpPr>
        <p:sp>
          <p:nvSpPr>
            <p:cNvPr id="19" name="下矢印 18"/>
            <p:cNvSpPr/>
            <p:nvPr/>
          </p:nvSpPr>
          <p:spPr>
            <a:xfrm>
              <a:off x="3460822" y="4654877"/>
              <a:ext cx="319090" cy="428742"/>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157581" y="5073574"/>
              <a:ext cx="910363" cy="369332"/>
            </a:xfrm>
            <a:prstGeom prst="rect">
              <a:avLst/>
            </a:prstGeom>
            <a:noFill/>
          </p:spPr>
          <p:txBody>
            <a:bodyPr wrap="square" rtlCol="0">
              <a:spAutoFit/>
            </a:bodyPr>
            <a:lstStyle/>
            <a:p>
              <a:pPr algn="ctr"/>
              <a:r>
                <a:rPr lang="en-US" altLang="ja-JP" b="1" dirty="0" smtClean="0"/>
                <a:t>TMP</a:t>
              </a:r>
              <a:endParaRPr kumimoji="1" lang="ja-JP" altLang="en-US" b="1" dirty="0"/>
            </a:p>
          </p:txBody>
        </p:sp>
      </p:grpSp>
      <p:sp>
        <p:nvSpPr>
          <p:cNvPr id="2" name="テキスト ボックス 1"/>
          <p:cNvSpPr txBox="1"/>
          <p:nvPr/>
        </p:nvSpPr>
        <p:spPr>
          <a:xfrm>
            <a:off x="385642" y="1124744"/>
            <a:ext cx="303423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a:t>チャンバー</a:t>
            </a:r>
            <a:r>
              <a:rPr kumimoji="1" lang="ja-JP" altLang="en-US" sz="2800" dirty="0" smtClean="0"/>
              <a:t>装置図</a:t>
            </a:r>
            <a:endParaRPr kumimoji="1" lang="ja-JP" altLang="en-US" sz="2800" dirty="0"/>
          </a:p>
        </p:txBody>
      </p:sp>
      <p:sp>
        <p:nvSpPr>
          <p:cNvPr id="10" name="テキスト ボックス 9"/>
          <p:cNvSpPr txBox="1"/>
          <p:nvPr/>
        </p:nvSpPr>
        <p:spPr>
          <a:xfrm>
            <a:off x="1619672" y="404664"/>
            <a:ext cx="5184576" cy="584775"/>
          </a:xfrm>
          <a:prstGeom prst="rect">
            <a:avLst/>
          </a:prstGeom>
          <a:noFill/>
        </p:spPr>
        <p:txBody>
          <a:bodyPr wrap="square" rtlCol="0">
            <a:spAutoFit/>
          </a:bodyPr>
          <a:lstStyle/>
          <a:p>
            <a:pPr algn="ctr"/>
            <a:r>
              <a:rPr lang="ja-JP" altLang="en-US" sz="3200" dirty="0" smtClean="0"/>
              <a:t>実験装置</a:t>
            </a:r>
            <a:endParaRPr lang="en-US" altLang="ja-JP" sz="3200" dirty="0"/>
          </a:p>
        </p:txBody>
      </p:sp>
      <p:sp>
        <p:nvSpPr>
          <p:cNvPr id="6" name="テキスト ボックス 5"/>
          <p:cNvSpPr txBox="1"/>
          <p:nvPr/>
        </p:nvSpPr>
        <p:spPr>
          <a:xfrm>
            <a:off x="7668344" y="4639024"/>
            <a:ext cx="1368152" cy="707886"/>
          </a:xfrm>
          <a:prstGeom prst="rect">
            <a:avLst/>
          </a:prstGeom>
          <a:noFill/>
        </p:spPr>
        <p:txBody>
          <a:bodyPr wrap="square" rtlCol="0">
            <a:spAutoFit/>
          </a:bodyPr>
          <a:lstStyle/>
          <a:p>
            <a:r>
              <a:rPr kumimoji="1" lang="ja-JP" altLang="en-US" sz="2000" dirty="0" smtClean="0"/>
              <a:t>プラズマ径</a:t>
            </a:r>
            <a:r>
              <a:rPr kumimoji="1" lang="en-US" altLang="ja-JP" sz="2000" b="1" dirty="0" smtClean="0"/>
              <a:t>83.1 mm</a:t>
            </a:r>
            <a:endParaRPr kumimoji="1" lang="ja-JP" altLang="en-US" sz="2000" b="1" dirty="0"/>
          </a:p>
        </p:txBody>
      </p:sp>
      <p:cxnSp>
        <p:nvCxnSpPr>
          <p:cNvPr id="12" name="直線矢印コネクタ 11"/>
          <p:cNvCxnSpPr/>
          <p:nvPr/>
        </p:nvCxnSpPr>
        <p:spPr>
          <a:xfrm flipH="1" flipV="1">
            <a:off x="7448164" y="3933056"/>
            <a:ext cx="724236" cy="6243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752020" y="4617484"/>
            <a:ext cx="108012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75856" y="5769612"/>
            <a:ext cx="2844316" cy="400110"/>
          </a:xfrm>
          <a:prstGeom prst="rect">
            <a:avLst/>
          </a:prstGeom>
          <a:noFill/>
        </p:spPr>
        <p:txBody>
          <a:bodyPr wrap="square" rtlCol="0">
            <a:spAutoFit/>
          </a:bodyPr>
          <a:lstStyle/>
          <a:p>
            <a:r>
              <a:rPr kumimoji="1" lang="ja-JP" altLang="en-US" sz="2000" dirty="0" smtClean="0"/>
              <a:t>ターゲットチャンバー</a:t>
            </a:r>
            <a:endParaRPr kumimoji="1" lang="ja-JP" altLang="en-US" sz="2000" dirty="0"/>
          </a:p>
        </p:txBody>
      </p:sp>
      <p:sp>
        <p:nvSpPr>
          <p:cNvPr id="15" name="テキスト ボックス 14"/>
          <p:cNvSpPr txBox="1"/>
          <p:nvPr/>
        </p:nvSpPr>
        <p:spPr>
          <a:xfrm>
            <a:off x="5913058" y="986254"/>
            <a:ext cx="3510572" cy="707886"/>
          </a:xfrm>
          <a:prstGeom prst="rect">
            <a:avLst/>
          </a:prstGeom>
          <a:noFill/>
        </p:spPr>
        <p:txBody>
          <a:bodyPr wrap="square" rtlCol="0">
            <a:spAutoFit/>
          </a:bodyPr>
          <a:lstStyle/>
          <a:p>
            <a:pPr algn="ctr"/>
            <a:r>
              <a:rPr kumimoji="1" lang="ja-JP" altLang="en-US" sz="2000" dirty="0" smtClean="0"/>
              <a:t>サンプルホルダー</a:t>
            </a:r>
            <a:endParaRPr kumimoji="1" lang="en-US" altLang="ja-JP" sz="2000" dirty="0" smtClean="0"/>
          </a:p>
          <a:p>
            <a:pPr algn="ctr"/>
            <a:r>
              <a:rPr lang="en-US" altLang="ja-JP" sz="2000" dirty="0" smtClean="0"/>
              <a:t>(</a:t>
            </a:r>
            <a:r>
              <a:rPr lang="ja-JP" altLang="en-US" sz="2000" dirty="0"/>
              <a:t>プラズマ</a:t>
            </a:r>
            <a:r>
              <a:rPr lang="ja-JP" altLang="en-US" sz="2000" dirty="0" smtClean="0"/>
              <a:t>照射径</a:t>
            </a:r>
            <a:r>
              <a:rPr lang="en-US" altLang="ja-JP" sz="2000" b="1" dirty="0" smtClean="0"/>
              <a:t>φ15 mm</a:t>
            </a:r>
            <a:r>
              <a:rPr lang="en-US" altLang="ja-JP" sz="2000" dirty="0" smtClean="0"/>
              <a:t>)</a:t>
            </a:r>
            <a:endParaRPr kumimoji="1" lang="ja-JP" altLang="en-US" sz="2000" dirty="0"/>
          </a:p>
        </p:txBody>
      </p:sp>
      <p:cxnSp>
        <p:nvCxnSpPr>
          <p:cNvPr id="18" name="直線矢印コネクタ 17"/>
          <p:cNvCxnSpPr/>
          <p:nvPr/>
        </p:nvCxnSpPr>
        <p:spPr>
          <a:xfrm flipH="1">
            <a:off x="6120172" y="1844824"/>
            <a:ext cx="1480392" cy="19856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左矢印 2"/>
          <p:cNvSpPr/>
          <p:nvPr/>
        </p:nvSpPr>
        <p:spPr>
          <a:xfrm>
            <a:off x="497714" y="4058500"/>
            <a:ext cx="1044402" cy="324036"/>
          </a:xfrm>
          <a:prstGeom prst="leftArrow">
            <a:avLst>
              <a:gd name="adj1" fmla="val 50000"/>
              <a:gd name="adj2" fmla="val 10497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08946" y="4654877"/>
            <a:ext cx="2533417" cy="646331"/>
          </a:xfrm>
          <a:prstGeom prst="rect">
            <a:avLst/>
          </a:prstGeom>
          <a:ln>
            <a:solidFill>
              <a:srgbClr val="FFFF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b="1" dirty="0"/>
              <a:t>光</a:t>
            </a:r>
            <a:r>
              <a:rPr kumimoji="1" lang="ja-JP" altLang="en-US" b="1" dirty="0" smtClean="0"/>
              <a:t>ファイバーの出力は</a:t>
            </a:r>
            <a:endParaRPr kumimoji="1" lang="en-US" altLang="ja-JP" b="1" dirty="0" smtClean="0"/>
          </a:p>
          <a:p>
            <a:pPr algn="ctr"/>
            <a:r>
              <a:rPr kumimoji="1" lang="ja-JP" altLang="en-US" b="1" dirty="0" smtClean="0"/>
              <a:t>検出器へ</a:t>
            </a:r>
            <a:endParaRPr kumimoji="1" lang="ja-JP" altLang="en-US" b="1" dirty="0"/>
          </a:p>
        </p:txBody>
      </p:sp>
      <p:cxnSp>
        <p:nvCxnSpPr>
          <p:cNvPr id="13" name="直線矢印コネクタ 12"/>
          <p:cNvCxnSpPr/>
          <p:nvPr/>
        </p:nvCxnSpPr>
        <p:spPr>
          <a:xfrm>
            <a:off x="4503973" y="2060848"/>
            <a:ext cx="788107" cy="407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61257" y="1727153"/>
            <a:ext cx="2060178" cy="400110"/>
          </a:xfrm>
          <a:prstGeom prst="rect">
            <a:avLst/>
          </a:prstGeom>
          <a:noFill/>
        </p:spPr>
        <p:txBody>
          <a:bodyPr wrap="square" rtlCol="0">
            <a:spAutoFit/>
          </a:bodyPr>
          <a:lstStyle/>
          <a:p>
            <a:r>
              <a:rPr kumimoji="1" lang="ja-JP" altLang="en-US" sz="2000" dirty="0" smtClean="0"/>
              <a:t>ガラス管支え</a:t>
            </a:r>
            <a:endParaRPr kumimoji="1" lang="ja-JP" altLang="en-US" sz="2000" dirty="0"/>
          </a:p>
        </p:txBody>
      </p:sp>
      <p:sp>
        <p:nvSpPr>
          <p:cNvPr id="7" name="テキスト ボックス 6"/>
          <p:cNvSpPr txBox="1"/>
          <p:nvPr/>
        </p:nvSpPr>
        <p:spPr>
          <a:xfrm>
            <a:off x="1295636" y="2638495"/>
            <a:ext cx="3456384" cy="400110"/>
          </a:xfrm>
          <a:prstGeom prst="rect">
            <a:avLst/>
          </a:prstGeom>
          <a:noFill/>
        </p:spPr>
        <p:txBody>
          <a:bodyPr wrap="square" rtlCol="0">
            <a:spAutoFit/>
          </a:bodyPr>
          <a:lstStyle/>
          <a:p>
            <a:r>
              <a:rPr kumimoji="1" lang="ja-JP" altLang="en-US" sz="2000" dirty="0" smtClean="0"/>
              <a:t>パイロメータ用光ファイバー</a:t>
            </a:r>
            <a:endParaRPr kumimoji="1" lang="ja-JP" altLang="en-US" sz="2000" dirty="0"/>
          </a:p>
        </p:txBody>
      </p:sp>
      <p:cxnSp>
        <p:nvCxnSpPr>
          <p:cNvPr id="21" name="直線矢印コネクタ 20"/>
          <p:cNvCxnSpPr/>
          <p:nvPr/>
        </p:nvCxnSpPr>
        <p:spPr>
          <a:xfrm>
            <a:off x="3278151" y="3038605"/>
            <a:ext cx="2373969"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6876328" y="4214725"/>
            <a:ext cx="724236" cy="15548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876328" y="5797650"/>
            <a:ext cx="1983297" cy="400110"/>
          </a:xfrm>
          <a:prstGeom prst="rect">
            <a:avLst/>
          </a:prstGeom>
          <a:noFill/>
        </p:spPr>
        <p:txBody>
          <a:bodyPr wrap="square" rtlCol="0">
            <a:spAutoFit/>
          </a:bodyPr>
          <a:lstStyle/>
          <a:p>
            <a:r>
              <a:rPr kumimoji="1" lang="ja-JP" altLang="en-US" sz="2000" dirty="0" smtClean="0"/>
              <a:t>内部ドリフト管</a:t>
            </a:r>
            <a:endParaRPr kumimoji="1" lang="ja-JP" altLang="en-US" sz="2000" dirty="0"/>
          </a:p>
        </p:txBody>
      </p:sp>
      <p:grpSp>
        <p:nvGrpSpPr>
          <p:cNvPr id="42" name="グループ化 41"/>
          <p:cNvGrpSpPr/>
          <p:nvPr/>
        </p:nvGrpSpPr>
        <p:grpSpPr>
          <a:xfrm>
            <a:off x="1316618" y="6115722"/>
            <a:ext cx="1172277" cy="535894"/>
            <a:chOff x="1570086" y="6115722"/>
            <a:chExt cx="1172277" cy="535894"/>
          </a:xfrm>
        </p:grpSpPr>
        <p:sp>
          <p:nvSpPr>
            <p:cNvPr id="34" name="テキスト ボックス 33"/>
            <p:cNvSpPr txBox="1"/>
            <p:nvPr/>
          </p:nvSpPr>
          <p:spPr>
            <a:xfrm>
              <a:off x="1570086" y="6282284"/>
              <a:ext cx="1172277" cy="369332"/>
            </a:xfrm>
            <a:prstGeom prst="rect">
              <a:avLst/>
            </a:prstGeom>
            <a:noFill/>
          </p:spPr>
          <p:txBody>
            <a:bodyPr wrap="square" rtlCol="0">
              <a:spAutoFit/>
            </a:bodyPr>
            <a:lstStyle/>
            <a:p>
              <a:r>
                <a:rPr lang="en-US" altLang="ja-JP" b="1" dirty="0"/>
                <a:t>1</a:t>
              </a:r>
              <a:r>
                <a:rPr kumimoji="1" lang="en-US" altLang="ja-JP" b="1" dirty="0" smtClean="0"/>
                <a:t>00 mm</a:t>
              </a:r>
              <a:endParaRPr kumimoji="1" lang="ja-JP" altLang="en-US" b="1" dirty="0"/>
            </a:p>
          </p:txBody>
        </p:sp>
        <p:grpSp>
          <p:nvGrpSpPr>
            <p:cNvPr id="40" name="グループ化 39"/>
            <p:cNvGrpSpPr/>
            <p:nvPr/>
          </p:nvGrpSpPr>
          <p:grpSpPr>
            <a:xfrm>
              <a:off x="1763688" y="6115722"/>
              <a:ext cx="720080" cy="108000"/>
              <a:chOff x="1763688" y="6061722"/>
              <a:chExt cx="720080" cy="108000"/>
            </a:xfrm>
          </p:grpSpPr>
          <p:cxnSp>
            <p:nvCxnSpPr>
              <p:cNvPr id="9" name="直線コネクタ 8"/>
              <p:cNvCxnSpPr/>
              <p:nvPr/>
            </p:nvCxnSpPr>
            <p:spPr>
              <a:xfrm flipH="1">
                <a:off x="1763688" y="6165304"/>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483768" y="6061722"/>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763688" y="6061722"/>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020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82098" y="2924944"/>
            <a:ext cx="5553122" cy="1323439"/>
          </a:xfrm>
          <a:prstGeom prst="rect">
            <a:avLst/>
          </a:prstGeom>
        </p:spPr>
        <p:txBody>
          <a:bodyPr wrap="none">
            <a:spAutoFit/>
          </a:bodyPr>
          <a:lstStyle/>
          <a:p>
            <a:pPr algn="ctr"/>
            <a:r>
              <a:rPr lang="ja-JP" altLang="en-US" sz="4000" dirty="0" smtClean="0"/>
              <a:t>パルスプラズマ照射時の</a:t>
            </a:r>
            <a:endParaRPr lang="en-US" altLang="ja-JP" sz="4000" dirty="0" smtClean="0"/>
          </a:p>
          <a:p>
            <a:pPr algn="ctr"/>
            <a:r>
              <a:rPr lang="ja-JP" altLang="en-US" sz="4000" dirty="0" smtClean="0"/>
              <a:t>材料温度計測結果</a:t>
            </a:r>
            <a:endParaRPr lang="en-US" altLang="ja-JP" sz="4000" dirty="0"/>
          </a:p>
        </p:txBody>
      </p:sp>
    </p:spTree>
    <p:extLst>
      <p:ext uri="{BB962C8B-B14F-4D97-AF65-F5344CB8AC3E}">
        <p14:creationId xmlns:p14="http://schemas.microsoft.com/office/powerpoint/2010/main" val="3393928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19672" y="404664"/>
            <a:ext cx="5184576" cy="584775"/>
          </a:xfrm>
          <a:prstGeom prst="rect">
            <a:avLst/>
          </a:prstGeom>
          <a:noFill/>
        </p:spPr>
        <p:txBody>
          <a:bodyPr wrap="square" rtlCol="0">
            <a:spAutoFit/>
          </a:bodyPr>
          <a:lstStyle/>
          <a:p>
            <a:pPr algn="ctr"/>
            <a:r>
              <a:rPr lang="ja-JP" altLang="en-US" sz="3200" dirty="0" smtClean="0"/>
              <a:t>実験結果（</a:t>
            </a:r>
            <a:r>
              <a:rPr lang="en-US" altLang="ja-JP" sz="3200" b="1" dirty="0" smtClean="0"/>
              <a:t>PDA</a:t>
            </a:r>
            <a:r>
              <a:rPr lang="ja-JP" altLang="en-US" sz="3200" dirty="0" smtClean="0"/>
              <a:t>出力）</a:t>
            </a:r>
            <a:endParaRPr lang="en-US" altLang="ja-JP" sz="3200" dirty="0"/>
          </a:p>
        </p:txBody>
      </p:sp>
      <p:sp>
        <p:nvSpPr>
          <p:cNvPr id="6" name="テキスト ボックス 5"/>
          <p:cNvSpPr txBox="1"/>
          <p:nvPr/>
        </p:nvSpPr>
        <p:spPr>
          <a:xfrm>
            <a:off x="4334071" y="4037861"/>
            <a:ext cx="4126362" cy="1815882"/>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altLang="ja-JP" sz="2800" b="1" dirty="0" smtClean="0"/>
              <a:t>He II </a:t>
            </a:r>
            <a:r>
              <a:rPr lang="ja-JP" altLang="en-US" sz="2800" dirty="0" smtClean="0"/>
              <a:t>発光終了後直後に</a:t>
            </a:r>
            <a:r>
              <a:rPr lang="en-US" altLang="ja-JP" sz="2800" b="1" dirty="0" smtClean="0"/>
              <a:t>PDA</a:t>
            </a:r>
            <a:r>
              <a:rPr lang="ja-JP" altLang="en-US" sz="2800" dirty="0" smtClean="0"/>
              <a:t>出力がピークを向かえ，その後緩やかに減少する．</a:t>
            </a:r>
            <a:endParaRPr lang="en-US" altLang="ja-JP" sz="2800" dirty="0" smtClean="0"/>
          </a:p>
        </p:txBody>
      </p:sp>
      <p:sp>
        <p:nvSpPr>
          <p:cNvPr id="9" name="テキスト ボックス 8"/>
          <p:cNvSpPr txBox="1"/>
          <p:nvPr/>
        </p:nvSpPr>
        <p:spPr>
          <a:xfrm>
            <a:off x="4342126" y="1127031"/>
            <a:ext cx="4118307" cy="2246769"/>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kumimoji="1" lang="ja-JP" altLang="en-US" sz="2800" dirty="0" smtClean="0"/>
              <a:t>パルスプラズマから材料に付与される熱負荷の時間発展をここでは</a:t>
            </a:r>
            <a:r>
              <a:rPr kumimoji="1" lang="en-US" altLang="ja-JP" sz="2800" b="1" dirty="0" smtClean="0"/>
              <a:t>He II</a:t>
            </a:r>
            <a:r>
              <a:rPr kumimoji="1" lang="ja-JP" altLang="en-US" sz="2800" dirty="0" smtClean="0"/>
              <a:t>（プラズマイオン）発光波形から推定した．</a:t>
            </a:r>
            <a:endParaRPr kumimoji="1" lang="ja-JP" altLang="en-US" sz="2800" dirty="0"/>
          </a:p>
        </p:txBody>
      </p:sp>
      <p:sp>
        <p:nvSpPr>
          <p:cNvPr id="10" name="テキスト ボックス 9"/>
          <p:cNvSpPr txBox="1"/>
          <p:nvPr/>
        </p:nvSpPr>
        <p:spPr>
          <a:xfrm>
            <a:off x="431540" y="6488668"/>
            <a:ext cx="3888432" cy="369332"/>
          </a:xfrm>
          <a:prstGeom prst="rect">
            <a:avLst/>
          </a:prstGeom>
          <a:noFill/>
        </p:spPr>
        <p:txBody>
          <a:bodyPr wrap="square" rtlCol="0">
            <a:spAutoFit/>
          </a:bodyPr>
          <a:lstStyle/>
          <a:p>
            <a:r>
              <a:rPr kumimoji="1" lang="en-US" altLang="ja-JP" b="1" dirty="0" smtClean="0"/>
              <a:t>He II</a:t>
            </a:r>
            <a:r>
              <a:rPr kumimoji="1" lang="ja-JP" altLang="en-US" dirty="0" smtClean="0"/>
              <a:t>発光強度と</a:t>
            </a:r>
            <a:r>
              <a:rPr kumimoji="1" lang="en-US" altLang="ja-JP" b="1" dirty="0" smtClean="0"/>
              <a:t>PDA</a:t>
            </a:r>
            <a:r>
              <a:rPr kumimoji="1" lang="ja-JP" altLang="en-US" dirty="0" smtClean="0"/>
              <a:t>出力時間発展</a:t>
            </a:r>
            <a:endParaRPr kumimoji="1" lang="ja-JP" altLang="en-US" dirty="0"/>
          </a:p>
        </p:txBody>
      </p:sp>
      <p:sp>
        <p:nvSpPr>
          <p:cNvPr id="12" name="テキスト ボックス 11"/>
          <p:cNvSpPr txBox="1"/>
          <p:nvPr/>
        </p:nvSpPr>
        <p:spPr>
          <a:xfrm>
            <a:off x="2811329" y="1079313"/>
            <a:ext cx="1116124" cy="400110"/>
          </a:xfrm>
          <a:prstGeom prst="rect">
            <a:avLst/>
          </a:prstGeom>
          <a:noFill/>
        </p:spPr>
        <p:txBody>
          <a:bodyPr wrap="square" rtlCol="0">
            <a:spAutoFit/>
          </a:bodyPr>
          <a:lstStyle/>
          <a:p>
            <a:r>
              <a:rPr kumimoji="1" lang="en-US" altLang="ja-JP" sz="2000" dirty="0" smtClean="0"/>
              <a:t>#7174</a:t>
            </a:r>
            <a:endParaRPr kumimoji="1" lang="ja-JP" altLang="en-US" sz="2000" dirty="0"/>
          </a:p>
        </p:txBody>
      </p:sp>
      <p:grpSp>
        <p:nvGrpSpPr>
          <p:cNvPr id="2" name="グループ化 1"/>
          <p:cNvGrpSpPr/>
          <p:nvPr/>
        </p:nvGrpSpPr>
        <p:grpSpPr>
          <a:xfrm>
            <a:off x="251520" y="692696"/>
            <a:ext cx="3774917" cy="5841916"/>
            <a:chOff x="251520" y="692696"/>
            <a:chExt cx="3774917" cy="5841916"/>
          </a:xfrm>
        </p:grpSpPr>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56992"/>
              <a:ext cx="3774917" cy="317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47" y="692696"/>
              <a:ext cx="3722424" cy="304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1979712" y="1011506"/>
              <a:ext cx="0" cy="508179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2137659" y="2315778"/>
            <a:ext cx="1454244" cy="646331"/>
          </a:xfrm>
          <a:prstGeom prst="rect">
            <a:avLst/>
          </a:prstGeom>
          <a:noFill/>
        </p:spPr>
        <p:txBody>
          <a:bodyPr wrap="none" rtlCol="0">
            <a:spAutoFit/>
          </a:bodyPr>
          <a:lstStyle/>
          <a:p>
            <a:r>
              <a:rPr kumimoji="1" lang="en-US" altLang="ja-JP" b="1" dirty="0" smtClean="0">
                <a:solidFill>
                  <a:srgbClr val="0000CC"/>
                </a:solidFill>
              </a:rPr>
              <a:t>He II </a:t>
            </a:r>
          </a:p>
          <a:p>
            <a:r>
              <a:rPr kumimoji="1" lang="en-US" altLang="ja-JP" b="1" dirty="0" smtClean="0">
                <a:solidFill>
                  <a:srgbClr val="0000CC"/>
                </a:solidFill>
              </a:rPr>
              <a:t>(468.58 nm)</a:t>
            </a:r>
            <a:endParaRPr kumimoji="1" lang="ja-JP" altLang="en-US" b="1" dirty="0">
              <a:solidFill>
                <a:srgbClr val="0000CC"/>
              </a:solidFill>
            </a:endParaRPr>
          </a:p>
        </p:txBody>
      </p:sp>
      <p:sp>
        <p:nvSpPr>
          <p:cNvPr id="5" name="テキスト ボックス 4"/>
          <p:cNvSpPr txBox="1"/>
          <p:nvPr/>
        </p:nvSpPr>
        <p:spPr>
          <a:xfrm>
            <a:off x="2797425" y="4288177"/>
            <a:ext cx="979755" cy="369332"/>
          </a:xfrm>
          <a:prstGeom prst="rect">
            <a:avLst/>
          </a:prstGeom>
          <a:noFill/>
        </p:spPr>
        <p:txBody>
          <a:bodyPr wrap="none" rtlCol="0">
            <a:spAutoFit/>
          </a:bodyPr>
          <a:lstStyle/>
          <a:p>
            <a:r>
              <a:rPr kumimoji="1" lang="en-US" altLang="ja-JP" b="1" dirty="0" smtClean="0">
                <a:solidFill>
                  <a:srgbClr val="FF0000"/>
                </a:solidFill>
              </a:rPr>
              <a:t>800 nm</a:t>
            </a:r>
            <a:endParaRPr kumimoji="1" lang="ja-JP" altLang="en-US" b="1" dirty="0">
              <a:solidFill>
                <a:srgbClr val="FF0000"/>
              </a:solidFill>
            </a:endParaRPr>
          </a:p>
        </p:txBody>
      </p:sp>
      <p:sp>
        <p:nvSpPr>
          <p:cNvPr id="14" name="テキスト ボックス 13"/>
          <p:cNvSpPr txBox="1"/>
          <p:nvPr/>
        </p:nvSpPr>
        <p:spPr>
          <a:xfrm>
            <a:off x="2259135" y="5027691"/>
            <a:ext cx="979755" cy="369332"/>
          </a:xfrm>
          <a:prstGeom prst="rect">
            <a:avLst/>
          </a:prstGeom>
          <a:noFill/>
        </p:spPr>
        <p:txBody>
          <a:bodyPr wrap="none" rtlCol="0">
            <a:spAutoFit/>
          </a:bodyPr>
          <a:lstStyle/>
          <a:p>
            <a:r>
              <a:rPr kumimoji="1" lang="en-US" altLang="ja-JP" b="1" dirty="0" smtClean="0">
                <a:solidFill>
                  <a:srgbClr val="0000CC"/>
                </a:solidFill>
              </a:rPr>
              <a:t>750 nm</a:t>
            </a:r>
            <a:endParaRPr kumimoji="1" lang="ja-JP" altLang="en-US" b="1" dirty="0">
              <a:solidFill>
                <a:srgbClr val="0000CC"/>
              </a:solidFill>
            </a:endParaRPr>
          </a:p>
        </p:txBody>
      </p:sp>
      <p:sp>
        <p:nvSpPr>
          <p:cNvPr id="7" name="正方形/長方形 6"/>
          <p:cNvSpPr/>
          <p:nvPr/>
        </p:nvSpPr>
        <p:spPr>
          <a:xfrm>
            <a:off x="2137659" y="1556792"/>
            <a:ext cx="145424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375756" y="3784769"/>
            <a:ext cx="1332149" cy="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506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51920" y="521227"/>
            <a:ext cx="1296144" cy="646331"/>
          </a:xfrm>
          <a:prstGeom prst="rect">
            <a:avLst/>
          </a:prstGeom>
          <a:noFill/>
        </p:spPr>
        <p:txBody>
          <a:bodyPr wrap="square" rtlCol="0">
            <a:spAutoFit/>
          </a:bodyPr>
          <a:lstStyle/>
          <a:p>
            <a:r>
              <a:rPr kumimoji="1" lang="ja-JP" altLang="en-US" sz="3600" dirty="0" smtClean="0"/>
              <a:t>目次</a:t>
            </a:r>
            <a:endParaRPr kumimoji="1" lang="ja-JP" altLang="en-US" sz="3600" dirty="0"/>
          </a:p>
        </p:txBody>
      </p:sp>
      <p:sp>
        <p:nvSpPr>
          <p:cNvPr id="5" name="テキスト ボックス 4"/>
          <p:cNvSpPr txBox="1"/>
          <p:nvPr/>
        </p:nvSpPr>
        <p:spPr>
          <a:xfrm>
            <a:off x="1313638" y="1484784"/>
            <a:ext cx="5706634" cy="4832092"/>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800" dirty="0" smtClean="0"/>
              <a:t>研究背景</a:t>
            </a:r>
            <a:r>
              <a:rPr lang="ja-JP" altLang="en-US" sz="2800" dirty="0" smtClean="0"/>
              <a:t>・目的</a:t>
            </a:r>
            <a:endParaRPr lang="en-US" altLang="ja-JP" sz="2800" dirty="0" smtClean="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smtClean="0"/>
              <a:t>パイロメータの原理</a:t>
            </a:r>
            <a:endParaRPr lang="en-US" altLang="ja-JP" sz="2800" dirty="0" smtClean="0"/>
          </a:p>
          <a:p>
            <a:pPr marL="457200" indent="-457200">
              <a:buFont typeface="Wingdings" panose="05000000000000000000" pitchFamily="2" charset="2"/>
              <a:buChar char="l"/>
            </a:pPr>
            <a:endParaRPr lang="en-US" altLang="ja-JP" sz="2800" dirty="0" smtClean="0"/>
          </a:p>
          <a:p>
            <a:pPr marL="457200" indent="-457200">
              <a:buFont typeface="Wingdings" panose="05000000000000000000" pitchFamily="2" charset="2"/>
              <a:buChar char="l"/>
            </a:pPr>
            <a:r>
              <a:rPr lang="ja-JP" altLang="en-US" sz="2800" dirty="0"/>
              <a:t>パイロメータ</a:t>
            </a:r>
            <a:r>
              <a:rPr lang="ja-JP" altLang="en-US" sz="2800" dirty="0" smtClean="0"/>
              <a:t>の装置構成</a:t>
            </a:r>
            <a:endParaRPr lang="en-US" altLang="ja-JP" sz="2800" dirty="0" smtClean="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smtClean="0"/>
              <a:t>実験装置</a:t>
            </a:r>
            <a:endParaRPr lang="en-US" altLang="ja-JP" sz="2800" dirty="0" smtClean="0"/>
          </a:p>
          <a:p>
            <a:pPr marL="457200" indent="-457200">
              <a:buFont typeface="Wingdings" panose="05000000000000000000" pitchFamily="2" charset="2"/>
              <a:buChar char="l"/>
            </a:pPr>
            <a:endParaRPr lang="en-US" altLang="ja-JP" sz="2800" dirty="0" smtClean="0"/>
          </a:p>
          <a:p>
            <a:pPr marL="457200" indent="-457200">
              <a:buFont typeface="Wingdings" panose="05000000000000000000" pitchFamily="2" charset="2"/>
              <a:buChar char="l"/>
            </a:pPr>
            <a:r>
              <a:rPr lang="ja-JP" altLang="en-US" sz="2800" dirty="0" smtClean="0"/>
              <a:t>実験結果</a:t>
            </a:r>
            <a:endParaRPr lang="en-US" altLang="ja-JP" sz="2800" dirty="0" smtClean="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smtClean="0"/>
              <a:t>まとめ</a:t>
            </a:r>
            <a:endParaRPr lang="en-US" altLang="ja-JP" sz="2800" dirty="0"/>
          </a:p>
        </p:txBody>
      </p:sp>
    </p:spTree>
    <p:extLst>
      <p:ext uri="{BB962C8B-B14F-4D97-AF65-F5344CB8AC3E}">
        <p14:creationId xmlns:p14="http://schemas.microsoft.com/office/powerpoint/2010/main" val="111259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319972" y="1909330"/>
            <a:ext cx="4396962" cy="3970318"/>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kumimoji="1" lang="ja-JP" altLang="en-US" sz="2800" dirty="0" smtClean="0"/>
              <a:t>背面温度は</a:t>
            </a:r>
            <a:r>
              <a:rPr kumimoji="1" lang="en-US" altLang="ja-JP" sz="2800" b="1" dirty="0" smtClean="0">
                <a:solidFill>
                  <a:schemeClr val="tx1"/>
                </a:solidFill>
              </a:rPr>
              <a:t>He II</a:t>
            </a:r>
            <a:r>
              <a:rPr kumimoji="1" lang="ja-JP" altLang="en-US" sz="2800" dirty="0" smtClean="0"/>
              <a:t>発光が消えた直後に約</a:t>
            </a:r>
            <a:r>
              <a:rPr kumimoji="1" lang="en-US" altLang="ja-JP" sz="2800" b="1" dirty="0" smtClean="0"/>
              <a:t>2800</a:t>
            </a:r>
            <a:r>
              <a:rPr kumimoji="1" lang="en-US" altLang="ja-JP" sz="2800" dirty="0" smtClean="0"/>
              <a:t> </a:t>
            </a:r>
            <a:r>
              <a:rPr kumimoji="1" lang="en-US" altLang="ja-JP" sz="2800" b="1" dirty="0" smtClean="0"/>
              <a:t>K</a:t>
            </a:r>
            <a:r>
              <a:rPr lang="ja-JP" altLang="en-US" sz="2800" dirty="0" smtClean="0"/>
              <a:t>のピークを取り</a:t>
            </a:r>
            <a:r>
              <a:rPr kumimoji="1" lang="ja-JP" altLang="en-US" sz="2800" dirty="0" smtClean="0"/>
              <a:t>，その後緩やかに減少する．</a:t>
            </a:r>
            <a:endParaRPr kumimoji="1" lang="en-US" altLang="ja-JP" sz="2800" dirty="0" smtClean="0"/>
          </a:p>
          <a:p>
            <a:pPr marL="457200" indent="-457200">
              <a:buFont typeface="Arial" panose="020B0604020202020204" pitchFamily="34" charset="0"/>
              <a:buChar char="•"/>
            </a:pPr>
            <a:endParaRPr lang="en-US" altLang="ja-JP" sz="2800" dirty="0" smtClean="0"/>
          </a:p>
          <a:p>
            <a:pPr marL="457200" indent="-457200">
              <a:buFont typeface="Arial" panose="020B0604020202020204" pitchFamily="34" charset="0"/>
              <a:buChar char="•"/>
            </a:pPr>
            <a:r>
              <a:rPr lang="en-US" altLang="ja-JP" sz="2800" b="1" dirty="0" smtClean="0"/>
              <a:t>1700 K</a:t>
            </a:r>
            <a:r>
              <a:rPr lang="ja-JP" altLang="en-US" sz="2800" dirty="0" smtClean="0"/>
              <a:t>を超えたあたりから</a:t>
            </a:r>
            <a:r>
              <a:rPr lang="en-US" altLang="ja-JP" sz="2800" b="1" dirty="0" smtClean="0"/>
              <a:t>PDA</a:t>
            </a:r>
            <a:r>
              <a:rPr lang="ja-JP" altLang="en-US" sz="2800" dirty="0" smtClean="0"/>
              <a:t>出力が約</a:t>
            </a:r>
            <a:r>
              <a:rPr lang="en-US" altLang="ja-JP" sz="2800" b="1" dirty="0" smtClean="0"/>
              <a:t>1 mV</a:t>
            </a:r>
            <a:r>
              <a:rPr lang="ja-JP" altLang="en-US" sz="2800" dirty="0" smtClean="0"/>
              <a:t>以上となり、温度算出が可能となった．</a:t>
            </a:r>
            <a:endParaRPr lang="en-US" altLang="ja-JP" sz="2800" dirty="0"/>
          </a:p>
        </p:txBody>
      </p:sp>
      <p:sp>
        <p:nvSpPr>
          <p:cNvPr id="12" name="テキスト ボックス 11"/>
          <p:cNvSpPr txBox="1"/>
          <p:nvPr/>
        </p:nvSpPr>
        <p:spPr>
          <a:xfrm>
            <a:off x="426342" y="6488668"/>
            <a:ext cx="3888432" cy="369332"/>
          </a:xfrm>
          <a:prstGeom prst="rect">
            <a:avLst/>
          </a:prstGeom>
          <a:noFill/>
        </p:spPr>
        <p:txBody>
          <a:bodyPr wrap="square" rtlCol="0">
            <a:spAutoFit/>
          </a:bodyPr>
          <a:lstStyle/>
          <a:p>
            <a:r>
              <a:rPr kumimoji="1" lang="en-US" altLang="ja-JP" dirty="0" smtClean="0"/>
              <a:t>He II</a:t>
            </a:r>
            <a:r>
              <a:rPr kumimoji="1" lang="ja-JP" altLang="en-US" dirty="0" smtClean="0"/>
              <a:t>発光強度と背面温度時間発展</a:t>
            </a:r>
            <a:endParaRPr kumimoji="1" lang="ja-JP" altLang="en-US" dirty="0"/>
          </a:p>
        </p:txBody>
      </p:sp>
      <p:sp>
        <p:nvSpPr>
          <p:cNvPr id="18" name="テキスト ボックス 17"/>
          <p:cNvSpPr txBox="1"/>
          <p:nvPr/>
        </p:nvSpPr>
        <p:spPr>
          <a:xfrm>
            <a:off x="1907704" y="409600"/>
            <a:ext cx="5184576" cy="584775"/>
          </a:xfrm>
          <a:prstGeom prst="rect">
            <a:avLst/>
          </a:prstGeom>
          <a:noFill/>
        </p:spPr>
        <p:txBody>
          <a:bodyPr wrap="square" rtlCol="0">
            <a:spAutoFit/>
          </a:bodyPr>
          <a:lstStyle/>
          <a:p>
            <a:pPr algn="ctr"/>
            <a:r>
              <a:rPr lang="ja-JP" altLang="en-US" sz="3200" dirty="0" smtClean="0"/>
              <a:t>実験結果（背面温度計測）</a:t>
            </a:r>
            <a:endParaRPr lang="en-US" altLang="ja-JP" sz="3200" dirty="0"/>
          </a:p>
        </p:txBody>
      </p:sp>
      <p:grpSp>
        <p:nvGrpSpPr>
          <p:cNvPr id="5" name="グループ化 4"/>
          <p:cNvGrpSpPr/>
          <p:nvPr/>
        </p:nvGrpSpPr>
        <p:grpSpPr>
          <a:xfrm>
            <a:off x="259108" y="695093"/>
            <a:ext cx="3736829" cy="5830251"/>
            <a:chOff x="259108" y="695093"/>
            <a:chExt cx="3736829" cy="5830251"/>
          </a:xfrm>
        </p:grpSpPr>
        <p:grpSp>
          <p:nvGrpSpPr>
            <p:cNvPr id="4" name="グループ化 3"/>
            <p:cNvGrpSpPr/>
            <p:nvPr/>
          </p:nvGrpSpPr>
          <p:grpSpPr>
            <a:xfrm>
              <a:off x="259108" y="3421615"/>
              <a:ext cx="3736828" cy="3103729"/>
              <a:chOff x="303225" y="3485652"/>
              <a:chExt cx="3736828" cy="3103729"/>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25" y="3485652"/>
                <a:ext cx="3736828" cy="310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483906" y="4437112"/>
                <a:ext cx="1223997" cy="369332"/>
              </a:xfrm>
              <a:prstGeom prst="rect">
                <a:avLst/>
              </a:prstGeom>
              <a:solidFill>
                <a:schemeClr val="bg1"/>
              </a:solidFill>
            </p:spPr>
            <p:txBody>
              <a:bodyPr wrap="square" rtlCol="0">
                <a:spAutoFit/>
              </a:bodyPr>
              <a:lstStyle/>
              <a:p>
                <a:r>
                  <a:rPr kumimoji="1" lang="ja-JP" altLang="en-US" dirty="0" smtClean="0">
                    <a:solidFill>
                      <a:srgbClr val="FF0000"/>
                    </a:solidFill>
                  </a:rPr>
                  <a:t>背面温度</a:t>
                </a:r>
                <a:endParaRPr kumimoji="1" lang="ja-JP" altLang="en-US" dirty="0">
                  <a:solidFill>
                    <a:srgbClr val="FF0000"/>
                  </a:solidFill>
                </a:endParaRPr>
              </a:p>
            </p:txBody>
          </p:sp>
        </p:grpSp>
        <p:cxnSp>
          <p:nvCxnSpPr>
            <p:cNvPr id="3" name="直線コネクタ 2"/>
            <p:cNvCxnSpPr/>
            <p:nvPr/>
          </p:nvCxnSpPr>
          <p:spPr>
            <a:xfrm>
              <a:off x="1979712" y="1011506"/>
              <a:ext cx="0" cy="508179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47" y="695093"/>
              <a:ext cx="3719490" cy="303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正方形/長方形 12"/>
          <p:cNvSpPr/>
          <p:nvPr/>
        </p:nvSpPr>
        <p:spPr>
          <a:xfrm>
            <a:off x="2123728" y="1550993"/>
            <a:ext cx="1468175" cy="55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137659" y="2315778"/>
            <a:ext cx="1454244" cy="646331"/>
          </a:xfrm>
          <a:prstGeom prst="rect">
            <a:avLst/>
          </a:prstGeom>
          <a:noFill/>
        </p:spPr>
        <p:txBody>
          <a:bodyPr wrap="none" rtlCol="0">
            <a:spAutoFit/>
          </a:bodyPr>
          <a:lstStyle/>
          <a:p>
            <a:r>
              <a:rPr kumimoji="1" lang="en-US" altLang="ja-JP" b="1" dirty="0" smtClean="0">
                <a:solidFill>
                  <a:srgbClr val="0000CC"/>
                </a:solidFill>
              </a:rPr>
              <a:t>He II </a:t>
            </a:r>
          </a:p>
          <a:p>
            <a:r>
              <a:rPr kumimoji="1" lang="en-US" altLang="ja-JP" b="1" dirty="0" smtClean="0">
                <a:solidFill>
                  <a:srgbClr val="0000CC"/>
                </a:solidFill>
              </a:rPr>
              <a:t>(468.58 nm)</a:t>
            </a:r>
            <a:endParaRPr kumimoji="1" lang="ja-JP" altLang="en-US" b="1" dirty="0">
              <a:solidFill>
                <a:srgbClr val="0000CC"/>
              </a:solidFill>
            </a:endParaRPr>
          </a:p>
        </p:txBody>
      </p:sp>
      <p:sp>
        <p:nvSpPr>
          <p:cNvPr id="17" name="テキスト ボックス 16"/>
          <p:cNvSpPr txBox="1"/>
          <p:nvPr/>
        </p:nvSpPr>
        <p:spPr>
          <a:xfrm>
            <a:off x="2811329" y="1079313"/>
            <a:ext cx="1116124" cy="400110"/>
          </a:xfrm>
          <a:prstGeom prst="rect">
            <a:avLst/>
          </a:prstGeom>
          <a:noFill/>
        </p:spPr>
        <p:txBody>
          <a:bodyPr wrap="square" rtlCol="0">
            <a:spAutoFit/>
          </a:bodyPr>
          <a:lstStyle/>
          <a:p>
            <a:r>
              <a:rPr kumimoji="1" lang="en-US" altLang="ja-JP" sz="2000" dirty="0" smtClean="0"/>
              <a:t>#7174</a:t>
            </a:r>
            <a:endParaRPr kumimoji="1" lang="ja-JP" altLang="en-US" sz="2000" dirty="0"/>
          </a:p>
        </p:txBody>
      </p:sp>
    </p:spTree>
    <p:extLst>
      <p:ext uri="{BB962C8B-B14F-4D97-AF65-F5344CB8AC3E}">
        <p14:creationId xmlns:p14="http://schemas.microsoft.com/office/powerpoint/2010/main" val="952977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9296" y="3180347"/>
            <a:ext cx="4697200" cy="367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p:nvPr/>
        </p:nvGrpSpPr>
        <p:grpSpPr>
          <a:xfrm>
            <a:off x="251520" y="676593"/>
            <a:ext cx="8282351" cy="2760900"/>
            <a:chOff x="755576" y="792357"/>
            <a:chExt cx="9172886" cy="2844151"/>
          </a:xfrm>
        </p:grpSpPr>
        <p:sp>
          <p:nvSpPr>
            <p:cNvPr id="9" name="テキスト ボックス 8"/>
            <p:cNvSpPr txBox="1"/>
            <p:nvPr/>
          </p:nvSpPr>
          <p:spPr>
            <a:xfrm>
              <a:off x="755576" y="1258579"/>
              <a:ext cx="9172886" cy="23779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ja-JP" altLang="en-US" sz="2400" dirty="0" smtClean="0"/>
                <a:t>シミュレーションソフト</a:t>
              </a:r>
              <a:r>
                <a:rPr lang="en-US" altLang="ja-JP" sz="2400" b="1" dirty="0" smtClean="0"/>
                <a:t>ANSYS</a:t>
              </a:r>
              <a:r>
                <a:rPr lang="ja-JP" altLang="en-US" sz="2400" dirty="0" smtClean="0"/>
                <a:t>を用いて</a:t>
              </a:r>
              <a:r>
                <a:rPr lang="en-US" altLang="ja-JP" sz="2400" b="1" dirty="0" smtClean="0"/>
                <a:t>3</a:t>
              </a:r>
              <a:r>
                <a:rPr lang="ja-JP" altLang="en-US" sz="2400" dirty="0" smtClean="0"/>
                <a:t>次元</a:t>
              </a:r>
              <a:r>
                <a:rPr lang="ja-JP" altLang="en-US" sz="2400" dirty="0"/>
                <a:t>熱</a:t>
              </a:r>
              <a:r>
                <a:rPr lang="ja-JP" altLang="en-US" sz="2400" dirty="0" smtClean="0"/>
                <a:t>伝導方程式を計算し，実験結果を検証した．</a:t>
              </a:r>
              <a:endParaRPr lang="en-US" altLang="ja-JP" sz="2400" dirty="0" smtClean="0"/>
            </a:p>
            <a:p>
              <a:pPr marL="342900" indent="-342900">
                <a:buFont typeface="Arial" panose="020B0604020202020204" pitchFamily="34" charset="0"/>
                <a:buChar char="•"/>
              </a:pPr>
              <a:r>
                <a:rPr lang="en-US" altLang="ja-JP" sz="2400" b="1" dirty="0" smtClean="0"/>
                <a:t>W</a:t>
              </a:r>
              <a:r>
                <a:rPr lang="ja-JP" altLang="en-US" sz="2400" dirty="0" smtClean="0"/>
                <a:t>の密度，比熱，熱伝導率の温度依存を考慮した．</a:t>
              </a:r>
              <a:endParaRPr lang="en-US" altLang="ja-JP" sz="2400" dirty="0" smtClean="0"/>
            </a:p>
            <a:p>
              <a:pPr marL="342900" indent="-342900">
                <a:buFont typeface="Arial" panose="020B0604020202020204" pitchFamily="34" charset="0"/>
                <a:buChar char="•"/>
              </a:pPr>
              <a:r>
                <a:rPr lang="ja-JP" altLang="en-US" sz="2400" dirty="0" smtClean="0"/>
                <a:t>パルス熱入力波形は実験で</a:t>
              </a:r>
              <a:r>
                <a:rPr lang="ja-JP" altLang="en-US" sz="2400" dirty="0"/>
                <a:t>計測</a:t>
              </a:r>
              <a:r>
                <a:rPr lang="ja-JP" altLang="en-US" sz="2400" dirty="0" smtClean="0"/>
                <a:t>した</a:t>
              </a:r>
              <a:r>
                <a:rPr lang="en-US" altLang="ja-JP" sz="2400" b="1" dirty="0" smtClean="0"/>
                <a:t>He II</a:t>
              </a:r>
              <a:r>
                <a:rPr lang="ja-JP" altLang="en-US" sz="2400" dirty="0" smtClean="0"/>
                <a:t>発光波形で与えた．</a:t>
              </a:r>
              <a:endParaRPr lang="en-US" altLang="ja-JP" sz="2400" dirty="0"/>
            </a:p>
            <a:p>
              <a:pPr marL="342900" indent="-342900">
                <a:buFont typeface="Arial" panose="020B0604020202020204" pitchFamily="34" charset="0"/>
                <a:buChar char="•"/>
              </a:pPr>
              <a:r>
                <a:rPr lang="ja-JP" altLang="en-US" sz="2400" dirty="0" smtClean="0"/>
                <a:t>入力する熱流束を変化させ，計測結果と同様の時間発展を示す熱流束値を求める</a:t>
              </a:r>
              <a:endParaRPr lang="en-US" altLang="ja-JP" sz="2400" dirty="0" smtClean="0"/>
            </a:p>
          </p:txBody>
        </p:sp>
        <p:sp>
          <p:nvSpPr>
            <p:cNvPr id="10" name="テキスト ボックス 9"/>
            <p:cNvSpPr txBox="1"/>
            <p:nvPr/>
          </p:nvSpPr>
          <p:spPr>
            <a:xfrm>
              <a:off x="759456" y="792357"/>
              <a:ext cx="1703493" cy="461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計算条件</a:t>
              </a:r>
              <a:endParaRPr kumimoji="1" lang="ja-JP" altLang="en-US" sz="2400" dirty="0">
                <a:solidFill>
                  <a:schemeClr val="tx1"/>
                </a:solidFill>
              </a:endParaRPr>
            </a:p>
          </p:txBody>
        </p:sp>
      </p:grpSp>
      <p:sp>
        <p:nvSpPr>
          <p:cNvPr id="11" name="テキスト ボックス 10"/>
          <p:cNvSpPr txBox="1"/>
          <p:nvPr/>
        </p:nvSpPr>
        <p:spPr>
          <a:xfrm>
            <a:off x="1619672" y="404664"/>
            <a:ext cx="5184576" cy="584775"/>
          </a:xfrm>
          <a:prstGeom prst="rect">
            <a:avLst/>
          </a:prstGeom>
          <a:noFill/>
        </p:spPr>
        <p:txBody>
          <a:bodyPr wrap="square" rtlCol="0">
            <a:spAutoFit/>
          </a:bodyPr>
          <a:lstStyle/>
          <a:p>
            <a:pPr algn="ctr"/>
            <a:r>
              <a:rPr lang="ja-JP" altLang="en-US" sz="3200" dirty="0" smtClean="0"/>
              <a:t>熱伝導解析</a:t>
            </a:r>
            <a:endParaRPr lang="en-US" altLang="ja-JP" sz="3200" dirty="0"/>
          </a:p>
        </p:txBody>
      </p:sp>
      <p:grpSp>
        <p:nvGrpSpPr>
          <p:cNvPr id="5" name="グループ化 4"/>
          <p:cNvGrpSpPr/>
          <p:nvPr/>
        </p:nvGrpSpPr>
        <p:grpSpPr>
          <a:xfrm>
            <a:off x="827584" y="3861048"/>
            <a:ext cx="3096344" cy="2567703"/>
            <a:chOff x="856681" y="3953389"/>
            <a:chExt cx="3096344" cy="2567703"/>
          </a:xfrm>
        </p:grpSpPr>
        <p:grpSp>
          <p:nvGrpSpPr>
            <p:cNvPr id="4" name="グループ化 3"/>
            <p:cNvGrpSpPr/>
            <p:nvPr/>
          </p:nvGrpSpPr>
          <p:grpSpPr>
            <a:xfrm>
              <a:off x="856681" y="3953389"/>
              <a:ext cx="3096344" cy="2305110"/>
              <a:chOff x="856681" y="3953389"/>
              <a:chExt cx="3096344" cy="2305110"/>
            </a:xfrm>
          </p:grpSpPr>
          <p:sp>
            <p:nvSpPr>
              <p:cNvPr id="3" name="左矢印 2"/>
              <p:cNvSpPr/>
              <p:nvPr/>
            </p:nvSpPr>
            <p:spPr>
              <a:xfrm>
                <a:off x="2728889" y="5298894"/>
                <a:ext cx="903144" cy="598711"/>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56881" y="4975208"/>
                <a:ext cx="1296144" cy="369332"/>
              </a:xfrm>
              <a:prstGeom prst="rect">
                <a:avLst/>
              </a:prstGeom>
              <a:noFill/>
              <a:ln>
                <a:noFill/>
              </a:ln>
            </p:spPr>
            <p:txBody>
              <a:bodyPr wrap="square" rtlCol="0">
                <a:spAutoFit/>
              </a:bodyPr>
              <a:lstStyle/>
              <a:p>
                <a:r>
                  <a:rPr kumimoji="1" lang="ja-JP" altLang="en-US" dirty="0" smtClean="0">
                    <a:solidFill>
                      <a:srgbClr val="FF0000"/>
                    </a:solidFill>
                  </a:rPr>
                  <a:t>熱流束</a:t>
                </a:r>
                <a:r>
                  <a:rPr kumimoji="1" lang="en-US" altLang="ja-JP" b="1" i="1" dirty="0" smtClean="0">
                    <a:solidFill>
                      <a:srgbClr val="FF0000"/>
                    </a:solidFill>
                  </a:rPr>
                  <a:t>Q</a:t>
                </a:r>
                <a:r>
                  <a:rPr kumimoji="1" lang="en-US" altLang="ja-JP" b="1" dirty="0" smtClean="0">
                    <a:solidFill>
                      <a:srgbClr val="FF0000"/>
                    </a:solidFill>
                  </a:rPr>
                  <a:t>(</a:t>
                </a:r>
                <a:r>
                  <a:rPr kumimoji="1" lang="en-US" altLang="ja-JP" b="1" i="1" dirty="0" smtClean="0">
                    <a:solidFill>
                      <a:srgbClr val="FF0000"/>
                    </a:solidFill>
                  </a:rPr>
                  <a:t>t</a:t>
                </a:r>
                <a:r>
                  <a:rPr kumimoji="1" lang="en-US" altLang="ja-JP" b="1" dirty="0" smtClean="0">
                    <a:solidFill>
                      <a:srgbClr val="FF0000"/>
                    </a:solidFill>
                  </a:rPr>
                  <a:t>)</a:t>
                </a:r>
                <a:endParaRPr kumimoji="1" lang="ja-JP" altLang="en-US" b="1" dirty="0">
                  <a:solidFill>
                    <a:srgbClr val="FF0000"/>
                  </a:solidFill>
                </a:endParaRPr>
              </a:p>
            </p:txBody>
          </p:sp>
          <p:sp>
            <p:nvSpPr>
              <p:cNvPr id="13" name="テキスト ボックス 12"/>
              <p:cNvSpPr txBox="1"/>
              <p:nvPr/>
            </p:nvSpPr>
            <p:spPr>
              <a:xfrm>
                <a:off x="856681" y="3953389"/>
                <a:ext cx="2448272" cy="646331"/>
              </a:xfrm>
              <a:prstGeom prst="rect">
                <a:avLst/>
              </a:prstGeom>
              <a:noFill/>
            </p:spPr>
            <p:txBody>
              <a:bodyPr wrap="square" rtlCol="0">
                <a:spAutoFit/>
              </a:bodyPr>
              <a:lstStyle/>
              <a:p>
                <a:r>
                  <a:rPr kumimoji="1" lang="ja-JP" altLang="en-US" dirty="0" smtClean="0"/>
                  <a:t>タングステン</a:t>
                </a:r>
                <a:endParaRPr kumimoji="1" lang="en-US" altLang="ja-JP" dirty="0" smtClean="0"/>
              </a:p>
              <a:p>
                <a:r>
                  <a:rPr kumimoji="1" lang="en-US" altLang="ja-JP" b="1" dirty="0" smtClean="0"/>
                  <a:t>φ22 mm</a:t>
                </a:r>
                <a:r>
                  <a:rPr kumimoji="1" lang="ja-JP" altLang="en-US" dirty="0" err="1" smtClean="0"/>
                  <a:t>，</a:t>
                </a:r>
                <a:r>
                  <a:rPr kumimoji="1" lang="ja-JP" altLang="en-US" dirty="0" smtClean="0"/>
                  <a:t>厚さ</a:t>
                </a:r>
                <a:r>
                  <a:rPr lang="en-US" altLang="ja-JP" b="1" dirty="0" smtClean="0"/>
                  <a:t>50 </a:t>
                </a:r>
                <a:r>
                  <a:rPr lang="en-US" altLang="ja-JP" b="1" dirty="0" smtClean="0">
                    <a:latin typeface="Symbol" panose="05050102010706020507" pitchFamily="18" charset="2"/>
                  </a:rPr>
                  <a:t>m</a:t>
                </a:r>
                <a:r>
                  <a:rPr lang="en-US" altLang="ja-JP" b="1" dirty="0" smtClean="0"/>
                  <a:t>m</a:t>
                </a:r>
                <a:endParaRPr kumimoji="1" lang="ja-JP" altLang="en-US" b="1" dirty="0"/>
              </a:p>
            </p:txBody>
          </p:sp>
          <p:sp>
            <p:nvSpPr>
              <p:cNvPr id="18" name="円柱 17"/>
              <p:cNvSpPr/>
              <p:nvPr/>
            </p:nvSpPr>
            <p:spPr>
              <a:xfrm rot="5400000">
                <a:off x="1275352" y="5554140"/>
                <a:ext cx="1229207" cy="179512"/>
              </a:xfrm>
              <a:prstGeom prst="ca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a:off x="1889955" y="4599720"/>
                <a:ext cx="287158" cy="3603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左矢印 15"/>
              <p:cNvSpPr/>
              <p:nvPr/>
            </p:nvSpPr>
            <p:spPr>
              <a:xfrm flipH="1">
                <a:off x="2096108" y="5943251"/>
                <a:ext cx="351656" cy="184230"/>
              </a:xfrm>
              <a:prstGeom prst="leftArrow">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矢印 16"/>
              <p:cNvSpPr/>
              <p:nvPr/>
            </p:nvSpPr>
            <p:spPr>
              <a:xfrm>
                <a:off x="1318944" y="5967206"/>
                <a:ext cx="351656" cy="184230"/>
              </a:xfrm>
              <a:prstGeom prst="leftArrow">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1979712" y="6151760"/>
              <a:ext cx="1008112" cy="369332"/>
            </a:xfrm>
            <a:prstGeom prst="rect">
              <a:avLst/>
            </a:prstGeom>
            <a:noFill/>
            <a:ln>
              <a:noFill/>
            </a:ln>
          </p:spPr>
          <p:txBody>
            <a:bodyPr wrap="square" rtlCol="0">
              <a:spAutoFit/>
            </a:bodyPr>
            <a:lstStyle/>
            <a:p>
              <a:r>
                <a:rPr kumimoji="1" lang="ja-JP" altLang="en-US" dirty="0" smtClean="0">
                  <a:solidFill>
                    <a:srgbClr val="0000CC"/>
                  </a:solidFill>
                </a:rPr>
                <a:t>熱放射</a:t>
              </a:r>
              <a:endParaRPr kumimoji="1" lang="ja-JP" altLang="en-US" dirty="0">
                <a:solidFill>
                  <a:srgbClr val="0000CC"/>
                </a:solidFill>
              </a:endParaRPr>
            </a:p>
          </p:txBody>
        </p:sp>
        <p:sp>
          <p:nvSpPr>
            <p:cNvPr id="20" name="テキスト ボックス 19"/>
            <p:cNvSpPr txBox="1"/>
            <p:nvPr/>
          </p:nvSpPr>
          <p:spPr>
            <a:xfrm>
              <a:off x="971600" y="6151760"/>
              <a:ext cx="1008112" cy="369332"/>
            </a:xfrm>
            <a:prstGeom prst="rect">
              <a:avLst/>
            </a:prstGeom>
            <a:noFill/>
            <a:ln>
              <a:noFill/>
            </a:ln>
          </p:spPr>
          <p:txBody>
            <a:bodyPr wrap="square" rtlCol="0">
              <a:spAutoFit/>
            </a:bodyPr>
            <a:lstStyle/>
            <a:p>
              <a:r>
                <a:rPr kumimoji="1" lang="ja-JP" altLang="en-US" dirty="0" smtClean="0">
                  <a:solidFill>
                    <a:srgbClr val="0000CC"/>
                  </a:solidFill>
                </a:rPr>
                <a:t>熱放射</a:t>
              </a:r>
              <a:endParaRPr kumimoji="1" lang="ja-JP" altLang="en-US" dirty="0">
                <a:solidFill>
                  <a:srgbClr val="0000CC"/>
                </a:solidFill>
              </a:endParaRPr>
            </a:p>
          </p:txBody>
        </p:sp>
      </p:grpSp>
    </p:spTree>
    <p:extLst>
      <p:ext uri="{BB962C8B-B14F-4D97-AF65-F5344CB8AC3E}">
        <p14:creationId xmlns:p14="http://schemas.microsoft.com/office/powerpoint/2010/main" val="4110247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76056" y="1504190"/>
            <a:ext cx="388843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400" dirty="0" smtClean="0"/>
              <a:t>・ピーク熱負荷</a:t>
            </a:r>
            <a:r>
              <a:rPr lang="en-US" altLang="ja-JP" sz="2400" b="1" dirty="0" smtClean="0"/>
              <a:t>58 MW/m</a:t>
            </a:r>
            <a:r>
              <a:rPr lang="en-US" altLang="ja-JP" sz="2400" b="1" baseline="30000" dirty="0" smtClean="0"/>
              <a:t>2</a:t>
            </a:r>
            <a:r>
              <a:rPr lang="ja-JP" altLang="en-US" sz="2400" dirty="0" smtClean="0"/>
              <a:t>の時，計測した背面温度の時間</a:t>
            </a:r>
            <a:r>
              <a:rPr lang="ja-JP" altLang="en-US" sz="2400" dirty="0"/>
              <a:t>発展</a:t>
            </a:r>
            <a:r>
              <a:rPr lang="ja-JP" altLang="en-US" sz="2400" dirty="0" smtClean="0"/>
              <a:t>とシミュレーション結果のピーク値が一致する．</a:t>
            </a:r>
            <a:endParaRPr lang="en-US" altLang="ja-JP" sz="2400" dirty="0" smtClean="0"/>
          </a:p>
          <a:p>
            <a:endParaRPr kumimoji="1" lang="en-US" altLang="ja-JP" sz="2400" dirty="0" smtClean="0"/>
          </a:p>
          <a:p>
            <a:r>
              <a:rPr lang="ja-JP" altLang="en-US" sz="2400" dirty="0" smtClean="0"/>
              <a:t>・この時のエネルギー密度は</a:t>
            </a:r>
            <a:endParaRPr lang="en-US" altLang="ja-JP" sz="2400" dirty="0" smtClean="0"/>
          </a:p>
          <a:p>
            <a:r>
              <a:rPr kumimoji="1" lang="en-US" altLang="ja-JP" sz="2400" b="1" dirty="0" smtClean="0"/>
              <a:t>0.41 MJ/m</a:t>
            </a:r>
            <a:r>
              <a:rPr kumimoji="1" lang="en-US" altLang="ja-JP" sz="2400" b="1" baseline="30000" dirty="0" smtClean="0"/>
              <a:t>2</a:t>
            </a:r>
            <a:r>
              <a:rPr kumimoji="1" lang="ja-JP" altLang="en-US" sz="2400" dirty="0" smtClean="0"/>
              <a:t>と得られた。</a:t>
            </a:r>
            <a:endParaRPr kumimoji="1" lang="ja-JP" altLang="en-US" sz="2400" dirty="0"/>
          </a:p>
        </p:txBody>
      </p:sp>
      <p:sp>
        <p:nvSpPr>
          <p:cNvPr id="4" name="テキスト ボックス 3"/>
          <p:cNvSpPr txBox="1"/>
          <p:nvPr/>
        </p:nvSpPr>
        <p:spPr>
          <a:xfrm>
            <a:off x="5076056" y="4581128"/>
            <a:ext cx="3744416" cy="193899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従来の熱流束計測器であるカロリーメータ（</a:t>
            </a:r>
            <a:r>
              <a:rPr kumimoji="1" lang="en-US" altLang="ja-JP" sz="2400" b="1" dirty="0" smtClean="0"/>
              <a:t>W</a:t>
            </a:r>
            <a:r>
              <a:rPr kumimoji="1" lang="ja-JP" altLang="en-US" sz="2400" dirty="0" smtClean="0"/>
              <a:t>チップ）で同様のプラズマを測定した結果、</a:t>
            </a:r>
            <a:r>
              <a:rPr kumimoji="1" lang="en-US" altLang="ja-JP" sz="2400" b="1" dirty="0" smtClean="0"/>
              <a:t>0.47 </a:t>
            </a:r>
            <a:r>
              <a:rPr lang="en-US" altLang="ja-JP" sz="2400" b="1" dirty="0" smtClean="0"/>
              <a:t>MJ/m</a:t>
            </a:r>
            <a:r>
              <a:rPr lang="en-US" altLang="ja-JP" sz="2400" b="1" baseline="30000" dirty="0" smtClean="0"/>
              <a:t>2</a:t>
            </a:r>
            <a:r>
              <a:rPr kumimoji="1" lang="ja-JP" altLang="en-US" sz="2400" dirty="0" smtClean="0"/>
              <a:t>が得られた。</a:t>
            </a:r>
            <a:endParaRPr kumimoji="1" lang="ja-JP" altLang="en-US" sz="2400" dirty="0"/>
          </a:p>
        </p:txBody>
      </p:sp>
      <p:sp>
        <p:nvSpPr>
          <p:cNvPr id="6" name="テキスト ボックス 5"/>
          <p:cNvSpPr txBox="1"/>
          <p:nvPr/>
        </p:nvSpPr>
        <p:spPr>
          <a:xfrm>
            <a:off x="1619672" y="404664"/>
            <a:ext cx="5184576" cy="584775"/>
          </a:xfrm>
          <a:prstGeom prst="rect">
            <a:avLst/>
          </a:prstGeom>
          <a:noFill/>
        </p:spPr>
        <p:txBody>
          <a:bodyPr wrap="square" rtlCol="0">
            <a:spAutoFit/>
          </a:bodyPr>
          <a:lstStyle/>
          <a:p>
            <a:pPr algn="ctr"/>
            <a:r>
              <a:rPr lang="ja-JP" altLang="en-US" sz="3200" dirty="0" smtClean="0"/>
              <a:t>熱伝導解析</a:t>
            </a:r>
            <a:endParaRPr lang="en-US" altLang="ja-JP" sz="3200" dirty="0"/>
          </a:p>
        </p:txBody>
      </p:sp>
      <p:sp>
        <p:nvSpPr>
          <p:cNvPr id="7" name="テキスト ボックス 6"/>
          <p:cNvSpPr txBox="1"/>
          <p:nvPr/>
        </p:nvSpPr>
        <p:spPr>
          <a:xfrm>
            <a:off x="899592" y="1507513"/>
            <a:ext cx="3672408" cy="954107"/>
          </a:xfrm>
          <a:prstGeom prst="rect">
            <a:avLst/>
          </a:prstGeom>
          <a:noFill/>
        </p:spPr>
        <p:txBody>
          <a:bodyPr wrap="square" rtlCol="0">
            <a:spAutoFit/>
          </a:bodyPr>
          <a:lstStyle/>
          <a:p>
            <a:pPr algn="ctr"/>
            <a:r>
              <a:rPr kumimoji="1" lang="ja-JP" altLang="en-US" sz="2800" u="sng" dirty="0" smtClean="0"/>
              <a:t>シミュレーション結果と</a:t>
            </a:r>
            <a:endParaRPr kumimoji="1" lang="en-US" altLang="ja-JP" sz="2800" u="sng" dirty="0" smtClean="0"/>
          </a:p>
          <a:p>
            <a:pPr algn="ctr"/>
            <a:r>
              <a:rPr kumimoji="1" lang="ja-JP" altLang="en-US" sz="2800" u="sng" dirty="0" smtClean="0"/>
              <a:t>実験結果の比較</a:t>
            </a:r>
            <a:endParaRPr kumimoji="1" lang="ja-JP" altLang="en-US" sz="2800" u="sng"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3" y="2280248"/>
            <a:ext cx="5034203" cy="410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244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12852" y="332656"/>
            <a:ext cx="5184576" cy="584775"/>
          </a:xfrm>
          <a:prstGeom prst="rect">
            <a:avLst/>
          </a:prstGeom>
          <a:noFill/>
        </p:spPr>
        <p:txBody>
          <a:bodyPr wrap="square" rtlCol="0">
            <a:spAutoFit/>
          </a:bodyPr>
          <a:lstStyle/>
          <a:p>
            <a:pPr algn="ctr"/>
            <a:r>
              <a:rPr lang="ja-JP" altLang="en-US" sz="3200" dirty="0" smtClean="0"/>
              <a:t>熱伝導解析</a:t>
            </a:r>
            <a:endParaRPr lang="en-US" altLang="ja-JP" sz="3200" dirty="0"/>
          </a:p>
        </p:txBody>
      </p:sp>
      <p:sp>
        <p:nvSpPr>
          <p:cNvPr id="4" name="テキスト ボックス 3"/>
          <p:cNvSpPr txBox="1"/>
          <p:nvPr/>
        </p:nvSpPr>
        <p:spPr>
          <a:xfrm>
            <a:off x="4225523" y="1146629"/>
            <a:ext cx="4522941"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smtClean="0"/>
              <a:t>左図に示すような熱負荷</a:t>
            </a:r>
            <a:r>
              <a:rPr lang="ja-JP" altLang="en-US" sz="3200" dirty="0"/>
              <a:t>を</a:t>
            </a:r>
            <a:r>
              <a:rPr kumimoji="1" lang="ja-JP" altLang="en-US" sz="3200" dirty="0" smtClean="0"/>
              <a:t>与えると，温度の立ち上がり部も含めて</a:t>
            </a:r>
            <a:r>
              <a:rPr lang="ja-JP" altLang="en-US" sz="3200" dirty="0" smtClean="0"/>
              <a:t>計測</a:t>
            </a:r>
            <a:r>
              <a:rPr lang="ja-JP" altLang="en-US" sz="3200" dirty="0"/>
              <a:t>した背面温度と同様の時間発展を</a:t>
            </a:r>
            <a:r>
              <a:rPr lang="ja-JP" altLang="en-US" sz="3200" dirty="0" smtClean="0"/>
              <a:t>示す </a:t>
            </a:r>
            <a:r>
              <a:rPr kumimoji="1" lang="ja-JP" altLang="en-US" sz="3200" dirty="0" smtClean="0"/>
              <a:t>．</a:t>
            </a:r>
            <a:endParaRPr kumimoji="1" lang="ja-JP" altLang="en-US" sz="3200" dirty="0"/>
          </a:p>
        </p:txBody>
      </p:sp>
      <p:sp>
        <p:nvSpPr>
          <p:cNvPr id="5" name="テキスト ボックス 4"/>
          <p:cNvSpPr txBox="1"/>
          <p:nvPr/>
        </p:nvSpPr>
        <p:spPr>
          <a:xfrm>
            <a:off x="4225523" y="4005064"/>
            <a:ext cx="4522941"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dirty="0" smtClean="0"/>
              <a:t>エネルギー密度 </a:t>
            </a:r>
            <a:endParaRPr lang="en-US" altLang="ja-JP" sz="2800" dirty="0"/>
          </a:p>
          <a:p>
            <a:pPr algn="ctr"/>
            <a:r>
              <a:rPr kumimoji="1" lang="en-US" altLang="ja-JP" sz="2800" b="1" dirty="0" smtClean="0"/>
              <a:t>0.41 MJ/m</a:t>
            </a:r>
            <a:r>
              <a:rPr kumimoji="1" lang="en-US" altLang="ja-JP" sz="2800" b="1" baseline="30000" dirty="0" smtClean="0"/>
              <a:t>2</a:t>
            </a:r>
            <a:endParaRPr kumimoji="1" lang="ja-JP" altLang="en-US" sz="2800" b="1" baseline="300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22" y="476672"/>
            <a:ext cx="4011730" cy="332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7" y="3573016"/>
            <a:ext cx="4163079" cy="339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243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12356" y="404664"/>
            <a:ext cx="5184576" cy="1077218"/>
          </a:xfrm>
          <a:prstGeom prst="rect">
            <a:avLst/>
          </a:prstGeom>
          <a:noFill/>
        </p:spPr>
        <p:txBody>
          <a:bodyPr wrap="square" rtlCol="0">
            <a:spAutoFit/>
          </a:bodyPr>
          <a:lstStyle/>
          <a:p>
            <a:pPr algn="ctr"/>
            <a:r>
              <a:rPr lang="en-US" altLang="ja-JP" sz="3200" b="1" dirty="0" smtClean="0"/>
              <a:t>PDA</a:t>
            </a:r>
            <a:r>
              <a:rPr lang="ja-JP" altLang="en-US" sz="3200" dirty="0" smtClean="0"/>
              <a:t>出力シミュレーションと計測値の比較</a:t>
            </a:r>
            <a:endParaRPr lang="en-US" altLang="ja-JP" sz="3200" dirty="0"/>
          </a:p>
        </p:txBody>
      </p:sp>
      <p:sp>
        <p:nvSpPr>
          <p:cNvPr id="13" name="テキスト ボックス 12"/>
          <p:cNvSpPr txBox="1"/>
          <p:nvPr/>
        </p:nvSpPr>
        <p:spPr>
          <a:xfrm>
            <a:off x="5004048" y="2236396"/>
            <a:ext cx="3996952"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400" b="1" dirty="0" smtClean="0"/>
              <a:t>PDA</a:t>
            </a:r>
            <a:r>
              <a:rPr lang="ja-JP" altLang="en-US" sz="2400" dirty="0" smtClean="0"/>
              <a:t>出力理論値と計測値は同様の傾向を示す．</a:t>
            </a:r>
            <a:r>
              <a:rPr kumimoji="1" lang="ja-JP" altLang="en-US" sz="2400" dirty="0" smtClean="0"/>
              <a:t>理論値より計測値が少なくなるのは</a:t>
            </a:r>
            <a:r>
              <a:rPr lang="ja-JP" altLang="en-US" sz="2400" dirty="0"/>
              <a:t>，</a:t>
            </a:r>
            <a:r>
              <a:rPr kumimoji="1" lang="ja-JP" altLang="en-US" sz="2400" dirty="0" smtClean="0"/>
              <a:t>理論値は放射率を近似で</a:t>
            </a:r>
            <a:r>
              <a:rPr lang="ja-JP" altLang="en-US" sz="2400" dirty="0" smtClean="0"/>
              <a:t>計算しているためだと</a:t>
            </a:r>
            <a:r>
              <a:rPr kumimoji="1" lang="ja-JP" altLang="en-US" sz="2400" dirty="0" smtClean="0"/>
              <a:t>考えられる．</a:t>
            </a:r>
            <a:endParaRPr kumimoji="1" lang="ja-JP" altLang="en-US" sz="2400" dirty="0"/>
          </a:p>
        </p:txBody>
      </p:sp>
      <p:sp>
        <p:nvSpPr>
          <p:cNvPr id="19" name="テキスト ボックス 18"/>
          <p:cNvSpPr txBox="1"/>
          <p:nvPr/>
        </p:nvSpPr>
        <p:spPr>
          <a:xfrm>
            <a:off x="807309" y="5695152"/>
            <a:ext cx="3888432" cy="400110"/>
          </a:xfrm>
          <a:prstGeom prst="rect">
            <a:avLst/>
          </a:prstGeom>
          <a:noFill/>
        </p:spPr>
        <p:txBody>
          <a:bodyPr wrap="square" rtlCol="0">
            <a:spAutoFit/>
          </a:bodyPr>
          <a:lstStyle/>
          <a:p>
            <a:pPr algn="ctr"/>
            <a:r>
              <a:rPr lang="ja-JP" altLang="en-US" sz="2000" dirty="0"/>
              <a:t>シミュレーション</a:t>
            </a:r>
            <a:r>
              <a:rPr lang="ja-JP" altLang="en-US" sz="2000" dirty="0" smtClean="0"/>
              <a:t>結果との比較</a:t>
            </a:r>
            <a:endParaRPr kumimoji="1" lang="ja-JP" alt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593" y="1624040"/>
            <a:ext cx="4940272" cy="399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357060" y="1470652"/>
            <a:ext cx="1111568" cy="400110"/>
          </a:xfrm>
          <a:prstGeom prst="rect">
            <a:avLst/>
          </a:prstGeom>
          <a:noFill/>
        </p:spPr>
        <p:txBody>
          <a:bodyPr wrap="square" rtlCol="0">
            <a:spAutoFit/>
          </a:bodyPr>
          <a:lstStyle/>
          <a:p>
            <a:pPr algn="ctr"/>
            <a:r>
              <a:rPr kumimoji="1" lang="en-US" altLang="ja-JP" dirty="0" smtClean="0"/>
              <a:t>#</a:t>
            </a:r>
            <a:r>
              <a:rPr kumimoji="1" lang="en-US" altLang="ja-JP" sz="2000" dirty="0" smtClean="0"/>
              <a:t>7174</a:t>
            </a:r>
            <a:endParaRPr kumimoji="1" lang="ja-JP" altLang="en-US" dirty="0"/>
          </a:p>
        </p:txBody>
      </p:sp>
    </p:spTree>
    <p:extLst>
      <p:ext uri="{BB962C8B-B14F-4D97-AF65-F5344CB8AC3E}">
        <p14:creationId xmlns:p14="http://schemas.microsoft.com/office/powerpoint/2010/main" val="362907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07904" y="476672"/>
            <a:ext cx="1728192" cy="584775"/>
          </a:xfrm>
          <a:prstGeom prst="rect">
            <a:avLst/>
          </a:prstGeom>
          <a:noFill/>
        </p:spPr>
        <p:txBody>
          <a:bodyPr wrap="square" rtlCol="0">
            <a:spAutoFit/>
          </a:bodyPr>
          <a:lstStyle/>
          <a:p>
            <a:pPr algn="ctr"/>
            <a:r>
              <a:rPr kumimoji="1" lang="ja-JP" altLang="en-US" sz="3200" b="1" dirty="0" smtClean="0"/>
              <a:t>まとめ</a:t>
            </a:r>
            <a:endParaRPr kumimoji="1" lang="ja-JP" altLang="en-US" sz="3200" b="1" dirty="0"/>
          </a:p>
        </p:txBody>
      </p:sp>
      <p:sp>
        <p:nvSpPr>
          <p:cNvPr id="2" name="テキスト ボックス 1"/>
          <p:cNvSpPr txBox="1"/>
          <p:nvPr/>
        </p:nvSpPr>
        <p:spPr>
          <a:xfrm>
            <a:off x="899592" y="1484784"/>
            <a:ext cx="7488832"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kumimoji="1" lang="en-US" altLang="ja-JP" sz="2800" b="1" dirty="0" smtClean="0"/>
              <a:t>4.5 </a:t>
            </a:r>
            <a:r>
              <a:rPr lang="en-US" altLang="ja-JP" sz="2800" b="1" dirty="0" err="1">
                <a:solidFill>
                  <a:schemeClr val="tx1"/>
                </a:solidFill>
                <a:latin typeface="Symbol" panose="05050102010706020507" pitchFamily="18" charset="2"/>
              </a:rPr>
              <a:t>m</a:t>
            </a:r>
            <a:r>
              <a:rPr lang="en-US" altLang="ja-JP" sz="2800" b="1" dirty="0" err="1">
                <a:solidFill>
                  <a:schemeClr val="tx1"/>
                </a:solidFill>
              </a:rPr>
              <a:t>s</a:t>
            </a:r>
            <a:r>
              <a:rPr kumimoji="1" lang="ja-JP" altLang="en-US" sz="2800" dirty="0" smtClean="0"/>
              <a:t>の高速応答が可能なパイロメータ</a:t>
            </a:r>
            <a:r>
              <a:rPr lang="ja-JP" altLang="en-US" sz="2800" dirty="0"/>
              <a:t>を</a:t>
            </a:r>
            <a:r>
              <a:rPr kumimoji="1" lang="ja-JP" altLang="en-US" sz="2800" dirty="0" smtClean="0"/>
              <a:t>開発した．</a:t>
            </a:r>
            <a:endParaRPr kumimoji="1" lang="en-US" altLang="ja-JP" sz="2800" dirty="0" smtClean="0"/>
          </a:p>
          <a:p>
            <a:pPr marL="457200" indent="-457200">
              <a:buFont typeface="Arial" panose="020B0604020202020204" pitchFamily="34" charset="0"/>
              <a:buChar char="•"/>
            </a:pPr>
            <a:endParaRPr lang="en-US" altLang="ja-JP" sz="2800" dirty="0"/>
          </a:p>
          <a:p>
            <a:pPr marL="457200" indent="-457200">
              <a:buFont typeface="Arial" panose="020B0604020202020204" pitchFamily="34" charset="0"/>
              <a:buChar char="•"/>
            </a:pPr>
            <a:r>
              <a:rPr kumimoji="1" lang="ja-JP" altLang="en-US" sz="2800" dirty="0" smtClean="0"/>
              <a:t>計測可能最低温度は</a:t>
            </a:r>
            <a:r>
              <a:rPr kumimoji="1" lang="en-US" altLang="ja-JP" sz="2800" b="1" dirty="0" smtClean="0"/>
              <a:t>1700 K</a:t>
            </a:r>
            <a:r>
              <a:rPr kumimoji="1" lang="ja-JP" altLang="en-US" sz="2800" dirty="0" smtClean="0"/>
              <a:t>である．</a:t>
            </a:r>
            <a:endParaRPr kumimoji="1" lang="en-US" altLang="ja-JP" sz="2800" dirty="0" smtClean="0"/>
          </a:p>
          <a:p>
            <a:pPr marL="457200" indent="-457200">
              <a:buFont typeface="Arial" panose="020B0604020202020204" pitchFamily="34" charset="0"/>
              <a:buChar char="•"/>
            </a:pPr>
            <a:endParaRPr lang="en-US" altLang="ja-JP" sz="2800" dirty="0"/>
          </a:p>
          <a:p>
            <a:pPr marL="457200" indent="-457200">
              <a:buFont typeface="Arial" panose="020B0604020202020204" pitchFamily="34" charset="0"/>
              <a:buChar char="•"/>
            </a:pPr>
            <a:r>
              <a:rPr kumimoji="1" lang="ja-JP" altLang="en-US" sz="2800" dirty="0" smtClean="0"/>
              <a:t>パルスプラズマ照射時のタングステンサンプル背面温度の時間発展の計測に成功した．</a:t>
            </a:r>
            <a:endParaRPr kumimoji="1" lang="en-US" altLang="ja-JP" sz="2800" dirty="0" smtClean="0"/>
          </a:p>
        </p:txBody>
      </p:sp>
    </p:spTree>
    <p:extLst>
      <p:ext uri="{BB962C8B-B14F-4D97-AF65-F5344CB8AC3E}">
        <p14:creationId xmlns:p14="http://schemas.microsoft.com/office/powerpoint/2010/main" val="2277153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31640" y="2852936"/>
            <a:ext cx="6624736" cy="707886"/>
          </a:xfrm>
          <a:prstGeom prst="rect">
            <a:avLst/>
          </a:prstGeom>
          <a:noFill/>
        </p:spPr>
        <p:txBody>
          <a:bodyPr wrap="square" rtlCol="0">
            <a:spAutoFit/>
          </a:bodyPr>
          <a:lstStyle/>
          <a:p>
            <a:r>
              <a:rPr kumimoji="1" lang="ja-JP" altLang="en-US" sz="4000" dirty="0" smtClean="0"/>
              <a:t>ご清聴ありがとうございました</a:t>
            </a:r>
            <a:endParaRPr kumimoji="1" lang="ja-JP" altLang="en-US" sz="4000" dirty="0"/>
          </a:p>
        </p:txBody>
      </p:sp>
    </p:spTree>
    <p:extLst>
      <p:ext uri="{BB962C8B-B14F-4D97-AF65-F5344CB8AC3E}">
        <p14:creationId xmlns:p14="http://schemas.microsoft.com/office/powerpoint/2010/main" val="55177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70058" y="2924944"/>
            <a:ext cx="3530134" cy="707886"/>
          </a:xfrm>
          <a:prstGeom prst="rect">
            <a:avLst/>
          </a:prstGeom>
        </p:spPr>
        <p:txBody>
          <a:bodyPr wrap="none">
            <a:spAutoFit/>
          </a:bodyPr>
          <a:lstStyle/>
          <a:p>
            <a:r>
              <a:rPr lang="ja-JP" altLang="en-US" sz="4000" dirty="0"/>
              <a:t>研究</a:t>
            </a:r>
            <a:r>
              <a:rPr lang="ja-JP" altLang="en-US" sz="4000" dirty="0" smtClean="0"/>
              <a:t>背景・目的</a:t>
            </a:r>
            <a:endParaRPr lang="en-US" altLang="ja-JP" sz="4000" dirty="0"/>
          </a:p>
        </p:txBody>
      </p:sp>
    </p:spTree>
    <p:extLst>
      <p:ext uri="{BB962C8B-B14F-4D97-AF65-F5344CB8AC3E}">
        <p14:creationId xmlns:p14="http://schemas.microsoft.com/office/powerpoint/2010/main" val="90917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4860032" y="1283345"/>
            <a:ext cx="4176464" cy="2716397"/>
            <a:chOff x="203941" y="3352510"/>
            <a:chExt cx="5467371" cy="2716397"/>
          </a:xfrm>
        </p:grpSpPr>
        <p:sp>
          <p:nvSpPr>
            <p:cNvPr id="24" name="テキスト ボックス 23"/>
            <p:cNvSpPr txBox="1"/>
            <p:nvPr/>
          </p:nvSpPr>
          <p:spPr>
            <a:xfrm>
              <a:off x="203941" y="3822138"/>
              <a:ext cx="5467371"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dirty="0" smtClean="0"/>
                <a:t>国際熱核融合炉</a:t>
              </a:r>
              <a:r>
                <a:rPr lang="en-US" altLang="ja-JP" sz="2000" b="1" dirty="0" smtClean="0"/>
                <a:t>(ITER)</a:t>
              </a:r>
              <a:r>
                <a:rPr lang="ja-JP" altLang="en-US" sz="2000" dirty="0" smtClean="0"/>
                <a:t>で</a:t>
              </a:r>
              <a:r>
                <a:rPr lang="ja-JP" altLang="en-US" sz="2000" dirty="0"/>
                <a:t>は</a:t>
              </a:r>
              <a:r>
                <a:rPr lang="ja-JP" altLang="en-US" sz="2000" dirty="0" smtClean="0"/>
                <a:t>，磁力線によりプラズマを閉じ込め，核燃焼プラズマの生成・維持を行う．その際，ダイバータ板はディスラプション</a:t>
              </a:r>
              <a:r>
                <a:rPr lang="ja-JP" altLang="en-US" sz="2000" dirty="0"/>
                <a:t>や</a:t>
              </a:r>
              <a:r>
                <a:rPr lang="en-US" altLang="ja-JP" sz="2000" b="1" dirty="0" smtClean="0"/>
                <a:t>Edge Localized </a:t>
              </a:r>
              <a:r>
                <a:rPr lang="en-US" altLang="ja-JP" sz="2000" b="1" dirty="0"/>
                <a:t>Mode(ELM)</a:t>
              </a:r>
              <a:r>
                <a:rPr lang="ja-JP" altLang="en-US" sz="2000" dirty="0"/>
                <a:t>といったパルス熱負荷に</a:t>
              </a:r>
              <a:r>
                <a:rPr lang="ja-JP" altLang="en-US" sz="2000" dirty="0" smtClean="0"/>
                <a:t>曝され、溶融、破損の恐れがある．</a:t>
              </a:r>
              <a:endParaRPr lang="ja-JP" altLang="en-US" sz="2000" dirty="0"/>
            </a:p>
          </p:txBody>
        </p:sp>
        <p:sp>
          <p:nvSpPr>
            <p:cNvPr id="25" name="テキスト ボックス 24"/>
            <p:cNvSpPr txBox="1"/>
            <p:nvPr/>
          </p:nvSpPr>
          <p:spPr>
            <a:xfrm>
              <a:off x="203941" y="3352510"/>
              <a:ext cx="3110746"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熱負荷の問題</a:t>
              </a:r>
              <a:endParaRPr kumimoji="1" lang="ja-JP" altLang="en-US" sz="2400" dirty="0">
                <a:solidFill>
                  <a:schemeClr val="tx1"/>
                </a:solidFill>
              </a:endParaRPr>
            </a:p>
          </p:txBody>
        </p:sp>
      </p:grpSp>
      <p:graphicFrame>
        <p:nvGraphicFramePr>
          <p:cNvPr id="35" name="表 34"/>
          <p:cNvGraphicFramePr>
            <a:graphicFrameLocks noGrp="1"/>
          </p:cNvGraphicFramePr>
          <p:nvPr>
            <p:extLst>
              <p:ext uri="{D42A27DB-BD31-4B8C-83A1-F6EECF244321}">
                <p14:modId xmlns:p14="http://schemas.microsoft.com/office/powerpoint/2010/main" val="2453490946"/>
              </p:ext>
            </p:extLst>
          </p:nvPr>
        </p:nvGraphicFramePr>
        <p:xfrm>
          <a:off x="150453" y="5337349"/>
          <a:ext cx="4421652" cy="1320800"/>
        </p:xfrm>
        <a:graphic>
          <a:graphicData uri="http://schemas.openxmlformats.org/drawingml/2006/table">
            <a:tbl>
              <a:tblPr firstRow="1" bandRow="1">
                <a:tableStyleId>{5C22544A-7EE6-4342-B048-85BDC9FD1C3A}</a:tableStyleId>
              </a:tblPr>
              <a:tblGrid>
                <a:gridCol w="1608482"/>
                <a:gridCol w="1737546"/>
                <a:gridCol w="1075624"/>
              </a:tblGrid>
              <a:tr h="370840">
                <a:tc>
                  <a:txBody>
                    <a:bodyPr/>
                    <a:lstStyle/>
                    <a:p>
                      <a:pPr algn="ctr"/>
                      <a:r>
                        <a:rPr kumimoji="1" lang="ja-JP" altLang="en-US" sz="1600" b="0" dirty="0" smtClean="0">
                          <a:solidFill>
                            <a:schemeClr val="tx1"/>
                          </a:solidFill>
                        </a:rPr>
                        <a:t>パルス熱負荷</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kumimoji="1" lang="ja-JP" altLang="en-US" sz="1600" b="0" dirty="0" smtClean="0">
                          <a:solidFill>
                            <a:schemeClr val="tx1"/>
                          </a:solidFill>
                        </a:rPr>
                        <a:t>エネルギー密度</a:t>
                      </a:r>
                      <a:endParaRPr kumimoji="1" lang="en-US" altLang="ja-JP" sz="1600" b="0" dirty="0" smtClean="0">
                        <a:solidFill>
                          <a:schemeClr val="tx1"/>
                        </a:solidFill>
                      </a:endParaRPr>
                    </a:p>
                    <a:p>
                      <a:pPr algn="ctr"/>
                      <a:r>
                        <a:rPr kumimoji="1" lang="en-US" altLang="ja-JP" sz="1600" b="1" dirty="0" smtClean="0">
                          <a:solidFill>
                            <a:schemeClr val="tx1"/>
                          </a:solidFill>
                        </a:rPr>
                        <a:t>[MJ/m</a:t>
                      </a:r>
                      <a:r>
                        <a:rPr kumimoji="1" lang="en-US" altLang="ja-JP" sz="1600" b="1" baseline="30000" dirty="0" smtClean="0">
                          <a:solidFill>
                            <a:schemeClr val="tx1"/>
                          </a:solidFill>
                        </a:rPr>
                        <a:t>2</a:t>
                      </a:r>
                      <a:r>
                        <a:rPr kumimoji="1" lang="en-US" altLang="ja-JP" sz="1600" b="1" dirty="0" smtClean="0">
                          <a:solidFill>
                            <a:schemeClr val="tx1"/>
                          </a:solidFill>
                        </a:rPr>
                        <a:t>]</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kumimoji="1" lang="ja-JP" altLang="en-US" sz="1600" b="0" dirty="0" smtClean="0">
                          <a:solidFill>
                            <a:schemeClr val="tx1"/>
                          </a:solidFill>
                        </a:rPr>
                        <a:t>パルス幅</a:t>
                      </a:r>
                      <a:endParaRPr kumimoji="1" lang="en-US" altLang="ja-JP" sz="1600" b="0" dirty="0" smtClean="0">
                        <a:solidFill>
                          <a:schemeClr val="tx1"/>
                        </a:solidFill>
                      </a:endParaRPr>
                    </a:p>
                    <a:p>
                      <a:pPr algn="ctr"/>
                      <a:r>
                        <a:rPr kumimoji="1" lang="en-US" altLang="ja-JP" sz="1600" b="1" dirty="0" smtClean="0">
                          <a:solidFill>
                            <a:schemeClr val="tx1"/>
                          </a:solidFill>
                        </a:rPr>
                        <a:t>[</a:t>
                      </a:r>
                      <a:r>
                        <a:rPr kumimoji="1" lang="en-US" altLang="ja-JP" sz="1600" b="1" dirty="0" err="1" smtClean="0">
                          <a:solidFill>
                            <a:schemeClr val="tx1"/>
                          </a:solidFill>
                        </a:rPr>
                        <a:t>ms</a:t>
                      </a:r>
                      <a:r>
                        <a:rPr kumimoji="1" lang="en-US" altLang="ja-JP" sz="1600" b="1" dirty="0" smtClean="0">
                          <a:solidFill>
                            <a:schemeClr val="tx1"/>
                          </a:solidFill>
                        </a:rPr>
                        <a:t>]</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a:txBody>
                    <a:bodyPr/>
                    <a:lstStyle/>
                    <a:p>
                      <a:pPr algn="ctr"/>
                      <a:r>
                        <a:rPr kumimoji="1" lang="en-US" altLang="ja-JP" sz="1600" b="1" dirty="0" smtClean="0">
                          <a:solidFill>
                            <a:schemeClr val="tx1"/>
                          </a:solidFill>
                        </a:rPr>
                        <a:t>ELM</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smtClean="0">
                          <a:solidFill>
                            <a:schemeClr val="tx1"/>
                          </a:solidFill>
                        </a:rPr>
                        <a:t>0.2-2</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smtClean="0">
                          <a:solidFill>
                            <a:schemeClr val="tx1"/>
                          </a:solidFill>
                        </a:rPr>
                        <a:t>0.1-1</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sz="1600" b="0" dirty="0" smtClean="0">
                          <a:solidFill>
                            <a:schemeClr val="tx1"/>
                          </a:solidFill>
                        </a:rPr>
                        <a:t>ディスラプション</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smtClean="0">
                          <a:solidFill>
                            <a:schemeClr val="tx1"/>
                          </a:solidFill>
                        </a:rPr>
                        <a:t>10-100</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smtClean="0">
                          <a:solidFill>
                            <a:schemeClr val="tx1"/>
                          </a:solidFill>
                        </a:rPr>
                        <a:t>1-10</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 name="テキスト ボックス 35"/>
          <p:cNvSpPr txBox="1"/>
          <p:nvPr/>
        </p:nvSpPr>
        <p:spPr>
          <a:xfrm>
            <a:off x="866926" y="4415798"/>
            <a:ext cx="1872208" cy="369332"/>
          </a:xfrm>
          <a:prstGeom prst="rect">
            <a:avLst/>
          </a:prstGeom>
          <a:noFill/>
        </p:spPr>
        <p:txBody>
          <a:bodyPr wrap="square" rtlCol="0">
            <a:spAutoFit/>
          </a:bodyPr>
          <a:lstStyle/>
          <a:p>
            <a:pPr algn="ctr"/>
            <a:r>
              <a:rPr kumimoji="1" lang="en-US" altLang="ja-JP" b="1" dirty="0" smtClean="0"/>
              <a:t>ITER</a:t>
            </a:r>
            <a:r>
              <a:rPr lang="ja-JP" altLang="en-US" dirty="0"/>
              <a:t>概略</a:t>
            </a:r>
            <a:r>
              <a:rPr kumimoji="1" lang="ja-JP" altLang="en-US" dirty="0" smtClean="0"/>
              <a:t>図</a:t>
            </a:r>
            <a:endParaRPr kumimoji="1" lang="ja-JP" altLang="en-US" dirty="0"/>
          </a:p>
        </p:txBody>
      </p:sp>
      <p:sp>
        <p:nvSpPr>
          <p:cNvPr id="39" name="テキスト ボックス 38"/>
          <p:cNvSpPr txBox="1"/>
          <p:nvPr/>
        </p:nvSpPr>
        <p:spPr>
          <a:xfrm>
            <a:off x="-56768" y="4964246"/>
            <a:ext cx="4825818" cy="369332"/>
          </a:xfrm>
          <a:prstGeom prst="rect">
            <a:avLst/>
          </a:prstGeom>
          <a:noFill/>
        </p:spPr>
        <p:txBody>
          <a:bodyPr wrap="square" rtlCol="0">
            <a:spAutoFit/>
          </a:bodyPr>
          <a:lstStyle/>
          <a:p>
            <a:pPr algn="ctr"/>
            <a:r>
              <a:rPr lang="en-US" altLang="ja-JP" b="1" dirty="0" smtClean="0"/>
              <a:t>ITER</a:t>
            </a:r>
            <a:r>
              <a:rPr lang="ja-JP" altLang="en-US" dirty="0" smtClean="0"/>
              <a:t>におけるダイバータへのパルス熱</a:t>
            </a:r>
            <a:r>
              <a:rPr lang="ja-JP" altLang="en-US" dirty="0"/>
              <a:t>負荷</a:t>
            </a:r>
            <a:endParaRPr kumimoji="1" lang="ja-JP" altLang="en-US" dirty="0"/>
          </a:p>
        </p:txBody>
      </p:sp>
      <p:grpSp>
        <p:nvGrpSpPr>
          <p:cNvPr id="40" name="グループ化 39"/>
          <p:cNvGrpSpPr/>
          <p:nvPr/>
        </p:nvGrpSpPr>
        <p:grpSpPr>
          <a:xfrm>
            <a:off x="4888812" y="4287137"/>
            <a:ext cx="4156384" cy="2092881"/>
            <a:chOff x="3697550" y="4983559"/>
            <a:chExt cx="4156384" cy="2092881"/>
          </a:xfrm>
        </p:grpSpPr>
        <p:sp>
          <p:nvSpPr>
            <p:cNvPr id="41" name="テキスト ボックス 40"/>
            <p:cNvSpPr txBox="1"/>
            <p:nvPr/>
          </p:nvSpPr>
          <p:spPr>
            <a:xfrm>
              <a:off x="3697550" y="5445224"/>
              <a:ext cx="4156384"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dirty="0" smtClean="0"/>
                <a:t>コアプラズマから流出したプラズマは磁力線に沿ってダイバータ板へ導かれる．ダイバータは核融合炉における熱・粒子制御にとって重要な機器である．</a:t>
              </a:r>
              <a:endParaRPr kumimoji="1" lang="ja-JP" altLang="en-US" sz="2000" dirty="0"/>
            </a:p>
          </p:txBody>
        </p:sp>
        <p:sp>
          <p:nvSpPr>
            <p:cNvPr id="42" name="テキスト ボックス 41"/>
            <p:cNvSpPr txBox="1"/>
            <p:nvPr/>
          </p:nvSpPr>
          <p:spPr>
            <a:xfrm>
              <a:off x="3719042" y="4983559"/>
              <a:ext cx="1974651"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solidFill>
                    <a:schemeClr val="tx1"/>
                  </a:solidFill>
                </a:rPr>
                <a:t>ダイバータ</a:t>
              </a:r>
              <a:endParaRPr kumimoji="1" lang="ja-JP" altLang="en-US" sz="2400" dirty="0">
                <a:solidFill>
                  <a:schemeClr val="tx1"/>
                </a:solidFill>
              </a:endParaRPr>
            </a:p>
          </p:txBody>
        </p:sp>
      </p:grpSp>
      <p:sp>
        <p:nvSpPr>
          <p:cNvPr id="43" name="タイトル 1"/>
          <p:cNvSpPr>
            <a:spLocks noGrp="1"/>
          </p:cNvSpPr>
          <p:nvPr>
            <p:ph type="title"/>
          </p:nvPr>
        </p:nvSpPr>
        <p:spPr>
          <a:xfrm>
            <a:off x="179512" y="118175"/>
            <a:ext cx="8229600" cy="990600"/>
          </a:xfrm>
        </p:spPr>
        <p:txBody>
          <a:bodyPr>
            <a:normAutofit/>
          </a:bodyPr>
          <a:lstStyle/>
          <a:p>
            <a:pPr algn="ctr"/>
            <a:r>
              <a:rPr kumimoji="1" lang="ja-JP" altLang="en-US" sz="3200" dirty="0" smtClean="0">
                <a:solidFill>
                  <a:schemeClr val="tx1"/>
                </a:solidFill>
                <a:latin typeface="+mn-lt"/>
              </a:rPr>
              <a:t>研究背景・目的</a:t>
            </a:r>
            <a:endParaRPr kumimoji="1" lang="ja-JP" altLang="en-US" sz="3200" dirty="0">
              <a:solidFill>
                <a:schemeClr val="tx1"/>
              </a:solidFill>
              <a:latin typeface="+mn-lt"/>
            </a:endParaRPr>
          </a:p>
        </p:txBody>
      </p:sp>
      <p:grpSp>
        <p:nvGrpSpPr>
          <p:cNvPr id="3" name="グループ化 2"/>
          <p:cNvGrpSpPr/>
          <p:nvPr/>
        </p:nvGrpSpPr>
        <p:grpSpPr>
          <a:xfrm>
            <a:off x="-68300" y="976952"/>
            <a:ext cx="4911826" cy="3419252"/>
            <a:chOff x="-68300" y="976952"/>
            <a:chExt cx="4911826" cy="3419252"/>
          </a:xfrm>
        </p:grpSpPr>
        <p:grpSp>
          <p:nvGrpSpPr>
            <p:cNvPr id="29" name="グループ化 28"/>
            <p:cNvGrpSpPr/>
            <p:nvPr/>
          </p:nvGrpSpPr>
          <p:grpSpPr>
            <a:xfrm>
              <a:off x="-68300" y="976952"/>
              <a:ext cx="4911826" cy="3419252"/>
              <a:chOff x="210477" y="976952"/>
              <a:chExt cx="4911826" cy="3419252"/>
            </a:xfrm>
          </p:grpSpPr>
          <p:grpSp>
            <p:nvGrpSpPr>
              <p:cNvPr id="22" name="グループ化 21"/>
              <p:cNvGrpSpPr/>
              <p:nvPr/>
            </p:nvGrpSpPr>
            <p:grpSpPr>
              <a:xfrm>
                <a:off x="210477" y="976952"/>
                <a:ext cx="4911826" cy="3419252"/>
                <a:chOff x="210477" y="1650191"/>
                <a:chExt cx="4911826" cy="3419252"/>
              </a:xfrm>
            </p:grpSpPr>
            <p:pic>
              <p:nvPicPr>
                <p:cNvPr id="4" name="図 3" descr="ITER１"/>
                <p:cNvPicPr/>
                <p:nvPr/>
              </p:nvPicPr>
              <p:blipFill>
                <a:blip r:embed="rId3" cstate="print"/>
                <a:srcRect/>
                <a:stretch>
                  <a:fillRect/>
                </a:stretch>
              </p:blipFill>
              <p:spPr bwMode="auto">
                <a:xfrm>
                  <a:off x="611560" y="2204864"/>
                  <a:ext cx="2600499" cy="2600499"/>
                </a:xfrm>
                <a:prstGeom prst="rect">
                  <a:avLst/>
                </a:prstGeom>
                <a:noFill/>
                <a:ln w="9525">
                  <a:noFill/>
                  <a:miter lim="800000"/>
                  <a:headEnd/>
                  <a:tailEnd/>
                </a:ln>
              </p:spPr>
            </p:pic>
            <p:sp>
              <p:nvSpPr>
                <p:cNvPr id="5" name="テキスト ボックス 4"/>
                <p:cNvSpPr txBox="1"/>
                <p:nvPr/>
              </p:nvSpPr>
              <p:spPr>
                <a:xfrm>
                  <a:off x="210477" y="4730889"/>
                  <a:ext cx="2240459" cy="338554"/>
                </a:xfrm>
                <a:prstGeom prst="rect">
                  <a:avLst/>
                </a:prstGeom>
                <a:noFill/>
              </p:spPr>
              <p:txBody>
                <a:bodyPr wrap="square" rtlCol="0">
                  <a:spAutoFit/>
                </a:bodyPr>
                <a:lstStyle/>
                <a:p>
                  <a:pPr algn="ctr"/>
                  <a:r>
                    <a:rPr kumimoji="1" lang="ja-JP" altLang="en-US" sz="1600" dirty="0" smtClean="0"/>
                    <a:t>トロイダル磁場コイル</a:t>
                  </a:r>
                  <a:endParaRPr kumimoji="1" lang="ja-JP" altLang="en-US" sz="1600" dirty="0"/>
                </a:p>
              </p:txBody>
            </p:sp>
            <p:sp>
              <p:nvSpPr>
                <p:cNvPr id="6" name="テキスト ボックス 5"/>
                <p:cNvSpPr txBox="1"/>
                <p:nvPr/>
              </p:nvSpPr>
              <p:spPr>
                <a:xfrm>
                  <a:off x="233778" y="1650191"/>
                  <a:ext cx="2240459" cy="338554"/>
                </a:xfrm>
                <a:prstGeom prst="rect">
                  <a:avLst/>
                </a:prstGeom>
                <a:noFill/>
              </p:spPr>
              <p:txBody>
                <a:bodyPr wrap="square" rtlCol="0">
                  <a:spAutoFit/>
                </a:bodyPr>
                <a:lstStyle/>
                <a:p>
                  <a:pPr algn="ctr"/>
                  <a:r>
                    <a:rPr kumimoji="1" lang="ja-JP" altLang="en-US" sz="1600" dirty="0" smtClean="0"/>
                    <a:t>中心ソレノイドコイル</a:t>
                  </a:r>
                  <a:endParaRPr kumimoji="1" lang="ja-JP" altLang="en-US" sz="1600" dirty="0"/>
                </a:p>
              </p:txBody>
            </p:sp>
            <p:sp>
              <p:nvSpPr>
                <p:cNvPr id="7" name="テキスト ボックス 6"/>
                <p:cNvSpPr txBox="1"/>
                <p:nvPr/>
              </p:nvSpPr>
              <p:spPr>
                <a:xfrm>
                  <a:off x="3454188" y="4102105"/>
                  <a:ext cx="1359941" cy="338554"/>
                </a:xfrm>
                <a:prstGeom prst="rect">
                  <a:avLst/>
                </a:prstGeom>
                <a:noFill/>
              </p:spPr>
              <p:txBody>
                <a:bodyPr wrap="square" rtlCol="0">
                  <a:spAutoFit/>
                </a:bodyPr>
                <a:lstStyle/>
                <a:p>
                  <a:pPr algn="ctr"/>
                  <a:r>
                    <a:rPr kumimoji="1" lang="ja-JP" altLang="en-US" sz="1600" dirty="0" smtClean="0"/>
                    <a:t>ダイバータ</a:t>
                  </a:r>
                  <a:endParaRPr kumimoji="1" lang="ja-JP" altLang="en-US" sz="1600" dirty="0"/>
                </a:p>
              </p:txBody>
            </p:sp>
            <p:sp>
              <p:nvSpPr>
                <p:cNvPr id="8" name="テキスト ボックス 7"/>
                <p:cNvSpPr txBox="1"/>
                <p:nvPr/>
              </p:nvSpPr>
              <p:spPr>
                <a:xfrm>
                  <a:off x="3226066" y="2493375"/>
                  <a:ext cx="1584176" cy="338554"/>
                </a:xfrm>
                <a:prstGeom prst="rect">
                  <a:avLst/>
                </a:prstGeom>
                <a:noFill/>
              </p:spPr>
              <p:txBody>
                <a:bodyPr wrap="square" rtlCol="0">
                  <a:spAutoFit/>
                </a:bodyPr>
                <a:lstStyle/>
                <a:p>
                  <a:pPr algn="ctr"/>
                  <a:r>
                    <a:rPr kumimoji="1" lang="ja-JP" altLang="en-US" sz="1600" dirty="0" smtClean="0"/>
                    <a:t>真空容器</a:t>
                  </a:r>
                  <a:endParaRPr kumimoji="1" lang="ja-JP" altLang="en-US" sz="1600" dirty="0"/>
                </a:p>
              </p:txBody>
            </p:sp>
            <p:sp>
              <p:nvSpPr>
                <p:cNvPr id="9" name="テキスト ボックス 8"/>
                <p:cNvSpPr txBox="1"/>
                <p:nvPr/>
              </p:nvSpPr>
              <p:spPr>
                <a:xfrm>
                  <a:off x="3474503" y="3135781"/>
                  <a:ext cx="1647800" cy="338554"/>
                </a:xfrm>
                <a:prstGeom prst="rect">
                  <a:avLst/>
                </a:prstGeom>
                <a:noFill/>
              </p:spPr>
              <p:txBody>
                <a:bodyPr wrap="square" rtlCol="0">
                  <a:spAutoFit/>
                </a:bodyPr>
                <a:lstStyle/>
                <a:p>
                  <a:pPr algn="ctr"/>
                  <a:r>
                    <a:rPr kumimoji="1" lang="ja-JP" altLang="en-US" sz="1600" dirty="0" smtClean="0"/>
                    <a:t>ブランケット</a:t>
                  </a:r>
                  <a:endParaRPr kumimoji="1" lang="ja-JP" altLang="en-US" sz="1600" dirty="0"/>
                </a:p>
              </p:txBody>
            </p:sp>
            <p:cxnSp>
              <p:nvCxnSpPr>
                <p:cNvPr id="10" name="直線矢印コネクタ 9"/>
                <p:cNvCxnSpPr/>
                <p:nvPr/>
              </p:nvCxnSpPr>
              <p:spPr>
                <a:xfrm flipH="1">
                  <a:off x="2318832" y="2831929"/>
                  <a:ext cx="1245056" cy="3751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195736" y="3320447"/>
                  <a:ext cx="1440160" cy="373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2318831" y="4005064"/>
                  <a:ext cx="1101041" cy="2180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029809" y="4005067"/>
                  <a:ext cx="373839" cy="7258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直線矢印コネクタ 19"/>
              <p:cNvCxnSpPr/>
              <p:nvPr/>
            </p:nvCxnSpPr>
            <p:spPr>
              <a:xfrm>
                <a:off x="1141160" y="1373893"/>
                <a:ext cx="792087" cy="1211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直線矢印コネクタ 25"/>
            <p:cNvCxnSpPr/>
            <p:nvPr/>
          </p:nvCxnSpPr>
          <p:spPr>
            <a:xfrm flipH="1">
              <a:off x="1916959" y="1373893"/>
              <a:ext cx="1016323" cy="9839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622314" y="1091063"/>
              <a:ext cx="2140979" cy="338554"/>
            </a:xfrm>
            <a:prstGeom prst="rect">
              <a:avLst/>
            </a:prstGeom>
            <a:noFill/>
          </p:spPr>
          <p:txBody>
            <a:bodyPr wrap="square" rtlCol="0">
              <a:spAutoFit/>
            </a:bodyPr>
            <a:lstStyle/>
            <a:p>
              <a:pPr algn="ctr"/>
              <a:r>
                <a:rPr kumimoji="1" lang="ja-JP" altLang="en-US" sz="1600" dirty="0" smtClean="0"/>
                <a:t>ポロイダル磁場コイル</a:t>
              </a:r>
              <a:endParaRPr kumimoji="1" lang="ja-JP" altLang="en-US" sz="1600" dirty="0"/>
            </a:p>
          </p:txBody>
        </p:sp>
      </p:grpSp>
    </p:spTree>
    <p:extLst>
      <p:ext uri="{BB962C8B-B14F-4D97-AF65-F5344CB8AC3E}">
        <p14:creationId xmlns:p14="http://schemas.microsoft.com/office/powerpoint/2010/main" val="239388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118175"/>
            <a:ext cx="8229600" cy="990600"/>
          </a:xfrm>
        </p:spPr>
        <p:txBody>
          <a:bodyPr>
            <a:normAutofit/>
          </a:bodyPr>
          <a:lstStyle/>
          <a:p>
            <a:pPr algn="ctr"/>
            <a:r>
              <a:rPr kumimoji="1" lang="ja-JP" altLang="en-US" sz="3200" dirty="0" smtClean="0">
                <a:solidFill>
                  <a:schemeClr val="tx1"/>
                </a:solidFill>
                <a:latin typeface="+mn-lt"/>
              </a:rPr>
              <a:t>研究背景・目的</a:t>
            </a:r>
            <a:endParaRPr kumimoji="1" lang="ja-JP" altLang="en-US" sz="3200" dirty="0">
              <a:solidFill>
                <a:schemeClr val="tx1"/>
              </a:solidFill>
              <a:latin typeface="+mn-lt"/>
            </a:endParaRPr>
          </a:p>
        </p:txBody>
      </p:sp>
      <p:grpSp>
        <p:nvGrpSpPr>
          <p:cNvPr id="16" name="グループ化 15"/>
          <p:cNvGrpSpPr/>
          <p:nvPr/>
        </p:nvGrpSpPr>
        <p:grpSpPr>
          <a:xfrm>
            <a:off x="190709" y="1196752"/>
            <a:ext cx="8645150" cy="2769989"/>
            <a:chOff x="337606" y="879103"/>
            <a:chExt cx="8645150" cy="2769989"/>
          </a:xfrm>
        </p:grpSpPr>
        <p:sp>
          <p:nvSpPr>
            <p:cNvPr id="8" name="テキスト ボックス 7"/>
            <p:cNvSpPr txBox="1"/>
            <p:nvPr/>
          </p:nvSpPr>
          <p:spPr>
            <a:xfrm>
              <a:off x="354648" y="1340768"/>
              <a:ext cx="862810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400" dirty="0" smtClean="0">
                  <a:solidFill>
                    <a:prstClr val="black"/>
                  </a:solidFill>
                </a:rPr>
                <a:t>　本研究グループでは</a:t>
              </a:r>
              <a:r>
                <a:rPr lang="ja-JP" altLang="en-US" sz="2400" dirty="0"/>
                <a:t>ダイバータ材料損傷過程を評価するために，磁化同軸プラズマガン装置を用いたパルス熱負荷模擬実験を</a:t>
              </a:r>
              <a:r>
                <a:rPr lang="ja-JP" altLang="en-US" sz="2400" dirty="0" smtClean="0"/>
                <a:t>行ってきた．これまで，</a:t>
              </a:r>
              <a:r>
                <a:rPr lang="ja-JP" altLang="en-US" sz="2400" dirty="0" smtClean="0">
                  <a:solidFill>
                    <a:prstClr val="black"/>
                  </a:solidFill>
                </a:rPr>
                <a:t>高熱流</a:t>
              </a:r>
              <a:r>
                <a:rPr lang="ja-JP" altLang="en-US" sz="2400" dirty="0">
                  <a:solidFill>
                    <a:prstClr val="black"/>
                  </a:solidFill>
                </a:rPr>
                <a:t>パルスプラズマから材料に付与される熱流束をカロリーメータを用いて計測・評価を行っている．一方，材料損傷過程を解明するに</a:t>
              </a:r>
              <a:r>
                <a:rPr lang="ja-JP" altLang="en-US" sz="2400" dirty="0" smtClean="0">
                  <a:solidFill>
                    <a:prstClr val="black"/>
                  </a:solidFill>
                </a:rPr>
                <a:t>は高時間分解能の</a:t>
              </a:r>
              <a:r>
                <a:rPr lang="ja-JP" altLang="en-US" sz="2400" dirty="0">
                  <a:solidFill>
                    <a:srgbClr val="FF0000"/>
                  </a:solidFill>
                </a:rPr>
                <a:t>材料表面</a:t>
              </a:r>
              <a:r>
                <a:rPr lang="ja-JP" altLang="en-US" sz="2400" dirty="0" smtClean="0">
                  <a:solidFill>
                    <a:srgbClr val="FF0000"/>
                  </a:solidFill>
                </a:rPr>
                <a:t>温度計測システム</a:t>
              </a:r>
              <a:r>
                <a:rPr lang="ja-JP" altLang="en-US" sz="2400" dirty="0" smtClean="0">
                  <a:solidFill>
                    <a:prstClr val="black"/>
                  </a:solidFill>
                </a:rPr>
                <a:t>が</a:t>
              </a:r>
              <a:r>
                <a:rPr lang="ja-JP" altLang="en-US" sz="2400" dirty="0">
                  <a:solidFill>
                    <a:prstClr val="black"/>
                  </a:solidFill>
                </a:rPr>
                <a:t>必要で</a:t>
              </a:r>
              <a:r>
                <a:rPr lang="ja-JP" altLang="en-US" sz="2400" dirty="0" smtClean="0">
                  <a:solidFill>
                    <a:prstClr val="black"/>
                  </a:solidFill>
                </a:rPr>
                <a:t>ある．</a:t>
              </a:r>
              <a:endParaRPr lang="en-US" altLang="ja-JP" sz="2400" dirty="0">
                <a:solidFill>
                  <a:prstClr val="black"/>
                </a:solidFill>
              </a:endParaRPr>
            </a:p>
          </p:txBody>
        </p:sp>
        <p:sp>
          <p:nvSpPr>
            <p:cNvPr id="15" name="テキスト ボックス 14"/>
            <p:cNvSpPr txBox="1"/>
            <p:nvPr/>
          </p:nvSpPr>
          <p:spPr>
            <a:xfrm>
              <a:off x="337606" y="879103"/>
              <a:ext cx="1104171"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2400" dirty="0">
                  <a:solidFill>
                    <a:schemeClr val="tx1"/>
                  </a:solidFill>
                </a:rPr>
                <a:t>背景</a:t>
              </a:r>
              <a:endParaRPr kumimoji="1" lang="ja-JP" altLang="en-US" sz="2400" dirty="0">
                <a:solidFill>
                  <a:schemeClr val="tx1"/>
                </a:solidFill>
              </a:endParaRPr>
            </a:p>
          </p:txBody>
        </p:sp>
      </p:grpSp>
      <p:grpSp>
        <p:nvGrpSpPr>
          <p:cNvPr id="10" name="グループ化 9"/>
          <p:cNvGrpSpPr/>
          <p:nvPr/>
        </p:nvGrpSpPr>
        <p:grpSpPr>
          <a:xfrm>
            <a:off x="177467" y="4876877"/>
            <a:ext cx="8647195" cy="1284635"/>
            <a:chOff x="317293" y="5177742"/>
            <a:chExt cx="8647195" cy="1284635"/>
          </a:xfrm>
        </p:grpSpPr>
        <p:sp>
          <p:nvSpPr>
            <p:cNvPr id="17" name="テキスト ボックス 16"/>
            <p:cNvSpPr txBox="1"/>
            <p:nvPr/>
          </p:nvSpPr>
          <p:spPr>
            <a:xfrm>
              <a:off x="341732" y="5631380"/>
              <a:ext cx="86227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400" dirty="0" smtClean="0">
                  <a:solidFill>
                    <a:prstClr val="black"/>
                  </a:solidFill>
                </a:rPr>
                <a:t>　パルス熱負荷時の材料表面温度を</a:t>
              </a:r>
              <a:r>
                <a:rPr lang="ja-JP" altLang="en-US" sz="2400" dirty="0" smtClean="0">
                  <a:solidFill>
                    <a:srgbClr val="FF0000"/>
                  </a:solidFill>
                </a:rPr>
                <a:t>高時間分解能</a:t>
              </a:r>
              <a:r>
                <a:rPr lang="en-US" altLang="ja-JP" sz="2400" b="1" dirty="0" smtClean="0">
                  <a:solidFill>
                    <a:srgbClr val="FF0000"/>
                  </a:solidFill>
                </a:rPr>
                <a:t>(</a:t>
              </a:r>
              <a:r>
                <a:rPr lang="ja-JP" altLang="en-US" sz="2400" dirty="0" smtClean="0">
                  <a:solidFill>
                    <a:srgbClr val="FF0000"/>
                  </a:solidFill>
                </a:rPr>
                <a:t>数 </a:t>
              </a:r>
              <a:r>
                <a:rPr lang="en-US" altLang="ja-JP" sz="2400" b="1" dirty="0" err="1" smtClean="0">
                  <a:solidFill>
                    <a:srgbClr val="FF0000"/>
                  </a:solidFill>
                  <a:latin typeface="Symbol" panose="05050102010706020507" pitchFamily="18" charset="2"/>
                </a:rPr>
                <a:t>m</a:t>
              </a:r>
              <a:r>
                <a:rPr lang="en-US" altLang="ja-JP" sz="2400" b="1" dirty="0" err="1" smtClean="0">
                  <a:solidFill>
                    <a:srgbClr val="FF0000"/>
                  </a:solidFill>
                </a:rPr>
                <a:t>s</a:t>
              </a:r>
              <a:r>
                <a:rPr lang="en-US" altLang="ja-JP" sz="2400" b="1" dirty="0" smtClean="0">
                  <a:solidFill>
                    <a:srgbClr val="FF0000"/>
                  </a:solidFill>
                </a:rPr>
                <a:t>)</a:t>
              </a:r>
              <a:r>
                <a:rPr lang="ja-JP" altLang="en-US" sz="2400" dirty="0" smtClean="0">
                  <a:solidFill>
                    <a:prstClr val="black"/>
                  </a:solidFill>
                </a:rPr>
                <a:t>で</a:t>
              </a:r>
              <a:endParaRPr lang="en-US" altLang="ja-JP" sz="2400" dirty="0" smtClean="0">
                <a:solidFill>
                  <a:prstClr val="black"/>
                </a:solidFill>
              </a:endParaRPr>
            </a:p>
            <a:p>
              <a:r>
                <a:rPr lang="ja-JP" altLang="en-US" sz="2400" dirty="0" smtClean="0">
                  <a:solidFill>
                    <a:prstClr val="black"/>
                  </a:solidFill>
                </a:rPr>
                <a:t>計測可能な高速パイロメータを開発することを目的とする．</a:t>
              </a:r>
              <a:endParaRPr lang="ja-JP" altLang="en-US" sz="2400" dirty="0">
                <a:solidFill>
                  <a:prstClr val="black"/>
                </a:solidFill>
              </a:endParaRPr>
            </a:p>
          </p:txBody>
        </p:sp>
        <p:sp>
          <p:nvSpPr>
            <p:cNvPr id="18" name="テキスト ボックス 17"/>
            <p:cNvSpPr txBox="1"/>
            <p:nvPr/>
          </p:nvSpPr>
          <p:spPr>
            <a:xfrm>
              <a:off x="317293" y="5177742"/>
              <a:ext cx="1104171"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2400" b="1" dirty="0" smtClean="0">
                  <a:solidFill>
                    <a:prstClr val="black"/>
                  </a:solidFill>
                </a:rPr>
                <a:t>目的</a:t>
              </a:r>
              <a:endParaRPr lang="ja-JP" altLang="en-US" sz="2400" b="1" dirty="0">
                <a:solidFill>
                  <a:prstClr val="black"/>
                </a:solidFill>
              </a:endParaRPr>
            </a:p>
          </p:txBody>
        </p:sp>
      </p:grpSp>
      <p:sp>
        <p:nvSpPr>
          <p:cNvPr id="2" name="下矢印 1"/>
          <p:cNvSpPr/>
          <p:nvPr/>
        </p:nvSpPr>
        <p:spPr>
          <a:xfrm>
            <a:off x="3985441" y="4192488"/>
            <a:ext cx="1072728" cy="878904"/>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494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11760" y="2904807"/>
            <a:ext cx="4373313" cy="707886"/>
          </a:xfrm>
          <a:prstGeom prst="rect">
            <a:avLst/>
          </a:prstGeom>
        </p:spPr>
        <p:txBody>
          <a:bodyPr wrap="none">
            <a:spAutoFit/>
          </a:bodyPr>
          <a:lstStyle/>
          <a:p>
            <a:r>
              <a:rPr lang="ja-JP" altLang="en-US" sz="4000" dirty="0" smtClean="0"/>
              <a:t>パイロメータの</a:t>
            </a:r>
            <a:r>
              <a:rPr lang="ja-JP" altLang="en-US" sz="4000" dirty="0"/>
              <a:t>原理</a:t>
            </a:r>
            <a:endParaRPr lang="en-US" altLang="ja-JP" sz="4000" dirty="0"/>
          </a:p>
        </p:txBody>
      </p:sp>
    </p:spTree>
    <p:extLst>
      <p:ext uri="{BB962C8B-B14F-4D97-AF65-F5344CB8AC3E}">
        <p14:creationId xmlns:p14="http://schemas.microsoft.com/office/powerpoint/2010/main" val="213308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888" y="254501"/>
            <a:ext cx="8229600" cy="990600"/>
          </a:xfrm>
        </p:spPr>
        <p:txBody>
          <a:bodyPr/>
          <a:lstStyle/>
          <a:p>
            <a:pPr algn="ctr"/>
            <a:r>
              <a:rPr kumimoji="1" lang="ja-JP" altLang="en-US" dirty="0" smtClean="0">
                <a:solidFill>
                  <a:schemeClr val="tx1"/>
                </a:solidFill>
                <a:latin typeface="+mn-lt"/>
              </a:rPr>
              <a:t>パイロメータの原理</a:t>
            </a:r>
            <a:endParaRPr kumimoji="1" lang="ja-JP" altLang="en-US" dirty="0">
              <a:solidFill>
                <a:schemeClr val="tx1"/>
              </a:solidFill>
              <a:latin typeface="+mn-lt"/>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397218" y="2886553"/>
                <a:ext cx="8354284" cy="1190519"/>
              </a:xfrm>
              <a:prstGeom prst="rect">
                <a:avLst/>
              </a:prstGeom>
              <a:noFill/>
            </p:spPr>
            <p:txBody>
              <a:bodyPr wrap="square" rtlCol="0">
                <a:spAutoFit/>
              </a:bodyPr>
              <a:lstStyle/>
              <a:p>
                <a:pPr algn="ctr"/>
                <a:r>
                  <a:rPr lang="en-US" altLang="ja-JP" sz="2400" i="1" dirty="0" smtClean="0"/>
                  <a:t>L</a:t>
                </a:r>
                <a14:m>
                  <m:oMath xmlns:m="http://schemas.openxmlformats.org/officeDocument/2006/math">
                    <m:d>
                      <m:dPr>
                        <m:ctrlPr>
                          <a:rPr lang="ja-JP" altLang="ja-JP" sz="2400" i="1" smtClean="0">
                            <a:latin typeface="Cambria Math"/>
                          </a:rPr>
                        </m:ctrlPr>
                      </m:dPr>
                      <m:e>
                        <m:r>
                          <a:rPr lang="en-US" altLang="ja-JP" sz="2400" i="1">
                            <a:latin typeface="Cambria Math"/>
                          </a:rPr>
                          <m:t>𝜆</m:t>
                        </m:r>
                        <m:r>
                          <a:rPr lang="en-US" altLang="ja-JP" sz="2400" i="1">
                            <a:latin typeface="Cambria Math"/>
                          </a:rPr>
                          <m:t>,</m:t>
                        </m:r>
                        <m:r>
                          <a:rPr lang="en-US" altLang="ja-JP" sz="2400" i="1">
                            <a:latin typeface="Cambria Math"/>
                          </a:rPr>
                          <m:t>𝑇</m:t>
                        </m:r>
                      </m:e>
                    </m:d>
                    <m:r>
                      <a:rPr lang="en-US" altLang="ja-JP" sz="2400" i="1" smtClean="0">
                        <a:latin typeface="Cambria Math"/>
                      </a:rPr>
                      <m:t>=</m:t>
                    </m:r>
                    <m:r>
                      <a:rPr lang="en-US" altLang="ja-JP" sz="2400" i="1" smtClean="0">
                        <a:latin typeface="Cambria Math"/>
                      </a:rPr>
                      <m:t>𝐴</m:t>
                    </m:r>
                    <m:r>
                      <a:rPr lang="en-US" altLang="ja-JP" sz="2400" i="1" smtClean="0">
                        <a:latin typeface="Cambria Math"/>
                      </a:rPr>
                      <m:t>𝛺</m:t>
                    </m:r>
                    <m:r>
                      <a:rPr lang="en-US" altLang="ja-JP" sz="2400" i="1" smtClean="0">
                        <a:latin typeface="Cambria Math"/>
                      </a:rPr>
                      <m:t>𝐾</m:t>
                    </m:r>
                    <m:r>
                      <a:rPr lang="en-US" altLang="ja-JP" sz="2400" i="1" smtClean="0">
                        <a:latin typeface="Cambria Math"/>
                      </a:rPr>
                      <m:t>𝜀</m:t>
                    </m:r>
                    <m:d>
                      <m:dPr>
                        <m:ctrlPr>
                          <a:rPr lang="ja-JP" altLang="ja-JP" sz="2400" i="1" smtClean="0">
                            <a:latin typeface="Cambria Math"/>
                          </a:rPr>
                        </m:ctrlPr>
                      </m:dPr>
                      <m:e>
                        <m:r>
                          <a:rPr lang="en-US" altLang="ja-JP" sz="2400" i="1">
                            <a:latin typeface="Cambria Math"/>
                          </a:rPr>
                          <m:t>𝜆</m:t>
                        </m:r>
                        <m:r>
                          <a:rPr lang="en-US" altLang="ja-JP" sz="2400" i="1">
                            <a:latin typeface="Cambria Math"/>
                          </a:rPr>
                          <m:t>,</m:t>
                        </m:r>
                        <m:r>
                          <a:rPr lang="en-US" altLang="ja-JP" sz="2400" i="1">
                            <a:latin typeface="Cambria Math"/>
                          </a:rPr>
                          <m:t>𝑇</m:t>
                        </m:r>
                      </m:e>
                    </m:d>
                    <m:f>
                      <m:fPr>
                        <m:ctrlPr>
                          <a:rPr lang="ja-JP" altLang="ja-JP" sz="2400" i="1">
                            <a:latin typeface="Cambria Math"/>
                          </a:rPr>
                        </m:ctrlPr>
                      </m:fPr>
                      <m:num>
                        <m:r>
                          <a:rPr lang="en-US" altLang="ja-JP" sz="2400" i="1">
                            <a:latin typeface="Cambria Math"/>
                          </a:rPr>
                          <m:t>2</m:t>
                        </m:r>
                        <m:r>
                          <a:rPr lang="en-US" altLang="ja-JP" sz="2400" i="1">
                            <a:latin typeface="Cambria Math"/>
                          </a:rPr>
                          <m:t>h</m:t>
                        </m:r>
                        <m:sSup>
                          <m:sSupPr>
                            <m:ctrlPr>
                              <a:rPr lang="ja-JP" altLang="ja-JP" sz="2400" i="1">
                                <a:latin typeface="Cambria Math"/>
                              </a:rPr>
                            </m:ctrlPr>
                          </m:sSupPr>
                          <m:e>
                            <m:r>
                              <a:rPr lang="en-US" altLang="ja-JP" sz="2400" i="1">
                                <a:latin typeface="Cambria Math"/>
                              </a:rPr>
                              <m:t>𝑐</m:t>
                            </m:r>
                          </m:e>
                          <m:sup>
                            <m:r>
                              <a:rPr lang="en-US" altLang="ja-JP" sz="2400" i="1">
                                <a:latin typeface="Cambria Math"/>
                              </a:rPr>
                              <m:t>2</m:t>
                            </m:r>
                          </m:sup>
                        </m:sSup>
                      </m:num>
                      <m:den>
                        <m:sSup>
                          <m:sSupPr>
                            <m:ctrlPr>
                              <a:rPr lang="ja-JP" altLang="ja-JP" sz="2400" i="1">
                                <a:latin typeface="Cambria Math"/>
                              </a:rPr>
                            </m:ctrlPr>
                          </m:sSupPr>
                          <m:e>
                            <m:r>
                              <a:rPr lang="en-US" altLang="ja-JP" sz="2400" i="1">
                                <a:latin typeface="Cambria Math"/>
                              </a:rPr>
                              <m:t>𝜆</m:t>
                            </m:r>
                          </m:e>
                          <m:sup>
                            <m:r>
                              <a:rPr lang="en-US" altLang="ja-JP" sz="2400" i="1">
                                <a:latin typeface="Cambria Math"/>
                              </a:rPr>
                              <m:t>5</m:t>
                            </m:r>
                          </m:sup>
                        </m:sSup>
                      </m:den>
                    </m:f>
                    <m:f>
                      <m:fPr>
                        <m:ctrlPr>
                          <a:rPr lang="ja-JP" altLang="ja-JP" sz="2400" i="1">
                            <a:latin typeface="Cambria Math"/>
                          </a:rPr>
                        </m:ctrlPr>
                      </m:fPr>
                      <m:num>
                        <m:r>
                          <a:rPr lang="en-US" altLang="ja-JP" sz="2400" i="1">
                            <a:latin typeface="Cambria Math"/>
                          </a:rPr>
                          <m:t>1</m:t>
                        </m:r>
                      </m:num>
                      <m:den>
                        <m:sSup>
                          <m:sSupPr>
                            <m:ctrlPr>
                              <a:rPr lang="ja-JP" altLang="ja-JP" sz="2400" i="1">
                                <a:latin typeface="Cambria Math"/>
                              </a:rPr>
                            </m:ctrlPr>
                          </m:sSupPr>
                          <m:e>
                            <m:r>
                              <a:rPr lang="en-US" altLang="ja-JP" sz="2400" i="1">
                                <a:latin typeface="Cambria Math"/>
                              </a:rPr>
                              <m:t>𝑒</m:t>
                            </m:r>
                          </m:e>
                          <m:sup>
                            <m:f>
                              <m:fPr>
                                <m:ctrlPr>
                                  <a:rPr lang="ja-JP" altLang="ja-JP" sz="2400" i="1">
                                    <a:latin typeface="Cambria Math"/>
                                  </a:rPr>
                                </m:ctrlPr>
                              </m:fPr>
                              <m:num>
                                <m:r>
                                  <a:rPr lang="en-US" altLang="ja-JP" sz="2400" i="1">
                                    <a:latin typeface="Cambria Math"/>
                                  </a:rPr>
                                  <m:t>h𝑐</m:t>
                                </m:r>
                              </m:num>
                              <m:den>
                                <m:r>
                                  <a:rPr lang="en-US" altLang="ja-JP" sz="2400" i="1">
                                    <a:latin typeface="Cambria Math"/>
                                  </a:rPr>
                                  <m:t>𝜆</m:t>
                                </m:r>
                                <m:r>
                                  <a:rPr lang="en-US" altLang="ja-JP" sz="2400" i="1">
                                    <a:latin typeface="Cambria Math"/>
                                  </a:rPr>
                                  <m:t>𝑘𝑇</m:t>
                                </m:r>
                              </m:den>
                            </m:f>
                          </m:sup>
                        </m:sSup>
                      </m:den>
                    </m:f>
                  </m:oMath>
                </a14:m>
                <a:r>
                  <a:rPr lang="ja-JP" altLang="en-US" sz="2400" i="1" dirty="0" smtClean="0">
                    <a:cs typeface="Times New Roman" panose="02020603050405020304" pitchFamily="18" charset="0"/>
                  </a:rPr>
                  <a:t>　　</a:t>
                </a:r>
                <a:r>
                  <a:rPr lang="en-US" altLang="ja-JP" sz="2400" dirty="0"/>
                  <a:t> </a:t>
                </a:r>
                <a14:m>
                  <m:oMath xmlns:m="http://schemas.openxmlformats.org/officeDocument/2006/math">
                    <m:r>
                      <a:rPr lang="en-US" altLang="ja-JP" sz="2400" i="0">
                        <a:latin typeface="Cambria Math"/>
                      </a:rPr>
                      <m:t>[</m:t>
                    </m:r>
                    <m:r>
                      <m:rPr>
                        <m:sty m:val="p"/>
                      </m:rPr>
                      <a:rPr lang="en-US" altLang="ja-JP" sz="2400" i="0">
                        <a:latin typeface="Cambria Math"/>
                      </a:rPr>
                      <m:t>W</m:t>
                    </m:r>
                    <m:r>
                      <a:rPr lang="en-US" altLang="ja-JP" sz="2400" i="0">
                        <a:latin typeface="Cambria Math"/>
                      </a:rPr>
                      <m:t>∙</m:t>
                    </m:r>
                    <m:sSup>
                      <m:sSupPr>
                        <m:ctrlPr>
                          <a:rPr lang="ja-JP" altLang="ja-JP" sz="2400" i="1">
                            <a:latin typeface="Cambria Math"/>
                          </a:rPr>
                        </m:ctrlPr>
                      </m:sSupPr>
                      <m:e>
                        <m:r>
                          <m:rPr>
                            <m:sty m:val="p"/>
                          </m:rPr>
                          <a:rPr lang="en-US" altLang="ja-JP" sz="2400" b="0" i="0" smtClean="0">
                            <a:latin typeface="Cambria Math"/>
                          </a:rPr>
                          <m:t>sr</m:t>
                        </m:r>
                      </m:e>
                      <m:sup>
                        <m:r>
                          <a:rPr lang="en-US" altLang="ja-JP" sz="2400" i="0">
                            <a:latin typeface="Cambria Math"/>
                          </a:rPr>
                          <m:t>−1</m:t>
                        </m:r>
                      </m:sup>
                    </m:sSup>
                    <m:r>
                      <a:rPr lang="en-US" altLang="ja-JP" sz="2400" i="0">
                        <a:latin typeface="Cambria Math"/>
                      </a:rPr>
                      <m:t>∙</m:t>
                    </m:r>
                    <m:sSup>
                      <m:sSupPr>
                        <m:ctrlPr>
                          <a:rPr lang="ja-JP" altLang="ja-JP" sz="2400" i="1">
                            <a:latin typeface="Cambria Math"/>
                          </a:rPr>
                        </m:ctrlPr>
                      </m:sSupPr>
                      <m:e>
                        <m:r>
                          <m:rPr>
                            <m:sty m:val="p"/>
                          </m:rPr>
                          <a:rPr lang="en-US" altLang="ja-JP" sz="2400" b="0" i="0" smtClean="0">
                            <a:latin typeface="Cambria Math"/>
                          </a:rPr>
                          <m:t>m</m:t>
                        </m:r>
                      </m:e>
                      <m:sup>
                        <m:r>
                          <a:rPr lang="en-US" altLang="ja-JP" sz="2400" i="0">
                            <a:latin typeface="Cambria Math"/>
                          </a:rPr>
                          <m:t>−</m:t>
                        </m:r>
                        <m:r>
                          <a:rPr lang="en-US" altLang="ja-JP" sz="2400" b="0" i="0" smtClean="0">
                            <a:latin typeface="Cambria Math"/>
                          </a:rPr>
                          <m:t>3</m:t>
                        </m:r>
                      </m:sup>
                    </m:sSup>
                  </m:oMath>
                </a14:m>
                <a:r>
                  <a:rPr lang="en-US" altLang="ja-JP" sz="2400" dirty="0">
                    <a:cs typeface="Times New Roman" panose="02020603050405020304" pitchFamily="18" charset="0"/>
                  </a:rPr>
                  <a:t>] </a:t>
                </a:r>
                <a:r>
                  <a:rPr lang="ja-JP" altLang="en-US" sz="2400" i="1" dirty="0" smtClean="0">
                    <a:cs typeface="Times New Roman" panose="02020603050405020304" pitchFamily="18" charset="0"/>
                  </a:rPr>
                  <a:t>　　</a:t>
                </a:r>
                <a:r>
                  <a:rPr lang="en-US" altLang="ja-JP" sz="2400" dirty="0" smtClean="0">
                    <a:cs typeface="Times New Roman" panose="02020603050405020304" pitchFamily="18" charset="0"/>
                  </a:rPr>
                  <a:t>(1)</a:t>
                </a:r>
                <a:endParaRPr lang="ja-JP" altLang="ja-JP" sz="2400" dirty="0">
                  <a:cs typeface="Times New Roman" panose="02020603050405020304" pitchFamily="18" charset="0"/>
                </a:endParaRPr>
              </a:p>
              <a:p>
                <a:pPr algn="ct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97218" y="2886553"/>
                <a:ext cx="8354284" cy="1190519"/>
              </a:xfrm>
              <a:prstGeom prst="rect">
                <a:avLst/>
              </a:prstGeom>
              <a:blipFill rotWithShape="1">
                <a:blip r:embed="rId2"/>
                <a:stretch>
                  <a:fillRect/>
                </a:stretch>
              </a:blipFill>
            </p:spPr>
            <p:txBody>
              <a:bodyPr/>
              <a:lstStyle/>
              <a:p>
                <a:r>
                  <a:rPr lang="ja-JP" altLang="en-US">
                    <a:noFill/>
                  </a:rPr>
                  <a:t> </a:t>
                </a:r>
              </a:p>
            </p:txBody>
          </p:sp>
        </mc:Fallback>
      </mc:AlternateContent>
      <p:sp>
        <p:nvSpPr>
          <p:cNvPr id="6" name="テキスト ボックス 5"/>
          <p:cNvSpPr txBox="1"/>
          <p:nvPr/>
        </p:nvSpPr>
        <p:spPr>
          <a:xfrm>
            <a:off x="443032" y="1474269"/>
            <a:ext cx="7750179" cy="830997"/>
          </a:xfrm>
          <a:prstGeom prst="rect">
            <a:avLst/>
          </a:prstGeom>
          <a:noFill/>
        </p:spPr>
        <p:txBody>
          <a:bodyPr wrap="square" rtlCol="0">
            <a:spAutoFit/>
          </a:bodyPr>
          <a:lstStyle/>
          <a:p>
            <a:r>
              <a:rPr kumimoji="1" lang="ja-JP" altLang="en-US" sz="2400" dirty="0" smtClean="0"/>
              <a:t>物体が温度</a:t>
            </a:r>
            <a:r>
              <a:rPr kumimoji="1" lang="en-US" altLang="ja-JP" sz="2400" b="1" i="1" dirty="0" smtClean="0"/>
              <a:t>T</a:t>
            </a:r>
            <a:r>
              <a:rPr kumimoji="1" lang="ja-JP" altLang="en-US" sz="2400" dirty="0" smtClean="0"/>
              <a:t>で放射する分光放射輝度</a:t>
            </a:r>
            <a:r>
              <a:rPr kumimoji="1" lang="en-US" altLang="ja-JP" sz="2400" b="1" i="1" dirty="0" smtClean="0"/>
              <a:t>L</a:t>
            </a:r>
            <a:r>
              <a:rPr kumimoji="1" lang="en-US" altLang="ja-JP" sz="2400" b="1" dirty="0" smtClean="0"/>
              <a:t>(</a:t>
            </a:r>
            <a:r>
              <a:rPr kumimoji="1" lang="en-US" altLang="ja-JP" sz="2400" b="1" i="1" dirty="0" smtClean="0">
                <a:latin typeface="Symbol" panose="05050102010706020507" pitchFamily="18" charset="2"/>
              </a:rPr>
              <a:t>l</a:t>
            </a:r>
            <a:r>
              <a:rPr kumimoji="1" lang="en-US" altLang="ja-JP" sz="2400" b="1" i="1" dirty="0" smtClean="0"/>
              <a:t>, T</a:t>
            </a:r>
            <a:r>
              <a:rPr kumimoji="1" lang="en-US" altLang="ja-JP" sz="2400" b="1" dirty="0" smtClean="0"/>
              <a:t>)</a:t>
            </a:r>
            <a:r>
              <a:rPr kumimoji="1" lang="ja-JP" altLang="en-US" sz="2400" dirty="0" smtClean="0"/>
              <a:t>はプランクの法則により以下の式</a:t>
            </a:r>
            <a:r>
              <a:rPr kumimoji="1" lang="en-US" altLang="ja-JP" sz="2400" dirty="0" smtClean="0"/>
              <a:t>(</a:t>
            </a:r>
            <a:r>
              <a:rPr kumimoji="1" lang="en-US" altLang="ja-JP" sz="2400" b="1" dirty="0" smtClean="0"/>
              <a:t>1</a:t>
            </a:r>
            <a:r>
              <a:rPr kumimoji="1" lang="en-US" altLang="ja-JP" sz="2400" dirty="0" smtClean="0"/>
              <a:t>)</a:t>
            </a:r>
            <a:r>
              <a:rPr kumimoji="1" lang="ja-JP" altLang="en-US" sz="2400" dirty="0" smtClean="0"/>
              <a:t>で表される．</a:t>
            </a:r>
            <a:endParaRPr kumimoji="1" lang="ja-JP" altLang="en-US" sz="2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685570" y="4077072"/>
                <a:ext cx="7877185" cy="936410"/>
              </a:xfrm>
              <a:prstGeom prst="rect">
                <a:avLst/>
              </a:prstGeom>
              <a:noFill/>
            </p:spPr>
            <p:txBody>
              <a:bodyPr wrap="square" rtlCol="0">
                <a:spAutoFit/>
              </a:bodyPr>
              <a:lstStyle/>
              <a:p>
                <a:r>
                  <a:rPr kumimoji="1" lang="en-US" altLang="ja-JP" b="1" i="1" dirty="0" smtClean="0">
                    <a:cs typeface="Times New Roman" panose="02020603050405020304" pitchFamily="18" charset="0"/>
                  </a:rPr>
                  <a:t>A</a:t>
                </a:r>
                <a:r>
                  <a:rPr kumimoji="1" lang="en-US" altLang="ja-JP" dirty="0" smtClean="0">
                    <a:cs typeface="Times New Roman" panose="02020603050405020304" pitchFamily="18" charset="0"/>
                  </a:rPr>
                  <a:t> </a:t>
                </a:r>
                <a:r>
                  <a:rPr lang="en-US" altLang="ja-JP" dirty="0">
                    <a:cs typeface="Times New Roman" panose="02020603050405020304" pitchFamily="18" charset="0"/>
                  </a:rPr>
                  <a:t>:</a:t>
                </a:r>
                <a:r>
                  <a:rPr lang="ja-JP" altLang="en-US" dirty="0" smtClean="0">
                    <a:cs typeface="Times New Roman" panose="02020603050405020304" pitchFamily="18" charset="0"/>
                  </a:rPr>
                  <a:t> </a:t>
                </a:r>
                <a:r>
                  <a:rPr kumimoji="1" lang="ja-JP" altLang="en-US" dirty="0" smtClean="0">
                    <a:cs typeface="Times New Roman" panose="02020603050405020304" pitchFamily="18" charset="0"/>
                  </a:rPr>
                  <a:t>物体の表面積 </a:t>
                </a:r>
                <a:r>
                  <a:rPr kumimoji="1" lang="en-US" altLang="ja-JP" dirty="0" smtClean="0">
                    <a:cs typeface="Times New Roman" panose="02020603050405020304" pitchFamily="18" charset="0"/>
                  </a:rPr>
                  <a:t>[</a:t>
                </a:r>
                <a14:m>
                  <m:oMath xmlns:m="http://schemas.openxmlformats.org/officeDocument/2006/math">
                    <m:sSup>
                      <m:sSupPr>
                        <m:ctrlPr>
                          <a:rPr lang="ja-JP" altLang="ja-JP" b="1" i="1">
                            <a:latin typeface="Cambria Math"/>
                          </a:rPr>
                        </m:ctrlPr>
                      </m:sSupPr>
                      <m:e>
                        <m:r>
                          <a:rPr lang="en-US" altLang="ja-JP" b="1" i="1">
                            <a:latin typeface="Cambria Math"/>
                          </a:rPr>
                          <m:t>𝒎</m:t>
                        </m:r>
                      </m:e>
                      <m:sup>
                        <m:r>
                          <a:rPr lang="en-US" altLang="ja-JP" b="1" i="1" smtClean="0">
                            <a:latin typeface="Cambria Math"/>
                          </a:rPr>
                          <m:t>𝟐</m:t>
                        </m:r>
                      </m:sup>
                    </m:sSup>
                    <m:r>
                      <a:rPr lang="en-US" altLang="ja-JP" b="0" i="1" smtClean="0">
                        <a:latin typeface="Cambria Math"/>
                      </a:rPr>
                      <m:t>]</m:t>
                    </m:r>
                  </m:oMath>
                </a14:m>
                <a:r>
                  <a:rPr kumimoji="1" lang="ja-JP" altLang="en-US" dirty="0" smtClean="0">
                    <a:cs typeface="Times New Roman" panose="02020603050405020304" pitchFamily="18" charset="0"/>
                  </a:rPr>
                  <a:t>，</a:t>
                </a:r>
                <a:r>
                  <a:rPr lang="en-US" altLang="ja-JP" b="1" i="1" dirty="0">
                    <a:cs typeface="Times New Roman" panose="02020603050405020304" pitchFamily="18" charset="0"/>
                  </a:rPr>
                  <a:t>Ω</a:t>
                </a:r>
                <a:r>
                  <a:rPr lang="en-US" altLang="ja-JP" dirty="0">
                    <a:cs typeface="Times New Roman" panose="02020603050405020304" pitchFamily="18" charset="0"/>
                  </a:rPr>
                  <a:t> : </a:t>
                </a:r>
                <a:r>
                  <a:rPr lang="ja-JP" altLang="en-US" dirty="0">
                    <a:cs typeface="Times New Roman" panose="02020603050405020304" pitchFamily="18" charset="0"/>
                  </a:rPr>
                  <a:t>立体角 </a:t>
                </a:r>
                <a:r>
                  <a:rPr lang="en-US" altLang="ja-JP" dirty="0" smtClean="0">
                    <a:cs typeface="Times New Roman" panose="02020603050405020304" pitchFamily="18" charset="0"/>
                  </a:rPr>
                  <a:t>[</a:t>
                </a:r>
                <a:r>
                  <a:rPr lang="en-US" altLang="ja-JP" b="1" dirty="0" smtClean="0">
                    <a:cs typeface="Times New Roman" panose="02020603050405020304" pitchFamily="18" charset="0"/>
                  </a:rPr>
                  <a:t>sr</a:t>
                </a:r>
                <a14:m>
                  <m:oMath xmlns:m="http://schemas.openxmlformats.org/officeDocument/2006/math">
                    <m:r>
                      <a:rPr lang="en-US" altLang="ja-JP" b="0" i="1" smtClean="0">
                        <a:latin typeface="Cambria Math"/>
                      </a:rPr>
                      <m:t>]</m:t>
                    </m:r>
                  </m:oMath>
                </a14:m>
                <a:r>
                  <a:rPr lang="ja-JP" altLang="en-US" dirty="0" err="1" smtClean="0">
                    <a:cs typeface="Times New Roman" panose="02020603050405020304" pitchFamily="18" charset="0"/>
                  </a:rPr>
                  <a:t>，</a:t>
                </a:r>
                <a:r>
                  <a:rPr kumimoji="1" lang="en-US" altLang="ja-JP" b="1" i="1" dirty="0" smtClean="0">
                    <a:cs typeface="Times New Roman" panose="02020603050405020304" pitchFamily="18" charset="0"/>
                  </a:rPr>
                  <a:t>K</a:t>
                </a:r>
                <a:r>
                  <a:rPr kumimoji="1" lang="en-US" altLang="ja-JP" dirty="0" smtClean="0">
                    <a:cs typeface="Times New Roman" panose="02020603050405020304" pitchFamily="18" charset="0"/>
                  </a:rPr>
                  <a:t> : </a:t>
                </a:r>
                <a:r>
                  <a:rPr lang="ja-JP" altLang="en-US" dirty="0" smtClean="0">
                    <a:cs typeface="Times New Roman" panose="02020603050405020304" pitchFamily="18" charset="0"/>
                  </a:rPr>
                  <a:t>光路中の</a:t>
                </a:r>
                <a:r>
                  <a:rPr kumimoji="1" lang="ja-JP" altLang="en-US" dirty="0" smtClean="0">
                    <a:cs typeface="Times New Roman" panose="02020603050405020304" pitchFamily="18" charset="0"/>
                  </a:rPr>
                  <a:t>透過率，</a:t>
                </a:r>
                <a:endParaRPr kumimoji="1" lang="en-US" altLang="ja-JP" dirty="0" smtClean="0">
                  <a:cs typeface="Times New Roman" panose="02020603050405020304" pitchFamily="18" charset="0"/>
                </a:endParaRPr>
              </a:p>
              <a:p>
                <a:r>
                  <a:rPr kumimoji="1" lang="en-US" altLang="ja-JP" b="1" i="1" dirty="0" smtClean="0">
                    <a:latin typeface="Symbol" panose="05050102010706020507" pitchFamily="18" charset="2"/>
                    <a:cs typeface="Times New Roman" panose="02020603050405020304" pitchFamily="18" charset="0"/>
                  </a:rPr>
                  <a:t>e</a:t>
                </a:r>
                <a:r>
                  <a:rPr kumimoji="1" lang="en-US" altLang="ja-JP" dirty="0" smtClean="0">
                    <a:cs typeface="Times New Roman" panose="02020603050405020304" pitchFamily="18" charset="0"/>
                  </a:rPr>
                  <a:t>(</a:t>
                </a:r>
                <a:r>
                  <a:rPr kumimoji="1" lang="en-US" altLang="ja-JP" b="1" i="1" dirty="0" smtClean="0">
                    <a:latin typeface="Symbol" panose="05050102010706020507" pitchFamily="18" charset="2"/>
                    <a:cs typeface="Times New Roman" panose="02020603050405020304" pitchFamily="18" charset="0"/>
                  </a:rPr>
                  <a:t>l</a:t>
                </a:r>
                <a:r>
                  <a:rPr kumimoji="1" lang="en-US" altLang="ja-JP" dirty="0" smtClean="0">
                    <a:latin typeface="Symbol" panose="05050102010706020507" pitchFamily="18" charset="2"/>
                    <a:cs typeface="Times New Roman" panose="02020603050405020304" pitchFamily="18" charset="0"/>
                  </a:rPr>
                  <a:t>,</a:t>
                </a:r>
                <a:r>
                  <a:rPr kumimoji="1" lang="en-US" altLang="ja-JP" dirty="0" smtClean="0">
                    <a:cs typeface="Times New Roman" panose="02020603050405020304" pitchFamily="18" charset="0"/>
                  </a:rPr>
                  <a:t> </a:t>
                </a:r>
                <a:r>
                  <a:rPr kumimoji="1" lang="en-US" altLang="ja-JP" b="1" i="1" dirty="0" smtClean="0">
                    <a:cs typeface="Times New Roman" panose="02020603050405020304" pitchFamily="18" charset="0"/>
                  </a:rPr>
                  <a:t>T</a:t>
                </a:r>
                <a:r>
                  <a:rPr kumimoji="1" lang="en-US" altLang="ja-JP" dirty="0" smtClean="0">
                    <a:cs typeface="Times New Roman" panose="02020603050405020304" pitchFamily="18" charset="0"/>
                  </a:rPr>
                  <a:t>) </a:t>
                </a:r>
                <a:r>
                  <a:rPr lang="en-US" altLang="ja-JP" dirty="0" smtClean="0">
                    <a:cs typeface="Times New Roman" panose="02020603050405020304" pitchFamily="18" charset="0"/>
                  </a:rPr>
                  <a:t>: </a:t>
                </a:r>
                <a:r>
                  <a:rPr kumimoji="1" lang="ja-JP" altLang="en-US" dirty="0" smtClean="0">
                    <a:cs typeface="Times New Roman" panose="02020603050405020304" pitchFamily="18" charset="0"/>
                  </a:rPr>
                  <a:t>温度</a:t>
                </a:r>
                <a:r>
                  <a:rPr kumimoji="1" lang="en-US" altLang="ja-JP" b="1" i="1" dirty="0" smtClean="0">
                    <a:cs typeface="Times New Roman" panose="02020603050405020304" pitchFamily="18" charset="0"/>
                  </a:rPr>
                  <a:t>T</a:t>
                </a:r>
                <a:r>
                  <a:rPr lang="ja-JP" altLang="en-US" dirty="0" err="1" smtClean="0">
                    <a:cs typeface="Times New Roman" panose="02020603050405020304" pitchFamily="18" charset="0"/>
                  </a:rPr>
                  <a:t>，</a:t>
                </a:r>
                <a:r>
                  <a:rPr lang="ja-JP" altLang="en-US" dirty="0" smtClean="0">
                    <a:cs typeface="Times New Roman" panose="02020603050405020304" pitchFamily="18" charset="0"/>
                  </a:rPr>
                  <a:t>波長</a:t>
                </a:r>
                <a:r>
                  <a:rPr lang="en-US" altLang="ja-JP" b="1" i="1" dirty="0" smtClean="0">
                    <a:latin typeface="Symbol" panose="05050102010706020507" pitchFamily="18" charset="2"/>
                    <a:cs typeface="Times New Roman" panose="02020603050405020304" pitchFamily="18" charset="0"/>
                  </a:rPr>
                  <a:t>l</a:t>
                </a:r>
                <a:r>
                  <a:rPr lang="en-US" altLang="ja-JP" dirty="0" smtClean="0">
                    <a:cs typeface="Times New Roman" panose="02020603050405020304" pitchFamily="18" charset="0"/>
                  </a:rPr>
                  <a:t> </a:t>
                </a:r>
                <a:r>
                  <a:rPr lang="ja-JP" altLang="en-US" dirty="0" smtClean="0">
                    <a:cs typeface="Times New Roman" panose="02020603050405020304" pitchFamily="18" charset="0"/>
                  </a:rPr>
                  <a:t>の放射率，</a:t>
                </a:r>
                <a:r>
                  <a:rPr lang="en-US" altLang="ja-JP" b="1" i="1" dirty="0" smtClean="0">
                    <a:cs typeface="Times New Roman" panose="02020603050405020304" pitchFamily="18" charset="0"/>
                  </a:rPr>
                  <a:t>h</a:t>
                </a:r>
                <a:r>
                  <a:rPr lang="ja-JP" altLang="en-US" dirty="0" smtClean="0">
                    <a:cs typeface="Times New Roman" panose="02020603050405020304" pitchFamily="18" charset="0"/>
                  </a:rPr>
                  <a:t> </a:t>
                </a:r>
                <a:r>
                  <a:rPr lang="en-US" altLang="ja-JP" dirty="0" smtClean="0">
                    <a:cs typeface="Times New Roman" panose="02020603050405020304" pitchFamily="18" charset="0"/>
                  </a:rPr>
                  <a:t>: </a:t>
                </a:r>
                <a:r>
                  <a:rPr lang="ja-JP" altLang="en-US" dirty="0" smtClean="0">
                    <a:cs typeface="Times New Roman" panose="02020603050405020304" pitchFamily="18" charset="0"/>
                  </a:rPr>
                  <a:t>プランク定数 </a:t>
                </a:r>
                <a:r>
                  <a:rPr lang="en-US" altLang="ja-JP" dirty="0" smtClean="0">
                    <a:cs typeface="Times New Roman" panose="02020603050405020304" pitchFamily="18" charset="0"/>
                  </a:rPr>
                  <a:t>[</a:t>
                </a:r>
                <a14:m>
                  <m:oMath xmlns:m="http://schemas.openxmlformats.org/officeDocument/2006/math">
                    <m:r>
                      <a:rPr lang="en-US" altLang="ja-JP" b="1" i="1" dirty="0" smtClean="0">
                        <a:latin typeface="Cambria Math"/>
                      </a:rPr>
                      <m:t>𝐉</m:t>
                    </m:r>
                    <m:r>
                      <a:rPr lang="en-US" altLang="ja-JP" b="1">
                        <a:latin typeface="Cambria Math"/>
                      </a:rPr>
                      <m:t>∙</m:t>
                    </m:r>
                    <m:r>
                      <a:rPr lang="en-US" altLang="ja-JP" b="1" i="1" smtClean="0">
                        <a:latin typeface="Cambria Math"/>
                      </a:rPr>
                      <m:t>𝒔</m:t>
                    </m:r>
                    <m:r>
                      <a:rPr lang="en-US" altLang="ja-JP" b="1" i="1">
                        <a:latin typeface="Cambria Math"/>
                      </a:rPr>
                      <m:t> </m:t>
                    </m:r>
                    <m:r>
                      <a:rPr lang="en-US" altLang="ja-JP" b="0" i="1" smtClean="0">
                        <a:latin typeface="Cambria Math"/>
                      </a:rPr>
                      <m:t>]</m:t>
                    </m:r>
                  </m:oMath>
                </a14:m>
                <a:r>
                  <a:rPr lang="ja-JP" altLang="en-US" dirty="0" err="1" smtClean="0">
                    <a:cs typeface="Times New Roman" panose="02020603050405020304" pitchFamily="18" charset="0"/>
                  </a:rPr>
                  <a:t>，</a:t>
                </a:r>
                <a:r>
                  <a:rPr lang="en-US" altLang="ja-JP" b="1" i="1" dirty="0" smtClean="0">
                    <a:cs typeface="Times New Roman" panose="02020603050405020304" pitchFamily="18" charset="0"/>
                  </a:rPr>
                  <a:t>c</a:t>
                </a:r>
                <a:r>
                  <a:rPr lang="ja-JP" altLang="en-US" dirty="0" smtClean="0">
                    <a:cs typeface="Times New Roman" panose="02020603050405020304" pitchFamily="18" charset="0"/>
                  </a:rPr>
                  <a:t> </a:t>
                </a:r>
                <a:r>
                  <a:rPr lang="en-US" altLang="ja-JP" dirty="0" smtClean="0">
                    <a:cs typeface="Times New Roman" panose="02020603050405020304" pitchFamily="18" charset="0"/>
                  </a:rPr>
                  <a:t>: </a:t>
                </a:r>
                <a:r>
                  <a:rPr lang="ja-JP" altLang="en-US" dirty="0" smtClean="0">
                    <a:cs typeface="Times New Roman" panose="02020603050405020304" pitchFamily="18" charset="0"/>
                  </a:rPr>
                  <a:t>光速 </a:t>
                </a:r>
                <a:r>
                  <a:rPr lang="en-US" altLang="ja-JP" dirty="0" smtClean="0">
                    <a:cs typeface="Times New Roman" panose="02020603050405020304" pitchFamily="18" charset="0"/>
                  </a:rPr>
                  <a:t>[</a:t>
                </a:r>
                <a14:m>
                  <m:oMath xmlns:m="http://schemas.openxmlformats.org/officeDocument/2006/math">
                    <m:r>
                      <a:rPr lang="en-US" altLang="ja-JP" b="1" i="1" dirty="0" smtClean="0">
                        <a:latin typeface="Cambria Math"/>
                      </a:rPr>
                      <m:t>𝐦</m:t>
                    </m:r>
                    <m:r>
                      <a:rPr lang="en-US" altLang="ja-JP" b="1">
                        <a:latin typeface="Cambria Math"/>
                      </a:rPr>
                      <m:t>∙</m:t>
                    </m:r>
                    <m:sSup>
                      <m:sSupPr>
                        <m:ctrlPr>
                          <a:rPr lang="ja-JP" altLang="ja-JP" b="1" i="1">
                            <a:latin typeface="Cambria Math"/>
                          </a:rPr>
                        </m:ctrlPr>
                      </m:sSupPr>
                      <m:e>
                        <m:r>
                          <a:rPr lang="en-US" altLang="ja-JP" b="1" i="1">
                            <a:latin typeface="Cambria Math"/>
                          </a:rPr>
                          <m:t>𝒔</m:t>
                        </m:r>
                      </m:e>
                      <m:sup>
                        <m:r>
                          <a:rPr lang="en-US" altLang="ja-JP" b="1">
                            <a:latin typeface="Cambria Math"/>
                          </a:rPr>
                          <m:t>−</m:t>
                        </m:r>
                        <m:r>
                          <a:rPr lang="en-US" altLang="ja-JP" b="1" i="1">
                            <a:latin typeface="Cambria Math"/>
                          </a:rPr>
                          <m:t>𝟏</m:t>
                        </m:r>
                      </m:sup>
                    </m:sSup>
                    <m:r>
                      <a:rPr lang="en-US" altLang="ja-JP" i="1">
                        <a:latin typeface="Cambria Math"/>
                      </a:rPr>
                      <m:t> </m:t>
                    </m:r>
                    <m:r>
                      <a:rPr lang="en-US" altLang="ja-JP" b="0" i="1" smtClean="0">
                        <a:latin typeface="Cambria Math"/>
                      </a:rPr>
                      <m:t>]</m:t>
                    </m:r>
                  </m:oMath>
                </a14:m>
                <a:r>
                  <a:rPr lang="ja-JP" altLang="en-US" dirty="0" smtClean="0">
                    <a:cs typeface="Times New Roman" panose="02020603050405020304" pitchFamily="18" charset="0"/>
                  </a:rPr>
                  <a:t>，</a:t>
                </a:r>
                <a:endParaRPr lang="en-US" altLang="ja-JP" dirty="0" smtClean="0">
                  <a:cs typeface="Times New Roman" panose="02020603050405020304" pitchFamily="18" charset="0"/>
                </a:endParaRPr>
              </a:p>
              <a:p>
                <a:r>
                  <a:rPr lang="en-US" altLang="ja-JP" b="1" i="1" dirty="0" smtClean="0">
                    <a:cs typeface="Times New Roman" panose="02020603050405020304" pitchFamily="18" charset="0"/>
                  </a:rPr>
                  <a:t>k</a:t>
                </a:r>
                <a:r>
                  <a:rPr lang="ja-JP" altLang="en-US" dirty="0" smtClean="0">
                    <a:cs typeface="Times New Roman" panose="02020603050405020304" pitchFamily="18" charset="0"/>
                  </a:rPr>
                  <a:t> </a:t>
                </a:r>
                <a:r>
                  <a:rPr lang="en-US" altLang="ja-JP" dirty="0" smtClean="0">
                    <a:cs typeface="Times New Roman" panose="02020603050405020304" pitchFamily="18" charset="0"/>
                  </a:rPr>
                  <a:t>: </a:t>
                </a:r>
                <a:r>
                  <a:rPr lang="ja-JP" altLang="en-US" dirty="0" smtClean="0">
                    <a:cs typeface="Times New Roman" panose="02020603050405020304" pitchFamily="18" charset="0"/>
                  </a:rPr>
                  <a:t>ボルツマン定数 </a:t>
                </a:r>
                <a:r>
                  <a:rPr lang="en-US" altLang="ja-JP" dirty="0" smtClean="0">
                    <a:cs typeface="Times New Roman" panose="02020603050405020304" pitchFamily="18" charset="0"/>
                  </a:rPr>
                  <a:t>[</a:t>
                </a:r>
                <a14:m>
                  <m:oMath xmlns:m="http://schemas.openxmlformats.org/officeDocument/2006/math">
                    <m:r>
                      <a:rPr lang="en-US" altLang="ja-JP" b="1" i="1" dirty="0" smtClean="0">
                        <a:latin typeface="Cambria Math"/>
                      </a:rPr>
                      <m:t>𝐉</m:t>
                    </m:r>
                    <m:r>
                      <a:rPr lang="en-US" altLang="ja-JP" b="1">
                        <a:latin typeface="Cambria Math"/>
                      </a:rPr>
                      <m:t>∙</m:t>
                    </m:r>
                    <m:sSup>
                      <m:sSupPr>
                        <m:ctrlPr>
                          <a:rPr lang="ja-JP" altLang="ja-JP" b="1" i="1">
                            <a:latin typeface="Cambria Math"/>
                          </a:rPr>
                        </m:ctrlPr>
                      </m:sSupPr>
                      <m:e>
                        <m:r>
                          <a:rPr lang="en-US" altLang="ja-JP" b="1" i="1" smtClean="0">
                            <a:latin typeface="Cambria Math"/>
                          </a:rPr>
                          <m:t>𝑲</m:t>
                        </m:r>
                      </m:e>
                      <m:sup>
                        <m:r>
                          <a:rPr lang="en-US" altLang="ja-JP" b="1">
                            <a:latin typeface="Cambria Math"/>
                          </a:rPr>
                          <m:t>−</m:t>
                        </m:r>
                        <m:r>
                          <a:rPr lang="en-US" altLang="ja-JP" b="1" i="1">
                            <a:latin typeface="Cambria Math"/>
                          </a:rPr>
                          <m:t>𝟏</m:t>
                        </m:r>
                      </m:sup>
                    </m:sSup>
                    <m:r>
                      <a:rPr lang="en-US" altLang="ja-JP" b="0" i="1" smtClean="0">
                        <a:latin typeface="Cambria Math"/>
                      </a:rPr>
                      <m:t>]</m:t>
                    </m:r>
                  </m:oMath>
                </a14:m>
                <a:endParaRPr kumimoji="1" lang="ja-JP" altLang="en-US" dirty="0">
                  <a:cs typeface="Times New Roman" panose="020206030504050203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85570" y="4077072"/>
                <a:ext cx="7877185" cy="936410"/>
              </a:xfrm>
              <a:prstGeom prst="rect">
                <a:avLst/>
              </a:prstGeom>
              <a:blipFill rotWithShape="1">
                <a:blip r:embed="rId3"/>
                <a:stretch>
                  <a:fillRect l="-619" t="-3922" b="-11111"/>
                </a:stretch>
              </a:blipFill>
            </p:spPr>
            <p:txBody>
              <a:bodyPr/>
              <a:lstStyle/>
              <a:p>
                <a:r>
                  <a:rPr lang="ja-JP" altLang="en-US">
                    <a:noFill/>
                  </a:rPr>
                  <a:t> </a:t>
                </a:r>
              </a:p>
            </p:txBody>
          </p:sp>
        </mc:Fallback>
      </mc:AlternateContent>
      <p:grpSp>
        <p:nvGrpSpPr>
          <p:cNvPr id="3" name="グループ化 2"/>
          <p:cNvGrpSpPr/>
          <p:nvPr/>
        </p:nvGrpSpPr>
        <p:grpSpPr>
          <a:xfrm>
            <a:off x="453317" y="5127575"/>
            <a:ext cx="8295147" cy="1469777"/>
            <a:chOff x="361924" y="4991110"/>
            <a:chExt cx="8295147" cy="1469777"/>
          </a:xfrm>
        </p:grpSpPr>
        <p:sp>
          <p:nvSpPr>
            <p:cNvPr id="17" name="テキスト ボックス 16"/>
            <p:cNvSpPr txBox="1"/>
            <p:nvPr/>
          </p:nvSpPr>
          <p:spPr>
            <a:xfrm>
              <a:off x="361924" y="5445224"/>
              <a:ext cx="8295147" cy="1015663"/>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dirty="0" smtClean="0"/>
                <a:t>ある温度の物体と同温度の理想的な物体</a:t>
              </a:r>
              <a:r>
                <a:rPr lang="en-US" altLang="ja-JP" sz="2000" dirty="0" smtClean="0"/>
                <a:t>(</a:t>
              </a:r>
              <a:r>
                <a:rPr lang="ja-JP" altLang="en-US" sz="2000" dirty="0" smtClean="0"/>
                <a:t>黒体</a:t>
              </a:r>
              <a:r>
                <a:rPr lang="en-US" altLang="ja-JP" sz="2000" dirty="0" smtClean="0"/>
                <a:t>)</a:t>
              </a:r>
              <a:r>
                <a:rPr lang="ja-JP" altLang="en-US" sz="2000" dirty="0" smtClean="0"/>
                <a:t>が放出するエネルギーを</a:t>
              </a:r>
              <a:r>
                <a:rPr lang="en-US" altLang="ja-JP" sz="2000" b="1" dirty="0" smtClean="0"/>
                <a:t>1</a:t>
              </a:r>
              <a:r>
                <a:rPr lang="ja-JP" altLang="en-US" sz="2000" dirty="0" smtClean="0"/>
                <a:t>としたときの比である．</a:t>
              </a:r>
              <a:r>
                <a:rPr lang="ja-JP" altLang="en-US" sz="2000" dirty="0"/>
                <a:t>放射率は，物質，表面状態，温度，波長等により変化するため</a:t>
              </a:r>
              <a:r>
                <a:rPr lang="ja-JP" altLang="en-US" sz="2000" dirty="0">
                  <a:solidFill>
                    <a:srgbClr val="FF0000"/>
                  </a:solidFill>
                </a:rPr>
                <a:t>正確な放射率の測定は困難</a:t>
              </a:r>
              <a:r>
                <a:rPr lang="ja-JP" altLang="en-US" sz="2000" dirty="0" smtClean="0"/>
                <a:t>．</a:t>
              </a:r>
              <a:endParaRPr lang="ja-JP" altLang="en-US" sz="2000" dirty="0"/>
            </a:p>
          </p:txBody>
        </p:sp>
        <p:sp>
          <p:nvSpPr>
            <p:cNvPr id="19" name="テキスト ボックス 18"/>
            <p:cNvSpPr txBox="1"/>
            <p:nvPr/>
          </p:nvSpPr>
          <p:spPr>
            <a:xfrm>
              <a:off x="376151" y="4991110"/>
              <a:ext cx="1584176"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400" dirty="0" smtClean="0">
                  <a:solidFill>
                    <a:prstClr val="black"/>
                  </a:solidFill>
                </a:rPr>
                <a:t>放射率</a:t>
              </a:r>
              <a:endParaRPr lang="ja-JP" altLang="en-US" sz="2400" dirty="0">
                <a:solidFill>
                  <a:prstClr val="black"/>
                </a:solidFill>
              </a:endParaRPr>
            </a:p>
          </p:txBody>
        </p:sp>
      </p:grpSp>
    </p:spTree>
    <p:extLst>
      <p:ext uri="{BB962C8B-B14F-4D97-AF65-F5344CB8AC3E}">
        <p14:creationId xmlns:p14="http://schemas.microsoft.com/office/powerpoint/2010/main" val="715019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719" y="3428999"/>
            <a:ext cx="4098809" cy="331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521902" y="254501"/>
            <a:ext cx="8229600" cy="990600"/>
          </a:xfrm>
        </p:spPr>
        <p:txBody>
          <a:bodyPr/>
          <a:lstStyle/>
          <a:p>
            <a:pPr algn="ctr"/>
            <a:r>
              <a:rPr lang="ja-JP" altLang="en-US" dirty="0">
                <a:solidFill>
                  <a:schemeClr val="tx1"/>
                </a:solidFill>
                <a:latin typeface="+mn-lt"/>
              </a:rPr>
              <a:t>パイロメータの原理</a:t>
            </a:r>
            <a:endParaRPr kumimoji="1" lang="ja-JP" altLang="en-US" dirty="0">
              <a:solidFill>
                <a:schemeClr val="tx1"/>
              </a:solidFill>
              <a:latin typeface="+mn-lt"/>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302233" y="1184963"/>
                <a:ext cx="8424937" cy="1015663"/>
              </a:xfrm>
              <a:prstGeom prst="rect">
                <a:avLst/>
              </a:prstGeom>
              <a:noFill/>
            </p:spPr>
            <p:txBody>
              <a:bodyPr wrap="square" rtlCol="0">
                <a:spAutoFit/>
              </a:bodyPr>
              <a:lstStyle/>
              <a:p>
                <a:r>
                  <a:rPr kumimoji="1" lang="ja-JP" altLang="en-US" sz="2000" dirty="0" smtClean="0"/>
                  <a:t>放射率の問題を解決するために式</a:t>
                </a:r>
                <a:r>
                  <a:rPr kumimoji="1" lang="en-US" altLang="ja-JP" sz="2000" b="1" dirty="0" smtClean="0"/>
                  <a:t>(1)</a:t>
                </a:r>
                <a:r>
                  <a:rPr kumimoji="1" lang="ja-JP" altLang="en-US" sz="2000" dirty="0" smtClean="0"/>
                  <a:t>を用いて特定の</a:t>
                </a:r>
                <a:r>
                  <a:rPr kumimoji="1" lang="en-US" altLang="ja-JP" sz="2000" b="1" dirty="0" smtClean="0"/>
                  <a:t>2</a:t>
                </a:r>
                <a:r>
                  <a:rPr kumimoji="1" lang="ja-JP" altLang="en-US" sz="2000" dirty="0" smtClean="0"/>
                  <a:t>波長</a:t>
                </a:r>
                <a14:m>
                  <m:oMath xmlns:m="http://schemas.openxmlformats.org/officeDocument/2006/math">
                    <m:sSub>
                      <m:sSubPr>
                        <m:ctrlPr>
                          <a:rPr lang="ja-JP" altLang="ja-JP" sz="2000" b="1" i="1" smtClean="0">
                            <a:latin typeface="Cambria Math"/>
                          </a:rPr>
                        </m:ctrlPr>
                      </m:sSubPr>
                      <m:e>
                        <m:r>
                          <a:rPr lang="en-US" altLang="ja-JP" sz="2000" b="1" i="1">
                            <a:latin typeface="Cambria Math"/>
                          </a:rPr>
                          <m:t>𝝀</m:t>
                        </m:r>
                      </m:e>
                      <m:sub>
                        <m:r>
                          <a:rPr lang="en-US" altLang="ja-JP" sz="2000" b="1" i="1">
                            <a:latin typeface="Cambria Math"/>
                          </a:rPr>
                          <m:t>𝟏</m:t>
                        </m:r>
                      </m:sub>
                    </m:sSub>
                    <m:r>
                      <a:rPr lang="en-US" altLang="ja-JP" sz="2000" b="1" i="1" smtClean="0">
                        <a:latin typeface="Cambria Math"/>
                      </a:rPr>
                      <m:t> </m:t>
                    </m:r>
                    <m:r>
                      <a:rPr lang="en-US" altLang="ja-JP" sz="2000" b="1" i="0" smtClean="0">
                        <a:latin typeface="Cambria Math"/>
                      </a:rPr>
                      <m:t>[</m:t>
                    </m:r>
                    <m:r>
                      <a:rPr lang="en-US" altLang="ja-JP" sz="2000" b="1" i="0" smtClean="0">
                        <a:latin typeface="Cambria Math"/>
                      </a:rPr>
                      <m:t>𝐦</m:t>
                    </m:r>
                    <m:r>
                      <a:rPr lang="en-US" altLang="ja-JP" sz="2000" b="1" i="0" smtClean="0">
                        <a:latin typeface="Cambria Math"/>
                      </a:rPr>
                      <m:t>]</m:t>
                    </m:r>
                    <m:r>
                      <a:rPr lang="ja-JP" altLang="en-US" sz="2000" b="1" i="1" smtClean="0">
                        <a:latin typeface="Cambria Math"/>
                      </a:rPr>
                      <m:t>，</m:t>
                    </m:r>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𝟐</m:t>
                        </m:r>
                      </m:sub>
                    </m:sSub>
                  </m:oMath>
                </a14:m>
                <a:r>
                  <a:rPr kumimoji="1" lang="en-US" altLang="ja-JP" sz="2000" b="1" dirty="0" smtClean="0"/>
                  <a:t> </a:t>
                </a:r>
                <a14:m>
                  <m:oMath xmlns:m="http://schemas.openxmlformats.org/officeDocument/2006/math">
                    <m:r>
                      <a:rPr lang="en-US" altLang="ja-JP" sz="2000" b="1">
                        <a:latin typeface="Cambria Math"/>
                      </a:rPr>
                      <m:t>[</m:t>
                    </m:r>
                    <m:r>
                      <a:rPr lang="en-US" altLang="ja-JP" sz="2000" b="1" i="1">
                        <a:latin typeface="Cambria Math"/>
                      </a:rPr>
                      <m:t>𝐦</m:t>
                    </m:r>
                    <m:r>
                      <a:rPr lang="en-US" altLang="ja-JP" sz="2000" b="1">
                        <a:latin typeface="Cambria Math"/>
                      </a:rPr>
                      <m:t>]</m:t>
                    </m:r>
                  </m:oMath>
                </a14:m>
                <a:r>
                  <a:rPr kumimoji="1" lang="ja-JP" altLang="en-US" sz="2000" dirty="0" smtClean="0"/>
                  <a:t>の強度比</a:t>
                </a:r>
                <a:r>
                  <a:rPr kumimoji="1" lang="en-US" altLang="ja-JP" sz="2000" b="1" i="1" dirty="0" smtClean="0">
                    <a:solidFill>
                      <a:srgbClr val="FF0000"/>
                    </a:solidFill>
                  </a:rPr>
                  <a:t>R</a:t>
                </a:r>
                <a:r>
                  <a:rPr kumimoji="1" lang="ja-JP" altLang="en-US" sz="2000" dirty="0" smtClean="0"/>
                  <a:t>をとる．</a:t>
                </a:r>
                <a:r>
                  <a:rPr lang="ja-JP" altLang="en-US" sz="2000" dirty="0"/>
                  <a:t>ここで</a:t>
                </a:r>
                <a:r>
                  <a:rPr lang="en-US" altLang="ja-JP" sz="2000" b="1" dirty="0"/>
                  <a:t>2</a:t>
                </a:r>
                <a:r>
                  <a:rPr lang="ja-JP" altLang="en-US" sz="2000" dirty="0"/>
                  <a:t>波長</a:t>
                </a:r>
                <a14:m>
                  <m:oMath xmlns:m="http://schemas.openxmlformats.org/officeDocument/2006/math">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𝟏</m:t>
                        </m:r>
                      </m:sub>
                    </m:sSub>
                    <m:r>
                      <a:rPr lang="ja-JP" altLang="en-US" sz="2000" b="1" i="1">
                        <a:latin typeface="Cambria Math"/>
                      </a:rPr>
                      <m:t>，</m:t>
                    </m:r>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𝟐</m:t>
                        </m:r>
                      </m:sub>
                    </m:sSub>
                    <m:r>
                      <a:rPr lang="ja-JP" altLang="en-US" sz="2000" i="1">
                        <a:latin typeface="Cambria Math"/>
                      </a:rPr>
                      <m:t>の差</m:t>
                    </m:r>
                    <m:r>
                      <m:rPr>
                        <m:nor/>
                      </m:rPr>
                      <a:rPr lang="en-US" altLang="ja-JP" sz="2000" b="1" dirty="0">
                        <a:latin typeface="Symbol" panose="05050102010706020507" pitchFamily="18" charset="2"/>
                      </a:rPr>
                      <m:t>D</m:t>
                    </m:r>
                  </m:oMath>
                </a14:m>
                <a:r>
                  <a:rPr lang="en-US" altLang="ja-JP" sz="2000" b="1" dirty="0" err="1"/>
                  <a:t>λ</a:t>
                </a:r>
                <a:r>
                  <a:rPr lang="ja-JP" altLang="en-US" sz="2000" dirty="0"/>
                  <a:t>を小さくすると</a:t>
                </a:r>
                <a14:m>
                  <m:oMath xmlns:m="http://schemas.openxmlformats.org/officeDocument/2006/math">
                    <m:sSub>
                      <m:sSubPr>
                        <m:ctrlPr>
                          <a:rPr lang="ja-JP" altLang="ja-JP" sz="2000" b="1" i="1">
                            <a:latin typeface="Cambria Math"/>
                          </a:rPr>
                        </m:ctrlPr>
                      </m:sSubPr>
                      <m:e>
                        <m:r>
                          <a:rPr lang="en-US" altLang="ja-JP" sz="2000" b="1" i="1">
                            <a:latin typeface="Cambria Math"/>
                          </a:rPr>
                          <m:t>𝑲</m:t>
                        </m:r>
                      </m:e>
                      <m:sub>
                        <m:r>
                          <a:rPr lang="en-US" altLang="ja-JP" sz="2000" b="1" i="1">
                            <a:latin typeface="Cambria Math"/>
                          </a:rPr>
                          <m:t>𝟏</m:t>
                        </m:r>
                      </m:sub>
                    </m:sSub>
                    <m:r>
                      <a:rPr lang="en-US" altLang="ja-JP" sz="2000" b="1" i="1">
                        <a:latin typeface="Cambria Math"/>
                      </a:rPr>
                      <m:t>≅</m:t>
                    </m:r>
                    <m:sSub>
                      <m:sSubPr>
                        <m:ctrlPr>
                          <a:rPr lang="ja-JP" altLang="ja-JP" sz="2000" b="1" i="1">
                            <a:latin typeface="Cambria Math"/>
                          </a:rPr>
                        </m:ctrlPr>
                      </m:sSubPr>
                      <m:e>
                        <m:r>
                          <a:rPr lang="en-US" altLang="ja-JP" sz="2000" b="1" i="1">
                            <a:latin typeface="Cambria Math"/>
                          </a:rPr>
                          <m:t>𝑲</m:t>
                        </m:r>
                      </m:e>
                      <m:sub>
                        <m:r>
                          <a:rPr lang="en-US" altLang="ja-JP" sz="2000" b="1" i="1">
                            <a:latin typeface="Cambria Math"/>
                          </a:rPr>
                          <m:t>𝟐</m:t>
                        </m:r>
                      </m:sub>
                    </m:sSub>
                  </m:oMath>
                </a14:m>
                <a:r>
                  <a:rPr lang="ja-JP" altLang="ja-JP" sz="2000" dirty="0" err="1"/>
                  <a:t>、</a:t>
                </a:r>
                <a14:m>
                  <m:oMath xmlns:m="http://schemas.openxmlformats.org/officeDocument/2006/math">
                    <m:sSub>
                      <m:sSubPr>
                        <m:ctrlPr>
                          <a:rPr lang="ja-JP" altLang="ja-JP" sz="2000" b="1" i="1">
                            <a:latin typeface="Cambria Math"/>
                          </a:rPr>
                        </m:ctrlPr>
                      </m:sSubPr>
                      <m:e>
                        <m:r>
                          <a:rPr lang="en-US" altLang="ja-JP" sz="2000" b="1" i="1">
                            <a:latin typeface="Cambria Math"/>
                          </a:rPr>
                          <m:t>𝜺</m:t>
                        </m:r>
                      </m:e>
                      <m:sub>
                        <m:r>
                          <a:rPr lang="en-US" altLang="ja-JP" sz="2000" b="1" i="1">
                            <a:latin typeface="Cambria Math"/>
                          </a:rPr>
                          <m:t>𝟏</m:t>
                        </m:r>
                      </m:sub>
                    </m:sSub>
                    <m:d>
                      <m:dPr>
                        <m:ctrlPr>
                          <a:rPr lang="ja-JP" altLang="ja-JP" sz="2000" b="1" i="1">
                            <a:latin typeface="Cambria Math"/>
                          </a:rPr>
                        </m:ctrlPr>
                      </m:dPr>
                      <m:e>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𝟏</m:t>
                            </m:r>
                          </m:sub>
                        </m:sSub>
                        <m:r>
                          <a:rPr lang="en-US" altLang="ja-JP" sz="2000" b="1" i="1">
                            <a:latin typeface="Cambria Math"/>
                          </a:rPr>
                          <m:t>,</m:t>
                        </m:r>
                        <m:r>
                          <a:rPr lang="en-US" altLang="ja-JP" sz="2000" b="1" i="1">
                            <a:latin typeface="Cambria Math"/>
                          </a:rPr>
                          <m:t>𝑻</m:t>
                        </m:r>
                      </m:e>
                    </m:d>
                    <m:r>
                      <a:rPr lang="en-US" altLang="ja-JP" sz="2000" b="1" i="1">
                        <a:latin typeface="Cambria Math"/>
                      </a:rPr>
                      <m:t>≅</m:t>
                    </m:r>
                    <m:sSub>
                      <m:sSubPr>
                        <m:ctrlPr>
                          <a:rPr lang="ja-JP" altLang="ja-JP" sz="2000" b="1" i="1">
                            <a:latin typeface="Cambria Math"/>
                          </a:rPr>
                        </m:ctrlPr>
                      </m:sSubPr>
                      <m:e>
                        <m:r>
                          <a:rPr lang="en-US" altLang="ja-JP" sz="2000" b="1" i="1">
                            <a:latin typeface="Cambria Math"/>
                          </a:rPr>
                          <m:t>𝜺</m:t>
                        </m:r>
                      </m:e>
                      <m:sub>
                        <m:r>
                          <a:rPr lang="en-US" altLang="ja-JP" sz="2000" b="1" i="1">
                            <a:latin typeface="Cambria Math"/>
                          </a:rPr>
                          <m:t>𝟐</m:t>
                        </m:r>
                      </m:sub>
                    </m:sSub>
                    <m:d>
                      <m:dPr>
                        <m:ctrlPr>
                          <a:rPr lang="ja-JP" altLang="ja-JP" sz="2000" b="1" i="1">
                            <a:latin typeface="Cambria Math"/>
                          </a:rPr>
                        </m:ctrlPr>
                      </m:dPr>
                      <m:e>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𝟐</m:t>
                            </m:r>
                          </m:sub>
                        </m:sSub>
                        <m:r>
                          <a:rPr lang="en-US" altLang="ja-JP" sz="2000" b="1" i="1">
                            <a:latin typeface="Cambria Math"/>
                          </a:rPr>
                          <m:t>,</m:t>
                        </m:r>
                        <m:r>
                          <a:rPr lang="en-US" altLang="ja-JP" sz="2000" b="1" i="1">
                            <a:latin typeface="Cambria Math"/>
                          </a:rPr>
                          <m:t>𝑻</m:t>
                        </m:r>
                      </m:e>
                    </m:d>
                  </m:oMath>
                </a14:m>
                <a:r>
                  <a:rPr lang="ja-JP" altLang="en-US" sz="2000" dirty="0" err="1"/>
                  <a:t>と近</a:t>
                </a:r>
                <a:r>
                  <a:rPr lang="ja-JP" altLang="en-US" sz="2000" dirty="0"/>
                  <a:t>似</a:t>
                </a:r>
                <a:r>
                  <a:rPr lang="ja-JP" altLang="en-US" sz="2000" dirty="0" smtClean="0"/>
                  <a:t>でき，</a:t>
                </a:r>
                <a:r>
                  <a:rPr lang="en-US" altLang="ja-JP" sz="2000" b="1" i="1" dirty="0" smtClean="0"/>
                  <a:t>T</a:t>
                </a:r>
                <a:r>
                  <a:rPr lang="ja-JP" altLang="en-US" sz="2000" dirty="0" smtClean="0"/>
                  <a:t>について解くと式</a:t>
                </a:r>
                <a:r>
                  <a:rPr lang="en-US" altLang="ja-JP" sz="2000" b="1" dirty="0" smtClean="0"/>
                  <a:t>(2)</a:t>
                </a:r>
                <a:r>
                  <a:rPr lang="ja-JP" altLang="en-US" sz="2000" dirty="0" smtClean="0"/>
                  <a:t>が得られる。</a:t>
                </a:r>
                <a:endParaRPr kumimoji="1" lang="ja-JP" altLang="en-US" sz="20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02233" y="1184963"/>
                <a:ext cx="8424937" cy="1015663"/>
              </a:xfrm>
              <a:prstGeom prst="rect">
                <a:avLst/>
              </a:prstGeom>
              <a:blipFill rotWithShape="1">
                <a:blip r:embed="rId3"/>
                <a:stretch>
                  <a:fillRect l="-796" t="-4192" b="-101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115616" y="2408998"/>
                <a:ext cx="7236296" cy="1700274"/>
              </a:xfrm>
              <a:prstGeom prst="rect">
                <a:avLst/>
              </a:prstGeom>
              <a:noFill/>
            </p:spPr>
            <p:txBody>
              <a:bodyPr wrap="square" rtlCol="0">
                <a:spAutoFit/>
              </a:bodyPr>
              <a:lstStyle/>
              <a:p>
                <a14:m>
                  <m:oMath xmlns:m="http://schemas.openxmlformats.org/officeDocument/2006/math">
                    <m:r>
                      <a:rPr lang="en-US" altLang="ja-JP" sz="2800" i="1">
                        <a:latin typeface="Cambria Math"/>
                      </a:rPr>
                      <m:t>𝑇</m:t>
                    </m:r>
                    <m:r>
                      <a:rPr lang="en-US" altLang="ja-JP" sz="2800" i="1">
                        <a:latin typeface="Cambria Math"/>
                      </a:rPr>
                      <m:t>=</m:t>
                    </m:r>
                    <m:f>
                      <m:fPr>
                        <m:ctrlPr>
                          <a:rPr lang="ja-JP" altLang="ja-JP" sz="2800" i="1">
                            <a:latin typeface="Cambria Math"/>
                          </a:rPr>
                        </m:ctrlPr>
                      </m:fPr>
                      <m:num>
                        <m:f>
                          <m:fPr>
                            <m:ctrlPr>
                              <a:rPr lang="ja-JP" altLang="ja-JP" sz="2800" i="1">
                                <a:latin typeface="Cambria Math"/>
                              </a:rPr>
                            </m:ctrlPr>
                          </m:fPr>
                          <m:num>
                            <m:r>
                              <a:rPr lang="en-US" altLang="ja-JP" sz="2800" i="1">
                                <a:latin typeface="Cambria Math"/>
                              </a:rPr>
                              <m:t>h𝑐</m:t>
                            </m:r>
                          </m:num>
                          <m:den>
                            <m:r>
                              <a:rPr lang="en-US" altLang="ja-JP" sz="2800" i="1">
                                <a:latin typeface="Cambria Math"/>
                              </a:rPr>
                              <m:t>𝑘</m:t>
                            </m:r>
                          </m:den>
                        </m:f>
                        <m:r>
                          <a:rPr lang="en-US" altLang="ja-JP" sz="2800" i="1">
                            <a:latin typeface="Cambria Math"/>
                          </a:rPr>
                          <m:t>(</m:t>
                        </m:r>
                        <m:f>
                          <m:fPr>
                            <m:ctrlPr>
                              <a:rPr lang="ja-JP" altLang="ja-JP" sz="2800" i="1">
                                <a:latin typeface="Cambria Math"/>
                              </a:rPr>
                            </m:ctrlPr>
                          </m:fPr>
                          <m:num>
                            <m:r>
                              <a:rPr lang="en-US" altLang="ja-JP" sz="2800" i="1">
                                <a:latin typeface="Cambria Math"/>
                              </a:rPr>
                              <m:t>1</m:t>
                            </m:r>
                          </m:num>
                          <m:den>
                            <m:sSub>
                              <m:sSubPr>
                                <m:ctrlPr>
                                  <a:rPr lang="ja-JP" altLang="ja-JP" sz="2800" i="1">
                                    <a:latin typeface="Cambria Math"/>
                                  </a:rPr>
                                </m:ctrlPr>
                              </m:sSubPr>
                              <m:e>
                                <m:r>
                                  <a:rPr lang="en-US" altLang="ja-JP" sz="2800" i="1">
                                    <a:latin typeface="Cambria Math"/>
                                  </a:rPr>
                                  <m:t>𝜆</m:t>
                                </m:r>
                              </m:e>
                              <m:sub>
                                <m:r>
                                  <a:rPr lang="en-US" altLang="ja-JP" sz="2800" i="1">
                                    <a:latin typeface="Cambria Math"/>
                                  </a:rPr>
                                  <m:t>2</m:t>
                                </m:r>
                              </m:sub>
                            </m:sSub>
                          </m:den>
                        </m:f>
                        <m:r>
                          <a:rPr lang="en-US" altLang="ja-JP" sz="2800" i="1">
                            <a:latin typeface="Cambria Math"/>
                          </a:rPr>
                          <m:t>−</m:t>
                        </m:r>
                        <m:f>
                          <m:fPr>
                            <m:ctrlPr>
                              <a:rPr lang="ja-JP" altLang="ja-JP" sz="2800" i="1">
                                <a:latin typeface="Cambria Math"/>
                              </a:rPr>
                            </m:ctrlPr>
                          </m:fPr>
                          <m:num>
                            <m:r>
                              <a:rPr lang="en-US" altLang="ja-JP" sz="2800" i="1">
                                <a:latin typeface="Cambria Math"/>
                              </a:rPr>
                              <m:t>1</m:t>
                            </m:r>
                          </m:num>
                          <m:den>
                            <m:sSub>
                              <m:sSubPr>
                                <m:ctrlPr>
                                  <a:rPr lang="ja-JP" altLang="ja-JP" sz="2800" i="1">
                                    <a:latin typeface="Cambria Math"/>
                                  </a:rPr>
                                </m:ctrlPr>
                              </m:sSubPr>
                              <m:e>
                                <m:r>
                                  <a:rPr lang="en-US" altLang="ja-JP" sz="2800" i="1">
                                    <a:latin typeface="Cambria Math"/>
                                  </a:rPr>
                                  <m:t>𝜆</m:t>
                                </m:r>
                              </m:e>
                              <m:sub>
                                <m:r>
                                  <a:rPr lang="en-US" altLang="ja-JP" sz="2800" i="1">
                                    <a:latin typeface="Cambria Math"/>
                                  </a:rPr>
                                  <m:t>1</m:t>
                                </m:r>
                              </m:sub>
                            </m:sSub>
                          </m:den>
                        </m:f>
                        <m:r>
                          <a:rPr lang="en-US" altLang="ja-JP" sz="2800" i="1">
                            <a:latin typeface="Cambria Math"/>
                          </a:rPr>
                          <m:t>)</m:t>
                        </m:r>
                      </m:num>
                      <m:den>
                        <m:r>
                          <a:rPr lang="en-US" altLang="ja-JP" sz="2800" i="1">
                            <a:latin typeface="Cambria Math"/>
                          </a:rPr>
                          <m:t>𝑙𝑛</m:t>
                        </m:r>
                        <m:r>
                          <a:rPr lang="en-US" altLang="ja-JP" sz="2800" i="1">
                            <a:latin typeface="Cambria Math"/>
                          </a:rPr>
                          <m:t>(</m:t>
                        </m:r>
                        <m:d>
                          <m:dPr>
                            <m:ctrlPr>
                              <a:rPr lang="ja-JP" altLang="ja-JP" sz="2800" i="1">
                                <a:latin typeface="Cambria Math"/>
                              </a:rPr>
                            </m:ctrlPr>
                          </m:dPr>
                          <m:e>
                            <m:r>
                              <a:rPr lang="en-US" altLang="ja-JP" sz="2800" b="1" i="1" smtClean="0">
                                <a:solidFill>
                                  <a:srgbClr val="FF0000"/>
                                </a:solidFill>
                                <a:latin typeface="Cambria Math"/>
                              </a:rPr>
                              <m:t>𝑹</m:t>
                            </m:r>
                          </m:e>
                        </m:d>
                        <m:sSup>
                          <m:sSupPr>
                            <m:ctrlPr>
                              <a:rPr lang="ja-JP" altLang="ja-JP" sz="2800" i="1">
                                <a:latin typeface="Cambria Math"/>
                              </a:rPr>
                            </m:ctrlPr>
                          </m:sSupPr>
                          <m:e>
                            <m:d>
                              <m:dPr>
                                <m:ctrlPr>
                                  <a:rPr lang="ja-JP" altLang="ja-JP" sz="2800" i="1">
                                    <a:latin typeface="Cambria Math"/>
                                  </a:rPr>
                                </m:ctrlPr>
                              </m:dPr>
                              <m:e>
                                <m:f>
                                  <m:fPr>
                                    <m:ctrlPr>
                                      <a:rPr lang="ja-JP" altLang="ja-JP" sz="2800" i="1">
                                        <a:latin typeface="Cambria Math"/>
                                      </a:rPr>
                                    </m:ctrlPr>
                                  </m:fPr>
                                  <m:num>
                                    <m:sSub>
                                      <m:sSubPr>
                                        <m:ctrlPr>
                                          <a:rPr lang="ja-JP" altLang="ja-JP" sz="2800" i="1">
                                            <a:latin typeface="Cambria Math"/>
                                          </a:rPr>
                                        </m:ctrlPr>
                                      </m:sSubPr>
                                      <m:e>
                                        <m:r>
                                          <a:rPr lang="en-US" altLang="ja-JP" sz="2800" i="1">
                                            <a:latin typeface="Cambria Math"/>
                                          </a:rPr>
                                          <m:t>𝜆</m:t>
                                        </m:r>
                                      </m:e>
                                      <m:sub>
                                        <m:r>
                                          <a:rPr lang="en-US" altLang="ja-JP" sz="2800" i="1">
                                            <a:latin typeface="Cambria Math"/>
                                          </a:rPr>
                                          <m:t>1</m:t>
                                        </m:r>
                                      </m:sub>
                                    </m:sSub>
                                  </m:num>
                                  <m:den>
                                    <m:sSub>
                                      <m:sSubPr>
                                        <m:ctrlPr>
                                          <a:rPr lang="ja-JP" altLang="ja-JP" sz="2800" i="1">
                                            <a:latin typeface="Cambria Math"/>
                                          </a:rPr>
                                        </m:ctrlPr>
                                      </m:sSubPr>
                                      <m:e>
                                        <m:r>
                                          <a:rPr lang="en-US" altLang="ja-JP" sz="2800" i="1">
                                            <a:latin typeface="Cambria Math"/>
                                          </a:rPr>
                                          <m:t>𝜆</m:t>
                                        </m:r>
                                      </m:e>
                                      <m:sub>
                                        <m:r>
                                          <a:rPr lang="en-US" altLang="ja-JP" sz="2800" i="1">
                                            <a:latin typeface="Cambria Math"/>
                                          </a:rPr>
                                          <m:t>2</m:t>
                                        </m:r>
                                      </m:sub>
                                    </m:sSub>
                                  </m:den>
                                </m:f>
                              </m:e>
                            </m:d>
                          </m:e>
                          <m:sup>
                            <m:r>
                              <a:rPr lang="en-US" altLang="ja-JP" sz="2800" i="1">
                                <a:latin typeface="Cambria Math"/>
                              </a:rPr>
                              <m:t>5</m:t>
                            </m:r>
                          </m:sup>
                        </m:sSup>
                        <m:r>
                          <a:rPr lang="en-US" altLang="ja-JP" sz="2800" i="1">
                            <a:latin typeface="Cambria Math"/>
                          </a:rPr>
                          <m:t>)</m:t>
                        </m:r>
                      </m:den>
                    </m:f>
                  </m:oMath>
                </a14:m>
                <a:r>
                  <a:rPr lang="en-US" altLang="ja-JP" sz="2800" dirty="0" smtClean="0"/>
                  <a:t>	</a:t>
                </a:r>
                <a:r>
                  <a:rPr lang="ja-JP" altLang="en-US" sz="2800" dirty="0" smtClean="0"/>
                  <a:t>　　　　</a:t>
                </a:r>
                <a:r>
                  <a:rPr lang="en-US" altLang="ja-JP" sz="2800" dirty="0" smtClean="0"/>
                  <a:t>[</a:t>
                </a:r>
                <a:r>
                  <a:rPr lang="en-US" altLang="ja-JP" sz="2800" b="1" dirty="0" smtClean="0"/>
                  <a:t>K</a:t>
                </a:r>
                <a:r>
                  <a:rPr lang="en-US" altLang="ja-JP" sz="2800" dirty="0" smtClean="0"/>
                  <a:t>]	</a:t>
                </a:r>
                <a:r>
                  <a:rPr lang="ja-JP" altLang="en-US" sz="2800" dirty="0" smtClean="0"/>
                  <a:t>　　 　</a:t>
                </a:r>
                <a:r>
                  <a:rPr lang="en-US" altLang="ja-JP" sz="2800" dirty="0" smtClean="0"/>
                  <a:t>(2)</a:t>
                </a:r>
                <a:endParaRPr lang="ja-JP" altLang="ja-JP" sz="2800" dirty="0"/>
              </a:p>
              <a:p>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15616" y="2408998"/>
                <a:ext cx="7236296" cy="1700274"/>
              </a:xfrm>
              <a:prstGeom prst="rect">
                <a:avLst/>
              </a:prstGeom>
              <a:blipFill rotWithShape="1">
                <a:blip r:embed="rId4"/>
                <a:stretch>
                  <a:fillRect/>
                </a:stretch>
              </a:blipFill>
            </p:spPr>
            <p:txBody>
              <a:bodyPr/>
              <a:lstStyle/>
              <a:p>
                <a:r>
                  <a:rPr lang="ja-JP" altLang="en-US">
                    <a:noFill/>
                  </a:rPr>
                  <a:t> </a:t>
                </a:r>
              </a:p>
            </p:txBody>
          </p:sp>
        </mc:Fallback>
      </mc:AlternateContent>
      <p:grpSp>
        <p:nvGrpSpPr>
          <p:cNvPr id="4" name="グループ化 3"/>
          <p:cNvGrpSpPr/>
          <p:nvPr/>
        </p:nvGrpSpPr>
        <p:grpSpPr>
          <a:xfrm>
            <a:off x="40957" y="3893471"/>
            <a:ext cx="5179115" cy="2554545"/>
            <a:chOff x="40957" y="3893471"/>
            <a:chExt cx="5179115" cy="2554545"/>
          </a:xfrm>
        </p:grpSpPr>
        <mc:AlternateContent xmlns:mc="http://schemas.openxmlformats.org/markup-compatibility/2006" xmlns:a14="http://schemas.microsoft.com/office/drawing/2010/main">
          <mc:Choice Requires="a14">
            <p:sp>
              <p:nvSpPr>
                <p:cNvPr id="9" name="テキスト ボックス 8"/>
                <p:cNvSpPr txBox="1"/>
                <p:nvPr/>
              </p:nvSpPr>
              <p:spPr>
                <a:xfrm>
                  <a:off x="40957" y="3893471"/>
                  <a:ext cx="5179115" cy="2554545"/>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dirty="0">
                      <a:cs typeface="Times New Roman" panose="02020603050405020304" pitchFamily="18" charset="0"/>
                    </a:rPr>
                    <a:t>・</a:t>
                  </a:r>
                  <a:r>
                    <a:rPr kumimoji="1" lang="ja-JP" altLang="en-US" sz="2000" dirty="0" smtClean="0">
                      <a:cs typeface="Times New Roman" panose="02020603050405020304" pitchFamily="18" charset="0"/>
                    </a:rPr>
                    <a:t>式</a:t>
                  </a:r>
                  <a:r>
                    <a:rPr kumimoji="1" lang="en-US" altLang="ja-JP" sz="2000" b="1" dirty="0" smtClean="0">
                      <a:cs typeface="Times New Roman" panose="02020603050405020304" pitchFamily="18" charset="0"/>
                    </a:rPr>
                    <a:t>(2)</a:t>
                  </a:r>
                  <a:r>
                    <a:rPr kumimoji="1" lang="ja-JP" altLang="en-US" sz="2000" dirty="0" smtClean="0">
                      <a:cs typeface="Times New Roman" panose="02020603050405020304" pitchFamily="18" charset="0"/>
                    </a:rPr>
                    <a:t>より温度</a:t>
                  </a:r>
                  <a:r>
                    <a:rPr kumimoji="1" lang="en-US" altLang="ja-JP" sz="2000" b="1" i="1" dirty="0" smtClean="0">
                      <a:cs typeface="Times New Roman" panose="02020603050405020304" pitchFamily="18" charset="0"/>
                    </a:rPr>
                    <a:t>T</a:t>
                  </a:r>
                  <a:r>
                    <a:rPr kumimoji="1" lang="ja-JP" altLang="en-US" sz="2000" dirty="0" smtClean="0">
                      <a:cs typeface="Times New Roman" panose="02020603050405020304" pitchFamily="18" charset="0"/>
                    </a:rPr>
                    <a:t>を放射率に関係なく，</a:t>
                  </a:r>
                  <a:r>
                    <a:rPr kumimoji="1" lang="en-US" altLang="ja-JP" sz="2000" b="1" dirty="0" smtClean="0">
                      <a:cs typeface="Times New Roman" panose="02020603050405020304" pitchFamily="18" charset="0"/>
                    </a:rPr>
                    <a:t>2</a:t>
                  </a:r>
                  <a:r>
                    <a:rPr kumimoji="1" lang="ja-JP" altLang="en-US" sz="2000" dirty="0" smtClean="0">
                      <a:cs typeface="Times New Roman" panose="02020603050405020304" pitchFamily="18" charset="0"/>
                    </a:rPr>
                    <a:t>波長　の強度比</a:t>
                  </a:r>
                  <a:r>
                    <a:rPr kumimoji="1" lang="en-US" altLang="ja-JP" sz="2000" b="1" i="1" dirty="0" smtClean="0">
                      <a:solidFill>
                        <a:srgbClr val="FF0000"/>
                      </a:solidFill>
                      <a:cs typeface="Times New Roman" panose="02020603050405020304" pitchFamily="18" charset="0"/>
                    </a:rPr>
                    <a:t>R</a:t>
                  </a:r>
                  <a:r>
                    <a:rPr kumimoji="1" lang="ja-JP" altLang="en-US" sz="2000" dirty="0" smtClean="0">
                      <a:cs typeface="Times New Roman" panose="02020603050405020304" pitchFamily="18" charset="0"/>
                    </a:rPr>
                    <a:t>のみで算出することができる．</a:t>
                  </a:r>
                  <a:endParaRPr kumimoji="1" lang="en-US" altLang="ja-JP" sz="2000" dirty="0" smtClean="0">
                    <a:cs typeface="Times New Roman" panose="02020603050405020304" pitchFamily="18" charset="0"/>
                  </a:endParaRPr>
                </a:p>
                <a:p>
                  <a:r>
                    <a:rPr lang="ja-JP" altLang="en-US" sz="2000" dirty="0">
                      <a:cs typeface="Times New Roman" panose="02020603050405020304" pitchFamily="18" charset="0"/>
                    </a:rPr>
                    <a:t>・測定物体の</a:t>
                  </a:r>
                  <a14:m>
                    <m:oMath xmlns:m="http://schemas.openxmlformats.org/officeDocument/2006/math">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𝟏</m:t>
                          </m:r>
                        </m:sub>
                      </m:sSub>
                      <m:r>
                        <a:rPr lang="en-US" altLang="ja-JP" sz="2000" b="1" i="1">
                          <a:latin typeface="Cambria Math"/>
                        </a:rPr>
                        <m:t> </m:t>
                      </m:r>
                      <m:r>
                        <a:rPr lang="ja-JP" altLang="en-US" sz="2000" b="1" i="1">
                          <a:latin typeface="Cambria Math"/>
                        </a:rPr>
                        <m:t>，</m:t>
                      </m:r>
                      <m:sSub>
                        <m:sSubPr>
                          <m:ctrlPr>
                            <a:rPr lang="ja-JP" altLang="ja-JP" sz="2000" b="1" i="1">
                              <a:latin typeface="Cambria Math"/>
                            </a:rPr>
                          </m:ctrlPr>
                        </m:sSubPr>
                        <m:e>
                          <m:r>
                            <a:rPr lang="en-US" altLang="ja-JP" sz="2000" b="1" i="1">
                              <a:latin typeface="Cambria Math"/>
                            </a:rPr>
                            <m:t>𝝀</m:t>
                          </m:r>
                        </m:e>
                        <m:sub>
                          <m:r>
                            <a:rPr lang="en-US" altLang="ja-JP" sz="2000" b="1" i="1">
                              <a:latin typeface="Cambria Math"/>
                            </a:rPr>
                            <m:t>𝟐</m:t>
                          </m:r>
                        </m:sub>
                      </m:sSub>
                    </m:oMath>
                  </a14:m>
                  <a:r>
                    <a:rPr lang="ja-JP" altLang="en-US" sz="2000" dirty="0"/>
                    <a:t>における</a:t>
                  </a:r>
                  <a:r>
                    <a:rPr lang="ja-JP" altLang="en-US" sz="2000" dirty="0">
                      <a:cs typeface="Times New Roman" panose="02020603050405020304" pitchFamily="18" charset="0"/>
                    </a:rPr>
                    <a:t>放射率は近い値をとる必要がある</a:t>
                  </a:r>
                  <a:r>
                    <a:rPr lang="ja-JP" altLang="en-US" sz="2000" dirty="0" smtClean="0">
                      <a:cs typeface="Times New Roman" panose="02020603050405020304" pitchFamily="18" charset="0"/>
                    </a:rPr>
                    <a:t>．</a:t>
                  </a:r>
                  <a:endParaRPr lang="en-US" altLang="ja-JP" sz="2000" dirty="0" smtClean="0">
                    <a:cs typeface="Times New Roman" panose="02020603050405020304" pitchFamily="18" charset="0"/>
                  </a:endParaRPr>
                </a:p>
                <a:p>
                  <a:r>
                    <a:rPr lang="ja-JP" altLang="en-US" sz="2000" dirty="0" smtClean="0">
                      <a:cs typeface="Times New Roman" panose="02020603050405020304" pitchFamily="18" charset="0"/>
                    </a:rPr>
                    <a:t>・光検出器は</a:t>
                  </a:r>
                  <a:r>
                    <a:rPr lang="en-US" altLang="ja-JP" sz="2000" b="1" dirty="0" smtClean="0">
                      <a:cs typeface="Times New Roman" panose="02020603050405020304" pitchFamily="18" charset="0"/>
                    </a:rPr>
                    <a:t>Si</a:t>
                  </a:r>
                  <a:r>
                    <a:rPr lang="ja-JP" altLang="en-US" sz="2000" dirty="0" smtClean="0">
                      <a:cs typeface="Times New Roman" panose="02020603050405020304" pitchFamily="18" charset="0"/>
                    </a:rPr>
                    <a:t>フォトダイオードとする．</a:t>
                  </a:r>
                  <a:endParaRPr lang="en-US" altLang="ja-JP" sz="2000" dirty="0" smtClean="0">
                    <a:cs typeface="Times New Roman" panose="02020603050405020304" pitchFamily="18" charset="0"/>
                  </a:endParaRPr>
                </a:p>
                <a:p>
                  <a:endParaRPr lang="en-US" altLang="ja-JP" sz="2000" dirty="0">
                    <a:cs typeface="Times New Roman" panose="02020603050405020304" pitchFamily="18" charset="0"/>
                  </a:endParaRPr>
                </a:p>
                <a:p>
                  <a:endParaRPr lang="en-US" altLang="ja-JP" sz="2000" dirty="0" smtClean="0">
                    <a:cs typeface="Times New Roman" panose="02020603050405020304" pitchFamily="18" charset="0"/>
                  </a:endParaRPr>
                </a:p>
                <a:p>
                  <a:pPr algn="ctr"/>
                  <a:r>
                    <a:rPr lang="en-US" altLang="ja-JP" sz="2000" b="1" dirty="0" smtClean="0">
                      <a:cs typeface="Times New Roman" panose="02020603050405020304" pitchFamily="18" charset="0"/>
                    </a:rPr>
                    <a:t>2</a:t>
                  </a:r>
                  <a:r>
                    <a:rPr lang="ja-JP" altLang="en-US" sz="2000" dirty="0" smtClean="0">
                      <a:cs typeface="Times New Roman" panose="02020603050405020304" pitchFamily="18" charset="0"/>
                    </a:rPr>
                    <a:t>波長を</a:t>
                  </a:r>
                  <a:r>
                    <a:rPr lang="en-US" altLang="ja-JP" sz="2000" b="1" dirty="0" smtClean="0">
                      <a:solidFill>
                        <a:srgbClr val="FF0000"/>
                      </a:solidFill>
                      <a:cs typeface="Times New Roman" panose="02020603050405020304" pitchFamily="18" charset="0"/>
                    </a:rPr>
                    <a:t>750 nm</a:t>
                  </a:r>
                  <a:r>
                    <a:rPr lang="en-US" altLang="ja-JP" sz="2000" dirty="0" smtClean="0">
                      <a:cs typeface="Times New Roman" panose="02020603050405020304" pitchFamily="18" charset="0"/>
                    </a:rPr>
                    <a:t>, </a:t>
                  </a:r>
                  <a:r>
                    <a:rPr lang="en-US" altLang="ja-JP" sz="2000" b="1" dirty="0" smtClean="0">
                      <a:solidFill>
                        <a:srgbClr val="FF0000"/>
                      </a:solidFill>
                      <a:cs typeface="Times New Roman" panose="02020603050405020304" pitchFamily="18" charset="0"/>
                    </a:rPr>
                    <a:t>800 nm</a:t>
                  </a:r>
                  <a:r>
                    <a:rPr lang="ja-JP" altLang="en-US" sz="2000" dirty="0" smtClean="0">
                      <a:cs typeface="Times New Roman" panose="02020603050405020304" pitchFamily="18" charset="0"/>
                    </a:rPr>
                    <a:t>とした．</a:t>
                  </a:r>
                  <a:endParaRPr kumimoji="1" lang="ja-JP" altLang="en-US" sz="2000" dirty="0">
                    <a:cs typeface="Times New Roman" panose="02020603050405020304"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0957" y="3893471"/>
                  <a:ext cx="5179115" cy="2554545"/>
                </a:xfrm>
                <a:prstGeom prst="rect">
                  <a:avLst/>
                </a:prstGeom>
                <a:blipFill rotWithShape="1">
                  <a:blip r:embed="rId5"/>
                  <a:stretch>
                    <a:fillRect l="-1055" t="-1182" b="-3073"/>
                  </a:stretch>
                </a:blipFill>
                <a:ln>
                  <a:solidFill>
                    <a:srgbClr val="00B0F0"/>
                  </a:solidFill>
                </a:ln>
              </p:spPr>
              <p:txBody>
                <a:bodyPr/>
                <a:lstStyle/>
                <a:p>
                  <a:r>
                    <a:rPr lang="ja-JP" altLang="en-US">
                      <a:noFill/>
                    </a:rPr>
                    <a:t> </a:t>
                  </a:r>
                </a:p>
              </p:txBody>
            </p:sp>
          </mc:Fallback>
        </mc:AlternateContent>
        <p:sp>
          <p:nvSpPr>
            <p:cNvPr id="3" name="下矢印 2"/>
            <p:cNvSpPr/>
            <p:nvPr/>
          </p:nvSpPr>
          <p:spPr>
            <a:xfrm>
              <a:off x="2339752" y="5589240"/>
              <a:ext cx="288032" cy="36004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6399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35696" y="2904807"/>
            <a:ext cx="5402441" cy="707886"/>
          </a:xfrm>
          <a:prstGeom prst="rect">
            <a:avLst/>
          </a:prstGeom>
        </p:spPr>
        <p:txBody>
          <a:bodyPr wrap="none">
            <a:spAutoFit/>
          </a:bodyPr>
          <a:lstStyle/>
          <a:p>
            <a:r>
              <a:rPr lang="ja-JP" altLang="en-US" sz="4000" dirty="0" smtClean="0"/>
              <a:t>パイロメータの装置構成</a:t>
            </a:r>
            <a:endParaRPr lang="en-US" altLang="ja-JP" sz="4000" dirty="0"/>
          </a:p>
        </p:txBody>
      </p:sp>
    </p:spTree>
    <p:extLst>
      <p:ext uri="{BB962C8B-B14F-4D97-AF65-F5344CB8AC3E}">
        <p14:creationId xmlns:p14="http://schemas.microsoft.com/office/powerpoint/2010/main" val="3919366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14469</TotalTime>
  <Words>1461</Words>
  <Application>Microsoft Office PowerPoint</Application>
  <PresentationFormat>画面に合わせる (4:3)</PresentationFormat>
  <Paragraphs>234</Paragraphs>
  <Slides>26</Slides>
  <Notes>3</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クラリティ</vt:lpstr>
      <vt:lpstr>PowerPoint プレゼンテーション</vt:lpstr>
      <vt:lpstr>PowerPoint プレゼンテーション</vt:lpstr>
      <vt:lpstr>PowerPoint プレゼンテーション</vt:lpstr>
      <vt:lpstr>研究背景・目的</vt:lpstr>
      <vt:lpstr>研究背景・目的</vt:lpstr>
      <vt:lpstr>PowerPoint プレゼンテーション</vt:lpstr>
      <vt:lpstr>パイロメータの原理</vt:lpstr>
      <vt:lpstr>パイロメータの原理</vt:lpstr>
      <vt:lpstr>PowerPoint プレゼンテーション</vt:lpstr>
      <vt:lpstr>パイロメータ(採光側)</vt:lpstr>
      <vt:lpstr>パイロメータ(検出器側)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wataru</dc:creator>
  <cp:lastModifiedBy>wataru</cp:lastModifiedBy>
  <cp:revision>1398</cp:revision>
  <cp:lastPrinted>2015-02-26T01:43:29Z</cp:lastPrinted>
  <dcterms:created xsi:type="dcterms:W3CDTF">2014-02-18T02:17:47Z</dcterms:created>
  <dcterms:modified xsi:type="dcterms:W3CDTF">2015-03-04T13:44:34Z</dcterms:modified>
</cp:coreProperties>
</file>