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56" r:id="rId1"/>
  </p:sldMasterIdLst>
  <p:notesMasterIdLst>
    <p:notesMasterId r:id="rId31"/>
  </p:notesMasterIdLst>
  <p:handoutMasterIdLst>
    <p:handoutMasterId r:id="rId32"/>
  </p:handoutMasterIdLst>
  <p:sldIdLst>
    <p:sldId id="351" r:id="rId2"/>
    <p:sldId id="481" r:id="rId3"/>
    <p:sldId id="469" r:id="rId4"/>
    <p:sldId id="470" r:id="rId5"/>
    <p:sldId id="405" r:id="rId6"/>
    <p:sldId id="404" r:id="rId7"/>
    <p:sldId id="268" r:id="rId8"/>
    <p:sldId id="406" r:id="rId9"/>
    <p:sldId id="407" r:id="rId10"/>
    <p:sldId id="483" r:id="rId11"/>
    <p:sldId id="355" r:id="rId12"/>
    <p:sldId id="484" r:id="rId13"/>
    <p:sldId id="356" r:id="rId14"/>
    <p:sldId id="276" r:id="rId15"/>
    <p:sldId id="485" r:id="rId16"/>
    <p:sldId id="360" r:id="rId17"/>
    <p:sldId id="413" r:id="rId18"/>
    <p:sldId id="382" r:id="rId19"/>
    <p:sldId id="424" r:id="rId20"/>
    <p:sldId id="414" r:id="rId21"/>
    <p:sldId id="415" r:id="rId22"/>
    <p:sldId id="474" r:id="rId23"/>
    <p:sldId id="455" r:id="rId24"/>
    <p:sldId id="456" r:id="rId25"/>
    <p:sldId id="447" r:id="rId26"/>
    <p:sldId id="486" r:id="rId27"/>
    <p:sldId id="366" r:id="rId28"/>
    <p:sldId id="491" r:id="rId29"/>
    <p:sldId id="368" r:id="rId30"/>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00FF"/>
    <a:srgbClr val="BADDE1"/>
    <a:srgbClr val="883A3A"/>
    <a:srgbClr val="FF66FF"/>
    <a:srgbClr val="FF99FF"/>
    <a:srgbClr val="FF99CC"/>
    <a:srgbClr val="0070C0"/>
    <a:srgbClr val="FFC000"/>
    <a:srgbClr val="FF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6" autoAdjust="0"/>
    <p:restoredTop sz="91225" autoAdjust="0"/>
  </p:normalViewPr>
  <p:slideViewPr>
    <p:cSldViewPr>
      <p:cViewPr>
        <p:scale>
          <a:sx n="42" d="100"/>
          <a:sy n="42" d="100"/>
        </p:scale>
        <p:origin x="-2094" y="-630"/>
      </p:cViewPr>
      <p:guideLst>
        <p:guide orient="horz" pos="2160"/>
        <p:guide pos="312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60" cy="496332"/>
          </a:xfrm>
          <a:prstGeom prst="rect">
            <a:avLst/>
          </a:prstGeom>
        </p:spPr>
        <p:txBody>
          <a:bodyPr vert="horz" lIns="95563" tIns="47781" rIns="95563" bIns="47781"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50443" y="0"/>
            <a:ext cx="2945660" cy="496332"/>
          </a:xfrm>
          <a:prstGeom prst="rect">
            <a:avLst/>
          </a:prstGeom>
        </p:spPr>
        <p:txBody>
          <a:bodyPr vert="horz" lIns="95563" tIns="47781" rIns="95563" bIns="47781" rtlCol="0"/>
          <a:lstStyle>
            <a:lvl1pPr algn="r">
              <a:defRPr sz="1300"/>
            </a:lvl1pPr>
          </a:lstStyle>
          <a:p>
            <a:fld id="{56713CF5-E1B5-46AD-8226-CDFFBD5760E4}" type="datetimeFigureOut">
              <a:rPr kumimoji="1" lang="ja-JP" altLang="en-US" smtClean="0"/>
              <a:pPr/>
              <a:t>2015/3/5</a:t>
            </a:fld>
            <a:endParaRPr kumimoji="1" lang="ja-JP" altLang="en-US"/>
          </a:p>
        </p:txBody>
      </p:sp>
      <p:sp>
        <p:nvSpPr>
          <p:cNvPr id="4" name="フッター プレースホルダ 3"/>
          <p:cNvSpPr>
            <a:spLocks noGrp="1"/>
          </p:cNvSpPr>
          <p:nvPr>
            <p:ph type="ftr" sz="quarter" idx="2"/>
          </p:nvPr>
        </p:nvSpPr>
        <p:spPr>
          <a:xfrm>
            <a:off x="0" y="9428584"/>
            <a:ext cx="2945660" cy="496332"/>
          </a:xfrm>
          <a:prstGeom prst="rect">
            <a:avLst/>
          </a:prstGeom>
        </p:spPr>
        <p:txBody>
          <a:bodyPr vert="horz" lIns="95563" tIns="47781" rIns="95563" bIns="47781"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50443" y="9428584"/>
            <a:ext cx="2945660" cy="496332"/>
          </a:xfrm>
          <a:prstGeom prst="rect">
            <a:avLst/>
          </a:prstGeom>
        </p:spPr>
        <p:txBody>
          <a:bodyPr vert="horz" lIns="95563" tIns="47781" rIns="95563" bIns="47781" rtlCol="0" anchor="b"/>
          <a:lstStyle>
            <a:lvl1pPr algn="r">
              <a:defRPr sz="1300"/>
            </a:lvl1pPr>
          </a:lstStyle>
          <a:p>
            <a:fld id="{DB20A8D4-010F-4D0F-BB87-EF8D63E7F15B}" type="slidenum">
              <a:rPr kumimoji="1" lang="ja-JP" altLang="en-US" smtClean="0"/>
              <a:pPr/>
              <a:t>&lt;#&gt;</a:t>
            </a:fld>
            <a:endParaRPr kumimoji="1" lang="ja-JP" altLang="en-US"/>
          </a:p>
        </p:txBody>
      </p:sp>
    </p:spTree>
    <p:extLst>
      <p:ext uri="{BB962C8B-B14F-4D97-AF65-F5344CB8AC3E}">
        <p14:creationId xmlns="" xmlns:p14="http://schemas.microsoft.com/office/powerpoint/2010/main" val="423681361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60" cy="496332"/>
          </a:xfrm>
          <a:prstGeom prst="rect">
            <a:avLst/>
          </a:prstGeom>
        </p:spPr>
        <p:txBody>
          <a:bodyPr vert="horz" lIns="95563" tIns="47781" rIns="95563" bIns="47781" rtlCol="0"/>
          <a:lstStyle>
            <a:lvl1pPr algn="l">
              <a:defRPr sz="1300"/>
            </a:lvl1pPr>
          </a:lstStyle>
          <a:p>
            <a:endParaRPr kumimoji="1" lang="ja-JP" altLang="en-US"/>
          </a:p>
        </p:txBody>
      </p:sp>
      <p:sp>
        <p:nvSpPr>
          <p:cNvPr id="3" name="日付プレースホルダ 2"/>
          <p:cNvSpPr>
            <a:spLocks noGrp="1"/>
          </p:cNvSpPr>
          <p:nvPr>
            <p:ph type="dt" idx="1"/>
          </p:nvPr>
        </p:nvSpPr>
        <p:spPr>
          <a:xfrm>
            <a:off x="3850443" y="0"/>
            <a:ext cx="2945660" cy="496332"/>
          </a:xfrm>
          <a:prstGeom prst="rect">
            <a:avLst/>
          </a:prstGeom>
        </p:spPr>
        <p:txBody>
          <a:bodyPr vert="horz" lIns="95563" tIns="47781" rIns="95563" bIns="47781" rtlCol="0"/>
          <a:lstStyle>
            <a:lvl1pPr algn="r">
              <a:defRPr sz="1300"/>
            </a:lvl1pPr>
          </a:lstStyle>
          <a:p>
            <a:fld id="{6AB4D874-89B2-4720-A7E4-7A9800C339CA}" type="datetimeFigureOut">
              <a:rPr kumimoji="1" lang="ja-JP" altLang="en-US" smtClean="0"/>
              <a:pPr/>
              <a:t>2015/3/5</a:t>
            </a:fld>
            <a:endParaRPr kumimoji="1" lang="ja-JP" altLang="en-US"/>
          </a:p>
        </p:txBody>
      </p:sp>
      <p:sp>
        <p:nvSpPr>
          <p:cNvPr id="4" name="スライド イメージ プレースホルダ 3"/>
          <p:cNvSpPr>
            <a:spLocks noGrp="1" noRot="1" noChangeAspect="1"/>
          </p:cNvSpPr>
          <p:nvPr>
            <p:ph type="sldImg" idx="2"/>
          </p:nvPr>
        </p:nvSpPr>
        <p:spPr>
          <a:xfrm>
            <a:off x="712788" y="744538"/>
            <a:ext cx="5372100" cy="3721100"/>
          </a:xfrm>
          <a:prstGeom prst="rect">
            <a:avLst/>
          </a:prstGeom>
          <a:noFill/>
          <a:ln w="12700">
            <a:solidFill>
              <a:prstClr val="black"/>
            </a:solidFill>
          </a:ln>
        </p:spPr>
        <p:txBody>
          <a:bodyPr vert="horz" lIns="95563" tIns="47781" rIns="95563" bIns="47781" rtlCol="0" anchor="ctr"/>
          <a:lstStyle/>
          <a:p>
            <a:endParaRPr lang="ja-JP" altLang="en-US"/>
          </a:p>
        </p:txBody>
      </p:sp>
      <p:sp>
        <p:nvSpPr>
          <p:cNvPr id="5" name="ノート プレースホルダ 4"/>
          <p:cNvSpPr>
            <a:spLocks noGrp="1"/>
          </p:cNvSpPr>
          <p:nvPr>
            <p:ph type="body" sz="quarter" idx="3"/>
          </p:nvPr>
        </p:nvSpPr>
        <p:spPr>
          <a:xfrm>
            <a:off x="679768" y="4715154"/>
            <a:ext cx="5438140" cy="4466987"/>
          </a:xfrm>
          <a:prstGeom prst="rect">
            <a:avLst/>
          </a:prstGeom>
        </p:spPr>
        <p:txBody>
          <a:bodyPr vert="horz" lIns="95563" tIns="47781" rIns="95563" bIns="4778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584"/>
            <a:ext cx="2945660" cy="496332"/>
          </a:xfrm>
          <a:prstGeom prst="rect">
            <a:avLst/>
          </a:prstGeom>
        </p:spPr>
        <p:txBody>
          <a:bodyPr vert="horz" lIns="95563" tIns="47781" rIns="95563" bIns="47781"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0443" y="9428584"/>
            <a:ext cx="2945660" cy="496332"/>
          </a:xfrm>
          <a:prstGeom prst="rect">
            <a:avLst/>
          </a:prstGeom>
        </p:spPr>
        <p:txBody>
          <a:bodyPr vert="horz" lIns="95563" tIns="47781" rIns="95563" bIns="47781" rtlCol="0" anchor="b"/>
          <a:lstStyle>
            <a:lvl1pPr algn="r">
              <a:defRPr sz="1300"/>
            </a:lvl1pPr>
          </a:lstStyle>
          <a:p>
            <a:fld id="{B6DF48A0-9EE2-426A-9C4F-B7E4C6C3D79B}" type="slidenum">
              <a:rPr kumimoji="1" lang="ja-JP" altLang="en-US" smtClean="0"/>
              <a:pPr/>
              <a:t>&lt;#&gt;</a:t>
            </a:fld>
            <a:endParaRPr kumimoji="1" lang="ja-JP" altLang="en-US"/>
          </a:p>
        </p:txBody>
      </p:sp>
    </p:spTree>
    <p:extLst>
      <p:ext uri="{BB962C8B-B14F-4D97-AF65-F5344CB8AC3E}">
        <p14:creationId xmlns="" xmlns:p14="http://schemas.microsoft.com/office/powerpoint/2010/main" val="36880862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2051470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280981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a:p>
        </p:txBody>
      </p:sp>
    </p:spTree>
    <p:extLst>
      <p:ext uri="{BB962C8B-B14F-4D97-AF65-F5344CB8AC3E}">
        <p14:creationId xmlns="" xmlns:p14="http://schemas.microsoft.com/office/powerpoint/2010/main" val="3014936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6848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24291287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a:p>
        </p:txBody>
      </p:sp>
    </p:spTree>
    <p:extLst>
      <p:ext uri="{BB962C8B-B14F-4D97-AF65-F5344CB8AC3E}">
        <p14:creationId xmlns="" xmlns:p14="http://schemas.microsoft.com/office/powerpoint/2010/main" val="3014936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3696035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449651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2935026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a:p>
        </p:txBody>
      </p:sp>
    </p:spTree>
    <p:extLst>
      <p:ext uri="{BB962C8B-B14F-4D97-AF65-F5344CB8AC3E}">
        <p14:creationId xmlns="" xmlns:p14="http://schemas.microsoft.com/office/powerpoint/2010/main" val="3014936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B6DF48A0-9EE2-426A-9C4F-B7E4C6C3D79B}" type="slidenum">
              <a:rPr kumimoji="1" lang="ja-JP" altLang="en-US" smtClean="0"/>
              <a:pPr/>
              <a:t>20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a:p>
        </p:txBody>
      </p:sp>
    </p:spTree>
    <p:extLst>
      <p:ext uri="{BB962C8B-B14F-4D97-AF65-F5344CB8AC3E}">
        <p14:creationId xmlns="" xmlns:p14="http://schemas.microsoft.com/office/powerpoint/2010/main" val="30149369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a:p>
        </p:txBody>
      </p:sp>
    </p:spTree>
    <p:extLst>
      <p:ext uri="{BB962C8B-B14F-4D97-AF65-F5344CB8AC3E}">
        <p14:creationId xmlns="" xmlns:p14="http://schemas.microsoft.com/office/powerpoint/2010/main" val="30149369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22202998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a:p>
        </p:txBody>
      </p:sp>
    </p:spTree>
    <p:extLst>
      <p:ext uri="{BB962C8B-B14F-4D97-AF65-F5344CB8AC3E}">
        <p14:creationId xmlns="" xmlns:p14="http://schemas.microsoft.com/office/powerpoint/2010/main" val="3014936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2064457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533170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176785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3244117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 xmlns:p14="http://schemas.microsoft.com/office/powerpoint/2010/main" val="3801132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72100" cy="3721100"/>
          </a:xfrm>
        </p:spPr>
      </p:sp>
      <p:sp>
        <p:nvSpPr>
          <p:cNvPr id="3" name="ノート プレースホルダ 2"/>
          <p:cNvSpPr>
            <a:spLocks noGrp="1"/>
          </p:cNvSpPr>
          <p:nvPr>
            <p:ph type="body" idx="1"/>
          </p:nvPr>
        </p:nvSpPr>
        <p:spPr/>
        <p:txBody>
          <a:bodyPr>
            <a:normAutofit/>
          </a:bodyPr>
          <a:lstStyle/>
          <a:p>
            <a:endParaRPr kumimoji="1" lang="ja-JP" altLang="en-US"/>
          </a:p>
        </p:txBody>
      </p:sp>
    </p:spTree>
    <p:extLst>
      <p:ext uri="{BB962C8B-B14F-4D97-AF65-F5344CB8AC3E}">
        <p14:creationId xmlns="" xmlns:p14="http://schemas.microsoft.com/office/powerpoint/2010/main" val="3014936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71727" y="3573464"/>
            <a:ext cx="9362546" cy="71437"/>
          </a:xfrm>
          <a:prstGeom prst="rect">
            <a:avLst/>
          </a:prstGeom>
          <a:solidFill>
            <a:srgbClr val="883A3A"/>
          </a:solidFill>
          <a:ln w="9525" algn="ctr">
            <a:noFill/>
            <a:miter lim="800000"/>
            <a:headEnd/>
            <a:tailEnd/>
          </a:ln>
          <a:effectLst/>
        </p:spPr>
        <p:txBody>
          <a:bodyPr wrap="none" anchor="ctr"/>
          <a:lstStyle/>
          <a:p>
            <a:endParaRPr lang="ja-JP" altLang="en-US"/>
          </a:p>
        </p:txBody>
      </p:sp>
      <p:sp>
        <p:nvSpPr>
          <p:cNvPr id="3076" name="Rectangle 4"/>
          <p:cNvSpPr>
            <a:spLocks noChangeArrowheads="1"/>
          </p:cNvSpPr>
          <p:nvPr/>
        </p:nvSpPr>
        <p:spPr bwMode="auto">
          <a:xfrm>
            <a:off x="8970433" y="6741944"/>
            <a:ext cx="935567" cy="71437"/>
          </a:xfrm>
          <a:prstGeom prst="rect">
            <a:avLst/>
          </a:prstGeom>
          <a:solidFill>
            <a:srgbClr val="FFCCCC"/>
          </a:solidFill>
          <a:ln w="9525">
            <a:noFill/>
            <a:miter lim="800000"/>
            <a:headEnd/>
            <a:tailEnd/>
          </a:ln>
          <a:effectLst/>
        </p:spPr>
        <p:txBody>
          <a:bodyPr wrap="none" anchor="ctr"/>
          <a:lstStyle/>
          <a:p>
            <a:endParaRPr lang="ja-JP" altLang="en-US"/>
          </a:p>
        </p:txBody>
      </p:sp>
      <p:sp>
        <p:nvSpPr>
          <p:cNvPr id="3077" name="Rectangle 5"/>
          <p:cNvSpPr>
            <a:spLocks noGrp="1" noChangeArrowheads="1"/>
          </p:cNvSpPr>
          <p:nvPr>
            <p:ph type="ctrTitle"/>
          </p:nvPr>
        </p:nvSpPr>
        <p:spPr>
          <a:xfrm>
            <a:off x="742950" y="2130430"/>
            <a:ext cx="8420100" cy="1470025"/>
          </a:xfrm>
        </p:spPr>
        <p:txBody>
          <a:bodyPr/>
          <a:lstStyle>
            <a:lvl1pPr>
              <a:defRPr/>
            </a:lvl1pPr>
          </a:lstStyle>
          <a:p>
            <a:r>
              <a:rPr lang="ja-JP" altLang="en-US" smtClean="0"/>
              <a:t>マスタ タイトルの書式設定</a:t>
            </a:r>
            <a:endParaRPr lang="ja-JP" altLang="en-US"/>
          </a:p>
        </p:txBody>
      </p:sp>
      <p:sp>
        <p:nvSpPr>
          <p:cNvPr id="3078" name="Rectangle 6"/>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9" name="Rectangle 7"/>
          <p:cNvSpPr>
            <a:spLocks noGrp="1" noChangeArrowheads="1"/>
          </p:cNvSpPr>
          <p:nvPr>
            <p:ph type="dt" sz="half" idx="2"/>
          </p:nvPr>
        </p:nvSpPr>
        <p:spPr/>
        <p:txBody>
          <a:bodyPr/>
          <a:lstStyle>
            <a:lvl1pPr>
              <a:defRPr/>
            </a:lvl1pPr>
          </a:lstStyle>
          <a:p>
            <a:fld id="{C5073D1E-532F-47A3-855D-6520FAB13FB5}" type="datetime1">
              <a:rPr kumimoji="1" lang="ja-JP" altLang="en-US" smtClean="0"/>
              <a:pPr/>
              <a:t>2015/3/5</a:t>
            </a:fld>
            <a:endParaRPr kumimoji="1" lang="ja-JP" altLang="en-US"/>
          </a:p>
        </p:txBody>
      </p:sp>
      <p:sp>
        <p:nvSpPr>
          <p:cNvPr id="3080" name="Rectangle 8"/>
          <p:cNvSpPr>
            <a:spLocks noGrp="1" noChangeArrowheads="1"/>
          </p:cNvSpPr>
          <p:nvPr>
            <p:ph type="ftr" sz="quarter" idx="3"/>
          </p:nvPr>
        </p:nvSpPr>
        <p:spPr/>
        <p:txBody>
          <a:bodyPr/>
          <a:lstStyle>
            <a:lvl1pPr>
              <a:defRPr/>
            </a:lvl1pPr>
          </a:lstStyle>
          <a:p>
            <a:endParaRPr kumimoji="1" lang="ja-JP" altLang="en-US"/>
          </a:p>
        </p:txBody>
      </p:sp>
      <p:sp>
        <p:nvSpPr>
          <p:cNvPr id="3081" name="Rectangle 9"/>
          <p:cNvSpPr>
            <a:spLocks noGrp="1" noChangeArrowheads="1"/>
          </p:cNvSpPr>
          <p:nvPr>
            <p:ph type="sldNum" sz="quarter" idx="4"/>
          </p:nvPr>
        </p:nvSpPr>
        <p:spPr>
          <a:xfrm>
            <a:off x="7478137" y="6481142"/>
            <a:ext cx="2311400" cy="476250"/>
          </a:xfrm>
        </p:spPr>
        <p:txBody>
          <a:bodyPr/>
          <a:lstStyle>
            <a:lvl1pPr>
              <a:defRPr/>
            </a:lvl1pPr>
          </a:lstStyle>
          <a:p>
            <a:fld id="{AE0384A8-7AD4-4D7E-A08E-A8FCD691ADD0}" type="slidenum">
              <a:rPr kumimoji="1" lang="ja-JP" altLang="en-US" smtClean="0"/>
              <a:pPr/>
              <a:t>&lt;#&gt;</a:t>
            </a:fld>
            <a:endParaRPr kumimoji="1" lang="ja-JP" altLang="en-US"/>
          </a:p>
        </p:txBody>
      </p:sp>
      <p:sp>
        <p:nvSpPr>
          <p:cNvPr id="3082" name="Rectangle 10"/>
          <p:cNvSpPr>
            <a:spLocks noChangeArrowheads="1"/>
          </p:cNvSpPr>
          <p:nvPr/>
        </p:nvSpPr>
        <p:spPr bwMode="auto">
          <a:xfrm>
            <a:off x="9634276" y="115888"/>
            <a:ext cx="154781" cy="144462"/>
          </a:xfrm>
          <a:prstGeom prst="rect">
            <a:avLst/>
          </a:prstGeom>
          <a:solidFill>
            <a:srgbClr val="FFCCCC"/>
          </a:solidFill>
          <a:ln w="9525">
            <a:noFill/>
            <a:miter lim="800000"/>
            <a:headEnd/>
            <a:tailEnd/>
          </a:ln>
          <a:effectLst/>
        </p:spPr>
        <p:txBody>
          <a:bodyPr wrap="none" anchor="ctr"/>
          <a:lstStyle/>
          <a:p>
            <a:endParaRPr lang="ja-JP" altLang="en-US"/>
          </a:p>
        </p:txBody>
      </p:sp>
      <p:sp>
        <p:nvSpPr>
          <p:cNvPr id="3083" name="Rectangle 11"/>
          <p:cNvSpPr>
            <a:spLocks noChangeArrowheads="1"/>
          </p:cNvSpPr>
          <p:nvPr/>
        </p:nvSpPr>
        <p:spPr bwMode="auto">
          <a:xfrm>
            <a:off x="9453698" y="115888"/>
            <a:ext cx="154781" cy="144462"/>
          </a:xfrm>
          <a:prstGeom prst="rect">
            <a:avLst/>
          </a:prstGeom>
          <a:solidFill>
            <a:srgbClr val="FFCCCC"/>
          </a:solidFill>
          <a:ln w="9525">
            <a:noFill/>
            <a:miter lim="800000"/>
            <a:headEnd/>
            <a:tailEnd/>
          </a:ln>
          <a:effectLst/>
        </p:spPr>
        <p:txBody>
          <a:bodyPr wrap="none" anchor="ctr"/>
          <a:lstStyle/>
          <a:p>
            <a:endParaRPr lang="ja-JP" altLang="en-US"/>
          </a:p>
        </p:txBody>
      </p:sp>
      <p:sp>
        <p:nvSpPr>
          <p:cNvPr id="3084" name="Rectangle 12"/>
          <p:cNvSpPr>
            <a:spLocks noChangeArrowheads="1"/>
          </p:cNvSpPr>
          <p:nvPr/>
        </p:nvSpPr>
        <p:spPr bwMode="auto">
          <a:xfrm>
            <a:off x="9634276" y="280988"/>
            <a:ext cx="154781" cy="144462"/>
          </a:xfrm>
          <a:prstGeom prst="rect">
            <a:avLst/>
          </a:prstGeom>
          <a:solidFill>
            <a:srgbClr val="FFCCCC"/>
          </a:solidFill>
          <a:ln w="9525">
            <a:noFill/>
            <a:miter lim="800000"/>
            <a:headEnd/>
            <a:tailEnd/>
          </a:ln>
          <a:effectLst/>
        </p:spPr>
        <p:txBody>
          <a:bodyPr wrap="none" anchor="ctr"/>
          <a:lstStyle/>
          <a:p>
            <a:endParaRPr lang="ja-JP" altLang="en-US"/>
          </a:p>
        </p:txBody>
      </p:sp>
      <p:grpSp>
        <p:nvGrpSpPr>
          <p:cNvPr id="2" name="Group 13"/>
          <p:cNvGrpSpPr>
            <a:grpSpLocks/>
          </p:cNvGrpSpPr>
          <p:nvPr/>
        </p:nvGrpSpPr>
        <p:grpSpPr bwMode="auto">
          <a:xfrm rot="-10800000">
            <a:off x="92869" y="6465888"/>
            <a:ext cx="335360" cy="309562"/>
            <a:chOff x="113" y="4020"/>
            <a:chExt cx="195" cy="195"/>
          </a:xfrm>
        </p:grpSpPr>
        <p:sp>
          <p:nvSpPr>
            <p:cNvPr id="3086" name="Rectangle 14"/>
            <p:cNvSpPr>
              <a:spLocks noChangeArrowheads="1"/>
            </p:cNvSpPr>
            <p:nvPr userDrawn="1"/>
          </p:nvSpPr>
          <p:spPr bwMode="auto">
            <a:xfrm>
              <a:off x="218" y="4020"/>
              <a:ext cx="90" cy="91"/>
            </a:xfrm>
            <a:prstGeom prst="rect">
              <a:avLst/>
            </a:prstGeom>
            <a:solidFill>
              <a:srgbClr val="FFCCCC"/>
            </a:solidFill>
            <a:ln w="9525">
              <a:noFill/>
              <a:miter lim="800000"/>
              <a:headEnd/>
              <a:tailEnd/>
            </a:ln>
            <a:effectLst/>
          </p:spPr>
          <p:txBody>
            <a:bodyPr wrap="none" anchor="ctr"/>
            <a:lstStyle/>
            <a:p>
              <a:endParaRPr lang="ja-JP" altLang="en-US"/>
            </a:p>
          </p:txBody>
        </p:sp>
        <p:sp>
          <p:nvSpPr>
            <p:cNvPr id="3087" name="Rectangle 15"/>
            <p:cNvSpPr>
              <a:spLocks noChangeArrowheads="1"/>
            </p:cNvSpPr>
            <p:nvPr userDrawn="1"/>
          </p:nvSpPr>
          <p:spPr bwMode="auto">
            <a:xfrm>
              <a:off x="113" y="4020"/>
              <a:ext cx="90" cy="91"/>
            </a:xfrm>
            <a:prstGeom prst="rect">
              <a:avLst/>
            </a:prstGeom>
            <a:solidFill>
              <a:srgbClr val="FFCCCC"/>
            </a:solidFill>
            <a:ln w="9525">
              <a:noFill/>
              <a:miter lim="800000"/>
              <a:headEnd/>
              <a:tailEnd/>
            </a:ln>
            <a:effectLst/>
          </p:spPr>
          <p:txBody>
            <a:bodyPr wrap="none" anchor="ctr"/>
            <a:lstStyle/>
            <a:p>
              <a:endParaRPr lang="ja-JP" altLang="en-US"/>
            </a:p>
          </p:txBody>
        </p:sp>
        <p:sp>
          <p:nvSpPr>
            <p:cNvPr id="3088" name="Rectangle 16"/>
            <p:cNvSpPr>
              <a:spLocks noChangeArrowheads="1"/>
            </p:cNvSpPr>
            <p:nvPr userDrawn="1"/>
          </p:nvSpPr>
          <p:spPr bwMode="auto">
            <a:xfrm>
              <a:off x="218" y="4124"/>
              <a:ext cx="90" cy="91"/>
            </a:xfrm>
            <a:prstGeom prst="rect">
              <a:avLst/>
            </a:prstGeom>
            <a:solidFill>
              <a:srgbClr val="FFCCCC"/>
            </a:solidFill>
            <a:ln w="9525">
              <a:noFill/>
              <a:miter lim="800000"/>
              <a:headEnd/>
              <a:tailEnd/>
            </a:ln>
            <a:effectLst/>
          </p:spPr>
          <p:txBody>
            <a:bodyPr wrap="none" anchor="ctr"/>
            <a:lstStyle/>
            <a:p>
              <a:endParaRPr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F568E8ED-53FC-42CA-8EE7-A53C131F86D7}" type="datetime1">
              <a:rPr kumimoji="1" lang="ja-JP" altLang="en-US" smtClean="0"/>
              <a:pPr/>
              <a:t>2015/3/5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0531F273-1B92-466E-BCFD-38A9417622FB}" type="datetime1">
              <a:rPr kumimoji="1" lang="ja-JP" altLang="en-US" smtClean="0"/>
              <a:pPr/>
              <a:t>2015/3/5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827013C-DBB3-44CB-A1E3-6F5F8BF3F041}" type="datetime1">
              <a:rPr kumimoji="1" lang="ja-JP" altLang="en-US" smtClean="0"/>
              <a:pPr/>
              <a:t>2015/3/5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7556146" y="6481142"/>
            <a:ext cx="2311400" cy="476250"/>
          </a:xfrm>
        </p:spPr>
        <p:txBody>
          <a:bodyPr/>
          <a:lstStyle>
            <a:lvl1pPr>
              <a:defRPr/>
            </a:lvl1pPr>
          </a:lstStyle>
          <a:p>
            <a:fld id="{AE0384A8-7AD4-4D7E-A08E-A8FCD691ADD0}" type="slidenum">
              <a:rPr kumimoji="1" lang="ja-JP" altLang="en-US" smtClean="0"/>
              <a:pPr/>
              <a:t>&lt;#&gt;</a:t>
            </a:fld>
            <a:endParaRPr kumimoji="1" lang="ja-JP" altLang="en-US" dirty="0"/>
          </a:p>
        </p:txBody>
      </p:sp>
      <p:sp>
        <p:nvSpPr>
          <p:cNvPr id="7" name="正方形/長方形 6"/>
          <p:cNvSpPr/>
          <p:nvPr userDrawn="1"/>
        </p:nvSpPr>
        <p:spPr>
          <a:xfrm>
            <a:off x="416496" y="764704"/>
            <a:ext cx="172819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F810709E-5B59-44EB-B0E3-952E736C29CD}" type="datetime1">
              <a:rPr kumimoji="1" lang="ja-JP" altLang="en-US" smtClean="0"/>
              <a:pPr/>
              <a:t>2015/3/5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18DE1DA9-C090-49E2-9B05-1528F0D91AEE}" type="datetime1">
              <a:rPr kumimoji="1" lang="ja-JP" altLang="en-US" smtClean="0"/>
              <a:pPr/>
              <a:t>2015/3/5</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F5DA5064-F84D-4232-967D-85A7960565FF}" type="datetime1">
              <a:rPr kumimoji="1" lang="ja-JP" altLang="en-US" smtClean="0"/>
              <a:pPr/>
              <a:t>2015/3/5</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418631D1-FFD1-46F9-8392-164F6D278E70}" type="datetime1">
              <a:rPr kumimoji="1" lang="ja-JP" altLang="en-US" smtClean="0"/>
              <a:pPr/>
              <a:t>2015/3/5</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B07AD61A-DC39-4F0B-8B25-1FD2FF7B6663}" type="datetime1">
              <a:rPr kumimoji="1" lang="ja-JP" altLang="en-US" smtClean="0"/>
              <a:pPr/>
              <a:t>2015/3/5</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565D7BC5-2715-48FF-A894-2D975217C573}" type="datetime1">
              <a:rPr kumimoji="1" lang="ja-JP" altLang="en-US" smtClean="0"/>
              <a:pPr/>
              <a:t>2015/3/5</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635B67D9-4880-46E5-8642-726F30711B25}" type="datetime1">
              <a:rPr kumimoji="1" lang="ja-JP" altLang="en-US" smtClean="0"/>
              <a:pPr/>
              <a:t>2015/3/5</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AE0384A8-7AD4-4D7E-A08E-A8FCD691ADD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271727" y="981076"/>
            <a:ext cx="9362546" cy="71437"/>
          </a:xfrm>
          <a:prstGeom prst="rect">
            <a:avLst/>
          </a:prstGeom>
          <a:solidFill>
            <a:srgbClr val="883A3A"/>
          </a:solidFill>
          <a:ln w="9525">
            <a:noFill/>
            <a:miter lim="800000"/>
            <a:headEnd/>
            <a:tailEnd/>
          </a:ln>
          <a:effectLst/>
        </p:spPr>
        <p:txBody>
          <a:bodyPr wrap="none" anchor="ctr"/>
          <a:lstStyle/>
          <a:p>
            <a:endParaRPr lang="ja-JP" altLang="en-US"/>
          </a:p>
        </p:txBody>
      </p:sp>
      <p:sp>
        <p:nvSpPr>
          <p:cNvPr id="1034" name="Rectangle 10"/>
          <p:cNvSpPr>
            <a:spLocks noChangeArrowheads="1"/>
          </p:cNvSpPr>
          <p:nvPr/>
        </p:nvSpPr>
        <p:spPr bwMode="auto">
          <a:xfrm>
            <a:off x="507342" y="836713"/>
            <a:ext cx="1480740" cy="144463"/>
          </a:xfrm>
          <a:prstGeom prst="rect">
            <a:avLst/>
          </a:prstGeom>
          <a:solidFill>
            <a:srgbClr val="FF7C80"/>
          </a:solidFill>
          <a:ln w="9525">
            <a:noFill/>
            <a:miter lim="800000"/>
            <a:headEnd/>
            <a:tailEnd/>
          </a:ln>
          <a:effectLst/>
        </p:spPr>
        <p:txBody>
          <a:bodyPr wrap="none" anchor="ctr"/>
          <a:lstStyle/>
          <a:p>
            <a:endParaRPr lang="ja-JP" altLang="en-US"/>
          </a:p>
        </p:txBody>
      </p:sp>
      <p:sp>
        <p:nvSpPr>
          <p:cNvPr id="1042" name="Rectangle 18"/>
          <p:cNvSpPr>
            <a:spLocks noChangeArrowheads="1"/>
          </p:cNvSpPr>
          <p:nvPr/>
        </p:nvSpPr>
        <p:spPr bwMode="auto">
          <a:xfrm>
            <a:off x="8970433" y="6741944"/>
            <a:ext cx="935567" cy="71437"/>
          </a:xfrm>
          <a:prstGeom prst="rect">
            <a:avLst/>
          </a:prstGeom>
          <a:solidFill>
            <a:srgbClr val="FFCCCC"/>
          </a:solidFill>
          <a:ln w="9525">
            <a:noFill/>
            <a:miter lim="800000"/>
            <a:headEnd/>
            <a:tailEnd/>
          </a:ln>
          <a:effectLst/>
        </p:spPr>
        <p:txBody>
          <a:bodyPr wrap="none" anchor="ctr"/>
          <a:lstStyle/>
          <a:p>
            <a:endParaRPr lang="ja-JP" altLang="en-US"/>
          </a:p>
        </p:txBody>
      </p:sp>
      <p:sp>
        <p:nvSpPr>
          <p:cNvPr id="1026"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5"/>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C7A0A0E6-A916-4275-BE25-11778B4969E0}" type="datetime1">
              <a:rPr kumimoji="1" lang="ja-JP" altLang="en-US" smtClean="0"/>
              <a:pPr/>
              <a:t>2015/3/5</a:t>
            </a:fld>
            <a:endParaRPr kumimoji="1" lang="ja-JP" altLang="en-US"/>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7527286" y="6481142"/>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E0384A8-7AD4-4D7E-A08E-A8FCD691ADD0}" type="slidenum">
              <a:rPr kumimoji="1" lang="ja-JP" altLang="en-US" smtClean="0"/>
              <a:pPr/>
              <a:t>&lt;#&gt;</a:t>
            </a:fld>
            <a:endParaRPr kumimoji="1" lang="ja-JP" altLang="en-US"/>
          </a:p>
        </p:txBody>
      </p:sp>
      <p:sp>
        <p:nvSpPr>
          <p:cNvPr id="1035" name="Rectangle 11"/>
          <p:cNvSpPr>
            <a:spLocks noChangeArrowheads="1"/>
          </p:cNvSpPr>
          <p:nvPr/>
        </p:nvSpPr>
        <p:spPr bwMode="auto">
          <a:xfrm>
            <a:off x="9634276" y="115888"/>
            <a:ext cx="154781" cy="144462"/>
          </a:xfrm>
          <a:prstGeom prst="rect">
            <a:avLst/>
          </a:prstGeom>
          <a:solidFill>
            <a:srgbClr val="FFCCCC"/>
          </a:solidFill>
          <a:ln w="9525">
            <a:noFill/>
            <a:miter lim="800000"/>
            <a:headEnd/>
            <a:tailEnd/>
          </a:ln>
          <a:effectLst/>
        </p:spPr>
        <p:txBody>
          <a:bodyPr wrap="none" anchor="ctr"/>
          <a:lstStyle/>
          <a:p>
            <a:endParaRPr lang="ja-JP" altLang="en-US"/>
          </a:p>
        </p:txBody>
      </p:sp>
      <p:sp>
        <p:nvSpPr>
          <p:cNvPr id="1036" name="Rectangle 12"/>
          <p:cNvSpPr>
            <a:spLocks noChangeArrowheads="1"/>
          </p:cNvSpPr>
          <p:nvPr/>
        </p:nvSpPr>
        <p:spPr bwMode="auto">
          <a:xfrm>
            <a:off x="9453698" y="115888"/>
            <a:ext cx="154781" cy="144462"/>
          </a:xfrm>
          <a:prstGeom prst="rect">
            <a:avLst/>
          </a:prstGeom>
          <a:solidFill>
            <a:srgbClr val="FFCCCC"/>
          </a:solidFill>
          <a:ln w="9525">
            <a:noFill/>
            <a:miter lim="800000"/>
            <a:headEnd/>
            <a:tailEnd/>
          </a:ln>
          <a:effectLst/>
        </p:spPr>
        <p:txBody>
          <a:bodyPr wrap="none" anchor="ctr"/>
          <a:lstStyle/>
          <a:p>
            <a:endParaRPr lang="ja-JP" altLang="en-US"/>
          </a:p>
        </p:txBody>
      </p:sp>
      <p:sp>
        <p:nvSpPr>
          <p:cNvPr id="1037" name="Rectangle 13"/>
          <p:cNvSpPr>
            <a:spLocks noChangeArrowheads="1"/>
          </p:cNvSpPr>
          <p:nvPr/>
        </p:nvSpPr>
        <p:spPr bwMode="auto">
          <a:xfrm>
            <a:off x="9634276" y="280988"/>
            <a:ext cx="154781" cy="144462"/>
          </a:xfrm>
          <a:prstGeom prst="rect">
            <a:avLst/>
          </a:prstGeom>
          <a:solidFill>
            <a:srgbClr val="FFCCCC"/>
          </a:solidFill>
          <a:ln w="9525">
            <a:noFill/>
            <a:miter lim="800000"/>
            <a:headEnd/>
            <a:tailEnd/>
          </a:ln>
          <a:effectLst/>
        </p:spPr>
        <p:txBody>
          <a:bodyPr wrap="none" anchor="ctr"/>
          <a:lstStyle/>
          <a:p>
            <a:endParaRPr lang="ja-JP" altLang="en-US"/>
          </a:p>
        </p:txBody>
      </p:sp>
      <p:grpSp>
        <p:nvGrpSpPr>
          <p:cNvPr id="2" name="Group 17"/>
          <p:cNvGrpSpPr>
            <a:grpSpLocks/>
          </p:cNvGrpSpPr>
          <p:nvPr/>
        </p:nvGrpSpPr>
        <p:grpSpPr bwMode="auto">
          <a:xfrm rot="-10800000">
            <a:off x="92869" y="6465888"/>
            <a:ext cx="335360" cy="309562"/>
            <a:chOff x="113" y="4020"/>
            <a:chExt cx="195" cy="195"/>
          </a:xfrm>
        </p:grpSpPr>
        <p:sp>
          <p:nvSpPr>
            <p:cNvPr id="1038" name="Rectangle 14"/>
            <p:cNvSpPr>
              <a:spLocks noChangeArrowheads="1"/>
            </p:cNvSpPr>
            <p:nvPr userDrawn="1"/>
          </p:nvSpPr>
          <p:spPr bwMode="auto">
            <a:xfrm>
              <a:off x="218" y="4020"/>
              <a:ext cx="90" cy="91"/>
            </a:xfrm>
            <a:prstGeom prst="rect">
              <a:avLst/>
            </a:prstGeom>
            <a:solidFill>
              <a:srgbClr val="FFCCCC"/>
            </a:solidFill>
            <a:ln w="9525">
              <a:noFill/>
              <a:miter lim="800000"/>
              <a:headEnd/>
              <a:tailEnd/>
            </a:ln>
            <a:effectLst/>
          </p:spPr>
          <p:txBody>
            <a:bodyPr wrap="none" anchor="ctr"/>
            <a:lstStyle/>
            <a:p>
              <a:endParaRPr lang="ja-JP" altLang="en-US"/>
            </a:p>
          </p:txBody>
        </p:sp>
        <p:sp>
          <p:nvSpPr>
            <p:cNvPr id="1039" name="Rectangle 15"/>
            <p:cNvSpPr>
              <a:spLocks noChangeArrowheads="1"/>
            </p:cNvSpPr>
            <p:nvPr userDrawn="1"/>
          </p:nvSpPr>
          <p:spPr bwMode="auto">
            <a:xfrm>
              <a:off x="113" y="4020"/>
              <a:ext cx="90" cy="91"/>
            </a:xfrm>
            <a:prstGeom prst="rect">
              <a:avLst/>
            </a:prstGeom>
            <a:solidFill>
              <a:srgbClr val="FFCCCC"/>
            </a:solidFill>
            <a:ln w="9525">
              <a:noFill/>
              <a:miter lim="800000"/>
              <a:headEnd/>
              <a:tailEnd/>
            </a:ln>
            <a:effectLst/>
          </p:spPr>
          <p:txBody>
            <a:bodyPr wrap="none" anchor="ctr"/>
            <a:lstStyle/>
            <a:p>
              <a:endParaRPr lang="ja-JP" altLang="en-US"/>
            </a:p>
          </p:txBody>
        </p:sp>
        <p:sp>
          <p:nvSpPr>
            <p:cNvPr id="1040" name="Rectangle 16"/>
            <p:cNvSpPr>
              <a:spLocks noChangeArrowheads="1"/>
            </p:cNvSpPr>
            <p:nvPr userDrawn="1"/>
          </p:nvSpPr>
          <p:spPr bwMode="auto">
            <a:xfrm>
              <a:off x="218" y="4124"/>
              <a:ext cx="90" cy="91"/>
            </a:xfrm>
            <a:prstGeom prst="rect">
              <a:avLst/>
            </a:prstGeom>
            <a:solidFill>
              <a:srgbClr val="FFCCCC"/>
            </a:solidFill>
            <a:ln w="9525">
              <a:noFill/>
              <a:miter lim="800000"/>
              <a:headEnd/>
              <a:tailEnd/>
            </a:ln>
            <a:effectLst/>
          </p:spPr>
          <p:txBody>
            <a:bodyPr wrap="none" anchor="ctr"/>
            <a:lstStyle/>
            <a:p>
              <a:endParaRPr lang="ja-JP" alt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charset="0"/>
          <a:ea typeface="ＭＳ Ｐゴシック" charset="-128"/>
        </a:defRPr>
      </a:lvl2pPr>
      <a:lvl3pPr algn="ctr" rtl="0" eaLnBrk="1" fontAlgn="base" hangingPunct="1">
        <a:spcBef>
          <a:spcPct val="0"/>
        </a:spcBef>
        <a:spcAft>
          <a:spcPct val="0"/>
        </a:spcAft>
        <a:defRPr kumimoji="1" sz="4400">
          <a:solidFill>
            <a:schemeClr val="tx2"/>
          </a:solidFill>
          <a:latin typeface="Arial" charset="0"/>
          <a:ea typeface="ＭＳ Ｐゴシック" charset="-128"/>
        </a:defRPr>
      </a:lvl3pPr>
      <a:lvl4pPr algn="ctr" rtl="0" eaLnBrk="1" fontAlgn="base" hangingPunct="1">
        <a:spcBef>
          <a:spcPct val="0"/>
        </a:spcBef>
        <a:spcAft>
          <a:spcPct val="0"/>
        </a:spcAft>
        <a:defRPr kumimoji="1" sz="4400">
          <a:solidFill>
            <a:schemeClr val="tx2"/>
          </a:solidFill>
          <a:latin typeface="Arial" charset="0"/>
          <a:ea typeface="ＭＳ Ｐゴシック" charset="-128"/>
        </a:defRPr>
      </a:lvl4pPr>
      <a:lvl5pPr algn="ctr" rtl="0" eaLnBrk="1" fontAlgn="base" hangingPunct="1">
        <a:spcBef>
          <a:spcPct val="0"/>
        </a:spcBef>
        <a:spcAft>
          <a:spcPct val="0"/>
        </a:spcAft>
        <a:defRPr kumimoji="1" sz="4400">
          <a:solidFill>
            <a:schemeClr val="tx2"/>
          </a:solidFill>
          <a:latin typeface="Arial"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1" fontAlgn="base" hangingPunct="1">
        <a:spcBef>
          <a:spcPct val="20000"/>
        </a:spcBef>
        <a:spcAft>
          <a:spcPct val="0"/>
        </a:spcAft>
        <a:buClr>
          <a:srgbClr val="883A3A"/>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883A3A"/>
        </a:buClr>
        <a:buFont typeface="Arial" charset="0"/>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883A3A"/>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883A3A"/>
        </a:buClr>
        <a:buFont typeface="Arial" charset="0"/>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883A3A"/>
        </a:buClr>
        <a:buFont typeface="Arial" charset="0"/>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883A3A"/>
        </a:buClr>
        <a:buFont typeface="Arial" charset="0"/>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883A3A"/>
        </a:buClr>
        <a:buFont typeface="Arial" charset="0"/>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883A3A"/>
        </a:buClr>
        <a:buFont typeface="Arial" charset="0"/>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883A3A"/>
        </a:buClr>
        <a:buFont typeface="Arial"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13.emf"/><Relationship Id="rId7" Type="http://schemas.openxmlformats.org/officeDocument/2006/relationships/image" Target="../media/image8.w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 Id="rId9" Type="http://schemas.openxmlformats.org/officeDocument/2006/relationships/image" Target="../media/image9.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8.wm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7.emf"/><Relationship Id="rId5" Type="http://schemas.openxmlformats.org/officeDocument/2006/relationships/image" Target="../media/image9.emf"/><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3" Type="http://schemas.openxmlformats.org/officeDocument/2006/relationships/image" Target="../media/image18.wmf"/><Relationship Id="rId7" Type="http://schemas.openxmlformats.org/officeDocument/2006/relationships/image" Target="../media/image9.em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8.wmf"/><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24.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4.emf"/><Relationship Id="rId4" Type="http://schemas.openxmlformats.org/officeDocument/2006/relationships/image" Target="../media/image23.emf"/></Relationships>
</file>

<file path=ppt/slides/_rels/slide25.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1.emf"/><Relationship Id="rId7" Type="http://schemas.openxmlformats.org/officeDocument/2006/relationships/image" Target="../media/image29.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8.png"/><Relationship Id="rId11" Type="http://schemas.openxmlformats.org/officeDocument/2006/relationships/image" Target="../media/image33.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772816"/>
            <a:ext cx="9906000" cy="1894362"/>
          </a:xfrm>
        </p:spPr>
        <p:txBody>
          <a:bodyPr>
            <a:normAutofit/>
          </a:bodyPr>
          <a:lstStyle/>
          <a:p>
            <a:pPr>
              <a:lnSpc>
                <a:spcPct val="150000"/>
              </a:lnSpc>
            </a:pPr>
            <a:r>
              <a:rPr lang="ja-JP" altLang="en-US" sz="3800" b="1" dirty="0" smtClean="0"/>
              <a:t>多チャンネル分光を用いた</a:t>
            </a:r>
            <a:r>
              <a:rPr lang="en-US" altLang="ja-JP" sz="3800" b="1" dirty="0" smtClean="0"/>
              <a:t/>
            </a:r>
            <a:br>
              <a:rPr lang="en-US" altLang="ja-JP" sz="3800" b="1" dirty="0" smtClean="0"/>
            </a:br>
            <a:r>
              <a:rPr lang="ja-JP" altLang="en-US" sz="3800" b="1" dirty="0" smtClean="0"/>
              <a:t>プラズマ発光トモグラフィ計測システムの開発</a:t>
            </a:r>
            <a:endParaRPr kumimoji="1" lang="ja-JP" altLang="en-US" sz="3800" dirty="0">
              <a:latin typeface="ＭＳ ゴシック" pitchFamily="49" charset="-128"/>
              <a:ea typeface="ＭＳ ゴシック" pitchFamily="49" charset="-128"/>
            </a:endParaRPr>
          </a:p>
        </p:txBody>
      </p:sp>
      <p:sp>
        <p:nvSpPr>
          <p:cNvPr id="4" name="正方形/長方形 3"/>
          <p:cNvSpPr/>
          <p:nvPr/>
        </p:nvSpPr>
        <p:spPr>
          <a:xfrm>
            <a:off x="416496" y="4149080"/>
            <a:ext cx="9289032" cy="1569660"/>
          </a:xfrm>
          <a:prstGeom prst="rect">
            <a:avLst/>
          </a:prstGeom>
        </p:spPr>
        <p:txBody>
          <a:bodyPr wrap="square">
            <a:spAutoFit/>
          </a:bodyPr>
          <a:lstStyle/>
          <a:p>
            <a:r>
              <a:rPr lang="ja-JP" altLang="ja-JP" sz="2400" u="sng" dirty="0" smtClean="0"/>
              <a:t>中園 拓実</a:t>
            </a:r>
            <a:r>
              <a:rPr lang="ja-JP" altLang="ja-JP" sz="2400" dirty="0" smtClean="0"/>
              <a:t>，菊池 祐介，佐久間 一行，浅井 康博，大西 晃司，礒野 航，</a:t>
            </a:r>
            <a:r>
              <a:rPr lang="ja-JP" altLang="en-US" sz="2400" dirty="0" smtClean="0">
                <a:latin typeface="ＭＳ Ｐゴシック" panose="020B0600070205080204" pitchFamily="50" charset="-128"/>
                <a:ea typeface="ＭＳ Ｐゴシック" panose="020B0600070205080204" pitchFamily="50" charset="-128"/>
              </a:rPr>
              <a:t>中根優人</a:t>
            </a:r>
            <a:r>
              <a:rPr lang="ja-JP" altLang="ja-JP" sz="2400" dirty="0" smtClean="0"/>
              <a:t>，福本 直之，永田 正義</a:t>
            </a:r>
            <a:endParaRPr lang="en-US" altLang="ja-JP" sz="2400" dirty="0" smtClean="0"/>
          </a:p>
          <a:p>
            <a:endParaRPr lang="en-US" altLang="ja-JP" sz="2400" dirty="0" smtClean="0"/>
          </a:p>
          <a:p>
            <a:pPr algn="ctr"/>
            <a:r>
              <a:rPr lang="ja-JP" altLang="ja-JP" sz="2400" dirty="0" smtClean="0"/>
              <a:t>兵庫県立大学 工学研究科 電気系工学専攻</a:t>
            </a:r>
            <a:endParaRPr lang="ja-JP" altLang="en-US" sz="2400" dirty="0"/>
          </a:p>
        </p:txBody>
      </p:sp>
    </p:spTree>
    <p:extLst>
      <p:ext uri="{BB962C8B-B14F-4D97-AF65-F5344CB8AC3E}">
        <p14:creationId xmlns="" xmlns:p14="http://schemas.microsoft.com/office/powerpoint/2010/main" val="2432820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6506" y="116632"/>
            <a:ext cx="8670168" cy="990600"/>
          </a:xfrm>
        </p:spPr>
        <p:txBody>
          <a:bodyPr/>
          <a:lstStyle/>
          <a:p>
            <a:pPr algn="ctr"/>
            <a:r>
              <a:rPr lang="ja-JP" altLang="en-US" dirty="0" smtClean="0"/>
              <a:t>発表</a:t>
            </a:r>
            <a:r>
              <a:rPr kumimoji="1" lang="ja-JP" altLang="en-US" dirty="0" smtClean="0"/>
              <a:t>内容</a:t>
            </a:r>
            <a:endParaRPr kumimoji="1" lang="ja-JP" altLang="en-US" dirty="0"/>
          </a:p>
        </p:txBody>
      </p:sp>
      <p:sp>
        <p:nvSpPr>
          <p:cNvPr id="3" name="コンテンツ プレースホルダ 2"/>
          <p:cNvSpPr>
            <a:spLocks noGrp="1"/>
          </p:cNvSpPr>
          <p:nvPr>
            <p:ph idx="1"/>
          </p:nvPr>
        </p:nvSpPr>
        <p:spPr>
          <a:xfrm>
            <a:off x="1208584" y="1196752"/>
            <a:ext cx="7254806" cy="4876800"/>
          </a:xfrm>
        </p:spPr>
        <p:txBody>
          <a:bodyPr>
            <a:noAutofit/>
          </a:bodyPr>
          <a:lstStyle/>
          <a:p>
            <a:pPr marL="457200" indent="-457200">
              <a:buFont typeface="+mj-lt"/>
              <a:buAutoNum type="arabicPeriod"/>
            </a:pPr>
            <a:r>
              <a:rPr kumimoji="1" lang="ja-JP" altLang="en-US" sz="2800" dirty="0" smtClean="0">
                <a:solidFill>
                  <a:srgbClr val="C00000"/>
                </a:solidFill>
              </a:rPr>
              <a:t> </a:t>
            </a:r>
            <a:r>
              <a:rPr kumimoji="1" lang="ja-JP" altLang="en-US" sz="2800" dirty="0" smtClean="0"/>
              <a:t>研究背景・</a:t>
            </a:r>
            <a:r>
              <a:rPr lang="ja-JP" altLang="en-US" sz="2800" dirty="0" smtClean="0"/>
              <a:t>目的</a:t>
            </a:r>
            <a:endParaRPr lang="en-US" altLang="ja-JP" sz="2800" dirty="0" smtClean="0"/>
          </a:p>
          <a:p>
            <a:pPr marL="457200" indent="-457200">
              <a:buFont typeface="+mj-lt"/>
              <a:buAutoNum type="arabicPeriod"/>
            </a:pPr>
            <a:endParaRPr lang="en-US" altLang="ja-JP" sz="1600" dirty="0" smtClean="0"/>
          </a:p>
          <a:p>
            <a:pPr marL="457200" indent="-457200">
              <a:buFont typeface="+mj-lt"/>
              <a:buAutoNum type="arabicPeriod"/>
            </a:pPr>
            <a:r>
              <a:rPr kumimoji="1" lang="ja-JP" altLang="en-US" sz="2800" dirty="0" smtClean="0"/>
              <a:t> </a:t>
            </a:r>
            <a:r>
              <a:rPr kumimoji="1" lang="ja-JP" altLang="en-US" sz="2800" dirty="0" smtClean="0">
                <a:solidFill>
                  <a:srgbClr val="C00000"/>
                </a:solidFill>
              </a:rPr>
              <a:t>開発した計測システムの構成</a:t>
            </a:r>
            <a:endParaRPr lang="en-US" altLang="ja-JP" sz="2800" dirty="0" smtClean="0">
              <a:solidFill>
                <a:srgbClr val="C00000"/>
              </a:solidFill>
            </a:endParaRPr>
          </a:p>
          <a:p>
            <a:pPr marL="457200" indent="-457200">
              <a:buNone/>
            </a:pPr>
            <a:r>
              <a:rPr lang="en-US" altLang="ja-JP" sz="2800" dirty="0" smtClean="0">
                <a:solidFill>
                  <a:srgbClr val="883A3A"/>
                </a:solidFill>
              </a:rPr>
              <a:t>  </a:t>
            </a:r>
            <a:r>
              <a:rPr lang="en-US" altLang="ja-JP" sz="2400" dirty="0" smtClean="0">
                <a:solidFill>
                  <a:srgbClr val="883A3A"/>
                </a:solidFill>
              </a:rPr>
              <a:t>2.1</a:t>
            </a:r>
            <a:r>
              <a:rPr lang="en-US" altLang="ja-JP" sz="2400" dirty="0" smtClean="0"/>
              <a:t>  </a:t>
            </a:r>
            <a:r>
              <a:rPr lang="ja-JP" altLang="en-US" sz="2400" dirty="0" smtClean="0"/>
              <a:t>採光方法</a:t>
            </a:r>
            <a:endParaRPr lang="en-US" altLang="ja-JP" sz="2400" dirty="0" smtClean="0"/>
          </a:p>
          <a:p>
            <a:pPr marL="457200" indent="-457200">
              <a:buNone/>
            </a:pPr>
            <a:r>
              <a:rPr lang="en-US" altLang="ja-JP" sz="2400" dirty="0" smtClean="0">
                <a:solidFill>
                  <a:srgbClr val="883A3A"/>
                </a:solidFill>
              </a:rPr>
              <a:t>   2.2</a:t>
            </a:r>
            <a:r>
              <a:rPr lang="en-US" altLang="ja-JP" sz="2400" dirty="0" smtClean="0"/>
              <a:t>  </a:t>
            </a:r>
            <a:r>
              <a:rPr lang="ja-JP" altLang="en-US" sz="2400" dirty="0" smtClean="0"/>
              <a:t>光学系</a:t>
            </a:r>
            <a:endParaRPr lang="en-US" altLang="ja-JP" sz="2400" dirty="0" smtClean="0"/>
          </a:p>
          <a:p>
            <a:pPr marL="457200" indent="-457200">
              <a:buFont typeface="+mj-lt"/>
              <a:buAutoNum type="arabicPeriod"/>
            </a:pPr>
            <a:endParaRPr lang="en-US" altLang="ja-JP" sz="1600" dirty="0" smtClean="0"/>
          </a:p>
          <a:p>
            <a:pPr marL="514350" indent="-514350">
              <a:buFont typeface="+mj-lt"/>
              <a:buAutoNum type="arabicPeriod" startAt="3"/>
            </a:pPr>
            <a:r>
              <a:rPr lang="ja-JP" altLang="en-US" sz="2800" dirty="0" smtClean="0"/>
              <a:t>開発した計測システムを用いた計測</a:t>
            </a:r>
            <a:endParaRPr lang="en-US" altLang="ja-JP" sz="2800" dirty="0" smtClean="0">
              <a:solidFill>
                <a:srgbClr val="C00000"/>
              </a:solidFill>
            </a:endParaRPr>
          </a:p>
          <a:p>
            <a:pPr marL="514350" indent="-514350">
              <a:buNone/>
            </a:pPr>
            <a:r>
              <a:rPr lang="en-US" altLang="ja-JP" sz="2800" dirty="0" smtClean="0">
                <a:solidFill>
                  <a:srgbClr val="C00000"/>
                </a:solidFill>
              </a:rPr>
              <a:t>  </a:t>
            </a:r>
            <a:r>
              <a:rPr lang="en-US" altLang="ja-JP" sz="2400" dirty="0" smtClean="0">
                <a:solidFill>
                  <a:srgbClr val="883A3A"/>
                </a:solidFill>
              </a:rPr>
              <a:t>3.1</a:t>
            </a:r>
            <a:r>
              <a:rPr lang="ja-JP" altLang="en-US" sz="2400" dirty="0" smtClean="0">
                <a:solidFill>
                  <a:srgbClr val="883A3A"/>
                </a:solidFill>
              </a:rPr>
              <a:t>　</a:t>
            </a:r>
            <a:r>
              <a:rPr lang="ja-JP" altLang="en-US" sz="2400" dirty="0" smtClean="0"/>
              <a:t>高熱流パルスプラズマの計測</a:t>
            </a:r>
            <a:endParaRPr lang="en-US" altLang="ja-JP" sz="2400" dirty="0" smtClean="0"/>
          </a:p>
          <a:p>
            <a:pPr marL="514350" indent="-514350">
              <a:buNone/>
            </a:pPr>
            <a:r>
              <a:rPr lang="en-US" altLang="ja-JP" sz="2400" dirty="0" smtClean="0">
                <a:solidFill>
                  <a:srgbClr val="883A3A"/>
                </a:solidFill>
              </a:rPr>
              <a:t>   3.2</a:t>
            </a:r>
            <a:r>
              <a:rPr lang="ja-JP" altLang="en-US" sz="2400" dirty="0" smtClean="0">
                <a:solidFill>
                  <a:srgbClr val="883A3A"/>
                </a:solidFill>
              </a:rPr>
              <a:t>　</a:t>
            </a:r>
            <a:r>
              <a:rPr lang="ja-JP" altLang="en-US" sz="2400" dirty="0" smtClean="0"/>
              <a:t>高熱流パルスプラズマのトモグラフィ計測</a:t>
            </a:r>
            <a:endParaRPr lang="en-US" altLang="ja-JP" sz="2400" dirty="0" smtClean="0"/>
          </a:p>
          <a:p>
            <a:pPr marL="514350" indent="-514350">
              <a:buFont typeface="+mj-lt"/>
              <a:buAutoNum type="arabicPeriod" startAt="3"/>
            </a:pPr>
            <a:endParaRPr lang="en-US" altLang="ja-JP" sz="1600" dirty="0" smtClean="0"/>
          </a:p>
          <a:p>
            <a:pPr marL="514350" indent="-514350">
              <a:buFont typeface="+mj-lt"/>
              <a:buAutoNum type="arabicPeriod" startAt="4"/>
            </a:pPr>
            <a:r>
              <a:rPr lang="ja-JP" altLang="en-US" sz="2800" dirty="0" smtClean="0"/>
              <a:t> まとめ・今後の課題</a:t>
            </a:r>
            <a:endParaRPr lang="en-US" altLang="ja-JP" sz="2800" dirty="0" smtClean="0"/>
          </a:p>
          <a:p>
            <a:pPr marL="457200" indent="-457200">
              <a:buNone/>
            </a:pPr>
            <a:r>
              <a:rPr lang="ja-JP" altLang="en-US" sz="2800" dirty="0" smtClean="0"/>
              <a:t>　</a:t>
            </a:r>
            <a:endParaRPr kumimoji="1" lang="en-US" altLang="ja-JP" sz="2800" dirty="0" smtClean="0"/>
          </a:p>
          <a:p>
            <a:endParaRPr kumimoji="1" lang="ja-JP" altLang="en-US" sz="2800" dirty="0"/>
          </a:p>
        </p:txBody>
      </p:sp>
      <p:sp>
        <p:nvSpPr>
          <p:cNvPr id="5" name="正方形/長方形 4"/>
          <p:cNvSpPr/>
          <p:nvPr/>
        </p:nvSpPr>
        <p:spPr>
          <a:xfrm>
            <a:off x="2" y="0"/>
            <a:ext cx="818541" cy="6858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7C8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Rectangle 2879"/>
          <p:cNvSpPr>
            <a:spLocks noChangeArrowheads="1"/>
          </p:cNvSpPr>
          <p:nvPr/>
        </p:nvSpPr>
        <p:spPr bwMode="auto">
          <a:xfrm>
            <a:off x="345520" y="1898740"/>
            <a:ext cx="9288000" cy="2412000"/>
          </a:xfrm>
          <a:prstGeom prst="rect">
            <a:avLst/>
          </a:prstGeom>
          <a:solidFill>
            <a:schemeClr val="accent5">
              <a:lumMod val="90000"/>
              <a:alpha val="40000"/>
            </a:schemeClr>
          </a:solidFill>
          <a:ln w="25400">
            <a:solidFill>
              <a:schemeClr val="accent5">
                <a:lumMod val="20000"/>
                <a:lumOff val="80000"/>
              </a:schemeClr>
            </a:solidFill>
            <a:miter lim="800000"/>
            <a:headEnd/>
            <a:tailEnd/>
          </a:ln>
          <a:effectLst/>
        </p:spPr>
        <p:txBody>
          <a:bodyPr wrap="none" lIns="105586" tIns="52793" rIns="105586" bIns="52793" anchor="ctr"/>
          <a:lstStyle/>
          <a:p>
            <a:pPr defTabSz="1055688" eaLnBrk="1" hangingPunct="1">
              <a:spcBef>
                <a:spcPct val="20000"/>
              </a:spcBef>
              <a:defRPr/>
            </a:pPr>
            <a:endParaRPr lang="ja-JP" altLang="ja-JP" sz="1800" dirty="0">
              <a:latin typeface="Times New Roman" pitchFamily="18" charset="0"/>
              <a:ea typeface="ＭＳ Ｐゴシック" panose="020B0600070205080204" pitchFamily="50" charset="-128"/>
            </a:endParaRPr>
          </a:p>
        </p:txBody>
      </p:sp>
      <p:sp>
        <p:nvSpPr>
          <p:cNvPr id="2" name="タイトル 1"/>
          <p:cNvSpPr>
            <a:spLocks noGrp="1"/>
          </p:cNvSpPr>
          <p:nvPr>
            <p:ph type="title"/>
          </p:nvPr>
        </p:nvSpPr>
        <p:spPr>
          <a:xfrm>
            <a:off x="506506" y="44624"/>
            <a:ext cx="8915400" cy="1143000"/>
          </a:xfrm>
        </p:spPr>
        <p:txBody>
          <a:bodyPr/>
          <a:lstStyle/>
          <a:p>
            <a:r>
              <a:rPr kumimoji="1" lang="ja-JP" altLang="en-US" dirty="0" smtClean="0"/>
              <a:t>開発した計測システムの構成</a:t>
            </a:r>
            <a:endParaRPr kumimoji="1" lang="ja-JP" altLang="en-US" dirty="0"/>
          </a:p>
        </p:txBody>
      </p:sp>
      <p:sp>
        <p:nvSpPr>
          <p:cNvPr id="229" name="テキスト ボックス 228"/>
          <p:cNvSpPr txBox="1"/>
          <p:nvPr/>
        </p:nvSpPr>
        <p:spPr>
          <a:xfrm>
            <a:off x="488504" y="3789041"/>
            <a:ext cx="900098" cy="466873"/>
          </a:xfrm>
          <a:prstGeom prst="rect">
            <a:avLst/>
          </a:prstGeom>
          <a:noFill/>
        </p:spPr>
        <p:txBody>
          <a:bodyPr wrap="square" lIns="35640" tIns="17819" rIns="35640" bIns="17819" rtlCol="0">
            <a:spAutoFit/>
          </a:bodyPr>
          <a:lstStyle/>
          <a:p>
            <a:r>
              <a:rPr lang="en-US" altLang="ja-JP" sz="1400" dirty="0" smtClean="0"/>
              <a:t>target chamber</a:t>
            </a:r>
            <a:endParaRPr lang="ja-JP" altLang="en-US" sz="1400" dirty="0"/>
          </a:p>
        </p:txBody>
      </p:sp>
      <p:sp>
        <p:nvSpPr>
          <p:cNvPr id="27" name="テキスト ボックス 26"/>
          <p:cNvSpPr txBox="1"/>
          <p:nvPr/>
        </p:nvSpPr>
        <p:spPr>
          <a:xfrm>
            <a:off x="260479" y="5157194"/>
            <a:ext cx="2028225" cy="400099"/>
          </a:xfrm>
          <a:prstGeom prst="rect">
            <a:avLst/>
          </a:prstGeom>
          <a:noFill/>
          <a:ln w="25400">
            <a:noFill/>
          </a:ln>
        </p:spPr>
        <p:txBody>
          <a:bodyPr wrap="square" lIns="91430" tIns="45715" rIns="91430" bIns="45715" rtlCol="0">
            <a:spAutoFit/>
          </a:bodyPr>
          <a:lstStyle/>
          <a:p>
            <a:r>
              <a:rPr lang="ja-JP" altLang="en-US" sz="2000" dirty="0" smtClean="0"/>
              <a:t>計測器の特徴</a:t>
            </a:r>
            <a:endParaRPr kumimoji="1" lang="ja-JP" altLang="en-US" sz="2000" dirty="0"/>
          </a:p>
        </p:txBody>
      </p:sp>
      <p:grpSp>
        <p:nvGrpSpPr>
          <p:cNvPr id="33" name="グループ化 32"/>
          <p:cNvGrpSpPr/>
          <p:nvPr/>
        </p:nvGrpSpPr>
        <p:grpSpPr>
          <a:xfrm>
            <a:off x="2072681" y="1124744"/>
            <a:ext cx="3120347" cy="720080"/>
            <a:chOff x="2843808" y="1988840"/>
            <a:chExt cx="2880320" cy="720080"/>
          </a:xfrm>
        </p:grpSpPr>
        <p:sp>
          <p:nvSpPr>
            <p:cNvPr id="40" name="正方形/長方形 39"/>
            <p:cNvSpPr/>
            <p:nvPr/>
          </p:nvSpPr>
          <p:spPr>
            <a:xfrm>
              <a:off x="2843808" y="1988840"/>
              <a:ext cx="2880320" cy="720080"/>
            </a:xfrm>
            <a:prstGeom prst="rect">
              <a:avLst/>
            </a:prstGeom>
            <a:solidFill>
              <a:schemeClr val="bg1"/>
            </a:solidFill>
            <a:ln>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テキスト ボックス 226"/>
            <p:cNvSpPr txBox="1"/>
            <p:nvPr/>
          </p:nvSpPr>
          <p:spPr>
            <a:xfrm>
              <a:off x="2915817" y="2053889"/>
              <a:ext cx="2736303" cy="589982"/>
            </a:xfrm>
            <a:prstGeom prst="rect">
              <a:avLst/>
            </a:prstGeom>
            <a:solidFill>
              <a:schemeClr val="bg1"/>
            </a:solidFill>
            <a:ln w="28575">
              <a:noFill/>
            </a:ln>
          </p:spPr>
          <p:txBody>
            <a:bodyPr wrap="square" lIns="35637" tIns="17818" rIns="35637" bIns="17818" rtlCol="0">
              <a:spAutoFit/>
            </a:bodyPr>
            <a:lstStyle/>
            <a:p>
              <a:pPr marL="178201" indent="-178201">
                <a:buFont typeface="+mj-lt"/>
                <a:buAutoNum type="arabicPeriod"/>
              </a:pPr>
              <a:r>
                <a:rPr lang="ja-JP" altLang="ja-JP" dirty="0" smtClean="0"/>
                <a:t>プラズマ</a:t>
              </a:r>
              <a:r>
                <a:rPr lang="ja-JP" altLang="en-US" dirty="0" smtClean="0"/>
                <a:t>発光</a:t>
              </a:r>
              <a:r>
                <a:rPr lang="ja-JP" altLang="ja-JP" dirty="0" smtClean="0"/>
                <a:t>を</a:t>
              </a:r>
              <a:r>
                <a:rPr lang="en-US" altLang="ja-JP" b="1" dirty="0" smtClean="0"/>
                <a:t>8</a:t>
              </a:r>
              <a:r>
                <a:rPr lang="ja-JP" altLang="en-US" dirty="0" smtClean="0"/>
                <a:t>本の</a:t>
              </a:r>
              <a:r>
                <a:rPr lang="ja-JP" altLang="ja-JP" dirty="0" smtClean="0"/>
                <a:t>光ファイバーを用いて</a:t>
              </a:r>
              <a:r>
                <a:rPr lang="ja-JP" altLang="en-US" dirty="0" smtClean="0"/>
                <a:t>採光</a:t>
              </a:r>
              <a:r>
                <a:rPr lang="ja-JP" altLang="ja-JP" dirty="0" smtClean="0"/>
                <a:t>する。</a:t>
              </a:r>
              <a:r>
                <a:rPr lang="ja-JP" altLang="en-US" dirty="0"/>
                <a:t>　</a:t>
              </a:r>
              <a:r>
                <a:rPr lang="ja-JP" altLang="en-US" dirty="0" smtClean="0"/>
                <a:t>　</a:t>
              </a:r>
              <a:endParaRPr lang="en-US" altLang="ja-JP" dirty="0" smtClean="0">
                <a:solidFill>
                  <a:srgbClr val="FF0000"/>
                </a:solidFill>
              </a:endParaRPr>
            </a:p>
          </p:txBody>
        </p:sp>
      </p:grpSp>
      <p:grpSp>
        <p:nvGrpSpPr>
          <p:cNvPr id="38" name="グループ化 37"/>
          <p:cNvGrpSpPr/>
          <p:nvPr/>
        </p:nvGrpSpPr>
        <p:grpSpPr>
          <a:xfrm>
            <a:off x="6318702" y="1124744"/>
            <a:ext cx="3314818" cy="720080"/>
            <a:chOff x="5904656" y="1916832"/>
            <a:chExt cx="3059832" cy="936104"/>
          </a:xfrm>
        </p:grpSpPr>
        <p:sp>
          <p:nvSpPr>
            <p:cNvPr id="41" name="正方形/長方形 40"/>
            <p:cNvSpPr/>
            <p:nvPr/>
          </p:nvSpPr>
          <p:spPr>
            <a:xfrm>
              <a:off x="5904656" y="1916832"/>
              <a:ext cx="3059832" cy="936104"/>
            </a:xfrm>
            <a:prstGeom prst="rect">
              <a:avLst/>
            </a:prstGeom>
            <a:solidFill>
              <a:schemeClr val="bg1"/>
            </a:solidFill>
            <a:ln>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テキスト ボックス 202"/>
            <p:cNvSpPr txBox="1"/>
            <p:nvPr/>
          </p:nvSpPr>
          <p:spPr>
            <a:xfrm>
              <a:off x="5971125" y="1997559"/>
              <a:ext cx="2987824" cy="766979"/>
            </a:xfrm>
            <a:prstGeom prst="rect">
              <a:avLst/>
            </a:prstGeom>
            <a:solidFill>
              <a:schemeClr val="bg1"/>
            </a:solidFill>
            <a:ln w="28575">
              <a:noFill/>
            </a:ln>
          </p:spPr>
          <p:txBody>
            <a:bodyPr wrap="square" lIns="35640" tIns="17819" rIns="35640" bIns="17819" rtlCol="0">
              <a:spAutoFit/>
            </a:bodyPr>
            <a:lstStyle/>
            <a:p>
              <a:pPr marL="178201" indent="-178201">
                <a:buFont typeface="+mj-lt"/>
                <a:buAutoNum type="arabicPeriod" startAt="2"/>
              </a:pPr>
              <a:r>
                <a:rPr lang="ja-JP" altLang="en-US" dirty="0" smtClean="0"/>
                <a:t>採光した</a:t>
              </a:r>
              <a:r>
                <a:rPr lang="en-US" altLang="ja-JP" dirty="0" smtClean="0"/>
                <a:t>8</a:t>
              </a:r>
              <a:r>
                <a:rPr lang="ja-JP" altLang="en-US" dirty="0"/>
                <a:t>視線</a:t>
              </a:r>
              <a:r>
                <a:rPr lang="ja-JP" altLang="en-US" dirty="0" smtClean="0"/>
                <a:t>の光を</a:t>
              </a:r>
              <a:r>
                <a:rPr lang="ja-JP" altLang="ja-JP" dirty="0" smtClean="0"/>
                <a:t>分光器</a:t>
              </a:r>
              <a:r>
                <a:rPr lang="ja-JP" altLang="en-US" dirty="0" smtClean="0"/>
                <a:t>に</a:t>
              </a:r>
              <a:r>
                <a:rPr lang="ja-JP" altLang="ja-JP" dirty="0" smtClean="0"/>
                <a:t>入射</a:t>
              </a:r>
              <a:r>
                <a:rPr lang="ja-JP" altLang="en-US" dirty="0" smtClean="0"/>
                <a:t>し、分光する</a:t>
              </a:r>
              <a:r>
                <a:rPr lang="ja-JP" altLang="ja-JP" dirty="0" smtClean="0"/>
                <a:t>。</a:t>
              </a:r>
              <a:endParaRPr lang="en-US" altLang="ja-JP" dirty="0" smtClean="0"/>
            </a:p>
          </p:txBody>
        </p:sp>
      </p:grpSp>
      <p:sp>
        <p:nvSpPr>
          <p:cNvPr id="42" name="正方形/長方形 41"/>
          <p:cNvSpPr/>
          <p:nvPr/>
        </p:nvSpPr>
        <p:spPr>
          <a:xfrm>
            <a:off x="992560" y="4365104"/>
            <a:ext cx="4248472" cy="720080"/>
          </a:xfrm>
          <a:prstGeom prst="rect">
            <a:avLst/>
          </a:prstGeom>
          <a:solidFill>
            <a:schemeClr val="bg1"/>
          </a:solidFill>
          <a:ln>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5385048" y="4365104"/>
            <a:ext cx="4248472" cy="720080"/>
          </a:xfrm>
          <a:prstGeom prst="rect">
            <a:avLst/>
          </a:prstGeom>
          <a:solidFill>
            <a:schemeClr val="bg1"/>
          </a:solidFill>
          <a:ln>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テキスト ボックス 208"/>
          <p:cNvSpPr txBox="1"/>
          <p:nvPr/>
        </p:nvSpPr>
        <p:spPr>
          <a:xfrm>
            <a:off x="1832653" y="3717032"/>
            <a:ext cx="543918" cy="174454"/>
          </a:xfrm>
          <a:prstGeom prst="rect">
            <a:avLst/>
          </a:prstGeom>
          <a:noFill/>
        </p:spPr>
        <p:txBody>
          <a:bodyPr wrap="square" lIns="35640" tIns="17819" rIns="35640" bIns="17819" rtlCol="0">
            <a:spAutoFit/>
          </a:bodyPr>
          <a:lstStyle/>
          <a:p>
            <a:r>
              <a:rPr lang="en-US" altLang="ja-JP" sz="900" dirty="0" smtClean="0"/>
              <a:t>plasma</a:t>
            </a:r>
            <a:endParaRPr lang="ja-JP" altLang="en-US" sz="900" dirty="0"/>
          </a:p>
        </p:txBody>
      </p:sp>
      <p:sp>
        <p:nvSpPr>
          <p:cNvPr id="226" name="テキスト ボックス 225"/>
          <p:cNvSpPr txBox="1"/>
          <p:nvPr/>
        </p:nvSpPr>
        <p:spPr>
          <a:xfrm>
            <a:off x="3440833" y="2636914"/>
            <a:ext cx="1152128" cy="466873"/>
          </a:xfrm>
          <a:prstGeom prst="rect">
            <a:avLst/>
          </a:prstGeom>
          <a:noFill/>
        </p:spPr>
        <p:txBody>
          <a:bodyPr wrap="square" lIns="35640" tIns="17819" rIns="35640" bIns="17819" rtlCol="0">
            <a:spAutoFit/>
          </a:bodyPr>
          <a:lstStyle/>
          <a:p>
            <a:r>
              <a:rPr lang="en-US" altLang="ja-JP" sz="1400" dirty="0" smtClean="0"/>
              <a:t>8×1 optical fiber array</a:t>
            </a:r>
            <a:endParaRPr lang="ja-JP" altLang="en-US" sz="1400" dirty="0"/>
          </a:p>
        </p:txBody>
      </p:sp>
      <p:sp>
        <p:nvSpPr>
          <p:cNvPr id="36" name="テキスト ボックス 35"/>
          <p:cNvSpPr txBox="1"/>
          <p:nvPr/>
        </p:nvSpPr>
        <p:spPr>
          <a:xfrm>
            <a:off x="290221" y="5589242"/>
            <a:ext cx="9361040" cy="1015653"/>
          </a:xfrm>
          <a:prstGeom prst="rect">
            <a:avLst/>
          </a:prstGeom>
          <a:noFill/>
          <a:ln w="38100">
            <a:noFill/>
          </a:ln>
        </p:spPr>
        <p:txBody>
          <a:bodyPr wrap="square" lIns="91430" tIns="45715" rIns="91430" bIns="45715" rtlCol="0">
            <a:spAutoFit/>
          </a:bodyPr>
          <a:lstStyle/>
          <a:p>
            <a:pPr marL="342900" indent="-342900">
              <a:buClr>
                <a:srgbClr val="883A3A"/>
              </a:buClr>
              <a:buFont typeface="Wingdings" pitchFamily="2" charset="2"/>
              <a:buChar char="l"/>
            </a:pPr>
            <a:r>
              <a:rPr lang="ja-JP" altLang="en-US" sz="2000" dirty="0" smtClean="0"/>
              <a:t>同時に</a:t>
            </a:r>
            <a:r>
              <a:rPr lang="en-US" altLang="ja-JP" sz="2000" b="1" dirty="0" smtClean="0"/>
              <a:t>8</a:t>
            </a:r>
            <a:r>
              <a:rPr lang="ja-JP" altLang="en-US" sz="2000" dirty="0" smtClean="0"/>
              <a:t>視線よりプラズマを計測可能。</a:t>
            </a:r>
            <a:endParaRPr lang="en-US" altLang="ja-JP" sz="2000" dirty="0" smtClean="0"/>
          </a:p>
          <a:p>
            <a:pPr marL="342900" indent="-342900">
              <a:buClr>
                <a:srgbClr val="883A3A"/>
              </a:buClr>
              <a:buFont typeface="Wingdings" pitchFamily="2" charset="2"/>
              <a:buChar char="l"/>
            </a:pPr>
            <a:r>
              <a:rPr lang="en-US" altLang="ja-JP" sz="2000" b="1" dirty="0" smtClean="0"/>
              <a:t>8</a:t>
            </a:r>
            <a:r>
              <a:rPr lang="ja-JP" altLang="en-US" sz="2000" dirty="0" smtClean="0"/>
              <a:t>視線の光を</a:t>
            </a:r>
            <a:r>
              <a:rPr lang="en-US" altLang="ja-JP" sz="2000" b="1" dirty="0" smtClean="0"/>
              <a:t>1</a:t>
            </a:r>
            <a:r>
              <a:rPr lang="ja-JP" altLang="en-US" sz="2000" dirty="0" smtClean="0"/>
              <a:t>台の分光器で分光可能であり、高時間分解能を持つ</a:t>
            </a:r>
            <a:r>
              <a:rPr lang="en-US" altLang="ja-JP" sz="2000" dirty="0" smtClean="0"/>
              <a:t>(</a:t>
            </a:r>
            <a:r>
              <a:rPr lang="en-US" altLang="ja-JP" sz="2000" b="1" dirty="0" smtClean="0"/>
              <a:t>10μs</a:t>
            </a:r>
            <a:r>
              <a:rPr lang="en-US" altLang="ja-JP" sz="2000" dirty="0" smtClean="0"/>
              <a:t>)</a:t>
            </a:r>
            <a:r>
              <a:rPr lang="ja-JP" altLang="en-US" sz="2000" dirty="0" err="1" smtClean="0"/>
              <a:t>。</a:t>
            </a:r>
            <a:endParaRPr lang="en-US" altLang="ja-JP" sz="2000" dirty="0" smtClean="0"/>
          </a:p>
          <a:p>
            <a:pPr marL="342900" indent="-342900">
              <a:buClr>
                <a:srgbClr val="883A3A"/>
              </a:buClr>
              <a:buFont typeface="Wingdings" pitchFamily="2" charset="2"/>
              <a:buChar char="l"/>
            </a:pPr>
            <a:r>
              <a:rPr lang="ja-JP" altLang="en-US" sz="2000" dirty="0" smtClean="0"/>
              <a:t>分光器を用いることで</a:t>
            </a:r>
            <a:r>
              <a:rPr lang="en-US" altLang="ja-JP" sz="2000" dirty="0" smtClean="0"/>
              <a:t>,</a:t>
            </a:r>
            <a:r>
              <a:rPr lang="ja-JP" altLang="en-US" sz="2000" dirty="0" smtClean="0"/>
              <a:t>目的の発光のみを計測可能。 </a:t>
            </a:r>
          </a:p>
        </p:txBody>
      </p:sp>
      <p:pic>
        <p:nvPicPr>
          <p:cNvPr id="211" name="Picture 94"/>
          <p:cNvPicPr>
            <a:picLocks noChangeAspect="1" noChangeArrowheads="1"/>
          </p:cNvPicPr>
          <p:nvPr/>
        </p:nvPicPr>
        <p:blipFill>
          <a:blip r:embed="rId3" cstate="print"/>
          <a:srcRect/>
          <a:stretch>
            <a:fillRect/>
          </a:stretch>
        </p:blipFill>
        <p:spPr bwMode="auto">
          <a:xfrm>
            <a:off x="4679549" y="2777541"/>
            <a:ext cx="4222918" cy="1206425"/>
          </a:xfrm>
          <a:prstGeom prst="rect">
            <a:avLst/>
          </a:prstGeom>
          <a:noFill/>
          <a:ln w="9525">
            <a:noFill/>
            <a:miter lim="800000"/>
            <a:headEnd/>
            <a:tailEnd/>
          </a:ln>
          <a:effectLst/>
        </p:spPr>
      </p:pic>
      <p:cxnSp>
        <p:nvCxnSpPr>
          <p:cNvPr id="214" name="直線矢印コネクタ 213"/>
          <p:cNvCxnSpPr/>
          <p:nvPr/>
        </p:nvCxnSpPr>
        <p:spPr>
          <a:xfrm flipV="1">
            <a:off x="5169024" y="3645024"/>
            <a:ext cx="1656185" cy="648072"/>
          </a:xfrm>
          <a:prstGeom prst="straightConnector1">
            <a:avLst/>
          </a:prstGeom>
          <a:ln w="444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0" name="直線矢印コネクタ 209"/>
          <p:cNvCxnSpPr/>
          <p:nvPr/>
        </p:nvCxnSpPr>
        <p:spPr>
          <a:xfrm flipH="1" flipV="1">
            <a:off x="8541400" y="3573016"/>
            <a:ext cx="12001" cy="720080"/>
          </a:xfrm>
          <a:prstGeom prst="straightConnector1">
            <a:avLst/>
          </a:prstGeom>
          <a:ln w="444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992560" y="4430154"/>
            <a:ext cx="4248472" cy="589982"/>
          </a:xfrm>
          <a:prstGeom prst="rect">
            <a:avLst/>
          </a:prstGeom>
          <a:noFill/>
          <a:ln w="28575">
            <a:noFill/>
          </a:ln>
        </p:spPr>
        <p:txBody>
          <a:bodyPr wrap="square" lIns="35637" tIns="17818" rIns="35637" bIns="17818" rtlCol="0">
            <a:spAutoFit/>
          </a:bodyPr>
          <a:lstStyle/>
          <a:p>
            <a:pPr marL="178201" indent="-178201"/>
            <a:r>
              <a:rPr lang="en-US" altLang="ja-JP" dirty="0" smtClean="0"/>
              <a:t>3.</a:t>
            </a:r>
            <a:r>
              <a:rPr lang="ja-JP" altLang="en-US" dirty="0" smtClean="0"/>
              <a:t>出射された</a:t>
            </a:r>
            <a:r>
              <a:rPr lang="en-US" altLang="ja-JP" b="1" dirty="0" smtClean="0"/>
              <a:t>8</a:t>
            </a:r>
            <a:r>
              <a:rPr lang="ja-JP" altLang="en-US" dirty="0" smtClean="0"/>
              <a:t>視線の光は、レンズ系を通り</a:t>
            </a:r>
            <a:r>
              <a:rPr lang="ja-JP" altLang="ja-JP" dirty="0" smtClean="0"/>
              <a:t>、</a:t>
            </a:r>
            <a:r>
              <a:rPr lang="en-US" altLang="ja-JP" b="1" dirty="0" smtClean="0"/>
              <a:t>MAPMT</a:t>
            </a:r>
            <a:r>
              <a:rPr lang="ja-JP" altLang="ja-JP" dirty="0" smtClean="0"/>
              <a:t>の</a:t>
            </a:r>
            <a:r>
              <a:rPr lang="ja-JP" altLang="en-US" dirty="0" smtClean="0"/>
              <a:t>各</a:t>
            </a:r>
            <a:r>
              <a:rPr lang="ja-JP" altLang="ja-JP" dirty="0" smtClean="0"/>
              <a:t>光電面に入射</a:t>
            </a:r>
            <a:r>
              <a:rPr lang="ja-JP" altLang="en-US" dirty="0" smtClean="0"/>
              <a:t>される。　　</a:t>
            </a:r>
            <a:endParaRPr lang="en-US" altLang="ja-JP" dirty="0" smtClean="0">
              <a:solidFill>
                <a:srgbClr val="FF0000"/>
              </a:solidFill>
            </a:endParaRPr>
          </a:p>
        </p:txBody>
      </p:sp>
      <p:sp>
        <p:nvSpPr>
          <p:cNvPr id="44" name="テキスト ボックス 43"/>
          <p:cNvSpPr txBox="1"/>
          <p:nvPr/>
        </p:nvSpPr>
        <p:spPr>
          <a:xfrm>
            <a:off x="5385049" y="4430154"/>
            <a:ext cx="4320480" cy="589982"/>
          </a:xfrm>
          <a:prstGeom prst="rect">
            <a:avLst/>
          </a:prstGeom>
          <a:noFill/>
          <a:ln w="28575">
            <a:noFill/>
          </a:ln>
        </p:spPr>
        <p:txBody>
          <a:bodyPr wrap="square" lIns="35637" tIns="17818" rIns="35637" bIns="17818" rtlCol="0">
            <a:spAutoFit/>
          </a:bodyPr>
          <a:lstStyle/>
          <a:p>
            <a:pPr marL="178201" indent="-178201"/>
            <a:r>
              <a:rPr lang="en-US" altLang="ja-JP" dirty="0" smtClean="0"/>
              <a:t>4. MAPMT</a:t>
            </a:r>
            <a:r>
              <a:rPr lang="ja-JP" altLang="en-US" dirty="0" smtClean="0"/>
              <a:t>より出力された電流信号は抵抗器を介して電圧信号に変換し</a:t>
            </a:r>
            <a:r>
              <a:rPr lang="en-US" altLang="ja-JP" dirty="0" smtClean="0"/>
              <a:t>OSC</a:t>
            </a:r>
            <a:r>
              <a:rPr lang="ja-JP" altLang="en-US" dirty="0" smtClean="0"/>
              <a:t>で計測　</a:t>
            </a:r>
            <a:endParaRPr lang="en-US" altLang="ja-JP" dirty="0" smtClean="0">
              <a:solidFill>
                <a:srgbClr val="FF0000"/>
              </a:solidFill>
            </a:endParaRPr>
          </a:p>
        </p:txBody>
      </p:sp>
      <p:cxnSp>
        <p:nvCxnSpPr>
          <p:cNvPr id="216" name="直線矢印コネクタ 215"/>
          <p:cNvCxnSpPr>
            <a:stCxn id="41" idx="2"/>
          </p:cNvCxnSpPr>
          <p:nvPr/>
        </p:nvCxnSpPr>
        <p:spPr>
          <a:xfrm flipH="1">
            <a:off x="5889104" y="1844824"/>
            <a:ext cx="2087007" cy="936104"/>
          </a:xfrm>
          <a:prstGeom prst="straightConnector1">
            <a:avLst/>
          </a:prstGeom>
          <a:ln w="444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1286593" y="3501012"/>
            <a:ext cx="754740" cy="174485"/>
          </a:xfrm>
          <a:prstGeom prst="rect">
            <a:avLst/>
          </a:prstGeom>
          <a:noFill/>
        </p:spPr>
        <p:txBody>
          <a:bodyPr wrap="square" lIns="35640" tIns="17819" rIns="35640" bIns="17819" rtlCol="0">
            <a:spAutoFit/>
          </a:bodyPr>
          <a:lstStyle/>
          <a:p>
            <a:r>
              <a:rPr lang="en-US" altLang="ja-JP" sz="900" dirty="0" smtClean="0"/>
              <a:t>plasma</a:t>
            </a:r>
            <a:endParaRPr lang="ja-JP" altLang="en-US" sz="900" dirty="0"/>
          </a:p>
        </p:txBody>
      </p:sp>
      <p:sp>
        <p:nvSpPr>
          <p:cNvPr id="65" name="テキスト ボックス 64"/>
          <p:cNvSpPr txBox="1"/>
          <p:nvPr/>
        </p:nvSpPr>
        <p:spPr>
          <a:xfrm>
            <a:off x="6825211" y="3573021"/>
            <a:ext cx="754740" cy="312985"/>
          </a:xfrm>
          <a:prstGeom prst="rect">
            <a:avLst/>
          </a:prstGeom>
          <a:noFill/>
        </p:spPr>
        <p:txBody>
          <a:bodyPr wrap="square" lIns="35640" tIns="17819" rIns="35640" bIns="17819" rtlCol="0">
            <a:spAutoFit/>
          </a:bodyPr>
          <a:lstStyle/>
          <a:p>
            <a:r>
              <a:rPr lang="en-US" altLang="ja-JP" sz="900" dirty="0" smtClean="0"/>
              <a:t>optical  system</a:t>
            </a:r>
            <a:endParaRPr lang="ja-JP" altLang="en-US" sz="900" dirty="0"/>
          </a:p>
        </p:txBody>
      </p:sp>
      <p:sp>
        <p:nvSpPr>
          <p:cNvPr id="70" name="正方形/長方形 69"/>
          <p:cNvSpPr/>
          <p:nvPr/>
        </p:nvSpPr>
        <p:spPr>
          <a:xfrm>
            <a:off x="290741" y="5557006"/>
            <a:ext cx="9360000" cy="10801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4" name="Picture 3"/>
          <p:cNvPicPr>
            <a:picLocks noChangeAspect="1" noChangeArrowheads="1"/>
          </p:cNvPicPr>
          <p:nvPr/>
        </p:nvPicPr>
        <p:blipFill>
          <a:blip r:embed="rId4" cstate="print"/>
          <a:srcRect/>
          <a:stretch>
            <a:fillRect/>
          </a:stretch>
        </p:blipFill>
        <p:spPr bwMode="auto">
          <a:xfrm>
            <a:off x="914926" y="1988840"/>
            <a:ext cx="3173978" cy="2016224"/>
          </a:xfrm>
          <a:prstGeom prst="rect">
            <a:avLst/>
          </a:prstGeom>
          <a:noFill/>
          <a:ln w="9525">
            <a:noFill/>
            <a:miter lim="800000"/>
            <a:headEnd/>
            <a:tailEnd/>
          </a:ln>
          <a:effectLst/>
        </p:spPr>
      </p:pic>
      <p:pic>
        <p:nvPicPr>
          <p:cNvPr id="212" name="Picture 100"/>
          <p:cNvPicPr>
            <a:picLocks noChangeAspect="1" noChangeArrowheads="1"/>
          </p:cNvPicPr>
          <p:nvPr/>
        </p:nvPicPr>
        <p:blipFill>
          <a:blip r:embed="rId5" cstate="print"/>
          <a:srcRect/>
          <a:stretch>
            <a:fillRect/>
          </a:stretch>
        </p:blipFill>
        <p:spPr bwMode="auto">
          <a:xfrm>
            <a:off x="3860018" y="3140968"/>
            <a:ext cx="853189" cy="267614"/>
          </a:xfrm>
          <a:prstGeom prst="rect">
            <a:avLst/>
          </a:prstGeom>
          <a:noFill/>
          <a:ln w="9525">
            <a:noFill/>
            <a:miter lim="800000"/>
            <a:headEnd/>
            <a:tailEnd/>
          </a:ln>
          <a:effectLst/>
        </p:spPr>
      </p:pic>
      <p:cxnSp>
        <p:nvCxnSpPr>
          <p:cNvPr id="244" name="直線矢印コネクタ 243"/>
          <p:cNvCxnSpPr/>
          <p:nvPr/>
        </p:nvCxnSpPr>
        <p:spPr>
          <a:xfrm flipH="1">
            <a:off x="1856657" y="1844824"/>
            <a:ext cx="2712303" cy="1368152"/>
          </a:xfrm>
          <a:prstGeom prst="straightConnector1">
            <a:avLst/>
          </a:prstGeom>
          <a:ln w="444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972000" y="3212976"/>
            <a:ext cx="792088" cy="251430"/>
          </a:xfrm>
          <a:prstGeom prst="rect">
            <a:avLst/>
          </a:prstGeom>
          <a:noFill/>
        </p:spPr>
        <p:txBody>
          <a:bodyPr wrap="square" lIns="35640" tIns="17819" rIns="35640" bIns="17819" rtlCol="0">
            <a:spAutoFit/>
          </a:bodyPr>
          <a:lstStyle/>
          <a:p>
            <a:r>
              <a:rPr lang="en-US" altLang="ja-JP" sz="1400" dirty="0" smtClean="0"/>
              <a:t>plasma</a:t>
            </a:r>
            <a:endParaRPr lang="ja-JP"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6506" y="116632"/>
            <a:ext cx="8670168" cy="990600"/>
          </a:xfrm>
        </p:spPr>
        <p:txBody>
          <a:bodyPr/>
          <a:lstStyle/>
          <a:p>
            <a:pPr algn="ctr"/>
            <a:r>
              <a:rPr lang="ja-JP" altLang="en-US" dirty="0" smtClean="0"/>
              <a:t>発表</a:t>
            </a:r>
            <a:r>
              <a:rPr kumimoji="1" lang="ja-JP" altLang="en-US" dirty="0" smtClean="0"/>
              <a:t>内容</a:t>
            </a:r>
            <a:endParaRPr kumimoji="1" lang="ja-JP" altLang="en-US" dirty="0"/>
          </a:p>
        </p:txBody>
      </p:sp>
      <p:sp>
        <p:nvSpPr>
          <p:cNvPr id="3" name="コンテンツ プレースホルダ 2"/>
          <p:cNvSpPr>
            <a:spLocks noGrp="1"/>
          </p:cNvSpPr>
          <p:nvPr>
            <p:ph idx="1"/>
          </p:nvPr>
        </p:nvSpPr>
        <p:spPr>
          <a:xfrm>
            <a:off x="1208584" y="1196752"/>
            <a:ext cx="7254806" cy="4876800"/>
          </a:xfrm>
        </p:spPr>
        <p:txBody>
          <a:bodyPr>
            <a:noAutofit/>
          </a:bodyPr>
          <a:lstStyle/>
          <a:p>
            <a:pPr marL="457200" indent="-457200">
              <a:buFont typeface="+mj-lt"/>
              <a:buAutoNum type="arabicPeriod"/>
            </a:pPr>
            <a:r>
              <a:rPr kumimoji="1" lang="ja-JP" altLang="en-US" sz="2800" dirty="0" smtClean="0">
                <a:solidFill>
                  <a:srgbClr val="C00000"/>
                </a:solidFill>
              </a:rPr>
              <a:t> </a:t>
            </a:r>
            <a:r>
              <a:rPr kumimoji="1" lang="ja-JP" altLang="en-US" sz="2800" dirty="0" smtClean="0"/>
              <a:t>研究背景・</a:t>
            </a:r>
            <a:r>
              <a:rPr lang="ja-JP" altLang="en-US" sz="2800" dirty="0" smtClean="0"/>
              <a:t>目的</a:t>
            </a:r>
            <a:endParaRPr lang="en-US" altLang="ja-JP" sz="2800" dirty="0" smtClean="0"/>
          </a:p>
          <a:p>
            <a:pPr marL="457200" indent="-457200">
              <a:buFont typeface="+mj-lt"/>
              <a:buAutoNum type="arabicPeriod"/>
            </a:pPr>
            <a:endParaRPr lang="en-US" altLang="ja-JP" sz="1600" dirty="0" smtClean="0"/>
          </a:p>
          <a:p>
            <a:pPr marL="457200" indent="-457200">
              <a:buFont typeface="+mj-lt"/>
              <a:buAutoNum type="arabicPeriod"/>
            </a:pPr>
            <a:r>
              <a:rPr kumimoji="1" lang="ja-JP" altLang="en-US" sz="2800" dirty="0" smtClean="0"/>
              <a:t> 開発した計測システムの構成</a:t>
            </a:r>
            <a:endParaRPr lang="en-US" altLang="ja-JP" sz="2800" dirty="0" smtClean="0"/>
          </a:p>
          <a:p>
            <a:pPr marL="457200" indent="-457200">
              <a:buNone/>
            </a:pPr>
            <a:r>
              <a:rPr lang="en-US" altLang="ja-JP" sz="2800" dirty="0" smtClean="0">
                <a:solidFill>
                  <a:srgbClr val="883A3A"/>
                </a:solidFill>
              </a:rPr>
              <a:t>  </a:t>
            </a:r>
            <a:r>
              <a:rPr lang="en-US" altLang="ja-JP" sz="2400" dirty="0" smtClean="0">
                <a:solidFill>
                  <a:srgbClr val="883A3A"/>
                </a:solidFill>
              </a:rPr>
              <a:t>2.1</a:t>
            </a:r>
            <a:r>
              <a:rPr lang="en-US" altLang="ja-JP" sz="2400" dirty="0" smtClean="0"/>
              <a:t>  </a:t>
            </a:r>
            <a:r>
              <a:rPr lang="ja-JP" altLang="en-US" sz="2400" dirty="0" smtClean="0">
                <a:solidFill>
                  <a:srgbClr val="C00000"/>
                </a:solidFill>
              </a:rPr>
              <a:t>採光方法</a:t>
            </a:r>
            <a:endParaRPr lang="en-US" altLang="ja-JP" sz="2400" dirty="0" smtClean="0">
              <a:solidFill>
                <a:srgbClr val="C00000"/>
              </a:solidFill>
            </a:endParaRPr>
          </a:p>
          <a:p>
            <a:pPr marL="457200" indent="-457200">
              <a:buNone/>
            </a:pPr>
            <a:r>
              <a:rPr lang="en-US" altLang="ja-JP" sz="2400" dirty="0" smtClean="0">
                <a:solidFill>
                  <a:srgbClr val="883A3A"/>
                </a:solidFill>
              </a:rPr>
              <a:t>  2.2</a:t>
            </a:r>
            <a:r>
              <a:rPr lang="en-US" altLang="ja-JP" sz="2400" dirty="0" smtClean="0"/>
              <a:t>  </a:t>
            </a:r>
            <a:r>
              <a:rPr lang="ja-JP" altLang="en-US" sz="2400" dirty="0" smtClean="0"/>
              <a:t>光学系</a:t>
            </a:r>
            <a:endParaRPr lang="en-US" altLang="ja-JP" sz="2400" dirty="0" smtClean="0"/>
          </a:p>
          <a:p>
            <a:pPr marL="457200" indent="-457200">
              <a:buFont typeface="+mj-lt"/>
              <a:buAutoNum type="arabicPeriod"/>
            </a:pPr>
            <a:endParaRPr lang="en-US" altLang="ja-JP" sz="1600" dirty="0" smtClean="0"/>
          </a:p>
          <a:p>
            <a:pPr marL="514350" indent="-514350">
              <a:buFont typeface="+mj-lt"/>
              <a:buAutoNum type="arabicPeriod" startAt="3"/>
            </a:pPr>
            <a:r>
              <a:rPr lang="ja-JP" altLang="en-US" sz="2800" dirty="0" smtClean="0"/>
              <a:t>開発した計測システムを用いた計測</a:t>
            </a:r>
            <a:endParaRPr lang="en-US" altLang="ja-JP" sz="2800" dirty="0" smtClean="0">
              <a:solidFill>
                <a:srgbClr val="C00000"/>
              </a:solidFill>
            </a:endParaRPr>
          </a:p>
          <a:p>
            <a:pPr marL="514350" indent="-514350">
              <a:buNone/>
            </a:pPr>
            <a:r>
              <a:rPr lang="en-US" altLang="ja-JP" sz="2800" dirty="0" smtClean="0">
                <a:solidFill>
                  <a:srgbClr val="C00000"/>
                </a:solidFill>
              </a:rPr>
              <a:t>  </a:t>
            </a:r>
            <a:r>
              <a:rPr lang="en-US" altLang="ja-JP" sz="2400" dirty="0" smtClean="0">
                <a:solidFill>
                  <a:srgbClr val="883A3A"/>
                </a:solidFill>
              </a:rPr>
              <a:t>3.1</a:t>
            </a:r>
            <a:r>
              <a:rPr lang="ja-JP" altLang="en-US" sz="2400" dirty="0" smtClean="0">
                <a:solidFill>
                  <a:srgbClr val="883A3A"/>
                </a:solidFill>
              </a:rPr>
              <a:t>　</a:t>
            </a:r>
            <a:r>
              <a:rPr lang="ja-JP" altLang="en-US" sz="2400" dirty="0" smtClean="0"/>
              <a:t>高熱流パルスプラズマの計測</a:t>
            </a:r>
            <a:endParaRPr lang="en-US" altLang="ja-JP" sz="2400" dirty="0" smtClean="0"/>
          </a:p>
          <a:p>
            <a:pPr marL="514350" indent="-514350">
              <a:buNone/>
            </a:pPr>
            <a:r>
              <a:rPr lang="en-US" altLang="ja-JP" sz="2400" dirty="0" smtClean="0">
                <a:solidFill>
                  <a:srgbClr val="883A3A"/>
                </a:solidFill>
              </a:rPr>
              <a:t>  3.2</a:t>
            </a:r>
            <a:r>
              <a:rPr lang="ja-JP" altLang="en-US" sz="2400" dirty="0" smtClean="0">
                <a:solidFill>
                  <a:srgbClr val="883A3A"/>
                </a:solidFill>
              </a:rPr>
              <a:t>　</a:t>
            </a:r>
            <a:r>
              <a:rPr lang="ja-JP" altLang="en-US" sz="2400" dirty="0" smtClean="0"/>
              <a:t>蒸気層の計測</a:t>
            </a:r>
            <a:endParaRPr lang="en-US" altLang="ja-JP" sz="2400" dirty="0" smtClean="0"/>
          </a:p>
          <a:p>
            <a:pPr marL="514350" indent="-514350">
              <a:buNone/>
            </a:pPr>
            <a:r>
              <a:rPr lang="en-US" altLang="ja-JP" sz="2400" dirty="0" smtClean="0">
                <a:solidFill>
                  <a:srgbClr val="883A3A"/>
                </a:solidFill>
              </a:rPr>
              <a:t>  3.3</a:t>
            </a:r>
            <a:r>
              <a:rPr lang="ja-JP" altLang="en-US" sz="2400" dirty="0" smtClean="0">
                <a:solidFill>
                  <a:srgbClr val="883A3A"/>
                </a:solidFill>
              </a:rPr>
              <a:t>　</a:t>
            </a:r>
            <a:r>
              <a:rPr lang="ja-JP" altLang="en-US" sz="2400" dirty="0" smtClean="0"/>
              <a:t>高熱流パルスプラズマのトモグラフィ計測</a:t>
            </a:r>
            <a:endParaRPr lang="en-US" altLang="ja-JP" sz="2400" dirty="0" smtClean="0"/>
          </a:p>
          <a:p>
            <a:pPr marL="514350" indent="-514350">
              <a:buFont typeface="+mj-lt"/>
              <a:buAutoNum type="arabicPeriod" startAt="3"/>
            </a:pPr>
            <a:endParaRPr lang="en-US" altLang="ja-JP" sz="1600" dirty="0" smtClean="0"/>
          </a:p>
          <a:p>
            <a:pPr marL="514350" indent="-514350">
              <a:buFont typeface="+mj-lt"/>
              <a:buAutoNum type="arabicPeriod" startAt="4"/>
            </a:pPr>
            <a:r>
              <a:rPr lang="ja-JP" altLang="en-US" sz="2800" dirty="0" smtClean="0"/>
              <a:t> まとめ・今後の課題</a:t>
            </a:r>
            <a:endParaRPr lang="en-US" altLang="ja-JP" sz="2800" dirty="0" smtClean="0"/>
          </a:p>
          <a:p>
            <a:pPr marL="457200" indent="-457200">
              <a:buNone/>
            </a:pPr>
            <a:r>
              <a:rPr lang="ja-JP" altLang="en-US" sz="2800" dirty="0" smtClean="0"/>
              <a:t>　</a:t>
            </a:r>
            <a:endParaRPr kumimoji="1" lang="en-US" altLang="ja-JP" sz="2800" dirty="0" smtClean="0"/>
          </a:p>
          <a:p>
            <a:endParaRPr kumimoji="1" lang="ja-JP" altLang="en-US" sz="2800" dirty="0"/>
          </a:p>
        </p:txBody>
      </p:sp>
      <p:sp>
        <p:nvSpPr>
          <p:cNvPr id="5" name="正方形/長方形 4"/>
          <p:cNvSpPr/>
          <p:nvPr/>
        </p:nvSpPr>
        <p:spPr>
          <a:xfrm>
            <a:off x="2" y="0"/>
            <a:ext cx="818541" cy="6858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7C8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tangle 2879"/>
          <p:cNvSpPr>
            <a:spLocks noChangeArrowheads="1"/>
          </p:cNvSpPr>
          <p:nvPr/>
        </p:nvSpPr>
        <p:spPr bwMode="auto">
          <a:xfrm>
            <a:off x="194471" y="1988840"/>
            <a:ext cx="9439049" cy="3960440"/>
          </a:xfrm>
          <a:prstGeom prst="rect">
            <a:avLst/>
          </a:prstGeom>
          <a:solidFill>
            <a:schemeClr val="accent5">
              <a:lumMod val="90000"/>
              <a:alpha val="40000"/>
            </a:schemeClr>
          </a:solidFill>
          <a:ln w="25400">
            <a:solidFill>
              <a:schemeClr val="accent5">
                <a:lumMod val="20000"/>
                <a:lumOff val="80000"/>
              </a:schemeClr>
            </a:solidFill>
            <a:miter lim="800000"/>
            <a:headEnd/>
            <a:tailEnd/>
          </a:ln>
          <a:effectLst/>
        </p:spPr>
        <p:txBody>
          <a:bodyPr wrap="none" lIns="105586" tIns="52793" rIns="105586" bIns="52793" anchor="ctr"/>
          <a:lstStyle/>
          <a:p>
            <a:pPr defTabSz="1055688" eaLnBrk="1" hangingPunct="1">
              <a:spcBef>
                <a:spcPct val="20000"/>
              </a:spcBef>
              <a:defRPr/>
            </a:pPr>
            <a:endParaRPr lang="ja-JP" altLang="ja-JP" sz="1800" dirty="0">
              <a:latin typeface="Times New Roman" pitchFamily="18" charset="0"/>
              <a:ea typeface="ＭＳ Ｐゴシック" panose="020B0600070205080204" pitchFamily="50" charset="-128"/>
            </a:endParaRPr>
          </a:p>
        </p:txBody>
      </p:sp>
      <p:grpSp>
        <p:nvGrpSpPr>
          <p:cNvPr id="359427" name="Group 3"/>
          <p:cNvGrpSpPr>
            <a:grpSpLocks noChangeAspect="1"/>
          </p:cNvGrpSpPr>
          <p:nvPr/>
        </p:nvGrpSpPr>
        <p:grpSpPr bwMode="auto">
          <a:xfrm>
            <a:off x="5240338" y="3674717"/>
            <a:ext cx="1181100" cy="1914525"/>
            <a:chOff x="3301" y="2296"/>
            <a:chExt cx="744" cy="1206"/>
          </a:xfrm>
        </p:grpSpPr>
        <p:sp>
          <p:nvSpPr>
            <p:cNvPr id="359426" name="AutoShape 2"/>
            <p:cNvSpPr>
              <a:spLocks noChangeAspect="1" noChangeArrowheads="1" noTextEdit="1"/>
            </p:cNvSpPr>
            <p:nvPr/>
          </p:nvSpPr>
          <p:spPr bwMode="auto">
            <a:xfrm>
              <a:off x="3301" y="2296"/>
              <a:ext cx="744" cy="12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28" name="Rectangle 4"/>
            <p:cNvSpPr>
              <a:spLocks noChangeArrowheads="1"/>
            </p:cNvSpPr>
            <p:nvPr/>
          </p:nvSpPr>
          <p:spPr bwMode="auto">
            <a:xfrm>
              <a:off x="3316" y="2404"/>
              <a:ext cx="720" cy="685"/>
            </a:xfrm>
            <a:prstGeom prst="rect">
              <a:avLst/>
            </a:prstGeom>
            <a:solidFill>
              <a:srgbClr val="646464"/>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29" name="Rectangle 5"/>
            <p:cNvSpPr>
              <a:spLocks noChangeArrowheads="1"/>
            </p:cNvSpPr>
            <p:nvPr/>
          </p:nvSpPr>
          <p:spPr bwMode="auto">
            <a:xfrm>
              <a:off x="3316" y="2404"/>
              <a:ext cx="720" cy="685"/>
            </a:xfrm>
            <a:prstGeom prst="rect">
              <a:avLst/>
            </a:prstGeom>
            <a:no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0" name="Rectangle 6"/>
            <p:cNvSpPr>
              <a:spLocks noChangeArrowheads="1"/>
            </p:cNvSpPr>
            <p:nvPr/>
          </p:nvSpPr>
          <p:spPr bwMode="auto">
            <a:xfrm>
              <a:off x="3455" y="2411"/>
              <a:ext cx="119" cy="239"/>
            </a:xfrm>
            <a:prstGeom prst="rect">
              <a:avLst/>
            </a:prstGeom>
            <a:solidFill>
              <a:srgbClr val="D7D7D7"/>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1" name="Rectangle 7"/>
            <p:cNvSpPr>
              <a:spLocks noChangeArrowheads="1"/>
            </p:cNvSpPr>
            <p:nvPr/>
          </p:nvSpPr>
          <p:spPr bwMode="auto">
            <a:xfrm>
              <a:off x="3455" y="2411"/>
              <a:ext cx="119" cy="239"/>
            </a:xfrm>
            <a:prstGeom prst="rect">
              <a:avLst/>
            </a:prstGeom>
            <a:no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2" name="Line 8"/>
            <p:cNvSpPr>
              <a:spLocks noChangeShapeType="1"/>
            </p:cNvSpPr>
            <p:nvPr/>
          </p:nvSpPr>
          <p:spPr bwMode="auto">
            <a:xfrm>
              <a:off x="3497" y="2646"/>
              <a:ext cx="1" cy="447"/>
            </a:xfrm>
            <a:prstGeom prst="line">
              <a:avLst/>
            </a:prstGeom>
            <a:no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3" name="Rectangle 9"/>
            <p:cNvSpPr>
              <a:spLocks noChangeArrowheads="1"/>
            </p:cNvSpPr>
            <p:nvPr/>
          </p:nvSpPr>
          <p:spPr bwMode="auto">
            <a:xfrm>
              <a:off x="3774" y="2408"/>
              <a:ext cx="119" cy="242"/>
            </a:xfrm>
            <a:prstGeom prst="rect">
              <a:avLst/>
            </a:prstGeom>
            <a:solidFill>
              <a:srgbClr val="D7D7D7"/>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4" name="Rectangle 10"/>
            <p:cNvSpPr>
              <a:spLocks noChangeArrowheads="1"/>
            </p:cNvSpPr>
            <p:nvPr/>
          </p:nvSpPr>
          <p:spPr bwMode="auto">
            <a:xfrm>
              <a:off x="3774" y="2408"/>
              <a:ext cx="119" cy="242"/>
            </a:xfrm>
            <a:prstGeom prst="rect">
              <a:avLst/>
            </a:prstGeom>
            <a:no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5" name="Line 11"/>
            <p:cNvSpPr>
              <a:spLocks noChangeShapeType="1"/>
            </p:cNvSpPr>
            <p:nvPr/>
          </p:nvSpPr>
          <p:spPr bwMode="auto">
            <a:xfrm>
              <a:off x="3820" y="2646"/>
              <a:ext cx="1" cy="443"/>
            </a:xfrm>
            <a:prstGeom prst="line">
              <a:avLst/>
            </a:prstGeom>
            <a:no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6" name="Rectangle 12"/>
            <p:cNvSpPr>
              <a:spLocks noChangeArrowheads="1"/>
            </p:cNvSpPr>
            <p:nvPr/>
          </p:nvSpPr>
          <p:spPr bwMode="auto">
            <a:xfrm>
              <a:off x="3493" y="2654"/>
              <a:ext cx="39" cy="43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7" name="Rectangle 13"/>
            <p:cNvSpPr>
              <a:spLocks noChangeArrowheads="1"/>
            </p:cNvSpPr>
            <p:nvPr/>
          </p:nvSpPr>
          <p:spPr bwMode="auto">
            <a:xfrm>
              <a:off x="3493" y="2654"/>
              <a:ext cx="39" cy="439"/>
            </a:xfrm>
            <a:prstGeom prst="rect">
              <a:avLst/>
            </a:prstGeom>
            <a:no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8" name="Rectangle 14"/>
            <p:cNvSpPr>
              <a:spLocks noChangeArrowheads="1"/>
            </p:cNvSpPr>
            <p:nvPr/>
          </p:nvSpPr>
          <p:spPr bwMode="auto">
            <a:xfrm>
              <a:off x="3813" y="2654"/>
              <a:ext cx="42" cy="43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39" name="Rectangle 15"/>
            <p:cNvSpPr>
              <a:spLocks noChangeArrowheads="1"/>
            </p:cNvSpPr>
            <p:nvPr/>
          </p:nvSpPr>
          <p:spPr bwMode="auto">
            <a:xfrm>
              <a:off x="3813" y="2654"/>
              <a:ext cx="42" cy="439"/>
            </a:xfrm>
            <a:prstGeom prst="rect">
              <a:avLst/>
            </a:prstGeom>
            <a:no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0" name="Line 16"/>
            <p:cNvSpPr>
              <a:spLocks noChangeShapeType="1"/>
            </p:cNvSpPr>
            <p:nvPr/>
          </p:nvSpPr>
          <p:spPr bwMode="auto">
            <a:xfrm flipH="1" flipV="1">
              <a:off x="3859" y="3081"/>
              <a:ext cx="23" cy="408"/>
            </a:xfrm>
            <a:prstGeom prst="line">
              <a:avLst/>
            </a:prstGeom>
            <a:noFill/>
            <a:ln w="1270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1" name="Line 17"/>
            <p:cNvSpPr>
              <a:spLocks noChangeShapeType="1"/>
            </p:cNvSpPr>
            <p:nvPr/>
          </p:nvSpPr>
          <p:spPr bwMode="auto">
            <a:xfrm flipV="1">
              <a:off x="3797" y="3093"/>
              <a:ext cx="23" cy="400"/>
            </a:xfrm>
            <a:prstGeom prst="line">
              <a:avLst/>
            </a:prstGeom>
            <a:noFill/>
            <a:ln w="1270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2" name="Rectangle 18"/>
            <p:cNvSpPr>
              <a:spLocks noChangeArrowheads="1"/>
            </p:cNvSpPr>
            <p:nvPr/>
          </p:nvSpPr>
          <p:spPr bwMode="auto">
            <a:xfrm>
              <a:off x="3820" y="3093"/>
              <a:ext cx="39" cy="407"/>
            </a:xfrm>
            <a:prstGeom prst="rect">
              <a:avLst/>
            </a:prstGeom>
            <a:solidFill>
              <a:srgbClr val="FFC7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3" name="Rectangle 19"/>
            <p:cNvSpPr>
              <a:spLocks noChangeArrowheads="1"/>
            </p:cNvSpPr>
            <p:nvPr/>
          </p:nvSpPr>
          <p:spPr bwMode="auto">
            <a:xfrm>
              <a:off x="3820" y="3093"/>
              <a:ext cx="39" cy="407"/>
            </a:xfrm>
            <a:prstGeom prst="rect">
              <a:avLst/>
            </a:prstGeom>
            <a:noFill/>
            <a:ln w="12700" cap="flat">
              <a:solidFill>
                <a:srgbClr val="FFC7FF"/>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4" name="Freeform 20"/>
            <p:cNvSpPr>
              <a:spLocks/>
            </p:cNvSpPr>
            <p:nvPr/>
          </p:nvSpPr>
          <p:spPr bwMode="auto">
            <a:xfrm>
              <a:off x="3820" y="3100"/>
              <a:ext cx="62" cy="400"/>
            </a:xfrm>
            <a:custGeom>
              <a:avLst/>
              <a:gdLst/>
              <a:ahLst/>
              <a:cxnLst>
                <a:cxn ang="0">
                  <a:pos x="23" y="400"/>
                </a:cxn>
                <a:cxn ang="0">
                  <a:pos x="0" y="8"/>
                </a:cxn>
                <a:cxn ang="0">
                  <a:pos x="39" y="0"/>
                </a:cxn>
                <a:cxn ang="0">
                  <a:pos x="62" y="393"/>
                </a:cxn>
                <a:cxn ang="0">
                  <a:pos x="23" y="400"/>
                </a:cxn>
              </a:cxnLst>
              <a:rect l="0" t="0" r="r" b="b"/>
              <a:pathLst>
                <a:path w="62" h="400">
                  <a:moveTo>
                    <a:pt x="23" y="400"/>
                  </a:moveTo>
                  <a:lnTo>
                    <a:pt x="0" y="8"/>
                  </a:lnTo>
                  <a:lnTo>
                    <a:pt x="39" y="0"/>
                  </a:lnTo>
                  <a:lnTo>
                    <a:pt x="62" y="393"/>
                  </a:lnTo>
                  <a:lnTo>
                    <a:pt x="23" y="400"/>
                  </a:lnTo>
                  <a:close/>
                </a:path>
              </a:pathLst>
            </a:custGeom>
            <a:solidFill>
              <a:srgbClr val="FF71FF"/>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5" name="Freeform 21"/>
            <p:cNvSpPr>
              <a:spLocks/>
            </p:cNvSpPr>
            <p:nvPr/>
          </p:nvSpPr>
          <p:spPr bwMode="auto">
            <a:xfrm>
              <a:off x="3820" y="3100"/>
              <a:ext cx="62" cy="400"/>
            </a:xfrm>
            <a:custGeom>
              <a:avLst/>
              <a:gdLst/>
              <a:ahLst/>
              <a:cxnLst>
                <a:cxn ang="0">
                  <a:pos x="23" y="400"/>
                </a:cxn>
                <a:cxn ang="0">
                  <a:pos x="0" y="8"/>
                </a:cxn>
                <a:cxn ang="0">
                  <a:pos x="39" y="0"/>
                </a:cxn>
                <a:cxn ang="0">
                  <a:pos x="62" y="393"/>
                </a:cxn>
                <a:cxn ang="0">
                  <a:pos x="23" y="400"/>
                </a:cxn>
              </a:cxnLst>
              <a:rect l="0" t="0" r="r" b="b"/>
              <a:pathLst>
                <a:path w="62" h="400">
                  <a:moveTo>
                    <a:pt x="23" y="400"/>
                  </a:moveTo>
                  <a:lnTo>
                    <a:pt x="0" y="8"/>
                  </a:lnTo>
                  <a:lnTo>
                    <a:pt x="39" y="0"/>
                  </a:lnTo>
                  <a:lnTo>
                    <a:pt x="62" y="393"/>
                  </a:lnTo>
                  <a:lnTo>
                    <a:pt x="23" y="400"/>
                  </a:lnTo>
                  <a:close/>
                </a:path>
              </a:pathLst>
            </a:custGeom>
            <a:noFill/>
            <a:ln w="12700" cap="flat">
              <a:solidFill>
                <a:srgbClr val="FF71FF"/>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6" name="Freeform 22"/>
            <p:cNvSpPr>
              <a:spLocks/>
            </p:cNvSpPr>
            <p:nvPr/>
          </p:nvSpPr>
          <p:spPr bwMode="auto">
            <a:xfrm>
              <a:off x="3801" y="3100"/>
              <a:ext cx="54" cy="400"/>
            </a:xfrm>
            <a:custGeom>
              <a:avLst/>
              <a:gdLst/>
              <a:ahLst/>
              <a:cxnLst>
                <a:cxn ang="0">
                  <a:pos x="0" y="397"/>
                </a:cxn>
                <a:cxn ang="0">
                  <a:pos x="19" y="0"/>
                </a:cxn>
                <a:cxn ang="0">
                  <a:pos x="54" y="8"/>
                </a:cxn>
                <a:cxn ang="0">
                  <a:pos x="31" y="400"/>
                </a:cxn>
                <a:cxn ang="0">
                  <a:pos x="0" y="397"/>
                </a:cxn>
              </a:cxnLst>
              <a:rect l="0" t="0" r="r" b="b"/>
              <a:pathLst>
                <a:path w="54" h="400">
                  <a:moveTo>
                    <a:pt x="0" y="397"/>
                  </a:moveTo>
                  <a:lnTo>
                    <a:pt x="19" y="0"/>
                  </a:lnTo>
                  <a:lnTo>
                    <a:pt x="54" y="8"/>
                  </a:lnTo>
                  <a:lnTo>
                    <a:pt x="31" y="400"/>
                  </a:lnTo>
                  <a:lnTo>
                    <a:pt x="0" y="397"/>
                  </a:lnTo>
                  <a:close/>
                </a:path>
              </a:pathLst>
            </a:custGeom>
            <a:solidFill>
              <a:srgbClr val="FF71FF"/>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7" name="Freeform 23"/>
            <p:cNvSpPr>
              <a:spLocks/>
            </p:cNvSpPr>
            <p:nvPr/>
          </p:nvSpPr>
          <p:spPr bwMode="auto">
            <a:xfrm>
              <a:off x="3801" y="3100"/>
              <a:ext cx="54" cy="400"/>
            </a:xfrm>
            <a:custGeom>
              <a:avLst/>
              <a:gdLst/>
              <a:ahLst/>
              <a:cxnLst>
                <a:cxn ang="0">
                  <a:pos x="0" y="397"/>
                </a:cxn>
                <a:cxn ang="0">
                  <a:pos x="19" y="0"/>
                </a:cxn>
                <a:cxn ang="0">
                  <a:pos x="54" y="8"/>
                </a:cxn>
                <a:cxn ang="0">
                  <a:pos x="31" y="400"/>
                </a:cxn>
                <a:cxn ang="0">
                  <a:pos x="0" y="397"/>
                </a:cxn>
              </a:cxnLst>
              <a:rect l="0" t="0" r="r" b="b"/>
              <a:pathLst>
                <a:path w="54" h="400">
                  <a:moveTo>
                    <a:pt x="0" y="397"/>
                  </a:moveTo>
                  <a:lnTo>
                    <a:pt x="19" y="0"/>
                  </a:lnTo>
                  <a:lnTo>
                    <a:pt x="54" y="8"/>
                  </a:lnTo>
                  <a:lnTo>
                    <a:pt x="31" y="400"/>
                  </a:lnTo>
                  <a:lnTo>
                    <a:pt x="0" y="397"/>
                  </a:lnTo>
                  <a:close/>
                </a:path>
              </a:pathLst>
            </a:custGeom>
            <a:noFill/>
            <a:ln w="12700" cap="flat">
              <a:solidFill>
                <a:srgbClr val="FF71FF"/>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8" name="Line 24"/>
            <p:cNvSpPr>
              <a:spLocks noChangeShapeType="1"/>
            </p:cNvSpPr>
            <p:nvPr/>
          </p:nvSpPr>
          <p:spPr bwMode="auto">
            <a:xfrm flipH="1" flipV="1">
              <a:off x="3532" y="3081"/>
              <a:ext cx="23" cy="408"/>
            </a:xfrm>
            <a:prstGeom prst="line">
              <a:avLst/>
            </a:prstGeom>
            <a:noFill/>
            <a:ln w="1270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49" name="Line 25"/>
            <p:cNvSpPr>
              <a:spLocks noChangeShapeType="1"/>
            </p:cNvSpPr>
            <p:nvPr/>
          </p:nvSpPr>
          <p:spPr bwMode="auto">
            <a:xfrm flipV="1">
              <a:off x="3466" y="3089"/>
              <a:ext cx="23" cy="404"/>
            </a:xfrm>
            <a:prstGeom prst="line">
              <a:avLst/>
            </a:prstGeom>
            <a:noFill/>
            <a:ln w="1270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50" name="Rectangle 26"/>
            <p:cNvSpPr>
              <a:spLocks noChangeArrowheads="1"/>
            </p:cNvSpPr>
            <p:nvPr/>
          </p:nvSpPr>
          <p:spPr bwMode="auto">
            <a:xfrm>
              <a:off x="3493" y="3093"/>
              <a:ext cx="35" cy="407"/>
            </a:xfrm>
            <a:prstGeom prst="rect">
              <a:avLst/>
            </a:prstGeom>
            <a:solidFill>
              <a:srgbClr val="FFC7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51" name="Rectangle 27"/>
            <p:cNvSpPr>
              <a:spLocks noChangeArrowheads="1"/>
            </p:cNvSpPr>
            <p:nvPr/>
          </p:nvSpPr>
          <p:spPr bwMode="auto">
            <a:xfrm>
              <a:off x="3493" y="3093"/>
              <a:ext cx="35" cy="407"/>
            </a:xfrm>
            <a:prstGeom prst="rect">
              <a:avLst/>
            </a:prstGeom>
            <a:noFill/>
            <a:ln w="12700" cap="flat">
              <a:solidFill>
                <a:srgbClr val="FFC7FF"/>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52" name="Freeform 28"/>
            <p:cNvSpPr>
              <a:spLocks/>
            </p:cNvSpPr>
            <p:nvPr/>
          </p:nvSpPr>
          <p:spPr bwMode="auto">
            <a:xfrm>
              <a:off x="3489" y="3096"/>
              <a:ext cx="62" cy="404"/>
            </a:xfrm>
            <a:custGeom>
              <a:avLst/>
              <a:gdLst/>
              <a:ahLst/>
              <a:cxnLst>
                <a:cxn ang="0">
                  <a:pos x="24" y="404"/>
                </a:cxn>
                <a:cxn ang="0">
                  <a:pos x="0" y="8"/>
                </a:cxn>
                <a:cxn ang="0">
                  <a:pos x="39" y="0"/>
                </a:cxn>
                <a:cxn ang="0">
                  <a:pos x="62" y="397"/>
                </a:cxn>
                <a:cxn ang="0">
                  <a:pos x="24" y="404"/>
                </a:cxn>
              </a:cxnLst>
              <a:rect l="0" t="0" r="r" b="b"/>
              <a:pathLst>
                <a:path w="62" h="404">
                  <a:moveTo>
                    <a:pt x="24" y="404"/>
                  </a:moveTo>
                  <a:lnTo>
                    <a:pt x="0" y="8"/>
                  </a:lnTo>
                  <a:lnTo>
                    <a:pt x="39" y="0"/>
                  </a:lnTo>
                  <a:lnTo>
                    <a:pt x="62" y="397"/>
                  </a:lnTo>
                  <a:lnTo>
                    <a:pt x="24" y="404"/>
                  </a:lnTo>
                  <a:close/>
                </a:path>
              </a:pathLst>
            </a:custGeom>
            <a:solidFill>
              <a:srgbClr val="FF71FF"/>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53" name="Freeform 29"/>
            <p:cNvSpPr>
              <a:spLocks/>
            </p:cNvSpPr>
            <p:nvPr/>
          </p:nvSpPr>
          <p:spPr bwMode="auto">
            <a:xfrm>
              <a:off x="3489" y="3096"/>
              <a:ext cx="62" cy="404"/>
            </a:xfrm>
            <a:custGeom>
              <a:avLst/>
              <a:gdLst/>
              <a:ahLst/>
              <a:cxnLst>
                <a:cxn ang="0">
                  <a:pos x="24" y="404"/>
                </a:cxn>
                <a:cxn ang="0">
                  <a:pos x="0" y="8"/>
                </a:cxn>
                <a:cxn ang="0">
                  <a:pos x="39" y="0"/>
                </a:cxn>
                <a:cxn ang="0">
                  <a:pos x="62" y="397"/>
                </a:cxn>
                <a:cxn ang="0">
                  <a:pos x="24" y="404"/>
                </a:cxn>
              </a:cxnLst>
              <a:rect l="0" t="0" r="r" b="b"/>
              <a:pathLst>
                <a:path w="62" h="404">
                  <a:moveTo>
                    <a:pt x="24" y="404"/>
                  </a:moveTo>
                  <a:lnTo>
                    <a:pt x="0" y="8"/>
                  </a:lnTo>
                  <a:lnTo>
                    <a:pt x="39" y="0"/>
                  </a:lnTo>
                  <a:lnTo>
                    <a:pt x="62" y="397"/>
                  </a:lnTo>
                  <a:lnTo>
                    <a:pt x="24" y="404"/>
                  </a:lnTo>
                  <a:close/>
                </a:path>
              </a:pathLst>
            </a:custGeom>
            <a:noFill/>
            <a:ln w="12700" cap="flat">
              <a:solidFill>
                <a:srgbClr val="FF71FF"/>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54" name="Freeform 30"/>
            <p:cNvSpPr>
              <a:spLocks/>
            </p:cNvSpPr>
            <p:nvPr/>
          </p:nvSpPr>
          <p:spPr bwMode="auto">
            <a:xfrm>
              <a:off x="3470" y="3100"/>
              <a:ext cx="54" cy="400"/>
            </a:xfrm>
            <a:custGeom>
              <a:avLst/>
              <a:gdLst/>
              <a:ahLst/>
              <a:cxnLst>
                <a:cxn ang="0">
                  <a:pos x="0" y="393"/>
                </a:cxn>
                <a:cxn ang="0">
                  <a:pos x="23" y="0"/>
                </a:cxn>
                <a:cxn ang="0">
                  <a:pos x="54" y="4"/>
                </a:cxn>
                <a:cxn ang="0">
                  <a:pos x="35" y="400"/>
                </a:cxn>
                <a:cxn ang="0">
                  <a:pos x="0" y="393"/>
                </a:cxn>
              </a:cxnLst>
              <a:rect l="0" t="0" r="r" b="b"/>
              <a:pathLst>
                <a:path w="54" h="400">
                  <a:moveTo>
                    <a:pt x="0" y="393"/>
                  </a:moveTo>
                  <a:lnTo>
                    <a:pt x="23" y="0"/>
                  </a:lnTo>
                  <a:lnTo>
                    <a:pt x="54" y="4"/>
                  </a:lnTo>
                  <a:lnTo>
                    <a:pt x="35" y="400"/>
                  </a:lnTo>
                  <a:lnTo>
                    <a:pt x="0" y="393"/>
                  </a:lnTo>
                  <a:close/>
                </a:path>
              </a:pathLst>
            </a:custGeom>
            <a:solidFill>
              <a:srgbClr val="FF71FF"/>
            </a:solidFill>
            <a:ln w="9525">
              <a:no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55" name="Freeform 31"/>
            <p:cNvSpPr>
              <a:spLocks/>
            </p:cNvSpPr>
            <p:nvPr/>
          </p:nvSpPr>
          <p:spPr bwMode="auto">
            <a:xfrm>
              <a:off x="3470" y="3100"/>
              <a:ext cx="54" cy="400"/>
            </a:xfrm>
            <a:custGeom>
              <a:avLst/>
              <a:gdLst/>
              <a:ahLst/>
              <a:cxnLst>
                <a:cxn ang="0">
                  <a:pos x="0" y="393"/>
                </a:cxn>
                <a:cxn ang="0">
                  <a:pos x="23" y="0"/>
                </a:cxn>
                <a:cxn ang="0">
                  <a:pos x="54" y="4"/>
                </a:cxn>
                <a:cxn ang="0">
                  <a:pos x="35" y="400"/>
                </a:cxn>
                <a:cxn ang="0">
                  <a:pos x="0" y="393"/>
                </a:cxn>
              </a:cxnLst>
              <a:rect l="0" t="0" r="r" b="b"/>
              <a:pathLst>
                <a:path w="54" h="400">
                  <a:moveTo>
                    <a:pt x="0" y="393"/>
                  </a:moveTo>
                  <a:lnTo>
                    <a:pt x="23" y="0"/>
                  </a:lnTo>
                  <a:lnTo>
                    <a:pt x="54" y="4"/>
                  </a:lnTo>
                  <a:lnTo>
                    <a:pt x="35" y="400"/>
                  </a:lnTo>
                  <a:lnTo>
                    <a:pt x="0" y="393"/>
                  </a:lnTo>
                  <a:close/>
                </a:path>
              </a:pathLst>
            </a:custGeom>
            <a:noFill/>
            <a:ln w="12700" cap="flat">
              <a:solidFill>
                <a:srgbClr val="FF71FF"/>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61" name="Line 37"/>
            <p:cNvSpPr>
              <a:spLocks noChangeShapeType="1"/>
            </p:cNvSpPr>
            <p:nvPr/>
          </p:nvSpPr>
          <p:spPr bwMode="auto">
            <a:xfrm flipV="1">
              <a:off x="3516" y="2296"/>
              <a:ext cx="1" cy="115"/>
            </a:xfrm>
            <a:prstGeom prst="line">
              <a:avLst/>
            </a:prstGeom>
            <a:noFill/>
            <a:ln w="49213" cap="flat">
              <a:solidFill>
                <a:srgbClr val="008E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59462" name="Line 38"/>
            <p:cNvSpPr>
              <a:spLocks noChangeShapeType="1"/>
            </p:cNvSpPr>
            <p:nvPr/>
          </p:nvSpPr>
          <p:spPr bwMode="auto">
            <a:xfrm flipV="1">
              <a:off x="3840" y="2296"/>
              <a:ext cx="1" cy="115"/>
            </a:xfrm>
            <a:prstGeom prst="line">
              <a:avLst/>
            </a:prstGeom>
            <a:noFill/>
            <a:ln w="49213" cap="flat">
              <a:solidFill>
                <a:srgbClr val="008E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 name="タイトル 1"/>
          <p:cNvSpPr>
            <a:spLocks noGrp="1"/>
          </p:cNvSpPr>
          <p:nvPr>
            <p:ph type="title"/>
          </p:nvPr>
        </p:nvSpPr>
        <p:spPr>
          <a:xfrm>
            <a:off x="495300" y="44624"/>
            <a:ext cx="8915400" cy="1143000"/>
          </a:xfrm>
        </p:spPr>
        <p:txBody>
          <a:bodyPr/>
          <a:lstStyle/>
          <a:p>
            <a:r>
              <a:rPr lang="ja-JP" altLang="en-US" dirty="0" smtClean="0"/>
              <a:t>採光方法</a:t>
            </a:r>
            <a:endParaRPr kumimoji="1" lang="ja-JP" altLang="en-US" dirty="0"/>
          </a:p>
        </p:txBody>
      </p:sp>
      <p:sp>
        <p:nvSpPr>
          <p:cNvPr id="6" name="テキスト ボックス 5"/>
          <p:cNvSpPr txBox="1"/>
          <p:nvPr/>
        </p:nvSpPr>
        <p:spPr>
          <a:xfrm>
            <a:off x="344489" y="6013693"/>
            <a:ext cx="9213414" cy="707886"/>
          </a:xfrm>
          <a:prstGeom prst="rect">
            <a:avLst/>
          </a:prstGeom>
          <a:noFill/>
          <a:ln w="38100">
            <a:noFill/>
          </a:ln>
        </p:spPr>
        <p:txBody>
          <a:bodyPr wrap="square" rtlCol="0">
            <a:spAutoFit/>
          </a:bodyPr>
          <a:lstStyle/>
          <a:p>
            <a:r>
              <a:rPr lang="ja-JP" altLang="ja-JP" sz="2000" dirty="0" smtClean="0"/>
              <a:t>隣接する光ファイバーと</a:t>
            </a:r>
            <a:r>
              <a:rPr lang="ja-JP" altLang="en-US" sz="2000" dirty="0" smtClean="0"/>
              <a:t>採光</a:t>
            </a:r>
            <a:r>
              <a:rPr lang="ja-JP" altLang="ja-JP" sz="2000" dirty="0" smtClean="0"/>
              <a:t>範囲が重ならず、</a:t>
            </a:r>
            <a:r>
              <a:rPr lang="ja-JP" altLang="en-US" sz="2000" dirty="0" smtClean="0"/>
              <a:t>プラズマの正確な発光強度分布の計測が可能。</a:t>
            </a:r>
            <a:endParaRPr kumimoji="1" lang="ja-JP" altLang="en-US" sz="2000" dirty="0"/>
          </a:p>
        </p:txBody>
      </p:sp>
      <p:pic>
        <p:nvPicPr>
          <p:cNvPr id="97296" name="Picture 16"/>
          <p:cNvPicPr>
            <a:picLocks noChangeAspect="1" noChangeArrowheads="1"/>
          </p:cNvPicPr>
          <p:nvPr/>
        </p:nvPicPr>
        <p:blipFill>
          <a:blip r:embed="rId3" cstate="print"/>
          <a:srcRect l="4815" r="3696" b="13791"/>
          <a:stretch>
            <a:fillRect/>
          </a:stretch>
        </p:blipFill>
        <p:spPr bwMode="auto">
          <a:xfrm>
            <a:off x="5385049" y="1988844"/>
            <a:ext cx="936104" cy="1182447"/>
          </a:xfrm>
          <a:prstGeom prst="rect">
            <a:avLst/>
          </a:prstGeom>
          <a:noFill/>
          <a:ln w="9525">
            <a:noFill/>
            <a:miter lim="800000"/>
            <a:headEnd/>
            <a:tailEnd/>
          </a:ln>
          <a:effectLst/>
        </p:spPr>
      </p:pic>
      <p:cxnSp>
        <p:nvCxnSpPr>
          <p:cNvPr id="17" name="直線矢印コネクタ 16"/>
          <p:cNvCxnSpPr/>
          <p:nvPr/>
        </p:nvCxnSpPr>
        <p:spPr>
          <a:xfrm>
            <a:off x="1910662" y="2924944"/>
            <a:ext cx="1560173" cy="93610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376937" y="4581128"/>
            <a:ext cx="732081"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4808984" y="5579950"/>
            <a:ext cx="5328592" cy="646331"/>
          </a:xfrm>
          <a:prstGeom prst="rect">
            <a:avLst/>
          </a:prstGeom>
          <a:noFill/>
        </p:spPr>
        <p:txBody>
          <a:bodyPr wrap="square" rtlCol="0">
            <a:spAutoFit/>
          </a:bodyPr>
          <a:lstStyle/>
          <a:p>
            <a:r>
              <a:rPr lang="ja-JP" altLang="en-US" dirty="0" smtClean="0"/>
              <a:t>採光範囲が重ならない</a:t>
            </a:r>
            <a:endParaRPr lang="en-US" altLang="ja-JP" dirty="0" smtClean="0"/>
          </a:p>
          <a:p>
            <a:endParaRPr kumimoji="1" lang="ja-JP" altLang="en-US" dirty="0"/>
          </a:p>
        </p:txBody>
      </p:sp>
      <p:cxnSp>
        <p:nvCxnSpPr>
          <p:cNvPr id="47" name="直線矢印コネクタ 46"/>
          <p:cNvCxnSpPr/>
          <p:nvPr/>
        </p:nvCxnSpPr>
        <p:spPr>
          <a:xfrm>
            <a:off x="1910662" y="2708920"/>
            <a:ext cx="3198355" cy="0"/>
          </a:xfrm>
          <a:prstGeom prst="straightConnector1">
            <a:avLst/>
          </a:prstGeom>
          <a:ln w="28575">
            <a:solidFill>
              <a:schemeClr val="tx2">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68757" y="2348880"/>
            <a:ext cx="1482165" cy="369332"/>
          </a:xfrm>
          <a:prstGeom prst="rect">
            <a:avLst/>
          </a:prstGeom>
          <a:noFill/>
        </p:spPr>
        <p:txBody>
          <a:bodyPr wrap="square" rtlCol="0">
            <a:spAutoFit/>
          </a:bodyPr>
          <a:lstStyle/>
          <a:p>
            <a:r>
              <a:rPr kumimoji="1" lang="ja-JP" altLang="en-US" dirty="0" smtClean="0"/>
              <a:t>ポート無し</a:t>
            </a:r>
            <a:endParaRPr kumimoji="1" lang="ja-JP" altLang="en-US" dirty="0"/>
          </a:p>
        </p:txBody>
      </p:sp>
      <p:sp>
        <p:nvSpPr>
          <p:cNvPr id="53" name="テキスト ボックス 52"/>
          <p:cNvSpPr txBox="1"/>
          <p:nvPr/>
        </p:nvSpPr>
        <p:spPr>
          <a:xfrm rot="1987634">
            <a:off x="2208056" y="3171971"/>
            <a:ext cx="1482165" cy="369332"/>
          </a:xfrm>
          <a:prstGeom prst="rect">
            <a:avLst/>
          </a:prstGeom>
          <a:noFill/>
        </p:spPr>
        <p:txBody>
          <a:bodyPr wrap="square" rtlCol="0">
            <a:spAutoFit/>
          </a:bodyPr>
          <a:lstStyle/>
          <a:p>
            <a:r>
              <a:rPr kumimoji="1" lang="ja-JP" altLang="en-US" b="1" dirty="0" smtClean="0"/>
              <a:t>ポートあり</a:t>
            </a:r>
            <a:endParaRPr kumimoji="1" lang="ja-JP" altLang="en-US" b="1" dirty="0"/>
          </a:p>
        </p:txBody>
      </p:sp>
      <p:sp>
        <p:nvSpPr>
          <p:cNvPr id="56" name="テキスト ボックス 55"/>
          <p:cNvSpPr txBox="1"/>
          <p:nvPr/>
        </p:nvSpPr>
        <p:spPr>
          <a:xfrm>
            <a:off x="5031009" y="3212979"/>
            <a:ext cx="2106234" cy="369332"/>
          </a:xfrm>
          <a:prstGeom prst="rect">
            <a:avLst/>
          </a:prstGeom>
          <a:noFill/>
        </p:spPr>
        <p:txBody>
          <a:bodyPr wrap="square" rtlCol="0">
            <a:spAutoFit/>
          </a:bodyPr>
          <a:lstStyle/>
          <a:p>
            <a:r>
              <a:rPr kumimoji="1" lang="ja-JP" altLang="en-US" dirty="0" smtClean="0"/>
              <a:t>採光範囲が重なる</a:t>
            </a:r>
            <a:endParaRPr kumimoji="1" lang="ja-JP" altLang="en-US" dirty="0"/>
          </a:p>
        </p:txBody>
      </p:sp>
      <p:sp>
        <p:nvSpPr>
          <p:cNvPr id="57" name="テキスト ボックス 56"/>
          <p:cNvSpPr txBox="1"/>
          <p:nvPr/>
        </p:nvSpPr>
        <p:spPr>
          <a:xfrm>
            <a:off x="272480" y="1230765"/>
            <a:ext cx="9361040" cy="400110"/>
          </a:xfrm>
          <a:prstGeom prst="rect">
            <a:avLst/>
          </a:prstGeom>
          <a:solidFill>
            <a:schemeClr val="bg1"/>
          </a:solidFill>
          <a:ln w="38100">
            <a:noFill/>
          </a:ln>
        </p:spPr>
        <p:txBody>
          <a:bodyPr wrap="square" rtlCol="0">
            <a:spAutoFit/>
          </a:bodyPr>
          <a:lstStyle/>
          <a:p>
            <a:r>
              <a:rPr lang="ja-JP" altLang="en-US" sz="2000" dirty="0" smtClean="0"/>
              <a:t>光ファイバーの採光範囲を限定するため、光ファイバーポートを設計、製作し設置した。 　　</a:t>
            </a:r>
            <a:endParaRPr kumimoji="1" lang="ja-JP" altLang="en-US" sz="2000" dirty="0"/>
          </a:p>
        </p:txBody>
      </p:sp>
      <p:cxnSp>
        <p:nvCxnSpPr>
          <p:cNvPr id="66" name="直線矢印コネクタ 65"/>
          <p:cNvCxnSpPr/>
          <p:nvPr/>
        </p:nvCxnSpPr>
        <p:spPr>
          <a:xfrm>
            <a:off x="6435167" y="2708920"/>
            <a:ext cx="546061" cy="0"/>
          </a:xfrm>
          <a:prstGeom prst="straightConnector1">
            <a:avLst/>
          </a:prstGeom>
          <a:ln w="28575">
            <a:solidFill>
              <a:schemeClr val="tx2">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a:off x="6435167" y="4581128"/>
            <a:ext cx="546061"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6" name="円/楕円 35"/>
          <p:cNvSpPr/>
          <p:nvPr/>
        </p:nvSpPr>
        <p:spPr>
          <a:xfrm>
            <a:off x="5579521" y="2744416"/>
            <a:ext cx="507607" cy="46856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70"/>
          <p:cNvSpPr txBox="1">
            <a:spLocks noChangeArrowheads="1"/>
          </p:cNvSpPr>
          <p:nvPr/>
        </p:nvSpPr>
        <p:spPr bwMode="auto">
          <a:xfrm>
            <a:off x="4406942" y="4149080"/>
            <a:ext cx="858095" cy="400110"/>
          </a:xfrm>
          <a:prstGeom prst="rect">
            <a:avLst/>
          </a:prstGeom>
          <a:noFill/>
          <a:ln w="9525">
            <a:noFill/>
            <a:miter lim="800000"/>
            <a:headEnd/>
            <a:tailEnd/>
          </a:ln>
        </p:spPr>
        <p:txBody>
          <a:bodyPr wrap="square">
            <a:spAutoFit/>
          </a:bodyPr>
          <a:lstStyle/>
          <a:p>
            <a:r>
              <a:rPr lang="ja-JP" altLang="en-US" sz="2000" dirty="0" smtClean="0"/>
              <a:t>拡大</a:t>
            </a:r>
            <a:endParaRPr lang="ja-JP" altLang="en-US" sz="2000" dirty="0"/>
          </a:p>
        </p:txBody>
      </p:sp>
      <p:cxnSp>
        <p:nvCxnSpPr>
          <p:cNvPr id="41" name="直線矢印コネクタ 40"/>
          <p:cNvCxnSpPr>
            <a:stCxn id="95" idx="0"/>
          </p:cNvCxnSpPr>
          <p:nvPr/>
        </p:nvCxnSpPr>
        <p:spPr>
          <a:xfrm flipV="1">
            <a:off x="4268926" y="4941172"/>
            <a:ext cx="942105" cy="288030"/>
          </a:xfrm>
          <a:prstGeom prst="straightConnector1">
            <a:avLst/>
          </a:prstGeom>
          <a:ln w="28575">
            <a:solidFill>
              <a:schemeClr val="tx2">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194474" y="1691516"/>
            <a:ext cx="2985113" cy="400110"/>
          </a:xfrm>
          <a:prstGeom prst="rect">
            <a:avLst/>
          </a:prstGeom>
        </p:spPr>
        <p:txBody>
          <a:bodyPr wrap="none">
            <a:spAutoFit/>
          </a:bodyPr>
          <a:lstStyle/>
          <a:p>
            <a:r>
              <a:rPr lang="ja-JP" altLang="en-US" sz="2000" u="sng" dirty="0" smtClean="0"/>
              <a:t>光ファイバーポート必要性</a:t>
            </a:r>
            <a:endParaRPr lang="ja-JP" altLang="en-US" sz="2000" u="sng" dirty="0"/>
          </a:p>
        </p:txBody>
      </p:sp>
      <p:sp>
        <p:nvSpPr>
          <p:cNvPr id="54" name="正方形/長方形 53"/>
          <p:cNvSpPr/>
          <p:nvPr/>
        </p:nvSpPr>
        <p:spPr>
          <a:xfrm>
            <a:off x="7059236" y="2204864"/>
            <a:ext cx="2418269" cy="1368152"/>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1064570" y="5229202"/>
            <a:ext cx="2082231" cy="369332"/>
          </a:xfrm>
          <a:prstGeom prst="rect">
            <a:avLst/>
          </a:prstGeom>
          <a:noFill/>
        </p:spPr>
        <p:txBody>
          <a:bodyPr wrap="square" rtlCol="0">
            <a:spAutoFit/>
          </a:bodyPr>
          <a:lstStyle/>
          <a:p>
            <a:r>
              <a:rPr kumimoji="1" lang="ja-JP" altLang="en-US" dirty="0" smtClean="0"/>
              <a:t>光ファイバーポート</a:t>
            </a:r>
            <a:endParaRPr kumimoji="1" lang="ja-JP" altLang="en-US" dirty="0"/>
          </a:p>
        </p:txBody>
      </p:sp>
      <p:cxnSp>
        <p:nvCxnSpPr>
          <p:cNvPr id="65" name="直線矢印コネクタ 64"/>
          <p:cNvCxnSpPr/>
          <p:nvPr/>
        </p:nvCxnSpPr>
        <p:spPr>
          <a:xfrm flipV="1">
            <a:off x="2378716" y="5013176"/>
            <a:ext cx="546061" cy="144016"/>
          </a:xfrm>
          <a:prstGeom prst="straightConnector1">
            <a:avLst/>
          </a:prstGeom>
          <a:ln w="28575">
            <a:solidFill>
              <a:schemeClr val="tx2">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7137245" y="2244942"/>
            <a:ext cx="2262251" cy="1267090"/>
          </a:xfrm>
          <a:prstGeom prst="rect">
            <a:avLst/>
          </a:prstGeom>
          <a:noFill/>
          <a:ln w="28575">
            <a:noFill/>
          </a:ln>
        </p:spPr>
        <p:txBody>
          <a:bodyPr wrap="square" lIns="35637" tIns="17818" rIns="35637" bIns="17818" rtlCol="0">
            <a:spAutoFit/>
          </a:bodyPr>
          <a:lstStyle/>
          <a:p>
            <a:pPr marL="178201" indent="-178201">
              <a:buFont typeface="Arial" pitchFamily="34" charset="0"/>
              <a:buChar char="•"/>
            </a:pPr>
            <a:r>
              <a:rPr lang="ja-JP" altLang="en-US" sz="2000" dirty="0" smtClean="0"/>
              <a:t>採光範囲が重なり、プラズマの正確な発光強度分布が計測できない</a:t>
            </a:r>
            <a:r>
              <a:rPr lang="ja-JP" altLang="en-US" sz="2000" dirty="0"/>
              <a:t>。</a:t>
            </a:r>
            <a:r>
              <a:rPr lang="ja-JP" altLang="en-US" sz="2000" dirty="0" smtClean="0"/>
              <a:t>　</a:t>
            </a:r>
            <a:endParaRPr lang="en-US" altLang="ja-JP" sz="2000" dirty="0" smtClean="0">
              <a:solidFill>
                <a:srgbClr val="FF0000"/>
              </a:solidFill>
            </a:endParaRPr>
          </a:p>
        </p:txBody>
      </p:sp>
      <p:grpSp>
        <p:nvGrpSpPr>
          <p:cNvPr id="82" name="グループ化 81"/>
          <p:cNvGrpSpPr/>
          <p:nvPr/>
        </p:nvGrpSpPr>
        <p:grpSpPr>
          <a:xfrm>
            <a:off x="7059919" y="4158063"/>
            <a:ext cx="2418269" cy="1143145"/>
            <a:chOff x="7059919" y="3870031"/>
            <a:chExt cx="2418269" cy="783105"/>
          </a:xfrm>
        </p:grpSpPr>
        <p:sp>
          <p:nvSpPr>
            <p:cNvPr id="59" name="正方形/長方形 58"/>
            <p:cNvSpPr/>
            <p:nvPr/>
          </p:nvSpPr>
          <p:spPr>
            <a:xfrm>
              <a:off x="7059919" y="3870031"/>
              <a:ext cx="2418269" cy="783105"/>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7079553" y="4038418"/>
              <a:ext cx="2379000" cy="446332"/>
            </a:xfrm>
            <a:prstGeom prst="rect">
              <a:avLst/>
            </a:prstGeom>
            <a:noFill/>
            <a:ln w="28575">
              <a:noFill/>
            </a:ln>
          </p:spPr>
          <p:txBody>
            <a:bodyPr wrap="square" lIns="35637" tIns="17818" rIns="35637" bIns="17818" rtlCol="0">
              <a:spAutoFit/>
            </a:bodyPr>
            <a:lstStyle/>
            <a:p>
              <a:pPr marL="178201" indent="-178201">
                <a:buFont typeface="Arial" pitchFamily="34" charset="0"/>
                <a:buChar char="•"/>
              </a:pPr>
              <a:r>
                <a:rPr lang="ja-JP" altLang="en-US" sz="2000" dirty="0" smtClean="0"/>
                <a:t>プラズマの発光強度分布が計測可能。</a:t>
              </a:r>
              <a:endParaRPr lang="en-US" altLang="ja-JP" sz="2000" dirty="0" smtClean="0"/>
            </a:p>
          </p:txBody>
        </p:sp>
      </p:grpSp>
      <p:sp>
        <p:nvSpPr>
          <p:cNvPr id="70" name="テキスト ボックス 69"/>
          <p:cNvSpPr txBox="1"/>
          <p:nvPr/>
        </p:nvSpPr>
        <p:spPr>
          <a:xfrm>
            <a:off x="272480" y="4869162"/>
            <a:ext cx="1224136" cy="369332"/>
          </a:xfrm>
          <a:prstGeom prst="rect">
            <a:avLst/>
          </a:prstGeom>
          <a:noFill/>
        </p:spPr>
        <p:txBody>
          <a:bodyPr wrap="square" rtlCol="0">
            <a:spAutoFit/>
          </a:bodyPr>
          <a:lstStyle/>
          <a:p>
            <a:r>
              <a:rPr kumimoji="1" lang="ja-JP" altLang="en-US" dirty="0" smtClean="0"/>
              <a:t>計測視線</a:t>
            </a:r>
            <a:endParaRPr kumimoji="1" lang="ja-JP" altLang="en-US" dirty="0"/>
          </a:p>
        </p:txBody>
      </p:sp>
      <p:sp>
        <p:nvSpPr>
          <p:cNvPr id="74" name="テキスト ボックス 73"/>
          <p:cNvSpPr txBox="1"/>
          <p:nvPr/>
        </p:nvSpPr>
        <p:spPr>
          <a:xfrm>
            <a:off x="584515" y="4221088"/>
            <a:ext cx="543918" cy="174454"/>
          </a:xfrm>
          <a:prstGeom prst="rect">
            <a:avLst/>
          </a:prstGeom>
          <a:noFill/>
        </p:spPr>
        <p:txBody>
          <a:bodyPr wrap="square" lIns="35640" tIns="17819" rIns="35640" bIns="17819" rtlCol="0">
            <a:spAutoFit/>
          </a:bodyPr>
          <a:lstStyle/>
          <a:p>
            <a:r>
              <a:rPr lang="en-US" altLang="ja-JP" sz="900" dirty="0" smtClean="0"/>
              <a:t>plasma</a:t>
            </a:r>
            <a:endParaRPr lang="ja-JP" altLang="en-US" sz="900" dirty="0"/>
          </a:p>
        </p:txBody>
      </p:sp>
      <p:sp>
        <p:nvSpPr>
          <p:cNvPr id="80" name="正方形/長方形 79"/>
          <p:cNvSpPr/>
          <p:nvPr/>
        </p:nvSpPr>
        <p:spPr>
          <a:xfrm>
            <a:off x="223863" y="5949280"/>
            <a:ext cx="9409658" cy="83671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273000" y="1160832"/>
            <a:ext cx="9360000" cy="53997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0" name="Picture 3"/>
          <p:cNvPicPr>
            <a:picLocks noChangeAspect="1" noChangeArrowheads="1"/>
          </p:cNvPicPr>
          <p:nvPr/>
        </p:nvPicPr>
        <p:blipFill>
          <a:blip r:embed="rId4" cstate="print"/>
          <a:srcRect t="8000"/>
          <a:stretch>
            <a:fillRect/>
          </a:stretch>
        </p:blipFill>
        <p:spPr bwMode="auto">
          <a:xfrm>
            <a:off x="323529" y="2852936"/>
            <a:ext cx="1716407" cy="1728192"/>
          </a:xfrm>
          <a:prstGeom prst="rect">
            <a:avLst/>
          </a:prstGeom>
          <a:noFill/>
          <a:ln w="9525">
            <a:noFill/>
            <a:miter lim="800000"/>
            <a:headEnd/>
            <a:tailEnd/>
          </a:ln>
          <a:effectLst/>
        </p:spPr>
      </p:pic>
      <p:sp>
        <p:nvSpPr>
          <p:cNvPr id="44" name="正方形/長方形 43"/>
          <p:cNvSpPr/>
          <p:nvPr/>
        </p:nvSpPr>
        <p:spPr>
          <a:xfrm>
            <a:off x="755578" y="2780928"/>
            <a:ext cx="720080" cy="432048"/>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6" name="グループ化 40"/>
          <p:cNvGrpSpPr/>
          <p:nvPr/>
        </p:nvGrpSpPr>
        <p:grpSpPr>
          <a:xfrm>
            <a:off x="2555778" y="3861048"/>
            <a:ext cx="1686701" cy="1152128"/>
            <a:chOff x="3059832" y="2996952"/>
            <a:chExt cx="2002958" cy="1368152"/>
          </a:xfrm>
        </p:grpSpPr>
        <p:pic>
          <p:nvPicPr>
            <p:cNvPr id="48" name="Picture 11"/>
            <p:cNvPicPr>
              <a:picLocks noChangeAspect="1" noChangeArrowheads="1"/>
            </p:cNvPicPr>
            <p:nvPr/>
          </p:nvPicPr>
          <p:blipFill>
            <a:blip r:embed="rId5" cstate="print"/>
            <a:srcRect/>
            <a:stretch>
              <a:fillRect/>
            </a:stretch>
          </p:blipFill>
          <p:spPr bwMode="auto">
            <a:xfrm>
              <a:off x="3059832" y="3356992"/>
              <a:ext cx="2002958" cy="1008112"/>
            </a:xfrm>
            <a:prstGeom prst="rect">
              <a:avLst/>
            </a:prstGeom>
            <a:noFill/>
            <a:ln w="9525">
              <a:noFill/>
              <a:miter lim="800000"/>
              <a:headEnd/>
              <a:tailEnd/>
            </a:ln>
            <a:effectLst/>
          </p:spPr>
        </p:pic>
        <p:cxnSp>
          <p:nvCxnSpPr>
            <p:cNvPr id="49" name="直線コネクタ 48"/>
            <p:cNvCxnSpPr/>
            <p:nvPr/>
          </p:nvCxnSpPr>
          <p:spPr>
            <a:xfrm>
              <a:off x="3347864" y="2996952"/>
              <a:ext cx="0" cy="36004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3563888" y="2996952"/>
              <a:ext cx="0" cy="36004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762000" y="2996952"/>
              <a:ext cx="0" cy="36004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3960000" y="2996952"/>
              <a:ext cx="0" cy="36004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4176000" y="2996952"/>
              <a:ext cx="0" cy="36004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4374000" y="2996952"/>
              <a:ext cx="0" cy="36004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4572000" y="2996952"/>
              <a:ext cx="0" cy="36004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4770000" y="2996952"/>
              <a:ext cx="0" cy="36004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78" name="正方形/長方形 77"/>
          <p:cNvSpPr/>
          <p:nvPr/>
        </p:nvSpPr>
        <p:spPr>
          <a:xfrm>
            <a:off x="3728864" y="3861048"/>
            <a:ext cx="195064" cy="122413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矢印コネクタ 70"/>
          <p:cNvCxnSpPr>
            <a:stCxn id="70" idx="0"/>
          </p:cNvCxnSpPr>
          <p:nvPr/>
        </p:nvCxnSpPr>
        <p:spPr>
          <a:xfrm flipV="1">
            <a:off x="884549" y="4365108"/>
            <a:ext cx="246028" cy="504054"/>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3368826" y="5229202"/>
            <a:ext cx="1800200" cy="369332"/>
          </a:xfrm>
          <a:prstGeom prst="rect">
            <a:avLst/>
          </a:prstGeom>
          <a:noFill/>
        </p:spPr>
        <p:txBody>
          <a:bodyPr wrap="square" rtlCol="0">
            <a:spAutoFit/>
          </a:bodyPr>
          <a:lstStyle/>
          <a:p>
            <a:r>
              <a:rPr kumimoji="1" lang="ja-JP" altLang="en-US" dirty="0" smtClean="0"/>
              <a:t>採光範囲を限定</a:t>
            </a:r>
            <a:endParaRPr kumimoji="1" lang="ja-JP" altLang="en-US" dirty="0"/>
          </a:p>
        </p:txBody>
      </p:sp>
      <p:cxnSp>
        <p:nvCxnSpPr>
          <p:cNvPr id="98" name="直線矢印コネクタ 97"/>
          <p:cNvCxnSpPr/>
          <p:nvPr/>
        </p:nvCxnSpPr>
        <p:spPr>
          <a:xfrm>
            <a:off x="3728864" y="3789040"/>
            <a:ext cx="360040" cy="0"/>
          </a:xfrm>
          <a:prstGeom prst="straightConnector1">
            <a:avLst/>
          </a:prstGeom>
          <a:ln w="28575">
            <a:solidFill>
              <a:schemeClr val="tx2">
                <a:lumMod val="75000"/>
                <a:lumOff val="2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2" name="テキスト ボックス 101"/>
          <p:cNvSpPr txBox="1"/>
          <p:nvPr/>
        </p:nvSpPr>
        <p:spPr>
          <a:xfrm>
            <a:off x="3728864" y="3356992"/>
            <a:ext cx="792088" cy="369332"/>
          </a:xfrm>
          <a:prstGeom prst="rect">
            <a:avLst/>
          </a:prstGeom>
          <a:noFill/>
        </p:spPr>
        <p:txBody>
          <a:bodyPr wrap="square" rtlCol="0">
            <a:spAutoFit/>
          </a:bodyPr>
          <a:lstStyle/>
          <a:p>
            <a:r>
              <a:rPr kumimoji="1" lang="en-US" altLang="ja-JP" dirty="0" smtClean="0"/>
              <a:t>12 </a:t>
            </a:r>
            <a:r>
              <a:rPr kumimoji="1" lang="en-US" altLang="ja-JP" sz="1200" dirty="0" smtClean="0"/>
              <a:t>mm</a:t>
            </a:r>
            <a:endParaRPr kumimoji="1" lang="ja-JP" alt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2879"/>
          <p:cNvSpPr>
            <a:spLocks noChangeArrowheads="1"/>
          </p:cNvSpPr>
          <p:nvPr/>
        </p:nvSpPr>
        <p:spPr bwMode="auto">
          <a:xfrm>
            <a:off x="344488" y="3140968"/>
            <a:ext cx="9322586" cy="2736304"/>
          </a:xfrm>
          <a:prstGeom prst="rect">
            <a:avLst/>
          </a:prstGeom>
          <a:solidFill>
            <a:schemeClr val="accent5">
              <a:lumMod val="90000"/>
              <a:alpha val="40000"/>
            </a:schemeClr>
          </a:solidFill>
          <a:ln w="25400">
            <a:solidFill>
              <a:schemeClr val="accent5">
                <a:lumMod val="20000"/>
                <a:lumOff val="80000"/>
              </a:schemeClr>
            </a:solidFill>
            <a:miter lim="800000"/>
            <a:headEnd/>
            <a:tailEnd/>
          </a:ln>
          <a:effectLst/>
        </p:spPr>
        <p:txBody>
          <a:bodyPr wrap="none" lIns="105586" tIns="52793" rIns="105586" bIns="52793" anchor="ctr"/>
          <a:lstStyle/>
          <a:p>
            <a:pPr defTabSz="1055688" eaLnBrk="1" hangingPunct="1">
              <a:spcBef>
                <a:spcPct val="20000"/>
              </a:spcBef>
              <a:defRPr/>
            </a:pPr>
            <a:endParaRPr lang="ja-JP" altLang="ja-JP" sz="1800" dirty="0">
              <a:latin typeface="Times New Roman" pitchFamily="18" charset="0"/>
              <a:ea typeface="ＭＳ Ｐゴシック" panose="020B0600070205080204" pitchFamily="50" charset="-128"/>
            </a:endParaRPr>
          </a:p>
        </p:txBody>
      </p:sp>
      <p:sp>
        <p:nvSpPr>
          <p:cNvPr id="41" name="正方形/長方形 40"/>
          <p:cNvSpPr/>
          <p:nvPr/>
        </p:nvSpPr>
        <p:spPr>
          <a:xfrm>
            <a:off x="6747199" y="2204864"/>
            <a:ext cx="2808312" cy="1152128"/>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95300" y="116632"/>
            <a:ext cx="8915400" cy="990600"/>
          </a:xfrm>
        </p:spPr>
        <p:txBody>
          <a:bodyPr/>
          <a:lstStyle/>
          <a:p>
            <a:pPr algn="ctr"/>
            <a:r>
              <a:rPr kumimoji="1" lang="ja-JP" altLang="en-US" dirty="0" smtClean="0"/>
              <a:t>光ファイバーアレイ</a:t>
            </a:r>
            <a:endParaRPr kumimoji="1" lang="ja-JP" altLang="en-US" dirty="0"/>
          </a:p>
        </p:txBody>
      </p:sp>
      <p:pic>
        <p:nvPicPr>
          <p:cNvPr id="17" name="Picture 62"/>
          <p:cNvPicPr>
            <a:picLocks noChangeAspect="1" noChangeArrowheads="1"/>
          </p:cNvPicPr>
          <p:nvPr/>
        </p:nvPicPr>
        <p:blipFill>
          <a:blip r:embed="rId3" cstate="print"/>
          <a:srcRect/>
          <a:stretch>
            <a:fillRect/>
          </a:stretch>
        </p:blipFill>
        <p:spPr bwMode="auto">
          <a:xfrm>
            <a:off x="7839323" y="4077072"/>
            <a:ext cx="624069" cy="576064"/>
          </a:xfrm>
          <a:prstGeom prst="rect">
            <a:avLst/>
          </a:prstGeom>
          <a:noFill/>
          <a:ln w="9525">
            <a:noFill/>
            <a:miter lim="800000"/>
            <a:headEnd/>
            <a:tailEnd/>
          </a:ln>
          <a:effectLst/>
        </p:spPr>
      </p:pic>
      <p:pic>
        <p:nvPicPr>
          <p:cNvPr id="18" name="Picture 65"/>
          <p:cNvPicPr>
            <a:picLocks noChangeAspect="1" noChangeArrowheads="1"/>
          </p:cNvPicPr>
          <p:nvPr/>
        </p:nvPicPr>
        <p:blipFill>
          <a:blip r:embed="rId4" cstate="print"/>
          <a:srcRect/>
          <a:stretch>
            <a:fillRect/>
          </a:stretch>
        </p:blipFill>
        <p:spPr bwMode="auto">
          <a:xfrm rot="5400000" flipV="1">
            <a:off x="8254896" y="4401536"/>
            <a:ext cx="1217037" cy="136060"/>
          </a:xfrm>
          <a:prstGeom prst="rect">
            <a:avLst/>
          </a:prstGeom>
          <a:noFill/>
          <a:ln w="9525">
            <a:noFill/>
            <a:miter lim="800000"/>
            <a:headEnd/>
            <a:tailEnd/>
          </a:ln>
          <a:effectLst/>
        </p:spPr>
      </p:pic>
      <p:cxnSp>
        <p:nvCxnSpPr>
          <p:cNvPr id="19" name="直線コネクタ 18"/>
          <p:cNvCxnSpPr/>
          <p:nvPr/>
        </p:nvCxnSpPr>
        <p:spPr>
          <a:xfrm flipH="1">
            <a:off x="7371271" y="4365104"/>
            <a:ext cx="390043" cy="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8423835" y="3429003"/>
            <a:ext cx="1482165" cy="276999"/>
          </a:xfrm>
          <a:prstGeom prst="rect">
            <a:avLst/>
          </a:prstGeom>
          <a:noFill/>
        </p:spPr>
        <p:txBody>
          <a:bodyPr wrap="square" rtlCol="0">
            <a:spAutoFit/>
          </a:bodyPr>
          <a:lstStyle/>
          <a:p>
            <a:r>
              <a:rPr lang="en-US" altLang="ja-JP" sz="1200" dirty="0" smtClean="0"/>
              <a:t>Dummy fiber</a:t>
            </a:r>
            <a:endParaRPr lang="ja-JP" altLang="en-US" sz="1200" dirty="0"/>
          </a:p>
        </p:txBody>
      </p:sp>
      <p:cxnSp>
        <p:nvCxnSpPr>
          <p:cNvPr id="21" name="直線矢印コネクタ 20"/>
          <p:cNvCxnSpPr>
            <a:stCxn id="41" idx="2"/>
          </p:cNvCxnSpPr>
          <p:nvPr/>
        </p:nvCxnSpPr>
        <p:spPr>
          <a:xfrm>
            <a:off x="8151358" y="3356992"/>
            <a:ext cx="624069" cy="64807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3626853" y="5445224"/>
            <a:ext cx="2340260" cy="369332"/>
          </a:xfrm>
          <a:prstGeom prst="rect">
            <a:avLst/>
          </a:prstGeom>
          <a:noFill/>
        </p:spPr>
        <p:txBody>
          <a:bodyPr wrap="square" rtlCol="0">
            <a:spAutoFit/>
          </a:bodyPr>
          <a:lstStyle/>
          <a:p>
            <a:r>
              <a:rPr lang="ja-JP" altLang="ja-JP" dirty="0" smtClean="0"/>
              <a:t>光ファイバー</a:t>
            </a:r>
            <a:r>
              <a:rPr lang="ja-JP" altLang="en-US" dirty="0" smtClean="0"/>
              <a:t>アレイ</a:t>
            </a:r>
            <a:endParaRPr kumimoji="1" lang="ja-JP" altLang="en-US" dirty="0"/>
          </a:p>
        </p:txBody>
      </p:sp>
      <p:sp>
        <p:nvSpPr>
          <p:cNvPr id="34" name="テキスト ボックス 33"/>
          <p:cNvSpPr txBox="1"/>
          <p:nvPr/>
        </p:nvSpPr>
        <p:spPr>
          <a:xfrm>
            <a:off x="350491" y="1259468"/>
            <a:ext cx="9205023" cy="369332"/>
          </a:xfrm>
          <a:prstGeom prst="rect">
            <a:avLst/>
          </a:prstGeom>
          <a:solidFill>
            <a:schemeClr val="bg1"/>
          </a:solidFill>
          <a:ln w="38100">
            <a:noFill/>
          </a:ln>
        </p:spPr>
        <p:txBody>
          <a:bodyPr wrap="square" rtlCol="0">
            <a:spAutoFit/>
          </a:bodyPr>
          <a:lstStyle/>
          <a:p>
            <a:r>
              <a:rPr lang="ja-JP" altLang="en-US" dirty="0" smtClean="0"/>
              <a:t>プラズマ側は</a:t>
            </a:r>
            <a:r>
              <a:rPr lang="en-US" altLang="ja-JP" b="1" dirty="0" smtClean="0"/>
              <a:t>8</a:t>
            </a:r>
            <a:r>
              <a:rPr lang="ja-JP" altLang="en-US" dirty="0" smtClean="0"/>
              <a:t>本に分岐、分光器側はスリットの形状に合わせて縦一列に並べている</a:t>
            </a:r>
            <a:r>
              <a:rPr lang="ja-JP" altLang="en-US" dirty="0"/>
              <a:t>。</a:t>
            </a:r>
            <a:endParaRPr lang="en-US" altLang="ja-JP" dirty="0" smtClean="0"/>
          </a:p>
        </p:txBody>
      </p:sp>
      <p:sp>
        <p:nvSpPr>
          <p:cNvPr id="26" name="テキスト ボックス 25"/>
          <p:cNvSpPr txBox="1"/>
          <p:nvPr/>
        </p:nvSpPr>
        <p:spPr>
          <a:xfrm>
            <a:off x="350491" y="5919373"/>
            <a:ext cx="9283031" cy="707886"/>
          </a:xfrm>
          <a:prstGeom prst="rect">
            <a:avLst/>
          </a:prstGeom>
          <a:solidFill>
            <a:schemeClr val="bg1"/>
          </a:solidFill>
          <a:ln w="38100">
            <a:noFill/>
          </a:ln>
        </p:spPr>
        <p:txBody>
          <a:bodyPr wrap="square" rtlCol="0">
            <a:spAutoFit/>
          </a:bodyPr>
          <a:lstStyle/>
          <a:p>
            <a:pPr>
              <a:buClr>
                <a:srgbClr val="883A3A"/>
              </a:buClr>
              <a:buFont typeface="Wingdings" pitchFamily="2" charset="2"/>
              <a:buChar char="l"/>
            </a:pPr>
            <a:r>
              <a:rPr lang="ja-JP" altLang="en-US" dirty="0" smtClean="0"/>
              <a:t>　</a:t>
            </a:r>
            <a:r>
              <a:rPr lang="en-US" altLang="ja-JP" dirty="0" smtClean="0"/>
              <a:t> </a:t>
            </a:r>
            <a:r>
              <a:rPr lang="en-US" altLang="ja-JP" sz="2000" dirty="0" smtClean="0"/>
              <a:t>8</a:t>
            </a:r>
            <a:r>
              <a:rPr lang="ja-JP" altLang="en-US" sz="2000" dirty="0" smtClean="0"/>
              <a:t>視線の光を１台の分光器で分光可能である。</a:t>
            </a:r>
            <a:endParaRPr lang="en-US" altLang="ja-JP" sz="2000" dirty="0" smtClean="0"/>
          </a:p>
          <a:p>
            <a:pPr>
              <a:buClr>
                <a:srgbClr val="883A3A"/>
              </a:buClr>
              <a:buFont typeface="Wingdings" pitchFamily="2" charset="2"/>
              <a:buChar char="l"/>
            </a:pPr>
            <a:r>
              <a:rPr lang="ja-JP" altLang="en-US" sz="2000" dirty="0" smtClean="0"/>
              <a:t>　光ファイバーの設置位置を変更できるので、計測器としての柔軟性が高い。</a:t>
            </a:r>
            <a:endParaRPr lang="en-US" altLang="ja-JP" sz="2000" dirty="0" smtClean="0"/>
          </a:p>
        </p:txBody>
      </p:sp>
      <p:cxnSp>
        <p:nvCxnSpPr>
          <p:cNvPr id="58" name="直線コネクタ 57"/>
          <p:cNvCxnSpPr>
            <a:endCxn id="18" idx="1"/>
          </p:cNvCxnSpPr>
          <p:nvPr/>
        </p:nvCxnSpPr>
        <p:spPr>
          <a:xfrm flipV="1">
            <a:off x="8151358" y="3861048"/>
            <a:ext cx="712057" cy="28803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a:endCxn id="18" idx="3"/>
          </p:cNvCxnSpPr>
          <p:nvPr/>
        </p:nvCxnSpPr>
        <p:spPr>
          <a:xfrm>
            <a:off x="8151358" y="4581133"/>
            <a:ext cx="712057" cy="496957"/>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71682" name="Picture 2"/>
          <p:cNvPicPr>
            <a:picLocks noChangeAspect="1" noChangeArrowheads="1"/>
          </p:cNvPicPr>
          <p:nvPr/>
        </p:nvPicPr>
        <p:blipFill>
          <a:blip r:embed="rId5" cstate="print"/>
          <a:srcRect/>
          <a:stretch>
            <a:fillRect/>
          </a:stretch>
        </p:blipFill>
        <p:spPr bwMode="auto">
          <a:xfrm>
            <a:off x="733332" y="3140968"/>
            <a:ext cx="6481922" cy="2376264"/>
          </a:xfrm>
          <a:prstGeom prst="rect">
            <a:avLst/>
          </a:prstGeom>
          <a:noFill/>
          <a:ln w="9525">
            <a:noFill/>
            <a:miter lim="800000"/>
            <a:headEnd/>
            <a:tailEnd/>
          </a:ln>
          <a:effectLst/>
        </p:spPr>
      </p:pic>
      <p:cxnSp>
        <p:nvCxnSpPr>
          <p:cNvPr id="97" name="直線コネクタ 96"/>
          <p:cNvCxnSpPr/>
          <p:nvPr/>
        </p:nvCxnSpPr>
        <p:spPr>
          <a:xfrm>
            <a:off x="8853000" y="4914000"/>
            <a:ext cx="2344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8853433" y="5004000"/>
            <a:ext cx="2340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1683" name="Picture 3"/>
          <p:cNvPicPr>
            <a:picLocks noChangeAspect="1" noChangeArrowheads="1"/>
          </p:cNvPicPr>
          <p:nvPr/>
        </p:nvPicPr>
        <p:blipFill>
          <a:blip r:embed="rId6" cstate="print"/>
          <a:srcRect/>
          <a:stretch>
            <a:fillRect/>
          </a:stretch>
        </p:blipFill>
        <p:spPr bwMode="auto">
          <a:xfrm rot="5400000" flipV="1">
            <a:off x="8957543" y="4786100"/>
            <a:ext cx="210307" cy="49529"/>
          </a:xfrm>
          <a:prstGeom prst="rect">
            <a:avLst/>
          </a:prstGeom>
          <a:noFill/>
          <a:ln w="9525">
            <a:noFill/>
            <a:miter lim="800000"/>
            <a:headEnd/>
            <a:tailEnd/>
          </a:ln>
          <a:effectLst/>
        </p:spPr>
      </p:pic>
      <p:pic>
        <p:nvPicPr>
          <p:cNvPr id="107" name="Picture 3"/>
          <p:cNvPicPr>
            <a:picLocks noChangeAspect="1" noChangeArrowheads="1"/>
          </p:cNvPicPr>
          <p:nvPr/>
        </p:nvPicPr>
        <p:blipFill>
          <a:blip r:embed="rId6" cstate="print"/>
          <a:srcRect/>
          <a:stretch>
            <a:fillRect/>
          </a:stretch>
        </p:blipFill>
        <p:spPr bwMode="auto">
          <a:xfrm rot="16200000">
            <a:off x="8957543" y="5074095"/>
            <a:ext cx="210311" cy="49530"/>
          </a:xfrm>
          <a:prstGeom prst="rect">
            <a:avLst/>
          </a:prstGeom>
          <a:noFill/>
          <a:ln w="9525">
            <a:noFill/>
            <a:miter lim="800000"/>
            <a:headEnd/>
            <a:tailEnd/>
          </a:ln>
          <a:effectLst/>
        </p:spPr>
      </p:pic>
      <p:sp>
        <p:nvSpPr>
          <p:cNvPr id="108" name="テキスト ボックス 107"/>
          <p:cNvSpPr txBox="1"/>
          <p:nvPr/>
        </p:nvSpPr>
        <p:spPr>
          <a:xfrm>
            <a:off x="9009453" y="4823574"/>
            <a:ext cx="546061" cy="261610"/>
          </a:xfrm>
          <a:prstGeom prst="rect">
            <a:avLst/>
          </a:prstGeom>
          <a:noFill/>
        </p:spPr>
        <p:txBody>
          <a:bodyPr wrap="square" rtlCol="0">
            <a:spAutoFit/>
          </a:bodyPr>
          <a:lstStyle/>
          <a:p>
            <a:r>
              <a:rPr kumimoji="1" lang="en-US" altLang="ja-JP" sz="1100" dirty="0" smtClean="0"/>
              <a:t>Φ0.4</a:t>
            </a:r>
          </a:p>
        </p:txBody>
      </p:sp>
      <p:cxnSp>
        <p:nvCxnSpPr>
          <p:cNvPr id="30" name="直線矢印コネクタ 29"/>
          <p:cNvCxnSpPr/>
          <p:nvPr/>
        </p:nvCxnSpPr>
        <p:spPr>
          <a:xfrm>
            <a:off x="2846766" y="2780928"/>
            <a:ext cx="468052" cy="7920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272482" y="5877272"/>
            <a:ext cx="9439049" cy="792088"/>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6747199" y="2348885"/>
            <a:ext cx="2808312" cy="830997"/>
          </a:xfrm>
          <a:prstGeom prst="rect">
            <a:avLst/>
          </a:prstGeom>
          <a:noFill/>
        </p:spPr>
        <p:txBody>
          <a:bodyPr wrap="square" rtlCol="0">
            <a:spAutoFit/>
          </a:bodyPr>
          <a:lstStyle/>
          <a:p>
            <a:r>
              <a:rPr lang="ja-JP" altLang="en-US" sz="1600" dirty="0" smtClean="0"/>
              <a:t>各光ファイバーの間にダミーファイバーを挟むことにより、クロストークを低減</a:t>
            </a:r>
            <a:endParaRPr kumimoji="1" lang="ja-JP" altLang="en-US" sz="1600" dirty="0"/>
          </a:p>
        </p:txBody>
      </p:sp>
      <p:sp>
        <p:nvSpPr>
          <p:cNvPr id="45" name="正方形/長方形 44"/>
          <p:cNvSpPr/>
          <p:nvPr/>
        </p:nvSpPr>
        <p:spPr>
          <a:xfrm>
            <a:off x="272480" y="1160832"/>
            <a:ext cx="9360000" cy="53997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8" name="グループ化 52"/>
          <p:cNvGrpSpPr/>
          <p:nvPr/>
        </p:nvGrpSpPr>
        <p:grpSpPr>
          <a:xfrm>
            <a:off x="560513" y="1916836"/>
            <a:ext cx="5040560" cy="1183743"/>
            <a:chOff x="786380" y="1645524"/>
            <a:chExt cx="6482710" cy="1522424"/>
          </a:xfrm>
        </p:grpSpPr>
        <p:sp>
          <p:nvSpPr>
            <p:cNvPr id="42" name="テキスト ボックス 41"/>
            <p:cNvSpPr txBox="1"/>
            <p:nvPr/>
          </p:nvSpPr>
          <p:spPr>
            <a:xfrm>
              <a:off x="3657293" y="1830744"/>
              <a:ext cx="913454" cy="402533"/>
            </a:xfrm>
            <a:prstGeom prst="rect">
              <a:avLst/>
            </a:prstGeom>
            <a:noFill/>
          </p:spPr>
          <p:txBody>
            <a:bodyPr wrap="square" lIns="35640" tIns="17819" rIns="35640" bIns="17819" rtlCol="0">
              <a:spAutoFit/>
            </a:bodyPr>
            <a:lstStyle/>
            <a:p>
              <a:r>
                <a:rPr lang="en-US" altLang="ja-JP" sz="900" dirty="0" smtClean="0"/>
                <a:t>8×1 optical fiber array</a:t>
              </a:r>
              <a:endParaRPr lang="ja-JP" altLang="en-US" sz="900" dirty="0"/>
            </a:p>
          </p:txBody>
        </p:sp>
        <p:sp>
          <p:nvSpPr>
            <p:cNvPr id="44" name="テキスト ボックス 43"/>
            <p:cNvSpPr txBox="1"/>
            <p:nvPr/>
          </p:nvSpPr>
          <p:spPr>
            <a:xfrm>
              <a:off x="786380" y="2089246"/>
              <a:ext cx="833491" cy="402533"/>
            </a:xfrm>
            <a:prstGeom prst="rect">
              <a:avLst/>
            </a:prstGeom>
            <a:noFill/>
          </p:spPr>
          <p:txBody>
            <a:bodyPr wrap="square" lIns="35640" tIns="17819" rIns="35640" bIns="17819" rtlCol="0">
              <a:spAutoFit/>
            </a:bodyPr>
            <a:lstStyle/>
            <a:p>
              <a:r>
                <a:rPr lang="en-US" altLang="ja-JP" sz="900" dirty="0" smtClean="0"/>
                <a:t>target chamber</a:t>
              </a:r>
              <a:endParaRPr lang="ja-JP" altLang="en-US" sz="900" dirty="0"/>
            </a:p>
          </p:txBody>
        </p:sp>
        <p:pic>
          <p:nvPicPr>
            <p:cNvPr id="46" name="Picture 3"/>
            <p:cNvPicPr>
              <a:picLocks noChangeAspect="1" noChangeArrowheads="1"/>
            </p:cNvPicPr>
            <p:nvPr/>
          </p:nvPicPr>
          <p:blipFill>
            <a:blip r:embed="rId7" cstate="print"/>
            <a:srcRect/>
            <a:stretch>
              <a:fillRect/>
            </a:stretch>
          </p:blipFill>
          <p:spPr bwMode="auto">
            <a:xfrm>
              <a:off x="1433135" y="1645524"/>
              <a:ext cx="2396627" cy="1522424"/>
            </a:xfrm>
            <a:prstGeom prst="rect">
              <a:avLst/>
            </a:prstGeom>
            <a:noFill/>
            <a:ln w="9525">
              <a:noFill/>
              <a:miter lim="800000"/>
              <a:headEnd/>
              <a:tailEnd/>
            </a:ln>
            <a:effectLst/>
          </p:spPr>
        </p:pic>
        <p:pic>
          <p:nvPicPr>
            <p:cNvPr id="47" name="Picture 94"/>
            <p:cNvPicPr>
              <a:picLocks noChangeAspect="1" noChangeArrowheads="1"/>
            </p:cNvPicPr>
            <p:nvPr/>
          </p:nvPicPr>
          <p:blipFill>
            <a:blip r:embed="rId8" cstate="print"/>
            <a:srcRect/>
            <a:stretch>
              <a:fillRect/>
            </a:stretch>
          </p:blipFill>
          <p:spPr bwMode="auto">
            <a:xfrm>
              <a:off x="4251616" y="2216509"/>
              <a:ext cx="3017474" cy="933885"/>
            </a:xfrm>
            <a:prstGeom prst="rect">
              <a:avLst/>
            </a:prstGeom>
            <a:noFill/>
            <a:ln w="9525">
              <a:noFill/>
              <a:miter lim="800000"/>
              <a:headEnd/>
              <a:tailEnd/>
            </a:ln>
            <a:effectLst/>
          </p:spPr>
        </p:pic>
        <p:pic>
          <p:nvPicPr>
            <p:cNvPr id="48" name="Picture 100"/>
            <p:cNvPicPr>
              <a:picLocks noChangeAspect="1" noChangeArrowheads="1"/>
            </p:cNvPicPr>
            <p:nvPr/>
          </p:nvPicPr>
          <p:blipFill>
            <a:blip r:embed="rId9" cstate="print"/>
            <a:srcRect/>
            <a:stretch>
              <a:fillRect/>
            </a:stretch>
          </p:blipFill>
          <p:spPr bwMode="auto">
            <a:xfrm>
              <a:off x="3666022" y="2520993"/>
              <a:ext cx="609644" cy="207158"/>
            </a:xfrm>
            <a:prstGeom prst="rect">
              <a:avLst/>
            </a:prstGeom>
            <a:noFill/>
            <a:ln w="9525">
              <a:noFill/>
              <a:miter lim="800000"/>
              <a:headEnd/>
              <a:tailEnd/>
            </a:ln>
            <a:effectLst/>
          </p:spPr>
        </p:pic>
        <p:sp>
          <p:nvSpPr>
            <p:cNvPr id="51" name="テキスト ボックス 50"/>
            <p:cNvSpPr txBox="1"/>
            <p:nvPr/>
          </p:nvSpPr>
          <p:spPr>
            <a:xfrm>
              <a:off x="878990" y="2849457"/>
              <a:ext cx="740881" cy="224407"/>
            </a:xfrm>
            <a:prstGeom prst="rect">
              <a:avLst/>
            </a:prstGeom>
            <a:noFill/>
          </p:spPr>
          <p:txBody>
            <a:bodyPr wrap="square" lIns="35640" tIns="17819" rIns="35640" bIns="17819" rtlCol="0">
              <a:spAutoFit/>
            </a:bodyPr>
            <a:lstStyle/>
            <a:p>
              <a:r>
                <a:rPr lang="en-US" altLang="ja-JP" sz="900" dirty="0" smtClean="0"/>
                <a:t>plasma</a:t>
              </a:r>
              <a:endParaRPr lang="ja-JP" altLang="en-US" sz="900" dirty="0"/>
            </a:p>
          </p:txBody>
        </p:sp>
      </p:grpSp>
      <p:grpSp>
        <p:nvGrpSpPr>
          <p:cNvPr id="54" name="グループ化 53"/>
          <p:cNvGrpSpPr/>
          <p:nvPr/>
        </p:nvGrpSpPr>
        <p:grpSpPr>
          <a:xfrm>
            <a:off x="1286593" y="1844824"/>
            <a:ext cx="1950217" cy="936104"/>
            <a:chOff x="3347864" y="1844824"/>
            <a:chExt cx="1800200" cy="936104"/>
          </a:xfrm>
        </p:grpSpPr>
        <p:cxnSp>
          <p:nvCxnSpPr>
            <p:cNvPr id="33" name="直線コネクタ 32"/>
            <p:cNvCxnSpPr/>
            <p:nvPr/>
          </p:nvCxnSpPr>
          <p:spPr>
            <a:xfrm>
              <a:off x="3347864" y="2060848"/>
              <a:ext cx="792088" cy="0"/>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3347864" y="1844824"/>
              <a:ext cx="1296144" cy="0"/>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4644008" y="1844824"/>
              <a:ext cx="0" cy="720080"/>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4644008" y="2564904"/>
              <a:ext cx="504056" cy="0"/>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4139952" y="2780928"/>
              <a:ext cx="1008112" cy="0"/>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4139952" y="2060848"/>
              <a:ext cx="0" cy="720080"/>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3347864" y="1844824"/>
              <a:ext cx="0" cy="216024"/>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5148064" y="2564904"/>
              <a:ext cx="0" cy="216024"/>
            </a:xfrm>
            <a:prstGeom prst="line">
              <a:avLst/>
            </a:prstGeom>
            <a:ln w="38100">
              <a:solidFill>
                <a:srgbClr val="C00000"/>
              </a:solidFill>
              <a:prstDash val="sysDot"/>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6506" y="116632"/>
            <a:ext cx="8670168" cy="990600"/>
          </a:xfrm>
        </p:spPr>
        <p:txBody>
          <a:bodyPr/>
          <a:lstStyle/>
          <a:p>
            <a:pPr algn="ctr"/>
            <a:r>
              <a:rPr lang="ja-JP" altLang="en-US" dirty="0" smtClean="0"/>
              <a:t>発表</a:t>
            </a:r>
            <a:r>
              <a:rPr kumimoji="1" lang="ja-JP" altLang="en-US" dirty="0" smtClean="0"/>
              <a:t>内容</a:t>
            </a:r>
            <a:endParaRPr kumimoji="1" lang="ja-JP" altLang="en-US" dirty="0"/>
          </a:p>
        </p:txBody>
      </p:sp>
      <p:sp>
        <p:nvSpPr>
          <p:cNvPr id="3" name="コンテンツ プレースホルダ 2"/>
          <p:cNvSpPr>
            <a:spLocks noGrp="1"/>
          </p:cNvSpPr>
          <p:nvPr>
            <p:ph idx="1"/>
          </p:nvPr>
        </p:nvSpPr>
        <p:spPr>
          <a:xfrm>
            <a:off x="1208584" y="1196752"/>
            <a:ext cx="7254806" cy="4876800"/>
          </a:xfrm>
        </p:spPr>
        <p:txBody>
          <a:bodyPr>
            <a:noAutofit/>
          </a:bodyPr>
          <a:lstStyle/>
          <a:p>
            <a:pPr marL="457200" indent="-457200">
              <a:buFont typeface="+mj-lt"/>
              <a:buAutoNum type="arabicPeriod"/>
            </a:pPr>
            <a:r>
              <a:rPr kumimoji="1" lang="ja-JP" altLang="en-US" sz="2800" dirty="0" smtClean="0">
                <a:solidFill>
                  <a:srgbClr val="C00000"/>
                </a:solidFill>
              </a:rPr>
              <a:t> </a:t>
            </a:r>
            <a:r>
              <a:rPr kumimoji="1" lang="ja-JP" altLang="en-US" sz="2800" dirty="0" smtClean="0"/>
              <a:t>研究背景・</a:t>
            </a:r>
            <a:r>
              <a:rPr lang="ja-JP" altLang="en-US" sz="2800" dirty="0" smtClean="0"/>
              <a:t>目的</a:t>
            </a:r>
            <a:endParaRPr lang="en-US" altLang="ja-JP" sz="2800" dirty="0" smtClean="0"/>
          </a:p>
          <a:p>
            <a:pPr marL="457200" indent="-457200">
              <a:buFont typeface="+mj-lt"/>
              <a:buAutoNum type="arabicPeriod"/>
            </a:pPr>
            <a:endParaRPr lang="en-US" altLang="ja-JP" sz="1600" dirty="0" smtClean="0"/>
          </a:p>
          <a:p>
            <a:pPr marL="457200" indent="-457200">
              <a:buFont typeface="+mj-lt"/>
              <a:buAutoNum type="arabicPeriod"/>
            </a:pPr>
            <a:r>
              <a:rPr kumimoji="1" lang="ja-JP" altLang="en-US" sz="2800" dirty="0" smtClean="0"/>
              <a:t> 開発した計測システムの構成</a:t>
            </a:r>
            <a:endParaRPr lang="en-US" altLang="ja-JP" sz="2800" dirty="0" smtClean="0"/>
          </a:p>
          <a:p>
            <a:pPr marL="457200" indent="-457200">
              <a:buNone/>
            </a:pPr>
            <a:r>
              <a:rPr lang="en-US" altLang="ja-JP" sz="2800" dirty="0" smtClean="0">
                <a:solidFill>
                  <a:srgbClr val="883A3A"/>
                </a:solidFill>
              </a:rPr>
              <a:t>  </a:t>
            </a:r>
            <a:r>
              <a:rPr lang="en-US" altLang="ja-JP" sz="2400" dirty="0" smtClean="0">
                <a:solidFill>
                  <a:srgbClr val="883A3A"/>
                </a:solidFill>
              </a:rPr>
              <a:t>2.1</a:t>
            </a:r>
            <a:r>
              <a:rPr lang="en-US" altLang="ja-JP" sz="2400" dirty="0" smtClean="0"/>
              <a:t>  </a:t>
            </a:r>
            <a:r>
              <a:rPr lang="ja-JP" altLang="en-US" sz="2400" dirty="0" smtClean="0"/>
              <a:t>採光方法</a:t>
            </a:r>
            <a:endParaRPr lang="en-US" altLang="ja-JP" sz="2400" dirty="0" smtClean="0"/>
          </a:p>
          <a:p>
            <a:pPr marL="457200" indent="-457200">
              <a:buNone/>
            </a:pPr>
            <a:r>
              <a:rPr lang="en-US" altLang="ja-JP" sz="2400" dirty="0" smtClean="0">
                <a:solidFill>
                  <a:srgbClr val="883A3A"/>
                </a:solidFill>
              </a:rPr>
              <a:t>   2.2</a:t>
            </a:r>
            <a:r>
              <a:rPr lang="en-US" altLang="ja-JP" sz="2400" dirty="0" smtClean="0"/>
              <a:t>  </a:t>
            </a:r>
            <a:r>
              <a:rPr lang="ja-JP" altLang="en-US" sz="2400" dirty="0" smtClean="0">
                <a:solidFill>
                  <a:srgbClr val="C00000"/>
                </a:solidFill>
              </a:rPr>
              <a:t>光学系</a:t>
            </a:r>
            <a:endParaRPr lang="en-US" altLang="ja-JP" sz="2400" dirty="0" smtClean="0">
              <a:solidFill>
                <a:srgbClr val="C00000"/>
              </a:solidFill>
            </a:endParaRPr>
          </a:p>
          <a:p>
            <a:pPr marL="457200" indent="-457200">
              <a:buFont typeface="+mj-lt"/>
              <a:buAutoNum type="arabicPeriod"/>
            </a:pPr>
            <a:endParaRPr lang="en-US" altLang="ja-JP" sz="1600" dirty="0" smtClean="0"/>
          </a:p>
          <a:p>
            <a:pPr marL="514350" indent="-514350">
              <a:buFont typeface="+mj-lt"/>
              <a:buAutoNum type="arabicPeriod" startAt="3"/>
            </a:pPr>
            <a:r>
              <a:rPr lang="ja-JP" altLang="en-US" sz="2800" dirty="0" smtClean="0"/>
              <a:t>開発した計測システムを用いた計測</a:t>
            </a:r>
            <a:endParaRPr lang="en-US" altLang="ja-JP" sz="2800" dirty="0" smtClean="0">
              <a:solidFill>
                <a:srgbClr val="C00000"/>
              </a:solidFill>
            </a:endParaRPr>
          </a:p>
          <a:p>
            <a:pPr marL="514350" indent="-514350">
              <a:buNone/>
            </a:pPr>
            <a:r>
              <a:rPr lang="en-US" altLang="ja-JP" sz="2800" dirty="0" smtClean="0">
                <a:solidFill>
                  <a:srgbClr val="C00000"/>
                </a:solidFill>
              </a:rPr>
              <a:t>  </a:t>
            </a:r>
            <a:r>
              <a:rPr lang="en-US" altLang="ja-JP" sz="2400" dirty="0" smtClean="0">
                <a:solidFill>
                  <a:srgbClr val="883A3A"/>
                </a:solidFill>
              </a:rPr>
              <a:t>3.1</a:t>
            </a:r>
            <a:r>
              <a:rPr lang="ja-JP" altLang="en-US" sz="2400" dirty="0" smtClean="0">
                <a:solidFill>
                  <a:srgbClr val="883A3A"/>
                </a:solidFill>
              </a:rPr>
              <a:t>　</a:t>
            </a:r>
            <a:r>
              <a:rPr lang="ja-JP" altLang="en-US" sz="2400" dirty="0" smtClean="0"/>
              <a:t>高熱流パルスプラズマの計測</a:t>
            </a:r>
            <a:endParaRPr lang="en-US" altLang="ja-JP" sz="2400" dirty="0" smtClean="0"/>
          </a:p>
          <a:p>
            <a:pPr marL="514350" indent="-514350">
              <a:buNone/>
            </a:pPr>
            <a:r>
              <a:rPr lang="en-US" altLang="ja-JP" sz="2400" dirty="0" smtClean="0">
                <a:solidFill>
                  <a:srgbClr val="883A3A"/>
                </a:solidFill>
              </a:rPr>
              <a:t>   3.2</a:t>
            </a:r>
            <a:r>
              <a:rPr lang="ja-JP" altLang="en-US" sz="2400" dirty="0" smtClean="0">
                <a:solidFill>
                  <a:srgbClr val="883A3A"/>
                </a:solidFill>
              </a:rPr>
              <a:t>　</a:t>
            </a:r>
            <a:r>
              <a:rPr lang="ja-JP" altLang="en-US" sz="2400" dirty="0" smtClean="0"/>
              <a:t>高熱流パルスプラズマのトモグラフィ計測</a:t>
            </a:r>
            <a:endParaRPr lang="en-US" altLang="ja-JP" sz="2400" dirty="0" smtClean="0"/>
          </a:p>
          <a:p>
            <a:pPr marL="514350" indent="-514350">
              <a:buFont typeface="+mj-lt"/>
              <a:buAutoNum type="arabicPeriod" startAt="3"/>
            </a:pPr>
            <a:endParaRPr lang="en-US" altLang="ja-JP" sz="1600" dirty="0" smtClean="0"/>
          </a:p>
          <a:p>
            <a:pPr marL="514350" indent="-514350">
              <a:buFont typeface="+mj-lt"/>
              <a:buAutoNum type="arabicPeriod" startAt="4"/>
            </a:pPr>
            <a:r>
              <a:rPr lang="ja-JP" altLang="en-US" sz="2800" dirty="0" smtClean="0"/>
              <a:t> まとめ・今後の課題</a:t>
            </a:r>
            <a:endParaRPr lang="en-US" altLang="ja-JP" sz="2800" dirty="0" smtClean="0"/>
          </a:p>
          <a:p>
            <a:pPr marL="457200" indent="-457200">
              <a:buNone/>
            </a:pPr>
            <a:r>
              <a:rPr lang="ja-JP" altLang="en-US" sz="2800" dirty="0" smtClean="0"/>
              <a:t>　</a:t>
            </a:r>
            <a:endParaRPr kumimoji="1" lang="en-US" altLang="ja-JP" sz="2800" dirty="0" smtClean="0"/>
          </a:p>
          <a:p>
            <a:endParaRPr kumimoji="1" lang="ja-JP" altLang="en-US" sz="2800" dirty="0"/>
          </a:p>
        </p:txBody>
      </p:sp>
      <p:sp>
        <p:nvSpPr>
          <p:cNvPr id="5" name="正方形/長方形 4"/>
          <p:cNvSpPr/>
          <p:nvPr/>
        </p:nvSpPr>
        <p:spPr>
          <a:xfrm>
            <a:off x="2" y="0"/>
            <a:ext cx="818541" cy="6858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7C8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52"/>
          <p:cNvGrpSpPr/>
          <p:nvPr/>
        </p:nvGrpSpPr>
        <p:grpSpPr>
          <a:xfrm>
            <a:off x="200474" y="2060848"/>
            <a:ext cx="3168352" cy="1183743"/>
            <a:chOff x="3194244" y="1645524"/>
            <a:chExt cx="4074846" cy="1522424"/>
          </a:xfrm>
        </p:grpSpPr>
        <p:pic>
          <p:nvPicPr>
            <p:cNvPr id="40" name="Picture 3"/>
            <p:cNvPicPr>
              <a:picLocks noChangeAspect="1" noChangeArrowheads="1"/>
            </p:cNvPicPr>
            <p:nvPr/>
          </p:nvPicPr>
          <p:blipFill>
            <a:blip r:embed="rId3" cstate="print"/>
            <a:srcRect l="73483"/>
            <a:stretch>
              <a:fillRect/>
            </a:stretch>
          </p:blipFill>
          <p:spPr bwMode="auto">
            <a:xfrm>
              <a:off x="3194244" y="1645524"/>
              <a:ext cx="635518" cy="1522424"/>
            </a:xfrm>
            <a:prstGeom prst="rect">
              <a:avLst/>
            </a:prstGeom>
            <a:noFill/>
            <a:ln w="9525">
              <a:noFill/>
              <a:miter lim="800000"/>
              <a:headEnd/>
              <a:tailEnd/>
            </a:ln>
            <a:effectLst/>
          </p:spPr>
        </p:pic>
        <p:pic>
          <p:nvPicPr>
            <p:cNvPr id="41" name="Picture 94"/>
            <p:cNvPicPr>
              <a:picLocks noChangeAspect="1" noChangeArrowheads="1"/>
            </p:cNvPicPr>
            <p:nvPr/>
          </p:nvPicPr>
          <p:blipFill>
            <a:blip r:embed="rId4" cstate="print"/>
            <a:srcRect/>
            <a:stretch>
              <a:fillRect/>
            </a:stretch>
          </p:blipFill>
          <p:spPr bwMode="auto">
            <a:xfrm>
              <a:off x="4251616" y="2216509"/>
              <a:ext cx="3017474" cy="933885"/>
            </a:xfrm>
            <a:prstGeom prst="rect">
              <a:avLst/>
            </a:prstGeom>
            <a:noFill/>
            <a:ln w="9525">
              <a:noFill/>
              <a:miter lim="800000"/>
              <a:headEnd/>
              <a:tailEnd/>
            </a:ln>
            <a:effectLst/>
          </p:spPr>
        </p:pic>
        <p:pic>
          <p:nvPicPr>
            <p:cNvPr id="42" name="Picture 100"/>
            <p:cNvPicPr>
              <a:picLocks noChangeAspect="1" noChangeArrowheads="1"/>
            </p:cNvPicPr>
            <p:nvPr/>
          </p:nvPicPr>
          <p:blipFill>
            <a:blip r:embed="rId5" cstate="print"/>
            <a:srcRect/>
            <a:stretch>
              <a:fillRect/>
            </a:stretch>
          </p:blipFill>
          <p:spPr bwMode="auto">
            <a:xfrm>
              <a:off x="3666022" y="2520993"/>
              <a:ext cx="609644" cy="207158"/>
            </a:xfrm>
            <a:prstGeom prst="rect">
              <a:avLst/>
            </a:prstGeom>
            <a:noFill/>
            <a:ln w="9525">
              <a:noFill/>
              <a:miter lim="800000"/>
              <a:headEnd/>
              <a:tailEnd/>
            </a:ln>
            <a:effectLst/>
          </p:spPr>
        </p:pic>
      </p:grpSp>
      <p:sp>
        <p:nvSpPr>
          <p:cNvPr id="2" name="タイトル 1"/>
          <p:cNvSpPr>
            <a:spLocks noGrp="1"/>
          </p:cNvSpPr>
          <p:nvPr>
            <p:ph type="title"/>
          </p:nvPr>
        </p:nvSpPr>
        <p:spPr>
          <a:xfrm>
            <a:off x="495300" y="44624"/>
            <a:ext cx="8915400" cy="1143000"/>
          </a:xfrm>
        </p:spPr>
        <p:txBody>
          <a:bodyPr/>
          <a:lstStyle/>
          <a:p>
            <a:r>
              <a:rPr lang="ja-JP" altLang="ja-JP" dirty="0" smtClean="0"/>
              <a:t>光学系</a:t>
            </a:r>
            <a:r>
              <a:rPr kumimoji="1" lang="ja-JP" altLang="en-US" dirty="0" smtClean="0"/>
              <a:t>　</a:t>
            </a:r>
            <a:endParaRPr kumimoji="1" lang="ja-JP" altLang="en-US" dirty="0"/>
          </a:p>
        </p:txBody>
      </p:sp>
      <p:sp>
        <p:nvSpPr>
          <p:cNvPr id="16" name="テキスト ボックス 15"/>
          <p:cNvSpPr txBox="1"/>
          <p:nvPr/>
        </p:nvSpPr>
        <p:spPr>
          <a:xfrm>
            <a:off x="4094905" y="6413266"/>
            <a:ext cx="1872208" cy="400110"/>
          </a:xfrm>
          <a:prstGeom prst="rect">
            <a:avLst/>
          </a:prstGeom>
          <a:noFill/>
        </p:spPr>
        <p:txBody>
          <a:bodyPr wrap="square" rtlCol="0">
            <a:spAutoFit/>
          </a:bodyPr>
          <a:lstStyle/>
          <a:p>
            <a:r>
              <a:rPr kumimoji="1" lang="ja-JP" altLang="en-US" sz="2000" dirty="0" smtClean="0"/>
              <a:t>間隔が異なる</a:t>
            </a:r>
            <a:endParaRPr kumimoji="1" lang="ja-JP" altLang="en-US" sz="2000" dirty="0"/>
          </a:p>
        </p:txBody>
      </p:sp>
      <p:sp>
        <p:nvSpPr>
          <p:cNvPr id="30" name="テキスト ボックス 29"/>
          <p:cNvSpPr txBox="1"/>
          <p:nvPr/>
        </p:nvSpPr>
        <p:spPr>
          <a:xfrm>
            <a:off x="350491" y="1196757"/>
            <a:ext cx="9205023" cy="1015663"/>
          </a:xfrm>
          <a:prstGeom prst="rect">
            <a:avLst/>
          </a:prstGeom>
          <a:solidFill>
            <a:schemeClr val="bg1"/>
          </a:solidFill>
          <a:ln w="38100">
            <a:noFill/>
          </a:ln>
        </p:spPr>
        <p:txBody>
          <a:bodyPr wrap="square" rtlCol="0">
            <a:spAutoFit/>
          </a:bodyPr>
          <a:lstStyle/>
          <a:p>
            <a:r>
              <a:rPr lang="ja-JP" altLang="ja-JP" sz="2000" dirty="0" smtClean="0"/>
              <a:t>分光器の出口スリットより出射した</a:t>
            </a:r>
            <a:r>
              <a:rPr lang="en-US" altLang="ja-JP" sz="2000" b="1" dirty="0" smtClean="0"/>
              <a:t>8</a:t>
            </a:r>
            <a:r>
              <a:rPr lang="ja-JP" altLang="ja-JP" sz="2000" dirty="0" smtClean="0"/>
              <a:t>本の光の間隔は</a:t>
            </a:r>
            <a:r>
              <a:rPr lang="en-US" altLang="ja-JP" sz="2000" b="1" dirty="0" smtClean="0"/>
              <a:t>MAPMT</a:t>
            </a:r>
            <a:r>
              <a:rPr lang="ja-JP" altLang="ja-JP" sz="2000" dirty="0" smtClean="0"/>
              <a:t>の</a:t>
            </a:r>
            <a:r>
              <a:rPr lang="ja-JP" altLang="en-US" sz="2000" dirty="0" smtClean="0"/>
              <a:t>各</a:t>
            </a:r>
            <a:r>
              <a:rPr lang="ja-JP" altLang="ja-JP" sz="2000" dirty="0" smtClean="0"/>
              <a:t>光電面の間隔よりも狭い</a:t>
            </a:r>
            <a:r>
              <a:rPr lang="ja-JP" altLang="en-US" sz="2000" dirty="0" smtClean="0"/>
              <a:t>。また出射された光は拡がる。そのため、</a:t>
            </a:r>
            <a:r>
              <a:rPr lang="ja-JP" altLang="ja-JP" sz="2000" dirty="0" smtClean="0"/>
              <a:t>分光器より出射した</a:t>
            </a:r>
            <a:r>
              <a:rPr lang="en-US" altLang="ja-JP" sz="2000" b="1" dirty="0" smtClean="0"/>
              <a:t>8</a:t>
            </a:r>
            <a:r>
              <a:rPr lang="ja-JP" altLang="ja-JP" sz="2000" dirty="0" smtClean="0"/>
              <a:t>本の光</a:t>
            </a:r>
            <a:r>
              <a:rPr lang="ja-JP" altLang="en-US" sz="2000" dirty="0" smtClean="0"/>
              <a:t>は、</a:t>
            </a:r>
            <a:r>
              <a:rPr lang="en-US" altLang="ja-JP" sz="2000" b="1" dirty="0" smtClean="0"/>
              <a:t>MAPMT</a:t>
            </a:r>
            <a:r>
              <a:rPr lang="ja-JP" altLang="ja-JP" sz="2000" dirty="0" smtClean="0"/>
              <a:t>の</a:t>
            </a:r>
            <a:r>
              <a:rPr lang="ja-JP" altLang="en-US" sz="2000" dirty="0" smtClean="0"/>
              <a:t>各</a:t>
            </a:r>
            <a:r>
              <a:rPr lang="ja-JP" altLang="ja-JP" sz="2000" dirty="0" smtClean="0"/>
              <a:t>光電面</a:t>
            </a:r>
            <a:r>
              <a:rPr lang="ja-JP" altLang="en-US" sz="2000" dirty="0" smtClean="0"/>
              <a:t>に入射されない。</a:t>
            </a:r>
          </a:p>
        </p:txBody>
      </p:sp>
      <p:sp>
        <p:nvSpPr>
          <p:cNvPr id="8" name="正方形/長方形 7"/>
          <p:cNvSpPr/>
          <p:nvPr/>
        </p:nvSpPr>
        <p:spPr>
          <a:xfrm>
            <a:off x="2060682" y="2378188"/>
            <a:ext cx="780087" cy="839776"/>
          </a:xfrm>
          <a:prstGeom prst="rect">
            <a:avLst/>
          </a:prstGeom>
          <a:noFill/>
          <a:ln w="3810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5640" tIns="17819" rIns="35640" bIns="17819" rtlCol="0" anchor="ctr"/>
          <a:lstStyle/>
          <a:p>
            <a:pPr algn="ctr"/>
            <a:endParaRPr kumimoji="1" lang="ja-JP" altLang="en-US"/>
          </a:p>
        </p:txBody>
      </p:sp>
      <p:cxnSp>
        <p:nvCxnSpPr>
          <p:cNvPr id="33" name="直線矢印コネクタ 32"/>
          <p:cNvCxnSpPr/>
          <p:nvPr/>
        </p:nvCxnSpPr>
        <p:spPr>
          <a:xfrm>
            <a:off x="2864768" y="3212976"/>
            <a:ext cx="780087" cy="242643"/>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flipV="1">
            <a:off x="1988671" y="5909210"/>
            <a:ext cx="0" cy="688142"/>
          </a:xfrm>
          <a:prstGeom prst="straightConnector1">
            <a:avLst/>
          </a:prstGeom>
          <a:ln w="444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7839321" y="5949280"/>
            <a:ext cx="0" cy="648072"/>
          </a:xfrm>
          <a:prstGeom prst="straightConnector1">
            <a:avLst/>
          </a:prstGeom>
          <a:ln w="4445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6045124" y="6597352"/>
            <a:ext cx="1794199"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988673" y="6597352"/>
            <a:ext cx="2028225"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1" name="Picture 9"/>
          <p:cNvPicPr>
            <a:picLocks noChangeAspect="1" noChangeArrowheads="1"/>
          </p:cNvPicPr>
          <p:nvPr/>
        </p:nvPicPr>
        <p:blipFill>
          <a:blip r:embed="rId6" cstate="print"/>
          <a:srcRect/>
          <a:stretch>
            <a:fillRect/>
          </a:stretch>
        </p:blipFill>
        <p:spPr bwMode="auto">
          <a:xfrm>
            <a:off x="5421055" y="4076236"/>
            <a:ext cx="1777608" cy="1893312"/>
          </a:xfrm>
          <a:prstGeom prst="rect">
            <a:avLst/>
          </a:prstGeom>
          <a:noFill/>
          <a:ln w="9525">
            <a:noFill/>
            <a:miter lim="800000"/>
            <a:headEnd/>
            <a:tailEnd/>
          </a:ln>
          <a:effectLst/>
        </p:spPr>
      </p:pic>
      <p:pic>
        <p:nvPicPr>
          <p:cNvPr id="55" name="Picture 3"/>
          <p:cNvPicPr>
            <a:picLocks noChangeAspect="1" noChangeArrowheads="1"/>
          </p:cNvPicPr>
          <p:nvPr/>
        </p:nvPicPr>
        <p:blipFill>
          <a:blip r:embed="rId7" cstate="print"/>
          <a:srcRect l="85518" t="4167" b="4167"/>
          <a:stretch>
            <a:fillRect/>
          </a:stretch>
        </p:blipFill>
        <p:spPr bwMode="auto">
          <a:xfrm>
            <a:off x="7215251" y="3565512"/>
            <a:ext cx="1638182" cy="2919767"/>
          </a:xfrm>
          <a:prstGeom prst="rect">
            <a:avLst/>
          </a:prstGeom>
          <a:noFill/>
          <a:ln w="9525">
            <a:noFill/>
            <a:miter lim="800000"/>
            <a:headEnd/>
            <a:tailEnd/>
          </a:ln>
          <a:effectLst/>
        </p:spPr>
      </p:pic>
      <p:sp>
        <p:nvSpPr>
          <p:cNvPr id="66" name="テキスト ボックス 65"/>
          <p:cNvSpPr txBox="1"/>
          <p:nvPr/>
        </p:nvSpPr>
        <p:spPr>
          <a:xfrm>
            <a:off x="6147133" y="3676962"/>
            <a:ext cx="1326147" cy="400110"/>
          </a:xfrm>
          <a:prstGeom prst="rect">
            <a:avLst/>
          </a:prstGeom>
          <a:noFill/>
          <a:ln>
            <a:noFill/>
          </a:ln>
        </p:spPr>
        <p:txBody>
          <a:bodyPr wrap="square" rtlCol="0">
            <a:spAutoFit/>
          </a:bodyPr>
          <a:lstStyle/>
          <a:p>
            <a:r>
              <a:rPr kumimoji="1" lang="en-US" altLang="ja-JP" sz="2000" b="1" dirty="0" smtClean="0"/>
              <a:t>MAPMT</a:t>
            </a:r>
            <a:endParaRPr kumimoji="1" lang="ja-JP" altLang="en-US" sz="2000" b="1" dirty="0"/>
          </a:p>
        </p:txBody>
      </p:sp>
      <p:sp>
        <p:nvSpPr>
          <p:cNvPr id="92" name="テキスト ボックス 91"/>
          <p:cNvSpPr txBox="1"/>
          <p:nvPr/>
        </p:nvSpPr>
        <p:spPr>
          <a:xfrm>
            <a:off x="2660745" y="5981218"/>
            <a:ext cx="3588399" cy="400110"/>
          </a:xfrm>
          <a:prstGeom prst="rect">
            <a:avLst/>
          </a:prstGeom>
          <a:noFill/>
        </p:spPr>
        <p:txBody>
          <a:bodyPr wrap="square" rtlCol="0">
            <a:spAutoFit/>
          </a:bodyPr>
          <a:lstStyle/>
          <a:p>
            <a:r>
              <a:rPr kumimoji="1" lang="ja-JP" altLang="en-US" sz="2000" dirty="0" smtClean="0">
                <a:solidFill>
                  <a:srgbClr val="C00000"/>
                </a:solidFill>
              </a:rPr>
              <a:t>光電面に光が入射されない</a:t>
            </a:r>
            <a:endParaRPr kumimoji="1" lang="ja-JP" altLang="en-US" sz="2000" dirty="0">
              <a:solidFill>
                <a:srgbClr val="C00000"/>
              </a:solidFill>
            </a:endParaRPr>
          </a:p>
        </p:txBody>
      </p:sp>
      <p:cxnSp>
        <p:nvCxnSpPr>
          <p:cNvPr id="93" name="直線矢印コネクタ 92"/>
          <p:cNvCxnSpPr/>
          <p:nvPr/>
        </p:nvCxnSpPr>
        <p:spPr>
          <a:xfrm flipV="1">
            <a:off x="4238924" y="5229200"/>
            <a:ext cx="1002108" cy="72008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272480" y="1124744"/>
            <a:ext cx="9360000" cy="108012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8" name="Picture 3"/>
          <p:cNvPicPr>
            <a:picLocks noChangeAspect="1" noChangeArrowheads="1"/>
          </p:cNvPicPr>
          <p:nvPr/>
        </p:nvPicPr>
        <p:blipFill>
          <a:blip r:embed="rId7" cstate="print"/>
          <a:srcRect t="4167" r="79664" b="4167"/>
          <a:stretch>
            <a:fillRect/>
          </a:stretch>
        </p:blipFill>
        <p:spPr bwMode="auto">
          <a:xfrm>
            <a:off x="1442615" y="3809313"/>
            <a:ext cx="1819020" cy="2308757"/>
          </a:xfrm>
          <a:prstGeom prst="rect">
            <a:avLst/>
          </a:prstGeom>
          <a:noFill/>
          <a:ln w="9525">
            <a:noFill/>
            <a:miter lim="800000"/>
            <a:headEnd/>
            <a:tailEnd/>
          </a:ln>
          <a:effectLst/>
        </p:spPr>
      </p:pic>
      <p:sp>
        <p:nvSpPr>
          <p:cNvPr id="75" name="正方形/長方形 74"/>
          <p:cNvSpPr/>
          <p:nvPr/>
        </p:nvSpPr>
        <p:spPr>
          <a:xfrm>
            <a:off x="2824877" y="4538389"/>
            <a:ext cx="460688" cy="4860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1442610" y="4659903"/>
            <a:ext cx="1184625" cy="546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p:cNvSpPr txBox="1"/>
          <p:nvPr/>
        </p:nvSpPr>
        <p:spPr>
          <a:xfrm>
            <a:off x="1376793" y="4725149"/>
            <a:ext cx="1199943" cy="461665"/>
          </a:xfrm>
          <a:prstGeom prst="rect">
            <a:avLst/>
          </a:prstGeom>
          <a:noFill/>
        </p:spPr>
        <p:txBody>
          <a:bodyPr wrap="square" rtlCol="0">
            <a:spAutoFit/>
          </a:bodyPr>
          <a:lstStyle/>
          <a:p>
            <a:r>
              <a:rPr kumimoji="1" lang="en-US" altLang="ja-JP" sz="2400" b="1" dirty="0" smtClean="0"/>
              <a:t>6.7 </a:t>
            </a:r>
            <a:r>
              <a:rPr kumimoji="1" lang="en-US" altLang="ja-JP" sz="2000" b="1" dirty="0" smtClean="0"/>
              <a:t>mm</a:t>
            </a:r>
            <a:endParaRPr kumimoji="1" lang="ja-JP" altLang="en-US" sz="2000" b="1" dirty="0"/>
          </a:p>
        </p:txBody>
      </p:sp>
      <p:sp>
        <p:nvSpPr>
          <p:cNvPr id="104" name="正方形/長方形 103"/>
          <p:cNvSpPr/>
          <p:nvPr/>
        </p:nvSpPr>
        <p:spPr>
          <a:xfrm>
            <a:off x="7215251" y="4601401"/>
            <a:ext cx="1638182" cy="681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p:cNvSpPr txBox="1"/>
          <p:nvPr/>
        </p:nvSpPr>
        <p:spPr>
          <a:xfrm>
            <a:off x="7346185" y="4760031"/>
            <a:ext cx="2131318" cy="461665"/>
          </a:xfrm>
          <a:prstGeom prst="rect">
            <a:avLst/>
          </a:prstGeom>
          <a:noFill/>
        </p:spPr>
        <p:txBody>
          <a:bodyPr wrap="square" rtlCol="0">
            <a:spAutoFit/>
          </a:bodyPr>
          <a:lstStyle/>
          <a:p>
            <a:r>
              <a:rPr kumimoji="1" lang="en-US" altLang="ja-JP" sz="2400" b="1" dirty="0" smtClean="0"/>
              <a:t>18.1 </a:t>
            </a:r>
            <a:r>
              <a:rPr kumimoji="1" lang="en-US" altLang="ja-JP" sz="2000" b="1" dirty="0" smtClean="0"/>
              <a:t>mm</a:t>
            </a:r>
            <a:endParaRPr kumimoji="1" lang="ja-JP" altLang="en-US" sz="2000" b="1" dirty="0"/>
          </a:p>
        </p:txBody>
      </p:sp>
      <p:cxnSp>
        <p:nvCxnSpPr>
          <p:cNvPr id="112" name="直線コネクタ 111"/>
          <p:cNvCxnSpPr/>
          <p:nvPr/>
        </p:nvCxnSpPr>
        <p:spPr>
          <a:xfrm flipV="1">
            <a:off x="2808037" y="4385372"/>
            <a:ext cx="2535009" cy="243048"/>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a:off x="2808037" y="4628420"/>
            <a:ext cx="2535009" cy="18900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V="1">
            <a:off x="2886043" y="4601396"/>
            <a:ext cx="2457000" cy="27024"/>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flipV="1">
            <a:off x="2808037" y="4673404"/>
            <a:ext cx="2535009" cy="243048"/>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2808037" y="4916452"/>
            <a:ext cx="2535009" cy="18900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flipV="1">
            <a:off x="2886043" y="4889428"/>
            <a:ext cx="2457000" cy="27024"/>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34" name="テキスト ボックス 133"/>
          <p:cNvSpPr txBox="1"/>
          <p:nvPr/>
        </p:nvSpPr>
        <p:spPr>
          <a:xfrm>
            <a:off x="1730642" y="3501008"/>
            <a:ext cx="2286254" cy="400110"/>
          </a:xfrm>
          <a:prstGeom prst="rect">
            <a:avLst/>
          </a:prstGeom>
          <a:solidFill>
            <a:schemeClr val="bg1"/>
          </a:solidFill>
        </p:spPr>
        <p:txBody>
          <a:bodyPr wrap="square" rtlCol="0">
            <a:spAutoFit/>
          </a:bodyPr>
          <a:lstStyle/>
          <a:p>
            <a:r>
              <a:rPr kumimoji="1" lang="ja-JP" altLang="en-US" sz="2000" dirty="0" smtClean="0"/>
              <a:t>分光器出口スリット</a:t>
            </a:r>
            <a:endParaRPr kumimoji="1" lang="ja-JP" altLang="en-US" sz="2000" dirty="0"/>
          </a:p>
        </p:txBody>
      </p:sp>
      <p:cxnSp>
        <p:nvCxnSpPr>
          <p:cNvPr id="135" name="直線矢印コネクタ 134"/>
          <p:cNvCxnSpPr/>
          <p:nvPr/>
        </p:nvCxnSpPr>
        <p:spPr>
          <a:xfrm>
            <a:off x="5601072" y="3573016"/>
            <a:ext cx="0" cy="432048"/>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6" name="テキスト ボックス 135"/>
          <p:cNvSpPr txBox="1"/>
          <p:nvPr/>
        </p:nvSpPr>
        <p:spPr>
          <a:xfrm>
            <a:off x="5121950" y="3100898"/>
            <a:ext cx="1055186" cy="400110"/>
          </a:xfrm>
          <a:prstGeom prst="rect">
            <a:avLst/>
          </a:prstGeom>
          <a:noFill/>
        </p:spPr>
        <p:txBody>
          <a:bodyPr wrap="square" rtlCol="0">
            <a:spAutoFit/>
          </a:bodyPr>
          <a:lstStyle/>
          <a:p>
            <a:r>
              <a:rPr kumimoji="1" lang="ja-JP" altLang="en-US" sz="2000" dirty="0" smtClean="0"/>
              <a:t>光電面</a:t>
            </a:r>
            <a:endParaRPr kumimoji="1" lang="ja-JP" altLang="en-US" sz="2000" dirty="0"/>
          </a:p>
        </p:txBody>
      </p:sp>
      <p:pic>
        <p:nvPicPr>
          <p:cNvPr id="34" name="Picture 3"/>
          <p:cNvPicPr>
            <a:picLocks noChangeAspect="1" noChangeArrowheads="1"/>
          </p:cNvPicPr>
          <p:nvPr/>
        </p:nvPicPr>
        <p:blipFill>
          <a:blip r:embed="rId7" cstate="print"/>
          <a:srcRect l="11901" t="69924" r="79664" b="21499"/>
          <a:stretch>
            <a:fillRect/>
          </a:stretch>
        </p:blipFill>
        <p:spPr bwMode="auto">
          <a:xfrm>
            <a:off x="4880992" y="4149080"/>
            <a:ext cx="754452" cy="216024"/>
          </a:xfrm>
          <a:prstGeom prst="rect">
            <a:avLst/>
          </a:prstGeom>
          <a:noFill/>
          <a:ln w="9525">
            <a:noFill/>
            <a:miter lim="800000"/>
            <a:headEnd/>
            <a:tailEnd/>
          </a:ln>
          <a:effectLst/>
        </p:spPr>
      </p:pic>
      <p:pic>
        <p:nvPicPr>
          <p:cNvPr id="36" name="Picture 3"/>
          <p:cNvPicPr>
            <a:picLocks noChangeAspect="1" noChangeArrowheads="1"/>
          </p:cNvPicPr>
          <p:nvPr/>
        </p:nvPicPr>
        <p:blipFill>
          <a:blip r:embed="rId7" cstate="print"/>
          <a:srcRect l="11444" t="21321" r="79664" b="67243"/>
          <a:stretch>
            <a:fillRect/>
          </a:stretch>
        </p:blipFill>
        <p:spPr bwMode="auto">
          <a:xfrm>
            <a:off x="4808986" y="5589240"/>
            <a:ext cx="795356" cy="288032"/>
          </a:xfrm>
          <a:prstGeom prst="rect">
            <a:avLst/>
          </a:prstGeom>
          <a:noFill/>
          <a:ln w="9525">
            <a:noFill/>
            <a:miter lim="800000"/>
            <a:headEnd/>
            <a:tailEnd/>
          </a:ln>
          <a:effectLst/>
        </p:spPr>
      </p:pic>
      <p:sp>
        <p:nvSpPr>
          <p:cNvPr id="58" name="正方形/長方形 57"/>
          <p:cNvSpPr/>
          <p:nvPr/>
        </p:nvSpPr>
        <p:spPr>
          <a:xfrm>
            <a:off x="2288704" y="3861048"/>
            <a:ext cx="108012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矢印コネクタ 58"/>
          <p:cNvCxnSpPr/>
          <p:nvPr/>
        </p:nvCxnSpPr>
        <p:spPr>
          <a:xfrm>
            <a:off x="2792760" y="3861048"/>
            <a:ext cx="0" cy="432048"/>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1784648" y="4077072"/>
            <a:ext cx="576064"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1712640" y="5733256"/>
            <a:ext cx="576064"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8121352" y="3573016"/>
            <a:ext cx="576064"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8121352" y="6381328"/>
            <a:ext cx="576064"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正方形/長方形 130"/>
          <p:cNvSpPr/>
          <p:nvPr/>
        </p:nvSpPr>
        <p:spPr>
          <a:xfrm>
            <a:off x="619617" y="4274360"/>
            <a:ext cx="8351380" cy="23229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95300" y="44624"/>
            <a:ext cx="8915400" cy="1143000"/>
          </a:xfrm>
        </p:spPr>
        <p:txBody>
          <a:bodyPr/>
          <a:lstStyle/>
          <a:p>
            <a:r>
              <a:rPr lang="ja-JP" altLang="ja-JP" dirty="0" smtClean="0"/>
              <a:t>光学系</a:t>
            </a:r>
            <a:r>
              <a:rPr kumimoji="1" lang="ja-JP" altLang="en-US" dirty="0" smtClean="0"/>
              <a:t>　</a:t>
            </a:r>
            <a:endParaRPr kumimoji="1" lang="ja-JP" altLang="en-US" dirty="0"/>
          </a:p>
        </p:txBody>
      </p:sp>
      <p:sp>
        <p:nvSpPr>
          <p:cNvPr id="15" name="テキスト ボックス 14"/>
          <p:cNvSpPr txBox="1"/>
          <p:nvPr/>
        </p:nvSpPr>
        <p:spPr>
          <a:xfrm>
            <a:off x="350491" y="1166803"/>
            <a:ext cx="9283031" cy="1015663"/>
          </a:xfrm>
          <a:prstGeom prst="rect">
            <a:avLst/>
          </a:prstGeom>
          <a:noFill/>
          <a:ln w="38100">
            <a:noFill/>
          </a:ln>
        </p:spPr>
        <p:txBody>
          <a:bodyPr wrap="square" rtlCol="0">
            <a:spAutoFit/>
          </a:bodyPr>
          <a:lstStyle/>
          <a:p>
            <a:r>
              <a:rPr lang="ja-JP" altLang="en-US" sz="2000" dirty="0" smtClean="0"/>
              <a:t>分光器より</a:t>
            </a:r>
            <a:r>
              <a:rPr lang="ja-JP" altLang="ja-JP" sz="2000" dirty="0" smtClean="0"/>
              <a:t>出射された</a:t>
            </a:r>
            <a:r>
              <a:rPr lang="en-US" altLang="ja-JP" sz="2000" dirty="0" smtClean="0"/>
              <a:t>8</a:t>
            </a:r>
            <a:r>
              <a:rPr lang="ja-JP" altLang="ja-JP" sz="2000" dirty="0" smtClean="0"/>
              <a:t>本の光</a:t>
            </a:r>
            <a:r>
              <a:rPr lang="ja-JP" altLang="en-US" sz="2000" dirty="0" smtClean="0"/>
              <a:t>の間隔</a:t>
            </a:r>
            <a:r>
              <a:rPr lang="ja-JP" altLang="ja-JP" sz="2000" dirty="0" smtClean="0"/>
              <a:t>を球面平凸レンズ</a:t>
            </a:r>
            <a:r>
              <a:rPr lang="en-US" altLang="ja-JP" sz="2000" b="1" dirty="0" smtClean="0"/>
              <a:t>2</a:t>
            </a:r>
            <a:r>
              <a:rPr lang="ja-JP" altLang="ja-JP" sz="2000" dirty="0" smtClean="0"/>
              <a:t>枚を用いて</a:t>
            </a:r>
            <a:r>
              <a:rPr lang="ja-JP" altLang="en-US" sz="2000" dirty="0" smtClean="0"/>
              <a:t>拡大し、</a:t>
            </a:r>
            <a:r>
              <a:rPr lang="en-US" altLang="ja-JP" sz="2000" b="1" dirty="0" smtClean="0"/>
              <a:t>MAPMT</a:t>
            </a:r>
            <a:r>
              <a:rPr lang="ja-JP" altLang="ja-JP" sz="2000" dirty="0" smtClean="0"/>
              <a:t>の</a:t>
            </a:r>
            <a:r>
              <a:rPr lang="ja-JP" altLang="en-US" sz="2000" dirty="0" smtClean="0"/>
              <a:t>各</a:t>
            </a:r>
            <a:r>
              <a:rPr lang="ja-JP" altLang="ja-JP" sz="2000" dirty="0" smtClean="0"/>
              <a:t>光電面に入射させる光学系を構築</a:t>
            </a:r>
            <a:r>
              <a:rPr lang="ja-JP" altLang="en-US" sz="2000" dirty="0" smtClean="0"/>
              <a:t>。光路のシュミレーションを行い、レンズを選定した。</a:t>
            </a:r>
            <a:endParaRPr kumimoji="1" lang="ja-JP" altLang="en-US" sz="2000" dirty="0"/>
          </a:p>
        </p:txBody>
      </p:sp>
      <p:grpSp>
        <p:nvGrpSpPr>
          <p:cNvPr id="4" name="グループ化 139"/>
          <p:cNvGrpSpPr/>
          <p:nvPr/>
        </p:nvGrpSpPr>
        <p:grpSpPr>
          <a:xfrm>
            <a:off x="775632" y="3861227"/>
            <a:ext cx="8641864" cy="2613251"/>
            <a:chOff x="2627782" y="3915304"/>
            <a:chExt cx="4268509" cy="1193553"/>
          </a:xfrm>
        </p:grpSpPr>
        <p:pic>
          <p:nvPicPr>
            <p:cNvPr id="137" name="Picture 3"/>
            <p:cNvPicPr>
              <a:picLocks noChangeAspect="1" noChangeArrowheads="1"/>
            </p:cNvPicPr>
            <p:nvPr/>
          </p:nvPicPr>
          <p:blipFill>
            <a:blip r:embed="rId3" cstate="print"/>
            <a:srcRect t="4167" b="4167"/>
            <a:stretch>
              <a:fillRect/>
            </a:stretch>
          </p:blipFill>
          <p:spPr bwMode="auto">
            <a:xfrm>
              <a:off x="2627782" y="3915304"/>
              <a:ext cx="4268509" cy="1193553"/>
            </a:xfrm>
            <a:prstGeom prst="rect">
              <a:avLst/>
            </a:prstGeom>
            <a:noFill/>
            <a:ln w="9525">
              <a:noFill/>
              <a:miter lim="800000"/>
              <a:headEnd/>
              <a:tailEnd/>
            </a:ln>
            <a:effectLst/>
          </p:spPr>
        </p:pic>
        <p:cxnSp>
          <p:nvCxnSpPr>
            <p:cNvPr id="138" name="直線コネクタ 137"/>
            <p:cNvCxnSpPr/>
            <p:nvPr/>
          </p:nvCxnSpPr>
          <p:spPr>
            <a:xfrm>
              <a:off x="3275854" y="4509122"/>
              <a:ext cx="25202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9" name="Picture 9"/>
            <p:cNvPicPr>
              <a:picLocks noChangeAspect="1" noChangeArrowheads="1"/>
            </p:cNvPicPr>
            <p:nvPr/>
          </p:nvPicPr>
          <p:blipFill>
            <a:blip r:embed="rId4" cstate="print"/>
            <a:srcRect/>
            <a:stretch>
              <a:fillRect/>
            </a:stretch>
          </p:blipFill>
          <p:spPr bwMode="auto">
            <a:xfrm>
              <a:off x="5652120" y="4121976"/>
              <a:ext cx="681037" cy="785813"/>
            </a:xfrm>
            <a:prstGeom prst="rect">
              <a:avLst/>
            </a:prstGeom>
            <a:noFill/>
            <a:ln w="9525">
              <a:noFill/>
              <a:miter lim="800000"/>
              <a:headEnd/>
              <a:tailEnd/>
            </a:ln>
            <a:effectLst/>
          </p:spPr>
        </p:pic>
      </p:grpSp>
      <p:sp>
        <p:nvSpPr>
          <p:cNvPr id="67" name="テキスト ボックス 66"/>
          <p:cNvSpPr txBox="1"/>
          <p:nvPr/>
        </p:nvSpPr>
        <p:spPr>
          <a:xfrm>
            <a:off x="2810762" y="6341258"/>
            <a:ext cx="4446494" cy="400110"/>
          </a:xfrm>
          <a:prstGeom prst="rect">
            <a:avLst/>
          </a:prstGeom>
          <a:noFill/>
        </p:spPr>
        <p:txBody>
          <a:bodyPr wrap="square" rtlCol="0">
            <a:spAutoFit/>
          </a:bodyPr>
          <a:lstStyle/>
          <a:p>
            <a:r>
              <a:rPr lang="en-US" altLang="ja-JP" sz="2000" b="1" dirty="0" smtClean="0"/>
              <a:t>8</a:t>
            </a:r>
            <a:r>
              <a:rPr kumimoji="1" lang="ja-JP" altLang="en-US" sz="2000" dirty="0" smtClean="0"/>
              <a:t>本の光の間隔を拡大させる</a:t>
            </a:r>
            <a:r>
              <a:rPr lang="ja-JP" altLang="en-US" sz="2000" dirty="0" smtClean="0"/>
              <a:t>光学</a:t>
            </a:r>
            <a:r>
              <a:rPr kumimoji="1" lang="ja-JP" altLang="en-US" sz="2000" dirty="0" smtClean="0"/>
              <a:t>系</a:t>
            </a:r>
            <a:endParaRPr kumimoji="1" lang="ja-JP" altLang="en-US" sz="2000" dirty="0"/>
          </a:p>
        </p:txBody>
      </p:sp>
      <p:sp>
        <p:nvSpPr>
          <p:cNvPr id="85" name="テキスト ボックス 84"/>
          <p:cNvSpPr txBox="1"/>
          <p:nvPr/>
        </p:nvSpPr>
        <p:spPr>
          <a:xfrm>
            <a:off x="6490102" y="3429175"/>
            <a:ext cx="1487234" cy="400110"/>
          </a:xfrm>
          <a:prstGeom prst="rect">
            <a:avLst/>
          </a:prstGeom>
          <a:noFill/>
        </p:spPr>
        <p:txBody>
          <a:bodyPr wrap="square" rtlCol="0">
            <a:spAutoFit/>
          </a:bodyPr>
          <a:lstStyle/>
          <a:p>
            <a:r>
              <a:rPr kumimoji="1" lang="ja-JP" altLang="en-US" sz="2000" dirty="0" smtClean="0"/>
              <a:t>光電面</a:t>
            </a:r>
            <a:endParaRPr kumimoji="1" lang="ja-JP" altLang="en-US" sz="2000" dirty="0"/>
          </a:p>
        </p:txBody>
      </p:sp>
      <p:sp>
        <p:nvSpPr>
          <p:cNvPr id="99" name="正方形/長方形 98"/>
          <p:cNvSpPr/>
          <p:nvPr/>
        </p:nvSpPr>
        <p:spPr>
          <a:xfrm>
            <a:off x="272480" y="1124744"/>
            <a:ext cx="9360000" cy="108003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p:nvSpPr>
        <p:spPr>
          <a:xfrm>
            <a:off x="8459880" y="4869335"/>
            <a:ext cx="1029624" cy="5280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704529" y="4941343"/>
            <a:ext cx="1224136" cy="4751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8337378" y="4911730"/>
            <a:ext cx="1560173" cy="461665"/>
          </a:xfrm>
          <a:prstGeom prst="rect">
            <a:avLst/>
          </a:prstGeom>
          <a:noFill/>
        </p:spPr>
        <p:txBody>
          <a:bodyPr wrap="square" rtlCol="0">
            <a:spAutoFit/>
          </a:bodyPr>
          <a:lstStyle/>
          <a:p>
            <a:r>
              <a:rPr kumimoji="1" lang="en-US" altLang="ja-JP" sz="2400" b="1" dirty="0" smtClean="0"/>
              <a:t>18.1 </a:t>
            </a:r>
            <a:r>
              <a:rPr kumimoji="1" lang="en-US" altLang="ja-JP" sz="2000" b="1" dirty="0" smtClean="0"/>
              <a:t>mm</a:t>
            </a:r>
            <a:endParaRPr kumimoji="1" lang="ja-JP" altLang="en-US" sz="2000" b="1" dirty="0"/>
          </a:p>
        </p:txBody>
      </p:sp>
      <p:sp>
        <p:nvSpPr>
          <p:cNvPr id="69" name="テキスト ボックス 68"/>
          <p:cNvSpPr txBox="1"/>
          <p:nvPr/>
        </p:nvSpPr>
        <p:spPr>
          <a:xfrm>
            <a:off x="584705" y="4941347"/>
            <a:ext cx="1559983" cy="461665"/>
          </a:xfrm>
          <a:prstGeom prst="rect">
            <a:avLst/>
          </a:prstGeom>
          <a:noFill/>
        </p:spPr>
        <p:txBody>
          <a:bodyPr wrap="square" rtlCol="0">
            <a:spAutoFit/>
          </a:bodyPr>
          <a:lstStyle/>
          <a:p>
            <a:r>
              <a:rPr kumimoji="1" lang="en-US" altLang="ja-JP" sz="2400" b="1" dirty="0" smtClean="0"/>
              <a:t>6.7 </a:t>
            </a:r>
            <a:r>
              <a:rPr kumimoji="1" lang="en-US" altLang="ja-JP" sz="2000" b="1" dirty="0" smtClean="0"/>
              <a:t>mm</a:t>
            </a:r>
            <a:endParaRPr kumimoji="1" lang="ja-JP" altLang="en-US" sz="2000" b="1" dirty="0"/>
          </a:p>
        </p:txBody>
      </p:sp>
      <p:sp>
        <p:nvSpPr>
          <p:cNvPr id="23" name="テキスト ボックス 22"/>
          <p:cNvSpPr txBox="1"/>
          <p:nvPr/>
        </p:nvSpPr>
        <p:spPr>
          <a:xfrm>
            <a:off x="3152800" y="3645024"/>
            <a:ext cx="2016224" cy="400110"/>
          </a:xfrm>
          <a:prstGeom prst="rect">
            <a:avLst/>
          </a:prstGeom>
          <a:noFill/>
          <a:ln w="19050">
            <a:noFill/>
          </a:ln>
        </p:spPr>
        <p:txBody>
          <a:bodyPr wrap="square" rtlCol="0">
            <a:spAutoFit/>
          </a:bodyPr>
          <a:lstStyle/>
          <a:p>
            <a:r>
              <a:rPr kumimoji="1" lang="ja-JP" altLang="en-US" sz="2000" dirty="0" smtClean="0"/>
              <a:t>球面平凸レンズ</a:t>
            </a:r>
            <a:endParaRPr kumimoji="1" lang="ja-JP" altLang="en-US" sz="2000" dirty="0"/>
          </a:p>
        </p:txBody>
      </p:sp>
      <p:cxnSp>
        <p:nvCxnSpPr>
          <p:cNvPr id="24" name="直線矢印コネクタ 23"/>
          <p:cNvCxnSpPr/>
          <p:nvPr/>
        </p:nvCxnSpPr>
        <p:spPr>
          <a:xfrm flipH="1">
            <a:off x="3008784" y="4045309"/>
            <a:ext cx="288032" cy="360040"/>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664968" y="4077072"/>
            <a:ext cx="216024" cy="144016"/>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26" name="グループ化 52"/>
          <p:cNvGrpSpPr/>
          <p:nvPr/>
        </p:nvGrpSpPr>
        <p:grpSpPr>
          <a:xfrm>
            <a:off x="200474" y="1988840"/>
            <a:ext cx="3168352" cy="1183743"/>
            <a:chOff x="3194244" y="1645524"/>
            <a:chExt cx="4074846" cy="1522424"/>
          </a:xfrm>
        </p:grpSpPr>
        <p:pic>
          <p:nvPicPr>
            <p:cNvPr id="27" name="Picture 3"/>
            <p:cNvPicPr>
              <a:picLocks noChangeAspect="1" noChangeArrowheads="1"/>
            </p:cNvPicPr>
            <p:nvPr/>
          </p:nvPicPr>
          <p:blipFill>
            <a:blip r:embed="rId5" cstate="print"/>
            <a:srcRect l="73483"/>
            <a:stretch>
              <a:fillRect/>
            </a:stretch>
          </p:blipFill>
          <p:spPr bwMode="auto">
            <a:xfrm>
              <a:off x="3194244" y="1645524"/>
              <a:ext cx="635518" cy="1522424"/>
            </a:xfrm>
            <a:prstGeom prst="rect">
              <a:avLst/>
            </a:prstGeom>
            <a:noFill/>
            <a:ln w="9525">
              <a:noFill/>
              <a:miter lim="800000"/>
              <a:headEnd/>
              <a:tailEnd/>
            </a:ln>
            <a:effectLst/>
          </p:spPr>
        </p:pic>
        <p:pic>
          <p:nvPicPr>
            <p:cNvPr id="28" name="Picture 94"/>
            <p:cNvPicPr>
              <a:picLocks noChangeAspect="1" noChangeArrowheads="1"/>
            </p:cNvPicPr>
            <p:nvPr/>
          </p:nvPicPr>
          <p:blipFill>
            <a:blip r:embed="rId6" cstate="print"/>
            <a:srcRect/>
            <a:stretch>
              <a:fillRect/>
            </a:stretch>
          </p:blipFill>
          <p:spPr bwMode="auto">
            <a:xfrm>
              <a:off x="4251616" y="2216509"/>
              <a:ext cx="3017474" cy="933885"/>
            </a:xfrm>
            <a:prstGeom prst="rect">
              <a:avLst/>
            </a:prstGeom>
            <a:noFill/>
            <a:ln w="9525">
              <a:noFill/>
              <a:miter lim="800000"/>
              <a:headEnd/>
              <a:tailEnd/>
            </a:ln>
            <a:effectLst/>
          </p:spPr>
        </p:pic>
        <p:pic>
          <p:nvPicPr>
            <p:cNvPr id="29" name="Picture 100"/>
            <p:cNvPicPr>
              <a:picLocks noChangeAspect="1" noChangeArrowheads="1"/>
            </p:cNvPicPr>
            <p:nvPr/>
          </p:nvPicPr>
          <p:blipFill>
            <a:blip r:embed="rId7" cstate="print"/>
            <a:srcRect/>
            <a:stretch>
              <a:fillRect/>
            </a:stretch>
          </p:blipFill>
          <p:spPr bwMode="auto">
            <a:xfrm>
              <a:off x="3666022" y="2520993"/>
              <a:ext cx="609644" cy="207158"/>
            </a:xfrm>
            <a:prstGeom prst="rect">
              <a:avLst/>
            </a:prstGeom>
            <a:noFill/>
            <a:ln w="9525">
              <a:noFill/>
              <a:miter lim="800000"/>
              <a:headEnd/>
              <a:tailEnd/>
            </a:ln>
            <a:effectLst/>
          </p:spPr>
        </p:pic>
      </p:grpSp>
      <p:sp>
        <p:nvSpPr>
          <p:cNvPr id="30" name="正方形/長方形 29"/>
          <p:cNvSpPr/>
          <p:nvPr/>
        </p:nvSpPr>
        <p:spPr>
          <a:xfrm>
            <a:off x="2060682" y="2373200"/>
            <a:ext cx="780087" cy="839776"/>
          </a:xfrm>
          <a:prstGeom prst="rect">
            <a:avLst/>
          </a:prstGeom>
          <a:noFill/>
          <a:ln w="3810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5640" tIns="17819" rIns="35640" bIns="17819" rtlCol="0" anchor="ctr"/>
          <a:lstStyle/>
          <a:p>
            <a:pPr algn="ctr"/>
            <a:endParaRPr kumimoji="1" lang="ja-JP" altLang="en-US"/>
          </a:p>
        </p:txBody>
      </p:sp>
      <p:sp>
        <p:nvSpPr>
          <p:cNvPr id="32" name="正方形/長方形 31"/>
          <p:cNvSpPr/>
          <p:nvPr/>
        </p:nvSpPr>
        <p:spPr>
          <a:xfrm>
            <a:off x="1640632" y="4005239"/>
            <a:ext cx="108012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560512" y="3645199"/>
            <a:ext cx="2574286" cy="400110"/>
          </a:xfrm>
          <a:prstGeom prst="rect">
            <a:avLst/>
          </a:prstGeom>
          <a:solidFill>
            <a:schemeClr val="bg1"/>
          </a:solidFill>
        </p:spPr>
        <p:txBody>
          <a:bodyPr wrap="square" rtlCol="0">
            <a:spAutoFit/>
          </a:bodyPr>
          <a:lstStyle/>
          <a:p>
            <a:r>
              <a:rPr kumimoji="1" lang="ja-JP" altLang="en-US" sz="2000" dirty="0" smtClean="0"/>
              <a:t>分光器出口スリット</a:t>
            </a:r>
            <a:endParaRPr kumimoji="1" lang="ja-JP" altLang="en-US" sz="2000" dirty="0"/>
          </a:p>
        </p:txBody>
      </p:sp>
      <p:sp>
        <p:nvSpPr>
          <p:cNvPr id="42" name="正方形/長方形 41"/>
          <p:cNvSpPr/>
          <p:nvPr/>
        </p:nvSpPr>
        <p:spPr>
          <a:xfrm>
            <a:off x="7041232" y="3861223"/>
            <a:ext cx="108012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7359267" y="3861223"/>
            <a:ext cx="1482165" cy="400110"/>
          </a:xfrm>
          <a:prstGeom prst="rect">
            <a:avLst/>
          </a:prstGeom>
          <a:solidFill>
            <a:schemeClr val="bg1"/>
          </a:solidFill>
        </p:spPr>
        <p:txBody>
          <a:bodyPr wrap="square" rtlCol="0">
            <a:spAutoFit/>
          </a:bodyPr>
          <a:lstStyle/>
          <a:p>
            <a:r>
              <a:rPr kumimoji="1" lang="en-US" altLang="ja-JP" sz="2000" b="1" dirty="0" smtClean="0"/>
              <a:t>MAPMT</a:t>
            </a:r>
            <a:endParaRPr kumimoji="1" lang="ja-JP" altLang="en-US" sz="2000" b="1" dirty="0"/>
          </a:p>
        </p:txBody>
      </p:sp>
      <p:cxnSp>
        <p:nvCxnSpPr>
          <p:cNvPr id="86" name="直線矢印コネクタ 85"/>
          <p:cNvCxnSpPr/>
          <p:nvPr/>
        </p:nvCxnSpPr>
        <p:spPr>
          <a:xfrm rot="-300000" flipH="1">
            <a:off x="7017230" y="3789215"/>
            <a:ext cx="24002" cy="504056"/>
          </a:xfrm>
          <a:prstGeom prst="straightConnector1">
            <a:avLst/>
          </a:prstGeom>
          <a:ln w="38100">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2072680" y="4045309"/>
            <a:ext cx="0" cy="391978"/>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2864768" y="3212976"/>
            <a:ext cx="144016" cy="36004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1143000"/>
          </a:xfrm>
        </p:spPr>
        <p:txBody>
          <a:bodyPr/>
          <a:lstStyle/>
          <a:p>
            <a:r>
              <a:rPr lang="en-US" altLang="ja-JP" dirty="0" smtClean="0"/>
              <a:t>MAPMT</a:t>
            </a:r>
            <a:r>
              <a:rPr lang="ja-JP" altLang="en-US" dirty="0" smtClean="0"/>
              <a:t>出力結果</a:t>
            </a:r>
            <a:endParaRPr kumimoji="1" lang="ja-JP" altLang="en-US" dirty="0"/>
          </a:p>
        </p:txBody>
      </p:sp>
      <p:sp>
        <p:nvSpPr>
          <p:cNvPr id="5" name="テキスト ボックス 4"/>
          <p:cNvSpPr txBox="1"/>
          <p:nvPr/>
        </p:nvSpPr>
        <p:spPr>
          <a:xfrm>
            <a:off x="425488" y="5883369"/>
            <a:ext cx="9210002" cy="707886"/>
          </a:xfrm>
          <a:prstGeom prst="rect">
            <a:avLst/>
          </a:prstGeom>
          <a:noFill/>
          <a:ln w="38100">
            <a:noFill/>
          </a:ln>
        </p:spPr>
        <p:txBody>
          <a:bodyPr wrap="square" rtlCol="0">
            <a:spAutoFit/>
          </a:bodyPr>
          <a:lstStyle/>
          <a:p>
            <a:r>
              <a:rPr lang="ja-JP" altLang="en-US" sz="2000" dirty="0" smtClean="0"/>
              <a:t>構築したレンズ系を用いて、分光器より波長分解された</a:t>
            </a:r>
            <a:r>
              <a:rPr lang="en-US" altLang="ja-JP" sz="2000" b="1" dirty="0" smtClean="0"/>
              <a:t>8</a:t>
            </a:r>
            <a:r>
              <a:rPr lang="ja-JP" altLang="en-US" sz="2000" dirty="0" smtClean="0"/>
              <a:t>本の光を</a:t>
            </a:r>
            <a:r>
              <a:rPr lang="en-US" altLang="ja-JP" sz="2000" b="1" dirty="0" smtClean="0"/>
              <a:t>MAPMT</a:t>
            </a:r>
            <a:r>
              <a:rPr lang="ja-JP" altLang="en-US" sz="2000" dirty="0" smtClean="0"/>
              <a:t>の各光電面に入射させることに成功した。</a:t>
            </a:r>
            <a:endParaRPr lang="ja-JP" altLang="en-US" sz="2000" dirty="0"/>
          </a:p>
        </p:txBody>
      </p:sp>
      <p:sp>
        <p:nvSpPr>
          <p:cNvPr id="11" name="テキスト ボックス 10"/>
          <p:cNvSpPr txBox="1"/>
          <p:nvPr/>
        </p:nvSpPr>
        <p:spPr>
          <a:xfrm>
            <a:off x="350491" y="1196752"/>
            <a:ext cx="9205023" cy="707886"/>
          </a:xfrm>
          <a:prstGeom prst="rect">
            <a:avLst/>
          </a:prstGeom>
          <a:solidFill>
            <a:schemeClr val="bg1"/>
          </a:solidFill>
          <a:ln w="38100">
            <a:noFill/>
          </a:ln>
        </p:spPr>
        <p:txBody>
          <a:bodyPr wrap="square" rtlCol="0">
            <a:spAutoFit/>
          </a:bodyPr>
          <a:lstStyle/>
          <a:p>
            <a:r>
              <a:rPr lang="ja-JP" altLang="en-US" sz="2000" dirty="0" smtClean="0"/>
              <a:t>水銀ランプ</a:t>
            </a:r>
            <a:r>
              <a:rPr lang="en-US" altLang="ja-JP" sz="2000" dirty="0" smtClean="0"/>
              <a:t>(435.83 nm)</a:t>
            </a:r>
            <a:r>
              <a:rPr lang="ja-JP" altLang="en-US" sz="2000" dirty="0" smtClean="0"/>
              <a:t>を用いて、各光ファイバーに光を入射し、構築したレンズ系により光が正しく</a:t>
            </a:r>
            <a:r>
              <a:rPr lang="en-US" altLang="ja-JP" sz="2000" dirty="0" smtClean="0"/>
              <a:t>MAPMT</a:t>
            </a:r>
            <a:r>
              <a:rPr lang="ja-JP" altLang="en-US" sz="2000" dirty="0" smtClean="0"/>
              <a:t>の各チャンネルに入射されているか確認した。</a:t>
            </a:r>
            <a:endParaRPr lang="en-US" altLang="ja-JP" sz="2000" dirty="0" smtClean="0"/>
          </a:p>
        </p:txBody>
      </p:sp>
      <p:graphicFrame>
        <p:nvGraphicFramePr>
          <p:cNvPr id="10" name="表 9"/>
          <p:cNvGraphicFramePr>
            <a:graphicFrameLocks noGrp="1"/>
          </p:cNvGraphicFramePr>
          <p:nvPr>
            <p:extLst>
              <p:ext uri="{D42A27DB-BD31-4B8C-83A1-F6EECF244321}">
                <p14:modId xmlns="" xmlns:p14="http://schemas.microsoft.com/office/powerpoint/2010/main" val="1660777599"/>
              </p:ext>
            </p:extLst>
          </p:nvPr>
        </p:nvGraphicFramePr>
        <p:xfrm>
          <a:off x="776536" y="2060850"/>
          <a:ext cx="8334899" cy="2808310"/>
        </p:xfrm>
        <a:graphic>
          <a:graphicData uri="http://schemas.openxmlformats.org/drawingml/2006/table">
            <a:tbl>
              <a:tblPr/>
              <a:tblGrid>
                <a:gridCol w="1373032"/>
                <a:gridCol w="565651"/>
                <a:gridCol w="884736"/>
                <a:gridCol w="783211"/>
                <a:gridCol w="768705"/>
                <a:gridCol w="783211"/>
                <a:gridCol w="797714"/>
                <a:gridCol w="797714"/>
                <a:gridCol w="797714"/>
                <a:gridCol w="783211"/>
              </a:tblGrid>
              <a:tr h="269014">
                <a:tc rowSpan="2" gridSpan="2">
                  <a:txBody>
                    <a:bodyPr/>
                    <a:lstStyle/>
                    <a:p>
                      <a:pPr algn="ctr" fontAlgn="ctr"/>
                      <a:r>
                        <a:rPr lang="ja-JP" altLang="en-US" sz="1500" b="1" i="0" u="none" strike="noStrike" dirty="0">
                          <a:solidFill>
                            <a:srgbClr val="000000"/>
                          </a:solidFill>
                          <a:latin typeface="ＭＳ Ｐゴシック"/>
                        </a:rPr>
                        <a:t>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2" hMerge="1">
                  <a:txBody>
                    <a:bodyPr/>
                    <a:lstStyle/>
                    <a:p>
                      <a:endParaRPr kumimoji="1" lang="ja-JP" altLang="en-US"/>
                    </a:p>
                  </a:txBody>
                  <a:tcPr/>
                </a:tc>
                <a:tc gridSpan="8">
                  <a:txBody>
                    <a:bodyPr/>
                    <a:lstStyle/>
                    <a:p>
                      <a:pPr algn="ctr" fontAlgn="ctr"/>
                      <a:r>
                        <a:rPr lang="ja-JP" altLang="en-US" sz="1500" b="0" i="0" u="none" strike="noStrike" dirty="0">
                          <a:solidFill>
                            <a:srgbClr val="000000"/>
                          </a:solidFill>
                          <a:latin typeface="ＭＳ Ｐゴシック"/>
                        </a:rPr>
                        <a:t>入力光ファイバーチャンネル</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82144">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sz="1600" b="1" i="0" u="none" strike="noStrike" dirty="0">
                          <a:solidFill>
                            <a:srgbClr val="000000"/>
                          </a:solidFill>
                          <a:latin typeface="+mj-lt"/>
                        </a:rPr>
                        <a:t>1ch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mj-lt"/>
                        </a:rPr>
                        <a:t>2ch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mj-lt"/>
                        </a:rPr>
                        <a:t>3ch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mj-lt"/>
                        </a:rPr>
                        <a:t>4ch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mj-lt"/>
                        </a:rPr>
                        <a:t>5ch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mj-lt"/>
                        </a:rPr>
                        <a:t>6ch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mj-lt"/>
                        </a:rPr>
                        <a:t>7ch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latin typeface="+mj-lt"/>
                        </a:rPr>
                        <a:t>8ch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44">
                <a:tc rowSpan="8">
                  <a:txBody>
                    <a:bodyPr/>
                    <a:lstStyle/>
                    <a:p>
                      <a:pPr algn="ctr" fontAlgn="ctr"/>
                      <a:r>
                        <a:rPr lang="en-US" sz="1500" b="1" i="0" u="none" strike="noStrike" dirty="0">
                          <a:solidFill>
                            <a:srgbClr val="000000"/>
                          </a:solidFill>
                          <a:latin typeface="+mj-lt"/>
                        </a:rPr>
                        <a:t>MAPMT</a:t>
                      </a:r>
                      <a:r>
                        <a:rPr lang="ja-JP" altLang="en-US" sz="1500" b="0" i="0" u="none" strike="noStrike" dirty="0">
                          <a:solidFill>
                            <a:srgbClr val="000000"/>
                          </a:solidFill>
                          <a:latin typeface="+mj-lt"/>
                        </a:rPr>
                        <a:t>出力</a:t>
                      </a:r>
                      <a:br>
                        <a:rPr lang="ja-JP" altLang="en-US" sz="1500" b="0" i="0" u="none" strike="noStrike" dirty="0">
                          <a:solidFill>
                            <a:srgbClr val="000000"/>
                          </a:solidFill>
                          <a:latin typeface="+mj-lt"/>
                        </a:rPr>
                      </a:br>
                      <a:r>
                        <a:rPr lang="en-US" altLang="ja-JP" sz="1500" b="1" i="0" u="none" strike="noStrike" dirty="0">
                          <a:solidFill>
                            <a:srgbClr val="000000"/>
                          </a:solidFill>
                          <a:latin typeface="+mj-lt"/>
                        </a:rPr>
                        <a:t>(</a:t>
                      </a:r>
                      <a:r>
                        <a:rPr lang="en-US" sz="1500" b="1" i="0" u="none" strike="noStrike" dirty="0" err="1">
                          <a:solidFill>
                            <a:srgbClr val="000000"/>
                          </a:solidFill>
                          <a:latin typeface="+mj-lt"/>
                        </a:rPr>
                        <a:t>a.u</a:t>
                      </a:r>
                      <a:r>
                        <a:rPr lang="en-US" sz="1500" b="1" i="0" u="none" strike="noStrike" dirty="0">
                          <a:solidFill>
                            <a:srgbClr val="000000"/>
                          </a:solidFill>
                          <a:latin typeface="+mj-lt"/>
                        </a:rPr>
                        <a:t>.)</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rgbClr val="000000"/>
                          </a:solidFill>
                          <a:latin typeface="+mj-lt"/>
                        </a:rPr>
                        <a:t>1ch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C00000"/>
                          </a:solidFill>
                          <a:latin typeface="+mj-lt"/>
                        </a:rPr>
                        <a:t>100</a:t>
                      </a:r>
                      <a:r>
                        <a:rPr lang="en-US" altLang="ja-JP" sz="1600" b="1" i="0" u="none" strike="noStrike" dirty="0">
                          <a:solidFill>
                            <a:srgbClr val="000000"/>
                          </a:solidFill>
                          <a:latin typeface="+mj-lt"/>
                        </a:rPr>
                        <a:t>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2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44">
                <a:tc vMerge="1">
                  <a:txBody>
                    <a:bodyPr/>
                    <a:lstStyle/>
                    <a:p>
                      <a:endParaRPr kumimoji="1" lang="ja-JP" altLang="en-US"/>
                    </a:p>
                  </a:txBody>
                  <a:tcPr/>
                </a:tc>
                <a:tc>
                  <a:txBody>
                    <a:bodyPr/>
                    <a:lstStyle/>
                    <a:p>
                      <a:pPr algn="ctr" fontAlgn="ctr"/>
                      <a:r>
                        <a:rPr lang="en-US" sz="1500" b="1" i="0" u="none" strike="noStrike" dirty="0">
                          <a:solidFill>
                            <a:srgbClr val="000000"/>
                          </a:solidFill>
                          <a:latin typeface="+mj-lt"/>
                        </a:rPr>
                        <a:t>2ch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1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C00000"/>
                          </a:solidFill>
                          <a:latin typeface="+mj-lt"/>
                        </a:rPr>
                        <a:t>100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2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44">
                <a:tc vMerge="1">
                  <a:txBody>
                    <a:bodyPr/>
                    <a:lstStyle/>
                    <a:p>
                      <a:endParaRPr kumimoji="1" lang="ja-JP" altLang="en-US"/>
                    </a:p>
                  </a:txBody>
                  <a:tcPr/>
                </a:tc>
                <a:tc>
                  <a:txBody>
                    <a:bodyPr/>
                    <a:lstStyle/>
                    <a:p>
                      <a:pPr algn="ctr" fontAlgn="ctr"/>
                      <a:r>
                        <a:rPr lang="en-US" sz="1500" b="1" i="0" u="none" strike="noStrike" dirty="0">
                          <a:solidFill>
                            <a:srgbClr val="000000"/>
                          </a:solidFill>
                          <a:latin typeface="+mj-lt"/>
                        </a:rPr>
                        <a:t>3ch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1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C00000"/>
                          </a:solidFill>
                          <a:latin typeface="+mj-lt"/>
                        </a:rPr>
                        <a:t>100</a:t>
                      </a:r>
                      <a:r>
                        <a:rPr lang="en-US" altLang="ja-JP" sz="1600" b="1" i="0" u="none" strike="noStrike" dirty="0">
                          <a:solidFill>
                            <a:srgbClr val="000000"/>
                          </a:solidFill>
                          <a:latin typeface="+mj-lt"/>
                        </a:rPr>
                        <a:t>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1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44">
                <a:tc vMerge="1">
                  <a:txBody>
                    <a:bodyPr/>
                    <a:lstStyle/>
                    <a:p>
                      <a:endParaRPr kumimoji="1" lang="ja-JP" altLang="en-US"/>
                    </a:p>
                  </a:txBody>
                  <a:tcPr/>
                </a:tc>
                <a:tc>
                  <a:txBody>
                    <a:bodyPr/>
                    <a:lstStyle/>
                    <a:p>
                      <a:pPr algn="ctr" fontAlgn="ctr"/>
                      <a:r>
                        <a:rPr lang="en-US" sz="1500" b="1" i="0" u="none" strike="noStrike" dirty="0">
                          <a:solidFill>
                            <a:srgbClr val="000000"/>
                          </a:solidFill>
                          <a:latin typeface="+mj-lt"/>
                        </a:rPr>
                        <a:t>4ch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1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C00000"/>
                          </a:solidFill>
                          <a:latin typeface="+mj-lt"/>
                        </a:rPr>
                        <a:t>100</a:t>
                      </a:r>
                      <a:r>
                        <a:rPr lang="en-US" altLang="ja-JP" sz="1600" b="1" i="0" u="none" strike="noStrike" dirty="0">
                          <a:solidFill>
                            <a:srgbClr val="000000"/>
                          </a:solidFill>
                          <a:latin typeface="+mj-lt"/>
                        </a:rPr>
                        <a:t>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1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44">
                <a:tc vMerge="1">
                  <a:txBody>
                    <a:bodyPr/>
                    <a:lstStyle/>
                    <a:p>
                      <a:endParaRPr kumimoji="1" lang="ja-JP" altLang="en-US"/>
                    </a:p>
                  </a:txBody>
                  <a:tcPr/>
                </a:tc>
                <a:tc>
                  <a:txBody>
                    <a:bodyPr/>
                    <a:lstStyle/>
                    <a:p>
                      <a:pPr algn="ctr" fontAlgn="ctr"/>
                      <a:r>
                        <a:rPr lang="en-US" sz="1500" b="1" i="0" u="none" strike="noStrike" dirty="0">
                          <a:solidFill>
                            <a:srgbClr val="000000"/>
                          </a:solidFill>
                          <a:latin typeface="+mj-lt"/>
                        </a:rPr>
                        <a:t>5ch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1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C00000"/>
                          </a:solidFill>
                          <a:latin typeface="+mj-lt"/>
                        </a:rPr>
                        <a:t>100</a:t>
                      </a:r>
                      <a:r>
                        <a:rPr lang="en-US" altLang="ja-JP" sz="1600" b="1" i="0" u="none" strike="noStrike" dirty="0">
                          <a:solidFill>
                            <a:srgbClr val="000000"/>
                          </a:solidFill>
                          <a:latin typeface="+mj-lt"/>
                        </a:rPr>
                        <a:t>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2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44">
                <a:tc vMerge="1">
                  <a:txBody>
                    <a:bodyPr/>
                    <a:lstStyle/>
                    <a:p>
                      <a:endParaRPr kumimoji="1" lang="ja-JP" altLang="en-US"/>
                    </a:p>
                  </a:txBody>
                  <a:tcPr/>
                </a:tc>
                <a:tc>
                  <a:txBody>
                    <a:bodyPr/>
                    <a:lstStyle/>
                    <a:p>
                      <a:pPr algn="ctr" fontAlgn="ctr"/>
                      <a:r>
                        <a:rPr lang="en-US" sz="1500" b="1" i="0" u="none" strike="noStrike" dirty="0">
                          <a:solidFill>
                            <a:srgbClr val="000000"/>
                          </a:solidFill>
                          <a:latin typeface="+mj-lt"/>
                        </a:rPr>
                        <a:t>6ch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1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C00000"/>
                          </a:solidFill>
                          <a:latin typeface="+mj-lt"/>
                        </a:rPr>
                        <a:t>100</a:t>
                      </a:r>
                      <a:r>
                        <a:rPr lang="en-US" altLang="ja-JP" sz="1600" b="1" i="0" u="none" strike="noStrike" dirty="0">
                          <a:solidFill>
                            <a:srgbClr val="000000"/>
                          </a:solidFill>
                          <a:latin typeface="+mj-lt"/>
                        </a:rPr>
                        <a:t>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2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44">
                <a:tc vMerge="1">
                  <a:txBody>
                    <a:bodyPr/>
                    <a:lstStyle/>
                    <a:p>
                      <a:endParaRPr kumimoji="1" lang="ja-JP" altLang="en-US"/>
                    </a:p>
                  </a:txBody>
                  <a:tcPr/>
                </a:tc>
                <a:tc>
                  <a:txBody>
                    <a:bodyPr/>
                    <a:lstStyle/>
                    <a:p>
                      <a:pPr algn="ctr" fontAlgn="ctr"/>
                      <a:r>
                        <a:rPr lang="en-US" sz="1500" b="1" i="0" u="none" strike="noStrike" dirty="0">
                          <a:solidFill>
                            <a:srgbClr val="000000"/>
                          </a:solidFill>
                          <a:latin typeface="+mj-lt"/>
                        </a:rPr>
                        <a:t>7ch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1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C00000"/>
                          </a:solidFill>
                          <a:latin typeface="+mj-lt"/>
                        </a:rPr>
                        <a:t>100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2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144">
                <a:tc vMerge="1">
                  <a:txBody>
                    <a:bodyPr/>
                    <a:lstStyle/>
                    <a:p>
                      <a:endParaRPr kumimoji="1" lang="ja-JP" altLang="en-US"/>
                    </a:p>
                  </a:txBody>
                  <a:tcPr/>
                </a:tc>
                <a:tc>
                  <a:txBody>
                    <a:bodyPr/>
                    <a:lstStyle/>
                    <a:p>
                      <a:pPr algn="ctr" fontAlgn="ctr"/>
                      <a:r>
                        <a:rPr lang="en-US" sz="1500" b="1" i="0" u="none" strike="noStrike" dirty="0">
                          <a:solidFill>
                            <a:srgbClr val="000000"/>
                          </a:solidFill>
                          <a:latin typeface="+mj-lt"/>
                        </a:rPr>
                        <a:t>8ch</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a:solidFill>
                            <a:srgbClr val="000000"/>
                          </a:solidFill>
                          <a:latin typeface="+mj-lt"/>
                        </a:rPr>
                        <a:t>0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latin typeface="+mj-lt"/>
                        </a:rPr>
                        <a:t>2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C00000"/>
                          </a:solidFill>
                          <a:latin typeface="+mj-lt"/>
                        </a:rPr>
                        <a:t>100</a:t>
                      </a:r>
                      <a:r>
                        <a:rPr lang="en-US" altLang="ja-JP" sz="1600" b="1" i="0" u="none" strike="noStrike" dirty="0">
                          <a:solidFill>
                            <a:srgbClr val="000000"/>
                          </a:solidFill>
                          <a:latin typeface="+mj-lt"/>
                        </a:rPr>
                        <a:t> </a:t>
                      </a:r>
                    </a:p>
                  </a:txBody>
                  <a:tcPr marL="14015" marR="14015" marT="129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 name="テキスト ボックス 11"/>
          <p:cNvSpPr txBox="1"/>
          <p:nvPr/>
        </p:nvSpPr>
        <p:spPr>
          <a:xfrm>
            <a:off x="488504" y="4881354"/>
            <a:ext cx="9360000" cy="707886"/>
          </a:xfrm>
          <a:prstGeom prst="rect">
            <a:avLst/>
          </a:prstGeom>
          <a:noFill/>
          <a:ln w="38100">
            <a:noFill/>
          </a:ln>
        </p:spPr>
        <p:txBody>
          <a:bodyPr wrap="square" rtlCol="0">
            <a:spAutoFit/>
          </a:bodyPr>
          <a:lstStyle/>
          <a:p>
            <a:r>
              <a:rPr lang="ja-JP" altLang="en-US" sz="2000" dirty="0" smtClean="0"/>
              <a:t>・隣り合う光電面での出力は小さく、光は所定の光電面に入射されている。</a:t>
            </a:r>
            <a:endParaRPr lang="en-US" altLang="ja-JP" sz="2000" dirty="0" smtClean="0"/>
          </a:p>
          <a:p>
            <a:r>
              <a:rPr lang="ja-JP" altLang="en-US" sz="2000" dirty="0" smtClean="0"/>
              <a:t>・波長分解能</a:t>
            </a:r>
            <a:r>
              <a:rPr lang="en-US" altLang="ja-JP" sz="2000" b="1" dirty="0" smtClean="0"/>
              <a:t>0.17</a:t>
            </a:r>
            <a:r>
              <a:rPr lang="en-US" altLang="ja-JP" sz="1600" b="1" dirty="0" smtClean="0"/>
              <a:t> nm</a:t>
            </a:r>
            <a:r>
              <a:rPr lang="en-US" altLang="ja-JP" sz="2000" dirty="0" smtClean="0"/>
              <a:t>(</a:t>
            </a:r>
            <a:r>
              <a:rPr lang="ja-JP" altLang="en-US" sz="2000" dirty="0" smtClean="0"/>
              <a:t>入射スリット</a:t>
            </a:r>
            <a:r>
              <a:rPr lang="en-US" altLang="ja-JP" sz="2000" dirty="0" smtClean="0"/>
              <a:t>10μm)</a:t>
            </a:r>
            <a:endParaRPr lang="ja-JP" altLang="en-US" sz="2000" b="1" dirty="0"/>
          </a:p>
        </p:txBody>
      </p:sp>
      <p:sp>
        <p:nvSpPr>
          <p:cNvPr id="14" name="正方形/長方形 13"/>
          <p:cNvSpPr/>
          <p:nvPr/>
        </p:nvSpPr>
        <p:spPr>
          <a:xfrm>
            <a:off x="350489" y="5805264"/>
            <a:ext cx="9360000" cy="864096"/>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72480" y="1124744"/>
            <a:ext cx="9360000" cy="792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6506" y="116632"/>
            <a:ext cx="8670168" cy="990600"/>
          </a:xfrm>
        </p:spPr>
        <p:txBody>
          <a:bodyPr/>
          <a:lstStyle/>
          <a:p>
            <a:pPr algn="ctr"/>
            <a:r>
              <a:rPr lang="ja-JP" altLang="en-US" dirty="0" smtClean="0"/>
              <a:t>発表</a:t>
            </a:r>
            <a:r>
              <a:rPr kumimoji="1" lang="ja-JP" altLang="en-US" dirty="0" smtClean="0"/>
              <a:t>内容</a:t>
            </a:r>
            <a:endParaRPr kumimoji="1" lang="ja-JP" altLang="en-US" dirty="0"/>
          </a:p>
        </p:txBody>
      </p:sp>
      <p:sp>
        <p:nvSpPr>
          <p:cNvPr id="3" name="コンテンツ プレースホルダ 2"/>
          <p:cNvSpPr>
            <a:spLocks noGrp="1"/>
          </p:cNvSpPr>
          <p:nvPr>
            <p:ph idx="1"/>
          </p:nvPr>
        </p:nvSpPr>
        <p:spPr>
          <a:xfrm>
            <a:off x="1208584" y="1196752"/>
            <a:ext cx="7254806" cy="4876800"/>
          </a:xfrm>
        </p:spPr>
        <p:txBody>
          <a:bodyPr>
            <a:noAutofit/>
          </a:bodyPr>
          <a:lstStyle/>
          <a:p>
            <a:pPr marL="457200" indent="-457200">
              <a:buFont typeface="+mj-lt"/>
              <a:buAutoNum type="arabicPeriod"/>
            </a:pPr>
            <a:r>
              <a:rPr kumimoji="1" lang="ja-JP" altLang="en-US" sz="2800" dirty="0" smtClean="0">
                <a:solidFill>
                  <a:srgbClr val="C00000"/>
                </a:solidFill>
              </a:rPr>
              <a:t> </a:t>
            </a:r>
            <a:r>
              <a:rPr kumimoji="1" lang="ja-JP" altLang="en-US" sz="2800" dirty="0" smtClean="0"/>
              <a:t>研究背景・</a:t>
            </a:r>
            <a:r>
              <a:rPr lang="ja-JP" altLang="en-US" sz="2800" dirty="0" smtClean="0"/>
              <a:t>目的</a:t>
            </a:r>
            <a:endParaRPr lang="en-US" altLang="ja-JP" sz="2800" dirty="0" smtClean="0"/>
          </a:p>
          <a:p>
            <a:pPr marL="457200" indent="-457200">
              <a:buFont typeface="+mj-lt"/>
              <a:buAutoNum type="arabicPeriod"/>
            </a:pPr>
            <a:endParaRPr lang="en-US" altLang="ja-JP" sz="1600" dirty="0" smtClean="0"/>
          </a:p>
          <a:p>
            <a:pPr marL="457200" indent="-457200">
              <a:buFont typeface="+mj-lt"/>
              <a:buAutoNum type="arabicPeriod"/>
            </a:pPr>
            <a:r>
              <a:rPr kumimoji="1" lang="ja-JP" altLang="en-US" sz="2800" dirty="0" smtClean="0"/>
              <a:t> 開発した計測システムの構成</a:t>
            </a:r>
            <a:endParaRPr lang="en-US" altLang="ja-JP" sz="2800" dirty="0" smtClean="0"/>
          </a:p>
          <a:p>
            <a:pPr marL="457200" indent="-457200">
              <a:buNone/>
            </a:pPr>
            <a:r>
              <a:rPr lang="en-US" altLang="ja-JP" sz="2800" dirty="0" smtClean="0">
                <a:solidFill>
                  <a:srgbClr val="883A3A"/>
                </a:solidFill>
              </a:rPr>
              <a:t>  </a:t>
            </a:r>
            <a:r>
              <a:rPr lang="en-US" altLang="ja-JP" sz="2400" dirty="0" smtClean="0">
                <a:solidFill>
                  <a:srgbClr val="883A3A"/>
                </a:solidFill>
              </a:rPr>
              <a:t>2.1</a:t>
            </a:r>
            <a:r>
              <a:rPr lang="en-US" altLang="ja-JP" sz="2400" dirty="0" smtClean="0"/>
              <a:t>  </a:t>
            </a:r>
            <a:r>
              <a:rPr lang="ja-JP" altLang="en-US" sz="2400" dirty="0" smtClean="0"/>
              <a:t>採光方法</a:t>
            </a:r>
            <a:endParaRPr lang="en-US" altLang="ja-JP" sz="2400" dirty="0" smtClean="0"/>
          </a:p>
          <a:p>
            <a:pPr marL="457200" indent="-457200">
              <a:buNone/>
            </a:pPr>
            <a:r>
              <a:rPr lang="en-US" altLang="ja-JP" sz="2400" dirty="0" smtClean="0">
                <a:solidFill>
                  <a:srgbClr val="883A3A"/>
                </a:solidFill>
              </a:rPr>
              <a:t>   2.2</a:t>
            </a:r>
            <a:r>
              <a:rPr lang="en-US" altLang="ja-JP" sz="2400" dirty="0" smtClean="0"/>
              <a:t>  </a:t>
            </a:r>
            <a:r>
              <a:rPr lang="ja-JP" altLang="en-US" sz="2400" dirty="0" smtClean="0"/>
              <a:t>光学系</a:t>
            </a:r>
            <a:endParaRPr lang="en-US" altLang="ja-JP" sz="2400" dirty="0" smtClean="0"/>
          </a:p>
          <a:p>
            <a:pPr marL="457200" indent="-457200">
              <a:buFont typeface="+mj-lt"/>
              <a:buAutoNum type="arabicPeriod"/>
            </a:pPr>
            <a:endParaRPr lang="en-US" altLang="ja-JP" sz="1600" dirty="0" smtClean="0"/>
          </a:p>
          <a:p>
            <a:pPr marL="514350" indent="-514350">
              <a:buFont typeface="+mj-lt"/>
              <a:buAutoNum type="arabicPeriod" startAt="3"/>
            </a:pPr>
            <a:r>
              <a:rPr lang="ja-JP" altLang="en-US" sz="2800" dirty="0" smtClean="0">
                <a:solidFill>
                  <a:srgbClr val="C00000"/>
                </a:solidFill>
              </a:rPr>
              <a:t>開発した計測システムを用いた計測</a:t>
            </a:r>
            <a:endParaRPr lang="en-US" altLang="ja-JP" sz="2800" dirty="0" smtClean="0">
              <a:solidFill>
                <a:srgbClr val="C00000"/>
              </a:solidFill>
            </a:endParaRPr>
          </a:p>
          <a:p>
            <a:pPr marL="514350" indent="-514350">
              <a:buNone/>
            </a:pPr>
            <a:r>
              <a:rPr lang="en-US" altLang="ja-JP" sz="2800" dirty="0" smtClean="0">
                <a:solidFill>
                  <a:srgbClr val="C00000"/>
                </a:solidFill>
              </a:rPr>
              <a:t>  </a:t>
            </a:r>
            <a:r>
              <a:rPr lang="en-US" altLang="ja-JP" sz="2400" dirty="0" smtClean="0">
                <a:solidFill>
                  <a:srgbClr val="883A3A"/>
                </a:solidFill>
              </a:rPr>
              <a:t>3.1</a:t>
            </a:r>
            <a:r>
              <a:rPr lang="ja-JP" altLang="en-US" sz="2400" dirty="0" smtClean="0">
                <a:solidFill>
                  <a:srgbClr val="883A3A"/>
                </a:solidFill>
              </a:rPr>
              <a:t>　</a:t>
            </a:r>
            <a:r>
              <a:rPr lang="ja-JP" altLang="en-US" sz="2400" dirty="0" smtClean="0"/>
              <a:t>高熱流パルスプラズマの計測</a:t>
            </a:r>
            <a:endParaRPr lang="en-US" altLang="ja-JP" sz="2400" dirty="0" smtClean="0"/>
          </a:p>
          <a:p>
            <a:pPr marL="514350" indent="-514350">
              <a:buNone/>
            </a:pPr>
            <a:r>
              <a:rPr lang="en-US" altLang="ja-JP" sz="2400" dirty="0" smtClean="0">
                <a:solidFill>
                  <a:srgbClr val="883A3A"/>
                </a:solidFill>
              </a:rPr>
              <a:t>   3.2</a:t>
            </a:r>
            <a:r>
              <a:rPr lang="ja-JP" altLang="en-US" sz="2400" dirty="0" smtClean="0">
                <a:solidFill>
                  <a:srgbClr val="883A3A"/>
                </a:solidFill>
              </a:rPr>
              <a:t>　</a:t>
            </a:r>
            <a:r>
              <a:rPr lang="ja-JP" altLang="en-US" sz="2400" dirty="0" smtClean="0"/>
              <a:t>高熱流パルスプラズマのトモグラフィ計測</a:t>
            </a:r>
            <a:endParaRPr lang="en-US" altLang="ja-JP" sz="2400" dirty="0" smtClean="0"/>
          </a:p>
          <a:p>
            <a:pPr marL="514350" indent="-514350">
              <a:buFont typeface="+mj-lt"/>
              <a:buAutoNum type="arabicPeriod" startAt="3"/>
            </a:pPr>
            <a:endParaRPr lang="en-US" altLang="ja-JP" sz="1600" dirty="0" smtClean="0"/>
          </a:p>
          <a:p>
            <a:pPr marL="514350" indent="-514350">
              <a:buFont typeface="+mj-lt"/>
              <a:buAutoNum type="arabicPeriod" startAt="4"/>
            </a:pPr>
            <a:r>
              <a:rPr lang="ja-JP" altLang="en-US" sz="2800" dirty="0" smtClean="0"/>
              <a:t> まとめ・今後の課題</a:t>
            </a:r>
            <a:endParaRPr lang="en-US" altLang="ja-JP" sz="2800" dirty="0" smtClean="0"/>
          </a:p>
          <a:p>
            <a:pPr marL="457200" indent="-457200">
              <a:buNone/>
            </a:pPr>
            <a:r>
              <a:rPr lang="ja-JP" altLang="en-US" sz="2800" dirty="0" smtClean="0"/>
              <a:t>　</a:t>
            </a:r>
            <a:endParaRPr kumimoji="1" lang="en-US" altLang="ja-JP" sz="2800" dirty="0" smtClean="0"/>
          </a:p>
          <a:p>
            <a:endParaRPr kumimoji="1" lang="ja-JP" altLang="en-US" sz="2800" dirty="0"/>
          </a:p>
        </p:txBody>
      </p:sp>
      <p:sp>
        <p:nvSpPr>
          <p:cNvPr id="5" name="正方形/長方形 4"/>
          <p:cNvSpPr/>
          <p:nvPr/>
        </p:nvSpPr>
        <p:spPr>
          <a:xfrm>
            <a:off x="2" y="0"/>
            <a:ext cx="818541" cy="6858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7C8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p:cBhvr override="childStyle">
                                        <p:cTn id="6" dur="10" fill="hold"/>
                                        <p:tgtEl>
                                          <p:spTgt spid="3">
                                            <p:txEl>
                                              <p:pRg st="7" end="7"/>
                                            </p:txEl>
                                          </p:spTgt>
                                        </p:tgtEl>
                                        <p:attrNameLst>
                                          <p:attrName>style.color</p:attrName>
                                        </p:attrNameLst>
                                      </p:cBhvr>
                                      <p:to>
                                        <a:srgbClr val="C00000"/>
                                      </p:to>
                                    </p:animClr>
                                  </p:childTnLst>
                                </p:cTn>
                              </p:par>
                              <p:par>
                                <p:cTn id="7" presetID="3" presetClass="emph" presetSubtype="2" fill="hold" nodeType="withEffect">
                                  <p:stCondLst>
                                    <p:cond delay="0"/>
                                  </p:stCondLst>
                                  <p:childTnLst>
                                    <p:animClr clrSpc="rgb">
                                      <p:cBhvr override="childStyle">
                                        <p:cTn id="8" dur="10" fill="hold"/>
                                        <p:tgtEl>
                                          <p:spTgt spid="3">
                                            <p:txEl>
                                              <p:pRg st="6" end="6"/>
                                            </p:txEl>
                                          </p:spTgt>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6506" y="116632"/>
            <a:ext cx="8670168" cy="990600"/>
          </a:xfrm>
        </p:spPr>
        <p:txBody>
          <a:bodyPr/>
          <a:lstStyle/>
          <a:p>
            <a:pPr algn="ctr"/>
            <a:r>
              <a:rPr lang="ja-JP" altLang="en-US" dirty="0" smtClean="0"/>
              <a:t>発表</a:t>
            </a:r>
            <a:r>
              <a:rPr kumimoji="1" lang="ja-JP" altLang="en-US" dirty="0" smtClean="0"/>
              <a:t>内容</a:t>
            </a:r>
            <a:endParaRPr kumimoji="1" lang="ja-JP" altLang="en-US" dirty="0"/>
          </a:p>
        </p:txBody>
      </p:sp>
      <p:sp>
        <p:nvSpPr>
          <p:cNvPr id="3" name="コンテンツ プレースホルダ 2"/>
          <p:cNvSpPr>
            <a:spLocks noGrp="1"/>
          </p:cNvSpPr>
          <p:nvPr>
            <p:ph idx="1"/>
          </p:nvPr>
        </p:nvSpPr>
        <p:spPr>
          <a:xfrm>
            <a:off x="1208584" y="1196752"/>
            <a:ext cx="7254806" cy="4876800"/>
          </a:xfrm>
        </p:spPr>
        <p:txBody>
          <a:bodyPr>
            <a:noAutofit/>
          </a:bodyPr>
          <a:lstStyle/>
          <a:p>
            <a:pPr marL="457200" indent="-457200">
              <a:buFont typeface="+mj-lt"/>
              <a:buAutoNum type="arabicPeriod"/>
            </a:pPr>
            <a:r>
              <a:rPr kumimoji="1" lang="ja-JP" altLang="en-US" sz="2800" dirty="0" smtClean="0">
                <a:solidFill>
                  <a:srgbClr val="C00000"/>
                </a:solidFill>
              </a:rPr>
              <a:t> </a:t>
            </a:r>
            <a:r>
              <a:rPr kumimoji="1" lang="ja-JP" altLang="en-US" sz="2800" dirty="0" smtClean="0"/>
              <a:t>研究背景・</a:t>
            </a:r>
            <a:r>
              <a:rPr lang="ja-JP" altLang="en-US" sz="2800" dirty="0" smtClean="0"/>
              <a:t>目的</a:t>
            </a:r>
            <a:endParaRPr lang="en-US" altLang="ja-JP" sz="2800" dirty="0" smtClean="0"/>
          </a:p>
          <a:p>
            <a:pPr marL="457200" indent="-457200">
              <a:buFont typeface="+mj-lt"/>
              <a:buAutoNum type="arabicPeriod"/>
            </a:pPr>
            <a:endParaRPr lang="en-US" altLang="ja-JP" sz="1600" dirty="0" smtClean="0"/>
          </a:p>
          <a:p>
            <a:pPr marL="457200" indent="-457200">
              <a:buFont typeface="+mj-lt"/>
              <a:buAutoNum type="arabicPeriod"/>
            </a:pPr>
            <a:r>
              <a:rPr kumimoji="1" lang="ja-JP" altLang="en-US" sz="2800" dirty="0" smtClean="0"/>
              <a:t> 開発した計測システムの構成</a:t>
            </a:r>
            <a:endParaRPr lang="en-US" altLang="ja-JP" sz="2800" dirty="0" smtClean="0"/>
          </a:p>
          <a:p>
            <a:pPr marL="457200" indent="-457200">
              <a:buNone/>
            </a:pPr>
            <a:r>
              <a:rPr lang="en-US" altLang="ja-JP" sz="2800" dirty="0" smtClean="0">
                <a:solidFill>
                  <a:srgbClr val="883A3A"/>
                </a:solidFill>
              </a:rPr>
              <a:t>  </a:t>
            </a:r>
            <a:r>
              <a:rPr lang="en-US" altLang="ja-JP" sz="2400" dirty="0" smtClean="0">
                <a:solidFill>
                  <a:srgbClr val="883A3A"/>
                </a:solidFill>
              </a:rPr>
              <a:t>2.1</a:t>
            </a:r>
            <a:r>
              <a:rPr lang="en-US" altLang="ja-JP" sz="2400" dirty="0" smtClean="0"/>
              <a:t>  </a:t>
            </a:r>
            <a:r>
              <a:rPr lang="ja-JP" altLang="en-US" sz="2400" dirty="0" smtClean="0"/>
              <a:t>採光方法</a:t>
            </a:r>
            <a:endParaRPr lang="en-US" altLang="ja-JP" sz="2400" dirty="0" smtClean="0"/>
          </a:p>
          <a:p>
            <a:pPr marL="457200" indent="-457200">
              <a:buNone/>
            </a:pPr>
            <a:r>
              <a:rPr lang="en-US" altLang="ja-JP" sz="2400" dirty="0" smtClean="0">
                <a:solidFill>
                  <a:srgbClr val="883A3A"/>
                </a:solidFill>
              </a:rPr>
              <a:t>   2.2</a:t>
            </a:r>
            <a:r>
              <a:rPr lang="en-US" altLang="ja-JP" sz="2400" dirty="0" smtClean="0"/>
              <a:t>  </a:t>
            </a:r>
            <a:r>
              <a:rPr lang="ja-JP" altLang="en-US" sz="2400" dirty="0" smtClean="0"/>
              <a:t>光学系</a:t>
            </a:r>
            <a:endParaRPr lang="en-US" altLang="ja-JP" sz="2400" dirty="0" smtClean="0"/>
          </a:p>
          <a:p>
            <a:pPr marL="457200" indent="-457200">
              <a:buFont typeface="+mj-lt"/>
              <a:buAutoNum type="arabicPeriod"/>
            </a:pPr>
            <a:endParaRPr lang="en-US" altLang="ja-JP" sz="1600" dirty="0" smtClean="0"/>
          </a:p>
          <a:p>
            <a:pPr marL="514350" indent="-514350">
              <a:buFont typeface="+mj-lt"/>
              <a:buAutoNum type="arabicPeriod" startAt="3"/>
            </a:pPr>
            <a:r>
              <a:rPr lang="ja-JP" altLang="en-US" sz="2800" dirty="0" smtClean="0"/>
              <a:t>開発した計測システムを用いた計測</a:t>
            </a:r>
            <a:endParaRPr lang="en-US" altLang="ja-JP" sz="2800" dirty="0" smtClean="0">
              <a:solidFill>
                <a:srgbClr val="C00000"/>
              </a:solidFill>
            </a:endParaRPr>
          </a:p>
          <a:p>
            <a:pPr marL="514350" indent="-514350">
              <a:buNone/>
            </a:pPr>
            <a:r>
              <a:rPr lang="en-US" altLang="ja-JP" sz="2800" dirty="0" smtClean="0">
                <a:solidFill>
                  <a:srgbClr val="C00000"/>
                </a:solidFill>
              </a:rPr>
              <a:t>  </a:t>
            </a:r>
            <a:r>
              <a:rPr lang="en-US" altLang="ja-JP" sz="2400" dirty="0" smtClean="0">
                <a:solidFill>
                  <a:srgbClr val="883A3A"/>
                </a:solidFill>
              </a:rPr>
              <a:t>3.1</a:t>
            </a:r>
            <a:r>
              <a:rPr lang="ja-JP" altLang="en-US" sz="2400" dirty="0" smtClean="0">
                <a:solidFill>
                  <a:srgbClr val="883A3A"/>
                </a:solidFill>
              </a:rPr>
              <a:t>　</a:t>
            </a:r>
            <a:r>
              <a:rPr lang="ja-JP" altLang="en-US" sz="2400" dirty="0" smtClean="0"/>
              <a:t>高熱流パルスプラズマの計測</a:t>
            </a:r>
            <a:endParaRPr lang="en-US" altLang="ja-JP" sz="2400" dirty="0" smtClean="0"/>
          </a:p>
          <a:p>
            <a:pPr marL="514350" indent="-514350">
              <a:buNone/>
            </a:pPr>
            <a:r>
              <a:rPr lang="en-US" altLang="ja-JP" sz="2400" dirty="0" smtClean="0">
                <a:solidFill>
                  <a:srgbClr val="883A3A"/>
                </a:solidFill>
              </a:rPr>
              <a:t>   3.2</a:t>
            </a:r>
            <a:r>
              <a:rPr lang="ja-JP" altLang="en-US" sz="2400" dirty="0" smtClean="0">
                <a:solidFill>
                  <a:srgbClr val="883A3A"/>
                </a:solidFill>
              </a:rPr>
              <a:t>　</a:t>
            </a:r>
            <a:r>
              <a:rPr lang="ja-JP" altLang="en-US" sz="2400" dirty="0" smtClean="0"/>
              <a:t>高熱流パルスプラズマのトモグラフィ計測</a:t>
            </a:r>
            <a:endParaRPr lang="en-US" altLang="ja-JP" sz="2400" dirty="0" smtClean="0"/>
          </a:p>
          <a:p>
            <a:pPr marL="514350" indent="-514350">
              <a:buFont typeface="+mj-lt"/>
              <a:buAutoNum type="arabicPeriod" startAt="3"/>
            </a:pPr>
            <a:endParaRPr lang="en-US" altLang="ja-JP" sz="1600" dirty="0" smtClean="0"/>
          </a:p>
          <a:p>
            <a:pPr marL="514350" indent="-514350">
              <a:buFont typeface="+mj-lt"/>
              <a:buAutoNum type="arabicPeriod" startAt="4"/>
            </a:pPr>
            <a:r>
              <a:rPr lang="ja-JP" altLang="en-US" sz="2800" dirty="0" smtClean="0"/>
              <a:t> まとめ・今後の課題</a:t>
            </a:r>
            <a:endParaRPr lang="en-US" altLang="ja-JP" sz="2800" dirty="0" smtClean="0"/>
          </a:p>
          <a:p>
            <a:pPr marL="457200" indent="-457200">
              <a:buNone/>
            </a:pPr>
            <a:r>
              <a:rPr lang="ja-JP" altLang="en-US" sz="2800" dirty="0" smtClean="0"/>
              <a:t>　</a:t>
            </a:r>
            <a:endParaRPr kumimoji="1" lang="en-US" altLang="ja-JP" sz="2800" dirty="0" smtClean="0"/>
          </a:p>
          <a:p>
            <a:endParaRPr kumimoji="1" lang="ja-JP" altLang="en-US" sz="2800" dirty="0"/>
          </a:p>
        </p:txBody>
      </p:sp>
      <p:sp>
        <p:nvSpPr>
          <p:cNvPr id="5" name="正方形/長方形 4"/>
          <p:cNvSpPr/>
          <p:nvPr/>
        </p:nvSpPr>
        <p:spPr>
          <a:xfrm>
            <a:off x="2" y="0"/>
            <a:ext cx="818541" cy="6858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7C8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p:cBhvr override="childStyle">
                                        <p:cTn id="6" dur="10" fill="hold"/>
                                        <p:tgtEl>
                                          <p:spTgt spid="3">
                                            <p:txEl>
                                              <p:pRg st="0" end="0"/>
                                            </p:txEl>
                                          </p:spTgt>
                                        </p:tgtEl>
                                        <p:attrNameLst>
                                          <p:attrName>style.color</p:attrName>
                                        </p:attrNameLst>
                                      </p:cBhvr>
                                      <p:to>
                                        <a:srgbClr val="C0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1143000"/>
          </a:xfrm>
        </p:spPr>
        <p:txBody>
          <a:bodyPr/>
          <a:lstStyle/>
          <a:p>
            <a:r>
              <a:rPr lang="ja-JP" altLang="en-US" dirty="0" smtClean="0"/>
              <a:t>高熱流パルスプラズマの計測</a:t>
            </a:r>
            <a:endParaRPr kumimoji="1" lang="ja-JP" altLang="en-US" dirty="0"/>
          </a:p>
        </p:txBody>
      </p:sp>
      <p:sp>
        <p:nvSpPr>
          <p:cNvPr id="6" name="テキスト ボックス 5"/>
          <p:cNvSpPr txBox="1"/>
          <p:nvPr/>
        </p:nvSpPr>
        <p:spPr>
          <a:xfrm>
            <a:off x="390043" y="1939480"/>
            <a:ext cx="9099461" cy="769441"/>
          </a:xfrm>
          <a:prstGeom prst="rect">
            <a:avLst/>
          </a:prstGeom>
          <a:noFill/>
        </p:spPr>
        <p:txBody>
          <a:bodyPr wrap="square" rtlCol="0">
            <a:spAutoFit/>
          </a:bodyPr>
          <a:lstStyle/>
          <a:p>
            <a:r>
              <a:rPr lang="ja-JP" altLang="en-US" sz="2200" u="sng" dirty="0" smtClean="0"/>
              <a:t>採光方法</a:t>
            </a:r>
            <a:endParaRPr lang="en-US" altLang="ja-JP" sz="2200" u="sng" dirty="0" smtClean="0"/>
          </a:p>
          <a:p>
            <a:pPr>
              <a:buFont typeface="Arial" pitchFamily="34" charset="0"/>
              <a:buChar char="•"/>
            </a:pPr>
            <a:r>
              <a:rPr lang="ja-JP" altLang="en-US" sz="2200" dirty="0" smtClean="0"/>
              <a:t>チャンバー</a:t>
            </a:r>
            <a:r>
              <a:rPr lang="ja-JP" altLang="ja-JP" sz="2200" dirty="0" smtClean="0"/>
              <a:t>上</a:t>
            </a:r>
            <a:r>
              <a:rPr lang="ja-JP" altLang="en-US" sz="2200" dirty="0" smtClean="0"/>
              <a:t>部ポート</a:t>
            </a:r>
            <a:r>
              <a:rPr lang="ja-JP" altLang="ja-JP" sz="2200" dirty="0" smtClean="0"/>
              <a:t>に</a:t>
            </a:r>
            <a:r>
              <a:rPr lang="ja-JP" altLang="en-US" sz="2200" dirty="0" smtClean="0"/>
              <a:t>光ファイバー</a:t>
            </a:r>
            <a:r>
              <a:rPr lang="en-US" altLang="ja-JP" sz="2200" b="1" dirty="0" smtClean="0"/>
              <a:t>8</a:t>
            </a:r>
            <a:r>
              <a:rPr lang="ja-JP" altLang="en-US" sz="2200" dirty="0" smtClean="0"/>
              <a:t>本を</a:t>
            </a:r>
            <a:r>
              <a:rPr lang="ja-JP" altLang="ja-JP" sz="2200" dirty="0" smtClean="0"/>
              <a:t>設置</a:t>
            </a:r>
            <a:r>
              <a:rPr lang="en-US" altLang="ja-JP" sz="2200" dirty="0" smtClean="0"/>
              <a:t>(</a:t>
            </a:r>
            <a:r>
              <a:rPr lang="ja-JP" altLang="en-US" sz="2200" dirty="0" smtClean="0"/>
              <a:t>光ファイバーの間隔</a:t>
            </a:r>
            <a:r>
              <a:rPr lang="en-US" altLang="ja-JP" sz="2200" dirty="0" smtClean="0"/>
              <a:t>12</a:t>
            </a:r>
            <a:r>
              <a:rPr lang="en-US" altLang="ja-JP" dirty="0" smtClean="0"/>
              <a:t> mm</a:t>
            </a:r>
            <a:r>
              <a:rPr lang="en-US" altLang="ja-JP" sz="2200" dirty="0" smtClean="0"/>
              <a:t>)</a:t>
            </a:r>
          </a:p>
        </p:txBody>
      </p:sp>
      <p:sp>
        <p:nvSpPr>
          <p:cNvPr id="15" name="テキスト ボックス 14"/>
          <p:cNvSpPr txBox="1"/>
          <p:nvPr/>
        </p:nvSpPr>
        <p:spPr>
          <a:xfrm>
            <a:off x="349970" y="1176717"/>
            <a:ext cx="9205023" cy="707886"/>
          </a:xfrm>
          <a:prstGeom prst="rect">
            <a:avLst/>
          </a:prstGeom>
          <a:solidFill>
            <a:schemeClr val="bg1"/>
          </a:solidFill>
          <a:ln w="38100">
            <a:noFill/>
          </a:ln>
        </p:spPr>
        <p:txBody>
          <a:bodyPr wrap="square" rtlCol="0">
            <a:spAutoFit/>
          </a:bodyPr>
          <a:lstStyle/>
          <a:p>
            <a:r>
              <a:rPr lang="ja-JP" altLang="en-US" sz="2000" dirty="0" smtClean="0"/>
              <a:t>開発した計測器を用いて、高熱流パルスプラズマ</a:t>
            </a:r>
            <a:r>
              <a:rPr lang="en-US" altLang="ja-JP" sz="2000" dirty="0" smtClean="0"/>
              <a:t>(</a:t>
            </a:r>
            <a:r>
              <a:rPr lang="en-US" altLang="ja-JP" sz="2000" b="1" dirty="0" smtClean="0"/>
              <a:t>He</a:t>
            </a:r>
            <a:r>
              <a:rPr lang="en-US" altLang="ja-JP" sz="1200" b="1" dirty="0" smtClean="0"/>
              <a:t> </a:t>
            </a:r>
            <a:r>
              <a:rPr lang="en-US" altLang="ja-JP" sz="2000" b="1" dirty="0" smtClean="0"/>
              <a:t>II:468.58</a:t>
            </a:r>
            <a:r>
              <a:rPr lang="en-US" altLang="ja-JP" b="1" dirty="0" smtClean="0"/>
              <a:t> nm</a:t>
            </a:r>
            <a:r>
              <a:rPr lang="en-US" altLang="ja-JP" sz="2000" dirty="0" smtClean="0"/>
              <a:t>)</a:t>
            </a:r>
            <a:r>
              <a:rPr lang="ja-JP" altLang="en-US" sz="2000" dirty="0" smtClean="0"/>
              <a:t>の発光を計測。ダイバータ材は</a:t>
            </a:r>
            <a:r>
              <a:rPr lang="ja-JP" altLang="en-US" sz="2000" dirty="0" err="1" smtClean="0"/>
              <a:t>無し。</a:t>
            </a:r>
            <a:endParaRPr lang="ja-JP" altLang="en-US" sz="2000" dirty="0"/>
          </a:p>
        </p:txBody>
      </p:sp>
      <p:pic>
        <p:nvPicPr>
          <p:cNvPr id="4" name="Picture 3"/>
          <p:cNvPicPr>
            <a:picLocks noChangeAspect="1" noChangeArrowheads="1"/>
          </p:cNvPicPr>
          <p:nvPr/>
        </p:nvPicPr>
        <p:blipFill>
          <a:blip r:embed="rId2" cstate="print"/>
          <a:srcRect t="8000"/>
          <a:stretch>
            <a:fillRect/>
          </a:stretch>
        </p:blipFill>
        <p:spPr bwMode="auto">
          <a:xfrm>
            <a:off x="5601071" y="3654316"/>
            <a:ext cx="2866637" cy="2664296"/>
          </a:xfrm>
          <a:prstGeom prst="rect">
            <a:avLst/>
          </a:prstGeom>
          <a:noFill/>
          <a:ln w="9525">
            <a:noFill/>
            <a:miter lim="800000"/>
            <a:headEnd/>
            <a:tailEnd/>
          </a:ln>
          <a:effectLst/>
        </p:spPr>
      </p:pic>
      <p:sp>
        <p:nvSpPr>
          <p:cNvPr id="16" name="正方形/長方形 15"/>
          <p:cNvSpPr/>
          <p:nvPr/>
        </p:nvSpPr>
        <p:spPr>
          <a:xfrm>
            <a:off x="272480" y="1124744"/>
            <a:ext cx="9360000" cy="79208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6019437" y="3254206"/>
            <a:ext cx="2613064" cy="400110"/>
          </a:xfrm>
          <a:prstGeom prst="rect">
            <a:avLst/>
          </a:prstGeom>
          <a:solidFill>
            <a:schemeClr val="bg1"/>
          </a:solidFill>
          <a:ln w="38100">
            <a:noFill/>
          </a:ln>
        </p:spPr>
        <p:txBody>
          <a:bodyPr wrap="square" rtlCol="0">
            <a:spAutoFit/>
          </a:bodyPr>
          <a:lstStyle/>
          <a:p>
            <a:r>
              <a:rPr lang="en-US" altLang="ja-JP" sz="2000" b="1" dirty="0" smtClean="0"/>
              <a:t>1 2 3 4 5 6 7 8</a:t>
            </a:r>
            <a:endParaRPr lang="ja-JP" altLang="en-US" sz="2000" b="1" dirty="0"/>
          </a:p>
        </p:txBody>
      </p:sp>
      <p:sp>
        <p:nvSpPr>
          <p:cNvPr id="20" name="右中かっこ 19"/>
          <p:cNvSpPr/>
          <p:nvPr/>
        </p:nvSpPr>
        <p:spPr>
          <a:xfrm rot="16200000">
            <a:off x="6804111" y="3301691"/>
            <a:ext cx="208610" cy="625831"/>
          </a:xfrm>
          <a:prstGeom prst="righ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4"/>
          <p:cNvSpPr txBox="1">
            <a:spLocks noChangeArrowheads="1"/>
          </p:cNvSpPr>
          <p:nvPr/>
        </p:nvSpPr>
        <p:spPr bwMode="auto">
          <a:xfrm>
            <a:off x="5994036" y="2996952"/>
            <a:ext cx="2041625" cy="369332"/>
          </a:xfrm>
          <a:prstGeom prst="rect">
            <a:avLst/>
          </a:prstGeom>
          <a:noFill/>
          <a:ln w="9525">
            <a:noFill/>
            <a:miter lim="800000"/>
            <a:headEnd/>
            <a:tailEnd/>
          </a:ln>
        </p:spPr>
        <p:txBody>
          <a:bodyPr wrap="square">
            <a:spAutoFit/>
          </a:bodyPr>
          <a:lstStyle/>
          <a:p>
            <a:r>
              <a:rPr lang="ja-JP" altLang="en-US" dirty="0" smtClean="0"/>
              <a:t>光ファイバー番号</a:t>
            </a:r>
            <a:endParaRPr lang="ja-JP" altLang="en-US" dirty="0"/>
          </a:p>
        </p:txBody>
      </p:sp>
      <p:pic>
        <p:nvPicPr>
          <p:cNvPr id="25" name="Picture 4" descr="C:\Users\takumi\Desktop\実験\中間発表\中間発表\実験装置図(上-8本).JPG"/>
          <p:cNvPicPr>
            <a:picLocks noChangeAspect="1" noChangeArrowheads="1"/>
          </p:cNvPicPr>
          <p:nvPr/>
        </p:nvPicPr>
        <p:blipFill>
          <a:blip r:embed="rId3" cstate="print"/>
          <a:srcRect l="1532" t="13309" r="18810" b="13683"/>
          <a:stretch>
            <a:fillRect/>
          </a:stretch>
        </p:blipFill>
        <p:spPr bwMode="auto">
          <a:xfrm>
            <a:off x="632521" y="3573018"/>
            <a:ext cx="4464496" cy="2456793"/>
          </a:xfrm>
          <a:prstGeom prst="rect">
            <a:avLst/>
          </a:prstGeom>
          <a:noFill/>
        </p:spPr>
      </p:pic>
      <p:sp>
        <p:nvSpPr>
          <p:cNvPr id="26" name="下矢印 25"/>
          <p:cNvSpPr/>
          <p:nvPr/>
        </p:nvSpPr>
        <p:spPr>
          <a:xfrm rot="16200000">
            <a:off x="4025897" y="4644136"/>
            <a:ext cx="702078" cy="1584176"/>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88505" y="6269250"/>
            <a:ext cx="2592288" cy="400110"/>
          </a:xfrm>
          <a:prstGeom prst="rect">
            <a:avLst/>
          </a:prstGeom>
          <a:noFill/>
        </p:spPr>
        <p:txBody>
          <a:bodyPr wrap="square" rtlCol="0">
            <a:spAutoFit/>
          </a:bodyPr>
          <a:lstStyle/>
          <a:p>
            <a:r>
              <a:rPr kumimoji="1" lang="ja-JP" altLang="en-US" sz="2000" dirty="0" smtClean="0"/>
              <a:t>磁化同軸プラズマガン</a:t>
            </a:r>
            <a:endParaRPr kumimoji="1" lang="ja-JP" altLang="en-US" sz="2000" dirty="0"/>
          </a:p>
        </p:txBody>
      </p:sp>
      <p:sp>
        <p:nvSpPr>
          <p:cNvPr id="30" name="テキスト ボックス 29"/>
          <p:cNvSpPr txBox="1"/>
          <p:nvPr/>
        </p:nvSpPr>
        <p:spPr>
          <a:xfrm>
            <a:off x="4880992" y="6309320"/>
            <a:ext cx="4536504" cy="400110"/>
          </a:xfrm>
          <a:prstGeom prst="rect">
            <a:avLst/>
          </a:prstGeom>
          <a:noFill/>
        </p:spPr>
        <p:txBody>
          <a:bodyPr wrap="square" rtlCol="0">
            <a:spAutoFit/>
          </a:bodyPr>
          <a:lstStyle/>
          <a:p>
            <a:r>
              <a:rPr kumimoji="1" lang="ja-JP" altLang="en-US" sz="2000" dirty="0" smtClean="0"/>
              <a:t>磁化同軸プラズマガンを正面から見た図</a:t>
            </a:r>
            <a:endParaRPr kumimoji="1" lang="ja-JP" altLang="en-US" sz="2000" dirty="0"/>
          </a:p>
        </p:txBody>
      </p:sp>
      <p:sp>
        <p:nvSpPr>
          <p:cNvPr id="31" name="テキスト ボックス 204"/>
          <p:cNvSpPr txBox="1">
            <a:spLocks noChangeArrowheads="1"/>
          </p:cNvSpPr>
          <p:nvPr/>
        </p:nvSpPr>
        <p:spPr bwMode="auto">
          <a:xfrm>
            <a:off x="632520" y="3563724"/>
            <a:ext cx="1584176" cy="369332"/>
          </a:xfrm>
          <a:prstGeom prst="rect">
            <a:avLst/>
          </a:prstGeom>
          <a:noFill/>
          <a:ln w="9525">
            <a:noFill/>
            <a:miter lim="800000"/>
            <a:headEnd/>
            <a:tailEnd/>
          </a:ln>
        </p:spPr>
        <p:txBody>
          <a:bodyPr wrap="square">
            <a:spAutoFit/>
          </a:bodyPr>
          <a:lstStyle/>
          <a:p>
            <a:r>
              <a:rPr lang="ja-JP" altLang="en-US" dirty="0" smtClean="0"/>
              <a:t>光ファイバー</a:t>
            </a:r>
            <a:endParaRPr lang="ja-JP" altLang="en-US" dirty="0"/>
          </a:p>
        </p:txBody>
      </p:sp>
      <p:sp>
        <p:nvSpPr>
          <p:cNvPr id="34" name="右中かっこ 33"/>
          <p:cNvSpPr/>
          <p:nvPr/>
        </p:nvSpPr>
        <p:spPr>
          <a:xfrm rot="16980000">
            <a:off x="1297833" y="3825043"/>
            <a:ext cx="216024" cy="432051"/>
          </a:xfrm>
          <a:prstGeom prst="righ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204"/>
          <p:cNvSpPr txBox="1">
            <a:spLocks noChangeArrowheads="1"/>
          </p:cNvSpPr>
          <p:nvPr/>
        </p:nvSpPr>
        <p:spPr bwMode="auto">
          <a:xfrm>
            <a:off x="1928665" y="3861048"/>
            <a:ext cx="2232248" cy="338554"/>
          </a:xfrm>
          <a:prstGeom prst="rect">
            <a:avLst/>
          </a:prstGeom>
          <a:noFill/>
          <a:ln w="9525">
            <a:noFill/>
            <a:miter lim="800000"/>
            <a:headEnd/>
            <a:tailEnd/>
          </a:ln>
        </p:spPr>
        <p:txBody>
          <a:bodyPr wrap="square">
            <a:spAutoFit/>
          </a:bodyPr>
          <a:lstStyle/>
          <a:p>
            <a:r>
              <a:rPr lang="ja-JP" altLang="en-US" sz="1600" dirty="0" smtClean="0"/>
              <a:t>光ファイバーポート</a:t>
            </a:r>
            <a:endParaRPr lang="ja-JP" altLang="en-US" sz="1600" dirty="0"/>
          </a:p>
        </p:txBody>
      </p:sp>
      <p:cxnSp>
        <p:nvCxnSpPr>
          <p:cNvPr id="37" name="直線矢印コネクタ 36"/>
          <p:cNvCxnSpPr/>
          <p:nvPr/>
        </p:nvCxnSpPr>
        <p:spPr>
          <a:xfrm flipH="1">
            <a:off x="1568625" y="4221088"/>
            <a:ext cx="864096" cy="43204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7617296" y="3789042"/>
            <a:ext cx="2288704" cy="646331"/>
          </a:xfrm>
          <a:prstGeom prst="rect">
            <a:avLst/>
          </a:prstGeom>
        </p:spPr>
        <p:txBody>
          <a:bodyPr wrap="square">
            <a:spAutoFit/>
          </a:bodyPr>
          <a:lstStyle/>
          <a:p>
            <a:r>
              <a:rPr lang="ja-JP" altLang="en-US" dirty="0" smtClean="0"/>
              <a:t>高熱流</a:t>
            </a:r>
            <a:endParaRPr lang="en-US" altLang="ja-JP" dirty="0" smtClean="0"/>
          </a:p>
          <a:p>
            <a:r>
              <a:rPr lang="ja-JP" altLang="en-US" dirty="0" smtClean="0"/>
              <a:t>パルスプラズマ</a:t>
            </a:r>
            <a:r>
              <a:rPr lang="en-US" altLang="ja-JP" b="1" dirty="0" smtClean="0"/>
              <a:t>(He)</a:t>
            </a:r>
            <a:endParaRPr lang="ja-JP" altLang="en-US" b="1" dirty="0"/>
          </a:p>
        </p:txBody>
      </p:sp>
      <p:cxnSp>
        <p:nvCxnSpPr>
          <p:cNvPr id="22" name="直線矢印コネクタ 21"/>
          <p:cNvCxnSpPr/>
          <p:nvPr/>
        </p:nvCxnSpPr>
        <p:spPr>
          <a:xfrm flipH="1">
            <a:off x="7257256" y="4437112"/>
            <a:ext cx="1008112" cy="72008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6290" name="Picture 2" descr="C:\Users\takumi\Desktop\実験\発表資料\中間発表\中間発表\7975.emf"/>
          <p:cNvPicPr>
            <a:picLocks noChangeAspect="1" noChangeArrowheads="1"/>
          </p:cNvPicPr>
          <p:nvPr/>
        </p:nvPicPr>
        <p:blipFill>
          <a:blip r:embed="rId3" cstate="print"/>
          <a:srcRect l="9396" t="4698" r="19380" b="10739"/>
          <a:stretch>
            <a:fillRect/>
          </a:stretch>
        </p:blipFill>
        <p:spPr bwMode="auto">
          <a:xfrm>
            <a:off x="3224808" y="1916832"/>
            <a:ext cx="3482886" cy="3101356"/>
          </a:xfrm>
          <a:prstGeom prst="rect">
            <a:avLst/>
          </a:prstGeom>
          <a:noFill/>
        </p:spPr>
      </p:pic>
      <p:sp>
        <p:nvSpPr>
          <p:cNvPr id="2" name="タイトル 1"/>
          <p:cNvSpPr>
            <a:spLocks noGrp="1"/>
          </p:cNvSpPr>
          <p:nvPr>
            <p:ph type="title"/>
          </p:nvPr>
        </p:nvSpPr>
        <p:spPr>
          <a:xfrm>
            <a:off x="495300" y="44624"/>
            <a:ext cx="8915400" cy="1143000"/>
          </a:xfrm>
        </p:spPr>
        <p:txBody>
          <a:bodyPr/>
          <a:lstStyle/>
          <a:p>
            <a:r>
              <a:rPr lang="ja-JP" altLang="en-US" dirty="0" smtClean="0"/>
              <a:t>高熱流パルスプラズマの計測</a:t>
            </a:r>
            <a:r>
              <a:rPr kumimoji="1" lang="ja-JP" altLang="en-US" dirty="0" smtClean="0"/>
              <a:t>結果</a:t>
            </a:r>
            <a:endParaRPr kumimoji="1" lang="ja-JP" altLang="en-US" dirty="0"/>
          </a:p>
        </p:txBody>
      </p:sp>
      <p:sp>
        <p:nvSpPr>
          <p:cNvPr id="5" name="テキスト ボックス 4"/>
          <p:cNvSpPr txBox="1"/>
          <p:nvPr/>
        </p:nvSpPr>
        <p:spPr>
          <a:xfrm>
            <a:off x="382973" y="5725705"/>
            <a:ext cx="9250547" cy="1015663"/>
          </a:xfrm>
          <a:prstGeom prst="rect">
            <a:avLst/>
          </a:prstGeom>
          <a:noFill/>
          <a:ln w="38100">
            <a:noFill/>
          </a:ln>
        </p:spPr>
        <p:txBody>
          <a:bodyPr wrap="square" rtlCol="0">
            <a:spAutoFit/>
          </a:bodyPr>
          <a:lstStyle/>
          <a:p>
            <a:pPr marL="457200" indent="-457200">
              <a:buClr>
                <a:srgbClr val="883A3A"/>
              </a:buClr>
              <a:buFont typeface="Wingdings" pitchFamily="2" charset="2"/>
              <a:buChar char="l"/>
            </a:pPr>
            <a:r>
              <a:rPr lang="ja-JP" altLang="en-US" sz="2000" dirty="0" smtClean="0"/>
              <a:t>高熱流パルスプラズマ</a:t>
            </a:r>
            <a:r>
              <a:rPr lang="en-US" altLang="ja-JP" sz="2000" dirty="0" smtClean="0"/>
              <a:t>(</a:t>
            </a:r>
            <a:r>
              <a:rPr lang="en-US" altLang="ja-JP" sz="2000" b="1" dirty="0" smtClean="0"/>
              <a:t>He</a:t>
            </a:r>
            <a:r>
              <a:rPr lang="en-US" altLang="ja-JP" sz="2000" dirty="0" smtClean="0"/>
              <a:t>)</a:t>
            </a:r>
            <a:r>
              <a:rPr lang="ja-JP" altLang="en-US" sz="2000" dirty="0" smtClean="0"/>
              <a:t>の中心部の発光強度が強く、端に行くほど小さくなっている。</a:t>
            </a:r>
            <a:endParaRPr kumimoji="1" lang="en-US" altLang="ja-JP" sz="2000" dirty="0" smtClean="0"/>
          </a:p>
          <a:p>
            <a:pPr marL="457200" indent="-457200">
              <a:buClr>
                <a:srgbClr val="883A3A"/>
              </a:buClr>
              <a:buFont typeface="Wingdings" pitchFamily="2" charset="2"/>
              <a:buChar char="l"/>
            </a:pPr>
            <a:r>
              <a:rPr kumimoji="1" lang="en-US" altLang="ja-JP" sz="2000" b="1" dirty="0" smtClean="0"/>
              <a:t>8</a:t>
            </a:r>
            <a:r>
              <a:rPr kumimoji="1" lang="ja-JP" altLang="en-US" sz="2000" dirty="0" smtClean="0"/>
              <a:t>視線より同時に高熱流パルスプラズマの計測に成功。</a:t>
            </a:r>
            <a:endParaRPr kumimoji="1" lang="en-US" altLang="ja-JP" sz="2000" dirty="0" smtClean="0"/>
          </a:p>
        </p:txBody>
      </p:sp>
      <p:grpSp>
        <p:nvGrpSpPr>
          <p:cNvPr id="3" name="グループ化 55"/>
          <p:cNvGrpSpPr/>
          <p:nvPr/>
        </p:nvGrpSpPr>
        <p:grpSpPr>
          <a:xfrm rot="530761">
            <a:off x="2937137" y="4436161"/>
            <a:ext cx="1512168" cy="1008109"/>
            <a:chOff x="913513" y="4568447"/>
            <a:chExt cx="963436" cy="695814"/>
          </a:xfrm>
        </p:grpSpPr>
        <p:cxnSp>
          <p:nvCxnSpPr>
            <p:cNvPr id="39" name="直線矢印コネクタ 168"/>
            <p:cNvCxnSpPr>
              <a:cxnSpLocks noChangeShapeType="1"/>
            </p:cNvCxnSpPr>
            <p:nvPr/>
          </p:nvCxnSpPr>
          <p:spPr bwMode="auto">
            <a:xfrm rot="21069239">
              <a:off x="913513" y="4568447"/>
              <a:ext cx="963436" cy="695814"/>
            </a:xfrm>
            <a:prstGeom prst="straightConnector1">
              <a:avLst/>
            </a:prstGeom>
            <a:noFill/>
            <a:ln w="19050" algn="ctr">
              <a:solidFill>
                <a:srgbClr val="0000CC"/>
              </a:solidFill>
              <a:round/>
              <a:headEnd/>
              <a:tailEnd type="triangle" w="med" len="med"/>
            </a:ln>
          </p:spPr>
        </p:cxnSp>
        <p:sp>
          <p:nvSpPr>
            <p:cNvPr id="40" name="テキスト ボックス 169"/>
            <p:cNvSpPr txBox="1">
              <a:spLocks noChangeArrowheads="1"/>
            </p:cNvSpPr>
            <p:nvPr/>
          </p:nvSpPr>
          <p:spPr bwMode="auto">
            <a:xfrm rot="1465206">
              <a:off x="971982" y="4965080"/>
              <a:ext cx="743717" cy="276163"/>
            </a:xfrm>
            <a:prstGeom prst="rect">
              <a:avLst/>
            </a:prstGeom>
            <a:noFill/>
            <a:ln w="9525">
              <a:noFill/>
              <a:miter lim="800000"/>
              <a:headEnd/>
              <a:tailEnd/>
            </a:ln>
          </p:spPr>
          <p:txBody>
            <a:bodyPr wrap="none">
              <a:spAutoFit/>
            </a:bodyPr>
            <a:lstStyle/>
            <a:p>
              <a:r>
                <a:rPr lang="ja-JP" altLang="en-US" sz="2000" dirty="0" smtClean="0">
                  <a:solidFill>
                    <a:srgbClr val="0000CC"/>
                  </a:solidFill>
                </a:rPr>
                <a:t>時間</a:t>
              </a:r>
              <a:r>
                <a:rPr lang="en-US" altLang="ja-JP" sz="2000" b="1" dirty="0" smtClean="0">
                  <a:solidFill>
                    <a:srgbClr val="0000CC"/>
                  </a:solidFill>
                </a:rPr>
                <a:t>(</a:t>
              </a:r>
              <a:r>
                <a:rPr lang="en-US" altLang="ja-JP" sz="2000" b="1" dirty="0" err="1" smtClean="0">
                  <a:solidFill>
                    <a:srgbClr val="0000CC"/>
                  </a:solidFill>
                </a:rPr>
                <a:t>μs</a:t>
              </a:r>
              <a:r>
                <a:rPr lang="en-US" altLang="ja-JP" sz="2000" b="1" dirty="0" smtClean="0">
                  <a:solidFill>
                    <a:srgbClr val="0000CC"/>
                  </a:solidFill>
                </a:rPr>
                <a:t>)</a:t>
              </a:r>
            </a:p>
          </p:txBody>
        </p:sp>
      </p:grpSp>
      <p:sp>
        <p:nvSpPr>
          <p:cNvPr id="46" name="テキスト ボックス 206"/>
          <p:cNvSpPr txBox="1">
            <a:spLocks noChangeArrowheads="1"/>
          </p:cNvSpPr>
          <p:nvPr/>
        </p:nvSpPr>
        <p:spPr bwMode="auto">
          <a:xfrm rot="16200000">
            <a:off x="1723624" y="3048685"/>
            <a:ext cx="2056973" cy="369332"/>
          </a:xfrm>
          <a:prstGeom prst="rect">
            <a:avLst/>
          </a:prstGeom>
          <a:noFill/>
          <a:ln w="9525">
            <a:noFill/>
            <a:miter lim="800000"/>
            <a:headEnd/>
            <a:tailEnd/>
          </a:ln>
        </p:spPr>
        <p:txBody>
          <a:bodyPr wrap="none">
            <a:spAutoFit/>
          </a:bodyPr>
          <a:lstStyle/>
          <a:p>
            <a:r>
              <a:rPr lang="en-US" altLang="ja-JP" b="1" dirty="0"/>
              <a:t>He </a:t>
            </a:r>
            <a:r>
              <a:rPr lang="en-US" altLang="ja-JP" b="1" dirty="0" smtClean="0"/>
              <a:t>II</a:t>
            </a:r>
            <a:r>
              <a:rPr lang="ja-JP" altLang="en-US" b="1" dirty="0" smtClean="0"/>
              <a:t>　</a:t>
            </a:r>
            <a:r>
              <a:rPr lang="ja-JP" altLang="en-US" dirty="0" smtClean="0"/>
              <a:t>発光強度</a:t>
            </a:r>
            <a:r>
              <a:rPr lang="en-US" altLang="ja-JP" b="1" dirty="0" smtClean="0"/>
              <a:t>(V)</a:t>
            </a:r>
            <a:endParaRPr lang="ja-JP" altLang="en-US" b="1" dirty="0"/>
          </a:p>
        </p:txBody>
      </p:sp>
      <p:sp>
        <p:nvSpPr>
          <p:cNvPr id="45" name="テキスト ボックス 204"/>
          <p:cNvSpPr txBox="1">
            <a:spLocks noChangeArrowheads="1"/>
          </p:cNvSpPr>
          <p:nvPr/>
        </p:nvSpPr>
        <p:spPr bwMode="auto">
          <a:xfrm rot="20929581">
            <a:off x="5259758" y="5061892"/>
            <a:ext cx="1800019" cy="369332"/>
          </a:xfrm>
          <a:prstGeom prst="rect">
            <a:avLst/>
          </a:prstGeom>
          <a:noFill/>
          <a:ln w="9525">
            <a:noFill/>
            <a:miter lim="800000"/>
            <a:headEnd/>
            <a:tailEnd/>
          </a:ln>
        </p:spPr>
        <p:txBody>
          <a:bodyPr wrap="square">
            <a:spAutoFit/>
          </a:bodyPr>
          <a:lstStyle/>
          <a:p>
            <a:r>
              <a:rPr lang="ja-JP" altLang="en-US" dirty="0" smtClean="0"/>
              <a:t>ファイバー番号</a:t>
            </a:r>
            <a:endParaRPr lang="ja-JP" altLang="en-US" dirty="0"/>
          </a:p>
        </p:txBody>
      </p:sp>
      <p:pic>
        <p:nvPicPr>
          <p:cNvPr id="47" name="Picture 3"/>
          <p:cNvPicPr>
            <a:picLocks noChangeAspect="1" noChangeArrowheads="1"/>
          </p:cNvPicPr>
          <p:nvPr/>
        </p:nvPicPr>
        <p:blipFill>
          <a:blip r:embed="rId4" cstate="print"/>
          <a:srcRect t="8000"/>
          <a:stretch>
            <a:fillRect/>
          </a:stretch>
        </p:blipFill>
        <p:spPr bwMode="auto">
          <a:xfrm>
            <a:off x="272480" y="2192997"/>
            <a:ext cx="1872208" cy="1740059"/>
          </a:xfrm>
          <a:prstGeom prst="rect">
            <a:avLst/>
          </a:prstGeom>
          <a:noFill/>
          <a:ln w="9525">
            <a:noFill/>
            <a:miter lim="800000"/>
            <a:headEnd/>
            <a:tailEnd/>
          </a:ln>
          <a:effectLst/>
        </p:spPr>
      </p:pic>
      <p:sp>
        <p:nvSpPr>
          <p:cNvPr id="71" name="正方形/長方形 70"/>
          <p:cNvSpPr/>
          <p:nvPr/>
        </p:nvSpPr>
        <p:spPr>
          <a:xfrm>
            <a:off x="344488" y="5662802"/>
            <a:ext cx="9360000" cy="1078566"/>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193"/>
          <p:cNvSpPr txBox="1">
            <a:spLocks noChangeArrowheads="1"/>
          </p:cNvSpPr>
          <p:nvPr/>
        </p:nvSpPr>
        <p:spPr bwMode="auto">
          <a:xfrm>
            <a:off x="3080793" y="4170906"/>
            <a:ext cx="411540" cy="369332"/>
          </a:xfrm>
          <a:prstGeom prst="rect">
            <a:avLst/>
          </a:prstGeom>
          <a:noFill/>
          <a:ln w="9525">
            <a:noFill/>
            <a:miter lim="800000"/>
            <a:headEnd/>
            <a:tailEnd/>
          </a:ln>
        </p:spPr>
        <p:txBody>
          <a:bodyPr wrap="square">
            <a:spAutoFit/>
          </a:bodyPr>
          <a:lstStyle/>
          <a:p>
            <a:r>
              <a:rPr lang="en-US" altLang="ja-JP" b="1" dirty="0" smtClean="0"/>
              <a:t>0</a:t>
            </a:r>
            <a:endParaRPr lang="ja-JP" altLang="en-US" b="1" dirty="0"/>
          </a:p>
        </p:txBody>
      </p:sp>
      <p:sp>
        <p:nvSpPr>
          <p:cNvPr id="74" name="テキスト ボックス 193"/>
          <p:cNvSpPr txBox="1">
            <a:spLocks noChangeArrowheads="1"/>
          </p:cNvSpPr>
          <p:nvPr/>
        </p:nvSpPr>
        <p:spPr bwMode="auto">
          <a:xfrm>
            <a:off x="3296816" y="4386930"/>
            <a:ext cx="555533" cy="369332"/>
          </a:xfrm>
          <a:prstGeom prst="rect">
            <a:avLst/>
          </a:prstGeom>
          <a:noFill/>
          <a:ln w="9525">
            <a:noFill/>
            <a:miter lim="800000"/>
            <a:headEnd/>
            <a:tailEnd/>
          </a:ln>
        </p:spPr>
        <p:txBody>
          <a:bodyPr wrap="square">
            <a:spAutoFit/>
          </a:bodyPr>
          <a:lstStyle/>
          <a:p>
            <a:r>
              <a:rPr lang="en-US" altLang="ja-JP" b="1" dirty="0" smtClean="0"/>
              <a:t>50</a:t>
            </a:r>
          </a:p>
        </p:txBody>
      </p:sp>
      <p:sp>
        <p:nvSpPr>
          <p:cNvPr id="75" name="テキスト ボックス 193"/>
          <p:cNvSpPr txBox="1">
            <a:spLocks noChangeArrowheads="1"/>
          </p:cNvSpPr>
          <p:nvPr/>
        </p:nvSpPr>
        <p:spPr bwMode="auto">
          <a:xfrm>
            <a:off x="3512841" y="4602954"/>
            <a:ext cx="699525" cy="369332"/>
          </a:xfrm>
          <a:prstGeom prst="rect">
            <a:avLst/>
          </a:prstGeom>
          <a:noFill/>
          <a:ln w="9525">
            <a:noFill/>
            <a:miter lim="800000"/>
            <a:headEnd/>
            <a:tailEnd/>
          </a:ln>
        </p:spPr>
        <p:txBody>
          <a:bodyPr wrap="square">
            <a:spAutoFit/>
          </a:bodyPr>
          <a:lstStyle/>
          <a:p>
            <a:r>
              <a:rPr lang="en-US" altLang="ja-JP" b="1" dirty="0" smtClean="0"/>
              <a:t>100</a:t>
            </a:r>
          </a:p>
        </p:txBody>
      </p:sp>
      <p:sp>
        <p:nvSpPr>
          <p:cNvPr id="76" name="テキスト ボックス 193"/>
          <p:cNvSpPr txBox="1">
            <a:spLocks noChangeArrowheads="1"/>
          </p:cNvSpPr>
          <p:nvPr/>
        </p:nvSpPr>
        <p:spPr bwMode="auto">
          <a:xfrm>
            <a:off x="3893436" y="4799233"/>
            <a:ext cx="699525" cy="369332"/>
          </a:xfrm>
          <a:prstGeom prst="rect">
            <a:avLst/>
          </a:prstGeom>
          <a:noFill/>
          <a:ln w="9525">
            <a:noFill/>
            <a:miter lim="800000"/>
            <a:headEnd/>
            <a:tailEnd/>
          </a:ln>
        </p:spPr>
        <p:txBody>
          <a:bodyPr wrap="square">
            <a:spAutoFit/>
          </a:bodyPr>
          <a:lstStyle/>
          <a:p>
            <a:r>
              <a:rPr lang="en-US" altLang="ja-JP" b="1" dirty="0" smtClean="0"/>
              <a:t>150</a:t>
            </a:r>
          </a:p>
        </p:txBody>
      </p:sp>
      <p:sp>
        <p:nvSpPr>
          <p:cNvPr id="77" name="テキスト ボックス 193"/>
          <p:cNvSpPr txBox="1">
            <a:spLocks noChangeArrowheads="1"/>
          </p:cNvSpPr>
          <p:nvPr/>
        </p:nvSpPr>
        <p:spPr bwMode="auto">
          <a:xfrm>
            <a:off x="4253476" y="5015257"/>
            <a:ext cx="699525" cy="369332"/>
          </a:xfrm>
          <a:prstGeom prst="rect">
            <a:avLst/>
          </a:prstGeom>
          <a:noFill/>
          <a:ln w="9525">
            <a:noFill/>
            <a:miter lim="800000"/>
            <a:headEnd/>
            <a:tailEnd/>
          </a:ln>
        </p:spPr>
        <p:txBody>
          <a:bodyPr wrap="square">
            <a:spAutoFit/>
          </a:bodyPr>
          <a:lstStyle/>
          <a:p>
            <a:r>
              <a:rPr lang="en-US" altLang="ja-JP" b="1" dirty="0" smtClean="0"/>
              <a:t>200</a:t>
            </a:r>
          </a:p>
        </p:txBody>
      </p:sp>
      <p:sp>
        <p:nvSpPr>
          <p:cNvPr id="90" name="テキスト ボックス 193"/>
          <p:cNvSpPr txBox="1">
            <a:spLocks noChangeArrowheads="1"/>
          </p:cNvSpPr>
          <p:nvPr/>
        </p:nvSpPr>
        <p:spPr bwMode="auto">
          <a:xfrm>
            <a:off x="3008784" y="4017598"/>
            <a:ext cx="411540" cy="369332"/>
          </a:xfrm>
          <a:prstGeom prst="rect">
            <a:avLst/>
          </a:prstGeom>
          <a:noFill/>
          <a:ln w="9525">
            <a:noFill/>
            <a:miter lim="800000"/>
            <a:headEnd/>
            <a:tailEnd/>
          </a:ln>
        </p:spPr>
        <p:txBody>
          <a:bodyPr wrap="square">
            <a:spAutoFit/>
          </a:bodyPr>
          <a:lstStyle/>
          <a:p>
            <a:r>
              <a:rPr lang="en-US" altLang="ja-JP" b="1" dirty="0" smtClean="0"/>
              <a:t>0</a:t>
            </a:r>
            <a:endParaRPr lang="ja-JP" altLang="en-US" b="1" dirty="0"/>
          </a:p>
        </p:txBody>
      </p:sp>
      <p:sp>
        <p:nvSpPr>
          <p:cNvPr id="91" name="テキスト ボックス 193"/>
          <p:cNvSpPr txBox="1">
            <a:spLocks noChangeArrowheads="1"/>
          </p:cNvSpPr>
          <p:nvPr/>
        </p:nvSpPr>
        <p:spPr bwMode="auto">
          <a:xfrm>
            <a:off x="2936776" y="3450826"/>
            <a:ext cx="627530" cy="369332"/>
          </a:xfrm>
          <a:prstGeom prst="rect">
            <a:avLst/>
          </a:prstGeom>
          <a:noFill/>
          <a:ln w="9525">
            <a:noFill/>
            <a:miter lim="800000"/>
            <a:headEnd/>
            <a:tailEnd/>
          </a:ln>
        </p:spPr>
        <p:txBody>
          <a:bodyPr wrap="square">
            <a:spAutoFit/>
          </a:bodyPr>
          <a:lstStyle/>
          <a:p>
            <a:r>
              <a:rPr lang="en-US" altLang="ja-JP" b="1" dirty="0" smtClean="0"/>
              <a:t>0.5</a:t>
            </a:r>
          </a:p>
        </p:txBody>
      </p:sp>
      <p:sp>
        <p:nvSpPr>
          <p:cNvPr id="92" name="テキスト ボックス 193"/>
          <p:cNvSpPr txBox="1">
            <a:spLocks noChangeArrowheads="1"/>
          </p:cNvSpPr>
          <p:nvPr/>
        </p:nvSpPr>
        <p:spPr bwMode="auto">
          <a:xfrm>
            <a:off x="2936776" y="2730746"/>
            <a:ext cx="627530" cy="369332"/>
          </a:xfrm>
          <a:prstGeom prst="rect">
            <a:avLst/>
          </a:prstGeom>
          <a:noFill/>
          <a:ln w="9525">
            <a:noFill/>
            <a:miter lim="800000"/>
            <a:headEnd/>
            <a:tailEnd/>
          </a:ln>
        </p:spPr>
        <p:txBody>
          <a:bodyPr wrap="square">
            <a:spAutoFit/>
          </a:bodyPr>
          <a:lstStyle/>
          <a:p>
            <a:r>
              <a:rPr lang="en-US" altLang="ja-JP" b="1" dirty="0" smtClean="0"/>
              <a:t>1.0</a:t>
            </a:r>
          </a:p>
        </p:txBody>
      </p:sp>
      <p:sp>
        <p:nvSpPr>
          <p:cNvPr id="93" name="テキスト ボックス 193"/>
          <p:cNvSpPr txBox="1">
            <a:spLocks noChangeArrowheads="1"/>
          </p:cNvSpPr>
          <p:nvPr/>
        </p:nvSpPr>
        <p:spPr bwMode="auto">
          <a:xfrm>
            <a:off x="2936776" y="2082674"/>
            <a:ext cx="627530" cy="369332"/>
          </a:xfrm>
          <a:prstGeom prst="rect">
            <a:avLst/>
          </a:prstGeom>
          <a:noFill/>
          <a:ln w="9525">
            <a:noFill/>
            <a:miter lim="800000"/>
            <a:headEnd/>
            <a:tailEnd/>
          </a:ln>
        </p:spPr>
        <p:txBody>
          <a:bodyPr wrap="square">
            <a:spAutoFit/>
          </a:bodyPr>
          <a:lstStyle/>
          <a:p>
            <a:r>
              <a:rPr lang="en-US" altLang="ja-JP" b="1" dirty="0" smtClean="0"/>
              <a:t>1.5</a:t>
            </a:r>
          </a:p>
        </p:txBody>
      </p:sp>
      <p:sp>
        <p:nvSpPr>
          <p:cNvPr id="101" name="曲折矢印 100"/>
          <p:cNvSpPr/>
          <p:nvPr/>
        </p:nvSpPr>
        <p:spPr>
          <a:xfrm rot="10800000" flipH="1">
            <a:off x="1136576" y="4005064"/>
            <a:ext cx="1008112" cy="513348"/>
          </a:xfrm>
          <a:prstGeom prst="ben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テキスト ボックス 193"/>
          <p:cNvSpPr txBox="1">
            <a:spLocks noChangeArrowheads="1"/>
          </p:cNvSpPr>
          <p:nvPr/>
        </p:nvSpPr>
        <p:spPr bwMode="auto">
          <a:xfrm>
            <a:off x="4838395" y="5025710"/>
            <a:ext cx="453600" cy="369332"/>
          </a:xfrm>
          <a:prstGeom prst="rect">
            <a:avLst/>
          </a:prstGeom>
          <a:noFill/>
          <a:ln w="9525">
            <a:noFill/>
            <a:miter lim="800000"/>
            <a:headEnd/>
            <a:tailEnd/>
          </a:ln>
        </p:spPr>
        <p:txBody>
          <a:bodyPr wrap="square">
            <a:spAutoFit/>
          </a:bodyPr>
          <a:lstStyle/>
          <a:p>
            <a:r>
              <a:rPr lang="en-US" altLang="ja-JP" sz="1800" b="1" dirty="0"/>
              <a:t>1</a:t>
            </a:r>
            <a:endParaRPr lang="ja-JP" altLang="en-US" sz="1800" b="1" dirty="0"/>
          </a:p>
        </p:txBody>
      </p:sp>
      <p:sp>
        <p:nvSpPr>
          <p:cNvPr id="43" name="テキスト ボックス 194"/>
          <p:cNvSpPr txBox="1">
            <a:spLocks noChangeArrowheads="1"/>
          </p:cNvSpPr>
          <p:nvPr/>
        </p:nvSpPr>
        <p:spPr bwMode="auto">
          <a:xfrm>
            <a:off x="6731648" y="4593662"/>
            <a:ext cx="453600" cy="369332"/>
          </a:xfrm>
          <a:prstGeom prst="rect">
            <a:avLst/>
          </a:prstGeom>
          <a:noFill/>
          <a:ln w="9525">
            <a:noFill/>
            <a:miter lim="800000"/>
            <a:headEnd/>
            <a:tailEnd/>
          </a:ln>
        </p:spPr>
        <p:txBody>
          <a:bodyPr wrap="square">
            <a:spAutoFit/>
          </a:bodyPr>
          <a:lstStyle/>
          <a:p>
            <a:r>
              <a:rPr lang="en-US" altLang="ja-JP" sz="1800" b="1" dirty="0"/>
              <a:t>8</a:t>
            </a:r>
            <a:endParaRPr lang="ja-JP" altLang="en-US" sz="1800" b="1" dirty="0"/>
          </a:p>
        </p:txBody>
      </p:sp>
      <p:sp>
        <p:nvSpPr>
          <p:cNvPr id="44" name="テキスト ボックス 195"/>
          <p:cNvSpPr txBox="1">
            <a:spLocks noChangeArrowheads="1"/>
          </p:cNvSpPr>
          <p:nvPr/>
        </p:nvSpPr>
        <p:spPr bwMode="auto">
          <a:xfrm>
            <a:off x="5116675" y="4953702"/>
            <a:ext cx="453600" cy="369332"/>
          </a:xfrm>
          <a:prstGeom prst="rect">
            <a:avLst/>
          </a:prstGeom>
          <a:noFill/>
          <a:ln w="9525">
            <a:noFill/>
            <a:miter lim="800000"/>
            <a:headEnd/>
            <a:tailEnd/>
          </a:ln>
        </p:spPr>
        <p:txBody>
          <a:bodyPr wrap="square">
            <a:spAutoFit/>
          </a:bodyPr>
          <a:lstStyle/>
          <a:p>
            <a:r>
              <a:rPr lang="en-US" altLang="ja-JP" sz="1800" b="1" dirty="0"/>
              <a:t>2</a:t>
            </a:r>
            <a:endParaRPr lang="ja-JP" altLang="en-US" sz="1800" b="1" dirty="0"/>
          </a:p>
        </p:txBody>
      </p:sp>
      <p:sp>
        <p:nvSpPr>
          <p:cNvPr id="103" name="テキスト ボックス 195"/>
          <p:cNvSpPr txBox="1">
            <a:spLocks noChangeArrowheads="1"/>
          </p:cNvSpPr>
          <p:nvPr/>
        </p:nvSpPr>
        <p:spPr bwMode="auto">
          <a:xfrm>
            <a:off x="5358851" y="4890986"/>
            <a:ext cx="312906" cy="369332"/>
          </a:xfrm>
          <a:prstGeom prst="rect">
            <a:avLst/>
          </a:prstGeom>
          <a:noFill/>
          <a:ln w="9525">
            <a:noFill/>
            <a:miter lim="800000"/>
            <a:headEnd/>
            <a:tailEnd/>
          </a:ln>
        </p:spPr>
        <p:txBody>
          <a:bodyPr wrap="none">
            <a:spAutoFit/>
          </a:bodyPr>
          <a:lstStyle/>
          <a:p>
            <a:r>
              <a:rPr lang="en-US" altLang="ja-JP" sz="1800" b="1" dirty="0" smtClean="0"/>
              <a:t>3</a:t>
            </a:r>
            <a:endParaRPr lang="ja-JP" altLang="en-US" sz="1800" b="1" dirty="0"/>
          </a:p>
        </p:txBody>
      </p:sp>
      <p:sp>
        <p:nvSpPr>
          <p:cNvPr id="104" name="テキスト ボックス 195"/>
          <p:cNvSpPr txBox="1">
            <a:spLocks noChangeArrowheads="1"/>
          </p:cNvSpPr>
          <p:nvPr/>
        </p:nvSpPr>
        <p:spPr bwMode="auto">
          <a:xfrm>
            <a:off x="5599817" y="4828910"/>
            <a:ext cx="312906" cy="369332"/>
          </a:xfrm>
          <a:prstGeom prst="rect">
            <a:avLst/>
          </a:prstGeom>
          <a:noFill/>
          <a:ln w="9525">
            <a:noFill/>
            <a:miter lim="800000"/>
            <a:headEnd/>
            <a:tailEnd/>
          </a:ln>
        </p:spPr>
        <p:txBody>
          <a:bodyPr wrap="none">
            <a:spAutoFit/>
          </a:bodyPr>
          <a:lstStyle/>
          <a:p>
            <a:r>
              <a:rPr lang="en-US" altLang="ja-JP" sz="1800" b="1" dirty="0" smtClean="0"/>
              <a:t>4</a:t>
            </a:r>
            <a:endParaRPr lang="ja-JP" altLang="en-US" sz="1800" b="1" dirty="0"/>
          </a:p>
        </p:txBody>
      </p:sp>
      <p:sp>
        <p:nvSpPr>
          <p:cNvPr id="105" name="テキスト ボックス 195"/>
          <p:cNvSpPr txBox="1">
            <a:spLocks noChangeArrowheads="1"/>
          </p:cNvSpPr>
          <p:nvPr/>
        </p:nvSpPr>
        <p:spPr bwMode="auto">
          <a:xfrm>
            <a:off x="5854752" y="4782490"/>
            <a:ext cx="312906" cy="369332"/>
          </a:xfrm>
          <a:prstGeom prst="rect">
            <a:avLst/>
          </a:prstGeom>
          <a:noFill/>
          <a:ln w="9525">
            <a:noFill/>
            <a:miter lim="800000"/>
            <a:headEnd/>
            <a:tailEnd/>
          </a:ln>
        </p:spPr>
        <p:txBody>
          <a:bodyPr wrap="none">
            <a:spAutoFit/>
          </a:bodyPr>
          <a:lstStyle/>
          <a:p>
            <a:r>
              <a:rPr lang="en-US" altLang="ja-JP" sz="1800" b="1" dirty="0" smtClean="0"/>
              <a:t>5</a:t>
            </a:r>
            <a:endParaRPr lang="ja-JP" altLang="en-US" sz="1800" b="1" dirty="0"/>
          </a:p>
        </p:txBody>
      </p:sp>
      <p:sp>
        <p:nvSpPr>
          <p:cNvPr id="106" name="テキスト ボックス 195"/>
          <p:cNvSpPr txBox="1">
            <a:spLocks noChangeArrowheads="1"/>
          </p:cNvSpPr>
          <p:nvPr/>
        </p:nvSpPr>
        <p:spPr bwMode="auto">
          <a:xfrm>
            <a:off x="6138125" y="4737678"/>
            <a:ext cx="312906" cy="369332"/>
          </a:xfrm>
          <a:prstGeom prst="rect">
            <a:avLst/>
          </a:prstGeom>
          <a:noFill/>
          <a:ln w="9525">
            <a:noFill/>
            <a:miter lim="800000"/>
            <a:headEnd/>
            <a:tailEnd/>
          </a:ln>
        </p:spPr>
        <p:txBody>
          <a:bodyPr wrap="none">
            <a:spAutoFit/>
          </a:bodyPr>
          <a:lstStyle/>
          <a:p>
            <a:r>
              <a:rPr lang="en-US" altLang="ja-JP" sz="1800" b="1" dirty="0" smtClean="0"/>
              <a:t>6</a:t>
            </a:r>
            <a:endParaRPr lang="ja-JP" altLang="en-US" sz="1800" b="1" dirty="0"/>
          </a:p>
        </p:txBody>
      </p:sp>
      <p:sp>
        <p:nvSpPr>
          <p:cNvPr id="107" name="テキスト ボックス 195"/>
          <p:cNvSpPr txBox="1">
            <a:spLocks noChangeArrowheads="1"/>
          </p:cNvSpPr>
          <p:nvPr/>
        </p:nvSpPr>
        <p:spPr bwMode="auto">
          <a:xfrm>
            <a:off x="6443616" y="4665670"/>
            <a:ext cx="453600" cy="369332"/>
          </a:xfrm>
          <a:prstGeom prst="rect">
            <a:avLst/>
          </a:prstGeom>
          <a:noFill/>
          <a:ln w="9525">
            <a:noFill/>
            <a:miter lim="800000"/>
            <a:headEnd/>
            <a:tailEnd/>
          </a:ln>
        </p:spPr>
        <p:txBody>
          <a:bodyPr wrap="square">
            <a:spAutoFit/>
          </a:bodyPr>
          <a:lstStyle/>
          <a:p>
            <a:r>
              <a:rPr lang="en-US" altLang="ja-JP" sz="1800" b="1" dirty="0" smtClean="0"/>
              <a:t>7</a:t>
            </a:r>
            <a:endParaRPr lang="ja-JP" altLang="en-US" sz="1800" b="1" dirty="0"/>
          </a:p>
        </p:txBody>
      </p:sp>
      <p:sp>
        <p:nvSpPr>
          <p:cNvPr id="109" name="テキスト ボックス 108"/>
          <p:cNvSpPr txBox="1"/>
          <p:nvPr/>
        </p:nvSpPr>
        <p:spPr>
          <a:xfrm>
            <a:off x="349970" y="1176717"/>
            <a:ext cx="9205023" cy="400110"/>
          </a:xfrm>
          <a:prstGeom prst="rect">
            <a:avLst/>
          </a:prstGeom>
          <a:solidFill>
            <a:schemeClr val="bg1"/>
          </a:solidFill>
          <a:ln w="38100">
            <a:noFill/>
          </a:ln>
        </p:spPr>
        <p:txBody>
          <a:bodyPr wrap="square" rtlCol="0">
            <a:spAutoFit/>
          </a:bodyPr>
          <a:lstStyle/>
          <a:p>
            <a:r>
              <a:rPr lang="ja-JP" altLang="en-US" sz="2000" dirty="0" smtClean="0"/>
              <a:t>高熱流パルスプラズマの発光強度分布の計測結果</a:t>
            </a:r>
            <a:endParaRPr lang="ja-JP" altLang="en-US" sz="2000" dirty="0"/>
          </a:p>
        </p:txBody>
      </p:sp>
      <p:sp>
        <p:nvSpPr>
          <p:cNvPr id="110" name="正方形/長方形 109"/>
          <p:cNvSpPr/>
          <p:nvPr/>
        </p:nvSpPr>
        <p:spPr>
          <a:xfrm>
            <a:off x="272480" y="1124744"/>
            <a:ext cx="9360000" cy="576064"/>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1" name="グループ化 99"/>
          <p:cNvGrpSpPr/>
          <p:nvPr/>
        </p:nvGrpSpPr>
        <p:grpSpPr>
          <a:xfrm>
            <a:off x="7257261" y="2204864"/>
            <a:ext cx="672758" cy="2704036"/>
            <a:chOff x="8985448" y="2348880"/>
            <a:chExt cx="606495" cy="2437703"/>
          </a:xfrm>
        </p:grpSpPr>
        <p:sp>
          <p:nvSpPr>
            <p:cNvPr id="112" name="テキスト ボックス 193"/>
            <p:cNvSpPr txBox="1">
              <a:spLocks noChangeArrowheads="1"/>
            </p:cNvSpPr>
            <p:nvPr/>
          </p:nvSpPr>
          <p:spPr bwMode="auto">
            <a:xfrm>
              <a:off x="9201472" y="2348880"/>
              <a:ext cx="390471" cy="277463"/>
            </a:xfrm>
            <a:prstGeom prst="rect">
              <a:avLst/>
            </a:prstGeom>
            <a:noFill/>
            <a:ln w="9525">
              <a:noFill/>
              <a:miter lim="800000"/>
              <a:headEnd/>
              <a:tailEnd/>
            </a:ln>
          </p:spPr>
          <p:txBody>
            <a:bodyPr wrap="none">
              <a:spAutoFit/>
            </a:bodyPr>
            <a:lstStyle/>
            <a:p>
              <a:r>
                <a:rPr lang="en-US" altLang="ja-JP" sz="1400" b="1" dirty="0" smtClean="0"/>
                <a:t>1.4</a:t>
              </a:r>
            </a:p>
          </p:txBody>
        </p:sp>
        <p:pic>
          <p:nvPicPr>
            <p:cNvPr id="113" name="Picture 2" descr="C:\Users\takumi\Desktop\実験\発表資料\中間発表\中間発表\7975.emf"/>
            <p:cNvPicPr>
              <a:picLocks noChangeAspect="1" noChangeArrowheads="1"/>
            </p:cNvPicPr>
            <p:nvPr/>
          </p:nvPicPr>
          <p:blipFill>
            <a:blip r:embed="rId3" cstate="print"/>
            <a:srcRect l="82094" t="4698" r="9565" b="10739"/>
            <a:stretch>
              <a:fillRect/>
            </a:stretch>
          </p:blipFill>
          <p:spPr bwMode="auto">
            <a:xfrm>
              <a:off x="8985448" y="2400796"/>
              <a:ext cx="305704" cy="2324348"/>
            </a:xfrm>
            <a:prstGeom prst="rect">
              <a:avLst/>
            </a:prstGeom>
            <a:noFill/>
          </p:spPr>
        </p:pic>
        <p:sp>
          <p:nvSpPr>
            <p:cNvPr id="114" name="テキスト ボックス 193"/>
            <p:cNvSpPr txBox="1">
              <a:spLocks noChangeArrowheads="1"/>
            </p:cNvSpPr>
            <p:nvPr/>
          </p:nvSpPr>
          <p:spPr bwMode="auto">
            <a:xfrm>
              <a:off x="9205452" y="4509120"/>
              <a:ext cx="256074" cy="277463"/>
            </a:xfrm>
            <a:prstGeom prst="rect">
              <a:avLst/>
            </a:prstGeom>
            <a:noFill/>
            <a:ln w="9525">
              <a:noFill/>
              <a:miter lim="800000"/>
              <a:headEnd/>
              <a:tailEnd/>
            </a:ln>
          </p:spPr>
          <p:txBody>
            <a:bodyPr wrap="none">
              <a:spAutoFit/>
            </a:bodyPr>
            <a:lstStyle/>
            <a:p>
              <a:r>
                <a:rPr lang="en-US" altLang="ja-JP" sz="1400" b="1" dirty="0" smtClean="0"/>
                <a:t>0</a:t>
              </a:r>
              <a:endParaRPr lang="ja-JP" altLang="en-US" sz="1400" b="1" dirty="0"/>
            </a:p>
          </p:txBody>
        </p:sp>
        <p:sp>
          <p:nvSpPr>
            <p:cNvPr id="115" name="テキスト ボックス 193"/>
            <p:cNvSpPr txBox="1">
              <a:spLocks noChangeArrowheads="1"/>
            </p:cNvSpPr>
            <p:nvPr/>
          </p:nvSpPr>
          <p:spPr bwMode="auto">
            <a:xfrm>
              <a:off x="9201472" y="3933056"/>
              <a:ext cx="390471" cy="277463"/>
            </a:xfrm>
            <a:prstGeom prst="rect">
              <a:avLst/>
            </a:prstGeom>
            <a:noFill/>
            <a:ln w="9525">
              <a:noFill/>
              <a:miter lim="800000"/>
              <a:headEnd/>
              <a:tailEnd/>
            </a:ln>
          </p:spPr>
          <p:txBody>
            <a:bodyPr wrap="none">
              <a:spAutoFit/>
            </a:bodyPr>
            <a:lstStyle/>
            <a:p>
              <a:r>
                <a:rPr lang="en-US" altLang="ja-JP" sz="1400" b="1" dirty="0" smtClean="0"/>
                <a:t>0.4</a:t>
              </a:r>
            </a:p>
          </p:txBody>
        </p:sp>
        <p:sp>
          <p:nvSpPr>
            <p:cNvPr id="116" name="テキスト ボックス 193"/>
            <p:cNvSpPr txBox="1">
              <a:spLocks noChangeArrowheads="1"/>
            </p:cNvSpPr>
            <p:nvPr/>
          </p:nvSpPr>
          <p:spPr bwMode="auto">
            <a:xfrm>
              <a:off x="9201472" y="3356992"/>
              <a:ext cx="390471" cy="277463"/>
            </a:xfrm>
            <a:prstGeom prst="rect">
              <a:avLst/>
            </a:prstGeom>
            <a:noFill/>
            <a:ln w="9525">
              <a:noFill/>
              <a:miter lim="800000"/>
              <a:headEnd/>
              <a:tailEnd/>
            </a:ln>
          </p:spPr>
          <p:txBody>
            <a:bodyPr wrap="none">
              <a:spAutoFit/>
            </a:bodyPr>
            <a:lstStyle/>
            <a:p>
              <a:r>
                <a:rPr lang="en-US" altLang="ja-JP" sz="1400" b="1" dirty="0" smtClean="0"/>
                <a:t>0.8</a:t>
              </a:r>
            </a:p>
          </p:txBody>
        </p:sp>
        <p:sp>
          <p:nvSpPr>
            <p:cNvPr id="117" name="テキスト ボックス 193"/>
            <p:cNvSpPr txBox="1">
              <a:spLocks noChangeArrowheads="1"/>
            </p:cNvSpPr>
            <p:nvPr/>
          </p:nvSpPr>
          <p:spPr bwMode="auto">
            <a:xfrm>
              <a:off x="9201472" y="2708920"/>
              <a:ext cx="390471" cy="277463"/>
            </a:xfrm>
            <a:prstGeom prst="rect">
              <a:avLst/>
            </a:prstGeom>
            <a:noFill/>
            <a:ln w="9525">
              <a:noFill/>
              <a:miter lim="800000"/>
              <a:headEnd/>
              <a:tailEnd/>
            </a:ln>
          </p:spPr>
          <p:txBody>
            <a:bodyPr wrap="none">
              <a:spAutoFit/>
            </a:bodyPr>
            <a:lstStyle/>
            <a:p>
              <a:r>
                <a:rPr lang="en-US" altLang="ja-JP" sz="1400" b="1" dirty="0" smtClean="0"/>
                <a:t>1.2</a:t>
              </a:r>
            </a:p>
          </p:txBody>
        </p:sp>
      </p:grpSp>
      <p:sp>
        <p:nvSpPr>
          <p:cNvPr id="118" name="テキスト ボックス 204"/>
          <p:cNvSpPr txBox="1">
            <a:spLocks noChangeArrowheads="1"/>
          </p:cNvSpPr>
          <p:nvPr/>
        </p:nvSpPr>
        <p:spPr bwMode="auto">
          <a:xfrm>
            <a:off x="704528" y="4509120"/>
            <a:ext cx="1296144" cy="369332"/>
          </a:xfrm>
          <a:prstGeom prst="rect">
            <a:avLst/>
          </a:prstGeom>
          <a:noFill/>
          <a:ln w="9525">
            <a:noFill/>
            <a:miter lim="800000"/>
            <a:headEnd/>
            <a:tailEnd/>
          </a:ln>
        </p:spPr>
        <p:txBody>
          <a:bodyPr wrap="square">
            <a:spAutoFit/>
          </a:bodyPr>
          <a:lstStyle/>
          <a:p>
            <a:r>
              <a:rPr lang="ja-JP" altLang="en-US" dirty="0" smtClean="0"/>
              <a:t>出力結果</a:t>
            </a:r>
            <a:endParaRPr lang="ja-JP" altLang="en-US" dirty="0"/>
          </a:p>
        </p:txBody>
      </p:sp>
      <p:sp>
        <p:nvSpPr>
          <p:cNvPr id="49" name="テキスト ボックス 48"/>
          <p:cNvSpPr txBox="1"/>
          <p:nvPr/>
        </p:nvSpPr>
        <p:spPr>
          <a:xfrm>
            <a:off x="7761312" y="5013177"/>
            <a:ext cx="792088" cy="307777"/>
          </a:xfrm>
          <a:prstGeom prst="rect">
            <a:avLst/>
          </a:prstGeom>
          <a:noFill/>
        </p:spPr>
        <p:txBody>
          <a:bodyPr wrap="square" rtlCol="0">
            <a:spAutoFit/>
          </a:bodyPr>
          <a:lstStyle/>
          <a:p>
            <a:r>
              <a:rPr lang="en-US" altLang="ja-JP" sz="1400" dirty="0" smtClean="0"/>
              <a:t>#7975</a:t>
            </a:r>
            <a:r>
              <a:rPr kumimoji="1" lang="en-US" altLang="ja-JP" sz="1400" dirty="0" smtClean="0"/>
              <a:t> </a:t>
            </a:r>
            <a:endParaRPr kumimoji="1" lang="ja-JP" altLang="en-US"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6506" y="116632"/>
            <a:ext cx="8670168" cy="990600"/>
          </a:xfrm>
        </p:spPr>
        <p:txBody>
          <a:bodyPr/>
          <a:lstStyle/>
          <a:p>
            <a:pPr algn="ctr"/>
            <a:r>
              <a:rPr lang="ja-JP" altLang="en-US" dirty="0" smtClean="0"/>
              <a:t>発表</a:t>
            </a:r>
            <a:r>
              <a:rPr kumimoji="1" lang="ja-JP" altLang="en-US" dirty="0" smtClean="0"/>
              <a:t>内容</a:t>
            </a:r>
            <a:endParaRPr kumimoji="1" lang="ja-JP" altLang="en-US" dirty="0"/>
          </a:p>
        </p:txBody>
      </p:sp>
      <p:sp>
        <p:nvSpPr>
          <p:cNvPr id="3" name="コンテンツ プレースホルダ 2"/>
          <p:cNvSpPr>
            <a:spLocks noGrp="1"/>
          </p:cNvSpPr>
          <p:nvPr>
            <p:ph idx="1"/>
          </p:nvPr>
        </p:nvSpPr>
        <p:spPr>
          <a:xfrm>
            <a:off x="1208584" y="1196752"/>
            <a:ext cx="7254806" cy="4876800"/>
          </a:xfrm>
        </p:spPr>
        <p:txBody>
          <a:bodyPr>
            <a:noAutofit/>
          </a:bodyPr>
          <a:lstStyle/>
          <a:p>
            <a:pPr marL="457200" indent="-457200">
              <a:buFont typeface="+mj-lt"/>
              <a:buAutoNum type="arabicPeriod"/>
            </a:pPr>
            <a:r>
              <a:rPr kumimoji="1" lang="ja-JP" altLang="en-US" sz="2800" dirty="0" smtClean="0">
                <a:solidFill>
                  <a:srgbClr val="C00000"/>
                </a:solidFill>
              </a:rPr>
              <a:t> </a:t>
            </a:r>
            <a:r>
              <a:rPr kumimoji="1" lang="ja-JP" altLang="en-US" sz="2800" dirty="0" smtClean="0"/>
              <a:t>研究背景・</a:t>
            </a:r>
            <a:r>
              <a:rPr lang="ja-JP" altLang="en-US" sz="2800" dirty="0" smtClean="0"/>
              <a:t>目的</a:t>
            </a:r>
            <a:endParaRPr lang="en-US" altLang="ja-JP" sz="2800" dirty="0" smtClean="0"/>
          </a:p>
          <a:p>
            <a:pPr marL="457200" indent="-457200">
              <a:buFont typeface="+mj-lt"/>
              <a:buAutoNum type="arabicPeriod"/>
            </a:pPr>
            <a:endParaRPr lang="en-US" altLang="ja-JP" sz="1600" dirty="0" smtClean="0"/>
          </a:p>
          <a:p>
            <a:pPr marL="457200" indent="-457200">
              <a:buFont typeface="+mj-lt"/>
              <a:buAutoNum type="arabicPeriod"/>
            </a:pPr>
            <a:r>
              <a:rPr kumimoji="1" lang="ja-JP" altLang="en-US" sz="2800" dirty="0" smtClean="0"/>
              <a:t> 開発した計測システムの構成</a:t>
            </a:r>
            <a:endParaRPr lang="en-US" altLang="ja-JP" sz="2800" dirty="0" smtClean="0"/>
          </a:p>
          <a:p>
            <a:pPr marL="457200" indent="-457200">
              <a:buNone/>
            </a:pPr>
            <a:r>
              <a:rPr lang="en-US" altLang="ja-JP" sz="2800" dirty="0" smtClean="0">
                <a:solidFill>
                  <a:srgbClr val="883A3A"/>
                </a:solidFill>
              </a:rPr>
              <a:t>  </a:t>
            </a:r>
            <a:r>
              <a:rPr lang="en-US" altLang="ja-JP" sz="2400" dirty="0" smtClean="0">
                <a:solidFill>
                  <a:srgbClr val="883A3A"/>
                </a:solidFill>
              </a:rPr>
              <a:t>2.1</a:t>
            </a:r>
            <a:r>
              <a:rPr lang="en-US" altLang="ja-JP" sz="2400" dirty="0" smtClean="0"/>
              <a:t>  </a:t>
            </a:r>
            <a:r>
              <a:rPr lang="ja-JP" altLang="en-US" sz="2400" dirty="0" smtClean="0"/>
              <a:t>採光方法</a:t>
            </a:r>
            <a:endParaRPr lang="en-US" altLang="ja-JP" sz="2400" dirty="0" smtClean="0"/>
          </a:p>
          <a:p>
            <a:pPr marL="457200" indent="-457200">
              <a:buNone/>
            </a:pPr>
            <a:r>
              <a:rPr lang="en-US" altLang="ja-JP" sz="2400" dirty="0" smtClean="0">
                <a:solidFill>
                  <a:srgbClr val="883A3A"/>
                </a:solidFill>
              </a:rPr>
              <a:t>   2.2</a:t>
            </a:r>
            <a:r>
              <a:rPr lang="en-US" altLang="ja-JP" sz="2400" dirty="0" smtClean="0"/>
              <a:t>  </a:t>
            </a:r>
            <a:r>
              <a:rPr lang="ja-JP" altLang="en-US" sz="2400" dirty="0" smtClean="0"/>
              <a:t>光学系</a:t>
            </a:r>
            <a:endParaRPr lang="en-US" altLang="ja-JP" sz="2400" dirty="0" smtClean="0"/>
          </a:p>
          <a:p>
            <a:pPr marL="457200" indent="-457200">
              <a:buFont typeface="+mj-lt"/>
              <a:buAutoNum type="arabicPeriod"/>
            </a:pPr>
            <a:endParaRPr lang="en-US" altLang="ja-JP" sz="1600" dirty="0" smtClean="0"/>
          </a:p>
          <a:p>
            <a:pPr marL="514350" indent="-514350">
              <a:buFont typeface="+mj-lt"/>
              <a:buAutoNum type="arabicPeriod" startAt="3"/>
            </a:pPr>
            <a:r>
              <a:rPr lang="ja-JP" altLang="en-US" sz="2800" dirty="0" smtClean="0"/>
              <a:t>開発した計測システムを用いた計測</a:t>
            </a:r>
            <a:endParaRPr lang="en-US" altLang="ja-JP" sz="2800" dirty="0" smtClean="0">
              <a:solidFill>
                <a:srgbClr val="C00000"/>
              </a:solidFill>
            </a:endParaRPr>
          </a:p>
          <a:p>
            <a:pPr marL="514350" indent="-514350">
              <a:buNone/>
            </a:pPr>
            <a:r>
              <a:rPr lang="en-US" altLang="ja-JP" sz="2800" dirty="0" smtClean="0">
                <a:solidFill>
                  <a:srgbClr val="C00000"/>
                </a:solidFill>
              </a:rPr>
              <a:t>  </a:t>
            </a:r>
            <a:r>
              <a:rPr lang="en-US" altLang="ja-JP" sz="2400" dirty="0" smtClean="0">
                <a:solidFill>
                  <a:srgbClr val="883A3A"/>
                </a:solidFill>
              </a:rPr>
              <a:t>3.1</a:t>
            </a:r>
            <a:r>
              <a:rPr lang="ja-JP" altLang="en-US" sz="2400" dirty="0" smtClean="0">
                <a:solidFill>
                  <a:srgbClr val="883A3A"/>
                </a:solidFill>
              </a:rPr>
              <a:t>　</a:t>
            </a:r>
            <a:r>
              <a:rPr lang="ja-JP" altLang="en-US" sz="2400" dirty="0" smtClean="0"/>
              <a:t>高熱流パルスプラズマの計測</a:t>
            </a:r>
            <a:endParaRPr lang="en-US" altLang="ja-JP" sz="2400" dirty="0" smtClean="0"/>
          </a:p>
          <a:p>
            <a:pPr marL="514350" indent="-514350">
              <a:buNone/>
            </a:pPr>
            <a:r>
              <a:rPr lang="en-US" altLang="ja-JP" sz="2400" dirty="0" smtClean="0">
                <a:solidFill>
                  <a:srgbClr val="883A3A"/>
                </a:solidFill>
              </a:rPr>
              <a:t>   3.2</a:t>
            </a:r>
            <a:r>
              <a:rPr lang="ja-JP" altLang="en-US" sz="2400" dirty="0" smtClean="0">
                <a:solidFill>
                  <a:srgbClr val="883A3A"/>
                </a:solidFill>
              </a:rPr>
              <a:t>　</a:t>
            </a:r>
            <a:r>
              <a:rPr lang="ja-JP" altLang="en-US" sz="2400" dirty="0" smtClean="0">
                <a:solidFill>
                  <a:srgbClr val="C00000"/>
                </a:solidFill>
              </a:rPr>
              <a:t>高熱流パルスプラズマのトモグラフィ計測</a:t>
            </a:r>
            <a:endParaRPr lang="en-US" altLang="ja-JP" sz="2400" dirty="0" smtClean="0">
              <a:solidFill>
                <a:srgbClr val="C00000"/>
              </a:solidFill>
            </a:endParaRPr>
          </a:p>
          <a:p>
            <a:pPr marL="514350" indent="-514350">
              <a:buFont typeface="+mj-lt"/>
              <a:buAutoNum type="arabicPeriod" startAt="3"/>
            </a:pPr>
            <a:endParaRPr lang="en-US" altLang="ja-JP" sz="1600" dirty="0" smtClean="0"/>
          </a:p>
          <a:p>
            <a:pPr marL="514350" indent="-514350">
              <a:buFont typeface="+mj-lt"/>
              <a:buAutoNum type="arabicPeriod" startAt="4"/>
            </a:pPr>
            <a:r>
              <a:rPr lang="ja-JP" altLang="en-US" sz="2800" dirty="0" smtClean="0"/>
              <a:t> まとめ・今後の課題</a:t>
            </a:r>
            <a:endParaRPr lang="en-US" altLang="ja-JP" sz="2800" dirty="0" smtClean="0"/>
          </a:p>
          <a:p>
            <a:pPr marL="457200" indent="-457200">
              <a:buNone/>
            </a:pPr>
            <a:r>
              <a:rPr lang="ja-JP" altLang="en-US" sz="2800" dirty="0" smtClean="0"/>
              <a:t>　</a:t>
            </a:r>
            <a:endParaRPr kumimoji="1" lang="en-US" altLang="ja-JP" sz="2800" dirty="0" smtClean="0"/>
          </a:p>
          <a:p>
            <a:endParaRPr kumimoji="1" lang="ja-JP" altLang="en-US" sz="2800" dirty="0"/>
          </a:p>
        </p:txBody>
      </p:sp>
      <p:sp>
        <p:nvSpPr>
          <p:cNvPr id="5" name="正方形/長方形 4"/>
          <p:cNvSpPr/>
          <p:nvPr/>
        </p:nvSpPr>
        <p:spPr>
          <a:xfrm>
            <a:off x="2" y="0"/>
            <a:ext cx="818541" cy="6858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7C8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602517" y="3974286"/>
            <a:ext cx="8892988" cy="2448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95300" y="44624"/>
            <a:ext cx="9066212" cy="1143000"/>
          </a:xfrm>
        </p:spPr>
        <p:txBody>
          <a:bodyPr/>
          <a:lstStyle/>
          <a:p>
            <a:r>
              <a:rPr lang="ja-JP" altLang="en-US" sz="4000" dirty="0" smtClean="0"/>
              <a:t>高熱流パルスプラズマのトモグラフィ計測</a:t>
            </a:r>
            <a:endParaRPr kumimoji="1" lang="ja-JP" altLang="en-US" sz="4000" dirty="0"/>
          </a:p>
        </p:txBody>
      </p:sp>
      <p:pic>
        <p:nvPicPr>
          <p:cNvPr id="9" name="Picture 1"/>
          <p:cNvPicPr>
            <a:picLocks noChangeAspect="1" noChangeArrowheads="1"/>
          </p:cNvPicPr>
          <p:nvPr/>
        </p:nvPicPr>
        <p:blipFill>
          <a:blip r:embed="rId3" cstate="print"/>
          <a:srcRect t="4332" r="16943"/>
          <a:stretch>
            <a:fillRect/>
          </a:stretch>
        </p:blipFill>
        <p:spPr bwMode="auto">
          <a:xfrm>
            <a:off x="5943109" y="3747810"/>
            <a:ext cx="3251882" cy="2705526"/>
          </a:xfrm>
          <a:prstGeom prst="rect">
            <a:avLst/>
          </a:prstGeom>
          <a:noFill/>
          <a:ln w="9525">
            <a:noFill/>
            <a:miter lim="800000"/>
            <a:headEnd/>
            <a:tailEnd/>
          </a:ln>
          <a:effectLst/>
        </p:spPr>
      </p:pic>
      <p:pic>
        <p:nvPicPr>
          <p:cNvPr id="209921" name="Picture 1" descr="C:\Users\takumi\Desktop\実験\発表資料\中間発表\中間発表\実験装置図.JPG"/>
          <p:cNvPicPr>
            <a:picLocks noChangeAspect="1" noChangeArrowheads="1"/>
          </p:cNvPicPr>
          <p:nvPr/>
        </p:nvPicPr>
        <p:blipFill>
          <a:blip r:embed="rId4" cstate="print"/>
          <a:srcRect l="2208" t="25561" r="44472" b="3437"/>
          <a:stretch>
            <a:fillRect/>
          </a:stretch>
        </p:blipFill>
        <p:spPr bwMode="auto">
          <a:xfrm>
            <a:off x="920552" y="3903541"/>
            <a:ext cx="3360373" cy="2549795"/>
          </a:xfrm>
          <a:prstGeom prst="rect">
            <a:avLst/>
          </a:prstGeom>
          <a:noFill/>
        </p:spPr>
      </p:pic>
      <p:sp>
        <p:nvSpPr>
          <p:cNvPr id="19" name="テキスト ボックス 18"/>
          <p:cNvSpPr txBox="1"/>
          <p:nvPr/>
        </p:nvSpPr>
        <p:spPr>
          <a:xfrm>
            <a:off x="1136576" y="6444044"/>
            <a:ext cx="2496277" cy="369332"/>
          </a:xfrm>
          <a:prstGeom prst="rect">
            <a:avLst/>
          </a:prstGeom>
          <a:noFill/>
        </p:spPr>
        <p:txBody>
          <a:bodyPr wrap="square" rtlCol="0">
            <a:spAutoFit/>
          </a:bodyPr>
          <a:lstStyle/>
          <a:p>
            <a:r>
              <a:rPr kumimoji="1" lang="ja-JP" altLang="en-US" dirty="0" smtClean="0"/>
              <a:t>磁化同軸プラズマガン</a:t>
            </a:r>
            <a:endParaRPr kumimoji="1" lang="ja-JP" altLang="en-US" dirty="0"/>
          </a:p>
        </p:txBody>
      </p:sp>
      <p:sp>
        <p:nvSpPr>
          <p:cNvPr id="20" name="テキスト ボックス 19"/>
          <p:cNvSpPr txBox="1"/>
          <p:nvPr/>
        </p:nvSpPr>
        <p:spPr>
          <a:xfrm>
            <a:off x="5169024" y="6444044"/>
            <a:ext cx="4176464" cy="369332"/>
          </a:xfrm>
          <a:prstGeom prst="rect">
            <a:avLst/>
          </a:prstGeom>
          <a:noFill/>
        </p:spPr>
        <p:txBody>
          <a:bodyPr wrap="square" rtlCol="0">
            <a:spAutoFit/>
          </a:bodyPr>
          <a:lstStyle/>
          <a:p>
            <a:r>
              <a:rPr kumimoji="1" lang="ja-JP" altLang="en-US" dirty="0" smtClean="0"/>
              <a:t>磁化同軸プラズマガンを正面から見た図</a:t>
            </a:r>
            <a:endParaRPr kumimoji="1" lang="ja-JP" altLang="en-US" dirty="0"/>
          </a:p>
        </p:txBody>
      </p:sp>
      <p:sp>
        <p:nvSpPr>
          <p:cNvPr id="29" name="下矢印 28"/>
          <p:cNvSpPr/>
          <p:nvPr/>
        </p:nvSpPr>
        <p:spPr>
          <a:xfrm rot="16200000">
            <a:off x="4716360" y="4673752"/>
            <a:ext cx="617298" cy="1296146"/>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5223029" y="4340731"/>
            <a:ext cx="1098122" cy="528429"/>
          </a:xfrm>
          <a:prstGeom prst="rect">
            <a:avLst/>
          </a:prstGeom>
          <a:noFill/>
        </p:spPr>
        <p:txBody>
          <a:bodyPr wrap="square" lIns="35640" tIns="17819" rIns="35640" bIns="17819" rtlCol="0">
            <a:spAutoFit/>
          </a:bodyPr>
          <a:lstStyle/>
          <a:p>
            <a:r>
              <a:rPr lang="en-US" altLang="ja-JP" sz="1600" dirty="0" smtClean="0"/>
              <a:t>target chamber</a:t>
            </a:r>
            <a:endParaRPr lang="ja-JP" altLang="en-US" sz="1600" dirty="0"/>
          </a:p>
        </p:txBody>
      </p:sp>
      <p:sp>
        <p:nvSpPr>
          <p:cNvPr id="42" name="テキスト ボックス 41"/>
          <p:cNvSpPr txBox="1"/>
          <p:nvPr/>
        </p:nvSpPr>
        <p:spPr>
          <a:xfrm>
            <a:off x="6340497" y="5811089"/>
            <a:ext cx="754740" cy="282207"/>
          </a:xfrm>
          <a:prstGeom prst="rect">
            <a:avLst/>
          </a:prstGeom>
          <a:noFill/>
        </p:spPr>
        <p:txBody>
          <a:bodyPr wrap="square" lIns="35640" tIns="17819" rIns="35640" bIns="17819" rtlCol="0">
            <a:spAutoFit/>
          </a:bodyPr>
          <a:lstStyle/>
          <a:p>
            <a:r>
              <a:rPr lang="en-US" altLang="ja-JP" sz="1600" dirty="0" smtClean="0"/>
              <a:t>plasma</a:t>
            </a:r>
            <a:endParaRPr lang="ja-JP" altLang="en-US" sz="1600" dirty="0"/>
          </a:p>
        </p:txBody>
      </p:sp>
      <p:sp>
        <p:nvSpPr>
          <p:cNvPr id="24" name="テキスト ボックス 23"/>
          <p:cNvSpPr txBox="1"/>
          <p:nvPr/>
        </p:nvSpPr>
        <p:spPr>
          <a:xfrm>
            <a:off x="272480" y="1628800"/>
            <a:ext cx="9099461" cy="1631216"/>
          </a:xfrm>
          <a:prstGeom prst="rect">
            <a:avLst/>
          </a:prstGeom>
          <a:noFill/>
        </p:spPr>
        <p:txBody>
          <a:bodyPr wrap="square" rtlCol="0">
            <a:spAutoFit/>
          </a:bodyPr>
          <a:lstStyle/>
          <a:p>
            <a:r>
              <a:rPr lang="ja-JP" altLang="en-US" sz="2000" u="sng" dirty="0" smtClean="0"/>
              <a:t>計測方法</a:t>
            </a:r>
            <a:endParaRPr lang="en-US" altLang="ja-JP" sz="2000" u="sng" dirty="0" smtClean="0"/>
          </a:p>
          <a:p>
            <a:pPr marL="457200" indent="-457200">
              <a:buFont typeface="+mj-lt"/>
              <a:buAutoNum type="arabicPeriod"/>
            </a:pPr>
            <a:r>
              <a:rPr lang="ja-JP" altLang="en-US" sz="2000" dirty="0" smtClean="0"/>
              <a:t>上と横からプラズマ発光を取得する。</a:t>
            </a:r>
            <a:endParaRPr lang="en-US" altLang="ja-JP" sz="2000" dirty="0" smtClean="0"/>
          </a:p>
          <a:p>
            <a:pPr marL="457200" indent="-457200">
              <a:buFont typeface="+mj-lt"/>
              <a:buAutoNum type="arabicPeriod"/>
            </a:pPr>
            <a:r>
              <a:rPr lang="ja-JP" altLang="en-US" sz="2000" dirty="0" smtClean="0"/>
              <a:t>出力されたデータを数学的手法により、プラズマ断面の発光強度分布を求める。</a:t>
            </a:r>
            <a:endParaRPr lang="en-US" altLang="ja-JP" sz="2000" dirty="0" smtClean="0"/>
          </a:p>
          <a:p>
            <a:pPr marL="457200" indent="-457200"/>
            <a:r>
              <a:rPr lang="ja-JP" altLang="en-US" sz="2000" dirty="0" smtClean="0"/>
              <a:t>　　　</a:t>
            </a:r>
            <a:r>
              <a:rPr lang="ja-JP" altLang="en-US" dirty="0" smtClean="0"/>
              <a:t>数学的手法には対称性を仮定しない最尤推定－期待値最大化法</a:t>
            </a:r>
            <a:endParaRPr lang="en-US" altLang="ja-JP" dirty="0" smtClean="0"/>
          </a:p>
          <a:p>
            <a:pPr marL="457200" indent="-457200"/>
            <a:r>
              <a:rPr lang="ja-JP" altLang="en-US" dirty="0" smtClean="0"/>
              <a:t>　　　</a:t>
            </a:r>
            <a:r>
              <a:rPr lang="en-US" altLang="ja-JP" dirty="0" smtClean="0"/>
              <a:t>(ML-EM</a:t>
            </a:r>
            <a:r>
              <a:rPr lang="ja-JP" altLang="en-US" dirty="0" smtClean="0"/>
              <a:t>法：</a:t>
            </a:r>
            <a:r>
              <a:rPr lang="en-US" altLang="ja-JP" dirty="0" smtClean="0"/>
              <a:t>Maximum Likelihood </a:t>
            </a:r>
            <a:r>
              <a:rPr lang="ja-JP" altLang="ja-JP" dirty="0" smtClean="0"/>
              <a:t>–</a:t>
            </a:r>
            <a:r>
              <a:rPr lang="en-US" altLang="ja-JP" dirty="0" smtClean="0"/>
              <a:t> Expectation Maximization)</a:t>
            </a:r>
            <a:r>
              <a:rPr lang="ja-JP" altLang="en-US" dirty="0" smtClean="0"/>
              <a:t>を用いた。</a:t>
            </a:r>
            <a:endParaRPr lang="en-US" altLang="ja-JP" dirty="0" smtClean="0"/>
          </a:p>
        </p:txBody>
      </p:sp>
      <p:sp>
        <p:nvSpPr>
          <p:cNvPr id="28" name="テキスト ボックス 27"/>
          <p:cNvSpPr txBox="1"/>
          <p:nvPr/>
        </p:nvSpPr>
        <p:spPr>
          <a:xfrm>
            <a:off x="6681192" y="3326214"/>
            <a:ext cx="1165811" cy="400110"/>
          </a:xfrm>
          <a:prstGeom prst="rect">
            <a:avLst/>
          </a:prstGeom>
          <a:solidFill>
            <a:schemeClr val="bg1"/>
          </a:solidFill>
          <a:ln w="38100">
            <a:noFill/>
          </a:ln>
        </p:spPr>
        <p:txBody>
          <a:bodyPr wrap="square" rtlCol="0">
            <a:spAutoFit/>
          </a:bodyPr>
          <a:lstStyle/>
          <a:p>
            <a:r>
              <a:rPr lang="en-US" altLang="ja-JP" sz="2000" b="1" dirty="0" smtClean="0"/>
              <a:t>1 2 3 4</a:t>
            </a:r>
            <a:endParaRPr lang="ja-JP" altLang="en-US" sz="2000" b="1" dirty="0"/>
          </a:p>
        </p:txBody>
      </p:sp>
      <p:sp>
        <p:nvSpPr>
          <p:cNvPr id="30" name="右中かっこ 29"/>
          <p:cNvSpPr/>
          <p:nvPr/>
        </p:nvSpPr>
        <p:spPr>
          <a:xfrm rot="16200000">
            <a:off x="7056059" y="3371819"/>
            <a:ext cx="208610" cy="625831"/>
          </a:xfrm>
          <a:prstGeom prst="righ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テキスト ボックス 204"/>
          <p:cNvSpPr txBox="1">
            <a:spLocks noChangeArrowheads="1"/>
          </p:cNvSpPr>
          <p:nvPr/>
        </p:nvSpPr>
        <p:spPr bwMode="auto">
          <a:xfrm>
            <a:off x="6177136" y="3131676"/>
            <a:ext cx="2041625" cy="369332"/>
          </a:xfrm>
          <a:prstGeom prst="rect">
            <a:avLst/>
          </a:prstGeom>
          <a:noFill/>
          <a:ln w="9525">
            <a:noFill/>
            <a:miter lim="800000"/>
            <a:headEnd/>
            <a:tailEnd/>
          </a:ln>
        </p:spPr>
        <p:txBody>
          <a:bodyPr wrap="square">
            <a:spAutoFit/>
          </a:bodyPr>
          <a:lstStyle/>
          <a:p>
            <a:r>
              <a:rPr lang="ja-JP" altLang="en-US" dirty="0" smtClean="0"/>
              <a:t>光ファイバー番号</a:t>
            </a:r>
            <a:endParaRPr lang="ja-JP" altLang="en-US" dirty="0"/>
          </a:p>
        </p:txBody>
      </p:sp>
      <p:sp>
        <p:nvSpPr>
          <p:cNvPr id="33" name="正方形/長方形 32"/>
          <p:cNvSpPr/>
          <p:nvPr/>
        </p:nvSpPr>
        <p:spPr>
          <a:xfrm>
            <a:off x="7761312" y="3861048"/>
            <a:ext cx="2288704" cy="646331"/>
          </a:xfrm>
          <a:prstGeom prst="rect">
            <a:avLst/>
          </a:prstGeom>
        </p:spPr>
        <p:txBody>
          <a:bodyPr wrap="square">
            <a:spAutoFit/>
          </a:bodyPr>
          <a:lstStyle/>
          <a:p>
            <a:r>
              <a:rPr lang="ja-JP" altLang="en-US" dirty="0" smtClean="0"/>
              <a:t>高熱流</a:t>
            </a:r>
            <a:endParaRPr lang="en-US" altLang="ja-JP" dirty="0" smtClean="0"/>
          </a:p>
          <a:p>
            <a:r>
              <a:rPr lang="ja-JP" altLang="en-US" dirty="0" smtClean="0"/>
              <a:t>パルスプラズマ</a:t>
            </a:r>
            <a:r>
              <a:rPr lang="en-US" altLang="ja-JP" b="1" dirty="0" smtClean="0"/>
              <a:t>(He)</a:t>
            </a:r>
            <a:endParaRPr lang="ja-JP" altLang="en-US" b="1" dirty="0"/>
          </a:p>
        </p:txBody>
      </p:sp>
      <p:cxnSp>
        <p:nvCxnSpPr>
          <p:cNvPr id="35" name="直線矢印コネクタ 34"/>
          <p:cNvCxnSpPr/>
          <p:nvPr/>
        </p:nvCxnSpPr>
        <p:spPr>
          <a:xfrm flipH="1">
            <a:off x="7401272" y="4509120"/>
            <a:ext cx="1008112" cy="72008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rot="5400000">
            <a:off x="8778551" y="5454351"/>
            <a:ext cx="1165811" cy="400110"/>
          </a:xfrm>
          <a:prstGeom prst="rect">
            <a:avLst/>
          </a:prstGeom>
          <a:solidFill>
            <a:schemeClr val="bg1"/>
          </a:solidFill>
          <a:ln w="38100">
            <a:noFill/>
          </a:ln>
        </p:spPr>
        <p:txBody>
          <a:bodyPr wrap="square" rtlCol="0">
            <a:spAutoFit/>
          </a:bodyPr>
          <a:lstStyle/>
          <a:p>
            <a:r>
              <a:rPr lang="en-US" altLang="ja-JP" sz="2000" b="1" dirty="0" smtClean="0"/>
              <a:t>5 6 7 8</a:t>
            </a:r>
            <a:endParaRPr lang="ja-JP" altLang="en-US" sz="2000" b="1" dirty="0"/>
          </a:p>
        </p:txBody>
      </p:sp>
      <p:sp>
        <p:nvSpPr>
          <p:cNvPr id="44" name="右中かっこ 43"/>
          <p:cNvSpPr/>
          <p:nvPr/>
        </p:nvSpPr>
        <p:spPr>
          <a:xfrm>
            <a:off x="9057456" y="5216078"/>
            <a:ext cx="208610" cy="625831"/>
          </a:xfrm>
          <a:prstGeom prst="righ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テキスト ボックス 204"/>
          <p:cNvSpPr txBox="1">
            <a:spLocks noChangeArrowheads="1"/>
          </p:cNvSpPr>
          <p:nvPr/>
        </p:nvSpPr>
        <p:spPr bwMode="auto">
          <a:xfrm rot="5400000">
            <a:off x="8572057" y="5489283"/>
            <a:ext cx="2041625" cy="369332"/>
          </a:xfrm>
          <a:prstGeom prst="rect">
            <a:avLst/>
          </a:prstGeom>
          <a:noFill/>
          <a:ln w="9525">
            <a:noFill/>
            <a:miter lim="800000"/>
            <a:headEnd/>
            <a:tailEnd/>
          </a:ln>
        </p:spPr>
        <p:txBody>
          <a:bodyPr wrap="square">
            <a:spAutoFit/>
          </a:bodyPr>
          <a:lstStyle/>
          <a:p>
            <a:r>
              <a:rPr lang="ja-JP" altLang="en-US" dirty="0" smtClean="0"/>
              <a:t>光ファイバー番号</a:t>
            </a:r>
            <a:endParaRPr lang="ja-JP" altLang="en-US" dirty="0"/>
          </a:p>
        </p:txBody>
      </p:sp>
      <p:sp>
        <p:nvSpPr>
          <p:cNvPr id="22" name="テキスト ボックス 21"/>
          <p:cNvSpPr txBox="1"/>
          <p:nvPr/>
        </p:nvSpPr>
        <p:spPr>
          <a:xfrm>
            <a:off x="349970" y="1176717"/>
            <a:ext cx="9205023" cy="400110"/>
          </a:xfrm>
          <a:prstGeom prst="rect">
            <a:avLst/>
          </a:prstGeom>
          <a:solidFill>
            <a:schemeClr val="bg1"/>
          </a:solidFill>
          <a:ln w="38100">
            <a:noFill/>
          </a:ln>
        </p:spPr>
        <p:txBody>
          <a:bodyPr wrap="square" rtlCol="0">
            <a:spAutoFit/>
          </a:bodyPr>
          <a:lstStyle/>
          <a:p>
            <a:r>
              <a:rPr lang="ja-JP" altLang="en-US" sz="2000" dirty="0" smtClean="0"/>
              <a:t>高熱流パルスプラズマ</a:t>
            </a:r>
            <a:r>
              <a:rPr lang="en-US" altLang="ja-JP" sz="2000" dirty="0" smtClean="0"/>
              <a:t>(</a:t>
            </a:r>
            <a:r>
              <a:rPr lang="en-US" altLang="ja-JP" sz="2000" b="1" dirty="0" smtClean="0"/>
              <a:t>He</a:t>
            </a:r>
            <a:r>
              <a:rPr lang="en-US" altLang="ja-JP" sz="1200" b="1" dirty="0" smtClean="0"/>
              <a:t> </a:t>
            </a:r>
            <a:r>
              <a:rPr lang="en-US" altLang="ja-JP" sz="2000" b="1" dirty="0" smtClean="0"/>
              <a:t>II:468.58</a:t>
            </a:r>
            <a:r>
              <a:rPr lang="en-US" altLang="ja-JP" b="1" dirty="0" smtClean="0"/>
              <a:t> nm</a:t>
            </a:r>
            <a:r>
              <a:rPr lang="en-US" altLang="ja-JP" sz="2000" dirty="0" smtClean="0"/>
              <a:t>)</a:t>
            </a:r>
            <a:r>
              <a:rPr lang="ja-JP" altLang="en-US" sz="2000" dirty="0" smtClean="0"/>
              <a:t>断面の発光を計測。ダイバータ材は</a:t>
            </a:r>
            <a:r>
              <a:rPr lang="ja-JP" altLang="en-US" sz="2000" dirty="0" err="1" smtClean="0"/>
              <a:t>無し。</a:t>
            </a:r>
            <a:endParaRPr lang="ja-JP" altLang="en-US" sz="2000" dirty="0"/>
          </a:p>
        </p:txBody>
      </p:sp>
      <p:sp>
        <p:nvSpPr>
          <p:cNvPr id="25" name="正方形/長方形 24"/>
          <p:cNvSpPr/>
          <p:nvPr/>
        </p:nvSpPr>
        <p:spPr>
          <a:xfrm>
            <a:off x="272480" y="1124744"/>
            <a:ext cx="9360000" cy="50405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p:cNvSpPr/>
          <p:nvPr/>
        </p:nvSpPr>
        <p:spPr>
          <a:xfrm>
            <a:off x="153692" y="5733256"/>
            <a:ext cx="9517057" cy="1052736"/>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Rectangle 2879"/>
          <p:cNvSpPr>
            <a:spLocks noChangeArrowheads="1"/>
          </p:cNvSpPr>
          <p:nvPr/>
        </p:nvSpPr>
        <p:spPr bwMode="auto">
          <a:xfrm>
            <a:off x="194471" y="1988840"/>
            <a:ext cx="9439049" cy="3672408"/>
          </a:xfrm>
          <a:prstGeom prst="rect">
            <a:avLst/>
          </a:prstGeom>
          <a:solidFill>
            <a:schemeClr val="accent5">
              <a:lumMod val="90000"/>
              <a:alpha val="40000"/>
            </a:schemeClr>
          </a:solidFill>
          <a:ln w="25400">
            <a:solidFill>
              <a:schemeClr val="accent5">
                <a:lumMod val="20000"/>
                <a:lumOff val="80000"/>
              </a:schemeClr>
            </a:solidFill>
            <a:miter lim="800000"/>
            <a:headEnd/>
            <a:tailEnd/>
          </a:ln>
          <a:effectLst/>
        </p:spPr>
        <p:txBody>
          <a:bodyPr wrap="none" lIns="105586" tIns="52793" rIns="105586" bIns="52793" anchor="ctr"/>
          <a:lstStyle/>
          <a:p>
            <a:pPr defTabSz="1055688" eaLnBrk="1" hangingPunct="1">
              <a:spcBef>
                <a:spcPct val="20000"/>
              </a:spcBef>
              <a:defRPr/>
            </a:pPr>
            <a:endParaRPr lang="ja-JP" altLang="ja-JP" sz="1800" dirty="0">
              <a:latin typeface="Times New Roman" pitchFamily="18" charset="0"/>
              <a:ea typeface="ＭＳ Ｐゴシック" panose="020B0600070205080204" pitchFamily="50" charset="-128"/>
            </a:endParaRPr>
          </a:p>
        </p:txBody>
      </p:sp>
      <p:pic>
        <p:nvPicPr>
          <p:cNvPr id="45" name="Picture 1"/>
          <p:cNvPicPr>
            <a:picLocks noChangeAspect="1" noChangeArrowheads="1"/>
          </p:cNvPicPr>
          <p:nvPr/>
        </p:nvPicPr>
        <p:blipFill>
          <a:blip r:embed="rId3" cstate="print"/>
          <a:srcRect t="4332" r="16943"/>
          <a:stretch>
            <a:fillRect/>
          </a:stretch>
        </p:blipFill>
        <p:spPr bwMode="auto">
          <a:xfrm>
            <a:off x="416496" y="2420889"/>
            <a:ext cx="2535832" cy="2109781"/>
          </a:xfrm>
          <a:prstGeom prst="rect">
            <a:avLst/>
          </a:prstGeom>
          <a:noFill/>
          <a:ln w="9525">
            <a:noFill/>
            <a:miter lim="800000"/>
            <a:headEnd/>
            <a:tailEnd/>
          </a:ln>
          <a:effectLst/>
        </p:spPr>
      </p:pic>
      <p:sp>
        <p:nvSpPr>
          <p:cNvPr id="2" name="タイトル 1"/>
          <p:cNvSpPr>
            <a:spLocks noGrp="1"/>
          </p:cNvSpPr>
          <p:nvPr>
            <p:ph type="title"/>
          </p:nvPr>
        </p:nvSpPr>
        <p:spPr>
          <a:xfrm>
            <a:off x="495300" y="44624"/>
            <a:ext cx="8915400" cy="1143000"/>
          </a:xfrm>
        </p:spPr>
        <p:txBody>
          <a:bodyPr/>
          <a:lstStyle/>
          <a:p>
            <a:r>
              <a:rPr lang="ja-JP" altLang="en-US" dirty="0" smtClean="0"/>
              <a:t>採光方法</a:t>
            </a:r>
            <a:endParaRPr kumimoji="1" lang="ja-JP" altLang="en-US" dirty="0"/>
          </a:p>
        </p:txBody>
      </p:sp>
      <p:sp>
        <p:nvSpPr>
          <p:cNvPr id="6" name="テキスト ボックス 5"/>
          <p:cNvSpPr txBox="1"/>
          <p:nvPr/>
        </p:nvSpPr>
        <p:spPr>
          <a:xfrm>
            <a:off x="210023" y="5844126"/>
            <a:ext cx="9695977" cy="830997"/>
          </a:xfrm>
          <a:prstGeom prst="rect">
            <a:avLst/>
          </a:prstGeom>
          <a:noFill/>
          <a:ln w="38100">
            <a:noFill/>
          </a:ln>
        </p:spPr>
        <p:txBody>
          <a:bodyPr wrap="square" rtlCol="0">
            <a:spAutoFit/>
          </a:bodyPr>
          <a:lstStyle/>
          <a:p>
            <a:r>
              <a:rPr lang="ja-JP" altLang="ja-JP" sz="2400" dirty="0" smtClean="0"/>
              <a:t>隣接する光ファイバーと</a:t>
            </a:r>
            <a:r>
              <a:rPr lang="ja-JP" altLang="en-US" sz="2400" dirty="0" smtClean="0"/>
              <a:t>採光</a:t>
            </a:r>
            <a:r>
              <a:rPr lang="ja-JP" altLang="ja-JP" sz="2400" dirty="0" smtClean="0"/>
              <a:t>範囲が重ならず、</a:t>
            </a:r>
            <a:r>
              <a:rPr lang="ja-JP" altLang="en-US" sz="2400" dirty="0" smtClean="0"/>
              <a:t>プラズマの正確な発光強度分布の計測が可能。</a:t>
            </a:r>
            <a:endParaRPr kumimoji="1" lang="ja-JP" altLang="en-US" sz="2400" dirty="0"/>
          </a:p>
        </p:txBody>
      </p:sp>
      <p:cxnSp>
        <p:nvCxnSpPr>
          <p:cNvPr id="17" name="直線矢印コネクタ 16"/>
          <p:cNvCxnSpPr/>
          <p:nvPr/>
        </p:nvCxnSpPr>
        <p:spPr>
          <a:xfrm>
            <a:off x="1928664" y="2852936"/>
            <a:ext cx="1296144"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992560" y="2420888"/>
            <a:ext cx="780087" cy="50405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0" name="グループ化 39"/>
          <p:cNvGrpSpPr/>
          <p:nvPr/>
        </p:nvGrpSpPr>
        <p:grpSpPr>
          <a:xfrm>
            <a:off x="3401454" y="2636912"/>
            <a:ext cx="2387933" cy="2088232"/>
            <a:chOff x="2924775" y="3933056"/>
            <a:chExt cx="1482165" cy="1296144"/>
          </a:xfrm>
        </p:grpSpPr>
        <p:pic>
          <p:nvPicPr>
            <p:cNvPr id="107522" name="Picture 2"/>
            <p:cNvPicPr>
              <a:picLocks noChangeAspect="1" noChangeArrowheads="1"/>
            </p:cNvPicPr>
            <p:nvPr/>
          </p:nvPicPr>
          <p:blipFill>
            <a:blip r:embed="rId4" cstate="print"/>
            <a:srcRect t="32617"/>
            <a:stretch>
              <a:fillRect/>
            </a:stretch>
          </p:blipFill>
          <p:spPr bwMode="auto">
            <a:xfrm>
              <a:off x="2924775" y="3933056"/>
              <a:ext cx="1482165" cy="1190096"/>
            </a:xfrm>
            <a:prstGeom prst="rect">
              <a:avLst/>
            </a:prstGeom>
            <a:noFill/>
            <a:ln w="9525">
              <a:noFill/>
              <a:miter lim="800000"/>
              <a:headEnd/>
              <a:tailEnd/>
            </a:ln>
            <a:effectLst/>
          </p:spPr>
        </p:pic>
        <p:sp>
          <p:nvSpPr>
            <p:cNvPr id="22" name="正方形/長方形 21"/>
            <p:cNvSpPr/>
            <p:nvPr/>
          </p:nvSpPr>
          <p:spPr>
            <a:xfrm>
              <a:off x="3978020" y="4005064"/>
              <a:ext cx="312035" cy="122413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3" name="テキスト ボックス 42"/>
          <p:cNvSpPr txBox="1"/>
          <p:nvPr/>
        </p:nvSpPr>
        <p:spPr>
          <a:xfrm>
            <a:off x="6321152" y="4941168"/>
            <a:ext cx="3240360" cy="707886"/>
          </a:xfrm>
          <a:prstGeom prst="rect">
            <a:avLst/>
          </a:prstGeom>
          <a:noFill/>
        </p:spPr>
        <p:txBody>
          <a:bodyPr wrap="square" rtlCol="0">
            <a:spAutoFit/>
          </a:bodyPr>
          <a:lstStyle/>
          <a:p>
            <a:r>
              <a:rPr lang="ja-JP" altLang="en-US" sz="2000" dirty="0" smtClean="0">
                <a:solidFill>
                  <a:srgbClr val="C00000"/>
                </a:solidFill>
              </a:rPr>
              <a:t>平行光のみを採光するため採光範囲が重ならない</a:t>
            </a:r>
            <a:endParaRPr kumimoji="1" lang="ja-JP" altLang="en-US" sz="2000" dirty="0">
              <a:solidFill>
                <a:srgbClr val="C00000"/>
              </a:solidFill>
            </a:endParaRPr>
          </a:p>
        </p:txBody>
      </p:sp>
      <p:sp>
        <p:nvSpPr>
          <p:cNvPr id="57" name="テキスト ボックス 56"/>
          <p:cNvSpPr txBox="1"/>
          <p:nvPr/>
        </p:nvSpPr>
        <p:spPr>
          <a:xfrm>
            <a:off x="272480" y="1259468"/>
            <a:ext cx="9361040" cy="400110"/>
          </a:xfrm>
          <a:prstGeom prst="rect">
            <a:avLst/>
          </a:prstGeom>
          <a:solidFill>
            <a:schemeClr val="bg1"/>
          </a:solidFill>
          <a:ln w="38100">
            <a:noFill/>
          </a:ln>
        </p:spPr>
        <p:txBody>
          <a:bodyPr wrap="square" rtlCol="0">
            <a:spAutoFit/>
          </a:bodyPr>
          <a:lstStyle/>
          <a:p>
            <a:r>
              <a:rPr lang="ja-JP" altLang="en-US" sz="2000" dirty="0" smtClean="0"/>
              <a:t>光ファイバーの採光範囲を限定するため、光ファイバーポートを設計、製作し設置した。 　　</a:t>
            </a:r>
            <a:endParaRPr kumimoji="1" lang="ja-JP" altLang="en-US" sz="2000" dirty="0"/>
          </a:p>
        </p:txBody>
      </p:sp>
      <p:pic>
        <p:nvPicPr>
          <p:cNvPr id="107523" name="Picture 3"/>
          <p:cNvPicPr>
            <a:picLocks noChangeAspect="1" noChangeArrowheads="1"/>
          </p:cNvPicPr>
          <p:nvPr/>
        </p:nvPicPr>
        <p:blipFill>
          <a:blip r:embed="rId5" cstate="print"/>
          <a:srcRect t="10495"/>
          <a:stretch>
            <a:fillRect/>
          </a:stretch>
        </p:blipFill>
        <p:spPr bwMode="auto">
          <a:xfrm>
            <a:off x="7505910" y="2132856"/>
            <a:ext cx="903474" cy="2799185"/>
          </a:xfrm>
          <a:prstGeom prst="rect">
            <a:avLst/>
          </a:prstGeom>
          <a:noFill/>
          <a:ln w="9525">
            <a:noFill/>
            <a:miter lim="800000"/>
            <a:headEnd/>
            <a:tailEnd/>
          </a:ln>
          <a:effectLst/>
        </p:spPr>
      </p:pic>
      <p:sp>
        <p:nvSpPr>
          <p:cNvPr id="37" name="テキスト ボックス 70"/>
          <p:cNvSpPr txBox="1">
            <a:spLocks noChangeArrowheads="1"/>
          </p:cNvSpPr>
          <p:nvPr/>
        </p:nvSpPr>
        <p:spPr bwMode="auto">
          <a:xfrm>
            <a:off x="6209766" y="3284984"/>
            <a:ext cx="858095" cy="400110"/>
          </a:xfrm>
          <a:prstGeom prst="rect">
            <a:avLst/>
          </a:prstGeom>
          <a:noFill/>
          <a:ln w="9525">
            <a:noFill/>
            <a:miter lim="800000"/>
            <a:headEnd/>
            <a:tailEnd/>
          </a:ln>
        </p:spPr>
        <p:txBody>
          <a:bodyPr wrap="square">
            <a:spAutoFit/>
          </a:bodyPr>
          <a:lstStyle/>
          <a:p>
            <a:r>
              <a:rPr lang="ja-JP" altLang="en-US" sz="2000" dirty="0" smtClean="0"/>
              <a:t>拡大</a:t>
            </a:r>
            <a:endParaRPr lang="ja-JP" altLang="en-US" sz="2000" dirty="0"/>
          </a:p>
        </p:txBody>
      </p:sp>
      <p:sp>
        <p:nvSpPr>
          <p:cNvPr id="38" name="テキスト ボックス 37"/>
          <p:cNvSpPr txBox="1"/>
          <p:nvPr/>
        </p:nvSpPr>
        <p:spPr>
          <a:xfrm>
            <a:off x="5993742" y="4437112"/>
            <a:ext cx="1656184" cy="400110"/>
          </a:xfrm>
          <a:prstGeom prst="rect">
            <a:avLst/>
          </a:prstGeom>
          <a:noFill/>
        </p:spPr>
        <p:txBody>
          <a:bodyPr wrap="square" rtlCol="0">
            <a:spAutoFit/>
          </a:bodyPr>
          <a:lstStyle/>
          <a:p>
            <a:r>
              <a:rPr kumimoji="1" lang="ja-JP" altLang="en-US" sz="2000" dirty="0" smtClean="0"/>
              <a:t>平凸レンズ</a:t>
            </a:r>
            <a:endParaRPr kumimoji="1" lang="ja-JP" altLang="en-US" sz="2000" dirty="0"/>
          </a:p>
        </p:txBody>
      </p:sp>
      <p:cxnSp>
        <p:nvCxnSpPr>
          <p:cNvPr id="41" name="直線矢印コネクタ 40"/>
          <p:cNvCxnSpPr/>
          <p:nvPr/>
        </p:nvCxnSpPr>
        <p:spPr>
          <a:xfrm flipV="1">
            <a:off x="7217878" y="4365104"/>
            <a:ext cx="546061" cy="144016"/>
          </a:xfrm>
          <a:prstGeom prst="straightConnector1">
            <a:avLst/>
          </a:prstGeom>
          <a:ln w="28575">
            <a:solidFill>
              <a:schemeClr val="tx2">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3230809" y="5157192"/>
            <a:ext cx="2298255" cy="400110"/>
          </a:xfrm>
          <a:prstGeom prst="rect">
            <a:avLst/>
          </a:prstGeom>
          <a:noFill/>
        </p:spPr>
        <p:txBody>
          <a:bodyPr wrap="square" rtlCol="0">
            <a:spAutoFit/>
          </a:bodyPr>
          <a:lstStyle/>
          <a:p>
            <a:r>
              <a:rPr kumimoji="1" lang="ja-JP" altLang="en-US" sz="2000" dirty="0" smtClean="0"/>
              <a:t>光ファイバーポート</a:t>
            </a:r>
            <a:endParaRPr kumimoji="1" lang="ja-JP" altLang="en-US" sz="2000" dirty="0"/>
          </a:p>
        </p:txBody>
      </p:sp>
      <p:cxnSp>
        <p:nvCxnSpPr>
          <p:cNvPr id="65" name="直線矢印コネクタ 64"/>
          <p:cNvCxnSpPr/>
          <p:nvPr/>
        </p:nvCxnSpPr>
        <p:spPr>
          <a:xfrm flipV="1">
            <a:off x="4304928" y="4797152"/>
            <a:ext cx="0" cy="432048"/>
          </a:xfrm>
          <a:prstGeom prst="straightConnector1">
            <a:avLst/>
          </a:prstGeom>
          <a:ln w="28575">
            <a:solidFill>
              <a:schemeClr val="tx2">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593142" y="4653137"/>
            <a:ext cx="1440160" cy="400110"/>
          </a:xfrm>
          <a:prstGeom prst="rect">
            <a:avLst/>
          </a:prstGeom>
          <a:noFill/>
        </p:spPr>
        <p:txBody>
          <a:bodyPr wrap="square" rtlCol="0">
            <a:spAutoFit/>
          </a:bodyPr>
          <a:lstStyle/>
          <a:p>
            <a:r>
              <a:rPr kumimoji="1" lang="ja-JP" altLang="en-US" sz="2000" dirty="0" smtClean="0"/>
              <a:t>計測視線</a:t>
            </a:r>
            <a:endParaRPr kumimoji="1" lang="ja-JP" altLang="en-US" sz="2000" dirty="0"/>
          </a:p>
        </p:txBody>
      </p:sp>
      <p:cxnSp>
        <p:nvCxnSpPr>
          <p:cNvPr id="71" name="直線矢印コネクタ 70"/>
          <p:cNvCxnSpPr>
            <a:stCxn id="70" idx="0"/>
          </p:cNvCxnSpPr>
          <p:nvPr/>
        </p:nvCxnSpPr>
        <p:spPr>
          <a:xfrm flipV="1">
            <a:off x="1313222" y="4149081"/>
            <a:ext cx="138016" cy="504056"/>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776536" y="4005064"/>
            <a:ext cx="543918" cy="174454"/>
          </a:xfrm>
          <a:prstGeom prst="rect">
            <a:avLst/>
          </a:prstGeom>
          <a:noFill/>
        </p:spPr>
        <p:txBody>
          <a:bodyPr wrap="square" lIns="35640" tIns="17819" rIns="35640" bIns="17819" rtlCol="0">
            <a:spAutoFit/>
          </a:bodyPr>
          <a:lstStyle/>
          <a:p>
            <a:r>
              <a:rPr lang="en-US" altLang="ja-JP" sz="900" dirty="0" smtClean="0"/>
              <a:t>plasma</a:t>
            </a:r>
            <a:endParaRPr lang="ja-JP" altLang="en-US" sz="900" dirty="0"/>
          </a:p>
        </p:txBody>
      </p:sp>
      <p:sp>
        <p:nvSpPr>
          <p:cNvPr id="81" name="正方形/長方形 80"/>
          <p:cNvSpPr/>
          <p:nvPr/>
        </p:nvSpPr>
        <p:spPr>
          <a:xfrm>
            <a:off x="272480" y="1160832"/>
            <a:ext cx="9360000" cy="53997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矢印コネクタ 32"/>
          <p:cNvCxnSpPr/>
          <p:nvPr/>
        </p:nvCxnSpPr>
        <p:spPr>
          <a:xfrm>
            <a:off x="3113422" y="3789040"/>
            <a:ext cx="36004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6137758" y="3717032"/>
            <a:ext cx="936104"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2360712" y="3501008"/>
            <a:ext cx="636071" cy="50405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テキスト ボックス 62"/>
          <p:cNvSpPr txBox="1"/>
          <p:nvPr/>
        </p:nvSpPr>
        <p:spPr>
          <a:xfrm rot="5400000">
            <a:off x="1977589" y="2371963"/>
            <a:ext cx="792088" cy="313873"/>
          </a:xfrm>
          <a:prstGeom prst="rect">
            <a:avLst/>
          </a:prstGeom>
          <a:solidFill>
            <a:schemeClr val="bg1"/>
          </a:solidFill>
          <a:ln w="38100">
            <a:noFill/>
          </a:ln>
        </p:spPr>
        <p:txBody>
          <a:bodyPr wrap="square" rtlCol="0">
            <a:spAutoFit/>
          </a:bodyPr>
          <a:lstStyle/>
          <a:p>
            <a:r>
              <a:rPr lang="en-US" altLang="ja-JP" sz="1400" b="1" dirty="0" smtClean="0"/>
              <a:t>5 6 7 8</a:t>
            </a:r>
            <a:endParaRPr lang="ja-JP" altLang="en-US" sz="1400" b="1" dirty="0"/>
          </a:p>
        </p:txBody>
      </p:sp>
      <p:sp>
        <p:nvSpPr>
          <p:cNvPr id="60" name="テキスト ボックス 59"/>
          <p:cNvSpPr txBox="1"/>
          <p:nvPr/>
        </p:nvSpPr>
        <p:spPr>
          <a:xfrm>
            <a:off x="632521" y="1104999"/>
            <a:ext cx="792088" cy="307777"/>
          </a:xfrm>
          <a:prstGeom prst="rect">
            <a:avLst/>
          </a:prstGeom>
          <a:solidFill>
            <a:schemeClr val="bg1"/>
          </a:solidFill>
          <a:ln w="38100">
            <a:noFill/>
          </a:ln>
        </p:spPr>
        <p:txBody>
          <a:bodyPr wrap="square" rtlCol="0">
            <a:spAutoFit/>
          </a:bodyPr>
          <a:lstStyle/>
          <a:p>
            <a:r>
              <a:rPr lang="en-US" altLang="ja-JP" sz="1400" b="1" dirty="0" smtClean="0"/>
              <a:t>1 2 3 4</a:t>
            </a:r>
            <a:endParaRPr lang="ja-JP" altLang="en-US" sz="1400" b="1" dirty="0"/>
          </a:p>
        </p:txBody>
      </p:sp>
      <p:pic>
        <p:nvPicPr>
          <p:cNvPr id="3077" name="Picture 5"/>
          <p:cNvPicPr>
            <a:picLocks noChangeAspect="1" noChangeArrowheads="1"/>
          </p:cNvPicPr>
          <p:nvPr/>
        </p:nvPicPr>
        <p:blipFill>
          <a:blip r:embed="rId2" cstate="print"/>
          <a:srcRect t="6113"/>
          <a:stretch>
            <a:fillRect/>
          </a:stretch>
        </p:blipFill>
        <p:spPr bwMode="auto">
          <a:xfrm>
            <a:off x="3080792" y="1124744"/>
            <a:ext cx="3456384" cy="2211828"/>
          </a:xfrm>
          <a:prstGeom prst="rect">
            <a:avLst/>
          </a:prstGeom>
          <a:noFill/>
          <a:ln w="9525">
            <a:noFill/>
            <a:miter lim="800000"/>
            <a:headEnd/>
            <a:tailEnd/>
          </a:ln>
        </p:spPr>
      </p:pic>
      <p:sp>
        <p:nvSpPr>
          <p:cNvPr id="77" name="テキスト ボックス 76"/>
          <p:cNvSpPr txBox="1"/>
          <p:nvPr/>
        </p:nvSpPr>
        <p:spPr>
          <a:xfrm>
            <a:off x="3744801" y="2564904"/>
            <a:ext cx="1136191" cy="644644"/>
          </a:xfrm>
          <a:prstGeom prst="rect">
            <a:avLst/>
          </a:prstGeom>
          <a:noFill/>
        </p:spPr>
        <p:txBody>
          <a:bodyPr wrap="square" rtlCol="0">
            <a:spAutoFit/>
          </a:bodyPr>
          <a:lstStyle/>
          <a:p>
            <a:r>
              <a:rPr kumimoji="1" lang="en-US" altLang="ja-JP" sz="1600" dirty="0" smtClean="0"/>
              <a:t>80</a:t>
            </a:r>
            <a:r>
              <a:rPr lang="en-US" altLang="ja-JP" sz="1050" dirty="0" smtClean="0"/>
              <a:t>μS</a:t>
            </a:r>
            <a:endParaRPr lang="ja-JP" altLang="en-US" sz="1050" dirty="0" smtClean="0"/>
          </a:p>
          <a:p>
            <a:endParaRPr kumimoji="1" lang="ja-JP" altLang="en-US" sz="1600" dirty="0"/>
          </a:p>
        </p:txBody>
      </p:sp>
      <p:sp>
        <p:nvSpPr>
          <p:cNvPr id="78" name="テキスト ボックス 77"/>
          <p:cNvSpPr txBox="1"/>
          <p:nvPr/>
        </p:nvSpPr>
        <p:spPr>
          <a:xfrm>
            <a:off x="3888285" y="1628800"/>
            <a:ext cx="970635" cy="373215"/>
          </a:xfrm>
          <a:prstGeom prst="rect">
            <a:avLst/>
          </a:prstGeom>
          <a:noFill/>
        </p:spPr>
        <p:txBody>
          <a:bodyPr wrap="square" rtlCol="0">
            <a:spAutoFit/>
          </a:bodyPr>
          <a:lstStyle/>
          <a:p>
            <a:r>
              <a:rPr lang="en-US" altLang="ja-JP" sz="1600" dirty="0" smtClean="0"/>
              <a:t>120</a:t>
            </a:r>
            <a:r>
              <a:rPr lang="en-US" altLang="ja-JP" sz="1050" dirty="0" smtClean="0"/>
              <a:t>μS</a:t>
            </a:r>
            <a:endParaRPr kumimoji="1" lang="ja-JP" altLang="en-US" sz="1050" dirty="0"/>
          </a:p>
        </p:txBody>
      </p:sp>
      <p:sp>
        <p:nvSpPr>
          <p:cNvPr id="79" name="テキスト ボックス 78"/>
          <p:cNvSpPr txBox="1"/>
          <p:nvPr/>
        </p:nvSpPr>
        <p:spPr>
          <a:xfrm>
            <a:off x="3805507" y="2084678"/>
            <a:ext cx="970635" cy="373215"/>
          </a:xfrm>
          <a:prstGeom prst="rect">
            <a:avLst/>
          </a:prstGeom>
          <a:noFill/>
        </p:spPr>
        <p:txBody>
          <a:bodyPr wrap="square" rtlCol="0">
            <a:spAutoFit/>
          </a:bodyPr>
          <a:lstStyle/>
          <a:p>
            <a:r>
              <a:rPr lang="en-US" altLang="ja-JP" sz="1600" dirty="0" smtClean="0"/>
              <a:t>110</a:t>
            </a:r>
            <a:r>
              <a:rPr lang="en-US" altLang="ja-JP" sz="1050" dirty="0" smtClean="0"/>
              <a:t>μS</a:t>
            </a:r>
            <a:endParaRPr kumimoji="1" lang="ja-JP" altLang="en-US" sz="1050" dirty="0"/>
          </a:p>
        </p:txBody>
      </p:sp>
      <p:sp>
        <p:nvSpPr>
          <p:cNvPr id="80" name="テキスト ボックス 79"/>
          <p:cNvSpPr txBox="1"/>
          <p:nvPr/>
        </p:nvSpPr>
        <p:spPr>
          <a:xfrm>
            <a:off x="4774453" y="1124744"/>
            <a:ext cx="970635" cy="373215"/>
          </a:xfrm>
          <a:prstGeom prst="rect">
            <a:avLst/>
          </a:prstGeom>
          <a:noFill/>
        </p:spPr>
        <p:txBody>
          <a:bodyPr wrap="square" rtlCol="0">
            <a:spAutoFit/>
          </a:bodyPr>
          <a:lstStyle/>
          <a:p>
            <a:r>
              <a:rPr lang="en-US" altLang="ja-JP" sz="1600" dirty="0" smtClean="0"/>
              <a:t>140</a:t>
            </a:r>
            <a:r>
              <a:rPr lang="en-US" altLang="ja-JP" sz="1050" dirty="0" smtClean="0"/>
              <a:t>μS</a:t>
            </a:r>
            <a:endParaRPr kumimoji="1" lang="ja-JP" altLang="en-US" sz="1050" dirty="0"/>
          </a:p>
        </p:txBody>
      </p:sp>
      <p:sp>
        <p:nvSpPr>
          <p:cNvPr id="81" name="テキスト ボックス 80"/>
          <p:cNvSpPr txBox="1"/>
          <p:nvPr/>
        </p:nvSpPr>
        <p:spPr>
          <a:xfrm>
            <a:off x="4904318" y="1556792"/>
            <a:ext cx="1136191" cy="373215"/>
          </a:xfrm>
          <a:prstGeom prst="rect">
            <a:avLst/>
          </a:prstGeom>
          <a:noFill/>
        </p:spPr>
        <p:txBody>
          <a:bodyPr wrap="square" rtlCol="0">
            <a:spAutoFit/>
          </a:bodyPr>
          <a:lstStyle/>
          <a:p>
            <a:r>
              <a:rPr lang="en-US" altLang="ja-JP" sz="1600" dirty="0" smtClean="0"/>
              <a:t>150</a:t>
            </a:r>
            <a:r>
              <a:rPr lang="en-US" altLang="ja-JP" sz="1050" dirty="0" smtClean="0"/>
              <a:t>μS</a:t>
            </a:r>
            <a:endParaRPr kumimoji="1" lang="ja-JP" altLang="en-US" sz="1050" dirty="0"/>
          </a:p>
        </p:txBody>
      </p:sp>
      <p:sp>
        <p:nvSpPr>
          <p:cNvPr id="82" name="テキスト ボックス 81"/>
          <p:cNvSpPr txBox="1"/>
          <p:nvPr/>
        </p:nvSpPr>
        <p:spPr>
          <a:xfrm>
            <a:off x="4969487" y="2005298"/>
            <a:ext cx="1153800" cy="373215"/>
          </a:xfrm>
          <a:prstGeom prst="rect">
            <a:avLst/>
          </a:prstGeom>
          <a:noFill/>
        </p:spPr>
        <p:txBody>
          <a:bodyPr wrap="square" rtlCol="0">
            <a:spAutoFit/>
          </a:bodyPr>
          <a:lstStyle/>
          <a:p>
            <a:r>
              <a:rPr kumimoji="1" lang="en-US" altLang="ja-JP" sz="1600" dirty="0" smtClean="0"/>
              <a:t>160</a:t>
            </a:r>
            <a:r>
              <a:rPr lang="en-US" altLang="ja-JP" sz="1050" dirty="0" smtClean="0"/>
              <a:t>μS</a:t>
            </a:r>
            <a:endParaRPr kumimoji="1" lang="ja-JP" altLang="en-US" sz="1050" dirty="0"/>
          </a:p>
        </p:txBody>
      </p:sp>
      <p:sp>
        <p:nvSpPr>
          <p:cNvPr id="84" name="テキスト ボックス 83"/>
          <p:cNvSpPr txBox="1"/>
          <p:nvPr/>
        </p:nvSpPr>
        <p:spPr>
          <a:xfrm>
            <a:off x="3944888" y="1268760"/>
            <a:ext cx="1053413" cy="373215"/>
          </a:xfrm>
          <a:prstGeom prst="rect">
            <a:avLst/>
          </a:prstGeom>
          <a:noFill/>
        </p:spPr>
        <p:txBody>
          <a:bodyPr wrap="square" rtlCol="0">
            <a:spAutoFit/>
          </a:bodyPr>
          <a:lstStyle/>
          <a:p>
            <a:r>
              <a:rPr kumimoji="1" lang="en-US" altLang="ja-JP" sz="1600" dirty="0" smtClean="0"/>
              <a:t>130</a:t>
            </a:r>
            <a:r>
              <a:rPr lang="en-US" altLang="ja-JP" sz="1050" dirty="0" smtClean="0"/>
              <a:t>μS</a:t>
            </a:r>
            <a:endParaRPr kumimoji="1" lang="ja-JP" altLang="en-US" sz="1050" dirty="0"/>
          </a:p>
        </p:txBody>
      </p:sp>
      <p:sp>
        <p:nvSpPr>
          <p:cNvPr id="85" name="テキスト ボックス 84"/>
          <p:cNvSpPr txBox="1"/>
          <p:nvPr/>
        </p:nvSpPr>
        <p:spPr>
          <a:xfrm>
            <a:off x="5379446" y="2564904"/>
            <a:ext cx="1301746" cy="373215"/>
          </a:xfrm>
          <a:prstGeom prst="rect">
            <a:avLst/>
          </a:prstGeom>
          <a:noFill/>
        </p:spPr>
        <p:txBody>
          <a:bodyPr wrap="square" rtlCol="0">
            <a:spAutoFit/>
          </a:bodyPr>
          <a:lstStyle/>
          <a:p>
            <a:r>
              <a:rPr lang="en-US" altLang="ja-JP" sz="1600" dirty="0" smtClean="0"/>
              <a:t>200</a:t>
            </a:r>
            <a:r>
              <a:rPr lang="en-US" altLang="ja-JP" sz="1050" dirty="0" smtClean="0"/>
              <a:t>μS</a:t>
            </a:r>
            <a:endParaRPr kumimoji="1" lang="ja-JP" altLang="en-US" sz="1050" dirty="0"/>
          </a:p>
        </p:txBody>
      </p:sp>
      <p:sp>
        <p:nvSpPr>
          <p:cNvPr id="112" name="正方形/長方形 111"/>
          <p:cNvSpPr/>
          <p:nvPr/>
        </p:nvSpPr>
        <p:spPr>
          <a:xfrm>
            <a:off x="3802365" y="1184696"/>
            <a:ext cx="45870" cy="879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5900665" y="1184696"/>
            <a:ext cx="45870" cy="879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Rectangle 2879"/>
          <p:cNvSpPr>
            <a:spLocks noChangeArrowheads="1"/>
          </p:cNvSpPr>
          <p:nvPr/>
        </p:nvSpPr>
        <p:spPr bwMode="auto">
          <a:xfrm>
            <a:off x="310934" y="3376732"/>
            <a:ext cx="9321000" cy="2124000"/>
          </a:xfrm>
          <a:prstGeom prst="rect">
            <a:avLst/>
          </a:prstGeom>
          <a:solidFill>
            <a:schemeClr val="accent5">
              <a:lumMod val="90000"/>
              <a:alpha val="40000"/>
            </a:schemeClr>
          </a:solidFill>
          <a:ln w="25400">
            <a:solidFill>
              <a:schemeClr val="accent5">
                <a:lumMod val="20000"/>
                <a:lumOff val="80000"/>
              </a:schemeClr>
            </a:solidFill>
            <a:miter lim="800000"/>
            <a:headEnd/>
            <a:tailEnd/>
          </a:ln>
          <a:effectLst/>
        </p:spPr>
        <p:txBody>
          <a:bodyPr wrap="none" lIns="105586" tIns="52793" rIns="105586" bIns="52793" anchor="ctr"/>
          <a:lstStyle/>
          <a:p>
            <a:pPr defTabSz="1055688" eaLnBrk="1" hangingPunct="1">
              <a:spcBef>
                <a:spcPct val="20000"/>
              </a:spcBef>
              <a:defRPr/>
            </a:pPr>
            <a:endParaRPr lang="ja-JP" altLang="ja-JP" sz="1800" dirty="0">
              <a:latin typeface="Times New Roman" pitchFamily="18" charset="0"/>
              <a:ea typeface="ＭＳ Ｐゴシック" panose="020B0600070205080204" pitchFamily="50" charset="-128"/>
            </a:endParaRPr>
          </a:p>
        </p:txBody>
      </p:sp>
      <p:pic>
        <p:nvPicPr>
          <p:cNvPr id="74" name="Picture 1"/>
          <p:cNvPicPr>
            <a:picLocks noChangeAspect="1" noChangeArrowheads="1"/>
          </p:cNvPicPr>
          <p:nvPr/>
        </p:nvPicPr>
        <p:blipFill>
          <a:blip r:embed="rId3" cstate="print"/>
          <a:srcRect t="4332" r="16943"/>
          <a:stretch>
            <a:fillRect/>
          </a:stretch>
        </p:blipFill>
        <p:spPr bwMode="auto">
          <a:xfrm>
            <a:off x="194472" y="1340768"/>
            <a:ext cx="2077184" cy="1728192"/>
          </a:xfrm>
          <a:prstGeom prst="rect">
            <a:avLst/>
          </a:prstGeom>
          <a:noFill/>
          <a:ln w="9525">
            <a:noFill/>
            <a:miter lim="800000"/>
            <a:headEnd/>
            <a:tailEnd/>
          </a:ln>
          <a:effectLst/>
        </p:spPr>
      </p:pic>
      <p:sp>
        <p:nvSpPr>
          <p:cNvPr id="2" name="タイトル 1"/>
          <p:cNvSpPr>
            <a:spLocks noGrp="1"/>
          </p:cNvSpPr>
          <p:nvPr>
            <p:ph type="title"/>
          </p:nvPr>
        </p:nvSpPr>
        <p:spPr>
          <a:xfrm>
            <a:off x="495300" y="206152"/>
            <a:ext cx="8994204" cy="990600"/>
          </a:xfrm>
        </p:spPr>
        <p:txBody>
          <a:bodyPr>
            <a:noAutofit/>
          </a:bodyPr>
          <a:lstStyle/>
          <a:p>
            <a:r>
              <a:rPr lang="ja-JP" altLang="en-US" sz="3600" dirty="0" smtClean="0"/>
              <a:t>高熱流パルスプラズマのトモグラフィ計測結果</a:t>
            </a:r>
            <a:endParaRPr kumimoji="1" lang="ja-JP" altLang="en-US" sz="3600" dirty="0"/>
          </a:p>
        </p:txBody>
      </p:sp>
      <p:sp>
        <p:nvSpPr>
          <p:cNvPr id="56" name="テキスト ボックス 55"/>
          <p:cNvSpPr txBox="1"/>
          <p:nvPr/>
        </p:nvSpPr>
        <p:spPr>
          <a:xfrm>
            <a:off x="6813207" y="1556792"/>
            <a:ext cx="2964329" cy="1015663"/>
          </a:xfrm>
          <a:prstGeom prst="rect">
            <a:avLst/>
          </a:prstGeom>
          <a:noFill/>
          <a:ln>
            <a:noFill/>
          </a:ln>
        </p:spPr>
        <p:txBody>
          <a:bodyPr wrap="square" rtlCol="0">
            <a:spAutoFit/>
          </a:bodyPr>
          <a:lstStyle/>
          <a:p>
            <a:r>
              <a:rPr kumimoji="1" lang="ja-JP" altLang="en-US" sz="2000" dirty="0" smtClean="0"/>
              <a:t>ファイバー</a:t>
            </a:r>
            <a:r>
              <a:rPr kumimoji="1" lang="en-US" altLang="ja-JP" sz="2000" dirty="0" smtClean="0"/>
              <a:t>2ch</a:t>
            </a:r>
            <a:r>
              <a:rPr kumimoji="1" lang="ja-JP" altLang="en-US" sz="2000" dirty="0" smtClean="0"/>
              <a:t>より、プラズマ発光を採光した時の波形</a:t>
            </a:r>
            <a:r>
              <a:rPr kumimoji="1" lang="en-US" altLang="ja-JP" sz="2000" dirty="0" smtClean="0"/>
              <a:t>(HeII:468.58)</a:t>
            </a:r>
            <a:endParaRPr kumimoji="1" lang="ja-JP" altLang="en-US" sz="2000" dirty="0"/>
          </a:p>
        </p:txBody>
      </p:sp>
      <p:cxnSp>
        <p:nvCxnSpPr>
          <p:cNvPr id="61" name="直線矢印コネクタ 60"/>
          <p:cNvCxnSpPr/>
          <p:nvPr/>
        </p:nvCxnSpPr>
        <p:spPr>
          <a:xfrm flipH="1">
            <a:off x="6393160" y="2060848"/>
            <a:ext cx="48589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rot="16200000">
            <a:off x="1938537" y="1762944"/>
            <a:ext cx="2160240" cy="307777"/>
          </a:xfrm>
          <a:prstGeom prst="rect">
            <a:avLst/>
          </a:prstGeom>
          <a:noFill/>
        </p:spPr>
        <p:txBody>
          <a:bodyPr wrap="square" rtlCol="0">
            <a:spAutoFit/>
          </a:bodyPr>
          <a:lstStyle/>
          <a:p>
            <a:r>
              <a:rPr lang="en-US" altLang="ja-JP" sz="1400" b="1" dirty="0" err="1" smtClean="0"/>
              <a:t>HeII</a:t>
            </a:r>
            <a:r>
              <a:rPr lang="en-US" altLang="ja-JP" sz="1400" b="1" dirty="0" smtClean="0"/>
              <a:t> Intensity</a:t>
            </a:r>
            <a:r>
              <a:rPr kumimoji="1" lang="en-US" altLang="ja-JP" sz="1400" b="1" dirty="0" smtClean="0"/>
              <a:t> [V]</a:t>
            </a:r>
            <a:endParaRPr kumimoji="1" lang="ja-JP" altLang="en-US" sz="1400" b="1" dirty="0"/>
          </a:p>
        </p:txBody>
      </p:sp>
      <p:sp>
        <p:nvSpPr>
          <p:cNvPr id="45" name="テキスト ボックス 44"/>
          <p:cNvSpPr txBox="1"/>
          <p:nvPr/>
        </p:nvSpPr>
        <p:spPr>
          <a:xfrm flipH="1">
            <a:off x="4328931" y="3068960"/>
            <a:ext cx="1170130" cy="307777"/>
          </a:xfrm>
          <a:prstGeom prst="rect">
            <a:avLst/>
          </a:prstGeom>
          <a:noFill/>
        </p:spPr>
        <p:txBody>
          <a:bodyPr wrap="square" rtlCol="0">
            <a:spAutoFit/>
          </a:bodyPr>
          <a:lstStyle/>
          <a:p>
            <a:r>
              <a:rPr kumimoji="1" lang="en-US" altLang="ja-JP" sz="1400" b="1" dirty="0" smtClean="0"/>
              <a:t>Time [</a:t>
            </a:r>
            <a:r>
              <a:rPr kumimoji="1" lang="en-US" altLang="ja-JP" sz="1400" b="1" dirty="0" err="1" smtClean="0"/>
              <a:t>μS</a:t>
            </a:r>
            <a:r>
              <a:rPr kumimoji="1" lang="en-US" altLang="ja-JP" sz="1400" b="1" dirty="0" smtClean="0"/>
              <a:t>]</a:t>
            </a:r>
            <a:endParaRPr kumimoji="1" lang="ja-JP" altLang="en-US" sz="1400" b="1" dirty="0"/>
          </a:p>
        </p:txBody>
      </p:sp>
      <p:grpSp>
        <p:nvGrpSpPr>
          <p:cNvPr id="5" name="グループ化 95"/>
          <p:cNvGrpSpPr/>
          <p:nvPr/>
        </p:nvGrpSpPr>
        <p:grpSpPr>
          <a:xfrm>
            <a:off x="1520621" y="3254202"/>
            <a:ext cx="7098789" cy="2192854"/>
            <a:chOff x="1403648" y="3707741"/>
            <a:chExt cx="6552728" cy="2192854"/>
          </a:xfrm>
        </p:grpSpPr>
        <p:sp>
          <p:nvSpPr>
            <p:cNvPr id="58" name="テキスト ボックス 57"/>
            <p:cNvSpPr txBox="1"/>
            <p:nvPr/>
          </p:nvSpPr>
          <p:spPr>
            <a:xfrm flipH="1">
              <a:off x="1547664" y="3707741"/>
              <a:ext cx="818164" cy="338554"/>
            </a:xfrm>
            <a:prstGeom prst="rect">
              <a:avLst/>
            </a:prstGeom>
            <a:noFill/>
          </p:spPr>
          <p:txBody>
            <a:bodyPr wrap="square" rtlCol="0">
              <a:spAutoFit/>
            </a:bodyPr>
            <a:lstStyle/>
            <a:p>
              <a:r>
                <a:rPr lang="en-US" altLang="ja-JP" sz="1600" dirty="0" smtClean="0"/>
                <a:t>80 </a:t>
              </a:r>
              <a:r>
                <a:rPr lang="en-US" altLang="ja-JP" sz="1200" dirty="0" err="1" smtClean="0"/>
                <a:t>μS</a:t>
              </a:r>
              <a:endParaRPr kumimoji="1" lang="ja-JP" altLang="en-US" sz="1200" dirty="0"/>
            </a:p>
          </p:txBody>
        </p:sp>
        <p:grpSp>
          <p:nvGrpSpPr>
            <p:cNvPr id="6" name="グループ化 93"/>
            <p:cNvGrpSpPr/>
            <p:nvPr/>
          </p:nvGrpSpPr>
          <p:grpSpPr>
            <a:xfrm>
              <a:off x="1403648" y="3951429"/>
              <a:ext cx="6552728" cy="1949166"/>
              <a:chOff x="1403648" y="3499636"/>
              <a:chExt cx="6552728" cy="1949166"/>
            </a:xfrm>
          </p:grpSpPr>
          <p:sp>
            <p:nvSpPr>
              <p:cNvPr id="40" name="右矢印 39"/>
              <p:cNvSpPr/>
              <p:nvPr/>
            </p:nvSpPr>
            <p:spPr>
              <a:xfrm>
                <a:off x="4211960" y="3717032"/>
                <a:ext cx="504056" cy="297662"/>
              </a:xfrm>
              <a:prstGeom prs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40"/>
              <p:cNvGrpSpPr/>
              <p:nvPr/>
            </p:nvGrpSpPr>
            <p:grpSpPr>
              <a:xfrm>
                <a:off x="7668344" y="3717032"/>
                <a:ext cx="288032" cy="1440160"/>
                <a:chOff x="28947267" y="4860950"/>
                <a:chExt cx="648072" cy="3312368"/>
              </a:xfrm>
            </p:grpSpPr>
            <p:sp>
              <p:nvSpPr>
                <p:cNvPr id="42" name="右矢印 41"/>
                <p:cNvSpPr/>
                <p:nvPr/>
              </p:nvSpPr>
              <p:spPr>
                <a:xfrm rot="10800000">
                  <a:off x="28947267" y="7669262"/>
                  <a:ext cx="648072" cy="504056"/>
                </a:xfrm>
                <a:prstGeom prs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28947267" y="4860950"/>
                  <a:ext cx="648072" cy="288032"/>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rot="5400000">
                  <a:off x="27903151" y="6265106"/>
                  <a:ext cx="3096344" cy="288032"/>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6" name="右矢印 45"/>
              <p:cNvSpPr/>
              <p:nvPr/>
            </p:nvSpPr>
            <p:spPr>
              <a:xfrm>
                <a:off x="2411760" y="3717032"/>
                <a:ext cx="504056" cy="297662"/>
              </a:xfrm>
              <a:prstGeom prs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右矢印 46"/>
              <p:cNvSpPr/>
              <p:nvPr/>
            </p:nvSpPr>
            <p:spPr>
              <a:xfrm>
                <a:off x="5940152" y="3717032"/>
                <a:ext cx="504056" cy="297662"/>
              </a:xfrm>
              <a:prstGeom prs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右矢印 47"/>
              <p:cNvSpPr/>
              <p:nvPr/>
            </p:nvSpPr>
            <p:spPr>
              <a:xfrm flipH="1">
                <a:off x="5940152" y="4869160"/>
                <a:ext cx="504056" cy="297662"/>
              </a:xfrm>
              <a:prstGeom prs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右矢印 49"/>
              <p:cNvSpPr/>
              <p:nvPr/>
            </p:nvSpPr>
            <p:spPr>
              <a:xfrm flipH="1">
                <a:off x="4211960" y="4869160"/>
                <a:ext cx="504056" cy="297662"/>
              </a:xfrm>
              <a:prstGeom prs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右矢印 50"/>
              <p:cNvSpPr/>
              <p:nvPr/>
            </p:nvSpPr>
            <p:spPr>
              <a:xfrm flipH="1">
                <a:off x="2411760" y="4869160"/>
                <a:ext cx="504056" cy="297662"/>
              </a:xfrm>
              <a:prstGeom prst="righ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7881" name="Picture 9" descr="C:\Users\takumi\Desktop\新しいフォルダー\MLEM_kousi81-8008-2380.png"/>
              <p:cNvPicPr>
                <a:picLocks noChangeAspect="1" noChangeArrowheads="1"/>
              </p:cNvPicPr>
              <p:nvPr/>
            </p:nvPicPr>
            <p:blipFill>
              <a:blip r:embed="rId4" cstate="print"/>
              <a:srcRect l="20652" t="6978" r="18478" b="11863"/>
              <a:stretch>
                <a:fillRect/>
              </a:stretch>
            </p:blipFill>
            <p:spPr bwMode="auto">
              <a:xfrm>
                <a:off x="1403648" y="3499636"/>
                <a:ext cx="864000" cy="864000"/>
              </a:xfrm>
              <a:prstGeom prst="rect">
                <a:avLst/>
              </a:prstGeom>
              <a:noFill/>
            </p:spPr>
          </p:pic>
          <p:pic>
            <p:nvPicPr>
              <p:cNvPr id="207882" name="Picture 10" descr="C:\Users\takumi\Desktop\新しいフォルダー\MLEM_kousi81-8008-2410.png"/>
              <p:cNvPicPr>
                <a:picLocks noChangeAspect="1" noChangeArrowheads="1"/>
              </p:cNvPicPr>
              <p:nvPr/>
            </p:nvPicPr>
            <p:blipFill>
              <a:blip r:embed="rId5" cstate="print"/>
              <a:srcRect l="21163" t="7218" r="17718" b="11156"/>
              <a:stretch>
                <a:fillRect/>
              </a:stretch>
            </p:blipFill>
            <p:spPr bwMode="auto">
              <a:xfrm>
                <a:off x="3131840" y="3499636"/>
                <a:ext cx="864000" cy="865468"/>
              </a:xfrm>
              <a:prstGeom prst="rect">
                <a:avLst/>
              </a:prstGeom>
              <a:noFill/>
            </p:spPr>
          </p:pic>
          <p:pic>
            <p:nvPicPr>
              <p:cNvPr id="207883" name="Picture 11" descr="C:\Users\takumi\Desktop\新しいフォルダー\MLEM_kousi81-8008-2420.png"/>
              <p:cNvPicPr>
                <a:picLocks noChangeAspect="1" noChangeArrowheads="1"/>
              </p:cNvPicPr>
              <p:nvPr/>
            </p:nvPicPr>
            <p:blipFill>
              <a:blip r:embed="rId6" cstate="print"/>
              <a:srcRect l="21163" t="7218" r="17718" b="11156"/>
              <a:stretch>
                <a:fillRect/>
              </a:stretch>
            </p:blipFill>
            <p:spPr bwMode="auto">
              <a:xfrm>
                <a:off x="4860032" y="3499636"/>
                <a:ext cx="864000" cy="865454"/>
              </a:xfrm>
              <a:prstGeom prst="rect">
                <a:avLst/>
              </a:prstGeom>
              <a:noFill/>
            </p:spPr>
          </p:pic>
          <p:pic>
            <p:nvPicPr>
              <p:cNvPr id="207884" name="Picture 12" descr="C:\Users\takumi\Desktop\新しいフォルダー\MLEM_kousi81-8008-2430.png"/>
              <p:cNvPicPr>
                <a:picLocks noChangeAspect="1" noChangeArrowheads="1"/>
              </p:cNvPicPr>
              <p:nvPr/>
            </p:nvPicPr>
            <p:blipFill>
              <a:blip r:embed="rId7" cstate="print"/>
              <a:srcRect l="21163" t="7218" r="17718" b="11156"/>
              <a:stretch>
                <a:fillRect/>
              </a:stretch>
            </p:blipFill>
            <p:spPr bwMode="auto">
              <a:xfrm>
                <a:off x="6588224" y="3499636"/>
                <a:ext cx="864000" cy="865464"/>
              </a:xfrm>
              <a:prstGeom prst="rect">
                <a:avLst/>
              </a:prstGeom>
              <a:noFill/>
            </p:spPr>
          </p:pic>
          <p:pic>
            <p:nvPicPr>
              <p:cNvPr id="207885" name="Picture 13" descr="C:\Users\takumi\Desktop\新しいフォルダー\MLEM_kousi81-8008-2440.png"/>
              <p:cNvPicPr>
                <a:picLocks noChangeAspect="1" noChangeArrowheads="1"/>
              </p:cNvPicPr>
              <p:nvPr/>
            </p:nvPicPr>
            <p:blipFill>
              <a:blip r:embed="rId8" cstate="print"/>
              <a:srcRect l="21163" t="7218" r="17718" b="11156"/>
              <a:stretch>
                <a:fillRect/>
              </a:stretch>
            </p:blipFill>
            <p:spPr bwMode="auto">
              <a:xfrm>
                <a:off x="6588224" y="4581128"/>
                <a:ext cx="864000" cy="865468"/>
              </a:xfrm>
              <a:prstGeom prst="rect">
                <a:avLst/>
              </a:prstGeom>
              <a:noFill/>
            </p:spPr>
          </p:pic>
          <p:pic>
            <p:nvPicPr>
              <p:cNvPr id="207886" name="Picture 14" descr="C:\Users\takumi\Desktop\新しいフォルダー\MLEM_kousi81-8008-2450.png"/>
              <p:cNvPicPr>
                <a:picLocks noChangeAspect="1" noChangeArrowheads="1"/>
              </p:cNvPicPr>
              <p:nvPr/>
            </p:nvPicPr>
            <p:blipFill>
              <a:blip r:embed="rId9" cstate="print"/>
              <a:srcRect l="21163" t="7218" r="17718" b="11156"/>
              <a:stretch>
                <a:fillRect/>
              </a:stretch>
            </p:blipFill>
            <p:spPr bwMode="auto">
              <a:xfrm>
                <a:off x="4860128" y="4579769"/>
                <a:ext cx="864000" cy="865455"/>
              </a:xfrm>
              <a:prstGeom prst="rect">
                <a:avLst/>
              </a:prstGeom>
              <a:noFill/>
            </p:spPr>
          </p:pic>
          <p:pic>
            <p:nvPicPr>
              <p:cNvPr id="207887" name="Picture 15" descr="C:\Users\takumi\Desktop\新しいフォルダー\MLEM_kousi81-8008-2460.png"/>
              <p:cNvPicPr>
                <a:picLocks noChangeAspect="1" noChangeArrowheads="1"/>
              </p:cNvPicPr>
              <p:nvPr/>
            </p:nvPicPr>
            <p:blipFill>
              <a:blip r:embed="rId10" cstate="print"/>
              <a:srcRect l="21163" t="7218" r="17718" b="11156"/>
              <a:stretch>
                <a:fillRect/>
              </a:stretch>
            </p:blipFill>
            <p:spPr bwMode="auto">
              <a:xfrm>
                <a:off x="3131840" y="4581128"/>
                <a:ext cx="864000" cy="865474"/>
              </a:xfrm>
              <a:prstGeom prst="rect">
                <a:avLst/>
              </a:prstGeom>
              <a:noFill/>
            </p:spPr>
          </p:pic>
          <p:pic>
            <p:nvPicPr>
              <p:cNvPr id="207888" name="Picture 16" descr="C:\Users\takumi\Desktop\新しいフォルダー\MLEM_kousi81-8008-2500.png"/>
              <p:cNvPicPr>
                <a:picLocks noChangeAspect="1" noChangeArrowheads="1"/>
              </p:cNvPicPr>
              <p:nvPr/>
            </p:nvPicPr>
            <p:blipFill>
              <a:blip r:embed="rId11" cstate="print"/>
              <a:srcRect l="21163" t="7218" r="17718" b="11156"/>
              <a:stretch>
                <a:fillRect/>
              </a:stretch>
            </p:blipFill>
            <p:spPr bwMode="auto">
              <a:xfrm>
                <a:off x="1403648" y="4583332"/>
                <a:ext cx="864000" cy="865470"/>
              </a:xfrm>
              <a:prstGeom prst="rect">
                <a:avLst/>
              </a:prstGeom>
              <a:noFill/>
            </p:spPr>
          </p:pic>
        </p:grpSp>
      </p:grpSp>
      <p:sp>
        <p:nvSpPr>
          <p:cNvPr id="103" name="テキスト ボックス 102"/>
          <p:cNvSpPr txBox="1"/>
          <p:nvPr/>
        </p:nvSpPr>
        <p:spPr>
          <a:xfrm>
            <a:off x="1988671" y="5464964"/>
            <a:ext cx="6318702" cy="369332"/>
          </a:xfrm>
          <a:prstGeom prst="rect">
            <a:avLst/>
          </a:prstGeom>
          <a:noFill/>
          <a:ln>
            <a:noFill/>
          </a:ln>
        </p:spPr>
        <p:txBody>
          <a:bodyPr wrap="square" rtlCol="0">
            <a:spAutoFit/>
          </a:bodyPr>
          <a:lstStyle/>
          <a:p>
            <a:r>
              <a:rPr kumimoji="1" lang="ja-JP" altLang="en-US" dirty="0" smtClean="0"/>
              <a:t>開発した計測器で計測したプラズマ断面の発光強度分布</a:t>
            </a:r>
            <a:endParaRPr kumimoji="1" lang="ja-JP" altLang="en-US" dirty="0"/>
          </a:p>
        </p:txBody>
      </p:sp>
      <p:sp>
        <p:nvSpPr>
          <p:cNvPr id="115" name="テキスト ボックス 114"/>
          <p:cNvSpPr txBox="1"/>
          <p:nvPr/>
        </p:nvSpPr>
        <p:spPr>
          <a:xfrm flipH="1">
            <a:off x="3520595" y="3254202"/>
            <a:ext cx="886344" cy="338554"/>
          </a:xfrm>
          <a:prstGeom prst="rect">
            <a:avLst/>
          </a:prstGeom>
          <a:noFill/>
        </p:spPr>
        <p:txBody>
          <a:bodyPr wrap="square" rtlCol="0">
            <a:spAutoFit/>
          </a:bodyPr>
          <a:lstStyle/>
          <a:p>
            <a:r>
              <a:rPr lang="en-US" altLang="ja-JP" sz="1600" dirty="0" smtClean="0"/>
              <a:t>110 </a:t>
            </a:r>
            <a:r>
              <a:rPr lang="en-US" altLang="ja-JP" sz="1200" dirty="0" err="1" smtClean="0"/>
              <a:t>μS</a:t>
            </a:r>
            <a:endParaRPr kumimoji="1" lang="ja-JP" altLang="en-US" sz="1200" dirty="0"/>
          </a:p>
        </p:txBody>
      </p:sp>
      <p:sp>
        <p:nvSpPr>
          <p:cNvPr id="116" name="テキスト ボックス 115"/>
          <p:cNvSpPr txBox="1"/>
          <p:nvPr/>
        </p:nvSpPr>
        <p:spPr>
          <a:xfrm flipH="1">
            <a:off x="3520595" y="4334322"/>
            <a:ext cx="886344" cy="338554"/>
          </a:xfrm>
          <a:prstGeom prst="rect">
            <a:avLst/>
          </a:prstGeom>
          <a:noFill/>
        </p:spPr>
        <p:txBody>
          <a:bodyPr wrap="square" rtlCol="0">
            <a:spAutoFit/>
          </a:bodyPr>
          <a:lstStyle/>
          <a:p>
            <a:r>
              <a:rPr lang="en-US" altLang="ja-JP" sz="1600" dirty="0" smtClean="0"/>
              <a:t>160 </a:t>
            </a:r>
            <a:r>
              <a:rPr lang="en-US" altLang="ja-JP" sz="1200" dirty="0" err="1" smtClean="0"/>
              <a:t>μS</a:t>
            </a:r>
            <a:endParaRPr kumimoji="1" lang="ja-JP" altLang="en-US" sz="1200" dirty="0"/>
          </a:p>
        </p:txBody>
      </p:sp>
      <p:sp>
        <p:nvSpPr>
          <p:cNvPr id="117" name="テキスト ボックス 116"/>
          <p:cNvSpPr txBox="1"/>
          <p:nvPr/>
        </p:nvSpPr>
        <p:spPr>
          <a:xfrm flipH="1">
            <a:off x="1648387" y="4334322"/>
            <a:ext cx="886344" cy="338554"/>
          </a:xfrm>
          <a:prstGeom prst="rect">
            <a:avLst/>
          </a:prstGeom>
          <a:noFill/>
        </p:spPr>
        <p:txBody>
          <a:bodyPr wrap="square" rtlCol="0">
            <a:spAutoFit/>
          </a:bodyPr>
          <a:lstStyle/>
          <a:p>
            <a:r>
              <a:rPr lang="en-US" altLang="ja-JP" sz="1600" dirty="0" smtClean="0"/>
              <a:t>200 </a:t>
            </a:r>
            <a:r>
              <a:rPr lang="en-US" altLang="ja-JP" sz="1200" dirty="0" err="1" smtClean="0"/>
              <a:t>μS</a:t>
            </a:r>
            <a:endParaRPr kumimoji="1" lang="ja-JP" altLang="en-US" sz="1200" dirty="0"/>
          </a:p>
        </p:txBody>
      </p:sp>
      <p:sp>
        <p:nvSpPr>
          <p:cNvPr id="118" name="テキスト ボックス 117"/>
          <p:cNvSpPr txBox="1"/>
          <p:nvPr/>
        </p:nvSpPr>
        <p:spPr>
          <a:xfrm flipH="1">
            <a:off x="5343044" y="4334322"/>
            <a:ext cx="886344" cy="338554"/>
          </a:xfrm>
          <a:prstGeom prst="rect">
            <a:avLst/>
          </a:prstGeom>
          <a:noFill/>
        </p:spPr>
        <p:txBody>
          <a:bodyPr wrap="square" rtlCol="0">
            <a:spAutoFit/>
          </a:bodyPr>
          <a:lstStyle/>
          <a:p>
            <a:r>
              <a:rPr lang="en-US" altLang="ja-JP" sz="1600" dirty="0" smtClean="0"/>
              <a:t>150 </a:t>
            </a:r>
            <a:r>
              <a:rPr lang="en-US" altLang="ja-JP" sz="1200" dirty="0" err="1" smtClean="0"/>
              <a:t>μS</a:t>
            </a:r>
            <a:endParaRPr kumimoji="1" lang="ja-JP" altLang="en-US" sz="1200" dirty="0"/>
          </a:p>
        </p:txBody>
      </p:sp>
      <p:sp>
        <p:nvSpPr>
          <p:cNvPr id="119" name="テキスト ボックス 118"/>
          <p:cNvSpPr txBox="1"/>
          <p:nvPr/>
        </p:nvSpPr>
        <p:spPr>
          <a:xfrm flipH="1">
            <a:off x="5343044" y="3254202"/>
            <a:ext cx="886344" cy="338554"/>
          </a:xfrm>
          <a:prstGeom prst="rect">
            <a:avLst/>
          </a:prstGeom>
          <a:noFill/>
        </p:spPr>
        <p:txBody>
          <a:bodyPr wrap="square" rtlCol="0">
            <a:spAutoFit/>
          </a:bodyPr>
          <a:lstStyle/>
          <a:p>
            <a:r>
              <a:rPr lang="en-US" altLang="ja-JP" sz="1600" dirty="0" smtClean="0"/>
              <a:t>120 </a:t>
            </a:r>
            <a:r>
              <a:rPr lang="en-US" altLang="ja-JP" sz="1200" dirty="0" err="1" smtClean="0"/>
              <a:t>μS</a:t>
            </a:r>
            <a:endParaRPr kumimoji="1" lang="ja-JP" altLang="en-US" sz="1200" dirty="0"/>
          </a:p>
        </p:txBody>
      </p:sp>
      <p:sp>
        <p:nvSpPr>
          <p:cNvPr id="120" name="テキスト ボックス 119"/>
          <p:cNvSpPr txBox="1"/>
          <p:nvPr/>
        </p:nvSpPr>
        <p:spPr>
          <a:xfrm flipH="1">
            <a:off x="7215252" y="3254202"/>
            <a:ext cx="886344" cy="338554"/>
          </a:xfrm>
          <a:prstGeom prst="rect">
            <a:avLst/>
          </a:prstGeom>
          <a:noFill/>
        </p:spPr>
        <p:txBody>
          <a:bodyPr wrap="square" rtlCol="0">
            <a:spAutoFit/>
          </a:bodyPr>
          <a:lstStyle/>
          <a:p>
            <a:r>
              <a:rPr lang="en-US" altLang="ja-JP" sz="1600" dirty="0" smtClean="0"/>
              <a:t>130 </a:t>
            </a:r>
            <a:r>
              <a:rPr lang="en-US" altLang="ja-JP" sz="1200" dirty="0" err="1" smtClean="0"/>
              <a:t>μS</a:t>
            </a:r>
            <a:endParaRPr kumimoji="1" lang="ja-JP" altLang="en-US" sz="1200" dirty="0"/>
          </a:p>
        </p:txBody>
      </p:sp>
      <p:sp>
        <p:nvSpPr>
          <p:cNvPr id="121" name="テキスト ボックス 120"/>
          <p:cNvSpPr txBox="1"/>
          <p:nvPr/>
        </p:nvSpPr>
        <p:spPr>
          <a:xfrm flipH="1">
            <a:off x="7215252" y="4334322"/>
            <a:ext cx="886344" cy="338554"/>
          </a:xfrm>
          <a:prstGeom prst="rect">
            <a:avLst/>
          </a:prstGeom>
          <a:noFill/>
        </p:spPr>
        <p:txBody>
          <a:bodyPr wrap="square" rtlCol="0">
            <a:spAutoFit/>
          </a:bodyPr>
          <a:lstStyle/>
          <a:p>
            <a:r>
              <a:rPr lang="en-US" altLang="ja-JP" sz="1600" dirty="0" smtClean="0"/>
              <a:t>140 </a:t>
            </a:r>
            <a:r>
              <a:rPr lang="en-US" altLang="ja-JP" sz="1200" dirty="0" err="1" smtClean="0"/>
              <a:t>μS</a:t>
            </a:r>
            <a:endParaRPr kumimoji="1" lang="ja-JP" altLang="en-US" sz="1200" dirty="0"/>
          </a:p>
        </p:txBody>
      </p:sp>
      <p:sp>
        <p:nvSpPr>
          <p:cNvPr id="55" name="テキスト ボックス 54"/>
          <p:cNvSpPr txBox="1"/>
          <p:nvPr/>
        </p:nvSpPr>
        <p:spPr>
          <a:xfrm>
            <a:off x="8409384" y="5464965"/>
            <a:ext cx="720080" cy="307777"/>
          </a:xfrm>
          <a:prstGeom prst="rect">
            <a:avLst/>
          </a:prstGeom>
          <a:noFill/>
        </p:spPr>
        <p:txBody>
          <a:bodyPr wrap="square" rtlCol="0">
            <a:spAutoFit/>
          </a:bodyPr>
          <a:lstStyle/>
          <a:p>
            <a:r>
              <a:rPr lang="en-US" altLang="ja-JP" sz="1400" dirty="0" smtClean="0"/>
              <a:t>#8008</a:t>
            </a:r>
            <a:r>
              <a:rPr kumimoji="1" lang="en-US" altLang="ja-JP" sz="1400" dirty="0" smtClean="0"/>
              <a:t> </a:t>
            </a:r>
            <a:endParaRPr kumimoji="1" lang="ja-JP" altLang="en-US" sz="1400" dirty="0"/>
          </a:p>
        </p:txBody>
      </p:sp>
      <p:sp>
        <p:nvSpPr>
          <p:cNvPr id="57" name="正方形/長方形 56"/>
          <p:cNvSpPr/>
          <p:nvPr/>
        </p:nvSpPr>
        <p:spPr>
          <a:xfrm>
            <a:off x="344488" y="5877272"/>
            <a:ext cx="9217024" cy="847809"/>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416496" y="5919643"/>
            <a:ext cx="9250547" cy="1017423"/>
          </a:xfrm>
          <a:prstGeom prst="rect">
            <a:avLst/>
          </a:prstGeom>
          <a:noFill/>
          <a:ln w="38100">
            <a:noFill/>
          </a:ln>
        </p:spPr>
        <p:txBody>
          <a:bodyPr wrap="square" rtlCol="0">
            <a:spAutoFit/>
          </a:bodyPr>
          <a:lstStyle/>
          <a:p>
            <a:pPr marL="457200" indent="-457200">
              <a:buClr>
                <a:srgbClr val="883A3A"/>
              </a:buClr>
              <a:buFont typeface="Wingdings" pitchFamily="2" charset="2"/>
              <a:buChar char="l"/>
            </a:pPr>
            <a:r>
              <a:rPr lang="ja-JP" altLang="en-US" sz="2200" dirty="0" smtClean="0"/>
              <a:t>プラズマ断面の発光強度分布計測に成功</a:t>
            </a:r>
            <a:endParaRPr lang="en-US" altLang="ja-JP" sz="2200" dirty="0" smtClean="0"/>
          </a:p>
          <a:p>
            <a:pPr marL="457200" indent="-457200">
              <a:buClr>
                <a:srgbClr val="883A3A"/>
              </a:buClr>
              <a:buFont typeface="Wingdings" pitchFamily="2" charset="2"/>
              <a:buChar char="l"/>
            </a:pPr>
            <a:r>
              <a:rPr lang="ja-JP" altLang="en-US" sz="2200" dirty="0" smtClean="0"/>
              <a:t>プラズマの中心部の発光強度が強く、端に行くほど小さくなっている。</a:t>
            </a:r>
            <a:endParaRPr lang="en-US" altLang="ja-JP" sz="2200" dirty="0" smtClean="0"/>
          </a:p>
          <a:p>
            <a:pPr marL="457200" indent="-457200">
              <a:buClr>
                <a:srgbClr val="883A3A"/>
              </a:buClr>
              <a:buFont typeface="Wingdings" pitchFamily="2" charset="2"/>
              <a:buChar char="l"/>
            </a:pPr>
            <a:endParaRPr kumimoji="1" lang="en-US" altLang="ja-JP" sz="2200" dirty="0" smtClean="0"/>
          </a:p>
        </p:txBody>
      </p:sp>
      <p:sp>
        <p:nvSpPr>
          <p:cNvPr id="62" name="曲折矢印 61"/>
          <p:cNvSpPr/>
          <p:nvPr/>
        </p:nvSpPr>
        <p:spPr>
          <a:xfrm rot="10800000" flipH="1">
            <a:off x="488504" y="3068960"/>
            <a:ext cx="828092" cy="576064"/>
          </a:xfrm>
          <a:prstGeom prst="bentArrow">
            <a:avLst>
              <a:gd name="adj1" fmla="val 22398"/>
              <a:gd name="adj2" fmla="val 23450"/>
              <a:gd name="adj3" fmla="val 25000"/>
              <a:gd name="adj4" fmla="val 4375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テキスト ボックス 204"/>
          <p:cNvSpPr txBox="1">
            <a:spLocks noChangeArrowheads="1"/>
          </p:cNvSpPr>
          <p:nvPr/>
        </p:nvSpPr>
        <p:spPr bwMode="auto">
          <a:xfrm>
            <a:off x="272480" y="3645024"/>
            <a:ext cx="1296144" cy="369332"/>
          </a:xfrm>
          <a:prstGeom prst="rect">
            <a:avLst/>
          </a:prstGeom>
          <a:noFill/>
          <a:ln w="9525">
            <a:noFill/>
            <a:miter lim="800000"/>
            <a:headEnd/>
            <a:tailEnd/>
          </a:ln>
        </p:spPr>
        <p:txBody>
          <a:bodyPr wrap="square">
            <a:spAutoFit/>
          </a:bodyPr>
          <a:lstStyle/>
          <a:p>
            <a:r>
              <a:rPr lang="ja-JP" altLang="en-US" dirty="0" smtClean="0"/>
              <a:t>出力結果</a:t>
            </a:r>
            <a:endParaRPr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6506" y="116632"/>
            <a:ext cx="8670168" cy="990600"/>
          </a:xfrm>
        </p:spPr>
        <p:txBody>
          <a:bodyPr/>
          <a:lstStyle/>
          <a:p>
            <a:pPr algn="ctr"/>
            <a:r>
              <a:rPr lang="ja-JP" altLang="en-US" dirty="0" smtClean="0"/>
              <a:t>発表</a:t>
            </a:r>
            <a:r>
              <a:rPr kumimoji="1" lang="ja-JP" altLang="en-US" dirty="0" smtClean="0"/>
              <a:t>内容</a:t>
            </a:r>
            <a:endParaRPr kumimoji="1" lang="ja-JP" altLang="en-US" dirty="0"/>
          </a:p>
        </p:txBody>
      </p:sp>
      <p:sp>
        <p:nvSpPr>
          <p:cNvPr id="3" name="コンテンツ プレースホルダ 2"/>
          <p:cNvSpPr>
            <a:spLocks noGrp="1"/>
          </p:cNvSpPr>
          <p:nvPr>
            <p:ph idx="1"/>
          </p:nvPr>
        </p:nvSpPr>
        <p:spPr>
          <a:xfrm>
            <a:off x="1208584" y="1196752"/>
            <a:ext cx="7254806" cy="4876800"/>
          </a:xfrm>
        </p:spPr>
        <p:txBody>
          <a:bodyPr>
            <a:noAutofit/>
          </a:bodyPr>
          <a:lstStyle/>
          <a:p>
            <a:pPr marL="457200" indent="-457200">
              <a:buFont typeface="+mj-lt"/>
              <a:buAutoNum type="arabicPeriod"/>
            </a:pPr>
            <a:r>
              <a:rPr kumimoji="1" lang="ja-JP" altLang="en-US" sz="2800" dirty="0" smtClean="0">
                <a:solidFill>
                  <a:srgbClr val="C00000"/>
                </a:solidFill>
              </a:rPr>
              <a:t> </a:t>
            </a:r>
            <a:r>
              <a:rPr kumimoji="1" lang="ja-JP" altLang="en-US" sz="2800" dirty="0" smtClean="0"/>
              <a:t>研究背景・</a:t>
            </a:r>
            <a:r>
              <a:rPr lang="ja-JP" altLang="en-US" sz="2800" dirty="0" smtClean="0"/>
              <a:t>目的</a:t>
            </a:r>
            <a:endParaRPr lang="en-US" altLang="ja-JP" sz="2800" dirty="0" smtClean="0"/>
          </a:p>
          <a:p>
            <a:pPr marL="457200" indent="-457200">
              <a:buFont typeface="+mj-lt"/>
              <a:buAutoNum type="arabicPeriod"/>
            </a:pPr>
            <a:endParaRPr lang="en-US" altLang="ja-JP" sz="1600" dirty="0" smtClean="0"/>
          </a:p>
          <a:p>
            <a:pPr marL="457200" indent="-457200">
              <a:buFont typeface="+mj-lt"/>
              <a:buAutoNum type="arabicPeriod"/>
            </a:pPr>
            <a:r>
              <a:rPr kumimoji="1" lang="ja-JP" altLang="en-US" sz="2800" dirty="0" smtClean="0"/>
              <a:t> 開発した計測システムの構成</a:t>
            </a:r>
            <a:endParaRPr lang="en-US" altLang="ja-JP" sz="2800" dirty="0" smtClean="0"/>
          </a:p>
          <a:p>
            <a:pPr marL="457200" indent="-457200">
              <a:buNone/>
            </a:pPr>
            <a:r>
              <a:rPr lang="en-US" altLang="ja-JP" sz="2800" dirty="0" smtClean="0">
                <a:solidFill>
                  <a:srgbClr val="883A3A"/>
                </a:solidFill>
              </a:rPr>
              <a:t>  </a:t>
            </a:r>
            <a:r>
              <a:rPr lang="en-US" altLang="ja-JP" sz="2400" dirty="0" smtClean="0">
                <a:solidFill>
                  <a:srgbClr val="883A3A"/>
                </a:solidFill>
              </a:rPr>
              <a:t>2.1</a:t>
            </a:r>
            <a:r>
              <a:rPr lang="en-US" altLang="ja-JP" sz="2400" dirty="0" smtClean="0"/>
              <a:t>  </a:t>
            </a:r>
            <a:r>
              <a:rPr lang="ja-JP" altLang="en-US" sz="2400" dirty="0" smtClean="0"/>
              <a:t>採光方法</a:t>
            </a:r>
            <a:endParaRPr lang="en-US" altLang="ja-JP" sz="2400" dirty="0" smtClean="0"/>
          </a:p>
          <a:p>
            <a:pPr marL="457200" indent="-457200">
              <a:buNone/>
            </a:pPr>
            <a:r>
              <a:rPr lang="en-US" altLang="ja-JP" sz="2400" dirty="0" smtClean="0">
                <a:solidFill>
                  <a:srgbClr val="883A3A"/>
                </a:solidFill>
              </a:rPr>
              <a:t>   2.2</a:t>
            </a:r>
            <a:r>
              <a:rPr lang="en-US" altLang="ja-JP" sz="2400" dirty="0" smtClean="0"/>
              <a:t>  </a:t>
            </a:r>
            <a:r>
              <a:rPr lang="ja-JP" altLang="en-US" sz="2400" dirty="0" smtClean="0"/>
              <a:t>光学系</a:t>
            </a:r>
            <a:endParaRPr lang="en-US" altLang="ja-JP" sz="2400" dirty="0" smtClean="0"/>
          </a:p>
          <a:p>
            <a:pPr marL="457200" indent="-457200">
              <a:buFont typeface="+mj-lt"/>
              <a:buAutoNum type="arabicPeriod"/>
            </a:pPr>
            <a:endParaRPr lang="en-US" altLang="ja-JP" sz="1600" dirty="0" smtClean="0"/>
          </a:p>
          <a:p>
            <a:pPr marL="514350" indent="-514350">
              <a:buFont typeface="+mj-lt"/>
              <a:buAutoNum type="arabicPeriod" startAt="3"/>
            </a:pPr>
            <a:r>
              <a:rPr lang="ja-JP" altLang="en-US" sz="2800" dirty="0" smtClean="0"/>
              <a:t>開発した計測システムを用いた計測</a:t>
            </a:r>
            <a:endParaRPr lang="en-US" altLang="ja-JP" sz="2800" dirty="0" smtClean="0">
              <a:solidFill>
                <a:srgbClr val="C00000"/>
              </a:solidFill>
            </a:endParaRPr>
          </a:p>
          <a:p>
            <a:pPr marL="514350" indent="-514350">
              <a:buNone/>
            </a:pPr>
            <a:r>
              <a:rPr lang="en-US" altLang="ja-JP" sz="2800" dirty="0" smtClean="0">
                <a:solidFill>
                  <a:srgbClr val="C00000"/>
                </a:solidFill>
              </a:rPr>
              <a:t>  </a:t>
            </a:r>
            <a:r>
              <a:rPr lang="en-US" altLang="ja-JP" sz="2400" dirty="0" smtClean="0">
                <a:solidFill>
                  <a:srgbClr val="883A3A"/>
                </a:solidFill>
              </a:rPr>
              <a:t>3.1</a:t>
            </a:r>
            <a:r>
              <a:rPr lang="ja-JP" altLang="en-US" sz="2400" dirty="0" smtClean="0">
                <a:solidFill>
                  <a:srgbClr val="883A3A"/>
                </a:solidFill>
              </a:rPr>
              <a:t>　</a:t>
            </a:r>
            <a:r>
              <a:rPr lang="ja-JP" altLang="en-US" sz="2400" dirty="0" smtClean="0"/>
              <a:t>高熱流パルスプラズマの計測</a:t>
            </a:r>
            <a:endParaRPr lang="en-US" altLang="ja-JP" sz="2400" dirty="0" smtClean="0"/>
          </a:p>
          <a:p>
            <a:pPr marL="514350" indent="-514350">
              <a:buNone/>
            </a:pPr>
            <a:r>
              <a:rPr lang="en-US" altLang="ja-JP" sz="2400" dirty="0" smtClean="0">
                <a:solidFill>
                  <a:srgbClr val="883A3A"/>
                </a:solidFill>
              </a:rPr>
              <a:t>   3.2</a:t>
            </a:r>
            <a:r>
              <a:rPr lang="ja-JP" altLang="en-US" sz="2400" dirty="0" smtClean="0">
                <a:solidFill>
                  <a:srgbClr val="883A3A"/>
                </a:solidFill>
              </a:rPr>
              <a:t>　</a:t>
            </a:r>
            <a:r>
              <a:rPr lang="ja-JP" altLang="en-US" sz="2400" dirty="0" smtClean="0"/>
              <a:t>高熱流パルスプラズマのトモグラフィ計測</a:t>
            </a:r>
            <a:endParaRPr lang="en-US" altLang="ja-JP" sz="2400" dirty="0" smtClean="0"/>
          </a:p>
          <a:p>
            <a:pPr marL="514350" indent="-514350">
              <a:buFont typeface="+mj-lt"/>
              <a:buAutoNum type="arabicPeriod" startAt="3"/>
            </a:pPr>
            <a:endParaRPr lang="en-US" altLang="ja-JP" sz="1600" dirty="0" smtClean="0"/>
          </a:p>
          <a:p>
            <a:pPr marL="514350" indent="-514350">
              <a:buFont typeface="+mj-lt"/>
              <a:buAutoNum type="arabicPeriod" startAt="4"/>
            </a:pPr>
            <a:r>
              <a:rPr lang="ja-JP" altLang="en-US" sz="2800" dirty="0" smtClean="0"/>
              <a:t> </a:t>
            </a:r>
            <a:r>
              <a:rPr lang="ja-JP" altLang="en-US" sz="2800" dirty="0" smtClean="0">
                <a:solidFill>
                  <a:srgbClr val="C00000"/>
                </a:solidFill>
              </a:rPr>
              <a:t>まとめ・今後の課題</a:t>
            </a:r>
            <a:endParaRPr lang="en-US" altLang="ja-JP" sz="2800" dirty="0" smtClean="0">
              <a:solidFill>
                <a:srgbClr val="C00000"/>
              </a:solidFill>
            </a:endParaRPr>
          </a:p>
          <a:p>
            <a:pPr marL="457200" indent="-457200">
              <a:buNone/>
            </a:pPr>
            <a:r>
              <a:rPr lang="ja-JP" altLang="en-US" sz="2800" dirty="0" smtClean="0"/>
              <a:t>　</a:t>
            </a:r>
            <a:endParaRPr kumimoji="1" lang="en-US" altLang="ja-JP" sz="2800" dirty="0" smtClean="0"/>
          </a:p>
          <a:p>
            <a:endParaRPr kumimoji="1" lang="ja-JP" altLang="en-US" sz="2800" dirty="0"/>
          </a:p>
        </p:txBody>
      </p:sp>
      <p:sp>
        <p:nvSpPr>
          <p:cNvPr id="5" name="正方形/長方形 4"/>
          <p:cNvSpPr/>
          <p:nvPr/>
        </p:nvSpPr>
        <p:spPr>
          <a:xfrm>
            <a:off x="2" y="0"/>
            <a:ext cx="818541" cy="685800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7C8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1143000"/>
          </a:xfrm>
        </p:spPr>
        <p:txBody>
          <a:bodyPr/>
          <a:lstStyle/>
          <a:p>
            <a:r>
              <a:rPr kumimoji="1" lang="ja-JP" altLang="en-US" dirty="0" smtClean="0"/>
              <a:t>まとめ</a:t>
            </a:r>
            <a:endParaRPr kumimoji="1" lang="ja-JP" altLang="en-US" dirty="0"/>
          </a:p>
        </p:txBody>
      </p:sp>
      <p:sp>
        <p:nvSpPr>
          <p:cNvPr id="28" name="コンテンツ プレースホルダ 27"/>
          <p:cNvSpPr>
            <a:spLocks noGrp="1"/>
          </p:cNvSpPr>
          <p:nvPr>
            <p:ph idx="1"/>
          </p:nvPr>
        </p:nvSpPr>
        <p:spPr>
          <a:xfrm>
            <a:off x="344488" y="1772816"/>
            <a:ext cx="6617940" cy="4525963"/>
          </a:xfrm>
        </p:spPr>
        <p:txBody>
          <a:bodyPr/>
          <a:lstStyle/>
          <a:p>
            <a:pPr>
              <a:buFont typeface="Wingdings" pitchFamily="2" charset="2"/>
              <a:buChar char="l"/>
            </a:pPr>
            <a:r>
              <a:rPr lang="ja-JP" altLang="en-US" sz="2000" dirty="0" smtClean="0">
                <a:latin typeface="ＭＳ Ｐゴシック" pitchFamily="50" charset="-128"/>
                <a:ea typeface="ＭＳ Ｐゴシック" pitchFamily="50" charset="-128"/>
              </a:rPr>
              <a:t>光ファイバー</a:t>
            </a:r>
            <a:r>
              <a:rPr lang="en-US" altLang="ja-JP" sz="2000" b="1" dirty="0" smtClean="0">
                <a:latin typeface="+mj-lt"/>
                <a:ea typeface="ＭＳ Ｐゴシック" pitchFamily="50" charset="-128"/>
              </a:rPr>
              <a:t>8</a:t>
            </a:r>
            <a:r>
              <a:rPr lang="ja-JP" altLang="en-US" sz="2000" dirty="0" smtClean="0">
                <a:latin typeface="+mj-lt"/>
                <a:ea typeface="ＭＳ Ｐゴシック" pitchFamily="50" charset="-128"/>
              </a:rPr>
              <a:t>本より採光した光を、分光器を用いて波長分解し、構築した光学系により</a:t>
            </a:r>
            <a:r>
              <a:rPr lang="en-US" altLang="ja-JP" sz="2000" dirty="0" smtClean="0">
                <a:latin typeface="+mj-lt"/>
                <a:ea typeface="ＭＳ Ｐゴシック" pitchFamily="50" charset="-128"/>
              </a:rPr>
              <a:t>MAPMT</a:t>
            </a:r>
            <a:r>
              <a:rPr lang="ja-JP" altLang="en-US" sz="2000" dirty="0" smtClean="0">
                <a:latin typeface="+mj-lt"/>
                <a:ea typeface="ＭＳ Ｐゴシック" pitchFamily="50" charset="-128"/>
              </a:rPr>
              <a:t>の</a:t>
            </a:r>
            <a:r>
              <a:rPr lang="en-US" altLang="ja-JP" sz="2000" b="1" dirty="0" smtClean="0">
                <a:latin typeface="+mj-lt"/>
                <a:ea typeface="ＭＳ Ｐゴシック" pitchFamily="50" charset="-128"/>
              </a:rPr>
              <a:t>1</a:t>
            </a:r>
            <a:r>
              <a:rPr lang="ja-JP" altLang="en-US" sz="2000" b="1" dirty="0" smtClean="0">
                <a:latin typeface="+mj-lt"/>
                <a:ea typeface="ＭＳ Ｐゴシック" pitchFamily="50" charset="-128"/>
              </a:rPr>
              <a:t>～</a:t>
            </a:r>
            <a:r>
              <a:rPr lang="en-US" altLang="ja-JP" sz="2000" b="1" dirty="0" smtClean="0">
                <a:latin typeface="+mj-lt"/>
                <a:ea typeface="ＭＳ Ｐゴシック" pitchFamily="50" charset="-128"/>
              </a:rPr>
              <a:t>8ch</a:t>
            </a:r>
            <a:r>
              <a:rPr lang="ja-JP" altLang="en-US" sz="2000" dirty="0" err="1" smtClean="0">
                <a:latin typeface="ＭＳ Ｐゴシック" pitchFamily="50" charset="-128"/>
                <a:ea typeface="ＭＳ Ｐゴシック" pitchFamily="50" charset="-128"/>
              </a:rPr>
              <a:t>に入</a:t>
            </a:r>
            <a:r>
              <a:rPr lang="ja-JP" altLang="en-US" sz="2000" dirty="0" smtClean="0">
                <a:latin typeface="ＭＳ Ｐゴシック" pitchFamily="50" charset="-128"/>
                <a:ea typeface="ＭＳ Ｐゴシック" pitchFamily="50" charset="-128"/>
              </a:rPr>
              <a:t>射させることに成功した。</a:t>
            </a:r>
            <a:endParaRPr lang="en-US" altLang="ja-JP" sz="2000" dirty="0" smtClean="0">
              <a:latin typeface="ＭＳ Ｐゴシック" pitchFamily="50" charset="-128"/>
              <a:ea typeface="ＭＳ Ｐゴシック" pitchFamily="50" charset="-128"/>
            </a:endParaRPr>
          </a:p>
          <a:p>
            <a:pPr>
              <a:lnSpc>
                <a:spcPct val="150000"/>
              </a:lnSpc>
            </a:pPr>
            <a:r>
              <a:rPr lang="ja-JP" altLang="en-US" sz="2000" dirty="0" smtClean="0"/>
              <a:t>計測対象の光を</a:t>
            </a:r>
            <a:r>
              <a:rPr lang="ja-JP" altLang="ja-JP" sz="2000" dirty="0" smtClean="0"/>
              <a:t>分光器</a:t>
            </a:r>
            <a:r>
              <a:rPr lang="en-US" altLang="ja-JP" sz="2000" b="1" dirty="0" smtClean="0"/>
              <a:t>1</a:t>
            </a:r>
            <a:r>
              <a:rPr lang="ja-JP" altLang="ja-JP" sz="2000" dirty="0" smtClean="0"/>
              <a:t>台で</a:t>
            </a:r>
            <a:r>
              <a:rPr lang="ja-JP" altLang="en-US" sz="2000" dirty="0" smtClean="0"/>
              <a:t>分光し、</a:t>
            </a:r>
            <a:r>
              <a:rPr lang="en-US" altLang="ja-JP" sz="2000" b="1" dirty="0" smtClean="0"/>
              <a:t>8</a:t>
            </a:r>
            <a:r>
              <a:rPr lang="ja-JP" altLang="en-US" sz="2000" dirty="0" smtClean="0"/>
              <a:t>視線より同時計測が可能。</a:t>
            </a:r>
            <a:endParaRPr lang="en-US" altLang="ja-JP" sz="2000" dirty="0" smtClean="0"/>
          </a:p>
          <a:p>
            <a:pPr>
              <a:buNone/>
            </a:pPr>
            <a:endParaRPr lang="en-US" altLang="ja-JP" sz="2000" dirty="0" smtClean="0">
              <a:latin typeface="ＭＳ Ｐゴシック" pitchFamily="50" charset="-128"/>
              <a:ea typeface="ＭＳ Ｐゴシック" pitchFamily="50" charset="-128"/>
            </a:endParaRPr>
          </a:p>
          <a:p>
            <a:pPr>
              <a:buFont typeface="Wingdings" pitchFamily="2" charset="2"/>
              <a:buChar char="l"/>
            </a:pPr>
            <a:r>
              <a:rPr lang="en-US" altLang="ja-JP" sz="2000" b="1" dirty="0" smtClean="0">
                <a:latin typeface="+mj-lt"/>
                <a:ea typeface="ＭＳ Ｐゴシック" pitchFamily="50" charset="-128"/>
              </a:rPr>
              <a:t>8</a:t>
            </a:r>
            <a:r>
              <a:rPr lang="ja-JP" altLang="en-US" sz="2000" dirty="0" smtClean="0">
                <a:latin typeface="ＭＳ Ｐゴシック" pitchFamily="50" charset="-128"/>
                <a:ea typeface="ＭＳ Ｐゴシック" pitchFamily="50" charset="-128"/>
              </a:rPr>
              <a:t>視線より同時に高熱流パルスプラズマの計測を行った。</a:t>
            </a:r>
            <a:endParaRPr lang="en-US" altLang="ja-JP" sz="2000" dirty="0" smtClean="0">
              <a:latin typeface="ＭＳ Ｐゴシック" pitchFamily="50" charset="-128"/>
              <a:ea typeface="ＭＳ Ｐゴシック" pitchFamily="50" charset="-128"/>
            </a:endParaRPr>
          </a:p>
          <a:p>
            <a:pPr>
              <a:buNone/>
            </a:pPr>
            <a:endParaRPr lang="en-US" altLang="ja-JP" sz="2000" dirty="0" smtClean="0">
              <a:latin typeface="ＭＳ Ｐゴシック" pitchFamily="50" charset="-128"/>
              <a:ea typeface="ＭＳ Ｐゴシック" pitchFamily="50" charset="-128"/>
            </a:endParaRPr>
          </a:p>
          <a:p>
            <a:pPr>
              <a:buFont typeface="Wingdings" pitchFamily="2" charset="2"/>
              <a:buChar char="l"/>
            </a:pPr>
            <a:r>
              <a:rPr lang="ja-JP" altLang="en-US" sz="2000" dirty="0" smtClean="0">
                <a:latin typeface="ＭＳ Ｐゴシック" pitchFamily="50" charset="-128"/>
                <a:ea typeface="ＭＳ Ｐゴシック" pitchFamily="50" charset="-128"/>
              </a:rPr>
              <a:t>高熱流パルスプラズマのトモグラフィ計測を行った。</a:t>
            </a:r>
            <a:endParaRPr lang="en-US" altLang="ja-JP" sz="2000" dirty="0" smtClean="0">
              <a:latin typeface="ＭＳ Ｐゴシック" pitchFamily="50" charset="-128"/>
              <a:ea typeface="ＭＳ Ｐゴシック" pitchFamily="50" charset="-128"/>
            </a:endParaRPr>
          </a:p>
          <a:p>
            <a:pPr>
              <a:buFont typeface="Wingdings" pitchFamily="2" charset="2"/>
              <a:buChar char="l"/>
            </a:pPr>
            <a:endParaRPr lang="en-US" altLang="ja-JP" sz="2000" dirty="0" smtClean="0">
              <a:latin typeface="ＭＳ Ｐゴシック" pitchFamily="50" charset="-128"/>
              <a:ea typeface="ＭＳ Ｐゴシック" pitchFamily="50" charset="-128"/>
            </a:endParaRPr>
          </a:p>
          <a:p>
            <a:pPr>
              <a:buFont typeface="Wingdings" pitchFamily="2" charset="2"/>
              <a:buChar char="l"/>
            </a:pPr>
            <a:r>
              <a:rPr lang="en-US" altLang="ja-JP" sz="2000" b="1" dirty="0" smtClean="0">
                <a:ea typeface="ＭＳ Ｐゴシック" pitchFamily="50" charset="-128"/>
              </a:rPr>
              <a:t>Al</a:t>
            </a:r>
            <a:r>
              <a:rPr lang="en-US" altLang="ja-JP" sz="2000" dirty="0" smtClean="0">
                <a:latin typeface="ＭＳ Ｐゴシック" pitchFamily="50" charset="-128"/>
                <a:ea typeface="ＭＳ Ｐゴシック" pitchFamily="50" charset="-128"/>
              </a:rPr>
              <a:t> </a:t>
            </a:r>
            <a:r>
              <a:rPr lang="ja-JP" altLang="en-US" sz="2000" dirty="0" smtClean="0">
                <a:latin typeface="ＭＳ Ｐゴシック" pitchFamily="50" charset="-128"/>
                <a:ea typeface="ＭＳ Ｐゴシック" pitchFamily="50" charset="-128"/>
              </a:rPr>
              <a:t>蒸気層の発光強度分布の計測や蒸気速度の算出</a:t>
            </a:r>
            <a:endParaRPr lang="en-US" altLang="ja-JP" sz="2000" dirty="0" smtClean="0">
              <a:latin typeface="ＭＳ Ｐゴシック" pitchFamily="50" charset="-128"/>
              <a:ea typeface="ＭＳ Ｐゴシック" pitchFamily="50" charset="-128"/>
            </a:endParaRPr>
          </a:p>
          <a:p>
            <a:pPr>
              <a:buFont typeface="Wingdings" pitchFamily="2" charset="2"/>
              <a:buChar char="l"/>
            </a:pPr>
            <a:endParaRPr lang="en-US" altLang="ja-JP" sz="2000" dirty="0" smtClean="0">
              <a:latin typeface="ＭＳ Ｐゴシック" pitchFamily="50" charset="-128"/>
              <a:ea typeface="ＭＳ Ｐゴシック" pitchFamily="50" charset="-128"/>
            </a:endParaRPr>
          </a:p>
          <a:p>
            <a:pPr>
              <a:buNone/>
            </a:pPr>
            <a:endParaRPr lang="en-US" altLang="ja-JP" sz="2000" dirty="0" smtClean="0">
              <a:latin typeface="ＭＳ Ｐゴシック" pitchFamily="50" charset="-128"/>
              <a:ea typeface="ＭＳ Ｐゴシック" pitchFamily="50" charset="-128"/>
            </a:endParaRPr>
          </a:p>
          <a:p>
            <a:pPr>
              <a:buNone/>
            </a:pPr>
            <a:endParaRPr lang="en-US" altLang="ja-JP" sz="2000" dirty="0" smtClean="0">
              <a:latin typeface="ＭＳ Ｐゴシック" pitchFamily="50" charset="-128"/>
              <a:ea typeface="ＭＳ Ｐゴシック" pitchFamily="50" charset="-128"/>
            </a:endParaRPr>
          </a:p>
          <a:p>
            <a:endParaRPr kumimoji="1" lang="ja-JP" altLang="en-US" sz="2000" dirty="0"/>
          </a:p>
        </p:txBody>
      </p:sp>
      <p:sp>
        <p:nvSpPr>
          <p:cNvPr id="29" name="右矢印 28"/>
          <p:cNvSpPr/>
          <p:nvPr/>
        </p:nvSpPr>
        <p:spPr>
          <a:xfrm>
            <a:off x="416496" y="2924944"/>
            <a:ext cx="312035" cy="28803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350491" y="1124747"/>
            <a:ext cx="1248139" cy="523220"/>
          </a:xfrm>
          <a:prstGeom prst="rect">
            <a:avLst/>
          </a:prstGeom>
          <a:noFill/>
        </p:spPr>
        <p:txBody>
          <a:bodyPr wrap="square" rtlCol="0">
            <a:spAutoFit/>
          </a:bodyPr>
          <a:lstStyle/>
          <a:p>
            <a:r>
              <a:rPr kumimoji="1" lang="ja-JP" altLang="en-US" sz="2800" u="sng" dirty="0" smtClean="0"/>
              <a:t>まとめ</a:t>
            </a:r>
            <a:endParaRPr kumimoji="1" lang="ja-JP" altLang="en-US" sz="2800" u="sng" dirty="0"/>
          </a:p>
        </p:txBody>
      </p:sp>
      <p:pic>
        <p:nvPicPr>
          <p:cNvPr id="14" name="Picture 2"/>
          <p:cNvPicPr>
            <a:picLocks noChangeAspect="1" noChangeArrowheads="1"/>
          </p:cNvPicPr>
          <p:nvPr/>
        </p:nvPicPr>
        <p:blipFill>
          <a:blip r:embed="rId3" cstate="print"/>
          <a:srcRect l="19435" t="2506" r="58645"/>
          <a:stretch>
            <a:fillRect/>
          </a:stretch>
        </p:blipFill>
        <p:spPr bwMode="auto">
          <a:xfrm>
            <a:off x="6840760" y="3356992"/>
            <a:ext cx="2936776" cy="2801943"/>
          </a:xfrm>
          <a:prstGeom prst="rect">
            <a:avLst/>
          </a:prstGeom>
          <a:noFill/>
          <a:ln w="9525">
            <a:noFill/>
            <a:miter lim="800000"/>
            <a:headEnd/>
            <a:tailEnd/>
          </a:ln>
          <a:effectLst/>
        </p:spPr>
      </p:pic>
      <p:sp>
        <p:nvSpPr>
          <p:cNvPr id="18" name="テキスト ボックス 17"/>
          <p:cNvSpPr txBox="1"/>
          <p:nvPr/>
        </p:nvSpPr>
        <p:spPr>
          <a:xfrm>
            <a:off x="6002016" y="6237312"/>
            <a:ext cx="3903984" cy="369332"/>
          </a:xfrm>
          <a:prstGeom prst="rect">
            <a:avLst/>
          </a:prstGeom>
          <a:noFill/>
        </p:spPr>
        <p:txBody>
          <a:bodyPr wrap="square" rtlCol="0">
            <a:spAutoFit/>
          </a:bodyPr>
          <a:lstStyle/>
          <a:p>
            <a:r>
              <a:rPr kumimoji="1" lang="ja-JP" altLang="en-US" dirty="0" smtClean="0"/>
              <a:t>磁化同軸プラズマガンを横から見た図</a:t>
            </a:r>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1143000"/>
          </a:xfrm>
        </p:spPr>
        <p:txBody>
          <a:bodyPr/>
          <a:lstStyle/>
          <a:p>
            <a:r>
              <a:rPr kumimoji="1" lang="ja-JP" altLang="en-US" dirty="0" smtClean="0"/>
              <a:t>今後の課題</a:t>
            </a:r>
            <a:endParaRPr kumimoji="1" lang="ja-JP" altLang="en-US" dirty="0"/>
          </a:p>
        </p:txBody>
      </p:sp>
      <p:sp>
        <p:nvSpPr>
          <p:cNvPr id="25" name="コンテンツ プレースホルダ 24"/>
          <p:cNvSpPr>
            <a:spLocks noGrp="1"/>
          </p:cNvSpPr>
          <p:nvPr>
            <p:ph idx="1"/>
          </p:nvPr>
        </p:nvSpPr>
        <p:spPr>
          <a:xfrm>
            <a:off x="344488" y="1988840"/>
            <a:ext cx="5760640" cy="1008112"/>
          </a:xfrm>
        </p:spPr>
        <p:txBody>
          <a:bodyPr/>
          <a:lstStyle/>
          <a:p>
            <a:pPr>
              <a:buFont typeface="Wingdings" pitchFamily="2" charset="2"/>
              <a:buChar char="l"/>
            </a:pPr>
            <a:r>
              <a:rPr lang="ja-JP" altLang="en-US" sz="2400" dirty="0" smtClean="0"/>
              <a:t>試料を傾け、高熱流パルスプラズマを照射した時の蒸気層の計測</a:t>
            </a:r>
            <a:endParaRPr lang="en-US" altLang="ja-JP" sz="2400" dirty="0" smtClean="0"/>
          </a:p>
          <a:p>
            <a:pPr>
              <a:buFont typeface="Wingdings" pitchFamily="2" charset="2"/>
              <a:buChar char="l"/>
            </a:pPr>
            <a:endParaRPr lang="en-US" altLang="ja-JP" sz="2400" dirty="0" smtClean="0"/>
          </a:p>
          <a:p>
            <a:pPr>
              <a:buFont typeface="Wingdings" pitchFamily="2" charset="2"/>
              <a:buChar char="l"/>
            </a:pPr>
            <a:endParaRPr lang="en-US" altLang="ja-JP" sz="2400" dirty="0" smtClean="0"/>
          </a:p>
          <a:p>
            <a:pPr>
              <a:buFont typeface="Wingdings" pitchFamily="2" charset="2"/>
              <a:buChar char="l"/>
            </a:pPr>
            <a:endParaRPr lang="en-US" altLang="ja-JP" sz="2400" dirty="0" smtClean="0"/>
          </a:p>
          <a:p>
            <a:pPr>
              <a:buFont typeface="Wingdings" pitchFamily="2" charset="2"/>
              <a:buChar char="l"/>
            </a:pPr>
            <a:r>
              <a:rPr lang="ja-JP" altLang="en-US" sz="2400" dirty="0" smtClean="0"/>
              <a:t>試料に段差を付けた時に高熱流パルスプラズマを照射した時の蒸気層の計測</a:t>
            </a:r>
            <a:endParaRPr lang="en-US" altLang="ja-JP" sz="2400" dirty="0" smtClean="0"/>
          </a:p>
          <a:p>
            <a:pPr>
              <a:buFont typeface="Wingdings" pitchFamily="2" charset="2"/>
              <a:buChar char="l"/>
            </a:pPr>
            <a:endParaRPr lang="en-US" altLang="ja-JP" sz="2400" dirty="0" smtClean="0"/>
          </a:p>
          <a:p>
            <a:pPr>
              <a:buFont typeface="Wingdings" pitchFamily="2" charset="2"/>
              <a:buChar char="l"/>
            </a:pPr>
            <a:endParaRPr lang="en-US" altLang="ja-JP" sz="2400" dirty="0" smtClean="0"/>
          </a:p>
          <a:p>
            <a:pPr>
              <a:buFont typeface="Wingdings" pitchFamily="2" charset="2"/>
              <a:buChar char="l"/>
            </a:pPr>
            <a:endParaRPr lang="en-US" altLang="ja-JP" sz="2400" dirty="0" smtClean="0"/>
          </a:p>
          <a:p>
            <a:endParaRPr kumimoji="1" lang="ja-JP" altLang="en-US" sz="2400" dirty="0"/>
          </a:p>
        </p:txBody>
      </p:sp>
      <p:sp>
        <p:nvSpPr>
          <p:cNvPr id="4" name="テキスト ボックス 3"/>
          <p:cNvSpPr txBox="1"/>
          <p:nvPr/>
        </p:nvSpPr>
        <p:spPr>
          <a:xfrm>
            <a:off x="488504" y="1196752"/>
            <a:ext cx="1980029" cy="523220"/>
          </a:xfrm>
          <a:prstGeom prst="rect">
            <a:avLst/>
          </a:prstGeom>
          <a:noFill/>
        </p:spPr>
        <p:txBody>
          <a:bodyPr wrap="none" rtlCol="0">
            <a:spAutoFit/>
          </a:bodyPr>
          <a:lstStyle/>
          <a:p>
            <a:r>
              <a:rPr kumimoji="1" lang="ja-JP" altLang="en-US" sz="2800" u="sng" dirty="0" smtClean="0">
                <a:latin typeface="ＭＳ Ｐゴシック" pitchFamily="50" charset="-128"/>
                <a:ea typeface="ＭＳ Ｐゴシック" pitchFamily="50" charset="-128"/>
              </a:rPr>
              <a:t>今後の課題</a:t>
            </a:r>
            <a:endParaRPr kumimoji="1" lang="ja-JP" altLang="en-US" sz="2800" u="sng" dirty="0">
              <a:latin typeface="ＭＳ Ｐゴシック" pitchFamily="50" charset="-128"/>
              <a:ea typeface="ＭＳ Ｐゴシック" pitchFamily="50" charset="-128"/>
            </a:endParaRPr>
          </a:p>
        </p:txBody>
      </p:sp>
      <p:sp>
        <p:nvSpPr>
          <p:cNvPr id="12" name="テキスト ボックス 11"/>
          <p:cNvSpPr txBox="1"/>
          <p:nvPr/>
        </p:nvSpPr>
        <p:spPr>
          <a:xfrm>
            <a:off x="6753200" y="5189130"/>
            <a:ext cx="2664296" cy="400110"/>
          </a:xfrm>
          <a:prstGeom prst="rect">
            <a:avLst/>
          </a:prstGeom>
          <a:noFill/>
        </p:spPr>
        <p:txBody>
          <a:bodyPr wrap="square" rtlCol="0">
            <a:spAutoFit/>
          </a:bodyPr>
          <a:lstStyle/>
          <a:p>
            <a:r>
              <a:rPr kumimoji="1" lang="ja-JP" altLang="en-US" sz="2000" dirty="0" smtClean="0"/>
              <a:t>磁化同軸プラズマガン</a:t>
            </a:r>
            <a:endParaRPr kumimoji="1" lang="ja-JP" altLang="en-US" sz="2000" dirty="0"/>
          </a:p>
        </p:txBody>
      </p:sp>
      <p:pic>
        <p:nvPicPr>
          <p:cNvPr id="4102" name="Picture 6"/>
          <p:cNvPicPr>
            <a:picLocks noChangeAspect="1" noChangeArrowheads="1"/>
          </p:cNvPicPr>
          <p:nvPr/>
        </p:nvPicPr>
        <p:blipFill>
          <a:blip r:embed="rId2" cstate="print"/>
          <a:srcRect r="64349"/>
          <a:stretch>
            <a:fillRect/>
          </a:stretch>
        </p:blipFill>
        <p:spPr bwMode="auto">
          <a:xfrm>
            <a:off x="5882505" y="1916832"/>
            <a:ext cx="3772369" cy="3096344"/>
          </a:xfrm>
          <a:prstGeom prst="rect">
            <a:avLst/>
          </a:prstGeom>
          <a:noFill/>
          <a:ln w="9525">
            <a:noFill/>
            <a:miter lim="800000"/>
            <a:headEnd/>
            <a:tailEnd/>
          </a:ln>
          <a:effectLst/>
        </p:spPr>
      </p:pic>
      <p:cxnSp>
        <p:nvCxnSpPr>
          <p:cNvPr id="15" name="直線コネクタ 14"/>
          <p:cNvCxnSpPr/>
          <p:nvPr/>
        </p:nvCxnSpPr>
        <p:spPr>
          <a:xfrm flipH="1">
            <a:off x="7401272" y="1916832"/>
            <a:ext cx="1368152" cy="1368152"/>
          </a:xfrm>
          <a:prstGeom prst="line">
            <a:avLst/>
          </a:prstGeom>
          <a:ln w="1905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7473280" y="1988840"/>
            <a:ext cx="1368152" cy="1368152"/>
          </a:xfrm>
          <a:prstGeom prst="line">
            <a:avLst/>
          </a:prstGeom>
          <a:ln w="1905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7545288" y="2060848"/>
            <a:ext cx="1368152" cy="1368152"/>
          </a:xfrm>
          <a:prstGeom prst="line">
            <a:avLst/>
          </a:prstGeom>
          <a:ln w="1905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7625680" y="2132856"/>
            <a:ext cx="1368152" cy="1368152"/>
          </a:xfrm>
          <a:prstGeom prst="line">
            <a:avLst/>
          </a:prstGeom>
          <a:ln w="1905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5400000" flipH="1">
            <a:off x="7344000" y="3140968"/>
            <a:ext cx="1368152" cy="1368152"/>
          </a:xfrm>
          <a:prstGeom prst="line">
            <a:avLst/>
          </a:prstGeom>
          <a:ln w="1905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flipH="1">
            <a:off x="7236000" y="3171412"/>
            <a:ext cx="1368152" cy="1368152"/>
          </a:xfrm>
          <a:prstGeom prst="line">
            <a:avLst/>
          </a:prstGeom>
          <a:ln w="1905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rot="5400000" flipH="1">
            <a:off x="7401272" y="3068960"/>
            <a:ext cx="1368152" cy="1368152"/>
          </a:xfrm>
          <a:prstGeom prst="line">
            <a:avLst/>
          </a:prstGeom>
          <a:ln w="1905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5400000" flipH="1">
            <a:off x="7452000" y="2996952"/>
            <a:ext cx="1368152" cy="1368152"/>
          </a:xfrm>
          <a:prstGeom prst="line">
            <a:avLst/>
          </a:prstGeom>
          <a:ln w="19050">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8193360" y="1187460"/>
            <a:ext cx="1326147" cy="369332"/>
          </a:xfrm>
          <a:prstGeom prst="rect">
            <a:avLst/>
          </a:prstGeom>
          <a:noFill/>
        </p:spPr>
        <p:txBody>
          <a:bodyPr wrap="square" rtlCol="0">
            <a:spAutoFit/>
          </a:bodyPr>
          <a:lstStyle/>
          <a:p>
            <a:r>
              <a:rPr kumimoji="1" lang="ja-JP" altLang="en-US" dirty="0" smtClean="0"/>
              <a:t>計測視線</a:t>
            </a:r>
            <a:endParaRPr kumimoji="1" lang="ja-JP" altLang="en-US" dirty="0"/>
          </a:p>
        </p:txBody>
      </p:sp>
      <p:cxnSp>
        <p:nvCxnSpPr>
          <p:cNvPr id="28" name="直線矢印コネクタ 27"/>
          <p:cNvCxnSpPr/>
          <p:nvPr/>
        </p:nvCxnSpPr>
        <p:spPr>
          <a:xfrm>
            <a:off x="8841432" y="1556792"/>
            <a:ext cx="0" cy="350748"/>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8579853" y="4715852"/>
            <a:ext cx="1326147" cy="369332"/>
          </a:xfrm>
          <a:prstGeom prst="rect">
            <a:avLst/>
          </a:prstGeom>
          <a:noFill/>
        </p:spPr>
        <p:txBody>
          <a:bodyPr wrap="square" rtlCol="0">
            <a:spAutoFit/>
          </a:bodyPr>
          <a:lstStyle/>
          <a:p>
            <a:r>
              <a:rPr kumimoji="1" lang="ja-JP" altLang="en-US" dirty="0" smtClean="0"/>
              <a:t>計測視線</a:t>
            </a:r>
            <a:endParaRPr kumimoji="1" lang="ja-JP" altLang="en-US" dirty="0"/>
          </a:p>
        </p:txBody>
      </p:sp>
      <p:cxnSp>
        <p:nvCxnSpPr>
          <p:cNvPr id="34" name="直線矢印コネクタ 33"/>
          <p:cNvCxnSpPr>
            <a:stCxn id="33" idx="0"/>
          </p:cNvCxnSpPr>
          <p:nvPr/>
        </p:nvCxnSpPr>
        <p:spPr>
          <a:xfrm flipH="1" flipV="1">
            <a:off x="8841432" y="4427820"/>
            <a:ext cx="401495" cy="288032"/>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562103" y="3068960"/>
            <a:ext cx="8915400" cy="990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400" b="0" i="0" u="none" strike="noStrike" kern="0" cap="none" spc="0" normalizeH="0" baseline="0" noProof="0" dirty="0" smtClean="0">
                <a:ln>
                  <a:noFill/>
                </a:ln>
                <a:solidFill>
                  <a:schemeClr val="tx2"/>
                </a:solidFill>
                <a:effectLst/>
                <a:uLnTx/>
                <a:uFillTx/>
                <a:latin typeface="+mj-lt"/>
                <a:ea typeface="+mj-ea"/>
                <a:cs typeface="+mj-cs"/>
              </a:rPr>
              <a:t>ご清聴ありがとうございました。</a:t>
            </a:r>
            <a:endParaRPr kumimoji="1" lang="ja-JP" altLang="en-US" sz="4400" b="0" i="0" u="none" strike="noStrike" kern="0" cap="none" spc="0" normalizeH="0" baseline="0" noProof="0" dirty="0">
              <a:ln>
                <a:noFill/>
              </a:ln>
              <a:solidFill>
                <a:schemeClr val="tx2"/>
              </a:solidFill>
              <a:effectLst/>
              <a:uLnTx/>
              <a:uFillTx/>
              <a:latin typeface="+mj-lt"/>
              <a:ea typeface="+mj-ea"/>
              <a:cs typeface="+mj-cs"/>
            </a:endParaRPr>
          </a:p>
        </p:txBody>
      </p:sp>
      <p:sp>
        <p:nvSpPr>
          <p:cNvPr id="7" name="正方形/長方形 6"/>
          <p:cNvSpPr/>
          <p:nvPr/>
        </p:nvSpPr>
        <p:spPr>
          <a:xfrm>
            <a:off x="78009" y="620688"/>
            <a:ext cx="9633520"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321152" y="3196954"/>
            <a:ext cx="3521387" cy="2248270"/>
          </a:xfrm>
          <a:prstGeom prst="rect">
            <a:avLst/>
          </a:prstGeom>
        </p:spPr>
      </p:pic>
      <p:sp>
        <p:nvSpPr>
          <p:cNvPr id="31" name="正方形/長方形 30"/>
          <p:cNvSpPr/>
          <p:nvPr/>
        </p:nvSpPr>
        <p:spPr>
          <a:xfrm>
            <a:off x="272480" y="1124744"/>
            <a:ext cx="9361040" cy="1368152"/>
          </a:xfrm>
          <a:prstGeom prst="rect">
            <a:avLst/>
          </a:prstGeom>
          <a:solidFill>
            <a:srgbClr val="FFC000">
              <a:alpha val="4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95300" y="116632"/>
            <a:ext cx="8915400" cy="990600"/>
          </a:xfrm>
        </p:spPr>
        <p:txBody>
          <a:bodyPr/>
          <a:lstStyle/>
          <a:p>
            <a:pPr algn="ctr"/>
            <a:r>
              <a:rPr kumimoji="1" lang="ja-JP" altLang="en-US" dirty="0" smtClean="0"/>
              <a:t>研究背景</a:t>
            </a:r>
            <a:endParaRPr kumimoji="1" lang="ja-JP" altLang="en-US" dirty="0"/>
          </a:p>
        </p:txBody>
      </p:sp>
      <p:sp>
        <p:nvSpPr>
          <p:cNvPr id="22" name="テキスト ボックス 21"/>
          <p:cNvSpPr txBox="1"/>
          <p:nvPr/>
        </p:nvSpPr>
        <p:spPr>
          <a:xfrm>
            <a:off x="440500" y="1196752"/>
            <a:ext cx="9025003" cy="1200329"/>
          </a:xfrm>
          <a:prstGeom prst="rect">
            <a:avLst/>
          </a:prstGeom>
          <a:noFill/>
        </p:spPr>
        <p:txBody>
          <a:bodyPr wrap="square" rtlCol="0">
            <a:spAutoFit/>
          </a:bodyPr>
          <a:lstStyle/>
          <a:p>
            <a:r>
              <a:rPr lang="ja-JP" altLang="en-US" sz="2400" dirty="0" smtClean="0"/>
              <a:t>核融合炉壁構造体の一部であるダイバータ板は、定常プラズマ熱負荷に加え、</a:t>
            </a:r>
            <a:r>
              <a:rPr lang="fr-FR" altLang="ja-JP" sz="2400" dirty="0" smtClean="0">
                <a:latin typeface="Arial" panose="020B0604020202020204" pitchFamily="34" charset="0"/>
                <a:cs typeface="Arial" panose="020B0604020202020204" pitchFamily="34" charset="0"/>
              </a:rPr>
              <a:t> Disruption </a:t>
            </a:r>
            <a:r>
              <a:rPr lang="ja-JP" altLang="en-US" sz="2400" dirty="0" smtClean="0">
                <a:latin typeface="Arial" panose="020B0604020202020204" pitchFamily="34" charset="0"/>
                <a:cs typeface="Arial" panose="020B0604020202020204" pitchFamily="34" charset="0"/>
              </a:rPr>
              <a:t>や </a:t>
            </a:r>
            <a:r>
              <a:rPr lang="en-US" altLang="ja-JP" sz="2400" dirty="0" smtClean="0"/>
              <a:t>ELM(Edge Localized Mode) </a:t>
            </a:r>
            <a:r>
              <a:rPr lang="ja-JP" altLang="en-US" sz="2400" dirty="0" smtClean="0"/>
              <a:t>といったパルス熱負荷に曝される。</a:t>
            </a:r>
            <a:endParaRPr lang="en-US" altLang="ja-JP" sz="2400" dirty="0" smtClean="0"/>
          </a:p>
        </p:txBody>
      </p:sp>
      <p:sp>
        <p:nvSpPr>
          <p:cNvPr id="18" name="正方形/長方形 17"/>
          <p:cNvSpPr/>
          <p:nvPr/>
        </p:nvSpPr>
        <p:spPr>
          <a:xfrm>
            <a:off x="200472" y="3212976"/>
            <a:ext cx="6120680" cy="461665"/>
          </a:xfrm>
          <a:prstGeom prst="rect">
            <a:avLst/>
          </a:prstGeom>
          <a:noFill/>
          <a:ln w="38100">
            <a:solidFill>
              <a:schemeClr val="bg2">
                <a:lumMod val="75000"/>
              </a:schemeClr>
            </a:solidFill>
          </a:ln>
          <a:effectLst>
            <a:outerShdw sx="1000" sy="1000" rotWithShape="0">
              <a:srgbClr val="000000"/>
            </a:outerShdw>
          </a:effectLst>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2400" dirty="0">
                <a:latin typeface="Arial" panose="020B0604020202020204" pitchFamily="34" charset="0"/>
                <a:cs typeface="Arial" panose="020B0604020202020204" pitchFamily="34" charset="0"/>
              </a:rPr>
              <a:t>定常熱</a:t>
            </a:r>
            <a:r>
              <a:rPr lang="ja-JP" altLang="en-US" sz="2400" dirty="0" smtClean="0">
                <a:latin typeface="Arial" panose="020B0604020202020204" pitchFamily="34" charset="0"/>
                <a:cs typeface="Arial" panose="020B0604020202020204" pitchFamily="34" charset="0"/>
              </a:rPr>
              <a:t>負荷：</a:t>
            </a:r>
            <a:r>
              <a:rPr lang="en-US" altLang="ja-JP" sz="2400" dirty="0" smtClean="0">
                <a:latin typeface="Arial" panose="020B0604020202020204" pitchFamily="34" charset="0"/>
                <a:cs typeface="Arial" panose="020B0604020202020204" pitchFamily="34" charset="0"/>
              </a:rPr>
              <a:t>10 MW/m</a:t>
            </a:r>
            <a:r>
              <a:rPr lang="en-US" altLang="ja-JP" sz="2400" baseline="30000" dirty="0" smtClean="0">
                <a:latin typeface="Arial" panose="020B0604020202020204" pitchFamily="34" charset="0"/>
                <a:cs typeface="Arial" panose="020B0604020202020204" pitchFamily="34" charset="0"/>
              </a:rPr>
              <a:t>2</a:t>
            </a:r>
            <a:endParaRPr lang="nn-NO" altLang="ja-JP" sz="2400" baseline="30000" dirty="0" smtClean="0"/>
          </a:p>
        </p:txBody>
      </p:sp>
      <p:sp>
        <p:nvSpPr>
          <p:cNvPr id="23" name="正方形/長方形 22"/>
          <p:cNvSpPr/>
          <p:nvPr/>
        </p:nvSpPr>
        <p:spPr>
          <a:xfrm>
            <a:off x="776536" y="2751311"/>
            <a:ext cx="4859446" cy="461665"/>
          </a:xfrm>
          <a:prstGeom prst="rect">
            <a:avLst/>
          </a:prstGeom>
          <a:noFill/>
          <a:ln w="12700">
            <a:noFill/>
          </a:ln>
          <a:effectLst>
            <a:outerShdw sx="1000" sy="1000" rotWithShape="0">
              <a:srgbClr val="000000"/>
            </a:outerShdw>
          </a:effectLst>
        </p:spPr>
        <p:style>
          <a:lnRef idx="1">
            <a:schemeClr val="accent5"/>
          </a:lnRef>
          <a:fillRef idx="2">
            <a:schemeClr val="accent5"/>
          </a:fillRef>
          <a:effectRef idx="1">
            <a:schemeClr val="accent5"/>
          </a:effectRef>
          <a:fontRef idx="minor">
            <a:schemeClr val="dk1"/>
          </a:fontRef>
        </p:style>
        <p:txBody>
          <a:bodyPr wrap="square">
            <a:spAutoFit/>
          </a:bodyPr>
          <a:lstStyle/>
          <a:p>
            <a:r>
              <a:rPr lang="en-US" altLang="ja-JP" sz="2400" b="1" dirty="0"/>
              <a:t>ITER </a:t>
            </a:r>
            <a:r>
              <a:rPr lang="ja-JP" altLang="en-US" sz="2400" dirty="0" smtClean="0"/>
              <a:t>ダイバータ</a:t>
            </a:r>
            <a:r>
              <a:rPr lang="en-US" altLang="ja-JP" sz="2400" dirty="0" smtClean="0"/>
              <a:t> </a:t>
            </a:r>
            <a:r>
              <a:rPr lang="ja-JP" altLang="en-US" sz="2400" dirty="0"/>
              <a:t>へのパルス熱負荷</a:t>
            </a:r>
          </a:p>
        </p:txBody>
      </p:sp>
      <p:sp>
        <p:nvSpPr>
          <p:cNvPr id="24" name="正方形/長方形 23"/>
          <p:cNvSpPr/>
          <p:nvPr/>
        </p:nvSpPr>
        <p:spPr>
          <a:xfrm>
            <a:off x="200472" y="4005064"/>
            <a:ext cx="6120680" cy="1200329"/>
          </a:xfrm>
          <a:prstGeom prst="rect">
            <a:avLst/>
          </a:prstGeom>
          <a:noFill/>
          <a:ln w="38100">
            <a:solidFill>
              <a:schemeClr val="bg2">
                <a:lumMod val="75000"/>
              </a:schemeClr>
            </a:solidFill>
          </a:ln>
          <a:effectLst>
            <a:outerShdw sx="1000" sy="1000" rotWithShape="0">
              <a:srgbClr val="000000"/>
            </a:outerShdw>
          </a:effectLst>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ja-JP" altLang="en-US" sz="2400" dirty="0"/>
              <a:t>パルス熱負荷</a:t>
            </a:r>
            <a:endParaRPr lang="en-US" altLang="ja-JP" sz="2400" dirty="0"/>
          </a:p>
          <a:p>
            <a:pPr algn="ctr"/>
            <a:r>
              <a:rPr lang="fr-FR" altLang="ja-JP" sz="2400" dirty="0" smtClean="0">
                <a:latin typeface="Arial" panose="020B0604020202020204" pitchFamily="34" charset="0"/>
                <a:cs typeface="Arial" panose="020B0604020202020204" pitchFamily="34" charset="0"/>
              </a:rPr>
              <a:t>Disruption</a:t>
            </a:r>
            <a:r>
              <a:rPr lang="fr-FR" altLang="ja-JP" sz="2400" dirty="0">
                <a:latin typeface="Arial" panose="020B0604020202020204" pitchFamily="34" charset="0"/>
                <a:cs typeface="Arial" panose="020B0604020202020204" pitchFamily="34" charset="0"/>
              </a:rPr>
              <a:t>: 10-100 MJ/m</a:t>
            </a:r>
            <a:r>
              <a:rPr lang="fr-FR" altLang="ja-JP" sz="2400" baseline="30000" dirty="0">
                <a:latin typeface="Arial" panose="020B0604020202020204" pitchFamily="34" charset="0"/>
                <a:cs typeface="Arial" panose="020B0604020202020204" pitchFamily="34" charset="0"/>
              </a:rPr>
              <a:t>2</a:t>
            </a:r>
            <a:r>
              <a:rPr lang="fr-FR" altLang="ja-JP" sz="2400" dirty="0">
                <a:latin typeface="Arial" panose="020B0604020202020204" pitchFamily="34" charset="0"/>
                <a:cs typeface="Arial" panose="020B0604020202020204" pitchFamily="34" charset="0"/>
              </a:rPr>
              <a:t>, 1-10 </a:t>
            </a:r>
            <a:r>
              <a:rPr lang="fr-FR" altLang="ja-JP" sz="2400" dirty="0" smtClean="0">
                <a:latin typeface="Arial" panose="020B0604020202020204" pitchFamily="34" charset="0"/>
                <a:cs typeface="Arial" panose="020B0604020202020204" pitchFamily="34" charset="0"/>
              </a:rPr>
              <a:t>ms</a:t>
            </a:r>
          </a:p>
          <a:p>
            <a:pPr algn="ctr"/>
            <a:r>
              <a:rPr lang="nn-NO" altLang="ja-JP" sz="2400" dirty="0" smtClean="0">
                <a:solidFill>
                  <a:srgbClr val="C00000"/>
                </a:solidFill>
                <a:latin typeface="Arial" panose="020B0604020202020204" pitchFamily="34" charset="0"/>
                <a:cs typeface="Arial" panose="020B0604020202020204" pitchFamily="34" charset="0"/>
              </a:rPr>
              <a:t>Type I ELM: 0.2-3 MJ/m</a:t>
            </a:r>
            <a:r>
              <a:rPr lang="nn-NO" altLang="ja-JP" sz="2400" baseline="30000" dirty="0" smtClean="0">
                <a:solidFill>
                  <a:srgbClr val="C00000"/>
                </a:solidFill>
                <a:latin typeface="Arial" panose="020B0604020202020204" pitchFamily="34" charset="0"/>
                <a:cs typeface="Arial" panose="020B0604020202020204" pitchFamily="34" charset="0"/>
              </a:rPr>
              <a:t>2</a:t>
            </a:r>
            <a:r>
              <a:rPr lang="nn-NO" altLang="ja-JP" sz="2400" dirty="0" smtClean="0">
                <a:solidFill>
                  <a:srgbClr val="C00000"/>
                </a:solidFill>
                <a:latin typeface="Arial" panose="020B0604020202020204" pitchFamily="34" charset="0"/>
                <a:cs typeface="Arial" panose="020B0604020202020204" pitchFamily="34" charset="0"/>
              </a:rPr>
              <a:t>, 0.1-1 ms, 1-10 Hz </a:t>
            </a:r>
            <a:r>
              <a:rPr lang="fr-FR" altLang="ja-JP" sz="2400" dirty="0" smtClean="0">
                <a:latin typeface="Arial" panose="020B0604020202020204" pitchFamily="34" charset="0"/>
                <a:cs typeface="Arial" panose="020B0604020202020204" pitchFamily="34" charset="0"/>
              </a:rPr>
              <a:t> </a:t>
            </a:r>
            <a:endParaRPr lang="fr-FR" altLang="ja-JP" sz="2400" dirty="0">
              <a:latin typeface="Arial" panose="020B0604020202020204" pitchFamily="34" charset="0"/>
              <a:cs typeface="Arial" panose="020B0604020202020204" pitchFamily="34" charset="0"/>
            </a:endParaRPr>
          </a:p>
        </p:txBody>
      </p:sp>
      <p:sp>
        <p:nvSpPr>
          <p:cNvPr id="27" name="テキスト ボックス 26"/>
          <p:cNvSpPr txBox="1"/>
          <p:nvPr/>
        </p:nvSpPr>
        <p:spPr>
          <a:xfrm>
            <a:off x="271960" y="5805264"/>
            <a:ext cx="9217024" cy="830997"/>
          </a:xfrm>
          <a:prstGeom prst="rect">
            <a:avLst/>
          </a:prstGeom>
          <a:noFill/>
          <a:ln w="38100">
            <a:noFill/>
          </a:ln>
        </p:spPr>
        <p:txBody>
          <a:bodyPr wrap="square" rtlCol="0">
            <a:spAutoFit/>
          </a:bodyPr>
          <a:lstStyle/>
          <a:p>
            <a:r>
              <a:rPr lang="en-US" altLang="ja-JP" sz="2400" dirty="0" smtClean="0"/>
              <a:t>Disruption </a:t>
            </a:r>
            <a:r>
              <a:rPr lang="ja-JP" altLang="en-US" sz="2400" dirty="0" smtClean="0"/>
              <a:t>の発生は、抑制されるべきものと位置づけられているが、</a:t>
            </a:r>
            <a:r>
              <a:rPr lang="en-US" altLang="ja-JP" sz="2400" dirty="0" smtClean="0"/>
              <a:t>ELM </a:t>
            </a:r>
            <a:r>
              <a:rPr lang="ja-JP" altLang="en-US" sz="2400" dirty="0" smtClean="0"/>
              <a:t>は閉じ込め改善モードにおいては必須である。</a:t>
            </a:r>
            <a:endParaRPr lang="en-US" altLang="ja-JP" sz="2400" dirty="0" smtClean="0"/>
          </a:p>
        </p:txBody>
      </p:sp>
      <p:sp>
        <p:nvSpPr>
          <p:cNvPr id="28" name="下矢印 27"/>
          <p:cNvSpPr/>
          <p:nvPr/>
        </p:nvSpPr>
        <p:spPr>
          <a:xfrm>
            <a:off x="4333471" y="5301208"/>
            <a:ext cx="547521" cy="504056"/>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bwMode="auto">
          <a:xfrm>
            <a:off x="495300" y="116632"/>
            <a:ext cx="89154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400" b="0" i="0" u="none" strike="noStrike" kern="0" cap="none" spc="0" normalizeH="0" baseline="0" noProof="0" smtClean="0">
                <a:ln>
                  <a:noFill/>
                </a:ln>
                <a:solidFill>
                  <a:schemeClr val="tx2"/>
                </a:solidFill>
                <a:effectLst/>
                <a:uLnTx/>
                <a:uFillTx/>
                <a:latin typeface="+mj-lt"/>
                <a:ea typeface="+mj-ea"/>
                <a:cs typeface="+mj-cs"/>
              </a:rPr>
              <a:t>研究背景</a:t>
            </a:r>
            <a:endParaRPr kumimoji="1" lang="ja-JP" altLang="en-US" sz="4400" b="0" i="0" u="none" strike="noStrike" kern="0" cap="none" spc="0" normalizeH="0" baseline="0" noProof="0" dirty="0">
              <a:ln>
                <a:noFill/>
              </a:ln>
              <a:solidFill>
                <a:schemeClr val="tx2"/>
              </a:solidFill>
              <a:effectLst/>
              <a:uLnTx/>
              <a:uFillTx/>
              <a:latin typeface="+mj-lt"/>
              <a:ea typeface="+mj-ea"/>
              <a:cs typeface="+mj-cs"/>
            </a:endParaRPr>
          </a:p>
        </p:txBody>
      </p:sp>
      <p:sp>
        <p:nvSpPr>
          <p:cNvPr id="17" name="下矢印 16"/>
          <p:cNvSpPr/>
          <p:nvPr/>
        </p:nvSpPr>
        <p:spPr>
          <a:xfrm>
            <a:off x="4404960" y="2708920"/>
            <a:ext cx="1095041" cy="1008112"/>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72480" y="1268760"/>
            <a:ext cx="9360000" cy="1152128"/>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523988" y="1429326"/>
            <a:ext cx="8856984" cy="830997"/>
          </a:xfrm>
          <a:prstGeom prst="rect">
            <a:avLst/>
          </a:prstGeom>
        </p:spPr>
        <p:txBody>
          <a:bodyPr wrap="square">
            <a:spAutoFit/>
          </a:bodyPr>
          <a:lstStyle/>
          <a:p>
            <a:r>
              <a:rPr lang="ja-JP" altLang="en-US" sz="2400" dirty="0" smtClean="0"/>
              <a:t>過渡熱負荷の下でダイバータ材料損傷特性を調査する必要があり、</a:t>
            </a:r>
            <a:r>
              <a:rPr lang="ja-JP" altLang="en-US" sz="2400" dirty="0" smtClean="0">
                <a:cs typeface="Arial" pitchFamily="34" charset="0"/>
              </a:rPr>
              <a:t>ダイバータ材料の寿命予測にもつながるため重要である。</a:t>
            </a:r>
            <a:endParaRPr lang="en-US" altLang="ja-JP" sz="2400" dirty="0" smtClean="0"/>
          </a:p>
        </p:txBody>
      </p:sp>
      <p:sp>
        <p:nvSpPr>
          <p:cNvPr id="26" name="正方形/長方形 25"/>
          <p:cNvSpPr/>
          <p:nvPr/>
        </p:nvSpPr>
        <p:spPr>
          <a:xfrm>
            <a:off x="272480" y="4005064"/>
            <a:ext cx="9360000" cy="2232248"/>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523988" y="4151692"/>
            <a:ext cx="8856984" cy="1938992"/>
          </a:xfrm>
          <a:prstGeom prst="rect">
            <a:avLst/>
          </a:prstGeom>
        </p:spPr>
        <p:txBody>
          <a:bodyPr wrap="square">
            <a:spAutoFit/>
          </a:bodyPr>
          <a:lstStyle/>
          <a:p>
            <a:r>
              <a:rPr lang="ja-JP" altLang="en-US" sz="2400" dirty="0" smtClean="0"/>
              <a:t>過渡熱負荷に曝されたダイバータ材は、蒸気層が形成され、後続の熱負荷を減少させる</a:t>
            </a:r>
            <a:r>
              <a:rPr lang="ja-JP" altLang="en-US" sz="2400" dirty="0" smtClean="0">
                <a:solidFill>
                  <a:srgbClr val="C00000"/>
                </a:solidFill>
              </a:rPr>
              <a:t>蒸気遮蔽効果</a:t>
            </a:r>
            <a:r>
              <a:rPr lang="ja-JP" altLang="en-US" sz="2400" dirty="0" smtClean="0"/>
              <a:t>と呼ばれる現象が起こることが、シミュレーションや先行研究で明らかとなっている。</a:t>
            </a:r>
          </a:p>
          <a:p>
            <a:r>
              <a:rPr lang="ja-JP" altLang="en-US" sz="2400" dirty="0" smtClean="0">
                <a:cs typeface="Arial" pitchFamily="34" charset="0"/>
              </a:rPr>
              <a:t>蒸気遮蔽効果は、ダイバータ材料の高熱負荷に対する損傷を評価するにあたって重要である。</a:t>
            </a:r>
            <a:endParaRPr lang="en-US" altLang="ja-JP" sz="2400" dirty="0" smtClean="0"/>
          </a:p>
        </p:txBody>
      </p:sp>
    </p:spTree>
    <p:extLst>
      <p:ext uri="{BB962C8B-B14F-4D97-AF65-F5344CB8AC3E}">
        <p14:creationId xmlns:p14="http://schemas.microsoft.com/office/powerpoint/2010/main" xmlns="" val="3785370924"/>
      </p:ext>
    </p:extLst>
  </p:cSld>
  <p:clrMapOvr>
    <a:masterClrMapping/>
  </p:clrMapOvr>
  <mc:AlternateContent xmlns:mc="http://schemas.openxmlformats.org/markup-compatibility/2006">
    <mc:Choice xmlns:p14="http://schemas.microsoft.com/office/powerpoint/2010/main" xmlns="" Requires="p14">
      <p:transition spd="slow" p14:dur="2000" advTm="4649"/>
    </mc:Choice>
    <mc:Fallback>
      <p:transition spd="slow" advTm="4649"/>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272480" y="5373216"/>
            <a:ext cx="9360000" cy="1368152"/>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下矢印 6"/>
          <p:cNvSpPr/>
          <p:nvPr/>
        </p:nvSpPr>
        <p:spPr>
          <a:xfrm>
            <a:off x="7026393" y="1988840"/>
            <a:ext cx="576064" cy="36004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85048" y="1484784"/>
            <a:ext cx="3852000" cy="400110"/>
          </a:xfrm>
          <a:prstGeom prst="rect">
            <a:avLst/>
          </a:prstGeom>
          <a:noFill/>
          <a:ln>
            <a:solidFill>
              <a:schemeClr val="tx1"/>
            </a:solidFill>
          </a:ln>
        </p:spPr>
        <p:txBody>
          <a:bodyPr wrap="none" rtlCol="0">
            <a:spAutoFit/>
          </a:bodyPr>
          <a:lstStyle/>
          <a:p>
            <a:pPr algn="ctr"/>
            <a:r>
              <a:rPr kumimoji="1" lang="ja-JP" altLang="en-US" sz="2000" dirty="0" smtClean="0"/>
              <a:t>材料表面へ高熱負荷が照射</a:t>
            </a:r>
            <a:endParaRPr kumimoji="1" lang="ja-JP" altLang="en-US" sz="2000" dirty="0"/>
          </a:p>
        </p:txBody>
      </p:sp>
      <p:sp>
        <p:nvSpPr>
          <p:cNvPr id="4" name="正方形/長方形 3"/>
          <p:cNvSpPr/>
          <p:nvPr/>
        </p:nvSpPr>
        <p:spPr>
          <a:xfrm>
            <a:off x="5388424" y="2420888"/>
            <a:ext cx="3852000" cy="707886"/>
          </a:xfrm>
          <a:prstGeom prst="rect">
            <a:avLst/>
          </a:prstGeom>
          <a:noFill/>
          <a:ln>
            <a:solidFill>
              <a:schemeClr val="tx1"/>
            </a:solidFill>
          </a:ln>
        </p:spPr>
        <p:txBody>
          <a:bodyPr wrap="square">
            <a:spAutoFit/>
          </a:bodyPr>
          <a:lstStyle/>
          <a:p>
            <a:pPr algn="ctr"/>
            <a:r>
              <a:rPr lang="ja-JP" altLang="en-US" sz="2000" dirty="0"/>
              <a:t>溶融，</a:t>
            </a:r>
            <a:r>
              <a:rPr lang="ja-JP" altLang="en-US" sz="2000" dirty="0" smtClean="0"/>
              <a:t>蒸発，昇華等が発生し、</a:t>
            </a:r>
            <a:endParaRPr lang="en-US" altLang="ja-JP" sz="2000" dirty="0" smtClean="0"/>
          </a:p>
          <a:p>
            <a:pPr algn="ctr"/>
            <a:r>
              <a:rPr lang="ja-JP" altLang="en-US" sz="2000" dirty="0" smtClean="0"/>
              <a:t>材料表面に蒸気層が形成</a:t>
            </a:r>
            <a:endParaRPr lang="ja-JP" altLang="en-US" sz="2000" dirty="0"/>
          </a:p>
        </p:txBody>
      </p:sp>
      <p:pic>
        <p:nvPicPr>
          <p:cNvPr id="316419" name="Picture 3"/>
          <p:cNvPicPr>
            <a:picLocks noChangeAspect="1" noChangeArrowheads="1"/>
          </p:cNvPicPr>
          <p:nvPr/>
        </p:nvPicPr>
        <p:blipFill>
          <a:blip r:embed="rId3" cstate="print"/>
          <a:srcRect/>
          <a:stretch>
            <a:fillRect/>
          </a:stretch>
        </p:blipFill>
        <p:spPr bwMode="auto">
          <a:xfrm>
            <a:off x="194471" y="1979548"/>
            <a:ext cx="4290477" cy="2990176"/>
          </a:xfrm>
          <a:prstGeom prst="rect">
            <a:avLst/>
          </a:prstGeom>
          <a:noFill/>
          <a:ln w="9525">
            <a:noFill/>
            <a:miter lim="800000"/>
            <a:headEnd/>
            <a:tailEnd/>
          </a:ln>
          <a:effectLst/>
        </p:spPr>
      </p:pic>
      <p:sp>
        <p:nvSpPr>
          <p:cNvPr id="18" name="テキスト ボックス 17"/>
          <p:cNvSpPr txBox="1"/>
          <p:nvPr/>
        </p:nvSpPr>
        <p:spPr>
          <a:xfrm>
            <a:off x="2720752" y="1270502"/>
            <a:ext cx="1728192" cy="646331"/>
          </a:xfrm>
          <a:prstGeom prst="rect">
            <a:avLst/>
          </a:prstGeom>
          <a:solidFill>
            <a:schemeClr val="bg1"/>
          </a:solidFill>
          <a:ln>
            <a:solidFill>
              <a:schemeClr val="tx2">
                <a:lumMod val="75000"/>
                <a:lumOff val="25000"/>
              </a:schemeClr>
            </a:solidFill>
          </a:ln>
        </p:spPr>
        <p:txBody>
          <a:bodyPr wrap="square" rtlCol="0">
            <a:spAutoFit/>
          </a:bodyPr>
          <a:lstStyle/>
          <a:p>
            <a:r>
              <a:rPr lang="ja-JP" altLang="en-US" dirty="0" smtClean="0">
                <a:solidFill>
                  <a:srgbClr val="FF0000"/>
                </a:solidFill>
              </a:rPr>
              <a:t>高熱流</a:t>
            </a:r>
            <a:endParaRPr lang="en-US" altLang="ja-JP" dirty="0" smtClean="0">
              <a:solidFill>
                <a:srgbClr val="FF0000"/>
              </a:solidFill>
            </a:endParaRPr>
          </a:p>
          <a:p>
            <a:r>
              <a:rPr lang="ja-JP" altLang="en-US" dirty="0" smtClean="0">
                <a:solidFill>
                  <a:srgbClr val="FF0000"/>
                </a:solidFill>
              </a:rPr>
              <a:t>パルスプラズマ</a:t>
            </a:r>
            <a:endParaRPr kumimoji="1" lang="ja-JP" altLang="en-US" dirty="0">
              <a:solidFill>
                <a:srgbClr val="FF0000"/>
              </a:solidFill>
            </a:endParaRPr>
          </a:p>
        </p:txBody>
      </p:sp>
      <p:sp>
        <p:nvSpPr>
          <p:cNvPr id="21" name="テキスト ボックス 20"/>
          <p:cNvSpPr txBox="1"/>
          <p:nvPr/>
        </p:nvSpPr>
        <p:spPr>
          <a:xfrm>
            <a:off x="1712640" y="1268760"/>
            <a:ext cx="840093" cy="369332"/>
          </a:xfrm>
          <a:prstGeom prst="rect">
            <a:avLst/>
          </a:prstGeom>
          <a:solidFill>
            <a:schemeClr val="bg1"/>
          </a:solidFill>
          <a:ln>
            <a:noFill/>
          </a:ln>
        </p:spPr>
        <p:txBody>
          <a:bodyPr wrap="square" rtlCol="0">
            <a:spAutoFit/>
          </a:bodyPr>
          <a:lstStyle/>
          <a:p>
            <a:r>
              <a:rPr kumimoji="1" lang="ja-JP" altLang="en-US" dirty="0" smtClean="0"/>
              <a:t>液相</a:t>
            </a:r>
            <a:endParaRPr kumimoji="1" lang="ja-JP" altLang="en-US" dirty="0"/>
          </a:p>
        </p:txBody>
      </p:sp>
      <p:sp>
        <p:nvSpPr>
          <p:cNvPr id="22" name="テキスト ボックス 21"/>
          <p:cNvSpPr txBox="1"/>
          <p:nvPr/>
        </p:nvSpPr>
        <p:spPr>
          <a:xfrm>
            <a:off x="2072680" y="2276874"/>
            <a:ext cx="916292" cy="369332"/>
          </a:xfrm>
          <a:prstGeom prst="rect">
            <a:avLst/>
          </a:prstGeom>
          <a:solidFill>
            <a:schemeClr val="bg1"/>
          </a:solidFill>
          <a:ln>
            <a:solidFill>
              <a:schemeClr val="tx2">
                <a:lumMod val="75000"/>
                <a:lumOff val="25000"/>
              </a:schemeClr>
            </a:solidFill>
          </a:ln>
        </p:spPr>
        <p:txBody>
          <a:bodyPr wrap="square" rtlCol="0">
            <a:spAutoFit/>
          </a:bodyPr>
          <a:lstStyle/>
          <a:p>
            <a:r>
              <a:rPr kumimoji="1" lang="ja-JP" altLang="en-US" dirty="0" smtClean="0">
                <a:solidFill>
                  <a:srgbClr val="0070C0"/>
                </a:solidFill>
              </a:rPr>
              <a:t>蒸気層</a:t>
            </a:r>
            <a:endParaRPr kumimoji="1" lang="ja-JP" altLang="en-US" dirty="0">
              <a:solidFill>
                <a:srgbClr val="0070C0"/>
              </a:solidFill>
            </a:endParaRPr>
          </a:p>
        </p:txBody>
      </p:sp>
      <p:sp>
        <p:nvSpPr>
          <p:cNvPr id="23" name="テキスト ボックス 22"/>
          <p:cNvSpPr txBox="1"/>
          <p:nvPr/>
        </p:nvSpPr>
        <p:spPr>
          <a:xfrm>
            <a:off x="272480" y="1268762"/>
            <a:ext cx="1440160" cy="369332"/>
          </a:xfrm>
          <a:prstGeom prst="rect">
            <a:avLst/>
          </a:prstGeom>
          <a:solidFill>
            <a:schemeClr val="bg1"/>
          </a:solidFill>
          <a:ln>
            <a:noFill/>
          </a:ln>
        </p:spPr>
        <p:txBody>
          <a:bodyPr wrap="square" rtlCol="0">
            <a:spAutoFit/>
          </a:bodyPr>
          <a:lstStyle/>
          <a:p>
            <a:r>
              <a:rPr lang="ja-JP" altLang="en-US" dirty="0" smtClean="0"/>
              <a:t>ダイバータ材</a:t>
            </a:r>
            <a:endParaRPr kumimoji="1" lang="ja-JP" altLang="en-US" dirty="0"/>
          </a:p>
        </p:txBody>
      </p:sp>
      <p:sp>
        <p:nvSpPr>
          <p:cNvPr id="24" name="テキスト ボックス 23"/>
          <p:cNvSpPr txBox="1"/>
          <p:nvPr/>
        </p:nvSpPr>
        <p:spPr>
          <a:xfrm>
            <a:off x="2222697" y="2771641"/>
            <a:ext cx="1170130" cy="276999"/>
          </a:xfrm>
          <a:prstGeom prst="rect">
            <a:avLst/>
          </a:prstGeom>
          <a:noFill/>
          <a:ln>
            <a:noFill/>
          </a:ln>
        </p:spPr>
        <p:txBody>
          <a:bodyPr wrap="square" rtlCol="0">
            <a:spAutoFit/>
          </a:bodyPr>
          <a:lstStyle/>
          <a:p>
            <a:r>
              <a:rPr kumimoji="1" lang="ja-JP" altLang="en-US" sz="1200" dirty="0" smtClean="0"/>
              <a:t>粒子反射</a:t>
            </a:r>
            <a:endParaRPr kumimoji="1" lang="ja-JP" altLang="en-US" sz="1200" dirty="0"/>
          </a:p>
        </p:txBody>
      </p:sp>
      <p:sp>
        <p:nvSpPr>
          <p:cNvPr id="25" name="テキスト ボックス 24"/>
          <p:cNvSpPr txBox="1"/>
          <p:nvPr/>
        </p:nvSpPr>
        <p:spPr>
          <a:xfrm>
            <a:off x="1910664" y="3563725"/>
            <a:ext cx="1716191" cy="276999"/>
          </a:xfrm>
          <a:prstGeom prst="rect">
            <a:avLst/>
          </a:prstGeom>
          <a:noFill/>
          <a:ln>
            <a:noFill/>
          </a:ln>
        </p:spPr>
        <p:txBody>
          <a:bodyPr wrap="square" rtlCol="0">
            <a:spAutoFit/>
          </a:bodyPr>
          <a:lstStyle/>
          <a:p>
            <a:r>
              <a:rPr kumimoji="1" lang="ja-JP" altLang="en-US" sz="1200" dirty="0" smtClean="0"/>
              <a:t>スパ</a:t>
            </a:r>
            <a:r>
              <a:rPr lang="ja-JP" altLang="en-US" sz="1200" dirty="0" smtClean="0"/>
              <a:t>ッタリング</a:t>
            </a:r>
            <a:endParaRPr kumimoji="1" lang="ja-JP" altLang="en-US" sz="1200" dirty="0"/>
          </a:p>
        </p:txBody>
      </p:sp>
      <p:sp>
        <p:nvSpPr>
          <p:cNvPr id="28" name="タイトル 1"/>
          <p:cNvSpPr>
            <a:spLocks noGrp="1"/>
          </p:cNvSpPr>
          <p:nvPr>
            <p:ph type="title"/>
          </p:nvPr>
        </p:nvSpPr>
        <p:spPr>
          <a:xfrm>
            <a:off x="495300" y="44624"/>
            <a:ext cx="8915400" cy="1143000"/>
          </a:xfrm>
        </p:spPr>
        <p:txBody>
          <a:bodyPr/>
          <a:lstStyle/>
          <a:p>
            <a:r>
              <a:rPr kumimoji="1" lang="ja-JP" altLang="en-US" dirty="0" smtClean="0"/>
              <a:t>蒸気遮蔽効果</a:t>
            </a:r>
            <a:endParaRPr kumimoji="1" lang="ja-JP" altLang="en-US" dirty="0"/>
          </a:p>
        </p:txBody>
      </p:sp>
      <p:sp>
        <p:nvSpPr>
          <p:cNvPr id="29" name="正方形/長方形 28"/>
          <p:cNvSpPr/>
          <p:nvPr/>
        </p:nvSpPr>
        <p:spPr>
          <a:xfrm>
            <a:off x="416496" y="5489356"/>
            <a:ext cx="9073008" cy="1107996"/>
          </a:xfrm>
          <a:prstGeom prst="rect">
            <a:avLst/>
          </a:prstGeom>
        </p:spPr>
        <p:txBody>
          <a:bodyPr wrap="square">
            <a:spAutoFit/>
          </a:bodyPr>
          <a:lstStyle/>
          <a:p>
            <a:r>
              <a:rPr lang="ja-JP" altLang="en-US" sz="2200" dirty="0" smtClean="0"/>
              <a:t>蒸気層と高熱流パルスプラズマの相互作用や構造についての詳細はよくわかっていない。</a:t>
            </a:r>
            <a:r>
              <a:rPr lang="ja-JP" altLang="ja-JP" sz="2200" dirty="0" smtClean="0">
                <a:solidFill>
                  <a:srgbClr val="C00000"/>
                </a:solidFill>
              </a:rPr>
              <a:t>材料表面に形成される蒸気層と高熱流パルスプラズマの時空間構造</a:t>
            </a:r>
            <a:r>
              <a:rPr lang="ja-JP" altLang="en-US" sz="2200" dirty="0" smtClean="0">
                <a:solidFill>
                  <a:srgbClr val="C00000"/>
                </a:solidFill>
              </a:rPr>
              <a:t>の計測が</a:t>
            </a:r>
            <a:r>
              <a:rPr lang="ja-JP" altLang="ja-JP" sz="2200" dirty="0" smtClean="0">
                <a:solidFill>
                  <a:srgbClr val="C00000"/>
                </a:solidFill>
              </a:rPr>
              <a:t>重要となる。</a:t>
            </a:r>
            <a:endParaRPr lang="en-US" altLang="ja-JP" sz="2200" dirty="0" smtClean="0">
              <a:solidFill>
                <a:srgbClr val="C00000"/>
              </a:solidFill>
            </a:endParaRPr>
          </a:p>
        </p:txBody>
      </p:sp>
      <p:sp>
        <p:nvSpPr>
          <p:cNvPr id="30" name="正方形/長方形 29"/>
          <p:cNvSpPr/>
          <p:nvPr/>
        </p:nvSpPr>
        <p:spPr>
          <a:xfrm>
            <a:off x="3800872" y="4797152"/>
            <a:ext cx="2376264" cy="461665"/>
          </a:xfrm>
          <a:prstGeom prst="rect">
            <a:avLst/>
          </a:prstGeom>
        </p:spPr>
        <p:txBody>
          <a:bodyPr wrap="square">
            <a:spAutoFit/>
          </a:bodyPr>
          <a:lstStyle/>
          <a:p>
            <a:r>
              <a:rPr lang="ja-JP" altLang="en-US" sz="2400" dirty="0" smtClean="0">
                <a:solidFill>
                  <a:srgbClr val="FF0000"/>
                </a:solidFill>
              </a:rPr>
              <a:t>蒸気遮蔽効果</a:t>
            </a:r>
            <a:endParaRPr lang="en-US" altLang="ja-JP" sz="2400" dirty="0" smtClean="0">
              <a:solidFill>
                <a:srgbClr val="FF0000"/>
              </a:solidFill>
            </a:endParaRPr>
          </a:p>
        </p:txBody>
      </p:sp>
      <p:sp>
        <p:nvSpPr>
          <p:cNvPr id="32" name="下矢印 31"/>
          <p:cNvSpPr/>
          <p:nvPr/>
        </p:nvSpPr>
        <p:spPr>
          <a:xfrm>
            <a:off x="7026393" y="3284984"/>
            <a:ext cx="576064" cy="36004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388424" y="3717032"/>
            <a:ext cx="3852000" cy="1008112"/>
          </a:xfrm>
          <a:prstGeom prst="rect">
            <a:avLst/>
          </a:prstGeom>
          <a:noFill/>
          <a:ln>
            <a:solidFill>
              <a:schemeClr val="tx1"/>
            </a:solidFill>
          </a:ln>
        </p:spPr>
        <p:txBody>
          <a:bodyPr wrap="square" rtlCol="0">
            <a:spAutoFit/>
          </a:bodyPr>
          <a:lstStyle/>
          <a:p>
            <a:r>
              <a:rPr lang="ja-JP" altLang="ja-JP" sz="2000" dirty="0" smtClean="0"/>
              <a:t>プラズマ熱負荷の一部が放射光として散逸し、材料表面に到達する正味の熱負荷が減少</a:t>
            </a:r>
            <a:endParaRPr kumimoji="1" lang="ja-JP" altLang="en-US" sz="2000" dirty="0"/>
          </a:p>
        </p:txBody>
      </p:sp>
      <p:cxnSp>
        <p:nvCxnSpPr>
          <p:cNvPr id="31" name="直線矢印コネクタ 30"/>
          <p:cNvCxnSpPr/>
          <p:nvPr/>
        </p:nvCxnSpPr>
        <p:spPr>
          <a:xfrm>
            <a:off x="1208584" y="1556792"/>
            <a:ext cx="0" cy="360040"/>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2000672" y="1556792"/>
            <a:ext cx="0" cy="360040"/>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3584848" y="1916832"/>
            <a:ext cx="0" cy="21602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rot="5400000">
            <a:off x="-18682" y="3288114"/>
            <a:ext cx="1383704" cy="369332"/>
          </a:xfrm>
          <a:prstGeom prst="rect">
            <a:avLst/>
          </a:prstGeom>
          <a:noFill/>
        </p:spPr>
        <p:txBody>
          <a:bodyPr wrap="square" rtlCol="0">
            <a:spAutoFit/>
          </a:bodyPr>
          <a:lstStyle/>
          <a:p>
            <a:r>
              <a:rPr kumimoji="1" lang="en-US" altLang="ja-JP" dirty="0" smtClean="0"/>
              <a:t>PFC(</a:t>
            </a:r>
            <a:r>
              <a:rPr kumimoji="1" lang="en-US" altLang="ja-JP" dirty="0" err="1" smtClean="0"/>
              <a:t>W,Be</a:t>
            </a:r>
            <a:r>
              <a:rPr kumimoji="1" lang="en-US" altLang="ja-JP" dirty="0" smtClean="0"/>
              <a:t>)</a:t>
            </a:r>
            <a:endParaRPr kumimoji="1" lang="ja-JP" altLang="en-US" dirty="0"/>
          </a:p>
        </p:txBody>
      </p:sp>
    </p:spTree>
    <p:extLst>
      <p:ext uri="{BB962C8B-B14F-4D97-AF65-F5344CB8AC3E}">
        <p14:creationId xmlns="" xmlns:p14="http://schemas.microsoft.com/office/powerpoint/2010/main" val="1519024653"/>
      </p:ext>
    </p:extLst>
  </p:cSld>
  <p:clrMapOvr>
    <a:masterClrMapping/>
  </p:clrMapOvr>
  <mc:AlternateContent xmlns:mc="http://schemas.openxmlformats.org/markup-compatibility/2006">
    <mc:Choice xmlns="" xmlns:p14="http://schemas.microsoft.com/office/powerpoint/2010/main" Requires="p14">
      <p:transition spd="slow" p14:dur="2000" advTm="4649"/>
    </mc:Choice>
    <mc:Fallback>
      <p:transition spd="slow" advTm="464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1" descr="C:\Users\takumi\Desktop\実験\発表資料\中間発表\中間発表\実験装置図(サンプルホルダー).JPG"/>
          <p:cNvPicPr>
            <a:picLocks noChangeAspect="1" noChangeArrowheads="1"/>
          </p:cNvPicPr>
          <p:nvPr/>
        </p:nvPicPr>
        <p:blipFill>
          <a:blip r:embed="rId3" cstate="print"/>
          <a:srcRect l="5455" t="2750" r="9091" b="9252"/>
          <a:stretch>
            <a:fillRect/>
          </a:stretch>
        </p:blipFill>
        <p:spPr bwMode="auto">
          <a:xfrm>
            <a:off x="1894864" y="2966478"/>
            <a:ext cx="5578416" cy="3558866"/>
          </a:xfrm>
          <a:prstGeom prst="rect">
            <a:avLst/>
          </a:prstGeom>
          <a:noFill/>
        </p:spPr>
      </p:pic>
      <p:sp>
        <p:nvSpPr>
          <p:cNvPr id="40" name="テキスト ボックス 39"/>
          <p:cNvSpPr txBox="1"/>
          <p:nvPr/>
        </p:nvSpPr>
        <p:spPr>
          <a:xfrm>
            <a:off x="436488" y="1320866"/>
            <a:ext cx="9009627" cy="1200318"/>
          </a:xfrm>
          <a:prstGeom prst="rect">
            <a:avLst/>
          </a:prstGeom>
          <a:solidFill>
            <a:schemeClr val="bg1"/>
          </a:solidFill>
          <a:ln w="38100">
            <a:noFill/>
          </a:ln>
        </p:spPr>
        <p:txBody>
          <a:bodyPr wrap="square" lIns="91430" tIns="45715" rIns="91430" bIns="45715" rtlCol="0">
            <a:spAutoFit/>
          </a:bodyPr>
          <a:lstStyle/>
          <a:p>
            <a:pPr>
              <a:buClr>
                <a:srgbClr val="0070C0"/>
              </a:buClr>
            </a:pPr>
            <a:r>
              <a:rPr lang="ja-JP" altLang="ja-JP" sz="2400" dirty="0" smtClean="0"/>
              <a:t>磁化同軸プラズマガン</a:t>
            </a:r>
            <a:r>
              <a:rPr lang="en-US" altLang="ja-JP" sz="2400" b="1" dirty="0" smtClean="0"/>
              <a:t>(MPCG)</a:t>
            </a:r>
            <a:r>
              <a:rPr lang="ja-JP" altLang="ja-JP" sz="2400" dirty="0" smtClean="0"/>
              <a:t>により生成された高熱流パルスプラズマを用いて</a:t>
            </a:r>
            <a:r>
              <a:rPr lang="ja-JP" altLang="en-US" sz="2400" dirty="0" smtClean="0"/>
              <a:t>、</a:t>
            </a:r>
            <a:r>
              <a:rPr lang="ja-JP" altLang="ja-JP" sz="2400" dirty="0" smtClean="0"/>
              <a:t>高熱流パルス</a:t>
            </a:r>
            <a:r>
              <a:rPr lang="ja-JP" altLang="en-US" sz="2400" dirty="0" smtClean="0"/>
              <a:t>プラズマ</a:t>
            </a:r>
            <a:r>
              <a:rPr lang="en-US" altLang="ja-JP" sz="2400" b="1" dirty="0" smtClean="0"/>
              <a:t>(He)</a:t>
            </a:r>
            <a:r>
              <a:rPr lang="ja-JP" altLang="en-US" sz="2400" dirty="0" smtClean="0"/>
              <a:t>とダイバータ材の相互作用の研究を行っている。</a:t>
            </a:r>
            <a:endParaRPr lang="ja-JP" altLang="en-US" sz="2400" dirty="0" smtClean="0">
              <a:latin typeface="ＭＳ Ｐゴシック" pitchFamily="50" charset="-128"/>
              <a:ea typeface="ＭＳ Ｐゴシック" pitchFamily="50" charset="-128"/>
            </a:endParaRPr>
          </a:p>
        </p:txBody>
      </p:sp>
      <p:sp>
        <p:nvSpPr>
          <p:cNvPr id="2" name="タイトル 1"/>
          <p:cNvSpPr>
            <a:spLocks noGrp="1"/>
          </p:cNvSpPr>
          <p:nvPr>
            <p:ph type="title"/>
          </p:nvPr>
        </p:nvSpPr>
        <p:spPr>
          <a:xfrm>
            <a:off x="495300" y="116632"/>
            <a:ext cx="8915400" cy="990600"/>
          </a:xfrm>
        </p:spPr>
        <p:txBody>
          <a:bodyPr/>
          <a:lstStyle/>
          <a:p>
            <a:pPr algn="ctr"/>
            <a:r>
              <a:rPr kumimoji="1" lang="ja-JP" altLang="en-US" dirty="0" smtClean="0"/>
              <a:t>研究背景</a:t>
            </a:r>
            <a:endParaRPr kumimoji="1" lang="ja-JP" altLang="en-US" dirty="0"/>
          </a:p>
        </p:txBody>
      </p:sp>
      <p:sp>
        <p:nvSpPr>
          <p:cNvPr id="42" name="テキスト ボックス 41"/>
          <p:cNvSpPr txBox="1"/>
          <p:nvPr/>
        </p:nvSpPr>
        <p:spPr>
          <a:xfrm>
            <a:off x="3158801" y="6351713"/>
            <a:ext cx="3954438" cy="461665"/>
          </a:xfrm>
          <a:prstGeom prst="rect">
            <a:avLst/>
          </a:prstGeom>
          <a:noFill/>
        </p:spPr>
        <p:txBody>
          <a:bodyPr wrap="square" rtlCol="0">
            <a:spAutoFit/>
          </a:bodyPr>
          <a:lstStyle/>
          <a:p>
            <a:r>
              <a:rPr kumimoji="1" lang="ja-JP" altLang="en-US" sz="2400" dirty="0" smtClean="0"/>
              <a:t>磁化同軸</a:t>
            </a:r>
            <a:r>
              <a:rPr lang="ja-JP" altLang="en-US" sz="2400" dirty="0" smtClean="0"/>
              <a:t>プラズマガン断面図</a:t>
            </a:r>
            <a:endParaRPr kumimoji="1" lang="ja-JP" altLang="en-US" sz="2400" dirty="0"/>
          </a:p>
        </p:txBody>
      </p:sp>
      <p:sp>
        <p:nvSpPr>
          <p:cNvPr id="45" name="テキスト ボックス 44"/>
          <p:cNvSpPr txBox="1"/>
          <p:nvPr/>
        </p:nvSpPr>
        <p:spPr>
          <a:xfrm>
            <a:off x="428500" y="4293096"/>
            <a:ext cx="3312339" cy="369332"/>
          </a:xfrm>
          <a:prstGeom prst="rect">
            <a:avLst/>
          </a:prstGeom>
          <a:noFill/>
        </p:spPr>
        <p:txBody>
          <a:bodyPr wrap="square" rtlCol="0">
            <a:spAutoFit/>
          </a:bodyPr>
          <a:lstStyle/>
          <a:p>
            <a:r>
              <a:rPr kumimoji="1" lang="ja-JP" altLang="en-US" dirty="0" smtClean="0"/>
              <a:t>ターゲットチャンバー</a:t>
            </a:r>
            <a:endParaRPr kumimoji="1" lang="ja-JP" altLang="en-US" dirty="0"/>
          </a:p>
        </p:txBody>
      </p:sp>
      <p:sp>
        <p:nvSpPr>
          <p:cNvPr id="32" name="Oval 6"/>
          <p:cNvSpPr>
            <a:spLocks noChangeArrowheads="1"/>
          </p:cNvSpPr>
          <p:nvPr/>
        </p:nvSpPr>
        <p:spPr bwMode="auto">
          <a:xfrm rot="20272605">
            <a:off x="3218525" y="5352695"/>
            <a:ext cx="408053" cy="240572"/>
          </a:xfrm>
          <a:prstGeom prst="ellipse">
            <a:avLst/>
          </a:prstGeom>
          <a:solidFill>
            <a:srgbClr val="FF99CC"/>
          </a:solid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cxnSp>
        <p:nvCxnSpPr>
          <p:cNvPr id="33" name="直線矢印コネクタ 32"/>
          <p:cNvCxnSpPr/>
          <p:nvPr/>
        </p:nvCxnSpPr>
        <p:spPr>
          <a:xfrm flipH="1">
            <a:off x="2936776" y="5517232"/>
            <a:ext cx="356108" cy="206573"/>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70"/>
          <p:cNvSpPr txBox="1">
            <a:spLocks noChangeArrowheads="1"/>
          </p:cNvSpPr>
          <p:nvPr/>
        </p:nvSpPr>
        <p:spPr bwMode="auto">
          <a:xfrm>
            <a:off x="4094908" y="5877272"/>
            <a:ext cx="2650703" cy="400110"/>
          </a:xfrm>
          <a:prstGeom prst="rect">
            <a:avLst/>
          </a:prstGeom>
          <a:noFill/>
          <a:ln w="9525">
            <a:noFill/>
            <a:miter lim="800000"/>
            <a:headEnd/>
            <a:tailEnd/>
          </a:ln>
        </p:spPr>
        <p:txBody>
          <a:bodyPr wrap="square">
            <a:spAutoFit/>
          </a:bodyPr>
          <a:lstStyle/>
          <a:p>
            <a:r>
              <a:rPr lang="ja-JP" altLang="en-US" sz="2000" dirty="0" smtClean="0"/>
              <a:t>ダイバータ材</a:t>
            </a:r>
            <a:endParaRPr lang="ja-JP" altLang="en-US" sz="2000" dirty="0"/>
          </a:p>
        </p:txBody>
      </p:sp>
      <p:cxnSp>
        <p:nvCxnSpPr>
          <p:cNvPr id="35" name="直線矢印コネクタ 34"/>
          <p:cNvCxnSpPr/>
          <p:nvPr/>
        </p:nvCxnSpPr>
        <p:spPr>
          <a:xfrm flipH="1" flipV="1">
            <a:off x="2936776" y="5893241"/>
            <a:ext cx="1248139" cy="27206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H="1">
            <a:off x="3584848" y="5157192"/>
            <a:ext cx="2148240" cy="1881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5733089" y="4725149"/>
            <a:ext cx="3432381" cy="1015663"/>
          </a:xfrm>
          <a:prstGeom prst="rect">
            <a:avLst/>
          </a:prstGeom>
          <a:noFill/>
          <a:ln w="22225">
            <a:noFill/>
          </a:ln>
        </p:spPr>
        <p:txBody>
          <a:bodyPr wrap="square" rtlCol="0">
            <a:spAutoFit/>
          </a:bodyPr>
          <a:lstStyle/>
          <a:p>
            <a:r>
              <a:rPr kumimoji="1" lang="ja-JP" altLang="en-US" sz="2000" dirty="0" smtClean="0"/>
              <a:t>高熱流パルスプラズマ</a:t>
            </a:r>
            <a:r>
              <a:rPr kumimoji="1" lang="en-US" altLang="ja-JP" sz="2000" dirty="0" smtClean="0"/>
              <a:t>(</a:t>
            </a:r>
            <a:r>
              <a:rPr kumimoji="1" lang="en-US" altLang="ja-JP" sz="2000" b="1" dirty="0" smtClean="0">
                <a:solidFill>
                  <a:srgbClr val="C00000"/>
                </a:solidFill>
              </a:rPr>
              <a:t>He</a:t>
            </a:r>
            <a:r>
              <a:rPr kumimoji="1" lang="en-US" altLang="ja-JP" sz="2000" dirty="0" smtClean="0"/>
              <a:t>)</a:t>
            </a:r>
          </a:p>
          <a:p>
            <a:r>
              <a:rPr kumimoji="1" lang="ja-JP" altLang="en-US" sz="2000" dirty="0" smtClean="0"/>
              <a:t>直径　　　：</a:t>
            </a:r>
            <a:r>
              <a:rPr kumimoji="1" lang="en-US" altLang="ja-JP" sz="2000" b="1" dirty="0" smtClean="0"/>
              <a:t>83.1 </a:t>
            </a:r>
            <a:r>
              <a:rPr kumimoji="1" lang="en-US" altLang="ja-JP" b="1" dirty="0" smtClean="0"/>
              <a:t>mm</a:t>
            </a:r>
            <a:r>
              <a:rPr kumimoji="1" lang="ja-JP" altLang="en-US" sz="2000" dirty="0" smtClean="0"/>
              <a:t>　</a:t>
            </a:r>
            <a:endParaRPr kumimoji="1" lang="en-US" altLang="ja-JP" sz="2000" dirty="0" smtClean="0"/>
          </a:p>
          <a:p>
            <a:r>
              <a:rPr kumimoji="1" lang="ja-JP" altLang="en-US" sz="2000" dirty="0" smtClean="0"/>
              <a:t>パルス幅：</a:t>
            </a:r>
            <a:r>
              <a:rPr lang="en-US" altLang="ja-JP" sz="2000" b="1" dirty="0" smtClean="0"/>
              <a:t>~</a:t>
            </a:r>
            <a:r>
              <a:rPr kumimoji="1" lang="en-US" altLang="ja-JP" sz="2000" b="1" dirty="0" smtClean="0"/>
              <a:t>200 </a:t>
            </a:r>
            <a:r>
              <a:rPr lang="en-US" altLang="ja-JP" b="1" dirty="0" err="1" smtClean="0">
                <a:latin typeface="Symbol" panose="05050102010706020507" pitchFamily="18" charset="2"/>
                <a:cs typeface="Arial" panose="020B0604020202020204" pitchFamily="34" charset="0"/>
              </a:rPr>
              <a:t>m</a:t>
            </a:r>
            <a:r>
              <a:rPr kumimoji="1" lang="en-US" altLang="ja-JP" b="1" dirty="0" err="1" smtClean="0"/>
              <a:t>s</a:t>
            </a:r>
            <a:endParaRPr kumimoji="1" lang="ja-JP" altLang="en-US" b="1" dirty="0"/>
          </a:p>
        </p:txBody>
      </p:sp>
      <p:sp>
        <p:nvSpPr>
          <p:cNvPr id="67" name="テキスト ボックス 66"/>
          <p:cNvSpPr txBox="1"/>
          <p:nvPr/>
        </p:nvSpPr>
        <p:spPr>
          <a:xfrm>
            <a:off x="344488" y="3068960"/>
            <a:ext cx="3024335" cy="707886"/>
          </a:xfrm>
          <a:prstGeom prst="rect">
            <a:avLst/>
          </a:prstGeom>
          <a:noFill/>
        </p:spPr>
        <p:txBody>
          <a:bodyPr wrap="square" rtlCol="0">
            <a:spAutoFit/>
          </a:bodyPr>
          <a:lstStyle/>
          <a:p>
            <a:r>
              <a:rPr kumimoji="1" lang="ja-JP" altLang="en-US" sz="2000" dirty="0" smtClean="0">
                <a:solidFill>
                  <a:srgbClr val="C00000"/>
                </a:solidFill>
              </a:rPr>
              <a:t>高熱流パルスプラズマをダイバータ材に照射</a:t>
            </a:r>
            <a:endParaRPr kumimoji="1" lang="ja-JP" altLang="en-US" sz="2000" dirty="0">
              <a:solidFill>
                <a:srgbClr val="C00000"/>
              </a:solidFill>
            </a:endParaRPr>
          </a:p>
        </p:txBody>
      </p:sp>
      <p:cxnSp>
        <p:nvCxnSpPr>
          <p:cNvPr id="68" name="直線コネクタ 67"/>
          <p:cNvCxnSpPr/>
          <p:nvPr/>
        </p:nvCxnSpPr>
        <p:spPr>
          <a:xfrm>
            <a:off x="1208584" y="5589242"/>
            <a:ext cx="140909" cy="200873"/>
          </a:xfrm>
          <a:prstGeom prst="line">
            <a:avLst/>
          </a:prstGeom>
          <a:ln w="28575">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537176" y="2545004"/>
            <a:ext cx="104662" cy="203897"/>
          </a:xfrm>
          <a:prstGeom prst="line">
            <a:avLst/>
          </a:prstGeom>
          <a:ln w="28575">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H="1">
            <a:off x="1280592" y="2801427"/>
            <a:ext cx="5328592" cy="2859823"/>
          </a:xfrm>
          <a:prstGeom prst="line">
            <a:avLst/>
          </a:prstGeom>
          <a:ln w="28575">
            <a:solidFill>
              <a:schemeClr val="tx2">
                <a:lumMod val="75000"/>
                <a:lumOff val="2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テキスト ボックス 8"/>
          <p:cNvSpPr txBox="1">
            <a:spLocks noChangeArrowheads="1"/>
          </p:cNvSpPr>
          <p:nvPr/>
        </p:nvSpPr>
        <p:spPr bwMode="auto">
          <a:xfrm rot="19764816">
            <a:off x="3373811" y="3861281"/>
            <a:ext cx="582211" cy="369332"/>
          </a:xfrm>
          <a:prstGeom prst="rect">
            <a:avLst/>
          </a:prstGeom>
          <a:noFill/>
          <a:ln w="9525">
            <a:noFill/>
            <a:miter lim="800000"/>
            <a:headEnd/>
            <a:tailEnd/>
          </a:ln>
        </p:spPr>
        <p:txBody>
          <a:bodyPr wrap="none">
            <a:spAutoFit/>
          </a:bodyPr>
          <a:lstStyle/>
          <a:p>
            <a:r>
              <a:rPr lang="en-US" altLang="ja-JP" b="1" dirty="0"/>
              <a:t>2 m</a:t>
            </a:r>
            <a:endParaRPr lang="ja-JP" altLang="en-US" b="1" dirty="0"/>
          </a:p>
        </p:txBody>
      </p:sp>
      <p:sp>
        <p:nvSpPr>
          <p:cNvPr id="39" name="正方形/長方形 38"/>
          <p:cNvSpPr/>
          <p:nvPr/>
        </p:nvSpPr>
        <p:spPr>
          <a:xfrm>
            <a:off x="249078" y="1268760"/>
            <a:ext cx="9384442" cy="127624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矢印コネクタ 51"/>
          <p:cNvCxnSpPr/>
          <p:nvPr/>
        </p:nvCxnSpPr>
        <p:spPr>
          <a:xfrm>
            <a:off x="1598630" y="4725144"/>
            <a:ext cx="714017" cy="55797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3233" name="Picture 1" descr="C:\Users\takumi\Desktop\実験\発表資料\中間発表\中間発表\実験装置図(IDSガラス管-サンプルホルダー).JPG"/>
          <p:cNvPicPr>
            <a:picLocks noChangeAspect="1" noChangeArrowheads="1"/>
          </p:cNvPicPr>
          <p:nvPr/>
        </p:nvPicPr>
        <p:blipFill>
          <a:blip r:embed="rId3" cstate="print"/>
          <a:srcRect l="5501" t="19878" r="36415" b="16283"/>
          <a:stretch>
            <a:fillRect/>
          </a:stretch>
        </p:blipFill>
        <p:spPr bwMode="auto">
          <a:xfrm>
            <a:off x="2378714" y="2681331"/>
            <a:ext cx="5538615" cy="3700001"/>
          </a:xfrm>
          <a:prstGeom prst="rect">
            <a:avLst/>
          </a:prstGeom>
          <a:noFill/>
        </p:spPr>
      </p:pic>
      <p:sp>
        <p:nvSpPr>
          <p:cNvPr id="2" name="タイトル 1"/>
          <p:cNvSpPr>
            <a:spLocks noGrp="1"/>
          </p:cNvSpPr>
          <p:nvPr>
            <p:ph type="title"/>
          </p:nvPr>
        </p:nvSpPr>
        <p:spPr>
          <a:xfrm>
            <a:off x="495300" y="116632"/>
            <a:ext cx="8915400" cy="990600"/>
          </a:xfrm>
        </p:spPr>
        <p:txBody>
          <a:bodyPr/>
          <a:lstStyle/>
          <a:p>
            <a:pPr algn="ctr"/>
            <a:r>
              <a:rPr kumimoji="1" lang="ja-JP" altLang="en-US" dirty="0" smtClean="0"/>
              <a:t>研究背景</a:t>
            </a:r>
            <a:endParaRPr kumimoji="1" lang="ja-JP" altLang="en-US" dirty="0"/>
          </a:p>
        </p:txBody>
      </p:sp>
      <p:sp>
        <p:nvSpPr>
          <p:cNvPr id="13" name="テキスト ボックス 12"/>
          <p:cNvSpPr txBox="1"/>
          <p:nvPr/>
        </p:nvSpPr>
        <p:spPr>
          <a:xfrm>
            <a:off x="2846766" y="6341258"/>
            <a:ext cx="3744416" cy="400110"/>
          </a:xfrm>
          <a:prstGeom prst="rect">
            <a:avLst/>
          </a:prstGeom>
          <a:noFill/>
        </p:spPr>
        <p:txBody>
          <a:bodyPr wrap="square" rtlCol="0">
            <a:spAutoFit/>
          </a:bodyPr>
          <a:lstStyle/>
          <a:p>
            <a:r>
              <a:rPr kumimoji="1" lang="ja-JP" altLang="en-US" sz="2000" dirty="0" smtClean="0"/>
              <a:t>磁化同軸プラズマガン断面図</a:t>
            </a:r>
            <a:endParaRPr kumimoji="1" lang="ja-JP" altLang="en-US" sz="2000" dirty="0"/>
          </a:p>
        </p:txBody>
      </p:sp>
      <p:sp>
        <p:nvSpPr>
          <p:cNvPr id="14" name="テキスト ボックス 13"/>
          <p:cNvSpPr txBox="1"/>
          <p:nvPr/>
        </p:nvSpPr>
        <p:spPr>
          <a:xfrm>
            <a:off x="272482" y="2276872"/>
            <a:ext cx="8970997" cy="400110"/>
          </a:xfrm>
          <a:prstGeom prst="rect">
            <a:avLst/>
          </a:prstGeom>
          <a:noFill/>
          <a:ln w="22225">
            <a:noFill/>
          </a:ln>
        </p:spPr>
        <p:txBody>
          <a:bodyPr wrap="square" rtlCol="0">
            <a:spAutoFit/>
          </a:bodyPr>
          <a:lstStyle/>
          <a:p>
            <a:r>
              <a:rPr kumimoji="1" lang="ja-JP" altLang="en-US" sz="2000" u="sng" dirty="0" smtClean="0"/>
              <a:t>現状の計測器</a:t>
            </a:r>
            <a:r>
              <a:rPr lang="ja-JP" altLang="en-US" sz="2000" dirty="0" smtClean="0"/>
              <a:t>・・・光ファイバー</a:t>
            </a:r>
            <a:r>
              <a:rPr lang="en-US" altLang="ja-JP" sz="2000" dirty="0" smtClean="0"/>
              <a:t>1</a:t>
            </a:r>
            <a:r>
              <a:rPr lang="ja-JP" altLang="en-US" sz="2000" dirty="0" smtClean="0"/>
              <a:t>本によるイオンドップラー分光器</a:t>
            </a:r>
            <a:r>
              <a:rPr lang="en-US" altLang="ja-JP" sz="2000" dirty="0" smtClean="0"/>
              <a:t>(</a:t>
            </a:r>
            <a:r>
              <a:rPr lang="en-US" altLang="ja-JP" sz="2000" b="1" dirty="0" smtClean="0"/>
              <a:t>IDS</a:t>
            </a:r>
            <a:r>
              <a:rPr lang="en-US" altLang="ja-JP" sz="2000" dirty="0" smtClean="0"/>
              <a:t>)</a:t>
            </a:r>
            <a:endParaRPr kumimoji="1" lang="en-US" altLang="ja-JP" b="1" u="sng" dirty="0" smtClean="0"/>
          </a:p>
        </p:txBody>
      </p:sp>
      <p:sp>
        <p:nvSpPr>
          <p:cNvPr id="20" name="Oval 6"/>
          <p:cNvSpPr>
            <a:spLocks noChangeArrowheads="1"/>
          </p:cNvSpPr>
          <p:nvPr/>
        </p:nvSpPr>
        <p:spPr bwMode="auto">
          <a:xfrm rot="20272605">
            <a:off x="4310346" y="4824218"/>
            <a:ext cx="455494" cy="234859"/>
          </a:xfrm>
          <a:prstGeom prst="ellipse">
            <a:avLst/>
          </a:prstGeom>
          <a:solidFill>
            <a:srgbClr val="FF99CC"/>
          </a:solid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cxnSp>
        <p:nvCxnSpPr>
          <p:cNvPr id="21" name="直線矢印コネクタ 20"/>
          <p:cNvCxnSpPr/>
          <p:nvPr/>
        </p:nvCxnSpPr>
        <p:spPr>
          <a:xfrm flipH="1">
            <a:off x="4016898" y="5057591"/>
            <a:ext cx="312035" cy="144016"/>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2378717" y="3257391"/>
            <a:ext cx="1214413" cy="400110"/>
          </a:xfrm>
          <a:prstGeom prst="rect">
            <a:avLst/>
          </a:prstGeom>
          <a:noFill/>
          <a:ln w="22225">
            <a:noFill/>
          </a:ln>
        </p:spPr>
        <p:txBody>
          <a:bodyPr wrap="square" rtlCol="0">
            <a:spAutoFit/>
          </a:bodyPr>
          <a:lstStyle/>
          <a:p>
            <a:r>
              <a:rPr kumimoji="1" lang="ja-JP" altLang="en-US" sz="2000" dirty="0" smtClean="0"/>
              <a:t>計測視線</a:t>
            </a:r>
            <a:endParaRPr kumimoji="1" lang="ja-JP" altLang="en-US" sz="2000" dirty="0"/>
          </a:p>
        </p:txBody>
      </p:sp>
      <p:sp>
        <p:nvSpPr>
          <p:cNvPr id="62" name="テキスト ボックス 61"/>
          <p:cNvSpPr txBox="1"/>
          <p:nvPr/>
        </p:nvSpPr>
        <p:spPr>
          <a:xfrm>
            <a:off x="341487" y="1268760"/>
            <a:ext cx="9145016" cy="830997"/>
          </a:xfrm>
          <a:prstGeom prst="rect">
            <a:avLst/>
          </a:prstGeom>
          <a:solidFill>
            <a:schemeClr val="bg1"/>
          </a:solidFill>
          <a:ln w="38100">
            <a:noFill/>
          </a:ln>
        </p:spPr>
        <p:txBody>
          <a:bodyPr wrap="square" rtlCol="0">
            <a:spAutoFit/>
          </a:bodyPr>
          <a:lstStyle/>
          <a:p>
            <a:r>
              <a:rPr lang="ja-JP" altLang="en-US" sz="2400" dirty="0" smtClean="0"/>
              <a:t>現状、高熱流パルスプラズマ</a:t>
            </a:r>
            <a:r>
              <a:rPr lang="en-US" altLang="ja-JP" sz="2400" dirty="0" smtClean="0"/>
              <a:t>(He)</a:t>
            </a:r>
            <a:r>
              <a:rPr lang="ja-JP" altLang="en-US" sz="2400" dirty="0" smtClean="0"/>
              <a:t>や蒸気層の計測は、光ファイバー</a:t>
            </a:r>
            <a:r>
              <a:rPr lang="en-US" altLang="ja-JP" sz="2400" b="1" dirty="0" smtClean="0"/>
              <a:t>1</a:t>
            </a:r>
            <a:r>
              <a:rPr lang="ja-JP" altLang="en-US" sz="2400" dirty="0" smtClean="0"/>
              <a:t>本を用いてプラズマの光を採光、分光し評価を行っている。</a:t>
            </a:r>
            <a:endParaRPr kumimoji="1" lang="ja-JP" altLang="en-US" sz="2400" dirty="0"/>
          </a:p>
        </p:txBody>
      </p:sp>
      <p:sp>
        <p:nvSpPr>
          <p:cNvPr id="80" name="正方形/長方形 79"/>
          <p:cNvSpPr/>
          <p:nvPr/>
        </p:nvSpPr>
        <p:spPr>
          <a:xfrm>
            <a:off x="4518673" y="2917096"/>
            <a:ext cx="1556836" cy="400110"/>
          </a:xfrm>
          <a:prstGeom prst="rect">
            <a:avLst/>
          </a:prstGeom>
        </p:spPr>
        <p:txBody>
          <a:bodyPr wrap="none">
            <a:spAutoFit/>
          </a:bodyPr>
          <a:lstStyle/>
          <a:p>
            <a:r>
              <a:rPr lang="ja-JP" altLang="en-US" sz="2000" dirty="0" smtClean="0"/>
              <a:t>光ファイバー</a:t>
            </a:r>
            <a:endParaRPr lang="ja-JP" altLang="en-US" sz="2000" dirty="0"/>
          </a:p>
        </p:txBody>
      </p:sp>
      <p:cxnSp>
        <p:nvCxnSpPr>
          <p:cNvPr id="83" name="直線矢印コネクタ 82"/>
          <p:cNvCxnSpPr/>
          <p:nvPr/>
        </p:nvCxnSpPr>
        <p:spPr>
          <a:xfrm flipH="1">
            <a:off x="4050621" y="3133124"/>
            <a:ext cx="390043"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3" name="正方形/長方形 102"/>
          <p:cNvSpPr/>
          <p:nvPr/>
        </p:nvSpPr>
        <p:spPr>
          <a:xfrm>
            <a:off x="272480" y="1196752"/>
            <a:ext cx="9283031" cy="100811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5" name="直線矢印コネクタ 104"/>
          <p:cNvCxnSpPr/>
          <p:nvPr/>
        </p:nvCxnSpPr>
        <p:spPr>
          <a:xfrm flipH="1">
            <a:off x="4796985" y="4841567"/>
            <a:ext cx="1170129" cy="0"/>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a:off x="3704861" y="3041367"/>
            <a:ext cx="0" cy="864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88507" y="4005066"/>
            <a:ext cx="2160239" cy="369332"/>
          </a:xfrm>
          <a:prstGeom prst="rect">
            <a:avLst/>
          </a:prstGeom>
          <a:noFill/>
        </p:spPr>
        <p:txBody>
          <a:bodyPr wrap="square" rtlCol="0">
            <a:spAutoFit/>
          </a:bodyPr>
          <a:lstStyle/>
          <a:p>
            <a:r>
              <a:rPr kumimoji="1" lang="ja-JP" altLang="en-US" dirty="0" smtClean="0"/>
              <a:t>ターゲットチャンバー</a:t>
            </a:r>
            <a:endParaRPr kumimoji="1" lang="ja-JP" altLang="en-US" dirty="0"/>
          </a:p>
        </p:txBody>
      </p:sp>
      <p:sp>
        <p:nvSpPr>
          <p:cNvPr id="18" name="テキスト ボックス 70"/>
          <p:cNvSpPr txBox="1">
            <a:spLocks noChangeArrowheads="1"/>
          </p:cNvSpPr>
          <p:nvPr/>
        </p:nvSpPr>
        <p:spPr bwMode="auto">
          <a:xfrm>
            <a:off x="5241034" y="5733256"/>
            <a:ext cx="2650703" cy="400110"/>
          </a:xfrm>
          <a:prstGeom prst="rect">
            <a:avLst/>
          </a:prstGeom>
          <a:noFill/>
          <a:ln w="9525">
            <a:noFill/>
            <a:miter lim="800000"/>
            <a:headEnd/>
            <a:tailEnd/>
          </a:ln>
        </p:spPr>
        <p:txBody>
          <a:bodyPr wrap="square">
            <a:spAutoFit/>
          </a:bodyPr>
          <a:lstStyle/>
          <a:p>
            <a:r>
              <a:rPr lang="ja-JP" altLang="en-US" sz="2000" dirty="0" smtClean="0"/>
              <a:t>ダイバータ材</a:t>
            </a:r>
            <a:endParaRPr lang="ja-JP" altLang="en-US" sz="2000" dirty="0"/>
          </a:p>
        </p:txBody>
      </p:sp>
      <p:cxnSp>
        <p:nvCxnSpPr>
          <p:cNvPr id="19" name="直線矢印コネクタ 18"/>
          <p:cNvCxnSpPr/>
          <p:nvPr/>
        </p:nvCxnSpPr>
        <p:spPr>
          <a:xfrm flipH="1" flipV="1">
            <a:off x="4016898" y="5445229"/>
            <a:ext cx="1152128" cy="504055"/>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2360712" y="4365104"/>
            <a:ext cx="858033" cy="413960"/>
          </a:xfrm>
          <a:prstGeom prst="straightConnector1">
            <a:avLst/>
          </a:prstGeom>
          <a:ln w="28575">
            <a:solidFill>
              <a:schemeClr val="tx2">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057125" y="4437116"/>
            <a:ext cx="3432381" cy="1015663"/>
          </a:xfrm>
          <a:prstGeom prst="rect">
            <a:avLst/>
          </a:prstGeom>
          <a:noFill/>
          <a:ln w="22225">
            <a:noFill/>
          </a:ln>
        </p:spPr>
        <p:txBody>
          <a:bodyPr wrap="square" rtlCol="0">
            <a:spAutoFit/>
          </a:bodyPr>
          <a:lstStyle/>
          <a:p>
            <a:r>
              <a:rPr kumimoji="1" lang="ja-JP" altLang="en-US" sz="2000" dirty="0" smtClean="0"/>
              <a:t>高熱流パルスプラズマ</a:t>
            </a:r>
            <a:r>
              <a:rPr kumimoji="1" lang="en-US" altLang="ja-JP" sz="2000" dirty="0" smtClean="0"/>
              <a:t>(</a:t>
            </a:r>
            <a:r>
              <a:rPr kumimoji="1" lang="en-US" altLang="ja-JP" sz="2000" b="1" dirty="0" smtClean="0">
                <a:solidFill>
                  <a:srgbClr val="C00000"/>
                </a:solidFill>
              </a:rPr>
              <a:t>He</a:t>
            </a:r>
            <a:r>
              <a:rPr kumimoji="1" lang="en-US" altLang="ja-JP" sz="2000" dirty="0" smtClean="0"/>
              <a:t>)</a:t>
            </a:r>
          </a:p>
          <a:p>
            <a:r>
              <a:rPr kumimoji="1" lang="ja-JP" altLang="en-US" sz="2000" dirty="0" smtClean="0"/>
              <a:t>直径　　　：</a:t>
            </a:r>
            <a:r>
              <a:rPr kumimoji="1" lang="en-US" altLang="ja-JP" sz="2000" b="1" dirty="0" smtClean="0"/>
              <a:t>83.1 </a:t>
            </a:r>
            <a:r>
              <a:rPr kumimoji="1" lang="en-US" altLang="ja-JP" b="1" dirty="0" smtClean="0"/>
              <a:t>mm</a:t>
            </a:r>
            <a:r>
              <a:rPr kumimoji="1" lang="ja-JP" altLang="en-US" sz="2000" dirty="0" smtClean="0"/>
              <a:t>　</a:t>
            </a:r>
            <a:endParaRPr kumimoji="1" lang="en-US" altLang="ja-JP" sz="2000" dirty="0" smtClean="0"/>
          </a:p>
          <a:p>
            <a:r>
              <a:rPr kumimoji="1" lang="ja-JP" altLang="en-US" sz="2000" dirty="0" smtClean="0"/>
              <a:t>パルス幅：</a:t>
            </a:r>
            <a:r>
              <a:rPr lang="en-US" altLang="ja-JP" sz="2000" b="1" dirty="0" smtClean="0"/>
              <a:t>~</a:t>
            </a:r>
            <a:r>
              <a:rPr kumimoji="1" lang="en-US" altLang="ja-JP" sz="2000" b="1" dirty="0" smtClean="0"/>
              <a:t>200 </a:t>
            </a:r>
            <a:r>
              <a:rPr lang="en-US" altLang="ja-JP" b="1" dirty="0" err="1" smtClean="0">
                <a:latin typeface="Symbol" panose="05050102010706020507" pitchFamily="18" charset="2"/>
                <a:cs typeface="Arial" panose="020B0604020202020204" pitchFamily="34" charset="0"/>
              </a:rPr>
              <a:t>m</a:t>
            </a:r>
            <a:r>
              <a:rPr kumimoji="1" lang="en-US" altLang="ja-JP" b="1" dirty="0" err="1" smtClean="0"/>
              <a:t>s</a:t>
            </a:r>
            <a:endParaRPr kumimoji="1" lang="ja-JP" alt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6"/>
          <p:cNvPicPr>
            <a:picLocks noChangeAspect="1" noChangeArrowheads="1"/>
          </p:cNvPicPr>
          <p:nvPr/>
        </p:nvPicPr>
        <p:blipFill>
          <a:blip r:embed="rId3" cstate="print"/>
          <a:srcRect t="8247"/>
          <a:stretch>
            <a:fillRect/>
          </a:stretch>
        </p:blipFill>
        <p:spPr bwMode="auto">
          <a:xfrm>
            <a:off x="5673080" y="2276872"/>
            <a:ext cx="2448272" cy="2664296"/>
          </a:xfrm>
          <a:prstGeom prst="rect">
            <a:avLst/>
          </a:prstGeom>
          <a:noFill/>
          <a:ln w="9525">
            <a:noFill/>
            <a:miter lim="800000"/>
            <a:headEnd/>
            <a:tailEnd/>
          </a:ln>
          <a:effectLst/>
        </p:spPr>
      </p:pic>
      <p:grpSp>
        <p:nvGrpSpPr>
          <p:cNvPr id="79" name="グループ化 78"/>
          <p:cNvGrpSpPr/>
          <p:nvPr/>
        </p:nvGrpSpPr>
        <p:grpSpPr>
          <a:xfrm>
            <a:off x="102012" y="1052736"/>
            <a:ext cx="1754645" cy="1480195"/>
            <a:chOff x="-144016" y="1124744"/>
            <a:chExt cx="1619672" cy="1480195"/>
          </a:xfrm>
        </p:grpSpPr>
        <p:pic>
          <p:nvPicPr>
            <p:cNvPr id="71" name="Picture 1" descr="C:\Users\takumi\Desktop\実験\発表資料\中間発表\中間発表\実験装置図(IDSガラス管-サンプルホルダー).JPG"/>
            <p:cNvPicPr>
              <a:picLocks noChangeAspect="1" noChangeArrowheads="1"/>
            </p:cNvPicPr>
            <p:nvPr/>
          </p:nvPicPr>
          <p:blipFill>
            <a:blip r:embed="rId4" cstate="print"/>
            <a:srcRect l="5501" t="36029" r="60139" b="16283"/>
            <a:stretch>
              <a:fillRect/>
            </a:stretch>
          </p:blipFill>
          <p:spPr bwMode="auto">
            <a:xfrm>
              <a:off x="-144016" y="1124744"/>
              <a:ext cx="1619672" cy="1480195"/>
            </a:xfrm>
            <a:prstGeom prst="rect">
              <a:avLst/>
            </a:prstGeom>
            <a:noFill/>
          </p:spPr>
        </p:pic>
        <p:sp>
          <p:nvSpPr>
            <p:cNvPr id="74" name="Oval 6"/>
            <p:cNvSpPr>
              <a:spLocks noChangeArrowheads="1"/>
            </p:cNvSpPr>
            <p:nvPr/>
          </p:nvSpPr>
          <p:spPr bwMode="auto">
            <a:xfrm rot="20272605">
              <a:off x="866871" y="1740021"/>
              <a:ext cx="233778" cy="130584"/>
            </a:xfrm>
            <a:prstGeom prst="ellipse">
              <a:avLst/>
            </a:prstGeom>
            <a:solidFill>
              <a:srgbClr val="FF99CC"/>
            </a:solid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cxnSp>
          <p:nvCxnSpPr>
            <p:cNvPr id="77" name="直線矢印コネクタ 76"/>
            <p:cNvCxnSpPr/>
            <p:nvPr/>
          </p:nvCxnSpPr>
          <p:spPr>
            <a:xfrm flipH="1">
              <a:off x="716261" y="1869782"/>
              <a:ext cx="160149" cy="80074"/>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sp>
        <p:nvSpPr>
          <p:cNvPr id="70" name="正方形/長方形 69"/>
          <p:cNvSpPr/>
          <p:nvPr/>
        </p:nvSpPr>
        <p:spPr>
          <a:xfrm>
            <a:off x="194471" y="5373216"/>
            <a:ext cx="4212468" cy="1152128"/>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5109020" y="5373216"/>
            <a:ext cx="4602511" cy="1152128"/>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95300" y="116632"/>
            <a:ext cx="8915400" cy="990600"/>
          </a:xfrm>
        </p:spPr>
        <p:txBody>
          <a:bodyPr/>
          <a:lstStyle/>
          <a:p>
            <a:pPr algn="ctr"/>
            <a:r>
              <a:rPr kumimoji="1" lang="ja-JP" altLang="en-US" dirty="0" smtClean="0"/>
              <a:t>研究背景</a:t>
            </a:r>
            <a:endParaRPr kumimoji="1" lang="ja-JP" altLang="en-US" dirty="0"/>
          </a:p>
        </p:txBody>
      </p:sp>
      <p:sp>
        <p:nvSpPr>
          <p:cNvPr id="25" name="下矢印 24"/>
          <p:cNvSpPr/>
          <p:nvPr/>
        </p:nvSpPr>
        <p:spPr>
          <a:xfrm rot="16200000">
            <a:off x="4518952" y="5655700"/>
            <a:ext cx="432048" cy="572064"/>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33478" y="5595339"/>
            <a:ext cx="4134459" cy="707886"/>
          </a:xfrm>
          <a:prstGeom prst="rect">
            <a:avLst/>
          </a:prstGeom>
          <a:noFill/>
          <a:ln w="12700">
            <a:noFill/>
          </a:ln>
        </p:spPr>
        <p:txBody>
          <a:bodyPr wrap="square" rtlCol="0">
            <a:spAutoFit/>
          </a:bodyPr>
          <a:lstStyle/>
          <a:p>
            <a:r>
              <a:rPr lang="en-US" altLang="ja-JP" sz="2000" u="sng" dirty="0" smtClean="0">
                <a:solidFill>
                  <a:srgbClr val="C00000"/>
                </a:solidFill>
              </a:rPr>
              <a:t>1</a:t>
            </a:r>
            <a:r>
              <a:rPr lang="ja-JP" altLang="en-US" sz="2000" u="sng" dirty="0" smtClean="0">
                <a:solidFill>
                  <a:srgbClr val="C00000"/>
                </a:solidFill>
              </a:rPr>
              <a:t>視線のみ</a:t>
            </a:r>
            <a:r>
              <a:rPr lang="ja-JP" altLang="en-US" sz="2000" dirty="0" smtClean="0"/>
              <a:t>の計測で、</a:t>
            </a:r>
            <a:r>
              <a:rPr kumimoji="1" lang="ja-JP" altLang="en-US" sz="2000" dirty="0" smtClean="0"/>
              <a:t>プラズマや蒸気層の時空間構造が分からない。</a:t>
            </a:r>
            <a:endParaRPr kumimoji="1" lang="ja-JP" altLang="en-US" sz="2000" dirty="0"/>
          </a:p>
        </p:txBody>
      </p:sp>
      <p:sp>
        <p:nvSpPr>
          <p:cNvPr id="10" name="テキスト ボックス 9"/>
          <p:cNvSpPr txBox="1"/>
          <p:nvPr/>
        </p:nvSpPr>
        <p:spPr>
          <a:xfrm>
            <a:off x="5128247" y="5441454"/>
            <a:ext cx="4564057" cy="1015663"/>
          </a:xfrm>
          <a:prstGeom prst="rect">
            <a:avLst/>
          </a:prstGeom>
          <a:noFill/>
          <a:ln w="12700">
            <a:noFill/>
          </a:ln>
        </p:spPr>
        <p:txBody>
          <a:bodyPr wrap="square" rtlCol="0">
            <a:spAutoFit/>
          </a:bodyPr>
          <a:lstStyle/>
          <a:p>
            <a:r>
              <a:rPr lang="ja-JP" altLang="en-US" sz="2000" u="sng" dirty="0" smtClean="0">
                <a:solidFill>
                  <a:srgbClr val="C00000"/>
                </a:solidFill>
              </a:rPr>
              <a:t>同時に複数の視線</a:t>
            </a:r>
            <a:r>
              <a:rPr lang="ja-JP" altLang="en-US" sz="2000" dirty="0" smtClean="0"/>
              <a:t>より計測することで、</a:t>
            </a:r>
            <a:r>
              <a:rPr lang="en-US" altLang="ja-JP" sz="2000" dirty="0" smtClean="0"/>
              <a:t> </a:t>
            </a:r>
            <a:r>
              <a:rPr lang="ja-JP" altLang="ja-JP" sz="2000" dirty="0" smtClean="0"/>
              <a:t>プラズマ</a:t>
            </a:r>
            <a:r>
              <a:rPr lang="ja-JP" altLang="en-US" sz="2000" dirty="0" smtClean="0"/>
              <a:t>や蒸気層の時空間構造を明らかにすることが可能となる。</a:t>
            </a:r>
            <a:endParaRPr kumimoji="1" lang="ja-JP" altLang="en-US" sz="2000" dirty="0"/>
          </a:p>
        </p:txBody>
      </p:sp>
      <p:sp>
        <p:nvSpPr>
          <p:cNvPr id="30" name="テキスト ボックス 29"/>
          <p:cNvSpPr txBox="1"/>
          <p:nvPr/>
        </p:nvSpPr>
        <p:spPr>
          <a:xfrm>
            <a:off x="2846766" y="4931876"/>
            <a:ext cx="4212468" cy="369332"/>
          </a:xfrm>
          <a:prstGeom prst="rect">
            <a:avLst/>
          </a:prstGeom>
          <a:noFill/>
        </p:spPr>
        <p:txBody>
          <a:bodyPr wrap="square" rtlCol="0">
            <a:spAutoFit/>
          </a:bodyPr>
          <a:lstStyle/>
          <a:p>
            <a:r>
              <a:rPr kumimoji="1" lang="ja-JP" altLang="en-US" dirty="0" smtClean="0"/>
              <a:t>磁化同軸プラズマガン正面から見た図</a:t>
            </a:r>
            <a:endParaRPr kumimoji="1" lang="ja-JP" altLang="en-US" dirty="0"/>
          </a:p>
        </p:txBody>
      </p:sp>
      <p:pic>
        <p:nvPicPr>
          <p:cNvPr id="75783" name="Picture 7"/>
          <p:cNvPicPr>
            <a:picLocks noChangeAspect="1" noChangeArrowheads="1"/>
          </p:cNvPicPr>
          <p:nvPr/>
        </p:nvPicPr>
        <p:blipFill>
          <a:blip r:embed="rId5" cstate="print"/>
          <a:srcRect t="8614"/>
          <a:stretch>
            <a:fillRect/>
          </a:stretch>
        </p:blipFill>
        <p:spPr bwMode="auto">
          <a:xfrm>
            <a:off x="1462764" y="2244934"/>
            <a:ext cx="2476126" cy="2552218"/>
          </a:xfrm>
          <a:prstGeom prst="rect">
            <a:avLst/>
          </a:prstGeom>
          <a:noFill/>
          <a:ln w="9525">
            <a:noFill/>
            <a:miter lim="800000"/>
            <a:headEnd/>
            <a:tailEnd/>
          </a:ln>
          <a:effectLst/>
        </p:spPr>
      </p:pic>
      <p:sp>
        <p:nvSpPr>
          <p:cNvPr id="72" name="テキスト ボックス 71"/>
          <p:cNvSpPr txBox="1"/>
          <p:nvPr/>
        </p:nvSpPr>
        <p:spPr>
          <a:xfrm>
            <a:off x="1520619" y="1876762"/>
            <a:ext cx="3510390" cy="400110"/>
          </a:xfrm>
          <a:prstGeom prst="rect">
            <a:avLst/>
          </a:prstGeom>
          <a:noFill/>
        </p:spPr>
        <p:txBody>
          <a:bodyPr wrap="square" rtlCol="0">
            <a:spAutoFit/>
          </a:bodyPr>
          <a:lstStyle/>
          <a:p>
            <a:r>
              <a:rPr lang="en-US" altLang="ja-JP" sz="2000" dirty="0" smtClean="0">
                <a:solidFill>
                  <a:srgbClr val="C00000"/>
                </a:solidFill>
              </a:rPr>
              <a:t>1</a:t>
            </a:r>
            <a:r>
              <a:rPr kumimoji="1" lang="ja-JP" altLang="en-US" sz="2000" dirty="0" smtClean="0">
                <a:solidFill>
                  <a:srgbClr val="C00000"/>
                </a:solidFill>
              </a:rPr>
              <a:t>視線のみ</a:t>
            </a:r>
            <a:r>
              <a:rPr kumimoji="1" lang="en-US" altLang="ja-JP" sz="2000" dirty="0" smtClean="0">
                <a:solidFill>
                  <a:srgbClr val="C00000"/>
                </a:solidFill>
              </a:rPr>
              <a:t>(</a:t>
            </a:r>
            <a:r>
              <a:rPr kumimoji="1" lang="ja-JP" altLang="en-US" sz="2000" dirty="0" smtClean="0">
                <a:solidFill>
                  <a:srgbClr val="C00000"/>
                </a:solidFill>
              </a:rPr>
              <a:t>現状の計測器</a:t>
            </a:r>
            <a:r>
              <a:rPr kumimoji="1" lang="en-US" altLang="ja-JP" sz="2000" dirty="0" smtClean="0">
                <a:solidFill>
                  <a:srgbClr val="C00000"/>
                </a:solidFill>
              </a:rPr>
              <a:t>)</a:t>
            </a:r>
            <a:endParaRPr kumimoji="1" lang="ja-JP" altLang="en-US" sz="2000" dirty="0">
              <a:solidFill>
                <a:srgbClr val="C00000"/>
              </a:solidFill>
            </a:endParaRPr>
          </a:p>
        </p:txBody>
      </p:sp>
      <p:sp>
        <p:nvSpPr>
          <p:cNvPr id="73" name="テキスト ボックス 72"/>
          <p:cNvSpPr txBox="1"/>
          <p:nvPr/>
        </p:nvSpPr>
        <p:spPr>
          <a:xfrm>
            <a:off x="6195138" y="1844824"/>
            <a:ext cx="1638182" cy="400110"/>
          </a:xfrm>
          <a:prstGeom prst="rect">
            <a:avLst/>
          </a:prstGeom>
          <a:noFill/>
        </p:spPr>
        <p:txBody>
          <a:bodyPr wrap="square" rtlCol="0">
            <a:spAutoFit/>
          </a:bodyPr>
          <a:lstStyle/>
          <a:p>
            <a:r>
              <a:rPr kumimoji="1" lang="ja-JP" altLang="en-US" sz="2000" dirty="0" smtClean="0">
                <a:solidFill>
                  <a:srgbClr val="C00000"/>
                </a:solidFill>
              </a:rPr>
              <a:t>複数の視線</a:t>
            </a:r>
            <a:endParaRPr kumimoji="1" lang="ja-JP" altLang="en-US" sz="2000" dirty="0">
              <a:solidFill>
                <a:srgbClr val="C00000"/>
              </a:solidFill>
            </a:endParaRPr>
          </a:p>
        </p:txBody>
      </p:sp>
      <p:sp>
        <p:nvSpPr>
          <p:cNvPr id="75" name="テキスト ボックス 74"/>
          <p:cNvSpPr txBox="1"/>
          <p:nvPr/>
        </p:nvSpPr>
        <p:spPr>
          <a:xfrm>
            <a:off x="370641" y="3172906"/>
            <a:ext cx="1326147" cy="369332"/>
          </a:xfrm>
          <a:prstGeom prst="rect">
            <a:avLst/>
          </a:prstGeom>
          <a:noFill/>
        </p:spPr>
        <p:txBody>
          <a:bodyPr wrap="square" rtlCol="0">
            <a:spAutoFit/>
          </a:bodyPr>
          <a:lstStyle/>
          <a:p>
            <a:r>
              <a:rPr kumimoji="1" lang="ja-JP" altLang="en-US" dirty="0" smtClean="0"/>
              <a:t>計測視線</a:t>
            </a:r>
            <a:endParaRPr kumimoji="1" lang="ja-JP" altLang="en-US" dirty="0"/>
          </a:p>
        </p:txBody>
      </p:sp>
      <p:cxnSp>
        <p:nvCxnSpPr>
          <p:cNvPr id="76" name="直線矢印コネクタ 75"/>
          <p:cNvCxnSpPr/>
          <p:nvPr/>
        </p:nvCxnSpPr>
        <p:spPr>
          <a:xfrm>
            <a:off x="1540772" y="3388930"/>
            <a:ext cx="1014113" cy="0"/>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下矢印 66"/>
          <p:cNvSpPr/>
          <p:nvPr/>
        </p:nvSpPr>
        <p:spPr>
          <a:xfrm rot="16200000">
            <a:off x="4522952" y="3575019"/>
            <a:ext cx="432048" cy="572064"/>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p:cNvSpPr txBox="1"/>
          <p:nvPr/>
        </p:nvSpPr>
        <p:spPr>
          <a:xfrm>
            <a:off x="5961112" y="3866875"/>
            <a:ext cx="792088" cy="282207"/>
          </a:xfrm>
          <a:prstGeom prst="rect">
            <a:avLst/>
          </a:prstGeom>
          <a:noFill/>
        </p:spPr>
        <p:txBody>
          <a:bodyPr wrap="square" lIns="35640" tIns="17819" rIns="35640" bIns="17819" rtlCol="0">
            <a:spAutoFit/>
          </a:bodyPr>
          <a:lstStyle/>
          <a:p>
            <a:r>
              <a:rPr lang="en-US" altLang="ja-JP" sz="1600" dirty="0" smtClean="0"/>
              <a:t>plasma</a:t>
            </a:r>
            <a:endParaRPr lang="ja-JP" altLang="en-US" sz="1600" dirty="0"/>
          </a:p>
        </p:txBody>
      </p:sp>
      <p:sp>
        <p:nvSpPr>
          <p:cNvPr id="50" name="テキスト ボックス 49"/>
          <p:cNvSpPr txBox="1"/>
          <p:nvPr/>
        </p:nvSpPr>
        <p:spPr>
          <a:xfrm>
            <a:off x="8409386" y="3212976"/>
            <a:ext cx="1326147" cy="369332"/>
          </a:xfrm>
          <a:prstGeom prst="rect">
            <a:avLst/>
          </a:prstGeom>
          <a:noFill/>
        </p:spPr>
        <p:txBody>
          <a:bodyPr wrap="square" rtlCol="0">
            <a:spAutoFit/>
          </a:bodyPr>
          <a:lstStyle/>
          <a:p>
            <a:r>
              <a:rPr kumimoji="1" lang="ja-JP" altLang="en-US" dirty="0" smtClean="0"/>
              <a:t>計測視線</a:t>
            </a:r>
            <a:endParaRPr kumimoji="1" lang="ja-JP" altLang="en-US" dirty="0"/>
          </a:p>
        </p:txBody>
      </p:sp>
      <p:cxnSp>
        <p:nvCxnSpPr>
          <p:cNvPr id="51" name="直線矢印コネクタ 50"/>
          <p:cNvCxnSpPr/>
          <p:nvPr/>
        </p:nvCxnSpPr>
        <p:spPr>
          <a:xfrm flipH="1">
            <a:off x="7329264" y="3388930"/>
            <a:ext cx="1014113" cy="0"/>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63" name="曲折矢印 62"/>
          <p:cNvSpPr/>
          <p:nvPr/>
        </p:nvSpPr>
        <p:spPr>
          <a:xfrm rot="10800000" flipH="1">
            <a:off x="776536" y="2420888"/>
            <a:ext cx="468052" cy="504056"/>
          </a:xfrm>
          <a:prstGeom prst="bentArrow">
            <a:avLst>
              <a:gd name="adj1" fmla="val 25000"/>
              <a:gd name="adj2" fmla="val 36758"/>
              <a:gd name="adj3" fmla="val 25000"/>
              <a:gd name="adj4" fmla="val 4375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テキスト ボックス 26"/>
          <p:cNvSpPr txBox="1"/>
          <p:nvPr/>
        </p:nvSpPr>
        <p:spPr>
          <a:xfrm>
            <a:off x="1712641" y="3789041"/>
            <a:ext cx="792088" cy="282207"/>
          </a:xfrm>
          <a:prstGeom prst="rect">
            <a:avLst/>
          </a:prstGeom>
          <a:noFill/>
        </p:spPr>
        <p:txBody>
          <a:bodyPr wrap="square" lIns="35640" tIns="17819" rIns="35640" bIns="17819" rtlCol="0">
            <a:spAutoFit/>
          </a:bodyPr>
          <a:lstStyle/>
          <a:p>
            <a:r>
              <a:rPr lang="en-US" altLang="ja-JP" sz="1600" dirty="0" smtClean="0"/>
              <a:t>plasma</a:t>
            </a:r>
            <a:endParaRPr lang="ja-JP" altLang="en-US" sz="1600" dirty="0"/>
          </a:p>
        </p:txBody>
      </p:sp>
      <p:sp>
        <p:nvSpPr>
          <p:cNvPr id="28" name="テキスト ボックス 27"/>
          <p:cNvSpPr txBox="1"/>
          <p:nvPr/>
        </p:nvSpPr>
        <p:spPr>
          <a:xfrm>
            <a:off x="7923330" y="4757082"/>
            <a:ext cx="1638182" cy="400110"/>
          </a:xfrm>
          <a:prstGeom prst="rect">
            <a:avLst/>
          </a:prstGeom>
          <a:noFill/>
        </p:spPr>
        <p:txBody>
          <a:bodyPr wrap="square" rtlCol="0">
            <a:spAutoFit/>
          </a:bodyPr>
          <a:lstStyle/>
          <a:p>
            <a:r>
              <a:rPr kumimoji="1" lang="ja-JP" altLang="en-US" sz="2000" dirty="0" smtClean="0">
                <a:solidFill>
                  <a:srgbClr val="C00000"/>
                </a:solidFill>
              </a:rPr>
              <a:t>採光方法例</a:t>
            </a:r>
            <a:endParaRPr kumimoji="1" lang="ja-JP" altLang="en-US" sz="2000" dirty="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1143000"/>
          </a:xfrm>
        </p:spPr>
        <p:txBody>
          <a:bodyPr/>
          <a:lstStyle/>
          <a:p>
            <a:r>
              <a:rPr kumimoji="1" lang="ja-JP" altLang="en-US" dirty="0" smtClean="0"/>
              <a:t>研究目的</a:t>
            </a:r>
            <a:endParaRPr kumimoji="1" lang="ja-JP" altLang="en-US" dirty="0"/>
          </a:p>
        </p:txBody>
      </p:sp>
      <p:sp>
        <p:nvSpPr>
          <p:cNvPr id="5" name="テキスト ボックス 4"/>
          <p:cNvSpPr txBox="1"/>
          <p:nvPr/>
        </p:nvSpPr>
        <p:spPr>
          <a:xfrm>
            <a:off x="272480" y="4149080"/>
            <a:ext cx="3432381" cy="461655"/>
          </a:xfrm>
          <a:prstGeom prst="rect">
            <a:avLst/>
          </a:prstGeom>
          <a:noFill/>
        </p:spPr>
        <p:txBody>
          <a:bodyPr wrap="square" lIns="91430" tIns="45715" rIns="91430" bIns="45715" rtlCol="0">
            <a:spAutoFit/>
          </a:bodyPr>
          <a:lstStyle/>
          <a:p>
            <a:pPr>
              <a:buClr>
                <a:srgbClr val="0070C0"/>
              </a:buClr>
            </a:pPr>
            <a:r>
              <a:rPr lang="ja-JP" altLang="en-US" sz="2400" dirty="0" smtClean="0"/>
              <a:t>研究目的</a:t>
            </a:r>
            <a:endParaRPr lang="en-US" altLang="ja-JP" sz="2400" dirty="0" smtClean="0"/>
          </a:p>
        </p:txBody>
      </p:sp>
      <p:sp>
        <p:nvSpPr>
          <p:cNvPr id="4" name="テキスト ボックス 3"/>
          <p:cNvSpPr txBox="1"/>
          <p:nvPr/>
        </p:nvSpPr>
        <p:spPr>
          <a:xfrm>
            <a:off x="388973" y="4774940"/>
            <a:ext cx="9127014" cy="1384984"/>
          </a:xfrm>
          <a:prstGeom prst="rect">
            <a:avLst/>
          </a:prstGeom>
          <a:solidFill>
            <a:schemeClr val="bg1"/>
          </a:solidFill>
          <a:ln w="38100">
            <a:noFill/>
          </a:ln>
        </p:spPr>
        <p:txBody>
          <a:bodyPr wrap="square" lIns="91430" tIns="45715" rIns="91430" bIns="45715" rtlCol="0">
            <a:spAutoFit/>
          </a:bodyPr>
          <a:lstStyle/>
          <a:p>
            <a:pPr>
              <a:buClr>
                <a:srgbClr val="0070C0"/>
              </a:buClr>
            </a:pPr>
            <a:r>
              <a:rPr lang="ja-JP" altLang="ja-JP" sz="2800" dirty="0" smtClean="0"/>
              <a:t>光ファイバーアレイとマルチアノード</a:t>
            </a:r>
            <a:r>
              <a:rPr lang="ja-JP" altLang="en-US" sz="2800" dirty="0" smtClean="0"/>
              <a:t>光電子増倍管</a:t>
            </a:r>
            <a:r>
              <a:rPr lang="en-US" altLang="ja-JP" sz="2800" dirty="0" smtClean="0"/>
              <a:t>(</a:t>
            </a:r>
            <a:r>
              <a:rPr lang="en-US" altLang="ja-JP" sz="2800" b="1" dirty="0" smtClean="0"/>
              <a:t>MAPMT</a:t>
            </a:r>
            <a:r>
              <a:rPr lang="en-US" altLang="ja-JP" sz="2800" dirty="0" smtClean="0"/>
              <a:t>)</a:t>
            </a:r>
            <a:r>
              <a:rPr lang="ja-JP" altLang="ja-JP" sz="2800" dirty="0" smtClean="0"/>
              <a:t>および可視分光器を組み合わ</a:t>
            </a:r>
            <a:r>
              <a:rPr lang="ja-JP" altLang="en-US" sz="2800" dirty="0" smtClean="0"/>
              <a:t>せた</a:t>
            </a:r>
            <a:r>
              <a:rPr lang="ja-JP" altLang="ja-JP" sz="2800" dirty="0" smtClean="0"/>
              <a:t>、</a:t>
            </a:r>
            <a:r>
              <a:rPr lang="ja-JP" altLang="en-US" sz="2800" dirty="0" smtClean="0"/>
              <a:t>多チャンネル分光を用いたプラズマ発光トモグラフィ計測システムの開発とする。</a:t>
            </a:r>
            <a:endParaRPr lang="en-US" altLang="ja-JP" sz="2800" dirty="0" smtClean="0"/>
          </a:p>
        </p:txBody>
      </p:sp>
      <p:sp>
        <p:nvSpPr>
          <p:cNvPr id="6" name="正方形/長方形 5"/>
          <p:cNvSpPr/>
          <p:nvPr/>
        </p:nvSpPr>
        <p:spPr>
          <a:xfrm>
            <a:off x="272480" y="4625548"/>
            <a:ext cx="9360000" cy="1683771"/>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66983" y="1679033"/>
            <a:ext cx="8970997" cy="1200329"/>
          </a:xfrm>
          <a:prstGeom prst="rect">
            <a:avLst/>
          </a:prstGeom>
          <a:noFill/>
        </p:spPr>
        <p:txBody>
          <a:bodyPr wrap="square" rtlCol="0">
            <a:spAutoFit/>
          </a:bodyPr>
          <a:lstStyle/>
          <a:p>
            <a:r>
              <a:rPr lang="ja-JP" altLang="en-US" sz="2400" dirty="0" smtClean="0"/>
              <a:t>蒸気層と高熱流パルスプラズマとの相互作用について明らかにするために、</a:t>
            </a:r>
            <a:r>
              <a:rPr lang="ja-JP" altLang="ja-JP" sz="2400" dirty="0" smtClean="0"/>
              <a:t>時空間構造</a:t>
            </a:r>
            <a:r>
              <a:rPr lang="ja-JP" altLang="en-US" sz="2400" dirty="0" smtClean="0"/>
              <a:t>が計測可能かつ計測対象の光を分光し取り出すことのできる新たな計測器が必要である。</a:t>
            </a:r>
            <a:endParaRPr kumimoji="1" lang="en-US" altLang="ja-JP" sz="2400" dirty="0" smtClean="0"/>
          </a:p>
        </p:txBody>
      </p:sp>
      <p:sp>
        <p:nvSpPr>
          <p:cNvPr id="9" name="正方形/長方形 8"/>
          <p:cNvSpPr/>
          <p:nvPr/>
        </p:nvSpPr>
        <p:spPr>
          <a:xfrm>
            <a:off x="272480" y="1633446"/>
            <a:ext cx="9360000" cy="129149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a:off x="4562959" y="3284983"/>
            <a:ext cx="780087" cy="936105"/>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4.2"/>
</p:tagLst>
</file>

<file path=ppt/tags/tag2.xml><?xml version="1.0" encoding="utf-8"?>
<p:tagLst xmlns:a="http://schemas.openxmlformats.org/drawingml/2006/main" xmlns:r="http://schemas.openxmlformats.org/officeDocument/2006/relationships" xmlns:p="http://schemas.openxmlformats.org/presentationml/2006/main">
  <p:tag name="TIMING" val="|5.6"/>
</p:tagLst>
</file>

<file path=ppt/theme/theme1.xml><?xml version="1.0" encoding="utf-8"?>
<a:theme xmlns:a="http://schemas.openxmlformats.org/drawingml/2006/main" name="テーマ4">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テーマ4</Template>
  <TotalTime>33852</TotalTime>
  <Words>1969</Words>
  <Application>Microsoft Office PowerPoint</Application>
  <PresentationFormat>A4 210 x 297 mm</PresentationFormat>
  <Paragraphs>430</Paragraphs>
  <Slides>29</Slides>
  <Notes>24</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テーマ4</vt:lpstr>
      <vt:lpstr>多チャンネル分光を用いた プラズマ発光トモグラフィ計測システムの開発</vt:lpstr>
      <vt:lpstr>発表内容</vt:lpstr>
      <vt:lpstr>研究背景</vt:lpstr>
      <vt:lpstr>スライド 3</vt:lpstr>
      <vt:lpstr>蒸気遮蔽効果</vt:lpstr>
      <vt:lpstr>研究背景</vt:lpstr>
      <vt:lpstr>研究背景</vt:lpstr>
      <vt:lpstr>研究背景</vt:lpstr>
      <vt:lpstr>研究目的</vt:lpstr>
      <vt:lpstr>発表内容</vt:lpstr>
      <vt:lpstr>開発した計測システムの構成</vt:lpstr>
      <vt:lpstr>発表内容</vt:lpstr>
      <vt:lpstr>採光方法</vt:lpstr>
      <vt:lpstr>光ファイバーアレイ</vt:lpstr>
      <vt:lpstr>発表内容</vt:lpstr>
      <vt:lpstr>光学系　</vt:lpstr>
      <vt:lpstr>光学系　</vt:lpstr>
      <vt:lpstr>MAPMT出力結果</vt:lpstr>
      <vt:lpstr>発表内容</vt:lpstr>
      <vt:lpstr>高熱流パルスプラズマの計測</vt:lpstr>
      <vt:lpstr>高熱流パルスプラズマの計測結果</vt:lpstr>
      <vt:lpstr>発表内容</vt:lpstr>
      <vt:lpstr>高熱流パルスプラズマのトモグラフィ計測</vt:lpstr>
      <vt:lpstr>採光方法</vt:lpstr>
      <vt:lpstr>高熱流パルスプラズマのトモグラフィ計測結果</vt:lpstr>
      <vt:lpstr>発表内容</vt:lpstr>
      <vt:lpstr>まとめ</vt:lpstr>
      <vt:lpstr>今後の課題</vt:lpstr>
      <vt:lpstr>スライド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中間発表</dc:title>
  <dc:creator>takumi</dc:creator>
  <cp:lastModifiedBy>takumi</cp:lastModifiedBy>
  <cp:revision>299</cp:revision>
  <dcterms:created xsi:type="dcterms:W3CDTF">2014-12-17T03:11:11Z</dcterms:created>
  <dcterms:modified xsi:type="dcterms:W3CDTF">2015-03-05T07:50:39Z</dcterms:modified>
</cp:coreProperties>
</file>