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vml" ContentType="application/vnd.openxmlformats-officedocument.vmlDrawing"/>
  <Default Extension="tif" ContentType="image/tiff"/>
  <Default Extension="docx" ContentType="application/vnd.openxmlformats-officedocument.wordprocessingml.document"/>
  <Default Extension="png" ContentType="image/png"/>
  <Default Extension="bin" ContentType="application/vnd.openxmlformats-officedocument.oleObjec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60" r:id="rId1"/>
  </p:sldMasterIdLst>
  <p:notesMasterIdLst>
    <p:notesMasterId r:id="rId20"/>
  </p:notesMasterIdLst>
  <p:handoutMasterIdLst>
    <p:handoutMasterId r:id="rId21"/>
  </p:handoutMasterIdLst>
  <p:sldIdLst>
    <p:sldId id="256" r:id="rId2"/>
    <p:sldId id="276" r:id="rId3"/>
    <p:sldId id="257" r:id="rId4"/>
    <p:sldId id="268" r:id="rId5"/>
    <p:sldId id="258" r:id="rId6"/>
    <p:sldId id="259" r:id="rId7"/>
    <p:sldId id="279" r:id="rId8"/>
    <p:sldId id="263" r:id="rId9"/>
    <p:sldId id="264" r:id="rId10"/>
    <p:sldId id="260" r:id="rId11"/>
    <p:sldId id="280" r:id="rId12"/>
    <p:sldId id="261" r:id="rId13"/>
    <p:sldId id="262" r:id="rId14"/>
    <p:sldId id="274" r:id="rId15"/>
    <p:sldId id="273" r:id="rId16"/>
    <p:sldId id="269" r:id="rId17"/>
    <p:sldId id="271" r:id="rId18"/>
    <p:sldId id="272" r:id="rId19"/>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clrMode="gray" frameSlides="1"/>
  <p:showPr useTimings="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47644"/>
    <p:restoredTop sz="97059" autoAdjust="0"/>
  </p:normalViewPr>
  <p:slideViewPr>
    <p:cSldViewPr snapToGrid="0" snapToObjects="1">
      <p:cViewPr>
        <p:scale>
          <a:sx n="85" d="100"/>
          <a:sy n="85" d="100"/>
        </p:scale>
        <p:origin x="2656" y="88"/>
      </p:cViewPr>
      <p:guideLst>
        <p:guide orient="horz" pos="2160"/>
        <p:guide pos="2880"/>
      </p:guideLst>
    </p:cSldViewPr>
  </p:slideViewPr>
  <p:outlineViewPr>
    <p:cViewPr>
      <p:scale>
        <a:sx n="33" d="100"/>
        <a:sy n="33" d="100"/>
      </p:scale>
      <p:origin x="0" y="-1328"/>
    </p:cViewPr>
  </p:outlineViewPr>
  <p:notesTextViewPr>
    <p:cViewPr>
      <p:scale>
        <a:sx n="100" d="100"/>
        <a:sy n="100" d="100"/>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sosuke:Library:Mobile%20Documents:com~apple~CloudDocs:&#21330;&#35542;:&#23455;&#39443;&#32080;&#26524;:20170111_wfw&#27604;&#36611;(&#22823;&#27671;&#20013;):&#12414;&#12392;&#12417;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56814197244952"/>
          <c:y val="0.0601851851851852"/>
          <c:w val="0.767329010344295"/>
          <c:h val="0.774319665834454"/>
        </c:manualLayout>
      </c:layout>
      <c:scatterChart>
        <c:scatterStyle val="lineMarker"/>
        <c:varyColors val="0"/>
        <c:ser>
          <c:idx val="4"/>
          <c:order val="0"/>
          <c:tx>
            <c:v>W標準試料(4N-W)</c:v>
          </c:tx>
          <c:spPr>
            <a:ln w="47625">
              <a:noFill/>
            </a:ln>
          </c:spPr>
          <c:marker>
            <c:symbol val="circle"/>
            <c:size val="10"/>
            <c:spPr>
              <a:solidFill>
                <a:schemeClr val="accent4">
                  <a:lumMod val="60000"/>
                  <a:lumOff val="40000"/>
                </a:schemeClr>
              </a:solidFill>
            </c:spPr>
          </c:marker>
          <c:errBars>
            <c:errDir val="y"/>
            <c:errBarType val="both"/>
            <c:errValType val="cust"/>
            <c:noEndCap val="0"/>
            <c:plus>
              <c:numRef>
                <c:f>L波速度!$AG$86</c:f>
                <c:numCache>
                  <c:formatCode>General</c:formatCode>
                  <c:ptCount val="1"/>
                  <c:pt idx="0">
                    <c:v>1.312780980220026</c:v>
                  </c:pt>
                </c:numCache>
              </c:numRef>
            </c:plus>
            <c:minus>
              <c:numRef>
                <c:f>L波速度!$AG$86</c:f>
                <c:numCache>
                  <c:formatCode>General</c:formatCode>
                  <c:ptCount val="1"/>
                  <c:pt idx="0">
                    <c:v>1.312780980220026</c:v>
                  </c:pt>
                </c:numCache>
              </c:numRef>
            </c:minus>
          </c:errBars>
          <c:errBars>
            <c:errDir val="x"/>
            <c:errBarType val="both"/>
            <c:errValType val="fixedVal"/>
            <c:noEndCap val="0"/>
            <c:val val="1.0"/>
          </c:errBars>
          <c:xVal>
            <c:numRef>
              <c:f>L波速度!$AG$8</c:f>
              <c:numCache>
                <c:formatCode>0.00E+00</c:formatCode>
                <c:ptCount val="1"/>
                <c:pt idx="0">
                  <c:v>19250.0</c:v>
                </c:pt>
              </c:numCache>
            </c:numRef>
          </c:xVal>
          <c:yVal>
            <c:numRef>
              <c:f>L波速度!$AG$85</c:f>
              <c:numCache>
                <c:formatCode>0_);[Red]\(0\)</c:formatCode>
                <c:ptCount val="1"/>
                <c:pt idx="0">
                  <c:v>407.0926239201473</c:v>
                </c:pt>
              </c:numCache>
            </c:numRef>
          </c:yVal>
          <c:smooth val="0"/>
        </c:ser>
        <c:ser>
          <c:idx val="2"/>
          <c:order val="1"/>
          <c:tx>
            <c:v>WfW(1um)</c:v>
          </c:tx>
          <c:spPr>
            <a:ln w="47625">
              <a:noFill/>
            </a:ln>
          </c:spPr>
          <c:marker>
            <c:symbol val="triangle"/>
            <c:size val="10"/>
            <c:spPr>
              <a:solidFill>
                <a:schemeClr val="accent6">
                  <a:lumMod val="75000"/>
                </a:schemeClr>
              </a:solidFill>
              <a:ln>
                <a:noFill/>
              </a:ln>
            </c:spPr>
          </c:marker>
          <c:errBars>
            <c:errDir val="y"/>
            <c:errBarType val="both"/>
            <c:errValType val="cust"/>
            <c:noEndCap val="0"/>
            <c:plus>
              <c:numRef>
                <c:f>L波速度!$AE$86</c:f>
                <c:numCache>
                  <c:formatCode>General</c:formatCode>
                  <c:ptCount val="1"/>
                  <c:pt idx="0">
                    <c:v>4.779628802232253</c:v>
                  </c:pt>
                </c:numCache>
              </c:numRef>
            </c:plus>
            <c:minus>
              <c:numRef>
                <c:f>L波速度!$AE$86</c:f>
                <c:numCache>
                  <c:formatCode>General</c:formatCode>
                  <c:ptCount val="1"/>
                  <c:pt idx="0">
                    <c:v>4.779628802232253</c:v>
                  </c:pt>
                </c:numCache>
              </c:numRef>
            </c:minus>
          </c:errBars>
          <c:errBars>
            <c:errDir val="x"/>
            <c:errBarType val="both"/>
            <c:errValType val="fixedVal"/>
            <c:noEndCap val="0"/>
            <c:val val="1.0"/>
          </c:errBars>
          <c:xVal>
            <c:numRef>
              <c:f>L波速度!$AE$8</c:f>
              <c:numCache>
                <c:formatCode>0.000.E+00</c:formatCode>
                <c:ptCount val="1"/>
                <c:pt idx="0">
                  <c:v>18195.09999999999</c:v>
                </c:pt>
              </c:numCache>
            </c:numRef>
          </c:xVal>
          <c:yVal>
            <c:numRef>
              <c:f>L波速度!$AE$85</c:f>
              <c:numCache>
                <c:formatCode>0_);[Red]\(0\)</c:formatCode>
                <c:ptCount val="1"/>
                <c:pt idx="0">
                  <c:v>338.4409959996621</c:v>
                </c:pt>
              </c:numCache>
            </c:numRef>
          </c:yVal>
          <c:smooth val="0"/>
        </c:ser>
        <c:ser>
          <c:idx val="3"/>
          <c:order val="2"/>
          <c:tx>
            <c:v>WfW(2.5um)</c:v>
          </c:tx>
          <c:spPr>
            <a:ln w="47625">
              <a:noFill/>
            </a:ln>
          </c:spPr>
          <c:marker>
            <c:symbol val="diamond"/>
            <c:size val="10"/>
            <c:spPr>
              <a:solidFill>
                <a:schemeClr val="accent6">
                  <a:lumMod val="75000"/>
                </a:schemeClr>
              </a:solidFill>
              <a:ln>
                <a:noFill/>
              </a:ln>
            </c:spPr>
          </c:marker>
          <c:dPt>
            <c:idx val="0"/>
            <c:bubble3D val="0"/>
          </c:dPt>
          <c:errBars>
            <c:errDir val="y"/>
            <c:errBarType val="both"/>
            <c:errValType val="cust"/>
            <c:noEndCap val="0"/>
            <c:plus>
              <c:numRef>
                <c:f>L波速度!$AF$86</c:f>
                <c:numCache>
                  <c:formatCode>General</c:formatCode>
                  <c:ptCount val="1"/>
                  <c:pt idx="0">
                    <c:v>5.163893934870224</c:v>
                  </c:pt>
                </c:numCache>
              </c:numRef>
            </c:plus>
            <c:minus>
              <c:numRef>
                <c:f>L波速度!$AF$86</c:f>
                <c:numCache>
                  <c:formatCode>General</c:formatCode>
                  <c:ptCount val="1"/>
                  <c:pt idx="0">
                    <c:v>5.163893934870224</c:v>
                  </c:pt>
                </c:numCache>
              </c:numRef>
            </c:minus>
          </c:errBars>
          <c:errBars>
            <c:errDir val="x"/>
            <c:errBarType val="both"/>
            <c:errValType val="fixedVal"/>
            <c:noEndCap val="0"/>
            <c:val val="1.0"/>
          </c:errBars>
          <c:xVal>
            <c:numRef>
              <c:f>L波速度!$AF$8</c:f>
              <c:numCache>
                <c:formatCode>0.000.E+00</c:formatCode>
                <c:ptCount val="1"/>
                <c:pt idx="0">
                  <c:v>18195.09999999999</c:v>
                </c:pt>
              </c:numCache>
            </c:numRef>
          </c:xVal>
          <c:yVal>
            <c:numRef>
              <c:f>L波速度!$AF$85</c:f>
              <c:numCache>
                <c:formatCode>0_);[Red]\(0\)</c:formatCode>
                <c:ptCount val="1"/>
                <c:pt idx="0">
                  <c:v>345.472407260851</c:v>
                </c:pt>
              </c:numCache>
            </c:numRef>
          </c:yVal>
          <c:smooth val="0"/>
        </c:ser>
        <c:dLbls>
          <c:showLegendKey val="0"/>
          <c:showVal val="0"/>
          <c:showCatName val="0"/>
          <c:showSerName val="0"/>
          <c:showPercent val="0"/>
          <c:showBubbleSize val="0"/>
        </c:dLbls>
        <c:axId val="1740604400"/>
        <c:axId val="1742844752"/>
      </c:scatterChart>
      <c:scatterChart>
        <c:scatterStyle val="lineMarker"/>
        <c:varyColors val="0"/>
        <c:ser>
          <c:idx val="0"/>
          <c:order val="3"/>
          <c:tx>
            <c:v>W(SPS)</c:v>
          </c:tx>
          <c:spPr>
            <a:ln w="47625">
              <a:noFill/>
            </a:ln>
          </c:spPr>
          <c:marker>
            <c:symbol val="square"/>
            <c:size val="10"/>
            <c:spPr>
              <a:solidFill>
                <a:schemeClr val="bg2">
                  <a:lumMod val="25000"/>
                </a:schemeClr>
              </a:solidFill>
            </c:spPr>
          </c:marker>
          <c:errBars>
            <c:errDir val="y"/>
            <c:errBarType val="both"/>
            <c:errValType val="cust"/>
            <c:noEndCap val="0"/>
            <c:plus>
              <c:numRef>
                <c:f>L波速度!$AC$86:$AD$86</c:f>
                <c:numCache>
                  <c:formatCode>General</c:formatCode>
                  <c:ptCount val="2"/>
                  <c:pt idx="0">
                    <c:v>2.483457979851027</c:v>
                  </c:pt>
                  <c:pt idx="1">
                    <c:v>3.985237847189745</c:v>
                  </c:pt>
                </c:numCache>
              </c:numRef>
            </c:plus>
            <c:minus>
              <c:numRef>
                <c:f>L波速度!$AC$86:$AD$86</c:f>
                <c:numCache>
                  <c:formatCode>General</c:formatCode>
                  <c:ptCount val="2"/>
                  <c:pt idx="0">
                    <c:v>2.483457979851027</c:v>
                  </c:pt>
                  <c:pt idx="1">
                    <c:v>3.985237847189745</c:v>
                  </c:pt>
                </c:numCache>
              </c:numRef>
            </c:minus>
          </c:errBars>
          <c:errBars>
            <c:errDir val="x"/>
            <c:errBarType val="both"/>
            <c:errValType val="fixedVal"/>
            <c:noEndCap val="0"/>
            <c:val val="1.0"/>
          </c:errBars>
          <c:xVal>
            <c:numRef>
              <c:f>L波速度!$AC$8:$AD$8</c:f>
              <c:numCache>
                <c:formatCode>0.000.E+00</c:formatCode>
                <c:ptCount val="2"/>
                <c:pt idx="0">
                  <c:v>18048.8</c:v>
                </c:pt>
                <c:pt idx="1">
                  <c:v>18160.45</c:v>
                </c:pt>
              </c:numCache>
            </c:numRef>
          </c:xVal>
          <c:yVal>
            <c:numRef>
              <c:f>L波速度!$AC$85:$AD$85</c:f>
              <c:numCache>
                <c:formatCode>0_);[Red]\(0\)</c:formatCode>
                <c:ptCount val="2"/>
                <c:pt idx="0">
                  <c:v>335.3804064180333</c:v>
                </c:pt>
                <c:pt idx="1">
                  <c:v>361.6893692568355</c:v>
                </c:pt>
              </c:numCache>
            </c:numRef>
          </c:yVal>
          <c:smooth val="0"/>
        </c:ser>
        <c:dLbls>
          <c:showLegendKey val="0"/>
          <c:showVal val="0"/>
          <c:showCatName val="0"/>
          <c:showSerName val="0"/>
          <c:showPercent val="0"/>
          <c:showBubbleSize val="0"/>
        </c:dLbls>
        <c:axId val="1742856208"/>
        <c:axId val="1742851952"/>
      </c:scatterChart>
      <c:valAx>
        <c:axId val="1740604400"/>
        <c:scaling>
          <c:orientation val="minMax"/>
          <c:max val="19500.0"/>
          <c:min val="17500.0"/>
        </c:scaling>
        <c:delete val="0"/>
        <c:axPos val="b"/>
        <c:title>
          <c:tx>
            <c:rich>
              <a:bodyPr/>
              <a:lstStyle/>
              <a:p>
                <a:pPr algn="ctr" rtl="0">
                  <a:defRPr/>
                </a:pPr>
                <a:r>
                  <a:rPr lang="ja-JP"/>
                  <a:t>密度</a:t>
                </a:r>
                <a:r>
                  <a:rPr lang="mr-IN"/>
                  <a:t>[</a:t>
                </a:r>
                <a:r>
                  <a:rPr lang="en-US"/>
                  <a:t>g</a:t>
                </a:r>
                <a:r>
                  <a:rPr lang="mr-IN"/>
                  <a:t>/cm^3]</a:t>
                </a:r>
              </a:p>
            </c:rich>
          </c:tx>
          <c:layout>
            <c:manualLayout>
              <c:xMode val="edge"/>
              <c:yMode val="edge"/>
              <c:x val="0.445282355737861"/>
              <c:y val="0.929799650879865"/>
            </c:manualLayout>
          </c:layout>
          <c:overlay val="0"/>
        </c:title>
        <c:numFmt formatCode="General" sourceLinked="0"/>
        <c:majorTickMark val="in"/>
        <c:minorTickMark val="none"/>
        <c:tickLblPos val="nextTo"/>
        <c:spPr>
          <a:ln>
            <a:solidFill>
              <a:schemeClr val="tx1"/>
            </a:solidFill>
          </a:ln>
        </c:spPr>
        <c:crossAx val="1742844752"/>
        <c:crosses val="autoZero"/>
        <c:crossBetween val="midCat"/>
        <c:majorUnit val="500.0"/>
        <c:dispUnits>
          <c:builtInUnit val="thousands"/>
        </c:dispUnits>
      </c:valAx>
      <c:valAx>
        <c:axId val="1742844752"/>
        <c:scaling>
          <c:orientation val="minMax"/>
          <c:max val="420.0"/>
          <c:min val="320.0"/>
        </c:scaling>
        <c:delete val="0"/>
        <c:axPos val="l"/>
        <c:title>
          <c:tx>
            <c:rich>
              <a:bodyPr rot="-5400000" vert="horz"/>
              <a:lstStyle/>
              <a:p>
                <a:pPr>
                  <a:defRPr/>
                </a:pPr>
                <a:r>
                  <a:rPr lang="ja-JP"/>
                  <a:t>ヤング率</a:t>
                </a:r>
                <a:r>
                  <a:rPr lang="en-US"/>
                  <a:t>[GPa]</a:t>
                </a:r>
                <a:endParaRPr lang="ja-JP"/>
              </a:p>
            </c:rich>
          </c:tx>
          <c:overlay val="0"/>
        </c:title>
        <c:numFmt formatCode="0_);[Red]\(0\)" sourceLinked="1"/>
        <c:majorTickMark val="in"/>
        <c:minorTickMark val="none"/>
        <c:tickLblPos val="nextTo"/>
        <c:spPr>
          <a:ln>
            <a:solidFill>
              <a:schemeClr val="tx1"/>
            </a:solidFill>
          </a:ln>
        </c:spPr>
        <c:crossAx val="1740604400"/>
        <c:crosses val="autoZero"/>
        <c:crossBetween val="midCat"/>
        <c:majorUnit val="20.0"/>
      </c:valAx>
      <c:valAx>
        <c:axId val="1742851952"/>
        <c:scaling>
          <c:orientation val="minMax"/>
          <c:max val="420.0"/>
          <c:min val="320.0"/>
        </c:scaling>
        <c:delete val="0"/>
        <c:axPos val="r"/>
        <c:numFmt formatCode="General" sourceLinked="0"/>
        <c:majorTickMark val="in"/>
        <c:minorTickMark val="none"/>
        <c:tickLblPos val="none"/>
        <c:spPr>
          <a:ln>
            <a:solidFill>
              <a:schemeClr val="tx1"/>
            </a:solidFill>
          </a:ln>
        </c:spPr>
        <c:crossAx val="1742856208"/>
        <c:crosses val="max"/>
        <c:crossBetween val="midCat"/>
        <c:majorUnit val="20.0"/>
      </c:valAx>
      <c:valAx>
        <c:axId val="1742856208"/>
        <c:scaling>
          <c:orientation val="minMax"/>
          <c:max val="19500.0"/>
          <c:min val="17500.0"/>
        </c:scaling>
        <c:delete val="0"/>
        <c:axPos val="t"/>
        <c:numFmt formatCode="0.000.E+00" sourceLinked="0"/>
        <c:majorTickMark val="in"/>
        <c:minorTickMark val="none"/>
        <c:tickLblPos val="none"/>
        <c:spPr>
          <a:ln>
            <a:solidFill>
              <a:schemeClr val="tx1"/>
            </a:solidFill>
          </a:ln>
        </c:spPr>
        <c:crossAx val="1742851952"/>
        <c:crosses val="max"/>
        <c:crossBetween val="midCat"/>
        <c:majorUnit val="500.0"/>
      </c:valAx>
    </c:plotArea>
    <c:legend>
      <c:legendPos val="r"/>
      <c:layout>
        <c:manualLayout>
          <c:xMode val="edge"/>
          <c:yMode val="edge"/>
          <c:x val="0.581446097106814"/>
          <c:y val="0.422875721696616"/>
          <c:w val="0.304563155095809"/>
          <c:h val="0.374140637221672"/>
        </c:manualLayout>
      </c:layout>
      <c:overlay val="0"/>
    </c:legend>
    <c:plotVisOnly val="1"/>
    <c:dispBlanksAs val="gap"/>
    <c:showDLblsOverMax val="0"/>
  </c:chart>
  <c:spPr>
    <a:solidFill>
      <a:schemeClr val="bg1"/>
    </a:solidFill>
    <a:ln>
      <a:noFill/>
    </a:ln>
  </c:spPr>
  <c:txPr>
    <a:bodyPr/>
    <a:lstStyle/>
    <a:p>
      <a:pPr>
        <a:defRPr sz="1100"/>
      </a:pPr>
      <a:endParaRPr lang="ja-JP"/>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55804A-70E8-754E-BDDA-73F00E235D28}" type="doc">
      <dgm:prSet loTypeId="urn:microsoft.com/office/officeart/2005/8/layout/process1" loCatId="" qsTypeId="urn:microsoft.com/office/officeart/2005/8/quickstyle/simple1" qsCatId="simple" csTypeId="urn:microsoft.com/office/officeart/2005/8/colors/accent1_2" csCatId="accent1" phldr="1"/>
      <dgm:spPr/>
      <dgm:t>
        <a:bodyPr/>
        <a:lstStyle/>
        <a:p>
          <a:endParaRPr kumimoji="1" lang="ja-JP" altLang="en-US"/>
        </a:p>
      </dgm:t>
    </dgm:pt>
    <dgm:pt modelId="{5594D882-A4DE-E842-AA98-760D74143082}">
      <dgm:prSet custT="1"/>
      <dgm:spPr>
        <a:solidFill>
          <a:schemeClr val="tx2">
            <a:lumMod val="25000"/>
            <a:lumOff val="75000"/>
          </a:schemeClr>
        </a:solidFill>
      </dgm:spPr>
      <dgm:t>
        <a:bodyPr/>
        <a:lstStyle/>
        <a:p>
          <a:pPr rtl="0"/>
          <a:r>
            <a:rPr kumimoji="1" lang="ja-JP" altLang="en-US" sz="1800" dirty="0" smtClean="0">
              <a:solidFill>
                <a:srgbClr val="000000"/>
              </a:solidFill>
            </a:rPr>
            <a:t>パルスレーザーで弾性波励起</a:t>
          </a:r>
          <a:endParaRPr lang="ja-JP" altLang="en-US" sz="1800" dirty="0">
            <a:solidFill>
              <a:srgbClr val="000000"/>
            </a:solidFill>
          </a:endParaRPr>
        </a:p>
      </dgm:t>
    </dgm:pt>
    <dgm:pt modelId="{3B5F6F50-79BF-F04E-B0AE-2A36EE816F11}" type="parTrans" cxnId="{6A1939C8-0E12-0741-8CCA-C52B399926E3}">
      <dgm:prSet/>
      <dgm:spPr/>
      <dgm:t>
        <a:bodyPr/>
        <a:lstStyle/>
        <a:p>
          <a:endParaRPr kumimoji="1" lang="ja-JP" altLang="en-US"/>
        </a:p>
      </dgm:t>
    </dgm:pt>
    <dgm:pt modelId="{2741ACAA-2788-0C44-AAAB-55C742EEBE9E}" type="sibTrans" cxnId="{6A1939C8-0E12-0741-8CCA-C52B399926E3}">
      <dgm:prSet/>
      <dgm:spPr/>
      <dgm:t>
        <a:bodyPr/>
        <a:lstStyle/>
        <a:p>
          <a:endParaRPr kumimoji="1" lang="ja-JP" altLang="en-US" dirty="0"/>
        </a:p>
      </dgm:t>
    </dgm:pt>
    <dgm:pt modelId="{1FC3975D-CEC1-B447-87E7-A751CE183257}">
      <dgm:prSet custT="1"/>
      <dgm:spPr>
        <a:solidFill>
          <a:schemeClr val="tx2">
            <a:lumMod val="25000"/>
            <a:lumOff val="75000"/>
          </a:schemeClr>
        </a:solidFill>
      </dgm:spPr>
      <dgm:t>
        <a:bodyPr/>
        <a:lstStyle/>
        <a:p>
          <a:pPr rtl="0"/>
          <a:r>
            <a:rPr kumimoji="1" lang="ja-JP" altLang="en-US" sz="1800" dirty="0" smtClean="0">
              <a:solidFill>
                <a:srgbClr val="000000"/>
              </a:solidFill>
            </a:rPr>
            <a:t>反対面からレーザードップラ</a:t>
          </a:r>
          <a:endParaRPr kumimoji="1" lang="en-US" altLang="ja-JP" sz="1800" dirty="0" smtClean="0">
            <a:solidFill>
              <a:srgbClr val="000000"/>
            </a:solidFill>
          </a:endParaRPr>
        </a:p>
        <a:p>
          <a:pPr rtl="0"/>
          <a:r>
            <a:rPr kumimoji="1" lang="ja-JP" altLang="en-US" sz="1800" dirty="0" smtClean="0">
              <a:solidFill>
                <a:srgbClr val="000000"/>
              </a:solidFill>
            </a:rPr>
            <a:t>振動計で弾性波検出</a:t>
          </a:r>
          <a:endParaRPr lang="ja-JP" altLang="en-US" sz="1800" dirty="0">
            <a:solidFill>
              <a:srgbClr val="000000"/>
            </a:solidFill>
          </a:endParaRPr>
        </a:p>
      </dgm:t>
    </dgm:pt>
    <dgm:pt modelId="{AB43E9E1-6E9D-1A49-8273-FD4D2956D1EF}" type="parTrans" cxnId="{26293E1F-875C-B043-8B33-FD6CB47B677B}">
      <dgm:prSet/>
      <dgm:spPr/>
      <dgm:t>
        <a:bodyPr/>
        <a:lstStyle/>
        <a:p>
          <a:endParaRPr kumimoji="1" lang="ja-JP" altLang="en-US"/>
        </a:p>
      </dgm:t>
    </dgm:pt>
    <dgm:pt modelId="{B2295B1C-2EA6-9B40-90B0-8F47679E0964}" type="sibTrans" cxnId="{26293E1F-875C-B043-8B33-FD6CB47B677B}">
      <dgm:prSet/>
      <dgm:spPr/>
      <dgm:t>
        <a:bodyPr/>
        <a:lstStyle/>
        <a:p>
          <a:endParaRPr kumimoji="1" lang="ja-JP" altLang="en-US"/>
        </a:p>
      </dgm:t>
    </dgm:pt>
    <dgm:pt modelId="{75F0B4AA-59A9-B54D-8FC6-784FEF6D3EC2}">
      <dgm:prSet custT="1"/>
      <dgm:spPr>
        <a:solidFill>
          <a:schemeClr val="tx2">
            <a:lumMod val="25000"/>
            <a:lumOff val="75000"/>
          </a:schemeClr>
        </a:solidFill>
      </dgm:spPr>
      <dgm:t>
        <a:bodyPr/>
        <a:lstStyle/>
        <a:p>
          <a:pPr rtl="0"/>
          <a:r>
            <a:rPr kumimoji="1" lang="ja-JP" altLang="en-US" sz="1800" dirty="0" smtClean="0">
              <a:solidFill>
                <a:srgbClr val="000000"/>
              </a:solidFill>
            </a:rPr>
            <a:t>試料内部に</a:t>
          </a:r>
        </a:p>
        <a:p>
          <a:pPr rtl="0"/>
          <a:r>
            <a:rPr kumimoji="1" lang="ja-JP" altLang="en-US" sz="1800" dirty="0" smtClean="0">
              <a:solidFill>
                <a:srgbClr val="000000"/>
              </a:solidFill>
            </a:rPr>
            <a:t>弾性波伝搬</a:t>
          </a:r>
          <a:endParaRPr lang="ja-JP" altLang="en-US" sz="1800" dirty="0">
            <a:solidFill>
              <a:srgbClr val="000000"/>
            </a:solidFill>
          </a:endParaRPr>
        </a:p>
      </dgm:t>
    </dgm:pt>
    <dgm:pt modelId="{CC668EFC-B197-EE4D-9C5B-738A68162F89}" type="parTrans" cxnId="{CAC62E33-4A37-FA4D-8EA0-1E78876C3299}">
      <dgm:prSet/>
      <dgm:spPr/>
      <dgm:t>
        <a:bodyPr/>
        <a:lstStyle/>
        <a:p>
          <a:endParaRPr kumimoji="1" lang="ja-JP" altLang="en-US"/>
        </a:p>
      </dgm:t>
    </dgm:pt>
    <dgm:pt modelId="{BD04AA99-6AE5-4046-8AE3-0A9C452A2DBA}" type="sibTrans" cxnId="{CAC62E33-4A37-FA4D-8EA0-1E78876C3299}">
      <dgm:prSet/>
      <dgm:spPr/>
      <dgm:t>
        <a:bodyPr/>
        <a:lstStyle/>
        <a:p>
          <a:endParaRPr kumimoji="1" lang="ja-JP" altLang="en-US"/>
        </a:p>
      </dgm:t>
    </dgm:pt>
    <dgm:pt modelId="{D07010DD-D961-4146-8981-5327337E9748}" type="pres">
      <dgm:prSet presAssocID="{3F55804A-70E8-754E-BDDA-73F00E235D28}" presName="Name0" presStyleCnt="0">
        <dgm:presLayoutVars>
          <dgm:dir/>
          <dgm:resizeHandles val="exact"/>
        </dgm:presLayoutVars>
      </dgm:prSet>
      <dgm:spPr/>
      <dgm:t>
        <a:bodyPr/>
        <a:lstStyle/>
        <a:p>
          <a:endParaRPr kumimoji="1" lang="ja-JP" altLang="en-US"/>
        </a:p>
      </dgm:t>
    </dgm:pt>
    <dgm:pt modelId="{ABADD5D1-BD82-8F46-9F1D-AC5B74F6B0B9}" type="pres">
      <dgm:prSet presAssocID="{5594D882-A4DE-E842-AA98-760D74143082}" presName="node" presStyleLbl="node1" presStyleIdx="0" presStyleCnt="3">
        <dgm:presLayoutVars>
          <dgm:bulletEnabled val="1"/>
        </dgm:presLayoutVars>
      </dgm:prSet>
      <dgm:spPr/>
      <dgm:t>
        <a:bodyPr/>
        <a:lstStyle/>
        <a:p>
          <a:endParaRPr kumimoji="1" lang="ja-JP" altLang="en-US"/>
        </a:p>
      </dgm:t>
    </dgm:pt>
    <dgm:pt modelId="{D6153DC8-45E5-FD49-9DF9-7298AF07D18F}" type="pres">
      <dgm:prSet presAssocID="{2741ACAA-2788-0C44-AAAB-55C742EEBE9E}" presName="sibTrans" presStyleLbl="sibTrans2D1" presStyleIdx="0" presStyleCnt="2"/>
      <dgm:spPr/>
      <dgm:t>
        <a:bodyPr/>
        <a:lstStyle/>
        <a:p>
          <a:endParaRPr kumimoji="1" lang="ja-JP" altLang="en-US"/>
        </a:p>
      </dgm:t>
    </dgm:pt>
    <dgm:pt modelId="{1FE96419-52F5-A748-8984-A5754EE505E5}" type="pres">
      <dgm:prSet presAssocID="{2741ACAA-2788-0C44-AAAB-55C742EEBE9E}" presName="connectorText" presStyleLbl="sibTrans2D1" presStyleIdx="0" presStyleCnt="2"/>
      <dgm:spPr/>
      <dgm:t>
        <a:bodyPr/>
        <a:lstStyle/>
        <a:p>
          <a:endParaRPr kumimoji="1" lang="ja-JP" altLang="en-US"/>
        </a:p>
      </dgm:t>
    </dgm:pt>
    <dgm:pt modelId="{14748C18-E207-334E-9D2A-8485E07E0355}" type="pres">
      <dgm:prSet presAssocID="{75F0B4AA-59A9-B54D-8FC6-784FEF6D3EC2}" presName="node" presStyleLbl="node1" presStyleIdx="1" presStyleCnt="3" custLinFactNeighborX="-818" custLinFactNeighborY="1299">
        <dgm:presLayoutVars>
          <dgm:bulletEnabled val="1"/>
        </dgm:presLayoutVars>
      </dgm:prSet>
      <dgm:spPr/>
      <dgm:t>
        <a:bodyPr/>
        <a:lstStyle/>
        <a:p>
          <a:endParaRPr kumimoji="1" lang="ja-JP" altLang="en-US"/>
        </a:p>
      </dgm:t>
    </dgm:pt>
    <dgm:pt modelId="{795B2095-5734-844F-AC92-1895E3CD0375}" type="pres">
      <dgm:prSet presAssocID="{BD04AA99-6AE5-4046-8AE3-0A9C452A2DBA}" presName="sibTrans" presStyleLbl="sibTrans2D1" presStyleIdx="1" presStyleCnt="2"/>
      <dgm:spPr/>
      <dgm:t>
        <a:bodyPr/>
        <a:lstStyle/>
        <a:p>
          <a:endParaRPr kumimoji="1" lang="ja-JP" altLang="en-US"/>
        </a:p>
      </dgm:t>
    </dgm:pt>
    <dgm:pt modelId="{ECEC4B19-CB0D-A845-87E4-49302CD9ED6A}" type="pres">
      <dgm:prSet presAssocID="{BD04AA99-6AE5-4046-8AE3-0A9C452A2DBA}" presName="connectorText" presStyleLbl="sibTrans2D1" presStyleIdx="1" presStyleCnt="2"/>
      <dgm:spPr/>
      <dgm:t>
        <a:bodyPr/>
        <a:lstStyle/>
        <a:p>
          <a:endParaRPr kumimoji="1" lang="ja-JP" altLang="en-US"/>
        </a:p>
      </dgm:t>
    </dgm:pt>
    <dgm:pt modelId="{AF7BEE91-4648-9145-A2D5-970A133B6672}" type="pres">
      <dgm:prSet presAssocID="{1FC3975D-CEC1-B447-87E7-A751CE183257}" presName="node" presStyleLbl="node1" presStyleIdx="2" presStyleCnt="3" custScaleX="163274" custScaleY="93016">
        <dgm:presLayoutVars>
          <dgm:bulletEnabled val="1"/>
        </dgm:presLayoutVars>
      </dgm:prSet>
      <dgm:spPr/>
      <dgm:t>
        <a:bodyPr/>
        <a:lstStyle/>
        <a:p>
          <a:endParaRPr kumimoji="1" lang="ja-JP" altLang="en-US"/>
        </a:p>
      </dgm:t>
    </dgm:pt>
  </dgm:ptLst>
  <dgm:cxnLst>
    <dgm:cxn modelId="{5F64790A-FF0C-3241-A0B9-7AAEA03D269B}" type="presOf" srcId="{2741ACAA-2788-0C44-AAAB-55C742EEBE9E}" destId="{D6153DC8-45E5-FD49-9DF9-7298AF07D18F}" srcOrd="0" destOrd="0" presId="urn:microsoft.com/office/officeart/2005/8/layout/process1"/>
    <dgm:cxn modelId="{06377BC8-1539-C747-AF75-D7C954863101}" type="presOf" srcId="{5594D882-A4DE-E842-AA98-760D74143082}" destId="{ABADD5D1-BD82-8F46-9F1D-AC5B74F6B0B9}" srcOrd="0" destOrd="0" presId="urn:microsoft.com/office/officeart/2005/8/layout/process1"/>
    <dgm:cxn modelId="{73AD63EA-6F61-634E-AD94-165F6CD9F12E}" type="presOf" srcId="{1FC3975D-CEC1-B447-87E7-A751CE183257}" destId="{AF7BEE91-4648-9145-A2D5-970A133B6672}" srcOrd="0" destOrd="0" presId="urn:microsoft.com/office/officeart/2005/8/layout/process1"/>
    <dgm:cxn modelId="{B59CAD94-3588-2746-8985-798C0608B9F9}" type="presOf" srcId="{3F55804A-70E8-754E-BDDA-73F00E235D28}" destId="{D07010DD-D961-4146-8981-5327337E9748}" srcOrd="0" destOrd="0" presId="urn:microsoft.com/office/officeart/2005/8/layout/process1"/>
    <dgm:cxn modelId="{D4EF239E-B905-DC42-AFCB-541415BEDD09}" type="presOf" srcId="{BD04AA99-6AE5-4046-8AE3-0A9C452A2DBA}" destId="{795B2095-5734-844F-AC92-1895E3CD0375}" srcOrd="0" destOrd="0" presId="urn:microsoft.com/office/officeart/2005/8/layout/process1"/>
    <dgm:cxn modelId="{D64770ED-4A4C-C643-A347-8C44900D0137}" type="presOf" srcId="{75F0B4AA-59A9-B54D-8FC6-784FEF6D3EC2}" destId="{14748C18-E207-334E-9D2A-8485E07E0355}" srcOrd="0" destOrd="0" presId="urn:microsoft.com/office/officeart/2005/8/layout/process1"/>
    <dgm:cxn modelId="{6A1939C8-0E12-0741-8CCA-C52B399926E3}" srcId="{3F55804A-70E8-754E-BDDA-73F00E235D28}" destId="{5594D882-A4DE-E842-AA98-760D74143082}" srcOrd="0" destOrd="0" parTransId="{3B5F6F50-79BF-F04E-B0AE-2A36EE816F11}" sibTransId="{2741ACAA-2788-0C44-AAAB-55C742EEBE9E}"/>
    <dgm:cxn modelId="{CAC62E33-4A37-FA4D-8EA0-1E78876C3299}" srcId="{3F55804A-70E8-754E-BDDA-73F00E235D28}" destId="{75F0B4AA-59A9-B54D-8FC6-784FEF6D3EC2}" srcOrd="1" destOrd="0" parTransId="{CC668EFC-B197-EE4D-9C5B-738A68162F89}" sibTransId="{BD04AA99-6AE5-4046-8AE3-0A9C452A2DBA}"/>
    <dgm:cxn modelId="{387B8C43-9888-9444-96D6-D7D3ACD46F8B}" type="presOf" srcId="{2741ACAA-2788-0C44-AAAB-55C742EEBE9E}" destId="{1FE96419-52F5-A748-8984-A5754EE505E5}" srcOrd="1" destOrd="0" presId="urn:microsoft.com/office/officeart/2005/8/layout/process1"/>
    <dgm:cxn modelId="{26293E1F-875C-B043-8B33-FD6CB47B677B}" srcId="{3F55804A-70E8-754E-BDDA-73F00E235D28}" destId="{1FC3975D-CEC1-B447-87E7-A751CE183257}" srcOrd="2" destOrd="0" parTransId="{AB43E9E1-6E9D-1A49-8273-FD4D2956D1EF}" sibTransId="{B2295B1C-2EA6-9B40-90B0-8F47679E0964}"/>
    <dgm:cxn modelId="{04D0E47A-0366-B242-B49D-99AF43D19FBA}" type="presOf" srcId="{BD04AA99-6AE5-4046-8AE3-0A9C452A2DBA}" destId="{ECEC4B19-CB0D-A845-87E4-49302CD9ED6A}" srcOrd="1" destOrd="0" presId="urn:microsoft.com/office/officeart/2005/8/layout/process1"/>
    <dgm:cxn modelId="{EF024A24-0D2D-2940-8DBF-040D81E0DA3D}" type="presParOf" srcId="{D07010DD-D961-4146-8981-5327337E9748}" destId="{ABADD5D1-BD82-8F46-9F1D-AC5B74F6B0B9}" srcOrd="0" destOrd="0" presId="urn:microsoft.com/office/officeart/2005/8/layout/process1"/>
    <dgm:cxn modelId="{397A9D0B-A11B-2548-B95E-2BEC73DE24EE}" type="presParOf" srcId="{D07010DD-D961-4146-8981-5327337E9748}" destId="{D6153DC8-45E5-FD49-9DF9-7298AF07D18F}" srcOrd="1" destOrd="0" presId="urn:microsoft.com/office/officeart/2005/8/layout/process1"/>
    <dgm:cxn modelId="{952FD6B1-D05A-6647-BCB5-84CCAC87B286}" type="presParOf" srcId="{D6153DC8-45E5-FD49-9DF9-7298AF07D18F}" destId="{1FE96419-52F5-A748-8984-A5754EE505E5}" srcOrd="0" destOrd="0" presId="urn:microsoft.com/office/officeart/2005/8/layout/process1"/>
    <dgm:cxn modelId="{9CE01EC5-F7D1-BC4E-B7BF-8EC34EDE694C}" type="presParOf" srcId="{D07010DD-D961-4146-8981-5327337E9748}" destId="{14748C18-E207-334E-9D2A-8485E07E0355}" srcOrd="2" destOrd="0" presId="urn:microsoft.com/office/officeart/2005/8/layout/process1"/>
    <dgm:cxn modelId="{0600F3D3-39E2-874B-BC97-9D0E51AF41EC}" type="presParOf" srcId="{D07010DD-D961-4146-8981-5327337E9748}" destId="{795B2095-5734-844F-AC92-1895E3CD0375}" srcOrd="3" destOrd="0" presId="urn:microsoft.com/office/officeart/2005/8/layout/process1"/>
    <dgm:cxn modelId="{C1F331C7-A17D-8843-9FE0-18363ACB3C7D}" type="presParOf" srcId="{795B2095-5734-844F-AC92-1895E3CD0375}" destId="{ECEC4B19-CB0D-A845-87E4-49302CD9ED6A}" srcOrd="0" destOrd="0" presId="urn:microsoft.com/office/officeart/2005/8/layout/process1"/>
    <dgm:cxn modelId="{C33D99F3-3A36-E44B-B657-6B74046AD499}" type="presParOf" srcId="{D07010DD-D961-4146-8981-5327337E9748}" destId="{AF7BEE91-4648-9145-A2D5-970A133B6672}" srcOrd="4"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C9A9954-BCE1-4121-A6C0-1B94A3248484}"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3A12A5D5-A521-4063-852A-9ABB0D702147}">
      <dgm:prSet phldrT="[Text]" phldr="1"/>
      <dgm:spPr/>
      <dgm:t>
        <a:bodyPr/>
        <a:lstStyle/>
        <a:p>
          <a:endParaRPr lang="en-US" dirty="0"/>
        </a:p>
      </dgm:t>
    </dgm:pt>
    <dgm:pt modelId="{561FE3C5-A0A3-4DBF-8C88-3D931EC87BCB}" type="parTrans" cxnId="{7C078F23-CDBD-4500-A8DE-13C1BC74F810}">
      <dgm:prSet/>
      <dgm:spPr/>
      <dgm:t>
        <a:bodyPr/>
        <a:lstStyle/>
        <a:p>
          <a:endParaRPr lang="en-US"/>
        </a:p>
      </dgm:t>
    </dgm:pt>
    <dgm:pt modelId="{46FE0590-C449-4C3B-8242-455553D321F9}" type="sibTrans" cxnId="{7C078F23-CDBD-4500-A8DE-13C1BC74F810}">
      <dgm:prSet/>
      <dgm:spPr/>
      <dgm:t>
        <a:bodyPr/>
        <a:lstStyle/>
        <a:p>
          <a:endParaRPr lang="en-US"/>
        </a:p>
      </dgm:t>
    </dgm:pt>
    <dgm:pt modelId="{757664DB-B176-49DE-A833-4712C70B57B2}">
      <dgm:prSet phldrT="[Text]"/>
      <dgm:spPr/>
      <dgm:t>
        <a:bodyPr/>
        <a:lstStyle/>
        <a:p>
          <a:pPr marL="228600" marR="0" lvl="1" indent="-228600" algn="l" defTabSz="977900" rtl="0" eaLnBrk="1" fontAlgn="auto" latinLnBrk="0" hangingPunct="1">
            <a:lnSpc>
              <a:spcPct val="90000"/>
            </a:lnSpc>
            <a:spcBef>
              <a:spcPct val="0"/>
            </a:spcBef>
            <a:spcAft>
              <a:spcPct val="15000"/>
            </a:spcAft>
            <a:buClrTx/>
            <a:buSzTx/>
            <a:buFontTx/>
            <a:buNone/>
            <a:tabLst/>
            <a:defRPr/>
          </a:pPr>
          <a:r>
            <a:rPr lang="en-US" dirty="0" smtClean="0"/>
            <a:t>Y2O3</a:t>
          </a:r>
          <a:r>
            <a:rPr lang="ja-JP" altLang="en-US" dirty="0" smtClean="0"/>
            <a:t>溶液中で攪拌</a:t>
          </a:r>
          <a:endParaRPr lang="en-US" dirty="0"/>
        </a:p>
      </dgm:t>
    </dgm:pt>
    <dgm:pt modelId="{8E1355CE-4236-4514-B97E-39EE4F77E9C7}" type="parTrans" cxnId="{3A9AC3B0-FFAA-4DB3-938E-B81CAAA0E15E}">
      <dgm:prSet/>
      <dgm:spPr/>
      <dgm:t>
        <a:bodyPr/>
        <a:lstStyle/>
        <a:p>
          <a:endParaRPr lang="en-US"/>
        </a:p>
      </dgm:t>
    </dgm:pt>
    <dgm:pt modelId="{BC55561F-D536-40AA-9BA6-A1D51BDCB76A}" type="sibTrans" cxnId="{3A9AC3B0-FFAA-4DB3-938E-B81CAAA0E15E}">
      <dgm:prSet/>
      <dgm:spPr/>
      <dgm:t>
        <a:bodyPr/>
        <a:lstStyle/>
        <a:p>
          <a:endParaRPr lang="en-US"/>
        </a:p>
      </dgm:t>
    </dgm:pt>
    <dgm:pt modelId="{B3099A77-27C2-4A42-AC7C-01FEDEEB4394}">
      <dgm:prSet phldrT="[Text]" phldr="1"/>
      <dgm:spPr/>
      <dgm:t>
        <a:bodyPr/>
        <a:lstStyle/>
        <a:p>
          <a:endParaRPr lang="en-US"/>
        </a:p>
      </dgm:t>
    </dgm:pt>
    <dgm:pt modelId="{39B49534-D934-4B6E-8D1B-2E083DB69E26}" type="parTrans" cxnId="{512077D5-7E32-4582-96F1-11E41215F6E5}">
      <dgm:prSet/>
      <dgm:spPr/>
      <dgm:t>
        <a:bodyPr/>
        <a:lstStyle/>
        <a:p>
          <a:endParaRPr lang="en-US"/>
        </a:p>
      </dgm:t>
    </dgm:pt>
    <dgm:pt modelId="{8B4E50A5-BAC1-47C2-8AAC-1B577706D4E1}" type="sibTrans" cxnId="{512077D5-7E32-4582-96F1-11E41215F6E5}">
      <dgm:prSet/>
      <dgm:spPr/>
      <dgm:t>
        <a:bodyPr/>
        <a:lstStyle/>
        <a:p>
          <a:endParaRPr lang="en-US"/>
        </a:p>
      </dgm:t>
    </dgm:pt>
    <dgm:pt modelId="{6BF1D775-A84B-4466-8D76-A2FD4E556124}">
      <dgm:prSet phldrT="[Text]"/>
      <dgm:spPr/>
      <dgm:t>
        <a:bodyPr/>
        <a:lstStyle/>
        <a:p>
          <a:r>
            <a:rPr lang="ja-JP" altLang="en-US" dirty="0" smtClean="0"/>
            <a:t>乾燥</a:t>
          </a:r>
          <a:r>
            <a:rPr lang="en-US" dirty="0" smtClean="0"/>
            <a:t>(300</a:t>
          </a:r>
          <a:r>
            <a:rPr lang="de-DE" dirty="0" smtClean="0"/>
            <a:t>°C </a:t>
          </a:r>
          <a:r>
            <a:rPr lang="ja-JP" altLang="en-US" dirty="0" smtClean="0"/>
            <a:t>、</a:t>
          </a:r>
          <a:r>
            <a:rPr lang="de-DE" dirty="0" smtClean="0"/>
            <a:t>5min)</a:t>
          </a:r>
          <a:endParaRPr lang="en-US" dirty="0"/>
        </a:p>
      </dgm:t>
    </dgm:pt>
    <dgm:pt modelId="{BBA3E3AE-6C9D-49E7-BC33-8F116997E9C4}" type="parTrans" cxnId="{F4E6DF0D-10E0-4295-9AED-8162CA28797A}">
      <dgm:prSet/>
      <dgm:spPr/>
      <dgm:t>
        <a:bodyPr/>
        <a:lstStyle/>
        <a:p>
          <a:endParaRPr lang="en-US"/>
        </a:p>
      </dgm:t>
    </dgm:pt>
    <dgm:pt modelId="{5F84754D-C799-4452-B12F-1C37E56D64CC}" type="sibTrans" cxnId="{F4E6DF0D-10E0-4295-9AED-8162CA28797A}">
      <dgm:prSet/>
      <dgm:spPr/>
      <dgm:t>
        <a:bodyPr/>
        <a:lstStyle/>
        <a:p>
          <a:endParaRPr lang="en-US"/>
        </a:p>
      </dgm:t>
    </dgm:pt>
    <dgm:pt modelId="{4070794A-B853-4E07-88BC-41914EA5929F}">
      <dgm:prSet phldrT="[Text]" phldr="1"/>
      <dgm:spPr/>
      <dgm:t>
        <a:bodyPr/>
        <a:lstStyle/>
        <a:p>
          <a:endParaRPr lang="en-US" dirty="0"/>
        </a:p>
      </dgm:t>
    </dgm:pt>
    <dgm:pt modelId="{28963A0E-5075-459A-B658-DC8C6C0E88E8}" type="parTrans" cxnId="{0B56AF99-C424-4EDA-A9C0-4E1C3595507B}">
      <dgm:prSet/>
      <dgm:spPr/>
      <dgm:t>
        <a:bodyPr/>
        <a:lstStyle/>
        <a:p>
          <a:endParaRPr lang="en-US"/>
        </a:p>
      </dgm:t>
    </dgm:pt>
    <dgm:pt modelId="{262CB562-E527-4638-A880-F1124E98BDC0}" type="sibTrans" cxnId="{0B56AF99-C424-4EDA-A9C0-4E1C3595507B}">
      <dgm:prSet/>
      <dgm:spPr/>
      <dgm:t>
        <a:bodyPr/>
        <a:lstStyle/>
        <a:p>
          <a:endParaRPr lang="en-US"/>
        </a:p>
      </dgm:t>
    </dgm:pt>
    <dgm:pt modelId="{78BA09CC-203A-4386-815B-30574E9C2E0C}">
      <dgm:prSet phldrT="[Text]"/>
      <dgm:spPr/>
      <dgm:t>
        <a:bodyPr/>
        <a:lstStyle/>
        <a:p>
          <a:endParaRPr lang="en-US" dirty="0"/>
        </a:p>
      </dgm:t>
    </dgm:pt>
    <dgm:pt modelId="{F7414976-0A14-4A53-BC64-DEEA33B6DCCB}" type="parTrans" cxnId="{7B86065A-5513-4667-8B5A-1A1D596E0A4F}">
      <dgm:prSet/>
      <dgm:spPr/>
      <dgm:t>
        <a:bodyPr/>
        <a:lstStyle/>
        <a:p>
          <a:endParaRPr lang="en-US"/>
        </a:p>
      </dgm:t>
    </dgm:pt>
    <dgm:pt modelId="{25DE86C1-1A35-4D44-A46E-836C0CD8FE5A}" type="sibTrans" cxnId="{7B86065A-5513-4667-8B5A-1A1D596E0A4F}">
      <dgm:prSet/>
      <dgm:spPr/>
      <dgm:t>
        <a:bodyPr/>
        <a:lstStyle/>
        <a:p>
          <a:endParaRPr lang="en-US"/>
        </a:p>
      </dgm:t>
    </dgm:pt>
    <dgm:pt modelId="{BB14672C-A79B-44E0-9B5F-0E1D415BF416}">
      <dgm:prSet/>
      <dgm:spPr/>
      <dgm:t>
        <a:bodyPr/>
        <a:lstStyle/>
        <a:p>
          <a:r>
            <a:rPr lang="ja-JP" altLang="en-US" dirty="0" smtClean="0"/>
            <a:t>アニール</a:t>
          </a:r>
          <a:r>
            <a:rPr lang="en-US" dirty="0" smtClean="0"/>
            <a:t> (500°C </a:t>
          </a:r>
          <a:r>
            <a:rPr lang="ja-JP" altLang="en-US" dirty="0" smtClean="0"/>
            <a:t>、</a:t>
          </a:r>
          <a:r>
            <a:rPr lang="en-US" dirty="0" smtClean="0"/>
            <a:t> air 1h) </a:t>
          </a:r>
          <a:r>
            <a:rPr lang="de-DE" dirty="0" smtClean="0"/>
            <a:t>	</a:t>
          </a:r>
          <a:endParaRPr lang="en-US" dirty="0"/>
        </a:p>
      </dgm:t>
    </dgm:pt>
    <dgm:pt modelId="{9FE519B7-BE81-4252-A060-020735E79B16}" type="parTrans" cxnId="{BA61592B-466B-4378-9F8B-0AECF67A4B02}">
      <dgm:prSet/>
      <dgm:spPr/>
      <dgm:t>
        <a:bodyPr/>
        <a:lstStyle/>
        <a:p>
          <a:endParaRPr lang="en-US"/>
        </a:p>
      </dgm:t>
    </dgm:pt>
    <dgm:pt modelId="{CB67BFBF-5A73-445B-BED0-35B357F6BEFE}" type="sibTrans" cxnId="{BA61592B-466B-4378-9F8B-0AECF67A4B02}">
      <dgm:prSet/>
      <dgm:spPr/>
      <dgm:t>
        <a:bodyPr/>
        <a:lstStyle/>
        <a:p>
          <a:endParaRPr lang="en-US"/>
        </a:p>
      </dgm:t>
    </dgm:pt>
    <dgm:pt modelId="{C7E84DB6-FC6F-4DDD-89CA-B5EEFD6F079A}">
      <dgm:prSet/>
      <dgm:spPr/>
      <dgm:t>
        <a:bodyPr/>
        <a:lstStyle/>
        <a:p>
          <a:r>
            <a:rPr lang="ja-JP" altLang="en-US" dirty="0" smtClean="0"/>
            <a:t>完成</a:t>
          </a:r>
          <a:endParaRPr lang="en-US" dirty="0"/>
        </a:p>
      </dgm:t>
    </dgm:pt>
    <dgm:pt modelId="{DDB5269A-EE32-4B70-859A-931EA8D64454}" type="parTrans" cxnId="{1051095F-7746-4FAA-A2C4-4E5A5C3577CB}">
      <dgm:prSet/>
      <dgm:spPr/>
      <dgm:t>
        <a:bodyPr/>
        <a:lstStyle/>
        <a:p>
          <a:endParaRPr lang="en-US"/>
        </a:p>
      </dgm:t>
    </dgm:pt>
    <dgm:pt modelId="{EF1C0E5C-1818-4832-9B78-C6AE2119031A}" type="sibTrans" cxnId="{1051095F-7746-4FAA-A2C4-4E5A5C3577CB}">
      <dgm:prSet/>
      <dgm:spPr/>
      <dgm:t>
        <a:bodyPr/>
        <a:lstStyle/>
        <a:p>
          <a:endParaRPr lang="en-US"/>
        </a:p>
      </dgm:t>
    </dgm:pt>
    <dgm:pt modelId="{733AEE30-94A9-46AA-BD21-1E039DE6A13C}" type="pres">
      <dgm:prSet presAssocID="{CC9A9954-BCE1-4121-A6C0-1B94A3248484}" presName="linearFlow" presStyleCnt="0">
        <dgm:presLayoutVars>
          <dgm:dir/>
          <dgm:animLvl val="lvl"/>
          <dgm:resizeHandles val="exact"/>
        </dgm:presLayoutVars>
      </dgm:prSet>
      <dgm:spPr/>
      <dgm:t>
        <a:bodyPr/>
        <a:lstStyle/>
        <a:p>
          <a:endParaRPr lang="en-US"/>
        </a:p>
      </dgm:t>
    </dgm:pt>
    <dgm:pt modelId="{2989D942-1701-4095-A775-13343280EF18}" type="pres">
      <dgm:prSet presAssocID="{3A12A5D5-A521-4063-852A-9ABB0D702147}" presName="composite" presStyleCnt="0"/>
      <dgm:spPr/>
    </dgm:pt>
    <dgm:pt modelId="{A30B61DB-FA68-4AD1-BC9D-EFBAEE4071F2}" type="pres">
      <dgm:prSet presAssocID="{3A12A5D5-A521-4063-852A-9ABB0D702147}" presName="parentText" presStyleLbl="alignNode1" presStyleIdx="0" presStyleCnt="4">
        <dgm:presLayoutVars>
          <dgm:chMax val="1"/>
          <dgm:bulletEnabled val="1"/>
        </dgm:presLayoutVars>
      </dgm:prSet>
      <dgm:spPr/>
      <dgm:t>
        <a:bodyPr/>
        <a:lstStyle/>
        <a:p>
          <a:endParaRPr lang="en-US"/>
        </a:p>
      </dgm:t>
    </dgm:pt>
    <dgm:pt modelId="{87C9BA7B-9B82-4839-9195-3FB2083DEA75}" type="pres">
      <dgm:prSet presAssocID="{3A12A5D5-A521-4063-852A-9ABB0D702147}" presName="descendantText" presStyleLbl="alignAcc1" presStyleIdx="0" presStyleCnt="4">
        <dgm:presLayoutVars>
          <dgm:bulletEnabled val="1"/>
        </dgm:presLayoutVars>
      </dgm:prSet>
      <dgm:spPr/>
      <dgm:t>
        <a:bodyPr/>
        <a:lstStyle/>
        <a:p>
          <a:endParaRPr lang="en-US"/>
        </a:p>
      </dgm:t>
    </dgm:pt>
    <dgm:pt modelId="{74E26172-61FF-4961-AC5A-D56FC3DF266F}" type="pres">
      <dgm:prSet presAssocID="{46FE0590-C449-4C3B-8242-455553D321F9}" presName="sp" presStyleCnt="0"/>
      <dgm:spPr/>
    </dgm:pt>
    <dgm:pt modelId="{71F8187F-58AD-4A90-AA54-1F12F3798D27}" type="pres">
      <dgm:prSet presAssocID="{B3099A77-27C2-4A42-AC7C-01FEDEEB4394}" presName="composite" presStyleCnt="0"/>
      <dgm:spPr/>
    </dgm:pt>
    <dgm:pt modelId="{A40C76DD-0D1E-4813-9BF3-6969A21AD7EC}" type="pres">
      <dgm:prSet presAssocID="{B3099A77-27C2-4A42-AC7C-01FEDEEB4394}" presName="parentText" presStyleLbl="alignNode1" presStyleIdx="1" presStyleCnt="4">
        <dgm:presLayoutVars>
          <dgm:chMax val="1"/>
          <dgm:bulletEnabled val="1"/>
        </dgm:presLayoutVars>
      </dgm:prSet>
      <dgm:spPr/>
      <dgm:t>
        <a:bodyPr/>
        <a:lstStyle/>
        <a:p>
          <a:endParaRPr lang="en-US"/>
        </a:p>
      </dgm:t>
    </dgm:pt>
    <dgm:pt modelId="{728D4784-B001-4958-95B8-FDEA2D6F06DC}" type="pres">
      <dgm:prSet presAssocID="{B3099A77-27C2-4A42-AC7C-01FEDEEB4394}" presName="descendantText" presStyleLbl="alignAcc1" presStyleIdx="1" presStyleCnt="4">
        <dgm:presLayoutVars>
          <dgm:bulletEnabled val="1"/>
        </dgm:presLayoutVars>
      </dgm:prSet>
      <dgm:spPr/>
      <dgm:t>
        <a:bodyPr/>
        <a:lstStyle/>
        <a:p>
          <a:endParaRPr lang="en-US"/>
        </a:p>
      </dgm:t>
    </dgm:pt>
    <dgm:pt modelId="{300B0D65-677D-4623-A57C-6D92CD7042F4}" type="pres">
      <dgm:prSet presAssocID="{8B4E50A5-BAC1-47C2-8AAC-1B577706D4E1}" presName="sp" presStyleCnt="0"/>
      <dgm:spPr/>
    </dgm:pt>
    <dgm:pt modelId="{4AF4BBD9-6DE9-4A6D-A93E-A0FD1391D286}" type="pres">
      <dgm:prSet presAssocID="{4070794A-B853-4E07-88BC-41914EA5929F}" presName="composite" presStyleCnt="0"/>
      <dgm:spPr/>
    </dgm:pt>
    <dgm:pt modelId="{DA0E4D73-F3DC-4CFF-AFFD-B358F0AF6DA0}" type="pres">
      <dgm:prSet presAssocID="{4070794A-B853-4E07-88BC-41914EA5929F}" presName="parentText" presStyleLbl="alignNode1" presStyleIdx="2" presStyleCnt="4">
        <dgm:presLayoutVars>
          <dgm:chMax val="1"/>
          <dgm:bulletEnabled val="1"/>
        </dgm:presLayoutVars>
      </dgm:prSet>
      <dgm:spPr/>
      <dgm:t>
        <a:bodyPr/>
        <a:lstStyle/>
        <a:p>
          <a:endParaRPr lang="en-US"/>
        </a:p>
      </dgm:t>
    </dgm:pt>
    <dgm:pt modelId="{7858A46E-CEB2-40C9-B969-26B6BB956740}" type="pres">
      <dgm:prSet presAssocID="{4070794A-B853-4E07-88BC-41914EA5929F}" presName="descendantText" presStyleLbl="alignAcc1" presStyleIdx="2" presStyleCnt="4">
        <dgm:presLayoutVars>
          <dgm:bulletEnabled val="1"/>
        </dgm:presLayoutVars>
      </dgm:prSet>
      <dgm:spPr/>
      <dgm:t>
        <a:bodyPr/>
        <a:lstStyle/>
        <a:p>
          <a:endParaRPr lang="en-US"/>
        </a:p>
      </dgm:t>
    </dgm:pt>
    <dgm:pt modelId="{47573893-A559-43F5-A56A-B15F9DDE8AC5}" type="pres">
      <dgm:prSet presAssocID="{262CB562-E527-4638-A880-F1124E98BDC0}" presName="sp" presStyleCnt="0"/>
      <dgm:spPr/>
    </dgm:pt>
    <dgm:pt modelId="{72F1D5A8-D1F1-4307-AD27-41A52B69EF4A}" type="pres">
      <dgm:prSet presAssocID="{78BA09CC-203A-4386-815B-30574E9C2E0C}" presName="composite" presStyleCnt="0"/>
      <dgm:spPr/>
    </dgm:pt>
    <dgm:pt modelId="{097EBF39-311F-4DEE-A163-5AE2A8FBB3C4}" type="pres">
      <dgm:prSet presAssocID="{78BA09CC-203A-4386-815B-30574E9C2E0C}" presName="parentText" presStyleLbl="alignNode1" presStyleIdx="3" presStyleCnt="4">
        <dgm:presLayoutVars>
          <dgm:chMax val="1"/>
          <dgm:bulletEnabled val="1"/>
        </dgm:presLayoutVars>
      </dgm:prSet>
      <dgm:spPr/>
      <dgm:t>
        <a:bodyPr/>
        <a:lstStyle/>
        <a:p>
          <a:endParaRPr lang="en-US"/>
        </a:p>
      </dgm:t>
    </dgm:pt>
    <dgm:pt modelId="{AE88417A-A5B4-4C8D-8A18-5FC028945301}" type="pres">
      <dgm:prSet presAssocID="{78BA09CC-203A-4386-815B-30574E9C2E0C}" presName="descendantText" presStyleLbl="alignAcc1" presStyleIdx="3" presStyleCnt="4">
        <dgm:presLayoutVars>
          <dgm:bulletEnabled val="1"/>
        </dgm:presLayoutVars>
      </dgm:prSet>
      <dgm:spPr/>
      <dgm:t>
        <a:bodyPr/>
        <a:lstStyle/>
        <a:p>
          <a:endParaRPr lang="en-US"/>
        </a:p>
      </dgm:t>
    </dgm:pt>
  </dgm:ptLst>
  <dgm:cxnLst>
    <dgm:cxn modelId="{A10E3081-042A-B54D-A85C-0698D707E546}" type="presOf" srcId="{B3099A77-27C2-4A42-AC7C-01FEDEEB4394}" destId="{A40C76DD-0D1E-4813-9BF3-6969A21AD7EC}" srcOrd="0" destOrd="0" presId="urn:microsoft.com/office/officeart/2005/8/layout/chevron2"/>
    <dgm:cxn modelId="{54A2034F-63A9-5E48-8603-DD8303B41F6D}" type="presOf" srcId="{3A12A5D5-A521-4063-852A-9ABB0D702147}" destId="{A30B61DB-FA68-4AD1-BC9D-EFBAEE4071F2}" srcOrd="0" destOrd="0" presId="urn:microsoft.com/office/officeart/2005/8/layout/chevron2"/>
    <dgm:cxn modelId="{0B56AF99-C424-4EDA-A9C0-4E1C3595507B}" srcId="{CC9A9954-BCE1-4121-A6C0-1B94A3248484}" destId="{4070794A-B853-4E07-88BC-41914EA5929F}" srcOrd="2" destOrd="0" parTransId="{28963A0E-5075-459A-B658-DC8C6C0E88E8}" sibTransId="{262CB562-E527-4638-A880-F1124E98BDC0}"/>
    <dgm:cxn modelId="{03F098C0-B8AF-D24E-97DD-08037EEC5317}" type="presOf" srcId="{CC9A9954-BCE1-4121-A6C0-1B94A3248484}" destId="{733AEE30-94A9-46AA-BD21-1E039DE6A13C}" srcOrd="0" destOrd="0" presId="urn:microsoft.com/office/officeart/2005/8/layout/chevron2"/>
    <dgm:cxn modelId="{E6E89E0D-A4FF-F64D-9883-69CF20E60049}" type="presOf" srcId="{78BA09CC-203A-4386-815B-30574E9C2E0C}" destId="{097EBF39-311F-4DEE-A163-5AE2A8FBB3C4}" srcOrd="0" destOrd="0" presId="urn:microsoft.com/office/officeart/2005/8/layout/chevron2"/>
    <dgm:cxn modelId="{7C078F23-CDBD-4500-A8DE-13C1BC74F810}" srcId="{CC9A9954-BCE1-4121-A6C0-1B94A3248484}" destId="{3A12A5D5-A521-4063-852A-9ABB0D702147}" srcOrd="0" destOrd="0" parTransId="{561FE3C5-A0A3-4DBF-8C88-3D931EC87BCB}" sibTransId="{46FE0590-C449-4C3B-8242-455553D321F9}"/>
    <dgm:cxn modelId="{BA61592B-466B-4378-9F8B-0AECF67A4B02}" srcId="{4070794A-B853-4E07-88BC-41914EA5929F}" destId="{BB14672C-A79B-44E0-9B5F-0E1D415BF416}" srcOrd="0" destOrd="0" parTransId="{9FE519B7-BE81-4252-A060-020735E79B16}" sibTransId="{CB67BFBF-5A73-445B-BED0-35B357F6BEFE}"/>
    <dgm:cxn modelId="{BE081471-6819-474E-B730-757903F5907E}" type="presOf" srcId="{757664DB-B176-49DE-A833-4712C70B57B2}" destId="{87C9BA7B-9B82-4839-9195-3FB2083DEA75}" srcOrd="0" destOrd="0" presId="urn:microsoft.com/office/officeart/2005/8/layout/chevron2"/>
    <dgm:cxn modelId="{512077D5-7E32-4582-96F1-11E41215F6E5}" srcId="{CC9A9954-BCE1-4121-A6C0-1B94A3248484}" destId="{B3099A77-27C2-4A42-AC7C-01FEDEEB4394}" srcOrd="1" destOrd="0" parTransId="{39B49534-D934-4B6E-8D1B-2E083DB69E26}" sibTransId="{8B4E50A5-BAC1-47C2-8AAC-1B577706D4E1}"/>
    <dgm:cxn modelId="{C625A798-DABA-5E45-8E1C-C3F4926E345D}" type="presOf" srcId="{6BF1D775-A84B-4466-8D76-A2FD4E556124}" destId="{728D4784-B001-4958-95B8-FDEA2D6F06DC}" srcOrd="0" destOrd="0" presId="urn:microsoft.com/office/officeart/2005/8/layout/chevron2"/>
    <dgm:cxn modelId="{7B86065A-5513-4667-8B5A-1A1D596E0A4F}" srcId="{CC9A9954-BCE1-4121-A6C0-1B94A3248484}" destId="{78BA09CC-203A-4386-815B-30574E9C2E0C}" srcOrd="3" destOrd="0" parTransId="{F7414976-0A14-4A53-BC64-DEEA33B6DCCB}" sibTransId="{25DE86C1-1A35-4D44-A46E-836C0CD8FE5A}"/>
    <dgm:cxn modelId="{F4E6DF0D-10E0-4295-9AED-8162CA28797A}" srcId="{B3099A77-27C2-4A42-AC7C-01FEDEEB4394}" destId="{6BF1D775-A84B-4466-8D76-A2FD4E556124}" srcOrd="0" destOrd="0" parTransId="{BBA3E3AE-6C9D-49E7-BC33-8F116997E9C4}" sibTransId="{5F84754D-C799-4452-B12F-1C37E56D64CC}"/>
    <dgm:cxn modelId="{3A9AC3B0-FFAA-4DB3-938E-B81CAAA0E15E}" srcId="{3A12A5D5-A521-4063-852A-9ABB0D702147}" destId="{757664DB-B176-49DE-A833-4712C70B57B2}" srcOrd="0" destOrd="0" parTransId="{8E1355CE-4236-4514-B97E-39EE4F77E9C7}" sibTransId="{BC55561F-D536-40AA-9BA6-A1D51BDCB76A}"/>
    <dgm:cxn modelId="{8EA13B31-46F6-D24A-98EE-5EEB62DF384F}" type="presOf" srcId="{C7E84DB6-FC6F-4DDD-89CA-B5EEFD6F079A}" destId="{AE88417A-A5B4-4C8D-8A18-5FC028945301}" srcOrd="0" destOrd="0" presId="urn:microsoft.com/office/officeart/2005/8/layout/chevron2"/>
    <dgm:cxn modelId="{FE485A29-A4A7-A84F-9869-079A409379EB}" type="presOf" srcId="{BB14672C-A79B-44E0-9B5F-0E1D415BF416}" destId="{7858A46E-CEB2-40C9-B969-26B6BB956740}" srcOrd="0" destOrd="0" presId="urn:microsoft.com/office/officeart/2005/8/layout/chevron2"/>
    <dgm:cxn modelId="{A9C83F4E-368F-D342-9C3A-EC4913E96F8C}" type="presOf" srcId="{4070794A-B853-4E07-88BC-41914EA5929F}" destId="{DA0E4D73-F3DC-4CFF-AFFD-B358F0AF6DA0}" srcOrd="0" destOrd="0" presId="urn:microsoft.com/office/officeart/2005/8/layout/chevron2"/>
    <dgm:cxn modelId="{1051095F-7746-4FAA-A2C4-4E5A5C3577CB}" srcId="{78BA09CC-203A-4386-815B-30574E9C2E0C}" destId="{C7E84DB6-FC6F-4DDD-89CA-B5EEFD6F079A}" srcOrd="0" destOrd="0" parTransId="{DDB5269A-EE32-4B70-859A-931EA8D64454}" sibTransId="{EF1C0E5C-1818-4832-9B78-C6AE2119031A}"/>
    <dgm:cxn modelId="{FE658954-D9D4-7E47-A0BB-C2A5CC903EDC}" type="presParOf" srcId="{733AEE30-94A9-46AA-BD21-1E039DE6A13C}" destId="{2989D942-1701-4095-A775-13343280EF18}" srcOrd="0" destOrd="0" presId="urn:microsoft.com/office/officeart/2005/8/layout/chevron2"/>
    <dgm:cxn modelId="{D4CBE6B2-5B79-4041-AD58-7C03DB74766C}" type="presParOf" srcId="{2989D942-1701-4095-A775-13343280EF18}" destId="{A30B61DB-FA68-4AD1-BC9D-EFBAEE4071F2}" srcOrd="0" destOrd="0" presId="urn:microsoft.com/office/officeart/2005/8/layout/chevron2"/>
    <dgm:cxn modelId="{D52ABD71-F293-2846-BC15-8C3BD10B9A04}" type="presParOf" srcId="{2989D942-1701-4095-A775-13343280EF18}" destId="{87C9BA7B-9B82-4839-9195-3FB2083DEA75}" srcOrd="1" destOrd="0" presId="urn:microsoft.com/office/officeart/2005/8/layout/chevron2"/>
    <dgm:cxn modelId="{F316BFB0-B9B0-5340-BAA5-2ADA114E2915}" type="presParOf" srcId="{733AEE30-94A9-46AA-BD21-1E039DE6A13C}" destId="{74E26172-61FF-4961-AC5A-D56FC3DF266F}" srcOrd="1" destOrd="0" presId="urn:microsoft.com/office/officeart/2005/8/layout/chevron2"/>
    <dgm:cxn modelId="{F22192AA-999F-0341-A184-975680958C93}" type="presParOf" srcId="{733AEE30-94A9-46AA-BD21-1E039DE6A13C}" destId="{71F8187F-58AD-4A90-AA54-1F12F3798D27}" srcOrd="2" destOrd="0" presId="urn:microsoft.com/office/officeart/2005/8/layout/chevron2"/>
    <dgm:cxn modelId="{41DF2CAE-F50D-2240-AAE6-B0DFB5039043}" type="presParOf" srcId="{71F8187F-58AD-4A90-AA54-1F12F3798D27}" destId="{A40C76DD-0D1E-4813-9BF3-6969A21AD7EC}" srcOrd="0" destOrd="0" presId="urn:microsoft.com/office/officeart/2005/8/layout/chevron2"/>
    <dgm:cxn modelId="{0B2F9243-20BB-AA42-AD77-6AC6414BE96A}" type="presParOf" srcId="{71F8187F-58AD-4A90-AA54-1F12F3798D27}" destId="{728D4784-B001-4958-95B8-FDEA2D6F06DC}" srcOrd="1" destOrd="0" presId="urn:microsoft.com/office/officeart/2005/8/layout/chevron2"/>
    <dgm:cxn modelId="{233F568E-3F8D-DE45-9348-5C01429447AC}" type="presParOf" srcId="{733AEE30-94A9-46AA-BD21-1E039DE6A13C}" destId="{300B0D65-677D-4623-A57C-6D92CD7042F4}" srcOrd="3" destOrd="0" presId="urn:microsoft.com/office/officeart/2005/8/layout/chevron2"/>
    <dgm:cxn modelId="{6921C9AC-D61F-E243-88DD-6459D20A1AFF}" type="presParOf" srcId="{733AEE30-94A9-46AA-BD21-1E039DE6A13C}" destId="{4AF4BBD9-6DE9-4A6D-A93E-A0FD1391D286}" srcOrd="4" destOrd="0" presId="urn:microsoft.com/office/officeart/2005/8/layout/chevron2"/>
    <dgm:cxn modelId="{FA1A53AB-7191-044C-A16B-0254F081A2E9}" type="presParOf" srcId="{4AF4BBD9-6DE9-4A6D-A93E-A0FD1391D286}" destId="{DA0E4D73-F3DC-4CFF-AFFD-B358F0AF6DA0}" srcOrd="0" destOrd="0" presId="urn:microsoft.com/office/officeart/2005/8/layout/chevron2"/>
    <dgm:cxn modelId="{44340F9A-976B-A34E-8F45-404DA196297B}" type="presParOf" srcId="{4AF4BBD9-6DE9-4A6D-A93E-A0FD1391D286}" destId="{7858A46E-CEB2-40C9-B969-26B6BB956740}" srcOrd="1" destOrd="0" presId="urn:microsoft.com/office/officeart/2005/8/layout/chevron2"/>
    <dgm:cxn modelId="{D5AB7F07-AAD0-4B4F-9518-5C620E1D9628}" type="presParOf" srcId="{733AEE30-94A9-46AA-BD21-1E039DE6A13C}" destId="{47573893-A559-43F5-A56A-B15F9DDE8AC5}" srcOrd="5" destOrd="0" presId="urn:microsoft.com/office/officeart/2005/8/layout/chevron2"/>
    <dgm:cxn modelId="{DEF19FE8-64A2-394F-8730-F0C153569884}" type="presParOf" srcId="{733AEE30-94A9-46AA-BD21-1E039DE6A13C}" destId="{72F1D5A8-D1F1-4307-AD27-41A52B69EF4A}" srcOrd="6" destOrd="0" presId="urn:microsoft.com/office/officeart/2005/8/layout/chevron2"/>
    <dgm:cxn modelId="{40FBC443-70D7-624D-B5ED-DEB718046ECC}" type="presParOf" srcId="{72F1D5A8-D1F1-4307-AD27-41A52B69EF4A}" destId="{097EBF39-311F-4DEE-A163-5AE2A8FBB3C4}" srcOrd="0" destOrd="0" presId="urn:microsoft.com/office/officeart/2005/8/layout/chevron2"/>
    <dgm:cxn modelId="{EF4181CF-3FD6-5D46-9DB6-0F8B4F6CF42C}" type="presParOf" srcId="{72F1D5A8-D1F1-4307-AD27-41A52B69EF4A}" destId="{AE88417A-A5B4-4C8D-8A18-5FC028945301}"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ADD5D1-BD82-8F46-9F1D-AC5B74F6B0B9}">
      <dsp:nvSpPr>
        <dsp:cNvPr id="0" name=""/>
        <dsp:cNvSpPr/>
      </dsp:nvSpPr>
      <dsp:spPr>
        <a:xfrm>
          <a:off x="4231" y="473572"/>
          <a:ext cx="1883439" cy="1131168"/>
        </a:xfrm>
        <a:prstGeom prst="roundRect">
          <a:avLst>
            <a:gd name="adj" fmla="val 10000"/>
          </a:avLst>
        </a:prstGeom>
        <a:solidFill>
          <a:schemeClr val="tx2">
            <a:lumMod val="25000"/>
            <a:lumOff val="7500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kumimoji="1" lang="ja-JP" altLang="en-US" sz="1800" kern="1200" dirty="0" smtClean="0">
              <a:solidFill>
                <a:srgbClr val="000000"/>
              </a:solidFill>
            </a:rPr>
            <a:t>パルスレーザーで弾性波励起</a:t>
          </a:r>
          <a:endParaRPr lang="ja-JP" altLang="en-US" sz="1800" kern="1200" dirty="0">
            <a:solidFill>
              <a:srgbClr val="000000"/>
            </a:solidFill>
          </a:endParaRPr>
        </a:p>
      </dsp:txBody>
      <dsp:txXfrm>
        <a:off x="37362" y="506703"/>
        <a:ext cx="1817177" cy="1064906"/>
      </dsp:txXfrm>
    </dsp:sp>
    <dsp:sp modelId="{D6153DC8-45E5-FD49-9DF9-7298AF07D18F}">
      <dsp:nvSpPr>
        <dsp:cNvPr id="0" name=""/>
        <dsp:cNvSpPr/>
      </dsp:nvSpPr>
      <dsp:spPr>
        <a:xfrm rot="19202">
          <a:off x="2074471" y="813019"/>
          <a:ext cx="396029" cy="46709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kumimoji="1" lang="ja-JP" altLang="en-US" sz="2000" kern="1200" dirty="0"/>
        </a:p>
      </dsp:txBody>
      <dsp:txXfrm>
        <a:off x="2074472" y="906106"/>
        <a:ext cx="277220" cy="280255"/>
      </dsp:txXfrm>
    </dsp:sp>
    <dsp:sp modelId="{14748C18-E207-334E-9D2A-8485E07E0355}">
      <dsp:nvSpPr>
        <dsp:cNvPr id="0" name=""/>
        <dsp:cNvSpPr/>
      </dsp:nvSpPr>
      <dsp:spPr>
        <a:xfrm>
          <a:off x="2634885" y="488266"/>
          <a:ext cx="1883439" cy="1131168"/>
        </a:xfrm>
        <a:prstGeom prst="roundRect">
          <a:avLst>
            <a:gd name="adj" fmla="val 10000"/>
          </a:avLst>
        </a:prstGeom>
        <a:solidFill>
          <a:schemeClr val="tx2">
            <a:lumMod val="25000"/>
            <a:lumOff val="7500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kumimoji="1" lang="ja-JP" altLang="en-US" sz="1800" kern="1200" dirty="0" smtClean="0">
              <a:solidFill>
                <a:srgbClr val="000000"/>
              </a:solidFill>
            </a:rPr>
            <a:t>試料内部に</a:t>
          </a:r>
        </a:p>
        <a:p>
          <a:pPr lvl="0" algn="ctr" defTabSz="800100" rtl="0">
            <a:lnSpc>
              <a:spcPct val="90000"/>
            </a:lnSpc>
            <a:spcBef>
              <a:spcPct val="0"/>
            </a:spcBef>
            <a:spcAft>
              <a:spcPct val="35000"/>
            </a:spcAft>
          </a:pPr>
          <a:r>
            <a:rPr kumimoji="1" lang="ja-JP" altLang="en-US" sz="1800" kern="1200" dirty="0" smtClean="0">
              <a:solidFill>
                <a:srgbClr val="000000"/>
              </a:solidFill>
            </a:rPr>
            <a:t>弾性波伝搬</a:t>
          </a:r>
          <a:endParaRPr lang="ja-JP" altLang="en-US" sz="1800" kern="1200" dirty="0">
            <a:solidFill>
              <a:srgbClr val="000000"/>
            </a:solidFill>
          </a:endParaRPr>
        </a:p>
      </dsp:txBody>
      <dsp:txXfrm>
        <a:off x="2668016" y="521397"/>
        <a:ext cx="1817177" cy="1064906"/>
      </dsp:txXfrm>
    </dsp:sp>
    <dsp:sp modelId="{795B2095-5734-844F-AC92-1895E3CD0375}">
      <dsp:nvSpPr>
        <dsp:cNvPr id="0" name=""/>
        <dsp:cNvSpPr/>
      </dsp:nvSpPr>
      <dsp:spPr>
        <a:xfrm rot="21584404">
          <a:off x="4708207" y="814257"/>
          <a:ext cx="402559" cy="46709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kumimoji="1" lang="ja-JP" altLang="en-US" sz="2000" kern="1200"/>
        </a:p>
      </dsp:txBody>
      <dsp:txXfrm>
        <a:off x="4708208" y="907950"/>
        <a:ext cx="281791" cy="280255"/>
      </dsp:txXfrm>
    </dsp:sp>
    <dsp:sp modelId="{AF7BEE91-4648-9145-A2D5-970A133B6672}">
      <dsp:nvSpPr>
        <dsp:cNvPr id="0" name=""/>
        <dsp:cNvSpPr/>
      </dsp:nvSpPr>
      <dsp:spPr>
        <a:xfrm>
          <a:off x="5277863" y="513073"/>
          <a:ext cx="3075167" cy="1052167"/>
        </a:xfrm>
        <a:prstGeom prst="roundRect">
          <a:avLst>
            <a:gd name="adj" fmla="val 10000"/>
          </a:avLst>
        </a:prstGeom>
        <a:solidFill>
          <a:schemeClr val="tx2">
            <a:lumMod val="25000"/>
            <a:lumOff val="75000"/>
          </a:schemeClr>
        </a:solidFill>
        <a:ln w="25400" cap="flat" cmpd="dbl"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kumimoji="1" lang="ja-JP" altLang="en-US" sz="1800" kern="1200" dirty="0" smtClean="0">
              <a:solidFill>
                <a:srgbClr val="000000"/>
              </a:solidFill>
            </a:rPr>
            <a:t>反対面からレーザードップラ</a:t>
          </a:r>
          <a:endParaRPr kumimoji="1" lang="en-US" altLang="ja-JP" sz="1800" kern="1200" dirty="0" smtClean="0">
            <a:solidFill>
              <a:srgbClr val="000000"/>
            </a:solidFill>
          </a:endParaRPr>
        </a:p>
        <a:p>
          <a:pPr lvl="0" algn="ctr" defTabSz="800100" rtl="0">
            <a:lnSpc>
              <a:spcPct val="90000"/>
            </a:lnSpc>
            <a:spcBef>
              <a:spcPct val="0"/>
            </a:spcBef>
            <a:spcAft>
              <a:spcPct val="35000"/>
            </a:spcAft>
          </a:pPr>
          <a:r>
            <a:rPr kumimoji="1" lang="ja-JP" altLang="en-US" sz="1800" kern="1200" dirty="0" smtClean="0">
              <a:solidFill>
                <a:srgbClr val="000000"/>
              </a:solidFill>
            </a:rPr>
            <a:t>振動計で弾性波検出</a:t>
          </a:r>
          <a:endParaRPr lang="ja-JP" altLang="en-US" sz="1800" kern="1200" dirty="0">
            <a:solidFill>
              <a:srgbClr val="000000"/>
            </a:solidFill>
          </a:endParaRPr>
        </a:p>
      </dsp:txBody>
      <dsp:txXfrm>
        <a:off x="5308680" y="543890"/>
        <a:ext cx="3013533" cy="9905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0B61DB-FA68-4AD1-BC9D-EFBAEE4071F2}">
      <dsp:nvSpPr>
        <dsp:cNvPr id="0" name=""/>
        <dsp:cNvSpPr/>
      </dsp:nvSpPr>
      <dsp:spPr>
        <a:xfrm rot="5400000">
          <a:off x="-175809" y="177592"/>
          <a:ext cx="1172063" cy="820444"/>
        </a:xfrm>
        <a:prstGeom prst="chevron">
          <a:avLst/>
        </a:prstGeom>
        <a:solidFill>
          <a:schemeClr val="accent1">
            <a:hueOff val="0"/>
            <a:satOff val="0"/>
            <a:lumOff val="0"/>
            <a:alphaOff val="0"/>
          </a:schemeClr>
        </a:solidFill>
        <a:ln w="25400" cap="flat" cmpd="dbl"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endParaRPr lang="en-US" sz="2300" kern="1200" dirty="0"/>
        </a:p>
      </dsp:txBody>
      <dsp:txXfrm rot="-5400000">
        <a:off x="1" y="412004"/>
        <a:ext cx="820444" cy="351619"/>
      </dsp:txXfrm>
    </dsp:sp>
    <dsp:sp modelId="{87C9BA7B-9B82-4839-9195-3FB2083DEA75}">
      <dsp:nvSpPr>
        <dsp:cNvPr id="0" name=""/>
        <dsp:cNvSpPr/>
      </dsp:nvSpPr>
      <dsp:spPr>
        <a:xfrm rot="5400000">
          <a:off x="2045525" y="-1223298"/>
          <a:ext cx="761841" cy="3212003"/>
        </a:xfrm>
        <a:prstGeom prst="round2SameRect">
          <a:avLst/>
        </a:prstGeom>
        <a:solidFill>
          <a:schemeClr val="lt1">
            <a:alpha val="90000"/>
            <a:hueOff val="0"/>
            <a:satOff val="0"/>
            <a:lumOff val="0"/>
            <a:alphaOff val="0"/>
          </a:schemeClr>
        </a:solidFill>
        <a:ln w="25400" cap="flat" cmpd="dbl"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marR="0" lvl="1" indent="-228600" algn="l" defTabSz="977900" rtl="0" eaLnBrk="1" fontAlgn="auto" latinLnBrk="0" hangingPunct="1">
            <a:lnSpc>
              <a:spcPct val="90000"/>
            </a:lnSpc>
            <a:spcBef>
              <a:spcPct val="0"/>
            </a:spcBef>
            <a:spcAft>
              <a:spcPct val="15000"/>
            </a:spcAft>
            <a:buClrTx/>
            <a:buSzTx/>
            <a:buFontTx/>
            <a:buChar char="•"/>
            <a:tabLst/>
            <a:defRPr/>
          </a:pPr>
          <a:r>
            <a:rPr lang="en-US" sz="2200" kern="1200" dirty="0" smtClean="0"/>
            <a:t>Y2O3</a:t>
          </a:r>
          <a:r>
            <a:rPr lang="ja-JP" altLang="en-US" sz="2200" kern="1200" dirty="0" smtClean="0"/>
            <a:t>溶液中で攪拌</a:t>
          </a:r>
          <a:endParaRPr lang="en-US" sz="2200" kern="1200" dirty="0"/>
        </a:p>
      </dsp:txBody>
      <dsp:txXfrm rot="-5400000">
        <a:off x="820444" y="38973"/>
        <a:ext cx="3174813" cy="687461"/>
      </dsp:txXfrm>
    </dsp:sp>
    <dsp:sp modelId="{A40C76DD-0D1E-4813-9BF3-6969A21AD7EC}">
      <dsp:nvSpPr>
        <dsp:cNvPr id="0" name=""/>
        <dsp:cNvSpPr/>
      </dsp:nvSpPr>
      <dsp:spPr>
        <a:xfrm rot="5400000">
          <a:off x="-175809" y="1201873"/>
          <a:ext cx="1172063" cy="820444"/>
        </a:xfrm>
        <a:prstGeom prst="chevron">
          <a:avLst/>
        </a:prstGeom>
        <a:solidFill>
          <a:schemeClr val="accent1">
            <a:hueOff val="0"/>
            <a:satOff val="0"/>
            <a:lumOff val="0"/>
            <a:alphaOff val="0"/>
          </a:schemeClr>
        </a:solidFill>
        <a:ln w="25400" cap="flat" cmpd="dbl"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endParaRPr lang="en-US" sz="2300" kern="1200"/>
        </a:p>
      </dsp:txBody>
      <dsp:txXfrm rot="-5400000">
        <a:off x="1" y="1436285"/>
        <a:ext cx="820444" cy="351619"/>
      </dsp:txXfrm>
    </dsp:sp>
    <dsp:sp modelId="{728D4784-B001-4958-95B8-FDEA2D6F06DC}">
      <dsp:nvSpPr>
        <dsp:cNvPr id="0" name=""/>
        <dsp:cNvSpPr/>
      </dsp:nvSpPr>
      <dsp:spPr>
        <a:xfrm rot="5400000">
          <a:off x="2045525" y="-199017"/>
          <a:ext cx="761841" cy="3212003"/>
        </a:xfrm>
        <a:prstGeom prst="round2SameRect">
          <a:avLst/>
        </a:prstGeom>
        <a:solidFill>
          <a:schemeClr val="lt1">
            <a:alpha val="90000"/>
            <a:hueOff val="0"/>
            <a:satOff val="0"/>
            <a:lumOff val="0"/>
            <a:alphaOff val="0"/>
          </a:schemeClr>
        </a:solidFill>
        <a:ln w="25400" cap="flat" cmpd="dbl"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ja-JP" altLang="en-US" sz="2200" kern="1200" dirty="0" smtClean="0"/>
            <a:t>乾燥</a:t>
          </a:r>
          <a:r>
            <a:rPr lang="en-US" sz="2200" kern="1200" dirty="0" smtClean="0"/>
            <a:t>(300</a:t>
          </a:r>
          <a:r>
            <a:rPr lang="de-DE" sz="2200" kern="1200" dirty="0" smtClean="0"/>
            <a:t>°C </a:t>
          </a:r>
          <a:r>
            <a:rPr lang="ja-JP" altLang="en-US" sz="2200" kern="1200" dirty="0" smtClean="0"/>
            <a:t>、</a:t>
          </a:r>
          <a:r>
            <a:rPr lang="de-DE" sz="2200" kern="1200" dirty="0" smtClean="0"/>
            <a:t>5min)</a:t>
          </a:r>
          <a:endParaRPr lang="en-US" sz="2200" kern="1200" dirty="0"/>
        </a:p>
      </dsp:txBody>
      <dsp:txXfrm rot="-5400000">
        <a:off x="820444" y="1063254"/>
        <a:ext cx="3174813" cy="687461"/>
      </dsp:txXfrm>
    </dsp:sp>
    <dsp:sp modelId="{DA0E4D73-F3DC-4CFF-AFFD-B358F0AF6DA0}">
      <dsp:nvSpPr>
        <dsp:cNvPr id="0" name=""/>
        <dsp:cNvSpPr/>
      </dsp:nvSpPr>
      <dsp:spPr>
        <a:xfrm rot="5400000">
          <a:off x="-175809" y="2226154"/>
          <a:ext cx="1172063" cy="820444"/>
        </a:xfrm>
        <a:prstGeom prst="chevron">
          <a:avLst/>
        </a:prstGeom>
        <a:solidFill>
          <a:schemeClr val="accent1">
            <a:hueOff val="0"/>
            <a:satOff val="0"/>
            <a:lumOff val="0"/>
            <a:alphaOff val="0"/>
          </a:schemeClr>
        </a:solidFill>
        <a:ln w="25400" cap="flat" cmpd="dbl"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endParaRPr lang="en-US" sz="2300" kern="1200" dirty="0"/>
        </a:p>
      </dsp:txBody>
      <dsp:txXfrm rot="-5400000">
        <a:off x="1" y="2460566"/>
        <a:ext cx="820444" cy="351619"/>
      </dsp:txXfrm>
    </dsp:sp>
    <dsp:sp modelId="{7858A46E-CEB2-40C9-B969-26B6BB956740}">
      <dsp:nvSpPr>
        <dsp:cNvPr id="0" name=""/>
        <dsp:cNvSpPr/>
      </dsp:nvSpPr>
      <dsp:spPr>
        <a:xfrm rot="5400000">
          <a:off x="2045525" y="825263"/>
          <a:ext cx="761841" cy="3212003"/>
        </a:xfrm>
        <a:prstGeom prst="round2SameRect">
          <a:avLst/>
        </a:prstGeom>
        <a:solidFill>
          <a:schemeClr val="lt1">
            <a:alpha val="90000"/>
            <a:hueOff val="0"/>
            <a:satOff val="0"/>
            <a:lumOff val="0"/>
            <a:alphaOff val="0"/>
          </a:schemeClr>
        </a:solidFill>
        <a:ln w="25400" cap="flat" cmpd="dbl"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ja-JP" altLang="en-US" sz="2200" kern="1200" dirty="0" smtClean="0"/>
            <a:t>アニール</a:t>
          </a:r>
          <a:r>
            <a:rPr lang="en-US" sz="2200" kern="1200" dirty="0" smtClean="0"/>
            <a:t> (500°C </a:t>
          </a:r>
          <a:r>
            <a:rPr lang="ja-JP" altLang="en-US" sz="2200" kern="1200" dirty="0" smtClean="0"/>
            <a:t>、</a:t>
          </a:r>
          <a:r>
            <a:rPr lang="en-US" sz="2200" kern="1200" dirty="0" smtClean="0"/>
            <a:t> air 1h) </a:t>
          </a:r>
          <a:r>
            <a:rPr lang="de-DE" sz="2200" kern="1200" dirty="0" smtClean="0"/>
            <a:t>	</a:t>
          </a:r>
          <a:endParaRPr lang="en-US" sz="2200" kern="1200" dirty="0"/>
        </a:p>
      </dsp:txBody>
      <dsp:txXfrm rot="-5400000">
        <a:off x="820444" y="2087534"/>
        <a:ext cx="3174813" cy="687461"/>
      </dsp:txXfrm>
    </dsp:sp>
    <dsp:sp modelId="{097EBF39-311F-4DEE-A163-5AE2A8FBB3C4}">
      <dsp:nvSpPr>
        <dsp:cNvPr id="0" name=""/>
        <dsp:cNvSpPr/>
      </dsp:nvSpPr>
      <dsp:spPr>
        <a:xfrm rot="5400000">
          <a:off x="-175809" y="3250435"/>
          <a:ext cx="1172063" cy="820444"/>
        </a:xfrm>
        <a:prstGeom prst="chevron">
          <a:avLst/>
        </a:prstGeom>
        <a:solidFill>
          <a:schemeClr val="accent1">
            <a:hueOff val="0"/>
            <a:satOff val="0"/>
            <a:lumOff val="0"/>
            <a:alphaOff val="0"/>
          </a:schemeClr>
        </a:solidFill>
        <a:ln w="25400" cap="flat" cmpd="dbl"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endParaRPr lang="en-US" sz="2300" kern="1200" dirty="0"/>
        </a:p>
      </dsp:txBody>
      <dsp:txXfrm rot="-5400000">
        <a:off x="1" y="3484847"/>
        <a:ext cx="820444" cy="351619"/>
      </dsp:txXfrm>
    </dsp:sp>
    <dsp:sp modelId="{AE88417A-A5B4-4C8D-8A18-5FC028945301}">
      <dsp:nvSpPr>
        <dsp:cNvPr id="0" name=""/>
        <dsp:cNvSpPr/>
      </dsp:nvSpPr>
      <dsp:spPr>
        <a:xfrm rot="5400000">
          <a:off x="2045525" y="1849544"/>
          <a:ext cx="761841" cy="3212003"/>
        </a:xfrm>
        <a:prstGeom prst="round2SameRect">
          <a:avLst/>
        </a:prstGeom>
        <a:solidFill>
          <a:schemeClr val="lt1">
            <a:alpha val="90000"/>
            <a:hueOff val="0"/>
            <a:satOff val="0"/>
            <a:lumOff val="0"/>
            <a:alphaOff val="0"/>
          </a:schemeClr>
        </a:solidFill>
        <a:ln w="25400" cap="flat" cmpd="dbl"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ja-JP" altLang="en-US" sz="2200" kern="1200" dirty="0" smtClean="0"/>
            <a:t>完成</a:t>
          </a:r>
          <a:endParaRPr lang="en-US" sz="2200" kern="1200" dirty="0"/>
        </a:p>
      </dsp:txBody>
      <dsp:txXfrm rot="-5400000">
        <a:off x="820444" y="3111815"/>
        <a:ext cx="3174813" cy="687461"/>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3962400" cy="344091"/>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179484" y="1"/>
            <a:ext cx="3962400" cy="344091"/>
          </a:xfrm>
          <a:prstGeom prst="rect">
            <a:avLst/>
          </a:prstGeom>
        </p:spPr>
        <p:txBody>
          <a:bodyPr vert="horz" lIns="91440" tIns="45720" rIns="91440" bIns="45720" rtlCol="0"/>
          <a:lstStyle>
            <a:lvl1pPr algn="r">
              <a:defRPr sz="1200"/>
            </a:lvl1pPr>
          </a:lstStyle>
          <a:p>
            <a:fld id="{FF8553C3-41E5-0C49-BEAA-E11D51F8E9F7}" type="datetimeFigureOut">
              <a:rPr kumimoji="1" lang="ja-JP" altLang="en-US" smtClean="0"/>
              <a:t>2017/3/6</a:t>
            </a:fld>
            <a:endParaRPr kumimoji="1" lang="ja-JP" altLang="en-US"/>
          </a:p>
        </p:txBody>
      </p:sp>
      <p:sp>
        <p:nvSpPr>
          <p:cNvPr id="4" name="フッター プレースホルダー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168DEF59-2D70-4D48-B823-AFE53C2CCB9E}" type="slidenum">
              <a:rPr kumimoji="1" lang="ja-JP" altLang="en-US" smtClean="0"/>
              <a:t>‹#›</a:t>
            </a:fld>
            <a:endParaRPr kumimoji="1" lang="ja-JP" altLang="en-US"/>
          </a:p>
        </p:txBody>
      </p:sp>
    </p:spTree>
    <p:extLst>
      <p:ext uri="{BB962C8B-B14F-4D97-AF65-F5344CB8AC3E}">
        <p14:creationId xmlns:p14="http://schemas.microsoft.com/office/powerpoint/2010/main" val="64571495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C3127868-9C52-DF48-BF81-85F4490B95A7}" type="datetimeFigureOut">
              <a:rPr kumimoji="1" lang="ja-JP" altLang="en-US" smtClean="0"/>
              <a:t>2017/3/6</a:t>
            </a:fld>
            <a:endParaRPr kumimoji="1" lang="ja-JP" altLang="en-US"/>
          </a:p>
        </p:txBody>
      </p:sp>
      <p:sp>
        <p:nvSpPr>
          <p:cNvPr id="4" name="スライド イメージ プレースホルダー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C075C814-F23B-4A47-9C4C-51208E76D5F9}" type="slidenum">
              <a:rPr kumimoji="1" lang="ja-JP" altLang="en-US" smtClean="0"/>
              <a:t>‹#›</a:t>
            </a:fld>
            <a:endParaRPr kumimoji="1" lang="ja-JP" altLang="en-US"/>
          </a:p>
        </p:txBody>
      </p:sp>
    </p:spTree>
    <p:extLst>
      <p:ext uri="{BB962C8B-B14F-4D97-AF65-F5344CB8AC3E}">
        <p14:creationId xmlns:p14="http://schemas.microsoft.com/office/powerpoint/2010/main" val="122293392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075C814-F23B-4A47-9C4C-51208E76D5F9}" type="slidenum">
              <a:rPr kumimoji="1" lang="ja-JP" altLang="en-US" smtClean="0"/>
              <a:t>0</a:t>
            </a:fld>
            <a:endParaRPr kumimoji="1" lang="ja-JP" altLang="en-US"/>
          </a:p>
        </p:txBody>
      </p:sp>
    </p:spTree>
    <p:extLst>
      <p:ext uri="{BB962C8B-B14F-4D97-AF65-F5344CB8AC3E}">
        <p14:creationId xmlns:p14="http://schemas.microsoft.com/office/powerpoint/2010/main" val="36104384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C075C814-F23B-4A47-9C4C-51208E76D5F9}" type="slidenum">
              <a:rPr kumimoji="1" lang="ja-JP" altLang="en-US" smtClean="0"/>
              <a:t>12</a:t>
            </a:fld>
            <a:endParaRPr kumimoji="1" lang="ja-JP" altLang="en-US"/>
          </a:p>
        </p:txBody>
      </p:sp>
    </p:spTree>
    <p:extLst>
      <p:ext uri="{BB962C8B-B14F-4D97-AF65-F5344CB8AC3E}">
        <p14:creationId xmlns:p14="http://schemas.microsoft.com/office/powerpoint/2010/main" val="683425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sz="1200" dirty="0" smtClean="0"/>
          </a:p>
        </p:txBody>
      </p:sp>
      <p:sp>
        <p:nvSpPr>
          <p:cNvPr id="4" name="スライド番号プレースホルダー 3"/>
          <p:cNvSpPr>
            <a:spLocks noGrp="1"/>
          </p:cNvSpPr>
          <p:nvPr>
            <p:ph type="sldNum" sz="quarter" idx="10"/>
          </p:nvPr>
        </p:nvSpPr>
        <p:spPr/>
        <p:txBody>
          <a:bodyPr/>
          <a:lstStyle/>
          <a:p>
            <a:fld id="{C075C814-F23B-4A47-9C4C-51208E76D5F9}" type="slidenum">
              <a:rPr kumimoji="1" lang="ja-JP" altLang="en-US" smtClean="0"/>
              <a:t>2</a:t>
            </a:fld>
            <a:endParaRPr kumimoji="1" lang="ja-JP" altLang="en-US"/>
          </a:p>
        </p:txBody>
      </p:sp>
    </p:spTree>
    <p:extLst>
      <p:ext uri="{BB962C8B-B14F-4D97-AF65-F5344CB8AC3E}">
        <p14:creationId xmlns:p14="http://schemas.microsoft.com/office/powerpoint/2010/main" val="3450708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075C814-F23B-4A47-9C4C-51208E76D5F9}" type="slidenum">
              <a:rPr kumimoji="1" lang="ja-JP" altLang="en-US" smtClean="0"/>
              <a:t>4</a:t>
            </a:fld>
            <a:endParaRPr kumimoji="1" lang="ja-JP" altLang="en-US"/>
          </a:p>
        </p:txBody>
      </p:sp>
    </p:spTree>
    <p:extLst>
      <p:ext uri="{BB962C8B-B14F-4D97-AF65-F5344CB8AC3E}">
        <p14:creationId xmlns:p14="http://schemas.microsoft.com/office/powerpoint/2010/main" val="189273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C075C814-F23B-4A47-9C4C-51208E76D5F9}" type="slidenum">
              <a:rPr kumimoji="1" lang="ja-JP" altLang="en-US" smtClean="0"/>
              <a:t>5</a:t>
            </a:fld>
            <a:endParaRPr kumimoji="1" lang="ja-JP" altLang="en-US"/>
          </a:p>
        </p:txBody>
      </p:sp>
    </p:spTree>
    <p:extLst>
      <p:ext uri="{BB962C8B-B14F-4D97-AF65-F5344CB8AC3E}">
        <p14:creationId xmlns:p14="http://schemas.microsoft.com/office/powerpoint/2010/main" val="3967737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200" dirty="0" smtClean="0"/>
          </a:p>
        </p:txBody>
      </p:sp>
      <p:sp>
        <p:nvSpPr>
          <p:cNvPr id="4" name="スライド番号プレースホルダー 3"/>
          <p:cNvSpPr>
            <a:spLocks noGrp="1"/>
          </p:cNvSpPr>
          <p:nvPr>
            <p:ph type="sldNum" sz="quarter" idx="10"/>
          </p:nvPr>
        </p:nvSpPr>
        <p:spPr/>
        <p:txBody>
          <a:bodyPr/>
          <a:lstStyle/>
          <a:p>
            <a:fld id="{C075C814-F23B-4A47-9C4C-51208E76D5F9}" type="slidenum">
              <a:rPr kumimoji="1" lang="ja-JP" altLang="en-US" smtClean="0"/>
              <a:t>7</a:t>
            </a:fld>
            <a:endParaRPr kumimoji="1" lang="ja-JP" altLang="en-US"/>
          </a:p>
        </p:txBody>
      </p:sp>
    </p:spTree>
    <p:extLst>
      <p:ext uri="{BB962C8B-B14F-4D97-AF65-F5344CB8AC3E}">
        <p14:creationId xmlns:p14="http://schemas.microsoft.com/office/powerpoint/2010/main" val="40752264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C075C814-F23B-4A47-9C4C-51208E76D5F9}" type="slidenum">
              <a:rPr kumimoji="1" lang="ja-JP" altLang="en-US" smtClean="0"/>
              <a:t>8</a:t>
            </a:fld>
            <a:endParaRPr kumimoji="1" lang="ja-JP" altLang="en-US"/>
          </a:p>
        </p:txBody>
      </p:sp>
    </p:spTree>
    <p:extLst>
      <p:ext uri="{BB962C8B-B14F-4D97-AF65-F5344CB8AC3E}">
        <p14:creationId xmlns:p14="http://schemas.microsoft.com/office/powerpoint/2010/main" val="2557053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C075C814-F23B-4A47-9C4C-51208E76D5F9}" type="slidenum">
              <a:rPr kumimoji="1" lang="ja-JP" altLang="en-US" smtClean="0"/>
              <a:t>9</a:t>
            </a:fld>
            <a:endParaRPr kumimoji="1" lang="ja-JP" altLang="en-US"/>
          </a:p>
        </p:txBody>
      </p:sp>
    </p:spTree>
    <p:extLst>
      <p:ext uri="{BB962C8B-B14F-4D97-AF65-F5344CB8AC3E}">
        <p14:creationId xmlns:p14="http://schemas.microsoft.com/office/powerpoint/2010/main" val="19611444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C075C814-F23B-4A47-9C4C-51208E76D5F9}" type="slidenum">
              <a:rPr kumimoji="1" lang="ja-JP" altLang="en-US" smtClean="0"/>
              <a:t>10</a:t>
            </a:fld>
            <a:endParaRPr kumimoji="1" lang="ja-JP" altLang="en-US"/>
          </a:p>
        </p:txBody>
      </p:sp>
    </p:spTree>
    <p:extLst>
      <p:ext uri="{BB962C8B-B14F-4D97-AF65-F5344CB8AC3E}">
        <p14:creationId xmlns:p14="http://schemas.microsoft.com/office/powerpoint/2010/main" val="25570536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075C814-F23B-4A47-9C4C-51208E76D5F9}" type="slidenum">
              <a:rPr kumimoji="1" lang="ja-JP" altLang="en-US" smtClean="0"/>
              <a:t>11</a:t>
            </a:fld>
            <a:endParaRPr kumimoji="1" lang="ja-JP" altLang="en-US"/>
          </a:p>
        </p:txBody>
      </p:sp>
    </p:spTree>
    <p:extLst>
      <p:ext uri="{BB962C8B-B14F-4D97-AF65-F5344CB8AC3E}">
        <p14:creationId xmlns:p14="http://schemas.microsoft.com/office/powerpoint/2010/main" val="3216787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ja-JP" altLang="en-US" smtClean="0"/>
              <a:t>マスター タイトルの書式設定</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dirty="0"/>
          </a:p>
        </p:txBody>
      </p:sp>
      <p:sp>
        <p:nvSpPr>
          <p:cNvPr id="4" name="Date Placeholder 3"/>
          <p:cNvSpPr>
            <a:spLocks noGrp="1"/>
          </p:cNvSpPr>
          <p:nvPr>
            <p:ph type="dt" sz="half" idx="10"/>
          </p:nvPr>
        </p:nvSpPr>
        <p:spPr/>
        <p:txBody>
          <a:bodyPr/>
          <a:lstStyle/>
          <a:p>
            <a:fld id="{FF2CC765-90E7-1A41-BEC5-1569DAEB2B03}" type="datetime1">
              <a:rPr lang="ja-JP" altLang="en-US" smtClean="0"/>
              <a:t>2017/3/6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80824" y="6458230"/>
            <a:ext cx="463176" cy="365125"/>
          </a:xfrm>
          <a:prstGeom prst="rect">
            <a:avLst/>
          </a:prstGeom>
        </p:spPr>
        <p:txBody>
          <a:bodyPr/>
          <a:lstStyle/>
          <a:p>
            <a:fld id="{7F5CE407-6216-4202-80E4-A30DC2F709B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ja-JP" altLang="en-US" smtClean="0"/>
              <a:t>マスター タイトルの書式設定</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59A40C7A-849A-3F4F-BEAA-76842013F5D9}" type="datetime1">
              <a:rPr lang="ja-JP" altLang="en-US" smtClean="0"/>
              <a:t>2017/3/6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897906" y="6275668"/>
            <a:ext cx="990600" cy="365125"/>
          </a:xfrm>
          <a:prstGeom prst="rect">
            <a:avLst/>
          </a:prstGeom>
        </p:spPr>
        <p:txBody>
          <a:bodyPr/>
          <a:lstStyle/>
          <a:p>
            <a:fld id="{7F5CE407-6216-4202-80E4-A30DC2F709B2}" type="slidenum">
              <a:rPr lang="en-US" smtClean="0"/>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プレースホルダーまでドラッグするかアイコンをクリックして図を追加</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a:p>
        </p:txBody>
      </p:sp>
      <p:sp>
        <p:nvSpPr>
          <p:cNvPr id="3" name="Vertical Text Placeholder 2"/>
          <p:cNvSpPr>
            <a:spLocks noGrp="1"/>
          </p:cNvSpPr>
          <p:nvPr>
            <p:ph type="body" orient="vert" idx="1"/>
          </p:nvPr>
        </p:nvSpPr>
        <p:spPr/>
        <p:txBody>
          <a:bodyPr vert="eaVert"/>
          <a:lstStyle>
            <a:lvl5pPr>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4" name="Date Placeholder 3"/>
          <p:cNvSpPr>
            <a:spLocks noGrp="1"/>
          </p:cNvSpPr>
          <p:nvPr>
            <p:ph type="dt" sz="half" idx="10"/>
          </p:nvPr>
        </p:nvSpPr>
        <p:spPr/>
        <p:txBody>
          <a:bodyPr/>
          <a:lstStyle/>
          <a:p>
            <a:fld id="{20EC74AE-42A7-8D4E-AC46-DC9325D6880A}" type="datetime1">
              <a:rPr lang="ja-JP" altLang="en-US" smtClean="0"/>
              <a:t>2017/3/6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897906" y="6275668"/>
            <a:ext cx="990600" cy="365125"/>
          </a:xfrm>
          <a:prstGeom prst="rect">
            <a:avLst/>
          </a:prstGeom>
        </p:spPr>
        <p:txBody>
          <a:bodyPr/>
          <a:lstStyle/>
          <a:p>
            <a:fld id="{7F5CE407-6216-4202-80E4-A30DC2F709B2}"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ja-JP" altLang="en-US" smtClean="0"/>
              <a:t>マスター タイトルの書式設定</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4" name="Date Placeholder 3"/>
          <p:cNvSpPr>
            <a:spLocks noGrp="1"/>
          </p:cNvSpPr>
          <p:nvPr>
            <p:ph type="dt" sz="half" idx="10"/>
          </p:nvPr>
        </p:nvSpPr>
        <p:spPr/>
        <p:txBody>
          <a:bodyPr/>
          <a:lstStyle/>
          <a:p>
            <a:fld id="{D0C7AA84-2746-8647-8337-AE4DE26100D6}" type="datetime1">
              <a:rPr lang="ja-JP" altLang="en-US" smtClean="0"/>
              <a:t>2017/3/6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897906" y="6275668"/>
            <a:ext cx="990600" cy="365125"/>
          </a:xfrm>
          <a:prstGeom prst="rect">
            <a:avLst/>
          </a:prstGeom>
        </p:spPr>
        <p:txBody>
          <a:bodyPr/>
          <a:lstStyle/>
          <a:p>
            <a:fld id="{7F5CE407-6216-4202-80E4-A30DC2F709B2}"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81668" y="0"/>
            <a:ext cx="7124700" cy="1143000"/>
          </a:xfrm>
        </p:spPr>
        <p:txBody>
          <a:bodyPr>
            <a:noAutofit/>
          </a:bodyPr>
          <a:lstStyle>
            <a:lvl1pPr algn="l">
              <a:defRPr sz="4000" b="1" u="none">
                <a:solidFill>
                  <a:srgbClr val="005B82"/>
                </a:solidFill>
              </a:defRPr>
            </a:lvl1pPr>
          </a:lstStyle>
          <a:p>
            <a:r>
              <a:rPr lang="de-DE" smtClean="0"/>
              <a:t>Titelmasterformat durch Klicken bearbeiten</a:t>
            </a:r>
            <a:endParaRPr lang="de-DE" dirty="0"/>
          </a:p>
        </p:txBody>
      </p:sp>
      <p:sp>
        <p:nvSpPr>
          <p:cNvPr id="3" name="Datumsplatzhalter 2"/>
          <p:cNvSpPr>
            <a:spLocks noGrp="1"/>
          </p:cNvSpPr>
          <p:nvPr>
            <p:ph type="dt" sz="half" idx="10"/>
          </p:nvPr>
        </p:nvSpPr>
        <p:spPr>
          <a:xfrm>
            <a:off x="539552" y="6448251"/>
            <a:ext cx="1368152" cy="365125"/>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a:lvl1pPr>
          </a:lstStyle>
          <a:p>
            <a:fld id="{DF8B5264-1AA7-8A4F-BAD7-39CD77E1FF58}" type="datetime1">
              <a:rPr lang="ja-JP" altLang="en-US" smtClean="0"/>
              <a:t>2017/3/6</a:t>
            </a:fld>
            <a:endParaRPr lang="de-DE" dirty="0" smtClean="0"/>
          </a:p>
        </p:txBody>
      </p:sp>
      <p:sp>
        <p:nvSpPr>
          <p:cNvPr id="4" name="Fußzeilenplatzhalter 3"/>
          <p:cNvSpPr>
            <a:spLocks noGrp="1"/>
          </p:cNvSpPr>
          <p:nvPr>
            <p:ph type="ftr" sz="quarter" idx="11"/>
          </p:nvPr>
        </p:nvSpPr>
        <p:spPr>
          <a:xfrm>
            <a:off x="1979712" y="6448251"/>
            <a:ext cx="6048672" cy="365125"/>
          </a:xfrm>
        </p:spPr>
        <p:txBody>
          <a:bodyPr/>
          <a:lstStyle>
            <a:lvl1pPr>
              <a:defRPr sz="1200"/>
            </a:lvl1pPr>
          </a:lstStyle>
          <a:p>
            <a:endParaRPr lang="de-DE" dirty="0"/>
          </a:p>
        </p:txBody>
      </p:sp>
      <p:sp>
        <p:nvSpPr>
          <p:cNvPr id="5" name="Foliennummernplatzhalter 4"/>
          <p:cNvSpPr>
            <a:spLocks noGrp="1"/>
          </p:cNvSpPr>
          <p:nvPr>
            <p:ph type="sldNum" sz="quarter" idx="12"/>
          </p:nvPr>
        </p:nvSpPr>
        <p:spPr>
          <a:xfrm>
            <a:off x="8090048" y="6448251"/>
            <a:ext cx="946448" cy="365125"/>
          </a:xfrm>
          <a:prstGeom prst="rect">
            <a:avLst/>
          </a:prstGeom>
        </p:spPr>
        <p:txBody>
          <a:bodyPr/>
          <a:lstStyle/>
          <a:p>
            <a:fld id="{7EB9AEA1-3281-46F0-9EDB-48FF2E5FF267}" type="slidenum">
              <a:rPr lang="de-DE" smtClean="0"/>
              <a:pPr/>
              <a:t>‹#›</a:t>
            </a:fld>
            <a:endParaRPr lang="de-DE" dirty="0"/>
          </a:p>
        </p:txBody>
      </p:sp>
      <p:sp>
        <p:nvSpPr>
          <p:cNvPr id="7" name="Inhaltsplatzhalter 6"/>
          <p:cNvSpPr>
            <a:spLocks noGrp="1"/>
          </p:cNvSpPr>
          <p:nvPr>
            <p:ph sz="quarter" idx="13"/>
          </p:nvPr>
        </p:nvSpPr>
        <p:spPr>
          <a:xfrm>
            <a:off x="449263" y="1238249"/>
            <a:ext cx="8424167" cy="505777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extLst>
      <p:ext uri="{BB962C8B-B14F-4D97-AF65-F5344CB8AC3E}">
        <p14:creationId xmlns:p14="http://schemas.microsoft.com/office/powerpoint/2010/main" val="427691839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a:p>
        </p:txBody>
      </p:sp>
      <p:sp>
        <p:nvSpPr>
          <p:cNvPr id="3" name="Content Placeholder 2"/>
          <p:cNvSpPr>
            <a:spLocks noGrp="1"/>
          </p:cNvSpPr>
          <p:nvPr>
            <p:ph idx="1"/>
          </p:nvPr>
        </p:nvSpPr>
        <p:spPr/>
        <p:txBody>
          <a:bodyPr/>
          <a:lstStyle>
            <a:lvl5pPr>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4" name="Date Placeholder 3"/>
          <p:cNvSpPr>
            <a:spLocks noGrp="1"/>
          </p:cNvSpPr>
          <p:nvPr>
            <p:ph type="dt" sz="half" idx="10"/>
          </p:nvPr>
        </p:nvSpPr>
        <p:spPr/>
        <p:txBody>
          <a:bodyPr/>
          <a:lstStyle/>
          <a:p>
            <a:fld id="{6EF669C5-1B03-7249-AC6B-996C217081D7}" type="datetime1">
              <a:rPr lang="ja-JP" altLang="en-US" smtClean="0"/>
              <a:t>2017/3/6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25646" y="6473171"/>
            <a:ext cx="418353" cy="365125"/>
          </a:xfrm>
          <a:prstGeom prst="rect">
            <a:avLst/>
          </a:prstGeom>
        </p:spPr>
        <p:txBody>
          <a:bodyPr/>
          <a:lstStyle/>
          <a:p>
            <a:fld id="{7F5CE407-6216-4202-80E4-A30DC2F709B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図付き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ja-JP" altLang="en-US" smtClean="0"/>
              <a:t>マスター タイトルの書式設定</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dirty="0"/>
          </a:p>
        </p:txBody>
      </p:sp>
      <p:sp>
        <p:nvSpPr>
          <p:cNvPr id="4" name="Date Placeholder 3"/>
          <p:cNvSpPr>
            <a:spLocks noGrp="1"/>
          </p:cNvSpPr>
          <p:nvPr>
            <p:ph type="dt" sz="half" idx="10"/>
          </p:nvPr>
        </p:nvSpPr>
        <p:spPr/>
        <p:txBody>
          <a:bodyPr/>
          <a:lstStyle/>
          <a:p>
            <a:fld id="{A8320EE2-E515-9243-95C0-D713F8EA9187}" type="datetime1">
              <a:rPr lang="ja-JP" altLang="en-US" smtClean="0"/>
              <a:t>2017/3/6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897906" y="6275668"/>
            <a:ext cx="990600" cy="365125"/>
          </a:xfrm>
          <a:prstGeom prst="rect">
            <a:avLst/>
          </a:prstGeom>
        </p:spPr>
        <p:txBody>
          <a:bodyPr/>
          <a:lstStyle/>
          <a:p>
            <a:fld id="{7F5CE407-6216-4202-80E4-A30DC2F709B2}" type="slidenum">
              <a:rPr lang="en-US" smtClean="0"/>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プレースホルダーまでドラッグするかアイコンをクリックして図を追加</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ja-JP" altLang="en-US" smtClean="0"/>
              <a:t>マスター タイトルの書式設定</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E59146A7-3C31-5F4E-A592-959A3350509D}" type="datetime1">
              <a:rPr lang="ja-JP" altLang="en-US" smtClean="0"/>
              <a:t>2017/3/6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897906" y="6275668"/>
            <a:ext cx="990600" cy="365125"/>
          </a:xfrm>
          <a:prstGeom prst="rect">
            <a:avLst/>
          </a:prstGeom>
        </p:spPr>
        <p:txBody>
          <a:bodyPr/>
          <a:lstStyle/>
          <a:p>
            <a:fld id="{7F5CE407-6216-4202-80E4-A30DC2F709B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ja-JP" altLang="en-US" smtClean="0"/>
              <a:t>マスター タイトルの書式設定</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5" name="Date Placeholder 4"/>
          <p:cNvSpPr>
            <a:spLocks noGrp="1"/>
          </p:cNvSpPr>
          <p:nvPr>
            <p:ph type="dt" sz="half" idx="10"/>
          </p:nvPr>
        </p:nvSpPr>
        <p:spPr/>
        <p:txBody>
          <a:bodyPr/>
          <a:lstStyle/>
          <a:p>
            <a:fld id="{939C38AB-3ACC-124F-9317-D8EEC0F261E7}" type="datetime1">
              <a:rPr lang="ja-JP" altLang="en-US" smtClean="0"/>
              <a:t>2017/3/6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897906" y="6275668"/>
            <a:ext cx="990600" cy="365125"/>
          </a:xfrm>
          <a:prstGeom prst="rect">
            <a:avLst/>
          </a:prstGeom>
        </p:spPr>
        <p:txBody>
          <a:bodyPr/>
          <a:lstStyle/>
          <a:p>
            <a:fld id="{7F5CE407-6216-4202-80E4-A30DC2F709B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ja-JP" altLang="en-US" smtClean="0"/>
              <a:t>マスター タイトルの書式設定</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7" name="Date Placeholder 6"/>
          <p:cNvSpPr>
            <a:spLocks noGrp="1"/>
          </p:cNvSpPr>
          <p:nvPr>
            <p:ph type="dt" sz="half" idx="10"/>
          </p:nvPr>
        </p:nvSpPr>
        <p:spPr/>
        <p:txBody>
          <a:bodyPr/>
          <a:lstStyle/>
          <a:p>
            <a:fld id="{EA3494BB-7F2F-624C-8196-B4B4E00B06D0}" type="datetime1">
              <a:rPr lang="ja-JP" altLang="en-US" smtClean="0"/>
              <a:t>2017/3/6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897906" y="6275668"/>
            <a:ext cx="990600" cy="365125"/>
          </a:xfrm>
          <a:prstGeom prst="rect">
            <a:avLst/>
          </a:prstGeom>
        </p:spPr>
        <p:txBody>
          <a:bodyPr/>
          <a:lstStyle/>
          <a:p>
            <a:fld id="{7F5CE407-6216-4202-80E4-A30DC2F709B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a:p>
        </p:txBody>
      </p:sp>
      <p:sp>
        <p:nvSpPr>
          <p:cNvPr id="3" name="Date Placeholder 2"/>
          <p:cNvSpPr>
            <a:spLocks noGrp="1"/>
          </p:cNvSpPr>
          <p:nvPr>
            <p:ph type="dt" sz="half" idx="10"/>
          </p:nvPr>
        </p:nvSpPr>
        <p:spPr/>
        <p:txBody>
          <a:bodyPr/>
          <a:lstStyle/>
          <a:p>
            <a:fld id="{ECEFD516-5E75-644D-8FE9-8F5EE0768611}" type="datetime1">
              <a:rPr lang="ja-JP" altLang="en-US" smtClean="0"/>
              <a:t>2017/3/6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8725646" y="6492875"/>
            <a:ext cx="418353" cy="365125"/>
          </a:xfrm>
          <a:prstGeom prst="rect">
            <a:avLst/>
          </a:prstGeom>
        </p:spPr>
        <p:txBody>
          <a:bodyPr/>
          <a:lstStyle/>
          <a:p>
            <a:fld id="{7F5CE407-6216-4202-80E4-A30DC2F709B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CE442E-5918-5E48-B21E-C71A63A9BA6D}" type="datetime1">
              <a:rPr lang="ja-JP" altLang="en-US" smtClean="0"/>
              <a:t>2017/3/6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7897906" y="6275668"/>
            <a:ext cx="990600" cy="365125"/>
          </a:xfrm>
          <a:prstGeom prst="rect">
            <a:avLst/>
          </a:prstGeom>
        </p:spPr>
        <p:txBody>
          <a:bodyPr/>
          <a:lstStyle/>
          <a:p>
            <a:fld id="{7F5CE407-6216-4202-80E4-A30DC2F709B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ja-JP" altLang="en-US" smtClean="0"/>
              <a:t>マスター タイトルの書式設定</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C132A52F-E4D9-0C42-864F-19724BB22AF0}" type="datetime1">
              <a:rPr lang="ja-JP" altLang="en-US" smtClean="0"/>
              <a:t>2017/3/6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897906" y="6275668"/>
            <a:ext cx="990600" cy="365125"/>
          </a:xfrm>
          <a:prstGeom prst="rect">
            <a:avLst/>
          </a:prstGeom>
        </p:spPr>
        <p:txBody>
          <a:bodyPr/>
          <a:lstStyle/>
          <a:p>
            <a:fld id="{7F5CE407-6216-4202-80E4-A30DC2F709B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985175"/>
          </a:xfrm>
          <a:prstGeom prst="rect">
            <a:avLst/>
          </a:prstGeom>
        </p:spPr>
        <p:txBody>
          <a:bodyPr vert="horz" lIns="91440" tIns="45720" rIns="91440" bIns="45720" rtlCol="0" anchor="b" anchorCtr="0">
            <a:noAutofit/>
          </a:bodyPr>
          <a:lstStyle/>
          <a:p>
            <a:r>
              <a:rPr lang="ja-JP" altLang="en-US" smtClean="0"/>
              <a:t>マスター タイトルの書式設定</a:t>
            </a:r>
            <a:endParaRPr/>
          </a:p>
        </p:txBody>
      </p:sp>
      <p:sp>
        <p:nvSpPr>
          <p:cNvPr id="3" name="Text Placeholder 2"/>
          <p:cNvSpPr>
            <a:spLocks noGrp="1"/>
          </p:cNvSpPr>
          <p:nvPr>
            <p:ph type="body" idx="1"/>
          </p:nvPr>
        </p:nvSpPr>
        <p:spPr>
          <a:xfrm>
            <a:off x="549275" y="1181352"/>
            <a:ext cx="8042276" cy="4843547"/>
          </a:xfrm>
          <a:prstGeom prst="rect">
            <a:avLst/>
          </a:prstGeom>
        </p:spPr>
        <p:txBody>
          <a:bodyPr vert="horz" lIns="91440" tIns="45720" rIns="91440" bIns="45720" rtlCol="0">
            <a:normAutofit/>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87F77ECB-702D-0A4B-A339-177F8AEFBC79}" type="datetime1">
              <a:rPr lang="ja-JP" altLang="en-US" smtClean="0"/>
              <a:t>2017/3/6</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7" name="スライド番号プレースホルダー 6"/>
          <p:cNvSpPr>
            <a:spLocks noGrp="1"/>
          </p:cNvSpPr>
          <p:nvPr>
            <p:ph type="sldNum" sz="quarter" idx="4"/>
          </p:nvPr>
        </p:nvSpPr>
        <p:spPr>
          <a:xfrm>
            <a:off x="8465671" y="6366949"/>
            <a:ext cx="648447" cy="547687"/>
          </a:xfrm>
          <a:prstGeom prst="rect">
            <a:avLst/>
          </a:prstGeom>
        </p:spPr>
        <p:txBody>
          <a:bodyPr vert="horz" lIns="91440" tIns="45720" rIns="91440" bIns="45720" rtlCol="0" anchor="ctr"/>
          <a:lstStyle>
            <a:lvl1pPr algn="r">
              <a:defRPr sz="1400">
                <a:solidFill>
                  <a:srgbClr val="000000"/>
                </a:solidFill>
              </a:defRPr>
            </a:lvl1pPr>
          </a:lstStyle>
          <a:p>
            <a:fld id="{37DB83DA-680D-AA47-AB54-082DF20BF04B}" type="slidenum">
              <a:rPr kumimoji="1" lang="ja-JP" altLang="en-US" smtClean="0"/>
              <a:pPr/>
              <a:t>‹#›</a:t>
            </a:fld>
            <a:endParaRPr kumimoji="1" lang="ja-JP" alt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ctr" defTabSz="914400" rtl="0" eaLnBrk="1" latinLnBrk="0" hangingPunct="1">
        <a:spcBef>
          <a:spcPct val="0"/>
        </a:spcBef>
        <a:buNone/>
        <a:defRPr kumimoji="1"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kumimoji="1"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kumimoji="1"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kumimoji="1"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kumimoji="1"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kumimoji="1"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kumimoji="1"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kumimoji="1"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kumimoji="1"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kumimoji="1"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chart" Target="../charts/chart1.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oleObject" Target="../embeddings/oleObject4.bin"/><Relationship Id="rId5" Type="http://schemas.openxmlformats.org/officeDocument/2006/relationships/image" Target="../media/image21.emf"/><Relationship Id="rId6" Type="http://schemas.openxmlformats.org/officeDocument/2006/relationships/image" Target="../media/image22.png"/><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 Id="rId3"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6.TIF"/><Relationship Id="rId4" Type="http://schemas.openxmlformats.org/officeDocument/2006/relationships/diagramData" Target="../diagrams/data2.xml"/><Relationship Id="rId5" Type="http://schemas.openxmlformats.org/officeDocument/2006/relationships/diagramLayout" Target="../diagrams/layout2.xml"/><Relationship Id="rId6" Type="http://schemas.openxmlformats.org/officeDocument/2006/relationships/diagramQuickStyle" Target="../diagrams/quickStyle2.xml"/><Relationship Id="rId7" Type="http://schemas.openxmlformats.org/officeDocument/2006/relationships/diagramColors" Target="../diagrams/colors2.xml"/><Relationship Id="rId8" Type="http://schemas.microsoft.com/office/2007/relationships/diagramDrawing" Target="../diagrams/drawing2.xml"/><Relationship Id="rId1" Type="http://schemas.openxmlformats.org/officeDocument/2006/relationships/slideLayout" Target="../slideLayouts/slideLayout13.xml"/><Relationship Id="rId2" Type="http://schemas.openxmlformats.org/officeDocument/2006/relationships/image" Target="../media/image25.T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 Id="rId3" Type="http://schemas.openxmlformats.org/officeDocument/2006/relationships/image" Target="../media/image28.jpeg"/></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image" Target="../media/image29.emf"/><Relationship Id="rId5" Type="http://schemas.openxmlformats.org/officeDocument/2006/relationships/image" Target="../media/image30.png"/><Relationship Id="rId6" Type="http://schemas.openxmlformats.org/officeDocument/2006/relationships/image" Target="../media/image31.png"/><Relationship Id="rId7" Type="http://schemas.openxmlformats.org/officeDocument/2006/relationships/image" Target="../media/image32.png"/><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1" Type="http://schemas.openxmlformats.org/officeDocument/2006/relationships/oleObject" Target="../embeddings/oleObject1.bin"/><Relationship Id="rId12" Type="http://schemas.openxmlformats.org/officeDocument/2006/relationships/image" Target="../media/image7.emf"/><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notesSlide" Target="../notesSlides/notesSlide4.xml"/><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9" Type="http://schemas.openxmlformats.org/officeDocument/2006/relationships/image" Target="../media/image8.tiff"/><Relationship Id="rId10"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tif"/><Relationship Id="rId3" Type="http://schemas.openxmlformats.org/officeDocument/2006/relationships/image" Target="../media/image11.ti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image" Target="../media/image13.tiff"/><Relationship Id="rId5" Type="http://schemas.openxmlformats.org/officeDocument/2006/relationships/image" Target="../media/image14.png"/><Relationship Id="rId6" Type="http://schemas.openxmlformats.org/officeDocument/2006/relationships/oleObject" Target="../embeddings/oleObject2.bin"/><Relationship Id="rId7" Type="http://schemas.openxmlformats.org/officeDocument/2006/relationships/package" Target="../embeddings/Microsoft_Word___1.docx"/><Relationship Id="rId8" Type="http://schemas.openxmlformats.org/officeDocument/2006/relationships/image" Target="../media/image12.emf"/><Relationship Id="rId9" Type="http://schemas.openxmlformats.org/officeDocument/2006/relationships/image" Target="../media/image15.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image" Target="../media/image17.png"/><Relationship Id="rId5" Type="http://schemas.openxmlformats.org/officeDocument/2006/relationships/oleObject" Target="../embeddings/oleObject3.bin"/><Relationship Id="rId6" Type="http://schemas.openxmlformats.org/officeDocument/2006/relationships/image" Target="../media/image16.emf"/><Relationship Id="rId7" Type="http://schemas.openxmlformats.org/officeDocument/2006/relationships/image" Target="../media/image18.png"/><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322923" y="1074821"/>
            <a:ext cx="6498157" cy="1889845"/>
          </a:xfrm>
        </p:spPr>
        <p:txBody>
          <a:bodyPr/>
          <a:lstStyle/>
          <a:p>
            <a:r>
              <a:rPr lang="ja-JP" altLang="ja-JP" sz="4000" dirty="0" smtClean="0"/>
              <a:t>レーザー超音波法による</a:t>
            </a:r>
            <a:r>
              <a:rPr lang="en-US" altLang="ja-JP" sz="4000" dirty="0" smtClean="0"/>
              <a:t/>
            </a:r>
            <a:br>
              <a:rPr lang="en-US" altLang="ja-JP" sz="4000" dirty="0" smtClean="0"/>
            </a:br>
            <a:r>
              <a:rPr lang="en-US" altLang="ja-JP" sz="4000" dirty="0" err="1" smtClean="0"/>
              <a:t>Wf</a:t>
            </a:r>
            <a:r>
              <a:rPr lang="en-US" altLang="ja-JP" sz="4000" dirty="0" smtClean="0"/>
              <a:t>/W</a:t>
            </a:r>
            <a:r>
              <a:rPr lang="ja-JP" altLang="ja-JP" sz="4000" dirty="0" smtClean="0"/>
              <a:t>の弾性特性の測定</a:t>
            </a:r>
            <a:endParaRPr kumimoji="1" lang="ja-JP" altLang="en-US" dirty="0"/>
          </a:p>
        </p:txBody>
      </p:sp>
      <p:sp>
        <p:nvSpPr>
          <p:cNvPr id="3" name="サブタイトル 2"/>
          <p:cNvSpPr>
            <a:spLocks noGrp="1"/>
          </p:cNvSpPr>
          <p:nvPr>
            <p:ph type="subTitle" idx="1"/>
          </p:nvPr>
        </p:nvSpPr>
        <p:spPr>
          <a:xfrm>
            <a:off x="1322922" y="3394840"/>
            <a:ext cx="6498158" cy="1090073"/>
          </a:xfrm>
        </p:spPr>
        <p:txBody>
          <a:bodyPr>
            <a:normAutofit/>
          </a:bodyPr>
          <a:lstStyle/>
          <a:p>
            <a:r>
              <a:rPr lang="ja-JP" altLang="en-US" dirty="0" smtClean="0"/>
              <a:t>大阪大学</a:t>
            </a:r>
            <a:r>
              <a:rPr lang="en-US" altLang="ja-JP" dirty="0" smtClean="0"/>
              <a:t> </a:t>
            </a:r>
            <a:r>
              <a:rPr lang="ja-JP" altLang="en-US" dirty="0" smtClean="0"/>
              <a:t>工学部</a:t>
            </a:r>
            <a:r>
              <a:rPr lang="en-US" altLang="ja-JP" dirty="0" smtClean="0"/>
              <a:t> </a:t>
            </a:r>
            <a:r>
              <a:rPr lang="ja-JP" altLang="en-US" dirty="0" smtClean="0"/>
              <a:t>電子情報工学科</a:t>
            </a:r>
            <a:endParaRPr lang="en-US" altLang="ja-JP" dirty="0" smtClean="0"/>
          </a:p>
          <a:p>
            <a:r>
              <a:rPr lang="ja-JP" altLang="en-US" dirty="0" smtClean="0"/>
              <a:t>プラズマ生成制御工学領域　上田研究室</a:t>
            </a:r>
          </a:p>
          <a:p>
            <a:r>
              <a:rPr kumimoji="1" lang="ja-JP" altLang="en-US" dirty="0" smtClean="0"/>
              <a:t>安藤</a:t>
            </a:r>
            <a:r>
              <a:rPr kumimoji="1" lang="en-US" altLang="ja-JP" dirty="0" smtClean="0"/>
              <a:t> </a:t>
            </a:r>
            <a:r>
              <a:rPr kumimoji="1" lang="ja-JP" altLang="en-US" dirty="0" smtClean="0"/>
              <a:t>颯介</a:t>
            </a:r>
            <a:endParaRPr kumimoji="1" lang="ja-JP" altLang="en-US" dirty="0"/>
          </a:p>
        </p:txBody>
      </p:sp>
    </p:spTree>
    <p:extLst>
      <p:ext uri="{BB962C8B-B14F-4D97-AF65-F5344CB8AC3E}">
        <p14:creationId xmlns:p14="http://schemas.microsoft.com/office/powerpoint/2010/main" val="1971887614"/>
      </p:ext>
    </p:extLst>
  </p:cSld>
  <p:clrMapOvr>
    <a:masterClrMapping/>
  </p:clrMapOvr>
  <mc:AlternateContent xmlns:mc="http://schemas.openxmlformats.org/markup-compatibility/2006" xmlns:p14="http://schemas.microsoft.com/office/powerpoint/2010/main">
    <mc:Choice Requires="p14">
      <p:transition spd="slow" p14:dur="2000" advTm="8377"/>
    </mc:Choice>
    <mc:Fallback xmlns="">
      <p:transition spd="slow" advTm="8377"/>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グラフ 7"/>
          <p:cNvGraphicFramePr>
            <a:graphicFrameLocks/>
          </p:cNvGraphicFramePr>
          <p:nvPr>
            <p:extLst>
              <p:ext uri="{D42A27DB-BD31-4B8C-83A1-F6EECF244321}">
                <p14:modId xmlns:p14="http://schemas.microsoft.com/office/powerpoint/2010/main" val="332624107"/>
              </p:ext>
            </p:extLst>
          </p:nvPr>
        </p:nvGraphicFramePr>
        <p:xfrm>
          <a:off x="0" y="1628777"/>
          <a:ext cx="4435940" cy="3669305"/>
        </p:xfrm>
        <a:graphic>
          <a:graphicData uri="http://schemas.openxmlformats.org/drawingml/2006/chart">
            <c:chart xmlns:c="http://schemas.openxmlformats.org/drawingml/2006/chart" xmlns:r="http://schemas.openxmlformats.org/officeDocument/2006/relationships" r:id="rId3"/>
          </a:graphicData>
        </a:graphic>
      </p:graphicFrame>
      <p:sp>
        <p:nvSpPr>
          <p:cNvPr id="7" name="正方形/長方形 6"/>
          <p:cNvSpPr/>
          <p:nvPr/>
        </p:nvSpPr>
        <p:spPr>
          <a:xfrm>
            <a:off x="4435940" y="2398765"/>
            <a:ext cx="4611961" cy="2376919"/>
          </a:xfrm>
          <a:prstGeom prst="rect">
            <a:avLst/>
          </a:prstGeom>
          <a:solidFill>
            <a:schemeClr val="bg2">
              <a:lumMod val="9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smtClean="0"/>
              <a:t>実験結果</a:t>
            </a:r>
            <a:r>
              <a:rPr kumimoji="1" lang="en-US" altLang="ja-JP" dirty="0" smtClean="0"/>
              <a:t>①</a:t>
            </a:r>
            <a:endParaRPr kumimoji="1" lang="ja-JP" altLang="en-US" dirty="0"/>
          </a:p>
        </p:txBody>
      </p:sp>
      <p:sp>
        <p:nvSpPr>
          <p:cNvPr id="5" name="テキスト ボックス 4"/>
          <p:cNvSpPr txBox="1"/>
          <p:nvPr/>
        </p:nvSpPr>
        <p:spPr>
          <a:xfrm>
            <a:off x="95168" y="5354314"/>
            <a:ext cx="4340772" cy="523220"/>
          </a:xfrm>
          <a:prstGeom prst="rect">
            <a:avLst/>
          </a:prstGeom>
          <a:noFill/>
        </p:spPr>
        <p:txBody>
          <a:bodyPr wrap="square" rtlCol="0">
            <a:spAutoFit/>
          </a:bodyPr>
          <a:lstStyle/>
          <a:p>
            <a:r>
              <a:rPr kumimoji="1" lang="en-US" altLang="ja-JP" sz="1400" dirty="0" smtClean="0"/>
              <a:t>SPS</a:t>
            </a:r>
            <a:r>
              <a:rPr kumimoji="1" lang="ja-JP" altLang="en-US" sz="1400" dirty="0" smtClean="0"/>
              <a:t>法で作成した</a:t>
            </a:r>
            <a:r>
              <a:rPr kumimoji="1" lang="en-US" altLang="ja-JP" sz="1400" dirty="0" err="1" smtClean="0"/>
              <a:t>W,Wf</a:t>
            </a:r>
            <a:r>
              <a:rPr kumimoji="1" lang="en-US" altLang="ja-JP" sz="1400" dirty="0" smtClean="0"/>
              <a:t>/W</a:t>
            </a:r>
            <a:r>
              <a:rPr kumimoji="1" lang="ja-JP" altLang="en-US" sz="1400" dirty="0" smtClean="0"/>
              <a:t>試料と</a:t>
            </a:r>
            <a:r>
              <a:rPr kumimoji="1" lang="en-US" altLang="ja-JP" sz="1400" dirty="0" smtClean="0"/>
              <a:t>W</a:t>
            </a:r>
            <a:r>
              <a:rPr kumimoji="1" lang="ja-JP" altLang="en-US" sz="1400" dirty="0" smtClean="0"/>
              <a:t>標準試料の密度に対するヤング率</a:t>
            </a:r>
            <a:r>
              <a:rPr kumimoji="1" lang="en-US" altLang="ja-JP" sz="1400" dirty="0" smtClean="0"/>
              <a:t>(</a:t>
            </a:r>
            <a:r>
              <a:rPr kumimoji="1" lang="ja-JP" altLang="en-US" sz="1400" dirty="0" smtClean="0"/>
              <a:t>室温</a:t>
            </a:r>
            <a:r>
              <a:rPr kumimoji="1" lang="en-US" altLang="ja-JP" sz="1400" dirty="0" smtClean="0"/>
              <a:t>)</a:t>
            </a:r>
          </a:p>
        </p:txBody>
      </p:sp>
      <p:sp>
        <p:nvSpPr>
          <p:cNvPr id="6" name="テキスト ボックス 5"/>
          <p:cNvSpPr txBox="1"/>
          <p:nvPr/>
        </p:nvSpPr>
        <p:spPr>
          <a:xfrm>
            <a:off x="95168" y="5933766"/>
            <a:ext cx="7126285" cy="400110"/>
          </a:xfrm>
          <a:prstGeom prst="rect">
            <a:avLst/>
          </a:prstGeom>
          <a:noFill/>
        </p:spPr>
        <p:txBody>
          <a:bodyPr wrap="square" rtlCol="0">
            <a:spAutoFit/>
          </a:bodyPr>
          <a:lstStyle/>
          <a:p>
            <a:r>
              <a:rPr kumimoji="1" lang="ja-JP" altLang="en-US" sz="2000" dirty="0" smtClean="0"/>
              <a:t>・・・エラーバー</a:t>
            </a:r>
            <a:r>
              <a:rPr kumimoji="1" lang="ja-JP" altLang="en-US" sz="2000" dirty="0"/>
              <a:t>は測定スポットによる</a:t>
            </a:r>
            <a:r>
              <a:rPr kumimoji="1" lang="ja-JP" altLang="en-US" sz="2000" dirty="0" smtClean="0"/>
              <a:t>ばらつきの</a:t>
            </a:r>
            <a:r>
              <a:rPr kumimoji="1" lang="ja-JP" altLang="en-US" sz="2000" dirty="0"/>
              <a:t>標準偏差を</a:t>
            </a:r>
            <a:r>
              <a:rPr kumimoji="1" lang="ja-JP" altLang="en-US" sz="2000" dirty="0" smtClean="0"/>
              <a:t>表示</a:t>
            </a:r>
            <a:endParaRPr kumimoji="1" lang="ja-JP" altLang="en-US" sz="2000" dirty="0"/>
          </a:p>
        </p:txBody>
      </p:sp>
      <p:sp>
        <p:nvSpPr>
          <p:cNvPr id="3" name="テキスト ボックス 2"/>
          <p:cNvSpPr txBox="1"/>
          <p:nvPr/>
        </p:nvSpPr>
        <p:spPr>
          <a:xfrm>
            <a:off x="4435940" y="2543484"/>
            <a:ext cx="5092828" cy="1938992"/>
          </a:xfrm>
          <a:prstGeom prst="rect">
            <a:avLst/>
          </a:prstGeom>
          <a:noFill/>
        </p:spPr>
        <p:txBody>
          <a:bodyPr wrap="square" rtlCol="0">
            <a:spAutoFit/>
          </a:bodyPr>
          <a:lstStyle/>
          <a:p>
            <a:r>
              <a:rPr kumimoji="1" lang="ja-JP" altLang="en-US" sz="2000" dirty="0" smtClean="0"/>
              <a:t>・</a:t>
            </a:r>
            <a:r>
              <a:rPr kumimoji="1" lang="en-US" altLang="ja-JP" sz="2000" dirty="0" smtClean="0"/>
              <a:t>W</a:t>
            </a:r>
            <a:r>
              <a:rPr kumimoji="1" lang="ja-JP" altLang="en-US" sz="2000" dirty="0" smtClean="0"/>
              <a:t>は密度が大きいほど</a:t>
            </a:r>
            <a:r>
              <a:rPr kumimoji="1" lang="ja-JP" altLang="en-US" sz="2000" dirty="0"/>
              <a:t>弾性</a:t>
            </a:r>
            <a:r>
              <a:rPr kumimoji="1" lang="ja-JP" altLang="en-US" sz="2000" dirty="0" smtClean="0"/>
              <a:t>率が高くなる</a:t>
            </a:r>
            <a:endParaRPr kumimoji="1" lang="en-US" altLang="ja-JP" sz="2000" dirty="0" smtClean="0"/>
          </a:p>
          <a:p>
            <a:endParaRPr kumimoji="1" lang="en-US" altLang="ja-JP" sz="2000" dirty="0"/>
          </a:p>
          <a:p>
            <a:r>
              <a:rPr kumimoji="1" lang="ja-JP" altLang="en-US" sz="2000" dirty="0" smtClean="0"/>
              <a:t>・</a:t>
            </a:r>
            <a:r>
              <a:rPr kumimoji="1" lang="en-US" altLang="ja-JP" sz="2000" dirty="0" err="1" smtClean="0"/>
              <a:t>Wf</a:t>
            </a:r>
            <a:r>
              <a:rPr kumimoji="1" lang="en-US" altLang="ja-JP" sz="2000" dirty="0" smtClean="0"/>
              <a:t>/W</a:t>
            </a:r>
            <a:r>
              <a:rPr kumimoji="1" lang="ja-JP" altLang="en-US" sz="2000" dirty="0" smtClean="0"/>
              <a:t>は</a:t>
            </a:r>
            <a:r>
              <a:rPr kumimoji="1" lang="en-US" altLang="ja-JP" sz="2000" dirty="0" smtClean="0"/>
              <a:t>W</a:t>
            </a:r>
            <a:r>
              <a:rPr kumimoji="1" lang="ja-JP" altLang="en-US" sz="2000" dirty="0" smtClean="0"/>
              <a:t>に比べて</a:t>
            </a:r>
            <a:r>
              <a:rPr kumimoji="1" lang="ja-JP" altLang="en-US" sz="2000" dirty="0"/>
              <a:t>弾性</a:t>
            </a:r>
            <a:r>
              <a:rPr kumimoji="1" lang="ja-JP" altLang="en-US" sz="2000" dirty="0" smtClean="0"/>
              <a:t>率が小さい</a:t>
            </a:r>
            <a:endParaRPr kumimoji="1" lang="en-US" altLang="ja-JP" sz="2000" dirty="0" smtClean="0"/>
          </a:p>
          <a:p>
            <a:endParaRPr kumimoji="1" lang="en-US" altLang="ja-JP" sz="2000" dirty="0"/>
          </a:p>
          <a:p>
            <a:r>
              <a:rPr kumimoji="1" lang="ja-JP" altLang="en-US" sz="2000" dirty="0" smtClean="0"/>
              <a:t>・</a:t>
            </a:r>
            <a:r>
              <a:rPr kumimoji="1" lang="en-US" altLang="ja-JP" sz="2000" dirty="0" err="1" smtClean="0"/>
              <a:t>Wf</a:t>
            </a:r>
            <a:r>
              <a:rPr kumimoji="1" lang="en-US" altLang="ja-JP" sz="2000" dirty="0" smtClean="0"/>
              <a:t>/W</a:t>
            </a:r>
            <a:r>
              <a:rPr kumimoji="1" lang="ja-JP" altLang="en-US" sz="2000" dirty="0" smtClean="0"/>
              <a:t>は</a:t>
            </a:r>
            <a:r>
              <a:rPr kumimoji="1" lang="en-US" altLang="ja-JP" sz="2000" dirty="0" smtClean="0"/>
              <a:t>interface(Y</a:t>
            </a:r>
            <a:r>
              <a:rPr kumimoji="1" lang="en-US" altLang="ja-JP" sz="2000" baseline="-25000" dirty="0" smtClean="0"/>
              <a:t>2</a:t>
            </a:r>
            <a:r>
              <a:rPr kumimoji="1" lang="en-US" altLang="ja-JP" sz="2000" dirty="0" smtClean="0"/>
              <a:t>O</a:t>
            </a:r>
            <a:r>
              <a:rPr kumimoji="1" lang="ja-JP" altLang="ja-JP" sz="2000" baseline="-25000" dirty="0" smtClean="0"/>
              <a:t>3</a:t>
            </a:r>
            <a:r>
              <a:rPr kumimoji="1" lang="en-US" altLang="ja-JP" sz="2000" dirty="0" smtClean="0"/>
              <a:t>)</a:t>
            </a:r>
            <a:r>
              <a:rPr kumimoji="1" lang="ja-JP" altLang="en-US" sz="2000" dirty="0" smtClean="0"/>
              <a:t>の厚さによって</a:t>
            </a:r>
            <a:endParaRPr kumimoji="1" lang="en-US" altLang="ja-JP" sz="2000" dirty="0" smtClean="0"/>
          </a:p>
          <a:p>
            <a:r>
              <a:rPr kumimoji="1" lang="ja-JP" altLang="en-US" sz="2000" dirty="0" smtClean="0"/>
              <a:t> 弾性率に違いがある</a:t>
            </a:r>
            <a:endParaRPr kumimoji="1" lang="en-US" altLang="ja-JP" sz="2000" dirty="0" smtClean="0"/>
          </a:p>
        </p:txBody>
      </p:sp>
      <p:sp>
        <p:nvSpPr>
          <p:cNvPr id="4" name="正方形/長方形 3"/>
          <p:cNvSpPr/>
          <p:nvPr/>
        </p:nvSpPr>
        <p:spPr>
          <a:xfrm>
            <a:off x="4435940" y="1804820"/>
            <a:ext cx="3365024" cy="369332"/>
          </a:xfrm>
          <a:prstGeom prst="rect">
            <a:avLst/>
          </a:prstGeom>
        </p:spPr>
        <p:txBody>
          <a:bodyPr wrap="none">
            <a:spAutoFit/>
          </a:bodyPr>
          <a:lstStyle/>
          <a:p>
            <a:r>
              <a:rPr kumimoji="1" lang="ja-JP" altLang="en-US" b="1" u="sng" dirty="0"/>
              <a:t>各試料</a:t>
            </a:r>
            <a:r>
              <a:rPr kumimoji="1" lang="ja-JP" altLang="en-US" b="1" u="sng" dirty="0" smtClean="0"/>
              <a:t>の弾性率測定結果</a:t>
            </a:r>
            <a:r>
              <a:rPr kumimoji="1" lang="en-US" altLang="ja-JP" b="1" u="sng" dirty="0" smtClean="0"/>
              <a:t>(</a:t>
            </a:r>
            <a:r>
              <a:rPr kumimoji="1" lang="ja-JP" altLang="en-US" b="1" u="sng" dirty="0" smtClean="0"/>
              <a:t>室温</a:t>
            </a:r>
            <a:r>
              <a:rPr kumimoji="1" lang="en-US" altLang="ja-JP" b="1" u="sng" dirty="0" smtClean="0"/>
              <a:t>)</a:t>
            </a:r>
            <a:endParaRPr kumimoji="1" lang="en-US" altLang="ja-JP" b="1" u="sng" dirty="0"/>
          </a:p>
        </p:txBody>
      </p:sp>
      <p:sp>
        <p:nvSpPr>
          <p:cNvPr id="9" name="スライド番号プレースホルダー 8"/>
          <p:cNvSpPr>
            <a:spLocks noGrp="1"/>
          </p:cNvSpPr>
          <p:nvPr>
            <p:ph type="sldNum" sz="quarter" idx="12"/>
          </p:nvPr>
        </p:nvSpPr>
        <p:spPr/>
        <p:txBody>
          <a:bodyPr/>
          <a:lstStyle/>
          <a:p>
            <a:fld id="{7F5CE407-6216-4202-80E4-A30DC2F709B2}" type="slidenum">
              <a:rPr lang="en-US" smtClean="0"/>
              <a:t>9</a:t>
            </a:fld>
            <a:endParaRPr lang="en-US"/>
          </a:p>
        </p:txBody>
      </p:sp>
    </p:spTree>
    <p:extLst>
      <p:ext uri="{BB962C8B-B14F-4D97-AF65-F5344CB8AC3E}">
        <p14:creationId xmlns:p14="http://schemas.microsoft.com/office/powerpoint/2010/main" val="3492688450"/>
      </p:ext>
    </p:extLst>
  </p:cSld>
  <p:clrMapOvr>
    <a:masterClrMapping/>
  </p:clrMapOvr>
  <mc:AlternateContent xmlns:mc="http://schemas.openxmlformats.org/markup-compatibility/2006" xmlns:p14="http://schemas.microsoft.com/office/powerpoint/2010/main">
    <mc:Choice Requires="p14">
      <p:transition spd="slow" p14:dur="2000" advTm="25683"/>
    </mc:Choice>
    <mc:Fallback xmlns="">
      <p:transition spd="slow" advTm="25683"/>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ext uri="{D42A27DB-BD31-4B8C-83A1-F6EECF244321}">
                <p14:modId xmlns:p14="http://schemas.microsoft.com/office/powerpoint/2010/main" val="2455460609"/>
              </p:ext>
            </p:extLst>
          </p:nvPr>
        </p:nvGraphicFramePr>
        <p:xfrm>
          <a:off x="-43774" y="3050071"/>
          <a:ext cx="4876466" cy="2275140"/>
        </p:xfrm>
        <a:graphic>
          <a:graphicData uri="http://schemas.openxmlformats.org/drawingml/2006/table">
            <a:tbl>
              <a:tblPr firstRow="1" bandRow="1">
                <a:tableStyleId>{5C22544A-7EE6-4342-B048-85BDC9FD1C3A}</a:tableStyleId>
              </a:tblPr>
              <a:tblGrid>
                <a:gridCol w="1295608"/>
                <a:gridCol w="1790429"/>
                <a:gridCol w="1790429"/>
              </a:tblGrid>
              <a:tr h="351396">
                <a:tc>
                  <a:txBody>
                    <a:bodyPr/>
                    <a:lstStyle/>
                    <a:p>
                      <a:pPr algn="ctr"/>
                      <a:r>
                        <a:rPr kumimoji="1" lang="ja-JP" altLang="en-US" sz="1400" dirty="0" smtClean="0"/>
                        <a:t>試料</a:t>
                      </a:r>
                      <a:endParaRPr kumimoji="1" lang="ja-JP" altLang="en-US" sz="1400" dirty="0"/>
                    </a:p>
                  </a:txBody>
                  <a:tcPr anchor="ctr"/>
                </a:tc>
                <a:tc>
                  <a:txBody>
                    <a:bodyPr/>
                    <a:lstStyle/>
                    <a:p>
                      <a:pPr algn="ctr"/>
                      <a:r>
                        <a:rPr kumimoji="1" lang="en-US" altLang="ja-JP" sz="1400" dirty="0" smtClean="0">
                          <a:latin typeface="+mn-lt"/>
                        </a:rPr>
                        <a:t>L</a:t>
                      </a:r>
                      <a:r>
                        <a:rPr kumimoji="1" lang="ja-JP" altLang="en-US" sz="1400" dirty="0" smtClean="0">
                          <a:latin typeface="+mn-lt"/>
                        </a:rPr>
                        <a:t>波速度</a:t>
                      </a:r>
                      <a:endParaRPr kumimoji="1" lang="en-US" altLang="ja-JP" sz="1400" dirty="0" smtClean="0">
                        <a:latin typeface="+mn-lt"/>
                      </a:endParaRPr>
                    </a:p>
                    <a:p>
                      <a:pPr algn="ctr"/>
                      <a:r>
                        <a:rPr kumimoji="1" lang="ja-JP" altLang="en-US" sz="1400" dirty="0" smtClean="0">
                          <a:latin typeface="+mn-lt"/>
                        </a:rPr>
                        <a:t>ばらつき</a:t>
                      </a:r>
                      <a:r>
                        <a:rPr kumimoji="1" lang="en-US" altLang="ja-JP" sz="1400" dirty="0" smtClean="0">
                          <a:latin typeface="+mn-lt"/>
                        </a:rPr>
                        <a:t>(</a:t>
                      </a:r>
                      <a:r>
                        <a:rPr kumimoji="1" lang="ja-JP" altLang="en-US" sz="1400" dirty="0" smtClean="0">
                          <a:latin typeface="+mn-lt"/>
                        </a:rPr>
                        <a:t>標準偏差</a:t>
                      </a:r>
                      <a:r>
                        <a:rPr kumimoji="1" lang="en-US" altLang="ja-JP" sz="1400" dirty="0" smtClean="0">
                          <a:latin typeface="+mn-lt"/>
                        </a:rPr>
                        <a:t>)</a:t>
                      </a:r>
                      <a:endParaRPr kumimoji="1" lang="ja-JP" altLang="en-US" sz="1400" dirty="0">
                        <a:latin typeface="+mn-lt"/>
                      </a:endParaRPr>
                    </a:p>
                  </a:txBody>
                  <a:tcPr anchor="ctr"/>
                </a:tc>
                <a:tc>
                  <a:txBody>
                    <a:bodyPr/>
                    <a:lstStyle/>
                    <a:p>
                      <a:pPr algn="ctr"/>
                      <a:r>
                        <a:rPr kumimoji="1" lang="en-US" altLang="ja-JP" sz="1400" dirty="0" smtClean="0"/>
                        <a:t>S</a:t>
                      </a:r>
                      <a:r>
                        <a:rPr kumimoji="1" lang="ja-JP" altLang="en-US" sz="1400" dirty="0" smtClean="0"/>
                        <a:t>波速度</a:t>
                      </a:r>
                      <a:endParaRPr kumimoji="1" lang="en-US" altLang="ja-JP" sz="1400" dirty="0" smtClean="0"/>
                    </a:p>
                    <a:p>
                      <a:pPr algn="ctr"/>
                      <a:r>
                        <a:rPr kumimoji="1" lang="ja-JP" altLang="en-US" sz="1400" dirty="0" smtClean="0"/>
                        <a:t>ばらつき</a:t>
                      </a:r>
                      <a:r>
                        <a:rPr kumimoji="1" lang="en-US" altLang="ja-JP" sz="1400" dirty="0" smtClean="0"/>
                        <a:t>(</a:t>
                      </a:r>
                      <a:r>
                        <a:rPr kumimoji="1" lang="ja-JP" altLang="en-US" sz="1400" dirty="0" smtClean="0"/>
                        <a:t>標準偏差</a:t>
                      </a:r>
                      <a:r>
                        <a:rPr kumimoji="1" lang="en-US" altLang="ja-JP" sz="1400" dirty="0" smtClean="0"/>
                        <a:t>)</a:t>
                      </a:r>
                      <a:endParaRPr kumimoji="1" lang="ja-JP" altLang="en-US" sz="1400" dirty="0"/>
                    </a:p>
                  </a:txBody>
                  <a:tcPr anchor="ctr"/>
                </a:tc>
              </a:tr>
              <a:tr h="351396">
                <a:tc>
                  <a:txBody>
                    <a:bodyPr/>
                    <a:lstStyle/>
                    <a:p>
                      <a:pPr algn="ctr"/>
                      <a:r>
                        <a:rPr kumimoji="1" lang="en-US" altLang="ja-JP" sz="1400" dirty="0" smtClean="0"/>
                        <a:t>W</a:t>
                      </a:r>
                      <a:r>
                        <a:rPr kumimoji="1" lang="ja-JP" altLang="en-US" sz="1400" dirty="0" smtClean="0"/>
                        <a:t>標準試料</a:t>
                      </a:r>
                      <a:endParaRPr kumimoji="1" lang="ja-JP" altLang="en-US" sz="1400" dirty="0"/>
                    </a:p>
                  </a:txBody>
                  <a:tcPr anchor="ctr"/>
                </a:tc>
                <a:tc>
                  <a:txBody>
                    <a:bodyPr/>
                    <a:lstStyle/>
                    <a:p>
                      <a:pPr algn="ctr"/>
                      <a:r>
                        <a:rPr kumimoji="1" lang="en-US" altLang="ja-JP" sz="1400" kern="1200" dirty="0" smtClean="0">
                          <a:solidFill>
                            <a:schemeClr val="dk1"/>
                          </a:solidFill>
                          <a:effectLst/>
                          <a:latin typeface="+mn-lt"/>
                          <a:ea typeface="+mn-ea"/>
                          <a:cs typeface="+mn-cs"/>
                        </a:rPr>
                        <a:t>0.1%</a:t>
                      </a:r>
                      <a:endParaRPr kumimoji="1" lang="en-US" altLang="ja-JP" sz="1400" dirty="0" smtClean="0">
                        <a:latin typeface="+mn-lt"/>
                      </a:endParaRPr>
                    </a:p>
                  </a:txBody>
                  <a:tcPr anchor="ctr"/>
                </a:tc>
                <a:tc>
                  <a:txBody>
                    <a:bodyPr/>
                    <a:lstStyle/>
                    <a:p>
                      <a:pPr algn="ctr"/>
                      <a:r>
                        <a:rPr lang="en-US" altLang="ja-JP" sz="1400" dirty="0" smtClean="0">
                          <a:solidFill>
                            <a:srgbClr val="000000"/>
                          </a:solidFill>
                          <a:effectLst/>
                          <a:latin typeface="+mn-lt"/>
                          <a:ea typeface="ＭＳ 明朝" panose="02020609040205080304" pitchFamily="17" charset="-128"/>
                          <a:cs typeface="Times New Roman" panose="02020603050405020304" pitchFamily="18" charset="0"/>
                        </a:rPr>
                        <a:t>0.4%</a:t>
                      </a:r>
                      <a:endParaRPr kumimoji="1" lang="en-US" altLang="ja-JP" sz="1400" dirty="0" smtClean="0">
                        <a:latin typeface="+mn-lt"/>
                      </a:endParaRPr>
                    </a:p>
                  </a:txBody>
                  <a:tcPr anchor="ctr"/>
                </a:tc>
              </a:tr>
              <a:tr h="351396">
                <a:tc>
                  <a:txBody>
                    <a:bodyPr/>
                    <a:lstStyle/>
                    <a:p>
                      <a:pPr algn="ctr"/>
                      <a:r>
                        <a:rPr kumimoji="1" lang="ja-JP" altLang="en-US" sz="1400" dirty="0" smtClean="0"/>
                        <a:t>純</a:t>
                      </a:r>
                      <a:r>
                        <a:rPr kumimoji="1" lang="en-US" altLang="ja-JP" sz="1400" dirty="0" smtClean="0"/>
                        <a:t>W1</a:t>
                      </a:r>
                      <a:endParaRPr kumimoji="1" lang="ja-JP" altLang="en-US" sz="1400" dirty="0"/>
                    </a:p>
                  </a:txBody>
                  <a:tcPr anchor="ctr"/>
                </a:tc>
                <a:tc>
                  <a:txBody>
                    <a:bodyPr/>
                    <a:lstStyle/>
                    <a:p>
                      <a:pPr algn="ctr">
                        <a:spcAft>
                          <a:spcPts val="0"/>
                        </a:spcAft>
                      </a:pPr>
                      <a:r>
                        <a:rPr lang="en-US" sz="1400" kern="100" dirty="0">
                          <a:solidFill>
                            <a:srgbClr val="000000"/>
                          </a:solidFill>
                          <a:effectLst/>
                          <a:latin typeface="+mn-lt"/>
                          <a:ea typeface="ＭＳ 明朝" panose="02020609040205080304" pitchFamily="17" charset="-128"/>
                          <a:cs typeface="Times New Roman" panose="02020603050405020304" pitchFamily="18" charset="0"/>
                        </a:rPr>
                        <a:t>1.1%</a:t>
                      </a:r>
                      <a:endParaRPr lang="ja-JP" sz="1400" kern="100" dirty="0">
                        <a:effectLst/>
                        <a:latin typeface="+mn-lt"/>
                        <a:ea typeface="ＭＳ 明朝" panose="02020609040205080304" pitchFamily="17" charset="-128"/>
                        <a:cs typeface="Times New Roman" panose="02020603050405020304" pitchFamily="18" charset="0"/>
                      </a:endParaRPr>
                    </a:p>
                  </a:txBody>
                  <a:tcPr marL="68580" marR="68580" marT="0" marB="0" anchor="ctr"/>
                </a:tc>
                <a:tc>
                  <a:txBody>
                    <a:bodyPr/>
                    <a:lstStyle/>
                    <a:p>
                      <a:pPr algn="ctr"/>
                      <a:r>
                        <a:rPr kumimoji="1" lang="en-US" altLang="ja-JP" sz="1400" kern="1200" dirty="0" smtClean="0">
                          <a:solidFill>
                            <a:schemeClr val="dk1"/>
                          </a:solidFill>
                          <a:effectLst/>
                          <a:latin typeface="+mn-lt"/>
                          <a:ea typeface="+mn-ea"/>
                          <a:cs typeface="+mn-cs"/>
                        </a:rPr>
                        <a:t>0.6%</a:t>
                      </a:r>
                      <a:endParaRPr kumimoji="1" lang="ja-JP" altLang="en-US" sz="1400" dirty="0">
                        <a:latin typeface="+mn-lt"/>
                      </a:endParaRPr>
                    </a:p>
                  </a:txBody>
                  <a:tcPr anchor="ctr"/>
                </a:tc>
              </a:tr>
              <a:tr h="35139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純</a:t>
                      </a:r>
                      <a:r>
                        <a:rPr kumimoji="1" lang="en-US" altLang="ja-JP" sz="1400" dirty="0" smtClean="0"/>
                        <a:t>W2</a:t>
                      </a:r>
                      <a:endParaRPr kumimoji="1" lang="ja-JP" altLang="en-US" sz="1400" dirty="0" smtClean="0"/>
                    </a:p>
                  </a:txBody>
                  <a:tcPr anchor="ctr"/>
                </a:tc>
                <a:tc>
                  <a:txBody>
                    <a:bodyPr/>
                    <a:lstStyle/>
                    <a:p>
                      <a:pPr algn="ctr"/>
                      <a:r>
                        <a:rPr kumimoji="1" lang="en-US" altLang="ja-JP" sz="1400" kern="1200" dirty="0" smtClean="0">
                          <a:solidFill>
                            <a:schemeClr val="dk1"/>
                          </a:solidFill>
                          <a:effectLst/>
                          <a:latin typeface="+mn-lt"/>
                          <a:ea typeface="+mn-ea"/>
                          <a:cs typeface="+mn-cs"/>
                        </a:rPr>
                        <a:t>0.9%</a:t>
                      </a:r>
                      <a:endParaRPr kumimoji="1" lang="ja-JP" altLang="en-US" sz="1400" dirty="0">
                        <a:latin typeface="+mn-lt"/>
                      </a:endParaRPr>
                    </a:p>
                  </a:txBody>
                  <a:tcPr anchor="ctr"/>
                </a:tc>
                <a:tc>
                  <a:txBody>
                    <a:bodyPr/>
                    <a:lstStyle/>
                    <a:p>
                      <a:pPr algn="ctr"/>
                      <a:r>
                        <a:rPr kumimoji="1" lang="en-US" altLang="ja-JP" sz="1400" kern="1200" dirty="0" smtClean="0">
                          <a:solidFill>
                            <a:schemeClr val="dk1"/>
                          </a:solidFill>
                          <a:effectLst/>
                          <a:latin typeface="+mn-lt"/>
                          <a:ea typeface="+mn-ea"/>
                          <a:cs typeface="+mn-cs"/>
                        </a:rPr>
                        <a:t>1.2%</a:t>
                      </a:r>
                      <a:endParaRPr kumimoji="1" lang="ja-JP" altLang="en-US" sz="1400" dirty="0">
                        <a:latin typeface="+mn-lt"/>
                      </a:endParaRPr>
                    </a:p>
                  </a:txBody>
                  <a:tcPr anchor="ctr"/>
                </a:tc>
              </a:tr>
              <a:tr h="351396">
                <a:tc>
                  <a:txBody>
                    <a:bodyPr/>
                    <a:lstStyle/>
                    <a:p>
                      <a:pPr algn="ctr"/>
                      <a:r>
                        <a:rPr kumimoji="1" lang="en-US" altLang="ja-JP" sz="1400" dirty="0" err="1" smtClean="0"/>
                        <a:t>Wf</a:t>
                      </a:r>
                      <a:r>
                        <a:rPr kumimoji="1" lang="en-US" altLang="ja-JP" sz="1400" dirty="0" smtClean="0"/>
                        <a:t>/W(1μm)</a:t>
                      </a:r>
                      <a:endParaRPr kumimoji="1" lang="ja-JP" altLang="en-US" sz="1400" dirty="0"/>
                    </a:p>
                  </a:txBody>
                  <a:tcPr anchor="ctr"/>
                </a:tc>
                <a:tc>
                  <a:txBody>
                    <a:bodyPr/>
                    <a:lstStyle/>
                    <a:p>
                      <a:pPr algn="ctr"/>
                      <a:r>
                        <a:rPr kumimoji="1" lang="en-US" altLang="ja-JP" sz="1400" kern="1200" dirty="0" smtClean="0">
                          <a:solidFill>
                            <a:schemeClr val="dk1"/>
                          </a:solidFill>
                          <a:effectLst/>
                          <a:latin typeface="+mn-lt"/>
                          <a:ea typeface="+mn-ea"/>
                          <a:cs typeface="+mn-cs"/>
                        </a:rPr>
                        <a:t>1.9%</a:t>
                      </a:r>
                      <a:endParaRPr kumimoji="1" lang="en-US" altLang="ja-JP" sz="1400" dirty="0" smtClean="0">
                        <a:latin typeface="+mn-lt"/>
                      </a:endParaRPr>
                    </a:p>
                  </a:txBody>
                  <a:tcPr anchor="ctr"/>
                </a:tc>
                <a:tc>
                  <a:txBody>
                    <a:bodyPr/>
                    <a:lstStyle/>
                    <a:p>
                      <a:pPr algn="ctr"/>
                      <a:r>
                        <a:rPr kumimoji="1" lang="en-US" altLang="ja-JP" sz="1400" kern="1200" dirty="0" smtClean="0">
                          <a:solidFill>
                            <a:schemeClr val="dk1"/>
                          </a:solidFill>
                          <a:effectLst/>
                          <a:latin typeface="+mn-lt"/>
                          <a:ea typeface="+mn-ea"/>
                          <a:cs typeface="+mn-cs"/>
                        </a:rPr>
                        <a:t>1.4%</a:t>
                      </a:r>
                      <a:endParaRPr kumimoji="1" lang="ja-JP" altLang="en-US" sz="1400" dirty="0">
                        <a:latin typeface="+mn-lt"/>
                      </a:endParaRPr>
                    </a:p>
                  </a:txBody>
                  <a:tcPr anchor="ctr"/>
                </a:tc>
              </a:tr>
              <a:tr h="35139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err="1" smtClean="0"/>
                        <a:t>Wf</a:t>
                      </a:r>
                      <a:r>
                        <a:rPr kumimoji="1" lang="en-US" altLang="ja-JP" sz="1400" dirty="0" smtClean="0"/>
                        <a:t>/W(2μm)</a:t>
                      </a:r>
                      <a:endParaRPr kumimoji="1" lang="ja-JP" altLang="en-US" sz="1400" dirty="0" smtClean="0"/>
                    </a:p>
                  </a:txBody>
                  <a:tcPr anchor="ctr"/>
                </a:tc>
                <a:tc>
                  <a:txBody>
                    <a:bodyPr/>
                    <a:lstStyle/>
                    <a:p>
                      <a:pPr algn="ctr"/>
                      <a:r>
                        <a:rPr kumimoji="1" lang="en-US" altLang="ja-JP" sz="1400" kern="1200" dirty="0" smtClean="0">
                          <a:solidFill>
                            <a:schemeClr val="dk1"/>
                          </a:solidFill>
                          <a:effectLst/>
                          <a:latin typeface="+mn-lt"/>
                          <a:ea typeface="+mn-ea"/>
                          <a:cs typeface="+mn-cs"/>
                        </a:rPr>
                        <a:t>2.1%</a:t>
                      </a:r>
                      <a:endParaRPr kumimoji="1" lang="ja-JP" altLang="en-US" sz="1400" dirty="0">
                        <a:latin typeface="+mn-lt"/>
                      </a:endParaRPr>
                    </a:p>
                  </a:txBody>
                  <a:tcPr anchor="ctr"/>
                </a:tc>
                <a:tc>
                  <a:txBody>
                    <a:bodyPr/>
                    <a:lstStyle/>
                    <a:p>
                      <a:pPr algn="ctr"/>
                      <a:r>
                        <a:rPr kumimoji="1" lang="en-US" altLang="ja-JP" sz="1400" kern="1200" dirty="0" smtClean="0">
                          <a:solidFill>
                            <a:schemeClr val="dk1"/>
                          </a:solidFill>
                          <a:effectLst/>
                          <a:latin typeface="+mn-lt"/>
                          <a:ea typeface="+mn-ea"/>
                          <a:cs typeface="+mn-cs"/>
                        </a:rPr>
                        <a:t>1.3%</a:t>
                      </a:r>
                      <a:endParaRPr kumimoji="1" lang="ja-JP" altLang="en-US" sz="1400" dirty="0">
                        <a:latin typeface="+mn-lt"/>
                      </a:endParaRPr>
                    </a:p>
                  </a:txBody>
                  <a:tcPr anchor="ctr"/>
                </a:tc>
              </a:tr>
            </a:tbl>
          </a:graphicData>
        </a:graphic>
      </p:graphicFrame>
      <p:sp>
        <p:nvSpPr>
          <p:cNvPr id="10" name="テキスト ボックス 9"/>
          <p:cNvSpPr txBox="1"/>
          <p:nvPr/>
        </p:nvSpPr>
        <p:spPr>
          <a:xfrm>
            <a:off x="5187801" y="2987312"/>
            <a:ext cx="2974507" cy="1200329"/>
          </a:xfrm>
          <a:prstGeom prst="rect">
            <a:avLst/>
          </a:prstGeom>
          <a:solidFill>
            <a:schemeClr val="accent4">
              <a:lumMod val="60000"/>
              <a:lumOff val="40000"/>
              <a:alpha val="50000"/>
            </a:schemeClr>
          </a:solidFill>
        </p:spPr>
        <p:txBody>
          <a:bodyPr wrap="square" rtlCol="0">
            <a:spAutoFit/>
          </a:bodyPr>
          <a:lstStyle/>
          <a:p>
            <a:r>
              <a:rPr kumimoji="1" lang="ja-JP" altLang="en-US" sz="2400" dirty="0" smtClean="0"/>
              <a:t>・測定精度</a:t>
            </a:r>
            <a:endParaRPr kumimoji="1" lang="en-US" altLang="ja-JP" sz="2400" dirty="0" smtClean="0"/>
          </a:p>
          <a:p>
            <a:r>
              <a:rPr kumimoji="1" lang="en-US" altLang="ja-JP" sz="2400" dirty="0" smtClean="0"/>
              <a:t>L</a:t>
            </a:r>
            <a:r>
              <a:rPr kumimoji="1" lang="ja-JP" altLang="en-US" sz="2400" dirty="0" smtClean="0"/>
              <a:t>波速度：</a:t>
            </a:r>
            <a:r>
              <a:rPr kumimoji="1" lang="en-US" altLang="ja-JP" sz="2400" u="sng" dirty="0" smtClean="0"/>
              <a:t>0.1%</a:t>
            </a:r>
            <a:r>
              <a:rPr kumimoji="1" lang="ja-JP" altLang="en-US" sz="2400" dirty="0" smtClean="0"/>
              <a:t>程度</a:t>
            </a:r>
            <a:endParaRPr kumimoji="1" lang="en-US" altLang="ja-JP" sz="2400" dirty="0" smtClean="0"/>
          </a:p>
          <a:p>
            <a:r>
              <a:rPr kumimoji="1" lang="en-US" altLang="ja-JP" sz="2400" dirty="0" smtClean="0"/>
              <a:t>S</a:t>
            </a:r>
            <a:r>
              <a:rPr kumimoji="1" lang="ja-JP" altLang="en-US" sz="2400" dirty="0" smtClean="0"/>
              <a:t>波速度：</a:t>
            </a:r>
            <a:r>
              <a:rPr kumimoji="1" lang="en-US" altLang="ja-JP" sz="2400" u="sng" dirty="0" smtClean="0"/>
              <a:t>0.4%</a:t>
            </a:r>
            <a:r>
              <a:rPr kumimoji="1" lang="ja-JP" altLang="en-US" sz="2400" dirty="0" smtClean="0"/>
              <a:t>程度</a:t>
            </a:r>
            <a:endParaRPr kumimoji="1" lang="ja-JP" altLang="en-US" sz="2400" dirty="0"/>
          </a:p>
        </p:txBody>
      </p:sp>
      <p:sp>
        <p:nvSpPr>
          <p:cNvPr id="8" name="テキスト ボックス 7"/>
          <p:cNvSpPr txBox="1"/>
          <p:nvPr/>
        </p:nvSpPr>
        <p:spPr>
          <a:xfrm>
            <a:off x="5076284" y="4383107"/>
            <a:ext cx="3995742" cy="1631216"/>
          </a:xfrm>
          <a:prstGeom prst="rect">
            <a:avLst/>
          </a:prstGeom>
          <a:solidFill>
            <a:schemeClr val="bg2">
              <a:lumMod val="90000"/>
              <a:alpha val="49000"/>
            </a:schemeClr>
          </a:solidFill>
        </p:spPr>
        <p:txBody>
          <a:bodyPr wrap="square" rtlCol="0">
            <a:spAutoFit/>
          </a:bodyPr>
          <a:lstStyle/>
          <a:p>
            <a:r>
              <a:rPr kumimoji="1" lang="ja-JP" altLang="en-US" sz="2400" dirty="0" smtClean="0"/>
              <a:t>・</a:t>
            </a:r>
            <a:r>
              <a:rPr kumimoji="1" lang="en-US" altLang="ja-JP" sz="2400" dirty="0" smtClean="0"/>
              <a:t>SPS</a:t>
            </a:r>
            <a:r>
              <a:rPr kumimoji="1" lang="ja-JP" altLang="en-US" sz="2400" dirty="0" smtClean="0"/>
              <a:t>法による作成精度</a:t>
            </a:r>
            <a:endParaRPr kumimoji="1" lang="en-US" altLang="ja-JP" sz="2400" dirty="0" smtClean="0"/>
          </a:p>
          <a:p>
            <a:r>
              <a:rPr kumimoji="1" lang="en-US" altLang="ja-JP" dirty="0"/>
              <a:t> </a:t>
            </a:r>
            <a:r>
              <a:rPr kumimoji="1" lang="en-US" altLang="ja-JP" dirty="0" smtClean="0"/>
              <a:t>  (</a:t>
            </a:r>
            <a:r>
              <a:rPr kumimoji="1" lang="ja-JP" altLang="en-US" dirty="0" smtClean="0"/>
              <a:t>密度分布など</a:t>
            </a:r>
            <a:r>
              <a:rPr kumimoji="1" lang="en-US" altLang="ja-JP" dirty="0" smtClean="0"/>
              <a:t>)</a:t>
            </a:r>
          </a:p>
          <a:p>
            <a:endParaRPr kumimoji="1" lang="en-US" altLang="ja-JP" dirty="0" smtClean="0"/>
          </a:p>
          <a:p>
            <a:r>
              <a:rPr kumimoji="1" lang="ja-JP" altLang="en-US" sz="2400" dirty="0" smtClean="0"/>
              <a:t>・試料形状</a:t>
            </a:r>
            <a:r>
              <a:rPr kumimoji="1" lang="en-US" altLang="ja-JP" sz="2400" dirty="0" smtClean="0"/>
              <a:t>→</a:t>
            </a:r>
            <a:r>
              <a:rPr kumimoji="1" lang="ja-JP" altLang="en-US" sz="2400" dirty="0" smtClean="0"/>
              <a:t>側面での反射</a:t>
            </a:r>
            <a:endParaRPr kumimoji="1" lang="en-US" altLang="ja-JP" sz="2400" dirty="0" smtClean="0"/>
          </a:p>
          <a:p>
            <a:r>
              <a:rPr kumimoji="1" lang="ja-JP" altLang="en-US" sz="1600" dirty="0" smtClean="0"/>
              <a:t>（</a:t>
            </a:r>
            <a:r>
              <a:rPr kumimoji="1" lang="en-US" altLang="ja-JP" sz="1600" dirty="0" smtClean="0"/>
              <a:t>W</a:t>
            </a:r>
            <a:r>
              <a:rPr kumimoji="1" lang="ja-JP" altLang="en-US" sz="1600" dirty="0" smtClean="0"/>
              <a:t>標準試料：円板状</a:t>
            </a:r>
            <a:r>
              <a:rPr kumimoji="1" lang="en-US" altLang="ja-JP" sz="1600" dirty="0" smtClean="0"/>
              <a:t> SPS</a:t>
            </a:r>
            <a:r>
              <a:rPr kumimoji="1" lang="ja-JP" altLang="en-US" sz="1600" dirty="0" smtClean="0"/>
              <a:t>試料：半円板状）</a:t>
            </a:r>
          </a:p>
        </p:txBody>
      </p:sp>
      <p:sp>
        <p:nvSpPr>
          <p:cNvPr id="9" name="テキスト ボックス 8"/>
          <p:cNvSpPr txBox="1"/>
          <p:nvPr/>
        </p:nvSpPr>
        <p:spPr>
          <a:xfrm>
            <a:off x="3092022" y="6427501"/>
            <a:ext cx="3583032" cy="338554"/>
          </a:xfrm>
          <a:prstGeom prst="rect">
            <a:avLst/>
          </a:prstGeom>
          <a:noFill/>
        </p:spPr>
        <p:txBody>
          <a:bodyPr wrap="none" rtlCol="0">
            <a:spAutoFit/>
          </a:bodyPr>
          <a:lstStyle/>
          <a:p>
            <a:r>
              <a:rPr kumimoji="1" lang="ja-JP" altLang="en-US" sz="1600" dirty="0" smtClean="0"/>
              <a:t>クロススペクトル解析による評価が必要</a:t>
            </a:r>
            <a:endParaRPr kumimoji="1" lang="ja-JP" altLang="en-US" sz="1600" dirty="0"/>
          </a:p>
        </p:txBody>
      </p:sp>
      <p:sp>
        <p:nvSpPr>
          <p:cNvPr id="20" name="フレーム 19"/>
          <p:cNvSpPr/>
          <p:nvPr/>
        </p:nvSpPr>
        <p:spPr>
          <a:xfrm>
            <a:off x="1263516" y="3518305"/>
            <a:ext cx="3569176" cy="403682"/>
          </a:xfrm>
          <a:prstGeom prst="fram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solidFill>
                <a:schemeClr val="tx1"/>
              </a:solidFill>
            </a:endParaRPr>
          </a:p>
        </p:txBody>
      </p:sp>
      <p:cxnSp>
        <p:nvCxnSpPr>
          <p:cNvPr id="22" name="直線矢印コネクタ 21"/>
          <p:cNvCxnSpPr>
            <a:stCxn id="20" idx="3"/>
            <a:endCxn id="10" idx="1"/>
          </p:cNvCxnSpPr>
          <p:nvPr/>
        </p:nvCxnSpPr>
        <p:spPr>
          <a:xfrm flipV="1">
            <a:off x="4832692" y="3587477"/>
            <a:ext cx="355109" cy="132669"/>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28" name="フレーム 27"/>
          <p:cNvSpPr/>
          <p:nvPr/>
        </p:nvSpPr>
        <p:spPr>
          <a:xfrm>
            <a:off x="1249416" y="3956913"/>
            <a:ext cx="3553602" cy="627874"/>
          </a:xfrm>
          <a:prstGeom prst="frame">
            <a:avLst>
              <a:gd name="adj1" fmla="val 2408"/>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solidFill>
                <a:schemeClr val="tx1"/>
              </a:solidFill>
            </a:endParaRPr>
          </a:p>
        </p:txBody>
      </p:sp>
      <p:cxnSp>
        <p:nvCxnSpPr>
          <p:cNvPr id="29" name="直線矢印コネクタ 28"/>
          <p:cNvCxnSpPr>
            <a:stCxn id="28" idx="3"/>
            <a:endCxn id="8" idx="1"/>
          </p:cNvCxnSpPr>
          <p:nvPr/>
        </p:nvCxnSpPr>
        <p:spPr>
          <a:xfrm>
            <a:off x="4803018" y="4270850"/>
            <a:ext cx="273266" cy="92786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 name="スライド番号プレースホルダー 2"/>
          <p:cNvSpPr>
            <a:spLocks noGrp="1"/>
          </p:cNvSpPr>
          <p:nvPr>
            <p:ph type="sldNum" sz="quarter" idx="12"/>
          </p:nvPr>
        </p:nvSpPr>
        <p:spPr/>
        <p:txBody>
          <a:bodyPr/>
          <a:lstStyle/>
          <a:p>
            <a:fld id="{7F5CE407-6216-4202-80E4-A30DC2F709B2}" type="slidenum">
              <a:rPr lang="en-US" smtClean="0"/>
              <a:t>10</a:t>
            </a:fld>
            <a:endParaRPr lang="en-US" dirty="0"/>
          </a:p>
        </p:txBody>
      </p:sp>
      <p:sp>
        <p:nvSpPr>
          <p:cNvPr id="2" name="タイトル 1"/>
          <p:cNvSpPr>
            <a:spLocks noGrp="1"/>
          </p:cNvSpPr>
          <p:nvPr>
            <p:ph type="title"/>
          </p:nvPr>
        </p:nvSpPr>
        <p:spPr>
          <a:xfrm>
            <a:off x="339851" y="-153112"/>
            <a:ext cx="8258127" cy="985175"/>
          </a:xfrm>
        </p:spPr>
        <p:txBody>
          <a:bodyPr/>
          <a:lstStyle/>
          <a:p>
            <a:r>
              <a:rPr lang="ja-JP" altLang="en-US" sz="4800" dirty="0"/>
              <a:t>測定スポットによるばらつき</a:t>
            </a:r>
            <a:endParaRPr kumimoji="1" lang="ja-JP" altLang="en-US" dirty="0"/>
          </a:p>
        </p:txBody>
      </p:sp>
      <p:sp>
        <p:nvSpPr>
          <p:cNvPr id="30" name="テキスト ボックス 29"/>
          <p:cNvSpPr txBox="1"/>
          <p:nvPr/>
        </p:nvSpPr>
        <p:spPr>
          <a:xfrm>
            <a:off x="1005824" y="5990701"/>
            <a:ext cx="3621907" cy="461665"/>
          </a:xfrm>
          <a:prstGeom prst="rect">
            <a:avLst/>
          </a:prstGeom>
          <a:solidFill>
            <a:schemeClr val="accent6">
              <a:lumMod val="20000"/>
              <a:lumOff val="80000"/>
              <a:alpha val="50000"/>
            </a:schemeClr>
          </a:solidFill>
        </p:spPr>
        <p:txBody>
          <a:bodyPr wrap="square" rtlCol="0">
            <a:spAutoFit/>
          </a:bodyPr>
          <a:lstStyle/>
          <a:p>
            <a:r>
              <a:rPr kumimoji="1" lang="ja-JP" altLang="en-US" sz="2400" dirty="0" smtClean="0"/>
              <a:t>・</a:t>
            </a:r>
            <a:r>
              <a:rPr kumimoji="1" lang="en-US" altLang="ja-JP" sz="2400" dirty="0" smtClean="0"/>
              <a:t>fiber</a:t>
            </a:r>
            <a:r>
              <a:rPr kumimoji="1" lang="ja-JP" altLang="en-US" sz="2400" dirty="0" smtClean="0"/>
              <a:t>による</a:t>
            </a:r>
            <a:r>
              <a:rPr kumimoji="1" lang="ja-JP" altLang="en-US" sz="2400" u="sng" dirty="0" smtClean="0"/>
              <a:t>分散</a:t>
            </a:r>
            <a:r>
              <a:rPr kumimoji="1" lang="ja-JP" altLang="en-US" sz="2400" dirty="0" smtClean="0"/>
              <a:t>、</a:t>
            </a:r>
            <a:r>
              <a:rPr kumimoji="1" lang="ja-JP" altLang="en-US" sz="2400" u="sng" dirty="0" smtClean="0"/>
              <a:t>異方性</a:t>
            </a:r>
            <a:endParaRPr kumimoji="1" lang="ja-JP" altLang="en-US" sz="2400" u="sng" dirty="0"/>
          </a:p>
        </p:txBody>
      </p:sp>
      <p:sp>
        <p:nvSpPr>
          <p:cNvPr id="45" name="フレーム 44"/>
          <p:cNvSpPr/>
          <p:nvPr/>
        </p:nvSpPr>
        <p:spPr>
          <a:xfrm>
            <a:off x="1249416" y="4617411"/>
            <a:ext cx="3569176" cy="677866"/>
          </a:xfrm>
          <a:prstGeom prst="frame">
            <a:avLst>
              <a:gd name="adj1" fmla="val 2408"/>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solidFill>
                <a:schemeClr val="tx1"/>
              </a:solidFill>
            </a:endParaRPr>
          </a:p>
        </p:txBody>
      </p:sp>
      <p:cxnSp>
        <p:nvCxnSpPr>
          <p:cNvPr id="47" name="直線矢印コネクタ 46"/>
          <p:cNvCxnSpPr>
            <a:endCxn id="30" idx="0"/>
          </p:cNvCxnSpPr>
          <p:nvPr/>
        </p:nvCxnSpPr>
        <p:spPr>
          <a:xfrm flipH="1">
            <a:off x="2816778" y="5314338"/>
            <a:ext cx="236978" cy="676363"/>
          </a:xfrm>
          <a:prstGeom prst="straightConnector1">
            <a:avLst/>
          </a:prstGeom>
          <a:ln>
            <a:tailEnd type="arrow"/>
          </a:ln>
        </p:spPr>
        <p:style>
          <a:lnRef idx="2">
            <a:schemeClr val="accent6"/>
          </a:lnRef>
          <a:fillRef idx="1">
            <a:schemeClr val="lt1"/>
          </a:fillRef>
          <a:effectRef idx="0">
            <a:schemeClr val="accent6"/>
          </a:effectRef>
          <a:fontRef idx="minor">
            <a:schemeClr val="dk1"/>
          </a:fontRef>
        </p:style>
      </p:cxnSp>
      <p:cxnSp>
        <p:nvCxnSpPr>
          <p:cNvPr id="11" name="直線矢印コネクタ 10"/>
          <p:cNvCxnSpPr/>
          <p:nvPr/>
        </p:nvCxnSpPr>
        <p:spPr>
          <a:xfrm>
            <a:off x="2736931" y="6596778"/>
            <a:ext cx="396671"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17" name="図 16" descr="名称未設定.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654" y="832063"/>
            <a:ext cx="3535680" cy="1865376"/>
          </a:xfrm>
          <a:prstGeom prst="rect">
            <a:avLst/>
          </a:prstGeom>
        </p:spPr>
      </p:pic>
      <p:pic>
        <p:nvPicPr>
          <p:cNvPr id="5" name="図 4" descr="Drawing1.bmp"/>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58018" y="832063"/>
            <a:ext cx="1966480" cy="1865376"/>
          </a:xfrm>
          <a:prstGeom prst="rect">
            <a:avLst/>
          </a:prstGeom>
        </p:spPr>
      </p:pic>
      <p:sp>
        <p:nvSpPr>
          <p:cNvPr id="4" name="テキスト ボックス 3"/>
          <p:cNvSpPr txBox="1"/>
          <p:nvPr/>
        </p:nvSpPr>
        <p:spPr>
          <a:xfrm>
            <a:off x="1005824" y="2572707"/>
            <a:ext cx="2581156" cy="369332"/>
          </a:xfrm>
          <a:prstGeom prst="rect">
            <a:avLst/>
          </a:prstGeom>
          <a:noFill/>
        </p:spPr>
        <p:txBody>
          <a:bodyPr wrap="none" rtlCol="0">
            <a:spAutoFit/>
          </a:bodyPr>
          <a:lstStyle/>
          <a:p>
            <a:r>
              <a:rPr kumimoji="1" lang="en-US" altLang="ja-JP" dirty="0" smtClean="0"/>
              <a:t>SPS</a:t>
            </a:r>
            <a:r>
              <a:rPr kumimoji="1" lang="ja-JP" altLang="en-US" dirty="0" smtClean="0"/>
              <a:t>により作成した試料</a:t>
            </a:r>
            <a:endParaRPr kumimoji="1" lang="ja-JP" altLang="en-US" dirty="0"/>
          </a:p>
        </p:txBody>
      </p:sp>
      <p:sp>
        <p:nvSpPr>
          <p:cNvPr id="6" name="テキスト ボックス 5"/>
          <p:cNvSpPr txBox="1"/>
          <p:nvPr/>
        </p:nvSpPr>
        <p:spPr>
          <a:xfrm>
            <a:off x="5881652" y="2596057"/>
            <a:ext cx="1524776" cy="369332"/>
          </a:xfrm>
          <a:prstGeom prst="rect">
            <a:avLst/>
          </a:prstGeom>
          <a:noFill/>
        </p:spPr>
        <p:txBody>
          <a:bodyPr wrap="none" rtlCol="0">
            <a:spAutoFit/>
          </a:bodyPr>
          <a:lstStyle/>
          <a:p>
            <a:r>
              <a:rPr kumimoji="1" lang="en-US" altLang="ja-JP" dirty="0" smtClean="0"/>
              <a:t>W</a:t>
            </a:r>
            <a:r>
              <a:rPr kumimoji="1" lang="ja-JP" altLang="en-US" dirty="0" smtClean="0"/>
              <a:t>　標準試料</a:t>
            </a:r>
            <a:endParaRPr kumimoji="1" lang="ja-JP" altLang="en-US" dirty="0"/>
          </a:p>
        </p:txBody>
      </p:sp>
    </p:spTree>
    <p:extLst>
      <p:ext uri="{BB962C8B-B14F-4D97-AF65-F5344CB8AC3E}">
        <p14:creationId xmlns:p14="http://schemas.microsoft.com/office/powerpoint/2010/main" val="3436805124"/>
      </p:ext>
    </p:extLst>
  </p:cSld>
  <p:clrMapOvr>
    <a:masterClrMapping/>
  </p:clrMapOvr>
  <mc:AlternateContent xmlns:mc="http://schemas.openxmlformats.org/markup-compatibility/2006" xmlns:p14="http://schemas.microsoft.com/office/powerpoint/2010/main">
    <mc:Choice Requires="p14">
      <p:transition spd="slow" p14:dur="2000" advTm="72293"/>
    </mc:Choice>
    <mc:Fallback xmlns="">
      <p:transition xmlns:p14="http://schemas.microsoft.com/office/powerpoint/2010/main" spd="slow" advTm="72293"/>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p:cNvSpPr/>
          <p:nvPr/>
        </p:nvSpPr>
        <p:spPr>
          <a:xfrm>
            <a:off x="4938730" y="1403104"/>
            <a:ext cx="4049279" cy="2376919"/>
          </a:xfrm>
          <a:prstGeom prst="rect">
            <a:avLst/>
          </a:prstGeom>
          <a:solidFill>
            <a:schemeClr val="bg2">
              <a:lumMod val="9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6" name="角丸四角形 15"/>
          <p:cNvSpPr/>
          <p:nvPr/>
        </p:nvSpPr>
        <p:spPr>
          <a:xfrm>
            <a:off x="5139635" y="4319493"/>
            <a:ext cx="3690594" cy="917571"/>
          </a:xfrm>
          <a:prstGeom prst="roundRect">
            <a:avLst/>
          </a:prstGeom>
          <a:solidFill>
            <a:schemeClr val="tx2">
              <a:lumMod val="25000"/>
              <a:lumOff val="75000"/>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smtClean="0"/>
              <a:t>実験結果</a:t>
            </a:r>
            <a:r>
              <a:rPr lang="en-US" altLang="ja-JP" dirty="0" smtClean="0"/>
              <a:t>②</a:t>
            </a:r>
            <a:endParaRPr kumimoji="1" lang="ja-JP" altLang="en-US" dirty="0"/>
          </a:p>
        </p:txBody>
      </p:sp>
      <p:sp>
        <p:nvSpPr>
          <p:cNvPr id="3" name="テキスト ボックス 2"/>
          <p:cNvSpPr txBox="1"/>
          <p:nvPr/>
        </p:nvSpPr>
        <p:spPr>
          <a:xfrm>
            <a:off x="4934669" y="1431329"/>
            <a:ext cx="4053340" cy="646331"/>
          </a:xfrm>
          <a:prstGeom prst="rect">
            <a:avLst/>
          </a:prstGeom>
          <a:noFill/>
        </p:spPr>
        <p:txBody>
          <a:bodyPr wrap="square" rtlCol="0">
            <a:spAutoFit/>
          </a:bodyPr>
          <a:lstStyle/>
          <a:p>
            <a:r>
              <a:rPr kumimoji="1" lang="ja-JP" altLang="en-US" dirty="0" smtClean="0"/>
              <a:t>・弾性率の温度依存傾向は</a:t>
            </a:r>
            <a:r>
              <a:rPr kumimoji="1" lang="ja-JP" altLang="en-US" dirty="0"/>
              <a:t>多結晶</a:t>
            </a:r>
            <a:r>
              <a:rPr kumimoji="1" lang="en-US" altLang="ja-JP" dirty="0"/>
              <a:t>W</a:t>
            </a:r>
            <a:r>
              <a:rPr kumimoji="1" lang="ja-JP" altLang="en-US" dirty="0" smtClean="0"/>
              <a:t>の理論値と似ている</a:t>
            </a:r>
            <a:endParaRPr kumimoji="1" lang="en-US" altLang="ja-JP" dirty="0" smtClean="0"/>
          </a:p>
        </p:txBody>
      </p:sp>
      <p:sp>
        <p:nvSpPr>
          <p:cNvPr id="7" name="テキスト ボックス 6"/>
          <p:cNvSpPr txBox="1"/>
          <p:nvPr/>
        </p:nvSpPr>
        <p:spPr>
          <a:xfrm>
            <a:off x="2271443" y="5454731"/>
            <a:ext cx="6791222" cy="553998"/>
          </a:xfrm>
          <a:prstGeom prst="rect">
            <a:avLst/>
          </a:prstGeom>
          <a:noFill/>
        </p:spPr>
        <p:txBody>
          <a:bodyPr wrap="square" rtlCol="0">
            <a:spAutoFit/>
          </a:bodyPr>
          <a:lstStyle/>
          <a:p>
            <a:r>
              <a:rPr kumimoji="1" lang="ja-JP" altLang="en-US" sz="1600" dirty="0" smtClean="0"/>
              <a:t>多結晶</a:t>
            </a:r>
            <a:r>
              <a:rPr kumimoji="1" lang="en-US" altLang="ja-JP" sz="1600" dirty="0" smtClean="0"/>
              <a:t>W </a:t>
            </a:r>
            <a:r>
              <a:rPr kumimoji="1" lang="ja-JP" altLang="en-US" sz="1600" dirty="0" smtClean="0"/>
              <a:t>理論値</a:t>
            </a:r>
            <a:endParaRPr kumimoji="1" lang="en-US" altLang="ja-JP" sz="1600" dirty="0" smtClean="0"/>
          </a:p>
          <a:p>
            <a:r>
              <a:rPr kumimoji="1" lang="ja-JP" altLang="en-US" sz="1400" dirty="0" smtClean="0"/>
              <a:t>・・・単結晶</a:t>
            </a:r>
            <a:r>
              <a:rPr kumimoji="1" lang="en-US" altLang="ja-JP" sz="1400" dirty="0" smtClean="0"/>
              <a:t>W</a:t>
            </a:r>
            <a:r>
              <a:rPr kumimoji="1" lang="ja-JP" altLang="en-US" sz="1400" dirty="0" smtClean="0"/>
              <a:t>の弾性波速度の温度依存性から求めた弾性率を用いて計算した値</a:t>
            </a:r>
            <a:r>
              <a:rPr kumimoji="1" lang="en-US" altLang="ja-JP" sz="1400" dirty="0" smtClean="0"/>
              <a:t>[2]</a:t>
            </a:r>
            <a:endParaRPr kumimoji="1" lang="en-US" altLang="ja-JP" sz="1400" dirty="0"/>
          </a:p>
        </p:txBody>
      </p:sp>
      <p:sp>
        <p:nvSpPr>
          <p:cNvPr id="10" name="テキスト ボックス 9"/>
          <p:cNvSpPr txBox="1"/>
          <p:nvPr/>
        </p:nvSpPr>
        <p:spPr>
          <a:xfrm>
            <a:off x="4894333" y="2369641"/>
            <a:ext cx="4093676" cy="646331"/>
          </a:xfrm>
          <a:prstGeom prst="rect">
            <a:avLst/>
          </a:prstGeom>
          <a:noFill/>
        </p:spPr>
        <p:txBody>
          <a:bodyPr wrap="square" rtlCol="0">
            <a:spAutoFit/>
          </a:bodyPr>
          <a:lstStyle/>
          <a:p>
            <a:r>
              <a:rPr kumimoji="1" lang="ja-JP" altLang="en-US" dirty="0" smtClean="0"/>
              <a:t>・</a:t>
            </a:r>
            <a:r>
              <a:rPr kumimoji="1" lang="en-US" altLang="ja-JP" dirty="0" smtClean="0"/>
              <a:t>SPS</a:t>
            </a:r>
            <a:r>
              <a:rPr kumimoji="1" lang="ja-JP" altLang="en-US" dirty="0" smtClean="0"/>
              <a:t>により作成した試料は多結晶</a:t>
            </a:r>
            <a:r>
              <a:rPr kumimoji="1" lang="en-US" altLang="ja-JP" dirty="0" smtClean="0"/>
              <a:t>W</a:t>
            </a:r>
            <a:r>
              <a:rPr kumimoji="1" lang="ja-JP" altLang="en-US" dirty="0" smtClean="0"/>
              <a:t>の計算値に比べて弾性率が小さい</a:t>
            </a:r>
            <a:endParaRPr kumimoji="1" lang="en-US" altLang="ja-JP" dirty="0"/>
          </a:p>
        </p:txBody>
      </p:sp>
      <p:sp>
        <p:nvSpPr>
          <p:cNvPr id="11" name="テキスト ボックス 10"/>
          <p:cNvSpPr txBox="1"/>
          <p:nvPr/>
        </p:nvSpPr>
        <p:spPr>
          <a:xfrm>
            <a:off x="4899991" y="3092915"/>
            <a:ext cx="4088018" cy="646331"/>
          </a:xfrm>
          <a:prstGeom prst="rect">
            <a:avLst/>
          </a:prstGeom>
          <a:noFill/>
        </p:spPr>
        <p:txBody>
          <a:bodyPr wrap="square" rtlCol="0">
            <a:spAutoFit/>
          </a:bodyPr>
          <a:lstStyle/>
          <a:p>
            <a:r>
              <a:rPr kumimoji="1" lang="ja-JP" altLang="en-US" dirty="0" smtClean="0"/>
              <a:t>・</a:t>
            </a:r>
            <a:r>
              <a:rPr kumimoji="1" lang="en-US" altLang="ja-JP" dirty="0" smtClean="0"/>
              <a:t>W</a:t>
            </a:r>
            <a:r>
              <a:rPr kumimoji="1" lang="ja-JP" altLang="en-US" dirty="0" smtClean="0"/>
              <a:t>と</a:t>
            </a:r>
            <a:r>
              <a:rPr kumimoji="1" lang="en-US" altLang="ja-JP" dirty="0" err="1" smtClean="0"/>
              <a:t>Wf</a:t>
            </a:r>
            <a:r>
              <a:rPr kumimoji="1" lang="en-US" altLang="ja-JP" dirty="0" smtClean="0"/>
              <a:t>/W</a:t>
            </a:r>
            <a:r>
              <a:rPr kumimoji="1" lang="ja-JP" altLang="en-US" dirty="0" smtClean="0"/>
              <a:t>で温度依存性の違いは</a:t>
            </a:r>
            <a:endParaRPr kumimoji="1" lang="en-US" altLang="ja-JP" dirty="0"/>
          </a:p>
          <a:p>
            <a:r>
              <a:rPr kumimoji="1" lang="ja-JP" altLang="en-US" dirty="0" smtClean="0"/>
              <a:t>ほとんどみられなかった</a:t>
            </a:r>
            <a:endParaRPr kumimoji="1" lang="en-US" altLang="ja-JP" dirty="0"/>
          </a:p>
        </p:txBody>
      </p:sp>
      <p:sp>
        <p:nvSpPr>
          <p:cNvPr id="12" name="テキスト ボックス 11"/>
          <p:cNvSpPr txBox="1"/>
          <p:nvPr/>
        </p:nvSpPr>
        <p:spPr>
          <a:xfrm>
            <a:off x="231775" y="5146954"/>
            <a:ext cx="4907860" cy="307777"/>
          </a:xfrm>
          <a:prstGeom prst="rect">
            <a:avLst/>
          </a:prstGeom>
          <a:noFill/>
        </p:spPr>
        <p:txBody>
          <a:bodyPr wrap="square" rtlCol="0">
            <a:spAutoFit/>
          </a:bodyPr>
          <a:lstStyle/>
          <a:p>
            <a:r>
              <a:rPr kumimoji="1" lang="en-US" altLang="ja-JP" sz="1400" dirty="0" smtClean="0"/>
              <a:t>SPS</a:t>
            </a:r>
            <a:r>
              <a:rPr kumimoji="1" lang="ja-JP" altLang="en-US" sz="1400" dirty="0" smtClean="0"/>
              <a:t>法により作成した</a:t>
            </a:r>
            <a:r>
              <a:rPr kumimoji="1" lang="en-US" altLang="ja-JP" sz="1400" dirty="0" smtClean="0"/>
              <a:t>W</a:t>
            </a:r>
            <a:r>
              <a:rPr kumimoji="1" lang="ja-JP" altLang="en-US" sz="1400" dirty="0" smtClean="0"/>
              <a:t>と</a:t>
            </a:r>
            <a:r>
              <a:rPr kumimoji="1" lang="en-US" altLang="ja-JP" sz="1400" dirty="0" err="1" smtClean="0"/>
              <a:t>Wf</a:t>
            </a:r>
            <a:r>
              <a:rPr kumimoji="1" lang="en-US" altLang="ja-JP" sz="1400" dirty="0" smtClean="0"/>
              <a:t>/W</a:t>
            </a:r>
            <a:r>
              <a:rPr kumimoji="1" lang="ja-JP" altLang="en-US" sz="1400" dirty="0" smtClean="0"/>
              <a:t>試料のヤング率の温度依存性</a:t>
            </a:r>
            <a:endParaRPr kumimoji="1" lang="en-US" altLang="ja-JP" sz="1400" dirty="0"/>
          </a:p>
        </p:txBody>
      </p:sp>
      <p:cxnSp>
        <p:nvCxnSpPr>
          <p:cNvPr id="13" name="直線矢印コネクタ 12"/>
          <p:cNvCxnSpPr/>
          <p:nvPr/>
        </p:nvCxnSpPr>
        <p:spPr>
          <a:xfrm>
            <a:off x="5690344" y="2163318"/>
            <a:ext cx="27589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 name="テキスト ボックス 3"/>
          <p:cNvSpPr txBox="1"/>
          <p:nvPr/>
        </p:nvSpPr>
        <p:spPr>
          <a:xfrm>
            <a:off x="5966243" y="2009430"/>
            <a:ext cx="1261884" cy="307777"/>
          </a:xfrm>
          <a:prstGeom prst="rect">
            <a:avLst/>
          </a:prstGeom>
          <a:noFill/>
        </p:spPr>
        <p:txBody>
          <a:bodyPr wrap="none" rtlCol="0">
            <a:spAutoFit/>
          </a:bodyPr>
          <a:lstStyle/>
          <a:p>
            <a:r>
              <a:rPr kumimoji="1" lang="ja-JP" altLang="en-US" sz="1400" dirty="0" smtClean="0"/>
              <a:t>高精度の測定</a:t>
            </a:r>
            <a:endParaRPr kumimoji="1" lang="ja-JP" altLang="en-US" sz="1400" dirty="0"/>
          </a:p>
        </p:txBody>
      </p:sp>
      <p:sp>
        <p:nvSpPr>
          <p:cNvPr id="8" name="テキスト ボックス 7"/>
          <p:cNvSpPr txBox="1"/>
          <p:nvPr/>
        </p:nvSpPr>
        <p:spPr>
          <a:xfrm>
            <a:off x="5308225" y="4371598"/>
            <a:ext cx="3431796" cy="830997"/>
          </a:xfrm>
          <a:prstGeom prst="rect">
            <a:avLst/>
          </a:prstGeom>
          <a:noFill/>
        </p:spPr>
        <p:txBody>
          <a:bodyPr wrap="square" rtlCol="0">
            <a:spAutoFit/>
          </a:bodyPr>
          <a:lstStyle/>
          <a:p>
            <a:r>
              <a:rPr kumimoji="1" lang="ja-JP" altLang="en-US" sz="2400" dirty="0"/>
              <a:t>温度に</a:t>
            </a:r>
            <a:r>
              <a:rPr kumimoji="1" lang="ja-JP" altLang="en-US" sz="2400" dirty="0" smtClean="0"/>
              <a:t>より</a:t>
            </a:r>
            <a:r>
              <a:rPr kumimoji="1" lang="en-US" altLang="ja-JP" sz="2400" dirty="0" smtClean="0"/>
              <a:t>fiber</a:t>
            </a:r>
            <a:r>
              <a:rPr kumimoji="1" lang="ja-JP" altLang="en-US" sz="2400" dirty="0" smtClean="0"/>
              <a:t>が与える弾性率の影響は小さい</a:t>
            </a:r>
            <a:endParaRPr kumimoji="1" lang="ja-JP" altLang="en-US" sz="2400" dirty="0"/>
          </a:p>
        </p:txBody>
      </p:sp>
      <p:sp>
        <p:nvSpPr>
          <p:cNvPr id="15" name="下矢印 14"/>
          <p:cNvSpPr/>
          <p:nvPr/>
        </p:nvSpPr>
        <p:spPr>
          <a:xfrm>
            <a:off x="6685889" y="3897744"/>
            <a:ext cx="484632" cy="33207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2672873" y="6227651"/>
            <a:ext cx="6817968" cy="276999"/>
          </a:xfrm>
          <a:prstGeom prst="rect">
            <a:avLst/>
          </a:prstGeom>
          <a:noFill/>
        </p:spPr>
        <p:txBody>
          <a:bodyPr wrap="square" rtlCol="0">
            <a:spAutoFit/>
          </a:bodyPr>
          <a:lstStyle/>
          <a:p>
            <a:r>
              <a:rPr kumimoji="1" lang="en-US" altLang="ja-JP" sz="1200" dirty="0" smtClean="0"/>
              <a:t>[2]Robert </a:t>
            </a:r>
            <a:r>
              <a:rPr kumimoji="1" lang="en-US" altLang="ja-JP" sz="1200" dirty="0" err="1" smtClean="0"/>
              <a:t>Lowrie</a:t>
            </a:r>
            <a:r>
              <a:rPr kumimoji="1" lang="en-US" altLang="ja-JP" sz="1200" dirty="0" smtClean="0"/>
              <a:t> “Single-Crystal Elastic Properties of Tungsten from 24℃ to 1800℃”</a:t>
            </a:r>
            <a:endParaRPr kumimoji="1" lang="ja-JP" altLang="en-US" sz="1200" dirty="0"/>
          </a:p>
        </p:txBody>
      </p:sp>
      <p:graphicFrame>
        <p:nvGraphicFramePr>
          <p:cNvPr id="5" name="オブジェクト 4"/>
          <p:cNvGraphicFramePr>
            <a:graphicFrameLocks noChangeAspect="1"/>
          </p:cNvGraphicFramePr>
          <p:nvPr>
            <p:extLst>
              <p:ext uri="{D42A27DB-BD31-4B8C-83A1-F6EECF244321}">
                <p14:modId xmlns:p14="http://schemas.microsoft.com/office/powerpoint/2010/main" val="1530324863"/>
              </p:ext>
            </p:extLst>
          </p:nvPr>
        </p:nvGraphicFramePr>
        <p:xfrm>
          <a:off x="2925790" y="5988435"/>
          <a:ext cx="3191231" cy="221999"/>
        </p:xfrm>
        <a:graphic>
          <a:graphicData uri="http://schemas.openxmlformats.org/presentationml/2006/ole">
            <mc:AlternateContent xmlns:mc="http://schemas.openxmlformats.org/markup-compatibility/2006">
              <mc:Choice xmlns:v="urn:schemas-microsoft-com:vml" Requires="v">
                <p:oleObj spid="_x0000_s3172" name="数式" r:id="rId4" imgW="2921000" imgH="203200" progId="Equation.3">
                  <p:embed/>
                </p:oleObj>
              </mc:Choice>
              <mc:Fallback>
                <p:oleObj name="数式" r:id="rId4" imgW="2921000" imgH="203200" progId="Equation.3">
                  <p:embed/>
                  <p:pic>
                    <p:nvPicPr>
                      <p:cNvPr id="0" name=""/>
                      <p:cNvPicPr/>
                      <p:nvPr/>
                    </p:nvPicPr>
                    <p:blipFill>
                      <a:blip r:embed="rId5"/>
                      <a:stretch>
                        <a:fillRect/>
                      </a:stretch>
                    </p:blipFill>
                    <p:spPr>
                      <a:xfrm>
                        <a:off x="2925790" y="5988435"/>
                        <a:ext cx="3191231" cy="221999"/>
                      </a:xfrm>
                      <a:prstGeom prst="rect">
                        <a:avLst/>
                      </a:prstGeom>
                    </p:spPr>
                  </p:pic>
                </p:oleObj>
              </mc:Fallback>
            </mc:AlternateContent>
          </a:graphicData>
        </a:graphic>
      </p:graphicFrame>
      <p:pic>
        <p:nvPicPr>
          <p:cNvPr id="14" name="コンテンツ プレースホルダー 13" descr="Young'smodules vs temp.png"/>
          <p:cNvPicPr>
            <a:picLocks noGrp="1" noChangeAspect="1"/>
          </p:cNvPicPr>
          <p:nvPr>
            <p:ph idx="1"/>
          </p:nvPr>
        </p:nvPicPr>
        <p:blipFill rotWithShape="1">
          <a:blip r:embed="rId6">
            <a:extLst>
              <a:ext uri="{28A0092B-C50C-407E-A947-70E740481C1C}">
                <a14:useLocalDpi xmlns:a14="http://schemas.microsoft.com/office/drawing/2010/main" val="0"/>
              </a:ext>
            </a:extLst>
          </a:blip>
          <a:srcRect l="1063" t="1" r="-73" b="375"/>
          <a:stretch/>
        </p:blipFill>
        <p:spPr>
          <a:xfrm>
            <a:off x="341008" y="1092751"/>
            <a:ext cx="4597722" cy="3964496"/>
          </a:xfrm>
        </p:spPr>
      </p:pic>
      <p:sp>
        <p:nvSpPr>
          <p:cNvPr id="18" name="テキスト ボックス 17"/>
          <p:cNvSpPr txBox="1"/>
          <p:nvPr/>
        </p:nvSpPr>
        <p:spPr>
          <a:xfrm>
            <a:off x="5056176" y="1002994"/>
            <a:ext cx="3935895" cy="400110"/>
          </a:xfrm>
          <a:prstGeom prst="rect">
            <a:avLst/>
          </a:prstGeom>
          <a:noFill/>
        </p:spPr>
        <p:txBody>
          <a:bodyPr wrap="square" rtlCol="0">
            <a:spAutoFit/>
          </a:bodyPr>
          <a:lstStyle/>
          <a:p>
            <a:r>
              <a:rPr kumimoji="1" lang="en-US" altLang="ja-JP" sz="2000" b="1" u="sng" dirty="0" smtClean="0"/>
              <a:t>W</a:t>
            </a:r>
            <a:r>
              <a:rPr kumimoji="1" lang="ja-JP" altLang="en-US" sz="2000" b="1" u="sng" dirty="0" smtClean="0"/>
              <a:t>と</a:t>
            </a:r>
            <a:r>
              <a:rPr kumimoji="1" lang="en-US" altLang="ja-JP" sz="2000" b="1" u="sng" dirty="0" err="1" smtClean="0"/>
              <a:t>Wf</a:t>
            </a:r>
            <a:r>
              <a:rPr kumimoji="1" lang="en-US" altLang="ja-JP" sz="2000" b="1" u="sng" dirty="0" smtClean="0"/>
              <a:t>/W</a:t>
            </a:r>
            <a:r>
              <a:rPr kumimoji="1" lang="ja-JP" altLang="en-US" sz="2000" b="1" u="sng" dirty="0" smtClean="0"/>
              <a:t>の弾性率の温度依存性</a:t>
            </a:r>
            <a:endParaRPr kumimoji="1" lang="ja-JP" altLang="en-US" sz="2000" b="1" u="sng" dirty="0"/>
          </a:p>
        </p:txBody>
      </p:sp>
      <p:sp>
        <p:nvSpPr>
          <p:cNvPr id="6" name="スライド番号プレースホルダー 5"/>
          <p:cNvSpPr>
            <a:spLocks noGrp="1"/>
          </p:cNvSpPr>
          <p:nvPr>
            <p:ph type="sldNum" sz="quarter" idx="12"/>
          </p:nvPr>
        </p:nvSpPr>
        <p:spPr/>
        <p:txBody>
          <a:bodyPr/>
          <a:lstStyle/>
          <a:p>
            <a:fld id="{7F5CE407-6216-4202-80E4-A30DC2F709B2}" type="slidenum">
              <a:rPr lang="en-US" smtClean="0"/>
              <a:t>11</a:t>
            </a:fld>
            <a:endParaRPr lang="en-US"/>
          </a:p>
        </p:txBody>
      </p:sp>
    </p:spTree>
    <p:extLst>
      <p:ext uri="{BB962C8B-B14F-4D97-AF65-F5344CB8AC3E}">
        <p14:creationId xmlns:p14="http://schemas.microsoft.com/office/powerpoint/2010/main" val="2109200711"/>
      </p:ext>
    </p:extLst>
  </p:cSld>
  <p:clrMapOvr>
    <a:masterClrMapping/>
  </p:clrMapOvr>
  <mc:AlternateContent xmlns:mc="http://schemas.openxmlformats.org/markup-compatibility/2006" xmlns:p14="http://schemas.microsoft.com/office/powerpoint/2010/main">
    <mc:Choice Requires="p14">
      <p:transition spd="slow" p14:dur="2000" advTm="28742"/>
    </mc:Choice>
    <mc:Fallback xmlns="">
      <p:transition spd="slow" advTm="28742"/>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1923991" y="2600377"/>
            <a:ext cx="6463263" cy="1104264"/>
          </a:xfrm>
          <a:prstGeom prst="rect">
            <a:avLst/>
          </a:prstGeom>
          <a:solidFill>
            <a:schemeClr val="bg2">
              <a:lumMod val="9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 name="コンテンツ プレースホルダー 2"/>
          <p:cNvSpPr>
            <a:spLocks noGrp="1"/>
          </p:cNvSpPr>
          <p:nvPr>
            <p:ph idx="1"/>
          </p:nvPr>
        </p:nvSpPr>
        <p:spPr>
          <a:xfrm>
            <a:off x="188142" y="1181352"/>
            <a:ext cx="9048749" cy="5461186"/>
          </a:xfrm>
        </p:spPr>
        <p:txBody>
          <a:bodyPr>
            <a:normAutofit/>
          </a:bodyPr>
          <a:lstStyle/>
          <a:p>
            <a:r>
              <a:rPr kumimoji="1" lang="ja-JP" altLang="en-US" dirty="0" smtClean="0"/>
              <a:t>反射波相関法を用いたレーザー超音波測定により、</a:t>
            </a:r>
            <a:endParaRPr kumimoji="1" lang="en-US" altLang="ja-JP" dirty="0" smtClean="0"/>
          </a:p>
          <a:p>
            <a:pPr marL="0" indent="0">
              <a:buNone/>
            </a:pPr>
            <a:r>
              <a:rPr kumimoji="1" lang="en-US" altLang="ja-JP" u="sng" dirty="0" smtClean="0"/>
              <a:t>0.1%</a:t>
            </a:r>
            <a:r>
              <a:rPr lang="ja-JP" altLang="en-US" u="sng" dirty="0" smtClean="0"/>
              <a:t>以下</a:t>
            </a:r>
            <a:r>
              <a:rPr lang="en-US" altLang="ja-JP" u="sng" dirty="0" smtClean="0"/>
              <a:t>(L</a:t>
            </a:r>
            <a:r>
              <a:rPr lang="ja-JP" altLang="en-US" u="sng" dirty="0" smtClean="0"/>
              <a:t>波速度</a:t>
            </a:r>
            <a:r>
              <a:rPr lang="en-US" altLang="ja-JP" u="sng" dirty="0" smtClean="0"/>
              <a:t>)</a:t>
            </a:r>
            <a:r>
              <a:rPr lang="ja-JP" altLang="en-US" dirty="0" smtClean="0"/>
              <a:t>の高精度な弾性特性の測定を確認。</a:t>
            </a:r>
            <a:endParaRPr lang="en-US" altLang="ja-JP" dirty="0" smtClean="0"/>
          </a:p>
          <a:p>
            <a:pPr marL="0" indent="0">
              <a:buNone/>
            </a:pPr>
            <a:endParaRPr lang="en-US" altLang="ja-JP" dirty="0" smtClean="0"/>
          </a:p>
          <a:p>
            <a:pPr marL="0" indent="0">
              <a:buNone/>
            </a:pPr>
            <a:endParaRPr lang="en-US" altLang="ja-JP" dirty="0" smtClean="0"/>
          </a:p>
          <a:p>
            <a:pPr marL="0" indent="0">
              <a:buNone/>
            </a:pPr>
            <a:endParaRPr lang="en-US" altLang="ja-JP" dirty="0" smtClean="0"/>
          </a:p>
          <a:p>
            <a:r>
              <a:rPr lang="en-US" altLang="ja-JP" dirty="0" err="1" smtClean="0"/>
              <a:t>Wf</a:t>
            </a:r>
            <a:r>
              <a:rPr lang="en-US" altLang="ja-JP" dirty="0" smtClean="0"/>
              <a:t>/W</a:t>
            </a:r>
            <a:r>
              <a:rPr lang="ja-JP" altLang="en-US" dirty="0" smtClean="0"/>
              <a:t>の弾性率の温度依存性</a:t>
            </a:r>
            <a:endParaRPr lang="en-US" altLang="ja-JP" dirty="0" smtClean="0"/>
          </a:p>
        </p:txBody>
      </p:sp>
      <p:sp>
        <p:nvSpPr>
          <p:cNvPr id="2" name="タイトル 1"/>
          <p:cNvSpPr>
            <a:spLocks noGrp="1"/>
          </p:cNvSpPr>
          <p:nvPr>
            <p:ph type="title"/>
          </p:nvPr>
        </p:nvSpPr>
        <p:spPr/>
        <p:txBody>
          <a:bodyPr/>
          <a:lstStyle/>
          <a:p>
            <a:r>
              <a:rPr kumimoji="1" lang="ja-JP" altLang="en-US" dirty="0" smtClean="0"/>
              <a:t>結論</a:t>
            </a:r>
            <a:endParaRPr kumimoji="1" lang="ja-JP" altLang="en-US" dirty="0"/>
          </a:p>
        </p:txBody>
      </p:sp>
      <p:sp>
        <p:nvSpPr>
          <p:cNvPr id="4" name="テキスト ボックス 3"/>
          <p:cNvSpPr txBox="1"/>
          <p:nvPr/>
        </p:nvSpPr>
        <p:spPr>
          <a:xfrm>
            <a:off x="2285005" y="3335308"/>
            <a:ext cx="6191118" cy="369332"/>
          </a:xfrm>
          <a:prstGeom prst="rect">
            <a:avLst/>
          </a:prstGeom>
          <a:noFill/>
        </p:spPr>
        <p:txBody>
          <a:bodyPr wrap="none" rtlCol="0">
            <a:spAutoFit/>
          </a:bodyPr>
          <a:lstStyle/>
          <a:p>
            <a:r>
              <a:rPr kumimoji="1" lang="ja-JP" altLang="en-US" dirty="0" smtClean="0"/>
              <a:t>試料の作成プロセスの影響、</a:t>
            </a:r>
            <a:r>
              <a:rPr kumimoji="1" lang="en-US" altLang="ja-JP" dirty="0" smtClean="0"/>
              <a:t>fiber</a:t>
            </a:r>
            <a:r>
              <a:rPr kumimoji="1" lang="ja-JP" altLang="en-US" dirty="0" smtClean="0"/>
              <a:t>による位相速度分散の影響</a:t>
            </a:r>
            <a:endParaRPr kumimoji="1" lang="ja-JP" altLang="en-US" dirty="0"/>
          </a:p>
        </p:txBody>
      </p:sp>
      <p:sp>
        <p:nvSpPr>
          <p:cNvPr id="5" name="正方形/長方形 4"/>
          <p:cNvSpPr/>
          <p:nvPr/>
        </p:nvSpPr>
        <p:spPr>
          <a:xfrm>
            <a:off x="1923991" y="2600376"/>
            <a:ext cx="6337139" cy="646331"/>
          </a:xfrm>
          <a:prstGeom prst="rect">
            <a:avLst/>
          </a:prstGeom>
        </p:spPr>
        <p:txBody>
          <a:bodyPr wrap="square">
            <a:spAutoFit/>
          </a:bodyPr>
          <a:lstStyle/>
          <a:p>
            <a:r>
              <a:rPr lang="en-US" altLang="ja-JP" dirty="0"/>
              <a:t>SPS</a:t>
            </a:r>
            <a:r>
              <a:rPr lang="ja-JP" altLang="en-US" dirty="0"/>
              <a:t>により作成した</a:t>
            </a:r>
            <a:r>
              <a:rPr lang="ja-JP" altLang="en-US" dirty="0" smtClean="0"/>
              <a:t>試料</a:t>
            </a:r>
            <a:endParaRPr lang="en-US" altLang="ja-JP" dirty="0" smtClean="0"/>
          </a:p>
          <a:p>
            <a:r>
              <a:rPr lang="ja-JP" altLang="en-US" dirty="0" smtClean="0"/>
              <a:t>・・・測定点</a:t>
            </a:r>
            <a:r>
              <a:rPr lang="ja-JP" altLang="en-US" dirty="0"/>
              <a:t>により、</a:t>
            </a:r>
            <a:r>
              <a:rPr lang="en-US" altLang="ja-JP" dirty="0"/>
              <a:t>W:</a:t>
            </a:r>
            <a:r>
              <a:rPr lang="ja-JP" altLang="en-US" dirty="0"/>
              <a:t>約</a:t>
            </a:r>
            <a:r>
              <a:rPr lang="en-US" altLang="ja-JP" dirty="0"/>
              <a:t>1%</a:t>
            </a:r>
            <a:r>
              <a:rPr lang="en-US" altLang="en-US" dirty="0"/>
              <a:t>,</a:t>
            </a:r>
            <a:r>
              <a:rPr lang="en-US" altLang="ja-JP" dirty="0"/>
              <a:t>Wf/W:</a:t>
            </a:r>
            <a:r>
              <a:rPr lang="ja-JP" altLang="en-US" dirty="0"/>
              <a:t>約</a:t>
            </a:r>
            <a:r>
              <a:rPr lang="en-US" altLang="ja-JP" dirty="0"/>
              <a:t>2</a:t>
            </a:r>
            <a:r>
              <a:rPr lang="en-US" altLang="ja-JP" dirty="0" smtClean="0"/>
              <a:t>%(</a:t>
            </a:r>
            <a:r>
              <a:rPr lang="en-US" altLang="ja-JP" dirty="0"/>
              <a:t>L</a:t>
            </a:r>
            <a:r>
              <a:rPr lang="ja-JP" altLang="en-US" dirty="0"/>
              <a:t>波速度</a:t>
            </a:r>
            <a:r>
              <a:rPr lang="en-US" altLang="ja-JP" dirty="0"/>
              <a:t>)</a:t>
            </a:r>
            <a:r>
              <a:rPr lang="ja-JP" altLang="en-US" dirty="0"/>
              <a:t>の</a:t>
            </a:r>
            <a:r>
              <a:rPr lang="ja-JP" altLang="en-US" dirty="0" smtClean="0"/>
              <a:t>ばらつき</a:t>
            </a:r>
            <a:endParaRPr lang="en-US" altLang="ja-JP" dirty="0"/>
          </a:p>
        </p:txBody>
      </p:sp>
      <p:cxnSp>
        <p:nvCxnSpPr>
          <p:cNvPr id="7" name="直線矢印コネクタ 6"/>
          <p:cNvCxnSpPr/>
          <p:nvPr/>
        </p:nvCxnSpPr>
        <p:spPr>
          <a:xfrm>
            <a:off x="2078199" y="3517811"/>
            <a:ext cx="20680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0" name="右矢印 9"/>
          <p:cNvSpPr/>
          <p:nvPr/>
        </p:nvSpPr>
        <p:spPr>
          <a:xfrm>
            <a:off x="1434431" y="2929128"/>
            <a:ext cx="363436" cy="44676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840827" y="4821047"/>
            <a:ext cx="6957849" cy="1549262"/>
          </a:xfrm>
          <a:prstGeom prst="rect">
            <a:avLst/>
          </a:prstGeom>
          <a:solidFill>
            <a:schemeClr val="bg2">
              <a:lumMod val="9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1064826" y="4943173"/>
            <a:ext cx="6838953" cy="1292662"/>
          </a:xfrm>
          <a:prstGeom prst="rect">
            <a:avLst/>
          </a:prstGeom>
          <a:noFill/>
        </p:spPr>
        <p:txBody>
          <a:bodyPr wrap="square" rtlCol="0">
            <a:spAutoFit/>
          </a:bodyPr>
          <a:lstStyle/>
          <a:p>
            <a:pPr marL="285750" indent="-285750">
              <a:buFont typeface="Arial" charset="0"/>
              <a:buChar char="•"/>
            </a:pPr>
            <a:r>
              <a:rPr kumimoji="1" lang="en-US" altLang="ja-JP" dirty="0" smtClean="0"/>
              <a:t>SPS</a:t>
            </a:r>
            <a:r>
              <a:rPr kumimoji="1" lang="ja-JP" altLang="en-US" dirty="0" smtClean="0"/>
              <a:t>の純</a:t>
            </a:r>
            <a:r>
              <a:rPr kumimoji="1" lang="en-US" altLang="ja-JP" dirty="0" smtClean="0"/>
              <a:t>W</a:t>
            </a:r>
            <a:r>
              <a:rPr kumimoji="1" lang="ja-JP" altLang="en-US" dirty="0" smtClean="0"/>
              <a:t>と</a:t>
            </a:r>
            <a:r>
              <a:rPr kumimoji="1" lang="en-US" altLang="ja-JP" dirty="0" smtClean="0"/>
              <a:t>W</a:t>
            </a:r>
            <a:r>
              <a:rPr kumimoji="1" lang="ja-JP" altLang="en-US" dirty="0" smtClean="0"/>
              <a:t>標準試料は密度と弾性率に正の相関がある</a:t>
            </a:r>
            <a:endParaRPr kumimoji="1" lang="en-US" altLang="ja-JP" dirty="0" smtClean="0"/>
          </a:p>
          <a:p>
            <a:pPr marL="285750" indent="-285750">
              <a:buFont typeface="Arial" charset="0"/>
              <a:buChar char="•"/>
            </a:pPr>
            <a:r>
              <a:rPr kumimoji="1" lang="en-US" altLang="ja-JP" sz="2000" dirty="0" err="1" smtClean="0"/>
              <a:t>Wf</a:t>
            </a:r>
            <a:r>
              <a:rPr kumimoji="1" lang="en-US" altLang="ja-JP" sz="2000" dirty="0" smtClean="0"/>
              <a:t>/W</a:t>
            </a:r>
            <a:r>
              <a:rPr kumimoji="1" lang="ja-JP" altLang="en-US" sz="2000" dirty="0" smtClean="0"/>
              <a:t>は純</a:t>
            </a:r>
            <a:r>
              <a:rPr kumimoji="1" lang="en-US" altLang="ja-JP" sz="2000" dirty="0" smtClean="0"/>
              <a:t>W</a:t>
            </a:r>
            <a:r>
              <a:rPr kumimoji="1" lang="ja-JP" altLang="en-US" sz="2000" dirty="0" smtClean="0"/>
              <a:t>に比べて弾性率は小さくなる</a:t>
            </a:r>
            <a:endParaRPr kumimoji="1" lang="en-US" altLang="ja-JP" sz="2000" dirty="0" smtClean="0"/>
          </a:p>
          <a:p>
            <a:pPr marL="285750" indent="-285750">
              <a:buFont typeface="Arial" charset="0"/>
              <a:buChar char="•"/>
            </a:pPr>
            <a:r>
              <a:rPr kumimoji="1" lang="en-US" altLang="ja-JP" sz="2000" dirty="0" smtClean="0"/>
              <a:t>interface</a:t>
            </a:r>
            <a:r>
              <a:rPr kumimoji="1" lang="ja-JP" altLang="en-US" sz="2000" dirty="0" smtClean="0"/>
              <a:t>コーティング厚さにより弾性率に違いがみられた</a:t>
            </a:r>
            <a:endParaRPr kumimoji="1" lang="en-US" altLang="ja-JP" sz="2000" dirty="0" smtClean="0"/>
          </a:p>
          <a:p>
            <a:pPr marL="285750" indent="-285750">
              <a:buFont typeface="Arial" charset="0"/>
              <a:buChar char="•"/>
            </a:pPr>
            <a:r>
              <a:rPr kumimoji="1" lang="en-US" altLang="ja-JP" sz="2000" dirty="0" smtClean="0"/>
              <a:t>W</a:t>
            </a:r>
            <a:r>
              <a:rPr kumimoji="1" lang="ja-JP" altLang="en-US" sz="2000" dirty="0" smtClean="0"/>
              <a:t>と</a:t>
            </a:r>
            <a:r>
              <a:rPr kumimoji="1" lang="en-US" altLang="ja-JP" sz="2000" dirty="0" err="1" smtClean="0"/>
              <a:t>Wf</a:t>
            </a:r>
            <a:r>
              <a:rPr kumimoji="1" lang="en-US" altLang="ja-JP" sz="2000" dirty="0" smtClean="0"/>
              <a:t>/W</a:t>
            </a:r>
            <a:r>
              <a:rPr kumimoji="1" lang="ja-JP" altLang="en-US" sz="2000" dirty="0" smtClean="0"/>
              <a:t>で温度依存傾向に大きな違いはみられなかった</a:t>
            </a:r>
            <a:endParaRPr kumimoji="1" lang="ja-JP" altLang="en-US" sz="2000" dirty="0"/>
          </a:p>
        </p:txBody>
      </p:sp>
      <p:sp>
        <p:nvSpPr>
          <p:cNvPr id="13" name="テキスト ボックス 12"/>
          <p:cNvSpPr txBox="1"/>
          <p:nvPr/>
        </p:nvSpPr>
        <p:spPr>
          <a:xfrm>
            <a:off x="549274" y="2174259"/>
            <a:ext cx="4033236" cy="338554"/>
          </a:xfrm>
          <a:prstGeom prst="rect">
            <a:avLst/>
          </a:prstGeom>
          <a:noFill/>
        </p:spPr>
        <p:txBody>
          <a:bodyPr wrap="square" rtlCol="0">
            <a:spAutoFit/>
          </a:bodyPr>
          <a:lstStyle/>
          <a:p>
            <a:r>
              <a:rPr kumimoji="1" lang="ja-JP" altLang="en-US" sz="1400" dirty="0" smtClean="0"/>
              <a:t>・・・</a:t>
            </a:r>
            <a:r>
              <a:rPr kumimoji="1" lang="en-US" altLang="ja-JP" sz="1400" dirty="0" smtClean="0"/>
              <a:t>W</a:t>
            </a:r>
            <a:r>
              <a:rPr kumimoji="1" lang="ja-JP" altLang="en-US" sz="1600" dirty="0" smtClean="0"/>
              <a:t>標準</a:t>
            </a:r>
            <a:r>
              <a:rPr kumimoji="1" lang="ja-JP" altLang="en-US" sz="1400" dirty="0" smtClean="0"/>
              <a:t>試料</a:t>
            </a:r>
            <a:r>
              <a:rPr kumimoji="1" lang="en-US" altLang="ja-JP" sz="1400" dirty="0" smtClean="0"/>
              <a:t>(4N-W)</a:t>
            </a:r>
            <a:r>
              <a:rPr kumimoji="1" lang="ja-JP" altLang="en-US" sz="1400" dirty="0" smtClean="0"/>
              <a:t>の測定結果のばらつきから</a:t>
            </a:r>
            <a:endParaRPr kumimoji="1" lang="ja-JP" altLang="en-US" sz="1400" dirty="0"/>
          </a:p>
        </p:txBody>
      </p:sp>
      <p:sp>
        <p:nvSpPr>
          <p:cNvPr id="6" name="スライド番号プレースホルダー 5"/>
          <p:cNvSpPr>
            <a:spLocks noGrp="1"/>
          </p:cNvSpPr>
          <p:nvPr>
            <p:ph type="sldNum" sz="quarter" idx="12"/>
          </p:nvPr>
        </p:nvSpPr>
        <p:spPr/>
        <p:txBody>
          <a:bodyPr/>
          <a:lstStyle/>
          <a:p>
            <a:fld id="{7F5CE407-6216-4202-80E4-A30DC2F709B2}" type="slidenum">
              <a:rPr lang="en-US" smtClean="0"/>
              <a:t>12</a:t>
            </a:fld>
            <a:endParaRPr lang="en-US"/>
          </a:p>
        </p:txBody>
      </p:sp>
    </p:spTree>
    <p:extLst>
      <p:ext uri="{BB962C8B-B14F-4D97-AF65-F5344CB8AC3E}">
        <p14:creationId xmlns:p14="http://schemas.microsoft.com/office/powerpoint/2010/main" val="4083551682"/>
      </p:ext>
    </p:extLst>
  </p:cSld>
  <p:clrMapOvr>
    <a:masterClrMapping/>
  </p:clrMapOvr>
  <mc:AlternateContent xmlns:mc="http://schemas.openxmlformats.org/markup-compatibility/2006" xmlns:p14="http://schemas.microsoft.com/office/powerpoint/2010/main">
    <mc:Choice Requires="p14">
      <p:transition spd="slow" p14:dur="2000" advTm="39123"/>
    </mc:Choice>
    <mc:Fallback xmlns="">
      <p:transition spd="slow" advTm="39123"/>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W</a:t>
            </a:r>
            <a:r>
              <a:rPr lang="ja-JP" altLang="en-US" dirty="0" smtClean="0"/>
              <a:t>モノブロックのき裂</a:t>
            </a:r>
            <a:endParaRPr kumimoji="1" lang="ja-JP" altLang="en-US" dirty="0"/>
          </a:p>
        </p:txBody>
      </p:sp>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25532" y="1092751"/>
            <a:ext cx="4518468" cy="4843463"/>
          </a:xfrm>
        </p:spPr>
      </p:pic>
      <p:sp>
        <p:nvSpPr>
          <p:cNvPr id="5" name="正方形/長方形 4"/>
          <p:cNvSpPr/>
          <p:nvPr/>
        </p:nvSpPr>
        <p:spPr>
          <a:xfrm>
            <a:off x="2714418" y="5951529"/>
            <a:ext cx="5421260" cy="369332"/>
          </a:xfrm>
          <a:prstGeom prst="rect">
            <a:avLst/>
          </a:prstGeom>
        </p:spPr>
        <p:txBody>
          <a:bodyPr wrap="square">
            <a:spAutoFit/>
          </a:bodyPr>
          <a:lstStyle/>
          <a:p>
            <a:r>
              <a:rPr lang="en-US" altLang="ja-JP" dirty="0" smtClean="0">
                <a:latin typeface="Gulliver" charset="0"/>
              </a:rPr>
              <a:t>T. </a:t>
            </a:r>
            <a:r>
              <a:rPr lang="en-US" altLang="ja-JP" dirty="0" err="1" smtClean="0">
                <a:latin typeface="Gulliver" charset="0"/>
              </a:rPr>
              <a:t>Hrai</a:t>
            </a:r>
            <a:r>
              <a:rPr lang="en-US" altLang="ja-JP" dirty="0" smtClean="0">
                <a:latin typeface="Gulliver" charset="0"/>
              </a:rPr>
              <a:t> “Use </a:t>
            </a:r>
            <a:r>
              <a:rPr lang="en-US" altLang="ja-JP" dirty="0">
                <a:latin typeface="Gulliver" charset="0"/>
              </a:rPr>
              <a:t>of tungsten material for the ITER </a:t>
            </a:r>
            <a:r>
              <a:rPr lang="en-US" altLang="ja-JP" dirty="0" err="1" smtClean="0">
                <a:latin typeface="Gulliver" charset="0"/>
              </a:rPr>
              <a:t>divertor</a:t>
            </a:r>
            <a:r>
              <a:rPr lang="en-US" altLang="ja-JP" dirty="0" smtClean="0">
                <a:latin typeface="Gulliver" charset="0"/>
              </a:rPr>
              <a:t>”</a:t>
            </a:r>
            <a:endParaRPr lang="en-US" altLang="ja-JP" dirty="0"/>
          </a:p>
        </p:txBody>
      </p:sp>
      <p:sp>
        <p:nvSpPr>
          <p:cNvPr id="6" name="テキスト ボックス 5"/>
          <p:cNvSpPr txBox="1"/>
          <p:nvPr/>
        </p:nvSpPr>
        <p:spPr>
          <a:xfrm>
            <a:off x="295275" y="1335398"/>
            <a:ext cx="3674189" cy="1846659"/>
          </a:xfrm>
          <a:prstGeom prst="rect">
            <a:avLst/>
          </a:prstGeom>
          <a:noFill/>
        </p:spPr>
        <p:txBody>
          <a:bodyPr wrap="square" rtlCol="0">
            <a:spAutoFit/>
          </a:bodyPr>
          <a:lstStyle/>
          <a:p>
            <a:pPr marL="285750" indent="-285750">
              <a:buFont typeface="Arial" charset="0"/>
              <a:buChar char="•"/>
            </a:pPr>
            <a:r>
              <a:rPr kumimoji="1" lang="en-US" altLang="ja-JP" sz="2400" dirty="0" smtClean="0"/>
              <a:t>HHF</a:t>
            </a:r>
            <a:r>
              <a:rPr kumimoji="1" lang="ja-JP" altLang="en-US" sz="2400" dirty="0" smtClean="0"/>
              <a:t>試験</a:t>
            </a:r>
            <a:endParaRPr kumimoji="1" lang="en-US" altLang="ja-JP" sz="2400" dirty="0" smtClean="0"/>
          </a:p>
          <a:p>
            <a:pPr marL="742950" lvl="1" indent="-285750">
              <a:buFont typeface="Arial" charset="0"/>
              <a:buChar char="•"/>
            </a:pPr>
            <a:r>
              <a:rPr kumimoji="1" lang="en-US" altLang="ja-JP" dirty="0" smtClean="0"/>
              <a:t>10s</a:t>
            </a:r>
            <a:r>
              <a:rPr kumimoji="1" lang="ja-JP" altLang="en-US" dirty="0" smtClean="0"/>
              <a:t>の熱負荷フェーズ</a:t>
            </a:r>
            <a:endParaRPr kumimoji="1" lang="en-US" altLang="ja-JP" dirty="0" smtClean="0"/>
          </a:p>
          <a:p>
            <a:pPr marL="742950" lvl="1" indent="-285750">
              <a:buFont typeface="Arial" charset="0"/>
              <a:buChar char="•"/>
            </a:pPr>
            <a:r>
              <a:rPr kumimoji="1" lang="en-US" altLang="ja-JP" dirty="0" smtClean="0"/>
              <a:t>10s</a:t>
            </a:r>
            <a:r>
              <a:rPr kumimoji="1" lang="ja-JP" altLang="en-US" dirty="0" smtClean="0"/>
              <a:t>の冷却フェーズ</a:t>
            </a:r>
            <a:endParaRPr kumimoji="1" lang="en-US" altLang="ja-JP" dirty="0" smtClean="0"/>
          </a:p>
          <a:p>
            <a:pPr marL="742950" lvl="1" indent="-285750">
              <a:buFont typeface="Arial" charset="0"/>
              <a:buChar char="•"/>
            </a:pPr>
            <a:r>
              <a:rPr kumimoji="1" lang="en-US" altLang="ja-JP" dirty="0" smtClean="0"/>
              <a:t>5000cycles</a:t>
            </a:r>
            <a:r>
              <a:rPr kumimoji="1" lang="ja-JP" altLang="en-US" dirty="0" smtClean="0"/>
              <a:t>、</a:t>
            </a:r>
            <a:r>
              <a:rPr kumimoji="1" lang="en-US" altLang="ja-JP" dirty="0" smtClean="0"/>
              <a:t>10MW/m</a:t>
            </a:r>
            <a:r>
              <a:rPr kumimoji="1" lang="en-US" altLang="ja-JP" baseline="30000" dirty="0" smtClean="0"/>
              <a:t>2</a:t>
            </a:r>
            <a:endParaRPr kumimoji="1" lang="en-US" altLang="ja-JP" dirty="0" smtClean="0"/>
          </a:p>
          <a:p>
            <a:pPr marL="742950" lvl="1" indent="-285750">
              <a:buFont typeface="Arial" charset="0"/>
              <a:buChar char="•"/>
            </a:pPr>
            <a:r>
              <a:rPr kumimoji="1" lang="en-US" altLang="ja-JP" dirty="0" smtClean="0"/>
              <a:t>300cycles</a:t>
            </a:r>
            <a:r>
              <a:rPr kumimoji="1" lang="ja-JP" altLang="en-US" dirty="0" smtClean="0"/>
              <a:t>、</a:t>
            </a:r>
            <a:r>
              <a:rPr kumimoji="1" lang="en-US" altLang="ja-JP" dirty="0" smtClean="0"/>
              <a:t>20MW/m</a:t>
            </a:r>
            <a:r>
              <a:rPr kumimoji="1" lang="en-US" altLang="ja-JP" baseline="30000" dirty="0" smtClean="0"/>
              <a:t>2</a:t>
            </a:r>
            <a:endParaRPr kumimoji="1" lang="en-US" altLang="ja-JP" dirty="0"/>
          </a:p>
          <a:p>
            <a:pPr marL="742950" lvl="1" indent="-285750">
              <a:buFont typeface="Arial" charset="0"/>
              <a:buChar char="•"/>
            </a:pPr>
            <a:endParaRPr kumimoji="1" lang="ja-JP" altLang="en-US" dirty="0"/>
          </a:p>
        </p:txBody>
      </p:sp>
      <p:sp>
        <p:nvSpPr>
          <p:cNvPr id="3" name="スライド番号プレースホルダー 2"/>
          <p:cNvSpPr>
            <a:spLocks noGrp="1"/>
          </p:cNvSpPr>
          <p:nvPr>
            <p:ph type="sldNum" sz="quarter" idx="12"/>
          </p:nvPr>
        </p:nvSpPr>
        <p:spPr/>
        <p:txBody>
          <a:bodyPr/>
          <a:lstStyle/>
          <a:p>
            <a:fld id="{7F5CE407-6216-4202-80E4-A30DC2F709B2}" type="slidenum">
              <a:rPr lang="en-US" smtClean="0"/>
              <a:t>13</a:t>
            </a:fld>
            <a:endParaRPr lang="en-US"/>
          </a:p>
        </p:txBody>
      </p:sp>
      <p:sp>
        <p:nvSpPr>
          <p:cNvPr id="9" name="テキスト ボックス 8"/>
          <p:cNvSpPr txBox="1"/>
          <p:nvPr/>
        </p:nvSpPr>
        <p:spPr>
          <a:xfrm>
            <a:off x="429745" y="3182057"/>
            <a:ext cx="2964415" cy="400110"/>
          </a:xfrm>
          <a:prstGeom prst="rect">
            <a:avLst/>
          </a:prstGeom>
          <a:noFill/>
        </p:spPr>
        <p:txBody>
          <a:bodyPr wrap="none" rtlCol="0">
            <a:spAutoFit/>
          </a:bodyPr>
          <a:lstStyle/>
          <a:p>
            <a:r>
              <a:rPr kumimoji="1" lang="en-US" altLang="ja-JP" sz="2000" dirty="0" smtClean="0"/>
              <a:t>1000cycles</a:t>
            </a:r>
            <a:r>
              <a:rPr kumimoji="1" lang="ja-JP" altLang="en-US" sz="2000" dirty="0" smtClean="0"/>
              <a:t>、</a:t>
            </a:r>
            <a:r>
              <a:rPr kumimoji="1" lang="ja-JP" altLang="ja-JP" sz="2000" dirty="0" smtClean="0"/>
              <a:t>2</a:t>
            </a:r>
            <a:r>
              <a:rPr kumimoji="1" lang="en-US" altLang="ja-JP" sz="2000" dirty="0" smtClean="0"/>
              <a:t>0MW/m</a:t>
            </a:r>
            <a:r>
              <a:rPr kumimoji="1" lang="en-US" altLang="ja-JP" sz="2000" baseline="30000" dirty="0" smtClean="0"/>
              <a:t>2</a:t>
            </a:r>
            <a:endParaRPr kumimoji="1" lang="ja-JP" altLang="en-US" sz="2000" dirty="0"/>
          </a:p>
        </p:txBody>
      </p:sp>
      <p:sp>
        <p:nvSpPr>
          <p:cNvPr id="10" name="テキスト ボックス 9"/>
          <p:cNvSpPr txBox="1"/>
          <p:nvPr/>
        </p:nvSpPr>
        <p:spPr>
          <a:xfrm>
            <a:off x="1169511" y="3610393"/>
            <a:ext cx="3419927" cy="461665"/>
          </a:xfrm>
          <a:prstGeom prst="rect">
            <a:avLst/>
          </a:prstGeom>
          <a:noFill/>
        </p:spPr>
        <p:txBody>
          <a:bodyPr wrap="none" rtlCol="0">
            <a:spAutoFit/>
          </a:bodyPr>
          <a:lstStyle/>
          <a:p>
            <a:r>
              <a:rPr kumimoji="1" lang="ja-JP" altLang="en-US" sz="2400" dirty="0" smtClean="0"/>
              <a:t>熱疲労によるき裂が発生</a:t>
            </a:r>
            <a:endParaRPr kumimoji="1" lang="ja-JP" altLang="en-US" sz="2400" dirty="0"/>
          </a:p>
        </p:txBody>
      </p:sp>
      <p:cxnSp>
        <p:nvCxnSpPr>
          <p:cNvPr id="11" name="直線矢印コネクタ 10"/>
          <p:cNvCxnSpPr/>
          <p:nvPr/>
        </p:nvCxnSpPr>
        <p:spPr>
          <a:xfrm>
            <a:off x="772840" y="3899647"/>
            <a:ext cx="396671"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857651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ダイバータの熱応力解析</a:t>
            </a:r>
            <a:endParaRPr kumimoji="1" lang="ja-JP" altLang="en-US" dirty="0"/>
          </a:p>
        </p:txBody>
      </p:sp>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64165" y="1092751"/>
            <a:ext cx="2593320" cy="5751590"/>
          </a:xfrm>
        </p:spPr>
      </p:pic>
      <p:pic>
        <p:nvPicPr>
          <p:cNvPr id="5" name="図 4"/>
          <p:cNvPicPr>
            <a:picLocks noChangeAspect="1"/>
          </p:cNvPicPr>
          <p:nvPr/>
        </p:nvPicPr>
        <p:blipFill rotWithShape="1">
          <a:blip r:embed="rId3">
            <a:extLst>
              <a:ext uri="{28A0092B-C50C-407E-A947-70E740481C1C}">
                <a14:useLocalDpi xmlns:a14="http://schemas.microsoft.com/office/drawing/2010/main" val="0"/>
              </a:ext>
            </a:extLst>
          </a:blip>
          <a:srcRect l="8272" b="10692"/>
          <a:stretch/>
        </p:blipFill>
        <p:spPr>
          <a:xfrm>
            <a:off x="1347113" y="2167190"/>
            <a:ext cx="3634553" cy="3734831"/>
          </a:xfrm>
          <a:prstGeom prst="rect">
            <a:avLst/>
          </a:prstGeom>
        </p:spPr>
      </p:pic>
      <p:sp>
        <p:nvSpPr>
          <p:cNvPr id="6" name="正方形/長方形 5"/>
          <p:cNvSpPr/>
          <p:nvPr/>
        </p:nvSpPr>
        <p:spPr>
          <a:xfrm>
            <a:off x="842905" y="6027713"/>
            <a:ext cx="5421260" cy="369332"/>
          </a:xfrm>
          <a:prstGeom prst="rect">
            <a:avLst/>
          </a:prstGeom>
        </p:spPr>
        <p:txBody>
          <a:bodyPr wrap="square">
            <a:spAutoFit/>
          </a:bodyPr>
          <a:lstStyle/>
          <a:p>
            <a:r>
              <a:rPr lang="en-US" altLang="ja-JP" dirty="0" smtClean="0">
                <a:latin typeface="Gulliver" charset="0"/>
              </a:rPr>
              <a:t>T. </a:t>
            </a:r>
            <a:r>
              <a:rPr lang="en-US" altLang="ja-JP" dirty="0" err="1" smtClean="0">
                <a:latin typeface="Gulliver" charset="0"/>
              </a:rPr>
              <a:t>Hrai</a:t>
            </a:r>
            <a:r>
              <a:rPr lang="en-US" altLang="ja-JP" dirty="0" smtClean="0">
                <a:latin typeface="Gulliver" charset="0"/>
              </a:rPr>
              <a:t> “Use </a:t>
            </a:r>
            <a:r>
              <a:rPr lang="en-US" altLang="ja-JP" dirty="0">
                <a:latin typeface="Gulliver" charset="0"/>
              </a:rPr>
              <a:t>of tungsten material for the ITER </a:t>
            </a:r>
            <a:r>
              <a:rPr lang="en-US" altLang="ja-JP" dirty="0" err="1" smtClean="0">
                <a:latin typeface="Gulliver" charset="0"/>
              </a:rPr>
              <a:t>divertor</a:t>
            </a:r>
            <a:r>
              <a:rPr lang="en-US" altLang="ja-JP" dirty="0" smtClean="0">
                <a:latin typeface="Gulliver" charset="0"/>
              </a:rPr>
              <a:t>”</a:t>
            </a:r>
            <a:endParaRPr lang="en-US" altLang="ja-JP" dirty="0"/>
          </a:p>
        </p:txBody>
      </p:sp>
      <p:sp>
        <p:nvSpPr>
          <p:cNvPr id="7" name="テキスト ボックス 6"/>
          <p:cNvSpPr txBox="1"/>
          <p:nvPr/>
        </p:nvSpPr>
        <p:spPr>
          <a:xfrm>
            <a:off x="1008993" y="1395168"/>
            <a:ext cx="4310795" cy="646331"/>
          </a:xfrm>
          <a:prstGeom prst="rect">
            <a:avLst/>
          </a:prstGeom>
          <a:noFill/>
        </p:spPr>
        <p:txBody>
          <a:bodyPr wrap="none" rtlCol="0">
            <a:spAutoFit/>
          </a:bodyPr>
          <a:lstStyle/>
          <a:p>
            <a:r>
              <a:rPr kumimoji="1" lang="ja-JP" altLang="en-US" dirty="0" smtClean="0"/>
              <a:t>・冷却時の熱応力</a:t>
            </a:r>
            <a:r>
              <a:rPr kumimoji="1" lang="en-US" altLang="ja-JP" dirty="0" smtClean="0"/>
              <a:t>(</a:t>
            </a:r>
            <a:r>
              <a:rPr kumimoji="1" lang="ja-JP" altLang="en-US" dirty="0" smtClean="0"/>
              <a:t>引張応力</a:t>
            </a:r>
            <a:r>
              <a:rPr kumimoji="1" lang="en-US" altLang="ja-JP" dirty="0" smtClean="0"/>
              <a:t>)</a:t>
            </a:r>
            <a:r>
              <a:rPr kumimoji="1" lang="ja-JP" altLang="en-US" dirty="0" smtClean="0"/>
              <a:t>による熱疲労</a:t>
            </a:r>
            <a:endParaRPr kumimoji="1" lang="en-US" altLang="ja-JP" dirty="0" smtClean="0"/>
          </a:p>
          <a:p>
            <a:r>
              <a:rPr kumimoji="1" lang="ja-JP" altLang="en-US" dirty="0" smtClean="0"/>
              <a:t>→モノブロック中央の冷却管方向にき裂</a:t>
            </a:r>
            <a:endParaRPr kumimoji="1" lang="ja-JP" altLang="en-US" dirty="0"/>
          </a:p>
        </p:txBody>
      </p:sp>
      <p:sp>
        <p:nvSpPr>
          <p:cNvPr id="3" name="スライド番号プレースホルダー 2"/>
          <p:cNvSpPr>
            <a:spLocks noGrp="1"/>
          </p:cNvSpPr>
          <p:nvPr>
            <p:ph type="sldNum" sz="quarter" idx="12"/>
          </p:nvPr>
        </p:nvSpPr>
        <p:spPr/>
        <p:txBody>
          <a:bodyPr/>
          <a:lstStyle/>
          <a:p>
            <a:fld id="{7F5CE407-6216-4202-80E4-A30DC2F709B2}" type="slidenum">
              <a:rPr lang="en-US" smtClean="0"/>
              <a:t>14</a:t>
            </a:fld>
            <a:endParaRPr lang="en-US"/>
          </a:p>
        </p:txBody>
      </p:sp>
    </p:spTree>
    <p:extLst>
      <p:ext uri="{BB962C8B-B14F-4D97-AF65-F5344CB8AC3E}">
        <p14:creationId xmlns:p14="http://schemas.microsoft.com/office/powerpoint/2010/main" val="6826332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73647" y="95249"/>
            <a:ext cx="7816401" cy="894408"/>
          </a:xfrm>
        </p:spPr>
        <p:txBody>
          <a:bodyPr/>
          <a:lstStyle/>
          <a:p>
            <a:r>
              <a:rPr lang="ja-JP" altLang="en-US" dirty="0" smtClean="0"/>
              <a:t>ファイバーコーティング</a:t>
            </a:r>
            <a:endParaRPr lang="en-US" dirty="0"/>
          </a:p>
        </p:txBody>
      </p:sp>
      <p:sp>
        <p:nvSpPr>
          <p:cNvPr id="5" name="Slide Number Placeholder 4"/>
          <p:cNvSpPr>
            <a:spLocks noGrp="1"/>
          </p:cNvSpPr>
          <p:nvPr>
            <p:ph type="sldNum" sz="quarter" idx="12"/>
          </p:nvPr>
        </p:nvSpPr>
        <p:spPr/>
        <p:txBody>
          <a:bodyPr/>
          <a:lstStyle/>
          <a:p>
            <a:fld id="{7EB9AEA1-3281-46F0-9EDB-48FF2E5FF267}" type="slidenum">
              <a:rPr lang="de-DE" smtClean="0"/>
              <a:pPr/>
              <a:t>15</a:t>
            </a:fld>
            <a:endParaRPr lang="de-DE" dirty="0"/>
          </a:p>
        </p:txBody>
      </p:sp>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1025774"/>
            <a:ext cx="4712821" cy="2893677"/>
          </a:xfrm>
          <a:prstGeom prst="rect">
            <a:avLst/>
          </a:prstGeom>
        </p:spPr>
      </p:pic>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2080" y="3645024"/>
            <a:ext cx="3640476" cy="2532722"/>
          </a:xfrm>
          <a:prstGeom prst="rect">
            <a:avLst/>
          </a:prstGeom>
        </p:spPr>
      </p:pic>
      <p:cxnSp>
        <p:nvCxnSpPr>
          <p:cNvPr id="24" name="Straight Connector 23"/>
          <p:cNvCxnSpPr/>
          <p:nvPr/>
        </p:nvCxnSpPr>
        <p:spPr>
          <a:xfrm>
            <a:off x="6660232" y="2133638"/>
            <a:ext cx="74613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7389145" y="2133638"/>
            <a:ext cx="9236" cy="104367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659553" y="3163456"/>
            <a:ext cx="746136" cy="923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7436791" y="2349634"/>
            <a:ext cx="1864365" cy="584776"/>
          </a:xfrm>
          <a:prstGeom prst="rect">
            <a:avLst/>
          </a:prstGeom>
          <a:noFill/>
        </p:spPr>
        <p:txBody>
          <a:bodyPr wrap="square" rtlCol="0">
            <a:spAutoFit/>
          </a:bodyPr>
          <a:lstStyle/>
          <a:p>
            <a:r>
              <a:rPr lang="en-US" altLang="ja-JP" sz="1600" dirty="0" smtClean="0"/>
              <a:t>5〜6</a:t>
            </a:r>
            <a:r>
              <a:rPr lang="ja-JP" altLang="en-US" sz="1600" dirty="0" smtClean="0"/>
              <a:t>回繰り返して厚さ調整</a:t>
            </a:r>
            <a:endParaRPr lang="en-US" sz="1600" dirty="0"/>
          </a:p>
        </p:txBody>
      </p:sp>
      <p:graphicFrame>
        <p:nvGraphicFramePr>
          <p:cNvPr id="28" name="Diagram 27"/>
          <p:cNvGraphicFramePr/>
          <p:nvPr>
            <p:extLst/>
          </p:nvPr>
        </p:nvGraphicFramePr>
        <p:xfrm>
          <a:off x="2596003" y="1785819"/>
          <a:ext cx="4032448" cy="42484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9" name="TextBox 28"/>
          <p:cNvSpPr txBox="1"/>
          <p:nvPr/>
        </p:nvSpPr>
        <p:spPr>
          <a:xfrm>
            <a:off x="395536" y="892686"/>
            <a:ext cx="747714" cy="338554"/>
          </a:xfrm>
          <a:prstGeom prst="rect">
            <a:avLst/>
          </a:prstGeom>
          <a:noFill/>
        </p:spPr>
        <p:txBody>
          <a:bodyPr wrap="square" rtlCol="0">
            <a:spAutoFit/>
          </a:bodyPr>
          <a:lstStyle/>
          <a:p>
            <a:r>
              <a:rPr lang="en-US" sz="1600" b="1" dirty="0" smtClean="0">
                <a:solidFill>
                  <a:srgbClr val="005B82"/>
                </a:solidFill>
              </a:rPr>
              <a:t>50 µm</a:t>
            </a:r>
            <a:endParaRPr lang="en-US" sz="1600" b="1" dirty="0">
              <a:solidFill>
                <a:srgbClr val="005B82"/>
              </a:solidFill>
            </a:endParaRPr>
          </a:p>
        </p:txBody>
      </p:sp>
      <p:cxnSp>
        <p:nvCxnSpPr>
          <p:cNvPr id="30" name="Straight Connector 29"/>
          <p:cNvCxnSpPr/>
          <p:nvPr/>
        </p:nvCxnSpPr>
        <p:spPr>
          <a:xfrm>
            <a:off x="460628" y="1260162"/>
            <a:ext cx="517940" cy="0"/>
          </a:xfrm>
          <a:prstGeom prst="line">
            <a:avLst/>
          </a:prstGeom>
          <a:ln w="57150">
            <a:solidFill>
              <a:srgbClr val="005B8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8200944" y="4037906"/>
            <a:ext cx="646277" cy="0"/>
          </a:xfrm>
          <a:prstGeom prst="line">
            <a:avLst/>
          </a:prstGeom>
          <a:ln w="57150">
            <a:solidFill>
              <a:srgbClr val="005B82"/>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8155654" y="3688230"/>
            <a:ext cx="747714" cy="338554"/>
          </a:xfrm>
          <a:prstGeom prst="rect">
            <a:avLst/>
          </a:prstGeom>
          <a:noFill/>
        </p:spPr>
        <p:txBody>
          <a:bodyPr wrap="square" rtlCol="0">
            <a:spAutoFit/>
          </a:bodyPr>
          <a:lstStyle/>
          <a:p>
            <a:r>
              <a:rPr lang="en-US" sz="1600" b="1" dirty="0">
                <a:solidFill>
                  <a:srgbClr val="005B82"/>
                </a:solidFill>
              </a:rPr>
              <a:t>2</a:t>
            </a:r>
            <a:r>
              <a:rPr lang="en-US" sz="1600" b="1" dirty="0" smtClean="0">
                <a:solidFill>
                  <a:srgbClr val="005B82"/>
                </a:solidFill>
              </a:rPr>
              <a:t> µm</a:t>
            </a:r>
            <a:endParaRPr lang="en-US" sz="1600" b="1" dirty="0">
              <a:solidFill>
                <a:srgbClr val="005B82"/>
              </a:solidFill>
            </a:endParaRPr>
          </a:p>
        </p:txBody>
      </p:sp>
    </p:spTree>
    <p:extLst>
      <p:ext uri="{BB962C8B-B14F-4D97-AF65-F5344CB8AC3E}">
        <p14:creationId xmlns:p14="http://schemas.microsoft.com/office/powerpoint/2010/main" val="20355229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26"/>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25"/>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28"/>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Graphic spid="28" grpId="0">
        <p:bldAsOne/>
      </p:bldGraphic>
      <p:bldGraphic spid="28" grpId="1">
        <p:bldAsOne/>
      </p:bldGraphic>
      <p:bldP spid="29" grpId="0"/>
      <p:bldP spid="32" grpId="0"/>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628650" y="365127"/>
            <a:ext cx="7886700" cy="677862"/>
          </a:xfrm>
        </p:spPr>
        <p:txBody>
          <a:bodyPr>
            <a:normAutofit fontScale="90000"/>
          </a:bodyPr>
          <a:lstStyle/>
          <a:p>
            <a:r>
              <a:rPr kumimoji="1" lang="ja-JP" altLang="en-US" dirty="0" smtClean="0"/>
              <a:t>先行実験</a:t>
            </a:r>
            <a:r>
              <a:rPr lang="en-US" altLang="ja-JP" dirty="0"/>
              <a:t>(3</a:t>
            </a:r>
            <a:r>
              <a:rPr lang="ja-JP" altLang="en-US" dirty="0"/>
              <a:t>点曲げ試験</a:t>
            </a:r>
            <a:r>
              <a:rPr lang="en-US" altLang="ja-JP" dirty="0"/>
              <a:t>)</a:t>
            </a:r>
            <a:endParaRPr kumimoji="1" lang="ja-JP" altLang="en-US" dirty="0"/>
          </a:p>
        </p:txBody>
      </p:sp>
      <p:pic>
        <p:nvPicPr>
          <p:cNvPr id="5" name="Picture 6"/>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1543" r="7807" b="5124"/>
          <a:stretch/>
        </p:blipFill>
        <p:spPr>
          <a:xfrm>
            <a:off x="4549844" y="1790669"/>
            <a:ext cx="4092644" cy="3170508"/>
          </a:xfrm>
          <a:prstGeom prst="rect">
            <a:avLst/>
          </a:prstGeom>
        </p:spPr>
      </p:pic>
      <p:sp>
        <p:nvSpPr>
          <p:cNvPr id="6" name="テキスト ボックス 5"/>
          <p:cNvSpPr txBox="1"/>
          <p:nvPr/>
        </p:nvSpPr>
        <p:spPr>
          <a:xfrm>
            <a:off x="4951945" y="5566728"/>
            <a:ext cx="3778574" cy="646331"/>
          </a:xfrm>
          <a:prstGeom prst="rect">
            <a:avLst/>
          </a:prstGeom>
          <a:noFill/>
        </p:spPr>
        <p:txBody>
          <a:bodyPr wrap="none" rtlCol="0">
            <a:spAutoFit/>
          </a:bodyPr>
          <a:lstStyle/>
          <a:p>
            <a:r>
              <a:rPr kumimoji="1" lang="ja-JP" altLang="en-US" dirty="0" smtClean="0"/>
              <a:t>・</a:t>
            </a:r>
            <a:r>
              <a:rPr kumimoji="1" lang="en-US" altLang="ja-JP" dirty="0" smtClean="0"/>
              <a:t>interface</a:t>
            </a:r>
            <a:r>
              <a:rPr kumimoji="1" lang="ja-JP" altLang="en-US" dirty="0" smtClean="0"/>
              <a:t>のコーティングが厚いほど、</a:t>
            </a:r>
            <a:endParaRPr kumimoji="1" lang="en-US" altLang="ja-JP" dirty="0" smtClean="0"/>
          </a:p>
          <a:p>
            <a:r>
              <a:rPr kumimoji="1" lang="ja-JP" altLang="en-US" dirty="0" smtClean="0"/>
              <a:t>延性が大きくなる</a:t>
            </a:r>
            <a:endParaRPr kumimoji="1" lang="ja-JP" altLang="en-US" dirty="0"/>
          </a:p>
        </p:txBody>
      </p:sp>
      <p:sp>
        <p:nvSpPr>
          <p:cNvPr id="2" name="ドーナツ 1"/>
          <p:cNvSpPr/>
          <p:nvPr/>
        </p:nvSpPr>
        <p:spPr>
          <a:xfrm>
            <a:off x="5984596" y="3537992"/>
            <a:ext cx="963829" cy="559775"/>
          </a:xfrm>
          <a:prstGeom prst="donut">
            <a:avLst>
              <a:gd name="adj" fmla="val 31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8"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5210" t="-839" r="9575"/>
          <a:stretch/>
        </p:blipFill>
        <p:spPr>
          <a:xfrm>
            <a:off x="457200" y="1790669"/>
            <a:ext cx="3749371" cy="3301453"/>
          </a:xfrm>
          <a:prstGeom prst="rect">
            <a:avLst/>
          </a:prstGeom>
        </p:spPr>
      </p:pic>
      <p:sp>
        <p:nvSpPr>
          <p:cNvPr id="10" name="テキスト ボックス 9"/>
          <p:cNvSpPr txBox="1"/>
          <p:nvPr/>
        </p:nvSpPr>
        <p:spPr>
          <a:xfrm>
            <a:off x="457200" y="5566728"/>
            <a:ext cx="4644811" cy="923330"/>
          </a:xfrm>
          <a:prstGeom prst="rect">
            <a:avLst/>
          </a:prstGeom>
          <a:noFill/>
        </p:spPr>
        <p:txBody>
          <a:bodyPr wrap="square" rtlCol="0">
            <a:spAutoFit/>
          </a:bodyPr>
          <a:lstStyle/>
          <a:p>
            <a:r>
              <a:rPr lang="ja-JP" altLang="en-US" dirty="0" smtClean="0"/>
              <a:t>・温度、圧力が高いほど、強度が上がる</a:t>
            </a:r>
            <a:endParaRPr lang="en-US" altLang="ja-JP" dirty="0" smtClean="0"/>
          </a:p>
          <a:p>
            <a:endParaRPr kumimoji="1" lang="en-US" altLang="ja-JP" dirty="0" smtClean="0"/>
          </a:p>
          <a:p>
            <a:r>
              <a:rPr kumimoji="1" lang="ja-JP" altLang="en-US" dirty="0" smtClean="0"/>
              <a:t>・</a:t>
            </a:r>
            <a:r>
              <a:rPr kumimoji="1" lang="en-US" altLang="ja-JP" dirty="0" err="1" smtClean="0"/>
              <a:t>Wf</a:t>
            </a:r>
            <a:r>
              <a:rPr kumimoji="1" lang="en-US" altLang="ja-JP" dirty="0" smtClean="0"/>
              <a:t>/W</a:t>
            </a:r>
            <a:r>
              <a:rPr kumimoji="1" lang="ja-JP" altLang="en-US" dirty="0" smtClean="0"/>
              <a:t>には、</a:t>
            </a:r>
            <a:r>
              <a:rPr kumimoji="1" lang="en-US" altLang="ja-JP" dirty="0" smtClean="0"/>
              <a:t>W</a:t>
            </a:r>
            <a:r>
              <a:rPr kumimoji="1" lang="ja-JP" altLang="en-US" dirty="0" smtClean="0"/>
              <a:t>にない擬似延性が見られる</a:t>
            </a:r>
            <a:endParaRPr kumimoji="1" lang="ja-JP" altLang="en-US" dirty="0"/>
          </a:p>
        </p:txBody>
      </p:sp>
      <p:sp>
        <p:nvSpPr>
          <p:cNvPr id="4" name="スライド番号プレースホルダー 3"/>
          <p:cNvSpPr>
            <a:spLocks noGrp="1"/>
          </p:cNvSpPr>
          <p:nvPr>
            <p:ph type="sldNum" sz="quarter" idx="12"/>
          </p:nvPr>
        </p:nvSpPr>
        <p:spPr/>
        <p:txBody>
          <a:bodyPr/>
          <a:lstStyle/>
          <a:p>
            <a:fld id="{7F5CE407-6216-4202-80E4-A30DC2F709B2}" type="slidenum">
              <a:rPr lang="en-US" smtClean="0"/>
              <a:t>16</a:t>
            </a:fld>
            <a:endParaRPr lang="en-US"/>
          </a:p>
        </p:txBody>
      </p:sp>
    </p:spTree>
    <p:extLst>
      <p:ext uri="{BB962C8B-B14F-4D97-AF65-F5344CB8AC3E}">
        <p14:creationId xmlns:p14="http://schemas.microsoft.com/office/powerpoint/2010/main" val="32324832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200" dirty="0" smtClean="0"/>
              <a:t>反射波を用いた</a:t>
            </a:r>
            <a:r>
              <a:rPr lang="en-US" altLang="ja-JP" sz="3200" dirty="0" smtClean="0"/>
              <a:t>L</a:t>
            </a:r>
            <a:r>
              <a:rPr lang="ja-JP" altLang="en-US" sz="3200" dirty="0" smtClean="0"/>
              <a:t>波速度</a:t>
            </a:r>
            <a:r>
              <a:rPr lang="ja-JP" altLang="en-US" sz="3200" dirty="0"/>
              <a:t>の</a:t>
            </a:r>
            <a:r>
              <a:rPr lang="ja-JP" altLang="en-US" sz="3200" dirty="0" smtClean="0"/>
              <a:t>求め方</a:t>
            </a:r>
            <a:endParaRPr kumimoji="1" lang="ja-JP" altLang="en-US" sz="3200" dirty="0"/>
          </a:p>
        </p:txBody>
      </p:sp>
      <p:sp>
        <p:nvSpPr>
          <p:cNvPr id="3" name="コンテンツ プレースホルダー 2"/>
          <p:cNvSpPr>
            <a:spLocks noGrp="1"/>
          </p:cNvSpPr>
          <p:nvPr>
            <p:ph idx="1"/>
          </p:nvPr>
        </p:nvSpPr>
        <p:spPr>
          <a:xfrm>
            <a:off x="457200" y="1282700"/>
            <a:ext cx="8229600" cy="4843463"/>
          </a:xfrm>
        </p:spPr>
        <p:txBody>
          <a:bodyPr>
            <a:normAutofit/>
          </a:bodyPr>
          <a:lstStyle/>
          <a:p>
            <a:pPr marL="0" indent="0">
              <a:buNone/>
            </a:pPr>
            <a:r>
              <a:rPr kumimoji="1" lang="ja-JP" altLang="en-US" sz="1600" dirty="0" smtClean="0"/>
              <a:t>最初の</a:t>
            </a:r>
            <a:r>
              <a:rPr kumimoji="1" lang="en-US" altLang="ja-JP" sz="1600" dirty="0" smtClean="0"/>
              <a:t>L</a:t>
            </a:r>
            <a:r>
              <a:rPr kumimoji="1" lang="ja-JP" altLang="en-US" sz="1600" dirty="0" smtClean="0"/>
              <a:t>波到達時間と反射した</a:t>
            </a:r>
            <a:r>
              <a:rPr kumimoji="1" lang="en-US" altLang="ja-JP" sz="1600" dirty="0" smtClean="0"/>
              <a:t>L</a:t>
            </a:r>
            <a:r>
              <a:rPr kumimoji="1" lang="ja-JP" altLang="en-US" sz="1600" dirty="0" smtClean="0"/>
              <a:t>波到達時間との差から</a:t>
            </a:r>
            <a:r>
              <a:rPr kumimoji="1" lang="en-US" altLang="ja-JP" sz="1600" dirty="0" smtClean="0"/>
              <a:t>L</a:t>
            </a:r>
            <a:r>
              <a:rPr lang="ja-JP" altLang="en-US" sz="1600" dirty="0" smtClean="0"/>
              <a:t>波</a:t>
            </a:r>
            <a:r>
              <a:rPr kumimoji="1" lang="ja-JP" altLang="en-US" sz="1600" dirty="0" smtClean="0"/>
              <a:t>速度を求める</a:t>
            </a:r>
            <a:endParaRPr lang="en-US" altLang="ja-JP" sz="1600" dirty="0"/>
          </a:p>
          <a:p>
            <a:pPr marL="0" indent="0">
              <a:buNone/>
            </a:pPr>
            <a:r>
              <a:rPr lang="en-US" altLang="ja-JP" sz="1600" dirty="0" smtClean="0"/>
              <a:t>	</a:t>
            </a:r>
            <a:r>
              <a:rPr lang="en-US" altLang="ja-JP" sz="1400" dirty="0" smtClean="0"/>
              <a:t>→</a:t>
            </a:r>
            <a:r>
              <a:rPr lang="ja-JP" altLang="en-US" sz="1400" u="sng" dirty="0" smtClean="0"/>
              <a:t>初期時間を考慮しなくて良い</a:t>
            </a:r>
            <a:endParaRPr kumimoji="1" lang="en-US" altLang="ja-JP" sz="1400" u="sng" dirty="0" smtClean="0"/>
          </a:p>
          <a:p>
            <a:pPr lvl="1">
              <a:lnSpc>
                <a:spcPct val="120000"/>
              </a:lnSpc>
              <a:buFont typeface="+mj-lt"/>
              <a:buAutoNum type="arabicPeriod"/>
            </a:pPr>
            <a:r>
              <a:rPr kumimoji="1" lang="ja-JP" altLang="en-US" sz="1200" dirty="0" smtClean="0"/>
              <a:t>それぞれ</a:t>
            </a:r>
            <a:r>
              <a:rPr kumimoji="1" lang="en-US" altLang="ja-JP" sz="1200" dirty="0" smtClean="0"/>
              <a:t>1.4〜1.9μs,4.3〜4.8μs</a:t>
            </a:r>
            <a:r>
              <a:rPr kumimoji="1" lang="ja-JP" altLang="en-US" sz="1200" dirty="0" smtClean="0"/>
              <a:t>の</a:t>
            </a:r>
            <a:r>
              <a:rPr lang="ja-JP" altLang="en-US" sz="1200" dirty="0" smtClean="0"/>
              <a:t>範囲で</a:t>
            </a:r>
            <a:r>
              <a:rPr kumimoji="1" lang="ja-JP" altLang="en-US" sz="1200" dirty="0" smtClean="0"/>
              <a:t>切り取って相互相関関数を用いてディレイ時間</a:t>
            </a:r>
            <a:r>
              <a:rPr lang="en-US" altLang="ja-JP" sz="1200" dirty="0" smtClean="0"/>
              <a:t>T</a:t>
            </a:r>
            <a:r>
              <a:rPr lang="en-US" altLang="ja-JP" sz="1200" baseline="-25000" dirty="0" smtClean="0"/>
              <a:t>f</a:t>
            </a:r>
            <a:r>
              <a:rPr kumimoji="1" lang="ja-JP" altLang="en-US" sz="1200" dirty="0" smtClean="0"/>
              <a:t>を求める</a:t>
            </a:r>
            <a:r>
              <a:rPr kumimoji="1" lang="en-US" altLang="ja-JP" sz="1200" dirty="0" smtClean="0"/>
              <a:t>(T</a:t>
            </a:r>
            <a:r>
              <a:rPr kumimoji="1" lang="en-US" altLang="ja-JP" sz="1200" baseline="-25000" dirty="0" smtClean="0"/>
              <a:t>f</a:t>
            </a:r>
            <a:r>
              <a:rPr kumimoji="1" lang="en-US" altLang="ja-JP" sz="1200" dirty="0" smtClean="0"/>
              <a:t>=0.02[μs])</a:t>
            </a:r>
          </a:p>
          <a:p>
            <a:pPr lvl="1">
              <a:lnSpc>
                <a:spcPct val="120000"/>
              </a:lnSpc>
              <a:buFont typeface="+mj-lt"/>
              <a:buAutoNum type="arabicPeriod"/>
            </a:pPr>
            <a:r>
              <a:rPr lang="ja-JP" altLang="en-US" sz="1200" dirty="0" smtClean="0"/>
              <a:t>切り取った時間の差から大まかなディレイ時間</a:t>
            </a:r>
            <a:r>
              <a:rPr lang="en-US" altLang="ja-JP" sz="1200" dirty="0" smtClean="0"/>
              <a:t>T</a:t>
            </a:r>
            <a:r>
              <a:rPr lang="ja-JP" altLang="en-US" sz="1200" baseline="-25000" dirty="0" smtClean="0"/>
              <a:t>２</a:t>
            </a:r>
            <a:r>
              <a:rPr lang="ja-JP" altLang="en-US" sz="1200" dirty="0" smtClean="0"/>
              <a:t>を計算</a:t>
            </a:r>
            <a:r>
              <a:rPr lang="en-US" altLang="ja-JP" sz="1200" dirty="0" smtClean="0"/>
              <a:t>(T</a:t>
            </a:r>
            <a:r>
              <a:rPr lang="ja-JP" altLang="en-US" sz="1200" baseline="-25000" dirty="0" smtClean="0"/>
              <a:t>２</a:t>
            </a:r>
            <a:r>
              <a:rPr lang="en-US" altLang="ja-JP" sz="1200" dirty="0" smtClean="0"/>
              <a:t>=4.3-1.4=2.9[μs])</a:t>
            </a:r>
          </a:p>
          <a:p>
            <a:pPr lvl="1">
              <a:lnSpc>
                <a:spcPct val="120000"/>
              </a:lnSpc>
              <a:buFont typeface="+mj-lt"/>
              <a:buAutoNum type="arabicPeriod"/>
            </a:pPr>
            <a:r>
              <a:rPr lang="ja-JP" altLang="en-US" sz="1200" dirty="0" smtClean="0"/>
              <a:t>実際の到達時間差</a:t>
            </a:r>
            <a:r>
              <a:rPr lang="en-US" altLang="ja-JP" sz="1200" dirty="0"/>
              <a:t>t</a:t>
            </a:r>
            <a:r>
              <a:rPr lang="en-US" altLang="ja-JP" sz="1200" baseline="-25000" dirty="0"/>
              <a:t>2L</a:t>
            </a:r>
            <a:r>
              <a:rPr lang="ja-JP" altLang="en-US" sz="1200" dirty="0" smtClean="0"/>
              <a:t>を求める</a:t>
            </a:r>
            <a:r>
              <a:rPr lang="en-US" altLang="ja-JP" sz="1200" dirty="0" smtClean="0"/>
              <a:t>(t</a:t>
            </a:r>
            <a:r>
              <a:rPr lang="ja-JP" altLang="en-US" sz="1200" baseline="-25000" dirty="0" smtClean="0"/>
              <a:t>２</a:t>
            </a:r>
            <a:r>
              <a:rPr lang="en-US" altLang="ja-JP" sz="1200" baseline="-25000" dirty="0" smtClean="0"/>
              <a:t>L</a:t>
            </a:r>
            <a:r>
              <a:rPr lang="en-US" altLang="ja-JP" sz="1200" dirty="0" smtClean="0"/>
              <a:t>=T</a:t>
            </a:r>
            <a:r>
              <a:rPr lang="en-US" altLang="ja-JP" sz="1200" baseline="-25000" dirty="0" smtClean="0"/>
              <a:t>C</a:t>
            </a:r>
            <a:r>
              <a:rPr lang="ja-JP" altLang="ja-JP" sz="1200" dirty="0" smtClean="0"/>
              <a:t>-</a:t>
            </a:r>
            <a:r>
              <a:rPr lang="en-US" altLang="ja-JP" sz="1200" dirty="0" smtClean="0"/>
              <a:t>T</a:t>
            </a:r>
            <a:r>
              <a:rPr lang="en-US" altLang="ja-JP" sz="1200" baseline="-25000" dirty="0" smtClean="0"/>
              <a:t>L</a:t>
            </a:r>
            <a:r>
              <a:rPr lang="en-US" altLang="ja-JP" sz="1200" dirty="0" smtClean="0"/>
              <a:t>=2.880[μs])</a:t>
            </a:r>
          </a:p>
          <a:p>
            <a:pPr lvl="1">
              <a:lnSpc>
                <a:spcPct val="120000"/>
              </a:lnSpc>
              <a:buFont typeface="+mj-lt"/>
              <a:buAutoNum type="arabicPeriod"/>
            </a:pPr>
            <a:r>
              <a:rPr lang="ja-JP" altLang="en-US" sz="1200" dirty="0" smtClean="0"/>
              <a:t>厚さ</a:t>
            </a:r>
            <a:r>
              <a:rPr lang="en-US" altLang="ja-JP" sz="1200" dirty="0" smtClean="0"/>
              <a:t>x</a:t>
            </a:r>
            <a:r>
              <a:rPr lang="ja-JP" altLang="en-US" sz="1200" dirty="0" smtClean="0"/>
              <a:t>と</a:t>
            </a:r>
            <a:r>
              <a:rPr lang="ja-JP" altLang="en-US" sz="1200" dirty="0"/>
              <a:t>到達</a:t>
            </a:r>
            <a:r>
              <a:rPr lang="ja-JP" altLang="en-US" sz="1200" dirty="0" smtClean="0"/>
              <a:t>時間差</a:t>
            </a:r>
            <a:r>
              <a:rPr lang="en-US" altLang="ja-JP" sz="1200" dirty="0" smtClean="0"/>
              <a:t>t</a:t>
            </a:r>
            <a:r>
              <a:rPr lang="en-US" altLang="ja-JP" sz="1200" baseline="-25000" dirty="0" smtClean="0"/>
              <a:t>2L</a:t>
            </a:r>
            <a:r>
              <a:rPr lang="ja-JP" altLang="en-US" sz="1200" dirty="0" smtClean="0"/>
              <a:t>から</a:t>
            </a:r>
            <a:r>
              <a:rPr lang="en-US" altLang="ja-JP" sz="1200" dirty="0" smtClean="0"/>
              <a:t>L</a:t>
            </a:r>
            <a:r>
              <a:rPr lang="ja-JP" altLang="en-US" sz="1200" dirty="0" smtClean="0"/>
              <a:t>波速度が求まる</a:t>
            </a:r>
            <a:endParaRPr lang="en-US" altLang="ja-JP" sz="1200" dirty="0"/>
          </a:p>
          <a:p>
            <a:endParaRPr lang="en-US" altLang="ja-JP" sz="1800" dirty="0" smtClean="0"/>
          </a:p>
          <a:p>
            <a:pPr marL="914400" lvl="2" indent="0">
              <a:buNone/>
            </a:pPr>
            <a:endParaRPr kumimoji="1" lang="ja-JP" altLang="en-US" sz="800" dirty="0"/>
          </a:p>
        </p:txBody>
      </p:sp>
      <p:sp>
        <p:nvSpPr>
          <p:cNvPr id="4" name="正方形/長方形 3"/>
          <p:cNvSpPr/>
          <p:nvPr/>
        </p:nvSpPr>
        <p:spPr>
          <a:xfrm>
            <a:off x="1001715" y="3912638"/>
            <a:ext cx="3533762" cy="738664"/>
          </a:xfrm>
          <a:prstGeom prst="rect">
            <a:avLst/>
          </a:prstGeom>
        </p:spPr>
        <p:txBody>
          <a:bodyPr wrap="square">
            <a:spAutoFit/>
          </a:bodyPr>
          <a:lstStyle/>
          <a:p>
            <a:pPr marL="57150"/>
            <a:r>
              <a:rPr lang="ja-JP" altLang="en-US" sz="1400" dirty="0" smtClean="0"/>
              <a:t>相関</a:t>
            </a:r>
            <a:r>
              <a:rPr lang="ja-JP" altLang="en-US" sz="1400" dirty="0"/>
              <a:t>関数から到達</a:t>
            </a:r>
            <a:r>
              <a:rPr lang="ja-JP" altLang="en-US" sz="1400" dirty="0" smtClean="0"/>
              <a:t>時間差を</a:t>
            </a:r>
            <a:r>
              <a:rPr lang="ja-JP" altLang="en-US" sz="1400" dirty="0"/>
              <a:t>求めているため</a:t>
            </a:r>
            <a:r>
              <a:rPr lang="ja-JP" altLang="en-US" sz="1400" dirty="0" smtClean="0"/>
              <a:t>、</a:t>
            </a:r>
            <a:endParaRPr lang="en-US" altLang="ja-JP" sz="1400" dirty="0" smtClean="0"/>
          </a:p>
          <a:p>
            <a:pPr marL="57150"/>
            <a:r>
              <a:rPr lang="en-US" altLang="ja-JP" sz="1400" dirty="0" smtClean="0"/>
              <a:t>	</a:t>
            </a:r>
            <a:r>
              <a:rPr lang="ja-JP" altLang="en-US" sz="1400" dirty="0" smtClean="0"/>
              <a:t>・</a:t>
            </a:r>
            <a:r>
              <a:rPr lang="ja-JP" altLang="en-US" sz="1400" u="sng" dirty="0" smtClean="0"/>
              <a:t>正確</a:t>
            </a:r>
            <a:r>
              <a:rPr lang="ja-JP" altLang="en-US" sz="1400" u="sng" dirty="0"/>
              <a:t>な</a:t>
            </a:r>
            <a:r>
              <a:rPr lang="en-US" altLang="ja-JP" sz="1400" u="sng" dirty="0"/>
              <a:t>L</a:t>
            </a:r>
            <a:r>
              <a:rPr lang="ja-JP" altLang="en-US" sz="1400" u="sng" dirty="0"/>
              <a:t>波到達</a:t>
            </a:r>
            <a:r>
              <a:rPr lang="ja-JP" altLang="en-US" sz="1400" u="sng" dirty="0" smtClean="0"/>
              <a:t>時刻が</a:t>
            </a:r>
            <a:r>
              <a:rPr lang="ja-JP" altLang="en-US" sz="1400" u="sng" dirty="0"/>
              <a:t>必要</a:t>
            </a:r>
            <a:r>
              <a:rPr lang="ja-JP" altLang="en-US" sz="1400" u="sng" dirty="0" smtClean="0"/>
              <a:t>ない</a:t>
            </a:r>
            <a:endParaRPr lang="en-US" altLang="ja-JP" sz="1400" u="sng" dirty="0" smtClean="0"/>
          </a:p>
          <a:p>
            <a:pPr marL="57150"/>
            <a:r>
              <a:rPr lang="en-US" altLang="ja-JP" sz="1400" dirty="0"/>
              <a:t>	</a:t>
            </a:r>
            <a:r>
              <a:rPr lang="ja-JP" altLang="en-US" sz="1400" dirty="0" smtClean="0"/>
              <a:t>・</a:t>
            </a:r>
            <a:r>
              <a:rPr lang="ja-JP" altLang="en-US" sz="1400" u="sng" dirty="0" smtClean="0"/>
              <a:t>ノイズによる影響を小さくできる</a:t>
            </a:r>
            <a:endParaRPr lang="en-US" altLang="ja-JP" sz="1400" u="sng" dirty="0"/>
          </a:p>
        </p:txBody>
      </p:sp>
      <p:graphicFrame>
        <p:nvGraphicFramePr>
          <p:cNvPr id="7" name="オブジェクト 6"/>
          <p:cNvGraphicFramePr>
            <a:graphicFrameLocks noChangeAspect="1"/>
          </p:cNvGraphicFramePr>
          <p:nvPr>
            <p:extLst>
              <p:ext uri="{D42A27DB-BD31-4B8C-83A1-F6EECF244321}">
                <p14:modId xmlns:p14="http://schemas.microsoft.com/office/powerpoint/2010/main" val="2016411120"/>
              </p:ext>
            </p:extLst>
          </p:nvPr>
        </p:nvGraphicFramePr>
        <p:xfrm>
          <a:off x="6487954" y="2579490"/>
          <a:ext cx="1203308" cy="387151"/>
        </p:xfrm>
        <a:graphic>
          <a:graphicData uri="http://schemas.openxmlformats.org/presentationml/2006/ole">
            <mc:AlternateContent xmlns:mc="http://schemas.openxmlformats.org/markup-compatibility/2006">
              <mc:Choice xmlns:v="urn:schemas-microsoft-com:vml" Requires="v">
                <p:oleObj spid="_x0000_s10302" name="数式" r:id="rId3" imgW="1346200" imgH="431800" progId="Equation.3">
                  <p:embed/>
                </p:oleObj>
              </mc:Choice>
              <mc:Fallback>
                <p:oleObj name="数式" r:id="rId3" imgW="1346200" imgH="431800" progId="Equation.3">
                  <p:embed/>
                  <p:pic>
                    <p:nvPicPr>
                      <p:cNvPr id="0" name=""/>
                      <p:cNvPicPr/>
                      <p:nvPr/>
                    </p:nvPicPr>
                    <p:blipFill>
                      <a:blip r:embed="rId4"/>
                      <a:stretch>
                        <a:fillRect/>
                      </a:stretch>
                    </p:blipFill>
                    <p:spPr>
                      <a:xfrm>
                        <a:off x="6487954" y="2579490"/>
                        <a:ext cx="1203308" cy="387151"/>
                      </a:xfrm>
                      <a:prstGeom prst="rect">
                        <a:avLst/>
                      </a:prstGeom>
                    </p:spPr>
                  </p:pic>
                </p:oleObj>
              </mc:Fallback>
            </mc:AlternateContent>
          </a:graphicData>
        </a:graphic>
      </p:graphicFrame>
      <p:sp>
        <p:nvSpPr>
          <p:cNvPr id="9" name="下矢印 8"/>
          <p:cNvSpPr/>
          <p:nvPr/>
        </p:nvSpPr>
        <p:spPr>
          <a:xfrm>
            <a:off x="2445113" y="3520956"/>
            <a:ext cx="467108" cy="354345"/>
          </a:xfrm>
          <a:prstGeom prst="downArrow">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15" name="図 14" descr="スクリーンショット 2016-10-27 14.34.11.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93724" y="2966641"/>
            <a:ext cx="4024154" cy="3733057"/>
          </a:xfrm>
          <a:prstGeom prst="rect">
            <a:avLst/>
          </a:prstGeom>
        </p:spPr>
      </p:pic>
      <p:pic>
        <p:nvPicPr>
          <p:cNvPr id="16" name="図 15" descr="スクリーンショット 2016-10-27 15.25.10.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15971" y="5437668"/>
            <a:ext cx="3619799" cy="1150292"/>
          </a:xfrm>
          <a:prstGeom prst="rect">
            <a:avLst/>
          </a:prstGeom>
        </p:spPr>
      </p:pic>
      <p:pic>
        <p:nvPicPr>
          <p:cNvPr id="6" name="図 5" descr="スクリーンショット 2016-11-18 12.11.04.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07300" y="3343296"/>
            <a:ext cx="1410578" cy="406579"/>
          </a:xfrm>
          <a:prstGeom prst="rect">
            <a:avLst/>
          </a:prstGeom>
        </p:spPr>
      </p:pic>
      <p:sp>
        <p:nvSpPr>
          <p:cNvPr id="5" name="テキスト ボックス 4"/>
          <p:cNvSpPr txBox="1"/>
          <p:nvPr/>
        </p:nvSpPr>
        <p:spPr>
          <a:xfrm>
            <a:off x="5123439" y="3520956"/>
            <a:ext cx="941283" cy="276999"/>
          </a:xfrm>
          <a:prstGeom prst="rect">
            <a:avLst/>
          </a:prstGeom>
          <a:noFill/>
        </p:spPr>
        <p:txBody>
          <a:bodyPr wrap="none" rtlCol="0">
            <a:spAutoFit/>
          </a:bodyPr>
          <a:lstStyle/>
          <a:p>
            <a:pPr algn="ctr"/>
            <a:r>
              <a:rPr kumimoji="1" lang="en-US" altLang="ja-JP" sz="1200" dirty="0" smtClean="0"/>
              <a:t>PZT ceramic</a:t>
            </a:r>
          </a:p>
        </p:txBody>
      </p:sp>
      <p:sp>
        <p:nvSpPr>
          <p:cNvPr id="8" name="スライド番号プレースホルダー 7"/>
          <p:cNvSpPr>
            <a:spLocks noGrp="1"/>
          </p:cNvSpPr>
          <p:nvPr>
            <p:ph type="sldNum" sz="quarter" idx="12"/>
          </p:nvPr>
        </p:nvSpPr>
        <p:spPr/>
        <p:txBody>
          <a:bodyPr/>
          <a:lstStyle/>
          <a:p>
            <a:fld id="{7F5CE407-6216-4202-80E4-A30DC2F709B2}" type="slidenum">
              <a:rPr lang="en-US" smtClean="0"/>
              <a:t>17</a:t>
            </a:fld>
            <a:endParaRPr lang="en-US"/>
          </a:p>
        </p:txBody>
      </p:sp>
    </p:spTree>
    <p:extLst>
      <p:ext uri="{BB962C8B-B14F-4D97-AF65-F5344CB8AC3E}">
        <p14:creationId xmlns:p14="http://schemas.microsoft.com/office/powerpoint/2010/main" val="11273955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研究背景①</a:t>
            </a:r>
            <a:endParaRPr kumimoji="1" lang="ja-JP" altLang="en-US" dirty="0"/>
          </a:p>
        </p:txBody>
      </p:sp>
      <p:sp>
        <p:nvSpPr>
          <p:cNvPr id="4" name="スライド番号プレースホルダー 3"/>
          <p:cNvSpPr>
            <a:spLocks noGrp="1"/>
          </p:cNvSpPr>
          <p:nvPr>
            <p:ph type="sldNum" sz="quarter" idx="12"/>
          </p:nvPr>
        </p:nvSpPr>
        <p:spPr/>
        <p:txBody>
          <a:bodyPr/>
          <a:lstStyle/>
          <a:p>
            <a:fld id="{7F5CE407-6216-4202-80E4-A30DC2F709B2}" type="slidenum">
              <a:rPr lang="en-US" smtClean="0"/>
              <a:t>1</a:t>
            </a:fld>
            <a:endParaRPr lang="en-US"/>
          </a:p>
        </p:txBody>
      </p:sp>
      <p:pic>
        <p:nvPicPr>
          <p:cNvPr id="5"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97764" y="2631141"/>
            <a:ext cx="3584388" cy="3390153"/>
          </a:xfrm>
        </p:spPr>
      </p:pic>
      <p:sp>
        <p:nvSpPr>
          <p:cNvPr id="6" name="正方形/長方形 5"/>
          <p:cNvSpPr/>
          <p:nvPr/>
        </p:nvSpPr>
        <p:spPr>
          <a:xfrm>
            <a:off x="204952" y="1290777"/>
            <a:ext cx="8077200" cy="1446550"/>
          </a:xfrm>
          <a:prstGeom prst="rect">
            <a:avLst/>
          </a:prstGeom>
        </p:spPr>
        <p:txBody>
          <a:bodyPr wrap="square">
            <a:spAutoFit/>
          </a:bodyPr>
          <a:lstStyle/>
          <a:p>
            <a:pPr marL="285750" indent="-285750">
              <a:buFont typeface="Arial" charset="0"/>
              <a:buChar char="•"/>
            </a:pPr>
            <a:r>
              <a:rPr lang="ja-JP" altLang="en-US" sz="2800" dirty="0"/>
              <a:t>核融合炉</a:t>
            </a:r>
            <a:r>
              <a:rPr lang="ja-JP" altLang="en-US" sz="2800" dirty="0" smtClean="0"/>
              <a:t>ダイバータについて</a:t>
            </a:r>
            <a:endParaRPr lang="en-US" altLang="ja-JP" sz="2800" dirty="0" smtClean="0"/>
          </a:p>
          <a:p>
            <a:pPr lvl="1"/>
            <a:r>
              <a:rPr lang="ja-JP" altLang="en-US" sz="2000" dirty="0" smtClean="0"/>
              <a:t>磁力線によって導かれたプラズマの排気ポート</a:t>
            </a:r>
            <a:endParaRPr lang="en-US" altLang="ja-JP" sz="2000" dirty="0" smtClean="0"/>
          </a:p>
          <a:p>
            <a:pPr lvl="1"/>
            <a:r>
              <a:rPr lang="ja-JP" altLang="en-US" sz="2000" dirty="0" smtClean="0"/>
              <a:t>・</a:t>
            </a:r>
            <a:r>
              <a:rPr lang="ja-JP" altLang="en-US" sz="2000" dirty="0"/>
              <a:t>・・炉内で最も高い熱負荷を受ける機器</a:t>
            </a:r>
            <a:endParaRPr lang="en-US" altLang="ja-JP" sz="2000" dirty="0"/>
          </a:p>
          <a:p>
            <a:pPr lvl="1"/>
            <a:r>
              <a:rPr lang="ja-JP" altLang="en-US" sz="2000" dirty="0"/>
              <a:t>繰り返しのパルス熱負荷で熱疲労によるき裂が問題</a:t>
            </a:r>
          </a:p>
        </p:txBody>
      </p:sp>
      <p:sp>
        <p:nvSpPr>
          <p:cNvPr id="7" name="正方形/長方形 6"/>
          <p:cNvSpPr/>
          <p:nvPr/>
        </p:nvSpPr>
        <p:spPr>
          <a:xfrm>
            <a:off x="204952" y="3090752"/>
            <a:ext cx="4875048" cy="2062103"/>
          </a:xfrm>
          <a:prstGeom prst="rect">
            <a:avLst/>
          </a:prstGeom>
        </p:spPr>
        <p:txBody>
          <a:bodyPr wrap="square">
            <a:spAutoFit/>
          </a:bodyPr>
          <a:lstStyle/>
          <a:p>
            <a:pPr marL="342900" indent="-342900">
              <a:buFont typeface="Arial" charset="0"/>
              <a:buChar char="•"/>
            </a:pPr>
            <a:r>
              <a:rPr lang="ja-JP" altLang="en-US" sz="2800" dirty="0"/>
              <a:t>タングステン</a:t>
            </a:r>
            <a:endParaRPr lang="en-US" altLang="ja-JP" sz="2800" dirty="0"/>
          </a:p>
          <a:p>
            <a:pPr marL="800100" lvl="1" indent="-342900">
              <a:buFont typeface="Arial"/>
              <a:buChar char="•"/>
            </a:pPr>
            <a:r>
              <a:rPr lang="ja-JP" altLang="en-US" sz="2000" dirty="0"/>
              <a:t>高融点、</a:t>
            </a:r>
            <a:r>
              <a:rPr lang="ja-JP" altLang="en-US" sz="2000" dirty="0" smtClean="0"/>
              <a:t>低スパッタリング率</a:t>
            </a:r>
            <a:endParaRPr lang="en-US" altLang="ja-JP" sz="2000" dirty="0" smtClean="0"/>
          </a:p>
          <a:p>
            <a:pPr lvl="1"/>
            <a:r>
              <a:rPr lang="ja-JP" altLang="en-US" sz="2000" dirty="0" smtClean="0"/>
              <a:t>　　　・</a:t>
            </a:r>
            <a:r>
              <a:rPr lang="ja-JP" altLang="en-US" sz="2000" dirty="0"/>
              <a:t>・・</a:t>
            </a:r>
            <a:r>
              <a:rPr lang="ja-JP" altLang="en-US" sz="2000" u="sng" dirty="0"/>
              <a:t>ダイバータの候補</a:t>
            </a:r>
            <a:r>
              <a:rPr lang="ja-JP" altLang="en-US" sz="2000" u="sng" dirty="0" smtClean="0"/>
              <a:t>材料</a:t>
            </a:r>
            <a:endParaRPr lang="en-US" altLang="ja-JP" sz="2000" u="sng" dirty="0" smtClean="0"/>
          </a:p>
          <a:p>
            <a:pPr lvl="1"/>
            <a:endParaRPr lang="en-US" altLang="ja-JP" sz="2000" u="sng" dirty="0"/>
          </a:p>
          <a:p>
            <a:pPr marL="800100" lvl="1" indent="-342900">
              <a:buFont typeface="Arial"/>
              <a:buChar char="•"/>
            </a:pPr>
            <a:r>
              <a:rPr lang="en-US" altLang="ja-JP" sz="2000" dirty="0"/>
              <a:t>DBTT</a:t>
            </a:r>
            <a:r>
              <a:rPr lang="ja-JP" altLang="en-US" sz="2000" dirty="0"/>
              <a:t>が高い、延性が</a:t>
            </a:r>
            <a:r>
              <a:rPr lang="ja-JP" altLang="en-US" sz="2000" dirty="0" smtClean="0"/>
              <a:t>小さい</a:t>
            </a:r>
            <a:endParaRPr lang="en-US" altLang="ja-JP" sz="2000" dirty="0" smtClean="0"/>
          </a:p>
          <a:p>
            <a:pPr lvl="1"/>
            <a:r>
              <a:rPr lang="ja-JP" altLang="en-US" sz="2000" dirty="0" smtClean="0"/>
              <a:t>　　　・・・</a:t>
            </a:r>
            <a:r>
              <a:rPr lang="ja-JP" altLang="en-US" sz="2000" u="sng" dirty="0" smtClean="0"/>
              <a:t>き裂</a:t>
            </a:r>
            <a:r>
              <a:rPr lang="ja-JP" altLang="en-US" sz="2000" u="sng" dirty="0"/>
              <a:t>の拡大を防げない</a:t>
            </a:r>
            <a:endParaRPr lang="en-US" altLang="ja-JP" sz="2000" u="sng" dirty="0"/>
          </a:p>
        </p:txBody>
      </p:sp>
      <p:sp>
        <p:nvSpPr>
          <p:cNvPr id="8" name="正方形/長方形 7"/>
          <p:cNvSpPr/>
          <p:nvPr/>
        </p:nvSpPr>
        <p:spPr>
          <a:xfrm>
            <a:off x="4413882" y="5998692"/>
            <a:ext cx="4304501" cy="646331"/>
          </a:xfrm>
          <a:prstGeom prst="rect">
            <a:avLst/>
          </a:prstGeom>
        </p:spPr>
        <p:txBody>
          <a:bodyPr wrap="square">
            <a:spAutoFit/>
          </a:bodyPr>
          <a:lstStyle/>
          <a:p>
            <a:r>
              <a:rPr lang="en-US" altLang="ja-JP" dirty="0" smtClean="0">
                <a:latin typeface="Gulliver" charset="0"/>
              </a:rPr>
              <a:t>T. </a:t>
            </a:r>
            <a:r>
              <a:rPr lang="en-US" altLang="ja-JP" dirty="0" err="1" smtClean="0">
                <a:latin typeface="Gulliver" charset="0"/>
              </a:rPr>
              <a:t>Hrai</a:t>
            </a:r>
            <a:r>
              <a:rPr lang="en-US" altLang="ja-JP" dirty="0" smtClean="0">
                <a:latin typeface="Gulliver" charset="0"/>
              </a:rPr>
              <a:t> “Use </a:t>
            </a:r>
            <a:r>
              <a:rPr lang="en-US" altLang="ja-JP" dirty="0">
                <a:latin typeface="Gulliver" charset="0"/>
              </a:rPr>
              <a:t>of tungsten material for the ITER </a:t>
            </a:r>
            <a:r>
              <a:rPr lang="en-US" altLang="ja-JP" dirty="0" err="1" smtClean="0">
                <a:latin typeface="Gulliver" charset="0"/>
              </a:rPr>
              <a:t>divertor</a:t>
            </a:r>
            <a:r>
              <a:rPr lang="en-US" altLang="ja-JP" dirty="0" smtClean="0">
                <a:latin typeface="Gulliver" charset="0"/>
              </a:rPr>
              <a:t>”</a:t>
            </a:r>
            <a:endParaRPr lang="en-US" altLang="ja-JP" dirty="0"/>
          </a:p>
        </p:txBody>
      </p:sp>
    </p:spTree>
    <p:extLst>
      <p:ext uri="{BB962C8B-B14F-4D97-AF65-F5344CB8AC3E}">
        <p14:creationId xmlns:p14="http://schemas.microsoft.com/office/powerpoint/2010/main" val="17461389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研究背景②</a:t>
            </a:r>
            <a:endParaRPr kumimoji="1" lang="ja-JP" altLang="en-US" dirty="0"/>
          </a:p>
        </p:txBody>
      </p:sp>
      <p:sp>
        <p:nvSpPr>
          <p:cNvPr id="3" name="コンテンツ プレースホルダー 2"/>
          <p:cNvSpPr>
            <a:spLocks noGrp="1"/>
          </p:cNvSpPr>
          <p:nvPr>
            <p:ph idx="1"/>
          </p:nvPr>
        </p:nvSpPr>
        <p:spPr>
          <a:xfrm>
            <a:off x="126124" y="1250731"/>
            <a:ext cx="8807669" cy="5297213"/>
          </a:xfrm>
        </p:spPr>
        <p:txBody>
          <a:bodyPr>
            <a:normAutofit/>
          </a:bodyPr>
          <a:lstStyle/>
          <a:p>
            <a:r>
              <a:rPr lang="ja-JP" altLang="en-US" dirty="0" smtClean="0">
                <a:solidFill>
                  <a:srgbClr val="000000"/>
                </a:solidFill>
              </a:rPr>
              <a:t>金属繊維強化材料</a:t>
            </a:r>
            <a:r>
              <a:rPr lang="en-US" altLang="ja-JP" dirty="0" smtClean="0">
                <a:solidFill>
                  <a:srgbClr val="000000"/>
                </a:solidFill>
              </a:rPr>
              <a:t>(FRM)</a:t>
            </a:r>
          </a:p>
          <a:p>
            <a:endParaRPr lang="en-US" altLang="ja-JP" dirty="0">
              <a:solidFill>
                <a:srgbClr val="000000"/>
              </a:solidFill>
            </a:endParaRPr>
          </a:p>
          <a:p>
            <a:endParaRPr lang="en-US" altLang="ja-JP" dirty="0" smtClean="0">
              <a:solidFill>
                <a:srgbClr val="000000"/>
              </a:solidFill>
            </a:endParaRPr>
          </a:p>
          <a:p>
            <a:endParaRPr lang="en-US" altLang="ja-JP" dirty="0" smtClean="0">
              <a:solidFill>
                <a:srgbClr val="000000"/>
              </a:solidFill>
            </a:endParaRPr>
          </a:p>
          <a:p>
            <a:r>
              <a:rPr lang="ja-JP" altLang="en-US" dirty="0" smtClean="0">
                <a:solidFill>
                  <a:srgbClr val="000000"/>
                </a:solidFill>
              </a:rPr>
              <a:t>タングステン</a:t>
            </a:r>
            <a:r>
              <a:rPr lang="ja-JP" altLang="en-US" dirty="0">
                <a:solidFill>
                  <a:srgbClr val="000000"/>
                </a:solidFill>
              </a:rPr>
              <a:t>繊維強化</a:t>
            </a:r>
            <a:r>
              <a:rPr lang="ja-JP" altLang="en-US" dirty="0" smtClean="0">
                <a:solidFill>
                  <a:srgbClr val="000000"/>
                </a:solidFill>
              </a:rPr>
              <a:t>タングステン</a:t>
            </a:r>
            <a:endParaRPr lang="en-US" altLang="ja-JP" sz="2000" dirty="0">
              <a:solidFill>
                <a:srgbClr val="000000"/>
              </a:solidFill>
            </a:endParaRPr>
          </a:p>
          <a:p>
            <a:pPr lvl="1"/>
            <a:r>
              <a:rPr lang="ja-JP" altLang="en-US" sz="2000" dirty="0" smtClean="0">
                <a:solidFill>
                  <a:srgbClr val="000000"/>
                </a:solidFill>
              </a:rPr>
              <a:t>ユーリッヒ研究所で開発された先進材料</a:t>
            </a:r>
            <a:r>
              <a:rPr lang="en-US" altLang="ja-JP" sz="2000" dirty="0" smtClean="0">
                <a:solidFill>
                  <a:srgbClr val="000000"/>
                </a:solidFill>
              </a:rPr>
              <a:t>[1]</a:t>
            </a:r>
          </a:p>
          <a:p>
            <a:pPr lvl="1"/>
            <a:r>
              <a:rPr lang="en-US" altLang="ja-JP" sz="2000" dirty="0" smtClean="0">
                <a:solidFill>
                  <a:srgbClr val="000000"/>
                </a:solidFill>
              </a:rPr>
              <a:t>Spark Plasma Sintering</a:t>
            </a:r>
            <a:r>
              <a:rPr lang="ja-JP" altLang="en-US" sz="2000" dirty="0" smtClean="0">
                <a:solidFill>
                  <a:srgbClr val="000000"/>
                </a:solidFill>
              </a:rPr>
              <a:t>（</a:t>
            </a:r>
            <a:r>
              <a:rPr lang="en-US" altLang="ja-JP" sz="2000" dirty="0" smtClean="0">
                <a:solidFill>
                  <a:srgbClr val="000000"/>
                </a:solidFill>
              </a:rPr>
              <a:t>SPS</a:t>
            </a:r>
            <a:r>
              <a:rPr lang="ja-JP" altLang="en-US" sz="2000" dirty="0" smtClean="0">
                <a:solidFill>
                  <a:srgbClr val="000000"/>
                </a:solidFill>
              </a:rPr>
              <a:t>）法で作成</a:t>
            </a:r>
            <a:endParaRPr lang="en-US" altLang="ja-JP" sz="2000" dirty="0" smtClean="0">
              <a:solidFill>
                <a:srgbClr val="000000"/>
              </a:solidFill>
            </a:endParaRPr>
          </a:p>
          <a:p>
            <a:pPr lvl="1"/>
            <a:r>
              <a:rPr lang="en-US" altLang="ja-JP" sz="2000" dirty="0" smtClean="0">
                <a:solidFill>
                  <a:srgbClr val="000000"/>
                </a:solidFill>
              </a:rPr>
              <a:t>FRM</a:t>
            </a:r>
            <a:r>
              <a:rPr lang="ja-JP" altLang="en-US" sz="2000" dirty="0" smtClean="0">
                <a:solidFill>
                  <a:srgbClr val="000000"/>
                </a:solidFill>
              </a:rPr>
              <a:t>材料</a:t>
            </a:r>
            <a:endParaRPr lang="en-US" altLang="ja-JP" sz="2000" dirty="0" smtClean="0">
              <a:solidFill>
                <a:srgbClr val="000000"/>
              </a:solidFill>
            </a:endParaRPr>
          </a:p>
          <a:p>
            <a:pPr lvl="1"/>
            <a:endParaRPr lang="en-US" altLang="ja-JP" sz="2000" dirty="0" smtClean="0">
              <a:solidFill>
                <a:srgbClr val="000000"/>
              </a:solidFill>
            </a:endParaRPr>
          </a:p>
          <a:p>
            <a:endParaRPr lang="ja-JP" altLang="en-US" sz="1800" dirty="0" smtClean="0">
              <a:solidFill>
                <a:srgbClr val="000000"/>
              </a:solidFill>
            </a:endParaRPr>
          </a:p>
          <a:p>
            <a:pPr lvl="8"/>
            <a:endParaRPr kumimoji="1" lang="ja-JP" altLang="en-US" dirty="0"/>
          </a:p>
        </p:txBody>
      </p:sp>
      <p:sp>
        <p:nvSpPr>
          <p:cNvPr id="10" name="テキスト ボックス 9"/>
          <p:cNvSpPr txBox="1"/>
          <p:nvPr/>
        </p:nvSpPr>
        <p:spPr>
          <a:xfrm>
            <a:off x="5544137" y="5735579"/>
            <a:ext cx="3752698" cy="646331"/>
          </a:xfrm>
          <a:prstGeom prst="rect">
            <a:avLst/>
          </a:prstGeom>
          <a:noFill/>
        </p:spPr>
        <p:txBody>
          <a:bodyPr wrap="square" rtlCol="0">
            <a:spAutoFit/>
          </a:bodyPr>
          <a:lstStyle/>
          <a:p>
            <a:r>
              <a:rPr kumimoji="1" lang="en-US" altLang="ja-JP" sz="1200" dirty="0" smtClean="0"/>
              <a:t>[1]</a:t>
            </a:r>
            <a:r>
              <a:rPr lang="en-US" altLang="ja-JP" sz="1200" dirty="0"/>
              <a:t> </a:t>
            </a:r>
            <a:r>
              <a:rPr lang="en-US" altLang="ja-JP" sz="1200" dirty="0" err="1"/>
              <a:t>Y.Mao</a:t>
            </a:r>
            <a:r>
              <a:rPr lang="de-DE" altLang="ja-JP" sz="1200" dirty="0" smtClean="0"/>
              <a:t>  “</a:t>
            </a:r>
            <a:r>
              <a:rPr lang="de-DE" altLang="ja-JP" sz="1200" dirty="0"/>
              <a:t>Development </a:t>
            </a:r>
            <a:r>
              <a:rPr lang="de-DE" altLang="ja-JP" sz="1200" dirty="0" err="1"/>
              <a:t>and</a:t>
            </a:r>
            <a:r>
              <a:rPr lang="de-DE" altLang="ja-JP" sz="1200" dirty="0"/>
              <a:t> </a:t>
            </a:r>
            <a:r>
              <a:rPr lang="de-DE" altLang="ja-JP" sz="1200" dirty="0" err="1" smtClean="0"/>
              <a:t>characterization</a:t>
            </a:r>
            <a:endParaRPr lang="de-DE" altLang="ja-JP" sz="1200" dirty="0" smtClean="0"/>
          </a:p>
          <a:p>
            <a:r>
              <a:rPr lang="de-DE" altLang="ja-JP" sz="1200" dirty="0" err="1" smtClean="0"/>
              <a:t>of</a:t>
            </a:r>
            <a:r>
              <a:rPr lang="de-DE" altLang="ja-JP" sz="1200" dirty="0" smtClean="0"/>
              <a:t> </a:t>
            </a:r>
            <a:r>
              <a:rPr lang="de-DE" altLang="ja-JP" sz="1200" dirty="0" err="1"/>
              <a:t>powder</a:t>
            </a:r>
            <a:r>
              <a:rPr lang="de-DE" altLang="ja-JP" sz="1200" dirty="0"/>
              <a:t> </a:t>
            </a:r>
            <a:r>
              <a:rPr lang="de-DE" altLang="ja-JP" sz="1200" dirty="0" err="1"/>
              <a:t>metallurgy</a:t>
            </a:r>
            <a:r>
              <a:rPr lang="de-DE" altLang="ja-JP" sz="1200" dirty="0"/>
              <a:t> </a:t>
            </a:r>
            <a:r>
              <a:rPr lang="de-DE" altLang="ja-JP" sz="1200" dirty="0" err="1"/>
              <a:t>produced</a:t>
            </a:r>
            <a:r>
              <a:rPr lang="de-DE" altLang="ja-JP" sz="1200" dirty="0"/>
              <a:t> </a:t>
            </a:r>
            <a:r>
              <a:rPr lang="de-DE" altLang="ja-JP" sz="1200" dirty="0" err="1"/>
              <a:t>multi</a:t>
            </a:r>
            <a:r>
              <a:rPr lang="de-DE" altLang="ja-JP" sz="1200" dirty="0"/>
              <a:t> </a:t>
            </a:r>
            <a:r>
              <a:rPr lang="de-DE" altLang="ja-JP" sz="1200" dirty="0" err="1" smtClean="0"/>
              <a:t>tungsten</a:t>
            </a:r>
            <a:endParaRPr lang="de-DE" altLang="ja-JP" sz="1200" dirty="0" smtClean="0"/>
          </a:p>
          <a:p>
            <a:r>
              <a:rPr lang="de-DE" altLang="ja-JP" sz="1200" dirty="0" smtClean="0"/>
              <a:t> </a:t>
            </a:r>
            <a:r>
              <a:rPr lang="de-DE" altLang="ja-JP" sz="1200" dirty="0" err="1"/>
              <a:t>fiber</a:t>
            </a:r>
            <a:r>
              <a:rPr lang="de-DE" altLang="ja-JP" sz="1200" dirty="0"/>
              <a:t> </a:t>
            </a:r>
            <a:r>
              <a:rPr lang="de-DE" altLang="ja-JP" sz="1200" dirty="0" err="1"/>
              <a:t>reinforced</a:t>
            </a:r>
            <a:r>
              <a:rPr lang="de-DE" altLang="ja-JP" sz="1200" dirty="0"/>
              <a:t> </a:t>
            </a:r>
            <a:r>
              <a:rPr lang="de-DE" altLang="ja-JP" sz="1200" dirty="0" err="1"/>
              <a:t>tungsten</a:t>
            </a:r>
            <a:r>
              <a:rPr lang="de-DE" altLang="ja-JP" sz="1200" dirty="0"/>
              <a:t> </a:t>
            </a:r>
            <a:r>
              <a:rPr lang="de-DE" altLang="ja-JP" sz="1200" dirty="0" smtClean="0"/>
              <a:t>“</a:t>
            </a:r>
            <a:r>
              <a:rPr kumimoji="1" lang="en-US" altLang="ja-JP" sz="1200" dirty="0" smtClean="0"/>
              <a:t> </a:t>
            </a:r>
            <a:endParaRPr kumimoji="1" lang="ja-JP" altLang="en-US" sz="1200" dirty="0"/>
          </a:p>
        </p:txBody>
      </p:sp>
      <p:sp>
        <p:nvSpPr>
          <p:cNvPr id="4" name="正方形/長方形 3"/>
          <p:cNvSpPr/>
          <p:nvPr/>
        </p:nvSpPr>
        <p:spPr>
          <a:xfrm>
            <a:off x="396906" y="5293043"/>
            <a:ext cx="5023944" cy="1077218"/>
          </a:xfrm>
          <a:prstGeom prst="rect">
            <a:avLst/>
          </a:prstGeom>
        </p:spPr>
        <p:txBody>
          <a:bodyPr wrap="square">
            <a:spAutoFit/>
          </a:bodyPr>
          <a:lstStyle/>
          <a:p>
            <a:pPr marL="742950" lvl="1" indent="-285750">
              <a:buFont typeface="Arial" charset="0"/>
              <a:buChar char="•"/>
            </a:pPr>
            <a:r>
              <a:rPr lang="en-US" altLang="ja-JP" sz="1600" dirty="0" smtClean="0"/>
              <a:t>matrix</a:t>
            </a:r>
            <a:r>
              <a:rPr lang="en-US" altLang="ja-JP" sz="1600" dirty="0"/>
              <a:t>:</a:t>
            </a:r>
            <a:r>
              <a:rPr lang="ja-JP" altLang="en-US" sz="1600" dirty="0"/>
              <a:t>タングステン</a:t>
            </a:r>
            <a:endParaRPr lang="en-US" altLang="ja-JP" sz="1600" dirty="0"/>
          </a:p>
          <a:p>
            <a:pPr marL="742950" lvl="1" indent="-285750">
              <a:buFont typeface="Arial" charset="0"/>
              <a:buChar char="•"/>
            </a:pPr>
            <a:r>
              <a:rPr lang="en-US" altLang="ja-JP" sz="1600" dirty="0" smtClean="0"/>
              <a:t>fiber</a:t>
            </a:r>
            <a:r>
              <a:rPr lang="en-US" altLang="ja-JP" sz="1600" dirty="0"/>
              <a:t>:</a:t>
            </a:r>
            <a:r>
              <a:rPr lang="ja-JP" altLang="en-US" sz="1600" dirty="0"/>
              <a:t>タングステン　</a:t>
            </a:r>
            <a:endParaRPr lang="en-US" altLang="ja-JP" sz="1600" dirty="0"/>
          </a:p>
          <a:p>
            <a:pPr marL="742950" lvl="1" indent="-285750">
              <a:buFont typeface="Arial" charset="0"/>
              <a:buChar char="•"/>
            </a:pPr>
            <a:r>
              <a:rPr lang="en-US" altLang="ja-JP" sz="1600" dirty="0" smtClean="0"/>
              <a:t>interface</a:t>
            </a:r>
            <a:r>
              <a:rPr lang="ja-JP" altLang="en-US" sz="1600" dirty="0"/>
              <a:t>コーティング：酸化イットリウム</a:t>
            </a:r>
            <a:r>
              <a:rPr lang="en-US" altLang="ja-JP" sz="1600" dirty="0"/>
              <a:t>(Y</a:t>
            </a:r>
            <a:r>
              <a:rPr lang="en-US" altLang="ja-JP" sz="1600" baseline="-25000" dirty="0"/>
              <a:t>2</a:t>
            </a:r>
            <a:r>
              <a:rPr lang="en-US" altLang="ja-JP" sz="1600" dirty="0"/>
              <a:t>O</a:t>
            </a:r>
            <a:r>
              <a:rPr lang="en-US" altLang="ja-JP" sz="1600" baseline="-25000" dirty="0"/>
              <a:t>3</a:t>
            </a:r>
            <a:r>
              <a:rPr lang="en-US" altLang="ja-JP" sz="1600" dirty="0"/>
              <a:t>)</a:t>
            </a:r>
          </a:p>
          <a:p>
            <a:pPr marL="742950" lvl="1" indent="-285750">
              <a:buFont typeface="Arial" charset="0"/>
              <a:buChar char="•"/>
            </a:pPr>
            <a:r>
              <a:rPr lang="en-US" altLang="ja-JP" sz="1600" dirty="0"/>
              <a:t>fiber</a:t>
            </a:r>
            <a:r>
              <a:rPr lang="ja-JP" altLang="en-US" sz="1600" dirty="0"/>
              <a:t>の方向はランダム</a:t>
            </a:r>
            <a:endParaRPr lang="en-US" altLang="ja-JP" sz="1600" dirty="0"/>
          </a:p>
        </p:txBody>
      </p:sp>
      <p:sp>
        <p:nvSpPr>
          <p:cNvPr id="5" name="スライド番号プレースホルダー 4"/>
          <p:cNvSpPr>
            <a:spLocks noGrp="1"/>
          </p:cNvSpPr>
          <p:nvPr>
            <p:ph type="sldNum" sz="quarter" idx="12"/>
          </p:nvPr>
        </p:nvSpPr>
        <p:spPr/>
        <p:txBody>
          <a:bodyPr/>
          <a:lstStyle/>
          <a:p>
            <a:fld id="{7F5CE407-6216-4202-80E4-A30DC2F709B2}" type="slidenum">
              <a:rPr lang="en-US" smtClean="0"/>
              <a:t>2</a:t>
            </a:fld>
            <a:endParaRPr lang="en-US"/>
          </a:p>
        </p:txBody>
      </p:sp>
      <p:sp>
        <p:nvSpPr>
          <p:cNvPr id="6" name="正方形/長方形 5"/>
          <p:cNvSpPr/>
          <p:nvPr/>
        </p:nvSpPr>
        <p:spPr>
          <a:xfrm>
            <a:off x="459123" y="1805333"/>
            <a:ext cx="7175828" cy="1862048"/>
          </a:xfrm>
          <a:prstGeom prst="rect">
            <a:avLst/>
          </a:prstGeom>
        </p:spPr>
        <p:txBody>
          <a:bodyPr wrap="square">
            <a:spAutoFit/>
          </a:bodyPr>
          <a:lstStyle/>
          <a:p>
            <a:pPr marL="628650" lvl="2" indent="-171450">
              <a:spcBef>
                <a:spcPts val="1000"/>
              </a:spcBef>
            </a:pPr>
            <a:r>
              <a:rPr lang="ja-JP" altLang="en-US" dirty="0"/>
              <a:t>一般に靭性や硬度が高い。</a:t>
            </a:r>
            <a:endParaRPr lang="en-US" altLang="ja-JP" dirty="0"/>
          </a:p>
          <a:p>
            <a:pPr marL="628650" lvl="2" indent="-171450">
              <a:spcBef>
                <a:spcPts val="1000"/>
              </a:spcBef>
            </a:pPr>
            <a:r>
              <a:rPr lang="en-US" altLang="ja-JP" dirty="0"/>
              <a:t>fiber</a:t>
            </a:r>
            <a:r>
              <a:rPr lang="ja-JP" altLang="en-US" dirty="0"/>
              <a:t>の向きにより特性が変化する異方性材料</a:t>
            </a:r>
            <a:endParaRPr lang="en-US" altLang="ja-JP" dirty="0"/>
          </a:p>
          <a:p>
            <a:pPr marL="628650" lvl="2" indent="-171450">
              <a:spcBef>
                <a:spcPts val="1000"/>
              </a:spcBef>
            </a:pPr>
            <a:r>
              <a:rPr lang="en-US" altLang="ja-JP" dirty="0"/>
              <a:t>fiber</a:t>
            </a:r>
            <a:r>
              <a:rPr lang="ja-JP" altLang="en-US" dirty="0"/>
              <a:t>と</a:t>
            </a:r>
            <a:r>
              <a:rPr lang="en-US" altLang="ja-JP" dirty="0"/>
              <a:t>matrix</a:t>
            </a:r>
            <a:r>
              <a:rPr lang="ja-JP" altLang="en-US" dirty="0"/>
              <a:t>間の</a:t>
            </a:r>
            <a:r>
              <a:rPr lang="en-US" altLang="ja-JP" dirty="0"/>
              <a:t>interface</a:t>
            </a:r>
            <a:r>
              <a:rPr lang="ja-JP" altLang="en-US" dirty="0"/>
              <a:t>によって、特性が変化する問題がある。</a:t>
            </a:r>
            <a:r>
              <a:rPr lang="en-US" altLang="ja-JP" dirty="0"/>
              <a:t>(</a:t>
            </a:r>
            <a:r>
              <a:rPr lang="ja-JP" altLang="en-US" dirty="0"/>
              <a:t>含浸性</a:t>
            </a:r>
            <a:r>
              <a:rPr lang="en-US" altLang="ja-JP" dirty="0"/>
              <a:t>,fiber</a:t>
            </a:r>
            <a:r>
              <a:rPr lang="ja-JP" altLang="en-US" dirty="0"/>
              <a:t>の劣化など</a:t>
            </a:r>
            <a:r>
              <a:rPr lang="en-US" altLang="ja-JP" dirty="0"/>
              <a:t>)</a:t>
            </a:r>
          </a:p>
          <a:p>
            <a:pPr marL="457200" lvl="2" indent="0">
              <a:spcBef>
                <a:spcPts val="1000"/>
              </a:spcBef>
              <a:buNone/>
            </a:pPr>
            <a:r>
              <a:rPr lang="ja-JP" altLang="en-US" dirty="0"/>
              <a:t>　→製造過程で</a:t>
            </a:r>
            <a:r>
              <a:rPr lang="en-US" altLang="ja-JP" dirty="0"/>
              <a:t>fiber</a:t>
            </a:r>
            <a:r>
              <a:rPr lang="ja-JP" altLang="en-US" dirty="0"/>
              <a:t>をコーティングする必要がある。</a:t>
            </a:r>
          </a:p>
        </p:txBody>
      </p:sp>
      <p:grpSp>
        <p:nvGrpSpPr>
          <p:cNvPr id="12" name="Group 145"/>
          <p:cNvGrpSpPr/>
          <p:nvPr/>
        </p:nvGrpSpPr>
        <p:grpSpPr>
          <a:xfrm>
            <a:off x="6170957" y="896178"/>
            <a:ext cx="2499059" cy="1799480"/>
            <a:chOff x="0" y="0"/>
            <a:chExt cx="4913067" cy="4096001"/>
          </a:xfrm>
        </p:grpSpPr>
        <p:sp>
          <p:nvSpPr>
            <p:cNvPr id="13" name="Shape 143"/>
            <p:cNvSpPr/>
            <p:nvPr/>
          </p:nvSpPr>
          <p:spPr>
            <a:xfrm>
              <a:off x="0" y="0"/>
              <a:ext cx="4913067" cy="4096001"/>
            </a:xfrm>
            <a:prstGeom prst="rect">
              <a:avLst/>
            </a:prstGeom>
            <a:solidFill>
              <a:srgbClr val="FFFFFF"/>
            </a:solidFill>
            <a:ln w="12700" cap="flat">
              <a:noFill/>
              <a:miter lim="400000"/>
            </a:ln>
            <a:effectLst/>
          </p:spPr>
          <p:txBody>
            <a:bodyPr wrap="square" lIns="65023" tIns="65023" rIns="65023" bIns="65023" numCol="1" anchor="ctr">
              <a:noAutofit/>
            </a:bodyPr>
            <a:lstStyle/>
            <a:p>
              <a:pPr defTabSz="1170432">
                <a:spcBef>
                  <a:spcPts val="1200"/>
                </a:spcBef>
                <a:defRPr sz="2000">
                  <a:latin typeface="Times New Roman"/>
                  <a:ea typeface="Times New Roman"/>
                  <a:cs typeface="Times New Roman"/>
                  <a:sym typeface="Times New Roman"/>
                </a:defRPr>
              </a:pPr>
              <a:endParaRPr kern="1200"/>
            </a:p>
          </p:txBody>
        </p:sp>
        <p:pic>
          <p:nvPicPr>
            <p:cNvPr id="15" name="image10.png"/>
            <p:cNvPicPr>
              <a:picLocks noChangeAspect="1"/>
            </p:cNvPicPr>
            <p:nvPr/>
          </p:nvPicPr>
          <p:blipFill>
            <a:blip r:embed="rId3">
              <a:extLst/>
            </a:blip>
            <a:stretch>
              <a:fillRect/>
            </a:stretch>
          </p:blipFill>
          <p:spPr>
            <a:xfrm>
              <a:off x="0" y="0"/>
              <a:ext cx="4913067" cy="4096001"/>
            </a:xfrm>
            <a:prstGeom prst="rect">
              <a:avLst/>
            </a:prstGeom>
            <a:ln w="12700" cap="flat">
              <a:noFill/>
              <a:miter lim="400000"/>
            </a:ln>
            <a:effectLst/>
          </p:spPr>
        </p:pic>
      </p:grpSp>
      <p:grpSp>
        <p:nvGrpSpPr>
          <p:cNvPr id="16" name="図形グループ 15"/>
          <p:cNvGrpSpPr/>
          <p:nvPr/>
        </p:nvGrpSpPr>
        <p:grpSpPr>
          <a:xfrm>
            <a:off x="14604672" y="14671658"/>
            <a:ext cx="2367775" cy="1891614"/>
            <a:chOff x="27164821" y="10837874"/>
            <a:chExt cx="2367775" cy="1891614"/>
          </a:xfrm>
        </p:grpSpPr>
        <p:pic>
          <p:nvPicPr>
            <p:cNvPr id="17"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41450" r="20673"/>
            <a:stretch/>
          </p:blipFill>
          <p:spPr bwMode="auto">
            <a:xfrm>
              <a:off x="27186348" y="10837874"/>
              <a:ext cx="2346248" cy="189161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Rectangle 16"/>
            <p:cNvSpPr/>
            <p:nvPr/>
          </p:nvSpPr>
          <p:spPr>
            <a:xfrm>
              <a:off x="27164821" y="10837874"/>
              <a:ext cx="2346248" cy="1891614"/>
            </a:xfrm>
            <a:prstGeom prst="rect">
              <a:avLst/>
            </a:prstGeom>
            <a:blipFill dpi="0" rotWithShape="1">
              <a:blip r:embed="rId5">
                <a:alphaModFix amt="51000"/>
              </a:blip>
              <a:srcRec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6"/>
          <p:cNvSpPr/>
          <p:nvPr/>
        </p:nvSpPr>
        <p:spPr>
          <a:xfrm>
            <a:off x="14757072" y="14824058"/>
            <a:ext cx="2346248" cy="1891614"/>
          </a:xfrm>
          <a:prstGeom prst="rect">
            <a:avLst/>
          </a:prstGeom>
          <a:blipFill dpi="0" rotWithShape="1">
            <a:blip r:embed="rId5">
              <a:alphaModFix amt="51000"/>
            </a:blip>
            <a:srcRec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図形グループ 19"/>
          <p:cNvGrpSpPr/>
          <p:nvPr/>
        </p:nvGrpSpPr>
        <p:grpSpPr>
          <a:xfrm>
            <a:off x="14757072" y="14824058"/>
            <a:ext cx="2367775" cy="1891614"/>
            <a:chOff x="27164821" y="10837874"/>
            <a:chExt cx="2367775" cy="1891614"/>
          </a:xfrm>
        </p:grpSpPr>
        <p:pic>
          <p:nvPicPr>
            <p:cNvPr id="21"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41450" r="20673"/>
            <a:stretch/>
          </p:blipFill>
          <p:spPr bwMode="auto">
            <a:xfrm>
              <a:off x="27186348" y="10837874"/>
              <a:ext cx="2346248" cy="189161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2" name="Rectangle 16"/>
            <p:cNvSpPr/>
            <p:nvPr/>
          </p:nvSpPr>
          <p:spPr>
            <a:xfrm>
              <a:off x="27164821" y="10837874"/>
              <a:ext cx="2346248" cy="1891614"/>
            </a:xfrm>
            <a:prstGeom prst="rect">
              <a:avLst/>
            </a:prstGeom>
            <a:blipFill dpi="0" rotWithShape="1">
              <a:blip r:embed="rId5">
                <a:alphaModFix amt="51000"/>
              </a:blip>
              <a:srcRec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3"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41450" r="20673"/>
          <a:stretch/>
        </p:blipFill>
        <p:spPr bwMode="auto">
          <a:xfrm>
            <a:off x="5987116" y="3705252"/>
            <a:ext cx="2410856" cy="194370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4" name="Rectangle 67"/>
          <p:cNvSpPr/>
          <p:nvPr/>
        </p:nvSpPr>
        <p:spPr>
          <a:xfrm>
            <a:off x="5980110" y="3791877"/>
            <a:ext cx="2432765" cy="1857077"/>
          </a:xfrm>
          <a:prstGeom prst="rect">
            <a:avLst/>
          </a:prstGeom>
          <a:blipFill dpi="0" rotWithShape="1">
            <a:blip r:embed="rId5">
              <a:alphaModFix amt="41000"/>
            </a:blip>
            <a:srcRec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kern="1200"/>
          </a:p>
        </p:txBody>
      </p:sp>
    </p:spTree>
    <p:extLst>
      <p:ext uri="{BB962C8B-B14F-4D97-AF65-F5344CB8AC3E}">
        <p14:creationId xmlns:p14="http://schemas.microsoft.com/office/powerpoint/2010/main" val="2161380167"/>
      </p:ext>
    </p:extLst>
  </p:cSld>
  <p:clrMapOvr>
    <a:masterClrMapping/>
  </p:clrMapOvr>
  <mc:AlternateContent xmlns:mc="http://schemas.openxmlformats.org/markup-compatibility/2006" xmlns:p14="http://schemas.microsoft.com/office/powerpoint/2010/main">
    <mc:Choice Requires="p14">
      <p:transition spd="slow" p14:dur="2000" advTm="41081"/>
    </mc:Choice>
    <mc:Fallback xmlns="">
      <p:transition spd="slow" advTm="41081"/>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Spark</a:t>
            </a:r>
            <a:r>
              <a:rPr lang="en-US" altLang="en-US" dirty="0"/>
              <a:t> </a:t>
            </a:r>
            <a:r>
              <a:rPr lang="en-US" altLang="en-US" dirty="0" smtClean="0"/>
              <a:t>Plasma Sintering</a:t>
            </a:r>
            <a:r>
              <a:rPr lang="ja-JP" altLang="en-US" dirty="0" smtClean="0"/>
              <a:t>法</a:t>
            </a:r>
            <a:endParaRPr kumimoji="1" lang="ja-JP" altLang="en-US" dirty="0"/>
          </a:p>
        </p:txBody>
      </p:sp>
      <p:sp>
        <p:nvSpPr>
          <p:cNvPr id="3" name="コンテンツ プレースホルダー 2"/>
          <p:cNvSpPr>
            <a:spLocks noGrp="1"/>
          </p:cNvSpPr>
          <p:nvPr>
            <p:ph idx="1"/>
          </p:nvPr>
        </p:nvSpPr>
        <p:spPr>
          <a:xfrm>
            <a:off x="149412" y="1181352"/>
            <a:ext cx="8442139" cy="4843547"/>
          </a:xfrm>
        </p:spPr>
        <p:txBody>
          <a:bodyPr/>
          <a:lstStyle/>
          <a:p>
            <a:pPr>
              <a:lnSpc>
                <a:spcPct val="100000"/>
              </a:lnSpc>
              <a:spcBef>
                <a:spcPts val="0"/>
              </a:spcBef>
            </a:pPr>
            <a:r>
              <a:rPr lang="ja-JP" altLang="en-US" dirty="0">
                <a:solidFill>
                  <a:srgbClr val="000000"/>
                </a:solidFill>
              </a:rPr>
              <a:t>個体圧縮焼結法の一種</a:t>
            </a:r>
            <a:endParaRPr lang="en-US" altLang="ja-JP" dirty="0">
              <a:solidFill>
                <a:srgbClr val="000000"/>
              </a:solidFill>
            </a:endParaRPr>
          </a:p>
          <a:p>
            <a:pPr>
              <a:lnSpc>
                <a:spcPct val="100000"/>
              </a:lnSpc>
              <a:spcBef>
                <a:spcPts val="0"/>
              </a:spcBef>
            </a:pPr>
            <a:endParaRPr lang="en-US" altLang="ja-JP" dirty="0">
              <a:solidFill>
                <a:srgbClr val="000000"/>
              </a:solidFill>
            </a:endParaRPr>
          </a:p>
          <a:p>
            <a:pPr>
              <a:lnSpc>
                <a:spcPct val="100000"/>
              </a:lnSpc>
              <a:spcBef>
                <a:spcPts val="0"/>
              </a:spcBef>
            </a:pPr>
            <a:r>
              <a:rPr lang="ja-JP" altLang="en-US" dirty="0">
                <a:solidFill>
                  <a:srgbClr val="000000"/>
                </a:solidFill>
              </a:rPr>
              <a:t>パルス電流を直接、焼結型と材料に印加して</a:t>
            </a:r>
            <a:endParaRPr lang="en-US" altLang="ja-JP" dirty="0">
              <a:solidFill>
                <a:srgbClr val="000000"/>
              </a:solidFill>
            </a:endParaRPr>
          </a:p>
          <a:p>
            <a:pPr marL="0" indent="0">
              <a:lnSpc>
                <a:spcPct val="100000"/>
              </a:lnSpc>
              <a:spcBef>
                <a:spcPts val="0"/>
              </a:spcBef>
              <a:buNone/>
            </a:pPr>
            <a:r>
              <a:rPr lang="ja-JP" altLang="en-US" dirty="0">
                <a:solidFill>
                  <a:srgbClr val="000000"/>
                </a:solidFill>
              </a:rPr>
              <a:t>　急速に昇温することができる。</a:t>
            </a:r>
            <a:endParaRPr lang="en-US" altLang="ja-JP" dirty="0">
              <a:solidFill>
                <a:srgbClr val="000000"/>
              </a:solidFill>
            </a:endParaRPr>
          </a:p>
          <a:p>
            <a:r>
              <a:rPr kumimoji="1" lang="ja-JP" altLang="en-US" dirty="0" smtClean="0">
                <a:solidFill>
                  <a:srgbClr val="000000"/>
                </a:solidFill>
              </a:rPr>
              <a:t>メリット</a:t>
            </a:r>
            <a:endParaRPr kumimoji="1" lang="en-US" altLang="ja-JP" dirty="0" smtClean="0">
              <a:solidFill>
                <a:srgbClr val="000000"/>
              </a:solidFill>
            </a:endParaRPr>
          </a:p>
          <a:p>
            <a:pPr lvl="1"/>
            <a:r>
              <a:rPr lang="ja-JP" altLang="en-US" dirty="0" smtClean="0">
                <a:solidFill>
                  <a:srgbClr val="000000"/>
                </a:solidFill>
              </a:rPr>
              <a:t>難焼結材料の焼結が可能</a:t>
            </a:r>
            <a:endParaRPr lang="en-US" altLang="ja-JP" dirty="0" smtClean="0">
              <a:solidFill>
                <a:srgbClr val="000000"/>
              </a:solidFill>
            </a:endParaRPr>
          </a:p>
          <a:p>
            <a:pPr lvl="2">
              <a:buFont typeface="Wingdings" charset="2"/>
              <a:buChar char="Ø"/>
            </a:pPr>
            <a:r>
              <a:rPr lang="ja-JP" altLang="en-US" u="sng" dirty="0" smtClean="0">
                <a:solidFill>
                  <a:srgbClr val="000000"/>
                </a:solidFill>
              </a:rPr>
              <a:t>複合材料</a:t>
            </a:r>
            <a:r>
              <a:rPr lang="ja-JP" altLang="en-US" dirty="0" smtClean="0">
                <a:solidFill>
                  <a:srgbClr val="000000"/>
                </a:solidFill>
              </a:rPr>
              <a:t>、ナノ構造材料、多元系材料</a:t>
            </a:r>
            <a:endParaRPr lang="en-US" altLang="ja-JP" dirty="0" smtClean="0">
              <a:solidFill>
                <a:srgbClr val="000000"/>
              </a:solidFill>
            </a:endParaRPr>
          </a:p>
          <a:p>
            <a:pPr lvl="2">
              <a:buFont typeface="Wingdings" charset="2"/>
              <a:buChar char="Ø"/>
            </a:pPr>
            <a:endParaRPr lang="en-US" altLang="ja-JP" u="sng" dirty="0" smtClean="0">
              <a:solidFill>
                <a:srgbClr val="000000"/>
              </a:solidFill>
            </a:endParaRPr>
          </a:p>
          <a:p>
            <a:pPr lvl="1"/>
            <a:r>
              <a:rPr kumimoji="1" lang="ja-JP" altLang="en-US" dirty="0" smtClean="0">
                <a:solidFill>
                  <a:srgbClr val="000000"/>
                </a:solidFill>
              </a:rPr>
              <a:t>短時間、低温での処理が可能</a:t>
            </a:r>
            <a:endParaRPr kumimoji="1" lang="en-US" altLang="ja-JP" dirty="0" smtClean="0">
              <a:solidFill>
                <a:srgbClr val="000000"/>
              </a:solidFill>
            </a:endParaRPr>
          </a:p>
          <a:p>
            <a:pPr lvl="2">
              <a:buFont typeface="Wingdings" charset="2"/>
              <a:buChar char="Ø"/>
            </a:pPr>
            <a:r>
              <a:rPr kumimoji="1" lang="ja-JP" altLang="en-US" dirty="0" smtClean="0">
                <a:solidFill>
                  <a:srgbClr val="000000"/>
                </a:solidFill>
              </a:rPr>
              <a:t>低ランニングコスト</a:t>
            </a:r>
            <a:endParaRPr kumimoji="1" lang="en-US" altLang="ja-JP" dirty="0" smtClean="0">
              <a:solidFill>
                <a:srgbClr val="000000"/>
              </a:solidFill>
            </a:endParaRP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928" r="3172" b="4972"/>
          <a:stretch/>
        </p:blipFill>
        <p:spPr bwMode="auto">
          <a:xfrm>
            <a:off x="5319059" y="2623666"/>
            <a:ext cx="3824941" cy="278789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extBox 9"/>
          <p:cNvSpPr txBox="1"/>
          <p:nvPr/>
        </p:nvSpPr>
        <p:spPr>
          <a:xfrm>
            <a:off x="4900705" y="5537004"/>
            <a:ext cx="4482354" cy="523220"/>
          </a:xfrm>
          <a:prstGeom prst="rect">
            <a:avLst/>
          </a:prstGeom>
          <a:noFill/>
        </p:spPr>
        <p:txBody>
          <a:bodyPr wrap="square" rtlCol="0">
            <a:spAutoFit/>
          </a:bodyPr>
          <a:lstStyle/>
          <a:p>
            <a:r>
              <a:rPr lang="en-US" sz="1400" dirty="0" smtClean="0"/>
              <a:t>Hulbert </a:t>
            </a:r>
            <a:r>
              <a:rPr lang="en-US" sz="1400" dirty="0"/>
              <a:t>D M, Anders A, </a:t>
            </a:r>
            <a:r>
              <a:rPr lang="en-US" sz="1400" dirty="0" err="1"/>
              <a:t>Dudina</a:t>
            </a:r>
            <a:r>
              <a:rPr lang="en-US" sz="1400" dirty="0"/>
              <a:t> D V, et al. The absence of plasma in “spark plasma sintering</a:t>
            </a:r>
            <a:r>
              <a:rPr lang="en-US" sz="1400" dirty="0" smtClean="0"/>
              <a:t>”</a:t>
            </a:r>
            <a:endParaRPr lang="en-US" sz="1400" dirty="0"/>
          </a:p>
        </p:txBody>
      </p:sp>
      <p:sp>
        <p:nvSpPr>
          <p:cNvPr id="6" name="スライド番号プレースホルダー 5"/>
          <p:cNvSpPr>
            <a:spLocks noGrp="1"/>
          </p:cNvSpPr>
          <p:nvPr>
            <p:ph type="sldNum" sz="quarter" idx="12"/>
          </p:nvPr>
        </p:nvSpPr>
        <p:spPr/>
        <p:txBody>
          <a:bodyPr/>
          <a:lstStyle/>
          <a:p>
            <a:fld id="{7F5CE407-6216-4202-80E4-A30DC2F709B2}" type="slidenum">
              <a:rPr lang="en-US" smtClean="0"/>
              <a:t>3</a:t>
            </a:fld>
            <a:endParaRPr lang="en-US"/>
          </a:p>
        </p:txBody>
      </p:sp>
    </p:spTree>
    <p:extLst>
      <p:ext uri="{BB962C8B-B14F-4D97-AF65-F5344CB8AC3E}">
        <p14:creationId xmlns:p14="http://schemas.microsoft.com/office/powerpoint/2010/main" val="8488841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角丸四角形 31"/>
          <p:cNvSpPr/>
          <p:nvPr/>
        </p:nvSpPr>
        <p:spPr>
          <a:xfrm>
            <a:off x="325821" y="4321627"/>
            <a:ext cx="8682103" cy="1385489"/>
          </a:xfrm>
          <a:prstGeom prst="roundRect">
            <a:avLst/>
          </a:prstGeom>
          <a:solidFill>
            <a:schemeClr val="bg2">
              <a:lumMod val="9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6" name="角丸四角形 25"/>
          <p:cNvSpPr/>
          <p:nvPr/>
        </p:nvSpPr>
        <p:spPr>
          <a:xfrm>
            <a:off x="471443" y="1374949"/>
            <a:ext cx="8134350" cy="2639663"/>
          </a:xfrm>
          <a:prstGeom prst="roundRect">
            <a:avLst/>
          </a:prstGeom>
          <a:solidFill>
            <a:schemeClr val="bg2">
              <a:lumMod val="9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smtClean="0"/>
              <a:t>研究目的</a:t>
            </a:r>
            <a:endParaRPr kumimoji="1" lang="ja-JP" altLang="en-US" dirty="0"/>
          </a:p>
        </p:txBody>
      </p:sp>
      <p:sp>
        <p:nvSpPr>
          <p:cNvPr id="3" name="コンテンツ プレースホルダー 2"/>
          <p:cNvSpPr>
            <a:spLocks noGrp="1"/>
          </p:cNvSpPr>
          <p:nvPr>
            <p:ph idx="1"/>
          </p:nvPr>
        </p:nvSpPr>
        <p:spPr>
          <a:xfrm>
            <a:off x="717440" y="1374949"/>
            <a:ext cx="7628227" cy="4889631"/>
          </a:xfrm>
        </p:spPr>
        <p:txBody>
          <a:bodyPr/>
          <a:lstStyle/>
          <a:p>
            <a:pPr marL="0" indent="0">
              <a:buNone/>
            </a:pPr>
            <a:r>
              <a:rPr lang="ja-JP" altLang="en-US" dirty="0" smtClean="0">
                <a:solidFill>
                  <a:srgbClr val="000000"/>
                </a:solidFill>
              </a:rPr>
              <a:t>核融合炉の連続運転における繰り返しのパルス熱負荷によってダイバータモノブロックにき裂が生じる可能性がある</a:t>
            </a:r>
            <a:endParaRPr lang="en-US" altLang="ja-JP" dirty="0" smtClean="0">
              <a:solidFill>
                <a:srgbClr val="000000"/>
              </a:solidFill>
            </a:endParaRPr>
          </a:p>
          <a:p>
            <a:pPr marL="0" indent="0">
              <a:buNone/>
            </a:pPr>
            <a:endParaRPr lang="en-US" altLang="ja-JP" dirty="0" smtClean="0">
              <a:solidFill>
                <a:srgbClr val="000000"/>
              </a:solidFill>
            </a:endParaRPr>
          </a:p>
          <a:p>
            <a:pPr marL="12700" indent="0">
              <a:buNone/>
            </a:pPr>
            <a:r>
              <a:rPr lang="ja-JP" altLang="en-US" dirty="0" smtClean="0">
                <a:solidFill>
                  <a:srgbClr val="000000"/>
                </a:solidFill>
              </a:rPr>
              <a:t>ダイバータ内部に発生する熱応力分布の解析が重要</a:t>
            </a:r>
            <a:endParaRPr lang="en-US" altLang="ja-JP" dirty="0" smtClean="0">
              <a:solidFill>
                <a:srgbClr val="000000"/>
              </a:solidFill>
            </a:endParaRPr>
          </a:p>
          <a:p>
            <a:pPr marL="12700" indent="0">
              <a:buNone/>
            </a:pPr>
            <a:endParaRPr lang="en-US" altLang="ja-JP" dirty="0" smtClean="0">
              <a:solidFill>
                <a:srgbClr val="000000"/>
              </a:solidFill>
            </a:endParaRPr>
          </a:p>
          <a:p>
            <a:pPr marL="12700" indent="0">
              <a:buNone/>
            </a:pPr>
            <a:endParaRPr lang="en-US" altLang="ja-JP" sz="1800" dirty="0">
              <a:solidFill>
                <a:srgbClr val="000000"/>
              </a:solidFill>
            </a:endParaRPr>
          </a:p>
        </p:txBody>
      </p:sp>
      <p:sp>
        <p:nvSpPr>
          <p:cNvPr id="9" name="テキスト ボックス 8"/>
          <p:cNvSpPr txBox="1"/>
          <p:nvPr/>
        </p:nvSpPr>
        <p:spPr>
          <a:xfrm>
            <a:off x="5286246" y="2163615"/>
            <a:ext cx="2815194" cy="369332"/>
          </a:xfrm>
          <a:prstGeom prst="rect">
            <a:avLst/>
          </a:prstGeom>
          <a:noFill/>
        </p:spPr>
        <p:txBody>
          <a:bodyPr wrap="none" rtlCol="0">
            <a:spAutoFit/>
          </a:bodyPr>
          <a:lstStyle/>
          <a:p>
            <a:r>
              <a:rPr kumimoji="1" lang="ja-JP" altLang="en-US" dirty="0" smtClean="0"/>
              <a:t>応力集中によりき裂が拡大</a:t>
            </a:r>
            <a:endParaRPr kumimoji="1" lang="ja-JP" altLang="en-US" dirty="0"/>
          </a:p>
        </p:txBody>
      </p:sp>
      <p:cxnSp>
        <p:nvCxnSpPr>
          <p:cNvPr id="16" name="直線矢印コネクタ 15"/>
          <p:cNvCxnSpPr>
            <a:endCxn id="9" idx="1"/>
          </p:cNvCxnSpPr>
          <p:nvPr/>
        </p:nvCxnSpPr>
        <p:spPr>
          <a:xfrm>
            <a:off x="5010347" y="2348281"/>
            <a:ext cx="27589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0" name="下矢印 19"/>
          <p:cNvSpPr/>
          <p:nvPr/>
        </p:nvSpPr>
        <p:spPr>
          <a:xfrm>
            <a:off x="4185830" y="2501370"/>
            <a:ext cx="451381" cy="4297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2578121" y="3540817"/>
            <a:ext cx="4115722" cy="369332"/>
          </a:xfrm>
          <a:prstGeom prst="rect">
            <a:avLst/>
          </a:prstGeom>
          <a:noFill/>
        </p:spPr>
        <p:txBody>
          <a:bodyPr wrap="square" rtlCol="0">
            <a:spAutoFit/>
          </a:bodyPr>
          <a:lstStyle/>
          <a:p>
            <a:r>
              <a:rPr kumimoji="1" lang="ja-JP" altLang="en-US" dirty="0" smtClean="0"/>
              <a:t>材料の</a:t>
            </a:r>
            <a:r>
              <a:rPr kumimoji="1" lang="ja-JP" altLang="en-US" u="sng" dirty="0" smtClean="0"/>
              <a:t>弾性特性の温度依存性</a:t>
            </a:r>
            <a:r>
              <a:rPr kumimoji="1" lang="ja-JP" altLang="en-US" dirty="0" smtClean="0"/>
              <a:t>が必要</a:t>
            </a:r>
            <a:endParaRPr kumimoji="1" lang="ja-JP" altLang="en-US" dirty="0"/>
          </a:p>
        </p:txBody>
      </p:sp>
      <p:sp>
        <p:nvSpPr>
          <p:cNvPr id="22" name="テキスト ボックス 21"/>
          <p:cNvSpPr txBox="1"/>
          <p:nvPr/>
        </p:nvSpPr>
        <p:spPr>
          <a:xfrm>
            <a:off x="471443" y="4342646"/>
            <a:ext cx="8795306" cy="1220142"/>
          </a:xfrm>
          <a:prstGeom prst="rect">
            <a:avLst/>
          </a:prstGeom>
          <a:noFill/>
        </p:spPr>
        <p:txBody>
          <a:bodyPr wrap="square" rtlCol="0">
            <a:spAutoFit/>
          </a:bodyPr>
          <a:lstStyle/>
          <a:p>
            <a:pPr>
              <a:lnSpc>
                <a:spcPct val="150000"/>
              </a:lnSpc>
            </a:pPr>
            <a:r>
              <a:rPr kumimoji="1" lang="ja-JP" altLang="en-US" sz="2800" u="sng" dirty="0" smtClean="0"/>
              <a:t>先進材料である</a:t>
            </a:r>
            <a:r>
              <a:rPr kumimoji="1" lang="en-US" altLang="ja-JP" sz="2800" u="sng" dirty="0" err="1" smtClean="0"/>
              <a:t>Wf</a:t>
            </a:r>
            <a:r>
              <a:rPr kumimoji="1" lang="en-US" altLang="ja-JP" sz="2800" u="sng" dirty="0" smtClean="0"/>
              <a:t>/W</a:t>
            </a:r>
            <a:r>
              <a:rPr kumimoji="1" lang="ja-JP" altLang="en-US" sz="2800" u="sng" dirty="0" smtClean="0"/>
              <a:t>の弾性特性の温度依存性を測定</a:t>
            </a:r>
            <a:endParaRPr kumimoji="1" lang="en-US" altLang="ja-JP" sz="2800" u="sng" dirty="0" smtClean="0"/>
          </a:p>
          <a:p>
            <a:pPr lvl="1">
              <a:lnSpc>
                <a:spcPct val="150000"/>
              </a:lnSpc>
            </a:pPr>
            <a:r>
              <a:rPr kumimoji="1" lang="en-US" altLang="ja-JP" sz="2400" dirty="0" err="1" smtClean="0"/>
              <a:t>Wf</a:t>
            </a:r>
            <a:r>
              <a:rPr kumimoji="1" lang="en-US" altLang="ja-JP" sz="2400" dirty="0" smtClean="0"/>
              <a:t>/W</a:t>
            </a:r>
            <a:r>
              <a:rPr kumimoji="1" lang="ja-JP" altLang="en-US" sz="2400" dirty="0" smtClean="0"/>
              <a:t>を用いたダイバータの熱応力解析を可能にする</a:t>
            </a:r>
            <a:endParaRPr kumimoji="1" lang="ja-JP" altLang="en-US" sz="2400" dirty="0"/>
          </a:p>
        </p:txBody>
      </p:sp>
      <p:cxnSp>
        <p:nvCxnSpPr>
          <p:cNvPr id="25" name="直線矢印コネクタ 24"/>
          <p:cNvCxnSpPr/>
          <p:nvPr/>
        </p:nvCxnSpPr>
        <p:spPr>
          <a:xfrm>
            <a:off x="2302222" y="3725483"/>
            <a:ext cx="27589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1" name="直線矢印コネクタ 30"/>
          <p:cNvCxnSpPr/>
          <p:nvPr/>
        </p:nvCxnSpPr>
        <p:spPr>
          <a:xfrm>
            <a:off x="688646" y="5338700"/>
            <a:ext cx="27589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 name="スライド番号プレースホルダー 3"/>
          <p:cNvSpPr>
            <a:spLocks noGrp="1"/>
          </p:cNvSpPr>
          <p:nvPr>
            <p:ph type="sldNum" sz="quarter" idx="12"/>
          </p:nvPr>
        </p:nvSpPr>
        <p:spPr/>
        <p:txBody>
          <a:bodyPr/>
          <a:lstStyle/>
          <a:p>
            <a:fld id="{7F5CE407-6216-4202-80E4-A30DC2F709B2}" type="slidenum">
              <a:rPr lang="en-US" smtClean="0"/>
              <a:t>4</a:t>
            </a:fld>
            <a:endParaRPr lang="en-US"/>
          </a:p>
        </p:txBody>
      </p:sp>
    </p:spTree>
    <p:extLst>
      <p:ext uri="{BB962C8B-B14F-4D97-AF65-F5344CB8AC3E}">
        <p14:creationId xmlns:p14="http://schemas.microsoft.com/office/powerpoint/2010/main" val="2753519052"/>
      </p:ext>
    </p:extLst>
  </p:cSld>
  <p:clrMapOvr>
    <a:masterClrMapping/>
  </p:clrMapOvr>
  <mc:AlternateContent xmlns:mc="http://schemas.openxmlformats.org/markup-compatibility/2006" xmlns:p14="http://schemas.microsoft.com/office/powerpoint/2010/main">
    <mc:Choice Requires="p14">
      <p:transition spd="slow" p14:dur="2000" advTm="31149"/>
    </mc:Choice>
    <mc:Fallback xmlns="">
      <p:transition spd="slow" advTm="31149"/>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実験方法</a:t>
            </a:r>
            <a:endParaRPr kumimoji="1" lang="ja-JP" altLang="en-US" dirty="0"/>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658328926"/>
              </p:ext>
            </p:extLst>
          </p:nvPr>
        </p:nvGraphicFramePr>
        <p:xfrm>
          <a:off x="549274" y="1212334"/>
          <a:ext cx="8357263" cy="207831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テキスト ボックス 9"/>
          <p:cNvSpPr txBox="1"/>
          <p:nvPr/>
        </p:nvSpPr>
        <p:spPr>
          <a:xfrm>
            <a:off x="466892" y="1045142"/>
            <a:ext cx="7588937" cy="461665"/>
          </a:xfrm>
          <a:prstGeom prst="rect">
            <a:avLst/>
          </a:prstGeom>
          <a:noFill/>
        </p:spPr>
        <p:txBody>
          <a:bodyPr wrap="none" rtlCol="0">
            <a:spAutoFit/>
          </a:bodyPr>
          <a:lstStyle/>
          <a:p>
            <a:r>
              <a:rPr kumimoji="1" lang="ja-JP" altLang="en-US" sz="2400" dirty="0" smtClean="0"/>
              <a:t>・レーザー超音波法・・・非破壊、非接触、高温で測定可能</a:t>
            </a:r>
            <a:endParaRPr kumimoji="1" lang="ja-JP" altLang="en-US" sz="2400" dirty="0"/>
          </a:p>
        </p:txBody>
      </p:sp>
      <p:grpSp>
        <p:nvGrpSpPr>
          <p:cNvPr id="12" name="図形グループ 11"/>
          <p:cNvGrpSpPr/>
          <p:nvPr/>
        </p:nvGrpSpPr>
        <p:grpSpPr>
          <a:xfrm>
            <a:off x="5951329" y="3258865"/>
            <a:ext cx="3075167" cy="1052167"/>
            <a:chOff x="5308680" y="522001"/>
            <a:chExt cx="3075167" cy="1052167"/>
          </a:xfrm>
        </p:grpSpPr>
        <p:sp>
          <p:nvSpPr>
            <p:cNvPr id="13" name="角丸四角形 12"/>
            <p:cNvSpPr/>
            <p:nvPr/>
          </p:nvSpPr>
          <p:spPr>
            <a:xfrm>
              <a:off x="5308680" y="522001"/>
              <a:ext cx="3075167" cy="1052167"/>
            </a:xfrm>
            <a:prstGeom prst="roundRect">
              <a:avLst>
                <a:gd name="adj" fmla="val 10000"/>
              </a:avLst>
            </a:prstGeom>
            <a:solidFill>
              <a:schemeClr val="tx2">
                <a:lumMod val="25000"/>
                <a:lumOff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ja-JP" altLang="en-US" dirty="0"/>
            </a:p>
          </p:txBody>
        </p:sp>
        <p:sp>
          <p:nvSpPr>
            <p:cNvPr id="14" name="角丸四角形 4"/>
            <p:cNvSpPr/>
            <p:nvPr/>
          </p:nvSpPr>
          <p:spPr>
            <a:xfrm>
              <a:off x="5308680" y="543890"/>
              <a:ext cx="3013533" cy="9905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kumimoji="1" lang="ja-JP" altLang="en-US" dirty="0">
                  <a:solidFill>
                    <a:srgbClr val="000000"/>
                  </a:solidFill>
                </a:rPr>
                <a:t>縦波</a:t>
              </a:r>
              <a:r>
                <a:rPr kumimoji="1" lang="en-US" altLang="ja-JP" dirty="0">
                  <a:solidFill>
                    <a:srgbClr val="000000"/>
                  </a:solidFill>
                </a:rPr>
                <a:t>(L</a:t>
              </a:r>
              <a:r>
                <a:rPr kumimoji="1" lang="ja-JP" altLang="en-US" dirty="0">
                  <a:solidFill>
                    <a:srgbClr val="000000"/>
                  </a:solidFill>
                </a:rPr>
                <a:t>波</a:t>
              </a:r>
              <a:r>
                <a:rPr kumimoji="1" lang="en-US" altLang="ja-JP" dirty="0">
                  <a:solidFill>
                    <a:srgbClr val="000000"/>
                  </a:solidFill>
                </a:rPr>
                <a:t>)</a:t>
              </a:r>
              <a:r>
                <a:rPr kumimoji="1" lang="ja-JP" altLang="en-US" dirty="0">
                  <a:solidFill>
                    <a:srgbClr val="000000"/>
                  </a:solidFill>
                </a:rPr>
                <a:t>と横波</a:t>
              </a:r>
              <a:r>
                <a:rPr kumimoji="1" lang="en-US" altLang="ja-JP" dirty="0">
                  <a:solidFill>
                    <a:srgbClr val="000000"/>
                  </a:solidFill>
                </a:rPr>
                <a:t>(S</a:t>
              </a:r>
              <a:r>
                <a:rPr kumimoji="1" lang="ja-JP" altLang="en-US" dirty="0">
                  <a:solidFill>
                    <a:srgbClr val="000000"/>
                  </a:solidFill>
                </a:rPr>
                <a:t>波</a:t>
              </a:r>
              <a:r>
                <a:rPr kumimoji="1" lang="en-US" altLang="ja-JP" dirty="0">
                  <a:solidFill>
                    <a:srgbClr val="000000"/>
                  </a:solidFill>
                </a:rPr>
                <a:t>)</a:t>
              </a:r>
              <a:r>
                <a:rPr kumimoji="1" lang="ja-JP" altLang="en-US" dirty="0">
                  <a:solidFill>
                    <a:srgbClr val="000000"/>
                  </a:solidFill>
                </a:rPr>
                <a:t>の速度</a:t>
              </a:r>
              <a:r>
                <a:rPr kumimoji="1" lang="ja-JP" altLang="en-US" dirty="0" smtClean="0">
                  <a:solidFill>
                    <a:srgbClr val="000000"/>
                  </a:solidFill>
                </a:rPr>
                <a:t>から材料</a:t>
              </a:r>
              <a:r>
                <a:rPr kumimoji="1" lang="ja-JP" altLang="en-US" dirty="0">
                  <a:solidFill>
                    <a:srgbClr val="000000"/>
                  </a:solidFill>
                </a:rPr>
                <a:t>の弾性特性を測定</a:t>
              </a:r>
            </a:p>
          </p:txBody>
        </p:sp>
      </p:grpSp>
      <p:grpSp>
        <p:nvGrpSpPr>
          <p:cNvPr id="15" name="図形グループ 14"/>
          <p:cNvGrpSpPr/>
          <p:nvPr/>
        </p:nvGrpSpPr>
        <p:grpSpPr>
          <a:xfrm rot="5400000">
            <a:off x="7203709" y="2803390"/>
            <a:ext cx="408145" cy="467093"/>
            <a:chOff x="4700317" y="786703"/>
            <a:chExt cx="408145" cy="467093"/>
          </a:xfrm>
        </p:grpSpPr>
        <p:sp>
          <p:nvSpPr>
            <p:cNvPr id="16" name="右矢印 15"/>
            <p:cNvSpPr/>
            <p:nvPr/>
          </p:nvSpPr>
          <p:spPr>
            <a:xfrm rot="34011">
              <a:off x="4700317" y="786703"/>
              <a:ext cx="408145" cy="467093"/>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7" name="右矢印 4"/>
            <p:cNvSpPr/>
            <p:nvPr/>
          </p:nvSpPr>
          <p:spPr>
            <a:xfrm rot="34011">
              <a:off x="4700320" y="879516"/>
              <a:ext cx="285702" cy="28025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kumimoji="1" lang="ja-JP" altLang="en-US" sz="2000" kern="1200"/>
            </a:p>
          </p:txBody>
        </p:sp>
      </p:grpSp>
      <p:sp>
        <p:nvSpPr>
          <p:cNvPr id="3" name="スライド番号プレースホルダー 2"/>
          <p:cNvSpPr>
            <a:spLocks noGrp="1"/>
          </p:cNvSpPr>
          <p:nvPr>
            <p:ph type="sldNum" sz="quarter" idx="12"/>
          </p:nvPr>
        </p:nvSpPr>
        <p:spPr/>
        <p:txBody>
          <a:bodyPr/>
          <a:lstStyle/>
          <a:p>
            <a:fld id="{7F5CE407-6216-4202-80E4-A30DC2F709B2}" type="slidenum">
              <a:rPr lang="en-US" sz="1400" smtClean="0"/>
              <a:t>5</a:t>
            </a:fld>
            <a:endParaRPr lang="en-US" sz="1400"/>
          </a:p>
        </p:txBody>
      </p:sp>
      <p:grpSp>
        <p:nvGrpSpPr>
          <p:cNvPr id="46" name="図形グループ 45"/>
          <p:cNvGrpSpPr/>
          <p:nvPr/>
        </p:nvGrpSpPr>
        <p:grpSpPr>
          <a:xfrm>
            <a:off x="35527" y="2840457"/>
            <a:ext cx="5891744" cy="4017543"/>
            <a:chOff x="79814" y="1982098"/>
            <a:chExt cx="6517912" cy="4519193"/>
          </a:xfrm>
        </p:grpSpPr>
        <p:grpSp>
          <p:nvGrpSpPr>
            <p:cNvPr id="47" name="図形グループ 46"/>
            <p:cNvGrpSpPr/>
            <p:nvPr/>
          </p:nvGrpSpPr>
          <p:grpSpPr>
            <a:xfrm>
              <a:off x="79814" y="1982098"/>
              <a:ext cx="6497729" cy="4519193"/>
              <a:chOff x="79814" y="1982098"/>
              <a:chExt cx="6497729" cy="4519193"/>
            </a:xfrm>
          </p:grpSpPr>
          <p:pic>
            <p:nvPicPr>
              <p:cNvPr id="49" name="図 48" descr="真空中光学系のコピー.tif"/>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79814" y="2150600"/>
                <a:ext cx="5089381" cy="3817036"/>
              </a:xfrm>
              <a:prstGeom prst="rect">
                <a:avLst/>
              </a:prstGeom>
            </p:spPr>
          </p:pic>
          <p:sp>
            <p:nvSpPr>
              <p:cNvPr id="50" name="テキスト ボックス 49"/>
              <p:cNvSpPr txBox="1"/>
              <p:nvPr/>
            </p:nvSpPr>
            <p:spPr>
              <a:xfrm>
                <a:off x="521650" y="6131959"/>
                <a:ext cx="4320714" cy="369332"/>
              </a:xfrm>
              <a:prstGeom prst="rect">
                <a:avLst/>
              </a:prstGeom>
              <a:noFill/>
            </p:spPr>
            <p:txBody>
              <a:bodyPr wrap="none" rtlCol="0">
                <a:spAutoFit/>
              </a:bodyPr>
              <a:lstStyle/>
              <a:p>
                <a:r>
                  <a:rPr kumimoji="1" lang="ja-JP" altLang="en-US" dirty="0" smtClean="0"/>
                  <a:t>レーザー超音波測定</a:t>
                </a:r>
                <a:r>
                  <a:rPr kumimoji="1" lang="en-US" altLang="ja-JP" dirty="0" smtClean="0"/>
                  <a:t>(</a:t>
                </a:r>
                <a:r>
                  <a:rPr kumimoji="1" lang="ja-JP" altLang="en-US" dirty="0" smtClean="0"/>
                  <a:t>真空中</a:t>
                </a:r>
                <a:r>
                  <a:rPr kumimoji="1" lang="en-US" altLang="ja-JP" dirty="0" smtClean="0"/>
                  <a:t>)</a:t>
                </a:r>
                <a:r>
                  <a:rPr kumimoji="1" lang="ja-JP" altLang="en-US" dirty="0" smtClean="0"/>
                  <a:t>実験装置図</a:t>
                </a:r>
                <a:endParaRPr kumimoji="1" lang="ja-JP" altLang="en-US" dirty="0"/>
              </a:p>
            </p:txBody>
          </p:sp>
          <p:sp>
            <p:nvSpPr>
              <p:cNvPr id="51" name="テキスト ボックス 50"/>
              <p:cNvSpPr txBox="1"/>
              <p:nvPr/>
            </p:nvSpPr>
            <p:spPr>
              <a:xfrm>
                <a:off x="235588" y="2394422"/>
                <a:ext cx="2673286" cy="969379"/>
              </a:xfrm>
              <a:prstGeom prst="rect">
                <a:avLst/>
              </a:prstGeom>
              <a:solidFill>
                <a:schemeClr val="bg2">
                  <a:lumMod val="90000"/>
                </a:schemeClr>
              </a:solidFill>
              <a:ln>
                <a:solidFill>
                  <a:schemeClr val="bg2">
                    <a:lumMod val="75000"/>
                  </a:schemeClr>
                </a:solidFill>
              </a:ln>
            </p:spPr>
            <p:txBody>
              <a:bodyPr wrap="square" rtlCol="0">
                <a:spAutoFit/>
              </a:bodyPr>
              <a:lstStyle/>
              <a:p>
                <a:r>
                  <a:rPr kumimoji="1" lang="en-US" altLang="ja-JP" sz="1400" b="1" dirty="0" err="1" smtClean="0"/>
                  <a:t>Nd:YAG</a:t>
                </a:r>
                <a:r>
                  <a:rPr kumimoji="1" lang="ja-JP" altLang="en-US" sz="1400" b="1" dirty="0" smtClean="0"/>
                  <a:t>パルスレーザー特性</a:t>
                </a:r>
                <a:endParaRPr kumimoji="1" lang="en-US" altLang="ja-JP" sz="1400" b="1" dirty="0" smtClean="0"/>
              </a:p>
              <a:p>
                <a:r>
                  <a:rPr kumimoji="1" lang="ja-JP" altLang="en-US" sz="1200" dirty="0" smtClean="0"/>
                  <a:t>レーザー波長：</a:t>
                </a:r>
                <a:r>
                  <a:rPr kumimoji="1" lang="en-US" altLang="ja-JP" sz="1200" dirty="0" smtClean="0"/>
                  <a:t>1064nm</a:t>
                </a:r>
              </a:p>
              <a:p>
                <a:r>
                  <a:rPr kumimoji="1" lang="ja-JP" altLang="en-US" sz="1200" dirty="0" smtClean="0"/>
                  <a:t>パルス幅</a:t>
                </a:r>
                <a:r>
                  <a:rPr kumimoji="1" lang="en-US" altLang="ja-JP" sz="1200" dirty="0" smtClean="0"/>
                  <a:t>:~10ns</a:t>
                </a:r>
              </a:p>
              <a:p>
                <a:r>
                  <a:rPr kumimoji="1" lang="ja-JP" altLang="en-US" sz="1200" dirty="0" smtClean="0"/>
                  <a:t>エネルギー</a:t>
                </a:r>
                <a:r>
                  <a:rPr kumimoji="1" lang="en-US" altLang="ja-JP" sz="1200" dirty="0" smtClean="0"/>
                  <a:t>:&lt;0.45J</a:t>
                </a:r>
              </a:p>
            </p:txBody>
          </p:sp>
          <p:sp>
            <p:nvSpPr>
              <p:cNvPr id="52" name="テキスト ボックス 51"/>
              <p:cNvSpPr txBox="1"/>
              <p:nvPr/>
            </p:nvSpPr>
            <p:spPr>
              <a:xfrm>
                <a:off x="2908875" y="5836831"/>
                <a:ext cx="1653305" cy="261610"/>
              </a:xfrm>
              <a:prstGeom prst="rect">
                <a:avLst/>
              </a:prstGeom>
              <a:noFill/>
            </p:spPr>
            <p:txBody>
              <a:bodyPr wrap="none" rtlCol="0">
                <a:spAutoFit/>
              </a:bodyPr>
              <a:lstStyle/>
              <a:p>
                <a:r>
                  <a:rPr kumimoji="1" lang="en-US" altLang="ja-JP" sz="1100" dirty="0" smtClean="0"/>
                  <a:t>(</a:t>
                </a:r>
                <a:r>
                  <a:rPr kumimoji="1" lang="ja-JP" altLang="en-US" sz="1100" dirty="0" smtClean="0"/>
                  <a:t>レーザー波長：</a:t>
                </a:r>
                <a:r>
                  <a:rPr kumimoji="1" lang="en-US" altLang="ja-JP" sz="1100" dirty="0" smtClean="0"/>
                  <a:t>635nm)</a:t>
                </a:r>
                <a:endParaRPr kumimoji="1" lang="ja-JP" altLang="en-US" sz="1100" dirty="0"/>
              </a:p>
            </p:txBody>
          </p:sp>
          <p:pic>
            <p:nvPicPr>
              <p:cNvPr id="53" name="図 5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359930" y="1982098"/>
                <a:ext cx="1217613" cy="1705807"/>
              </a:xfrm>
              <a:prstGeom prst="rect">
                <a:avLst/>
              </a:prstGeom>
            </p:spPr>
          </p:pic>
          <p:cxnSp>
            <p:nvCxnSpPr>
              <p:cNvPr id="54" name="直線コネクタ 53"/>
              <p:cNvCxnSpPr/>
              <p:nvPr/>
            </p:nvCxnSpPr>
            <p:spPr>
              <a:xfrm flipV="1">
                <a:off x="3293536" y="3439609"/>
                <a:ext cx="2057035" cy="749714"/>
              </a:xfrm>
              <a:prstGeom prst="line">
                <a:avLst/>
              </a:prstGeom>
              <a:ln/>
            </p:spPr>
            <p:style>
              <a:lnRef idx="1">
                <a:schemeClr val="accent3"/>
              </a:lnRef>
              <a:fillRef idx="0">
                <a:schemeClr val="accent3"/>
              </a:fillRef>
              <a:effectRef idx="0">
                <a:schemeClr val="accent3"/>
              </a:effectRef>
              <a:fontRef idx="minor">
                <a:schemeClr val="tx1"/>
              </a:fontRef>
            </p:style>
          </p:cxnSp>
          <p:cxnSp>
            <p:nvCxnSpPr>
              <p:cNvPr id="55" name="直線コネクタ 54"/>
              <p:cNvCxnSpPr/>
              <p:nvPr/>
            </p:nvCxnSpPr>
            <p:spPr>
              <a:xfrm flipV="1">
                <a:off x="3273353" y="3200400"/>
                <a:ext cx="2086577" cy="994218"/>
              </a:xfrm>
              <a:prstGeom prst="line">
                <a:avLst/>
              </a:prstGeom>
              <a:ln/>
            </p:spPr>
            <p:style>
              <a:lnRef idx="1">
                <a:schemeClr val="accent3"/>
              </a:lnRef>
              <a:fillRef idx="0">
                <a:schemeClr val="accent3"/>
              </a:fillRef>
              <a:effectRef idx="0">
                <a:schemeClr val="accent3"/>
              </a:effectRef>
              <a:fontRef idx="minor">
                <a:schemeClr val="tx1"/>
              </a:fontRef>
            </p:style>
          </p:cxnSp>
        </p:grpSp>
        <p:sp>
          <p:nvSpPr>
            <p:cNvPr id="48" name="角丸四角形 47"/>
            <p:cNvSpPr/>
            <p:nvPr/>
          </p:nvSpPr>
          <p:spPr>
            <a:xfrm>
              <a:off x="5350571" y="2013309"/>
              <a:ext cx="1247155" cy="1698445"/>
            </a:xfrm>
            <a:prstGeom prst="roundRect">
              <a:avLst/>
            </a:prstGeom>
            <a:noFill/>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a:p>
          </p:txBody>
        </p:sp>
      </p:grpSp>
      <p:grpSp>
        <p:nvGrpSpPr>
          <p:cNvPr id="56" name="図形グループ 55"/>
          <p:cNvGrpSpPr/>
          <p:nvPr/>
        </p:nvGrpSpPr>
        <p:grpSpPr>
          <a:xfrm>
            <a:off x="4818173" y="4405859"/>
            <a:ext cx="3514593" cy="2320696"/>
            <a:chOff x="969204" y="1804229"/>
            <a:chExt cx="6065451" cy="3988434"/>
          </a:xfrm>
        </p:grpSpPr>
        <p:sp>
          <p:nvSpPr>
            <p:cNvPr id="57" name="角丸四角形 56"/>
            <p:cNvSpPr/>
            <p:nvPr/>
          </p:nvSpPr>
          <p:spPr>
            <a:xfrm>
              <a:off x="969204" y="1804229"/>
              <a:ext cx="6065451" cy="3988434"/>
            </a:xfrm>
            <a:prstGeom prst="roundRect">
              <a:avLst/>
            </a:prstGeom>
            <a:solidFill>
              <a:schemeClr val="tx2">
                <a:lumMod val="25000"/>
                <a:lumOff val="75000"/>
                <a:alpha val="6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400"/>
            </a:p>
          </p:txBody>
        </p:sp>
        <p:graphicFrame>
          <p:nvGraphicFramePr>
            <p:cNvPr id="58" name="オブジェクト 57"/>
            <p:cNvGraphicFramePr>
              <a:graphicFrameLocks noChangeAspect="1"/>
            </p:cNvGraphicFramePr>
            <p:nvPr>
              <p:extLst>
                <p:ext uri="{D42A27DB-BD31-4B8C-83A1-F6EECF244321}">
                  <p14:modId xmlns:p14="http://schemas.microsoft.com/office/powerpoint/2010/main" val="1778988833"/>
                </p:ext>
              </p:extLst>
            </p:nvPr>
          </p:nvGraphicFramePr>
          <p:xfrm>
            <a:off x="3937098" y="2715371"/>
            <a:ext cx="2930585" cy="2898170"/>
          </p:xfrm>
          <a:graphic>
            <a:graphicData uri="http://schemas.openxmlformats.org/presentationml/2006/ole">
              <mc:AlternateContent xmlns:mc="http://schemas.openxmlformats.org/markup-compatibility/2006">
                <mc:Choice xmlns:v="urn:schemas-microsoft-com:vml" Requires="v">
                  <p:oleObj spid="_x0000_s1041" name="数式" r:id="rId11" imgW="1168400" imgH="1562100" progId="Equation.3">
                    <p:embed/>
                  </p:oleObj>
                </mc:Choice>
                <mc:Fallback>
                  <p:oleObj name="数式" r:id="rId11" imgW="1168400" imgH="1562100" progId="Equation.3">
                    <p:embed/>
                    <p:pic>
                      <p:nvPicPr>
                        <p:cNvPr id="0" name=""/>
                        <p:cNvPicPr/>
                        <p:nvPr/>
                      </p:nvPicPr>
                      <p:blipFill>
                        <a:blip r:embed="rId12"/>
                        <a:stretch>
                          <a:fillRect/>
                        </a:stretch>
                      </p:blipFill>
                      <p:spPr>
                        <a:xfrm>
                          <a:off x="3937098" y="2715371"/>
                          <a:ext cx="2930585" cy="2898170"/>
                        </a:xfrm>
                        <a:prstGeom prst="rect">
                          <a:avLst/>
                        </a:prstGeom>
                      </p:spPr>
                    </p:pic>
                  </p:oleObj>
                </mc:Fallback>
              </mc:AlternateContent>
            </a:graphicData>
          </a:graphic>
        </p:graphicFrame>
        <p:sp>
          <p:nvSpPr>
            <p:cNvPr id="59" name="テキスト ボックス 58"/>
            <p:cNvSpPr txBox="1"/>
            <p:nvPr/>
          </p:nvSpPr>
          <p:spPr>
            <a:xfrm>
              <a:off x="2177780" y="3296767"/>
              <a:ext cx="1410989" cy="528957"/>
            </a:xfrm>
            <a:prstGeom prst="rect">
              <a:avLst/>
            </a:prstGeom>
            <a:noFill/>
          </p:spPr>
          <p:txBody>
            <a:bodyPr wrap="square" rtlCol="0">
              <a:spAutoFit/>
            </a:bodyPr>
            <a:lstStyle/>
            <a:p>
              <a:r>
                <a:rPr kumimoji="1" lang="ja-JP" altLang="en-US" sz="1400" dirty="0" smtClean="0"/>
                <a:t>剛性率</a:t>
              </a:r>
              <a:endParaRPr kumimoji="1" lang="ja-JP" altLang="en-US" sz="1400" dirty="0"/>
            </a:p>
          </p:txBody>
        </p:sp>
        <p:sp>
          <p:nvSpPr>
            <p:cNvPr id="60" name="テキスト ボックス 59"/>
            <p:cNvSpPr txBox="1"/>
            <p:nvPr/>
          </p:nvSpPr>
          <p:spPr>
            <a:xfrm>
              <a:off x="1693002" y="2715371"/>
              <a:ext cx="2463583" cy="669627"/>
            </a:xfrm>
            <a:prstGeom prst="rect">
              <a:avLst/>
            </a:prstGeom>
            <a:noFill/>
          </p:spPr>
          <p:txBody>
            <a:bodyPr wrap="square" rtlCol="0">
              <a:spAutoFit/>
            </a:bodyPr>
            <a:lstStyle/>
            <a:p>
              <a:r>
                <a:rPr kumimoji="1" lang="ja-JP" altLang="en-US" sz="1600" dirty="0" smtClean="0"/>
                <a:t>体積弾性率</a:t>
              </a:r>
              <a:endParaRPr kumimoji="1" lang="ja-JP" altLang="en-US" sz="1600" dirty="0"/>
            </a:p>
          </p:txBody>
        </p:sp>
        <p:sp>
          <p:nvSpPr>
            <p:cNvPr id="61" name="テキスト ボックス 60"/>
            <p:cNvSpPr txBox="1"/>
            <p:nvPr/>
          </p:nvSpPr>
          <p:spPr>
            <a:xfrm>
              <a:off x="2090081" y="4012167"/>
              <a:ext cx="1600854" cy="528957"/>
            </a:xfrm>
            <a:prstGeom prst="rect">
              <a:avLst/>
            </a:prstGeom>
            <a:noFill/>
          </p:spPr>
          <p:txBody>
            <a:bodyPr wrap="square" rtlCol="0">
              <a:spAutoFit/>
            </a:bodyPr>
            <a:lstStyle/>
            <a:p>
              <a:r>
                <a:rPr kumimoji="1" lang="ja-JP" altLang="en-US" sz="1400" dirty="0" smtClean="0"/>
                <a:t>ヤング率</a:t>
              </a:r>
              <a:endParaRPr kumimoji="1" lang="ja-JP" altLang="en-US" sz="1400" dirty="0"/>
            </a:p>
          </p:txBody>
        </p:sp>
        <p:sp>
          <p:nvSpPr>
            <p:cNvPr id="62" name="テキスト ボックス 61"/>
            <p:cNvSpPr txBox="1"/>
            <p:nvPr/>
          </p:nvSpPr>
          <p:spPr>
            <a:xfrm>
              <a:off x="2054913" y="4890901"/>
              <a:ext cx="2460185" cy="528957"/>
            </a:xfrm>
            <a:prstGeom prst="rect">
              <a:avLst/>
            </a:prstGeom>
            <a:noFill/>
          </p:spPr>
          <p:txBody>
            <a:bodyPr wrap="square" rtlCol="0">
              <a:spAutoFit/>
            </a:bodyPr>
            <a:lstStyle/>
            <a:p>
              <a:r>
                <a:rPr kumimoji="1" lang="ja-JP" altLang="en-US" sz="1400" dirty="0" smtClean="0"/>
                <a:t>ポアソン比</a:t>
              </a:r>
              <a:endParaRPr kumimoji="1" lang="ja-JP" altLang="en-US" sz="1400" dirty="0"/>
            </a:p>
          </p:txBody>
        </p:sp>
      </p:grpSp>
      <p:sp>
        <p:nvSpPr>
          <p:cNvPr id="8" name="テキスト ボックス 7"/>
          <p:cNvSpPr txBox="1"/>
          <p:nvPr/>
        </p:nvSpPr>
        <p:spPr>
          <a:xfrm>
            <a:off x="4990585" y="4490895"/>
            <a:ext cx="3198311" cy="369332"/>
          </a:xfrm>
          <a:prstGeom prst="rect">
            <a:avLst/>
          </a:prstGeom>
          <a:noFill/>
        </p:spPr>
        <p:txBody>
          <a:bodyPr wrap="none" rtlCol="0">
            <a:spAutoFit/>
          </a:bodyPr>
          <a:lstStyle/>
          <a:p>
            <a:r>
              <a:rPr kumimoji="1" lang="ja-JP" altLang="en-US" u="sng" smtClean="0"/>
              <a:t>弾性波速度と弾性率の関係式</a:t>
            </a:r>
            <a:endParaRPr kumimoji="1" lang="ja-JP" altLang="en-US" u="sng" dirty="0"/>
          </a:p>
        </p:txBody>
      </p:sp>
    </p:spTree>
    <p:extLst>
      <p:ext uri="{BB962C8B-B14F-4D97-AF65-F5344CB8AC3E}">
        <p14:creationId xmlns:p14="http://schemas.microsoft.com/office/powerpoint/2010/main" val="2993497176"/>
      </p:ext>
    </p:extLst>
  </p:cSld>
  <p:clrMapOvr>
    <a:masterClrMapping/>
  </p:clrMapOvr>
  <mc:AlternateContent xmlns:mc="http://schemas.openxmlformats.org/markup-compatibility/2006" xmlns:p14="http://schemas.microsoft.com/office/powerpoint/2010/main">
    <mc:Choice Requires="p14">
      <p:transition spd="slow" p14:dur="2000" advTm="57907"/>
    </mc:Choice>
    <mc:Fallback xmlns="">
      <p:transition spd="slow" advTm="57907"/>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レーザー超音波測定について</a:t>
            </a:r>
            <a:endParaRPr kumimoji="1" lang="ja-JP" altLang="en-US" dirty="0"/>
          </a:p>
        </p:txBody>
      </p:sp>
      <p:sp>
        <p:nvSpPr>
          <p:cNvPr id="3" name="コンテンツ プレースホルダー 2"/>
          <p:cNvSpPr>
            <a:spLocks noGrp="1"/>
          </p:cNvSpPr>
          <p:nvPr>
            <p:ph idx="1"/>
          </p:nvPr>
        </p:nvSpPr>
        <p:spPr>
          <a:xfrm>
            <a:off x="21074" y="1092752"/>
            <a:ext cx="8392034" cy="3464308"/>
          </a:xfrm>
        </p:spPr>
        <p:txBody>
          <a:bodyPr>
            <a:normAutofit lnSpcReduction="10000"/>
          </a:bodyPr>
          <a:lstStyle/>
          <a:p>
            <a:r>
              <a:rPr lang="ja-JP" altLang="en-US" sz="2800" dirty="0" smtClean="0">
                <a:solidFill>
                  <a:schemeClr val="tx1"/>
                </a:solidFill>
              </a:rPr>
              <a:t>アブレーションモード</a:t>
            </a:r>
            <a:endParaRPr lang="en-US" altLang="ja-JP" sz="2800" dirty="0">
              <a:solidFill>
                <a:schemeClr val="tx1"/>
              </a:solidFill>
            </a:endParaRPr>
          </a:p>
          <a:p>
            <a:pPr lvl="1"/>
            <a:r>
              <a:rPr lang="ja-JP" altLang="en-US" sz="1800" dirty="0" smtClean="0">
                <a:solidFill>
                  <a:schemeClr val="tx1"/>
                </a:solidFill>
              </a:rPr>
              <a:t>高強度</a:t>
            </a:r>
            <a:r>
              <a:rPr lang="ja-JP" altLang="en-US" sz="1800" dirty="0">
                <a:solidFill>
                  <a:schemeClr val="tx1"/>
                </a:solidFill>
              </a:rPr>
              <a:t>でレーザーを</a:t>
            </a:r>
            <a:r>
              <a:rPr lang="ja-JP" altLang="en-US" sz="1800" dirty="0" smtClean="0">
                <a:solidFill>
                  <a:schemeClr val="tx1"/>
                </a:solidFill>
              </a:rPr>
              <a:t>照射</a:t>
            </a:r>
            <a:endParaRPr lang="en-US" altLang="ja-JP" sz="1800" dirty="0" smtClean="0">
              <a:solidFill>
                <a:schemeClr val="tx1"/>
              </a:solidFill>
            </a:endParaRPr>
          </a:p>
          <a:p>
            <a:pPr lvl="1"/>
            <a:r>
              <a:rPr lang="ja-JP" altLang="en-US" sz="1800" dirty="0" smtClean="0">
                <a:solidFill>
                  <a:schemeClr val="tx1"/>
                </a:solidFill>
              </a:rPr>
              <a:t>照射部</a:t>
            </a:r>
            <a:r>
              <a:rPr lang="ja-JP" altLang="en-US" sz="1800" dirty="0">
                <a:solidFill>
                  <a:schemeClr val="tx1"/>
                </a:solidFill>
              </a:rPr>
              <a:t>がアブレーションに</a:t>
            </a:r>
            <a:r>
              <a:rPr lang="ja-JP" altLang="en-US" sz="1800" dirty="0" smtClean="0">
                <a:solidFill>
                  <a:schemeClr val="tx1"/>
                </a:solidFill>
              </a:rPr>
              <a:t>より弾性波</a:t>
            </a:r>
            <a:r>
              <a:rPr lang="ja-JP" altLang="en-US" sz="1800" dirty="0">
                <a:solidFill>
                  <a:schemeClr val="tx1"/>
                </a:solidFill>
              </a:rPr>
              <a:t>が発生</a:t>
            </a:r>
            <a:endParaRPr lang="en-US" altLang="ja-JP" sz="1800" dirty="0">
              <a:solidFill>
                <a:schemeClr val="tx1"/>
              </a:solidFill>
            </a:endParaRPr>
          </a:p>
          <a:p>
            <a:pPr lvl="1"/>
            <a:r>
              <a:rPr lang="ja-JP" altLang="en-US" sz="1800" dirty="0" smtClean="0">
                <a:solidFill>
                  <a:schemeClr val="tx1"/>
                </a:solidFill>
              </a:rPr>
              <a:t>主に照射表面に垂直方向の応力</a:t>
            </a:r>
            <a:endParaRPr lang="en-US" altLang="ja-JP" sz="1800" dirty="0">
              <a:solidFill>
                <a:schemeClr val="tx1"/>
              </a:solidFill>
            </a:endParaRPr>
          </a:p>
          <a:p>
            <a:r>
              <a:rPr lang="ja-JP" altLang="en-US" sz="2800" dirty="0">
                <a:solidFill>
                  <a:schemeClr val="tx1"/>
                </a:solidFill>
              </a:rPr>
              <a:t>熱</a:t>
            </a:r>
            <a:r>
              <a:rPr lang="ja-JP" altLang="en-US" sz="2800" dirty="0" smtClean="0">
                <a:solidFill>
                  <a:schemeClr val="tx1"/>
                </a:solidFill>
              </a:rPr>
              <a:t>弾性モード</a:t>
            </a:r>
            <a:endParaRPr lang="en-US" altLang="ja-JP" sz="2800" dirty="0" smtClean="0">
              <a:solidFill>
                <a:schemeClr val="tx1"/>
              </a:solidFill>
            </a:endParaRPr>
          </a:p>
          <a:p>
            <a:pPr lvl="1"/>
            <a:r>
              <a:rPr lang="ja-JP" altLang="en-US" sz="1800" dirty="0" smtClean="0">
                <a:solidFill>
                  <a:schemeClr val="tx1"/>
                </a:solidFill>
              </a:rPr>
              <a:t>低強度でレーザーを照射</a:t>
            </a:r>
            <a:endParaRPr lang="en-US" altLang="ja-JP" sz="1800" dirty="0" smtClean="0">
              <a:solidFill>
                <a:schemeClr val="tx1"/>
              </a:solidFill>
            </a:endParaRPr>
          </a:p>
          <a:p>
            <a:pPr lvl="1"/>
            <a:r>
              <a:rPr lang="ja-JP" altLang="en-US" sz="1800" dirty="0" smtClean="0">
                <a:solidFill>
                  <a:schemeClr val="tx1"/>
                </a:solidFill>
              </a:rPr>
              <a:t>照射部が熱膨張により弾性波が発生</a:t>
            </a:r>
            <a:endParaRPr lang="en-US" altLang="ja-JP" sz="1800" dirty="0" smtClean="0">
              <a:solidFill>
                <a:schemeClr val="tx1"/>
              </a:solidFill>
            </a:endParaRPr>
          </a:p>
          <a:p>
            <a:pPr lvl="1"/>
            <a:r>
              <a:rPr lang="en-US" altLang="ja-JP" sz="1800" dirty="0" smtClean="0">
                <a:solidFill>
                  <a:schemeClr val="tx1"/>
                </a:solidFill>
              </a:rPr>
              <a:t>S</a:t>
            </a:r>
            <a:r>
              <a:rPr lang="en-US" altLang="ja-JP" sz="1800" dirty="0">
                <a:solidFill>
                  <a:schemeClr val="tx1"/>
                </a:solidFill>
              </a:rPr>
              <a:t>/N</a:t>
            </a:r>
            <a:r>
              <a:rPr lang="ja-JP" altLang="en-US" sz="1800" dirty="0">
                <a:solidFill>
                  <a:schemeClr val="tx1"/>
                </a:solidFill>
              </a:rPr>
              <a:t>比が</a:t>
            </a:r>
            <a:r>
              <a:rPr lang="ja-JP" altLang="en-US" sz="1800" dirty="0" smtClean="0">
                <a:solidFill>
                  <a:schemeClr val="tx1"/>
                </a:solidFill>
              </a:rPr>
              <a:t>悪い、何度も測定が可能</a:t>
            </a:r>
            <a:endParaRPr lang="en-US" altLang="ja-JP" sz="1800" dirty="0" smtClean="0">
              <a:solidFill>
                <a:schemeClr val="tx1"/>
              </a:solidFill>
            </a:endParaRPr>
          </a:p>
          <a:p>
            <a:pPr lvl="1"/>
            <a:r>
              <a:rPr lang="ja-JP" altLang="en-US" sz="1800" dirty="0" smtClean="0">
                <a:solidFill>
                  <a:schemeClr val="tx1"/>
                </a:solidFill>
              </a:rPr>
              <a:t>主に照射表面に水平方向の応力</a:t>
            </a:r>
            <a:endParaRPr lang="en-US" altLang="ja-JP" sz="1800" dirty="0">
              <a:solidFill>
                <a:schemeClr val="tx1"/>
              </a:solidFill>
            </a:endParaRPr>
          </a:p>
        </p:txBody>
      </p:sp>
      <p:grpSp>
        <p:nvGrpSpPr>
          <p:cNvPr id="10" name="図形グループ 9"/>
          <p:cNvGrpSpPr/>
          <p:nvPr/>
        </p:nvGrpSpPr>
        <p:grpSpPr>
          <a:xfrm>
            <a:off x="0" y="4704874"/>
            <a:ext cx="6238691" cy="2136412"/>
            <a:chOff x="447166" y="4721588"/>
            <a:chExt cx="8049064" cy="2136412"/>
          </a:xfrm>
        </p:grpSpPr>
        <p:sp>
          <p:nvSpPr>
            <p:cNvPr id="6" name="角丸四角形 5"/>
            <p:cNvSpPr/>
            <p:nvPr/>
          </p:nvSpPr>
          <p:spPr>
            <a:xfrm>
              <a:off x="447166" y="4721588"/>
              <a:ext cx="7894848" cy="2136412"/>
            </a:xfrm>
            <a:prstGeom prst="roundRect">
              <a:avLst/>
            </a:prstGeom>
            <a:solidFill>
              <a:schemeClr val="bg2">
                <a:lumMod val="75000"/>
                <a:alpha val="6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 name="下矢印 3"/>
            <p:cNvSpPr/>
            <p:nvPr/>
          </p:nvSpPr>
          <p:spPr>
            <a:xfrm>
              <a:off x="4150584" y="5947821"/>
              <a:ext cx="342599" cy="374023"/>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447166" y="6321844"/>
              <a:ext cx="6141425" cy="369332"/>
            </a:xfrm>
            <a:prstGeom prst="rect">
              <a:avLst/>
            </a:prstGeom>
            <a:noFill/>
          </p:spPr>
          <p:txBody>
            <a:bodyPr wrap="none" rtlCol="0">
              <a:spAutoFit/>
            </a:bodyPr>
            <a:lstStyle/>
            <a:p>
              <a:r>
                <a:rPr kumimoji="1" lang="en-US" altLang="ja-JP" b="1" dirty="0" smtClean="0"/>
                <a:t>2</a:t>
              </a:r>
              <a:r>
                <a:rPr kumimoji="1" lang="ja-JP" altLang="en-US" b="1" dirty="0" smtClean="0"/>
                <a:t>つ以上の反射波</a:t>
              </a:r>
              <a:r>
                <a:rPr lang="ja-JP" altLang="en-US" b="1" dirty="0" smtClean="0"/>
                <a:t>の時間差を</a:t>
              </a:r>
              <a:r>
                <a:rPr kumimoji="1" lang="ja-JP" altLang="en-US" b="1" dirty="0" smtClean="0"/>
                <a:t>測定</a:t>
              </a:r>
              <a:r>
                <a:rPr kumimoji="1" lang="en-US" altLang="ja-JP" dirty="0" smtClean="0"/>
                <a:t>→</a:t>
              </a:r>
              <a:r>
                <a:rPr kumimoji="1" lang="ja-JP" altLang="en-US" dirty="0" smtClean="0"/>
                <a:t>正確な速度を測定可能に</a:t>
              </a:r>
              <a:endParaRPr kumimoji="1" lang="ja-JP" altLang="en-US" dirty="0"/>
            </a:p>
          </p:txBody>
        </p:sp>
        <p:sp>
          <p:nvSpPr>
            <p:cNvPr id="8" name="テキスト ボックス 7"/>
            <p:cNvSpPr txBox="1"/>
            <p:nvPr/>
          </p:nvSpPr>
          <p:spPr>
            <a:xfrm>
              <a:off x="447166" y="4721588"/>
              <a:ext cx="8049064" cy="1231106"/>
            </a:xfrm>
            <a:prstGeom prst="rect">
              <a:avLst/>
            </a:prstGeom>
            <a:noFill/>
          </p:spPr>
          <p:txBody>
            <a:bodyPr wrap="square" rtlCol="0">
              <a:spAutoFit/>
            </a:bodyPr>
            <a:lstStyle/>
            <a:p>
              <a:r>
                <a:rPr lang="ja-JP" altLang="en-US" sz="2000" dirty="0" smtClean="0"/>
                <a:t>・測定精度について</a:t>
              </a:r>
              <a:endParaRPr lang="en-US" altLang="ja-JP" sz="2000" dirty="0" smtClean="0"/>
            </a:p>
            <a:p>
              <a:r>
                <a:rPr lang="ja-JP" altLang="en-US" dirty="0" smtClean="0"/>
                <a:t>トリガー信号の立ち上がりや電気</a:t>
              </a:r>
              <a:r>
                <a:rPr lang="ja-JP" altLang="en-US" dirty="0"/>
                <a:t>回路の遅延</a:t>
              </a:r>
              <a:r>
                <a:rPr lang="ja-JP" altLang="en-US" dirty="0" smtClean="0"/>
                <a:t>が発生</a:t>
              </a:r>
              <a:endParaRPr lang="en-US" altLang="ja-JP" dirty="0" smtClean="0"/>
            </a:p>
            <a:p>
              <a:r>
                <a:rPr lang="ja-JP" altLang="en-US" dirty="0" smtClean="0"/>
                <a:t>→初期時刻を決定するのは困難</a:t>
              </a:r>
              <a:endParaRPr lang="en-US" altLang="ja-JP" dirty="0" smtClean="0"/>
            </a:p>
            <a:p>
              <a:r>
                <a:rPr lang="en-US" altLang="ja-JP" dirty="0" smtClean="0"/>
                <a:t>→</a:t>
              </a:r>
              <a:r>
                <a:rPr lang="ja-JP" altLang="en-US" dirty="0" smtClean="0"/>
                <a:t>最初に到達する弾性波だけでは</a:t>
              </a:r>
              <a:r>
                <a:rPr lang="ja-JP" altLang="en-US" dirty="0"/>
                <a:t>正確な速度を測定できない</a:t>
              </a:r>
              <a:r>
                <a:rPr lang="ja-JP" altLang="en-US" dirty="0" smtClean="0"/>
                <a:t>。</a:t>
              </a:r>
              <a:endParaRPr lang="en-US" altLang="ja-JP" dirty="0"/>
            </a:p>
          </p:txBody>
        </p:sp>
      </p:grpSp>
      <p:pic>
        <p:nvPicPr>
          <p:cNvPr id="7" name="図 6" descr="アブレーションモード.t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9161" y="1092751"/>
            <a:ext cx="2919577" cy="2164425"/>
          </a:xfrm>
          <a:prstGeom prst="rect">
            <a:avLst/>
          </a:prstGeom>
          <a:ln>
            <a:solidFill>
              <a:schemeClr val="tx1"/>
            </a:solidFill>
          </a:ln>
        </p:spPr>
      </p:pic>
      <p:pic>
        <p:nvPicPr>
          <p:cNvPr id="9" name="図 8" descr="熱弾性モード.t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9161" y="3751518"/>
            <a:ext cx="2951632" cy="2289051"/>
          </a:xfrm>
          <a:prstGeom prst="rect">
            <a:avLst/>
          </a:prstGeom>
          <a:ln>
            <a:solidFill>
              <a:schemeClr val="tx1"/>
            </a:solidFill>
          </a:ln>
        </p:spPr>
      </p:pic>
      <p:sp>
        <p:nvSpPr>
          <p:cNvPr id="11" name="スライド番号プレースホルダー 10"/>
          <p:cNvSpPr>
            <a:spLocks noGrp="1"/>
          </p:cNvSpPr>
          <p:nvPr>
            <p:ph type="sldNum" sz="quarter" idx="12"/>
          </p:nvPr>
        </p:nvSpPr>
        <p:spPr/>
        <p:txBody>
          <a:bodyPr/>
          <a:lstStyle/>
          <a:p>
            <a:fld id="{7F5CE407-6216-4202-80E4-A30DC2F709B2}" type="slidenum">
              <a:rPr lang="en-US" smtClean="0"/>
              <a:t>6</a:t>
            </a:fld>
            <a:endParaRPr lang="en-US"/>
          </a:p>
        </p:txBody>
      </p:sp>
      <p:sp>
        <p:nvSpPr>
          <p:cNvPr id="12" name="テキスト ボックス 11"/>
          <p:cNvSpPr txBox="1"/>
          <p:nvPr/>
        </p:nvSpPr>
        <p:spPr>
          <a:xfrm>
            <a:off x="6559177" y="3257176"/>
            <a:ext cx="2159566" cy="369332"/>
          </a:xfrm>
          <a:prstGeom prst="rect">
            <a:avLst/>
          </a:prstGeom>
          <a:noFill/>
        </p:spPr>
        <p:txBody>
          <a:bodyPr wrap="none" rtlCol="0">
            <a:spAutoFit/>
          </a:bodyPr>
          <a:lstStyle/>
          <a:p>
            <a:r>
              <a:rPr kumimoji="1" lang="ja-JP" altLang="en-US" dirty="0" smtClean="0"/>
              <a:t>アブレーションモード</a:t>
            </a:r>
            <a:endParaRPr kumimoji="1" lang="ja-JP" altLang="en-US" dirty="0"/>
          </a:p>
        </p:txBody>
      </p:sp>
      <p:sp>
        <p:nvSpPr>
          <p:cNvPr id="13" name="テキスト ボックス 12"/>
          <p:cNvSpPr txBox="1"/>
          <p:nvPr/>
        </p:nvSpPr>
        <p:spPr>
          <a:xfrm>
            <a:off x="6843059" y="6120464"/>
            <a:ext cx="1469573" cy="369332"/>
          </a:xfrm>
          <a:prstGeom prst="rect">
            <a:avLst/>
          </a:prstGeom>
          <a:noFill/>
        </p:spPr>
        <p:txBody>
          <a:bodyPr wrap="none" rtlCol="0">
            <a:spAutoFit/>
          </a:bodyPr>
          <a:lstStyle/>
          <a:p>
            <a:r>
              <a:rPr kumimoji="1" lang="ja-JP" altLang="en-US" dirty="0" smtClean="0"/>
              <a:t>熱弾性モード</a:t>
            </a:r>
            <a:endParaRPr kumimoji="1" lang="ja-JP" altLang="en-US" dirty="0"/>
          </a:p>
        </p:txBody>
      </p:sp>
    </p:spTree>
    <p:extLst>
      <p:ext uri="{BB962C8B-B14F-4D97-AF65-F5344CB8AC3E}">
        <p14:creationId xmlns:p14="http://schemas.microsoft.com/office/powerpoint/2010/main" val="5168470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8667" y="-61289"/>
            <a:ext cx="8594725" cy="985175"/>
          </a:xfrm>
        </p:spPr>
        <p:txBody>
          <a:bodyPr/>
          <a:lstStyle/>
          <a:p>
            <a:r>
              <a:rPr kumimoji="1" lang="ja-JP" altLang="en-US" dirty="0" smtClean="0"/>
              <a:t>反射波を用いた</a:t>
            </a:r>
            <a:r>
              <a:rPr lang="ja-JP" altLang="en-US" dirty="0" smtClean="0"/>
              <a:t>弾性波</a:t>
            </a:r>
            <a:r>
              <a:rPr kumimoji="1" lang="ja-JP" altLang="en-US" dirty="0" smtClean="0"/>
              <a:t>速度解析</a:t>
            </a:r>
            <a:endParaRPr kumimoji="1" lang="ja-JP" altLang="en-US" dirty="0"/>
          </a:p>
        </p:txBody>
      </p:sp>
      <p:pic>
        <p:nvPicPr>
          <p:cNvPr id="12" name="図 11" descr="反射波.tif"/>
          <p:cNvPicPr>
            <a:picLocks noChangeAspect="1"/>
          </p:cNvPicPr>
          <p:nvPr/>
        </p:nvPicPr>
        <p:blipFill rotWithShape="1">
          <a:blip r:embed="rId4" cstate="email">
            <a:extLst>
              <a:ext uri="{28A0092B-C50C-407E-A947-70E740481C1C}">
                <a14:useLocalDpi xmlns:a14="http://schemas.microsoft.com/office/drawing/2010/main" val="0"/>
              </a:ext>
            </a:extLst>
          </a:blip>
          <a:srcRect t="12418" b="12753"/>
          <a:stretch/>
        </p:blipFill>
        <p:spPr>
          <a:xfrm>
            <a:off x="5444362" y="975669"/>
            <a:ext cx="3530848" cy="2051596"/>
          </a:xfrm>
          <a:prstGeom prst="rect">
            <a:avLst/>
          </a:prstGeom>
        </p:spPr>
      </p:pic>
      <p:sp>
        <p:nvSpPr>
          <p:cNvPr id="3" name="角丸四角形 2"/>
          <p:cNvSpPr/>
          <p:nvPr/>
        </p:nvSpPr>
        <p:spPr>
          <a:xfrm>
            <a:off x="148667" y="1034508"/>
            <a:ext cx="5295695" cy="1992757"/>
          </a:xfrm>
          <a:prstGeom prst="roundRect">
            <a:avLst/>
          </a:prstGeom>
          <a:solidFill>
            <a:schemeClr val="bg2">
              <a:lumMod val="75000"/>
              <a:alpha val="61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840592" y="6387700"/>
            <a:ext cx="3292864" cy="523220"/>
          </a:xfrm>
          <a:prstGeom prst="rect">
            <a:avLst/>
          </a:prstGeom>
          <a:noFill/>
        </p:spPr>
        <p:txBody>
          <a:bodyPr wrap="square" rtlCol="0">
            <a:spAutoFit/>
          </a:bodyPr>
          <a:lstStyle/>
          <a:p>
            <a:r>
              <a:rPr kumimoji="1" lang="en-US" altLang="ja-JP" sz="1400" dirty="0" smtClean="0"/>
              <a:t>W</a:t>
            </a:r>
            <a:r>
              <a:rPr kumimoji="1" lang="ja-JP" altLang="en-US" sz="1400" dirty="0" smtClean="0"/>
              <a:t>標準試料</a:t>
            </a:r>
            <a:r>
              <a:rPr kumimoji="1" lang="en-US" altLang="ja-JP" sz="1400" dirty="0" smtClean="0"/>
              <a:t>(4N-W) </a:t>
            </a:r>
            <a:r>
              <a:rPr kumimoji="1" lang="ja-JP" altLang="en-US" sz="1400" dirty="0" smtClean="0"/>
              <a:t>アブレーションモード</a:t>
            </a:r>
            <a:endParaRPr kumimoji="1" lang="en-US" altLang="ja-JP" sz="1400" dirty="0" smtClean="0"/>
          </a:p>
          <a:p>
            <a:r>
              <a:rPr kumimoji="1" lang="en-US" altLang="ja-JP" sz="1400" dirty="0" smtClean="0"/>
              <a:t>(</a:t>
            </a:r>
            <a:r>
              <a:rPr kumimoji="1" lang="ja-JP" altLang="en-US" sz="1400" dirty="0" smtClean="0"/>
              <a:t>エネルギー</a:t>
            </a:r>
            <a:r>
              <a:rPr kumimoji="1" lang="en-US" altLang="ja-JP" sz="1400" dirty="0" smtClean="0"/>
              <a:t>1.5mJ </a:t>
            </a:r>
            <a:r>
              <a:rPr kumimoji="1" lang="ja-JP" altLang="en-US" sz="1400" dirty="0" smtClean="0"/>
              <a:t>ビーム径</a:t>
            </a:r>
            <a:r>
              <a:rPr kumimoji="1" lang="en-US" altLang="ja-JP" sz="1400" dirty="0" smtClean="0"/>
              <a:t>0.2mm)</a:t>
            </a:r>
            <a:endParaRPr kumimoji="1" lang="ja-JP" altLang="en-US" sz="1400" dirty="0"/>
          </a:p>
        </p:txBody>
      </p:sp>
      <p:sp>
        <p:nvSpPr>
          <p:cNvPr id="10" name="テキスト ボックス 9"/>
          <p:cNvSpPr txBox="1"/>
          <p:nvPr/>
        </p:nvSpPr>
        <p:spPr>
          <a:xfrm>
            <a:off x="5069110" y="6407118"/>
            <a:ext cx="3807884" cy="523220"/>
          </a:xfrm>
          <a:prstGeom prst="rect">
            <a:avLst/>
          </a:prstGeom>
          <a:noFill/>
        </p:spPr>
        <p:txBody>
          <a:bodyPr wrap="square" rtlCol="0">
            <a:spAutoFit/>
          </a:bodyPr>
          <a:lstStyle/>
          <a:p>
            <a:r>
              <a:rPr kumimoji="1" lang="en-US" altLang="ja-JP" sz="1400" dirty="0" err="1" smtClean="0"/>
              <a:t>Wf</a:t>
            </a:r>
            <a:r>
              <a:rPr kumimoji="1" lang="en-US" altLang="ja-JP" sz="1400" dirty="0" smtClean="0"/>
              <a:t>/W(interface:1μm)</a:t>
            </a:r>
            <a:r>
              <a:rPr kumimoji="1" lang="ja-JP" altLang="en-US" sz="1400" dirty="0" smtClean="0"/>
              <a:t>　アブレーションモード</a:t>
            </a:r>
            <a:endParaRPr kumimoji="1" lang="en-US" altLang="ja-JP" sz="1400" dirty="0" smtClean="0"/>
          </a:p>
          <a:p>
            <a:r>
              <a:rPr kumimoji="1" lang="en-US" altLang="ja-JP" sz="1400" dirty="0" smtClean="0"/>
              <a:t>(</a:t>
            </a:r>
            <a:r>
              <a:rPr kumimoji="1" lang="ja-JP" altLang="en-US" sz="1400" dirty="0" smtClean="0"/>
              <a:t>エネルギー</a:t>
            </a:r>
            <a:r>
              <a:rPr kumimoji="1" lang="en-US" altLang="ja-JP" sz="1400" dirty="0" smtClean="0"/>
              <a:t>1.5mJ </a:t>
            </a:r>
            <a:r>
              <a:rPr kumimoji="1" lang="ja-JP" altLang="en-US" sz="1400" dirty="0" smtClean="0"/>
              <a:t>ビーム径</a:t>
            </a:r>
            <a:r>
              <a:rPr kumimoji="1" lang="en-US" altLang="ja-JP" sz="1400" dirty="0" smtClean="0"/>
              <a:t>0.2mm)</a:t>
            </a:r>
            <a:endParaRPr kumimoji="1" lang="ja-JP" altLang="en-US" sz="1400" dirty="0"/>
          </a:p>
        </p:txBody>
      </p:sp>
      <p:sp>
        <p:nvSpPr>
          <p:cNvPr id="11" name="テキスト ボックス 10"/>
          <p:cNvSpPr txBox="1"/>
          <p:nvPr/>
        </p:nvSpPr>
        <p:spPr>
          <a:xfrm>
            <a:off x="840592" y="1034508"/>
            <a:ext cx="4148360" cy="707886"/>
          </a:xfrm>
          <a:prstGeom prst="rect">
            <a:avLst/>
          </a:prstGeom>
          <a:noFill/>
        </p:spPr>
        <p:txBody>
          <a:bodyPr wrap="square" rtlCol="0">
            <a:spAutoFit/>
          </a:bodyPr>
          <a:lstStyle/>
          <a:p>
            <a:r>
              <a:rPr kumimoji="1" lang="ja-JP" altLang="en-US" sz="2000" u="sng" dirty="0" smtClean="0"/>
              <a:t>アブレーションモード</a:t>
            </a:r>
            <a:r>
              <a:rPr kumimoji="1" lang="ja-JP" altLang="en-US" sz="2000" dirty="0" smtClean="0"/>
              <a:t>で</a:t>
            </a:r>
            <a:r>
              <a:rPr kumimoji="1" lang="en-US" altLang="ja-JP" sz="2000" dirty="0" smtClean="0"/>
              <a:t>L</a:t>
            </a:r>
            <a:r>
              <a:rPr kumimoji="1" lang="ja-JP" altLang="en-US" sz="2000" dirty="0" smtClean="0"/>
              <a:t>波の第１波と</a:t>
            </a:r>
            <a:r>
              <a:rPr kumimoji="1" lang="en-US" altLang="ja-JP" sz="2000" dirty="0" smtClean="0"/>
              <a:t>L</a:t>
            </a:r>
            <a:r>
              <a:rPr kumimoji="1" lang="ja-JP" altLang="en-US" sz="2000" dirty="0" smtClean="0"/>
              <a:t>波の反射波</a:t>
            </a:r>
            <a:r>
              <a:rPr kumimoji="1" lang="en-US" altLang="ja-JP" sz="2000" dirty="0" smtClean="0"/>
              <a:t>(3L</a:t>
            </a:r>
            <a:r>
              <a:rPr kumimoji="1" lang="ja-JP" altLang="en-US" sz="2000" dirty="0" smtClean="0"/>
              <a:t>波</a:t>
            </a:r>
            <a:r>
              <a:rPr kumimoji="1" lang="en-US" altLang="ja-JP" sz="2000" dirty="0" smtClean="0"/>
              <a:t>)</a:t>
            </a:r>
            <a:r>
              <a:rPr kumimoji="1" lang="ja-JP" altLang="en-US" sz="2000" dirty="0" smtClean="0"/>
              <a:t>による変位計測</a:t>
            </a:r>
            <a:endParaRPr kumimoji="1" lang="en-US" altLang="ja-JP" sz="2000" dirty="0" smtClean="0"/>
          </a:p>
        </p:txBody>
      </p:sp>
      <p:sp>
        <p:nvSpPr>
          <p:cNvPr id="17" name="テキスト ボックス 16"/>
          <p:cNvSpPr txBox="1"/>
          <p:nvPr/>
        </p:nvSpPr>
        <p:spPr>
          <a:xfrm>
            <a:off x="948985" y="1852820"/>
            <a:ext cx="3675567" cy="400110"/>
          </a:xfrm>
          <a:prstGeom prst="rect">
            <a:avLst/>
          </a:prstGeom>
          <a:noFill/>
        </p:spPr>
        <p:txBody>
          <a:bodyPr wrap="square" rtlCol="0">
            <a:spAutoFit/>
          </a:bodyPr>
          <a:lstStyle/>
          <a:p>
            <a:r>
              <a:rPr kumimoji="1" lang="ja-JP" altLang="en-US" sz="2000" u="sng" dirty="0" smtClean="0"/>
              <a:t>相互</a:t>
            </a:r>
            <a:r>
              <a:rPr kumimoji="1" lang="ja-JP" altLang="en-US" sz="2000" u="sng" smtClean="0"/>
              <a:t>相関関数</a:t>
            </a:r>
            <a:r>
              <a:rPr kumimoji="1" lang="ja-JP" altLang="en-US" sz="2000" smtClean="0"/>
              <a:t>による到達時間差</a:t>
            </a:r>
            <a:endParaRPr kumimoji="1" lang="en-US" altLang="ja-JP" sz="2000" dirty="0" smtClean="0"/>
          </a:p>
        </p:txBody>
      </p:sp>
      <p:sp>
        <p:nvSpPr>
          <p:cNvPr id="18" name="下矢印 17"/>
          <p:cNvSpPr/>
          <p:nvPr/>
        </p:nvSpPr>
        <p:spPr>
          <a:xfrm>
            <a:off x="2944411" y="1706115"/>
            <a:ext cx="484632" cy="20076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5" name="コンテンツ プレースホルダー 4" descr="displacement Reference W ablation.png"/>
          <p:cNvPicPr>
            <a:picLocks noGrp="1" noChangeAspect="1"/>
          </p:cNvPicPr>
          <p:nvPr>
            <p:ph idx="1"/>
          </p:nvPr>
        </p:nvPicPr>
        <p:blipFill rotWithShape="1">
          <a:blip r:embed="rId5">
            <a:extLst>
              <a:ext uri="{28A0092B-C50C-407E-A947-70E740481C1C}">
                <a14:useLocalDpi xmlns:a14="http://schemas.microsoft.com/office/drawing/2010/main" val="0"/>
              </a:ext>
            </a:extLst>
          </a:blip>
          <a:srcRect t="-4518" b="-1"/>
          <a:stretch/>
        </p:blipFill>
        <p:spPr>
          <a:xfrm>
            <a:off x="341026" y="2884275"/>
            <a:ext cx="4380227" cy="3556571"/>
          </a:xfrm>
        </p:spPr>
      </p:pic>
      <p:sp>
        <p:nvSpPr>
          <p:cNvPr id="7" name="正方形/長方形 6"/>
          <p:cNvSpPr/>
          <p:nvPr/>
        </p:nvSpPr>
        <p:spPr>
          <a:xfrm>
            <a:off x="1712114" y="2589723"/>
            <a:ext cx="2828018" cy="400110"/>
          </a:xfrm>
          <a:prstGeom prst="rect">
            <a:avLst/>
          </a:prstGeom>
        </p:spPr>
        <p:txBody>
          <a:bodyPr wrap="none">
            <a:spAutoFit/>
          </a:bodyPr>
          <a:lstStyle/>
          <a:p>
            <a:r>
              <a:rPr kumimoji="1" lang="ja-JP" altLang="en-US" sz="2000" dirty="0"/>
              <a:t>高精度な</a:t>
            </a:r>
            <a:r>
              <a:rPr kumimoji="1" lang="en-US" altLang="ja-JP" sz="2000" dirty="0"/>
              <a:t>L</a:t>
            </a:r>
            <a:r>
              <a:rPr kumimoji="1" lang="ja-JP" altLang="en-US" sz="2000" dirty="0"/>
              <a:t>波速度を解析</a:t>
            </a:r>
          </a:p>
        </p:txBody>
      </p:sp>
      <p:graphicFrame>
        <p:nvGraphicFramePr>
          <p:cNvPr id="16" name="オブジェクト 15"/>
          <p:cNvGraphicFramePr>
            <a:graphicFrameLocks noChangeAspect="1"/>
          </p:cNvGraphicFramePr>
          <p:nvPr>
            <p:extLst>
              <p:ext uri="{D42A27DB-BD31-4B8C-83A1-F6EECF244321}">
                <p14:modId xmlns:p14="http://schemas.microsoft.com/office/powerpoint/2010/main" val="350390669"/>
              </p:ext>
            </p:extLst>
          </p:nvPr>
        </p:nvGraphicFramePr>
        <p:xfrm>
          <a:off x="-100953" y="2128073"/>
          <a:ext cx="3292618" cy="750747"/>
        </p:xfrm>
        <a:graphic>
          <a:graphicData uri="http://schemas.openxmlformats.org/presentationml/2006/ole">
            <mc:AlternateContent xmlns:mc="http://schemas.openxmlformats.org/markup-compatibility/2006">
              <mc:Choice xmlns:v="urn:schemas-microsoft-com:vml" Requires="v">
                <p:oleObj spid="_x0000_s4193" name="文書" r:id="rId7" imgW="2769326" imgH="628489" progId="Word.Document.12">
                  <p:embed/>
                </p:oleObj>
              </mc:Choice>
              <mc:Fallback>
                <p:oleObj name="文書" r:id="rId7" imgW="2769326" imgH="628489" progId="Word.Document.12">
                  <p:embed/>
                  <p:pic>
                    <p:nvPicPr>
                      <p:cNvPr id="0" name=""/>
                      <p:cNvPicPr/>
                      <p:nvPr/>
                    </p:nvPicPr>
                    <p:blipFill>
                      <a:blip r:embed="rId8"/>
                      <a:stretch>
                        <a:fillRect/>
                      </a:stretch>
                    </p:blipFill>
                    <p:spPr>
                      <a:xfrm>
                        <a:off x="-100953" y="2128073"/>
                        <a:ext cx="3292618" cy="750747"/>
                      </a:xfrm>
                      <a:prstGeom prst="rect">
                        <a:avLst/>
                      </a:prstGeom>
                    </p:spPr>
                  </p:pic>
                </p:oleObj>
              </mc:Fallback>
            </mc:AlternateContent>
          </a:graphicData>
        </a:graphic>
      </p:graphicFrame>
      <p:sp>
        <p:nvSpPr>
          <p:cNvPr id="19" name="下矢印 18"/>
          <p:cNvSpPr/>
          <p:nvPr/>
        </p:nvSpPr>
        <p:spPr>
          <a:xfrm>
            <a:off x="2942044" y="2311769"/>
            <a:ext cx="484632" cy="20076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p:txBody>
          <a:bodyPr/>
          <a:lstStyle/>
          <a:p>
            <a:fld id="{7F5CE407-6216-4202-80E4-A30DC2F709B2}" type="slidenum">
              <a:rPr lang="en-US" smtClean="0"/>
              <a:t>7</a:t>
            </a:fld>
            <a:endParaRPr lang="en-US" dirty="0"/>
          </a:p>
        </p:txBody>
      </p:sp>
      <p:pic>
        <p:nvPicPr>
          <p:cNvPr id="13" name="図 12" descr="displacement WfW1 ablation.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721253" y="3027264"/>
            <a:ext cx="4429052" cy="3413581"/>
          </a:xfrm>
          <a:prstGeom prst="rect">
            <a:avLst/>
          </a:prstGeom>
        </p:spPr>
      </p:pic>
    </p:spTree>
    <p:extLst>
      <p:ext uri="{BB962C8B-B14F-4D97-AF65-F5344CB8AC3E}">
        <p14:creationId xmlns:p14="http://schemas.microsoft.com/office/powerpoint/2010/main" val="2221094742"/>
      </p:ext>
    </p:extLst>
  </p:cSld>
  <p:clrMapOvr>
    <a:masterClrMapping/>
  </p:clrMapOvr>
  <mc:AlternateContent xmlns:mc="http://schemas.openxmlformats.org/markup-compatibility/2006" xmlns:p14="http://schemas.microsoft.com/office/powerpoint/2010/main">
    <mc:Choice Requires="p14">
      <p:transition spd="slow" p14:dur="2000" advTm="76769"/>
    </mc:Choice>
    <mc:Fallback xmlns="">
      <p:transition spd="slow" advTm="76769"/>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12"/>
          <p:cNvSpPr/>
          <p:nvPr/>
        </p:nvSpPr>
        <p:spPr>
          <a:xfrm>
            <a:off x="565863" y="1124772"/>
            <a:ext cx="7022353" cy="2376472"/>
          </a:xfrm>
          <a:prstGeom prst="roundRect">
            <a:avLst/>
          </a:prstGeom>
          <a:solidFill>
            <a:schemeClr val="bg2">
              <a:lumMod val="75000"/>
              <a:alpha val="61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339851" y="0"/>
            <a:ext cx="8258127" cy="985175"/>
          </a:xfrm>
        </p:spPr>
        <p:txBody>
          <a:bodyPr/>
          <a:lstStyle/>
          <a:p>
            <a:r>
              <a:rPr lang="ja-JP" altLang="en-US" dirty="0"/>
              <a:t>反射波を用いた弾性波速度解析</a:t>
            </a:r>
            <a:endParaRPr kumimoji="1" lang="ja-JP" altLang="en-US" dirty="0"/>
          </a:p>
        </p:txBody>
      </p:sp>
      <p:sp>
        <p:nvSpPr>
          <p:cNvPr id="5" name="テキスト ボックス 4"/>
          <p:cNvSpPr txBox="1"/>
          <p:nvPr/>
        </p:nvSpPr>
        <p:spPr>
          <a:xfrm>
            <a:off x="565863" y="6336085"/>
            <a:ext cx="3902078" cy="523220"/>
          </a:xfrm>
          <a:prstGeom prst="rect">
            <a:avLst/>
          </a:prstGeom>
          <a:noFill/>
        </p:spPr>
        <p:txBody>
          <a:bodyPr wrap="square" rtlCol="0">
            <a:spAutoFit/>
          </a:bodyPr>
          <a:lstStyle/>
          <a:p>
            <a:r>
              <a:rPr kumimoji="1" lang="en-US" altLang="ja-JP" sz="1400" dirty="0" smtClean="0"/>
              <a:t>W</a:t>
            </a:r>
            <a:r>
              <a:rPr kumimoji="1" lang="ja-JP" altLang="en-US" sz="1400" dirty="0" smtClean="0"/>
              <a:t>標準試料</a:t>
            </a:r>
            <a:r>
              <a:rPr kumimoji="1" lang="en-US" altLang="en-US" sz="1400" dirty="0"/>
              <a:t> </a:t>
            </a:r>
            <a:r>
              <a:rPr kumimoji="1" lang="ja-JP" altLang="en-US" sz="1400" dirty="0" smtClean="0"/>
              <a:t>変位速度計測結果</a:t>
            </a:r>
            <a:r>
              <a:rPr kumimoji="1" lang="en-US" altLang="ja-JP" sz="1400" dirty="0" smtClean="0"/>
              <a:t> </a:t>
            </a:r>
            <a:r>
              <a:rPr kumimoji="1" lang="ja-JP" altLang="en-US" sz="1400" dirty="0" smtClean="0"/>
              <a:t>熱弾性モード</a:t>
            </a:r>
            <a:endParaRPr kumimoji="1" lang="en-US" altLang="ja-JP" sz="1400" dirty="0" smtClean="0"/>
          </a:p>
          <a:p>
            <a:r>
              <a:rPr kumimoji="1" lang="en-US" altLang="ja-JP" sz="1400" dirty="0" smtClean="0"/>
              <a:t>(</a:t>
            </a:r>
            <a:r>
              <a:rPr kumimoji="1" lang="ja-JP" altLang="en-US" sz="1400" dirty="0" smtClean="0"/>
              <a:t>エネルギー</a:t>
            </a:r>
            <a:r>
              <a:rPr kumimoji="1" lang="en-US" altLang="ja-JP" sz="1400" dirty="0" smtClean="0"/>
              <a:t>1.5mJ </a:t>
            </a:r>
            <a:r>
              <a:rPr kumimoji="1" lang="ja-JP" altLang="en-US" sz="1400" dirty="0" smtClean="0"/>
              <a:t>ビーム径</a:t>
            </a:r>
            <a:r>
              <a:rPr kumimoji="1" lang="en-US" altLang="ja-JP" sz="1400" dirty="0" smtClean="0"/>
              <a:t>0.2mm)</a:t>
            </a:r>
            <a:endParaRPr kumimoji="1" lang="ja-JP" altLang="en-US" sz="1400" dirty="0"/>
          </a:p>
        </p:txBody>
      </p:sp>
      <p:pic>
        <p:nvPicPr>
          <p:cNvPr id="14" name="図 13" descr="displacement velocity thermoelastic.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5863" y="3539570"/>
            <a:ext cx="3757500" cy="2736098"/>
          </a:xfrm>
          <a:prstGeom prst="rect">
            <a:avLst/>
          </a:prstGeom>
        </p:spPr>
      </p:pic>
      <p:sp>
        <p:nvSpPr>
          <p:cNvPr id="3" name="テキスト ボックス 2"/>
          <p:cNvSpPr txBox="1"/>
          <p:nvPr/>
        </p:nvSpPr>
        <p:spPr>
          <a:xfrm>
            <a:off x="803277" y="1315825"/>
            <a:ext cx="7427409" cy="1015663"/>
          </a:xfrm>
          <a:prstGeom prst="rect">
            <a:avLst/>
          </a:prstGeom>
          <a:noFill/>
        </p:spPr>
        <p:txBody>
          <a:bodyPr wrap="square" rtlCol="0">
            <a:spAutoFit/>
          </a:bodyPr>
          <a:lstStyle/>
          <a:p>
            <a:r>
              <a:rPr kumimoji="1" lang="ja-JP" altLang="en-US" sz="2000" dirty="0" smtClean="0"/>
              <a:t>・反射波相関法で求めた</a:t>
            </a:r>
            <a:r>
              <a:rPr kumimoji="1" lang="en-US" altLang="ja-JP" sz="2000" dirty="0" smtClean="0"/>
              <a:t>L</a:t>
            </a:r>
            <a:r>
              <a:rPr kumimoji="1" lang="ja-JP" altLang="en-US" sz="2000" dirty="0" smtClean="0"/>
              <a:t>波速度</a:t>
            </a:r>
            <a:endParaRPr kumimoji="1" lang="en-US" altLang="ja-JP" sz="2000" dirty="0" smtClean="0"/>
          </a:p>
          <a:p>
            <a:endParaRPr kumimoji="1" lang="en-US" altLang="ja-JP" sz="2000" dirty="0" smtClean="0"/>
          </a:p>
          <a:p>
            <a:r>
              <a:rPr kumimoji="1" lang="ja-JP" altLang="en-US" sz="2000" dirty="0" smtClean="0"/>
              <a:t>・</a:t>
            </a:r>
            <a:r>
              <a:rPr kumimoji="1" lang="ja-JP" altLang="en-US" sz="2000" u="sng" dirty="0" smtClean="0"/>
              <a:t>熱弾性モード</a:t>
            </a:r>
            <a:r>
              <a:rPr kumimoji="1" lang="ja-JP" altLang="en-US" sz="2000" dirty="0" smtClean="0"/>
              <a:t>で計測した</a:t>
            </a:r>
            <a:r>
              <a:rPr kumimoji="1" lang="en-US" altLang="ja-JP" sz="2000" dirty="0" smtClean="0"/>
              <a:t>L</a:t>
            </a:r>
            <a:r>
              <a:rPr kumimoji="1" lang="ja-JP" altLang="en-US" sz="2000" dirty="0" smtClean="0"/>
              <a:t>波と</a:t>
            </a:r>
            <a:r>
              <a:rPr kumimoji="1" lang="en-US" altLang="ja-JP" sz="2000" dirty="0" smtClean="0"/>
              <a:t>S</a:t>
            </a:r>
            <a:r>
              <a:rPr kumimoji="1" lang="ja-JP" altLang="en-US" sz="2000" dirty="0" smtClean="0"/>
              <a:t>波の変位速度ピーク時間差</a:t>
            </a:r>
            <a:endParaRPr kumimoji="1" lang="ja-JP" altLang="en-US" sz="2000" dirty="0"/>
          </a:p>
        </p:txBody>
      </p:sp>
      <p:graphicFrame>
        <p:nvGraphicFramePr>
          <p:cNvPr id="6" name="オブジェクト 5"/>
          <p:cNvGraphicFramePr>
            <a:graphicFrameLocks noChangeAspect="1"/>
          </p:cNvGraphicFramePr>
          <p:nvPr>
            <p:extLst>
              <p:ext uri="{D42A27DB-BD31-4B8C-83A1-F6EECF244321}">
                <p14:modId xmlns:p14="http://schemas.microsoft.com/office/powerpoint/2010/main" val="3398427433"/>
              </p:ext>
            </p:extLst>
          </p:nvPr>
        </p:nvGraphicFramePr>
        <p:xfrm>
          <a:off x="3663664" y="2671153"/>
          <a:ext cx="1717590" cy="656158"/>
        </p:xfrm>
        <a:graphic>
          <a:graphicData uri="http://schemas.openxmlformats.org/presentationml/2006/ole">
            <mc:AlternateContent xmlns:mc="http://schemas.openxmlformats.org/markup-compatibility/2006">
              <mc:Choice xmlns:v="urn:schemas-microsoft-com:vml" Requires="v">
                <p:oleObj spid="_x0000_s2187" name="数式" r:id="rId5" imgW="1130300" imgH="431800" progId="Equation.3">
                  <p:embed/>
                </p:oleObj>
              </mc:Choice>
              <mc:Fallback>
                <p:oleObj name="数式" r:id="rId5" imgW="1130300" imgH="431800" progId="Equation.3">
                  <p:embed/>
                  <p:pic>
                    <p:nvPicPr>
                      <p:cNvPr id="0" name=""/>
                      <p:cNvPicPr/>
                      <p:nvPr/>
                    </p:nvPicPr>
                    <p:blipFill>
                      <a:blip r:embed="rId6"/>
                      <a:stretch>
                        <a:fillRect/>
                      </a:stretch>
                    </p:blipFill>
                    <p:spPr>
                      <a:xfrm>
                        <a:off x="3663664" y="2671153"/>
                        <a:ext cx="1717590" cy="656158"/>
                      </a:xfrm>
                      <a:prstGeom prst="rect">
                        <a:avLst/>
                      </a:prstGeom>
                    </p:spPr>
                  </p:pic>
                </p:oleObj>
              </mc:Fallback>
            </mc:AlternateContent>
          </a:graphicData>
        </a:graphic>
      </p:graphicFrame>
      <p:sp>
        <p:nvSpPr>
          <p:cNvPr id="16" name="下矢印 15"/>
          <p:cNvSpPr/>
          <p:nvPr/>
        </p:nvSpPr>
        <p:spPr>
          <a:xfrm>
            <a:off x="3322201" y="2421756"/>
            <a:ext cx="484632" cy="24939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1798473" y="2807794"/>
            <a:ext cx="1865191" cy="400110"/>
          </a:xfrm>
          <a:prstGeom prst="rect">
            <a:avLst/>
          </a:prstGeom>
          <a:noFill/>
        </p:spPr>
        <p:txBody>
          <a:bodyPr wrap="square" rtlCol="0">
            <a:spAutoFit/>
          </a:bodyPr>
          <a:lstStyle/>
          <a:p>
            <a:r>
              <a:rPr kumimoji="1" lang="en-US" altLang="ja-JP" sz="2000" dirty="0" smtClean="0"/>
              <a:t>S</a:t>
            </a:r>
            <a:r>
              <a:rPr kumimoji="1" lang="ja-JP" altLang="en-US" sz="2000" dirty="0" smtClean="0"/>
              <a:t>波速度を解析</a:t>
            </a:r>
            <a:endParaRPr kumimoji="1" lang="ja-JP" altLang="en-US" sz="2000" dirty="0"/>
          </a:p>
        </p:txBody>
      </p:sp>
      <p:sp>
        <p:nvSpPr>
          <p:cNvPr id="19" name="左大かっこ 18"/>
          <p:cNvSpPr/>
          <p:nvPr/>
        </p:nvSpPr>
        <p:spPr>
          <a:xfrm>
            <a:off x="764607" y="1383875"/>
            <a:ext cx="199902" cy="934595"/>
          </a:xfrm>
          <a:prstGeom prst="leftBracket">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p:txBody>
          <a:bodyPr/>
          <a:lstStyle/>
          <a:p>
            <a:fld id="{7F5CE407-6216-4202-80E4-A30DC2F709B2}" type="slidenum">
              <a:rPr lang="en-US" smtClean="0"/>
              <a:t>8</a:t>
            </a:fld>
            <a:endParaRPr lang="en-US"/>
          </a:p>
        </p:txBody>
      </p:sp>
      <p:pic>
        <p:nvPicPr>
          <p:cNvPr id="7" name="図 6" descr="displacement velocity WfW1 thermoelastic.png"/>
          <p:cNvPicPr>
            <a:picLocks noChangeAspect="1"/>
          </p:cNvPicPr>
          <p:nvPr/>
        </p:nvPicPr>
        <p:blipFill rotWithShape="1">
          <a:blip r:embed="rId7">
            <a:extLst>
              <a:ext uri="{28A0092B-C50C-407E-A947-70E740481C1C}">
                <a14:useLocalDpi xmlns:a14="http://schemas.microsoft.com/office/drawing/2010/main" val="0"/>
              </a:ext>
            </a:extLst>
          </a:blip>
          <a:srcRect l="7215" t="6859" r="9979" b="4996"/>
          <a:stretch/>
        </p:blipFill>
        <p:spPr>
          <a:xfrm>
            <a:off x="4723843" y="3539570"/>
            <a:ext cx="3762745" cy="2796515"/>
          </a:xfrm>
          <a:prstGeom prst="rect">
            <a:avLst/>
          </a:prstGeom>
        </p:spPr>
      </p:pic>
      <p:sp>
        <p:nvSpPr>
          <p:cNvPr id="15" name="テキスト ボックス 14"/>
          <p:cNvSpPr txBox="1"/>
          <p:nvPr/>
        </p:nvSpPr>
        <p:spPr>
          <a:xfrm>
            <a:off x="4849036" y="6336085"/>
            <a:ext cx="3637552" cy="523220"/>
          </a:xfrm>
          <a:prstGeom prst="rect">
            <a:avLst/>
          </a:prstGeom>
          <a:noFill/>
        </p:spPr>
        <p:txBody>
          <a:bodyPr wrap="square" rtlCol="0">
            <a:spAutoFit/>
          </a:bodyPr>
          <a:lstStyle/>
          <a:p>
            <a:r>
              <a:rPr kumimoji="1" lang="en-US" altLang="ja-JP" sz="1400" dirty="0" err="1" smtClean="0"/>
              <a:t>Wf</a:t>
            </a:r>
            <a:r>
              <a:rPr kumimoji="1" lang="en-US" altLang="ja-JP" sz="1400" dirty="0" smtClean="0"/>
              <a:t>/W1</a:t>
            </a:r>
            <a:r>
              <a:rPr kumimoji="1" lang="ja-JP" altLang="en-US" sz="1400" dirty="0" smtClean="0"/>
              <a:t> 変位速度計測結果　熱男性モード</a:t>
            </a:r>
            <a:endParaRPr kumimoji="1" lang="en-US" altLang="ja-JP" sz="1400" dirty="0" smtClean="0"/>
          </a:p>
          <a:p>
            <a:r>
              <a:rPr kumimoji="1" lang="en-US" altLang="ja-JP" sz="1400" dirty="0" smtClean="0"/>
              <a:t>(</a:t>
            </a:r>
            <a:r>
              <a:rPr kumimoji="1" lang="ja-JP" altLang="en-US" sz="1400" dirty="0" smtClean="0"/>
              <a:t>エネルギー</a:t>
            </a:r>
            <a:r>
              <a:rPr kumimoji="1" lang="en-US" altLang="ja-JP" sz="1400" dirty="0" smtClean="0"/>
              <a:t>1.5mJ </a:t>
            </a:r>
            <a:r>
              <a:rPr kumimoji="1" lang="ja-JP" altLang="en-US" sz="1400" dirty="0" smtClean="0"/>
              <a:t>ビーム径</a:t>
            </a:r>
            <a:r>
              <a:rPr kumimoji="1" lang="en-US" altLang="ja-JP" sz="1400" dirty="0" smtClean="0"/>
              <a:t>0.2mm)</a:t>
            </a:r>
            <a:endParaRPr kumimoji="1" lang="ja-JP" altLang="en-US" sz="1400" dirty="0"/>
          </a:p>
        </p:txBody>
      </p:sp>
    </p:spTree>
    <p:extLst>
      <p:ext uri="{BB962C8B-B14F-4D97-AF65-F5344CB8AC3E}">
        <p14:creationId xmlns:p14="http://schemas.microsoft.com/office/powerpoint/2010/main" val="1902250785"/>
      </p:ext>
    </p:extLst>
  </p:cSld>
  <p:clrMapOvr>
    <a:masterClrMapping/>
  </p:clrMapOvr>
  <mc:AlternateContent xmlns:mc="http://schemas.openxmlformats.org/markup-compatibility/2006" xmlns:p14="http://schemas.microsoft.com/office/powerpoint/2010/main">
    <mc:Choice Requires="p14">
      <p:transition spd="slow" p14:dur="2000" advTm="76526"/>
    </mc:Choice>
    <mc:Fallback xmlns="">
      <p:transition spd="slow" advTm="76526"/>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そよ風">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そよ風.thmx</Template>
  <TotalTime>2147</TotalTime>
  <Words>1329</Words>
  <Application>Microsoft Macintosh PowerPoint</Application>
  <PresentationFormat>画面に合わせる (4:3)</PresentationFormat>
  <Paragraphs>247</Paragraphs>
  <Slides>18</Slides>
  <Notes>10</Notes>
  <HiddenSlides>5</HiddenSlides>
  <MMClips>0</MMClips>
  <ScaleCrop>false</ScaleCrop>
  <HeadingPairs>
    <vt:vector size="8" baseType="variant">
      <vt:variant>
        <vt:lpstr>使用されているフォント</vt:lpstr>
      </vt:variant>
      <vt:variant>
        <vt:i4>10</vt:i4>
      </vt:variant>
      <vt:variant>
        <vt:lpstr>テーマ</vt:lpstr>
      </vt:variant>
      <vt:variant>
        <vt:i4>1</vt:i4>
      </vt:variant>
      <vt:variant>
        <vt:lpstr>埋め込まれた OLE サーバー</vt:lpstr>
      </vt:variant>
      <vt:variant>
        <vt:i4>2</vt:i4>
      </vt:variant>
      <vt:variant>
        <vt:lpstr>スライド タイトル</vt:lpstr>
      </vt:variant>
      <vt:variant>
        <vt:i4>18</vt:i4>
      </vt:variant>
    </vt:vector>
  </HeadingPairs>
  <TitlesOfParts>
    <vt:vector size="31" baseType="lpstr">
      <vt:lpstr>Arial</vt:lpstr>
      <vt:lpstr>Calibri</vt:lpstr>
      <vt:lpstr>Gulliver</vt:lpstr>
      <vt:lpstr>ＭＳ Ｐゴシック</vt:lpstr>
      <vt:lpstr>ＭＳ 明朝</vt:lpstr>
      <vt:lpstr>News Gothic MT</vt:lpstr>
      <vt:lpstr>Times New Roman</vt:lpstr>
      <vt:lpstr>Wingdings</vt:lpstr>
      <vt:lpstr>Wingdings 2</vt:lpstr>
      <vt:lpstr>Yu Gothic</vt:lpstr>
      <vt:lpstr>そよ風</vt:lpstr>
      <vt:lpstr>数式</vt:lpstr>
      <vt:lpstr>文書</vt:lpstr>
      <vt:lpstr>レーザー超音波法による Wf/Wの弾性特性の測定</vt:lpstr>
      <vt:lpstr>研究背景①</vt:lpstr>
      <vt:lpstr>研究背景②</vt:lpstr>
      <vt:lpstr>Spark Plasma Sintering法</vt:lpstr>
      <vt:lpstr>研究目的</vt:lpstr>
      <vt:lpstr>実験方法</vt:lpstr>
      <vt:lpstr>レーザー超音波測定について</vt:lpstr>
      <vt:lpstr>反射波を用いた弾性波速度解析</vt:lpstr>
      <vt:lpstr>反射波を用いた弾性波速度解析</vt:lpstr>
      <vt:lpstr>実験結果①</vt:lpstr>
      <vt:lpstr>測定スポットによるばらつき</vt:lpstr>
      <vt:lpstr>実験結果②</vt:lpstr>
      <vt:lpstr>結論</vt:lpstr>
      <vt:lpstr>Wモノブロックのき裂</vt:lpstr>
      <vt:lpstr>ダイバータの熱応力解析</vt:lpstr>
      <vt:lpstr>ファイバーコーティング</vt:lpstr>
      <vt:lpstr>先行実験(3点曲げ試験)</vt:lpstr>
      <vt:lpstr>反射波を用いたL波速度の求め方</vt:lpstr>
    </vt:vector>
  </TitlesOfParts>
  <Company/>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安藤 颯介</dc:creator>
  <cp:lastModifiedBy>安藤 颯介</cp:lastModifiedBy>
  <cp:revision>151</cp:revision>
  <cp:lastPrinted>2017-02-17T03:36:02Z</cp:lastPrinted>
  <dcterms:created xsi:type="dcterms:W3CDTF">2017-02-10T08:05:17Z</dcterms:created>
  <dcterms:modified xsi:type="dcterms:W3CDTF">2017-03-05T20:17:27Z</dcterms:modified>
</cp:coreProperties>
</file>