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7" r:id="rId1"/>
    <p:sldMasterId id="2147484031" r:id="rId2"/>
    <p:sldMasterId id="2147484043" r:id="rId3"/>
  </p:sldMasterIdLst>
  <p:notesMasterIdLst>
    <p:notesMasterId r:id="rId21"/>
  </p:notesMasterIdLst>
  <p:handoutMasterIdLst>
    <p:handoutMasterId r:id="rId22"/>
  </p:handoutMasterIdLst>
  <p:sldIdLst>
    <p:sldId id="256" r:id="rId4"/>
    <p:sldId id="299" r:id="rId5"/>
    <p:sldId id="300" r:id="rId6"/>
    <p:sldId id="286" r:id="rId7"/>
    <p:sldId id="298" r:id="rId8"/>
    <p:sldId id="297" r:id="rId9"/>
    <p:sldId id="292" r:id="rId10"/>
    <p:sldId id="293" r:id="rId11"/>
    <p:sldId id="294" r:id="rId12"/>
    <p:sldId id="295" r:id="rId13"/>
    <p:sldId id="296" r:id="rId14"/>
    <p:sldId id="289" r:id="rId15"/>
    <p:sldId id="290" r:id="rId16"/>
    <p:sldId id="274" r:id="rId17"/>
    <p:sldId id="291" r:id="rId18"/>
    <p:sldId id="266" r:id="rId19"/>
    <p:sldId id="268" r:id="rId2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9A02"/>
    <a:srgbClr val="42793A"/>
    <a:srgbClr val="3C6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間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間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EBBBCC-DAD2-459C-BE2E-F6DE35CF9A28}" styleName="濃色 2 - アクセント 3/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濃色 2 - アクセント 5/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中間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8" autoAdjust="0"/>
    <p:restoredTop sz="93077" autoAdjust="0"/>
  </p:normalViewPr>
  <p:slideViewPr>
    <p:cSldViewPr snapToGrid="0" snapToObjects="1">
      <p:cViewPr>
        <p:scale>
          <a:sx n="65" d="100"/>
          <a:sy n="65" d="100"/>
        </p:scale>
        <p:origin x="992" y="0"/>
      </p:cViewPr>
      <p:guideLst>
        <p:guide orient="horz" pos="2160"/>
        <p:guide pos="2880"/>
      </p:guideLst>
    </p:cSldViewPr>
  </p:slideViewPr>
  <p:outlineViewPr>
    <p:cViewPr>
      <p:scale>
        <a:sx n="33" d="100"/>
        <a:sy n="33" d="100"/>
      </p:scale>
      <p:origin x="0" y="11040"/>
    </p:cViewPr>
  </p:outlineViewPr>
  <p:notesTextViewPr>
    <p:cViewPr>
      <p:scale>
        <a:sx n="100" d="100"/>
        <a:sy n="100" d="100"/>
      </p:scale>
      <p:origin x="0" y="-944"/>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24.emf"/><Relationship Id="rId3"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image" Target="../media/image29.emf"/><Relationship Id="rId2"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AFD2FE-C6A0-0249-B769-A8388A79D4F5}" type="datetimeFigureOut">
              <a:rPr kumimoji="1" lang="ja-JP" altLang="en-US" smtClean="0"/>
              <a:t>2017/3/7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6D48-8CCC-FD43-B057-1A63A8BF4819}" type="slidenum">
              <a:rPr kumimoji="1" lang="ja-JP" altLang="en-US" smtClean="0"/>
              <a:t>‹#›</a:t>
            </a:fld>
            <a:endParaRPr kumimoji="1" lang="ja-JP" altLang="en-US"/>
          </a:p>
        </p:txBody>
      </p:sp>
    </p:spTree>
    <p:extLst>
      <p:ext uri="{BB962C8B-B14F-4D97-AF65-F5344CB8AC3E}">
        <p14:creationId xmlns:p14="http://schemas.microsoft.com/office/powerpoint/2010/main" val="3133460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67C984-099A-7D43-BA8C-1CBF132C1FF7}" type="datetimeFigureOut">
              <a:rPr kumimoji="1" lang="ja-JP" altLang="en-US" smtClean="0"/>
              <a:t>2017/3/7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79AD11-8F74-B245-B969-ADA93A1AF384}" type="slidenum">
              <a:rPr kumimoji="1" lang="ja-JP" altLang="en-US" smtClean="0"/>
              <a:t>‹#›</a:t>
            </a:fld>
            <a:endParaRPr kumimoji="1" lang="ja-JP" altLang="en-US"/>
          </a:p>
        </p:txBody>
      </p:sp>
    </p:spTree>
    <p:extLst>
      <p:ext uri="{BB962C8B-B14F-4D97-AF65-F5344CB8AC3E}">
        <p14:creationId xmlns:p14="http://schemas.microsoft.com/office/powerpoint/2010/main" val="340812077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LHD</a:t>
            </a:r>
            <a:r>
              <a:rPr kumimoji="1" lang="ja-JP" altLang="en-US" dirty="0" smtClean="0"/>
              <a:t>では</a:t>
            </a:r>
            <a:r>
              <a:rPr kumimoji="1" lang="en-US" altLang="ja-JP" dirty="0" smtClean="0"/>
              <a:t>2017</a:t>
            </a:r>
            <a:r>
              <a:rPr kumimoji="1" lang="ja-JP" altLang="en-US" dirty="0" smtClean="0"/>
              <a:t>年から重水素プラズマによる実験が計画されています．まず重水素実験がなぜ必要か説明させていただきます．現在，このような重水素とトリチウムの核融合反応を利用した核融合炉が考えられています．トカマク型の大型装置では重水素実験や</a:t>
            </a:r>
            <a:r>
              <a:rPr kumimoji="1" lang="en-US" altLang="ja-JP" dirty="0" smtClean="0"/>
              <a:t>D-T</a:t>
            </a:r>
            <a:r>
              <a:rPr kumimoji="1" lang="ja-JP" altLang="en-US" dirty="0" smtClean="0"/>
              <a:t>実験に置いて，軽水素と同条件の十毛を行うと，重水素プラズマの方が軽水素よりもプラズマ閉じ込め性能がよくなることが確認されています．将来の核融合炉における</a:t>
            </a:r>
            <a:r>
              <a:rPr kumimoji="1" lang="en-US" altLang="ja-JP" dirty="0" smtClean="0"/>
              <a:t>D-T</a:t>
            </a:r>
            <a:r>
              <a:rPr kumimoji="1" lang="ja-JP" altLang="en-US" dirty="0" smtClean="0"/>
              <a:t>プラズマでも同位体効果により，軽水素よりもプラズマ閉じ込め性能が上がると期待されている．</a:t>
            </a:r>
            <a:endParaRPr kumimoji="1" lang="en-US" altLang="ja-JP" dirty="0" smtClean="0"/>
          </a:p>
          <a:p>
            <a:r>
              <a:rPr kumimoji="1" lang="en-US" altLang="ja-JP" dirty="0" smtClean="0"/>
              <a:t>LHD</a:t>
            </a:r>
            <a:r>
              <a:rPr kumimoji="1" lang="ja-JP" altLang="en-US" dirty="0" smtClean="0"/>
              <a:t>ではこれまでは軽水素実験が主に行われてきており，重水素を用いた実験はまだ行われていません．将来の核融合炉の設計には重水素プラズマの物理的な振る舞いを解明し，エネルギー閉じ込めに対する同位体効果を明らかにする必要があります．</a:t>
            </a:r>
            <a:endParaRPr kumimoji="1" lang="en-US" altLang="ja-JP" dirty="0" smtClean="0"/>
          </a:p>
          <a:p>
            <a:r>
              <a:rPr kumimoji="1" lang="ja-JP" altLang="en-US" dirty="0" smtClean="0"/>
              <a:t>そのため</a:t>
            </a:r>
            <a:r>
              <a:rPr kumimoji="1" lang="en-US" altLang="ja-JP" dirty="0" smtClean="0"/>
              <a:t>LHD</a:t>
            </a:r>
            <a:r>
              <a:rPr kumimoji="1" lang="ja-JP" altLang="en-US" dirty="0" smtClean="0"/>
              <a:t>ではプラズマの高性能化，</a:t>
            </a:r>
            <a:r>
              <a:rPr lang="ja-JP" altLang="en-US" sz="1200" dirty="0" smtClean="0"/>
              <a:t>エネルギー閉じ込め</a:t>
            </a:r>
            <a:r>
              <a:rPr lang="en-US" altLang="ja-JP" sz="1200" dirty="0" smtClean="0"/>
              <a:t>,</a:t>
            </a:r>
            <a:r>
              <a:rPr lang="ja-JP" altLang="en-US" sz="1200" dirty="0" smtClean="0"/>
              <a:t>乱流輸送に対する同位体効果を明らかにすること，</a:t>
            </a:r>
            <a:r>
              <a:rPr lang="en-US" altLang="ja-JP" sz="1200" dirty="0" smtClean="0"/>
              <a:t>D−D</a:t>
            </a:r>
            <a:r>
              <a:rPr lang="ja-JP" altLang="en-US" sz="1200" dirty="0" smtClean="0"/>
              <a:t>核融合中性子による高エネルギー粒子閉じ込めの検証を主なテーマにして</a:t>
            </a:r>
            <a:r>
              <a:rPr kumimoji="1" lang="ja-JP" altLang="en-US" dirty="0" smtClean="0"/>
              <a:t>重水素プラズマによる実験が計画されています．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2</a:t>
            </a:fld>
            <a:endParaRPr kumimoji="1" lang="ja-JP" altLang="en-US"/>
          </a:p>
        </p:txBody>
      </p:sp>
    </p:spTree>
    <p:extLst>
      <p:ext uri="{BB962C8B-B14F-4D97-AF65-F5344CB8AC3E}">
        <p14:creationId xmlns:p14="http://schemas.microsoft.com/office/powerpoint/2010/main" val="4712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次に，この</a:t>
            </a:r>
            <a:r>
              <a:rPr kumimoji="1" lang="en-US" altLang="ja-JP" dirty="0" smtClean="0"/>
              <a:t>H/He</a:t>
            </a:r>
            <a:r>
              <a:rPr kumimoji="1" lang="ja-JP" altLang="en-US" dirty="0" smtClean="0"/>
              <a:t>プラズマの検証結果を踏まえ，重水素プラズマの粒子・熱輸送シミュレーションを行いました．シミュレーションモデルはこちらで，先ずは実験値がないので適当な温度と密度を仮定し，正確な加熱分布を得るために，</a:t>
            </a:r>
            <a:r>
              <a:rPr kumimoji="1" lang="ja-JP" altLang="en-US" sz="1200" dirty="0" smtClean="0"/>
              <a:t>ドリフト運動論方程式を解く高精度な</a:t>
            </a:r>
            <a:r>
              <a:rPr kumimoji="1" lang="en-US" altLang="ja-JP" sz="1200" dirty="0" smtClean="0"/>
              <a:t>GNET</a:t>
            </a:r>
            <a:r>
              <a:rPr kumimoji="1" lang="ja-JP" altLang="en-US" sz="1200" dirty="0" smtClean="0"/>
              <a:t>コードを用いて加熱分布を計算します．</a:t>
            </a:r>
            <a:r>
              <a:rPr kumimoji="1" lang="en-US" altLang="ja-JP" sz="1200" dirty="0" smtClean="0"/>
              <a:t>GNET</a:t>
            </a:r>
            <a:r>
              <a:rPr kumimoji="1" lang="ja-JP" altLang="en-US" sz="1200" dirty="0" smtClean="0"/>
              <a:t>で計算した加熱分布を用いて，</a:t>
            </a:r>
            <a:r>
              <a:rPr kumimoji="1" lang="en-US" altLang="ja-JP" sz="1200" dirty="0" smtClean="0"/>
              <a:t>TR</a:t>
            </a:r>
            <a:r>
              <a:rPr kumimoji="1" lang="ja-JP" altLang="en-US" sz="1200" dirty="0" smtClean="0"/>
              <a:t>で粒子・熱輸送シミュレーションを行います．粒子輸送シミュレーションではガスパフや壁面からプラズマ内部に侵入する中性粒子の評価が必要ですので</a:t>
            </a:r>
            <a:r>
              <a:rPr lang="ja-JP" altLang="en-US" sz="1200" dirty="0" smtClean="0"/>
              <a:t>モンテカルロ法を用いた中性粒子輸送シミュレーションモジュール</a:t>
            </a:r>
            <a:r>
              <a:rPr lang="en-US" altLang="ja-JP" sz="1200" dirty="0" smtClean="0"/>
              <a:t>NTSM</a:t>
            </a:r>
            <a:r>
              <a:rPr lang="ja-JP" altLang="en-US" sz="1200" dirty="0" smtClean="0"/>
              <a:t>で中性粒子輸送シミュレーションを行い，中性粒子分布を計算します．</a:t>
            </a:r>
            <a:r>
              <a:rPr lang="en-US" altLang="ja-JP" sz="1200" dirty="0" smtClean="0"/>
              <a:t>TR</a:t>
            </a:r>
            <a:r>
              <a:rPr lang="ja-JP" altLang="en-US" sz="1200" dirty="0" smtClean="0"/>
              <a:t>で計算した結果プラズマ温度・密度は</a:t>
            </a:r>
            <a:r>
              <a:rPr lang="en-US" altLang="ja-JP" sz="1200" dirty="0" smtClean="0"/>
              <a:t>GNET</a:t>
            </a:r>
            <a:r>
              <a:rPr lang="ja-JP" altLang="en-US" sz="1200" dirty="0" smtClean="0"/>
              <a:t>で計算した時点から変化しているので，加熱分布も変化します．そのため</a:t>
            </a:r>
            <a:r>
              <a:rPr lang="en-US" altLang="ja-JP" sz="1200" dirty="0" smtClean="0"/>
              <a:t>TR</a:t>
            </a:r>
            <a:r>
              <a:rPr lang="ja-JP" altLang="en-US" sz="1200" dirty="0" smtClean="0"/>
              <a:t>の計算結果を用いて</a:t>
            </a:r>
            <a:r>
              <a:rPr lang="en-US" altLang="ja-JP" sz="1200" dirty="0" smtClean="0"/>
              <a:t>GNET</a:t>
            </a:r>
            <a:r>
              <a:rPr lang="ja-JP" altLang="en-US" sz="1200" dirty="0" smtClean="0"/>
              <a:t>で加熱分布の計算をやり直します．加熱分布の変化により，プラズマ温度・密度も変化するため，</a:t>
            </a:r>
            <a:r>
              <a:rPr lang="en-US" altLang="ja-JP" sz="1200" dirty="0" smtClean="0"/>
              <a:t>GNET</a:t>
            </a:r>
            <a:r>
              <a:rPr lang="ja-JP" altLang="en-US" sz="1200" dirty="0" smtClean="0"/>
              <a:t>で計算し直した加熱分布を用いて</a:t>
            </a:r>
            <a:r>
              <a:rPr lang="en-US" altLang="ja-JP" sz="1200" dirty="0" smtClean="0"/>
              <a:t>TR</a:t>
            </a:r>
            <a:r>
              <a:rPr lang="ja-JP" altLang="en-US" sz="1200" dirty="0" smtClean="0"/>
              <a:t>で計算をやり直します．このように</a:t>
            </a:r>
            <a:r>
              <a:rPr lang="en-US" altLang="ja-JP" sz="1200" dirty="0" smtClean="0"/>
              <a:t>TR</a:t>
            </a:r>
            <a:r>
              <a:rPr lang="ja-JP" altLang="en-US" sz="1200" dirty="0" smtClean="0"/>
              <a:t>と</a:t>
            </a:r>
            <a:r>
              <a:rPr lang="en-US" altLang="ja-JP" sz="1200" dirty="0" smtClean="0"/>
              <a:t>GNET,TR</a:t>
            </a:r>
            <a:r>
              <a:rPr lang="ja-JP" altLang="en-US" sz="1200" dirty="0" smtClean="0"/>
              <a:t>と</a:t>
            </a:r>
            <a:r>
              <a:rPr lang="en-US" altLang="ja-JP" sz="1200" dirty="0" smtClean="0"/>
              <a:t>NTSM</a:t>
            </a:r>
            <a:r>
              <a:rPr lang="ja-JP" altLang="en-US" sz="1200" dirty="0" smtClean="0"/>
              <a:t>の間でデータを交換し，プラズマ温度・密度が収束するまで計算を繰り返す．</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14</a:t>
            </a:fld>
            <a:endParaRPr kumimoji="1" lang="ja-JP" altLang="en-US"/>
          </a:p>
        </p:txBody>
      </p:sp>
    </p:spTree>
    <p:extLst>
      <p:ext uri="{BB962C8B-B14F-4D97-AF65-F5344CB8AC3E}">
        <p14:creationId xmlns:p14="http://schemas.microsoft.com/office/powerpoint/2010/main" val="4821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まずは反復回数を増やすことでプラズマ温度密度が収束するかどうが検証しました．</a:t>
            </a:r>
            <a:r>
              <a:rPr kumimoji="1" lang="ja-JP" altLang="en-US" sz="1200" dirty="0" smtClean="0"/>
              <a:t>反復回数による中心温度，密度の変化の結果がこちらの図で，</a:t>
            </a:r>
            <a:r>
              <a:rPr kumimoji="1" lang="en-US" altLang="ja-JP" sz="1200" dirty="0" smtClean="0"/>
              <a:t>0</a:t>
            </a:r>
            <a:r>
              <a:rPr kumimoji="1" lang="ja-JP" altLang="en-US" sz="1200" dirty="0" smtClean="0"/>
              <a:t>回目は初めに</a:t>
            </a:r>
            <a:r>
              <a:rPr kumimoji="1" lang="en-US" altLang="ja-JP" sz="1200" dirty="0" smtClean="0"/>
              <a:t>GNET</a:t>
            </a:r>
            <a:r>
              <a:rPr kumimoji="1" lang="ja-JP" altLang="en-US" sz="1200" dirty="0" smtClean="0"/>
              <a:t>で仮定した適当なプラズマ中心の温度と密度です．</a:t>
            </a:r>
            <a:r>
              <a:rPr kumimoji="1" lang="en-US" altLang="ja-JP" sz="1200" dirty="0" smtClean="0"/>
              <a:t>GNET</a:t>
            </a:r>
            <a:r>
              <a:rPr kumimoji="1" lang="ja-JP" altLang="en-US" sz="1200" dirty="0" smtClean="0"/>
              <a:t>で計算した後</a:t>
            </a:r>
            <a:r>
              <a:rPr kumimoji="1" lang="en-US" altLang="ja-JP" sz="1200" dirty="0" smtClean="0"/>
              <a:t>TR</a:t>
            </a:r>
            <a:r>
              <a:rPr kumimoji="1" lang="ja-JP" altLang="en-US" sz="1200" dirty="0" smtClean="0"/>
              <a:t>で計算して得られたプラズマ中心の温度と密度を</a:t>
            </a:r>
            <a:r>
              <a:rPr kumimoji="1" lang="en-US" altLang="ja-JP" sz="1200" dirty="0" smtClean="0"/>
              <a:t>1</a:t>
            </a:r>
            <a:r>
              <a:rPr kumimoji="1" lang="ja-JP" altLang="en-US" sz="1200" dirty="0" smtClean="0"/>
              <a:t>回目としてプロットしています．この図を見ると反復回数が</a:t>
            </a:r>
            <a:r>
              <a:rPr lang="ja-JP" altLang="en-US" sz="1200" dirty="0" smtClean="0"/>
              <a:t>反復回数</a:t>
            </a:r>
            <a:r>
              <a:rPr lang="en-US" altLang="ja-JP" sz="1200" dirty="0" smtClean="0"/>
              <a:t>0</a:t>
            </a:r>
            <a:r>
              <a:rPr lang="ja-JP" altLang="en-US" sz="1200" dirty="0" smtClean="0"/>
              <a:t>回目から</a:t>
            </a:r>
            <a:r>
              <a:rPr lang="en-US" altLang="ja-JP" sz="1200" dirty="0" smtClean="0"/>
              <a:t>1</a:t>
            </a:r>
            <a:r>
              <a:rPr lang="ja-JP" altLang="en-US" sz="1200" dirty="0" smtClean="0"/>
              <a:t>回目は中心温度・密度で大きな変化が見られたが，反復回数を重ねるにつれ変化は小さくなり一定値に向かっていますので．この手法を用いて計算することで，定常状態となるプラズマ温度と密度を計算できることがわかります．</a:t>
            </a:r>
            <a:endParaRPr lang="en-US" altLang="ja-JP"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15</a:t>
            </a:fld>
            <a:endParaRPr kumimoji="1" lang="ja-JP" altLang="en-US"/>
          </a:p>
        </p:txBody>
      </p:sp>
    </p:spTree>
    <p:extLst>
      <p:ext uri="{BB962C8B-B14F-4D97-AF65-F5344CB8AC3E}">
        <p14:creationId xmlns:p14="http://schemas.microsoft.com/office/powerpoint/2010/main" val="83923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t>H/He</a:t>
            </a:r>
            <a:r>
              <a:rPr lang="ja-JP" altLang="en-US" sz="1200" dirty="0" smtClean="0"/>
              <a:t>実験を比較的良く再現した</a:t>
            </a:r>
            <a:r>
              <a:rPr lang="en-US" altLang="ja-JP" sz="1200" i="1" dirty="0" err="1" smtClean="0"/>
              <a:t>Z</a:t>
            </a:r>
            <a:r>
              <a:rPr lang="en-US" altLang="ja-JP" sz="1200" i="1" baseline="-25000" dirty="0" err="1" smtClean="0"/>
              <a:t>eff</a:t>
            </a:r>
            <a:r>
              <a:rPr lang="ja-JP" altLang="en-US" sz="1200" dirty="0" smtClean="0"/>
              <a:t>依存モデル，</a:t>
            </a:r>
            <a:r>
              <a:rPr lang="en-US" altLang="ja-JP" sz="1200" i="1" dirty="0" err="1" smtClean="0"/>
              <a:t>A</a:t>
            </a:r>
            <a:r>
              <a:rPr lang="en-US" altLang="ja-JP" sz="1200" i="1" baseline="-25000" dirty="0" err="1" smtClean="0"/>
              <a:t>eff</a:t>
            </a:r>
            <a:r>
              <a:rPr lang="ja-JP" altLang="en-US" sz="1200" dirty="0" smtClean="0"/>
              <a:t>依存モデルを用いて重水素プラズマシミュレーションを行った結果がこちらです．重水素プラズマシミュレーションでは境界密度を固定し，熱・粒子輸送を解き，プラズマ密度・温度の径方向分布を計算しました．また，境界密度を変化させ，密度の違いによる温度の変化を検証しました．左の図が密度が低く中心密度が</a:t>
            </a:r>
            <a:r>
              <a:rPr lang="en-US" altLang="ja-JP" sz="1200" dirty="0" smtClean="0"/>
              <a:t>2x10</a:t>
            </a:r>
            <a:r>
              <a:rPr lang="en-US" altLang="ja-JP" sz="1200" baseline="30000" dirty="0" smtClean="0"/>
              <a:t>19</a:t>
            </a:r>
            <a:r>
              <a:rPr lang="en-US" altLang="ja-JP" sz="1200" dirty="0" smtClean="0"/>
              <a:t>m</a:t>
            </a:r>
            <a:r>
              <a:rPr lang="en-US" altLang="ja-JP" sz="1200" baseline="30000" dirty="0" smtClean="0"/>
              <a:t>-3</a:t>
            </a:r>
            <a:r>
              <a:rPr lang="ja-JP" altLang="en-US" sz="1200" baseline="0" dirty="0" smtClean="0"/>
              <a:t>程度の場合で右の図が中心密度がおよそ</a:t>
            </a:r>
            <a:r>
              <a:rPr lang="en-US" altLang="ja-JP" sz="1200" baseline="0" dirty="0" smtClean="0"/>
              <a:t>2.6</a:t>
            </a:r>
            <a:r>
              <a:rPr lang="en-US" altLang="ja-JP" sz="1200" dirty="0" smtClean="0"/>
              <a:t>x10</a:t>
            </a:r>
            <a:r>
              <a:rPr lang="en-US" altLang="ja-JP" sz="1200" baseline="30000" dirty="0" smtClean="0"/>
              <a:t>19</a:t>
            </a:r>
            <a:r>
              <a:rPr lang="en-US" altLang="ja-JP" sz="1200" dirty="0" smtClean="0"/>
              <a:t>m</a:t>
            </a:r>
            <a:r>
              <a:rPr lang="en-US" altLang="ja-JP" sz="1200" baseline="30000" dirty="0" smtClean="0"/>
              <a:t>-3</a:t>
            </a:r>
            <a:r>
              <a:rPr lang="ja-JP" altLang="en-US" sz="1200" baseline="0" dirty="0" smtClean="0"/>
              <a:t>と高い場合の結果で，破線は</a:t>
            </a:r>
            <a:r>
              <a:rPr lang="en-US" altLang="ja-JP" sz="1200" baseline="0" dirty="0" err="1" smtClean="0"/>
              <a:t>Zeff</a:t>
            </a:r>
            <a:r>
              <a:rPr lang="ja-JP" altLang="en-US" sz="1200" baseline="0" dirty="0" smtClean="0"/>
              <a:t>依存モデル，実線が</a:t>
            </a:r>
            <a:r>
              <a:rPr lang="en-US" altLang="ja-JP" sz="1200" baseline="0" dirty="0" err="1" smtClean="0"/>
              <a:t>Aeff</a:t>
            </a:r>
            <a:r>
              <a:rPr lang="ja-JP" altLang="en-US" sz="1200" baseline="0" dirty="0" smtClean="0"/>
              <a:t>依存モデル，プラズマ温度の場合は青がイオン温度で赤線が電子温度を表しています．</a:t>
            </a:r>
            <a:endParaRPr lang="en-US" altLang="ja-JP"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200" dirty="0" smtClean="0"/>
              <a:t>この結果，密度が低い（</a:t>
            </a:r>
            <a:r>
              <a:rPr lang="en-US" altLang="ja-JP" sz="1200" dirty="0" smtClean="0"/>
              <a:t>~2x10</a:t>
            </a:r>
            <a:r>
              <a:rPr lang="en-US" altLang="ja-JP" sz="1200" baseline="30000" dirty="0" smtClean="0"/>
              <a:t>19</a:t>
            </a:r>
            <a:r>
              <a:rPr lang="en-US" altLang="ja-JP" sz="1200" dirty="0" smtClean="0"/>
              <a:t>m</a:t>
            </a:r>
            <a:r>
              <a:rPr lang="en-US" altLang="ja-JP" sz="1200" baseline="30000" dirty="0" smtClean="0"/>
              <a:t>-3</a:t>
            </a:r>
            <a:r>
              <a:rPr lang="ja-JP" altLang="en-US" sz="1200" dirty="0" smtClean="0"/>
              <a:t>）場合</a:t>
            </a:r>
            <a:r>
              <a:rPr lang="ja-JP" altLang="en-US" sz="1200" i="1" dirty="0" smtClean="0"/>
              <a:t>，</a:t>
            </a:r>
            <a:r>
              <a:rPr lang="ja-JP" altLang="en-US" sz="1200" i="0" dirty="0" smtClean="0"/>
              <a:t>密度分布のピークは緩やかであり</a:t>
            </a:r>
            <a:r>
              <a:rPr lang="ja-JP" altLang="en-US" sz="1200" i="1" dirty="0" smtClean="0"/>
              <a:t>，</a:t>
            </a:r>
            <a:r>
              <a:rPr lang="en-US" altLang="ja-JP" sz="1200" i="1" dirty="0" err="1" smtClean="0"/>
              <a:t>A</a:t>
            </a:r>
            <a:r>
              <a:rPr lang="en-US" altLang="ja-JP" sz="1200" i="1" baseline="-25000" dirty="0" err="1" smtClean="0"/>
              <a:t>eff</a:t>
            </a:r>
            <a:r>
              <a:rPr lang="ja-JP" altLang="en-US" sz="1200" dirty="0" smtClean="0"/>
              <a:t>依存モデルにおいてイオン温度は</a:t>
            </a:r>
            <a:r>
              <a:rPr lang="en-US" altLang="ja-JP" sz="1200" dirty="0" smtClean="0"/>
              <a:t>6keV</a:t>
            </a:r>
            <a:r>
              <a:rPr lang="ja-JP" altLang="en-US" sz="1200" dirty="0" smtClean="0"/>
              <a:t>に到達し，</a:t>
            </a:r>
            <a:r>
              <a:rPr lang="en-US" altLang="ja-JP" sz="1200" i="1" dirty="0" err="1" smtClean="0"/>
              <a:t>Z</a:t>
            </a:r>
            <a:r>
              <a:rPr lang="en-US" altLang="ja-JP" sz="1200" i="1" baseline="-25000" dirty="0" err="1" smtClean="0"/>
              <a:t>eff</a:t>
            </a:r>
            <a:r>
              <a:rPr lang="ja-JP" altLang="en-US" sz="1200" dirty="0" smtClean="0"/>
              <a:t>依存モデルは</a:t>
            </a:r>
            <a:r>
              <a:rPr lang="en-US" altLang="ja-JP" sz="1200" dirty="0" smtClean="0"/>
              <a:t>4keV</a:t>
            </a:r>
            <a:r>
              <a:rPr lang="ja-JP" altLang="en-US" sz="1200" dirty="0" smtClean="0"/>
              <a:t>に到達していることが分かります．また密度が高い場合も同様に密度分布のピークは緩やかであり，</a:t>
            </a:r>
            <a:r>
              <a:rPr lang="en-US" altLang="ja-JP" sz="1200" dirty="0" err="1" smtClean="0"/>
              <a:t>Aeff</a:t>
            </a:r>
            <a:r>
              <a:rPr lang="ja-JP" altLang="en-US" sz="1200" dirty="0" smtClean="0"/>
              <a:t>依存モデルにおいてイオン温度は</a:t>
            </a:r>
            <a:r>
              <a:rPr lang="en-US" altLang="ja-JP" sz="1200" dirty="0" smtClean="0"/>
              <a:t>5keV</a:t>
            </a:r>
            <a:r>
              <a:rPr lang="ja-JP" altLang="en-US" sz="1200" dirty="0" smtClean="0"/>
              <a:t>に到達し，</a:t>
            </a:r>
            <a:r>
              <a:rPr lang="en-US" altLang="ja-JP" sz="1200" dirty="0" err="1" smtClean="0"/>
              <a:t>Zeff</a:t>
            </a:r>
            <a:r>
              <a:rPr lang="ja-JP" altLang="en-US" sz="1200" dirty="0" smtClean="0"/>
              <a:t>依存モデルは</a:t>
            </a:r>
            <a:r>
              <a:rPr lang="en-US" altLang="ja-JP" sz="1200" dirty="0" smtClean="0"/>
              <a:t>4keV</a:t>
            </a:r>
            <a:r>
              <a:rPr lang="ja-JP" altLang="en-US" sz="1200" dirty="0" smtClean="0"/>
              <a:t>に到達していることが分かります．</a:t>
            </a:r>
            <a:endParaRPr lang="en-US" altLang="ja-JP" sz="120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16</a:t>
            </a:fld>
            <a:endParaRPr kumimoji="1" lang="ja-JP" altLang="en-US"/>
          </a:p>
        </p:txBody>
      </p:sp>
    </p:spTree>
    <p:extLst>
      <p:ext uri="{BB962C8B-B14F-4D97-AF65-F5344CB8AC3E}">
        <p14:creationId xmlns:p14="http://schemas.microsoft.com/office/powerpoint/2010/main" val="46331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LHD</a:t>
            </a:r>
            <a:r>
              <a:rPr kumimoji="1" lang="ja-JP" altLang="en-US" dirty="0" smtClean="0"/>
              <a:t>では</a:t>
            </a:r>
            <a:r>
              <a:rPr lang="ja-JP" altLang="en-US" sz="1200" dirty="0" smtClean="0"/>
              <a:t>重水素実験を前に</a:t>
            </a:r>
            <a:r>
              <a:rPr lang="en-US" altLang="ja-JP" sz="1200" dirty="0" smtClean="0"/>
              <a:t>He</a:t>
            </a:r>
            <a:r>
              <a:rPr lang="ja-JP" altLang="en-US" sz="1200" dirty="0" smtClean="0"/>
              <a:t>プラズマ用いた同位体効果の検証実験が</a:t>
            </a:r>
            <a:r>
              <a:rPr lang="en-US" altLang="ja-JP" sz="1200" dirty="0" smtClean="0"/>
              <a:t>2014</a:t>
            </a:r>
            <a:r>
              <a:rPr lang="ja-JP" altLang="en-US" sz="1200" dirty="0" smtClean="0"/>
              <a:t>年に行われました．</a:t>
            </a:r>
            <a:r>
              <a:rPr lang="en-US" altLang="ja-JP" sz="1200" dirty="0" smtClean="0"/>
              <a:t>H/He</a:t>
            </a:r>
            <a:r>
              <a:rPr lang="ja-JP" altLang="en-US" sz="1200" dirty="0" smtClean="0"/>
              <a:t>実験では，この図のように電子密度を一定に保ちながら</a:t>
            </a:r>
            <a:r>
              <a:rPr lang="en-US" altLang="ja-JP" sz="1200" dirty="0" smtClean="0"/>
              <a:t>H</a:t>
            </a:r>
            <a:r>
              <a:rPr lang="ja-JP" altLang="en-US" sz="1200" dirty="0" smtClean="0"/>
              <a:t>割合を黒色のプロットの</a:t>
            </a:r>
            <a:r>
              <a:rPr lang="en-US" altLang="ja-JP" sz="1200" baseline="0" dirty="0" smtClean="0"/>
              <a:t> H</a:t>
            </a:r>
            <a:r>
              <a:rPr lang="ja-JP" altLang="en-US" sz="1200" baseline="0" dirty="0" smtClean="0"/>
              <a:t>割合</a:t>
            </a:r>
            <a:r>
              <a:rPr lang="en-US" altLang="ja-JP" sz="1200" baseline="0" dirty="0" smtClean="0"/>
              <a:t>78%</a:t>
            </a:r>
            <a:r>
              <a:rPr lang="ja-JP" altLang="en-US" sz="1200" baseline="0" dirty="0" smtClean="0"/>
              <a:t>から赤色の</a:t>
            </a:r>
            <a:r>
              <a:rPr lang="en-US" altLang="ja-JP" sz="1200" baseline="0" dirty="0" smtClean="0"/>
              <a:t>H</a:t>
            </a:r>
            <a:r>
              <a:rPr lang="ja-JP" altLang="en-US" sz="1200" baseline="0" dirty="0" smtClean="0"/>
              <a:t>割合</a:t>
            </a:r>
            <a:r>
              <a:rPr lang="en-US" altLang="ja-JP" sz="1200" baseline="0" dirty="0" smtClean="0"/>
              <a:t>34%</a:t>
            </a:r>
            <a:r>
              <a:rPr lang="ja-JP" altLang="en-US" sz="1200" baseline="0" dirty="0" smtClean="0"/>
              <a:t>まで変化させプラズマの温度の変化を観測しました．その結果がこちらの図で，プラズマ中心のプラズマ温度と</a:t>
            </a:r>
            <a:r>
              <a:rPr lang="en-US" altLang="ja-JP" sz="1200" baseline="0" dirty="0" smtClean="0"/>
              <a:t>H</a:t>
            </a:r>
            <a:r>
              <a:rPr lang="ja-JP" altLang="en-US" sz="1200" baseline="0" dirty="0" smtClean="0"/>
              <a:t>割合の関係を表したのがこちらの図です．この図を見ると</a:t>
            </a:r>
            <a:r>
              <a:rPr lang="en-US" altLang="ja-JP" sz="1200" baseline="0" dirty="0" smtClean="0"/>
              <a:t>He</a:t>
            </a:r>
            <a:r>
              <a:rPr lang="ja-JP" altLang="en-US" sz="1200" baseline="0" dirty="0" smtClean="0"/>
              <a:t>割合が増加するにつれてイオン温度が上昇していることがわかり，その理由は乱流輸送の改善によるものと考えられています．</a:t>
            </a:r>
            <a:endParaRPr lang="en-US" altLang="ja-JP" sz="1200" baseline="0" dirty="0" smtClean="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3</a:t>
            </a:fld>
            <a:endParaRPr kumimoji="1" lang="ja-JP" altLang="en-US"/>
          </a:p>
        </p:txBody>
      </p:sp>
    </p:spTree>
    <p:extLst>
      <p:ext uri="{BB962C8B-B14F-4D97-AF65-F5344CB8AC3E}">
        <p14:creationId xmlns:p14="http://schemas.microsoft.com/office/powerpoint/2010/main" val="107067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本研究の目的は，第一に</a:t>
            </a:r>
            <a:r>
              <a:rPr kumimoji="1" lang="en-US" altLang="ja-JP" dirty="0" smtClean="0"/>
              <a:t>H/He</a:t>
            </a:r>
            <a:r>
              <a:rPr kumimoji="1" lang="ja-JP" altLang="en-US" dirty="0" smtClean="0"/>
              <a:t>プラズマの検証をすることです．内容としましては，</a:t>
            </a:r>
            <a:r>
              <a:rPr lang="en-US" altLang="ja-JP" sz="1200" dirty="0" smtClean="0"/>
              <a:t>H/He</a:t>
            </a:r>
            <a:r>
              <a:rPr lang="ja-JP" altLang="en-US" sz="1200" dirty="0" smtClean="0"/>
              <a:t>実験</a:t>
            </a:r>
            <a:r>
              <a:rPr lang="en-US" altLang="ja-JP" sz="1200" dirty="0" smtClean="0"/>
              <a:t> </a:t>
            </a:r>
            <a:r>
              <a:rPr lang="ja-JP" altLang="en-US" sz="1200" dirty="0" smtClean="0"/>
              <a:t>において観測されたイオン温度の上昇が，</a:t>
            </a:r>
            <a:r>
              <a:rPr lang="en-US" altLang="ja-JP" sz="1200" dirty="0" smtClean="0"/>
              <a:t>He</a:t>
            </a:r>
            <a:r>
              <a:rPr lang="ja-JP" altLang="en-US" sz="1200" dirty="0" smtClean="0"/>
              <a:t>プラズマにおける</a:t>
            </a:r>
            <a:r>
              <a:rPr lang="en-US" altLang="ja-JP" sz="1200" dirty="0" smtClean="0"/>
              <a:t>H</a:t>
            </a:r>
            <a:r>
              <a:rPr lang="ja-JP" altLang="en-US" sz="1200" dirty="0" smtClean="0"/>
              <a:t>プラズマに対する乱流輸送改善によるものかどうか，統合シミュレーションコード</a:t>
            </a:r>
            <a:r>
              <a:rPr lang="en-US" altLang="ja-JP" sz="1200" dirty="0" smtClean="0"/>
              <a:t>TASK3D</a:t>
            </a:r>
            <a:r>
              <a:rPr lang="ja-JP" altLang="en-US" sz="1200" dirty="0" smtClean="0"/>
              <a:t>を用いて検証すること．</a:t>
            </a:r>
            <a:endParaRPr lang="en-US" altLang="ja-JP" sz="1200" dirty="0" smtClean="0"/>
          </a:p>
          <a:p>
            <a:r>
              <a:rPr kumimoji="1" lang="ja-JP" altLang="en-US" sz="1200" dirty="0" smtClean="0"/>
              <a:t>輸送改善が存在する場合，</a:t>
            </a:r>
            <a:r>
              <a:rPr lang="en-US" altLang="ja-JP" sz="1200" dirty="0" smtClean="0"/>
              <a:t>TASK3D</a:t>
            </a:r>
            <a:r>
              <a:rPr lang="ja-JP" altLang="en-US" sz="1200" dirty="0" smtClean="0"/>
              <a:t>において実験結果を再現する経験則的な</a:t>
            </a:r>
            <a:r>
              <a:rPr lang="en-US" altLang="ja-JP" sz="1200" dirty="0" smtClean="0"/>
              <a:t>He</a:t>
            </a:r>
            <a:r>
              <a:rPr lang="ja-JP" altLang="en-US" sz="1200" dirty="0" smtClean="0"/>
              <a:t>プラズマに対する乱流輸送モデルの構築を行います．</a:t>
            </a:r>
            <a:endParaRPr lang="en-US" altLang="ja-JP"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200" dirty="0" smtClean="0"/>
              <a:t>第二の目的は重水素プラズマシミュレーションを行い重水素プラズマの閉じ込めを予測することです．</a:t>
            </a:r>
            <a:r>
              <a:rPr lang="en-US" altLang="ja-JP" sz="1200" dirty="0" smtClean="0"/>
              <a:t>TASK3D</a:t>
            </a:r>
            <a:r>
              <a:rPr lang="ja-JP" altLang="en-US" sz="1200" dirty="0" smtClean="0"/>
              <a:t>を用いて</a:t>
            </a:r>
            <a:r>
              <a:rPr lang="en-US" altLang="ja-JP" sz="1200" dirty="0" smtClean="0"/>
              <a:t>LHD</a:t>
            </a:r>
            <a:r>
              <a:rPr lang="ja-JP" altLang="en-US" sz="1200" dirty="0" smtClean="0"/>
              <a:t>における重水素プラズマの粒子・熱輸送シミュレーションを行います．その際，乱流輸送モデルは，</a:t>
            </a:r>
            <a:r>
              <a:rPr lang="en-US" altLang="ja-JP" sz="1200" dirty="0" smtClean="0"/>
              <a:t>H/He</a:t>
            </a:r>
            <a:r>
              <a:rPr lang="ja-JP" altLang="en-US" sz="1200" dirty="0" smtClean="0"/>
              <a:t>実験の検証で構築された乱流輸送モデルを用いて，重水素プラズマの閉じ込めを予測することが目的です．</a:t>
            </a:r>
            <a:endParaRPr lang="en-US" altLang="ja-JP" sz="1200" dirty="0" smtClean="0"/>
          </a:p>
          <a:p>
            <a:endParaRPr lang="en-US" altLang="ja-JP" sz="1200"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4</a:t>
            </a:fld>
            <a:endParaRPr kumimoji="1" lang="ja-JP" altLang="en-US"/>
          </a:p>
        </p:txBody>
      </p:sp>
    </p:spTree>
    <p:extLst>
      <p:ext uri="{BB962C8B-B14F-4D97-AF65-F5344CB8AC3E}">
        <p14:creationId xmlns:p14="http://schemas.microsoft.com/office/powerpoint/2010/main" val="100397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a:t>
            </a:r>
            <a:r>
              <a:rPr kumimoji="1" lang="en-US" altLang="ja-JP" dirty="0" smtClean="0"/>
              <a:t>H/He</a:t>
            </a:r>
            <a:r>
              <a:rPr kumimoji="1" lang="ja-JP" altLang="en-US" dirty="0" smtClean="0"/>
              <a:t>プラズマシミュレーションでのモデルはこちらとなっています．まず実験の温度と密度を用いて，ドリフト運動論方程式を解き</a:t>
            </a:r>
            <a:r>
              <a:rPr kumimoji="1" lang="en-US" altLang="ja-JP" dirty="0" smtClean="0"/>
              <a:t>NBI</a:t>
            </a:r>
            <a:r>
              <a:rPr kumimoji="1" lang="ja-JP" altLang="en-US" dirty="0" smtClean="0"/>
              <a:t>による加熱分布を評価できる</a:t>
            </a:r>
            <a:r>
              <a:rPr kumimoji="1" lang="en-US" altLang="ja-JP" dirty="0" smtClean="0"/>
              <a:t>GNET</a:t>
            </a:r>
            <a:r>
              <a:rPr kumimoji="1" lang="ja-JP" altLang="en-US" dirty="0" smtClean="0"/>
              <a:t>コードで多イオン種を考慮した加熱分布を評価します．次に</a:t>
            </a:r>
            <a:r>
              <a:rPr kumimoji="1" lang="en-US" altLang="ja-JP" dirty="0" smtClean="0"/>
              <a:t>GNET</a:t>
            </a:r>
            <a:r>
              <a:rPr kumimoji="1" lang="ja-JP" altLang="en-US" dirty="0" smtClean="0"/>
              <a:t>で計算した加熱分布及び実験の密度を用いて一次元拡散型輸送シミュレーションモジュールである</a:t>
            </a:r>
            <a:r>
              <a:rPr kumimoji="1" lang="en-US" altLang="ja-JP" dirty="0" smtClean="0"/>
              <a:t>TR</a:t>
            </a:r>
            <a:r>
              <a:rPr kumimoji="1" lang="ja-JP" altLang="en-US" dirty="0" smtClean="0"/>
              <a:t>で熱輸送シミュレーションを行います．この際，計方向電場算出モジュールである</a:t>
            </a:r>
            <a:r>
              <a:rPr kumimoji="1" lang="en-US" altLang="ja-JP" dirty="0" smtClean="0"/>
              <a:t>ER</a:t>
            </a:r>
            <a:r>
              <a:rPr kumimoji="1" lang="ja-JP" altLang="en-US" dirty="0" smtClean="0"/>
              <a:t>モジュールで径方向電場を計算します．また</a:t>
            </a:r>
            <a:r>
              <a:rPr lang="en-US" altLang="ja-JP" sz="1200" dirty="0" smtClean="0"/>
              <a:t>TASK3D</a:t>
            </a:r>
            <a:r>
              <a:rPr lang="ja-JP" altLang="en-US" sz="1200" dirty="0" smtClean="0"/>
              <a:t>では，拡散係数は新古典輸送係数と乱流輸送係数の和からなると仮定しており，熱拡散係数はこのように仮定しています．そこで多イオン種を考慮した新古典輸送を新古典輸送データベースモジュール</a:t>
            </a:r>
            <a:r>
              <a:rPr lang="en-US" altLang="ja-JP" sz="1200" dirty="0" smtClean="0"/>
              <a:t>DGN/LHD</a:t>
            </a:r>
            <a:r>
              <a:rPr lang="ja-JP" altLang="en-US" sz="1200" dirty="0" smtClean="0"/>
              <a:t>で計算しています．本研究では乱流輸送について検証を行います．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6</a:t>
            </a:fld>
            <a:endParaRPr kumimoji="1" lang="ja-JP" altLang="en-US"/>
          </a:p>
        </p:txBody>
      </p:sp>
    </p:spTree>
    <p:extLst>
      <p:ext uri="{BB962C8B-B14F-4D97-AF65-F5344CB8AC3E}">
        <p14:creationId xmlns:p14="http://schemas.microsoft.com/office/powerpoint/2010/main" val="76590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これまでの研究で軽水素実験のイオン乱流輸送係数はこのような</a:t>
            </a:r>
            <a:r>
              <a:rPr kumimoji="1" lang="en-US" altLang="ja-JP" dirty="0" smtClean="0"/>
              <a:t>gyro-Bohm(</a:t>
            </a:r>
            <a:r>
              <a:rPr kumimoji="1" lang="en-US" altLang="ja-JP" dirty="0" err="1" smtClean="0"/>
              <a:t>gradT</a:t>
            </a:r>
            <a:r>
              <a:rPr kumimoji="1" lang="en-US" altLang="ja-JP" dirty="0" smtClean="0"/>
              <a:t>)</a:t>
            </a:r>
            <a:r>
              <a:rPr kumimoji="1" lang="ja-JP" altLang="en-US" dirty="0" smtClean="0"/>
              <a:t>モデル，電子の乱流輸送係数はこのような</a:t>
            </a:r>
            <a:r>
              <a:rPr kumimoji="1" lang="en-US" altLang="ja-JP" dirty="0" smtClean="0"/>
              <a:t>gyro-Bohm</a:t>
            </a:r>
            <a:r>
              <a:rPr kumimoji="1" lang="ja-JP" altLang="en-US" dirty="0" smtClean="0"/>
              <a:t>モデルを仮定することにより軽水素実験プラズマを良く再現しました．そこで密度は実験値を用いて，乱流輸送モデルは従来のモデルを用いて</a:t>
            </a:r>
            <a:r>
              <a:rPr kumimoji="1" lang="en-US" altLang="ja-JP" dirty="0" smtClean="0"/>
              <a:t>H/He</a:t>
            </a:r>
            <a:r>
              <a:rPr kumimoji="1" lang="ja-JP" altLang="en-US" dirty="0" smtClean="0"/>
              <a:t>プラズマの熱輸送シミュレーションを行いました．その結果がこちらで，この図は緑がイオン温度を，赤色が電子温度を表し，実験値は実線，シミュレーション結果は破線で表していますが，この図を見ると</a:t>
            </a:r>
            <a:r>
              <a:rPr kumimoji="1" lang="en-US" altLang="ja-JP" dirty="0" smtClean="0"/>
              <a:t>He</a:t>
            </a:r>
            <a:r>
              <a:rPr kumimoji="1" lang="ja-JP" altLang="en-US" dirty="0" smtClean="0"/>
              <a:t>割合が変化してもプラズマの中心温度は上がっておらず，またこちらの径方向分布の図は赤のプロットが実験値を緑の線がシミュレーション結果を表していますが，明らかにシミュレーション結果は実験値よりも温度が低いことがわかります．加熱と新古典輸送には</a:t>
            </a:r>
            <a:r>
              <a:rPr kumimoji="1" lang="en-US" altLang="ja-JP" dirty="0" smtClean="0"/>
              <a:t>He</a:t>
            </a:r>
            <a:r>
              <a:rPr kumimoji="1" lang="ja-JP" altLang="en-US" dirty="0" smtClean="0"/>
              <a:t>効果が入っているので，この結果から乱流輸送が改善していることが示されています．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7</a:t>
            </a:fld>
            <a:endParaRPr kumimoji="1" lang="ja-JP" altLang="en-US"/>
          </a:p>
        </p:txBody>
      </p:sp>
    </p:spTree>
    <p:extLst>
      <p:ext uri="{BB962C8B-B14F-4D97-AF65-F5344CB8AC3E}">
        <p14:creationId xmlns:p14="http://schemas.microsoft.com/office/powerpoint/2010/main" val="136061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先ほどの結果で</a:t>
            </a:r>
            <a:r>
              <a:rPr lang="en-US" altLang="ja-JP" sz="1200" dirty="0" smtClean="0"/>
              <a:t>He</a:t>
            </a:r>
            <a:r>
              <a:rPr lang="ja-JP" altLang="en-US" sz="1200" dirty="0" smtClean="0"/>
              <a:t>割合の増加による</a:t>
            </a:r>
            <a:r>
              <a:rPr lang="en-US" altLang="ja-JP" sz="1200" dirty="0" err="1" smtClean="0"/>
              <a:t>Ti</a:t>
            </a:r>
            <a:r>
              <a:rPr lang="ja-JP" altLang="en-US" sz="1200" dirty="0" smtClean="0"/>
              <a:t>上昇を再現するためには，従来の輸送モデルに対して乱流輸送改善の導入が必要であることがわかりましたので，</a:t>
            </a:r>
            <a:r>
              <a:rPr lang="en-US" altLang="ja-JP" sz="1200" dirty="0" smtClean="0"/>
              <a:t>He</a:t>
            </a:r>
            <a:r>
              <a:rPr lang="ja-JP" altLang="en-US" sz="1200" dirty="0" smtClean="0"/>
              <a:t>割合が増えることによる</a:t>
            </a:r>
            <a:r>
              <a:rPr lang="en-US" altLang="ja-JP" sz="1200" dirty="0" smtClean="0"/>
              <a:t>1</a:t>
            </a:r>
            <a:r>
              <a:rPr lang="ja-JP" altLang="en-US" sz="1200" dirty="0" smtClean="0"/>
              <a:t>イオンあたりのの質量数，電荷数の変化により乱流輸送が改善したと考え，</a:t>
            </a:r>
            <a:r>
              <a:rPr lang="en-US" altLang="ja-JP" sz="1200" dirty="0" smtClean="0"/>
              <a:t>H100%</a:t>
            </a:r>
            <a:r>
              <a:rPr lang="ja-JP" altLang="en-US" sz="1200" dirty="0" smtClean="0"/>
              <a:t>では従来のモデルとなるように</a:t>
            </a:r>
            <a:r>
              <a:rPr lang="en-US" altLang="ja-JP" sz="1200" dirty="0" smtClean="0">
                <a:solidFill>
                  <a:srgbClr val="FF6600"/>
                </a:solidFill>
              </a:rPr>
              <a:t>gyro-Bohm = </a:t>
            </a:r>
            <a:r>
              <a:rPr lang="en-US" altLang="ja-JP" sz="1200" i="1" dirty="0" smtClean="0">
                <a:solidFill>
                  <a:srgbClr val="FF6600"/>
                </a:solidFill>
                <a:latin typeface="Symbol" charset="2"/>
                <a:ea typeface="Symbol" charset="2"/>
                <a:cs typeface="Symbol" charset="2"/>
              </a:rPr>
              <a:t>ρ</a:t>
            </a:r>
            <a:r>
              <a:rPr lang="en-US" altLang="ja-JP" sz="1200" i="1" baseline="-25000" dirty="0" smtClean="0">
                <a:solidFill>
                  <a:srgbClr val="FF6600"/>
                </a:solidFill>
                <a:latin typeface="Symbol" charset="2"/>
                <a:ea typeface="Symbol" charset="2"/>
                <a:cs typeface="Symbol" charset="2"/>
              </a:rPr>
              <a:t>i</a:t>
            </a:r>
            <a:r>
              <a:rPr lang="en-US" altLang="ja-JP" sz="1200" i="1" baseline="30000" dirty="0" smtClean="0">
                <a:solidFill>
                  <a:srgbClr val="FF6600"/>
                </a:solidFill>
                <a:latin typeface="Symbol" charset="2"/>
                <a:ea typeface="Symbol" charset="2"/>
                <a:cs typeface="Symbol" charset="2"/>
              </a:rPr>
              <a:t>2</a:t>
            </a:r>
            <a:r>
              <a:rPr lang="en-US" altLang="ja-JP" sz="1200" i="1" dirty="0" smtClean="0">
                <a:solidFill>
                  <a:srgbClr val="FF6600"/>
                </a:solidFill>
                <a:ea typeface="Symbol" charset="2"/>
                <a:cs typeface="Symbol" charset="2"/>
              </a:rPr>
              <a:t>c</a:t>
            </a:r>
            <a:r>
              <a:rPr lang="en-US" altLang="ja-JP" sz="1200" i="1" baseline="-25000" dirty="0" smtClean="0">
                <a:solidFill>
                  <a:srgbClr val="FF6600"/>
                </a:solidFill>
                <a:ea typeface="Symbol" charset="2"/>
                <a:cs typeface="Symbol" charset="2"/>
              </a:rPr>
              <a:t>s </a:t>
            </a:r>
            <a:r>
              <a:rPr lang="en-US" altLang="ja-JP" sz="1200" i="1" dirty="0" smtClean="0">
                <a:solidFill>
                  <a:srgbClr val="FF6600"/>
                </a:solidFill>
                <a:ea typeface="Symbol" charset="2"/>
                <a:cs typeface="Symbol" charset="2"/>
              </a:rPr>
              <a:t>/ a</a:t>
            </a:r>
            <a:r>
              <a:rPr lang="en-US" altLang="ja-JP" sz="1200" i="1" dirty="0" smtClean="0">
                <a:solidFill>
                  <a:srgbClr val="FF6600"/>
                </a:solidFill>
                <a:latin typeface="+mn-ea"/>
                <a:cs typeface="Symbol" charset="2"/>
              </a:rPr>
              <a:t> </a:t>
            </a:r>
            <a:r>
              <a:rPr lang="ja-JP" altLang="en-US" sz="1200" dirty="0" smtClean="0">
                <a:solidFill>
                  <a:srgbClr val="FF6600"/>
                </a:solidFill>
                <a:latin typeface="+mn-ea"/>
                <a:cs typeface="Symbol" charset="2"/>
              </a:rPr>
              <a:t>と考え，</a:t>
            </a:r>
            <a:r>
              <a:rPr lang="en-US" altLang="ja-JP" sz="1200" dirty="0" smtClean="0">
                <a:solidFill>
                  <a:srgbClr val="FF6600"/>
                </a:solidFill>
                <a:latin typeface="+mn-ea"/>
                <a:cs typeface="Symbol" charset="2"/>
              </a:rPr>
              <a:t>Zeff-1</a:t>
            </a:r>
            <a:r>
              <a:rPr lang="ja-JP" altLang="en-US" sz="1200" dirty="0" smtClean="0">
                <a:solidFill>
                  <a:srgbClr val="FF6600"/>
                </a:solidFill>
                <a:latin typeface="+mn-ea"/>
                <a:cs typeface="Symbol" charset="2"/>
              </a:rPr>
              <a:t>モデルとしてこのようなモデルを，また</a:t>
            </a:r>
            <a:r>
              <a:rPr lang="ja-JP" altLang="en-US" sz="1200" dirty="0" smtClean="0">
                <a:solidFill>
                  <a:srgbClr val="FF6600"/>
                </a:solidFill>
              </a:rPr>
              <a:t>トカマクにおける閉じ込め改善を考慮して</a:t>
            </a:r>
            <a:r>
              <a:rPr lang="en-US" altLang="ja-JP" sz="1200" dirty="0" err="1" smtClean="0">
                <a:solidFill>
                  <a:srgbClr val="FF6600"/>
                </a:solidFill>
              </a:rPr>
              <a:t>Aeff</a:t>
            </a:r>
            <a:r>
              <a:rPr lang="ja-JP" altLang="en-US" sz="1200" dirty="0" smtClean="0">
                <a:solidFill>
                  <a:srgbClr val="FF6600"/>
                </a:solidFill>
              </a:rPr>
              <a:t>ベキ乘モデルとしてこのようなモデルの輸送改善を含む乱流輸送モデルを仮定し，シミュレーションを行いました．</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8</a:t>
            </a:fld>
            <a:endParaRPr kumimoji="1" lang="ja-JP" altLang="en-US"/>
          </a:p>
        </p:txBody>
      </p:sp>
    </p:spTree>
    <p:extLst>
      <p:ext uri="{BB962C8B-B14F-4D97-AF65-F5344CB8AC3E}">
        <p14:creationId xmlns:p14="http://schemas.microsoft.com/office/powerpoint/2010/main" val="614164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Zeff-1</a:t>
            </a:r>
            <a:r>
              <a:rPr kumimoji="1" lang="ja-JP" altLang="en-US" dirty="0" smtClean="0"/>
              <a:t>モデル及び</a:t>
            </a:r>
            <a:r>
              <a:rPr kumimoji="1" lang="en-US" altLang="ja-JP" dirty="0" err="1" smtClean="0"/>
              <a:t>Aeff</a:t>
            </a:r>
            <a:r>
              <a:rPr kumimoji="1" lang="ja-JP" altLang="en-US" dirty="0" smtClean="0"/>
              <a:t>ベキ乘モデルのシミュレーション結果がこちらです．上が</a:t>
            </a:r>
            <a:r>
              <a:rPr kumimoji="1" lang="en-US" altLang="ja-JP" dirty="0" smtClean="0"/>
              <a:t>Zeff-1</a:t>
            </a:r>
            <a:r>
              <a:rPr kumimoji="1" lang="ja-JP" altLang="en-US" dirty="0" smtClean="0"/>
              <a:t>モデルの結果で，これを見ると</a:t>
            </a:r>
            <a:r>
              <a:rPr kumimoji="1" lang="en-US" altLang="ja-JP" dirty="0" smtClean="0"/>
              <a:t>He</a:t>
            </a:r>
            <a:r>
              <a:rPr kumimoji="1" lang="ja-JP" altLang="en-US" dirty="0" smtClean="0"/>
              <a:t>割合が大きい時だけでなく</a:t>
            </a:r>
            <a:r>
              <a:rPr kumimoji="1" lang="en-US" altLang="ja-JP" dirty="0" smtClean="0"/>
              <a:t>He</a:t>
            </a:r>
            <a:r>
              <a:rPr kumimoji="1" lang="ja-JP" altLang="en-US" dirty="0" smtClean="0"/>
              <a:t>割合が小さい時も温度が上がり，</a:t>
            </a:r>
            <a:r>
              <a:rPr kumimoji="1" lang="en-US" altLang="ja-JP" dirty="0" smtClean="0"/>
              <a:t>He</a:t>
            </a:r>
            <a:r>
              <a:rPr kumimoji="1" lang="ja-JP" altLang="en-US" dirty="0" smtClean="0"/>
              <a:t>割合が増加するにつれて温度が上がるという実験の傾向を再現することはできませんでした．</a:t>
            </a:r>
            <a:r>
              <a:rPr kumimoji="1" lang="en-US" altLang="ja-JP" dirty="0" err="1" smtClean="0"/>
              <a:t>Aeff</a:t>
            </a:r>
            <a:r>
              <a:rPr kumimoji="1" lang="ja-JP" altLang="en-US" dirty="0" smtClean="0"/>
              <a:t>ベキ乘モデルについても同様に</a:t>
            </a:r>
            <a:r>
              <a:rPr kumimoji="1" lang="en-US" altLang="ja-JP" dirty="0" smtClean="0"/>
              <a:t>He</a:t>
            </a:r>
            <a:r>
              <a:rPr kumimoji="1" lang="ja-JP" altLang="en-US" dirty="0" smtClean="0"/>
              <a:t>割合全体で温度が上がり，実験の傾向を再現することはできませんでした．</a:t>
            </a:r>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9</a:t>
            </a:fld>
            <a:endParaRPr kumimoji="1" lang="ja-JP" altLang="en-US"/>
          </a:p>
        </p:txBody>
      </p:sp>
    </p:spTree>
    <p:extLst>
      <p:ext uri="{BB962C8B-B14F-4D97-AF65-F5344CB8AC3E}">
        <p14:creationId xmlns:p14="http://schemas.microsoft.com/office/powerpoint/2010/main" val="159679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i="1" dirty="0" smtClean="0"/>
              <a:t>Z</a:t>
            </a:r>
            <a:r>
              <a:rPr kumimoji="1" lang="en-US" altLang="ja-JP" sz="1200" i="1" baseline="-25000" dirty="0" smtClean="0"/>
              <a:t>eff</a:t>
            </a:r>
            <a:r>
              <a:rPr kumimoji="1" lang="en-US" altLang="ja-JP" sz="1200" baseline="30000" dirty="0" smtClean="0"/>
              <a:t>-1</a:t>
            </a:r>
            <a:r>
              <a:rPr kumimoji="1" lang="ja-JP" altLang="en-US" sz="1200" dirty="0" smtClean="0"/>
              <a:t>モデル</a:t>
            </a:r>
            <a:r>
              <a:rPr kumimoji="1" lang="en-US" altLang="ja-JP" sz="1200" dirty="0" smtClean="0"/>
              <a:t>,</a:t>
            </a:r>
            <a:r>
              <a:rPr kumimoji="1" lang="en-US" altLang="ja-JP" sz="1200" i="1" dirty="0" err="1" smtClean="0"/>
              <a:t>A</a:t>
            </a:r>
            <a:r>
              <a:rPr kumimoji="1" lang="en-US" altLang="ja-JP" sz="1200" i="1" baseline="-25000" dirty="0" err="1" smtClean="0"/>
              <a:t>eff</a:t>
            </a:r>
            <a:r>
              <a:rPr kumimoji="1" lang="ja-JP" altLang="en-US" sz="1200" dirty="0" smtClean="0"/>
              <a:t>ベキ乗モデルでは実験を再現できないことから</a:t>
            </a:r>
            <a:r>
              <a:rPr lang="ja-JP" altLang="en-US" sz="1200" dirty="0" smtClean="0"/>
              <a:t>，改善が，</a:t>
            </a:r>
            <a:r>
              <a:rPr kumimoji="1" lang="en-US" altLang="ja-JP" sz="1200" i="1" dirty="0" err="1" smtClean="0"/>
              <a:t>Z</a:t>
            </a:r>
            <a:r>
              <a:rPr kumimoji="1" lang="en-US" altLang="ja-JP" sz="1200" i="1" baseline="-25000" dirty="0" err="1" smtClean="0"/>
              <a:t>eff</a:t>
            </a:r>
            <a:r>
              <a:rPr kumimoji="1" lang="ja-JP" altLang="en-US" sz="1200" dirty="0" smtClean="0"/>
              <a:t>または</a:t>
            </a:r>
            <a:r>
              <a:rPr kumimoji="1" lang="en-US" altLang="ja-JP" sz="1200" i="1" dirty="0" err="1" smtClean="0"/>
              <a:t>A</a:t>
            </a:r>
            <a:r>
              <a:rPr kumimoji="1" lang="en-US" altLang="ja-JP" sz="1200" i="1" baseline="-25000" dirty="0" err="1" smtClean="0"/>
              <a:t>eff</a:t>
            </a:r>
            <a:r>
              <a:rPr kumimoji="1" lang="ja-JP" altLang="en-US" sz="1200" dirty="0" smtClean="0"/>
              <a:t>に指数型よりも大きく依存していると考え，このような</a:t>
            </a:r>
            <a:r>
              <a:rPr kumimoji="1" lang="en-US" altLang="ja-JP" sz="1200" dirty="0" err="1" smtClean="0"/>
              <a:t>Zeff</a:t>
            </a:r>
            <a:r>
              <a:rPr kumimoji="1" lang="ja-JP" altLang="en-US" sz="1200" dirty="0" smtClean="0"/>
              <a:t>依存モデルと，このような</a:t>
            </a:r>
            <a:r>
              <a:rPr kumimoji="1" lang="en-US" altLang="ja-JP" sz="1200" dirty="0" err="1" smtClean="0"/>
              <a:t>Aeff</a:t>
            </a:r>
            <a:r>
              <a:rPr kumimoji="1" lang="ja-JP" altLang="en-US" sz="1200" dirty="0" smtClean="0"/>
              <a:t>依存モデルというより強い依存性を持つ改善モデルを仮定し，シミュレーションを行いました．その結果がこの下の図で，左が</a:t>
            </a:r>
            <a:r>
              <a:rPr kumimoji="1" lang="en-US" altLang="ja-JP" sz="1200" dirty="0" err="1" smtClean="0"/>
              <a:t>Zeff</a:t>
            </a:r>
            <a:r>
              <a:rPr kumimoji="1" lang="ja-JP" altLang="en-US" sz="1200" dirty="0" smtClean="0"/>
              <a:t>依存モデル，右が</a:t>
            </a:r>
            <a:r>
              <a:rPr kumimoji="1" lang="en-US" altLang="ja-JP" sz="1200" dirty="0" err="1" smtClean="0"/>
              <a:t>Aeff</a:t>
            </a:r>
            <a:r>
              <a:rPr kumimoji="1" lang="ja-JP" altLang="en-US" sz="1200" dirty="0" smtClean="0"/>
              <a:t>依存モデルの結果です．径方向分布のこの図では，青が</a:t>
            </a:r>
            <a:r>
              <a:rPr kumimoji="1" lang="en-US" altLang="ja-JP" sz="1200" dirty="0" smtClean="0"/>
              <a:t>He</a:t>
            </a:r>
            <a:r>
              <a:rPr kumimoji="1" lang="ja-JP" altLang="en-US" sz="1200" dirty="0" smtClean="0"/>
              <a:t>割合が大きい場合，緑が</a:t>
            </a:r>
            <a:r>
              <a:rPr kumimoji="1" lang="en-US" altLang="ja-JP" sz="1200" dirty="0" smtClean="0"/>
              <a:t>He</a:t>
            </a:r>
            <a:r>
              <a:rPr kumimoji="1" lang="ja-JP" altLang="en-US" sz="1200" dirty="0" smtClean="0"/>
              <a:t>割合が小さい場合，の結果です．この図を見ると中心温度は両モデルとも</a:t>
            </a:r>
            <a:r>
              <a:rPr kumimoji="1" lang="en-US" altLang="ja-JP" sz="1200" dirty="0" smtClean="0"/>
              <a:t>He</a:t>
            </a:r>
            <a:r>
              <a:rPr kumimoji="1" lang="ja-JP" altLang="en-US" sz="1200" dirty="0" smtClean="0"/>
              <a:t>割合が大きくなるにつれて上がっていることがわかります．径方向分布を見ると中心付近では</a:t>
            </a:r>
            <a:r>
              <a:rPr kumimoji="1" lang="en-US" altLang="ja-JP" sz="1200" dirty="0" err="1" smtClean="0"/>
              <a:t>Aeff</a:t>
            </a:r>
            <a:r>
              <a:rPr kumimoji="1" lang="ja-JP" altLang="en-US" sz="1200" dirty="0" smtClean="0"/>
              <a:t>依存モデルよりも</a:t>
            </a:r>
            <a:r>
              <a:rPr kumimoji="1" lang="en-US" altLang="ja-JP" sz="1200" dirty="0" err="1" smtClean="0"/>
              <a:t>Zeff</a:t>
            </a:r>
            <a:r>
              <a:rPr kumimoji="1" lang="ja-JP" altLang="en-US" sz="1200" dirty="0" smtClean="0"/>
              <a:t>依存モデルの方が実験値にあっていますが，それ以外のおよそ</a:t>
            </a:r>
            <a:r>
              <a:rPr kumimoji="1" lang="en-US" altLang="ja-JP" sz="1200" dirty="0" smtClean="0"/>
              <a:t>0.2</a:t>
            </a:r>
            <a:r>
              <a:rPr kumimoji="1" lang="ja-JP" altLang="en-US" sz="1200" dirty="0" smtClean="0"/>
              <a:t>から</a:t>
            </a:r>
            <a:r>
              <a:rPr kumimoji="1" lang="en-US" altLang="ja-JP" sz="1200" dirty="0" smtClean="0"/>
              <a:t>1</a:t>
            </a:r>
            <a:r>
              <a:rPr kumimoji="1" lang="ja-JP" altLang="en-US" sz="1200" dirty="0" smtClean="0"/>
              <a:t>の部分では</a:t>
            </a:r>
            <a:r>
              <a:rPr kumimoji="1" lang="en-US" altLang="ja-JP" sz="1200" dirty="0" err="1" smtClean="0"/>
              <a:t>Zeff</a:t>
            </a:r>
            <a:r>
              <a:rPr kumimoji="1" lang="ja-JP" altLang="en-US" sz="1200" dirty="0" smtClean="0"/>
              <a:t>依存モデルは明らかに実験値より温度が高く，</a:t>
            </a:r>
            <a:r>
              <a:rPr kumimoji="1" lang="en-US" altLang="ja-JP" sz="1200" dirty="0" err="1" smtClean="0"/>
              <a:t>Aeff</a:t>
            </a:r>
            <a:r>
              <a:rPr kumimoji="1" lang="ja-JP" altLang="en-US" sz="1200" dirty="0" smtClean="0"/>
              <a:t>依存モデルの方が実験値を良く再現していることがわかります．</a:t>
            </a: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10</a:t>
            </a:fld>
            <a:endParaRPr kumimoji="1" lang="ja-JP" altLang="en-US"/>
          </a:p>
        </p:txBody>
      </p:sp>
    </p:spTree>
    <p:extLst>
      <p:ext uri="{BB962C8B-B14F-4D97-AF65-F5344CB8AC3E}">
        <p14:creationId xmlns:p14="http://schemas.microsoft.com/office/powerpoint/2010/main" val="105223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t>4</a:t>
            </a:r>
            <a:r>
              <a:rPr kumimoji="1" lang="ja-JP" altLang="en-US" dirty="0" smtClean="0"/>
              <a:t>つの乱流輸送モデルで検証を行いましたので，</a:t>
            </a:r>
            <a:r>
              <a:rPr lang="ja-JP" altLang="en-US" sz="1200" dirty="0" smtClean="0"/>
              <a:t>定量的に実験値と各モデルの結果の比較をするために，実験値とシミュレーション結果の差の二乗平均を求めた結果がこちらです．これをみると</a:t>
            </a:r>
            <a:r>
              <a:rPr lang="en-US" altLang="en-US" sz="1200" i="1" dirty="0" err="1" smtClean="0"/>
              <a:t>A</a:t>
            </a:r>
            <a:r>
              <a:rPr lang="en-US" altLang="en-US" sz="1200" i="1" baseline="-25000" dirty="0" err="1" smtClean="0"/>
              <a:t>eff</a:t>
            </a:r>
            <a:r>
              <a:rPr lang="ja-JP" altLang="en-US" sz="1200" dirty="0" smtClean="0"/>
              <a:t>依存モデルが実験値とシミュレーション結果の差が一番小さく，実験値を比較的良く再現していることがわかります．</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479AD11-8F74-B245-B969-ADA93A1AF384}" type="slidenum">
              <a:rPr kumimoji="1" lang="ja-JP" altLang="en-US" smtClean="0"/>
              <a:t>11</a:t>
            </a:fld>
            <a:endParaRPr kumimoji="1" lang="ja-JP" altLang="en-US"/>
          </a:p>
        </p:txBody>
      </p:sp>
    </p:spTree>
    <p:extLst>
      <p:ext uri="{BB962C8B-B14F-4D97-AF65-F5344CB8AC3E}">
        <p14:creationId xmlns:p14="http://schemas.microsoft.com/office/powerpoint/2010/main" val="463390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4" name="図形グループ 23"/>
          <p:cNvGrpSpPr/>
          <p:nvPr/>
        </p:nvGrpSpPr>
        <p:grpSpPr>
          <a:xfrm>
            <a:off x="460965" y="539751"/>
            <a:ext cx="8573281" cy="6088915"/>
            <a:chOff x="499378" y="539750"/>
            <a:chExt cx="9287721" cy="6088915"/>
          </a:xfrm>
        </p:grpSpPr>
        <p:pic>
          <p:nvPicPr>
            <p:cNvPr id="17" name="図 16"/>
            <p:cNvPicPr>
              <a:picLocks noChangeAspect="1"/>
            </p:cNvPicPr>
            <p:nvPr userDrawn="1"/>
          </p:nvPicPr>
          <p:blipFill>
            <a:blip r:embed="rId2">
              <a:alphaModFix amt="25000"/>
            </a:blip>
            <a:stretch>
              <a:fillRect/>
            </a:stretch>
          </p:blipFill>
          <p:spPr>
            <a:xfrm rot="1582671">
              <a:off x="499378" y="577857"/>
              <a:ext cx="3060700" cy="3022600"/>
            </a:xfrm>
            <a:prstGeom prst="rect">
              <a:avLst/>
            </a:prstGeom>
          </p:spPr>
        </p:pic>
        <p:pic>
          <p:nvPicPr>
            <p:cNvPr id="19" name="図 18"/>
            <p:cNvPicPr>
              <a:picLocks noChangeAspect="1"/>
            </p:cNvPicPr>
            <p:nvPr userDrawn="1"/>
          </p:nvPicPr>
          <p:blipFill>
            <a:blip r:embed="rId3">
              <a:alphaModFix amt="25000"/>
            </a:blip>
            <a:stretch>
              <a:fillRect/>
            </a:stretch>
          </p:blipFill>
          <p:spPr>
            <a:xfrm rot="19904581">
              <a:off x="6294745" y="612540"/>
              <a:ext cx="3150655" cy="2236567"/>
            </a:xfrm>
            <a:prstGeom prst="rect">
              <a:avLst/>
            </a:prstGeom>
          </p:spPr>
        </p:pic>
        <p:pic>
          <p:nvPicPr>
            <p:cNvPr id="20" name="図 19"/>
            <p:cNvPicPr>
              <a:picLocks noChangeAspect="1"/>
            </p:cNvPicPr>
            <p:nvPr userDrawn="1"/>
          </p:nvPicPr>
          <p:blipFill>
            <a:blip r:embed="rId4">
              <a:alphaModFix amt="25000"/>
            </a:blip>
            <a:stretch>
              <a:fillRect/>
            </a:stretch>
          </p:blipFill>
          <p:spPr>
            <a:xfrm rot="19888171">
              <a:off x="1366644" y="3854508"/>
              <a:ext cx="2227109" cy="2438400"/>
            </a:xfrm>
            <a:prstGeom prst="rect">
              <a:avLst/>
            </a:prstGeom>
          </p:spPr>
        </p:pic>
        <p:pic>
          <p:nvPicPr>
            <p:cNvPr id="21" name="図 20"/>
            <p:cNvPicPr>
              <a:picLocks noChangeAspect="1"/>
            </p:cNvPicPr>
            <p:nvPr userDrawn="1"/>
          </p:nvPicPr>
          <p:blipFill>
            <a:blip r:embed="rId5">
              <a:alphaModFix amt="25000"/>
            </a:blip>
            <a:stretch>
              <a:fillRect/>
            </a:stretch>
          </p:blipFill>
          <p:spPr>
            <a:xfrm>
              <a:off x="5329399" y="4342665"/>
              <a:ext cx="4457700" cy="2286000"/>
            </a:xfrm>
            <a:prstGeom prst="rect">
              <a:avLst/>
            </a:prstGeom>
          </p:spPr>
        </p:pic>
        <p:pic>
          <p:nvPicPr>
            <p:cNvPr id="22" name="図 21"/>
            <p:cNvPicPr>
              <a:picLocks noChangeAspect="1"/>
            </p:cNvPicPr>
            <p:nvPr userDrawn="1"/>
          </p:nvPicPr>
          <p:blipFill>
            <a:blip r:embed="rId6">
              <a:alphaModFix amt="25000"/>
            </a:blip>
            <a:stretch>
              <a:fillRect/>
            </a:stretch>
          </p:blipFill>
          <p:spPr>
            <a:xfrm rot="20802736">
              <a:off x="4158845" y="539750"/>
              <a:ext cx="1815290" cy="2597157"/>
            </a:xfrm>
            <a:prstGeom prst="rect">
              <a:avLst/>
            </a:prstGeom>
          </p:spPr>
        </p:pic>
      </p:grpSp>
      <p:sp>
        <p:nvSpPr>
          <p:cNvPr id="2" name="タイトル 1"/>
          <p:cNvSpPr>
            <a:spLocks noGrp="1"/>
          </p:cNvSpPr>
          <p:nvPr>
            <p:ph type="ctrTitle"/>
          </p:nvPr>
        </p:nvSpPr>
        <p:spPr>
          <a:xfrm>
            <a:off x="685800" y="2130433"/>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7D7A59-36E2-48B9-B146-C1E59501F63F}" type="slidenum">
              <a:rPr lang="en-US" smtClean="0"/>
              <a:pPr/>
              <a:t>‹#›</a:t>
            </a:fld>
            <a:endParaRPr lang="en-US"/>
          </a:p>
        </p:txBody>
      </p:sp>
      <p:pic>
        <p:nvPicPr>
          <p:cNvPr id="14" name="Picture 13" descr="LH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563" y="6229911"/>
            <a:ext cx="704817" cy="498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 descr="KU68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7720" y="6138983"/>
            <a:ext cx="617495" cy="617495"/>
          </a:xfrm>
          <a:prstGeom prst="rect">
            <a:avLst/>
          </a:prstGeom>
          <a:noFill/>
          <a:ln w="9525">
            <a:noFill/>
            <a:miter lim="800000"/>
            <a:headEnd/>
            <a:tailEnd/>
          </a:ln>
        </p:spPr>
      </p:pic>
      <p:pic>
        <p:nvPicPr>
          <p:cNvPr id="16" name="図 15" descr="iferc-csc-logo.png"/>
          <p:cNvPicPr>
            <a:picLocks noChangeAspect="1"/>
          </p:cNvPicPr>
          <p:nvPr/>
        </p:nvPicPr>
        <p:blipFill>
          <a:blip r:embed="rId9"/>
          <a:stretch>
            <a:fillRect/>
          </a:stretch>
        </p:blipFill>
        <p:spPr>
          <a:xfrm>
            <a:off x="1634380" y="6144493"/>
            <a:ext cx="913566" cy="532223"/>
          </a:xfrm>
          <a:prstGeom prst="rect">
            <a:avLst/>
          </a:prstGeom>
        </p:spPr>
      </p:pic>
      <p:pic>
        <p:nvPicPr>
          <p:cNvPr id="18" name="図 17" descr="PS-logo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7946" y="6175073"/>
            <a:ext cx="738280" cy="501643"/>
          </a:xfrm>
          <a:prstGeom prst="rect">
            <a:avLst/>
          </a:prstGeom>
        </p:spPr>
      </p:pic>
    </p:spTree>
    <p:extLst>
      <p:ext uri="{BB962C8B-B14F-4D97-AF65-F5344CB8AC3E}">
        <p14:creationId xmlns:p14="http://schemas.microsoft.com/office/powerpoint/2010/main" val="397382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154812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6"/>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6"/>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4236673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
        <p:nvSpPr>
          <p:cNvPr id="8" name="テキスト プレースホルダ 7"/>
          <p:cNvSpPr>
            <a:spLocks noGrp="1"/>
          </p:cNvSpPr>
          <p:nvPr>
            <p:ph type="body" sz="quarter" idx="13"/>
          </p:nvPr>
        </p:nvSpPr>
        <p:spPr>
          <a:xfrm>
            <a:off x="457200" y="1270000"/>
            <a:ext cx="8229600" cy="4870450"/>
          </a:xfrm>
        </p:spPr>
        <p:txBody>
          <a:bodyPr/>
          <a:lstStyle>
            <a:lvl1pPr>
              <a:defRPr sz="2200" b="1"/>
            </a:lvl1pPr>
            <a:lvl2pPr>
              <a:defRPr sz="2000"/>
            </a:lvl2pPr>
            <a:lvl3pPr>
              <a:buFont typeface="ヒラギノ角ゴ ProN W3"/>
              <a:buChar char="»"/>
              <a:defRPr sz="2000"/>
            </a:lvl3pPr>
            <a:lvl4pPr>
              <a:defRPr sz="2000"/>
            </a:lvl4pPr>
            <a:lvl5pPr>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Tree>
    <p:extLst>
      <p:ext uri="{BB962C8B-B14F-4D97-AF65-F5344CB8AC3E}">
        <p14:creationId xmlns:p14="http://schemas.microsoft.com/office/powerpoint/2010/main" val="167554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白紙">
    <p:spTree>
      <p:nvGrpSpPr>
        <p:cNvPr id="1" name=""/>
        <p:cNvGrpSpPr/>
        <p:nvPr/>
      </p:nvGrpSpPr>
      <p:grpSpPr>
        <a:xfrm>
          <a:off x="0" y="0"/>
          <a:ext cx="0" cy="0"/>
          <a:chOff x="0" y="0"/>
          <a:chExt cx="0" cy="0"/>
        </a:xfrm>
      </p:grpSpPr>
      <p:sp>
        <p:nvSpPr>
          <p:cNvPr id="8" name="テキスト プレースホルダ 7"/>
          <p:cNvSpPr>
            <a:spLocks noGrp="1"/>
          </p:cNvSpPr>
          <p:nvPr>
            <p:ph type="body" sz="quarter" idx="13"/>
          </p:nvPr>
        </p:nvSpPr>
        <p:spPr>
          <a:xfrm>
            <a:off x="457200" y="1270000"/>
            <a:ext cx="8229600" cy="4870450"/>
          </a:xfrm>
        </p:spPr>
        <p:txBody>
          <a:bodyPr/>
          <a:lstStyle>
            <a:lvl1pPr>
              <a:defRPr sz="2200" b="1"/>
            </a:lvl1pPr>
            <a:lvl2pPr>
              <a:defRPr sz="2000"/>
            </a:lvl2pPr>
            <a:lvl3pPr>
              <a:buFont typeface="ヒラギノ角ゴ ProN W3"/>
              <a:buChar char="»"/>
              <a:defRPr sz="2000"/>
            </a:lvl3pPr>
            <a:lvl4pPr>
              <a:defRPr sz="2000"/>
            </a:lvl4pPr>
            <a:lvl5pPr>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3" name="日付プレースホルダ 1"/>
          <p:cNvSpPr>
            <a:spLocks noGrp="1"/>
          </p:cNvSpPr>
          <p:nvPr>
            <p:ph type="dt" sz="half" idx="14"/>
          </p:nvPr>
        </p:nvSpPr>
        <p:spPr/>
        <p:txBody>
          <a:bodyPr rtlCol="0"/>
          <a:lstStyle>
            <a:lvl1pPr>
              <a:defRPr>
                <a:solidFill>
                  <a:prstClr val="black">
                    <a:tint val="75000"/>
                  </a:prstClr>
                </a:solidFill>
                <a:latin typeface="Arial" charset="0"/>
              </a:defRPr>
            </a:lvl1pPr>
          </a:lstStyle>
          <a:p>
            <a:fld id="{FAE98D04-2B2A-F041-B59A-33B49E01818D}" type="datetimeFigureOut">
              <a:rPr kumimoji="1" lang="ja-JP" altLang="en-US" smtClean="0"/>
              <a:t>2017/3/7</a:t>
            </a:fld>
            <a:endParaRPr kumimoji="1" lang="ja-JP" altLang="en-US"/>
          </a:p>
        </p:txBody>
      </p:sp>
      <p:sp>
        <p:nvSpPr>
          <p:cNvPr id="4" name="フッター プレースホルダ 2"/>
          <p:cNvSpPr>
            <a:spLocks noGrp="1"/>
          </p:cNvSpPr>
          <p:nvPr>
            <p:ph type="ftr" sz="quarter" idx="15"/>
          </p:nvPr>
        </p:nvSpPr>
        <p:spPr/>
        <p:txBody>
          <a:bodyPr rtlCol="0"/>
          <a:lstStyle>
            <a:lvl1pPr>
              <a:defRPr>
                <a:solidFill>
                  <a:prstClr val="black">
                    <a:tint val="75000"/>
                  </a:prstClr>
                </a:solidFill>
                <a:latin typeface="Arial" charset="0"/>
              </a:defRPr>
            </a:lvl1pPr>
          </a:lstStyle>
          <a:p>
            <a:endParaRPr kumimoji="1" lang="ja-JP" altLang="en-US"/>
          </a:p>
        </p:txBody>
      </p:sp>
      <p:sp>
        <p:nvSpPr>
          <p:cNvPr id="5" name="スライド番号プレースホルダ 3"/>
          <p:cNvSpPr>
            <a:spLocks noGrp="1"/>
          </p:cNvSpPr>
          <p:nvPr>
            <p:ph type="sldNum" sz="quarter" idx="16"/>
          </p:nvPr>
        </p:nvSpPr>
        <p:spPr/>
        <p:txBody>
          <a:bodyPr rtlCol="0"/>
          <a:lstStyle>
            <a:lvl1pPr>
              <a:defRPr>
                <a:solidFill>
                  <a:prstClr val="black">
                    <a:tint val="75000"/>
                  </a:prstClr>
                </a:solidFill>
                <a:latin typeface="Arial" charset="0"/>
              </a:defRPr>
            </a:lvl1p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49003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4CD9771-1DCF-0E4E-9DFD-9AC85DBEF5EF}"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0122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FDD933-498B-E04F-927F-C7C84EE7C16A}"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7551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748CB0B-9887-2E4B-815B-4FA840513309}"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9354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B9BB9E5-5166-024F-B452-109675F2102E}"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92610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785B755-B50E-7443-AD6C-A45FAB5539E9}"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11756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4BFF6E8-3401-9A4D-A4BB-04706BCFAFB8}"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05258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1733"/>
            <a:ext cx="8229600" cy="896755"/>
          </a:xfrm>
        </p:spPr>
        <p:txBody>
          <a:bodyPr/>
          <a:lstStyle/>
          <a:p>
            <a:r>
              <a:rPr kumimoji="1" lang="ja-JP" altLang="en-US" smtClean="0"/>
              <a:t>マスター タイトルの書式設定</a:t>
            </a:r>
            <a:endParaRPr kumimoji="1" lang="ja-JP" altLang="en-US" dirty="0"/>
          </a:p>
        </p:txBody>
      </p:sp>
      <p:sp>
        <p:nvSpPr>
          <p:cNvPr id="3" name="コンテンツ プレースホルダー 2"/>
          <p:cNvSpPr>
            <a:spLocks noGrp="1"/>
          </p:cNvSpPr>
          <p:nvPr>
            <p:ph idx="1"/>
          </p:nvPr>
        </p:nvSpPr>
        <p:spPr>
          <a:xfrm>
            <a:off x="457200" y="1376951"/>
            <a:ext cx="8229600" cy="4749217"/>
          </a:xfrm>
        </p:spPr>
        <p:txBody>
          <a:bodyPr/>
          <a:lstStyle>
            <a:lvl1pPr marL="183600" indent="-183600">
              <a:buSzPct val="90000"/>
              <a:defRPr/>
            </a:lvl1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
        <p:nvSpPr>
          <p:cNvPr id="7" name="正方形/長方形 6"/>
          <p:cNvSpPr/>
          <p:nvPr/>
        </p:nvSpPr>
        <p:spPr>
          <a:xfrm>
            <a:off x="111057" y="1023720"/>
            <a:ext cx="8882937" cy="45719"/>
          </a:xfrm>
          <a:prstGeom prst="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pic>
        <p:nvPicPr>
          <p:cNvPr id="8" name="Picture 7" descr="KU680"/>
          <p:cNvPicPr>
            <a:picLocks noChangeAspect="1" noChangeArrowheads="1"/>
          </p:cNvPicPr>
          <p:nvPr/>
        </p:nvPicPr>
        <p:blipFill>
          <a:blip r:embed="rId2" cstate="print">
            <a:alphaModFix/>
            <a:extLst>
              <a:ext uri="{28A0092B-C50C-407E-A947-70E740481C1C}">
                <a14:useLocalDpi xmlns:a14="http://schemas.microsoft.com/office/drawing/2010/main"/>
              </a:ext>
            </a:extLst>
          </a:blip>
          <a:srcRect/>
          <a:stretch>
            <a:fillRect/>
          </a:stretch>
        </p:blipFill>
        <p:spPr bwMode="auto">
          <a:xfrm>
            <a:off x="111059" y="256215"/>
            <a:ext cx="617495" cy="617495"/>
          </a:xfrm>
          <a:prstGeom prst="rect">
            <a:avLst/>
          </a:prstGeom>
          <a:noFill/>
          <a:ln w="9525">
            <a:noFill/>
            <a:miter lim="800000"/>
            <a:headEnd/>
            <a:tailEnd/>
          </a:ln>
          <a:effectLst/>
        </p:spPr>
      </p:pic>
      <p:pic>
        <p:nvPicPr>
          <p:cNvPr id="9" name="Picture 13" descr="L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47" y="362673"/>
            <a:ext cx="624347" cy="441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46549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12D5067-DC1F-CC42-8AC9-2F6AE6E58BDB}"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51615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60DF717-D22A-7D47-B95A-F5493773AC23}"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85019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D88C991-0E62-7B48-9A08-86E15EC5795C}"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85621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0B064CF-D340-0943-B8B6-96D2200E26B1}"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11204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74235B6-5232-5B40-BAA2-58C61B63B7FA}"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589F0B8-C824-456D-879E-60ED65FC91D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54785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2703309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March 7, 2017</a:t>
            </a:fld>
            <a:endParaRPr 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1622313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287306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320727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pic>
        <p:nvPicPr>
          <p:cNvPr id="5"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563" y="6229911"/>
            <a:ext cx="704817" cy="498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KU68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7720" y="6138983"/>
            <a:ext cx="617495" cy="617495"/>
          </a:xfrm>
          <a:prstGeom prst="rect">
            <a:avLst/>
          </a:prstGeom>
          <a:noFill/>
          <a:ln w="9525">
            <a:noFill/>
            <a:miter lim="800000"/>
            <a:headEnd/>
            <a:tailEnd/>
          </a:ln>
        </p:spPr>
      </p:pic>
      <p:pic>
        <p:nvPicPr>
          <p:cNvPr id="7" name="図 6" descr="iferc-csc-logo.png"/>
          <p:cNvPicPr>
            <a:picLocks noChangeAspect="1"/>
          </p:cNvPicPr>
          <p:nvPr/>
        </p:nvPicPr>
        <p:blipFill>
          <a:blip r:embed="rId4"/>
          <a:stretch>
            <a:fillRect/>
          </a:stretch>
        </p:blipFill>
        <p:spPr>
          <a:xfrm>
            <a:off x="1634380" y="6144493"/>
            <a:ext cx="913566" cy="532223"/>
          </a:xfrm>
          <a:prstGeom prst="rect">
            <a:avLst/>
          </a:prstGeom>
        </p:spPr>
      </p:pic>
      <p:pic>
        <p:nvPicPr>
          <p:cNvPr id="8" name="図 7" descr="PS-logo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946" y="6175073"/>
            <a:ext cx="738280" cy="501643"/>
          </a:xfrm>
          <a:prstGeom prst="rect">
            <a:avLst/>
          </a:prstGeom>
        </p:spPr>
      </p:pic>
    </p:spTree>
    <p:extLst>
      <p:ext uri="{BB962C8B-B14F-4D97-AF65-F5344CB8AC3E}">
        <p14:creationId xmlns:p14="http://schemas.microsoft.com/office/powerpoint/2010/main" val="255823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6003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AE98D04-2B2A-F041-B59A-33B49E01818D}" type="datetimeFigureOut">
              <a:rPr kumimoji="1" lang="ja-JP" altLang="en-US" smtClean="0"/>
              <a:t>2017/3/7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25613522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98D04-2B2A-F041-B59A-33B49E01818D}" type="datetimeFigureOut">
              <a:rPr kumimoji="1" lang="ja-JP" altLang="en-US" smtClean="0"/>
              <a:t>2017/3/7</a:t>
            </a:fld>
            <a:endParaRPr kumimoji="1" lang="ja-JP" altLang="en-US"/>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EBC0A-7A90-2747-BCF7-81A3018B525D}" type="slidenum">
              <a:rPr kumimoji="1" lang="ja-JP" altLang="en-US" smtClean="0"/>
              <a:t>‹#›</a:t>
            </a:fld>
            <a:endParaRPr kumimoji="1" lang="ja-JP" altLang="en-US"/>
          </a:p>
        </p:txBody>
      </p:sp>
    </p:spTree>
    <p:extLst>
      <p:ext uri="{BB962C8B-B14F-4D97-AF65-F5344CB8AC3E}">
        <p14:creationId xmlns:p14="http://schemas.microsoft.com/office/powerpoint/2010/main" val="58694693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1D4A09E-C08C-C34A-AD13-1D8121C28917}" type="datetime1">
              <a:rPr lang="ja-JP" altLang="en-US" smtClean="0">
                <a:solidFill>
                  <a:prstClr val="black">
                    <a:tint val="75000"/>
                  </a:prstClr>
                </a:solidFill>
                <a:latin typeface="Calibri"/>
                <a:ea typeface="ＭＳ Ｐゴシック"/>
              </a:rPr>
              <a:t>2017/3/7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tr-TR" altLang="ja-JP" smtClean="0">
                <a:solidFill>
                  <a:prstClr val="black">
                    <a:tint val="75000"/>
                  </a:prstClr>
                </a:solidFill>
                <a:latin typeface="Calibri"/>
                <a:ea typeface="ＭＳ Ｐゴシック"/>
              </a:rPr>
              <a:t>S. Murakami@APS-DPP2016, San Jose, 2016.11.02</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589F0B8-C824-456D-879E-60ED65FC91D1}" type="slidenum">
              <a:rPr lang="ja-JP" altLang="en-US" smtClean="0">
                <a:solidFill>
                  <a:prstClr val="black">
                    <a:tint val="75000"/>
                  </a:prstClr>
                </a:solidFill>
                <a:latin typeface="Calibri"/>
                <a:ea typeface="ＭＳ Ｐゴシック"/>
              </a:rPr>
              <a:pPr defTabSz="9144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263665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AE98D04-2B2A-F041-B59A-33B49E01818D}" type="datetimeFigureOut">
              <a:rPr kumimoji="1" lang="ja-JP" altLang="en-US" smtClean="0"/>
              <a:t>2017/3/7</a:t>
            </a:fld>
            <a:endParaRPr kumimoji="1" lang="ja-JP"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1EEBC0A-7A90-2747-BCF7-81A3018B525D}"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png"/><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package" Target="../embeddings/Microsoft_Word___14.docx"/><Relationship Id="rId5" Type="http://schemas.openxmlformats.org/officeDocument/2006/relationships/image" Target="../media/image41.emf"/><Relationship Id="rId6" Type="http://schemas.openxmlformats.org/officeDocument/2006/relationships/package" Target="../embeddings/Microsoft_Word___15.docx"/><Relationship Id="rId7" Type="http://schemas.openxmlformats.org/officeDocument/2006/relationships/image" Target="../media/image42.emf"/><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package" Target="../embeddings/Microsoft_Word___16.docx"/><Relationship Id="rId5" Type="http://schemas.openxmlformats.org/officeDocument/2006/relationships/image" Target="../media/image4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package" Target="../embeddings/Microsoft_Word___1.docx"/><Relationship Id="rId5"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package" Target="../embeddings/Microsoft_Word___3.docx"/><Relationship Id="rId12"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package" Target="../embeddings/Microsoft_Word___2.docx"/><Relationship Id="rId10"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package" Target="../embeddings/Microsoft_Word___4.docx"/><Relationship Id="rId5" Type="http://schemas.openxmlformats.org/officeDocument/2006/relationships/image" Target="../media/image2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package" Target="../embeddings/Microsoft_Word___7.docx"/><Relationship Id="rId12"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26.tiff"/><Relationship Id="rId5" Type="http://schemas.openxmlformats.org/officeDocument/2006/relationships/package" Target="../embeddings/Microsoft_Word___5.docx"/><Relationship Id="rId6" Type="http://schemas.openxmlformats.org/officeDocument/2006/relationships/image" Target="../media/image15.emf"/><Relationship Id="rId7" Type="http://schemas.openxmlformats.org/officeDocument/2006/relationships/package" Target="../embeddings/Microsoft_Word___6.docx"/><Relationship Id="rId8" Type="http://schemas.openxmlformats.org/officeDocument/2006/relationships/image" Target="../media/image24.emf"/><Relationship Id="rId9" Type="http://schemas.openxmlformats.org/officeDocument/2006/relationships/image" Target="../media/image27.png"/><Relationship Id="rId10"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package" Target="../embeddings/Microsoft_Word___8.docx"/><Relationship Id="rId5" Type="http://schemas.openxmlformats.org/officeDocument/2006/relationships/image" Target="../media/image29.emf"/><Relationship Id="rId6" Type="http://schemas.openxmlformats.org/officeDocument/2006/relationships/package" Target="../embeddings/Microsoft_Word___9.docx"/><Relationship Id="rId7" Type="http://schemas.openxmlformats.org/officeDocument/2006/relationships/image" Target="../media/image30.emf"/><Relationship Id="rId8" Type="http://schemas.openxmlformats.org/officeDocument/2006/relationships/package" Target="../embeddings/Microsoft_Word___10.docx"/><Relationship Id="rId9" Type="http://schemas.openxmlformats.org/officeDocument/2006/relationships/image" Target="../media/image31.emf"/><Relationship Id="rId10" Type="http://schemas.openxmlformats.org/officeDocument/2006/relationships/package" Target="../embeddings/Microsoft_Word___11.docx"/><Relationship Id="rId11" Type="http://schemas.openxmlformats.org/officeDocument/2006/relationships/image" Target="../media/image32.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package" Target="../embeddings/Microsoft_Word___13.docx"/><Relationship Id="rId13" Type="http://schemas.openxmlformats.org/officeDocument/2006/relationships/image" Target="../media/image34.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package" Target="../embeddings/Microsoft_Word___12.docx"/><Relationship Id="rId5" Type="http://schemas.openxmlformats.org/officeDocument/2006/relationships/image" Target="../media/image33.em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1244" y="1554480"/>
            <a:ext cx="8782756" cy="2044911"/>
          </a:xfrm>
          <a:noFill/>
          <a:ln>
            <a:noFill/>
          </a:ln>
        </p:spPr>
        <p:txBody>
          <a:bodyPr>
            <a:noAutofit/>
          </a:bodyPr>
          <a:lstStyle/>
          <a:p>
            <a:pPr algn="ctr"/>
            <a:r>
              <a:rPr lang="ja-JP" altLang="en-US" sz="4800" dirty="0" smtClean="0"/>
              <a:t/>
            </a:r>
            <a:br>
              <a:rPr lang="ja-JP" altLang="en-US" sz="4800" dirty="0" smtClean="0"/>
            </a:br>
            <a:r>
              <a:rPr lang="ja-JP" altLang="en-US" sz="3600" dirty="0" smtClean="0"/>
              <a:t>統合輸送</a:t>
            </a:r>
            <a:r>
              <a:rPr lang="ja-JP" altLang="en-US" sz="3600" dirty="0"/>
              <a:t>シミュレーションに</a:t>
            </a:r>
            <a:r>
              <a:rPr lang="ja-JP" altLang="en-US" sz="3600" dirty="0" smtClean="0"/>
              <a:t>よる</a:t>
            </a:r>
            <a:r>
              <a:rPr lang="en-US" altLang="ja-JP" sz="3600" dirty="0" smtClean="0"/>
              <a:t/>
            </a:r>
            <a:br>
              <a:rPr lang="en-US" altLang="ja-JP" sz="3600" dirty="0" smtClean="0"/>
            </a:br>
            <a:r>
              <a:rPr lang="ja-JP" altLang="en-US" sz="3600" dirty="0" smtClean="0"/>
              <a:t> </a:t>
            </a:r>
            <a:r>
              <a:rPr lang="en-US" altLang="ja-JP" sz="3600" dirty="0"/>
              <a:t>LHD </a:t>
            </a:r>
            <a:r>
              <a:rPr lang="ja-JP" altLang="en-US" sz="3600" dirty="0" smtClean="0"/>
              <a:t>プラズマ</a:t>
            </a:r>
            <a:r>
              <a:rPr lang="ja-JP" altLang="en-US" sz="3600" dirty="0"/>
              <a:t>の熱・粒子輸送</a:t>
            </a:r>
            <a:r>
              <a:rPr lang="ja-JP" altLang="en-US" sz="3600" dirty="0" smtClean="0"/>
              <a:t>モデリング </a:t>
            </a:r>
            <a:r>
              <a:rPr lang="ja-JP" altLang="en-US" sz="4000" dirty="0"/>
              <a:t/>
            </a:r>
            <a:br>
              <a:rPr lang="ja-JP" altLang="en-US" sz="4000" dirty="0"/>
            </a:br>
            <a:r>
              <a:rPr lang="en-US" altLang="ja-JP" sz="1800" dirty="0"/>
              <a:t/>
            </a:r>
            <a:br>
              <a:rPr lang="en-US" altLang="ja-JP" sz="1800" dirty="0"/>
            </a:br>
            <a:endParaRPr kumimoji="1" lang="ja-JP" altLang="en-US" sz="1800" dirty="0"/>
          </a:p>
        </p:txBody>
      </p:sp>
      <p:sp>
        <p:nvSpPr>
          <p:cNvPr id="3" name="サブタイトル 2"/>
          <p:cNvSpPr>
            <a:spLocks noGrp="1"/>
          </p:cNvSpPr>
          <p:nvPr>
            <p:ph type="subTitle" idx="1"/>
          </p:nvPr>
        </p:nvSpPr>
        <p:spPr>
          <a:xfrm>
            <a:off x="887942" y="3925522"/>
            <a:ext cx="7640435" cy="2195727"/>
          </a:xfrm>
          <a:noFill/>
          <a:ln>
            <a:noFill/>
          </a:ln>
          <a:effectLst/>
        </p:spPr>
        <p:style>
          <a:lnRef idx="2">
            <a:schemeClr val="dk1"/>
          </a:lnRef>
          <a:fillRef idx="1">
            <a:schemeClr val="lt1"/>
          </a:fillRef>
          <a:effectRef idx="0">
            <a:schemeClr val="dk1"/>
          </a:effectRef>
          <a:fontRef idx="minor">
            <a:schemeClr val="dk1"/>
          </a:fontRef>
        </p:style>
        <p:txBody>
          <a:bodyPr>
            <a:noAutofit/>
          </a:bodyPr>
          <a:lstStyle/>
          <a:p>
            <a:pPr algn="ctr"/>
            <a:r>
              <a:rPr lang="ja-JP" altLang="en-US" sz="2000" dirty="0">
                <a:solidFill>
                  <a:srgbClr val="3366FF"/>
                </a:solidFill>
              </a:rPr>
              <a:t>前田渉吾 村上定義</a:t>
            </a:r>
            <a:r>
              <a:rPr lang="en-US" altLang="ja-JP" sz="2000" dirty="0">
                <a:solidFill>
                  <a:srgbClr val="3366FF"/>
                </a:solidFill>
              </a:rPr>
              <a:t>,</a:t>
            </a:r>
            <a:r>
              <a:rPr lang="ja-JP" altLang="en-US" sz="2000" dirty="0" smtClean="0">
                <a:solidFill>
                  <a:srgbClr val="3366FF"/>
                </a:solidFill>
              </a:rPr>
              <a:t>山口裕之</a:t>
            </a:r>
            <a:r>
              <a:rPr lang="en-US" altLang="ja-JP" sz="2000" baseline="30000" dirty="0" smtClean="0">
                <a:solidFill>
                  <a:srgbClr val="3366FF"/>
                </a:solidFill>
              </a:rPr>
              <a:t>1</a:t>
            </a:r>
            <a:r>
              <a:rPr lang="en-US" altLang="ja-JP" sz="2000" dirty="0" smtClean="0">
                <a:solidFill>
                  <a:srgbClr val="3366FF"/>
                </a:solidFill>
              </a:rPr>
              <a:t>, </a:t>
            </a:r>
            <a:r>
              <a:rPr lang="ja-JP" altLang="en-US" sz="2000" dirty="0">
                <a:solidFill>
                  <a:srgbClr val="3366FF"/>
                </a:solidFill>
              </a:rPr>
              <a:t>福山 淳</a:t>
            </a:r>
            <a:r>
              <a:rPr lang="en-US" altLang="ja-JP" sz="2000" dirty="0">
                <a:solidFill>
                  <a:srgbClr val="3366FF"/>
                </a:solidFill>
              </a:rPr>
              <a:t>, </a:t>
            </a:r>
            <a:r>
              <a:rPr lang="ja-JP" altLang="en-US" sz="2000" dirty="0">
                <a:solidFill>
                  <a:srgbClr val="3366FF"/>
                </a:solidFill>
              </a:rPr>
              <a:t>永岡賢一 </a:t>
            </a:r>
            <a:r>
              <a:rPr lang="en-US" altLang="ja-JP" sz="2000" baseline="30000" dirty="0">
                <a:solidFill>
                  <a:srgbClr val="3366FF"/>
                </a:solidFill>
              </a:rPr>
              <a:t>1</a:t>
            </a:r>
            <a:r>
              <a:rPr lang="en-US" altLang="ja-JP" sz="2000" dirty="0">
                <a:solidFill>
                  <a:srgbClr val="3366FF"/>
                </a:solidFill>
              </a:rPr>
              <a:t>, </a:t>
            </a:r>
            <a:r>
              <a:rPr lang="ja-JP" altLang="en-US" sz="2000" dirty="0">
                <a:solidFill>
                  <a:srgbClr val="3366FF"/>
                </a:solidFill>
              </a:rPr>
              <a:t>高橋裕</a:t>
            </a:r>
            <a:r>
              <a:rPr lang="ja-JP" altLang="en-US" sz="2000" dirty="0" smtClean="0">
                <a:solidFill>
                  <a:srgbClr val="3366FF"/>
                </a:solidFill>
              </a:rPr>
              <a:t>己</a:t>
            </a:r>
            <a:r>
              <a:rPr lang="en-US" altLang="ja-JP" sz="2000" baseline="30000" dirty="0" smtClean="0">
                <a:solidFill>
                  <a:srgbClr val="3366FF"/>
                </a:solidFill>
              </a:rPr>
              <a:t>1</a:t>
            </a:r>
            <a:r>
              <a:rPr lang="en-US" altLang="ja-JP" sz="2000" dirty="0">
                <a:solidFill>
                  <a:srgbClr val="3366FF"/>
                </a:solidFill>
              </a:rPr>
              <a:t>, </a:t>
            </a:r>
            <a:endParaRPr lang="en-US" altLang="ja-JP" sz="2000" dirty="0" smtClean="0">
              <a:solidFill>
                <a:srgbClr val="3366FF"/>
              </a:solidFill>
            </a:endParaRPr>
          </a:p>
          <a:p>
            <a:pPr algn="ctr"/>
            <a:r>
              <a:rPr lang="ja-JP" altLang="en-US" sz="2000" dirty="0" smtClean="0">
                <a:solidFill>
                  <a:srgbClr val="3366FF"/>
                </a:solidFill>
              </a:rPr>
              <a:t>中野</a:t>
            </a:r>
            <a:r>
              <a:rPr lang="ja-JP" altLang="en-US" sz="2000" dirty="0">
                <a:solidFill>
                  <a:srgbClr val="3366FF"/>
                </a:solidFill>
              </a:rPr>
              <a:t>治</a:t>
            </a:r>
            <a:r>
              <a:rPr lang="ja-JP" altLang="en-US" sz="2000" dirty="0" smtClean="0">
                <a:solidFill>
                  <a:srgbClr val="3366FF"/>
                </a:solidFill>
              </a:rPr>
              <a:t>久</a:t>
            </a:r>
            <a:r>
              <a:rPr lang="en-US" altLang="ja-JP" sz="2000" baseline="30000" dirty="0" smtClean="0">
                <a:solidFill>
                  <a:srgbClr val="3366FF"/>
                </a:solidFill>
              </a:rPr>
              <a:t>1</a:t>
            </a:r>
            <a:r>
              <a:rPr lang="en-US" altLang="ja-JP" sz="2000" dirty="0">
                <a:solidFill>
                  <a:srgbClr val="3366FF"/>
                </a:solidFill>
              </a:rPr>
              <a:t>, </a:t>
            </a:r>
            <a:r>
              <a:rPr lang="ja-JP" altLang="en-US" sz="2000" dirty="0">
                <a:solidFill>
                  <a:srgbClr val="3366FF"/>
                </a:solidFill>
              </a:rPr>
              <a:t>長壁</a:t>
            </a:r>
            <a:r>
              <a:rPr lang="ja-JP" altLang="en-US" sz="2000" dirty="0" smtClean="0">
                <a:solidFill>
                  <a:srgbClr val="3366FF"/>
                </a:solidFill>
              </a:rPr>
              <a:t>正樹</a:t>
            </a:r>
            <a:r>
              <a:rPr lang="en-US" altLang="ja-JP" sz="2000" baseline="30000" dirty="0" smtClean="0">
                <a:solidFill>
                  <a:srgbClr val="3366FF"/>
                </a:solidFill>
              </a:rPr>
              <a:t>1</a:t>
            </a:r>
            <a:r>
              <a:rPr lang="en-US" altLang="ja-JP" sz="2000" dirty="0">
                <a:solidFill>
                  <a:srgbClr val="3366FF"/>
                </a:solidFill>
              </a:rPr>
              <a:t>, </a:t>
            </a:r>
            <a:r>
              <a:rPr lang="ja-JP" altLang="en-US" sz="2000" dirty="0">
                <a:solidFill>
                  <a:srgbClr val="3366FF"/>
                </a:solidFill>
              </a:rPr>
              <a:t>田中謙</a:t>
            </a:r>
            <a:r>
              <a:rPr lang="ja-JP" altLang="en-US" sz="2000" dirty="0" smtClean="0">
                <a:solidFill>
                  <a:srgbClr val="3366FF"/>
                </a:solidFill>
              </a:rPr>
              <a:t>治</a:t>
            </a:r>
            <a:r>
              <a:rPr lang="en-US" altLang="ja-JP" sz="2000" baseline="30000" dirty="0" smtClean="0">
                <a:solidFill>
                  <a:srgbClr val="3366FF"/>
                </a:solidFill>
              </a:rPr>
              <a:t>1</a:t>
            </a:r>
            <a:r>
              <a:rPr lang="en-US" altLang="ja-JP" sz="2000" dirty="0">
                <a:solidFill>
                  <a:srgbClr val="3366FF"/>
                </a:solidFill>
              </a:rPr>
              <a:t>, </a:t>
            </a:r>
            <a:r>
              <a:rPr lang="ja-JP" altLang="en-US" sz="2000" dirty="0">
                <a:solidFill>
                  <a:srgbClr val="3366FF"/>
                </a:solidFill>
              </a:rPr>
              <a:t>横山</a:t>
            </a:r>
            <a:r>
              <a:rPr lang="ja-JP" altLang="en-US" sz="2000" dirty="0" smtClean="0">
                <a:solidFill>
                  <a:srgbClr val="3366FF"/>
                </a:solidFill>
              </a:rPr>
              <a:t>雅之</a:t>
            </a:r>
            <a:r>
              <a:rPr lang="en-US" altLang="ja-JP" sz="2000" baseline="30000" dirty="0" smtClean="0">
                <a:solidFill>
                  <a:srgbClr val="3366FF"/>
                </a:solidFill>
              </a:rPr>
              <a:t>1</a:t>
            </a:r>
            <a:r>
              <a:rPr lang="en-US" altLang="ja-JP" sz="2000" dirty="0">
                <a:solidFill>
                  <a:srgbClr val="3366FF"/>
                </a:solidFill>
              </a:rPr>
              <a:t>,LHD </a:t>
            </a:r>
            <a:r>
              <a:rPr lang="ja-JP" altLang="en-US" sz="2000" dirty="0">
                <a:solidFill>
                  <a:srgbClr val="3366FF"/>
                </a:solidFill>
              </a:rPr>
              <a:t>実験グルーフ</a:t>
            </a:r>
            <a:r>
              <a:rPr lang="ja-JP" altLang="en-US" sz="2000" dirty="0" smtClean="0">
                <a:solidFill>
                  <a:srgbClr val="3366FF"/>
                </a:solidFill>
              </a:rPr>
              <a:t>゚</a:t>
            </a:r>
            <a:r>
              <a:rPr lang="en-US" altLang="ja-JP" sz="2000" baseline="30000" dirty="0" smtClean="0">
                <a:solidFill>
                  <a:srgbClr val="3366FF"/>
                </a:solidFill>
              </a:rPr>
              <a:t>1</a:t>
            </a:r>
            <a:r>
              <a:rPr lang="en-US" altLang="ja-JP" sz="2000" dirty="0">
                <a:solidFill>
                  <a:srgbClr val="3366FF"/>
                </a:solidFill>
              </a:rPr>
              <a:t>,</a:t>
            </a:r>
            <a:br>
              <a:rPr lang="en-US" altLang="ja-JP" sz="2000" dirty="0">
                <a:solidFill>
                  <a:srgbClr val="3366FF"/>
                </a:solidFill>
              </a:rPr>
            </a:br>
            <a:r>
              <a:rPr lang="en-US" altLang="ja-JP" sz="2000" dirty="0">
                <a:solidFill>
                  <a:srgbClr val="3366FF"/>
                </a:solidFill>
              </a:rPr>
              <a:t>S. </a:t>
            </a:r>
            <a:r>
              <a:rPr lang="en-US" altLang="ja-JP" sz="2000" dirty="0" err="1">
                <a:solidFill>
                  <a:srgbClr val="3366FF"/>
                </a:solidFill>
              </a:rPr>
              <a:t>Maeta</a:t>
            </a:r>
            <a:r>
              <a:rPr lang="en-US" altLang="ja-JP" sz="2000" dirty="0">
                <a:solidFill>
                  <a:srgbClr val="3366FF"/>
                </a:solidFill>
              </a:rPr>
              <a:t>, S. Murakami, H. Yamaguchi, A. Fukuyama, K. Nagaoka</a:t>
            </a:r>
            <a:r>
              <a:rPr lang="en-US" altLang="ja-JP" sz="2000" baseline="30000" dirty="0">
                <a:solidFill>
                  <a:srgbClr val="3366FF"/>
                </a:solidFill>
              </a:rPr>
              <a:t>1</a:t>
            </a:r>
            <a:r>
              <a:rPr lang="en-US" altLang="ja-JP" sz="2000" dirty="0">
                <a:solidFill>
                  <a:srgbClr val="3366FF"/>
                </a:solidFill>
              </a:rPr>
              <a:t>, H. Takahashi</a:t>
            </a:r>
            <a:r>
              <a:rPr lang="en-US" altLang="ja-JP" sz="2000" baseline="30000" dirty="0">
                <a:solidFill>
                  <a:srgbClr val="3366FF"/>
                </a:solidFill>
              </a:rPr>
              <a:t>1</a:t>
            </a:r>
            <a:r>
              <a:rPr lang="en-US" altLang="ja-JP" sz="2000" dirty="0">
                <a:solidFill>
                  <a:srgbClr val="3366FF"/>
                </a:solidFill>
              </a:rPr>
              <a:t>, H. Nakano</a:t>
            </a:r>
            <a:r>
              <a:rPr lang="en-US" altLang="ja-JP" sz="2000" baseline="30000" dirty="0">
                <a:solidFill>
                  <a:srgbClr val="3366FF"/>
                </a:solidFill>
              </a:rPr>
              <a:t>1</a:t>
            </a:r>
            <a:r>
              <a:rPr lang="en-US" altLang="ja-JP" sz="2000" dirty="0">
                <a:solidFill>
                  <a:srgbClr val="3366FF"/>
                </a:solidFill>
              </a:rPr>
              <a:t>, M. Osakabe</a:t>
            </a:r>
            <a:r>
              <a:rPr lang="en-US" altLang="ja-JP" sz="2000" baseline="30000" dirty="0">
                <a:solidFill>
                  <a:srgbClr val="3366FF"/>
                </a:solidFill>
              </a:rPr>
              <a:t>1</a:t>
            </a:r>
            <a:r>
              <a:rPr lang="en-US" altLang="ja-JP" sz="2000" dirty="0">
                <a:solidFill>
                  <a:srgbClr val="3366FF"/>
                </a:solidFill>
              </a:rPr>
              <a:t>, K. Tanaka</a:t>
            </a:r>
            <a:r>
              <a:rPr lang="en-US" altLang="ja-JP" sz="2000" baseline="30000" dirty="0">
                <a:solidFill>
                  <a:srgbClr val="3366FF"/>
                </a:solidFill>
              </a:rPr>
              <a:t>1</a:t>
            </a:r>
            <a:r>
              <a:rPr lang="en-US" altLang="ja-JP" sz="2000" dirty="0">
                <a:solidFill>
                  <a:srgbClr val="3366FF"/>
                </a:solidFill>
              </a:rPr>
              <a:t>, M. Yokoyama</a:t>
            </a:r>
            <a:r>
              <a:rPr lang="en-US" altLang="ja-JP" sz="2000" baseline="30000" dirty="0">
                <a:solidFill>
                  <a:srgbClr val="3366FF"/>
                </a:solidFill>
              </a:rPr>
              <a:t>1</a:t>
            </a:r>
            <a:r>
              <a:rPr lang="en-US" altLang="ja-JP" sz="2000" dirty="0">
                <a:solidFill>
                  <a:srgbClr val="3366FF"/>
                </a:solidFill>
              </a:rPr>
              <a:t>, and LHD </a:t>
            </a:r>
            <a:r>
              <a:rPr lang="en-US" altLang="ja-JP" sz="2000" dirty="0" err="1">
                <a:solidFill>
                  <a:srgbClr val="3366FF"/>
                </a:solidFill>
              </a:rPr>
              <a:t>Exp</a:t>
            </a:r>
            <a:r>
              <a:rPr lang="en-US" altLang="ja-JP" sz="2000" dirty="0">
                <a:solidFill>
                  <a:srgbClr val="3366FF"/>
                </a:solidFill>
              </a:rPr>
              <a:t> Group</a:t>
            </a:r>
            <a:r>
              <a:rPr lang="en-US" altLang="ja-JP" sz="2000" baseline="30000" dirty="0">
                <a:solidFill>
                  <a:srgbClr val="3366FF"/>
                </a:solidFill>
              </a:rPr>
              <a:t>1</a:t>
            </a:r>
            <a:r>
              <a:rPr lang="en-US" altLang="ja-JP" sz="2000" dirty="0">
                <a:solidFill>
                  <a:srgbClr val="3366FF"/>
                </a:solidFill>
              </a:rPr>
              <a:t> </a:t>
            </a:r>
            <a:endParaRPr lang="ja-JP" altLang="en-US" sz="2000" dirty="0">
              <a:solidFill>
                <a:srgbClr val="3366FF"/>
              </a:solidFill>
            </a:endParaRPr>
          </a:p>
          <a:p>
            <a:pPr algn="ctr"/>
            <a:r>
              <a:rPr lang="ja-JP" altLang="en-US" sz="2000" dirty="0">
                <a:solidFill>
                  <a:srgbClr val="3366FF"/>
                </a:solidFill>
              </a:rPr>
              <a:t>京大工</a:t>
            </a:r>
            <a:r>
              <a:rPr lang="en-US" altLang="ja-JP" sz="2000" dirty="0">
                <a:solidFill>
                  <a:srgbClr val="3366FF"/>
                </a:solidFill>
              </a:rPr>
              <a:t>, </a:t>
            </a:r>
            <a:r>
              <a:rPr lang="ja-JP" altLang="en-US" sz="2000" dirty="0">
                <a:solidFill>
                  <a:srgbClr val="3366FF"/>
                </a:solidFill>
              </a:rPr>
              <a:t>核融合</a:t>
            </a:r>
            <a:r>
              <a:rPr lang="ja-JP" altLang="en-US" sz="2000" dirty="0" smtClean="0">
                <a:solidFill>
                  <a:srgbClr val="3366FF"/>
                </a:solidFill>
              </a:rPr>
              <a:t>研</a:t>
            </a:r>
            <a:r>
              <a:rPr lang="en-US" altLang="ja-JP" sz="2000" baseline="30000" dirty="0" smtClean="0">
                <a:solidFill>
                  <a:srgbClr val="3366FF"/>
                </a:solidFill>
              </a:rPr>
              <a:t>1</a:t>
            </a:r>
            <a:r>
              <a:rPr lang="en-US" altLang="ja-JP" sz="2000" dirty="0" smtClean="0">
                <a:solidFill>
                  <a:srgbClr val="3366FF"/>
                </a:solidFill>
              </a:rPr>
              <a:t> </a:t>
            </a:r>
            <a:r>
              <a:rPr lang="en-US" altLang="ja-JP" sz="2000" dirty="0">
                <a:solidFill>
                  <a:srgbClr val="3366FF"/>
                </a:solidFill>
              </a:rPr>
              <a:t>Kyoto University , NIFS</a:t>
            </a:r>
            <a:r>
              <a:rPr lang="en-US" altLang="ja-JP" sz="2000" baseline="30000" dirty="0">
                <a:solidFill>
                  <a:srgbClr val="3366FF"/>
                </a:solidFill>
              </a:rPr>
              <a:t>1</a:t>
            </a:r>
            <a:r>
              <a:rPr lang="en-US" altLang="ja-JP" sz="2000" dirty="0">
                <a:solidFill>
                  <a:srgbClr val="3366FF"/>
                </a:solidFill>
              </a:rPr>
              <a:t> </a:t>
            </a:r>
            <a:endParaRPr lang="ja-JP" altLang="en-US" sz="2000" dirty="0">
              <a:solidFill>
                <a:srgbClr val="3366FF"/>
              </a:solidFill>
            </a:endParaRPr>
          </a:p>
        </p:txBody>
      </p:sp>
      <p:pic>
        <p:nvPicPr>
          <p:cNvPr id="5" name="Picture 13" descr="LH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353" y="6139754"/>
            <a:ext cx="624347" cy="441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KU680"/>
          <p:cNvPicPr>
            <a:picLocks noChangeAspect="1" noChangeArrowheads="1"/>
          </p:cNvPicPr>
          <p:nvPr/>
        </p:nvPicPr>
        <p:blipFill>
          <a:blip r:embed="rId3" cstate="print">
            <a:alphaModFix/>
            <a:extLst>
              <a:ext uri="{28A0092B-C50C-407E-A947-70E740481C1C}">
                <a14:useLocalDpi xmlns:a14="http://schemas.microsoft.com/office/drawing/2010/main"/>
              </a:ext>
            </a:extLst>
          </a:blip>
          <a:srcRect/>
          <a:stretch>
            <a:fillRect/>
          </a:stretch>
        </p:blipFill>
        <p:spPr bwMode="auto">
          <a:xfrm>
            <a:off x="270447" y="6051947"/>
            <a:ext cx="617495" cy="617495"/>
          </a:xfrm>
          <a:prstGeom prst="rect">
            <a:avLst/>
          </a:prstGeom>
          <a:noFill/>
          <a:ln w="9525">
            <a:noFill/>
            <a:miter lim="800000"/>
            <a:headEnd/>
            <a:tailEnd/>
          </a:ln>
          <a:effectLst/>
        </p:spPr>
      </p:pic>
    </p:spTree>
    <p:extLst>
      <p:ext uri="{BB962C8B-B14F-4D97-AF65-F5344CB8AC3E}">
        <p14:creationId xmlns:p14="http://schemas.microsoft.com/office/powerpoint/2010/main" val="2724132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054" y="0"/>
            <a:ext cx="8229600" cy="990600"/>
          </a:xfrm>
        </p:spPr>
        <p:txBody>
          <a:bodyPr>
            <a:normAutofit/>
          </a:bodyPr>
          <a:lstStyle/>
          <a:p>
            <a:r>
              <a:rPr lang="en-US" altLang="ja-JP" sz="3600" i="1" dirty="0" err="1"/>
              <a:t>Z</a:t>
            </a:r>
            <a:r>
              <a:rPr lang="en-US" altLang="ja-JP" sz="3600" i="1" baseline="-25000" dirty="0" err="1"/>
              <a:t>eff</a:t>
            </a:r>
            <a:r>
              <a:rPr lang="ja-JP" altLang="en-US" sz="3600" dirty="0" smtClean="0"/>
              <a:t>依存モデル</a:t>
            </a:r>
            <a:r>
              <a:rPr kumimoji="1" lang="en-US" altLang="ja-JP" sz="3600" dirty="0" smtClean="0"/>
              <a:t>,</a:t>
            </a:r>
            <a:r>
              <a:rPr lang="en-US" altLang="ja-JP" sz="3600" i="1" dirty="0" smtClean="0"/>
              <a:t> </a:t>
            </a:r>
            <a:r>
              <a:rPr lang="en-US" altLang="ja-JP" sz="3600" i="1" dirty="0" err="1"/>
              <a:t>A</a:t>
            </a:r>
            <a:r>
              <a:rPr lang="en-US" altLang="ja-JP" sz="3600" i="1" baseline="-25000" dirty="0" err="1"/>
              <a:t>eff</a:t>
            </a:r>
            <a:r>
              <a:rPr lang="ja-JP" altLang="en-US" sz="3600" dirty="0"/>
              <a:t>依存</a:t>
            </a:r>
            <a:r>
              <a:rPr kumimoji="1" lang="ja-JP" altLang="en-US" sz="3600" dirty="0" smtClean="0"/>
              <a:t>モデル</a:t>
            </a:r>
            <a:endParaRPr kumimoji="1" lang="ja-JP" altLang="en-US" sz="3600" dirty="0"/>
          </a:p>
        </p:txBody>
      </p:sp>
      <p:sp>
        <p:nvSpPr>
          <p:cNvPr id="3" name="コンテンツ プレースホルダー 2"/>
          <p:cNvSpPr>
            <a:spLocks noGrp="1"/>
          </p:cNvSpPr>
          <p:nvPr>
            <p:ph idx="1"/>
          </p:nvPr>
        </p:nvSpPr>
        <p:spPr>
          <a:xfrm>
            <a:off x="457200" y="1152321"/>
            <a:ext cx="8229600" cy="5324679"/>
          </a:xfrm>
        </p:spPr>
        <p:txBody>
          <a:bodyPr>
            <a:normAutofit/>
          </a:bodyPr>
          <a:lstStyle/>
          <a:p>
            <a:r>
              <a:rPr kumimoji="1" lang="en-US" altLang="ja-JP" sz="2000" i="1" dirty="0" smtClean="0"/>
              <a:t>Z</a:t>
            </a:r>
            <a:r>
              <a:rPr kumimoji="1" lang="en-US" altLang="ja-JP" sz="2000" i="1" baseline="-25000" dirty="0" smtClean="0"/>
              <a:t>eff</a:t>
            </a:r>
            <a:r>
              <a:rPr kumimoji="1" lang="en-US" altLang="ja-JP" sz="2000" baseline="30000" dirty="0" smtClean="0"/>
              <a:t>-1</a:t>
            </a:r>
            <a:r>
              <a:rPr kumimoji="1" lang="ja-JP" altLang="en-US" sz="2000" dirty="0" smtClean="0"/>
              <a:t>モデル</a:t>
            </a:r>
            <a:r>
              <a:rPr kumimoji="1" lang="en-US" altLang="ja-JP" sz="2000" dirty="0" smtClean="0"/>
              <a:t>,</a:t>
            </a:r>
            <a:r>
              <a:rPr kumimoji="1" lang="en-US" altLang="ja-JP" sz="2000" i="1" dirty="0" err="1" smtClean="0"/>
              <a:t>A</a:t>
            </a:r>
            <a:r>
              <a:rPr kumimoji="1" lang="en-US" altLang="ja-JP" sz="2000" i="1" baseline="-25000" dirty="0" err="1" smtClean="0"/>
              <a:t>eff</a:t>
            </a:r>
            <a:r>
              <a:rPr kumimoji="1" lang="ja-JP" altLang="en-US" sz="2000" dirty="0" smtClean="0"/>
              <a:t>ベキ乗モデルでは実験を再現できないことから</a:t>
            </a:r>
            <a:r>
              <a:rPr lang="ja-JP" altLang="en-US" sz="2000" dirty="0"/>
              <a:t>，</a:t>
            </a:r>
            <a:r>
              <a:rPr lang="ja-JP" altLang="en-US" sz="2000" dirty="0" smtClean="0"/>
              <a:t>改善が，</a:t>
            </a:r>
            <a:r>
              <a:rPr kumimoji="1" lang="en-US" altLang="ja-JP" sz="2000" i="1" dirty="0" err="1" smtClean="0"/>
              <a:t>Z</a:t>
            </a:r>
            <a:r>
              <a:rPr kumimoji="1" lang="en-US" altLang="ja-JP" sz="2000" i="1" baseline="-25000" dirty="0" err="1" smtClean="0"/>
              <a:t>eff</a:t>
            </a:r>
            <a:r>
              <a:rPr kumimoji="1" lang="ja-JP" altLang="en-US" sz="2000" dirty="0" smtClean="0"/>
              <a:t>または</a:t>
            </a:r>
            <a:r>
              <a:rPr kumimoji="1" lang="en-US" altLang="ja-JP" sz="2000" i="1" dirty="0" err="1" smtClean="0"/>
              <a:t>A</a:t>
            </a:r>
            <a:r>
              <a:rPr kumimoji="1" lang="en-US" altLang="ja-JP" sz="2000" i="1" baseline="-25000" dirty="0" err="1" smtClean="0"/>
              <a:t>eff</a:t>
            </a:r>
            <a:r>
              <a:rPr kumimoji="1" lang="ja-JP" altLang="en-US" sz="2000" dirty="0" smtClean="0"/>
              <a:t>に</a:t>
            </a:r>
            <a:r>
              <a:rPr lang="ja-JP" altLang="en-US" sz="2000" dirty="0" smtClean="0"/>
              <a:t>ベキ乘</a:t>
            </a:r>
            <a:r>
              <a:rPr kumimoji="1" lang="ja-JP" altLang="en-US" sz="2000" dirty="0" smtClean="0"/>
              <a:t>型よりも大きく依存していると考え，</a:t>
            </a:r>
            <a:endParaRPr kumimoji="1" lang="en-US" altLang="ja-JP" sz="2000" dirty="0" smtClean="0"/>
          </a:p>
          <a:p>
            <a:pPr marL="0" indent="0">
              <a:buNone/>
            </a:pPr>
            <a:r>
              <a:rPr lang="ja-JP" altLang="ja-JP" sz="2000" dirty="0" smtClean="0"/>
              <a:t>　</a:t>
            </a:r>
            <a:r>
              <a:rPr lang="ja-JP" altLang="en-US" sz="2000" dirty="0" smtClean="0"/>
              <a:t>　</a:t>
            </a:r>
            <a:r>
              <a:rPr lang="en-US" altLang="ja-JP" sz="2000" i="1" dirty="0" err="1" smtClean="0">
                <a:solidFill>
                  <a:srgbClr val="0070C0"/>
                </a:solidFill>
              </a:rPr>
              <a:t>Z</a:t>
            </a:r>
            <a:r>
              <a:rPr lang="en-US" altLang="ja-JP" sz="2000" i="1" baseline="-25000" dirty="0" err="1" smtClean="0">
                <a:solidFill>
                  <a:srgbClr val="0070C0"/>
                </a:solidFill>
              </a:rPr>
              <a:t>eff</a:t>
            </a:r>
            <a:r>
              <a:rPr lang="ja-JP" altLang="en-US" sz="2000" dirty="0" smtClean="0">
                <a:solidFill>
                  <a:srgbClr val="0070C0"/>
                </a:solidFill>
              </a:rPr>
              <a:t>依存モデル</a:t>
            </a:r>
            <a:endParaRPr lang="en-US" altLang="ja-JP" sz="2000" dirty="0" smtClean="0">
              <a:solidFill>
                <a:srgbClr val="0070C0"/>
              </a:solidFill>
            </a:endParaRPr>
          </a:p>
          <a:p>
            <a:pPr marL="0" indent="0">
              <a:buNone/>
            </a:pPr>
            <a:endParaRPr kumimoji="1" lang="en-US" altLang="ja-JP" sz="2000" dirty="0">
              <a:solidFill>
                <a:srgbClr val="0070C0"/>
              </a:solidFill>
            </a:endParaRPr>
          </a:p>
          <a:p>
            <a:pPr marL="0" indent="0">
              <a:buNone/>
            </a:pPr>
            <a:r>
              <a:rPr lang="ja-JP" altLang="ja-JP" sz="2000" dirty="0" smtClean="0">
                <a:solidFill>
                  <a:srgbClr val="FF6600"/>
                </a:solidFill>
              </a:rPr>
              <a:t>　</a:t>
            </a:r>
            <a:r>
              <a:rPr lang="ja-JP" altLang="en-US" sz="2000" i="1" dirty="0" smtClean="0">
                <a:solidFill>
                  <a:srgbClr val="FF6600"/>
                </a:solidFill>
              </a:rPr>
              <a:t>　</a:t>
            </a:r>
            <a:r>
              <a:rPr lang="en-US" altLang="ja-JP" sz="2000" i="1" dirty="0" err="1" smtClean="0">
                <a:solidFill>
                  <a:srgbClr val="FF0000"/>
                </a:solidFill>
              </a:rPr>
              <a:t>A</a:t>
            </a:r>
            <a:r>
              <a:rPr lang="en-US" altLang="ja-JP" sz="2000" i="1" baseline="-25000" dirty="0" err="1" smtClean="0">
                <a:solidFill>
                  <a:srgbClr val="FF0000"/>
                </a:solidFill>
              </a:rPr>
              <a:t>eff</a:t>
            </a:r>
            <a:r>
              <a:rPr lang="ja-JP" altLang="en-US" sz="2000" dirty="0" smtClean="0">
                <a:solidFill>
                  <a:srgbClr val="FF0000"/>
                </a:solidFill>
              </a:rPr>
              <a:t>依存モデル</a:t>
            </a:r>
            <a:r>
              <a:rPr lang="en-US" altLang="ja-JP" sz="2000" dirty="0" smtClean="0">
                <a:solidFill>
                  <a:schemeClr val="accent1"/>
                </a:solidFill>
              </a:rPr>
              <a:t/>
            </a:r>
            <a:br>
              <a:rPr lang="en-US" altLang="ja-JP" sz="2000" dirty="0" smtClean="0">
                <a:solidFill>
                  <a:schemeClr val="accent1"/>
                </a:solidFill>
              </a:rPr>
            </a:br>
            <a:endParaRPr lang="en-US" altLang="ja-JP" sz="2000" dirty="0" smtClean="0">
              <a:solidFill>
                <a:schemeClr val="accent1"/>
              </a:solidFill>
            </a:endParaRPr>
          </a:p>
          <a:p>
            <a:pPr marL="0" indent="0">
              <a:buNone/>
            </a:pPr>
            <a:r>
              <a:rPr lang="ja-JP" altLang="en-US" sz="2000" dirty="0">
                <a:solidFill>
                  <a:srgbClr val="FF6600"/>
                </a:solidFill>
              </a:rPr>
              <a:t>　</a:t>
            </a:r>
            <a:r>
              <a:rPr lang="ja-JP" altLang="en-US" sz="2000" dirty="0" smtClean="0">
                <a:solidFill>
                  <a:srgbClr val="292934"/>
                </a:solidFill>
              </a:rPr>
              <a:t>より強い依存性を持つ改善モデルを仮定し，シミュレーションを行った．</a:t>
            </a:r>
            <a:endParaRPr lang="en-US" altLang="ja-JP" sz="2000" dirty="0" smtClean="0">
              <a:solidFill>
                <a:srgbClr val="292934"/>
              </a:solidFill>
            </a:endParaRPr>
          </a:p>
          <a:p>
            <a:r>
              <a:rPr lang="ja-JP" altLang="en-US" sz="2000" dirty="0" smtClean="0">
                <a:solidFill>
                  <a:srgbClr val="292934"/>
                </a:solidFill>
              </a:rPr>
              <a:t>どちらのモデルも実験の傾向を比較的良く再現している．</a:t>
            </a:r>
            <a:endParaRPr kumimoji="1" lang="ja-JP" altLang="en-US" sz="2000" dirty="0">
              <a:solidFill>
                <a:srgbClr val="292934"/>
              </a:solidFill>
            </a:endParaRPr>
          </a:p>
        </p:txBody>
      </p:sp>
      <p:sp>
        <p:nvSpPr>
          <p:cNvPr id="33" name="テキスト ボックス 32"/>
          <p:cNvSpPr txBox="1"/>
          <p:nvPr/>
        </p:nvSpPr>
        <p:spPr>
          <a:xfrm>
            <a:off x="1415577" y="3946893"/>
            <a:ext cx="3000899" cy="400110"/>
          </a:xfrm>
          <a:prstGeom prst="rect">
            <a:avLst/>
          </a:prstGeom>
          <a:noFill/>
        </p:spPr>
        <p:txBody>
          <a:bodyPr wrap="square" rtlCol="0">
            <a:spAutoFit/>
          </a:bodyPr>
          <a:lstStyle/>
          <a:p>
            <a:r>
              <a:rPr kumimoji="1" lang="en-US" altLang="ja-JP" sz="2000" i="1" dirty="0" err="1" smtClean="0">
                <a:solidFill>
                  <a:srgbClr val="0070C0"/>
                </a:solidFill>
              </a:rPr>
              <a:t>Z</a:t>
            </a:r>
            <a:r>
              <a:rPr kumimoji="1" lang="en-US" altLang="ja-JP" sz="2000" i="1" baseline="-25000" dirty="0" err="1" smtClean="0">
                <a:solidFill>
                  <a:srgbClr val="0070C0"/>
                </a:solidFill>
              </a:rPr>
              <a:t>eff</a:t>
            </a:r>
            <a:r>
              <a:rPr kumimoji="1" lang="ja-JP" altLang="en-US" sz="2000" dirty="0" smtClean="0">
                <a:solidFill>
                  <a:srgbClr val="0070C0"/>
                </a:solidFill>
              </a:rPr>
              <a:t>依存モデル</a:t>
            </a:r>
            <a:endParaRPr kumimoji="1" lang="ja-JP" altLang="en-US" sz="2000" dirty="0">
              <a:solidFill>
                <a:srgbClr val="0070C0"/>
              </a:solidFill>
            </a:endParaRPr>
          </a:p>
        </p:txBody>
      </p:sp>
      <p:sp>
        <p:nvSpPr>
          <p:cNvPr id="34" name="正方形/長方形 33"/>
          <p:cNvSpPr/>
          <p:nvPr/>
        </p:nvSpPr>
        <p:spPr>
          <a:xfrm>
            <a:off x="6088279" y="3943633"/>
            <a:ext cx="1654182" cy="369332"/>
          </a:xfrm>
          <a:prstGeom prst="rect">
            <a:avLst/>
          </a:prstGeom>
        </p:spPr>
        <p:txBody>
          <a:bodyPr wrap="none">
            <a:spAutoFit/>
          </a:bodyPr>
          <a:lstStyle/>
          <a:p>
            <a:r>
              <a:rPr lang="en-US" altLang="ja-JP" i="1" dirty="0" err="1" smtClean="0">
                <a:solidFill>
                  <a:srgbClr val="FF0000"/>
                </a:solidFill>
              </a:rPr>
              <a:t>A</a:t>
            </a:r>
            <a:r>
              <a:rPr lang="en-US" altLang="ja-JP" i="1" baseline="-25000" dirty="0" err="1" smtClean="0">
                <a:solidFill>
                  <a:srgbClr val="FF0000"/>
                </a:solidFill>
              </a:rPr>
              <a:t>eff</a:t>
            </a:r>
            <a:r>
              <a:rPr lang="ja-JP" altLang="en-US" dirty="0">
                <a:solidFill>
                  <a:srgbClr val="FF0000"/>
                </a:solidFill>
              </a:rPr>
              <a:t>依存モデル</a:t>
            </a:r>
          </a:p>
        </p:txBody>
      </p:sp>
      <p:graphicFrame>
        <p:nvGraphicFramePr>
          <p:cNvPr id="12" name="オブジェクト 11"/>
          <p:cNvGraphicFramePr>
            <a:graphicFrameLocks noChangeAspect="1"/>
          </p:cNvGraphicFramePr>
          <p:nvPr>
            <p:extLst/>
          </p:nvPr>
        </p:nvGraphicFramePr>
        <p:xfrm>
          <a:off x="1696194" y="1915460"/>
          <a:ext cx="5397500" cy="508000"/>
        </p:xfrm>
        <a:graphic>
          <a:graphicData uri="http://schemas.openxmlformats.org/presentationml/2006/ole">
            <mc:AlternateContent xmlns:mc="http://schemas.openxmlformats.org/markup-compatibility/2006">
              <mc:Choice xmlns:v="urn:schemas-microsoft-com:vml" Requires="v">
                <p:oleObj spid="_x0000_s20506" name="文書" r:id="rId4" imgW="5397500" imgH="508000" progId="Word.Document.12">
                  <p:embed/>
                </p:oleObj>
              </mc:Choice>
              <mc:Fallback>
                <p:oleObj name="文書" r:id="rId4" imgW="5397500" imgH="508000" progId="Word.Document.12">
                  <p:embed/>
                  <p:pic>
                    <p:nvPicPr>
                      <p:cNvPr id="0" name=""/>
                      <p:cNvPicPr/>
                      <p:nvPr/>
                    </p:nvPicPr>
                    <p:blipFill>
                      <a:blip r:embed="rId5"/>
                      <a:stretch>
                        <a:fillRect/>
                      </a:stretch>
                    </p:blipFill>
                    <p:spPr>
                      <a:xfrm>
                        <a:off x="1696194" y="1915460"/>
                        <a:ext cx="5397500" cy="508000"/>
                      </a:xfrm>
                      <a:prstGeom prst="rect">
                        <a:avLst/>
                      </a:prstGeom>
                      <a:noFill/>
                      <a:ln>
                        <a:noFill/>
                      </a:ln>
                    </p:spPr>
                  </p:pic>
                </p:oleObj>
              </mc:Fallback>
            </mc:AlternateContent>
          </a:graphicData>
        </a:graphic>
      </p:graphicFrame>
      <p:graphicFrame>
        <p:nvGraphicFramePr>
          <p:cNvPr id="13" name="オブジェクト 12"/>
          <p:cNvGraphicFramePr>
            <a:graphicFrameLocks noChangeAspect="1"/>
          </p:cNvGraphicFramePr>
          <p:nvPr>
            <p:extLst/>
          </p:nvPr>
        </p:nvGraphicFramePr>
        <p:xfrm>
          <a:off x="1696194" y="2656727"/>
          <a:ext cx="5397500" cy="508000"/>
        </p:xfrm>
        <a:graphic>
          <a:graphicData uri="http://schemas.openxmlformats.org/presentationml/2006/ole">
            <mc:AlternateContent xmlns:mc="http://schemas.openxmlformats.org/markup-compatibility/2006">
              <mc:Choice xmlns:v="urn:schemas-microsoft-com:vml" Requires="v">
                <p:oleObj spid="_x0000_s20507" name="文書" r:id="rId6" imgW="5397500" imgH="508000" progId="Word.Document.12">
                  <p:embed/>
                </p:oleObj>
              </mc:Choice>
              <mc:Fallback>
                <p:oleObj name="文書" r:id="rId6" imgW="5397500" imgH="508000" progId="Word.Document.12">
                  <p:embed/>
                  <p:pic>
                    <p:nvPicPr>
                      <p:cNvPr id="0" name=""/>
                      <p:cNvPicPr/>
                      <p:nvPr/>
                    </p:nvPicPr>
                    <p:blipFill>
                      <a:blip r:embed="rId7"/>
                      <a:stretch>
                        <a:fillRect/>
                      </a:stretch>
                    </p:blipFill>
                    <p:spPr>
                      <a:xfrm>
                        <a:off x="1696194" y="2656727"/>
                        <a:ext cx="5397500" cy="508000"/>
                      </a:xfrm>
                      <a:prstGeom prst="rect">
                        <a:avLst/>
                      </a:prstGeom>
                      <a:noFill/>
                      <a:ln>
                        <a:noFill/>
                      </a:ln>
                    </p:spPr>
                  </p:pic>
                </p:oleObj>
              </mc:Fallback>
            </mc:AlternateContent>
          </a:graphicData>
        </a:graphic>
      </p:graphicFrame>
      <p:pic>
        <p:nvPicPr>
          <p:cNvPr id="14" name="図 13"/>
          <p:cNvPicPr>
            <a:picLocks noChangeAspect="1"/>
          </p:cNvPicPr>
          <p:nvPr/>
        </p:nvPicPr>
        <p:blipFill>
          <a:blip r:embed="rId8"/>
          <a:stretch>
            <a:fillRect/>
          </a:stretch>
        </p:blipFill>
        <p:spPr>
          <a:xfrm>
            <a:off x="4646432" y="4453996"/>
            <a:ext cx="2100763" cy="2111189"/>
          </a:xfrm>
          <a:prstGeom prst="rect">
            <a:avLst/>
          </a:prstGeom>
        </p:spPr>
      </p:pic>
      <p:pic>
        <p:nvPicPr>
          <p:cNvPr id="15" name="図 14"/>
          <p:cNvPicPr>
            <a:picLocks noChangeAspect="1"/>
          </p:cNvPicPr>
          <p:nvPr/>
        </p:nvPicPr>
        <p:blipFill>
          <a:blip r:embed="rId9"/>
          <a:stretch>
            <a:fillRect/>
          </a:stretch>
        </p:blipFill>
        <p:spPr>
          <a:xfrm>
            <a:off x="153538" y="4452595"/>
            <a:ext cx="2100763" cy="2111189"/>
          </a:xfrm>
          <a:prstGeom prst="rect">
            <a:avLst/>
          </a:prstGeom>
        </p:spPr>
      </p:pic>
      <p:pic>
        <p:nvPicPr>
          <p:cNvPr id="16" name="図 15"/>
          <p:cNvPicPr>
            <a:picLocks noChangeAspect="1"/>
          </p:cNvPicPr>
          <p:nvPr/>
        </p:nvPicPr>
        <p:blipFill>
          <a:blip r:embed="rId10"/>
          <a:stretch>
            <a:fillRect/>
          </a:stretch>
        </p:blipFill>
        <p:spPr>
          <a:xfrm>
            <a:off x="6747195" y="4452595"/>
            <a:ext cx="2162175" cy="2109788"/>
          </a:xfrm>
          <a:prstGeom prst="rect">
            <a:avLst/>
          </a:prstGeom>
        </p:spPr>
      </p:pic>
      <p:pic>
        <p:nvPicPr>
          <p:cNvPr id="17" name="図 16"/>
          <p:cNvPicPr>
            <a:picLocks noChangeAspect="1"/>
          </p:cNvPicPr>
          <p:nvPr/>
        </p:nvPicPr>
        <p:blipFill>
          <a:blip r:embed="rId11"/>
          <a:stretch>
            <a:fillRect/>
          </a:stretch>
        </p:blipFill>
        <p:spPr>
          <a:xfrm>
            <a:off x="2254301" y="4453996"/>
            <a:ext cx="2162175" cy="2109788"/>
          </a:xfrm>
          <a:prstGeom prst="rect">
            <a:avLst/>
          </a:prstGeom>
        </p:spPr>
      </p:pic>
      <p:sp>
        <p:nvSpPr>
          <p:cNvPr id="4" name="テキスト ボックス 3"/>
          <p:cNvSpPr txBox="1"/>
          <p:nvPr/>
        </p:nvSpPr>
        <p:spPr>
          <a:xfrm>
            <a:off x="3347176" y="4957319"/>
            <a:ext cx="1439056" cy="369332"/>
          </a:xfrm>
          <a:prstGeom prst="rect">
            <a:avLst/>
          </a:prstGeom>
          <a:noFill/>
        </p:spPr>
        <p:txBody>
          <a:bodyPr wrap="square" rtlCol="0">
            <a:spAutoFit/>
          </a:bodyPr>
          <a:lstStyle/>
          <a:p>
            <a:r>
              <a:rPr kumimoji="1" lang="en-US" altLang="ja-JP" b="1" dirty="0" smtClean="0">
                <a:solidFill>
                  <a:srgbClr val="0070C0"/>
                </a:solidFill>
              </a:rPr>
              <a:t>He</a:t>
            </a:r>
            <a:r>
              <a:rPr kumimoji="1" lang="ja-JP" altLang="en-US" b="1" dirty="0" smtClean="0">
                <a:solidFill>
                  <a:srgbClr val="0070C0"/>
                </a:solidFill>
              </a:rPr>
              <a:t>割合大</a:t>
            </a:r>
            <a:endParaRPr kumimoji="1" lang="ja-JP" altLang="en-US" b="1" dirty="0">
              <a:solidFill>
                <a:srgbClr val="0070C0"/>
              </a:solidFill>
            </a:endParaRPr>
          </a:p>
        </p:txBody>
      </p:sp>
      <p:sp>
        <p:nvSpPr>
          <p:cNvPr id="19" name="テキスト ボックス 18"/>
          <p:cNvSpPr txBox="1"/>
          <p:nvPr/>
        </p:nvSpPr>
        <p:spPr>
          <a:xfrm>
            <a:off x="2655888" y="5747488"/>
            <a:ext cx="1588957" cy="369332"/>
          </a:xfrm>
          <a:prstGeom prst="rect">
            <a:avLst/>
          </a:prstGeom>
          <a:noFill/>
        </p:spPr>
        <p:txBody>
          <a:bodyPr wrap="square" rtlCol="0">
            <a:spAutoFit/>
          </a:bodyPr>
          <a:lstStyle/>
          <a:p>
            <a:r>
              <a:rPr lang="en-US" altLang="ja-JP" b="1" dirty="0" smtClean="0">
                <a:solidFill>
                  <a:srgbClr val="42793A"/>
                </a:solidFill>
              </a:rPr>
              <a:t>He</a:t>
            </a:r>
            <a:r>
              <a:rPr lang="ja-JP" altLang="en-US" b="1" dirty="0" smtClean="0">
                <a:solidFill>
                  <a:srgbClr val="42793A"/>
                </a:solidFill>
              </a:rPr>
              <a:t>割合小</a:t>
            </a:r>
            <a:endParaRPr lang="en-US" altLang="ja-JP" b="1" dirty="0" smtClean="0">
              <a:solidFill>
                <a:srgbClr val="42793A"/>
              </a:solidFill>
            </a:endParaRPr>
          </a:p>
        </p:txBody>
      </p:sp>
      <p:sp>
        <p:nvSpPr>
          <p:cNvPr id="20" name="テキスト ボックス 19"/>
          <p:cNvSpPr txBox="1"/>
          <p:nvPr/>
        </p:nvSpPr>
        <p:spPr>
          <a:xfrm>
            <a:off x="7840070" y="4957319"/>
            <a:ext cx="1439056" cy="369332"/>
          </a:xfrm>
          <a:prstGeom prst="rect">
            <a:avLst/>
          </a:prstGeom>
          <a:noFill/>
        </p:spPr>
        <p:txBody>
          <a:bodyPr wrap="square" rtlCol="0">
            <a:spAutoFit/>
          </a:bodyPr>
          <a:lstStyle/>
          <a:p>
            <a:r>
              <a:rPr kumimoji="1" lang="en-US" altLang="ja-JP" b="1" dirty="0" smtClean="0">
                <a:solidFill>
                  <a:srgbClr val="0070C0"/>
                </a:solidFill>
              </a:rPr>
              <a:t>He</a:t>
            </a:r>
            <a:r>
              <a:rPr kumimoji="1" lang="ja-JP" altLang="en-US" b="1" dirty="0" smtClean="0">
                <a:solidFill>
                  <a:srgbClr val="0070C0"/>
                </a:solidFill>
              </a:rPr>
              <a:t>割合大</a:t>
            </a:r>
            <a:endParaRPr kumimoji="1" lang="ja-JP" altLang="en-US" b="1" dirty="0">
              <a:solidFill>
                <a:srgbClr val="0070C0"/>
              </a:solidFill>
            </a:endParaRPr>
          </a:p>
        </p:txBody>
      </p:sp>
      <p:sp>
        <p:nvSpPr>
          <p:cNvPr id="21" name="テキスト ボックス 20"/>
          <p:cNvSpPr txBox="1"/>
          <p:nvPr/>
        </p:nvSpPr>
        <p:spPr>
          <a:xfrm>
            <a:off x="7183658" y="5747488"/>
            <a:ext cx="1588957" cy="369332"/>
          </a:xfrm>
          <a:prstGeom prst="rect">
            <a:avLst/>
          </a:prstGeom>
          <a:noFill/>
        </p:spPr>
        <p:txBody>
          <a:bodyPr wrap="square" rtlCol="0">
            <a:spAutoFit/>
          </a:bodyPr>
          <a:lstStyle/>
          <a:p>
            <a:r>
              <a:rPr lang="en-US" altLang="ja-JP" b="1" dirty="0" smtClean="0">
                <a:solidFill>
                  <a:srgbClr val="42793A"/>
                </a:solidFill>
              </a:rPr>
              <a:t>He</a:t>
            </a:r>
            <a:r>
              <a:rPr lang="ja-JP" altLang="en-US" b="1" dirty="0" smtClean="0">
                <a:solidFill>
                  <a:srgbClr val="42793A"/>
                </a:solidFill>
              </a:rPr>
              <a:t>割合小</a:t>
            </a:r>
            <a:endParaRPr lang="en-US" altLang="ja-JP" b="1" dirty="0" smtClean="0">
              <a:solidFill>
                <a:srgbClr val="42793A"/>
              </a:solidFill>
            </a:endParaRPr>
          </a:p>
        </p:txBody>
      </p:sp>
    </p:spTree>
    <p:extLst>
      <p:ext uri="{BB962C8B-B14F-4D97-AF65-F5344CB8AC3E}">
        <p14:creationId xmlns:p14="http://schemas.microsoft.com/office/powerpoint/2010/main" val="297774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8224" y="0"/>
            <a:ext cx="8229600" cy="987814"/>
          </a:xfrm>
        </p:spPr>
        <p:txBody>
          <a:bodyPr>
            <a:normAutofit/>
          </a:bodyPr>
          <a:lstStyle/>
          <a:p>
            <a:r>
              <a:rPr kumimoji="1" lang="ja-JP" altLang="en-US" sz="3600" dirty="0" smtClean="0"/>
              <a:t>実験値と各モデルでの結果の比較</a:t>
            </a:r>
            <a:endParaRPr kumimoji="1" lang="ja-JP" altLang="en-US" sz="3600" dirty="0"/>
          </a:p>
        </p:txBody>
      </p:sp>
      <p:sp>
        <p:nvSpPr>
          <p:cNvPr id="3" name="コンテンツ プレースホルダー 2"/>
          <p:cNvSpPr>
            <a:spLocks noGrp="1"/>
          </p:cNvSpPr>
          <p:nvPr>
            <p:ph idx="1"/>
          </p:nvPr>
        </p:nvSpPr>
        <p:spPr>
          <a:xfrm>
            <a:off x="466099" y="1353012"/>
            <a:ext cx="8473849" cy="2725735"/>
          </a:xfrm>
        </p:spPr>
        <p:txBody>
          <a:bodyPr>
            <a:normAutofit/>
          </a:bodyPr>
          <a:lstStyle/>
          <a:p>
            <a:r>
              <a:rPr lang="ja-JP" altLang="en-US" sz="2000" dirty="0" smtClean="0"/>
              <a:t>定量的に実験値と各モデルの結果の比較をするために，実験値とシミュレーション結果の差の二乗平均を求めた．</a:t>
            </a:r>
            <a:r>
              <a:rPr lang="en-US" altLang="ja-JP" sz="2000" dirty="0" smtClean="0"/>
              <a:t/>
            </a:r>
            <a:br>
              <a:rPr lang="en-US" altLang="ja-JP" sz="2000" dirty="0" smtClean="0"/>
            </a:br>
            <a:r>
              <a:rPr lang="en-US" altLang="ja-JP" sz="2000" dirty="0" smtClean="0"/>
              <a:t/>
            </a:r>
            <a:br>
              <a:rPr lang="en-US" altLang="ja-JP" sz="2000" dirty="0" smtClean="0"/>
            </a:br>
            <a:endParaRPr lang="en-US" altLang="ja-JP" sz="2000" dirty="0" smtClean="0"/>
          </a:p>
          <a:p>
            <a:r>
              <a:rPr lang="en-US" altLang="en-US" sz="2000" i="1" dirty="0" err="1" smtClean="0"/>
              <a:t>A</a:t>
            </a:r>
            <a:r>
              <a:rPr lang="en-US" altLang="en-US" sz="2000" i="1" baseline="-25000" dirty="0" err="1" smtClean="0"/>
              <a:t>eff</a:t>
            </a:r>
            <a:r>
              <a:rPr lang="ja-JP" altLang="en-US" sz="2000" dirty="0" smtClean="0"/>
              <a:t>依存モデルが実験値とシミュレーション結果の差が一番小さく，実験値を比較的良く再現している．</a:t>
            </a:r>
            <a:endParaRPr lang="en-US" altLang="ja-JP" sz="2000" dirty="0" smtClean="0"/>
          </a:p>
        </p:txBody>
      </p:sp>
      <p:graphicFrame>
        <p:nvGraphicFramePr>
          <p:cNvPr id="5" name="表 4"/>
          <p:cNvGraphicFramePr>
            <a:graphicFrameLocks noGrp="1"/>
          </p:cNvGraphicFramePr>
          <p:nvPr>
            <p:extLst/>
          </p:nvPr>
        </p:nvGraphicFramePr>
        <p:xfrm>
          <a:off x="261258" y="3615115"/>
          <a:ext cx="8351520" cy="2290133"/>
        </p:xfrm>
        <a:graphic>
          <a:graphicData uri="http://schemas.openxmlformats.org/drawingml/2006/table">
            <a:tbl>
              <a:tblPr/>
              <a:tblGrid>
                <a:gridCol w="1670304"/>
                <a:gridCol w="1378256"/>
                <a:gridCol w="1850011"/>
                <a:gridCol w="1695805"/>
                <a:gridCol w="1757144"/>
              </a:tblGrid>
              <a:tr h="404633">
                <a:tc>
                  <a:txBody>
                    <a:bodyPr/>
                    <a:lstStyle/>
                    <a:p>
                      <a:pPr algn="ctr" fontAlgn="b"/>
                      <a:r>
                        <a:rPr lang="en-US" altLang="ja-JP" sz="2000" b="0" i="0" u="none" strike="noStrike" dirty="0">
                          <a:solidFill>
                            <a:srgbClr val="000000"/>
                          </a:solidFill>
                          <a:effectLst/>
                          <a:latin typeface="ＭＳ Ｐゴシック"/>
                        </a:rPr>
                        <a:t>H/(</a:t>
                      </a:r>
                      <a:r>
                        <a:rPr lang="en-US" altLang="ja-JP" sz="2000" b="0" i="0" u="none" strike="noStrike" dirty="0" err="1">
                          <a:solidFill>
                            <a:srgbClr val="000000"/>
                          </a:solidFill>
                          <a:effectLst/>
                          <a:latin typeface="ＭＳ Ｐゴシック"/>
                        </a:rPr>
                        <a:t>H+He</a:t>
                      </a:r>
                      <a:r>
                        <a:rPr lang="en-US" altLang="ja-JP" sz="2000" b="0" i="0" u="none" strike="noStrike" dirty="0">
                          <a:solidFill>
                            <a:srgbClr val="000000"/>
                          </a:solidFill>
                          <a:effectLst/>
                          <a:latin typeface="ＭＳ Ｐゴシック"/>
                        </a:rPr>
                        <a:t>)</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i="1" dirty="0" smtClean="0">
                          <a:solidFill>
                            <a:srgbClr val="00B050"/>
                          </a:solidFill>
                        </a:rPr>
                        <a:t>Z</a:t>
                      </a:r>
                      <a:r>
                        <a:rPr lang="en-US" altLang="ja-JP" sz="2000" i="1" baseline="-25000" dirty="0" smtClean="0">
                          <a:solidFill>
                            <a:srgbClr val="00B050"/>
                          </a:solidFill>
                        </a:rPr>
                        <a:t>eff</a:t>
                      </a:r>
                      <a:r>
                        <a:rPr lang="en-US" altLang="ja-JP" sz="2000" baseline="30000" dirty="0" smtClean="0">
                          <a:solidFill>
                            <a:srgbClr val="00B050"/>
                          </a:solidFill>
                        </a:rPr>
                        <a:t>-1</a:t>
                      </a:r>
                      <a:r>
                        <a:rPr lang="ja-JP" altLang="en-US" sz="2000" b="0" i="0" u="none" strike="noStrike" dirty="0" smtClean="0">
                          <a:solidFill>
                            <a:srgbClr val="00B050"/>
                          </a:solidFill>
                          <a:effectLst/>
                          <a:latin typeface="ＭＳ Ｐゴシック"/>
                        </a:rPr>
                        <a:t>モデル</a:t>
                      </a:r>
                      <a:endParaRPr lang="ja-JP" altLang="en-US" sz="2000" b="0" i="0" u="none" strike="noStrike" dirty="0">
                        <a:solidFill>
                          <a:srgbClr val="00B050"/>
                        </a:solidFill>
                        <a:effectLst/>
                        <a:latin typeface="ＭＳ Ｐゴシック"/>
                      </a:endParaRPr>
                    </a:p>
                  </a:txBody>
                  <a:tcPr marL="12700" marR="12700" marT="12700" marB="0" anchor="ctr">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1" u="none" strike="noStrike" dirty="0" err="1" smtClean="0">
                          <a:solidFill>
                            <a:schemeClr val="accent6">
                              <a:lumMod val="75000"/>
                            </a:schemeClr>
                          </a:solidFill>
                          <a:effectLst/>
                          <a:latin typeface="ＭＳ Ｐゴシック"/>
                        </a:rPr>
                        <a:t>A</a:t>
                      </a:r>
                      <a:r>
                        <a:rPr lang="en-US" altLang="ja-JP" sz="2000" b="0" i="1" u="none" strike="noStrike" baseline="-25000" dirty="0" err="1" smtClean="0">
                          <a:solidFill>
                            <a:schemeClr val="accent6">
                              <a:lumMod val="75000"/>
                            </a:schemeClr>
                          </a:solidFill>
                          <a:effectLst/>
                          <a:latin typeface="ＭＳ Ｐゴシック"/>
                        </a:rPr>
                        <a:t>eff</a:t>
                      </a:r>
                      <a:r>
                        <a:rPr lang="ja-JP" altLang="en-US" sz="2000" b="0" i="0" u="none" strike="noStrike" dirty="0" smtClean="0">
                          <a:solidFill>
                            <a:schemeClr val="accent6">
                              <a:lumMod val="75000"/>
                            </a:schemeClr>
                          </a:solidFill>
                          <a:effectLst/>
                          <a:latin typeface="ＭＳ Ｐゴシック"/>
                        </a:rPr>
                        <a:t>ベキ乗モデル</a:t>
                      </a:r>
                      <a:endParaRPr lang="ja-JP" altLang="en-US" sz="2000" b="0" i="0" u="none" strike="noStrike" dirty="0">
                        <a:solidFill>
                          <a:schemeClr val="accent6">
                            <a:lumMod val="75000"/>
                          </a:schemeClr>
                        </a:solidFill>
                        <a:effectLst/>
                        <a:latin typeface="ＭＳ Ｐゴシック"/>
                      </a:endParaRP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kumimoji="1" lang="en-US" altLang="ja-JP" sz="2000" i="1" dirty="0" err="1" smtClean="0">
                          <a:solidFill>
                            <a:srgbClr val="0070C0"/>
                          </a:solidFill>
                        </a:rPr>
                        <a:t>Z</a:t>
                      </a:r>
                      <a:r>
                        <a:rPr kumimoji="1" lang="en-US" altLang="ja-JP" sz="2000" i="1" baseline="-25000" dirty="0" err="1" smtClean="0">
                          <a:solidFill>
                            <a:srgbClr val="0070C0"/>
                          </a:solidFill>
                        </a:rPr>
                        <a:t>eff</a:t>
                      </a:r>
                      <a:r>
                        <a:rPr kumimoji="1" lang="ja-JP" altLang="en-US" sz="2000" dirty="0" smtClean="0">
                          <a:solidFill>
                            <a:srgbClr val="0070C0"/>
                          </a:solidFill>
                        </a:rPr>
                        <a:t>依存</a:t>
                      </a:r>
                      <a:r>
                        <a:rPr lang="ja-JP" altLang="en-US" sz="2000" b="0" i="0" u="none" strike="noStrike" dirty="0" smtClean="0">
                          <a:solidFill>
                            <a:srgbClr val="0070C0"/>
                          </a:solidFill>
                          <a:effectLst/>
                          <a:latin typeface="ＭＳ Ｐゴシック"/>
                        </a:rPr>
                        <a:t>モデル</a:t>
                      </a:r>
                      <a:endParaRPr lang="ja-JP" altLang="en-US" sz="2000" b="0" i="0" u="none" strike="noStrike" dirty="0">
                        <a:solidFill>
                          <a:srgbClr val="0070C0"/>
                        </a:solidFill>
                        <a:effectLst/>
                        <a:latin typeface="ＭＳ Ｐゴシック"/>
                      </a:endParaRPr>
                    </a:p>
                  </a:txBody>
                  <a:tcPr marL="12700" marR="12700" marT="12700" marB="0"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i="1" dirty="0" err="1" smtClean="0">
                          <a:solidFill>
                            <a:srgbClr val="FF0000"/>
                          </a:solidFill>
                        </a:rPr>
                        <a:t>A</a:t>
                      </a:r>
                      <a:r>
                        <a:rPr lang="en-US" altLang="ja-JP" sz="2000" i="1" baseline="-25000" dirty="0" err="1" smtClean="0">
                          <a:solidFill>
                            <a:srgbClr val="FF0000"/>
                          </a:solidFill>
                        </a:rPr>
                        <a:t>eff</a:t>
                      </a:r>
                      <a:r>
                        <a:rPr lang="ja-JP" altLang="en-US" sz="2000" i="1" baseline="0" dirty="0" smtClean="0">
                          <a:solidFill>
                            <a:srgbClr val="FF0000"/>
                          </a:solidFill>
                        </a:rPr>
                        <a:t>依存</a:t>
                      </a:r>
                      <a:r>
                        <a:rPr lang="ja-JP" altLang="en-US" sz="2000" b="0" i="0" u="none" strike="noStrike" dirty="0" smtClean="0">
                          <a:solidFill>
                            <a:srgbClr val="FF0000"/>
                          </a:solidFill>
                          <a:effectLst/>
                          <a:latin typeface="ＭＳ Ｐゴシック"/>
                        </a:rPr>
                        <a:t>モデル</a:t>
                      </a:r>
                      <a:endParaRPr lang="ja-JP" altLang="en-US" sz="2000" b="0" i="0" u="none" strike="noStrike" dirty="0">
                        <a:solidFill>
                          <a:srgbClr val="FF0000"/>
                        </a:solidFill>
                        <a:effectLst/>
                        <a:latin typeface="ＭＳ Ｐゴシック"/>
                      </a:endParaRPr>
                    </a:p>
                  </a:txBody>
                  <a:tcPr marL="12700" marR="12700" marT="1270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7100">
                <a:tc>
                  <a:txBody>
                    <a:bodyPr/>
                    <a:lstStyle/>
                    <a:p>
                      <a:pPr algn="r" fontAlgn="b"/>
                      <a:r>
                        <a:rPr lang="en-US" altLang="ja-JP" sz="2000" b="0" i="0" u="none" strike="noStrike" dirty="0">
                          <a:solidFill>
                            <a:srgbClr val="000000"/>
                          </a:solidFill>
                          <a:effectLst/>
                          <a:latin typeface="ＭＳ Ｐゴシック"/>
                        </a:rPr>
                        <a:t>0.34</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c>
                  <a:txBody>
                    <a:bodyPr/>
                    <a:lstStyle/>
                    <a:p>
                      <a:pPr algn="ctr" fontAlgn="b"/>
                      <a:r>
                        <a:rPr lang="en-US" altLang="ja-JP" sz="2000" b="0" i="0" u="none" strike="noStrike" dirty="0">
                          <a:solidFill>
                            <a:srgbClr val="000000"/>
                          </a:solidFill>
                          <a:effectLst/>
                          <a:latin typeface="ＭＳ Ｐゴシック"/>
                        </a:rPr>
                        <a:t>0.012 </a:t>
                      </a:r>
                    </a:p>
                  </a:txBody>
                  <a:tcPr marL="12700" marR="12700" marT="12700" marB="0" anchor="b">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altLang="ja-JP" sz="2000" b="0" i="0" u="none" strike="noStrike" dirty="0">
                          <a:solidFill>
                            <a:srgbClr val="000000"/>
                          </a:solidFill>
                          <a:effectLst/>
                          <a:latin typeface="ＭＳ Ｐゴシック"/>
                        </a:rPr>
                        <a:t>0.015 </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altLang="ja-JP" sz="2000" b="0" i="0" u="none" strike="noStrike">
                          <a:solidFill>
                            <a:srgbClr val="000000"/>
                          </a:solidFill>
                          <a:effectLst/>
                          <a:latin typeface="ＭＳ Ｐゴシック"/>
                        </a:rPr>
                        <a:t>0.019 </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altLang="ja-JP" sz="2000" b="0" i="0" u="none" strike="noStrike" dirty="0">
                          <a:solidFill>
                            <a:srgbClr val="000000"/>
                          </a:solidFill>
                          <a:effectLst/>
                          <a:latin typeface="ＭＳ Ｐゴシック"/>
                        </a:rPr>
                        <a:t>0.008 </a:t>
                      </a:r>
                    </a:p>
                  </a:txBody>
                  <a:tcPr marL="12700" marR="12700" marT="12700" marB="0" anchor="b">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r>
              <a:tr h="377100">
                <a:tc>
                  <a:txBody>
                    <a:bodyPr/>
                    <a:lstStyle/>
                    <a:p>
                      <a:pPr algn="r" fontAlgn="b"/>
                      <a:r>
                        <a:rPr lang="en-US" altLang="ja-JP" sz="2000" b="0" i="0" u="none" strike="noStrike" dirty="0">
                          <a:solidFill>
                            <a:srgbClr val="000000"/>
                          </a:solidFill>
                          <a:effectLst/>
                          <a:latin typeface="ＭＳ Ｐゴシック"/>
                        </a:rPr>
                        <a:t>0.48</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altLang="ja-JP" sz="2000" b="0" i="0" u="none" strike="noStrike">
                          <a:solidFill>
                            <a:srgbClr val="000000"/>
                          </a:solidFill>
                          <a:effectLst/>
                          <a:latin typeface="ＭＳ Ｐゴシック"/>
                        </a:rPr>
                        <a:t>0.008 </a:t>
                      </a:r>
                    </a:p>
                  </a:txBody>
                  <a:tcPr marL="12700" marR="12700" marT="12700" marB="0" anchor="b">
                    <a:lnL w="12700" cap="flat" cmpd="sng" algn="ctr">
                      <a:solidFill>
                        <a:scrgbClr r="0" g="0" b="0"/>
                      </a:solidFill>
                      <a:prstDash val="solid"/>
                      <a:round/>
                      <a:headEnd type="none" w="med" len="med"/>
                      <a:tailEnd type="none" w="med" len="med"/>
                    </a:lnL>
                    <a:lnR>
                      <a:noFill/>
                    </a:lnR>
                    <a:lnT>
                      <a:noFill/>
                    </a:lnT>
                    <a:lnB>
                      <a:noFill/>
                    </a:lnB>
                  </a:tcPr>
                </a:tc>
                <a:tc>
                  <a:txBody>
                    <a:bodyPr/>
                    <a:lstStyle/>
                    <a:p>
                      <a:pPr algn="ctr" fontAlgn="b"/>
                      <a:r>
                        <a:rPr lang="en-US" altLang="ja-JP" sz="2000" b="0" i="0" u="none" strike="noStrike" dirty="0">
                          <a:solidFill>
                            <a:srgbClr val="000000"/>
                          </a:solidFill>
                          <a:effectLst/>
                          <a:latin typeface="ＭＳ Ｐゴシック"/>
                        </a:rPr>
                        <a:t>0.009 </a:t>
                      </a:r>
                    </a:p>
                  </a:txBody>
                  <a:tcPr marL="12700" marR="12700" marT="12700" marB="0" anchor="b">
                    <a:lnL>
                      <a:noFill/>
                    </a:lnL>
                    <a:lnR>
                      <a:noFill/>
                    </a:lnR>
                    <a:lnT>
                      <a:noFill/>
                    </a:lnT>
                    <a:lnB>
                      <a:noFill/>
                    </a:lnB>
                  </a:tcPr>
                </a:tc>
                <a:tc>
                  <a:txBody>
                    <a:bodyPr/>
                    <a:lstStyle/>
                    <a:p>
                      <a:pPr algn="ctr" fontAlgn="b"/>
                      <a:r>
                        <a:rPr lang="en-US" altLang="ja-JP" sz="2000" b="0" i="0" u="none" strike="noStrike" dirty="0">
                          <a:solidFill>
                            <a:srgbClr val="000000"/>
                          </a:solidFill>
                          <a:effectLst/>
                          <a:latin typeface="ＭＳ Ｐゴシック"/>
                        </a:rPr>
                        <a:t>0.016 </a:t>
                      </a:r>
                    </a:p>
                  </a:txBody>
                  <a:tcPr marL="12700" marR="12700" marT="12700" marB="0" anchor="b">
                    <a:lnL>
                      <a:noFill/>
                    </a:lnL>
                    <a:lnR>
                      <a:noFill/>
                    </a:lnR>
                    <a:lnT>
                      <a:noFill/>
                    </a:lnT>
                    <a:lnB>
                      <a:noFill/>
                    </a:lnB>
                  </a:tcPr>
                </a:tc>
                <a:tc>
                  <a:txBody>
                    <a:bodyPr/>
                    <a:lstStyle/>
                    <a:p>
                      <a:pPr algn="ctr" fontAlgn="b"/>
                      <a:r>
                        <a:rPr lang="en-US" altLang="ja-JP" sz="2000" b="0" i="0" u="none" strike="noStrike" dirty="0">
                          <a:solidFill>
                            <a:srgbClr val="000000"/>
                          </a:solidFill>
                          <a:effectLst/>
                          <a:latin typeface="ＭＳ Ｐゴシック"/>
                        </a:rPr>
                        <a:t>0.008 </a:t>
                      </a:r>
                    </a:p>
                  </a:txBody>
                  <a:tcPr marL="12700" marR="12700" marT="12700" marB="0" anchor="b">
                    <a:lnL>
                      <a:noFill/>
                    </a:lnL>
                    <a:lnR w="12700" cap="flat" cmpd="sng" algn="ctr">
                      <a:solidFill>
                        <a:scrgbClr r="0" g="0" b="0"/>
                      </a:solidFill>
                      <a:prstDash val="solid"/>
                      <a:round/>
                      <a:headEnd type="none" w="med" len="med"/>
                      <a:tailEnd type="none" w="med" len="med"/>
                    </a:lnR>
                    <a:lnT>
                      <a:noFill/>
                    </a:lnT>
                    <a:lnB>
                      <a:noFill/>
                    </a:lnB>
                  </a:tcPr>
                </a:tc>
              </a:tr>
              <a:tr h="377100">
                <a:tc>
                  <a:txBody>
                    <a:bodyPr/>
                    <a:lstStyle/>
                    <a:p>
                      <a:pPr algn="r" fontAlgn="b"/>
                      <a:r>
                        <a:rPr lang="en-US" altLang="ja-JP" sz="2000" b="0" i="0" u="none" strike="noStrike" dirty="0">
                          <a:solidFill>
                            <a:srgbClr val="000000"/>
                          </a:solidFill>
                          <a:effectLst/>
                          <a:latin typeface="ＭＳ Ｐゴシック"/>
                        </a:rPr>
                        <a:t>0.73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altLang="ja-JP" sz="2000" b="0" i="0" u="none" strike="noStrike">
                          <a:solidFill>
                            <a:srgbClr val="000000"/>
                          </a:solidFill>
                          <a:effectLst/>
                          <a:latin typeface="ＭＳ Ｐゴシック"/>
                        </a:rPr>
                        <a:t>0.012 </a:t>
                      </a:r>
                    </a:p>
                  </a:txBody>
                  <a:tcPr marL="12700" marR="12700" marT="12700" marB="0" anchor="b">
                    <a:lnL w="12700" cap="flat" cmpd="sng" algn="ctr">
                      <a:solidFill>
                        <a:scrgbClr r="0" g="0" b="0"/>
                      </a:solidFill>
                      <a:prstDash val="solid"/>
                      <a:round/>
                      <a:headEnd type="none" w="med" len="med"/>
                      <a:tailEnd type="none" w="med" len="med"/>
                    </a:lnL>
                    <a:lnR>
                      <a:noFill/>
                    </a:lnR>
                    <a:lnT>
                      <a:noFill/>
                    </a:lnT>
                    <a:lnB>
                      <a:noFill/>
                    </a:lnB>
                  </a:tcPr>
                </a:tc>
                <a:tc>
                  <a:txBody>
                    <a:bodyPr/>
                    <a:lstStyle/>
                    <a:p>
                      <a:pPr algn="ctr" fontAlgn="b"/>
                      <a:r>
                        <a:rPr lang="en-US" altLang="ja-JP" sz="2000" b="0" i="0" u="none" strike="noStrike">
                          <a:solidFill>
                            <a:srgbClr val="000000"/>
                          </a:solidFill>
                          <a:effectLst/>
                          <a:latin typeface="ＭＳ Ｐゴシック"/>
                        </a:rPr>
                        <a:t>0.009 </a:t>
                      </a:r>
                    </a:p>
                  </a:txBody>
                  <a:tcPr marL="12700" marR="12700" marT="12700" marB="0" anchor="b">
                    <a:lnL>
                      <a:noFill/>
                    </a:lnL>
                    <a:lnR>
                      <a:noFill/>
                    </a:lnR>
                    <a:lnT>
                      <a:noFill/>
                    </a:lnT>
                    <a:lnB>
                      <a:noFill/>
                    </a:lnB>
                  </a:tcPr>
                </a:tc>
                <a:tc>
                  <a:txBody>
                    <a:bodyPr/>
                    <a:lstStyle/>
                    <a:p>
                      <a:pPr algn="ctr" fontAlgn="b"/>
                      <a:r>
                        <a:rPr lang="en-US" altLang="ja-JP" sz="2000" b="0" i="0" u="none" strike="noStrike" dirty="0">
                          <a:solidFill>
                            <a:srgbClr val="000000"/>
                          </a:solidFill>
                          <a:effectLst/>
                          <a:latin typeface="ＭＳ Ｐゴシック"/>
                        </a:rPr>
                        <a:t>0.007 </a:t>
                      </a:r>
                    </a:p>
                  </a:txBody>
                  <a:tcPr marL="12700" marR="12700" marT="12700" marB="0" anchor="b">
                    <a:lnL>
                      <a:noFill/>
                    </a:lnL>
                    <a:lnR>
                      <a:noFill/>
                    </a:lnR>
                    <a:lnT>
                      <a:noFill/>
                    </a:lnT>
                    <a:lnB>
                      <a:noFill/>
                    </a:lnB>
                  </a:tcPr>
                </a:tc>
                <a:tc>
                  <a:txBody>
                    <a:bodyPr/>
                    <a:lstStyle/>
                    <a:p>
                      <a:pPr algn="ctr" fontAlgn="b"/>
                      <a:r>
                        <a:rPr lang="en-US" altLang="ja-JP" sz="2000" b="0" i="0" u="none" strike="noStrike" dirty="0">
                          <a:solidFill>
                            <a:srgbClr val="000000"/>
                          </a:solidFill>
                          <a:effectLst/>
                          <a:latin typeface="ＭＳ Ｐゴシック"/>
                        </a:rPr>
                        <a:t>0.006 </a:t>
                      </a:r>
                    </a:p>
                  </a:txBody>
                  <a:tcPr marL="12700" marR="12700" marT="12700" marB="0" anchor="b">
                    <a:lnL>
                      <a:noFill/>
                    </a:lnL>
                    <a:lnR w="12700" cap="flat" cmpd="sng" algn="ctr">
                      <a:solidFill>
                        <a:scrgbClr r="0" g="0" b="0"/>
                      </a:solidFill>
                      <a:prstDash val="solid"/>
                      <a:round/>
                      <a:headEnd type="none" w="med" len="med"/>
                      <a:tailEnd type="none" w="med" len="med"/>
                    </a:lnR>
                    <a:lnT>
                      <a:noFill/>
                    </a:lnT>
                    <a:lnB>
                      <a:noFill/>
                    </a:lnB>
                  </a:tcPr>
                </a:tc>
              </a:tr>
              <a:tr h="377100">
                <a:tc>
                  <a:txBody>
                    <a:bodyPr/>
                    <a:lstStyle/>
                    <a:p>
                      <a:pPr algn="r" fontAlgn="b"/>
                      <a:r>
                        <a:rPr lang="en-US" altLang="ja-JP" sz="2000" b="0" i="0" u="none" strike="noStrike" dirty="0">
                          <a:solidFill>
                            <a:srgbClr val="000000"/>
                          </a:solidFill>
                          <a:effectLst/>
                          <a:latin typeface="ＭＳ Ｐゴシック"/>
                        </a:rPr>
                        <a:t>0.78</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ＭＳ Ｐゴシック"/>
                        </a:rPr>
                        <a:t>0.041 </a:t>
                      </a:r>
                    </a:p>
                  </a:txBody>
                  <a:tcPr marL="12700" marR="12700" marT="12700" marB="0" anchor="b">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a:solidFill>
                            <a:srgbClr val="000000"/>
                          </a:solidFill>
                          <a:effectLst/>
                          <a:latin typeface="ＭＳ Ｐゴシック"/>
                        </a:rPr>
                        <a:t>0.034 </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ＭＳ Ｐゴシック"/>
                        </a:rPr>
                        <a:t>0.018 </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a:solidFill>
                            <a:srgbClr val="000000"/>
                          </a:solidFill>
                          <a:effectLst/>
                          <a:latin typeface="ＭＳ Ｐゴシック"/>
                        </a:rPr>
                        <a:t>0.017 </a:t>
                      </a:r>
                    </a:p>
                  </a:txBody>
                  <a:tcPr marL="12700" marR="12700" marT="12700" marB="0" anchor="b">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tcPr>
                </a:tc>
              </a:tr>
              <a:tr h="377100">
                <a:tc>
                  <a:txBody>
                    <a:bodyPr/>
                    <a:lstStyle/>
                    <a:p>
                      <a:pPr algn="r" fontAlgn="b"/>
                      <a:r>
                        <a:rPr lang="ja-JP" altLang="en-US" sz="2000" b="0" i="0" u="none" strike="noStrike" dirty="0" smtClean="0">
                          <a:solidFill>
                            <a:srgbClr val="000000"/>
                          </a:solidFill>
                          <a:effectLst/>
                          <a:latin typeface="ＭＳ Ｐゴシック"/>
                        </a:rPr>
                        <a:t>平均値</a:t>
                      </a:r>
                      <a:endParaRPr lang="zh-TW" altLang="en-US" sz="2000" b="0" i="0" u="none" strike="noStrike" dirty="0">
                        <a:solidFill>
                          <a:srgbClr val="000000"/>
                        </a:solidFill>
                        <a:effectLst/>
                        <a:latin typeface="ＭＳ Ｐゴシック"/>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smtClean="0">
                          <a:solidFill>
                            <a:srgbClr val="000000"/>
                          </a:solidFill>
                          <a:effectLst/>
                          <a:latin typeface="ＭＳ Ｐゴシック"/>
                        </a:rPr>
                        <a:t>0.0185 </a:t>
                      </a:r>
                      <a:endParaRPr lang="en-US" altLang="ja-JP" sz="2000" b="0" i="0" u="none" strike="noStrike" dirty="0">
                        <a:solidFill>
                          <a:srgbClr val="000000"/>
                        </a:solidFill>
                        <a:effectLst/>
                        <a:latin typeface="ＭＳ Ｐゴシック"/>
                      </a:endParaRPr>
                    </a:p>
                  </a:txBody>
                  <a:tcPr marL="12700" marR="12700" marT="12700" marB="0" anchor="b">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smtClean="0">
                          <a:solidFill>
                            <a:srgbClr val="000000"/>
                          </a:solidFill>
                          <a:effectLst/>
                          <a:latin typeface="ＭＳ Ｐゴシック"/>
                        </a:rPr>
                        <a:t>0.0168 </a:t>
                      </a:r>
                      <a:endParaRPr lang="en-US" altLang="ja-JP" sz="2000" b="0" i="0" u="none" strike="noStrike" dirty="0">
                        <a:solidFill>
                          <a:srgbClr val="000000"/>
                        </a:solidFill>
                        <a:effectLst/>
                        <a:latin typeface="ＭＳ Ｐゴシック"/>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smtClean="0">
                          <a:solidFill>
                            <a:srgbClr val="000000"/>
                          </a:solidFill>
                          <a:effectLst/>
                          <a:latin typeface="ＭＳ Ｐゴシック"/>
                        </a:rPr>
                        <a:t>0.0148</a:t>
                      </a:r>
                      <a:endParaRPr lang="en-US" altLang="ja-JP" sz="2000" b="0" i="0" u="none" strike="noStrike" dirty="0">
                        <a:solidFill>
                          <a:srgbClr val="000000"/>
                        </a:solidFill>
                        <a:effectLst/>
                        <a:latin typeface="ＭＳ Ｐゴシック"/>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altLang="ja-JP" sz="2000" b="0" i="0" u="none" strike="noStrike" dirty="0" smtClean="0">
                          <a:solidFill>
                            <a:srgbClr val="000000"/>
                          </a:solidFill>
                          <a:effectLst/>
                          <a:latin typeface="ＭＳ Ｐゴシック"/>
                        </a:rPr>
                        <a:t>0.0097 </a:t>
                      </a:r>
                      <a:endParaRPr lang="en-US" altLang="ja-JP" sz="2000" b="0" i="0" u="none" strike="noStrike" dirty="0">
                        <a:solidFill>
                          <a:srgbClr val="000000"/>
                        </a:solidFill>
                        <a:effectLst/>
                        <a:latin typeface="ＭＳ Ｐゴシック"/>
                      </a:endParaRPr>
                    </a:p>
                  </a:txBody>
                  <a:tcPr marL="12700" marR="12700" marT="12700" marB="0" anchor="b">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6" name="オブジェクト 5"/>
          <p:cNvGraphicFramePr>
            <a:graphicFrameLocks noChangeAspect="1"/>
          </p:cNvGraphicFramePr>
          <p:nvPr>
            <p:extLst/>
          </p:nvPr>
        </p:nvGraphicFramePr>
        <p:xfrm>
          <a:off x="1711325" y="1954213"/>
          <a:ext cx="5397500" cy="762000"/>
        </p:xfrm>
        <a:graphic>
          <a:graphicData uri="http://schemas.openxmlformats.org/presentationml/2006/ole">
            <mc:AlternateContent xmlns:mc="http://schemas.openxmlformats.org/markup-compatibility/2006">
              <mc:Choice xmlns:v="urn:schemas-microsoft-com:vml" Requires="v">
                <p:oleObj spid="_x0000_s21519" name="文書" r:id="rId4" imgW="5397500" imgH="762000" progId="Word.Document.12">
                  <p:embed/>
                </p:oleObj>
              </mc:Choice>
              <mc:Fallback>
                <p:oleObj name="文書" r:id="rId4" imgW="5397500" imgH="762000" progId="Word.Document.12">
                  <p:embed/>
                  <p:pic>
                    <p:nvPicPr>
                      <p:cNvPr id="0" name=""/>
                      <p:cNvPicPr/>
                      <p:nvPr/>
                    </p:nvPicPr>
                    <p:blipFill>
                      <a:blip r:embed="rId5"/>
                      <a:stretch>
                        <a:fillRect/>
                      </a:stretch>
                    </p:blipFill>
                    <p:spPr>
                      <a:xfrm>
                        <a:off x="1711325" y="1954213"/>
                        <a:ext cx="5397500" cy="762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4214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6118" y="67027"/>
            <a:ext cx="7246470" cy="896755"/>
          </a:xfrm>
        </p:spPr>
        <p:txBody>
          <a:bodyPr>
            <a:noAutofit/>
          </a:bodyPr>
          <a:lstStyle/>
          <a:p>
            <a:r>
              <a:rPr kumimoji="1" lang="ja-JP" altLang="en-US" sz="3200" dirty="0" smtClean="0"/>
              <a:t>高密度・低加熱パワーの</a:t>
            </a:r>
            <a:r>
              <a:rPr kumimoji="1" lang="en-US" altLang="ja-JP" sz="3200" dirty="0" smtClean="0"/>
              <a:t/>
            </a:r>
            <a:br>
              <a:rPr kumimoji="1" lang="en-US" altLang="ja-JP" sz="3200" dirty="0" smtClean="0"/>
            </a:br>
            <a:r>
              <a:rPr kumimoji="1" lang="en-US" altLang="ja-JP" sz="3200" dirty="0" smtClean="0"/>
              <a:t>H-He</a:t>
            </a:r>
            <a:r>
              <a:rPr kumimoji="1" lang="ja-JP" altLang="en-US" sz="3200" dirty="0" smtClean="0"/>
              <a:t>実験におけるイオン温度</a:t>
            </a:r>
            <a:endParaRPr kumimoji="1" lang="ja-JP" altLang="en-US" sz="3200" dirty="0"/>
          </a:p>
        </p:txBody>
      </p:sp>
      <p:pic>
        <p:nvPicPr>
          <p:cNvPr id="18" name="図 17"/>
          <p:cNvPicPr>
            <a:picLocks noChangeAspect="1"/>
          </p:cNvPicPr>
          <p:nvPr/>
        </p:nvPicPr>
        <p:blipFill>
          <a:blip r:embed="rId2"/>
          <a:stretch>
            <a:fillRect/>
          </a:stretch>
        </p:blipFill>
        <p:spPr>
          <a:xfrm>
            <a:off x="179024" y="3720966"/>
            <a:ext cx="2667286" cy="2679354"/>
          </a:xfrm>
          <a:prstGeom prst="rect">
            <a:avLst/>
          </a:prstGeom>
        </p:spPr>
      </p:pic>
      <p:pic>
        <p:nvPicPr>
          <p:cNvPr id="21" name="図 20"/>
          <p:cNvPicPr>
            <a:picLocks noChangeAspect="1"/>
          </p:cNvPicPr>
          <p:nvPr/>
        </p:nvPicPr>
        <p:blipFill>
          <a:blip r:embed="rId3"/>
          <a:stretch>
            <a:fillRect/>
          </a:stretch>
        </p:blipFill>
        <p:spPr>
          <a:xfrm>
            <a:off x="5724625" y="3762561"/>
            <a:ext cx="2687167" cy="2687167"/>
          </a:xfrm>
          <a:prstGeom prst="rect">
            <a:avLst/>
          </a:prstGeom>
        </p:spPr>
      </p:pic>
      <p:pic>
        <p:nvPicPr>
          <p:cNvPr id="22" name="図 21"/>
          <p:cNvPicPr>
            <a:picLocks noChangeAspect="1"/>
          </p:cNvPicPr>
          <p:nvPr/>
        </p:nvPicPr>
        <p:blipFill>
          <a:blip r:embed="rId4"/>
          <a:stretch>
            <a:fillRect/>
          </a:stretch>
        </p:blipFill>
        <p:spPr>
          <a:xfrm>
            <a:off x="2915179" y="3762562"/>
            <a:ext cx="2643082" cy="2643082"/>
          </a:xfrm>
          <a:prstGeom prst="rect">
            <a:avLst/>
          </a:prstGeom>
        </p:spPr>
      </p:pic>
      <p:sp>
        <p:nvSpPr>
          <p:cNvPr id="26" name="テキスト ボックス 25"/>
          <p:cNvSpPr txBox="1"/>
          <p:nvPr/>
        </p:nvSpPr>
        <p:spPr>
          <a:xfrm>
            <a:off x="3338957" y="3362451"/>
            <a:ext cx="2367838" cy="400110"/>
          </a:xfrm>
          <a:prstGeom prst="rect">
            <a:avLst/>
          </a:prstGeom>
          <a:noFill/>
        </p:spPr>
        <p:txBody>
          <a:bodyPr wrap="square" rtlCol="0">
            <a:spAutoFit/>
          </a:bodyPr>
          <a:lstStyle/>
          <a:p>
            <a:pPr algn="ctr"/>
            <a:r>
              <a:rPr kumimoji="1" lang="en-US" altLang="ja-JP" sz="2000" b="1" dirty="0" smtClean="0">
                <a:solidFill>
                  <a:srgbClr val="FF0000"/>
                </a:solidFill>
              </a:rPr>
              <a:t>H rich</a:t>
            </a:r>
            <a:endParaRPr kumimoji="1" lang="ja-JP" altLang="en-US" sz="2000" b="1" dirty="0">
              <a:solidFill>
                <a:srgbClr val="FF0000"/>
              </a:solidFill>
            </a:endParaRPr>
          </a:p>
        </p:txBody>
      </p:sp>
      <p:sp>
        <p:nvSpPr>
          <p:cNvPr id="31" name="コンテンツ プレースホルダー 2"/>
          <p:cNvSpPr>
            <a:spLocks noGrp="1"/>
          </p:cNvSpPr>
          <p:nvPr>
            <p:ph idx="1"/>
          </p:nvPr>
        </p:nvSpPr>
        <p:spPr>
          <a:xfrm>
            <a:off x="651715" y="1488660"/>
            <a:ext cx="7915275" cy="2461751"/>
          </a:xfrm>
        </p:spPr>
        <p:txBody>
          <a:bodyPr>
            <a:noAutofit/>
          </a:bodyPr>
          <a:lstStyle/>
          <a:p>
            <a:r>
              <a:rPr lang="en-US" altLang="ja-JP" sz="2000" dirty="0" err="1" smtClean="0"/>
              <a:t>A</a:t>
            </a:r>
            <a:r>
              <a:rPr lang="en-US" altLang="ja-JP" sz="2000" baseline="-25000" dirty="0" err="1" smtClean="0"/>
              <a:t>eff</a:t>
            </a:r>
            <a:r>
              <a:rPr lang="ja-JP" altLang="en-US" sz="2000" dirty="0" smtClean="0"/>
              <a:t>依存モデルと</a:t>
            </a:r>
            <a:r>
              <a:rPr lang="en-US" altLang="ja-JP" sz="2000" dirty="0" err="1" smtClean="0"/>
              <a:t>Z</a:t>
            </a:r>
            <a:r>
              <a:rPr lang="en-US" altLang="ja-JP" sz="2000" baseline="-25000" dirty="0" err="1" smtClean="0"/>
              <a:t>eff</a:t>
            </a:r>
            <a:r>
              <a:rPr lang="ja-JP" altLang="en-US" sz="2000" dirty="0" smtClean="0"/>
              <a:t>依存モデルを用いて他の</a:t>
            </a:r>
            <a:r>
              <a:rPr lang="en-US" altLang="ja-JP" sz="2000" dirty="0" smtClean="0"/>
              <a:t>H-He</a:t>
            </a:r>
            <a:r>
              <a:rPr lang="ja-JP" altLang="en-US" sz="2000" dirty="0" smtClean="0"/>
              <a:t>実験の検証を行った</a:t>
            </a:r>
            <a:r>
              <a:rPr lang="en-US" altLang="ja-JP" sz="2000" dirty="0" smtClean="0"/>
              <a:t>.</a:t>
            </a:r>
          </a:p>
          <a:p>
            <a:r>
              <a:rPr lang="ja-JP" altLang="en-US" sz="2000" dirty="0" smtClean="0"/>
              <a:t>検証した実験は，</a:t>
            </a:r>
            <a:r>
              <a:rPr lang="en-US" altLang="ja-JP" sz="2000" dirty="0" smtClean="0"/>
              <a:t>H/(</a:t>
            </a:r>
            <a:r>
              <a:rPr lang="en-US" altLang="ja-JP" sz="2000" dirty="0" err="1" smtClean="0"/>
              <a:t>H+He</a:t>
            </a:r>
            <a:r>
              <a:rPr lang="en-US" altLang="ja-JP" sz="2000" dirty="0" smtClean="0"/>
              <a:t>)</a:t>
            </a:r>
            <a:r>
              <a:rPr lang="ja-JP" altLang="en-US" sz="2000" dirty="0" smtClean="0"/>
              <a:t>の割合は大体同じであるが，電子密度が高く，</a:t>
            </a:r>
            <a:r>
              <a:rPr lang="en-US" altLang="ja-JP" sz="2000" dirty="0" smtClean="0"/>
              <a:t>NBI</a:t>
            </a:r>
            <a:r>
              <a:rPr lang="ja-JP" altLang="en-US" sz="2000" dirty="0" smtClean="0"/>
              <a:t>の加熱パワーは低い実験であった．</a:t>
            </a:r>
            <a:r>
              <a:rPr lang="en-US" altLang="ja-JP" sz="2000" dirty="0" smtClean="0"/>
              <a:t> </a:t>
            </a:r>
          </a:p>
          <a:p>
            <a:r>
              <a:rPr lang="ja-JP" altLang="en-US" sz="2000" dirty="0" smtClean="0"/>
              <a:t>両モデルともほとんど同様な</a:t>
            </a:r>
            <a:r>
              <a:rPr lang="en-US" altLang="ja-JP" sz="2000" dirty="0" err="1" smtClean="0"/>
              <a:t>Ti</a:t>
            </a:r>
            <a:r>
              <a:rPr lang="ja-JP" altLang="en-US" sz="2000" dirty="0" smtClean="0"/>
              <a:t>の値と分布であり，実験値と比較的よく一致した値であった．</a:t>
            </a:r>
            <a:endParaRPr lang="en-US" altLang="ja-JP" sz="2000" dirty="0" smtClean="0"/>
          </a:p>
        </p:txBody>
      </p:sp>
      <p:sp>
        <p:nvSpPr>
          <p:cNvPr id="9" name="テキスト ボックス 8"/>
          <p:cNvSpPr txBox="1"/>
          <p:nvPr/>
        </p:nvSpPr>
        <p:spPr>
          <a:xfrm>
            <a:off x="6301907" y="3340679"/>
            <a:ext cx="1930681" cy="400110"/>
          </a:xfrm>
          <a:prstGeom prst="rect">
            <a:avLst/>
          </a:prstGeom>
          <a:noFill/>
        </p:spPr>
        <p:txBody>
          <a:bodyPr wrap="square" rtlCol="0">
            <a:spAutoFit/>
          </a:bodyPr>
          <a:lstStyle/>
          <a:p>
            <a:pPr algn="ctr"/>
            <a:r>
              <a:rPr lang="en-US" altLang="ja-JP" sz="2000" b="1" dirty="0" smtClean="0">
                <a:solidFill>
                  <a:srgbClr val="FF0000"/>
                </a:solidFill>
              </a:rPr>
              <a:t>He rich</a:t>
            </a:r>
            <a:endParaRPr kumimoji="1" lang="ja-JP" altLang="en-US" sz="2000" b="1" dirty="0">
              <a:solidFill>
                <a:srgbClr val="FF0000"/>
              </a:solidFill>
            </a:endParaRPr>
          </a:p>
        </p:txBody>
      </p:sp>
    </p:spTree>
    <p:extLst>
      <p:ext uri="{BB962C8B-B14F-4D97-AF65-F5344CB8AC3E}">
        <p14:creationId xmlns:p14="http://schemas.microsoft.com/office/powerpoint/2010/main" val="128815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dirty="0"/>
              <a:t>高密度・低加熱パワーの</a:t>
            </a:r>
            <a:r>
              <a:rPr lang="en-US" altLang="ja-JP" sz="3200" dirty="0"/>
              <a:t/>
            </a:r>
            <a:br>
              <a:rPr lang="en-US" altLang="ja-JP" sz="3200" dirty="0"/>
            </a:br>
            <a:r>
              <a:rPr lang="en-US" altLang="ja-JP" sz="3200" dirty="0"/>
              <a:t>H-He</a:t>
            </a:r>
            <a:r>
              <a:rPr lang="ja-JP" altLang="en-US" sz="3200" dirty="0"/>
              <a:t>実験におけるイオン温度</a:t>
            </a:r>
            <a:endParaRPr kumimoji="1" lang="ja-JP" altLang="en-US" sz="3200" dirty="0"/>
          </a:p>
        </p:txBody>
      </p:sp>
      <p:pic>
        <p:nvPicPr>
          <p:cNvPr id="4" name="図 3"/>
          <p:cNvPicPr>
            <a:picLocks noChangeAspect="1"/>
          </p:cNvPicPr>
          <p:nvPr/>
        </p:nvPicPr>
        <p:blipFill>
          <a:blip r:embed="rId2"/>
          <a:stretch>
            <a:fillRect/>
          </a:stretch>
        </p:blipFill>
        <p:spPr>
          <a:xfrm>
            <a:off x="642938" y="3220620"/>
            <a:ext cx="2246726" cy="2256892"/>
          </a:xfrm>
          <a:prstGeom prst="rect">
            <a:avLst/>
          </a:prstGeom>
        </p:spPr>
      </p:pic>
      <p:pic>
        <p:nvPicPr>
          <p:cNvPr id="6" name="図 5"/>
          <p:cNvPicPr>
            <a:picLocks noChangeAspect="1"/>
          </p:cNvPicPr>
          <p:nvPr/>
        </p:nvPicPr>
        <p:blipFill>
          <a:blip r:embed="rId3"/>
          <a:stretch>
            <a:fillRect/>
          </a:stretch>
        </p:blipFill>
        <p:spPr>
          <a:xfrm>
            <a:off x="6333707" y="3286064"/>
            <a:ext cx="2200974" cy="2200974"/>
          </a:xfrm>
          <a:prstGeom prst="rect">
            <a:avLst/>
          </a:prstGeom>
        </p:spPr>
      </p:pic>
      <p:sp>
        <p:nvSpPr>
          <p:cNvPr id="8" name="コンテンツ プレースホルダー 2"/>
          <p:cNvSpPr>
            <a:spLocks noGrp="1"/>
          </p:cNvSpPr>
          <p:nvPr>
            <p:ph idx="1"/>
          </p:nvPr>
        </p:nvSpPr>
        <p:spPr>
          <a:xfrm>
            <a:off x="642938" y="1196965"/>
            <a:ext cx="8117716" cy="2725735"/>
          </a:xfrm>
        </p:spPr>
        <p:txBody>
          <a:bodyPr>
            <a:normAutofit/>
          </a:bodyPr>
          <a:lstStyle/>
          <a:p>
            <a:r>
              <a:rPr lang="ja-JP" altLang="en-US" sz="2000" dirty="0" smtClean="0"/>
              <a:t>シミュレーションの結果，中心の電子温度は実験値よりも低い値であり，径方向分布も実験値とは明らかに異なった．</a:t>
            </a:r>
            <a:endParaRPr lang="en-US" altLang="ja-JP" sz="2000" dirty="0" smtClean="0"/>
          </a:p>
          <a:p>
            <a:r>
              <a:rPr lang="ja-JP" altLang="en-US" sz="2000" dirty="0" smtClean="0"/>
              <a:t>この実験では，</a:t>
            </a:r>
            <a:r>
              <a:rPr lang="en-US" altLang="ja-JP" sz="2000" dirty="0" smtClean="0"/>
              <a:t>NBI</a:t>
            </a:r>
            <a:r>
              <a:rPr lang="ja-JP" altLang="en-US" sz="2000" dirty="0" smtClean="0"/>
              <a:t>加熱パワーが前に検証した実験よりも低くなっている．</a:t>
            </a:r>
            <a:endParaRPr lang="en-US" altLang="ja-JP" sz="2000" dirty="0" smtClean="0"/>
          </a:p>
          <a:p>
            <a:r>
              <a:rPr lang="ja-JP" altLang="en-US" sz="2000" dirty="0" smtClean="0"/>
              <a:t>加熱パワーが低い場合でも実験値と一致するように電子の乱流輸送を改善する必要があると考えている．</a:t>
            </a:r>
            <a:endParaRPr lang="en-US" altLang="ja-JP" sz="2000" dirty="0" smtClean="0"/>
          </a:p>
        </p:txBody>
      </p:sp>
      <p:graphicFrame>
        <p:nvGraphicFramePr>
          <p:cNvPr id="11" name="表 10"/>
          <p:cNvGraphicFramePr>
            <a:graphicFrameLocks noGrp="1"/>
          </p:cNvGraphicFramePr>
          <p:nvPr>
            <p:extLst/>
          </p:nvPr>
        </p:nvGraphicFramePr>
        <p:xfrm>
          <a:off x="352612" y="5496562"/>
          <a:ext cx="7999735" cy="1226968"/>
        </p:xfrm>
        <a:graphic>
          <a:graphicData uri="http://schemas.openxmlformats.org/drawingml/2006/table">
            <a:tbl>
              <a:tblPr firstRow="1" bandRow="1">
                <a:tableStyleId>{5C22544A-7EE6-4342-B048-85BDC9FD1C3A}</a:tableStyleId>
              </a:tblPr>
              <a:tblGrid>
                <a:gridCol w="2590800"/>
                <a:gridCol w="1081787"/>
                <a:gridCol w="1081787"/>
                <a:gridCol w="1081787"/>
                <a:gridCol w="1081787"/>
                <a:gridCol w="1081787"/>
              </a:tblGrid>
              <a:tr h="337616">
                <a:tc>
                  <a:txBody>
                    <a:bodyPr/>
                    <a:lstStyle/>
                    <a:p>
                      <a:pPr algn="ctr"/>
                      <a:r>
                        <a:rPr kumimoji="1" lang="en-US" altLang="ja-JP" sz="1600" dirty="0" smtClean="0">
                          <a:solidFill>
                            <a:schemeClr val="tx1"/>
                          </a:solidFill>
                        </a:rPr>
                        <a:t> NBI power</a:t>
                      </a:r>
                      <a:endParaRPr kumimoji="1" lang="ja-JP" altLang="en-US" sz="16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800" b="1" dirty="0" smtClean="0"/>
                        <a:t>#1</a:t>
                      </a:r>
                      <a:r>
                        <a:rPr kumimoji="1" lang="en-US" altLang="ja-JP" sz="2000" b="1" i="0" u="none" strike="noStrike" kern="1200" cap="none" spc="0" normalizeH="0" baseline="0" noProof="0" dirty="0" smtClean="0">
                          <a:ln>
                            <a:noFill/>
                          </a:ln>
                          <a:solidFill>
                            <a:prstClr val="black"/>
                          </a:solidFill>
                          <a:effectLst/>
                          <a:uLnTx/>
                          <a:uFillTx/>
                          <a:latin typeface="+mn-lt"/>
                          <a:ea typeface="+mn-ea"/>
                          <a:cs typeface="+mn-cs"/>
                        </a:rPr>
                        <a:t>#1</a:t>
                      </a:r>
                      <a:endParaRPr kumimoji="1" lang="ja-JP" altLang="en-US" sz="2000" b="1"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n-lt"/>
                          <a:ea typeface="+mn-ea"/>
                          <a:cs typeface="+mn-cs"/>
                        </a:rPr>
                        <a:t>#2</a:t>
                      </a:r>
                      <a:endParaRPr kumimoji="1" lang="ja-JP" altLang="en-US" sz="1800" b="1" i="0" u="none" strike="noStrike" kern="1200" cap="none" spc="0" normalizeH="0" baseline="0" noProof="0" dirty="0" smtClean="0">
                        <a:ln>
                          <a:noFill/>
                        </a:ln>
                        <a:solidFill>
                          <a:prstClr val="black"/>
                        </a:solidFill>
                        <a:effectLst/>
                        <a:uLnTx/>
                        <a:uFillTx/>
                        <a:latin typeface="+mn-lt"/>
                        <a:ea typeface="+mn-ea"/>
                        <a:cs typeface="+mn-cs"/>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n-lt"/>
                          <a:ea typeface="+mn-ea"/>
                          <a:cs typeface="+mn-cs"/>
                        </a:rPr>
                        <a:t>#3</a:t>
                      </a:r>
                      <a:endParaRPr kumimoji="1" lang="ja-JP" altLang="en-US" sz="1800" b="1" i="0" u="none" strike="noStrike" kern="1200" cap="none" spc="0" normalizeH="0" baseline="0" noProof="0" dirty="0" smtClean="0">
                        <a:ln>
                          <a:noFill/>
                        </a:ln>
                        <a:solidFill>
                          <a:prstClr val="black"/>
                        </a:solidFill>
                        <a:effectLst/>
                        <a:uLnTx/>
                        <a:uFillTx/>
                        <a:latin typeface="+mn-lt"/>
                        <a:ea typeface="+mn-ea"/>
                        <a:cs typeface="+mn-cs"/>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n-lt"/>
                          <a:ea typeface="+mn-ea"/>
                          <a:cs typeface="+mn-cs"/>
                        </a:rPr>
                        <a:t>#4</a:t>
                      </a:r>
                      <a:endParaRPr kumimoji="1" lang="ja-JP" altLang="en-US" sz="1800" b="1" i="0" u="none" strike="noStrike" kern="1200" cap="none" spc="0" normalizeH="0" baseline="0" noProof="0" dirty="0" smtClean="0">
                        <a:ln>
                          <a:noFill/>
                        </a:ln>
                        <a:solidFill>
                          <a:prstClr val="black"/>
                        </a:solidFill>
                        <a:effectLst/>
                        <a:uLnTx/>
                        <a:uFillTx/>
                        <a:latin typeface="+mn-lt"/>
                        <a:ea typeface="+mn-ea"/>
                        <a:cs typeface="+mn-cs"/>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n-lt"/>
                          <a:ea typeface="+mn-ea"/>
                          <a:cs typeface="+mn-cs"/>
                        </a:rPr>
                        <a:t>#5</a:t>
                      </a:r>
                      <a:endParaRPr kumimoji="1" lang="ja-JP" altLang="en-US" sz="1800" b="1" i="0" u="none" strike="noStrike" kern="1200" cap="none" spc="0" normalizeH="0" baseline="0" noProof="0" dirty="0" smtClean="0">
                        <a:ln>
                          <a:noFill/>
                        </a:ln>
                        <a:solidFill>
                          <a:prstClr val="black"/>
                        </a:solidFill>
                        <a:effectLst/>
                        <a:uLnTx/>
                        <a:uFillTx/>
                        <a:latin typeface="+mn-lt"/>
                        <a:ea typeface="+mn-ea"/>
                        <a:cs typeface="+mn-cs"/>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434488">
                <a:tc>
                  <a:txBody>
                    <a:bodyPr/>
                    <a:lstStyle/>
                    <a:p>
                      <a:pPr algn="ctr"/>
                      <a:r>
                        <a:rPr kumimoji="1" lang="en-US" altLang="ja-JP" sz="1600" b="1" dirty="0" smtClean="0"/>
                        <a:t>power[MW] (Low n High P)</a:t>
                      </a:r>
                      <a:endParaRPr kumimoji="1" lang="ja-JP" alt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kumimoji="1" lang="en-US" altLang="ja-JP" sz="2000" b="1" dirty="0" smtClean="0"/>
                        <a:t>5.8</a:t>
                      </a:r>
                      <a:endParaRPr kumimoji="1" lang="ja-JP" altLang="en-US" sz="20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4.4</a:t>
                      </a:r>
                      <a:endParaRPr kumimoji="1" lang="ja-JP" altLang="en-US" sz="1800" b="1" dirty="0" smtClean="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2.1</a:t>
                      </a:r>
                      <a:endParaRPr kumimoji="1" lang="ja-JP" altLang="en-US" sz="1800" b="1" dirty="0" smtClean="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5.8</a:t>
                      </a:r>
                      <a:endParaRPr kumimoji="1" lang="ja-JP" altLang="en-US" sz="1800" b="1" dirty="0" smtClean="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5.6</a:t>
                      </a:r>
                      <a:endParaRPr kumimoji="1" lang="ja-JP" altLang="en-US" sz="1800" b="1" dirty="0" smtClean="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388471">
                <a:tc>
                  <a:txBody>
                    <a:bodyPr/>
                    <a:lstStyle/>
                    <a:p>
                      <a:pPr algn="ctr"/>
                      <a:r>
                        <a:rPr kumimoji="1" lang="en-US" altLang="ja-JP" sz="1600" b="1" dirty="0" smtClean="0"/>
                        <a:t>power[MW] (High n low P)</a:t>
                      </a:r>
                      <a:endParaRPr kumimoji="1" lang="ja-JP" altLang="en-US" sz="1600" b="1"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altLang="ja-JP" sz="2000" b="1" dirty="0" smtClean="0"/>
                        <a:t>2.227</a:t>
                      </a:r>
                      <a:endParaRPr kumimoji="1" lang="ja-JP" altLang="en-US" sz="20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altLang="ja-JP" b="1" dirty="0" smtClean="0"/>
                        <a:t>1.393</a:t>
                      </a:r>
                      <a:endParaRPr kumimoji="1" lang="ja-JP" altLang="en-US"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b="1" dirty="0" smtClean="0"/>
                        <a:t>0</a:t>
                      </a:r>
                      <a:endParaRPr lang="ja-JP" altLang="en-US" b="1" dirty="0" smtClean="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b="1" dirty="0" smtClean="0"/>
                        <a:t>3.96</a:t>
                      </a:r>
                      <a:endParaRPr lang="ja-JP" altLang="en-US" b="1" dirty="0" smtClean="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b="1" dirty="0" smtClean="0"/>
                        <a:t>3.99</a:t>
                      </a:r>
                      <a:endParaRPr lang="ja-JP" altLang="en-US" b="1" dirty="0" smtClean="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pic>
        <p:nvPicPr>
          <p:cNvPr id="12" name="図 11"/>
          <p:cNvPicPr>
            <a:picLocks noChangeAspect="1"/>
          </p:cNvPicPr>
          <p:nvPr/>
        </p:nvPicPr>
        <p:blipFill>
          <a:blip r:embed="rId4"/>
          <a:stretch>
            <a:fillRect/>
          </a:stretch>
        </p:blipFill>
        <p:spPr>
          <a:xfrm>
            <a:off x="3417496" y="3244485"/>
            <a:ext cx="2252077" cy="2252077"/>
          </a:xfrm>
          <a:prstGeom prst="rect">
            <a:avLst/>
          </a:prstGeom>
        </p:spPr>
      </p:pic>
      <p:sp>
        <p:nvSpPr>
          <p:cNvPr id="9" name="テキスト ボックス 8"/>
          <p:cNvSpPr txBox="1"/>
          <p:nvPr/>
        </p:nvSpPr>
        <p:spPr>
          <a:xfrm>
            <a:off x="3521381" y="2885953"/>
            <a:ext cx="2211452" cy="400110"/>
          </a:xfrm>
          <a:prstGeom prst="rect">
            <a:avLst/>
          </a:prstGeom>
          <a:noFill/>
        </p:spPr>
        <p:txBody>
          <a:bodyPr wrap="square" rtlCol="0">
            <a:spAutoFit/>
          </a:bodyPr>
          <a:lstStyle/>
          <a:p>
            <a:pPr algn="ctr"/>
            <a:r>
              <a:rPr kumimoji="1" lang="en-US" altLang="ja-JP" sz="2000" b="1" dirty="0" smtClean="0">
                <a:solidFill>
                  <a:srgbClr val="FF0000"/>
                </a:solidFill>
              </a:rPr>
              <a:t>H rich</a:t>
            </a:r>
            <a:endParaRPr kumimoji="1" lang="ja-JP" altLang="en-US" sz="2000" b="1" dirty="0">
              <a:solidFill>
                <a:srgbClr val="FF0000"/>
              </a:solidFill>
            </a:endParaRPr>
          </a:p>
        </p:txBody>
      </p:sp>
      <p:sp>
        <p:nvSpPr>
          <p:cNvPr id="10" name="テキスト ボックス 9"/>
          <p:cNvSpPr txBox="1"/>
          <p:nvPr/>
        </p:nvSpPr>
        <p:spPr>
          <a:xfrm>
            <a:off x="6808109" y="2967504"/>
            <a:ext cx="1803167" cy="400110"/>
          </a:xfrm>
          <a:prstGeom prst="rect">
            <a:avLst/>
          </a:prstGeom>
          <a:noFill/>
        </p:spPr>
        <p:txBody>
          <a:bodyPr wrap="square" rtlCol="0">
            <a:spAutoFit/>
          </a:bodyPr>
          <a:lstStyle/>
          <a:p>
            <a:pPr algn="ctr"/>
            <a:r>
              <a:rPr lang="en-US" altLang="ja-JP" sz="2000" b="1" dirty="0" smtClean="0">
                <a:solidFill>
                  <a:srgbClr val="FF0000"/>
                </a:solidFill>
              </a:rPr>
              <a:t>He rich</a:t>
            </a:r>
            <a:endParaRPr kumimoji="1" lang="ja-JP" altLang="en-US" sz="2000" b="1" dirty="0">
              <a:solidFill>
                <a:srgbClr val="FF0000"/>
              </a:solidFill>
            </a:endParaRPr>
          </a:p>
        </p:txBody>
      </p:sp>
    </p:spTree>
    <p:extLst>
      <p:ext uri="{BB962C8B-B14F-4D97-AF65-F5344CB8AC3E}">
        <p14:creationId xmlns:p14="http://schemas.microsoft.com/office/powerpoint/2010/main" val="1286322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8001" y="-12299"/>
            <a:ext cx="8961257" cy="990600"/>
          </a:xfrm>
        </p:spPr>
        <p:txBody>
          <a:bodyPr>
            <a:noAutofit/>
          </a:bodyPr>
          <a:lstStyle/>
          <a:p>
            <a:r>
              <a:rPr lang="ja-JP" altLang="en-US" sz="3600" dirty="0" smtClean="0">
                <a:latin typeface="+mj-ea"/>
              </a:rPr>
              <a:t>重水素プラズマの</a:t>
            </a:r>
            <a:r>
              <a:rPr lang="en-US" altLang="ja-JP" sz="3600" dirty="0" smtClean="0">
                <a:latin typeface="+mj-ea"/>
              </a:rPr>
              <a:t/>
            </a:r>
            <a:br>
              <a:rPr lang="en-US" altLang="ja-JP" sz="3600" dirty="0" smtClean="0">
                <a:latin typeface="+mj-ea"/>
              </a:rPr>
            </a:br>
            <a:r>
              <a:rPr lang="ja-JP" altLang="en-US" sz="3600" dirty="0" smtClean="0">
                <a:latin typeface="+mj-ea"/>
              </a:rPr>
              <a:t>粒子・熱輸送シミュレーション</a:t>
            </a:r>
            <a:endParaRPr kumimoji="1" lang="ja-JP" altLang="en-US" sz="3600" dirty="0">
              <a:latin typeface="+mj-ea"/>
            </a:endParaRPr>
          </a:p>
        </p:txBody>
      </p:sp>
      <p:sp>
        <p:nvSpPr>
          <p:cNvPr id="3" name="コンテンツ プレースホルダー 2"/>
          <p:cNvSpPr>
            <a:spLocks noGrp="1"/>
          </p:cNvSpPr>
          <p:nvPr>
            <p:ph idx="1"/>
          </p:nvPr>
        </p:nvSpPr>
        <p:spPr/>
        <p:txBody>
          <a:bodyPr>
            <a:normAutofit/>
          </a:bodyPr>
          <a:lstStyle/>
          <a:p>
            <a:r>
              <a:rPr kumimoji="1" lang="ja-JP" altLang="en-US" sz="2000" dirty="0" smtClean="0"/>
              <a:t>正確な加熱分布を得るために，計算資源は必要だが</a:t>
            </a:r>
            <a:r>
              <a:rPr kumimoji="1" lang="en-US" altLang="ja-JP" sz="2000" dirty="0" smtClean="0"/>
              <a:t>FIT3D</a:t>
            </a:r>
            <a:r>
              <a:rPr kumimoji="1" lang="ja-JP" altLang="en-US" sz="2000" dirty="0" smtClean="0"/>
              <a:t>よりも精度が良い</a:t>
            </a:r>
            <a:r>
              <a:rPr kumimoji="1" lang="en-US" altLang="ja-JP" sz="2000" dirty="0" smtClean="0"/>
              <a:t>GNET</a:t>
            </a:r>
            <a:r>
              <a:rPr kumimoji="1" lang="ja-JP" altLang="en-US" sz="2000" dirty="0" smtClean="0"/>
              <a:t>コードを用いて加熱分布を計算．</a:t>
            </a:r>
            <a:endParaRPr kumimoji="1" lang="en-US" altLang="ja-JP" sz="2000" dirty="0" smtClean="0"/>
          </a:p>
          <a:p>
            <a:r>
              <a:rPr lang="ja-JP" altLang="en-US" sz="2000" dirty="0" smtClean="0"/>
              <a:t>それを用いて</a:t>
            </a:r>
            <a:r>
              <a:rPr lang="en-US" altLang="ja-JP" sz="2000" dirty="0" smtClean="0"/>
              <a:t>NTSM</a:t>
            </a:r>
            <a:r>
              <a:rPr lang="ja-JP" altLang="en-US" sz="2000" dirty="0" smtClean="0"/>
              <a:t>及び</a:t>
            </a:r>
            <a:r>
              <a:rPr lang="en-US" altLang="ja-JP" sz="2000" dirty="0" smtClean="0"/>
              <a:t>TR</a:t>
            </a:r>
            <a:r>
              <a:rPr lang="ja-JP" altLang="en-US" sz="2000" dirty="0" smtClean="0"/>
              <a:t>で，中性粒子輸送と粒子・熱輸送シミュレーションを行う．</a:t>
            </a:r>
            <a:endParaRPr lang="en-US" altLang="ja-JP" sz="2000" dirty="0" smtClean="0"/>
          </a:p>
          <a:p>
            <a:r>
              <a:rPr lang="ja-JP" altLang="en-US" sz="2000" dirty="0" smtClean="0"/>
              <a:t>下図のように</a:t>
            </a:r>
            <a:r>
              <a:rPr lang="en-US" altLang="ja-JP" sz="2000" dirty="0" smtClean="0"/>
              <a:t>TR</a:t>
            </a:r>
            <a:r>
              <a:rPr lang="ja-JP" altLang="en-US" sz="2000" dirty="0" smtClean="0"/>
              <a:t>と</a:t>
            </a:r>
            <a:r>
              <a:rPr lang="en-US" altLang="ja-JP" sz="2000" dirty="0" smtClean="0"/>
              <a:t>GNET,TR</a:t>
            </a:r>
            <a:r>
              <a:rPr lang="ja-JP" altLang="en-US" sz="2000" dirty="0" smtClean="0"/>
              <a:t>と</a:t>
            </a:r>
            <a:r>
              <a:rPr lang="en-US" altLang="ja-JP" sz="2000" dirty="0" smtClean="0"/>
              <a:t>NTSM</a:t>
            </a:r>
            <a:r>
              <a:rPr lang="ja-JP" altLang="en-US" sz="2000" dirty="0" smtClean="0"/>
              <a:t>の間でデータを交換し，プラズマが定常状態になるまで計算を繰り返す．</a:t>
            </a:r>
            <a:endParaRPr lang="en-US" altLang="ja-JP" sz="2000" dirty="0" smtClean="0"/>
          </a:p>
        </p:txBody>
      </p:sp>
      <p:grpSp>
        <p:nvGrpSpPr>
          <p:cNvPr id="38" name="図形グループ 37"/>
          <p:cNvGrpSpPr/>
          <p:nvPr/>
        </p:nvGrpSpPr>
        <p:grpSpPr>
          <a:xfrm>
            <a:off x="1314450" y="3395942"/>
            <a:ext cx="5925969" cy="3114835"/>
            <a:chOff x="1314450" y="3395942"/>
            <a:chExt cx="5925969" cy="3114835"/>
          </a:xfrm>
        </p:grpSpPr>
        <p:grpSp>
          <p:nvGrpSpPr>
            <p:cNvPr id="4" name="図形グループ 3"/>
            <p:cNvGrpSpPr/>
            <p:nvPr/>
          </p:nvGrpSpPr>
          <p:grpSpPr>
            <a:xfrm>
              <a:off x="2016380" y="3650671"/>
              <a:ext cx="5224038" cy="2715835"/>
              <a:chOff x="1737015" y="4183258"/>
              <a:chExt cx="5224038" cy="2715835"/>
            </a:xfrm>
          </p:grpSpPr>
          <p:sp>
            <p:nvSpPr>
              <p:cNvPr id="5" name="テキスト ボックス 4"/>
              <p:cNvSpPr txBox="1"/>
              <p:nvPr/>
            </p:nvSpPr>
            <p:spPr>
              <a:xfrm>
                <a:off x="2897433" y="6076802"/>
                <a:ext cx="1028647" cy="461665"/>
              </a:xfrm>
              <a:prstGeom prst="rect">
                <a:avLst/>
              </a:prstGeom>
              <a:solidFill>
                <a:srgbClr val="008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b="1" kern="1200" dirty="0" smtClean="0">
                    <a:solidFill>
                      <a:sysClr val="window" lastClr="FFFFFF"/>
                    </a:solidFill>
                    <a:latin typeface="Osaka"/>
                    <a:ea typeface="Osaka"/>
                    <a:cs typeface="Osaka"/>
                  </a:rPr>
                  <a:t>NTSM</a:t>
                </a:r>
                <a:endParaRPr lang="ja-JP" altLang="en-US" sz="2400" b="1" kern="1200" dirty="0">
                  <a:solidFill>
                    <a:sysClr val="window" lastClr="FFFFFF"/>
                  </a:solidFill>
                  <a:latin typeface="Osaka"/>
                  <a:ea typeface="Osaka"/>
                  <a:cs typeface="Osaka"/>
                </a:endParaRPr>
              </a:p>
            </p:txBody>
          </p:sp>
          <p:sp>
            <p:nvSpPr>
              <p:cNvPr id="7" name="テキスト ボックス 6"/>
              <p:cNvSpPr txBox="1"/>
              <p:nvPr/>
            </p:nvSpPr>
            <p:spPr>
              <a:xfrm>
                <a:off x="2767695" y="4824530"/>
                <a:ext cx="1365179" cy="461665"/>
              </a:xfrm>
              <a:prstGeom prst="rect">
                <a:avLst/>
              </a:prstGeom>
              <a:solidFill>
                <a:srgbClr val="3366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algn="ctr" defTabSz="457200">
                  <a:defRPr/>
                </a:pPr>
                <a:r>
                  <a:rPr lang="en-US" altLang="ja-JP" sz="2400" b="1" kern="1200" dirty="0" smtClean="0">
                    <a:solidFill>
                      <a:sysClr val="window" lastClr="FFFFFF"/>
                    </a:solidFill>
                    <a:latin typeface="Osaka"/>
                    <a:ea typeface="Osaka"/>
                    <a:cs typeface="Osaka"/>
                  </a:rPr>
                  <a:t>TR</a:t>
                </a:r>
                <a:endParaRPr lang="ja-JP" altLang="en-US" sz="2400" b="1" kern="1200" dirty="0">
                  <a:solidFill>
                    <a:sysClr val="window" lastClr="FFFFFF"/>
                  </a:solidFill>
                  <a:latin typeface="Osaka"/>
                  <a:ea typeface="Osaka"/>
                  <a:cs typeface="Osaka"/>
                </a:endParaRPr>
              </a:p>
            </p:txBody>
          </p:sp>
          <p:sp>
            <p:nvSpPr>
              <p:cNvPr id="13" name="右矢印 12"/>
              <p:cNvSpPr/>
              <p:nvPr/>
            </p:nvSpPr>
            <p:spPr>
              <a:xfrm rot="5400000">
                <a:off x="3444919" y="5548407"/>
                <a:ext cx="721251" cy="29461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16" name="テキスト ボックス 15"/>
              <p:cNvSpPr txBox="1"/>
              <p:nvPr/>
            </p:nvSpPr>
            <p:spPr>
              <a:xfrm>
                <a:off x="5739113" y="4835726"/>
                <a:ext cx="984164" cy="461665"/>
              </a:xfrm>
              <a:prstGeom prst="rect">
                <a:avLst/>
              </a:prstGeom>
              <a:solidFill>
                <a:srgbClr val="008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b="1" kern="1200" dirty="0" smtClean="0">
                    <a:solidFill>
                      <a:sysClr val="window" lastClr="FFFFFF"/>
                    </a:solidFill>
                    <a:latin typeface="Osaka"/>
                    <a:ea typeface="Osaka"/>
                    <a:cs typeface="Osaka"/>
                  </a:rPr>
                  <a:t>GNET</a:t>
                </a:r>
                <a:endParaRPr lang="ja-JP" altLang="en-US" sz="2400" b="1" kern="1200" dirty="0">
                  <a:solidFill>
                    <a:sysClr val="window" lastClr="FFFFFF"/>
                  </a:solidFill>
                  <a:latin typeface="Osaka"/>
                  <a:ea typeface="Osaka"/>
                  <a:cs typeface="Osaka"/>
                </a:endParaRPr>
              </a:p>
            </p:txBody>
          </p:sp>
          <p:sp>
            <p:nvSpPr>
              <p:cNvPr id="18" name="右矢印 17"/>
              <p:cNvSpPr/>
              <p:nvPr/>
            </p:nvSpPr>
            <p:spPr>
              <a:xfrm>
                <a:off x="4338759" y="4835726"/>
                <a:ext cx="1244038" cy="249681"/>
              </a:xfrm>
              <a:prstGeom prst="rightArrow">
                <a:avLst>
                  <a:gd name="adj1" fmla="val 50000"/>
                  <a:gd name="adj2" fmla="val 7606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20" name="テキスト ボックス 19"/>
              <p:cNvSpPr txBox="1"/>
              <p:nvPr/>
            </p:nvSpPr>
            <p:spPr>
              <a:xfrm>
                <a:off x="4564038" y="4453480"/>
                <a:ext cx="685219" cy="369332"/>
              </a:xfrm>
              <a:prstGeom prst="rect">
                <a:avLst/>
              </a:prstGeom>
              <a:noFill/>
            </p:spPr>
            <p:txBody>
              <a:bodyPr wrap="square" rtlCol="0">
                <a:spAutoFit/>
              </a:bodyPr>
              <a:lstStyle/>
              <a:p>
                <a:r>
                  <a:rPr kumimoji="1" lang="en-US" altLang="ja-JP" b="1" dirty="0" err="1" smtClean="0"/>
                  <a:t>n,T</a:t>
                </a:r>
                <a:endParaRPr kumimoji="1" lang="ja-JP" altLang="en-US" b="1" dirty="0"/>
              </a:p>
            </p:txBody>
          </p:sp>
          <p:sp>
            <p:nvSpPr>
              <p:cNvPr id="33" name="テキスト ボックス 32"/>
              <p:cNvSpPr txBox="1"/>
              <p:nvPr/>
            </p:nvSpPr>
            <p:spPr>
              <a:xfrm>
                <a:off x="2897433" y="4183258"/>
                <a:ext cx="1163053" cy="646331"/>
              </a:xfrm>
              <a:prstGeom prst="rect">
                <a:avLst/>
              </a:prstGeom>
              <a:noFill/>
            </p:spPr>
            <p:txBody>
              <a:bodyPr wrap="square" rtlCol="0">
                <a:spAutoFit/>
              </a:bodyPr>
              <a:lstStyle/>
              <a:p>
                <a:r>
                  <a:rPr kumimoji="1" lang="ja-JP" altLang="en-US" b="1" dirty="0" smtClean="0"/>
                  <a:t>熱・粒子輸送計算</a:t>
                </a:r>
                <a:endParaRPr kumimoji="1" lang="ja-JP" altLang="en-US" b="1" dirty="0"/>
              </a:p>
            </p:txBody>
          </p:sp>
          <p:sp>
            <p:nvSpPr>
              <p:cNvPr id="40" name="右矢印 39"/>
              <p:cNvSpPr/>
              <p:nvPr/>
            </p:nvSpPr>
            <p:spPr>
              <a:xfrm rot="10800000">
                <a:off x="4338756" y="5085407"/>
                <a:ext cx="1244038" cy="249681"/>
              </a:xfrm>
              <a:prstGeom prst="rightArrow">
                <a:avLst>
                  <a:gd name="adj1" fmla="val 50000"/>
                  <a:gd name="adj2" fmla="val 76061"/>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41" name="テキスト ボックス 40"/>
              <p:cNvSpPr txBox="1"/>
              <p:nvPr/>
            </p:nvSpPr>
            <p:spPr>
              <a:xfrm>
                <a:off x="4439265" y="5335089"/>
                <a:ext cx="1143529" cy="369332"/>
              </a:xfrm>
              <a:prstGeom prst="rect">
                <a:avLst/>
              </a:prstGeom>
              <a:noFill/>
            </p:spPr>
            <p:txBody>
              <a:bodyPr wrap="square" rtlCol="0">
                <a:spAutoFit/>
              </a:bodyPr>
              <a:lstStyle/>
              <a:p>
                <a:r>
                  <a:rPr kumimoji="1" lang="ja-JP" altLang="en-US" b="1" dirty="0" smtClean="0"/>
                  <a:t>加熱分布</a:t>
                </a:r>
                <a:endParaRPr kumimoji="1" lang="ja-JP" altLang="en-US" b="1" dirty="0"/>
              </a:p>
            </p:txBody>
          </p:sp>
          <p:sp>
            <p:nvSpPr>
              <p:cNvPr id="43" name="テキスト ボックス 42"/>
              <p:cNvSpPr txBox="1"/>
              <p:nvPr/>
            </p:nvSpPr>
            <p:spPr>
              <a:xfrm>
                <a:off x="5700127" y="4488527"/>
                <a:ext cx="1260926" cy="369332"/>
              </a:xfrm>
              <a:prstGeom prst="rect">
                <a:avLst/>
              </a:prstGeom>
              <a:noFill/>
            </p:spPr>
            <p:txBody>
              <a:bodyPr wrap="square" rtlCol="0">
                <a:spAutoFit/>
              </a:bodyPr>
              <a:lstStyle/>
              <a:p>
                <a:r>
                  <a:rPr kumimoji="1" lang="ja-JP" altLang="en-US" b="1" dirty="0" smtClean="0"/>
                  <a:t>加熱計算</a:t>
                </a:r>
                <a:endParaRPr kumimoji="1" lang="ja-JP" altLang="en-US" b="1" dirty="0"/>
              </a:p>
            </p:txBody>
          </p:sp>
          <p:sp>
            <p:nvSpPr>
              <p:cNvPr id="44" name="テキスト ボックス 43"/>
              <p:cNvSpPr txBox="1"/>
              <p:nvPr/>
            </p:nvSpPr>
            <p:spPr>
              <a:xfrm>
                <a:off x="3948249" y="5519755"/>
                <a:ext cx="1361368" cy="369332"/>
              </a:xfrm>
              <a:prstGeom prst="rect">
                <a:avLst/>
              </a:prstGeom>
              <a:noFill/>
            </p:spPr>
            <p:txBody>
              <a:bodyPr wrap="square" rtlCol="0">
                <a:spAutoFit/>
              </a:bodyPr>
              <a:lstStyle/>
              <a:p>
                <a:r>
                  <a:rPr kumimoji="1" lang="en-US" altLang="ja-JP" b="1" dirty="0" err="1" smtClean="0"/>
                  <a:t>n,</a:t>
                </a:r>
                <a:r>
                  <a:rPr lang="en-US" altLang="ja-JP" b="1" dirty="0" err="1"/>
                  <a:t>T</a:t>
                </a:r>
                <a:endParaRPr kumimoji="1" lang="ja-JP" altLang="en-US" b="1" dirty="0"/>
              </a:p>
            </p:txBody>
          </p:sp>
          <p:sp>
            <p:nvSpPr>
              <p:cNvPr id="45" name="右矢印 44"/>
              <p:cNvSpPr/>
              <p:nvPr/>
            </p:nvSpPr>
            <p:spPr>
              <a:xfrm rot="16200000">
                <a:off x="2684115" y="5557113"/>
                <a:ext cx="721251" cy="294615"/>
              </a:xfrm>
              <a:prstGeom prst="rightArrow">
                <a:avLst/>
              </a:prstGeom>
              <a:solidFill>
                <a:srgbClr val="8C9C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46" name="テキスト ボックス 45"/>
              <p:cNvSpPr txBox="1"/>
              <p:nvPr/>
            </p:nvSpPr>
            <p:spPr>
              <a:xfrm>
                <a:off x="1737015" y="5386597"/>
                <a:ext cx="1160418" cy="646331"/>
              </a:xfrm>
              <a:prstGeom prst="rect">
                <a:avLst/>
              </a:prstGeom>
              <a:noFill/>
            </p:spPr>
            <p:txBody>
              <a:bodyPr wrap="square" rtlCol="0">
                <a:spAutoFit/>
              </a:bodyPr>
              <a:lstStyle/>
              <a:p>
                <a:r>
                  <a:rPr lang="ja-JP" altLang="en-US" b="1" dirty="0" smtClean="0"/>
                  <a:t>中性粒子密度分布</a:t>
                </a:r>
                <a:endParaRPr kumimoji="1" lang="ja-JP" altLang="en-US" b="1" dirty="0"/>
              </a:p>
            </p:txBody>
          </p:sp>
          <p:sp>
            <p:nvSpPr>
              <p:cNvPr id="47" name="テキスト ボックス 46"/>
              <p:cNvSpPr txBox="1"/>
              <p:nvPr/>
            </p:nvSpPr>
            <p:spPr>
              <a:xfrm>
                <a:off x="2571891" y="6529761"/>
                <a:ext cx="1867374" cy="369332"/>
              </a:xfrm>
              <a:prstGeom prst="rect">
                <a:avLst/>
              </a:prstGeom>
              <a:noFill/>
            </p:spPr>
            <p:txBody>
              <a:bodyPr wrap="square" rtlCol="0">
                <a:spAutoFit/>
              </a:bodyPr>
              <a:lstStyle/>
              <a:p>
                <a:r>
                  <a:rPr kumimoji="1" lang="ja-JP" altLang="en-US" b="1" dirty="0" smtClean="0"/>
                  <a:t>中性粒子輸送</a:t>
                </a:r>
                <a:endParaRPr kumimoji="1" lang="ja-JP" altLang="en-US" b="1" dirty="0"/>
              </a:p>
            </p:txBody>
          </p:sp>
        </p:grpSp>
        <p:cxnSp>
          <p:nvCxnSpPr>
            <p:cNvPr id="8" name="直線コネクタ 7"/>
            <p:cNvCxnSpPr>
              <a:stCxn id="24" idx="3"/>
            </p:cNvCxnSpPr>
            <p:nvPr/>
          </p:nvCxnSpPr>
          <p:spPr>
            <a:xfrm flipV="1">
              <a:off x="2673246" y="3595997"/>
              <a:ext cx="4567172" cy="3077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7240418" y="3606797"/>
              <a:ext cx="0" cy="2875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2016380" y="6482443"/>
              <a:ext cx="5224039" cy="283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flipV="1">
              <a:off x="2016380" y="3564705"/>
              <a:ext cx="0" cy="2946072"/>
            </a:xfrm>
            <a:prstGeom prst="line">
              <a:avLst/>
            </a:prstGeom>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1314450" y="3395942"/>
              <a:ext cx="1358796" cy="461665"/>
            </a:xfrm>
            <a:prstGeom prst="rect">
              <a:avLst/>
            </a:prstGeom>
            <a:solidFill>
              <a:srgbClr val="0070C0"/>
            </a:solidFill>
            <a:ln w="381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ja-JP" sz="2400" b="1" dirty="0" smtClean="0">
                  <a:solidFill>
                    <a:schemeClr val="bg1"/>
                  </a:solidFill>
                </a:rPr>
                <a:t>TASK3D</a:t>
              </a:r>
              <a:endParaRPr kumimoji="1" lang="ja-JP" altLang="en-US" sz="2400" b="1" dirty="0">
                <a:solidFill>
                  <a:schemeClr val="bg1"/>
                </a:solidFill>
              </a:endParaRPr>
            </a:p>
          </p:txBody>
        </p:sp>
      </p:grpSp>
    </p:spTree>
    <p:extLst>
      <p:ext uri="{BB962C8B-B14F-4D97-AF65-F5344CB8AC3E}">
        <p14:creationId xmlns:p14="http://schemas.microsoft.com/office/powerpoint/2010/main" val="1561085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smtClean="0"/>
              <a:t>重水素プラズマシミュレーション</a:t>
            </a:r>
            <a:r>
              <a:rPr kumimoji="1" lang="en-US" altLang="ja-JP" sz="3600" dirty="0" smtClean="0"/>
              <a:t/>
            </a:r>
            <a:br>
              <a:rPr kumimoji="1" lang="en-US" altLang="ja-JP" sz="3600" dirty="0" smtClean="0"/>
            </a:br>
            <a:r>
              <a:rPr lang="ja-JP" altLang="en-US" sz="3600" dirty="0" smtClean="0"/>
              <a:t>反復回数による変化</a:t>
            </a:r>
            <a:endParaRPr kumimoji="1" lang="ja-JP" altLang="en-US" sz="3600" dirty="0"/>
          </a:p>
        </p:txBody>
      </p:sp>
      <p:sp>
        <p:nvSpPr>
          <p:cNvPr id="3" name="コンテンツ プレースホルダー 2"/>
          <p:cNvSpPr>
            <a:spLocks noGrp="1"/>
          </p:cNvSpPr>
          <p:nvPr>
            <p:ph idx="1"/>
          </p:nvPr>
        </p:nvSpPr>
        <p:spPr>
          <a:xfrm>
            <a:off x="457200" y="1376951"/>
            <a:ext cx="8229600" cy="2040079"/>
          </a:xfrm>
        </p:spPr>
        <p:txBody>
          <a:bodyPr>
            <a:normAutofit lnSpcReduction="10000"/>
          </a:bodyPr>
          <a:lstStyle/>
          <a:p>
            <a:r>
              <a:rPr kumimoji="1" lang="ja-JP" altLang="en-US" sz="2000" dirty="0" smtClean="0"/>
              <a:t>反復回数による中心温度，密度の変化を検証した．</a:t>
            </a:r>
            <a:endParaRPr kumimoji="1" lang="en-US" altLang="ja-JP" sz="2000" dirty="0" smtClean="0"/>
          </a:p>
          <a:p>
            <a:r>
              <a:rPr lang="ja-JP" altLang="en-US" sz="2000" dirty="0" smtClean="0"/>
              <a:t>反復回数</a:t>
            </a:r>
            <a:r>
              <a:rPr lang="en-US" altLang="ja-JP" sz="2000" dirty="0"/>
              <a:t>0</a:t>
            </a:r>
            <a:r>
              <a:rPr lang="ja-JP" altLang="en-US" sz="2000" dirty="0" smtClean="0"/>
              <a:t>回目から</a:t>
            </a:r>
            <a:r>
              <a:rPr lang="en-US" altLang="ja-JP" sz="2000" dirty="0"/>
              <a:t>1</a:t>
            </a:r>
            <a:r>
              <a:rPr lang="ja-JP" altLang="en-US" sz="2000" dirty="0" smtClean="0"/>
              <a:t>回目は中心温度・密度で大きな変化が見られたが，反復回数を重ねるにつれ変化は小さくなり一定値に向かっていることがわかる．</a:t>
            </a:r>
            <a:endParaRPr lang="en-US" altLang="ja-JP" sz="2000" dirty="0" smtClean="0"/>
          </a:p>
          <a:p>
            <a:r>
              <a:rPr lang="ja-JP" altLang="en-US" sz="2000" dirty="0" smtClean="0"/>
              <a:t>この手法を用いて計算することで，定常状態となるプラズマ温度と密度を計算できることがわかる．</a:t>
            </a:r>
            <a:endParaRPr lang="en-US" altLang="ja-JP" sz="2000" dirty="0" smtClean="0"/>
          </a:p>
        </p:txBody>
      </p:sp>
      <p:grpSp>
        <p:nvGrpSpPr>
          <p:cNvPr id="7" name="図形グループ 6"/>
          <p:cNvGrpSpPr/>
          <p:nvPr/>
        </p:nvGrpSpPr>
        <p:grpSpPr>
          <a:xfrm>
            <a:off x="3104272" y="3225338"/>
            <a:ext cx="5754249" cy="3083349"/>
            <a:chOff x="1314450" y="3395942"/>
            <a:chExt cx="5925969" cy="3114835"/>
          </a:xfrm>
        </p:grpSpPr>
        <p:grpSp>
          <p:nvGrpSpPr>
            <p:cNvPr id="8" name="図形グループ 7"/>
            <p:cNvGrpSpPr/>
            <p:nvPr/>
          </p:nvGrpSpPr>
          <p:grpSpPr>
            <a:xfrm>
              <a:off x="2016380" y="3650671"/>
              <a:ext cx="5224038" cy="2715835"/>
              <a:chOff x="1737015" y="4183258"/>
              <a:chExt cx="5224038" cy="2715835"/>
            </a:xfrm>
          </p:grpSpPr>
          <p:sp>
            <p:nvSpPr>
              <p:cNvPr id="16" name="テキスト ボックス 15"/>
              <p:cNvSpPr txBox="1"/>
              <p:nvPr/>
            </p:nvSpPr>
            <p:spPr>
              <a:xfrm>
                <a:off x="2897433" y="6076802"/>
                <a:ext cx="1028647" cy="461665"/>
              </a:xfrm>
              <a:prstGeom prst="rect">
                <a:avLst/>
              </a:prstGeom>
              <a:solidFill>
                <a:srgbClr val="008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b="1" kern="1200" dirty="0" smtClean="0">
                    <a:solidFill>
                      <a:sysClr val="window" lastClr="FFFFFF"/>
                    </a:solidFill>
                    <a:latin typeface="Osaka"/>
                    <a:ea typeface="Osaka"/>
                    <a:cs typeface="Osaka"/>
                  </a:rPr>
                  <a:t>NTSM</a:t>
                </a:r>
                <a:endParaRPr lang="ja-JP" altLang="en-US" sz="2400" b="1" kern="1200" dirty="0">
                  <a:solidFill>
                    <a:sysClr val="window" lastClr="FFFFFF"/>
                  </a:solidFill>
                  <a:latin typeface="Osaka"/>
                  <a:ea typeface="Osaka"/>
                  <a:cs typeface="Osaka"/>
                </a:endParaRPr>
              </a:p>
            </p:txBody>
          </p:sp>
          <p:sp>
            <p:nvSpPr>
              <p:cNvPr id="17" name="テキスト ボックス 16"/>
              <p:cNvSpPr txBox="1"/>
              <p:nvPr/>
            </p:nvSpPr>
            <p:spPr>
              <a:xfrm>
                <a:off x="2767695" y="4824530"/>
                <a:ext cx="1365179" cy="461665"/>
              </a:xfrm>
              <a:prstGeom prst="rect">
                <a:avLst/>
              </a:prstGeom>
              <a:solidFill>
                <a:srgbClr val="3366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algn="ctr" defTabSz="457200">
                  <a:defRPr/>
                </a:pPr>
                <a:r>
                  <a:rPr lang="en-US" altLang="ja-JP" sz="2400" b="1" kern="1200" dirty="0" smtClean="0">
                    <a:solidFill>
                      <a:sysClr val="window" lastClr="FFFFFF"/>
                    </a:solidFill>
                    <a:latin typeface="Osaka"/>
                    <a:ea typeface="Osaka"/>
                    <a:cs typeface="Osaka"/>
                  </a:rPr>
                  <a:t>TR</a:t>
                </a:r>
                <a:endParaRPr lang="ja-JP" altLang="en-US" sz="2400" b="1" kern="1200" dirty="0">
                  <a:solidFill>
                    <a:sysClr val="window" lastClr="FFFFFF"/>
                  </a:solidFill>
                  <a:latin typeface="Osaka"/>
                  <a:ea typeface="Osaka"/>
                  <a:cs typeface="Osaka"/>
                </a:endParaRPr>
              </a:p>
            </p:txBody>
          </p:sp>
          <p:sp>
            <p:nvSpPr>
              <p:cNvPr id="18" name="右矢印 17"/>
              <p:cNvSpPr/>
              <p:nvPr/>
            </p:nvSpPr>
            <p:spPr>
              <a:xfrm rot="5400000">
                <a:off x="3444919" y="5548407"/>
                <a:ext cx="721251" cy="29461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19" name="テキスト ボックス 18"/>
              <p:cNvSpPr txBox="1"/>
              <p:nvPr/>
            </p:nvSpPr>
            <p:spPr>
              <a:xfrm>
                <a:off x="5739113" y="4835726"/>
                <a:ext cx="984164" cy="461665"/>
              </a:xfrm>
              <a:prstGeom prst="rect">
                <a:avLst/>
              </a:prstGeom>
              <a:solidFill>
                <a:srgbClr val="008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b="1" kern="1200" dirty="0" smtClean="0">
                    <a:solidFill>
                      <a:sysClr val="window" lastClr="FFFFFF"/>
                    </a:solidFill>
                    <a:latin typeface="Osaka"/>
                    <a:ea typeface="Osaka"/>
                    <a:cs typeface="Osaka"/>
                  </a:rPr>
                  <a:t>GNET</a:t>
                </a:r>
                <a:endParaRPr lang="ja-JP" altLang="en-US" sz="2400" b="1" kern="1200" dirty="0">
                  <a:solidFill>
                    <a:sysClr val="window" lastClr="FFFFFF"/>
                  </a:solidFill>
                  <a:latin typeface="Osaka"/>
                  <a:ea typeface="Osaka"/>
                  <a:cs typeface="Osaka"/>
                </a:endParaRPr>
              </a:p>
            </p:txBody>
          </p:sp>
          <p:sp>
            <p:nvSpPr>
              <p:cNvPr id="20" name="右矢印 19"/>
              <p:cNvSpPr/>
              <p:nvPr/>
            </p:nvSpPr>
            <p:spPr>
              <a:xfrm>
                <a:off x="4338759" y="4835726"/>
                <a:ext cx="1244038" cy="249681"/>
              </a:xfrm>
              <a:prstGeom prst="rightArrow">
                <a:avLst>
                  <a:gd name="adj1" fmla="val 50000"/>
                  <a:gd name="adj2" fmla="val 7606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21" name="テキスト ボックス 20"/>
              <p:cNvSpPr txBox="1"/>
              <p:nvPr/>
            </p:nvSpPr>
            <p:spPr>
              <a:xfrm>
                <a:off x="4564038" y="4453480"/>
                <a:ext cx="685219" cy="369332"/>
              </a:xfrm>
              <a:prstGeom prst="rect">
                <a:avLst/>
              </a:prstGeom>
              <a:noFill/>
            </p:spPr>
            <p:txBody>
              <a:bodyPr wrap="square" rtlCol="0">
                <a:spAutoFit/>
              </a:bodyPr>
              <a:lstStyle/>
              <a:p>
                <a:r>
                  <a:rPr kumimoji="1" lang="en-US" altLang="ja-JP" b="1" dirty="0" err="1" smtClean="0"/>
                  <a:t>n,T</a:t>
                </a:r>
                <a:endParaRPr kumimoji="1" lang="ja-JP" altLang="en-US" b="1" dirty="0"/>
              </a:p>
            </p:txBody>
          </p:sp>
          <p:sp>
            <p:nvSpPr>
              <p:cNvPr id="22" name="テキスト ボックス 21"/>
              <p:cNvSpPr txBox="1"/>
              <p:nvPr/>
            </p:nvSpPr>
            <p:spPr>
              <a:xfrm>
                <a:off x="2897433" y="4183258"/>
                <a:ext cx="1163053" cy="646331"/>
              </a:xfrm>
              <a:prstGeom prst="rect">
                <a:avLst/>
              </a:prstGeom>
              <a:noFill/>
            </p:spPr>
            <p:txBody>
              <a:bodyPr wrap="square" rtlCol="0">
                <a:spAutoFit/>
              </a:bodyPr>
              <a:lstStyle/>
              <a:p>
                <a:r>
                  <a:rPr kumimoji="1" lang="ja-JP" altLang="en-US" b="1" dirty="0" smtClean="0"/>
                  <a:t>熱・粒子輸送計算</a:t>
                </a:r>
                <a:endParaRPr kumimoji="1" lang="ja-JP" altLang="en-US" b="1" dirty="0"/>
              </a:p>
            </p:txBody>
          </p:sp>
          <p:sp>
            <p:nvSpPr>
              <p:cNvPr id="23" name="右矢印 22"/>
              <p:cNvSpPr/>
              <p:nvPr/>
            </p:nvSpPr>
            <p:spPr>
              <a:xfrm rot="10800000">
                <a:off x="4338756" y="5085407"/>
                <a:ext cx="1244038" cy="249681"/>
              </a:xfrm>
              <a:prstGeom prst="rightArrow">
                <a:avLst>
                  <a:gd name="adj1" fmla="val 50000"/>
                  <a:gd name="adj2" fmla="val 76061"/>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24" name="テキスト ボックス 23"/>
              <p:cNvSpPr txBox="1"/>
              <p:nvPr/>
            </p:nvSpPr>
            <p:spPr>
              <a:xfrm>
                <a:off x="4439265" y="5335089"/>
                <a:ext cx="1143529" cy="369332"/>
              </a:xfrm>
              <a:prstGeom prst="rect">
                <a:avLst/>
              </a:prstGeom>
              <a:noFill/>
            </p:spPr>
            <p:txBody>
              <a:bodyPr wrap="square" rtlCol="0">
                <a:spAutoFit/>
              </a:bodyPr>
              <a:lstStyle/>
              <a:p>
                <a:r>
                  <a:rPr kumimoji="1" lang="ja-JP" altLang="en-US" b="1" dirty="0" smtClean="0"/>
                  <a:t>加熱分布</a:t>
                </a:r>
                <a:endParaRPr kumimoji="1" lang="ja-JP" altLang="en-US" b="1" dirty="0"/>
              </a:p>
            </p:txBody>
          </p:sp>
          <p:sp>
            <p:nvSpPr>
              <p:cNvPr id="25" name="テキスト ボックス 24"/>
              <p:cNvSpPr txBox="1"/>
              <p:nvPr/>
            </p:nvSpPr>
            <p:spPr>
              <a:xfrm>
                <a:off x="5700127" y="4488527"/>
                <a:ext cx="1260926" cy="369332"/>
              </a:xfrm>
              <a:prstGeom prst="rect">
                <a:avLst/>
              </a:prstGeom>
              <a:noFill/>
            </p:spPr>
            <p:txBody>
              <a:bodyPr wrap="square" rtlCol="0">
                <a:spAutoFit/>
              </a:bodyPr>
              <a:lstStyle/>
              <a:p>
                <a:r>
                  <a:rPr kumimoji="1" lang="ja-JP" altLang="en-US" b="1" dirty="0" smtClean="0"/>
                  <a:t>加熱計算</a:t>
                </a:r>
                <a:endParaRPr kumimoji="1" lang="ja-JP" altLang="en-US" b="1" dirty="0"/>
              </a:p>
            </p:txBody>
          </p:sp>
          <p:sp>
            <p:nvSpPr>
              <p:cNvPr id="26" name="テキスト ボックス 25"/>
              <p:cNvSpPr txBox="1"/>
              <p:nvPr/>
            </p:nvSpPr>
            <p:spPr>
              <a:xfrm>
                <a:off x="3948249" y="5519755"/>
                <a:ext cx="1361368" cy="369332"/>
              </a:xfrm>
              <a:prstGeom prst="rect">
                <a:avLst/>
              </a:prstGeom>
              <a:noFill/>
            </p:spPr>
            <p:txBody>
              <a:bodyPr wrap="square" rtlCol="0">
                <a:spAutoFit/>
              </a:bodyPr>
              <a:lstStyle/>
              <a:p>
                <a:r>
                  <a:rPr kumimoji="1" lang="en-US" altLang="ja-JP" b="1" dirty="0" err="1" smtClean="0"/>
                  <a:t>n,</a:t>
                </a:r>
                <a:r>
                  <a:rPr lang="en-US" altLang="ja-JP" b="1" dirty="0" err="1"/>
                  <a:t>T</a:t>
                </a:r>
                <a:endParaRPr kumimoji="1" lang="ja-JP" altLang="en-US" b="1" dirty="0"/>
              </a:p>
            </p:txBody>
          </p:sp>
          <p:sp>
            <p:nvSpPr>
              <p:cNvPr id="27" name="右矢印 26"/>
              <p:cNvSpPr/>
              <p:nvPr/>
            </p:nvSpPr>
            <p:spPr>
              <a:xfrm rot="16200000">
                <a:off x="2684115" y="5557113"/>
                <a:ext cx="721251" cy="294615"/>
              </a:xfrm>
              <a:prstGeom prst="rightArrow">
                <a:avLst/>
              </a:prstGeom>
              <a:solidFill>
                <a:srgbClr val="8C9C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p>
            </p:txBody>
          </p:sp>
          <p:sp>
            <p:nvSpPr>
              <p:cNvPr id="28" name="テキスト ボックス 27"/>
              <p:cNvSpPr txBox="1"/>
              <p:nvPr/>
            </p:nvSpPr>
            <p:spPr>
              <a:xfrm>
                <a:off x="1737015" y="5386597"/>
                <a:ext cx="1160418" cy="646331"/>
              </a:xfrm>
              <a:prstGeom prst="rect">
                <a:avLst/>
              </a:prstGeom>
              <a:noFill/>
            </p:spPr>
            <p:txBody>
              <a:bodyPr wrap="square" rtlCol="0">
                <a:spAutoFit/>
              </a:bodyPr>
              <a:lstStyle/>
              <a:p>
                <a:r>
                  <a:rPr lang="ja-JP" altLang="en-US" b="1" dirty="0" smtClean="0"/>
                  <a:t>中性粒子密度分布</a:t>
                </a:r>
                <a:endParaRPr kumimoji="1" lang="ja-JP" altLang="en-US" b="1" dirty="0"/>
              </a:p>
            </p:txBody>
          </p:sp>
          <p:sp>
            <p:nvSpPr>
              <p:cNvPr id="29" name="テキスト ボックス 28"/>
              <p:cNvSpPr txBox="1"/>
              <p:nvPr/>
            </p:nvSpPr>
            <p:spPr>
              <a:xfrm>
                <a:off x="2571891" y="6529761"/>
                <a:ext cx="1867374" cy="369332"/>
              </a:xfrm>
              <a:prstGeom prst="rect">
                <a:avLst/>
              </a:prstGeom>
              <a:noFill/>
            </p:spPr>
            <p:txBody>
              <a:bodyPr wrap="square" rtlCol="0">
                <a:spAutoFit/>
              </a:bodyPr>
              <a:lstStyle/>
              <a:p>
                <a:r>
                  <a:rPr kumimoji="1" lang="ja-JP" altLang="en-US" b="1" dirty="0" smtClean="0"/>
                  <a:t>中性粒子輸送</a:t>
                </a:r>
                <a:endParaRPr kumimoji="1" lang="ja-JP" altLang="en-US" b="1" dirty="0"/>
              </a:p>
            </p:txBody>
          </p:sp>
        </p:grpSp>
        <p:cxnSp>
          <p:nvCxnSpPr>
            <p:cNvPr id="9" name="直線コネクタ 8"/>
            <p:cNvCxnSpPr/>
            <p:nvPr/>
          </p:nvCxnSpPr>
          <p:spPr>
            <a:xfrm flipV="1">
              <a:off x="2673246" y="3595997"/>
              <a:ext cx="4567172" cy="3077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7240418" y="3606797"/>
              <a:ext cx="0" cy="2875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a:off x="2016380" y="6482443"/>
              <a:ext cx="5224039" cy="283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V="1">
              <a:off x="2016380" y="3564705"/>
              <a:ext cx="0" cy="2946072"/>
            </a:xfrm>
            <a:prstGeom prst="line">
              <a:avLst/>
            </a:prstGeom>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314450" y="3395942"/>
              <a:ext cx="1358796" cy="461665"/>
            </a:xfrm>
            <a:prstGeom prst="rect">
              <a:avLst/>
            </a:prstGeom>
            <a:solidFill>
              <a:srgbClr val="0070C0"/>
            </a:solidFill>
            <a:ln w="381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ja-JP" sz="2400" b="1" dirty="0" smtClean="0">
                  <a:solidFill>
                    <a:schemeClr val="bg1"/>
                  </a:solidFill>
                </a:rPr>
                <a:t>TASK3D</a:t>
              </a:r>
              <a:endParaRPr kumimoji="1" lang="ja-JP" altLang="en-US" sz="2400" b="1" dirty="0">
                <a:solidFill>
                  <a:schemeClr val="bg1"/>
                </a:solidFill>
              </a:endParaRPr>
            </a:p>
          </p:txBody>
        </p:sp>
      </p:grpSp>
      <p:pic>
        <p:nvPicPr>
          <p:cNvPr id="6" name="図 5"/>
          <p:cNvPicPr>
            <a:picLocks noChangeAspect="1"/>
          </p:cNvPicPr>
          <p:nvPr/>
        </p:nvPicPr>
        <p:blipFill>
          <a:blip r:embed="rId3"/>
          <a:stretch>
            <a:fillRect/>
          </a:stretch>
        </p:blipFill>
        <p:spPr>
          <a:xfrm>
            <a:off x="111377" y="3744982"/>
            <a:ext cx="3234785" cy="2832526"/>
          </a:xfrm>
          <a:prstGeom prst="rect">
            <a:avLst/>
          </a:prstGeom>
        </p:spPr>
      </p:pic>
    </p:spTree>
    <p:extLst>
      <p:ext uri="{BB962C8B-B14F-4D97-AF65-F5344CB8AC3E}">
        <p14:creationId xmlns:p14="http://schemas.microsoft.com/office/powerpoint/2010/main" val="1075005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680" y="34354"/>
            <a:ext cx="8753044" cy="990600"/>
          </a:xfrm>
        </p:spPr>
        <p:txBody>
          <a:bodyPr>
            <a:normAutofit/>
          </a:bodyPr>
          <a:lstStyle/>
          <a:p>
            <a:r>
              <a:rPr kumimoji="1" lang="ja-JP" altLang="en-US" sz="3600" dirty="0" smtClean="0"/>
              <a:t>重水素</a:t>
            </a:r>
            <a:r>
              <a:rPr lang="ja-JP" altLang="en-US" sz="3600" dirty="0" smtClean="0"/>
              <a:t>プラズマ</a:t>
            </a:r>
            <a:r>
              <a:rPr kumimoji="1" lang="ja-JP" altLang="en-US" sz="3600" dirty="0" smtClean="0"/>
              <a:t>シミュレーション</a:t>
            </a:r>
            <a:endParaRPr kumimoji="1" lang="ja-JP" altLang="en-US" sz="3600" dirty="0"/>
          </a:p>
        </p:txBody>
      </p:sp>
      <p:sp>
        <p:nvSpPr>
          <p:cNvPr id="3" name="コンテンツ プレースホルダー 2"/>
          <p:cNvSpPr>
            <a:spLocks noGrp="1"/>
          </p:cNvSpPr>
          <p:nvPr>
            <p:ph idx="1"/>
          </p:nvPr>
        </p:nvSpPr>
        <p:spPr>
          <a:xfrm>
            <a:off x="457200" y="1338074"/>
            <a:ext cx="8229600" cy="4876800"/>
          </a:xfrm>
        </p:spPr>
        <p:txBody>
          <a:bodyPr/>
          <a:lstStyle/>
          <a:p>
            <a:r>
              <a:rPr lang="en-US" altLang="ja-JP" sz="2000" dirty="0" smtClean="0"/>
              <a:t>H/He</a:t>
            </a:r>
            <a:r>
              <a:rPr lang="ja-JP" altLang="en-US" sz="2000" dirty="0" smtClean="0"/>
              <a:t>実験をよく再現した</a:t>
            </a:r>
            <a:r>
              <a:rPr lang="en-US" altLang="ja-JP" sz="2000" i="1" dirty="0" err="1" smtClean="0"/>
              <a:t>Z</a:t>
            </a:r>
            <a:r>
              <a:rPr lang="en-US" altLang="ja-JP" sz="2000" i="1" baseline="-25000" dirty="0" err="1" smtClean="0"/>
              <a:t>eff</a:t>
            </a:r>
            <a:r>
              <a:rPr lang="ja-JP" altLang="en-US" sz="2000" dirty="0" smtClean="0"/>
              <a:t>依存モデル，</a:t>
            </a:r>
            <a:r>
              <a:rPr lang="en-US" altLang="ja-JP" sz="2000" i="1" dirty="0" err="1" smtClean="0"/>
              <a:t>A</a:t>
            </a:r>
            <a:r>
              <a:rPr lang="en-US" altLang="ja-JP" sz="2000" i="1" baseline="-25000" dirty="0" err="1" smtClean="0"/>
              <a:t>eff</a:t>
            </a:r>
            <a:r>
              <a:rPr lang="ja-JP" altLang="en-US" sz="2000" dirty="0" smtClean="0"/>
              <a:t>依存モデルを用いて重水素プラズマシミュレーションを行った．</a:t>
            </a:r>
            <a:endParaRPr lang="en-US" altLang="ja-JP" sz="2000" dirty="0" smtClean="0"/>
          </a:p>
          <a:p>
            <a:r>
              <a:rPr lang="ja-JP" altLang="en-US" sz="2000" dirty="0" smtClean="0"/>
              <a:t>境界密度を固定し，熱・粒子輸送を解き，モデルの違いによる温度の変化を検証した．</a:t>
            </a:r>
            <a:endParaRPr lang="en-US" altLang="ja-JP" sz="2000" dirty="0" smtClean="0"/>
          </a:p>
          <a:p>
            <a:r>
              <a:rPr lang="ja-JP" altLang="en-US" sz="2000" dirty="0" smtClean="0"/>
              <a:t>また，境界密度を変化させ，密度の違いによる温度の変化を検証した．</a:t>
            </a:r>
            <a:endParaRPr lang="en-US" altLang="ja-JP" sz="2000" dirty="0"/>
          </a:p>
          <a:p>
            <a:r>
              <a:rPr lang="ja-JP" altLang="en-US" sz="2000" dirty="0" smtClean="0"/>
              <a:t>密度が低い（</a:t>
            </a:r>
            <a:r>
              <a:rPr lang="en-US" altLang="ja-JP" sz="2000" dirty="0" smtClean="0"/>
              <a:t>~2x10</a:t>
            </a:r>
            <a:r>
              <a:rPr lang="en-US" altLang="ja-JP" sz="2000" baseline="30000" dirty="0" smtClean="0"/>
              <a:t>19</a:t>
            </a:r>
            <a:r>
              <a:rPr lang="en-US" altLang="ja-JP" sz="2000" dirty="0" smtClean="0"/>
              <a:t>m</a:t>
            </a:r>
            <a:r>
              <a:rPr lang="en-US" altLang="ja-JP" sz="2000" baseline="30000" dirty="0" smtClean="0"/>
              <a:t>-3</a:t>
            </a:r>
            <a:r>
              <a:rPr lang="ja-JP" altLang="en-US" sz="2000" dirty="0" smtClean="0"/>
              <a:t>）場合</a:t>
            </a:r>
            <a:r>
              <a:rPr lang="ja-JP" altLang="en-US" sz="2000" i="1" dirty="0" smtClean="0"/>
              <a:t>，</a:t>
            </a:r>
            <a:r>
              <a:rPr lang="en-US" altLang="ja-JP" sz="2000" i="1" dirty="0" err="1" smtClean="0"/>
              <a:t>A</a:t>
            </a:r>
            <a:r>
              <a:rPr lang="en-US" altLang="ja-JP" sz="2000" i="1" baseline="-25000" dirty="0" err="1" smtClean="0"/>
              <a:t>eff</a:t>
            </a:r>
            <a:r>
              <a:rPr lang="ja-JP" altLang="en-US" sz="2000" dirty="0"/>
              <a:t>依存モデルにおいてイオン温度は</a:t>
            </a:r>
            <a:r>
              <a:rPr lang="en-US" altLang="ja-JP" sz="2000" dirty="0"/>
              <a:t>6keV</a:t>
            </a:r>
            <a:r>
              <a:rPr lang="ja-JP" altLang="en-US" sz="2000" dirty="0"/>
              <a:t>に到</a:t>
            </a:r>
            <a:r>
              <a:rPr lang="ja-JP" altLang="en-US" sz="2000" dirty="0" smtClean="0"/>
              <a:t>達し，</a:t>
            </a:r>
            <a:r>
              <a:rPr lang="en-US" altLang="ja-JP" sz="2000" i="1" dirty="0" err="1" smtClean="0"/>
              <a:t>Z</a:t>
            </a:r>
            <a:r>
              <a:rPr lang="en-US" altLang="ja-JP" sz="2000" i="1" baseline="-25000" dirty="0" err="1" smtClean="0"/>
              <a:t>eff</a:t>
            </a:r>
            <a:r>
              <a:rPr lang="ja-JP" altLang="en-US" sz="2000" dirty="0"/>
              <a:t>依存</a:t>
            </a:r>
            <a:r>
              <a:rPr lang="ja-JP" altLang="en-US" sz="2000" dirty="0" smtClean="0"/>
              <a:t>モデルよりも高いイオン温度が得られた．</a:t>
            </a:r>
            <a:endParaRPr lang="en-US" altLang="ja-JP" sz="2000" dirty="0" smtClean="0"/>
          </a:p>
          <a:p>
            <a:endParaRPr kumimoji="1" lang="ja-JP" altLang="en-US" dirty="0"/>
          </a:p>
        </p:txBody>
      </p:sp>
      <p:pic>
        <p:nvPicPr>
          <p:cNvPr id="17" name="図 16"/>
          <p:cNvPicPr>
            <a:picLocks noChangeAspect="1"/>
          </p:cNvPicPr>
          <p:nvPr/>
        </p:nvPicPr>
        <p:blipFill>
          <a:blip r:embed="rId3"/>
          <a:stretch>
            <a:fillRect/>
          </a:stretch>
        </p:blipFill>
        <p:spPr>
          <a:xfrm>
            <a:off x="6559551" y="4109849"/>
            <a:ext cx="2124075" cy="2105025"/>
          </a:xfrm>
          <a:prstGeom prst="rect">
            <a:avLst/>
          </a:prstGeom>
        </p:spPr>
      </p:pic>
      <p:pic>
        <p:nvPicPr>
          <p:cNvPr id="18" name="図 17"/>
          <p:cNvPicPr>
            <a:picLocks noChangeAspect="1"/>
          </p:cNvPicPr>
          <p:nvPr/>
        </p:nvPicPr>
        <p:blipFill>
          <a:blip r:embed="rId4"/>
          <a:stretch>
            <a:fillRect/>
          </a:stretch>
        </p:blipFill>
        <p:spPr>
          <a:xfrm>
            <a:off x="4341813" y="4109849"/>
            <a:ext cx="2217738" cy="2105025"/>
          </a:xfrm>
          <a:prstGeom prst="rect">
            <a:avLst/>
          </a:prstGeom>
        </p:spPr>
      </p:pic>
      <p:sp>
        <p:nvSpPr>
          <p:cNvPr id="19" name="テキスト ボックス 18"/>
          <p:cNvSpPr txBox="1"/>
          <p:nvPr/>
        </p:nvSpPr>
        <p:spPr>
          <a:xfrm>
            <a:off x="1998230" y="6030208"/>
            <a:ext cx="997802" cy="369332"/>
          </a:xfrm>
          <a:prstGeom prst="rect">
            <a:avLst/>
          </a:prstGeom>
          <a:noFill/>
        </p:spPr>
        <p:txBody>
          <a:bodyPr wrap="square" rtlCol="0">
            <a:spAutoFit/>
          </a:bodyPr>
          <a:lstStyle/>
          <a:p>
            <a:r>
              <a:rPr kumimoji="1" lang="en-US" altLang="ja-JP" dirty="0" err="1" smtClean="0">
                <a:solidFill>
                  <a:srgbClr val="FF0000"/>
                </a:solidFill>
              </a:rPr>
              <a:t>n_</a:t>
            </a:r>
            <a:r>
              <a:rPr lang="en-US" altLang="en-US" dirty="0" err="1" smtClean="0">
                <a:solidFill>
                  <a:srgbClr val="FF0000"/>
                </a:solidFill>
              </a:rPr>
              <a:t>低</a:t>
            </a:r>
            <a:endParaRPr kumimoji="1" lang="ja-JP" altLang="en-US" dirty="0">
              <a:solidFill>
                <a:srgbClr val="FF0000"/>
              </a:solidFill>
            </a:endParaRPr>
          </a:p>
        </p:txBody>
      </p:sp>
      <p:sp>
        <p:nvSpPr>
          <p:cNvPr id="20" name="テキスト ボックス 19"/>
          <p:cNvSpPr txBox="1"/>
          <p:nvPr/>
        </p:nvSpPr>
        <p:spPr>
          <a:xfrm>
            <a:off x="6363572" y="6012456"/>
            <a:ext cx="674063" cy="369332"/>
          </a:xfrm>
          <a:prstGeom prst="rect">
            <a:avLst/>
          </a:prstGeom>
          <a:noFill/>
        </p:spPr>
        <p:txBody>
          <a:bodyPr wrap="square" rtlCol="0">
            <a:spAutoFit/>
          </a:bodyPr>
          <a:lstStyle/>
          <a:p>
            <a:r>
              <a:rPr kumimoji="1" lang="en-US" altLang="ja-JP" dirty="0" smtClean="0">
                <a:solidFill>
                  <a:srgbClr val="FF0000"/>
                </a:solidFill>
              </a:rPr>
              <a:t>n_</a:t>
            </a:r>
            <a:r>
              <a:rPr lang="ja-JP" altLang="en-US" dirty="0" smtClean="0">
                <a:solidFill>
                  <a:srgbClr val="FF0000"/>
                </a:solidFill>
              </a:rPr>
              <a:t>高</a:t>
            </a:r>
            <a:endParaRPr kumimoji="1" lang="ja-JP" altLang="en-US" dirty="0">
              <a:solidFill>
                <a:srgbClr val="FF0000"/>
              </a:solidFill>
            </a:endParaRPr>
          </a:p>
        </p:txBody>
      </p:sp>
      <p:pic>
        <p:nvPicPr>
          <p:cNvPr id="5" name="図 4"/>
          <p:cNvPicPr>
            <a:picLocks noChangeAspect="1"/>
          </p:cNvPicPr>
          <p:nvPr/>
        </p:nvPicPr>
        <p:blipFill>
          <a:blip r:embed="rId5"/>
          <a:stretch>
            <a:fillRect/>
          </a:stretch>
        </p:blipFill>
        <p:spPr>
          <a:xfrm>
            <a:off x="2217738" y="4109849"/>
            <a:ext cx="2124075" cy="2105025"/>
          </a:xfrm>
          <a:prstGeom prst="rect">
            <a:avLst/>
          </a:prstGeom>
        </p:spPr>
      </p:pic>
      <p:pic>
        <p:nvPicPr>
          <p:cNvPr id="6" name="図 5"/>
          <p:cNvPicPr>
            <a:picLocks noChangeAspect="1"/>
          </p:cNvPicPr>
          <p:nvPr/>
        </p:nvPicPr>
        <p:blipFill>
          <a:blip r:embed="rId6"/>
          <a:stretch>
            <a:fillRect/>
          </a:stretch>
        </p:blipFill>
        <p:spPr>
          <a:xfrm>
            <a:off x="0" y="4109849"/>
            <a:ext cx="2217738" cy="2105025"/>
          </a:xfrm>
          <a:prstGeom prst="rect">
            <a:avLst/>
          </a:prstGeom>
        </p:spPr>
      </p:pic>
    </p:spTree>
    <p:extLst>
      <p:ext uri="{BB962C8B-B14F-4D97-AF65-F5344CB8AC3E}">
        <p14:creationId xmlns:p14="http://schemas.microsoft.com/office/powerpoint/2010/main" val="2265233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90600"/>
          </a:xfrm>
        </p:spPr>
        <p:txBody>
          <a:bodyPr>
            <a:normAutofit/>
          </a:bodyPr>
          <a:lstStyle/>
          <a:p>
            <a:r>
              <a:rPr lang="ja-JP" altLang="en-US" sz="3600" dirty="0" smtClean="0"/>
              <a:t>まとめ</a:t>
            </a:r>
            <a:endParaRPr kumimoji="1" lang="ja-JP" altLang="en-US" sz="3600" dirty="0"/>
          </a:p>
        </p:txBody>
      </p:sp>
      <p:sp>
        <p:nvSpPr>
          <p:cNvPr id="3" name="コンテンツ プレースホルダー 2"/>
          <p:cNvSpPr>
            <a:spLocks noGrp="1"/>
          </p:cNvSpPr>
          <p:nvPr>
            <p:ph idx="1"/>
          </p:nvPr>
        </p:nvSpPr>
        <p:spPr>
          <a:xfrm>
            <a:off x="655320" y="1375610"/>
            <a:ext cx="7833360" cy="5482390"/>
          </a:xfrm>
        </p:spPr>
        <p:txBody>
          <a:bodyPr>
            <a:normAutofit lnSpcReduction="10000"/>
          </a:bodyPr>
          <a:lstStyle/>
          <a:p>
            <a:r>
              <a:rPr kumimoji="1" lang="en-US" altLang="ja-JP" sz="2000" dirty="0" smtClean="0">
                <a:solidFill>
                  <a:srgbClr val="008000"/>
                </a:solidFill>
              </a:rPr>
              <a:t>H/He</a:t>
            </a:r>
            <a:r>
              <a:rPr lang="ja-JP" altLang="en-US" sz="2000" dirty="0" smtClean="0">
                <a:solidFill>
                  <a:srgbClr val="008000"/>
                </a:solidFill>
              </a:rPr>
              <a:t>シミュレーション</a:t>
            </a:r>
            <a:endParaRPr lang="en-US" altLang="ja-JP" sz="2000" dirty="0" smtClean="0">
              <a:solidFill>
                <a:srgbClr val="008000"/>
              </a:solidFill>
            </a:endParaRPr>
          </a:p>
          <a:p>
            <a:pPr lvl="1"/>
            <a:r>
              <a:rPr lang="ja-JP" altLang="ja-JP" sz="2000" dirty="0"/>
              <a:t>T</a:t>
            </a:r>
            <a:r>
              <a:rPr lang="en-US" altLang="ja-JP" sz="2000" dirty="0"/>
              <a:t>ASK3D</a:t>
            </a:r>
            <a:r>
              <a:rPr lang="ja-JP" altLang="en-US" sz="2000" dirty="0"/>
              <a:t>を用いて</a:t>
            </a:r>
            <a:r>
              <a:rPr lang="en-US" altLang="ja-JP" sz="2000" dirty="0"/>
              <a:t>H/He</a:t>
            </a:r>
            <a:r>
              <a:rPr lang="ja-JP" altLang="en-US" sz="2000" dirty="0" smtClean="0"/>
              <a:t>実験プラズマの統合シミュレーションによる検証を行った．</a:t>
            </a:r>
            <a:endParaRPr kumimoji="1" lang="en-US" altLang="ja-JP" sz="2000" dirty="0" smtClean="0"/>
          </a:p>
          <a:p>
            <a:pPr lvl="1"/>
            <a:r>
              <a:rPr kumimoji="1" lang="ja-JP" altLang="en-US" sz="2000" dirty="0" smtClean="0"/>
              <a:t>従来の軽水素を基にした乱流輸送モデル</a:t>
            </a:r>
            <a:r>
              <a:rPr lang="ja-JP" altLang="en-US" sz="2000" dirty="0" smtClean="0"/>
              <a:t>では，実験で得られた</a:t>
            </a:r>
            <a:r>
              <a:rPr lang="en-US" altLang="ja-JP" sz="2000" dirty="0" smtClean="0"/>
              <a:t>He</a:t>
            </a:r>
            <a:r>
              <a:rPr lang="ja-JP" altLang="en-US" sz="2000" dirty="0" smtClean="0"/>
              <a:t>割合の増加によるイオン温度上昇が再現できないことが示された．</a:t>
            </a:r>
            <a:endParaRPr kumimoji="1" lang="en-US" altLang="ja-JP" sz="2000" dirty="0" smtClean="0"/>
          </a:p>
          <a:p>
            <a:pPr lvl="1"/>
            <a:r>
              <a:rPr lang="ja-JP" altLang="en-US" sz="2000" dirty="0" smtClean="0"/>
              <a:t>４つの輸送改善を含む</a:t>
            </a:r>
            <a:r>
              <a:rPr lang="ja-JP" altLang="en-US" sz="2000" dirty="0" smtClean="0">
                <a:latin typeface="+mn-ea"/>
              </a:rPr>
              <a:t>輸送</a:t>
            </a:r>
            <a:r>
              <a:rPr kumimoji="1" lang="ja-JP" altLang="en-US" sz="2000" dirty="0" smtClean="0"/>
              <a:t>モデルを仮定し，シミュレーションを</a:t>
            </a:r>
            <a:r>
              <a:rPr lang="ja-JP" altLang="en-US" sz="2000" dirty="0" smtClean="0"/>
              <a:t>行った．</a:t>
            </a:r>
            <a:endParaRPr lang="en-US" altLang="ja-JP" sz="2000" dirty="0" smtClean="0"/>
          </a:p>
          <a:p>
            <a:pPr lvl="1"/>
            <a:r>
              <a:rPr lang="en-US" altLang="ja-JP" sz="2000" i="1" dirty="0" err="1" smtClean="0"/>
              <a:t>Z</a:t>
            </a:r>
            <a:r>
              <a:rPr lang="en-US" altLang="ja-JP" sz="2000" i="1" baseline="-25000" dirty="0" err="1" smtClean="0"/>
              <a:t>eff</a:t>
            </a:r>
            <a:r>
              <a:rPr lang="ja-JP" altLang="en-US" sz="2000" dirty="0" smtClean="0"/>
              <a:t>依存モデルと</a:t>
            </a:r>
            <a:r>
              <a:rPr lang="en-US" altLang="ja-JP" sz="2000" i="1" dirty="0" err="1" smtClean="0"/>
              <a:t>A</a:t>
            </a:r>
            <a:r>
              <a:rPr lang="en-US" altLang="ja-JP" sz="2000" i="1" baseline="-25000" dirty="0" err="1" smtClean="0"/>
              <a:t>eff</a:t>
            </a:r>
            <a:r>
              <a:rPr lang="ja-JP" altLang="en-US" sz="2000" dirty="0" smtClean="0"/>
              <a:t>依存モデルにおいて実験結果を良く</a:t>
            </a:r>
            <a:r>
              <a:rPr kumimoji="1" lang="ja-JP" altLang="en-US" sz="2000" dirty="0" smtClean="0"/>
              <a:t>再現することが分かった．</a:t>
            </a:r>
            <a:endParaRPr kumimoji="1" lang="en-US" altLang="ja-JP" sz="2000" dirty="0" smtClean="0"/>
          </a:p>
          <a:p>
            <a:pPr lvl="1"/>
            <a:endParaRPr kumimoji="1" lang="en-US" altLang="ja-JP" sz="2000" dirty="0" smtClean="0"/>
          </a:p>
          <a:p>
            <a:r>
              <a:rPr lang="ja-JP" altLang="en-US" sz="2000" dirty="0" smtClean="0">
                <a:solidFill>
                  <a:srgbClr val="008000"/>
                </a:solidFill>
              </a:rPr>
              <a:t>重水素シミュレーション</a:t>
            </a:r>
            <a:endParaRPr lang="en-US" altLang="ja-JP" sz="2000" dirty="0" smtClean="0">
              <a:solidFill>
                <a:srgbClr val="008000"/>
              </a:solidFill>
            </a:endParaRPr>
          </a:p>
          <a:p>
            <a:pPr lvl="1"/>
            <a:r>
              <a:rPr lang="en-US" altLang="ja-JP" sz="2000" dirty="0" smtClean="0"/>
              <a:t>H/He</a:t>
            </a:r>
            <a:r>
              <a:rPr lang="ja-JP" altLang="en-US" sz="2000" dirty="0" smtClean="0"/>
              <a:t>プラズマシミュレーションで得た輸送改善を含む輸送モデルを仮定し，重水素プラズマの統合シミュレーションを行った．</a:t>
            </a:r>
            <a:endParaRPr lang="en-US" altLang="ja-JP" sz="2000" dirty="0" smtClean="0"/>
          </a:p>
          <a:p>
            <a:pPr lvl="1"/>
            <a:r>
              <a:rPr lang="ja-JP" altLang="en-US" sz="2000" dirty="0"/>
              <a:t>密度が低い（</a:t>
            </a:r>
            <a:r>
              <a:rPr lang="en-US" altLang="ja-JP" sz="2000" dirty="0"/>
              <a:t>~2x10</a:t>
            </a:r>
            <a:r>
              <a:rPr lang="en-US" altLang="ja-JP" sz="2000" baseline="30000" dirty="0"/>
              <a:t>19</a:t>
            </a:r>
            <a:r>
              <a:rPr lang="en-US" altLang="ja-JP" sz="2000" dirty="0"/>
              <a:t>m</a:t>
            </a:r>
            <a:r>
              <a:rPr lang="en-US" altLang="ja-JP" sz="2000" baseline="30000" dirty="0"/>
              <a:t>-3</a:t>
            </a:r>
            <a:r>
              <a:rPr lang="ja-JP" altLang="en-US" sz="2000" dirty="0"/>
              <a:t>）場合</a:t>
            </a:r>
            <a:r>
              <a:rPr lang="ja-JP" altLang="en-US" sz="2000" i="1" dirty="0"/>
              <a:t>，</a:t>
            </a:r>
            <a:r>
              <a:rPr lang="en-US" altLang="ja-JP" sz="2000" i="1" dirty="0" err="1"/>
              <a:t>A</a:t>
            </a:r>
            <a:r>
              <a:rPr lang="en-US" altLang="ja-JP" sz="2000" i="1" baseline="-25000" dirty="0" err="1"/>
              <a:t>eff</a:t>
            </a:r>
            <a:r>
              <a:rPr lang="ja-JP" altLang="en-US" sz="2000" dirty="0"/>
              <a:t>依存モデルにおいてイオン温度は</a:t>
            </a:r>
            <a:r>
              <a:rPr lang="en-US" altLang="ja-JP" sz="2000" dirty="0"/>
              <a:t>6keV</a:t>
            </a:r>
            <a:r>
              <a:rPr lang="ja-JP" altLang="en-US" sz="2000" dirty="0"/>
              <a:t>に到達し，</a:t>
            </a:r>
            <a:r>
              <a:rPr lang="en-US" altLang="ja-JP" sz="2000" i="1" dirty="0" err="1"/>
              <a:t>Z</a:t>
            </a:r>
            <a:r>
              <a:rPr lang="en-US" altLang="ja-JP" sz="2000" i="1" baseline="-25000" dirty="0" err="1"/>
              <a:t>eff</a:t>
            </a:r>
            <a:r>
              <a:rPr lang="ja-JP" altLang="en-US" sz="2000" dirty="0"/>
              <a:t>依存モデルよりも高いイオン温度が得られた</a:t>
            </a:r>
            <a:r>
              <a:rPr lang="ja-JP" altLang="en-US" sz="2000" dirty="0" smtClean="0"/>
              <a:t>．</a:t>
            </a:r>
            <a:endParaRPr lang="en-US" altLang="ja-JP" sz="2000" dirty="0" smtClean="0"/>
          </a:p>
        </p:txBody>
      </p:sp>
    </p:spTree>
    <p:extLst>
      <p:ext uri="{BB962C8B-B14F-4D97-AF65-F5344CB8AC3E}">
        <p14:creationId xmlns:p14="http://schemas.microsoft.com/office/powerpoint/2010/main" val="2832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重水素実験</a:t>
            </a:r>
            <a:endParaRPr kumimoji="1" lang="ja-JP" altLang="en-US" dirty="0"/>
          </a:p>
        </p:txBody>
      </p:sp>
      <p:sp>
        <p:nvSpPr>
          <p:cNvPr id="3" name="コンテンツ プレースホルダー 2"/>
          <p:cNvSpPr>
            <a:spLocks noGrp="1"/>
          </p:cNvSpPr>
          <p:nvPr>
            <p:ph idx="1"/>
          </p:nvPr>
        </p:nvSpPr>
        <p:spPr>
          <a:xfrm>
            <a:off x="457200" y="1376952"/>
            <a:ext cx="8229600" cy="5323106"/>
          </a:xfrm>
        </p:spPr>
        <p:txBody>
          <a:bodyPr>
            <a:normAutofit/>
          </a:bodyPr>
          <a:lstStyle/>
          <a:p>
            <a:r>
              <a:rPr lang="ja-JP" altLang="en-US" sz="2000" dirty="0"/>
              <a:t>現在</a:t>
            </a:r>
            <a:r>
              <a:rPr lang="en-US" altLang="ja-JP" sz="2000" dirty="0"/>
              <a:t>D-T</a:t>
            </a:r>
            <a:r>
              <a:rPr lang="ja-JP" altLang="en-US" sz="2000" dirty="0"/>
              <a:t>核融合反応を利用した核融合炉が考えられている．</a:t>
            </a:r>
            <a:endParaRPr lang="en-US" altLang="ja-JP" sz="2000" dirty="0"/>
          </a:p>
          <a:p>
            <a:endParaRPr lang="en-US" altLang="ja-JP" sz="2000" dirty="0"/>
          </a:p>
          <a:p>
            <a:r>
              <a:rPr lang="ja-JP" altLang="en-US" sz="2000" dirty="0" smtClean="0">
                <a:solidFill>
                  <a:srgbClr val="FF0000"/>
                </a:solidFill>
              </a:rPr>
              <a:t>トカマク型</a:t>
            </a:r>
            <a:r>
              <a:rPr lang="ja-JP" altLang="en-US" sz="2000" dirty="0" smtClean="0"/>
              <a:t>では重水素実験，</a:t>
            </a:r>
            <a:r>
              <a:rPr lang="en-US" altLang="ja-JP" sz="2000" dirty="0" smtClean="0"/>
              <a:t>D-T</a:t>
            </a:r>
            <a:r>
              <a:rPr lang="ja-JP" altLang="en-US" sz="2000" dirty="0" smtClean="0"/>
              <a:t>実験において，軽水素よりもプラズマ閉じ込め性能が上がることが確認されている</a:t>
            </a:r>
            <a:r>
              <a:rPr lang="en-US" altLang="ja-JP" sz="2000" dirty="0" smtClean="0"/>
              <a:t>(</a:t>
            </a:r>
            <a:r>
              <a:rPr lang="ja-JP" altLang="en-US" sz="2000" dirty="0" smtClean="0"/>
              <a:t>同位体効果</a:t>
            </a:r>
            <a:r>
              <a:rPr lang="en-US" altLang="ja-JP" sz="2000" dirty="0" smtClean="0"/>
              <a:t>)</a:t>
            </a:r>
            <a:r>
              <a:rPr lang="ja-JP" altLang="en-US" sz="2000" dirty="0" smtClean="0"/>
              <a:t>．</a:t>
            </a:r>
            <a:endParaRPr lang="en-US" altLang="ja-JP" sz="2000" dirty="0" smtClean="0"/>
          </a:p>
          <a:p>
            <a:r>
              <a:rPr lang="ja-JP" altLang="en-US" sz="2000" dirty="0" smtClean="0"/>
              <a:t>将来の核融合炉における</a:t>
            </a:r>
            <a:r>
              <a:rPr lang="en-US" altLang="ja-JP" sz="2000" dirty="0" smtClean="0"/>
              <a:t>D-T</a:t>
            </a:r>
            <a:r>
              <a:rPr lang="ja-JP" altLang="en-US" sz="2000" dirty="0"/>
              <a:t>プラズマでは同位体効果により，軽水素よりもプラズマ閉じ込め性能が上がると期待される．</a:t>
            </a:r>
            <a:endParaRPr lang="en-US" altLang="ja-JP" sz="2000" dirty="0"/>
          </a:p>
          <a:p>
            <a:r>
              <a:rPr lang="en-US" altLang="ja-JP" sz="2000" dirty="0">
                <a:solidFill>
                  <a:srgbClr val="FF0000"/>
                </a:solidFill>
              </a:rPr>
              <a:t>LHD</a:t>
            </a:r>
            <a:r>
              <a:rPr lang="ja-JP" altLang="en-US" sz="2000" dirty="0"/>
              <a:t>では，これまで軽水素実験が主として行われてきた．</a:t>
            </a:r>
            <a:endParaRPr lang="en-US" altLang="ja-JP" sz="2000" dirty="0"/>
          </a:p>
          <a:p>
            <a:r>
              <a:rPr lang="ja-JP" altLang="en-US" sz="2000" dirty="0"/>
              <a:t>重水素プラズマの物理的な振る舞いを解明し，エネルギー閉じ込めに対する同位体効果を明らかにする必要がある</a:t>
            </a:r>
            <a:r>
              <a:rPr lang="ja-JP" altLang="en-US" sz="2000" dirty="0" smtClean="0"/>
              <a:t>．</a:t>
            </a:r>
            <a:endParaRPr lang="en-US" altLang="ja-JP" sz="2000" dirty="0"/>
          </a:p>
          <a:p>
            <a:endParaRPr lang="en-US" altLang="ja-JP" sz="2000" dirty="0"/>
          </a:p>
          <a:p>
            <a:r>
              <a:rPr lang="en-US" altLang="ja-JP" sz="2000" dirty="0">
                <a:solidFill>
                  <a:srgbClr val="0070C0"/>
                </a:solidFill>
              </a:rPr>
              <a:t>LHD</a:t>
            </a:r>
            <a:r>
              <a:rPr lang="ja-JP" altLang="en-US" sz="2000" dirty="0">
                <a:solidFill>
                  <a:srgbClr val="0070C0"/>
                </a:solidFill>
              </a:rPr>
              <a:t>では</a:t>
            </a:r>
            <a:r>
              <a:rPr lang="en-US" altLang="ja-JP" sz="2000" dirty="0">
                <a:solidFill>
                  <a:srgbClr val="0070C0"/>
                </a:solidFill>
              </a:rPr>
              <a:t>2017</a:t>
            </a:r>
            <a:r>
              <a:rPr lang="ja-JP" altLang="en-US" sz="2000" dirty="0">
                <a:solidFill>
                  <a:srgbClr val="0070C0"/>
                </a:solidFill>
              </a:rPr>
              <a:t>年から重水素プラズマ</a:t>
            </a:r>
            <a:r>
              <a:rPr lang="en-US" altLang="ja-JP" sz="2000" dirty="0">
                <a:solidFill>
                  <a:srgbClr val="0070C0"/>
                </a:solidFill>
              </a:rPr>
              <a:t> </a:t>
            </a:r>
            <a:r>
              <a:rPr lang="ja-JP" altLang="en-US" sz="2000" dirty="0" smtClean="0">
                <a:solidFill>
                  <a:srgbClr val="0070C0"/>
                </a:solidFill>
              </a:rPr>
              <a:t>に</a:t>
            </a:r>
            <a:r>
              <a:rPr lang="ja-JP" altLang="en-US" sz="2000" dirty="0">
                <a:solidFill>
                  <a:srgbClr val="0070C0"/>
                </a:solidFill>
              </a:rPr>
              <a:t>よる実験が計画されている</a:t>
            </a:r>
            <a:r>
              <a:rPr lang="ja-JP" altLang="en-US" sz="2000" dirty="0">
                <a:solidFill>
                  <a:srgbClr val="00B050"/>
                </a:solidFill>
              </a:rPr>
              <a:t>．</a:t>
            </a:r>
            <a:endParaRPr lang="en-US" altLang="ja-JP" sz="2000" dirty="0">
              <a:solidFill>
                <a:srgbClr val="00B050"/>
              </a:solidFill>
            </a:endParaRPr>
          </a:p>
          <a:p>
            <a:pPr lvl="1"/>
            <a:r>
              <a:rPr lang="ja-JP" altLang="en-US" sz="2000" dirty="0"/>
              <a:t>プラズマの高性能化．</a:t>
            </a:r>
            <a:endParaRPr lang="en-US" altLang="ja-JP" sz="2000" dirty="0"/>
          </a:p>
          <a:p>
            <a:pPr lvl="1"/>
            <a:r>
              <a:rPr lang="ja-JP" altLang="en-US" sz="2000" dirty="0"/>
              <a:t>エネルギー閉じ込め</a:t>
            </a:r>
            <a:r>
              <a:rPr lang="en-US" altLang="ja-JP" sz="2000" dirty="0"/>
              <a:t>,</a:t>
            </a:r>
            <a:r>
              <a:rPr lang="ja-JP" altLang="en-US" sz="2000" dirty="0"/>
              <a:t>乱流輸送</a:t>
            </a:r>
            <a:r>
              <a:rPr lang="ja-JP" altLang="en-US" sz="2000" dirty="0" smtClean="0"/>
              <a:t>に対する</a:t>
            </a:r>
            <a:r>
              <a:rPr lang="ja-JP" altLang="en-US" sz="2000" dirty="0"/>
              <a:t>同位体効果を明らかにする．</a:t>
            </a:r>
            <a:endParaRPr lang="en-US" altLang="ja-JP" sz="2000" dirty="0"/>
          </a:p>
          <a:p>
            <a:pPr lvl="1"/>
            <a:r>
              <a:rPr lang="en-US" altLang="ja-JP" sz="2000" dirty="0"/>
              <a:t>D−D</a:t>
            </a:r>
            <a:r>
              <a:rPr lang="ja-JP" altLang="en-US" sz="2000" dirty="0"/>
              <a:t>核融合中性子に</a:t>
            </a:r>
            <a:r>
              <a:rPr lang="ja-JP" altLang="en-US" sz="2000" dirty="0" smtClean="0"/>
              <a:t>よる高エネルギー</a:t>
            </a:r>
            <a:r>
              <a:rPr lang="ja-JP" altLang="en-US" sz="2000" dirty="0"/>
              <a:t>粒子閉じ込め</a:t>
            </a:r>
            <a:r>
              <a:rPr lang="ja-JP" altLang="en-US" sz="2000" dirty="0" smtClean="0"/>
              <a:t>の検証</a:t>
            </a:r>
            <a:r>
              <a:rPr lang="ja-JP" altLang="en-US" sz="2000" dirty="0"/>
              <a:t>．</a:t>
            </a:r>
            <a:endParaRPr lang="en-US" altLang="ja-JP" sz="2000" dirty="0"/>
          </a:p>
          <a:p>
            <a:endParaRPr lang="en-US" altLang="ja-JP" sz="2000" dirty="0"/>
          </a:p>
        </p:txBody>
      </p:sp>
      <p:graphicFrame>
        <p:nvGraphicFramePr>
          <p:cNvPr id="4" name="オブジェクト 3"/>
          <p:cNvGraphicFramePr>
            <a:graphicFrameLocks noChangeAspect="1"/>
          </p:cNvGraphicFramePr>
          <p:nvPr>
            <p:extLst/>
          </p:nvPr>
        </p:nvGraphicFramePr>
        <p:xfrm>
          <a:off x="1873250" y="1654295"/>
          <a:ext cx="5397500" cy="508000"/>
        </p:xfrm>
        <a:graphic>
          <a:graphicData uri="http://schemas.openxmlformats.org/presentationml/2006/ole">
            <mc:AlternateContent xmlns:mc="http://schemas.openxmlformats.org/markup-compatibility/2006">
              <mc:Choice xmlns:v="urn:schemas-microsoft-com:vml" Requires="v">
                <p:oleObj spid="_x0000_s23559" name="文書" r:id="rId4" imgW="5397500" imgH="508000" progId="Word.Document.12">
                  <p:embed/>
                </p:oleObj>
              </mc:Choice>
              <mc:Fallback>
                <p:oleObj name="文書" r:id="rId4" imgW="5397500" imgH="508000" progId="Word.Document.12">
                  <p:embed/>
                  <p:pic>
                    <p:nvPicPr>
                      <p:cNvPr id="0" name=""/>
                      <p:cNvPicPr/>
                      <p:nvPr/>
                    </p:nvPicPr>
                    <p:blipFill>
                      <a:blip r:embed="rId5"/>
                      <a:stretch>
                        <a:fillRect/>
                      </a:stretch>
                    </p:blipFill>
                    <p:spPr>
                      <a:xfrm>
                        <a:off x="1873250" y="1654295"/>
                        <a:ext cx="5397500" cy="508000"/>
                      </a:xfrm>
                      <a:prstGeom prst="rect">
                        <a:avLst/>
                      </a:prstGeom>
                    </p:spPr>
                  </p:pic>
                </p:oleObj>
              </mc:Fallback>
            </mc:AlternateContent>
          </a:graphicData>
        </a:graphic>
      </p:graphicFrame>
    </p:spTree>
    <p:extLst>
      <p:ext uri="{BB962C8B-B14F-4D97-AF65-F5344CB8AC3E}">
        <p14:creationId xmlns:p14="http://schemas.microsoft.com/office/powerpoint/2010/main" val="997400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0040" y="0"/>
            <a:ext cx="8229600" cy="1068452"/>
          </a:xfrm>
        </p:spPr>
        <p:txBody>
          <a:bodyPr>
            <a:normAutofit/>
          </a:bodyPr>
          <a:lstStyle/>
          <a:p>
            <a:r>
              <a:rPr kumimoji="1" lang="en-US" altLang="ja-JP" sz="4000" dirty="0" smtClean="0"/>
              <a:t>H/He</a:t>
            </a:r>
            <a:r>
              <a:rPr kumimoji="1" lang="ja-JP" altLang="en-US" sz="4000" dirty="0" smtClean="0"/>
              <a:t>実験</a:t>
            </a:r>
            <a:endParaRPr kumimoji="1" lang="ja-JP" altLang="en-US" sz="4000" dirty="0"/>
          </a:p>
        </p:txBody>
      </p:sp>
      <p:sp>
        <p:nvSpPr>
          <p:cNvPr id="3" name="コンテンツ プレースホルダー 2"/>
          <p:cNvSpPr>
            <a:spLocks noGrp="1"/>
          </p:cNvSpPr>
          <p:nvPr>
            <p:ph idx="1"/>
          </p:nvPr>
        </p:nvSpPr>
        <p:spPr>
          <a:xfrm>
            <a:off x="320040" y="1351135"/>
            <a:ext cx="8229600" cy="5120462"/>
          </a:xfrm>
        </p:spPr>
        <p:txBody>
          <a:bodyPr>
            <a:normAutofit/>
          </a:bodyPr>
          <a:lstStyle/>
          <a:p>
            <a:r>
              <a:rPr lang="ja-JP" altLang="en-US" sz="2000" dirty="0" smtClean="0"/>
              <a:t>重水素実験を前に</a:t>
            </a:r>
            <a:r>
              <a:rPr lang="en-US" altLang="ja-JP" sz="2000" dirty="0" smtClean="0"/>
              <a:t>He</a:t>
            </a:r>
            <a:r>
              <a:rPr lang="ja-JP" altLang="en-US" sz="2000" dirty="0" smtClean="0"/>
              <a:t>プラズマ用いた同位体効果の検証実験が</a:t>
            </a:r>
            <a:r>
              <a:rPr lang="en-US" altLang="ja-JP" sz="2000" dirty="0" smtClean="0"/>
              <a:t>2014</a:t>
            </a:r>
            <a:r>
              <a:rPr lang="ja-JP" altLang="en-US" sz="2000" dirty="0" smtClean="0"/>
              <a:t>年に行われた．</a:t>
            </a:r>
            <a:endParaRPr lang="en-US" altLang="ja-JP" sz="2000" dirty="0"/>
          </a:p>
          <a:p>
            <a:r>
              <a:rPr lang="ja-JP" altLang="en-US" sz="2000" dirty="0" smtClean="0"/>
              <a:t>電子密度を一定に保ちながら</a:t>
            </a:r>
            <a:r>
              <a:rPr lang="en-US" altLang="ja-JP" sz="2000" dirty="0" smtClean="0"/>
              <a:t>H/(</a:t>
            </a:r>
            <a:r>
              <a:rPr lang="en-US" altLang="ja-JP" sz="2000" dirty="0" err="1" smtClean="0"/>
              <a:t>H+He</a:t>
            </a:r>
            <a:r>
              <a:rPr lang="en-US" altLang="ja-JP" sz="2000" dirty="0" smtClean="0"/>
              <a:t>)</a:t>
            </a:r>
            <a:r>
              <a:rPr lang="ja-JP" altLang="en-US" sz="2000" dirty="0" smtClean="0"/>
              <a:t>密度割合を変化させ，プラズマ温度の変化を観測した．</a:t>
            </a:r>
            <a:endParaRPr lang="en-US" altLang="ja-JP" sz="2000" dirty="0" smtClean="0"/>
          </a:p>
          <a:p>
            <a:r>
              <a:rPr lang="ja-JP" altLang="en-US" sz="2000" dirty="0" smtClean="0"/>
              <a:t>その結果，</a:t>
            </a:r>
            <a:r>
              <a:rPr lang="en-US" altLang="ja-JP" sz="2000" dirty="0" smtClean="0"/>
              <a:t>He</a:t>
            </a:r>
            <a:r>
              <a:rPr lang="ja-JP" altLang="en-US" sz="2000" dirty="0" smtClean="0"/>
              <a:t>割合が増加するにつれて，イオン温度が上昇する現象が観測された．その理由は，乱流輸送の改善によるものと考えられている．</a:t>
            </a:r>
            <a:r>
              <a:rPr lang="ja-JP" altLang="en-US" sz="2000" b="1" dirty="0" smtClean="0">
                <a:solidFill>
                  <a:srgbClr val="009A02"/>
                </a:solidFill>
              </a:rPr>
              <a:t>　</a:t>
            </a:r>
            <a:r>
              <a:rPr lang="en-US" altLang="ja-JP" sz="2000" b="1" dirty="0" smtClean="0">
                <a:solidFill>
                  <a:srgbClr val="009A02"/>
                </a:solidFill>
              </a:rPr>
              <a:t>[</a:t>
            </a:r>
            <a:r>
              <a:rPr lang="en-US" altLang="ja-JP" sz="2000" b="1" dirty="0">
                <a:solidFill>
                  <a:srgbClr val="009A02"/>
                </a:solidFill>
              </a:rPr>
              <a:t>Nagaoka, PFR2016]</a:t>
            </a:r>
            <a:endParaRPr lang="en-US" altLang="ja-JP" sz="2000" dirty="0"/>
          </a:p>
        </p:txBody>
      </p:sp>
      <p:grpSp>
        <p:nvGrpSpPr>
          <p:cNvPr id="10" name="図形グループ 9"/>
          <p:cNvGrpSpPr/>
          <p:nvPr/>
        </p:nvGrpSpPr>
        <p:grpSpPr>
          <a:xfrm>
            <a:off x="5726702" y="6354170"/>
            <a:ext cx="2839884" cy="400110"/>
            <a:chOff x="5862585" y="6092539"/>
            <a:chExt cx="2839884" cy="400110"/>
          </a:xfrm>
        </p:grpSpPr>
        <p:sp>
          <p:nvSpPr>
            <p:cNvPr id="5" name="テキスト ボックス 4"/>
            <p:cNvSpPr txBox="1"/>
            <p:nvPr/>
          </p:nvSpPr>
          <p:spPr>
            <a:xfrm>
              <a:off x="5862585" y="6092539"/>
              <a:ext cx="2839884" cy="400110"/>
            </a:xfrm>
            <a:prstGeom prst="rect">
              <a:avLst/>
            </a:prstGeom>
            <a:noFill/>
          </p:spPr>
          <p:txBody>
            <a:bodyPr wrap="square" rtlCol="0">
              <a:spAutoFit/>
            </a:bodyPr>
            <a:lstStyle/>
            <a:p>
              <a:pPr algn="ctr"/>
              <a:r>
                <a:rPr lang="ja-JP" altLang="en-US" sz="2000" dirty="0" smtClean="0">
                  <a:solidFill>
                    <a:srgbClr val="FF0000"/>
                  </a:solidFill>
                </a:rPr>
                <a:t>大　　　</a:t>
              </a:r>
              <a:r>
                <a:rPr kumimoji="1" lang="en-US" altLang="ja-JP" sz="2000" dirty="0" smtClean="0">
                  <a:solidFill>
                    <a:srgbClr val="FF0000"/>
                  </a:solidFill>
                </a:rPr>
                <a:t>He</a:t>
              </a:r>
              <a:r>
                <a:rPr kumimoji="1" lang="ja-JP" altLang="en-US" sz="2000" dirty="0" smtClean="0">
                  <a:solidFill>
                    <a:srgbClr val="FF0000"/>
                  </a:solidFill>
                </a:rPr>
                <a:t>割合　　　小</a:t>
              </a:r>
              <a:endParaRPr kumimoji="1" lang="ja-JP" altLang="en-US" sz="2000" dirty="0">
                <a:solidFill>
                  <a:srgbClr val="FF0000"/>
                </a:solidFill>
              </a:endParaRPr>
            </a:p>
          </p:txBody>
        </p:sp>
        <p:cxnSp>
          <p:nvCxnSpPr>
            <p:cNvPr id="7" name="直線矢印コネクタ 6"/>
            <p:cNvCxnSpPr/>
            <p:nvPr/>
          </p:nvCxnSpPr>
          <p:spPr>
            <a:xfrm flipH="1">
              <a:off x="6477546" y="6292594"/>
              <a:ext cx="385310"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8" name="直線矢印コネクタ 7"/>
            <p:cNvCxnSpPr/>
            <p:nvPr/>
          </p:nvCxnSpPr>
          <p:spPr>
            <a:xfrm>
              <a:off x="7842961" y="6306863"/>
              <a:ext cx="347078" cy="0"/>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pic>
        <p:nvPicPr>
          <p:cNvPr id="9" name="図 8"/>
          <p:cNvPicPr>
            <a:picLocks noChangeAspect="1"/>
          </p:cNvPicPr>
          <p:nvPr/>
        </p:nvPicPr>
        <p:blipFill>
          <a:blip r:embed="rId3"/>
          <a:stretch>
            <a:fillRect/>
          </a:stretch>
        </p:blipFill>
        <p:spPr>
          <a:xfrm>
            <a:off x="5546786" y="3549255"/>
            <a:ext cx="2792232" cy="2804915"/>
          </a:xfrm>
          <a:prstGeom prst="rect">
            <a:avLst/>
          </a:prstGeom>
        </p:spPr>
      </p:pic>
      <p:pic>
        <p:nvPicPr>
          <p:cNvPr id="11" name="図 10"/>
          <p:cNvPicPr>
            <a:picLocks noChangeAspect="1"/>
          </p:cNvPicPr>
          <p:nvPr/>
        </p:nvPicPr>
        <p:blipFill>
          <a:blip r:embed="rId4"/>
          <a:stretch>
            <a:fillRect/>
          </a:stretch>
        </p:blipFill>
        <p:spPr>
          <a:xfrm>
            <a:off x="0" y="3843547"/>
            <a:ext cx="2749584" cy="2433617"/>
          </a:xfrm>
          <a:prstGeom prst="rect">
            <a:avLst/>
          </a:prstGeom>
        </p:spPr>
      </p:pic>
      <p:pic>
        <p:nvPicPr>
          <p:cNvPr id="12" name="図 11"/>
          <p:cNvPicPr>
            <a:picLocks noChangeAspect="1"/>
          </p:cNvPicPr>
          <p:nvPr/>
        </p:nvPicPr>
        <p:blipFill>
          <a:blip r:embed="rId5"/>
          <a:stretch>
            <a:fillRect/>
          </a:stretch>
        </p:blipFill>
        <p:spPr>
          <a:xfrm>
            <a:off x="2841512" y="3730932"/>
            <a:ext cx="2885190" cy="2723266"/>
          </a:xfrm>
          <a:prstGeom prst="rect">
            <a:avLst/>
          </a:prstGeom>
        </p:spPr>
      </p:pic>
    </p:spTree>
    <p:extLst>
      <p:ext uri="{BB962C8B-B14F-4D97-AF65-F5344CB8AC3E}">
        <p14:creationId xmlns:p14="http://schemas.microsoft.com/office/powerpoint/2010/main" val="1736245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457200" y="29542"/>
            <a:ext cx="8229600" cy="990600"/>
          </a:xfrm>
        </p:spPr>
        <p:txBody>
          <a:bodyPr>
            <a:normAutofit/>
          </a:bodyPr>
          <a:lstStyle/>
          <a:p>
            <a:r>
              <a:rPr kumimoji="1" lang="ja-JP" altLang="en-US" sz="4000" dirty="0" smtClean="0"/>
              <a:t>目的</a:t>
            </a:r>
            <a:endParaRPr kumimoji="1" lang="ja-JP" altLang="en-US" sz="4000" dirty="0"/>
          </a:p>
        </p:txBody>
      </p:sp>
      <p:sp>
        <p:nvSpPr>
          <p:cNvPr id="3" name="コンテンツ プレースホルダー 2"/>
          <p:cNvSpPr>
            <a:spLocks noGrp="1"/>
          </p:cNvSpPr>
          <p:nvPr>
            <p:ph idx="1"/>
          </p:nvPr>
        </p:nvSpPr>
        <p:spPr>
          <a:xfrm>
            <a:off x="655319" y="1352773"/>
            <a:ext cx="7905747" cy="4697249"/>
          </a:xfrm>
        </p:spPr>
        <p:txBody>
          <a:bodyPr>
            <a:normAutofit/>
          </a:bodyPr>
          <a:lstStyle/>
          <a:p>
            <a:pPr marL="0" indent="0">
              <a:buNone/>
            </a:pPr>
            <a:r>
              <a:rPr kumimoji="1" lang="en-US" altLang="ja-JP" sz="2400" dirty="0" smtClean="0">
                <a:solidFill>
                  <a:srgbClr val="008000"/>
                </a:solidFill>
              </a:rPr>
              <a:t>H/He</a:t>
            </a:r>
            <a:r>
              <a:rPr kumimoji="1" lang="ja-JP" altLang="en-US" sz="2400" dirty="0" smtClean="0">
                <a:solidFill>
                  <a:srgbClr val="008000"/>
                </a:solidFill>
              </a:rPr>
              <a:t>実験プラズマの検証</a:t>
            </a:r>
            <a:endParaRPr kumimoji="1" lang="en-US" altLang="ja-JP" sz="2400" dirty="0" smtClean="0">
              <a:solidFill>
                <a:srgbClr val="008000"/>
              </a:solidFill>
            </a:endParaRPr>
          </a:p>
          <a:p>
            <a:r>
              <a:rPr lang="en-US" altLang="ja-JP" sz="2000" dirty="0" smtClean="0"/>
              <a:t>H/He</a:t>
            </a:r>
            <a:r>
              <a:rPr lang="ja-JP" altLang="en-US" sz="2000" dirty="0" smtClean="0"/>
              <a:t>実験</a:t>
            </a:r>
            <a:r>
              <a:rPr lang="en-US" altLang="ja-JP" sz="2000" dirty="0" smtClean="0"/>
              <a:t> </a:t>
            </a:r>
            <a:r>
              <a:rPr lang="ja-JP" altLang="en-US" sz="2000" dirty="0" smtClean="0"/>
              <a:t>において観測されたイオン温度の上昇が，</a:t>
            </a:r>
            <a:r>
              <a:rPr lang="en-US" altLang="ja-JP" sz="2000" dirty="0" smtClean="0"/>
              <a:t>He</a:t>
            </a:r>
            <a:r>
              <a:rPr lang="ja-JP" altLang="en-US" sz="2000" dirty="0" smtClean="0"/>
              <a:t>プラズマにおける</a:t>
            </a:r>
            <a:r>
              <a:rPr lang="en-US" altLang="ja-JP" sz="2000" dirty="0" smtClean="0"/>
              <a:t>H</a:t>
            </a:r>
            <a:r>
              <a:rPr lang="ja-JP" altLang="en-US" sz="2000" dirty="0" smtClean="0"/>
              <a:t>プラズマに対する乱流輸送改善によるものかどうか，統合シミュレーションコード</a:t>
            </a:r>
            <a:r>
              <a:rPr lang="en-US" altLang="ja-JP" sz="2000" dirty="0" smtClean="0"/>
              <a:t>TASK3D</a:t>
            </a:r>
            <a:r>
              <a:rPr lang="ja-JP" altLang="en-US" sz="2000" dirty="0" smtClean="0"/>
              <a:t>を用いて検証する．</a:t>
            </a:r>
            <a:endParaRPr lang="en-US" altLang="ja-JP" sz="2000" dirty="0" smtClean="0"/>
          </a:p>
          <a:p>
            <a:r>
              <a:rPr kumimoji="1" lang="ja-JP" altLang="en-US" sz="2000" dirty="0" smtClean="0"/>
              <a:t>輸送改善が存在する場合，</a:t>
            </a:r>
            <a:r>
              <a:rPr lang="en-US" altLang="ja-JP" sz="2000" dirty="0" smtClean="0"/>
              <a:t>TASK3D</a:t>
            </a:r>
            <a:r>
              <a:rPr lang="ja-JP" altLang="en-US" sz="2000" dirty="0" smtClean="0"/>
              <a:t>において実験結果を再現する経験則的な</a:t>
            </a:r>
            <a:r>
              <a:rPr lang="en-US" altLang="ja-JP" sz="2000" dirty="0" smtClean="0"/>
              <a:t>He</a:t>
            </a:r>
            <a:r>
              <a:rPr lang="ja-JP" altLang="en-US" sz="2000" dirty="0" smtClean="0"/>
              <a:t>プラズマに対する乱流輸送モデルの構築を行う．</a:t>
            </a:r>
            <a:endParaRPr lang="en-US" altLang="ja-JP" sz="2000" dirty="0" smtClean="0"/>
          </a:p>
          <a:p>
            <a:endParaRPr lang="en-US" altLang="ja-JP" sz="2000" dirty="0" smtClean="0"/>
          </a:p>
          <a:p>
            <a:pPr marL="0" indent="0">
              <a:buNone/>
            </a:pPr>
            <a:r>
              <a:rPr lang="ja-JP" altLang="en-US" sz="2400" dirty="0" smtClean="0">
                <a:solidFill>
                  <a:srgbClr val="008000"/>
                </a:solidFill>
              </a:rPr>
              <a:t>重水素プラズマシミュレーション</a:t>
            </a:r>
            <a:endParaRPr lang="en-US" altLang="ja-JP" sz="2400" dirty="0" smtClean="0">
              <a:solidFill>
                <a:srgbClr val="008000"/>
              </a:solidFill>
            </a:endParaRPr>
          </a:p>
          <a:p>
            <a:r>
              <a:rPr lang="en-US" altLang="ja-JP" sz="2000" dirty="0" smtClean="0"/>
              <a:t>TASK3D</a:t>
            </a:r>
            <a:r>
              <a:rPr lang="ja-JP" altLang="en-US" sz="2000" dirty="0" smtClean="0"/>
              <a:t>を用いて</a:t>
            </a:r>
            <a:r>
              <a:rPr lang="en-US" altLang="ja-JP" sz="2000" dirty="0" smtClean="0"/>
              <a:t>LHD</a:t>
            </a:r>
            <a:r>
              <a:rPr lang="ja-JP" altLang="en-US" sz="2000" dirty="0" smtClean="0"/>
              <a:t>における重水素プラズマの粒子・熱輸送シミュレーションを行う．</a:t>
            </a:r>
            <a:endParaRPr lang="en-US" altLang="ja-JP" sz="2000" dirty="0" smtClean="0"/>
          </a:p>
          <a:p>
            <a:r>
              <a:rPr lang="en-US" altLang="ja-JP" sz="2000" dirty="0" smtClean="0"/>
              <a:t>H/He</a:t>
            </a:r>
            <a:r>
              <a:rPr lang="ja-JP" altLang="en-US" sz="2000" dirty="0" smtClean="0"/>
              <a:t>実験の検証で構築された乱流輸送モデルを用いて，重水素プラズマの閉じ込めを予測する．</a:t>
            </a:r>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kumimoji="1" lang="ja-JP" altLang="en-US" dirty="0"/>
          </a:p>
        </p:txBody>
      </p:sp>
    </p:spTree>
    <p:extLst>
      <p:ext uri="{BB962C8B-B14F-4D97-AF65-F5344CB8AC3E}">
        <p14:creationId xmlns:p14="http://schemas.microsoft.com/office/powerpoint/2010/main" val="3150620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6688" y="141706"/>
            <a:ext cx="8229600" cy="990600"/>
          </a:xfrm>
        </p:spPr>
        <p:txBody>
          <a:bodyPr>
            <a:normAutofit/>
          </a:bodyPr>
          <a:lstStyle/>
          <a:p>
            <a:r>
              <a:rPr lang="en-US" altLang="ja-JP" sz="3600" dirty="0" smtClean="0"/>
              <a:t>NBI</a:t>
            </a:r>
            <a:r>
              <a:rPr lang="ja-JP" altLang="en-US" sz="3600" dirty="0" smtClean="0"/>
              <a:t>加熱プラズマの統合シミュレーション</a:t>
            </a:r>
            <a:endParaRPr kumimoji="1" lang="ja-JP" altLang="en-US" sz="3600" dirty="0"/>
          </a:p>
        </p:txBody>
      </p:sp>
      <p:pic>
        <p:nvPicPr>
          <p:cNvPr id="6" name="図 5"/>
          <p:cNvPicPr>
            <a:picLocks noChangeAspect="1"/>
          </p:cNvPicPr>
          <p:nvPr/>
        </p:nvPicPr>
        <p:blipFill>
          <a:blip r:embed="rId3"/>
          <a:stretch>
            <a:fillRect/>
          </a:stretch>
        </p:blipFill>
        <p:spPr>
          <a:xfrm>
            <a:off x="780120" y="2361563"/>
            <a:ext cx="2230173" cy="2198379"/>
          </a:xfrm>
          <a:prstGeom prst="rect">
            <a:avLst/>
          </a:prstGeom>
        </p:spPr>
      </p:pic>
      <p:pic>
        <p:nvPicPr>
          <p:cNvPr id="7" name="図 6"/>
          <p:cNvPicPr>
            <a:picLocks noChangeAspect="1"/>
          </p:cNvPicPr>
          <p:nvPr/>
        </p:nvPicPr>
        <p:blipFill>
          <a:blip r:embed="rId4"/>
          <a:stretch>
            <a:fillRect/>
          </a:stretch>
        </p:blipFill>
        <p:spPr>
          <a:xfrm>
            <a:off x="670492" y="4688235"/>
            <a:ext cx="2379084" cy="2169765"/>
          </a:xfrm>
          <a:prstGeom prst="rect">
            <a:avLst/>
          </a:prstGeom>
        </p:spPr>
      </p:pic>
      <p:pic>
        <p:nvPicPr>
          <p:cNvPr id="8" name="図 7"/>
          <p:cNvPicPr>
            <a:picLocks noChangeAspect="1"/>
          </p:cNvPicPr>
          <p:nvPr/>
        </p:nvPicPr>
        <p:blipFill>
          <a:blip r:embed="rId5"/>
          <a:stretch>
            <a:fillRect/>
          </a:stretch>
        </p:blipFill>
        <p:spPr>
          <a:xfrm>
            <a:off x="3161159" y="2358986"/>
            <a:ext cx="2302116" cy="2208152"/>
          </a:xfrm>
          <a:prstGeom prst="rect">
            <a:avLst/>
          </a:prstGeom>
        </p:spPr>
      </p:pic>
      <p:pic>
        <p:nvPicPr>
          <p:cNvPr id="9" name="図 8"/>
          <p:cNvPicPr>
            <a:picLocks noChangeAspect="1"/>
          </p:cNvPicPr>
          <p:nvPr/>
        </p:nvPicPr>
        <p:blipFill>
          <a:blip r:embed="rId6"/>
          <a:stretch>
            <a:fillRect/>
          </a:stretch>
        </p:blipFill>
        <p:spPr>
          <a:xfrm>
            <a:off x="5607217" y="2305877"/>
            <a:ext cx="2266073" cy="2261261"/>
          </a:xfrm>
          <a:prstGeom prst="rect">
            <a:avLst/>
          </a:prstGeom>
        </p:spPr>
      </p:pic>
      <p:pic>
        <p:nvPicPr>
          <p:cNvPr id="10" name="図 9"/>
          <p:cNvPicPr>
            <a:picLocks noChangeAspect="1"/>
          </p:cNvPicPr>
          <p:nvPr/>
        </p:nvPicPr>
        <p:blipFill>
          <a:blip r:embed="rId7"/>
          <a:stretch>
            <a:fillRect/>
          </a:stretch>
        </p:blipFill>
        <p:spPr>
          <a:xfrm>
            <a:off x="5634619" y="4687183"/>
            <a:ext cx="2228856" cy="2159637"/>
          </a:xfrm>
          <a:prstGeom prst="rect">
            <a:avLst/>
          </a:prstGeom>
        </p:spPr>
      </p:pic>
      <p:pic>
        <p:nvPicPr>
          <p:cNvPr id="11" name="図 10"/>
          <p:cNvPicPr>
            <a:picLocks noChangeAspect="1"/>
          </p:cNvPicPr>
          <p:nvPr/>
        </p:nvPicPr>
        <p:blipFill>
          <a:blip r:embed="rId8"/>
          <a:stretch>
            <a:fillRect/>
          </a:stretch>
        </p:blipFill>
        <p:spPr>
          <a:xfrm>
            <a:off x="3276245" y="4687183"/>
            <a:ext cx="2145791" cy="2159637"/>
          </a:xfrm>
          <a:prstGeom prst="rect">
            <a:avLst/>
          </a:prstGeom>
        </p:spPr>
      </p:pic>
      <p:sp>
        <p:nvSpPr>
          <p:cNvPr id="12" name="コンテンツ プレースホルダー 2"/>
          <p:cNvSpPr txBox="1">
            <a:spLocks/>
          </p:cNvSpPr>
          <p:nvPr/>
        </p:nvSpPr>
        <p:spPr>
          <a:xfrm>
            <a:off x="506688" y="1132306"/>
            <a:ext cx="8229600" cy="4876800"/>
          </a:xfrm>
          <a:prstGeom prst="rect">
            <a:avLst/>
          </a:prstGeom>
        </p:spPr>
        <p:txBody>
          <a:bodyPr vert="horz" lIns="91440" tIns="45720" rIns="91440" bIns="45720" rtlCol="0">
            <a:normAutofit/>
          </a:bodyPr>
          <a:lstStyle>
            <a:lvl1pPr marL="183600" indent="-183600" algn="l" defTabSz="457200" rtl="0" eaLnBrk="1" latinLnBrk="0" hangingPunct="1">
              <a:spcBef>
                <a:spcPct val="20000"/>
              </a:spcBef>
              <a:buSzPct val="90000"/>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これまでに，</a:t>
            </a:r>
            <a:r>
              <a:rPr lang="en-US" altLang="ja-JP" sz="2000" dirty="0" smtClean="0"/>
              <a:t>TASK3D</a:t>
            </a:r>
            <a:r>
              <a:rPr lang="ja-JP" altLang="en-US" sz="2000" dirty="0" smtClean="0"/>
              <a:t>では軽水素の実験に関してシミュレーションがされてきた．</a:t>
            </a:r>
            <a:r>
              <a:rPr lang="en-US" altLang="ja-JP" sz="2000" dirty="0" smtClean="0"/>
              <a:t>(</a:t>
            </a:r>
            <a:r>
              <a:rPr lang="fi-FI" altLang="ja-JP" sz="2000" dirty="0" smtClean="0"/>
              <a:t>A. Sakai, et al., Plasma </a:t>
            </a:r>
            <a:r>
              <a:rPr lang="fi-FI" altLang="ja-JP" sz="2000" dirty="0" err="1" smtClean="0"/>
              <a:t>Fusion</a:t>
            </a:r>
            <a:r>
              <a:rPr lang="fi-FI" altLang="ja-JP" sz="2000" dirty="0" smtClean="0"/>
              <a:t> Res. 9 (2014) 3403124. </a:t>
            </a:r>
            <a:r>
              <a:rPr lang="en-US" altLang="ja-JP" sz="2000" dirty="0" smtClean="0"/>
              <a:t>)</a:t>
            </a:r>
          </a:p>
          <a:p>
            <a:endParaRPr lang="ja-JP" altLang="en-US" sz="2000" dirty="0"/>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1578980825"/>
              </p:ext>
            </p:extLst>
          </p:nvPr>
        </p:nvGraphicFramePr>
        <p:xfrm>
          <a:off x="24116" y="1776953"/>
          <a:ext cx="4900995" cy="691905"/>
        </p:xfrm>
        <a:graphic>
          <a:graphicData uri="http://schemas.openxmlformats.org/presentationml/2006/ole">
            <mc:AlternateContent xmlns:mc="http://schemas.openxmlformats.org/markup-compatibility/2006">
              <mc:Choice xmlns:v="urn:schemas-microsoft-com:vml" Requires="v">
                <p:oleObj spid="_x0000_s1031" name="文書" r:id="rId9" imgW="5397500" imgH="762000" progId="Word.Document.12">
                  <p:embed/>
                </p:oleObj>
              </mc:Choice>
              <mc:Fallback>
                <p:oleObj name="文書" r:id="rId9" imgW="5397500" imgH="762000" progId="Word.Document.12">
                  <p:embed/>
                  <p:pic>
                    <p:nvPicPr>
                      <p:cNvPr id="0" name=""/>
                      <p:cNvPicPr/>
                      <p:nvPr/>
                    </p:nvPicPr>
                    <p:blipFill>
                      <a:blip r:embed="rId10"/>
                      <a:stretch>
                        <a:fillRect/>
                      </a:stretch>
                    </p:blipFill>
                    <p:spPr>
                      <a:xfrm>
                        <a:off x="24116" y="1776953"/>
                        <a:ext cx="4900995" cy="691905"/>
                      </a:xfrm>
                      <a:prstGeom prst="rect">
                        <a:avLst/>
                      </a:prstGeom>
                      <a:noFill/>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1475299796"/>
              </p:ext>
            </p:extLst>
          </p:nvPr>
        </p:nvGraphicFramePr>
        <p:xfrm>
          <a:off x="3495349" y="1776953"/>
          <a:ext cx="4900995" cy="691905"/>
        </p:xfrm>
        <a:graphic>
          <a:graphicData uri="http://schemas.openxmlformats.org/presentationml/2006/ole">
            <mc:AlternateContent xmlns:mc="http://schemas.openxmlformats.org/markup-compatibility/2006">
              <mc:Choice xmlns:v="urn:schemas-microsoft-com:vml" Requires="v">
                <p:oleObj spid="_x0000_s1032" name="文書" r:id="rId11" imgW="5397500" imgH="762000" progId="Word.Document.12">
                  <p:embed/>
                </p:oleObj>
              </mc:Choice>
              <mc:Fallback>
                <p:oleObj name="文書" r:id="rId11" imgW="5397500" imgH="762000" progId="Word.Document.12">
                  <p:embed/>
                  <p:pic>
                    <p:nvPicPr>
                      <p:cNvPr id="0" name=""/>
                      <p:cNvPicPr/>
                      <p:nvPr/>
                    </p:nvPicPr>
                    <p:blipFill>
                      <a:blip r:embed="rId12"/>
                      <a:stretch>
                        <a:fillRect/>
                      </a:stretch>
                    </p:blipFill>
                    <p:spPr>
                      <a:xfrm>
                        <a:off x="3495349" y="1776953"/>
                        <a:ext cx="4900995" cy="691905"/>
                      </a:xfrm>
                      <a:prstGeom prst="rect">
                        <a:avLst/>
                      </a:prstGeom>
                      <a:noFill/>
                    </p:spPr>
                  </p:pic>
                </p:oleObj>
              </mc:Fallback>
            </mc:AlternateContent>
          </a:graphicData>
        </a:graphic>
      </p:graphicFrame>
    </p:spTree>
    <p:extLst>
      <p:ext uri="{BB962C8B-B14F-4D97-AF65-F5344CB8AC3E}">
        <p14:creationId xmlns:p14="http://schemas.microsoft.com/office/powerpoint/2010/main" val="213004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018053"/>
          </a:xfrm>
        </p:spPr>
        <p:txBody>
          <a:bodyPr/>
          <a:lstStyle/>
          <a:p>
            <a:r>
              <a:rPr kumimoji="1" lang="ja-JP" altLang="en-US" sz="3600" dirty="0" smtClean="0"/>
              <a:t>シミュレーションモデル</a:t>
            </a:r>
            <a:endParaRPr kumimoji="1" lang="ja-JP" altLang="en-US" sz="3600" dirty="0"/>
          </a:p>
        </p:txBody>
      </p:sp>
      <p:sp>
        <p:nvSpPr>
          <p:cNvPr id="3" name="コンテンツ プレースホルダー 2"/>
          <p:cNvSpPr>
            <a:spLocks noGrp="1"/>
          </p:cNvSpPr>
          <p:nvPr>
            <p:ph idx="1"/>
          </p:nvPr>
        </p:nvSpPr>
        <p:spPr>
          <a:xfrm>
            <a:off x="339944" y="1359417"/>
            <a:ext cx="8229600" cy="1656716"/>
          </a:xfrm>
        </p:spPr>
        <p:txBody>
          <a:bodyPr>
            <a:normAutofit/>
          </a:bodyPr>
          <a:lstStyle/>
          <a:p>
            <a:pPr marL="0" indent="0">
              <a:buNone/>
            </a:pPr>
            <a:r>
              <a:rPr lang="ja-JP" altLang="ja-JP" sz="2000" b="1" dirty="0" smtClean="0">
                <a:solidFill>
                  <a:srgbClr val="008000"/>
                </a:solidFill>
              </a:rPr>
              <a:t>H</a:t>
            </a:r>
            <a:r>
              <a:rPr lang="en-US" altLang="ja-JP" sz="2000" b="1" dirty="0" smtClean="0">
                <a:solidFill>
                  <a:srgbClr val="008000"/>
                </a:solidFill>
              </a:rPr>
              <a:t>/He</a:t>
            </a:r>
            <a:r>
              <a:rPr lang="ja-JP" altLang="en-US" sz="2000" b="1" dirty="0" smtClean="0">
                <a:solidFill>
                  <a:srgbClr val="008000"/>
                </a:solidFill>
              </a:rPr>
              <a:t>プラズマシミュレーション</a:t>
            </a:r>
            <a:endParaRPr lang="en-US" altLang="ja-JP" sz="2000" b="1" dirty="0" smtClean="0">
              <a:solidFill>
                <a:srgbClr val="008000"/>
              </a:solidFill>
            </a:endParaRPr>
          </a:p>
          <a:p>
            <a:r>
              <a:rPr lang="ja-JP" altLang="en-US" sz="2000" dirty="0" smtClean="0"/>
              <a:t>実験</a:t>
            </a:r>
            <a:r>
              <a:rPr lang="ja-JP" altLang="en-US" sz="2000" dirty="0"/>
              <a:t>の密度・温度を用いて</a:t>
            </a:r>
            <a:r>
              <a:rPr lang="en-US" altLang="ja-JP" sz="2000" dirty="0" smtClean="0"/>
              <a:t>GNET</a:t>
            </a:r>
            <a:r>
              <a:rPr lang="ja-JP" altLang="en-US" sz="2000" dirty="0" smtClean="0"/>
              <a:t>コードにより多イオン種を考慮した加熱分布を評価し，</a:t>
            </a:r>
            <a:r>
              <a:rPr lang="ja-JP" altLang="en-US" sz="2000" dirty="0"/>
              <a:t>密度は実験値で固定して，統合シミュレーションコード</a:t>
            </a:r>
            <a:r>
              <a:rPr lang="en-US" altLang="ja-JP" sz="2000" dirty="0"/>
              <a:t>TASK3D</a:t>
            </a:r>
            <a:r>
              <a:rPr lang="ja-JP" altLang="en-US" sz="2000" dirty="0"/>
              <a:t>を用いて熱輸送シミュレーションを行うことで</a:t>
            </a:r>
            <a:r>
              <a:rPr lang="en-US" altLang="ja-JP" sz="2000" dirty="0"/>
              <a:t>H/He</a:t>
            </a:r>
            <a:r>
              <a:rPr lang="ja-JP" altLang="en-US" sz="2000" dirty="0"/>
              <a:t>実験の検証をする</a:t>
            </a:r>
            <a:r>
              <a:rPr lang="ja-JP" altLang="en-US" sz="2000" dirty="0" smtClean="0"/>
              <a:t>．</a:t>
            </a:r>
            <a:endParaRPr lang="en-US" altLang="ja-JP" sz="2000" dirty="0" smtClean="0"/>
          </a:p>
          <a:p>
            <a:endParaRPr lang="en-US" altLang="ja-JP" sz="2000" dirty="0">
              <a:solidFill>
                <a:srgbClr val="D2533C"/>
              </a:solidFill>
            </a:endParaRPr>
          </a:p>
          <a:p>
            <a:endParaRPr lang="en-US" altLang="ja-JP" sz="2000" dirty="0" smtClean="0"/>
          </a:p>
          <a:p>
            <a:pPr marL="0" indent="0">
              <a:buNone/>
            </a:pPr>
            <a:endParaRPr lang="en-US" altLang="ja-JP" sz="2000" dirty="0" smtClean="0"/>
          </a:p>
        </p:txBody>
      </p:sp>
      <p:sp>
        <p:nvSpPr>
          <p:cNvPr id="4" name="テキスト ボックス 3"/>
          <p:cNvSpPr txBox="1"/>
          <p:nvPr/>
        </p:nvSpPr>
        <p:spPr>
          <a:xfrm>
            <a:off x="327425" y="3983404"/>
            <a:ext cx="3789158" cy="2554545"/>
          </a:xfrm>
          <a:prstGeom prst="rect">
            <a:avLst/>
          </a:prstGeom>
          <a:noFill/>
        </p:spPr>
        <p:txBody>
          <a:bodyPr wrap="square" rtlCol="0">
            <a:spAutoFit/>
          </a:bodyPr>
          <a:lstStyle/>
          <a:p>
            <a:pPr marL="183600" indent="-183600">
              <a:buSzPct val="83000"/>
              <a:buFont typeface="Arial"/>
              <a:buChar char="•"/>
            </a:pPr>
            <a:r>
              <a:rPr lang="en-US" altLang="ja-JP" sz="2000" dirty="0"/>
              <a:t>TASK3D</a:t>
            </a:r>
            <a:r>
              <a:rPr lang="ja-JP" altLang="en-US" sz="2000" dirty="0"/>
              <a:t>では，拡散係数は新古典輸送係数と乱流輸送係数の和からなると仮定している</a:t>
            </a:r>
            <a:r>
              <a:rPr lang="ja-JP" altLang="en-US" sz="2000" dirty="0" smtClean="0"/>
              <a:t>．</a:t>
            </a:r>
            <a:r>
              <a:rPr lang="en-US" altLang="ja-JP" sz="2000" dirty="0" smtClean="0"/>
              <a:t/>
            </a:r>
            <a:br>
              <a:rPr lang="en-US" altLang="ja-JP" sz="2000" dirty="0" smtClean="0"/>
            </a:br>
            <a:endParaRPr lang="en-US" altLang="ja-JP" sz="2000" dirty="0"/>
          </a:p>
          <a:p>
            <a:pPr marL="183600" indent="-183600">
              <a:buSzPct val="83000"/>
              <a:buFont typeface="Arial"/>
              <a:buChar char="•"/>
            </a:pPr>
            <a:endParaRPr lang="ja-JP" altLang="en-US" sz="2000" dirty="0"/>
          </a:p>
          <a:p>
            <a:pPr marL="183600" indent="-183600">
              <a:buSzPct val="83000"/>
              <a:buFont typeface="Arial"/>
              <a:buChar char="•"/>
            </a:pPr>
            <a:r>
              <a:rPr lang="ja-JP" altLang="en-US" sz="2000" dirty="0" smtClean="0"/>
              <a:t>多イオン</a:t>
            </a:r>
            <a:r>
              <a:rPr lang="ja-JP" altLang="en-US" sz="2000" dirty="0"/>
              <a:t>種を考慮した</a:t>
            </a:r>
            <a:r>
              <a:rPr kumimoji="1" lang="ja-JP" altLang="en-US" sz="2000" dirty="0" smtClean="0"/>
              <a:t>新古典輸送は，データベース</a:t>
            </a:r>
            <a:r>
              <a:rPr lang="en-US" altLang="en-US" sz="2000" dirty="0" smtClean="0"/>
              <a:t>DGN/LHD</a:t>
            </a:r>
            <a:r>
              <a:rPr lang="ja-JP" altLang="en-US" sz="2000" dirty="0" smtClean="0"/>
              <a:t>により計算される．</a:t>
            </a:r>
            <a:endParaRPr lang="en-US" altLang="ja-JP" sz="2000" dirty="0"/>
          </a:p>
        </p:txBody>
      </p:sp>
      <p:sp>
        <p:nvSpPr>
          <p:cNvPr id="5" name="正方形/長方形 4"/>
          <p:cNvSpPr/>
          <p:nvPr/>
        </p:nvSpPr>
        <p:spPr>
          <a:xfrm>
            <a:off x="4492205" y="5783778"/>
            <a:ext cx="4411952" cy="400110"/>
          </a:xfrm>
          <a:prstGeom prst="rect">
            <a:avLst/>
          </a:prstGeom>
        </p:spPr>
        <p:txBody>
          <a:bodyPr wrap="square">
            <a:spAutoFit/>
          </a:bodyPr>
          <a:lstStyle/>
          <a:p>
            <a:r>
              <a:rPr lang="en-US" altLang="ja-JP" sz="2000" i="1" dirty="0">
                <a:solidFill>
                  <a:prstClr val="black"/>
                </a:solidFill>
                <a:latin typeface="Times"/>
                <a:ea typeface="Osaka"/>
                <a:cs typeface="Times"/>
              </a:rPr>
              <a:t>D</a:t>
            </a:r>
            <a:r>
              <a:rPr lang="en-US" altLang="ja-JP" sz="2000" baseline="-25000" dirty="0">
                <a:solidFill>
                  <a:prstClr val="black"/>
                </a:solidFill>
                <a:latin typeface="Times"/>
                <a:ea typeface="Osaka"/>
                <a:cs typeface="Times"/>
              </a:rPr>
              <a:t>s</a:t>
            </a:r>
            <a:r>
              <a:rPr lang="en-US" altLang="ja-JP" sz="2000" dirty="0">
                <a:solidFill>
                  <a:prstClr val="black"/>
                </a:solidFill>
                <a:latin typeface="Osaka"/>
                <a:ea typeface="Osaka"/>
                <a:cs typeface="Osaka"/>
              </a:rPr>
              <a:t> : </a:t>
            </a:r>
            <a:r>
              <a:rPr lang="ja-JP" altLang="en-US" sz="2000" dirty="0" smtClean="0">
                <a:solidFill>
                  <a:prstClr val="black"/>
                </a:solidFill>
                <a:latin typeface="Osaka"/>
                <a:ea typeface="Osaka"/>
                <a:cs typeface="Osaka"/>
              </a:rPr>
              <a:t>粒子拡散係数</a:t>
            </a:r>
            <a:r>
              <a:rPr lang="en-US" altLang="ja-JP" sz="2000" dirty="0">
                <a:solidFill>
                  <a:prstClr val="black"/>
                </a:solidFill>
                <a:latin typeface="Osaka"/>
                <a:ea typeface="Osaka"/>
                <a:cs typeface="Osaka"/>
              </a:rPr>
              <a:t>	</a:t>
            </a:r>
            <a:r>
              <a:rPr lang="ja-JP" altLang="en-US" sz="2000" dirty="0" smtClean="0">
                <a:solidFill>
                  <a:prstClr val="black"/>
                </a:solidFill>
                <a:latin typeface="Osaka"/>
                <a:ea typeface="Osaka"/>
                <a:cs typeface="Osaka"/>
              </a:rPr>
              <a:t>　</a:t>
            </a:r>
            <a:r>
              <a:rPr lang="en-US" altLang="ja-JP" sz="2000" dirty="0" err="1" smtClean="0">
                <a:solidFill>
                  <a:prstClr val="black"/>
                </a:solidFill>
                <a:latin typeface="Symbol" charset="2"/>
                <a:ea typeface="Osaka"/>
                <a:cs typeface="Symbol" charset="2"/>
              </a:rPr>
              <a:t>c</a:t>
            </a:r>
            <a:r>
              <a:rPr lang="en-US" altLang="ja-JP" sz="2000" baseline="-25000" dirty="0" err="1" smtClean="0">
                <a:solidFill>
                  <a:prstClr val="black"/>
                </a:solidFill>
                <a:latin typeface="Times"/>
                <a:ea typeface="Osaka"/>
                <a:cs typeface="Times"/>
              </a:rPr>
              <a:t>s</a:t>
            </a:r>
            <a:r>
              <a:rPr lang="en-US" altLang="ja-JP" sz="2000" dirty="0">
                <a:solidFill>
                  <a:prstClr val="black"/>
                </a:solidFill>
                <a:latin typeface="Osaka"/>
                <a:ea typeface="Osaka"/>
                <a:cs typeface="Osaka"/>
              </a:rPr>
              <a:t>: </a:t>
            </a:r>
            <a:r>
              <a:rPr lang="ja-JP" altLang="en-US" sz="2000" dirty="0" smtClean="0">
                <a:solidFill>
                  <a:prstClr val="black"/>
                </a:solidFill>
                <a:latin typeface="Osaka"/>
                <a:ea typeface="Osaka"/>
                <a:cs typeface="Osaka"/>
              </a:rPr>
              <a:t>熱拡散係数</a:t>
            </a:r>
            <a:endParaRPr lang="en-US" altLang="ja-JP" sz="2000" dirty="0">
              <a:solidFill>
                <a:prstClr val="black"/>
              </a:solidFill>
              <a:latin typeface="Osaka"/>
              <a:ea typeface="Osaka"/>
              <a:cs typeface="Osaka"/>
            </a:endParaRPr>
          </a:p>
        </p:txBody>
      </p:sp>
      <p:graphicFrame>
        <p:nvGraphicFramePr>
          <p:cNvPr id="26" name="オブジェクト 25"/>
          <p:cNvGraphicFramePr>
            <a:graphicFrameLocks noChangeAspect="1"/>
          </p:cNvGraphicFramePr>
          <p:nvPr>
            <p:extLst/>
          </p:nvPr>
        </p:nvGraphicFramePr>
        <p:xfrm>
          <a:off x="-303213" y="4943475"/>
          <a:ext cx="5397501" cy="508000"/>
        </p:xfrm>
        <a:graphic>
          <a:graphicData uri="http://schemas.openxmlformats.org/presentationml/2006/ole">
            <mc:AlternateContent xmlns:mc="http://schemas.openxmlformats.org/markup-compatibility/2006">
              <mc:Choice xmlns:v="urn:schemas-microsoft-com:vml" Requires="v">
                <p:oleObj spid="_x0000_s22543" name="文書" r:id="rId4" imgW="5397500" imgH="508000" progId="Word.Document.12">
                  <p:embed/>
                </p:oleObj>
              </mc:Choice>
              <mc:Fallback>
                <p:oleObj name="文書" r:id="rId4" imgW="5397500" imgH="508000" progId="Word.Document.12">
                  <p:embed/>
                  <p:pic>
                    <p:nvPicPr>
                      <p:cNvPr id="0" name=""/>
                      <p:cNvPicPr/>
                      <p:nvPr/>
                    </p:nvPicPr>
                    <p:blipFill>
                      <a:blip r:embed="rId5"/>
                      <a:stretch>
                        <a:fillRect/>
                      </a:stretch>
                    </p:blipFill>
                    <p:spPr>
                      <a:xfrm>
                        <a:off x="-303213" y="4943475"/>
                        <a:ext cx="5397501" cy="508000"/>
                      </a:xfrm>
                      <a:prstGeom prst="rect">
                        <a:avLst/>
                      </a:prstGeom>
                      <a:noFill/>
                    </p:spPr>
                  </p:pic>
                </p:oleObj>
              </mc:Fallback>
            </mc:AlternateContent>
          </a:graphicData>
        </a:graphic>
      </p:graphicFrame>
      <p:grpSp>
        <p:nvGrpSpPr>
          <p:cNvPr id="37" name="図形グループ 36"/>
          <p:cNvGrpSpPr/>
          <p:nvPr/>
        </p:nvGrpSpPr>
        <p:grpSpPr>
          <a:xfrm>
            <a:off x="431902" y="2748257"/>
            <a:ext cx="8524190" cy="3035521"/>
            <a:chOff x="431902" y="2748257"/>
            <a:chExt cx="8524190" cy="3035521"/>
          </a:xfrm>
        </p:grpSpPr>
        <p:grpSp>
          <p:nvGrpSpPr>
            <p:cNvPr id="49" name="図形グループ 48"/>
            <p:cNvGrpSpPr/>
            <p:nvPr/>
          </p:nvGrpSpPr>
          <p:grpSpPr>
            <a:xfrm>
              <a:off x="431902" y="2988734"/>
              <a:ext cx="7340640" cy="809083"/>
              <a:chOff x="469803" y="2996369"/>
              <a:chExt cx="7340640" cy="809083"/>
            </a:xfrm>
          </p:grpSpPr>
          <p:sp>
            <p:nvSpPr>
              <p:cNvPr id="33" name="テキスト ボックス 32"/>
              <p:cNvSpPr txBox="1"/>
              <p:nvPr/>
            </p:nvSpPr>
            <p:spPr>
              <a:xfrm>
                <a:off x="6283010" y="3343568"/>
                <a:ext cx="1365179" cy="461665"/>
              </a:xfrm>
              <a:prstGeom prst="rect">
                <a:avLst/>
              </a:prstGeom>
              <a:solidFill>
                <a:srgbClr val="3366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algn="ctr" defTabSz="457200">
                  <a:defRPr/>
                </a:pPr>
                <a:r>
                  <a:rPr lang="en-US" altLang="ja-JP" sz="2400" kern="1200" dirty="0" smtClean="0">
                    <a:solidFill>
                      <a:sysClr val="window" lastClr="FFFFFF"/>
                    </a:solidFill>
                    <a:latin typeface="Osaka"/>
                    <a:ea typeface="Osaka"/>
                    <a:cs typeface="Osaka"/>
                  </a:rPr>
                  <a:t>TR</a:t>
                </a:r>
                <a:endParaRPr lang="ja-JP" altLang="en-US" sz="2400" kern="1200" dirty="0">
                  <a:solidFill>
                    <a:sysClr val="window" lastClr="FFFFFF"/>
                  </a:solidFill>
                  <a:latin typeface="Osaka"/>
                  <a:ea typeface="Osaka"/>
                  <a:cs typeface="Osaka"/>
                </a:endParaRPr>
              </a:p>
            </p:txBody>
          </p:sp>
          <p:sp>
            <p:nvSpPr>
              <p:cNvPr id="34" name="テキスト ボックス 33"/>
              <p:cNvSpPr txBox="1"/>
              <p:nvPr/>
            </p:nvSpPr>
            <p:spPr>
              <a:xfrm>
                <a:off x="6273427" y="3023768"/>
                <a:ext cx="1537016" cy="369332"/>
              </a:xfrm>
              <a:prstGeom prst="rect">
                <a:avLst/>
              </a:prstGeom>
              <a:noFill/>
            </p:spPr>
            <p:txBody>
              <a:bodyPr wrap="square" rtlCol="0">
                <a:spAutoFit/>
              </a:bodyPr>
              <a:lstStyle/>
              <a:p>
                <a:r>
                  <a:rPr kumimoji="1" lang="ja-JP" altLang="en-US" dirty="0" smtClean="0"/>
                  <a:t>熱輸送計算</a:t>
                </a:r>
                <a:endParaRPr kumimoji="1" lang="ja-JP" altLang="en-US" dirty="0"/>
              </a:p>
            </p:txBody>
          </p:sp>
          <p:sp>
            <p:nvSpPr>
              <p:cNvPr id="35" name="テキスト ボックス 34"/>
              <p:cNvSpPr txBox="1"/>
              <p:nvPr/>
            </p:nvSpPr>
            <p:spPr>
              <a:xfrm>
                <a:off x="3420197" y="3343568"/>
                <a:ext cx="984164" cy="461665"/>
              </a:xfrm>
              <a:prstGeom prst="rect">
                <a:avLst/>
              </a:prstGeom>
              <a:solidFill>
                <a:srgbClr val="008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kern="1200" dirty="0" smtClean="0">
                    <a:solidFill>
                      <a:sysClr val="window" lastClr="FFFFFF"/>
                    </a:solidFill>
                    <a:latin typeface="Osaka"/>
                    <a:ea typeface="Osaka"/>
                    <a:cs typeface="Osaka"/>
                  </a:rPr>
                  <a:t>GNET</a:t>
                </a:r>
                <a:endParaRPr lang="ja-JP" altLang="en-US" sz="2400" kern="1200" dirty="0">
                  <a:solidFill>
                    <a:sysClr val="window" lastClr="FFFFFF"/>
                  </a:solidFill>
                  <a:latin typeface="Osaka"/>
                  <a:ea typeface="Osaka"/>
                  <a:cs typeface="Osaka"/>
                </a:endParaRPr>
              </a:p>
            </p:txBody>
          </p:sp>
          <p:sp>
            <p:nvSpPr>
              <p:cNvPr id="36" name="テキスト ボックス 35"/>
              <p:cNvSpPr txBox="1"/>
              <p:nvPr/>
            </p:nvSpPr>
            <p:spPr>
              <a:xfrm>
                <a:off x="3381211" y="2996369"/>
                <a:ext cx="1260926" cy="369332"/>
              </a:xfrm>
              <a:prstGeom prst="rect">
                <a:avLst/>
              </a:prstGeom>
              <a:noFill/>
            </p:spPr>
            <p:txBody>
              <a:bodyPr wrap="square" rtlCol="0">
                <a:spAutoFit/>
              </a:bodyPr>
              <a:lstStyle/>
              <a:p>
                <a:r>
                  <a:rPr kumimoji="1" lang="ja-JP" altLang="en-US" dirty="0" smtClean="0"/>
                  <a:t>加熱計算</a:t>
                </a:r>
                <a:endParaRPr kumimoji="1" lang="ja-JP" altLang="en-US" dirty="0"/>
              </a:p>
            </p:txBody>
          </p:sp>
          <p:sp>
            <p:nvSpPr>
              <p:cNvPr id="41" name="右矢印 40"/>
              <p:cNvSpPr/>
              <p:nvPr/>
            </p:nvSpPr>
            <p:spPr>
              <a:xfrm>
                <a:off x="4642137" y="3411347"/>
                <a:ext cx="1631290" cy="277736"/>
              </a:xfrm>
              <a:prstGeom prst="rightArrow">
                <a:avLst/>
              </a:prstGeom>
              <a:solidFill>
                <a:srgbClr val="8C9C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2" name="右矢印 41"/>
              <p:cNvSpPr/>
              <p:nvPr/>
            </p:nvSpPr>
            <p:spPr>
              <a:xfrm>
                <a:off x="2229743" y="3411346"/>
                <a:ext cx="873651" cy="294615"/>
              </a:xfrm>
              <a:prstGeom prst="rightArrow">
                <a:avLst/>
              </a:prstGeom>
              <a:solidFill>
                <a:srgbClr val="8C9C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テキスト ボックス 43"/>
              <p:cNvSpPr txBox="1"/>
              <p:nvPr/>
            </p:nvSpPr>
            <p:spPr>
              <a:xfrm>
                <a:off x="4703655" y="3051477"/>
                <a:ext cx="1681207" cy="369332"/>
              </a:xfrm>
              <a:prstGeom prst="rect">
                <a:avLst/>
              </a:prstGeom>
              <a:noFill/>
            </p:spPr>
            <p:txBody>
              <a:bodyPr wrap="square" rtlCol="0">
                <a:spAutoFit/>
              </a:bodyPr>
              <a:lstStyle/>
              <a:p>
                <a:r>
                  <a:rPr kumimoji="1" lang="ja-JP" altLang="en-US" dirty="0" smtClean="0"/>
                  <a:t>加熱分布</a:t>
                </a:r>
                <a:r>
                  <a:rPr kumimoji="1" lang="en-US" altLang="ja-JP" dirty="0" smtClean="0"/>
                  <a:t>,</a:t>
                </a:r>
                <a:r>
                  <a:rPr kumimoji="1" lang="en-US" altLang="ja-JP" i="1" dirty="0" err="1" smtClean="0"/>
                  <a:t>n</a:t>
                </a:r>
                <a:r>
                  <a:rPr kumimoji="1" lang="en-US" altLang="ja-JP" baseline="-25000" dirty="0" err="1" smtClean="0"/>
                  <a:t>exp</a:t>
                </a:r>
                <a:endParaRPr kumimoji="1" lang="ja-JP" altLang="en-US" baseline="-25000" dirty="0"/>
              </a:p>
            </p:txBody>
          </p:sp>
          <p:sp>
            <p:nvSpPr>
              <p:cNvPr id="46" name="テキスト ボックス 45"/>
              <p:cNvSpPr txBox="1"/>
              <p:nvPr/>
            </p:nvSpPr>
            <p:spPr>
              <a:xfrm>
                <a:off x="469803" y="3343787"/>
                <a:ext cx="1668245" cy="461665"/>
              </a:xfrm>
              <a:prstGeom prst="rect">
                <a:avLst/>
              </a:prstGeom>
              <a:solidFill>
                <a:srgbClr val="FF66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algn="ctr" defTabSz="457200">
                  <a:defRPr/>
                </a:pPr>
                <a:r>
                  <a:rPr lang="ja-JP" altLang="en-US" sz="2400" dirty="0" smtClean="0">
                    <a:solidFill>
                      <a:schemeClr val="bg1"/>
                    </a:solidFill>
                    <a:latin typeface="Osaka"/>
                    <a:ea typeface="Osaka"/>
                    <a:cs typeface="Osaka"/>
                  </a:rPr>
                  <a:t>実験データ</a:t>
                </a:r>
                <a:endParaRPr lang="ja-JP" altLang="en-US" sz="2400" kern="1200" dirty="0">
                  <a:solidFill>
                    <a:schemeClr val="bg1"/>
                  </a:solidFill>
                  <a:latin typeface="Osaka"/>
                  <a:ea typeface="Osaka"/>
                  <a:cs typeface="Osaka"/>
                </a:endParaRPr>
              </a:p>
            </p:txBody>
          </p:sp>
          <p:sp>
            <p:nvSpPr>
              <p:cNvPr id="48" name="テキスト ボックス 47"/>
              <p:cNvSpPr txBox="1"/>
              <p:nvPr/>
            </p:nvSpPr>
            <p:spPr>
              <a:xfrm>
                <a:off x="2138048" y="3023768"/>
                <a:ext cx="1033251" cy="369332"/>
              </a:xfrm>
              <a:prstGeom prst="rect">
                <a:avLst/>
              </a:prstGeom>
              <a:noFill/>
            </p:spPr>
            <p:txBody>
              <a:bodyPr wrap="square" rtlCol="0">
                <a:spAutoFit/>
              </a:bodyPr>
              <a:lstStyle/>
              <a:p>
                <a:r>
                  <a:rPr kumimoji="1" lang="en-US" altLang="ja-JP" i="1" dirty="0" err="1" smtClean="0"/>
                  <a:t>n</a:t>
                </a:r>
                <a:r>
                  <a:rPr kumimoji="1" lang="en-US" altLang="ja-JP" baseline="-25000" dirty="0" err="1" smtClean="0"/>
                  <a:t>exp</a:t>
                </a:r>
                <a:r>
                  <a:rPr kumimoji="1" lang="en-US" altLang="ja-JP" dirty="0" err="1" smtClean="0"/>
                  <a:t>,</a:t>
                </a:r>
                <a:r>
                  <a:rPr lang="en-US" altLang="ja-JP" i="1" dirty="0" err="1" smtClean="0"/>
                  <a:t>T</a:t>
                </a:r>
                <a:r>
                  <a:rPr lang="en-US" altLang="ja-JP" baseline="-25000" dirty="0" err="1" smtClean="0"/>
                  <a:t>exp</a:t>
                </a:r>
                <a:endParaRPr kumimoji="1" lang="ja-JP" altLang="en-US" baseline="-25000" dirty="0"/>
              </a:p>
            </p:txBody>
          </p:sp>
        </p:grpSp>
        <p:sp>
          <p:nvSpPr>
            <p:cNvPr id="66" name="テキスト ボックス 65"/>
            <p:cNvSpPr txBox="1"/>
            <p:nvPr/>
          </p:nvSpPr>
          <p:spPr>
            <a:xfrm>
              <a:off x="7899770" y="5078503"/>
              <a:ext cx="547746" cy="461665"/>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kern="1200" dirty="0">
                  <a:solidFill>
                    <a:sysClr val="window" lastClr="FFFFFF"/>
                  </a:solidFill>
                  <a:latin typeface="Osaka"/>
                  <a:ea typeface="Osaka"/>
                  <a:cs typeface="Osaka"/>
                </a:rPr>
                <a:t>ER</a:t>
              </a:r>
              <a:endParaRPr lang="ja-JP" altLang="en-US" sz="2400" kern="1200" dirty="0">
                <a:solidFill>
                  <a:sysClr val="window" lastClr="FFFFFF"/>
                </a:solidFill>
                <a:latin typeface="Osaka"/>
                <a:ea typeface="Osaka"/>
                <a:cs typeface="Osaka"/>
              </a:endParaRPr>
            </a:p>
          </p:txBody>
        </p:sp>
        <p:sp>
          <p:nvSpPr>
            <p:cNvPr id="67" name="テキスト ボックス 66"/>
            <p:cNvSpPr txBox="1"/>
            <p:nvPr/>
          </p:nvSpPr>
          <p:spPr>
            <a:xfrm>
              <a:off x="4543284" y="4924416"/>
              <a:ext cx="1597312" cy="461665"/>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spAutoFit/>
            </a:bodyPr>
            <a:lstStyle/>
            <a:p>
              <a:pPr defTabSz="457200">
                <a:defRPr/>
              </a:pPr>
              <a:r>
                <a:rPr lang="en-US" altLang="ja-JP" sz="2400" kern="1200" dirty="0">
                  <a:solidFill>
                    <a:sysClr val="window" lastClr="FFFFFF"/>
                  </a:solidFill>
                  <a:latin typeface="Osaka"/>
                  <a:ea typeface="Osaka"/>
                  <a:cs typeface="Osaka"/>
                </a:rPr>
                <a:t>DGN/LHD</a:t>
              </a:r>
              <a:endParaRPr lang="ja-JP" altLang="en-US" sz="2400" kern="1200" dirty="0">
                <a:solidFill>
                  <a:sysClr val="window" lastClr="FFFFFF"/>
                </a:solidFill>
                <a:latin typeface="Osaka"/>
                <a:ea typeface="Osaka"/>
                <a:cs typeface="Osaka"/>
              </a:endParaRPr>
            </a:p>
          </p:txBody>
        </p:sp>
        <p:sp>
          <p:nvSpPr>
            <p:cNvPr id="68" name="テキスト ボックス 67"/>
            <p:cNvSpPr txBox="1"/>
            <p:nvPr/>
          </p:nvSpPr>
          <p:spPr>
            <a:xfrm>
              <a:off x="6507793" y="4278261"/>
              <a:ext cx="2179007" cy="369332"/>
            </a:xfrm>
            <a:prstGeom prst="rect">
              <a:avLst/>
            </a:prstGeom>
            <a:noFill/>
          </p:spPr>
          <p:txBody>
            <a:bodyPr wrap="square">
              <a:spAutoFit/>
            </a:bodyPr>
            <a:lstStyle/>
            <a:p>
              <a:pPr defTabSz="457200">
                <a:defRPr/>
              </a:pPr>
              <a:r>
                <a:rPr lang="en-US" altLang="ja-JP" b="1" i="1" kern="1200" dirty="0" smtClean="0">
                  <a:solidFill>
                    <a:srgbClr val="FF0000"/>
                  </a:solidFill>
                  <a:effectLst>
                    <a:outerShdw blurRad="38100" dist="38100" dir="2700000" algn="tl">
                      <a:srgbClr val="000000">
                        <a:alpha val="43137"/>
                      </a:srgbClr>
                    </a:outerShdw>
                  </a:effectLst>
                  <a:ea typeface="Osaka"/>
                  <a:cs typeface="Osaka"/>
                </a:rPr>
                <a:t>n</a:t>
              </a:r>
              <a:r>
                <a:rPr lang="en-US" altLang="ja-JP" b="1" kern="1200" dirty="0">
                  <a:solidFill>
                    <a:srgbClr val="FF0000"/>
                  </a:solidFill>
                  <a:effectLst>
                    <a:outerShdw blurRad="38100" dist="38100" dir="2700000" algn="tl">
                      <a:srgbClr val="000000">
                        <a:alpha val="43137"/>
                      </a:srgbClr>
                    </a:outerShdw>
                  </a:effectLst>
                  <a:ea typeface="Osaka"/>
                  <a:cs typeface="Osaka"/>
                </a:rPr>
                <a:t>, </a:t>
              </a:r>
              <a:r>
                <a:rPr lang="en-US" altLang="ja-JP" b="1" i="1" kern="1200" dirty="0" smtClean="0">
                  <a:solidFill>
                    <a:srgbClr val="FF0000"/>
                  </a:solidFill>
                  <a:effectLst>
                    <a:outerShdw blurRad="38100" dist="38100" dir="2700000" algn="tl">
                      <a:srgbClr val="000000">
                        <a:alpha val="43137"/>
                      </a:srgbClr>
                    </a:outerShdw>
                  </a:effectLst>
                  <a:ea typeface="Osaka"/>
                  <a:cs typeface="Osaka"/>
                </a:rPr>
                <a:t>T, </a:t>
              </a:r>
              <a:r>
                <a:rPr lang="en-US" altLang="ja-JP" b="1" kern="1200" dirty="0" smtClean="0">
                  <a:solidFill>
                    <a:srgbClr val="FF0000"/>
                  </a:solidFill>
                  <a:effectLst>
                    <a:outerShdw blurRad="38100" dist="38100" dir="2700000" algn="tl">
                      <a:srgbClr val="000000">
                        <a:alpha val="43137"/>
                      </a:srgbClr>
                    </a:outerShdw>
                  </a:effectLst>
                  <a:ea typeface="Osaka"/>
                  <a:cs typeface="Osaka"/>
                </a:rPr>
                <a:t>etc.</a:t>
              </a:r>
              <a:r>
                <a:rPr lang="en-US" altLang="ja-JP" b="1" i="1" kern="1200" dirty="0" smtClean="0">
                  <a:solidFill>
                    <a:srgbClr val="FF0000"/>
                  </a:solidFill>
                  <a:effectLst>
                    <a:outerShdw blurRad="38100" dist="38100" dir="2700000" algn="tl">
                      <a:srgbClr val="000000">
                        <a:alpha val="43137"/>
                      </a:srgbClr>
                    </a:outerShdw>
                  </a:effectLst>
                  <a:ea typeface="Osaka"/>
                  <a:cs typeface="Osaka"/>
                </a:rPr>
                <a:t> </a:t>
              </a:r>
              <a:endParaRPr lang="ja-JP" altLang="en-US" b="1" kern="1200" dirty="0">
                <a:solidFill>
                  <a:srgbClr val="FF0000"/>
                </a:solidFill>
                <a:effectLst>
                  <a:outerShdw blurRad="38100" dist="38100" dir="2700000" algn="tl">
                    <a:srgbClr val="000000">
                      <a:alpha val="43137"/>
                    </a:srgbClr>
                  </a:outerShdw>
                </a:effectLst>
                <a:ea typeface="Osaka"/>
                <a:cs typeface="Osaka"/>
              </a:endParaRPr>
            </a:p>
          </p:txBody>
        </p:sp>
        <p:sp>
          <p:nvSpPr>
            <p:cNvPr id="69" name="右矢印 68"/>
            <p:cNvSpPr/>
            <p:nvPr/>
          </p:nvSpPr>
          <p:spPr>
            <a:xfrm>
              <a:off x="6257902" y="4953250"/>
              <a:ext cx="1231371" cy="228600"/>
            </a:xfrm>
            <a:prstGeom prst="rightArrow">
              <a:avLst/>
            </a:prstGeom>
            <a:solidFill>
              <a:srgbClr val="5C92B5">
                <a:lumMod val="40000"/>
                <a:lumOff val="60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a:solidFill>
                  <a:sysClr val="window" lastClr="FFFFFF"/>
                </a:solidFill>
                <a:latin typeface="Osaka"/>
                <a:ea typeface="Osaka"/>
                <a:cs typeface="Osaka"/>
              </a:endParaRPr>
            </a:p>
          </p:txBody>
        </p:sp>
        <p:sp>
          <p:nvSpPr>
            <p:cNvPr id="70" name="右矢印 69"/>
            <p:cNvSpPr/>
            <p:nvPr/>
          </p:nvSpPr>
          <p:spPr>
            <a:xfrm rot="4054149">
              <a:off x="7296809" y="4365567"/>
              <a:ext cx="992577" cy="247650"/>
            </a:xfrm>
            <a:prstGeom prst="rightArrow">
              <a:avLst>
                <a:gd name="adj1" fmla="val 48334"/>
                <a:gd name="adj2" fmla="val 50000"/>
              </a:avLst>
            </a:prstGeom>
            <a:solidFill>
              <a:srgbClr val="FF0000">
                <a:alpha val="65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a:solidFill>
                  <a:sysClr val="window" lastClr="FFFFFF"/>
                </a:solidFill>
                <a:latin typeface="Osaka"/>
                <a:ea typeface="Osaka"/>
                <a:cs typeface="Osaka"/>
              </a:endParaRPr>
            </a:p>
          </p:txBody>
        </p:sp>
        <p:sp>
          <p:nvSpPr>
            <p:cNvPr id="71" name="右矢印 70"/>
            <p:cNvSpPr/>
            <p:nvPr/>
          </p:nvSpPr>
          <p:spPr>
            <a:xfrm rot="10800000">
              <a:off x="6257902" y="5214715"/>
              <a:ext cx="1231371" cy="228600"/>
            </a:xfrm>
            <a:prstGeom prst="rightArrow">
              <a:avLst/>
            </a:prstGeom>
            <a:solidFill>
              <a:srgbClr val="5C92B5">
                <a:lumMod val="40000"/>
                <a:lumOff val="60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a:solidFill>
                  <a:sysClr val="window" lastClr="FFFFFF"/>
                </a:solidFill>
                <a:latin typeface="Osaka"/>
                <a:ea typeface="Osaka"/>
                <a:cs typeface="Osaka"/>
              </a:endParaRPr>
            </a:p>
          </p:txBody>
        </p:sp>
        <p:sp>
          <p:nvSpPr>
            <p:cNvPr id="72" name="右矢印 71"/>
            <p:cNvSpPr/>
            <p:nvPr/>
          </p:nvSpPr>
          <p:spPr>
            <a:xfrm rot="7246383">
              <a:off x="5768616" y="4298093"/>
              <a:ext cx="1048886" cy="247650"/>
            </a:xfrm>
            <a:prstGeom prst="rightArrow">
              <a:avLst/>
            </a:prstGeom>
            <a:solidFill>
              <a:srgbClr val="FF0000">
                <a:alpha val="65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a:solidFill>
                  <a:sysClr val="window" lastClr="FFFFFF"/>
                </a:solidFill>
                <a:latin typeface="Osaka"/>
                <a:ea typeface="Osaka"/>
                <a:cs typeface="Osaka"/>
              </a:endParaRPr>
            </a:p>
          </p:txBody>
        </p:sp>
        <p:sp>
          <p:nvSpPr>
            <p:cNvPr id="73" name="右矢印 72"/>
            <p:cNvSpPr/>
            <p:nvPr/>
          </p:nvSpPr>
          <p:spPr>
            <a:xfrm rot="14844805">
              <a:off x="7547983" y="4264333"/>
              <a:ext cx="1026575" cy="247650"/>
            </a:xfrm>
            <a:prstGeom prst="rightArrow">
              <a:avLst>
                <a:gd name="adj1" fmla="val 51203"/>
                <a:gd name="adj2" fmla="val 50000"/>
              </a:avLst>
            </a:prstGeom>
            <a:solidFill>
              <a:srgbClr val="53548A">
                <a:lumMod val="40000"/>
                <a:lumOff val="60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a:solidFill>
                  <a:sysClr val="window" lastClr="FFFFFF"/>
                </a:solidFill>
                <a:latin typeface="Osaka"/>
                <a:ea typeface="Osaka"/>
                <a:cs typeface="Osaka"/>
              </a:endParaRPr>
            </a:p>
          </p:txBody>
        </p:sp>
        <p:sp>
          <p:nvSpPr>
            <p:cNvPr id="74" name="テキスト ボックス 73"/>
            <p:cNvSpPr txBox="1">
              <a:spLocks noChangeArrowheads="1"/>
            </p:cNvSpPr>
            <p:nvPr/>
          </p:nvSpPr>
          <p:spPr bwMode="auto">
            <a:xfrm>
              <a:off x="4361533" y="4241309"/>
              <a:ext cx="1287622" cy="369332"/>
            </a:xfrm>
            <a:prstGeom prst="rect">
              <a:avLst/>
            </a:prstGeom>
            <a:noFill/>
            <a:ln w="9525">
              <a:noFill/>
              <a:miter lim="800000"/>
              <a:headEnd/>
              <a:tailEnd/>
            </a:ln>
          </p:spPr>
          <p:txBody>
            <a:bodyPr wrap="square">
              <a:prstTxWarp prst="textNoShape">
                <a:avLst/>
              </a:prstTxWarp>
              <a:spAutoFit/>
            </a:bodyPr>
            <a:lstStyle/>
            <a:p>
              <a:pPr defTabSz="457200"/>
              <a:r>
                <a:rPr lang="en-US" altLang="ja-JP" b="1" kern="1200" dirty="0" smtClean="0">
                  <a:solidFill>
                    <a:prstClr val="black"/>
                  </a:solidFill>
                  <a:ea typeface="Osaka"/>
                  <a:cs typeface="Osaka"/>
                </a:rPr>
                <a:t>D</a:t>
              </a:r>
              <a:r>
                <a:rPr lang="en-US" altLang="ja-JP" b="1" kern="1200" baseline="30000" dirty="0" smtClean="0">
                  <a:solidFill>
                    <a:prstClr val="black"/>
                  </a:solidFill>
                  <a:ea typeface="Osaka"/>
                  <a:cs typeface="Osaka"/>
                </a:rPr>
                <a:t>NC</a:t>
              </a:r>
              <a:r>
                <a:rPr lang="en-US" altLang="ja-JP" b="1" kern="1200" dirty="0" smtClean="0">
                  <a:solidFill>
                    <a:prstClr val="black"/>
                  </a:solidFill>
                  <a:latin typeface="Symbol" charset="2"/>
                  <a:ea typeface="Osaka"/>
                  <a:cs typeface="Symbol" charset="2"/>
                </a:rPr>
                <a:t>, </a:t>
              </a:r>
              <a:r>
                <a:rPr lang="en-US" altLang="ja-JP" b="1" kern="1200" dirty="0" err="1" smtClean="0">
                  <a:solidFill>
                    <a:prstClr val="black"/>
                  </a:solidFill>
                  <a:latin typeface="Symbol" charset="2"/>
                  <a:ea typeface="Osaka"/>
                  <a:cs typeface="Symbol" charset="2"/>
                </a:rPr>
                <a:t>c</a:t>
              </a:r>
              <a:r>
                <a:rPr lang="en-US" altLang="ja-JP" b="1" kern="1200" baseline="30000" dirty="0" err="1" smtClean="0">
                  <a:solidFill>
                    <a:prstClr val="black"/>
                  </a:solidFill>
                  <a:ea typeface="Osaka"/>
                  <a:cs typeface="Osaka"/>
                </a:rPr>
                <a:t>NC</a:t>
              </a:r>
              <a:endParaRPr lang="ja-JP" altLang="en-US" b="1" kern="1200" baseline="30000" dirty="0">
                <a:solidFill>
                  <a:prstClr val="black"/>
                </a:solidFill>
                <a:ea typeface="Osaka"/>
                <a:cs typeface="Osaka"/>
              </a:endParaRPr>
            </a:p>
          </p:txBody>
        </p:sp>
        <p:sp>
          <p:nvSpPr>
            <p:cNvPr id="84" name="右矢印 83"/>
            <p:cNvSpPr/>
            <p:nvPr/>
          </p:nvSpPr>
          <p:spPr>
            <a:xfrm rot="18117562">
              <a:off x="5483529" y="4154435"/>
              <a:ext cx="991783" cy="247650"/>
            </a:xfrm>
            <a:prstGeom prst="rightArrow">
              <a:avLst/>
            </a:prstGeom>
            <a:solidFill>
              <a:srgbClr val="C4652D">
                <a:lumMod val="60000"/>
                <a:lumOff val="40000"/>
              </a:srgbClr>
            </a:solidFill>
            <a:ln w="9525" cap="flat" cmpd="sng" algn="ctr">
              <a:solidFill>
                <a:srgbClr val="53548A"/>
              </a:solidFill>
              <a:prstDash val="solid"/>
            </a:ln>
            <a:effectLst>
              <a:outerShdw blurRad="50800" dist="25400" dir="5400000" rotWithShape="0">
                <a:srgbClr val="000000">
                  <a:alpha val="45000"/>
                </a:srgbClr>
              </a:outerShdw>
            </a:effectLst>
          </p:spPr>
          <p:txBody>
            <a:bodyPr anchor="ctr"/>
            <a:lstStyle/>
            <a:p>
              <a:pPr algn="ctr">
                <a:defRPr/>
              </a:pPr>
              <a:endParaRPr kumimoji="0" lang="ja-JP" altLang="en-US" sz="1400" kern="1200" dirty="0">
                <a:solidFill>
                  <a:sysClr val="window" lastClr="FFFFFF"/>
                </a:solidFill>
                <a:latin typeface="Osaka"/>
                <a:ea typeface="Osaka"/>
                <a:cs typeface="Osaka"/>
              </a:endParaRPr>
            </a:p>
          </p:txBody>
        </p:sp>
        <p:cxnSp>
          <p:nvCxnSpPr>
            <p:cNvPr id="8" name="直線コネクタ 7"/>
            <p:cNvCxnSpPr/>
            <p:nvPr/>
          </p:nvCxnSpPr>
          <p:spPr>
            <a:xfrm flipH="1">
              <a:off x="3179713" y="2944072"/>
              <a:ext cx="15203" cy="103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コネクタ 12"/>
            <p:cNvCxnSpPr>
              <a:endCxn id="51" idx="1"/>
            </p:cNvCxnSpPr>
            <p:nvPr/>
          </p:nvCxnSpPr>
          <p:spPr>
            <a:xfrm>
              <a:off x="3172384" y="2921741"/>
              <a:ext cx="44249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8847632" y="3004335"/>
              <a:ext cx="16485" cy="27676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3177690" y="3983404"/>
              <a:ext cx="11576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4361533" y="3983404"/>
              <a:ext cx="0" cy="18003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361533" y="5783778"/>
              <a:ext cx="4486099" cy="0"/>
            </a:xfrm>
            <a:prstGeom prst="line">
              <a:avLst/>
            </a:prstGeom>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7597296" y="2748257"/>
              <a:ext cx="1358796" cy="461665"/>
            </a:xfrm>
            <a:prstGeom prst="rect">
              <a:avLst/>
            </a:prstGeom>
            <a:solidFill>
              <a:srgbClr val="0070C0"/>
            </a:solidFill>
            <a:ln w="381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ja-JP" sz="2400" b="1" dirty="0" smtClean="0">
                  <a:solidFill>
                    <a:schemeClr val="bg1"/>
                  </a:solidFill>
                </a:rPr>
                <a:t>TASK3D</a:t>
              </a:r>
              <a:endParaRPr kumimoji="1" lang="ja-JP" altLang="en-US" sz="2400" b="1" dirty="0">
                <a:solidFill>
                  <a:schemeClr val="bg1"/>
                </a:solidFill>
              </a:endParaRPr>
            </a:p>
          </p:txBody>
        </p:sp>
      </p:grpSp>
    </p:spTree>
    <p:extLst>
      <p:ext uri="{BB962C8B-B14F-4D97-AF65-F5344CB8AC3E}">
        <p14:creationId xmlns:p14="http://schemas.microsoft.com/office/powerpoint/2010/main" val="760807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4"/>
          <a:stretch>
            <a:fillRect/>
          </a:stretch>
        </p:blipFill>
        <p:spPr>
          <a:xfrm>
            <a:off x="138086" y="4260056"/>
            <a:ext cx="2632449" cy="2549667"/>
          </a:xfrm>
          <a:prstGeom prst="rect">
            <a:avLst/>
          </a:prstGeom>
        </p:spPr>
      </p:pic>
      <p:sp>
        <p:nvSpPr>
          <p:cNvPr id="2" name="タイトル 1"/>
          <p:cNvSpPr>
            <a:spLocks noGrp="1"/>
          </p:cNvSpPr>
          <p:nvPr>
            <p:ph type="title"/>
          </p:nvPr>
        </p:nvSpPr>
        <p:spPr>
          <a:xfrm>
            <a:off x="457199" y="0"/>
            <a:ext cx="8499120" cy="990600"/>
          </a:xfrm>
        </p:spPr>
        <p:txBody>
          <a:bodyPr>
            <a:noAutofit/>
          </a:bodyPr>
          <a:lstStyle/>
          <a:p>
            <a:r>
              <a:rPr kumimoji="1" lang="ja-JP" altLang="en-US" sz="3600" dirty="0" smtClean="0"/>
              <a:t>従来モデルでの</a:t>
            </a:r>
            <a:r>
              <a:rPr kumimoji="1" lang="en-US" altLang="ja-JP" sz="3600" dirty="0" smtClean="0"/>
              <a:t/>
            </a:r>
            <a:br>
              <a:rPr kumimoji="1" lang="en-US" altLang="ja-JP" sz="3600" dirty="0" smtClean="0"/>
            </a:br>
            <a:r>
              <a:rPr kumimoji="1" lang="en-US" altLang="ja-JP" sz="3600" dirty="0" smtClean="0"/>
              <a:t>H-He</a:t>
            </a:r>
            <a:r>
              <a:rPr kumimoji="1" lang="ja-JP" altLang="en-US" sz="3600" dirty="0" smtClean="0"/>
              <a:t>実験シミュレーション</a:t>
            </a:r>
            <a:endParaRPr kumimoji="1" lang="ja-JP" altLang="en-US" sz="3600" dirty="0"/>
          </a:p>
        </p:txBody>
      </p:sp>
      <p:sp>
        <p:nvSpPr>
          <p:cNvPr id="3" name="コンテンツ プレースホルダー 2"/>
          <p:cNvSpPr>
            <a:spLocks noGrp="1"/>
          </p:cNvSpPr>
          <p:nvPr>
            <p:ph idx="1"/>
          </p:nvPr>
        </p:nvSpPr>
        <p:spPr>
          <a:xfrm>
            <a:off x="185847" y="1157412"/>
            <a:ext cx="8958152" cy="5154814"/>
          </a:xfrm>
        </p:spPr>
        <p:txBody>
          <a:bodyPr>
            <a:normAutofit/>
          </a:bodyPr>
          <a:lstStyle/>
          <a:p>
            <a:r>
              <a:rPr lang="ja-JP" altLang="en-US" sz="2000" dirty="0" smtClean="0"/>
              <a:t>モデル</a:t>
            </a:r>
            <a:r>
              <a:rPr lang="ja-JP" altLang="en-US" sz="2000" dirty="0"/>
              <a:t>は従来の</a:t>
            </a:r>
            <a:r>
              <a:rPr lang="ja-JP" altLang="en-US" sz="2000" dirty="0" smtClean="0"/>
              <a:t>モデル</a:t>
            </a:r>
            <a:endParaRPr lang="en-US" altLang="ja-JP" sz="2000" dirty="0" smtClean="0"/>
          </a:p>
          <a:p>
            <a:endParaRPr lang="en-US" altLang="ja-JP" sz="2000" dirty="0"/>
          </a:p>
          <a:p>
            <a:endParaRPr lang="en-US" altLang="ja-JP" sz="2000" dirty="0" smtClean="0"/>
          </a:p>
          <a:p>
            <a:endParaRPr lang="en-US" altLang="ja-JP" sz="2000" dirty="0" smtClean="0"/>
          </a:p>
          <a:p>
            <a:pPr marL="0" indent="0">
              <a:buNone/>
            </a:pPr>
            <a:r>
              <a:rPr lang="en-US" altLang="ja-JP" sz="2000" dirty="0" smtClean="0"/>
              <a:t>   </a:t>
            </a:r>
          </a:p>
          <a:p>
            <a:pPr marL="0" indent="0">
              <a:buNone/>
            </a:pPr>
            <a:r>
              <a:rPr lang="ja-JP" altLang="en-US" sz="2000" dirty="0" smtClean="0"/>
              <a:t>を</a:t>
            </a:r>
            <a:r>
              <a:rPr lang="ja-JP" altLang="en-US" sz="2000" dirty="0"/>
              <a:t>用いて</a:t>
            </a:r>
            <a:r>
              <a:rPr lang="en-US" altLang="ja-JP" sz="2000" dirty="0"/>
              <a:t>H/He</a:t>
            </a:r>
            <a:r>
              <a:rPr lang="ja-JP" altLang="en-US" sz="2000" dirty="0"/>
              <a:t>プラズマの熱輸送シミュレーションを行った</a:t>
            </a:r>
            <a:r>
              <a:rPr lang="ja-JP" altLang="en-US" sz="2000" dirty="0" smtClean="0"/>
              <a:t>．</a:t>
            </a:r>
            <a:endParaRPr lang="en-US" altLang="ja-JP" sz="2000" dirty="0" smtClean="0"/>
          </a:p>
          <a:p>
            <a:r>
              <a:rPr lang="en-US" altLang="ja-JP" sz="2000" dirty="0" err="1" smtClean="0"/>
              <a:t>Ti</a:t>
            </a:r>
            <a:r>
              <a:rPr lang="ja-JP" altLang="en-US" sz="2000" dirty="0" smtClean="0"/>
              <a:t>上昇が得られないこと</a:t>
            </a:r>
            <a:r>
              <a:rPr lang="ja-JP" altLang="en-US" sz="2000" dirty="0"/>
              <a:t>から，乱流輸送が改善していることが示されている．</a:t>
            </a:r>
            <a:endParaRPr lang="en-US" altLang="ja-JP" sz="2000" dirty="0"/>
          </a:p>
          <a:p>
            <a:pPr marL="0" indent="0">
              <a:buNone/>
            </a:pPr>
            <a:endParaRPr lang="en-US" altLang="ja-JP" sz="2000" dirty="0" smtClean="0"/>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107805855"/>
              </p:ext>
            </p:extLst>
          </p:nvPr>
        </p:nvGraphicFramePr>
        <p:xfrm>
          <a:off x="-141499" y="1560492"/>
          <a:ext cx="5397500" cy="762000"/>
        </p:xfrm>
        <a:graphic>
          <a:graphicData uri="http://schemas.openxmlformats.org/presentationml/2006/ole">
            <mc:AlternateContent xmlns:mc="http://schemas.openxmlformats.org/markup-compatibility/2006">
              <mc:Choice xmlns:v="urn:schemas-microsoft-com:vml" Requires="v">
                <p:oleObj spid="_x0000_s17445" name="文書" r:id="rId5" imgW="5397500" imgH="762000" progId="Word.Document.12">
                  <p:embed/>
                </p:oleObj>
              </mc:Choice>
              <mc:Fallback>
                <p:oleObj name="文書" r:id="rId5" imgW="5397500" imgH="762000" progId="Word.Document.12">
                  <p:embed/>
                  <p:pic>
                    <p:nvPicPr>
                      <p:cNvPr id="0" name=""/>
                      <p:cNvPicPr/>
                      <p:nvPr/>
                    </p:nvPicPr>
                    <p:blipFill>
                      <a:blip r:embed="rId6"/>
                      <a:stretch>
                        <a:fillRect/>
                      </a:stretch>
                    </p:blipFill>
                    <p:spPr>
                      <a:xfrm>
                        <a:off x="-141499" y="1560492"/>
                        <a:ext cx="5397500" cy="762000"/>
                      </a:xfrm>
                      <a:prstGeom prst="rect">
                        <a:avLst/>
                      </a:prstGeom>
                      <a:noFill/>
                    </p:spPr>
                  </p:pic>
                </p:oleObj>
              </mc:Fallback>
            </mc:AlternateContent>
          </a:graphicData>
        </a:graphic>
      </p:graphicFrame>
      <p:graphicFrame>
        <p:nvGraphicFramePr>
          <p:cNvPr id="12" name="オブジェクト 11"/>
          <p:cNvGraphicFramePr>
            <a:graphicFrameLocks noChangeAspect="1"/>
          </p:cNvGraphicFramePr>
          <p:nvPr>
            <p:extLst>
              <p:ext uri="{D42A27DB-BD31-4B8C-83A1-F6EECF244321}">
                <p14:modId xmlns:p14="http://schemas.microsoft.com/office/powerpoint/2010/main" val="1564290564"/>
              </p:ext>
            </p:extLst>
          </p:nvPr>
        </p:nvGraphicFramePr>
        <p:xfrm>
          <a:off x="3127471" y="1560492"/>
          <a:ext cx="5397500" cy="762000"/>
        </p:xfrm>
        <a:graphic>
          <a:graphicData uri="http://schemas.openxmlformats.org/presentationml/2006/ole">
            <mc:AlternateContent xmlns:mc="http://schemas.openxmlformats.org/markup-compatibility/2006">
              <mc:Choice xmlns:v="urn:schemas-microsoft-com:vml" Requires="v">
                <p:oleObj spid="_x0000_s17446" name="文書" r:id="rId7" imgW="5397500" imgH="762000" progId="Word.Document.12">
                  <p:embed/>
                </p:oleObj>
              </mc:Choice>
              <mc:Fallback>
                <p:oleObj name="文書" r:id="rId7" imgW="5397500" imgH="762000" progId="Word.Document.12">
                  <p:embed/>
                  <p:pic>
                    <p:nvPicPr>
                      <p:cNvPr id="0" name=""/>
                      <p:cNvPicPr/>
                      <p:nvPr/>
                    </p:nvPicPr>
                    <p:blipFill>
                      <a:blip r:embed="rId8"/>
                      <a:stretch>
                        <a:fillRect/>
                      </a:stretch>
                    </p:blipFill>
                    <p:spPr>
                      <a:xfrm>
                        <a:off x="3127471" y="1560492"/>
                        <a:ext cx="5397500" cy="762000"/>
                      </a:xfrm>
                      <a:prstGeom prst="rect">
                        <a:avLst/>
                      </a:prstGeom>
                      <a:noFill/>
                    </p:spPr>
                  </p:pic>
                </p:oleObj>
              </mc:Fallback>
            </mc:AlternateContent>
          </a:graphicData>
        </a:graphic>
      </p:graphicFrame>
      <p:pic>
        <p:nvPicPr>
          <p:cNvPr id="13" name="図 12"/>
          <p:cNvPicPr>
            <a:picLocks noChangeAspect="1"/>
          </p:cNvPicPr>
          <p:nvPr/>
        </p:nvPicPr>
        <p:blipFill>
          <a:blip r:embed="rId9"/>
          <a:stretch>
            <a:fillRect/>
          </a:stretch>
        </p:blipFill>
        <p:spPr>
          <a:xfrm>
            <a:off x="6069095" y="3734819"/>
            <a:ext cx="3074905" cy="3074905"/>
          </a:xfrm>
          <a:prstGeom prst="rect">
            <a:avLst/>
          </a:prstGeom>
        </p:spPr>
      </p:pic>
      <p:pic>
        <p:nvPicPr>
          <p:cNvPr id="14" name="図 13"/>
          <p:cNvPicPr>
            <a:picLocks noChangeAspect="1"/>
          </p:cNvPicPr>
          <p:nvPr/>
        </p:nvPicPr>
        <p:blipFill>
          <a:blip r:embed="rId10"/>
          <a:stretch>
            <a:fillRect/>
          </a:stretch>
        </p:blipFill>
        <p:spPr>
          <a:xfrm>
            <a:off x="3127471" y="3734819"/>
            <a:ext cx="3074905" cy="3074905"/>
          </a:xfrm>
          <a:prstGeom prst="rect">
            <a:avLst/>
          </a:prstGeom>
        </p:spPr>
      </p:pic>
      <p:sp>
        <p:nvSpPr>
          <p:cNvPr id="15" name="テキスト ボックス 14"/>
          <p:cNvSpPr txBox="1"/>
          <p:nvPr/>
        </p:nvSpPr>
        <p:spPr>
          <a:xfrm>
            <a:off x="4046178" y="4913878"/>
            <a:ext cx="2266993" cy="400110"/>
          </a:xfrm>
          <a:prstGeom prst="rect">
            <a:avLst/>
          </a:prstGeom>
          <a:noFill/>
        </p:spPr>
        <p:txBody>
          <a:bodyPr wrap="square" rtlCol="0">
            <a:spAutoFit/>
          </a:bodyPr>
          <a:lstStyle/>
          <a:p>
            <a:pPr algn="ctr"/>
            <a:r>
              <a:rPr lang="en-US" altLang="ja-JP" sz="2000" b="1" dirty="0" smtClean="0">
                <a:solidFill>
                  <a:srgbClr val="FF0000"/>
                </a:solidFill>
              </a:rPr>
              <a:t>He</a:t>
            </a:r>
            <a:r>
              <a:rPr lang="ja-JP" altLang="en-US" sz="2000" b="1" dirty="0" smtClean="0">
                <a:solidFill>
                  <a:srgbClr val="FF0000"/>
                </a:solidFill>
              </a:rPr>
              <a:t>割合が小</a:t>
            </a:r>
            <a:endParaRPr kumimoji="1" lang="ja-JP" altLang="en-US" sz="2000" b="1" dirty="0">
              <a:solidFill>
                <a:srgbClr val="FF0000"/>
              </a:solidFill>
            </a:endParaRPr>
          </a:p>
        </p:txBody>
      </p:sp>
      <p:sp>
        <p:nvSpPr>
          <p:cNvPr id="16" name="テキスト ボックス 15"/>
          <p:cNvSpPr txBox="1"/>
          <p:nvPr/>
        </p:nvSpPr>
        <p:spPr>
          <a:xfrm>
            <a:off x="7231878" y="4997287"/>
            <a:ext cx="2269058" cy="400110"/>
          </a:xfrm>
          <a:prstGeom prst="rect">
            <a:avLst/>
          </a:prstGeom>
          <a:noFill/>
        </p:spPr>
        <p:txBody>
          <a:bodyPr wrap="square" rtlCol="0">
            <a:spAutoFit/>
          </a:bodyPr>
          <a:lstStyle/>
          <a:p>
            <a:pPr algn="ctr"/>
            <a:r>
              <a:rPr lang="ja-JP" altLang="ja-JP" sz="2000" b="1" dirty="0" smtClean="0">
                <a:solidFill>
                  <a:srgbClr val="FF0000"/>
                </a:solidFill>
              </a:rPr>
              <a:t>H</a:t>
            </a:r>
            <a:r>
              <a:rPr lang="en-US" altLang="ja-JP" sz="2000" b="1" dirty="0" smtClean="0">
                <a:solidFill>
                  <a:srgbClr val="FF0000"/>
                </a:solidFill>
              </a:rPr>
              <a:t>e</a:t>
            </a:r>
            <a:r>
              <a:rPr lang="ja-JP" altLang="en-US" sz="2000" b="1" dirty="0" smtClean="0">
                <a:solidFill>
                  <a:srgbClr val="FF0000"/>
                </a:solidFill>
              </a:rPr>
              <a:t>割合が大</a:t>
            </a:r>
            <a:endParaRPr kumimoji="1" lang="ja-JP" altLang="en-US" sz="2000" b="1" dirty="0">
              <a:solidFill>
                <a:srgbClr val="FF0000"/>
              </a:solidFill>
            </a:endParaRPr>
          </a:p>
        </p:txBody>
      </p:sp>
      <p:graphicFrame>
        <p:nvGraphicFramePr>
          <p:cNvPr id="18" name="オブジェクト 17"/>
          <p:cNvGraphicFramePr>
            <a:graphicFrameLocks noChangeAspect="1"/>
          </p:cNvGraphicFramePr>
          <p:nvPr>
            <p:extLst>
              <p:ext uri="{D42A27DB-BD31-4B8C-83A1-F6EECF244321}">
                <p14:modId xmlns:p14="http://schemas.microsoft.com/office/powerpoint/2010/main" val="1536702574"/>
              </p:ext>
            </p:extLst>
          </p:nvPr>
        </p:nvGraphicFramePr>
        <p:xfrm>
          <a:off x="3472922" y="2259392"/>
          <a:ext cx="5397500" cy="508000"/>
        </p:xfrm>
        <a:graphic>
          <a:graphicData uri="http://schemas.openxmlformats.org/presentationml/2006/ole">
            <mc:AlternateContent xmlns:mc="http://schemas.openxmlformats.org/markup-compatibility/2006">
              <mc:Choice xmlns:v="urn:schemas-microsoft-com:vml" Requires="v">
                <p:oleObj spid="_x0000_s17447" name="文書" r:id="rId11" imgW="5397500" imgH="508000" progId="Word.Document.12">
                  <p:embed/>
                </p:oleObj>
              </mc:Choice>
              <mc:Fallback>
                <p:oleObj name="文書" r:id="rId11" imgW="5397500" imgH="508000" progId="Word.Document.12">
                  <p:embed/>
                  <p:pic>
                    <p:nvPicPr>
                      <p:cNvPr id="0" name=""/>
                      <p:cNvPicPr/>
                      <p:nvPr/>
                    </p:nvPicPr>
                    <p:blipFill>
                      <a:blip r:embed="rId12"/>
                      <a:stretch>
                        <a:fillRect/>
                      </a:stretch>
                    </p:blipFill>
                    <p:spPr>
                      <a:xfrm>
                        <a:off x="3472922" y="2259392"/>
                        <a:ext cx="5397500" cy="508000"/>
                      </a:xfrm>
                      <a:prstGeom prst="rect">
                        <a:avLst/>
                      </a:prstGeom>
                      <a:noFill/>
                    </p:spPr>
                  </p:pic>
                </p:oleObj>
              </mc:Fallback>
            </mc:AlternateContent>
          </a:graphicData>
        </a:graphic>
      </p:graphicFrame>
    </p:spTree>
    <p:extLst>
      <p:ext uri="{BB962C8B-B14F-4D97-AF65-F5344CB8AC3E}">
        <p14:creationId xmlns:p14="http://schemas.microsoft.com/office/powerpoint/2010/main" val="2092749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90600"/>
          </a:xfrm>
        </p:spPr>
        <p:txBody>
          <a:bodyPr>
            <a:normAutofit/>
          </a:bodyPr>
          <a:lstStyle/>
          <a:p>
            <a:r>
              <a:rPr kumimoji="1" lang="ja-JP" altLang="en-US" sz="3600" dirty="0" smtClean="0"/>
              <a:t>輸送改善を含む乱流輸送モデル１</a:t>
            </a:r>
            <a:endParaRPr kumimoji="1" lang="ja-JP" altLang="en-US" sz="3600" dirty="0"/>
          </a:p>
        </p:txBody>
      </p:sp>
      <p:sp>
        <p:nvSpPr>
          <p:cNvPr id="3" name="コンテンツ プレースホルダー 2"/>
          <p:cNvSpPr>
            <a:spLocks noGrp="1"/>
          </p:cNvSpPr>
          <p:nvPr>
            <p:ph idx="1"/>
          </p:nvPr>
        </p:nvSpPr>
        <p:spPr>
          <a:xfrm>
            <a:off x="457200" y="1364230"/>
            <a:ext cx="8146048" cy="5253927"/>
          </a:xfrm>
        </p:spPr>
        <p:txBody>
          <a:bodyPr>
            <a:normAutofit/>
          </a:bodyPr>
          <a:lstStyle/>
          <a:p>
            <a:r>
              <a:rPr lang="en-US" altLang="ja-JP" sz="2000" dirty="0" smtClean="0"/>
              <a:t>He</a:t>
            </a:r>
            <a:r>
              <a:rPr lang="ja-JP" altLang="en-US" sz="2000" dirty="0" smtClean="0"/>
              <a:t>割合の増加による</a:t>
            </a:r>
            <a:r>
              <a:rPr lang="en-US" altLang="ja-JP" sz="2000" dirty="0" err="1" smtClean="0"/>
              <a:t>Ti</a:t>
            </a:r>
            <a:r>
              <a:rPr lang="ja-JP" altLang="en-US" sz="2000" dirty="0"/>
              <a:t>上昇を</a:t>
            </a:r>
            <a:r>
              <a:rPr lang="ja-JP" altLang="en-US" sz="2000" dirty="0" smtClean="0"/>
              <a:t>再現するためには，従来の輸送モデルに対して乱流輸送改善の導入が必要である．</a:t>
            </a:r>
            <a:endParaRPr lang="en-US" altLang="ja-JP" sz="2000" dirty="0" smtClean="0"/>
          </a:p>
          <a:p>
            <a:r>
              <a:rPr lang="en-US" altLang="ja-JP" sz="2000" dirty="0" smtClean="0"/>
              <a:t>He</a:t>
            </a:r>
            <a:r>
              <a:rPr lang="ja-JP" altLang="en-US" sz="2000" dirty="0" smtClean="0"/>
              <a:t>割合が増えることによる</a:t>
            </a:r>
            <a:r>
              <a:rPr lang="en-US" altLang="ja-JP" sz="2000" dirty="0" smtClean="0"/>
              <a:t>1</a:t>
            </a:r>
            <a:r>
              <a:rPr lang="ja-JP" altLang="en-US" sz="2000" dirty="0" smtClean="0"/>
              <a:t>イオンあたりのの質量数，電荷数の変化により乱流輸送が改善したと考え，</a:t>
            </a:r>
            <a:r>
              <a:rPr lang="en-US" altLang="ja-JP" sz="2000" dirty="0" smtClean="0"/>
              <a:t>H100%</a:t>
            </a:r>
            <a:r>
              <a:rPr lang="ja-JP" altLang="en-US" sz="2000" dirty="0" smtClean="0"/>
              <a:t>では従来のモデルとなるように</a:t>
            </a:r>
            <a:endParaRPr lang="en-US" altLang="ja-JP" sz="2000" dirty="0"/>
          </a:p>
          <a:p>
            <a:pPr marL="0" indent="0">
              <a:buNone/>
            </a:pPr>
            <a:r>
              <a:rPr lang="ja-JP" altLang="en-US" sz="2000" dirty="0"/>
              <a:t>　</a:t>
            </a:r>
            <a:r>
              <a:rPr lang="en-US" altLang="ja-JP" sz="2000" i="1" dirty="0" smtClean="0">
                <a:solidFill>
                  <a:srgbClr val="00B050"/>
                </a:solidFill>
              </a:rPr>
              <a:t>Z</a:t>
            </a:r>
            <a:r>
              <a:rPr lang="en-US" altLang="ja-JP" sz="2000" i="1" baseline="-25000" dirty="0" smtClean="0">
                <a:solidFill>
                  <a:srgbClr val="00B050"/>
                </a:solidFill>
              </a:rPr>
              <a:t>eff</a:t>
            </a:r>
            <a:r>
              <a:rPr lang="en-US" altLang="ja-JP" sz="2000" baseline="30000" dirty="0" smtClean="0">
                <a:solidFill>
                  <a:srgbClr val="00B050"/>
                </a:solidFill>
              </a:rPr>
              <a:t>-1</a:t>
            </a:r>
            <a:r>
              <a:rPr lang="ja-JP" altLang="en-US" sz="2000" dirty="0" smtClean="0">
                <a:solidFill>
                  <a:srgbClr val="00B050"/>
                </a:solidFill>
              </a:rPr>
              <a:t>モデル：</a:t>
            </a:r>
            <a:r>
              <a:rPr lang="en-US" altLang="ja-JP" sz="2000" dirty="0" smtClean="0">
                <a:solidFill>
                  <a:srgbClr val="00B050"/>
                </a:solidFill>
              </a:rPr>
              <a:t>gyro-Bohm = </a:t>
            </a:r>
            <a:r>
              <a:rPr lang="en-US" altLang="ja-JP" sz="2000" i="1" dirty="0" smtClean="0">
                <a:solidFill>
                  <a:srgbClr val="00B050"/>
                </a:solidFill>
                <a:latin typeface="Symbol" charset="2"/>
                <a:ea typeface="Symbol" charset="2"/>
                <a:cs typeface="Symbol" charset="2"/>
              </a:rPr>
              <a:t>r</a:t>
            </a:r>
            <a:r>
              <a:rPr lang="en-US" altLang="ja-JP" sz="2000" i="1" baseline="-25000" dirty="0" smtClean="0">
                <a:solidFill>
                  <a:srgbClr val="00B050"/>
                </a:solidFill>
                <a:latin typeface="Symbol" charset="2"/>
                <a:ea typeface="Symbol" charset="2"/>
                <a:cs typeface="Symbol" charset="2"/>
              </a:rPr>
              <a:t>i</a:t>
            </a:r>
            <a:r>
              <a:rPr lang="en-US" altLang="ja-JP" sz="2000" i="1" baseline="30000" dirty="0" smtClean="0">
                <a:solidFill>
                  <a:srgbClr val="00B050"/>
                </a:solidFill>
                <a:latin typeface="Symbol" charset="2"/>
                <a:ea typeface="Symbol" charset="2"/>
                <a:cs typeface="Symbol" charset="2"/>
              </a:rPr>
              <a:t>2</a:t>
            </a:r>
            <a:r>
              <a:rPr lang="en-US" altLang="ja-JP" sz="2000" i="1" dirty="0" smtClean="0">
                <a:solidFill>
                  <a:srgbClr val="00B050"/>
                </a:solidFill>
                <a:ea typeface="Symbol" charset="2"/>
                <a:cs typeface="Symbol" charset="2"/>
              </a:rPr>
              <a:t>c</a:t>
            </a:r>
            <a:r>
              <a:rPr lang="en-US" altLang="ja-JP" sz="2000" i="1" baseline="-25000" dirty="0" smtClean="0">
                <a:solidFill>
                  <a:srgbClr val="00B050"/>
                </a:solidFill>
                <a:ea typeface="Symbol" charset="2"/>
                <a:cs typeface="Symbol" charset="2"/>
              </a:rPr>
              <a:t>s </a:t>
            </a:r>
            <a:r>
              <a:rPr lang="en-US" altLang="ja-JP" sz="2000" i="1" dirty="0" smtClean="0">
                <a:solidFill>
                  <a:srgbClr val="00B050"/>
                </a:solidFill>
                <a:ea typeface="Symbol" charset="2"/>
                <a:cs typeface="Symbol" charset="2"/>
              </a:rPr>
              <a:t>/ a</a:t>
            </a:r>
            <a:r>
              <a:rPr lang="en-US" altLang="ja-JP" sz="2000" i="1" dirty="0">
                <a:solidFill>
                  <a:srgbClr val="00B050"/>
                </a:solidFill>
                <a:latin typeface="+mn-ea"/>
                <a:cs typeface="Symbol" charset="2"/>
              </a:rPr>
              <a:t> </a:t>
            </a:r>
            <a:r>
              <a:rPr lang="ja-JP" altLang="en-US" sz="2000" dirty="0" smtClean="0">
                <a:solidFill>
                  <a:srgbClr val="00B050"/>
                </a:solidFill>
                <a:latin typeface="+mn-ea"/>
                <a:cs typeface="Symbol" charset="2"/>
              </a:rPr>
              <a:t>と考えれば</a:t>
            </a:r>
            <a:endParaRPr lang="ja-JP" altLang="en-US" sz="2000" i="1" dirty="0">
              <a:solidFill>
                <a:srgbClr val="00B050"/>
              </a:solidFill>
              <a:latin typeface="Symbol" charset="2"/>
              <a:ea typeface="Symbol" charset="2"/>
              <a:cs typeface="Symbol" charset="2"/>
            </a:endParaRPr>
          </a:p>
          <a:p>
            <a:pPr marL="0" indent="0">
              <a:buNone/>
            </a:pPr>
            <a:endParaRPr lang="en-US" altLang="ja-JP" sz="2000" dirty="0"/>
          </a:p>
          <a:p>
            <a:pPr marL="0" indent="0">
              <a:buNone/>
            </a:pPr>
            <a:r>
              <a:rPr lang="ja-JP" altLang="ja-JP" sz="2000" dirty="0" smtClean="0">
                <a:solidFill>
                  <a:srgbClr val="FF6600"/>
                </a:solidFill>
              </a:rPr>
              <a:t>　</a:t>
            </a:r>
            <a:r>
              <a:rPr lang="ja-JP" altLang="en-US" sz="2000" dirty="0" smtClean="0">
                <a:solidFill>
                  <a:srgbClr val="FF6600"/>
                </a:solidFill>
              </a:rPr>
              <a:t>　</a:t>
            </a:r>
            <a:endParaRPr lang="en-US" altLang="ja-JP" sz="2000" dirty="0" smtClean="0">
              <a:solidFill>
                <a:srgbClr val="FF6600"/>
              </a:solidFill>
            </a:endParaRPr>
          </a:p>
          <a:p>
            <a:pPr marL="0" indent="0">
              <a:buNone/>
            </a:pPr>
            <a:r>
              <a:rPr lang="ja-JP" altLang="en-US" sz="2000" dirty="0" smtClean="0">
                <a:solidFill>
                  <a:srgbClr val="FF6600"/>
                </a:solidFill>
              </a:rPr>
              <a:t>　　　</a:t>
            </a:r>
            <a:r>
              <a:rPr lang="en-US" altLang="ja-JP" sz="2000" dirty="0" err="1" smtClean="0"/>
              <a:t>Z</a:t>
            </a:r>
            <a:r>
              <a:rPr lang="en-US" altLang="ja-JP" sz="2000" baseline="-25000" dirty="0" err="1" smtClean="0"/>
              <a:t>eff</a:t>
            </a:r>
            <a:r>
              <a:rPr lang="en-US" altLang="ja-JP" sz="2000" dirty="0" smtClean="0"/>
              <a:t>:</a:t>
            </a:r>
            <a:r>
              <a:rPr lang="ja-JP" altLang="en-US" sz="2000" dirty="0" smtClean="0"/>
              <a:t>実効電荷数</a:t>
            </a:r>
            <a:endParaRPr lang="en-US" altLang="ja-JP" sz="2000" dirty="0" smtClean="0">
              <a:solidFill>
                <a:srgbClr val="FF6600"/>
              </a:solidFill>
            </a:endParaRPr>
          </a:p>
          <a:p>
            <a:pPr marL="0" indent="0">
              <a:buNone/>
            </a:pPr>
            <a:r>
              <a:rPr lang="ja-JP" altLang="en-US" sz="2000" dirty="0" smtClean="0">
                <a:solidFill>
                  <a:srgbClr val="FF6600"/>
                </a:solidFill>
              </a:rPr>
              <a:t>　</a:t>
            </a:r>
            <a:r>
              <a:rPr lang="en-US" altLang="ja-JP" sz="2000" dirty="0" err="1" smtClean="0">
                <a:solidFill>
                  <a:schemeClr val="accent6">
                    <a:lumMod val="75000"/>
                  </a:schemeClr>
                </a:solidFill>
              </a:rPr>
              <a:t>A</a:t>
            </a:r>
            <a:r>
              <a:rPr lang="en-US" altLang="ja-JP" sz="2000" baseline="-25000" dirty="0" err="1" smtClean="0">
                <a:solidFill>
                  <a:schemeClr val="accent6">
                    <a:lumMod val="75000"/>
                  </a:schemeClr>
                </a:solidFill>
              </a:rPr>
              <a:t>eff</a:t>
            </a:r>
            <a:r>
              <a:rPr lang="ja-JP" altLang="en-US" sz="2000" dirty="0" smtClean="0">
                <a:solidFill>
                  <a:schemeClr val="accent6">
                    <a:lumMod val="75000"/>
                  </a:schemeClr>
                </a:solidFill>
              </a:rPr>
              <a:t>ベキ乗モデル</a:t>
            </a:r>
            <a:r>
              <a:rPr lang="en-US" altLang="ja-JP" sz="2000" dirty="0" smtClean="0">
                <a:solidFill>
                  <a:schemeClr val="accent6">
                    <a:lumMod val="75000"/>
                  </a:schemeClr>
                </a:solidFill>
              </a:rPr>
              <a:t>: </a:t>
            </a:r>
            <a:r>
              <a:rPr lang="ja-JP" altLang="en-US" sz="2000" dirty="0" smtClean="0">
                <a:solidFill>
                  <a:schemeClr val="accent6">
                    <a:lumMod val="75000"/>
                  </a:schemeClr>
                </a:solidFill>
              </a:rPr>
              <a:t>トカマクにおける閉じ込め改善を考慮</a:t>
            </a:r>
            <a:endParaRPr lang="en-US" altLang="ja-JP" sz="2000" dirty="0" smtClean="0">
              <a:solidFill>
                <a:schemeClr val="accent6">
                  <a:lumMod val="75000"/>
                </a:schemeClr>
              </a:solidFill>
            </a:endParaRPr>
          </a:p>
          <a:p>
            <a:pPr marL="0" indent="0">
              <a:buNone/>
            </a:pPr>
            <a:endParaRPr lang="en-US" altLang="ja-JP" sz="2000" dirty="0">
              <a:solidFill>
                <a:srgbClr val="FF6600"/>
              </a:solidFill>
            </a:endParaRPr>
          </a:p>
          <a:p>
            <a:pPr marL="0" indent="0">
              <a:buNone/>
            </a:pPr>
            <a:endParaRPr lang="en-US" altLang="ja-JP" sz="2000" dirty="0" smtClean="0">
              <a:solidFill>
                <a:srgbClr val="FF6600"/>
              </a:solidFill>
            </a:endParaRPr>
          </a:p>
          <a:p>
            <a:pPr marL="0" indent="0">
              <a:buNone/>
            </a:pPr>
            <a:r>
              <a:rPr lang="ja-JP" altLang="en-US" sz="2000" dirty="0" smtClean="0"/>
              <a:t>　　　</a:t>
            </a:r>
            <a:r>
              <a:rPr lang="en-US" altLang="ja-JP" sz="2000" dirty="0" err="1" smtClean="0"/>
              <a:t>A</a:t>
            </a:r>
            <a:r>
              <a:rPr lang="en-US" altLang="ja-JP" sz="2000" baseline="-25000" dirty="0" err="1" smtClean="0"/>
              <a:t>eff</a:t>
            </a:r>
            <a:r>
              <a:rPr lang="en-US" altLang="ja-JP" sz="2000" dirty="0" smtClean="0"/>
              <a:t>:</a:t>
            </a:r>
            <a:r>
              <a:rPr lang="ja-JP" altLang="en-US" sz="2000" dirty="0" smtClean="0"/>
              <a:t>実効質量数</a:t>
            </a:r>
            <a:endParaRPr lang="en-US" altLang="ja-JP" sz="2000" dirty="0" smtClean="0">
              <a:solidFill>
                <a:srgbClr val="292934"/>
              </a:solidFill>
            </a:endParaRPr>
          </a:p>
          <a:p>
            <a:r>
              <a:rPr lang="ja-JP" altLang="en-US" sz="2000" dirty="0" smtClean="0">
                <a:solidFill>
                  <a:srgbClr val="292934"/>
                </a:solidFill>
              </a:rPr>
              <a:t>改善を含む乱流輸送モデルを仮定し，シミュレーションを行った．</a:t>
            </a:r>
            <a:endParaRPr lang="en-US" altLang="ja-JP" sz="2000" dirty="0" smtClean="0">
              <a:solidFill>
                <a:srgbClr val="292934"/>
              </a:solidFill>
            </a:endParaRPr>
          </a:p>
          <a:p>
            <a:pPr marL="0" indent="0">
              <a:buNone/>
            </a:pPr>
            <a:endParaRPr lang="en-US" altLang="ja-JP" sz="2000" dirty="0" smtClean="0"/>
          </a:p>
          <a:p>
            <a:pPr marL="0" indent="0">
              <a:buNone/>
            </a:pPr>
            <a:endParaRPr lang="en-US" altLang="ja-JP" dirty="0"/>
          </a:p>
        </p:txBody>
      </p:sp>
      <p:graphicFrame>
        <p:nvGraphicFramePr>
          <p:cNvPr id="8" name="オブジェクト 7"/>
          <p:cNvGraphicFramePr>
            <a:graphicFrameLocks noChangeAspect="1"/>
          </p:cNvGraphicFramePr>
          <p:nvPr>
            <p:extLst/>
          </p:nvPr>
        </p:nvGraphicFramePr>
        <p:xfrm>
          <a:off x="1488281" y="2991079"/>
          <a:ext cx="5397500" cy="762000"/>
        </p:xfrm>
        <a:graphic>
          <a:graphicData uri="http://schemas.openxmlformats.org/presentationml/2006/ole">
            <mc:AlternateContent xmlns:mc="http://schemas.openxmlformats.org/markup-compatibility/2006">
              <mc:Choice xmlns:v="urn:schemas-microsoft-com:vml" Requires="v">
                <p:oleObj spid="_x0000_s18480" name="文書" r:id="rId4" imgW="5397500" imgH="762000" progId="Word.Document.12">
                  <p:embed/>
                </p:oleObj>
              </mc:Choice>
              <mc:Fallback>
                <p:oleObj name="文書" r:id="rId4" imgW="5397500" imgH="762000" progId="Word.Document.12">
                  <p:embed/>
                  <p:pic>
                    <p:nvPicPr>
                      <p:cNvPr id="0" name=""/>
                      <p:cNvPicPr/>
                      <p:nvPr/>
                    </p:nvPicPr>
                    <p:blipFill>
                      <a:blip r:embed="rId5"/>
                      <a:stretch>
                        <a:fillRect/>
                      </a:stretch>
                    </p:blipFill>
                    <p:spPr>
                      <a:xfrm>
                        <a:off x="1488281" y="2991079"/>
                        <a:ext cx="5397500" cy="762000"/>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nvPr>
        </p:nvGraphicFramePr>
        <p:xfrm>
          <a:off x="4840096" y="2991079"/>
          <a:ext cx="5397500" cy="762000"/>
        </p:xfrm>
        <a:graphic>
          <a:graphicData uri="http://schemas.openxmlformats.org/presentationml/2006/ole">
            <mc:AlternateContent xmlns:mc="http://schemas.openxmlformats.org/markup-compatibility/2006">
              <mc:Choice xmlns:v="urn:schemas-microsoft-com:vml" Requires="v">
                <p:oleObj spid="_x0000_s18481" name="文書" r:id="rId6" imgW="5397500" imgH="762000" progId="Word.Document.12">
                  <p:embed/>
                </p:oleObj>
              </mc:Choice>
              <mc:Fallback>
                <p:oleObj name="文書" r:id="rId6" imgW="5397500" imgH="762000" progId="Word.Document.12">
                  <p:embed/>
                  <p:pic>
                    <p:nvPicPr>
                      <p:cNvPr id="0" name=""/>
                      <p:cNvPicPr/>
                      <p:nvPr/>
                    </p:nvPicPr>
                    <p:blipFill>
                      <a:blip r:embed="rId7"/>
                      <a:stretch>
                        <a:fillRect/>
                      </a:stretch>
                    </p:blipFill>
                    <p:spPr>
                      <a:xfrm>
                        <a:off x="4840096" y="2991079"/>
                        <a:ext cx="5397500" cy="762000"/>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nvPr>
        </p:nvGraphicFramePr>
        <p:xfrm>
          <a:off x="-325279" y="4565560"/>
          <a:ext cx="5397500" cy="508000"/>
        </p:xfrm>
        <a:graphic>
          <a:graphicData uri="http://schemas.openxmlformats.org/presentationml/2006/ole">
            <mc:AlternateContent xmlns:mc="http://schemas.openxmlformats.org/markup-compatibility/2006">
              <mc:Choice xmlns:v="urn:schemas-microsoft-com:vml" Requires="v">
                <p:oleObj spid="_x0000_s18482" name="文書" r:id="rId8" imgW="5397500" imgH="508000" progId="Word.Document.12">
                  <p:embed/>
                </p:oleObj>
              </mc:Choice>
              <mc:Fallback>
                <p:oleObj name="文書" r:id="rId8" imgW="5397500" imgH="508000" progId="Word.Document.12">
                  <p:embed/>
                  <p:pic>
                    <p:nvPicPr>
                      <p:cNvPr id="0" name=""/>
                      <p:cNvPicPr/>
                      <p:nvPr/>
                    </p:nvPicPr>
                    <p:blipFill>
                      <a:blip r:embed="rId9"/>
                      <a:stretch>
                        <a:fillRect/>
                      </a:stretch>
                    </p:blipFill>
                    <p:spPr>
                      <a:xfrm>
                        <a:off x="-325279" y="4565560"/>
                        <a:ext cx="5397500" cy="508000"/>
                      </a:xfrm>
                      <a:prstGeom prst="rect">
                        <a:avLst/>
                      </a:prstGeom>
                      <a:noFill/>
                    </p:spPr>
                  </p:pic>
                </p:oleObj>
              </mc:Fallback>
            </mc:AlternateContent>
          </a:graphicData>
        </a:graphic>
      </p:graphicFrame>
      <p:graphicFrame>
        <p:nvGraphicFramePr>
          <p:cNvPr id="11" name="オブジェクト 10"/>
          <p:cNvGraphicFramePr>
            <a:graphicFrameLocks noChangeAspect="1"/>
          </p:cNvGraphicFramePr>
          <p:nvPr>
            <p:extLst/>
          </p:nvPr>
        </p:nvGraphicFramePr>
        <p:xfrm>
          <a:off x="2814002" y="4501266"/>
          <a:ext cx="4516438" cy="636587"/>
        </p:xfrm>
        <a:graphic>
          <a:graphicData uri="http://schemas.openxmlformats.org/presentationml/2006/ole">
            <mc:AlternateContent xmlns:mc="http://schemas.openxmlformats.org/markup-compatibility/2006">
              <mc:Choice xmlns:v="urn:schemas-microsoft-com:vml" Requires="v">
                <p:oleObj spid="_x0000_s18483" name="文書" r:id="rId10" imgW="5397500" imgH="762000" progId="Word.Document.12">
                  <p:embed/>
                </p:oleObj>
              </mc:Choice>
              <mc:Fallback>
                <p:oleObj name="文書" r:id="rId10" imgW="5397500" imgH="762000" progId="Word.Document.12">
                  <p:embed/>
                  <p:pic>
                    <p:nvPicPr>
                      <p:cNvPr id="0" name=""/>
                      <p:cNvPicPr/>
                      <p:nvPr/>
                    </p:nvPicPr>
                    <p:blipFill>
                      <a:blip r:embed="rId11"/>
                      <a:stretch>
                        <a:fillRect/>
                      </a:stretch>
                    </p:blipFill>
                    <p:spPr>
                      <a:xfrm>
                        <a:off x="2814002" y="4501266"/>
                        <a:ext cx="4516438" cy="636587"/>
                      </a:xfrm>
                      <a:prstGeom prst="rect">
                        <a:avLst/>
                      </a:prstGeom>
                    </p:spPr>
                  </p:pic>
                </p:oleObj>
              </mc:Fallback>
            </mc:AlternateContent>
          </a:graphicData>
        </a:graphic>
      </p:graphicFrame>
    </p:spTree>
    <p:extLst>
      <p:ext uri="{BB962C8B-B14F-4D97-AF65-F5344CB8AC3E}">
        <p14:creationId xmlns:p14="http://schemas.microsoft.com/office/powerpoint/2010/main" val="1487827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オブジェクト 21"/>
          <p:cNvGraphicFramePr>
            <a:graphicFrameLocks noChangeAspect="1"/>
          </p:cNvGraphicFramePr>
          <p:nvPr>
            <p:extLst/>
          </p:nvPr>
        </p:nvGraphicFramePr>
        <p:xfrm>
          <a:off x="-310186" y="977950"/>
          <a:ext cx="5397500" cy="762000"/>
        </p:xfrm>
        <a:graphic>
          <a:graphicData uri="http://schemas.openxmlformats.org/presentationml/2006/ole">
            <mc:AlternateContent xmlns:mc="http://schemas.openxmlformats.org/markup-compatibility/2006">
              <mc:Choice xmlns:v="urn:schemas-microsoft-com:vml" Requires="v">
                <p:oleObj spid="_x0000_s19482" name="文書" r:id="rId4" imgW="5397500" imgH="762000" progId="Word.Document.12">
                  <p:embed/>
                </p:oleObj>
              </mc:Choice>
              <mc:Fallback>
                <p:oleObj name="文書" r:id="rId4" imgW="5397500" imgH="762000" progId="Word.Document.12">
                  <p:embed/>
                  <p:pic>
                    <p:nvPicPr>
                      <p:cNvPr id="0" name=""/>
                      <p:cNvPicPr/>
                      <p:nvPr/>
                    </p:nvPicPr>
                    <p:blipFill>
                      <a:blip r:embed="rId5"/>
                      <a:stretch>
                        <a:fillRect/>
                      </a:stretch>
                    </p:blipFill>
                    <p:spPr>
                      <a:xfrm>
                        <a:off x="-310186" y="977950"/>
                        <a:ext cx="5397500" cy="762000"/>
                      </a:xfrm>
                      <a:prstGeom prst="rect">
                        <a:avLst/>
                      </a:prstGeom>
                    </p:spPr>
                  </p:pic>
                </p:oleObj>
              </mc:Fallback>
            </mc:AlternateContent>
          </a:graphicData>
        </a:graphic>
      </p:graphicFrame>
      <p:sp>
        <p:nvSpPr>
          <p:cNvPr id="2" name="タイトル 1"/>
          <p:cNvSpPr>
            <a:spLocks noGrp="1"/>
          </p:cNvSpPr>
          <p:nvPr>
            <p:ph type="title"/>
          </p:nvPr>
        </p:nvSpPr>
        <p:spPr>
          <a:xfrm>
            <a:off x="353951" y="0"/>
            <a:ext cx="8229600" cy="990600"/>
          </a:xfrm>
        </p:spPr>
        <p:txBody>
          <a:bodyPr>
            <a:normAutofit/>
          </a:bodyPr>
          <a:lstStyle/>
          <a:p>
            <a:r>
              <a:rPr lang="en-US" altLang="ja-JP" sz="3600" i="1" dirty="0"/>
              <a:t>Z</a:t>
            </a:r>
            <a:r>
              <a:rPr lang="en-US" altLang="ja-JP" sz="3600" i="1" baseline="-25000" dirty="0"/>
              <a:t>eff</a:t>
            </a:r>
            <a:r>
              <a:rPr lang="en-US" altLang="ja-JP" sz="3600" baseline="30000" dirty="0"/>
              <a:t>-</a:t>
            </a:r>
            <a:r>
              <a:rPr lang="en-US" altLang="ja-JP" sz="3600" baseline="30000" dirty="0" smtClean="0"/>
              <a:t>1</a:t>
            </a:r>
            <a:r>
              <a:rPr lang="ja-JP" altLang="en-US" sz="3600" dirty="0" smtClean="0"/>
              <a:t>モデル</a:t>
            </a:r>
            <a:r>
              <a:rPr kumimoji="1" lang="en-US" altLang="ja-JP" sz="3600" dirty="0" smtClean="0"/>
              <a:t>,</a:t>
            </a:r>
            <a:r>
              <a:rPr kumimoji="1" lang="en-US" altLang="ja-JP" sz="3600" i="1" dirty="0" err="1" smtClean="0"/>
              <a:t>A</a:t>
            </a:r>
            <a:r>
              <a:rPr kumimoji="1" lang="en-US" altLang="ja-JP" sz="3600" i="1" baseline="-25000" dirty="0" err="1" smtClean="0"/>
              <a:t>eff</a:t>
            </a:r>
            <a:r>
              <a:rPr kumimoji="1" lang="ja-JP" altLang="en-US" sz="3600" dirty="0" smtClean="0"/>
              <a:t>ベキ乗モデルの結果</a:t>
            </a:r>
            <a:endParaRPr kumimoji="1" lang="ja-JP" altLang="en-US" sz="3600" dirty="0"/>
          </a:p>
        </p:txBody>
      </p:sp>
      <p:sp>
        <p:nvSpPr>
          <p:cNvPr id="15" name="コンテンツ プレースホルダー 14"/>
          <p:cNvSpPr>
            <a:spLocks noGrp="1"/>
          </p:cNvSpPr>
          <p:nvPr>
            <p:ph idx="1"/>
          </p:nvPr>
        </p:nvSpPr>
        <p:spPr>
          <a:xfrm>
            <a:off x="212201" y="6410466"/>
            <a:ext cx="8931799" cy="447534"/>
          </a:xfrm>
        </p:spPr>
        <p:txBody>
          <a:bodyPr>
            <a:noAutofit/>
          </a:bodyPr>
          <a:lstStyle/>
          <a:p>
            <a:r>
              <a:rPr kumimoji="1" lang="en-US" altLang="ja-JP" sz="2000" dirty="0" smtClean="0"/>
              <a:t>He</a:t>
            </a:r>
            <a:r>
              <a:rPr kumimoji="1" lang="ja-JP" altLang="en-US" sz="2000" dirty="0" smtClean="0"/>
              <a:t>割合が</a:t>
            </a:r>
            <a:r>
              <a:rPr lang="ja-JP" altLang="en-US" sz="2000" dirty="0" smtClean="0"/>
              <a:t>増加</a:t>
            </a:r>
            <a:r>
              <a:rPr kumimoji="1" lang="ja-JP" altLang="en-US" sz="2000" dirty="0" smtClean="0"/>
              <a:t>するにつれ温度が上がるという実験の傾向を再現はできなかった．</a:t>
            </a:r>
            <a:endParaRPr kumimoji="1" lang="ja-JP" altLang="en-US" sz="2000" dirty="0"/>
          </a:p>
        </p:txBody>
      </p:sp>
      <p:sp>
        <p:nvSpPr>
          <p:cNvPr id="12" name="テキスト ボックス 11"/>
          <p:cNvSpPr txBox="1"/>
          <p:nvPr/>
        </p:nvSpPr>
        <p:spPr>
          <a:xfrm>
            <a:off x="3330731" y="1279998"/>
            <a:ext cx="2211452" cy="400110"/>
          </a:xfrm>
          <a:prstGeom prst="rect">
            <a:avLst/>
          </a:prstGeom>
          <a:noFill/>
        </p:spPr>
        <p:txBody>
          <a:bodyPr wrap="square" rtlCol="0">
            <a:spAutoFit/>
          </a:bodyPr>
          <a:lstStyle/>
          <a:p>
            <a:pPr algn="ctr"/>
            <a:r>
              <a:rPr kumimoji="1" lang="en-US" altLang="ja-JP" sz="2000" b="1" dirty="0" smtClean="0">
                <a:solidFill>
                  <a:srgbClr val="FF0000"/>
                </a:solidFill>
              </a:rPr>
              <a:t>He</a:t>
            </a:r>
            <a:r>
              <a:rPr kumimoji="1" lang="ja-JP" altLang="en-US" sz="2000" b="1" dirty="0" smtClean="0">
                <a:solidFill>
                  <a:srgbClr val="FF0000"/>
                </a:solidFill>
              </a:rPr>
              <a:t>割合が小</a:t>
            </a:r>
            <a:endParaRPr kumimoji="1" lang="ja-JP" altLang="en-US" sz="2000" b="1" dirty="0">
              <a:solidFill>
                <a:srgbClr val="FF0000"/>
              </a:solidFill>
            </a:endParaRPr>
          </a:p>
        </p:txBody>
      </p:sp>
      <p:sp>
        <p:nvSpPr>
          <p:cNvPr id="13" name="テキスト ボックス 12"/>
          <p:cNvSpPr txBox="1"/>
          <p:nvPr/>
        </p:nvSpPr>
        <p:spPr>
          <a:xfrm>
            <a:off x="6670421" y="1313537"/>
            <a:ext cx="1803167" cy="400110"/>
          </a:xfrm>
          <a:prstGeom prst="rect">
            <a:avLst/>
          </a:prstGeom>
          <a:noFill/>
        </p:spPr>
        <p:txBody>
          <a:bodyPr wrap="square" rtlCol="0">
            <a:spAutoFit/>
          </a:bodyPr>
          <a:lstStyle/>
          <a:p>
            <a:pPr algn="ctr"/>
            <a:r>
              <a:rPr lang="en-US" altLang="ja-JP" sz="2000" b="1" dirty="0" smtClean="0">
                <a:solidFill>
                  <a:srgbClr val="FF0000"/>
                </a:solidFill>
              </a:rPr>
              <a:t>He</a:t>
            </a:r>
            <a:r>
              <a:rPr lang="ja-JP" altLang="en-US" sz="2000" b="1" dirty="0" smtClean="0">
                <a:solidFill>
                  <a:srgbClr val="FF0000"/>
                </a:solidFill>
              </a:rPr>
              <a:t>割合が大</a:t>
            </a:r>
            <a:endParaRPr kumimoji="1" lang="ja-JP" altLang="en-US" sz="2000" b="1" dirty="0">
              <a:solidFill>
                <a:srgbClr val="FF0000"/>
              </a:solidFill>
            </a:endParaRPr>
          </a:p>
        </p:txBody>
      </p:sp>
      <p:sp>
        <p:nvSpPr>
          <p:cNvPr id="14" name="テキスト ボックス 13"/>
          <p:cNvSpPr txBox="1"/>
          <p:nvPr/>
        </p:nvSpPr>
        <p:spPr>
          <a:xfrm>
            <a:off x="113308" y="1077675"/>
            <a:ext cx="2275256" cy="400110"/>
          </a:xfrm>
          <a:prstGeom prst="rect">
            <a:avLst/>
          </a:prstGeom>
          <a:noFill/>
        </p:spPr>
        <p:txBody>
          <a:bodyPr wrap="square" rtlCol="0">
            <a:spAutoFit/>
          </a:bodyPr>
          <a:lstStyle/>
          <a:p>
            <a:r>
              <a:rPr kumimoji="1" lang="ja-JP" altLang="en-US" sz="2000" dirty="0" smtClean="0">
                <a:solidFill>
                  <a:schemeClr val="accent6">
                    <a:lumMod val="75000"/>
                  </a:schemeClr>
                </a:solidFill>
              </a:rPr>
              <a:t>　</a:t>
            </a:r>
            <a:r>
              <a:rPr lang="en-US" altLang="ja-JP" sz="2000" i="1" dirty="0">
                <a:solidFill>
                  <a:srgbClr val="00B050"/>
                </a:solidFill>
              </a:rPr>
              <a:t>Z</a:t>
            </a:r>
            <a:r>
              <a:rPr lang="en-US" altLang="ja-JP" sz="2000" i="1" baseline="-25000" dirty="0">
                <a:solidFill>
                  <a:srgbClr val="00B050"/>
                </a:solidFill>
              </a:rPr>
              <a:t>eff</a:t>
            </a:r>
            <a:r>
              <a:rPr lang="en-US" altLang="ja-JP" sz="2000" baseline="30000" dirty="0">
                <a:solidFill>
                  <a:srgbClr val="00B050"/>
                </a:solidFill>
              </a:rPr>
              <a:t>-1</a:t>
            </a:r>
            <a:r>
              <a:rPr lang="ja-JP" altLang="en-US" sz="2000" dirty="0" smtClean="0">
                <a:solidFill>
                  <a:srgbClr val="00B050"/>
                </a:solidFill>
              </a:rPr>
              <a:t>モデル</a:t>
            </a:r>
            <a:endParaRPr lang="ja-JP" altLang="en-US" sz="2000" dirty="0">
              <a:solidFill>
                <a:srgbClr val="00B050"/>
              </a:solidFill>
            </a:endParaRPr>
          </a:p>
        </p:txBody>
      </p:sp>
      <p:sp>
        <p:nvSpPr>
          <p:cNvPr id="6" name="正方形/長方形 5"/>
          <p:cNvSpPr/>
          <p:nvPr/>
        </p:nvSpPr>
        <p:spPr>
          <a:xfrm>
            <a:off x="113308" y="3744427"/>
            <a:ext cx="2404120" cy="369332"/>
          </a:xfrm>
          <a:prstGeom prst="rect">
            <a:avLst/>
          </a:prstGeom>
        </p:spPr>
        <p:txBody>
          <a:bodyPr wrap="none">
            <a:spAutoFit/>
          </a:bodyPr>
          <a:lstStyle/>
          <a:p>
            <a:r>
              <a:rPr lang="en-US" altLang="ja-JP" dirty="0" err="1" smtClean="0">
                <a:solidFill>
                  <a:schemeClr val="accent6">
                    <a:lumMod val="75000"/>
                  </a:schemeClr>
                </a:solidFill>
              </a:rPr>
              <a:t>A</a:t>
            </a:r>
            <a:r>
              <a:rPr lang="en-US" altLang="ja-JP" baseline="-25000" dirty="0" err="1" smtClean="0">
                <a:solidFill>
                  <a:schemeClr val="accent6">
                    <a:lumMod val="75000"/>
                  </a:schemeClr>
                </a:solidFill>
              </a:rPr>
              <a:t>eff</a:t>
            </a:r>
            <a:r>
              <a:rPr lang="ja-JP" altLang="en-US" dirty="0" smtClean="0">
                <a:solidFill>
                  <a:schemeClr val="accent6">
                    <a:lumMod val="75000"/>
                  </a:schemeClr>
                </a:solidFill>
              </a:rPr>
              <a:t>ベキ乗モデル</a:t>
            </a:r>
            <a:r>
              <a:rPr lang="en-US" altLang="ja-JP" dirty="0" smtClean="0">
                <a:solidFill>
                  <a:schemeClr val="accent6">
                    <a:lumMod val="75000"/>
                  </a:schemeClr>
                </a:solidFill>
              </a:rPr>
              <a:t>(α=1)</a:t>
            </a:r>
            <a:endParaRPr lang="ja-JP" altLang="en-US" dirty="0">
              <a:solidFill>
                <a:schemeClr val="accent6">
                  <a:lumMod val="75000"/>
                </a:schemeClr>
              </a:solidFill>
            </a:endParaRPr>
          </a:p>
        </p:txBody>
      </p:sp>
      <p:pic>
        <p:nvPicPr>
          <p:cNvPr id="16" name="図 15"/>
          <p:cNvPicPr>
            <a:picLocks noChangeAspect="1"/>
          </p:cNvPicPr>
          <p:nvPr/>
        </p:nvPicPr>
        <p:blipFill>
          <a:blip r:embed="rId6"/>
          <a:stretch>
            <a:fillRect/>
          </a:stretch>
        </p:blipFill>
        <p:spPr>
          <a:xfrm>
            <a:off x="353951" y="1589961"/>
            <a:ext cx="2101806" cy="2111189"/>
          </a:xfrm>
          <a:prstGeom prst="rect">
            <a:avLst/>
          </a:prstGeom>
        </p:spPr>
      </p:pic>
      <p:pic>
        <p:nvPicPr>
          <p:cNvPr id="18" name="図 17"/>
          <p:cNvPicPr>
            <a:picLocks noChangeAspect="1"/>
          </p:cNvPicPr>
          <p:nvPr/>
        </p:nvPicPr>
        <p:blipFill>
          <a:blip r:embed="rId7"/>
          <a:stretch>
            <a:fillRect/>
          </a:stretch>
        </p:blipFill>
        <p:spPr>
          <a:xfrm>
            <a:off x="6199505" y="1680108"/>
            <a:ext cx="2206088" cy="2206088"/>
          </a:xfrm>
          <a:prstGeom prst="rect">
            <a:avLst/>
          </a:prstGeom>
        </p:spPr>
      </p:pic>
      <p:pic>
        <p:nvPicPr>
          <p:cNvPr id="19" name="図 18"/>
          <p:cNvPicPr>
            <a:picLocks noChangeAspect="1"/>
          </p:cNvPicPr>
          <p:nvPr/>
        </p:nvPicPr>
        <p:blipFill>
          <a:blip r:embed="rId8"/>
          <a:stretch>
            <a:fillRect/>
          </a:stretch>
        </p:blipFill>
        <p:spPr>
          <a:xfrm>
            <a:off x="3065680" y="1680108"/>
            <a:ext cx="2324271" cy="2206088"/>
          </a:xfrm>
          <a:prstGeom prst="rect">
            <a:avLst/>
          </a:prstGeom>
        </p:spPr>
      </p:pic>
      <p:pic>
        <p:nvPicPr>
          <p:cNvPr id="23" name="図 22"/>
          <p:cNvPicPr>
            <a:picLocks noChangeAspect="1"/>
          </p:cNvPicPr>
          <p:nvPr/>
        </p:nvPicPr>
        <p:blipFill>
          <a:blip r:embed="rId9"/>
          <a:stretch>
            <a:fillRect/>
          </a:stretch>
        </p:blipFill>
        <p:spPr>
          <a:xfrm>
            <a:off x="283019" y="4346583"/>
            <a:ext cx="2105545" cy="2115109"/>
          </a:xfrm>
          <a:prstGeom prst="rect">
            <a:avLst/>
          </a:prstGeom>
        </p:spPr>
      </p:pic>
      <p:pic>
        <p:nvPicPr>
          <p:cNvPr id="24" name="図 23"/>
          <p:cNvPicPr>
            <a:picLocks noChangeAspect="1"/>
          </p:cNvPicPr>
          <p:nvPr/>
        </p:nvPicPr>
        <p:blipFill>
          <a:blip r:embed="rId10"/>
          <a:stretch>
            <a:fillRect/>
          </a:stretch>
        </p:blipFill>
        <p:spPr>
          <a:xfrm>
            <a:off x="3057002" y="4247976"/>
            <a:ext cx="2332949" cy="2213716"/>
          </a:xfrm>
          <a:prstGeom prst="rect">
            <a:avLst/>
          </a:prstGeom>
        </p:spPr>
      </p:pic>
      <p:pic>
        <p:nvPicPr>
          <p:cNvPr id="25" name="図 24"/>
          <p:cNvPicPr>
            <a:picLocks noChangeAspect="1"/>
          </p:cNvPicPr>
          <p:nvPr/>
        </p:nvPicPr>
        <p:blipFill>
          <a:blip r:embed="rId11"/>
          <a:stretch>
            <a:fillRect/>
          </a:stretch>
        </p:blipFill>
        <p:spPr>
          <a:xfrm>
            <a:off x="6199505" y="4247976"/>
            <a:ext cx="2213716" cy="2213716"/>
          </a:xfrm>
          <a:prstGeom prst="rect">
            <a:avLst/>
          </a:prstGeom>
        </p:spPr>
      </p:pic>
      <p:graphicFrame>
        <p:nvGraphicFramePr>
          <p:cNvPr id="26" name="オブジェクト 25"/>
          <p:cNvGraphicFramePr>
            <a:graphicFrameLocks noChangeAspect="1"/>
          </p:cNvGraphicFramePr>
          <p:nvPr>
            <p:extLst/>
          </p:nvPr>
        </p:nvGraphicFramePr>
        <p:xfrm>
          <a:off x="-568027" y="3993976"/>
          <a:ext cx="5397500" cy="508000"/>
        </p:xfrm>
        <a:graphic>
          <a:graphicData uri="http://schemas.openxmlformats.org/presentationml/2006/ole">
            <mc:AlternateContent xmlns:mc="http://schemas.openxmlformats.org/markup-compatibility/2006">
              <mc:Choice xmlns:v="urn:schemas-microsoft-com:vml" Requires="v">
                <p:oleObj spid="_x0000_s19483" name="文書" r:id="rId12" imgW="5397500" imgH="508000" progId="Word.Document.12">
                  <p:embed/>
                </p:oleObj>
              </mc:Choice>
              <mc:Fallback>
                <p:oleObj name="文書" r:id="rId12" imgW="5397500" imgH="508000" progId="Word.Document.12">
                  <p:embed/>
                  <p:pic>
                    <p:nvPicPr>
                      <p:cNvPr id="0" name=""/>
                      <p:cNvPicPr/>
                      <p:nvPr/>
                    </p:nvPicPr>
                    <p:blipFill>
                      <a:blip r:embed="rId13"/>
                      <a:stretch>
                        <a:fillRect/>
                      </a:stretch>
                    </p:blipFill>
                    <p:spPr>
                      <a:xfrm>
                        <a:off x="-568027" y="3993976"/>
                        <a:ext cx="5397500" cy="508000"/>
                      </a:xfrm>
                      <a:prstGeom prst="rect">
                        <a:avLst/>
                      </a:prstGeom>
                      <a:noFill/>
                    </p:spPr>
                  </p:pic>
                </p:oleObj>
              </mc:Fallback>
            </mc:AlternateContent>
          </a:graphicData>
        </a:graphic>
      </p:graphicFrame>
    </p:spTree>
    <p:extLst>
      <p:ext uri="{BB962C8B-B14F-4D97-AF65-F5344CB8AC3E}">
        <p14:creationId xmlns:p14="http://schemas.microsoft.com/office/powerpoint/2010/main" val="1460797873"/>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APSDPP201610_SMurakami_v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APSDPP201610_SMurakami_v12.thmx</Template>
  <TotalTime>8258</TotalTime>
  <Words>3483</Words>
  <Application>Microsoft Macintosh PowerPoint</Application>
  <PresentationFormat>画面に合わせる (4:3)</PresentationFormat>
  <Paragraphs>236</Paragraphs>
  <Slides>17</Slides>
  <Notes>12</Notes>
  <HiddenSlides>0</HiddenSlides>
  <MMClips>0</MMClips>
  <ScaleCrop>false</ScaleCrop>
  <HeadingPairs>
    <vt:vector size="8" baseType="variant">
      <vt:variant>
        <vt:lpstr>使用されているフォント</vt:lpstr>
      </vt:variant>
      <vt:variant>
        <vt:i4>8</vt:i4>
      </vt:variant>
      <vt:variant>
        <vt:lpstr>テーマ</vt:lpstr>
      </vt:variant>
      <vt:variant>
        <vt:i4>3</vt:i4>
      </vt:variant>
      <vt:variant>
        <vt:lpstr>埋め込まれた OLE サーバー</vt:lpstr>
      </vt:variant>
      <vt:variant>
        <vt:i4>2</vt:i4>
      </vt:variant>
      <vt:variant>
        <vt:lpstr>スライド タイトル</vt:lpstr>
      </vt:variant>
      <vt:variant>
        <vt:i4>17</vt:i4>
      </vt:variant>
    </vt:vector>
  </HeadingPairs>
  <TitlesOfParts>
    <vt:vector size="30" baseType="lpstr">
      <vt:lpstr>Calibri</vt:lpstr>
      <vt:lpstr>ＭＳ Ｐゴシック</vt:lpstr>
      <vt:lpstr>Osaka</vt:lpstr>
      <vt:lpstr>Symbol</vt:lpstr>
      <vt:lpstr>Times</vt:lpstr>
      <vt:lpstr>ヒラギノ角ゴ ProN W3</vt:lpstr>
      <vt:lpstr>新細明體</vt:lpstr>
      <vt:lpstr>Arial</vt:lpstr>
      <vt:lpstr>APSDPP201610_SMurakami_v12</vt:lpstr>
      <vt:lpstr>Office ​​テーマ</vt:lpstr>
      <vt:lpstr>クラリティ</vt:lpstr>
      <vt:lpstr>文書</vt:lpstr>
      <vt:lpstr>Microsoft Word 文書</vt:lpstr>
      <vt:lpstr> 統合輸送シミュレーションによる  LHD プラズマの熱・粒子輸送モデリング   </vt:lpstr>
      <vt:lpstr>重水素実験</vt:lpstr>
      <vt:lpstr>H/He実験</vt:lpstr>
      <vt:lpstr>目的</vt:lpstr>
      <vt:lpstr>NBI加熱プラズマの統合シミュレーション</vt:lpstr>
      <vt:lpstr>シミュレーションモデル</vt:lpstr>
      <vt:lpstr>従来モデルでの H-He実験シミュレーション</vt:lpstr>
      <vt:lpstr>輸送改善を含む乱流輸送モデル１</vt:lpstr>
      <vt:lpstr>Zeff-1モデル,Aeffベキ乗モデルの結果</vt:lpstr>
      <vt:lpstr>Zeff依存モデル, Aeff依存モデル</vt:lpstr>
      <vt:lpstr>実験値と各モデルでの結果の比較</vt:lpstr>
      <vt:lpstr>高密度・低加熱パワーの H-He実験におけるイオン温度</vt:lpstr>
      <vt:lpstr>高密度・低加熱パワーの H-He実験におけるイオン温度</vt:lpstr>
      <vt:lpstr>重水素プラズマの 粒子・熱輸送シミュレーション</vt:lpstr>
      <vt:lpstr>重水素プラズマシミュレーション 反復回数による変化</vt:lpstr>
      <vt:lpstr>重水素プラズマシミュレーション</vt:lpstr>
      <vt:lpstr>まとめ</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TASK3D を用いた LHD プラズマの統合輸送シミュレーション  </dc:title>
  <dc:creator>p-grp</dc:creator>
  <cp:lastModifiedBy>lafnepia@gmail.com</cp:lastModifiedBy>
  <cp:revision>195</cp:revision>
  <cp:lastPrinted>2017-03-03T08:39:41Z</cp:lastPrinted>
  <dcterms:created xsi:type="dcterms:W3CDTF">2016-08-04T04:53:04Z</dcterms:created>
  <dcterms:modified xsi:type="dcterms:W3CDTF">2017-03-07T01:21:13Z</dcterms:modified>
</cp:coreProperties>
</file>