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handoutMasterIdLst>
    <p:handoutMasterId r:id="rId35"/>
  </p:handoutMasterIdLst>
  <p:sldIdLst>
    <p:sldId id="269" r:id="rId2"/>
    <p:sldId id="259" r:id="rId3"/>
    <p:sldId id="261" r:id="rId4"/>
    <p:sldId id="260" r:id="rId5"/>
    <p:sldId id="262" r:id="rId6"/>
    <p:sldId id="263" r:id="rId7"/>
    <p:sldId id="264" r:id="rId8"/>
    <p:sldId id="265" r:id="rId9"/>
    <p:sldId id="266" r:id="rId10"/>
    <p:sldId id="267" r:id="rId11"/>
    <p:sldId id="271" r:id="rId12"/>
    <p:sldId id="275" r:id="rId13"/>
    <p:sldId id="282" r:id="rId14"/>
    <p:sldId id="283" r:id="rId15"/>
    <p:sldId id="280" r:id="rId16"/>
    <p:sldId id="281" r:id="rId17"/>
    <p:sldId id="268" r:id="rId18"/>
    <p:sldId id="270" r:id="rId19"/>
    <p:sldId id="272" r:id="rId20"/>
    <p:sldId id="273" r:id="rId21"/>
    <p:sldId id="274" r:id="rId22"/>
    <p:sldId id="291" r:id="rId23"/>
    <p:sldId id="284" r:id="rId24"/>
    <p:sldId id="288" r:id="rId25"/>
    <p:sldId id="289" r:id="rId26"/>
    <p:sldId id="286" r:id="rId27"/>
    <p:sldId id="287" r:id="rId28"/>
    <p:sldId id="290" r:id="rId29"/>
    <p:sldId id="285" r:id="rId30"/>
    <p:sldId id="276" r:id="rId31"/>
    <p:sldId id="277" r:id="rId32"/>
    <p:sldId id="278" r:id="rId33"/>
    <p:sldId id="279" r:id="rId34"/>
  </p:sldIdLst>
  <p:sldSz cx="9144000" cy="6858000" type="screen4x3"/>
  <p:notesSz cx="987425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8842"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3123" y="1"/>
            <a:ext cx="4278842" cy="344091"/>
          </a:xfrm>
          <a:prstGeom prst="rect">
            <a:avLst/>
          </a:prstGeom>
        </p:spPr>
        <p:txBody>
          <a:bodyPr vert="horz" lIns="91440" tIns="45720" rIns="91440" bIns="45720" rtlCol="0"/>
          <a:lstStyle>
            <a:lvl1pPr algn="r">
              <a:defRPr sz="1200"/>
            </a:lvl1pPr>
          </a:lstStyle>
          <a:p>
            <a:fld id="{8C066236-8D72-49D2-AF5E-7C09217A883C}" type="datetimeFigureOut">
              <a:rPr kumimoji="1" lang="ja-JP" altLang="en-US" smtClean="0"/>
              <a:t>2017/2/28</a:t>
            </a:fld>
            <a:endParaRPr kumimoji="1" lang="ja-JP" altLang="en-US"/>
          </a:p>
        </p:txBody>
      </p:sp>
      <p:sp>
        <p:nvSpPr>
          <p:cNvPr id="4" name="フッター プレースホルダー 3"/>
          <p:cNvSpPr>
            <a:spLocks noGrp="1"/>
          </p:cNvSpPr>
          <p:nvPr>
            <p:ph type="ftr" sz="quarter" idx="2"/>
          </p:nvPr>
        </p:nvSpPr>
        <p:spPr>
          <a:xfrm>
            <a:off x="0" y="6513910"/>
            <a:ext cx="4278842"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3123" y="6513910"/>
            <a:ext cx="4278842" cy="344090"/>
          </a:xfrm>
          <a:prstGeom prst="rect">
            <a:avLst/>
          </a:prstGeom>
        </p:spPr>
        <p:txBody>
          <a:bodyPr vert="horz" lIns="91440" tIns="45720" rIns="91440" bIns="45720" rtlCol="0" anchor="b"/>
          <a:lstStyle>
            <a:lvl1pPr algn="r">
              <a:defRPr sz="1200"/>
            </a:lvl1pPr>
          </a:lstStyle>
          <a:p>
            <a:fld id="{A2113FEE-7B62-4D1F-A9AE-E01A239ADF3A}" type="slidenum">
              <a:rPr kumimoji="1" lang="ja-JP" altLang="en-US" smtClean="0"/>
              <a:t>‹#›</a:t>
            </a:fld>
            <a:endParaRPr kumimoji="1" lang="ja-JP" altLang="en-US"/>
          </a:p>
        </p:txBody>
      </p:sp>
    </p:spTree>
    <p:extLst>
      <p:ext uri="{BB962C8B-B14F-4D97-AF65-F5344CB8AC3E}">
        <p14:creationId xmlns:p14="http://schemas.microsoft.com/office/powerpoint/2010/main" val="26403912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3679266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5836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49F68B-52E3-4E7F-B044-1507C1E56A18}"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4421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3098847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49F68B-52E3-4E7F-B044-1507C1E56A18}"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714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smtClean="0"/>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smtClean="0"/>
              <a:t>マスター テキストの書式設定</a:t>
            </a:r>
          </a:p>
        </p:txBody>
      </p:sp>
      <p:sp>
        <p:nvSpPr>
          <p:cNvPr id="5" name="Date Placeholder 4"/>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2137192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400208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127796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244475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308851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96802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35855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96806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405376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404520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D59898A-70FA-4ED9-8D2F-33385FB9CC3D}" type="datetimeFigureOut">
              <a:rPr kumimoji="1" lang="ja-JP" altLang="en-US" smtClean="0"/>
              <a:t>2017/2/28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267264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59898A-70FA-4ED9-8D2F-33385FB9CC3D}" type="datetimeFigureOut">
              <a:rPr kumimoji="1" lang="ja-JP" altLang="en-US" smtClean="0"/>
              <a:t>2017/2/28</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249F68B-52E3-4E7F-B044-1507C1E56A18}" type="slidenum">
              <a:rPr kumimoji="1" lang="ja-JP" altLang="en-US" smtClean="0"/>
              <a:t>‹#›</a:t>
            </a:fld>
            <a:endParaRPr kumimoji="1" lang="ja-JP" altLang="en-US"/>
          </a:p>
        </p:txBody>
      </p:sp>
    </p:spTree>
    <p:extLst>
      <p:ext uri="{BB962C8B-B14F-4D97-AF65-F5344CB8AC3E}">
        <p14:creationId xmlns:p14="http://schemas.microsoft.com/office/powerpoint/2010/main" val="29444327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kumimoji="1" sz="3600" kern="1200">
          <a:solidFill>
            <a:schemeClr val="accent2">
              <a:lumMod val="7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emf"/><Relationship Id="rId7" Type="http://schemas.openxmlformats.org/officeDocument/2006/relationships/image" Target="../media/image51.png"/><Relationship Id="rId2" Type="http://schemas.openxmlformats.org/officeDocument/2006/relationships/image" Target="../media/image420.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2.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40.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31.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70.png"/><Relationship Id="rId7" Type="http://schemas.openxmlformats.org/officeDocument/2006/relationships/image" Target="../media/image65.png"/><Relationship Id="rId2" Type="http://schemas.openxmlformats.org/officeDocument/2006/relationships/image" Target="../media/image6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50.png"/></Relationships>
</file>

<file path=ppt/slides/_rels/slide13.xml.rels><?xml version="1.0" encoding="UTF-8" standalone="yes"?>
<Relationships xmlns="http://schemas.openxmlformats.org/package/2006/relationships"><Relationship Id="rId8" Type="http://schemas.openxmlformats.org/officeDocument/2006/relationships/image" Target="../media/image650.png"/><Relationship Id="rId3" Type="http://schemas.openxmlformats.org/officeDocument/2006/relationships/image" Target="../media/image730.png"/><Relationship Id="rId7" Type="http://schemas.openxmlformats.org/officeDocument/2006/relationships/image" Target="../media/image70.png"/><Relationship Id="rId2" Type="http://schemas.openxmlformats.org/officeDocument/2006/relationships/image" Target="../media/image700.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650.png"/><Relationship Id="rId3" Type="http://schemas.openxmlformats.org/officeDocument/2006/relationships/image" Target="../media/image730.png"/><Relationship Id="rId7" Type="http://schemas.openxmlformats.org/officeDocument/2006/relationships/image" Target="../media/image74.png"/><Relationship Id="rId2" Type="http://schemas.openxmlformats.org/officeDocument/2006/relationships/image" Target="../media/image700.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650.png"/><Relationship Id="rId3" Type="http://schemas.openxmlformats.org/officeDocument/2006/relationships/image" Target="../media/image730.png"/><Relationship Id="rId7" Type="http://schemas.openxmlformats.org/officeDocument/2006/relationships/image" Target="../media/image78.png"/><Relationship Id="rId2" Type="http://schemas.openxmlformats.org/officeDocument/2006/relationships/image" Target="../media/image700.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650.png"/><Relationship Id="rId3" Type="http://schemas.openxmlformats.org/officeDocument/2006/relationships/image" Target="../media/image730.png"/><Relationship Id="rId7" Type="http://schemas.openxmlformats.org/officeDocument/2006/relationships/image" Target="../media/image82.png"/><Relationship Id="rId2" Type="http://schemas.openxmlformats.org/officeDocument/2006/relationships/image" Target="../media/image700.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47.emf"/><Relationship Id="rId7" Type="http://schemas.openxmlformats.org/officeDocument/2006/relationships/image" Target="../media/image84.png"/><Relationship Id="rId12" Type="http://schemas.openxmlformats.org/officeDocument/2006/relationships/image" Target="../media/image630.png"/><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560.png"/><Relationship Id="rId10" Type="http://schemas.openxmlformats.org/officeDocument/2006/relationships/image" Target="../media/image87.png"/><Relationship Id="rId4" Type="http://schemas.openxmlformats.org/officeDocument/2006/relationships/image" Target="../media/image550.png"/><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47.emf"/><Relationship Id="rId7" Type="http://schemas.openxmlformats.org/officeDocument/2006/relationships/image" Target="../media/image91.png"/><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4.png"/><Relationship Id="rId5" Type="http://schemas.openxmlformats.org/officeDocument/2006/relationships/image" Target="../media/image89.png"/><Relationship Id="rId10" Type="http://schemas.openxmlformats.org/officeDocument/2006/relationships/image" Target="../media/image690.png"/><Relationship Id="rId4" Type="http://schemas.openxmlformats.org/officeDocument/2006/relationships/image" Target="../media/image550.png"/><Relationship Id="rId9" Type="http://schemas.openxmlformats.org/officeDocument/2006/relationships/image" Target="../media/image93.png"/></Relationships>
</file>

<file path=ppt/slides/_rels/slide1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840.png"/><Relationship Id="rId1" Type="http://schemas.openxmlformats.org/officeDocument/2006/relationships/slideLayout" Target="../slideLayouts/slideLayout7.xml"/><Relationship Id="rId6" Type="http://schemas.openxmlformats.org/officeDocument/2006/relationships/image" Target="../media/image880.png"/><Relationship Id="rId5" Type="http://schemas.openxmlformats.org/officeDocument/2006/relationships/image" Target="../media/image870.png"/><Relationship Id="rId4" Type="http://schemas.openxmlformats.org/officeDocument/2006/relationships/image" Target="../media/image96.emf"/></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0.png"/><Relationship Id="rId3" Type="http://schemas.openxmlformats.org/officeDocument/2006/relationships/image" Target="../media/image280.png"/><Relationship Id="rId7" Type="http://schemas.openxmlformats.org/officeDocument/2006/relationships/image" Target="../media/image460.png"/><Relationship Id="rId12" Type="http://schemas.openxmlformats.org/officeDocument/2006/relationships/image" Target="../media/image510.png"/><Relationship Id="rId2" Type="http://schemas.openxmlformats.org/officeDocument/2006/relationships/image" Target="../media/image421.png"/><Relationship Id="rId16" Type="http://schemas.openxmlformats.org/officeDocument/2006/relationships/image" Target="../media/image551.png"/><Relationship Id="rId1" Type="http://schemas.openxmlformats.org/officeDocument/2006/relationships/slideLayout" Target="../slideLayouts/slideLayout7.xml"/><Relationship Id="rId6" Type="http://schemas.openxmlformats.org/officeDocument/2006/relationships/image" Target="../media/image450.png"/><Relationship Id="rId11" Type="http://schemas.openxmlformats.org/officeDocument/2006/relationships/image" Target="../media/image500.png"/><Relationship Id="rId5" Type="http://schemas.openxmlformats.org/officeDocument/2006/relationships/image" Target="../media/image440.png"/><Relationship Id="rId15" Type="http://schemas.openxmlformats.org/officeDocument/2006/relationships/image" Target="../media/image540.png"/><Relationship Id="rId10" Type="http://schemas.openxmlformats.org/officeDocument/2006/relationships/image" Target="../media/image490.png"/><Relationship Id="rId4" Type="http://schemas.openxmlformats.org/officeDocument/2006/relationships/image" Target="../media/image430.png"/><Relationship Id="rId9" Type="http://schemas.openxmlformats.org/officeDocument/2006/relationships/image" Target="../media/image481.png"/><Relationship Id="rId14" Type="http://schemas.openxmlformats.org/officeDocument/2006/relationships/image" Target="../media/image530.png"/></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47.emf"/><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_rels/slide26.xml.rels><?xml version="1.0" encoding="UTF-8" standalone="yes"?>
<Relationships xmlns="http://schemas.openxmlformats.org/package/2006/relationships"><Relationship Id="rId8" Type="http://schemas.openxmlformats.org/officeDocument/2006/relationships/image" Target="../media/image1020.png"/><Relationship Id="rId3" Type="http://schemas.openxmlformats.org/officeDocument/2006/relationships/image" Target="../media/image570.png"/><Relationship Id="rId7" Type="http://schemas.openxmlformats.org/officeDocument/2006/relationships/image" Target="../media/image1010.png"/><Relationship Id="rId2" Type="http://schemas.openxmlformats.org/officeDocument/2006/relationships/image" Target="../media/image561.png"/><Relationship Id="rId1" Type="http://schemas.openxmlformats.org/officeDocument/2006/relationships/slideLayout" Target="../slideLayouts/slideLayout7.xml"/><Relationship Id="rId6" Type="http://schemas.openxmlformats.org/officeDocument/2006/relationships/image" Target="../media/image601.png"/><Relationship Id="rId11" Type="http://schemas.openxmlformats.org/officeDocument/2006/relationships/image" Target="../media/image105.png"/><Relationship Id="rId5" Type="http://schemas.openxmlformats.org/officeDocument/2006/relationships/image" Target="../media/image592.png"/><Relationship Id="rId10" Type="http://schemas.openxmlformats.org/officeDocument/2006/relationships/image" Target="../media/image104.png"/><Relationship Id="rId4" Type="http://schemas.openxmlformats.org/officeDocument/2006/relationships/image" Target="../media/image580.png"/><Relationship Id="rId9" Type="http://schemas.openxmlformats.org/officeDocument/2006/relationships/image" Target="../media/image103.png"/></Relationships>
</file>

<file path=ppt/slides/_rels/slide2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 Id="rId9" Type="http://schemas.openxmlformats.org/officeDocument/2006/relationships/image" Target="../media/image113.png"/></Relationships>
</file>

<file path=ppt/slides/_rels/slide2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 Id="rId9" Type="http://schemas.openxmlformats.org/officeDocument/2006/relationships/image" Target="../media/image1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image" Target="../media/image122.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940.png"/></Relationships>
</file>

<file path=ppt/slides/_rels/slide32.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image" Target="../media/image930.png"/><Relationship Id="rId1" Type="http://schemas.openxmlformats.org/officeDocument/2006/relationships/slideLayout" Target="../slideLayouts/slideLayout7.xml"/><Relationship Id="rId5" Type="http://schemas.openxmlformats.org/officeDocument/2006/relationships/image" Target="../media/image125.png"/><Relationship Id="rId4" Type="http://schemas.openxmlformats.org/officeDocument/2006/relationships/image" Target="../media/image1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0.png"/><Relationship Id="rId7" Type="http://schemas.openxmlformats.org/officeDocument/2006/relationships/image" Target="../media/image45.png"/><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857733" y="1313646"/>
            <a:ext cx="7428534" cy="1607669"/>
          </a:xfrm>
          <a:prstGeom prst="rect">
            <a:avLst/>
          </a:prstGeom>
        </p:spPr>
        <p:txBody>
          <a:bodyPr>
            <a:normAutofit fontScale="92500"/>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5400" dirty="0" smtClean="0">
                <a:solidFill>
                  <a:schemeClr val="tx1"/>
                </a:solidFill>
              </a:rPr>
              <a:t>重み付き粒子法における</a:t>
            </a:r>
            <a:r>
              <a:rPr lang="en-US" altLang="ja-JP" sz="5400" dirty="0" smtClean="0">
                <a:solidFill>
                  <a:schemeClr val="tx1"/>
                </a:solidFill>
              </a:rPr>
              <a:t/>
            </a:r>
            <a:br>
              <a:rPr lang="en-US" altLang="ja-JP" sz="5400" dirty="0" smtClean="0">
                <a:solidFill>
                  <a:schemeClr val="tx1"/>
                </a:solidFill>
              </a:rPr>
            </a:br>
            <a:r>
              <a:rPr lang="ja-JP" altLang="en-US" sz="5400" dirty="0" smtClean="0">
                <a:solidFill>
                  <a:schemeClr val="tx1"/>
                </a:solidFill>
              </a:rPr>
              <a:t>　クーロン衝突モデル</a:t>
            </a:r>
            <a:endParaRPr lang="ja-JP" altLang="en-US" sz="5400" dirty="0">
              <a:solidFill>
                <a:schemeClr val="tx1"/>
              </a:solidFill>
            </a:endParaRPr>
          </a:p>
        </p:txBody>
      </p:sp>
      <p:sp>
        <p:nvSpPr>
          <p:cNvPr id="5" name="サブタイトル 2"/>
          <p:cNvSpPr txBox="1">
            <a:spLocks/>
          </p:cNvSpPr>
          <p:nvPr/>
        </p:nvSpPr>
        <p:spPr>
          <a:xfrm>
            <a:off x="1483744" y="3709114"/>
            <a:ext cx="6176512" cy="225380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lgn="ctr"/>
            <a:r>
              <a:rPr lang="ja-JP" altLang="en-US" dirty="0" smtClean="0">
                <a:solidFill>
                  <a:schemeClr val="tx1"/>
                </a:solidFill>
              </a:rPr>
              <a:t>大阪大学工学部電子情報工学科電気電子工学科目</a:t>
            </a:r>
            <a:endParaRPr lang="en-US" altLang="ja-JP" dirty="0" smtClean="0">
              <a:solidFill>
                <a:schemeClr val="tx1"/>
              </a:solidFill>
            </a:endParaRPr>
          </a:p>
          <a:p>
            <a:pPr algn="ctr"/>
            <a:r>
              <a:rPr lang="ja-JP" altLang="en-US" dirty="0" smtClean="0">
                <a:solidFill>
                  <a:schemeClr val="tx1"/>
                </a:solidFill>
              </a:rPr>
              <a:t>先進電磁エネルギー工学コース</a:t>
            </a:r>
            <a:endParaRPr lang="en-US" altLang="ja-JP" dirty="0" smtClean="0">
              <a:solidFill>
                <a:schemeClr val="tx1"/>
              </a:solidFill>
            </a:endParaRPr>
          </a:p>
          <a:p>
            <a:pPr algn="ctr"/>
            <a:r>
              <a:rPr lang="ja-JP" altLang="en-US" dirty="0" smtClean="0">
                <a:solidFill>
                  <a:schemeClr val="tx1"/>
                </a:solidFill>
              </a:rPr>
              <a:t>プラズマ生成制御工学領域上田研究室</a:t>
            </a:r>
            <a:endParaRPr lang="en-US" altLang="ja-JP" dirty="0" smtClean="0">
              <a:solidFill>
                <a:schemeClr val="tx1"/>
              </a:solidFill>
            </a:endParaRPr>
          </a:p>
          <a:p>
            <a:pPr algn="ctr"/>
            <a:r>
              <a:rPr lang="ja-JP" altLang="en-US" dirty="0" smtClean="0">
                <a:solidFill>
                  <a:schemeClr val="tx1"/>
                </a:solidFill>
              </a:rPr>
              <a:t>　　　　　　　　　　　　　　　　　　　　　　　　　　　　　　　　　　　　　　　　　　　　　　　　　　　</a:t>
            </a:r>
            <a:r>
              <a:rPr lang="en-US" altLang="ja-JP" dirty="0" smtClean="0">
                <a:solidFill>
                  <a:schemeClr val="tx1"/>
                </a:solidFill>
              </a:rPr>
              <a:t>B4  </a:t>
            </a:r>
            <a:r>
              <a:rPr lang="ja-JP" altLang="en-US" dirty="0" smtClean="0">
                <a:solidFill>
                  <a:schemeClr val="tx1"/>
                </a:solidFill>
              </a:rPr>
              <a:t>田中愛士</a:t>
            </a:r>
            <a:endParaRPr lang="ja-JP" altLang="en-US" dirty="0">
              <a:solidFill>
                <a:schemeClr val="tx1"/>
              </a:solidFill>
            </a:endParaRPr>
          </a:p>
        </p:txBody>
      </p:sp>
    </p:spTree>
    <p:extLst>
      <p:ext uri="{BB962C8B-B14F-4D97-AF65-F5344CB8AC3E}">
        <p14:creationId xmlns:p14="http://schemas.microsoft.com/office/powerpoint/2010/main" val="2756070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617909" y="244641"/>
            <a:ext cx="7108987" cy="584775"/>
          </a:xfrm>
          <a:prstGeom prst="rect">
            <a:avLst/>
          </a:prstGeom>
          <a:noFill/>
        </p:spPr>
        <p:txBody>
          <a:bodyPr wrap="square" rtlCol="0">
            <a:spAutoFit/>
          </a:bodyPr>
          <a:lstStyle/>
          <a:p>
            <a:r>
              <a:rPr lang="ja-JP" altLang="en-US" sz="3200" u="sng" dirty="0" smtClean="0">
                <a:solidFill>
                  <a:schemeClr val="accent1"/>
                </a:solidFill>
              </a:rPr>
              <a:t>テストシミュレーション </a:t>
            </a:r>
            <a:r>
              <a:rPr lang="en-US" altLang="ja-JP" sz="3200" u="sng" dirty="0" smtClean="0">
                <a:solidFill>
                  <a:schemeClr val="accent1"/>
                </a:solidFill>
              </a:rPr>
              <a:t>~</a:t>
            </a:r>
            <a:r>
              <a:rPr lang="ja-JP" altLang="en-US" sz="3200" u="sng" dirty="0" smtClean="0">
                <a:solidFill>
                  <a:schemeClr val="accent1"/>
                </a:solidFill>
              </a:rPr>
              <a:t>温度緩和</a:t>
            </a:r>
            <a:r>
              <a:rPr lang="en-US" altLang="ja-JP" sz="3200" u="sng" dirty="0" smtClean="0">
                <a:solidFill>
                  <a:schemeClr val="accent1"/>
                </a:solidFill>
              </a:rPr>
              <a:t>~</a:t>
            </a:r>
            <a:endParaRPr lang="ja-JP" altLang="en-US" sz="3200" u="sng" dirty="0">
              <a:solidFill>
                <a:schemeClr val="accent1"/>
              </a:solidFill>
            </a:endParaRPr>
          </a:p>
        </p:txBody>
      </p:sp>
      <p:sp>
        <p:nvSpPr>
          <p:cNvPr id="7" name="テキスト ボックス 6"/>
          <p:cNvSpPr txBox="1"/>
          <p:nvPr/>
        </p:nvSpPr>
        <p:spPr>
          <a:xfrm>
            <a:off x="1322326" y="836194"/>
            <a:ext cx="1993533" cy="430887"/>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200" u="sng" dirty="0" smtClean="0"/>
              <a:t>質量比</a:t>
            </a:r>
            <a:r>
              <a:rPr kumimoji="1" lang="en-US" altLang="ja-JP" sz="2200" u="sng" dirty="0" smtClean="0"/>
              <a:t>100</a:t>
            </a:r>
            <a:endParaRPr kumimoji="1" lang="ja-JP" altLang="en-US" sz="2200" u="sng" dirty="0"/>
          </a:p>
        </p:txBody>
      </p:sp>
      <mc:AlternateContent xmlns:mc="http://schemas.openxmlformats.org/markup-compatibility/2006" xmlns:a14="http://schemas.microsoft.com/office/drawing/2010/main">
        <mc:Choice Requires="a14">
          <p:sp>
            <p:nvSpPr>
              <p:cNvPr id="8" name="テキスト ボックス 7"/>
              <p:cNvSpPr txBox="1"/>
              <p:nvPr/>
            </p:nvSpPr>
            <p:spPr>
              <a:xfrm>
                <a:off x="635197" y="1227032"/>
                <a:ext cx="2717441" cy="877163"/>
              </a:xfrm>
              <a:prstGeom prst="rect">
                <a:avLst/>
              </a:prstGeom>
              <a:noFill/>
            </p:spPr>
            <p:txBody>
              <a:bodyPr wrap="square" rtlCol="0">
                <a:spAutoFit/>
              </a:bodyPr>
              <a:lstStyle/>
              <a:p>
                <a:r>
                  <a:rPr kumimoji="1" lang="ja-JP" altLang="en-US" sz="1700" dirty="0" smtClean="0"/>
                  <a:t>超粒子数を変化させ重み比</a:t>
                </a:r>
                <a14:m>
                  <m:oMath xmlns:m="http://schemas.openxmlformats.org/officeDocument/2006/math">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𝑤</m:t>
                        </m:r>
                      </m:e>
                      <m:sub>
                        <m:r>
                          <a:rPr kumimoji="1" lang="en-US" altLang="ja-JP" sz="1700" b="0" i="1" smtClean="0">
                            <a:latin typeface="Cambria Math" panose="02040503050406030204" pitchFamily="18" charset="0"/>
                          </a:rPr>
                          <m:t>𝑏</m:t>
                        </m:r>
                      </m:sub>
                    </m:sSub>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𝑤</m:t>
                        </m:r>
                      </m:e>
                      <m:sub>
                        <m:r>
                          <a:rPr kumimoji="1" lang="en-US" altLang="ja-JP" sz="1700" b="0" i="1" smtClean="0">
                            <a:latin typeface="Cambria Math" panose="02040503050406030204" pitchFamily="18" charset="0"/>
                          </a:rPr>
                          <m:t>𝑎</m:t>
                        </m:r>
                      </m:sub>
                    </m:sSub>
                  </m:oMath>
                </a14:m>
                <a:r>
                  <a:rPr kumimoji="1" lang="ja-JP" altLang="en-US" sz="1700" dirty="0" smtClean="0"/>
                  <a:t>を変えながらテストを行った</a:t>
                </a:r>
                <a:endParaRPr kumimoji="1" lang="ja-JP" altLang="en-US" sz="17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35197" y="1227032"/>
                <a:ext cx="2717441" cy="877163"/>
              </a:xfrm>
              <a:prstGeom prst="rect">
                <a:avLst/>
              </a:prstGeom>
              <a:blipFill rotWithShape="0">
                <a:blip r:embed="rId2"/>
                <a:stretch>
                  <a:fillRect l="-1345" t="-2083" b="-9028"/>
                </a:stretch>
              </a:blipFill>
            </p:spPr>
            <p:txBody>
              <a:bodyPr/>
              <a:lstStyle/>
              <a:p>
                <a:r>
                  <a:rPr lang="ja-JP" altLang="en-US">
                    <a:noFill/>
                  </a:rPr>
                  <a:t> </a:t>
                </a:r>
              </a:p>
            </p:txBody>
          </p:sp>
        </mc:Fallback>
      </mc:AlternateContent>
      <p:grpSp>
        <p:nvGrpSpPr>
          <p:cNvPr id="10" name="グループ化 9"/>
          <p:cNvGrpSpPr/>
          <p:nvPr/>
        </p:nvGrpSpPr>
        <p:grpSpPr>
          <a:xfrm>
            <a:off x="3446923" y="830365"/>
            <a:ext cx="5279973" cy="987109"/>
            <a:chOff x="3446923" y="830365"/>
            <a:chExt cx="5279973" cy="987109"/>
          </a:xfrm>
        </p:grpSpPr>
        <p:sp>
          <p:nvSpPr>
            <p:cNvPr id="5" name="テキスト ボックス 4"/>
            <p:cNvSpPr txBox="1"/>
            <p:nvPr/>
          </p:nvSpPr>
          <p:spPr>
            <a:xfrm>
              <a:off x="5259443" y="830365"/>
              <a:ext cx="1654935" cy="338554"/>
            </a:xfrm>
            <a:prstGeom prst="rect">
              <a:avLst/>
            </a:prstGeom>
            <a:noFill/>
          </p:spPr>
          <p:txBody>
            <a:bodyPr wrap="square" rtlCol="0">
              <a:spAutoFit/>
            </a:bodyPr>
            <a:lstStyle/>
            <a:p>
              <a:r>
                <a:rPr kumimoji="1" lang="ja-JP" altLang="en-US" sz="1600" dirty="0" smtClean="0"/>
                <a:t>粒子パラメータ</a:t>
              </a:r>
              <a:endParaRPr kumimoji="1" lang="ja-JP" altLang="en-US" sz="1600" dirty="0"/>
            </a:p>
          </p:txBody>
        </p:sp>
        <p:pic>
          <p:nvPicPr>
            <p:cNvPr id="9" name="図 8"/>
            <p:cNvPicPr>
              <a:picLocks noChangeAspect="1"/>
            </p:cNvPicPr>
            <p:nvPr/>
          </p:nvPicPr>
          <p:blipFill>
            <a:blip r:embed="rId3"/>
            <a:stretch>
              <a:fillRect/>
            </a:stretch>
          </p:blipFill>
          <p:spPr>
            <a:xfrm>
              <a:off x="3446923" y="1104524"/>
              <a:ext cx="5279973" cy="712950"/>
            </a:xfrm>
            <a:prstGeom prst="rect">
              <a:avLst/>
            </a:prstGeom>
          </p:spPr>
        </p:pic>
      </p:grpSp>
      <p:graphicFrame>
        <p:nvGraphicFramePr>
          <p:cNvPr id="11" name="表 10"/>
          <p:cNvGraphicFramePr>
            <a:graphicFrameLocks noGrp="1"/>
          </p:cNvGraphicFramePr>
          <p:nvPr>
            <p:extLst>
              <p:ext uri="{D42A27DB-BD31-4B8C-83A1-F6EECF244321}">
                <p14:modId xmlns:p14="http://schemas.microsoft.com/office/powerpoint/2010/main" val="3576646014"/>
              </p:ext>
            </p:extLst>
          </p:nvPr>
        </p:nvGraphicFramePr>
        <p:xfrm>
          <a:off x="0" y="2026509"/>
          <a:ext cx="9144000" cy="4831490"/>
        </p:xfrm>
        <a:graphic>
          <a:graphicData uri="http://schemas.openxmlformats.org/drawingml/2006/table">
            <a:tbl>
              <a:tblPr firstRow="1" bandRow="1">
                <a:tableStyleId>{5940675A-B579-460E-94D1-54222C63F5DA}</a:tableStyleId>
              </a:tblPr>
              <a:tblGrid>
                <a:gridCol w="3048000"/>
                <a:gridCol w="3048000"/>
                <a:gridCol w="3048000"/>
              </a:tblGrid>
              <a:tr h="2415745">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r>
              <a:tr h="2415745">
                <a:tc>
                  <a:txBody>
                    <a:bodyPr/>
                    <a:lstStyle/>
                    <a:p>
                      <a:endParaRPr kumimoji="1" lang="ja-JP" altLang="en-US"/>
                    </a:p>
                  </a:txBody>
                  <a:tcPr>
                    <a:solidFill>
                      <a:schemeClr val="bg1"/>
                    </a:solidFill>
                  </a:tcPr>
                </a:tc>
                <a:tc>
                  <a:txBody>
                    <a:bodyPr/>
                    <a:lstStyle/>
                    <a:p>
                      <a:endParaRPr kumimoji="1" lang="ja-JP" altLang="en-US"/>
                    </a:p>
                  </a:txBody>
                  <a:tcPr>
                    <a:solidFill>
                      <a:schemeClr val="bg1"/>
                    </a:solidFill>
                  </a:tcPr>
                </a:tc>
                <a:tc>
                  <a:txBody>
                    <a:bodyPr/>
                    <a:lstStyle/>
                    <a:p>
                      <a:endParaRPr kumimoji="1" lang="ja-JP" altLang="en-US" dirty="0"/>
                    </a:p>
                  </a:txBody>
                  <a:tcPr>
                    <a:solidFill>
                      <a:schemeClr val="bg1"/>
                    </a:solidFill>
                  </a:tcPr>
                </a:tc>
              </a:tr>
            </a:tbl>
          </a:graphicData>
        </a:graphic>
      </p:graphicFrame>
      <p:sp>
        <p:nvSpPr>
          <p:cNvPr id="12" name="テキスト ボックス 11"/>
          <p:cNvSpPr txBox="1"/>
          <p:nvPr/>
        </p:nvSpPr>
        <p:spPr>
          <a:xfrm>
            <a:off x="814427" y="2018569"/>
            <a:ext cx="1223493" cy="338554"/>
          </a:xfrm>
          <a:prstGeom prst="rect">
            <a:avLst/>
          </a:prstGeom>
          <a:noFill/>
        </p:spPr>
        <p:txBody>
          <a:bodyPr wrap="square" rtlCol="0">
            <a:spAutoFit/>
          </a:bodyPr>
          <a:lstStyle/>
          <a:p>
            <a:r>
              <a:rPr lang="en-US" altLang="ja-JP" sz="1600" dirty="0">
                <a:latin typeface="Ebrima" panose="02000000000000000000" pitchFamily="2" charset="0"/>
                <a:ea typeface="Ebrima" panose="02000000000000000000" pitchFamily="2" charset="0"/>
                <a:cs typeface="Ebrima" panose="02000000000000000000" pitchFamily="2" charset="0"/>
              </a:rPr>
              <a:t>r</a:t>
            </a:r>
            <a:r>
              <a:rPr kumimoji="1" lang="en-US" altLang="ja-JP" sz="1600" dirty="0" smtClean="0">
                <a:latin typeface="Ebrima" panose="02000000000000000000" pitchFamily="2" charset="0"/>
                <a:ea typeface="Ebrima" panose="02000000000000000000" pitchFamily="2" charset="0"/>
                <a:cs typeface="Ebrima" panose="02000000000000000000" pitchFamily="2" charset="0"/>
              </a:rPr>
              <a:t>ejection</a:t>
            </a:r>
            <a:r>
              <a:rPr kumimoji="1" lang="ja-JP" altLang="en-US" sz="1600" dirty="0" smtClean="0">
                <a:latin typeface="+mn-ea"/>
                <a:cs typeface="Ebrima" panose="02000000000000000000" pitchFamily="2" charset="0"/>
              </a:rPr>
              <a:t>法</a:t>
            </a:r>
            <a:endParaRPr kumimoji="1" lang="ja-JP" altLang="en-US" sz="1600" dirty="0">
              <a:latin typeface="+mn-ea"/>
              <a:cs typeface="Ebrima" panose="02000000000000000000" pitchFamily="2" charset="0"/>
            </a:endParaRPr>
          </a:p>
        </p:txBody>
      </p:sp>
      <p:sp>
        <p:nvSpPr>
          <p:cNvPr id="13" name="テキスト ボックス 12"/>
          <p:cNvSpPr txBox="1"/>
          <p:nvPr/>
        </p:nvSpPr>
        <p:spPr>
          <a:xfrm>
            <a:off x="3933334" y="2005805"/>
            <a:ext cx="1223493" cy="338554"/>
          </a:xfrm>
          <a:prstGeom prst="rect">
            <a:avLst/>
          </a:prstGeom>
          <a:noFill/>
        </p:spPr>
        <p:txBody>
          <a:bodyPr wrap="square" rtlCol="0">
            <a:spAutoFit/>
          </a:bodyPr>
          <a:lstStyle/>
          <a:p>
            <a:r>
              <a:rPr lang="en-US" altLang="ja-JP" sz="1600" dirty="0">
                <a:latin typeface="Ebrima" panose="02000000000000000000" pitchFamily="2" charset="0"/>
                <a:ea typeface="Ebrima" panose="02000000000000000000" pitchFamily="2" charset="0"/>
                <a:cs typeface="Ebrima" panose="02000000000000000000" pitchFamily="2" charset="0"/>
              </a:rPr>
              <a:t>m</a:t>
            </a:r>
            <a:r>
              <a:rPr kumimoji="1" lang="en-US" altLang="ja-JP" sz="1600" dirty="0" smtClean="0">
                <a:latin typeface="Ebrima" panose="02000000000000000000" pitchFamily="2" charset="0"/>
                <a:ea typeface="Ebrima" panose="02000000000000000000" pitchFamily="2" charset="0"/>
                <a:cs typeface="Ebrima" panose="02000000000000000000" pitchFamily="2" charset="0"/>
              </a:rPr>
              <a:t>erging</a:t>
            </a:r>
            <a:r>
              <a:rPr kumimoji="1" lang="ja-JP" altLang="en-US" sz="1600" dirty="0" smtClean="0">
                <a:latin typeface="Ebrima" panose="02000000000000000000" pitchFamily="2" charset="0"/>
                <a:cs typeface="Ebrima" panose="02000000000000000000" pitchFamily="2" charset="0"/>
              </a:rPr>
              <a:t>法</a:t>
            </a:r>
            <a:endParaRPr kumimoji="1" lang="ja-JP" altLang="en-US" sz="1600" dirty="0">
              <a:latin typeface="Ebrima" panose="02000000000000000000" pitchFamily="2" charset="0"/>
              <a:cs typeface="Ebrima" panose="02000000000000000000" pitchFamily="2" charset="0"/>
            </a:endParaRPr>
          </a:p>
        </p:txBody>
      </p:sp>
      <p:sp>
        <p:nvSpPr>
          <p:cNvPr id="14" name="テキスト ボックス 13"/>
          <p:cNvSpPr txBox="1"/>
          <p:nvPr/>
        </p:nvSpPr>
        <p:spPr>
          <a:xfrm>
            <a:off x="507024" y="4438284"/>
            <a:ext cx="2009104" cy="338554"/>
          </a:xfrm>
          <a:prstGeom prst="rect">
            <a:avLst/>
          </a:prstGeom>
          <a:noFill/>
        </p:spPr>
        <p:txBody>
          <a:bodyPr wrap="square" rtlCol="0">
            <a:spAutoFit/>
          </a:bodyPr>
          <a:lstStyle/>
          <a:p>
            <a:r>
              <a:rPr kumimoji="1" lang="ja-JP" altLang="en-US" sz="1600" dirty="0" smtClean="0"/>
              <a:t>新モデル付帯条件</a:t>
            </a:r>
            <a:r>
              <a:rPr kumimoji="1" lang="en-US" altLang="ja-JP" sz="1600" dirty="0" smtClean="0">
                <a:latin typeface="Ebrima" panose="02000000000000000000" pitchFamily="2" charset="0"/>
                <a:ea typeface="Ebrima" panose="02000000000000000000" pitchFamily="2" charset="0"/>
                <a:cs typeface="Ebrima" panose="02000000000000000000" pitchFamily="2" charset="0"/>
              </a:rPr>
              <a:t>1</a:t>
            </a:r>
            <a:endParaRPr kumimoji="1" lang="ja-JP" altLang="en-US" sz="1600" dirty="0">
              <a:latin typeface="Ebrima" panose="02000000000000000000" pitchFamily="2" charset="0"/>
              <a:cs typeface="Ebrima" panose="02000000000000000000" pitchFamily="2" charset="0"/>
            </a:endParaRPr>
          </a:p>
        </p:txBody>
      </p:sp>
      <p:sp>
        <p:nvSpPr>
          <p:cNvPr id="16" name="テキスト ボックス 15"/>
          <p:cNvSpPr txBox="1"/>
          <p:nvPr/>
        </p:nvSpPr>
        <p:spPr>
          <a:xfrm>
            <a:off x="3509492" y="4442254"/>
            <a:ext cx="2125015" cy="338554"/>
          </a:xfrm>
          <a:prstGeom prst="rect">
            <a:avLst/>
          </a:prstGeom>
          <a:noFill/>
        </p:spPr>
        <p:txBody>
          <a:bodyPr wrap="square" rtlCol="0">
            <a:spAutoFit/>
          </a:bodyPr>
          <a:lstStyle/>
          <a:p>
            <a:r>
              <a:rPr kumimoji="1" lang="ja-JP" altLang="en-US" sz="1600" dirty="0" smtClean="0"/>
              <a:t>新モデル付帯条件</a:t>
            </a:r>
            <a:r>
              <a:rPr lang="ja-JP" altLang="en-US" sz="1600" dirty="0">
                <a:latin typeface="Ebrima" panose="02000000000000000000" pitchFamily="2" charset="0"/>
                <a:cs typeface="Ebrima" panose="02000000000000000000" pitchFamily="2" charset="0"/>
              </a:rPr>
              <a:t>２</a:t>
            </a:r>
            <a:endParaRPr kumimoji="1" lang="ja-JP" altLang="en-US" sz="1600" dirty="0">
              <a:latin typeface="Ebrima" panose="02000000000000000000" pitchFamily="2" charset="0"/>
              <a:cs typeface="Ebrima" panose="02000000000000000000" pitchFamily="2" charset="0"/>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 y="2353419"/>
            <a:ext cx="3024001" cy="201600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998" y="2351736"/>
            <a:ext cx="3024001" cy="2016000"/>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70" y="4750367"/>
            <a:ext cx="3024001" cy="2016000"/>
          </a:xfrm>
          <a:prstGeom prst="rect">
            <a:avLst/>
          </a:prstGeom>
        </p:spPr>
      </p:pic>
      <p:pic>
        <p:nvPicPr>
          <p:cNvPr id="17" name="図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6441" y="4750367"/>
            <a:ext cx="3024001" cy="2016000"/>
          </a:xfrm>
          <a:prstGeom prst="rect">
            <a:avLst/>
          </a:prstGeom>
        </p:spPr>
      </p:pic>
      <p:cxnSp>
        <p:nvCxnSpPr>
          <p:cNvPr id="19" name="直線コネクタ 18"/>
          <p:cNvCxnSpPr/>
          <p:nvPr/>
        </p:nvCxnSpPr>
        <p:spPr>
          <a:xfrm>
            <a:off x="431174" y="6297232"/>
            <a:ext cx="248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505724" y="6307964"/>
            <a:ext cx="248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505724" y="3344482"/>
            <a:ext cx="248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1" name="グループ化 30"/>
          <p:cNvGrpSpPr/>
          <p:nvPr/>
        </p:nvGrpSpPr>
        <p:grpSpPr>
          <a:xfrm>
            <a:off x="9296400" y="4178440"/>
            <a:ext cx="3024001" cy="2350584"/>
            <a:chOff x="6108050" y="4442254"/>
            <a:chExt cx="3024001" cy="2350584"/>
          </a:xfrm>
        </p:grpSpPr>
        <p:sp>
          <p:nvSpPr>
            <p:cNvPr id="15" name="テキスト ボックス 14"/>
            <p:cNvSpPr txBox="1"/>
            <p:nvPr/>
          </p:nvSpPr>
          <p:spPr>
            <a:xfrm>
              <a:off x="6627871" y="4442254"/>
              <a:ext cx="2037008" cy="338554"/>
            </a:xfrm>
            <a:prstGeom prst="rect">
              <a:avLst/>
            </a:prstGeom>
            <a:noFill/>
          </p:spPr>
          <p:txBody>
            <a:bodyPr wrap="square" rtlCol="0">
              <a:spAutoFit/>
            </a:bodyPr>
            <a:lstStyle/>
            <a:p>
              <a:r>
                <a:rPr kumimoji="1" lang="ja-JP" altLang="en-US" sz="1600" dirty="0" smtClean="0"/>
                <a:t>新モデル付帯条件</a:t>
              </a:r>
              <a:r>
                <a:rPr lang="ja-JP" altLang="en-US" sz="1600" dirty="0">
                  <a:latin typeface="Ebrima" panose="02000000000000000000" pitchFamily="2" charset="0"/>
                  <a:cs typeface="Ebrima" panose="02000000000000000000" pitchFamily="2" charset="0"/>
                </a:rPr>
                <a:t>３</a:t>
              </a:r>
              <a:endParaRPr kumimoji="1" lang="ja-JP" altLang="en-US" sz="1600" dirty="0">
                <a:latin typeface="Ebrima" panose="02000000000000000000" pitchFamily="2" charset="0"/>
                <a:cs typeface="Ebrima" panose="02000000000000000000" pitchFamily="2" charset="0"/>
              </a:endParaRPr>
            </a:p>
          </p:txBody>
        </p:sp>
        <p:pic>
          <p:nvPicPr>
            <p:cNvPr id="18" name="図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8050" y="4776838"/>
              <a:ext cx="3024001" cy="2016000"/>
            </a:xfrm>
            <a:prstGeom prst="rect">
              <a:avLst/>
            </a:prstGeom>
          </p:spPr>
        </p:pic>
        <p:cxnSp>
          <p:nvCxnSpPr>
            <p:cNvPr id="22" name="直線コネクタ 21"/>
            <p:cNvCxnSpPr/>
            <p:nvPr/>
          </p:nvCxnSpPr>
          <p:spPr>
            <a:xfrm>
              <a:off x="6536699" y="6336539"/>
              <a:ext cx="248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23" name="直線コネクタ 22"/>
          <p:cNvCxnSpPr/>
          <p:nvPr/>
        </p:nvCxnSpPr>
        <p:spPr>
          <a:xfrm>
            <a:off x="412124" y="3915982"/>
            <a:ext cx="248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257894" y="2287190"/>
            <a:ext cx="3038506" cy="338554"/>
          </a:xfrm>
          <a:prstGeom prst="rect">
            <a:avLst/>
          </a:prstGeom>
          <a:noFill/>
        </p:spPr>
        <p:txBody>
          <a:bodyPr wrap="square" rtlCol="0">
            <a:spAutoFit/>
          </a:bodyPr>
          <a:lstStyle/>
          <a:p>
            <a:r>
              <a:rPr lang="en-US" altLang="ja-JP" sz="1600" dirty="0" smtClean="0">
                <a:latin typeface="Ebrima" panose="02000000000000000000" pitchFamily="2" charset="0"/>
                <a:ea typeface="Ebrima" panose="02000000000000000000" pitchFamily="2" charset="0"/>
                <a:cs typeface="Ebrima" panose="02000000000000000000" pitchFamily="2" charset="0"/>
              </a:rPr>
              <a:t>r</a:t>
            </a:r>
            <a:r>
              <a:rPr kumimoji="1" lang="en-US" altLang="ja-JP" sz="1600" dirty="0" smtClean="0">
                <a:latin typeface="Ebrima" panose="02000000000000000000" pitchFamily="2" charset="0"/>
                <a:ea typeface="Ebrima" panose="02000000000000000000" pitchFamily="2" charset="0"/>
                <a:cs typeface="Ebrima" panose="02000000000000000000" pitchFamily="2" charset="0"/>
              </a:rPr>
              <a:t>ejection</a:t>
            </a:r>
            <a:r>
              <a:rPr kumimoji="1" lang="en-US" altLang="ja-JP" sz="1600" dirty="0" smtClean="0"/>
              <a:t>: </a:t>
            </a:r>
            <a:r>
              <a:rPr kumimoji="1" lang="ja-JP" altLang="en-US" sz="1600" dirty="0" smtClean="0"/>
              <a:t>概ね正緩和</a:t>
            </a:r>
            <a:endParaRPr kumimoji="1" lang="en-US" altLang="ja-JP" sz="1600" dirty="0" smtClean="0"/>
          </a:p>
        </p:txBody>
      </p:sp>
      <p:sp>
        <p:nvSpPr>
          <p:cNvPr id="25" name="テキスト ボックス 24"/>
          <p:cNvSpPr txBox="1"/>
          <p:nvPr/>
        </p:nvSpPr>
        <p:spPr>
          <a:xfrm>
            <a:off x="6279389" y="2618739"/>
            <a:ext cx="3038506" cy="338554"/>
          </a:xfrm>
          <a:prstGeom prst="rect">
            <a:avLst/>
          </a:prstGeom>
          <a:noFill/>
        </p:spPr>
        <p:txBody>
          <a:bodyPr wrap="square" rtlCol="0">
            <a:spAutoFit/>
          </a:bodyPr>
          <a:lstStyle/>
          <a:p>
            <a:r>
              <a:rPr lang="en-US" altLang="ja-JP" sz="1600" dirty="0" smtClean="0">
                <a:latin typeface="Ebrima" panose="02000000000000000000" pitchFamily="2" charset="0"/>
                <a:ea typeface="Ebrima" panose="02000000000000000000" pitchFamily="2" charset="0"/>
                <a:cs typeface="Ebrima" panose="02000000000000000000" pitchFamily="2" charset="0"/>
              </a:rPr>
              <a:t>merging</a:t>
            </a:r>
            <a:r>
              <a:rPr kumimoji="1" lang="en-US" altLang="ja-JP" sz="1600" dirty="0" smtClean="0"/>
              <a:t>: </a:t>
            </a:r>
            <a:r>
              <a:rPr lang="ja-JP" altLang="en-US" sz="1600" dirty="0"/>
              <a:t>不</a:t>
            </a:r>
            <a:r>
              <a:rPr kumimoji="1" lang="ja-JP" altLang="en-US" sz="1600" dirty="0" smtClean="0"/>
              <a:t>正緩和</a:t>
            </a:r>
            <a:endParaRPr kumimoji="1" lang="ja-JP" altLang="en-US" sz="1600" dirty="0"/>
          </a:p>
        </p:txBody>
      </p:sp>
      <p:sp>
        <p:nvSpPr>
          <p:cNvPr id="26" name="テキスト ボックス 25"/>
          <p:cNvSpPr txBox="1"/>
          <p:nvPr/>
        </p:nvSpPr>
        <p:spPr>
          <a:xfrm>
            <a:off x="6257894" y="2984533"/>
            <a:ext cx="3038506" cy="338554"/>
          </a:xfrm>
          <a:prstGeom prst="rect">
            <a:avLst/>
          </a:prstGeom>
          <a:noFill/>
        </p:spPr>
        <p:txBody>
          <a:bodyPr wrap="square" rtlCol="0">
            <a:spAutoFit/>
          </a:bodyPr>
          <a:lstStyle/>
          <a:p>
            <a:r>
              <a:rPr lang="ja-JP" altLang="en-US" sz="1600" dirty="0" smtClean="0">
                <a:latin typeface="Ebrima" panose="02000000000000000000" pitchFamily="2" charset="0"/>
                <a:cs typeface="Ebrima" panose="02000000000000000000" pitchFamily="2" charset="0"/>
              </a:rPr>
              <a:t>新モデル</a:t>
            </a:r>
            <a:r>
              <a:rPr lang="en-US" altLang="ja-JP" sz="1600" dirty="0" smtClean="0">
                <a:latin typeface="Ebrima" panose="02000000000000000000" pitchFamily="2" charset="0"/>
                <a:cs typeface="Ebrima" panose="02000000000000000000" pitchFamily="2" charset="0"/>
              </a:rPr>
              <a:t>1</a:t>
            </a:r>
            <a:r>
              <a:rPr kumimoji="1" lang="en-US" altLang="ja-JP" sz="1600" dirty="0" smtClean="0"/>
              <a:t>: </a:t>
            </a:r>
            <a:r>
              <a:rPr kumimoji="1" lang="ja-JP" altLang="en-US" sz="1600" dirty="0" smtClean="0"/>
              <a:t>概ね正緩和</a:t>
            </a:r>
            <a:endParaRPr kumimoji="1" lang="ja-JP" altLang="en-US" sz="1600" dirty="0"/>
          </a:p>
        </p:txBody>
      </p:sp>
      <p:sp>
        <p:nvSpPr>
          <p:cNvPr id="27" name="テキスト ボックス 26"/>
          <p:cNvSpPr txBox="1"/>
          <p:nvPr/>
        </p:nvSpPr>
        <p:spPr>
          <a:xfrm>
            <a:off x="6279389" y="3356554"/>
            <a:ext cx="3038506" cy="338554"/>
          </a:xfrm>
          <a:prstGeom prst="rect">
            <a:avLst/>
          </a:prstGeom>
          <a:noFill/>
        </p:spPr>
        <p:txBody>
          <a:bodyPr wrap="square" rtlCol="0">
            <a:spAutoFit/>
          </a:bodyPr>
          <a:lstStyle/>
          <a:p>
            <a:r>
              <a:rPr lang="ja-JP" altLang="en-US" sz="1600" dirty="0" smtClean="0">
                <a:latin typeface="Ebrima" panose="02000000000000000000" pitchFamily="2" charset="0"/>
                <a:cs typeface="Ebrima" panose="02000000000000000000" pitchFamily="2" charset="0"/>
              </a:rPr>
              <a:t>新モデル</a:t>
            </a:r>
            <a:r>
              <a:rPr lang="en-US" altLang="ja-JP" sz="1600" dirty="0">
                <a:latin typeface="Ebrima" panose="02000000000000000000" pitchFamily="2" charset="0"/>
                <a:cs typeface="Ebrima" panose="02000000000000000000" pitchFamily="2" charset="0"/>
              </a:rPr>
              <a:t>2</a:t>
            </a:r>
            <a:r>
              <a:rPr kumimoji="1" lang="en-US" altLang="ja-JP" sz="1600" dirty="0" smtClean="0"/>
              <a:t>: </a:t>
            </a:r>
            <a:r>
              <a:rPr lang="ja-JP" altLang="en-US" sz="1600" dirty="0"/>
              <a:t>不正</a:t>
            </a:r>
            <a:r>
              <a:rPr kumimoji="1" lang="ja-JP" altLang="en-US" sz="1600" dirty="0" smtClean="0"/>
              <a:t>緩和</a:t>
            </a:r>
            <a:endParaRPr kumimoji="1" lang="ja-JP" altLang="en-US" sz="1600" dirty="0"/>
          </a:p>
        </p:txBody>
      </p:sp>
      <p:sp>
        <p:nvSpPr>
          <p:cNvPr id="28" name="テキスト ボックス 27"/>
          <p:cNvSpPr txBox="1"/>
          <p:nvPr/>
        </p:nvSpPr>
        <p:spPr>
          <a:xfrm>
            <a:off x="9803701" y="3801979"/>
            <a:ext cx="3038506" cy="338554"/>
          </a:xfrm>
          <a:prstGeom prst="rect">
            <a:avLst/>
          </a:prstGeom>
          <a:noFill/>
        </p:spPr>
        <p:txBody>
          <a:bodyPr wrap="square" rtlCol="0">
            <a:spAutoFit/>
          </a:bodyPr>
          <a:lstStyle/>
          <a:p>
            <a:r>
              <a:rPr lang="ja-JP" altLang="en-US" sz="1600" dirty="0" smtClean="0">
                <a:latin typeface="Ebrima" panose="02000000000000000000" pitchFamily="2" charset="0"/>
                <a:cs typeface="Ebrima" panose="02000000000000000000" pitchFamily="2" charset="0"/>
              </a:rPr>
              <a:t>新モデル</a:t>
            </a:r>
            <a:r>
              <a:rPr lang="en-US" altLang="ja-JP" sz="1600" dirty="0" smtClean="0">
                <a:latin typeface="Ebrima" panose="02000000000000000000" pitchFamily="2" charset="0"/>
                <a:cs typeface="Ebrima" panose="02000000000000000000" pitchFamily="2" charset="0"/>
              </a:rPr>
              <a:t>3</a:t>
            </a:r>
            <a:r>
              <a:rPr kumimoji="1" lang="en-US" altLang="ja-JP" sz="1600" dirty="0" smtClean="0"/>
              <a:t>: </a:t>
            </a:r>
            <a:r>
              <a:rPr lang="ja-JP" altLang="en-US" sz="1600" dirty="0"/>
              <a:t>不正</a:t>
            </a:r>
            <a:r>
              <a:rPr kumimoji="1" lang="ja-JP" altLang="en-US" sz="1600" dirty="0" smtClean="0"/>
              <a:t>緩和</a:t>
            </a:r>
            <a:endParaRPr kumimoji="1" lang="ja-JP" altLang="en-US" sz="1600" dirty="0"/>
          </a:p>
        </p:txBody>
      </p:sp>
      <p:sp>
        <p:nvSpPr>
          <p:cNvPr id="29" name="右矢印 28"/>
          <p:cNvSpPr/>
          <p:nvPr/>
        </p:nvSpPr>
        <p:spPr>
          <a:xfrm>
            <a:off x="6349066" y="3882765"/>
            <a:ext cx="278805" cy="2607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743700" y="3864984"/>
            <a:ext cx="1983196" cy="369332"/>
          </a:xfrm>
          <a:prstGeom prst="rect">
            <a:avLst/>
          </a:prstGeom>
          <a:noFill/>
        </p:spPr>
        <p:txBody>
          <a:bodyPr wrap="square" rtlCol="0">
            <a:spAutoFit/>
          </a:bodyPr>
          <a:lstStyle/>
          <a:p>
            <a:r>
              <a:rPr kumimoji="1" lang="ja-JP" altLang="en-US" b="1" u="sng" dirty="0" smtClean="0"/>
              <a:t>新モデル</a:t>
            </a:r>
            <a:r>
              <a:rPr lang="en-US" altLang="ja-JP" b="1" u="sng" dirty="0" smtClean="0"/>
              <a:t>1</a:t>
            </a:r>
            <a:r>
              <a:rPr lang="ja-JP" altLang="en-US" b="1" u="sng" dirty="0" smtClean="0"/>
              <a:t>が有力</a:t>
            </a:r>
            <a:endParaRPr kumimoji="1" lang="ja-JP" altLang="en-US" b="1" u="sng" dirty="0"/>
          </a:p>
        </p:txBody>
      </p:sp>
    </p:spTree>
    <p:extLst>
      <p:ext uri="{BB962C8B-B14F-4D97-AF65-F5344CB8AC3E}">
        <p14:creationId xmlns:p14="http://schemas.microsoft.com/office/powerpoint/2010/main" val="2319781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2989316956"/>
              </p:ext>
            </p:extLst>
          </p:nvPr>
        </p:nvGraphicFramePr>
        <p:xfrm>
          <a:off x="-1" y="2033869"/>
          <a:ext cx="5659758" cy="4737272"/>
        </p:xfrm>
        <a:graphic>
          <a:graphicData uri="http://schemas.openxmlformats.org/drawingml/2006/table">
            <a:tbl>
              <a:tblPr firstRow="1" bandRow="1">
                <a:tableStyleId>{2D5ABB26-0587-4C30-8999-92F81FD0307C}</a:tableStyleId>
              </a:tblPr>
              <a:tblGrid>
                <a:gridCol w="5659758"/>
              </a:tblGrid>
              <a:tr h="4737272">
                <a:tc>
                  <a:txBody>
                    <a:bodyPr/>
                    <a:lstStyle/>
                    <a:p>
                      <a:endParaRPr kumimoji="1" lang="ja-JP" altLang="en-US" dirty="0"/>
                    </a:p>
                  </a:txBody>
                  <a:tcPr>
                    <a:solidFill>
                      <a:schemeClr val="bg1"/>
                    </a:solidFill>
                  </a:tcPr>
                </a:tc>
              </a:tr>
            </a:tbl>
          </a:graphicData>
        </a:graphic>
      </p:graphicFrame>
      <p:sp>
        <p:nvSpPr>
          <p:cNvPr id="2" name="テキスト ボックス 1"/>
          <p:cNvSpPr txBox="1"/>
          <p:nvPr/>
        </p:nvSpPr>
        <p:spPr>
          <a:xfrm>
            <a:off x="2545188" y="193125"/>
            <a:ext cx="4053625" cy="615553"/>
          </a:xfrm>
          <a:prstGeom prst="rect">
            <a:avLst/>
          </a:prstGeom>
          <a:noFill/>
        </p:spPr>
        <p:txBody>
          <a:bodyPr wrap="square" rtlCol="0">
            <a:spAutoFit/>
          </a:bodyPr>
          <a:lstStyle/>
          <a:p>
            <a:r>
              <a:rPr lang="ja-JP" altLang="en-US" sz="3400" u="sng" dirty="0" smtClean="0">
                <a:solidFill>
                  <a:schemeClr val="accent1"/>
                </a:solidFill>
              </a:rPr>
              <a:t>付帯条件</a:t>
            </a:r>
            <a:r>
              <a:rPr lang="en-US" altLang="ja-JP" sz="3400" u="sng" dirty="0" smtClean="0">
                <a:solidFill>
                  <a:schemeClr val="accent1"/>
                </a:solidFill>
              </a:rPr>
              <a:t>1</a:t>
            </a:r>
            <a:r>
              <a:rPr lang="ja-JP" altLang="en-US" sz="3400" u="sng" dirty="0" smtClean="0">
                <a:solidFill>
                  <a:schemeClr val="accent1"/>
                </a:solidFill>
              </a:rPr>
              <a:t>の問題点</a:t>
            </a:r>
            <a:endParaRPr lang="ja-JP" altLang="en-US" sz="3400" u="sng" dirty="0">
              <a:solidFill>
                <a:schemeClr val="accent1"/>
              </a:solidFill>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757" y="2699295"/>
            <a:ext cx="3456001" cy="230400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58977"/>
            <a:ext cx="2808001" cy="1872000"/>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4899141"/>
            <a:ext cx="2808001" cy="1872000"/>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8000" y="2782098"/>
            <a:ext cx="2808001" cy="1872000"/>
          </a:xfrm>
          <a:prstGeom prst="rect">
            <a:avLst/>
          </a:prstGeom>
        </p:spPr>
      </p:pic>
      <p:pic>
        <p:nvPicPr>
          <p:cNvPr id="9" name="図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4120" y="4899141"/>
            <a:ext cx="2808001" cy="1872000"/>
          </a:xfrm>
          <a:prstGeom prst="rect">
            <a:avLst/>
          </a:prstGeom>
        </p:spPr>
      </p:pic>
      <mc:AlternateContent xmlns:mc="http://schemas.openxmlformats.org/markup-compatibility/2006">
        <mc:Choice xmlns:a14="http://schemas.microsoft.com/office/drawing/2010/main" Requires="a14">
          <p:sp>
            <p:nvSpPr>
              <p:cNvPr id="10" name="正方形/長方形 9"/>
              <p:cNvSpPr/>
              <p:nvPr/>
            </p:nvSpPr>
            <p:spPr>
              <a:xfrm>
                <a:off x="405612" y="2489439"/>
                <a:ext cx="2249847" cy="369332"/>
              </a:xfrm>
              <a:prstGeom prst="rect">
                <a:avLst/>
              </a:prstGeom>
            </p:spPr>
            <p:txBody>
              <a:bodyPr wrap="none">
                <a:spAutoFit/>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1(TA</a:t>
                </a:r>
                <a:r>
                  <a:rPr lang="ja-JP" altLang="en-US" dirty="0" smtClean="0">
                    <a:latin typeface="Ebrima" panose="02000000000000000000" pitchFamily="2" charset="0"/>
                    <a:cs typeface="Ebrima" panose="02000000000000000000" pitchFamily="2" charset="0"/>
                  </a:rPr>
                  <a:t>モデル</a:t>
                </a:r>
                <a:r>
                  <a:rPr lang="en-US" altLang="ja-JP" dirty="0" smtClean="0">
                    <a:latin typeface="Ebrima" panose="02000000000000000000" pitchFamily="2" charset="0"/>
                    <a:ea typeface="Ebrima" panose="02000000000000000000" pitchFamily="2" charset="0"/>
                    <a:cs typeface="Ebrima" panose="02000000000000000000" pitchFamily="2" charset="0"/>
                  </a:rPr>
                  <a:t>)</a:t>
                </a:r>
                <a:endParaRPr lang="ja-JP" altLang="en-US" dirty="0">
                  <a:latin typeface="Ebrima" panose="02000000000000000000" pitchFamily="2" charset="0"/>
                  <a:cs typeface="Ebrima" panose="02000000000000000000" pitchFamily="2" charset="0"/>
                </a:endParaRPr>
              </a:p>
            </p:txBody>
          </p:sp>
        </mc:Choice>
        <mc:Fallback>
          <p:sp>
            <p:nvSpPr>
              <p:cNvPr id="10" name="正方形/長方形 9"/>
              <p:cNvSpPr>
                <a:spLocks noRot="1" noChangeAspect="1" noMove="1" noResize="1" noEditPoints="1" noAdjustHandles="1" noChangeArrowheads="1" noChangeShapeType="1" noTextEdit="1"/>
              </p:cNvSpPr>
              <p:nvPr/>
            </p:nvSpPr>
            <p:spPr>
              <a:xfrm>
                <a:off x="405612" y="2489439"/>
                <a:ext cx="2249847" cy="369332"/>
              </a:xfrm>
              <a:prstGeom prst="rect">
                <a:avLst/>
              </a:prstGeom>
              <a:blipFill rotWithShape="0">
                <a:blip r:embed="rId7"/>
                <a:stretch>
                  <a:fillRect t="-14754" r="-271" b="-27869"/>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1" name="正方形/長方形 10"/>
              <p:cNvSpPr/>
              <p:nvPr/>
            </p:nvSpPr>
            <p:spPr>
              <a:xfrm>
                <a:off x="3934931" y="4603514"/>
                <a:ext cx="1118127" cy="369332"/>
              </a:xfrm>
              <a:prstGeom prst="rect">
                <a:avLst/>
              </a:prstGeom>
            </p:spPr>
            <p:txBody>
              <a:bodyPr wrap="none">
                <a:spAutoFit/>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p:sp>
            <p:nvSpPr>
              <p:cNvPr id="11" name="正方形/長方形 10"/>
              <p:cNvSpPr>
                <a:spLocks noRot="1" noChangeAspect="1" noMove="1" noResize="1" noEditPoints="1" noAdjustHandles="1" noChangeArrowheads="1" noChangeShapeType="1" noTextEdit="1"/>
              </p:cNvSpPr>
              <p:nvPr/>
            </p:nvSpPr>
            <p:spPr>
              <a:xfrm>
                <a:off x="3934931" y="4603514"/>
                <a:ext cx="1118127" cy="369332"/>
              </a:xfrm>
              <a:prstGeom prst="rect">
                <a:avLst/>
              </a:prstGeom>
              <a:blipFill rotWithShape="0">
                <a:blip r:embed="rId8"/>
                <a:stretch>
                  <a:fillRect t="-8197" r="-3261" b="-2623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2" name="正方形/長方形 11"/>
              <p:cNvSpPr/>
              <p:nvPr/>
            </p:nvSpPr>
            <p:spPr>
              <a:xfrm>
                <a:off x="844935" y="4603514"/>
                <a:ext cx="1118127" cy="369332"/>
              </a:xfrm>
              <a:prstGeom prst="rect">
                <a:avLst/>
              </a:prstGeom>
            </p:spPr>
            <p:txBody>
              <a:bodyPr wrap="none">
                <a:spAutoFit/>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p:sp>
            <p:nvSpPr>
              <p:cNvPr id="12" name="正方形/長方形 11"/>
              <p:cNvSpPr>
                <a:spLocks noRot="1" noChangeAspect="1" noMove="1" noResize="1" noEditPoints="1" noAdjustHandles="1" noChangeArrowheads="1" noChangeShapeType="1" noTextEdit="1"/>
              </p:cNvSpPr>
              <p:nvPr/>
            </p:nvSpPr>
            <p:spPr>
              <a:xfrm>
                <a:off x="844935" y="4603514"/>
                <a:ext cx="1118127" cy="369332"/>
              </a:xfrm>
              <a:prstGeom prst="rect">
                <a:avLst/>
              </a:prstGeom>
              <a:blipFill rotWithShape="0">
                <a:blip r:embed="rId9"/>
                <a:stretch>
                  <a:fillRect t="-8197" r="-3279" b="-26230"/>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3" name="正方形/長方形 12"/>
              <p:cNvSpPr/>
              <p:nvPr/>
            </p:nvSpPr>
            <p:spPr>
              <a:xfrm>
                <a:off x="3362274" y="2486699"/>
                <a:ext cx="2249847" cy="369332"/>
              </a:xfrm>
              <a:prstGeom prst="rect">
                <a:avLst/>
              </a:prstGeom>
            </p:spPr>
            <p:txBody>
              <a:bodyPr wrap="none">
                <a:spAutoFit/>
              </a:bodyPr>
              <a:lstStyle/>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1(TA</a:t>
                </a:r>
                <a:r>
                  <a:rPr lang="ja-JP" altLang="en-US" dirty="0" smtClean="0">
                    <a:latin typeface="Ebrima" panose="02000000000000000000" pitchFamily="2" charset="0"/>
                    <a:cs typeface="Ebrima" panose="02000000000000000000" pitchFamily="2" charset="0"/>
                  </a:rPr>
                  <a:t>モデル</a:t>
                </a:r>
                <a:r>
                  <a:rPr lang="en-US" altLang="ja-JP" dirty="0" smtClean="0">
                    <a:latin typeface="Ebrima" panose="02000000000000000000" pitchFamily="2" charset="0"/>
                    <a:ea typeface="Ebrima" panose="02000000000000000000" pitchFamily="2" charset="0"/>
                    <a:cs typeface="Ebrima" panose="02000000000000000000" pitchFamily="2" charset="0"/>
                  </a:rPr>
                  <a:t>)</a:t>
                </a:r>
                <a:endParaRPr lang="ja-JP" altLang="en-US" dirty="0">
                  <a:latin typeface="Ebrima" panose="02000000000000000000" pitchFamily="2" charset="0"/>
                  <a:cs typeface="Ebrima" panose="02000000000000000000" pitchFamily="2" charset="0"/>
                </a:endParaRPr>
              </a:p>
            </p:txBody>
          </p:sp>
        </mc:Choice>
        <mc:Fallback>
          <p:sp>
            <p:nvSpPr>
              <p:cNvPr id="13" name="正方形/長方形 12"/>
              <p:cNvSpPr>
                <a:spLocks noRot="1" noChangeAspect="1" noMove="1" noResize="1" noEditPoints="1" noAdjustHandles="1" noChangeArrowheads="1" noChangeShapeType="1" noTextEdit="1"/>
              </p:cNvSpPr>
              <p:nvPr/>
            </p:nvSpPr>
            <p:spPr>
              <a:xfrm>
                <a:off x="3362274" y="2486699"/>
                <a:ext cx="2249847" cy="369332"/>
              </a:xfrm>
              <a:prstGeom prst="rect">
                <a:avLst/>
              </a:prstGeom>
              <a:blipFill rotWithShape="0">
                <a:blip r:embed="rId10"/>
                <a:stretch>
                  <a:fillRect t="-16393" r="-271" b="-27869"/>
                </a:stretch>
              </a:blipFill>
            </p:spPr>
            <p:txBody>
              <a:bodyPr/>
              <a:lstStyle/>
              <a:p>
                <a:r>
                  <a:rPr lang="ja-JP" altLang="en-US">
                    <a:noFill/>
                  </a:rPr>
                  <a:t> </a:t>
                </a:r>
              </a:p>
            </p:txBody>
          </p:sp>
        </mc:Fallback>
      </mc:AlternateContent>
      <p:sp>
        <p:nvSpPr>
          <p:cNvPr id="15" name="テキスト ボックス 14"/>
          <p:cNvSpPr txBox="1"/>
          <p:nvPr/>
        </p:nvSpPr>
        <p:spPr>
          <a:xfrm>
            <a:off x="1450967" y="831799"/>
            <a:ext cx="3822614" cy="646331"/>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dirty="0" smtClean="0"/>
              <a:t>衝突効果による速度散乱よりも補正項による速度散乱が大きい</a:t>
            </a:r>
            <a:endParaRPr kumimoji="1" lang="ja-JP" altLang="en-US" dirty="0"/>
          </a:p>
        </p:txBody>
      </p:sp>
      <mc:AlternateContent xmlns:mc="http://schemas.openxmlformats.org/markup-compatibility/2006" xmlns:a14="http://schemas.microsoft.com/office/drawing/2010/main">
        <mc:Choice Requires="a14">
          <p:sp>
            <p:nvSpPr>
              <p:cNvPr id="16" name="テキスト ボックス 15"/>
              <p:cNvSpPr txBox="1"/>
              <p:nvPr/>
            </p:nvSpPr>
            <p:spPr>
              <a:xfrm>
                <a:off x="6495781" y="6093283"/>
                <a:ext cx="2851756" cy="688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𝑉𝑎𝑟𝑖𝑎𝑛𝑐𝑒</m:t>
                      </m:r>
                      <m:r>
                        <a:rPr kumimoji="1" lang="en-US" altLang="ja-JP" sz="1600" b="0" i="1" smtClean="0">
                          <a:latin typeface="Cambria Math" panose="02040503050406030204" pitchFamily="18" charset="0"/>
                        </a:rPr>
                        <m:t>=</m:t>
                      </m:r>
                      <m:f>
                        <m:fPr>
                          <m:ctrlPr>
                            <a:rPr kumimoji="1" lang="en-US" altLang="ja-JP" sz="1600" b="0" i="1" smtClean="0">
                              <a:latin typeface="Cambria Math" panose="02040503050406030204" pitchFamily="18" charset="0"/>
                            </a:rPr>
                          </m:ctrlPr>
                        </m:fPr>
                        <m:num>
                          <m:r>
                            <a:rPr kumimoji="1" lang="en-US" altLang="ja-JP" sz="1600" b="0" i="1" smtClean="0">
                              <a:latin typeface="Cambria Math" panose="02040503050406030204" pitchFamily="18" charset="0"/>
                            </a:rPr>
                            <m:t>1</m:t>
                          </m:r>
                        </m:num>
                        <m:den>
                          <m:r>
                            <a:rPr kumimoji="1" lang="en-US" altLang="ja-JP" sz="1600" b="0" i="1" smtClean="0">
                              <a:latin typeface="Cambria Math" panose="02040503050406030204" pitchFamily="18" charset="0"/>
                            </a:rPr>
                            <m:t>𝑛</m:t>
                          </m:r>
                        </m:den>
                      </m:f>
                      <m:nary>
                        <m:naryPr>
                          <m:chr m:val="∑"/>
                          <m:subHide m:val="on"/>
                          <m:supHide m:val="on"/>
                          <m:ctrlPr>
                            <a:rPr kumimoji="1" lang="en-US" altLang="ja-JP" sz="1600" b="0" i="1" smtClean="0">
                              <a:latin typeface="Cambria Math" panose="02040503050406030204" pitchFamily="18" charset="0"/>
                            </a:rPr>
                          </m:ctrlPr>
                        </m:naryPr>
                        <m:sub/>
                        <m:sup/>
                        <m:e>
                          <m:sSup>
                            <m:sSupPr>
                              <m:ctrlPr>
                                <a:rPr kumimoji="1" lang="en-US" altLang="ja-JP" sz="1600" b="0" i="1" smtClean="0">
                                  <a:latin typeface="Cambria Math" panose="02040503050406030204" pitchFamily="18" charset="0"/>
                                </a:rPr>
                              </m:ctrlPr>
                            </m:sSupPr>
                            <m:e>
                              <m:d>
                                <m:dPr>
                                  <m:ctrlPr>
                                    <a:rPr kumimoji="1" lang="en-US" altLang="ja-JP" sz="1600" b="0" i="1" smtClean="0">
                                      <a:latin typeface="Cambria Math" panose="02040503050406030204" pitchFamily="18" charset="0"/>
                                    </a:rPr>
                                  </m:ctrlPr>
                                </m:dPr>
                                <m:e>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𝑥</m:t>
                                      </m:r>
                                    </m:e>
                                    <m:sub>
                                      <m:r>
                                        <a:rPr kumimoji="1" lang="en-US" altLang="ja-JP" sz="1600" b="0" i="1" smtClean="0">
                                          <a:latin typeface="Cambria Math" panose="02040503050406030204" pitchFamily="18" charset="0"/>
                                        </a:rPr>
                                        <m:t>𝑖</m:t>
                                      </m:r>
                                    </m:sub>
                                  </m:sSub>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𝜇</m:t>
                                  </m:r>
                                </m:e>
                              </m:d>
                            </m:e>
                            <m:sup>
                              <m:r>
                                <a:rPr kumimoji="1" lang="en-US" altLang="ja-JP" sz="1600" b="0" i="1" smtClean="0">
                                  <a:latin typeface="Cambria Math" panose="02040503050406030204" pitchFamily="18" charset="0"/>
                                </a:rPr>
                                <m:t>2</m:t>
                              </m:r>
                            </m:sup>
                          </m:sSup>
                        </m:e>
                      </m:nary>
                    </m:oMath>
                  </m:oMathPara>
                </a14:m>
                <a:endParaRPr kumimoji="1" lang="ja-JP" altLang="en-US" sz="16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6495781" y="6093283"/>
                <a:ext cx="2851756" cy="688586"/>
              </a:xfrm>
              <a:prstGeom prst="rect">
                <a:avLst/>
              </a:prstGeom>
              <a:blipFill rotWithShape="0">
                <a:blip r:embed="rId11"/>
                <a:stretch>
                  <a:fillRect/>
                </a:stretch>
              </a:blipFill>
            </p:spPr>
            <p:txBody>
              <a:bodyPr/>
              <a:lstStyle/>
              <a:p>
                <a:r>
                  <a:rPr lang="ja-JP" altLang="en-US">
                    <a:noFill/>
                  </a:rPr>
                  <a:t> </a:t>
                </a:r>
              </a:p>
            </p:txBody>
          </p:sp>
        </mc:Fallback>
      </mc:AlternateContent>
      <p:sp>
        <p:nvSpPr>
          <p:cNvPr id="19" name="屈折矢印 18"/>
          <p:cNvSpPr/>
          <p:nvPr/>
        </p:nvSpPr>
        <p:spPr>
          <a:xfrm>
            <a:off x="5685996" y="5010618"/>
            <a:ext cx="1056068" cy="1016453"/>
          </a:xfrm>
          <a:prstGeom prst="ben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5515338" y="6148426"/>
                <a:ext cx="1397384" cy="615553"/>
              </a:xfrm>
              <a:prstGeom prst="rect">
                <a:avLst/>
              </a:prstGeom>
              <a:noFill/>
            </p:spPr>
            <p:txBody>
              <a:bodyPr wrap="square" rtlCol="0">
                <a:spAutoFit/>
              </a:bodyPr>
              <a:lstStyle/>
              <a:p>
                <a:r>
                  <a:rPr kumimoji="1" lang="ja-JP" altLang="en-US" sz="1700" dirty="0" smtClean="0"/>
                  <a:t>分散値計算</a:t>
                </a:r>
                <a:r>
                  <a:rPr kumimoji="1" lang="en-US" altLang="ja-JP" sz="1700" dirty="0" smtClean="0"/>
                  <a:t>(</a:t>
                </a:r>
                <a14:m>
                  <m:oMath xmlns:m="http://schemas.openxmlformats.org/officeDocument/2006/math">
                    <m:r>
                      <a:rPr lang="en-US" altLang="ja-JP" sz="1700" i="1">
                        <a:latin typeface="Cambria Math" panose="02040503050406030204" pitchFamily="18" charset="0"/>
                      </a:rPr>
                      <m:t>𝑉𝑎𝑟𝑖𝑎𝑛𝑐𝑒</m:t>
                    </m:r>
                  </m:oMath>
                </a14:m>
                <a:r>
                  <a:rPr kumimoji="1" lang="en-US" altLang="ja-JP" sz="1700" dirty="0" smtClean="0"/>
                  <a:t>)</a:t>
                </a:r>
                <a:endParaRPr kumimoji="1" lang="ja-JP" altLang="en-US" sz="17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5515338" y="6148426"/>
                <a:ext cx="1397384" cy="615553"/>
              </a:xfrm>
              <a:prstGeom prst="rect">
                <a:avLst/>
              </a:prstGeom>
              <a:blipFill rotWithShape="0">
                <a:blip r:embed="rId12"/>
                <a:stretch>
                  <a:fillRect l="-3057" t="-3960" b="-12871"/>
                </a:stretch>
              </a:blipFill>
            </p:spPr>
            <p:txBody>
              <a:bodyPr/>
              <a:lstStyle/>
              <a:p>
                <a:r>
                  <a:rPr lang="ja-JP" altLang="en-US">
                    <a:noFill/>
                  </a:rPr>
                  <a:t> </a:t>
                </a:r>
              </a:p>
            </p:txBody>
          </p:sp>
        </mc:Fallback>
      </mc:AlternateContent>
      <p:sp>
        <p:nvSpPr>
          <p:cNvPr id="21" name="右矢印 20"/>
          <p:cNvSpPr/>
          <p:nvPr/>
        </p:nvSpPr>
        <p:spPr>
          <a:xfrm>
            <a:off x="5377951" y="845742"/>
            <a:ext cx="459384" cy="53463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31266" y="2117366"/>
            <a:ext cx="1545464" cy="369332"/>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dirty="0" smtClean="0"/>
              <a:t>質量等倍</a:t>
            </a:r>
            <a:endParaRPr kumimoji="1" lang="ja-JP" altLang="en-US" dirty="0"/>
          </a:p>
        </p:txBody>
      </p:sp>
      <p:sp>
        <p:nvSpPr>
          <p:cNvPr id="24" name="テキスト ボックス 23"/>
          <p:cNvSpPr txBox="1"/>
          <p:nvPr/>
        </p:nvSpPr>
        <p:spPr>
          <a:xfrm>
            <a:off x="3453642" y="2117366"/>
            <a:ext cx="1792242" cy="369332"/>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dirty="0" smtClean="0"/>
              <a:t>質量比</a:t>
            </a:r>
            <a:r>
              <a:rPr kumimoji="1" lang="en-US" altLang="ja-JP" dirty="0" smtClean="0"/>
              <a:t>100</a:t>
            </a:r>
            <a:r>
              <a:rPr kumimoji="1" lang="ja-JP" altLang="en-US" dirty="0" smtClean="0"/>
              <a:t>倍</a:t>
            </a:r>
            <a:endParaRPr kumimoji="1" lang="ja-JP" altLang="en-US" dirty="0"/>
          </a:p>
        </p:txBody>
      </p:sp>
      <p:sp>
        <p:nvSpPr>
          <p:cNvPr id="25" name="テキスト ボックス 24"/>
          <p:cNvSpPr txBox="1"/>
          <p:nvPr/>
        </p:nvSpPr>
        <p:spPr>
          <a:xfrm>
            <a:off x="5988675" y="833015"/>
            <a:ext cx="2343955" cy="646331"/>
          </a:xfrm>
          <a:prstGeom prst="rect">
            <a:avLst/>
          </a:prstGeom>
          <a:noFill/>
        </p:spPr>
        <p:txBody>
          <a:bodyPr wrap="square" rtlCol="0">
            <a:spAutoFit/>
          </a:bodyPr>
          <a:lstStyle/>
          <a:p>
            <a:r>
              <a:rPr kumimoji="1" lang="ja-JP" altLang="en-US" dirty="0" smtClean="0"/>
              <a:t>速度分布等に影響を与える可能性あり</a:t>
            </a:r>
            <a:endParaRPr kumimoji="1" lang="ja-JP" altLang="en-US" dirty="0"/>
          </a:p>
        </p:txBody>
      </p:sp>
      <mc:AlternateContent xmlns:mc="http://schemas.openxmlformats.org/markup-compatibility/2006">
        <mc:Choice xmlns:a14="http://schemas.microsoft.com/office/drawing/2010/main" Requires="a14">
          <p:sp>
            <p:nvSpPr>
              <p:cNvPr id="26" name="正方形/長方形 25"/>
              <p:cNvSpPr/>
              <p:nvPr/>
            </p:nvSpPr>
            <p:spPr>
              <a:xfrm>
                <a:off x="6000974" y="2008506"/>
                <a:ext cx="3060076" cy="877163"/>
              </a:xfrm>
              <a:prstGeom prst="rect">
                <a:avLst/>
              </a:prstGeom>
            </p:spPr>
            <p:txBody>
              <a:bodyPr wrap="square">
                <a:spAutoFit/>
              </a:bodyPr>
              <a:lstStyle/>
              <a:p>
                <a:pPr marL="285750" indent="-285750">
                  <a:buFont typeface="Wingdings" panose="05000000000000000000" pitchFamily="2" charset="2"/>
                  <a:buChar char="ü"/>
                </a:pPr>
                <a14:m>
                  <m:oMath xmlns:m="http://schemas.openxmlformats.org/officeDocument/2006/math">
                    <m:sSub>
                      <m:sSubPr>
                        <m:ctrlPr>
                          <a:rPr lang="en-US" altLang="ja-JP" sz="1700" i="1" smtClean="0">
                            <a:latin typeface="Cambria Math" panose="02040503050406030204" pitchFamily="18" charset="0"/>
                          </a:rPr>
                        </m:ctrlPr>
                      </m:sSubPr>
                      <m:e>
                        <m:r>
                          <a:rPr lang="en-US" altLang="ja-JP" sz="1700" i="1">
                            <a:latin typeface="Cambria Math" panose="02040503050406030204" pitchFamily="18" charset="0"/>
                          </a:rPr>
                          <m:t>𝑤</m:t>
                        </m:r>
                      </m:e>
                      <m:sub>
                        <m:r>
                          <a:rPr lang="en-US" altLang="ja-JP" sz="1700" i="1">
                            <a:latin typeface="Cambria Math" panose="02040503050406030204" pitchFamily="18" charset="0"/>
                          </a:rPr>
                          <m:t>𝑏</m:t>
                        </m:r>
                      </m:sub>
                    </m:sSub>
                    <m:r>
                      <a:rPr lang="en-US" altLang="ja-JP" sz="1700" i="1">
                        <a:latin typeface="Cambria Math" panose="02040503050406030204" pitchFamily="18" charset="0"/>
                      </a:rPr>
                      <m:t>/</m:t>
                    </m:r>
                    <m:sSub>
                      <m:sSubPr>
                        <m:ctrlPr>
                          <a:rPr lang="en-US" altLang="ja-JP" sz="1700" i="1">
                            <a:latin typeface="Cambria Math" panose="02040503050406030204" pitchFamily="18" charset="0"/>
                          </a:rPr>
                        </m:ctrlPr>
                      </m:sSubPr>
                      <m:e>
                        <m:r>
                          <a:rPr lang="en-US" altLang="ja-JP" sz="1700" i="1">
                            <a:latin typeface="Cambria Math" panose="02040503050406030204" pitchFamily="18" charset="0"/>
                          </a:rPr>
                          <m:t>𝑤</m:t>
                        </m:r>
                      </m:e>
                      <m:sub>
                        <m:r>
                          <a:rPr lang="en-US" altLang="ja-JP" sz="1700" i="1">
                            <a:latin typeface="Cambria Math" panose="02040503050406030204" pitchFamily="18" charset="0"/>
                          </a:rPr>
                          <m:t>𝑎</m:t>
                        </m:r>
                      </m:sub>
                    </m:sSub>
                  </m:oMath>
                </a14:m>
                <a:r>
                  <a:rPr lang="en-US" altLang="ja-JP" sz="1700" dirty="0" smtClean="0">
                    <a:latin typeface="Cambria Math" panose="02040503050406030204" pitchFamily="18" charset="0"/>
                  </a:rPr>
                  <a:t>&gt;1</a:t>
                </a:r>
                <a:r>
                  <a:rPr lang="ja-JP" altLang="en-US" sz="1700" dirty="0" smtClean="0">
                    <a:latin typeface="Cambria Math" panose="02040503050406030204" pitchFamily="18" charset="0"/>
                  </a:rPr>
                  <a:t>では</a:t>
                </a:r>
                <a14:m>
                  <m:oMath xmlns:m="http://schemas.openxmlformats.org/officeDocument/2006/math">
                    <m:sSub>
                      <m:sSubPr>
                        <m:ctrlPr>
                          <a:rPr lang="en-US" altLang="ja-JP" sz="1700" i="1">
                            <a:latin typeface="Cambria Math" panose="02040503050406030204" pitchFamily="18" charset="0"/>
                          </a:rPr>
                        </m:ctrlPr>
                      </m:sSubPr>
                      <m:e>
                        <m:r>
                          <a:rPr lang="en-US" altLang="ja-JP" sz="1700" i="1">
                            <a:latin typeface="Cambria Math" panose="02040503050406030204" pitchFamily="18" charset="0"/>
                          </a:rPr>
                          <m:t>𝑤</m:t>
                        </m:r>
                      </m:e>
                      <m:sub>
                        <m:r>
                          <a:rPr lang="en-US" altLang="ja-JP" sz="1700" i="1">
                            <a:latin typeface="Cambria Math" panose="02040503050406030204" pitchFamily="18" charset="0"/>
                          </a:rPr>
                          <m:t>𝑏</m:t>
                        </m:r>
                      </m:sub>
                    </m:sSub>
                    <m:r>
                      <a:rPr lang="en-US" altLang="ja-JP" sz="1700" i="1">
                        <a:latin typeface="Cambria Math" panose="02040503050406030204" pitchFamily="18" charset="0"/>
                      </a:rPr>
                      <m:t>/</m:t>
                    </m:r>
                    <m:sSub>
                      <m:sSubPr>
                        <m:ctrlPr>
                          <a:rPr lang="en-US" altLang="ja-JP" sz="1700" i="1">
                            <a:latin typeface="Cambria Math" panose="02040503050406030204" pitchFamily="18" charset="0"/>
                          </a:rPr>
                        </m:ctrlPr>
                      </m:sSubPr>
                      <m:e>
                        <m:r>
                          <a:rPr lang="en-US" altLang="ja-JP" sz="1700" i="1">
                            <a:latin typeface="Cambria Math" panose="02040503050406030204" pitchFamily="18" charset="0"/>
                          </a:rPr>
                          <m:t>𝑤</m:t>
                        </m:r>
                      </m:e>
                      <m:sub>
                        <m:r>
                          <a:rPr lang="en-US" altLang="ja-JP" sz="1700" i="1">
                            <a:latin typeface="Cambria Math" panose="02040503050406030204" pitchFamily="18" charset="0"/>
                          </a:rPr>
                          <m:t>𝑎</m:t>
                        </m:r>
                      </m:sub>
                    </m:sSub>
                  </m:oMath>
                </a14:m>
                <a:r>
                  <a:rPr lang="en-US" altLang="ja-JP" sz="1700" dirty="0" smtClean="0"/>
                  <a:t>=1</a:t>
                </a:r>
                <a:r>
                  <a:rPr lang="ja-JP" altLang="en-US" sz="1700" dirty="0" smtClean="0"/>
                  <a:t>の</a:t>
                </a:r>
                <a:r>
                  <a:rPr lang="ja-JP" altLang="en-US" sz="1700" dirty="0"/>
                  <a:t>数百</a:t>
                </a:r>
                <a:r>
                  <a:rPr lang="ja-JP" altLang="en-US" sz="1700" dirty="0" smtClean="0"/>
                  <a:t>倍</a:t>
                </a:r>
                <a:r>
                  <a:rPr lang="ja-JP" altLang="en-US" sz="1700" dirty="0" smtClean="0"/>
                  <a:t>の分散値</a:t>
                </a:r>
                <a:endParaRPr lang="en-US" altLang="ja-JP" sz="1700" dirty="0" smtClean="0"/>
              </a:p>
              <a:p>
                <a:pPr marL="285750" indent="-285750">
                  <a:buFont typeface="Wingdings" panose="05000000000000000000" pitchFamily="2" charset="2"/>
                  <a:buChar char="ü"/>
                </a:pPr>
                <a:r>
                  <a:rPr lang="ja-JP" altLang="en-US" sz="1700" dirty="0" smtClean="0"/>
                  <a:t>質量等倍＞質量</a:t>
                </a:r>
                <a:r>
                  <a:rPr lang="en-US" altLang="ja-JP" sz="1700" dirty="0" smtClean="0"/>
                  <a:t>100</a:t>
                </a:r>
                <a:r>
                  <a:rPr lang="ja-JP" altLang="en-US" sz="1700" dirty="0" smtClean="0"/>
                  <a:t>倍</a:t>
                </a:r>
                <a:endParaRPr lang="en-US" altLang="ja-JP" sz="1700" dirty="0" smtClean="0"/>
              </a:p>
            </p:txBody>
          </p:sp>
        </mc:Choice>
        <mc:Fallback>
          <p:sp>
            <p:nvSpPr>
              <p:cNvPr id="26" name="正方形/長方形 25"/>
              <p:cNvSpPr>
                <a:spLocks noRot="1" noChangeAspect="1" noMove="1" noResize="1" noEditPoints="1" noAdjustHandles="1" noChangeArrowheads="1" noChangeShapeType="1" noTextEdit="1"/>
              </p:cNvSpPr>
              <p:nvPr/>
            </p:nvSpPr>
            <p:spPr>
              <a:xfrm>
                <a:off x="6000974" y="2008506"/>
                <a:ext cx="3060076" cy="877163"/>
              </a:xfrm>
              <a:prstGeom prst="rect">
                <a:avLst/>
              </a:prstGeom>
              <a:blipFill rotWithShape="0">
                <a:blip r:embed="rId13"/>
                <a:stretch>
                  <a:fillRect l="-797" t="-4167" b="-9028"/>
                </a:stretch>
              </a:blipFill>
            </p:spPr>
            <p:txBody>
              <a:bodyPr/>
              <a:lstStyle/>
              <a:p>
                <a:r>
                  <a:rPr lang="ja-JP" altLang="en-US">
                    <a:noFill/>
                  </a:rPr>
                  <a:t> </a:t>
                </a:r>
              </a:p>
            </p:txBody>
          </p:sp>
        </mc:Fallback>
      </mc:AlternateContent>
      <p:sp>
        <p:nvSpPr>
          <p:cNvPr id="27" name="テキスト ボックス 26"/>
          <p:cNvSpPr txBox="1"/>
          <p:nvPr/>
        </p:nvSpPr>
        <p:spPr>
          <a:xfrm>
            <a:off x="6705886" y="5225123"/>
            <a:ext cx="2238346" cy="646331"/>
          </a:xfrm>
          <a:prstGeom prst="rect">
            <a:avLst/>
          </a:prstGeom>
          <a:noFill/>
        </p:spPr>
        <p:txBody>
          <a:bodyPr wrap="square" rtlCol="0">
            <a:spAutoFit/>
          </a:bodyPr>
          <a:lstStyle/>
          <a:p>
            <a:r>
              <a:rPr kumimoji="1" lang="ja-JP" altLang="en-US" dirty="0" smtClean="0"/>
              <a:t>各粒子</a:t>
            </a:r>
            <a:r>
              <a:rPr kumimoji="1" lang="en-US" altLang="ja-JP" dirty="0" smtClean="0"/>
              <a:t>(10</a:t>
            </a:r>
            <a:r>
              <a:rPr kumimoji="1" lang="ja-JP" altLang="en-US" dirty="0" smtClean="0"/>
              <a:t>個</a:t>
            </a:r>
            <a:r>
              <a:rPr kumimoji="1" lang="en-US" altLang="ja-JP" dirty="0" smtClean="0"/>
              <a:t>)</a:t>
            </a:r>
            <a:r>
              <a:rPr kumimoji="1" lang="ja-JP" altLang="en-US" dirty="0" smtClean="0"/>
              <a:t>の分散値を計算し平均化</a:t>
            </a:r>
            <a:endParaRPr kumimoji="1" lang="ja-JP" altLang="en-US" dirty="0"/>
          </a:p>
        </p:txBody>
      </p:sp>
      <p:sp>
        <p:nvSpPr>
          <p:cNvPr id="28" name="正方形/長方形 27"/>
          <p:cNvSpPr/>
          <p:nvPr/>
        </p:nvSpPr>
        <p:spPr>
          <a:xfrm>
            <a:off x="8100811" y="3335628"/>
            <a:ext cx="843421" cy="3348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165160" y="1664536"/>
            <a:ext cx="3406840" cy="369332"/>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dirty="0" smtClean="0"/>
              <a:t>速度変化</a:t>
            </a:r>
            <a:r>
              <a:rPr kumimoji="1" lang="en-US" altLang="ja-JP" dirty="0" smtClean="0"/>
              <a:t>(</a:t>
            </a:r>
            <a:r>
              <a:rPr kumimoji="1" lang="ja-JP" altLang="en-US" dirty="0" smtClean="0"/>
              <a:t>負粒子</a:t>
            </a:r>
            <a:r>
              <a:rPr kumimoji="1" lang="en-US" altLang="ja-JP" dirty="0" smtClean="0"/>
              <a:t>10</a:t>
            </a:r>
            <a:r>
              <a:rPr kumimoji="1" lang="ja-JP" altLang="en-US" dirty="0" smtClean="0"/>
              <a:t>個対象</a:t>
            </a:r>
            <a:r>
              <a:rPr kumimoji="1" lang="en-US" altLang="ja-JP" dirty="0" smtClean="0"/>
              <a:t>)</a:t>
            </a:r>
            <a:endParaRPr kumimoji="1" lang="ja-JP" altLang="en-US" dirty="0"/>
          </a:p>
        </p:txBody>
      </p:sp>
    </p:spTree>
    <p:extLst>
      <p:ext uri="{BB962C8B-B14F-4D97-AF65-F5344CB8AC3E}">
        <p14:creationId xmlns:p14="http://schemas.microsoft.com/office/powerpoint/2010/main" val="2295213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3738" y="193125"/>
            <a:ext cx="4396525" cy="615553"/>
          </a:xfrm>
          <a:prstGeom prst="rect">
            <a:avLst/>
          </a:prstGeom>
          <a:noFill/>
        </p:spPr>
        <p:txBody>
          <a:bodyPr wrap="square" rtlCol="0">
            <a:spAutoFit/>
          </a:bodyPr>
          <a:lstStyle/>
          <a:p>
            <a:r>
              <a:rPr lang="ja-JP" altLang="en-US" sz="3400" u="sng" dirty="0" smtClean="0">
                <a:solidFill>
                  <a:schemeClr val="accent1"/>
                </a:solidFill>
              </a:rPr>
              <a:t>付帯条件</a:t>
            </a:r>
            <a:r>
              <a:rPr lang="en-US" altLang="ja-JP" sz="3400" u="sng" dirty="0" smtClean="0">
                <a:solidFill>
                  <a:schemeClr val="accent1"/>
                </a:solidFill>
              </a:rPr>
              <a:t>1</a:t>
            </a:r>
            <a:r>
              <a:rPr lang="ja-JP" altLang="en-US" sz="3400" u="sng" dirty="0" smtClean="0">
                <a:solidFill>
                  <a:schemeClr val="accent1"/>
                </a:solidFill>
              </a:rPr>
              <a:t>の速度</a:t>
            </a:r>
            <a:r>
              <a:rPr lang="ja-JP" altLang="en-US" sz="3400" u="sng" dirty="0">
                <a:solidFill>
                  <a:schemeClr val="accent1"/>
                </a:solidFill>
              </a:rPr>
              <a:t>分布</a:t>
            </a:r>
          </a:p>
        </p:txBody>
      </p:sp>
      <mc:AlternateContent xmlns:mc="http://schemas.openxmlformats.org/markup-compatibility/2006" xmlns:a14="http://schemas.microsoft.com/office/drawing/2010/main">
        <mc:Choice Requires="a14">
          <p:sp>
            <p:nvSpPr>
              <p:cNvPr id="4" name="正方形/長方形 3"/>
              <p:cNvSpPr/>
              <p:nvPr/>
            </p:nvSpPr>
            <p:spPr>
              <a:xfrm>
                <a:off x="1384029" y="3358918"/>
                <a:ext cx="2711512" cy="403124"/>
              </a:xfrm>
              <a:prstGeom prst="rect">
                <a:avLst/>
              </a:prstGeom>
            </p:spPr>
            <p:txBody>
              <a:bodyPr wrap="none">
                <a:spAutoFit/>
              </a:bodyPr>
              <a:lstStyle/>
              <a:p>
                <a:pPr marL="285750" indent="-285750">
                  <a:buFont typeface="Wingdings" panose="05000000000000000000" pitchFamily="2" charset="2"/>
                  <a:buChar char="n"/>
                </a:pPr>
                <a:r>
                  <a:rPr lang="ja-JP" altLang="en-US" dirty="0" smtClean="0"/>
                  <a:t>質量</a:t>
                </a:r>
                <a14:m>
                  <m:oMath xmlns:m="http://schemas.openxmlformats.org/officeDocument/2006/math">
                    <m:r>
                      <a:rPr lang="en-US" altLang="ja-JP" i="1" smtClean="0">
                        <a:latin typeface="Cambria Math" panose="02040503050406030204" pitchFamily="18" charset="0"/>
                      </a:rPr>
                      <m:t>100</m:t>
                    </m:r>
                    <m:r>
                      <a:rPr lang="ja-JP" altLang="en-US" i="1" smtClean="0">
                        <a:latin typeface="Cambria Math" panose="02040503050406030204" pitchFamily="18" charset="0"/>
                      </a:rPr>
                      <m:t>倍</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84029" y="3358918"/>
                <a:ext cx="2711512" cy="403124"/>
              </a:xfrm>
              <a:prstGeom prst="rect">
                <a:avLst/>
              </a:prstGeom>
              <a:blipFill rotWithShape="0">
                <a:blip r:embed="rId2"/>
                <a:stretch>
                  <a:fillRect l="-1348" t="-7576" r="-1348"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1384029" y="731404"/>
                <a:ext cx="2557623" cy="403124"/>
              </a:xfrm>
              <a:prstGeom prst="rect">
                <a:avLst/>
              </a:prstGeom>
            </p:spPr>
            <p:txBody>
              <a:bodyPr wrap="none">
                <a:spAutoFit/>
              </a:bodyPr>
              <a:lstStyle/>
              <a:p>
                <a:pPr marL="285750" indent="-285750">
                  <a:buFont typeface="Wingdings" panose="05000000000000000000" pitchFamily="2" charset="2"/>
                  <a:buChar char="n"/>
                </a:pPr>
                <a:r>
                  <a:rPr lang="ja-JP" altLang="en-US" dirty="0" smtClean="0"/>
                  <a:t>質量</a:t>
                </a:r>
                <a14:m>
                  <m:oMath xmlns:m="http://schemas.openxmlformats.org/officeDocument/2006/math">
                    <m:r>
                      <a:rPr lang="ja-JP" altLang="en-US" i="1" smtClean="0">
                        <a:latin typeface="Cambria Math" panose="02040503050406030204" pitchFamily="18" charset="0"/>
                      </a:rPr>
                      <m:t>等倍</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xmlns="">
          <p:sp>
            <p:nvSpPr>
              <p:cNvPr id="5" name="正方形/長方形 4"/>
              <p:cNvSpPr>
                <a:spLocks noRot="1" noChangeAspect="1" noMove="1" noResize="1" noEditPoints="1" noAdjustHandles="1" noChangeArrowheads="1" noChangeShapeType="1" noTextEdit="1"/>
              </p:cNvSpPr>
              <p:nvPr/>
            </p:nvSpPr>
            <p:spPr>
              <a:xfrm>
                <a:off x="1384029" y="731404"/>
                <a:ext cx="2557623" cy="403124"/>
              </a:xfrm>
              <a:prstGeom prst="rect">
                <a:avLst/>
              </a:prstGeom>
              <a:blipFill rotWithShape="0">
                <a:blip r:embed="rId3"/>
                <a:stretch>
                  <a:fillRect l="-1429" t="-9091" r="-1429" b="-24242"/>
                </a:stretch>
              </a:blipFill>
            </p:spPr>
            <p:txBody>
              <a:bodyPr/>
              <a:lstStyle/>
              <a:p>
                <a:r>
                  <a:rPr lang="ja-JP" altLang="en-US">
                    <a:noFill/>
                  </a:rPr>
                  <a:t> </a:t>
                </a:r>
              </a:p>
            </p:txBody>
          </p:sp>
        </mc:Fallback>
      </mc:AlternateContent>
      <p:sp>
        <p:nvSpPr>
          <p:cNvPr id="6" name="テキスト ボックス 5"/>
          <p:cNvSpPr txBox="1"/>
          <p:nvPr/>
        </p:nvSpPr>
        <p:spPr>
          <a:xfrm>
            <a:off x="2236824" y="6074121"/>
            <a:ext cx="5151549" cy="707886"/>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2000" dirty="0" smtClean="0"/>
              <a:t>速度分布の歪みは特に確認できなかった</a:t>
            </a:r>
            <a:r>
              <a:rPr kumimoji="1" lang="en-US" altLang="ja-JP" sz="2000" dirty="0" smtClean="0"/>
              <a:t>(</a:t>
            </a:r>
            <a:r>
              <a:rPr kumimoji="1" lang="ja-JP" altLang="en-US" sz="2000" dirty="0" err="1" smtClean="0"/>
              <a:t>ｙ</a:t>
            </a:r>
            <a:r>
              <a:rPr kumimoji="1" lang="ja-JP" altLang="en-US" sz="2000" dirty="0" smtClean="0"/>
              <a:t>、</a:t>
            </a:r>
            <a:r>
              <a:rPr kumimoji="1" lang="ja-JP" altLang="en-US" sz="2000" dirty="0" err="1" smtClean="0"/>
              <a:t>ｚ</a:t>
            </a:r>
            <a:r>
              <a:rPr kumimoji="1" lang="ja-JP" altLang="en-US" sz="2000" dirty="0" smtClean="0"/>
              <a:t>成分も同様</a:t>
            </a:r>
            <a:r>
              <a:rPr kumimoji="1" lang="en-US" altLang="ja-JP" sz="2000" dirty="0" smtClean="0"/>
              <a:t>)</a:t>
            </a:r>
            <a:endParaRPr kumimoji="1" lang="ja-JP" altLang="en-US" sz="2000"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6770263" y="316235"/>
                <a:ext cx="999871" cy="369332"/>
              </a:xfrm>
              <a:prstGeom prst="rect">
                <a:avLst/>
              </a:prstGeom>
              <a:noFill/>
            </p:spPr>
            <p:txBody>
              <a:bodyPr wrap="square" rtlCol="0">
                <a:spAutoFit/>
              </a:bodyPr>
              <a:lstStyle/>
              <a:p>
                <a14:m>
                  <m:oMath xmlns:m="http://schemas.openxmlformats.org/officeDocument/2006/math">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oMath>
                </a14:m>
                <a:r>
                  <a:rPr kumimoji="1" lang="ja-JP" altLang="en-US" dirty="0" smtClean="0"/>
                  <a:t>成分</a:t>
                </a:r>
                <a:r>
                  <a:rPr kumimoji="1" lang="en-US" altLang="ja-JP" dirty="0" smtClean="0"/>
                  <a:t>)</a:t>
                </a:r>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6770263" y="316235"/>
                <a:ext cx="999871" cy="369332"/>
              </a:xfrm>
              <a:prstGeom prst="rect">
                <a:avLst/>
              </a:prstGeom>
              <a:blipFill rotWithShape="0">
                <a:blip r:embed="rId4"/>
                <a:stretch>
                  <a:fillRect l="-1829" t="-16667" r="-610" b="-30000"/>
                </a:stretch>
              </a:blipFill>
            </p:spPr>
            <p:txBody>
              <a:bodyPr/>
              <a:lstStyle/>
              <a:p>
                <a:r>
                  <a:rPr lang="ja-JP" altLang="en-US">
                    <a:noFill/>
                  </a:rPr>
                  <a:t> </a:t>
                </a:r>
              </a:p>
            </p:txBody>
          </p:sp>
        </mc:Fallback>
      </mc:AlternateContent>
      <p:sp>
        <p:nvSpPr>
          <p:cNvPr id="15" name="右矢印 14"/>
          <p:cNvSpPr/>
          <p:nvPr/>
        </p:nvSpPr>
        <p:spPr>
          <a:xfrm>
            <a:off x="1596980" y="6152332"/>
            <a:ext cx="515155" cy="5087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01318" y="1305205"/>
            <a:ext cx="918845"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16" name="テキスト ボックス 15"/>
          <p:cNvSpPr txBox="1"/>
          <p:nvPr/>
        </p:nvSpPr>
        <p:spPr>
          <a:xfrm>
            <a:off x="189940" y="3915571"/>
            <a:ext cx="953037"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17" name="テキスト ボックス 16"/>
          <p:cNvSpPr txBox="1"/>
          <p:nvPr/>
        </p:nvSpPr>
        <p:spPr>
          <a:xfrm>
            <a:off x="4572000" y="3915571"/>
            <a:ext cx="953037"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sp>
        <p:nvSpPr>
          <p:cNvPr id="18" name="テキスト ボックス 17"/>
          <p:cNvSpPr txBox="1"/>
          <p:nvPr/>
        </p:nvSpPr>
        <p:spPr>
          <a:xfrm>
            <a:off x="4587816" y="1305205"/>
            <a:ext cx="937713"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537" y="1068468"/>
            <a:ext cx="3428571" cy="2285714"/>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5037" y="1074509"/>
            <a:ext cx="3428571" cy="2285714"/>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0163" y="3688431"/>
            <a:ext cx="3428571" cy="2285714"/>
          </a:xfrm>
          <a:prstGeom prst="rect">
            <a:avLst/>
          </a:prstGeom>
        </p:spPr>
      </p:pic>
      <p:pic>
        <p:nvPicPr>
          <p:cNvPr id="20" name="図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25037" y="3688431"/>
            <a:ext cx="3428571" cy="2285714"/>
          </a:xfrm>
          <a:prstGeom prst="rect">
            <a:avLst/>
          </a:prstGeom>
        </p:spPr>
      </p:pic>
      <p:sp>
        <p:nvSpPr>
          <p:cNvPr id="21" name="テキスト ボックス 20"/>
          <p:cNvSpPr txBox="1"/>
          <p:nvPr/>
        </p:nvSpPr>
        <p:spPr>
          <a:xfrm>
            <a:off x="3975385" y="784298"/>
            <a:ext cx="955976" cy="369332"/>
          </a:xfrm>
          <a:prstGeom prst="rect">
            <a:avLst/>
          </a:prstGeom>
          <a:noFill/>
        </p:spPr>
        <p:txBody>
          <a:bodyPr wrap="square" rtlCol="0">
            <a:spAutoFit/>
          </a:bodyPr>
          <a:lstStyle/>
          <a:p>
            <a:r>
              <a:rPr kumimoji="1" lang="ja-JP" altLang="en-US" dirty="0" smtClean="0"/>
              <a:t>正緩和</a:t>
            </a:r>
            <a:endParaRPr kumimoji="1" lang="ja-JP" altLang="en-US" dirty="0"/>
          </a:p>
        </p:txBody>
      </p:sp>
      <p:sp>
        <p:nvSpPr>
          <p:cNvPr id="22" name="テキスト ボックス 21"/>
          <p:cNvSpPr txBox="1"/>
          <p:nvPr/>
        </p:nvSpPr>
        <p:spPr>
          <a:xfrm>
            <a:off x="4100696" y="3396656"/>
            <a:ext cx="955976" cy="369332"/>
          </a:xfrm>
          <a:prstGeom prst="rect">
            <a:avLst/>
          </a:prstGeom>
          <a:noFill/>
        </p:spPr>
        <p:txBody>
          <a:bodyPr wrap="square" rtlCol="0">
            <a:spAutoFit/>
          </a:bodyPr>
          <a:lstStyle/>
          <a:p>
            <a:r>
              <a:rPr kumimoji="1" lang="ja-JP" altLang="en-US" dirty="0" smtClean="0"/>
              <a:t>正緩和</a:t>
            </a:r>
            <a:endParaRPr kumimoji="1" lang="ja-JP" altLang="en-US" dirty="0"/>
          </a:p>
        </p:txBody>
      </p:sp>
    </p:spTree>
    <p:extLst>
      <p:ext uri="{BB962C8B-B14F-4D97-AF65-F5344CB8AC3E}">
        <p14:creationId xmlns:p14="http://schemas.microsoft.com/office/powerpoint/2010/main" val="3889742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3738" y="193125"/>
            <a:ext cx="4396525" cy="615553"/>
          </a:xfrm>
          <a:prstGeom prst="rect">
            <a:avLst/>
          </a:prstGeom>
          <a:noFill/>
        </p:spPr>
        <p:txBody>
          <a:bodyPr wrap="square" rtlCol="0">
            <a:spAutoFit/>
          </a:bodyPr>
          <a:lstStyle/>
          <a:p>
            <a:r>
              <a:rPr lang="ja-JP" altLang="en-US" sz="3400" u="sng" dirty="0" smtClean="0">
                <a:solidFill>
                  <a:schemeClr val="accent1"/>
                </a:solidFill>
              </a:rPr>
              <a:t>付帯条件</a:t>
            </a:r>
            <a:r>
              <a:rPr lang="en-US" altLang="ja-JP" sz="3400" u="sng" dirty="0">
                <a:solidFill>
                  <a:schemeClr val="accent1"/>
                </a:solidFill>
              </a:rPr>
              <a:t>2</a:t>
            </a:r>
            <a:r>
              <a:rPr lang="ja-JP" altLang="en-US" sz="3400" u="sng" dirty="0" smtClean="0">
                <a:solidFill>
                  <a:schemeClr val="accent1"/>
                </a:solidFill>
              </a:rPr>
              <a:t>の速度</a:t>
            </a:r>
            <a:r>
              <a:rPr lang="ja-JP" altLang="en-US" sz="3400" u="sng" dirty="0">
                <a:solidFill>
                  <a:schemeClr val="accent1"/>
                </a:solidFill>
              </a:rPr>
              <a:t>分布</a:t>
            </a:r>
          </a:p>
        </p:txBody>
      </p:sp>
      <mc:AlternateContent xmlns:mc="http://schemas.openxmlformats.org/markup-compatibility/2006" xmlns:a14="http://schemas.microsoft.com/office/drawing/2010/main">
        <mc:Choice Requires="a14">
          <p:sp>
            <p:nvSpPr>
              <p:cNvPr id="3" name="正方形/長方形 2"/>
              <p:cNvSpPr/>
              <p:nvPr/>
            </p:nvSpPr>
            <p:spPr>
              <a:xfrm>
                <a:off x="1384029" y="3358918"/>
                <a:ext cx="2711512" cy="403124"/>
              </a:xfrm>
              <a:prstGeom prst="rect">
                <a:avLst/>
              </a:prstGeom>
            </p:spPr>
            <p:txBody>
              <a:bodyPr wrap="none">
                <a:spAutoFit/>
              </a:bodyPr>
              <a:lstStyle/>
              <a:p>
                <a:pPr marL="285750" indent="-285750">
                  <a:buFont typeface="Wingdings" panose="05000000000000000000" pitchFamily="2" charset="2"/>
                  <a:buChar char="n"/>
                </a:pPr>
                <a:r>
                  <a:rPr lang="ja-JP" altLang="en-US" dirty="0" smtClean="0"/>
                  <a:t>質量</a:t>
                </a:r>
                <a14:m>
                  <m:oMath xmlns:m="http://schemas.openxmlformats.org/officeDocument/2006/math">
                    <m:r>
                      <a:rPr lang="en-US" altLang="ja-JP" i="1" smtClean="0">
                        <a:latin typeface="Cambria Math" panose="02040503050406030204" pitchFamily="18" charset="0"/>
                      </a:rPr>
                      <m:t>100</m:t>
                    </m:r>
                    <m:r>
                      <a:rPr lang="ja-JP" altLang="en-US" i="1" smtClean="0">
                        <a:latin typeface="Cambria Math" panose="02040503050406030204" pitchFamily="18" charset="0"/>
                      </a:rPr>
                      <m:t>倍</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1384029" y="3358918"/>
                <a:ext cx="2711512" cy="403124"/>
              </a:xfrm>
              <a:prstGeom prst="rect">
                <a:avLst/>
              </a:prstGeom>
              <a:blipFill rotWithShape="0">
                <a:blip r:embed="rId2"/>
                <a:stretch>
                  <a:fillRect l="-1348" t="-7576" r="-1348"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1384029" y="731404"/>
                <a:ext cx="2557623" cy="403124"/>
              </a:xfrm>
              <a:prstGeom prst="rect">
                <a:avLst/>
              </a:prstGeom>
            </p:spPr>
            <p:txBody>
              <a:bodyPr wrap="none">
                <a:spAutoFit/>
              </a:bodyPr>
              <a:lstStyle/>
              <a:p>
                <a:pPr marL="285750" indent="-285750">
                  <a:buFont typeface="Wingdings" panose="05000000000000000000" pitchFamily="2" charset="2"/>
                  <a:buChar char="n"/>
                </a:pPr>
                <a:r>
                  <a:rPr lang="ja-JP" altLang="en-US" dirty="0" smtClean="0"/>
                  <a:t>質量</a:t>
                </a:r>
                <a14:m>
                  <m:oMath xmlns:m="http://schemas.openxmlformats.org/officeDocument/2006/math">
                    <m:r>
                      <a:rPr lang="ja-JP" altLang="en-US" i="1" smtClean="0">
                        <a:latin typeface="Cambria Math" panose="02040503050406030204" pitchFamily="18" charset="0"/>
                      </a:rPr>
                      <m:t>等倍</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84029" y="731404"/>
                <a:ext cx="2557623" cy="403124"/>
              </a:xfrm>
              <a:prstGeom prst="rect">
                <a:avLst/>
              </a:prstGeom>
              <a:blipFill rotWithShape="0">
                <a:blip r:embed="rId3"/>
                <a:stretch>
                  <a:fillRect l="-1429" t="-9091" r="-1429" b="-24242"/>
                </a:stretch>
              </a:blipFill>
            </p:spPr>
            <p:txBody>
              <a:bodyPr/>
              <a:lstStyle/>
              <a:p>
                <a:r>
                  <a:rPr lang="ja-JP" altLang="en-US">
                    <a:noFill/>
                  </a:rPr>
                  <a:t> </a:t>
                </a:r>
              </a:p>
            </p:txBody>
          </p:sp>
        </mc:Fallback>
      </mc:AlternateContent>
      <p:sp>
        <p:nvSpPr>
          <p:cNvPr id="7" name="テキスト ボックス 6"/>
          <p:cNvSpPr txBox="1"/>
          <p:nvPr/>
        </p:nvSpPr>
        <p:spPr>
          <a:xfrm>
            <a:off x="201318" y="1305205"/>
            <a:ext cx="918845"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8" name="テキスト ボックス 7"/>
          <p:cNvSpPr txBox="1"/>
          <p:nvPr/>
        </p:nvSpPr>
        <p:spPr>
          <a:xfrm>
            <a:off x="189940" y="3915571"/>
            <a:ext cx="953037"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9" name="テキスト ボックス 8"/>
          <p:cNvSpPr txBox="1"/>
          <p:nvPr/>
        </p:nvSpPr>
        <p:spPr>
          <a:xfrm>
            <a:off x="4572000" y="3915571"/>
            <a:ext cx="953037"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sp>
        <p:nvSpPr>
          <p:cNvPr id="10" name="テキスト ボックス 9"/>
          <p:cNvSpPr txBox="1"/>
          <p:nvPr/>
        </p:nvSpPr>
        <p:spPr>
          <a:xfrm>
            <a:off x="4587816" y="1305205"/>
            <a:ext cx="937713"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661" y="1075025"/>
            <a:ext cx="3428571" cy="2285714"/>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4314" y="1075025"/>
            <a:ext cx="3428571" cy="2285714"/>
          </a:xfrm>
          <a:prstGeom prst="rect">
            <a:avLst/>
          </a:prstGeom>
        </p:spPr>
      </p:pic>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9661" y="3690917"/>
            <a:ext cx="3428571" cy="2285714"/>
          </a:xfrm>
          <a:prstGeom prst="rect">
            <a:avLst/>
          </a:prstGeom>
        </p:spPr>
      </p:pic>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4314" y="3690917"/>
            <a:ext cx="3428571" cy="2285714"/>
          </a:xfrm>
          <a:prstGeom prst="rect">
            <a:avLst/>
          </a:prstGeom>
        </p:spPr>
      </p:pic>
      <p:sp>
        <p:nvSpPr>
          <p:cNvPr id="20" name="右矢印 19"/>
          <p:cNvSpPr/>
          <p:nvPr/>
        </p:nvSpPr>
        <p:spPr>
          <a:xfrm>
            <a:off x="1596980" y="6152332"/>
            <a:ext cx="515155" cy="5087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p:cNvSpPr txBox="1"/>
              <p:nvPr/>
            </p:nvSpPr>
            <p:spPr>
              <a:xfrm>
                <a:off x="6770263" y="316235"/>
                <a:ext cx="999871" cy="369332"/>
              </a:xfrm>
              <a:prstGeom prst="rect">
                <a:avLst/>
              </a:prstGeom>
              <a:noFill/>
            </p:spPr>
            <p:txBody>
              <a:bodyPr wrap="square" rtlCol="0">
                <a:spAutoFit/>
              </a:bodyPr>
              <a:lstStyle/>
              <a:p>
                <a14:m>
                  <m:oMath xmlns:m="http://schemas.openxmlformats.org/officeDocument/2006/math">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oMath>
                </a14:m>
                <a:r>
                  <a:rPr kumimoji="1" lang="ja-JP" altLang="en-US" dirty="0" smtClean="0"/>
                  <a:t>成分</a:t>
                </a:r>
                <a:r>
                  <a:rPr kumimoji="1" lang="en-US" altLang="ja-JP" dirty="0" smtClean="0"/>
                  <a:t>)</a:t>
                </a:r>
                <a:endParaRPr kumimoji="1" lang="ja-JP" altLang="en-US"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6770263" y="316235"/>
                <a:ext cx="999871" cy="369332"/>
              </a:xfrm>
              <a:prstGeom prst="rect">
                <a:avLst/>
              </a:prstGeom>
              <a:blipFill rotWithShape="0">
                <a:blip r:embed="rId8"/>
                <a:stretch>
                  <a:fillRect l="-1829" t="-16667" r="-610" b="-30000"/>
                </a:stretch>
              </a:blipFill>
            </p:spPr>
            <p:txBody>
              <a:bodyPr/>
              <a:lstStyle/>
              <a:p>
                <a:r>
                  <a:rPr lang="ja-JP" altLang="en-US">
                    <a:noFill/>
                  </a:rPr>
                  <a:t> </a:t>
                </a:r>
              </a:p>
            </p:txBody>
          </p:sp>
        </mc:Fallback>
      </mc:AlternateContent>
      <p:sp>
        <p:nvSpPr>
          <p:cNvPr id="22" name="テキスト ボックス 21"/>
          <p:cNvSpPr txBox="1"/>
          <p:nvPr/>
        </p:nvSpPr>
        <p:spPr>
          <a:xfrm>
            <a:off x="3975384" y="784298"/>
            <a:ext cx="1548929" cy="369332"/>
          </a:xfrm>
          <a:prstGeom prst="rect">
            <a:avLst/>
          </a:prstGeom>
          <a:noFill/>
        </p:spPr>
        <p:txBody>
          <a:bodyPr wrap="square" rtlCol="0">
            <a:spAutoFit/>
          </a:bodyPr>
          <a:lstStyle/>
          <a:p>
            <a:r>
              <a:rPr lang="ja-JP" altLang="en-US" dirty="0"/>
              <a:t>不完全</a:t>
            </a:r>
            <a:r>
              <a:rPr kumimoji="1" lang="ja-JP" altLang="en-US" dirty="0" smtClean="0"/>
              <a:t>緩和</a:t>
            </a:r>
            <a:endParaRPr kumimoji="1" lang="ja-JP" altLang="en-US" dirty="0"/>
          </a:p>
        </p:txBody>
      </p:sp>
      <p:sp>
        <p:nvSpPr>
          <p:cNvPr id="23" name="テキスト ボックス 22"/>
          <p:cNvSpPr txBox="1"/>
          <p:nvPr/>
        </p:nvSpPr>
        <p:spPr>
          <a:xfrm>
            <a:off x="4100695" y="3396656"/>
            <a:ext cx="1297257" cy="369332"/>
          </a:xfrm>
          <a:prstGeom prst="rect">
            <a:avLst/>
          </a:prstGeom>
          <a:noFill/>
        </p:spPr>
        <p:txBody>
          <a:bodyPr wrap="square" rtlCol="0">
            <a:spAutoFit/>
          </a:bodyPr>
          <a:lstStyle/>
          <a:p>
            <a:r>
              <a:rPr lang="ja-JP" altLang="en-US" dirty="0"/>
              <a:t>不正</a:t>
            </a:r>
            <a:r>
              <a:rPr kumimoji="1" lang="ja-JP" altLang="en-US" dirty="0" smtClean="0"/>
              <a:t>緩和</a:t>
            </a:r>
            <a:endParaRPr kumimoji="1" lang="ja-JP" altLang="en-US" dirty="0"/>
          </a:p>
        </p:txBody>
      </p:sp>
      <p:sp>
        <p:nvSpPr>
          <p:cNvPr id="24" name="テキスト ボックス 23"/>
          <p:cNvSpPr txBox="1"/>
          <p:nvPr/>
        </p:nvSpPr>
        <p:spPr>
          <a:xfrm>
            <a:off x="2219191" y="6122445"/>
            <a:ext cx="5396396" cy="646331"/>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dirty="0" smtClean="0"/>
              <a:t>質量比</a:t>
            </a:r>
            <a:r>
              <a:rPr kumimoji="1" lang="en-US" altLang="ja-JP" dirty="0" smtClean="0"/>
              <a:t>100</a:t>
            </a:r>
            <a:r>
              <a:rPr kumimoji="1" lang="ja-JP" altLang="en-US" dirty="0" smtClean="0"/>
              <a:t>では正粒子は低エネルギーに集中、負粒子は低エネルギーと高エネルギーに二極化</a:t>
            </a:r>
            <a:endParaRPr kumimoji="1" lang="ja-JP" altLang="en-US" dirty="0"/>
          </a:p>
        </p:txBody>
      </p:sp>
    </p:spTree>
    <p:extLst>
      <p:ext uri="{BB962C8B-B14F-4D97-AF65-F5344CB8AC3E}">
        <p14:creationId xmlns:p14="http://schemas.microsoft.com/office/powerpoint/2010/main" val="308700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2373738" y="193125"/>
            <a:ext cx="4396525" cy="615553"/>
          </a:xfrm>
          <a:prstGeom prst="rect">
            <a:avLst/>
          </a:prstGeom>
          <a:noFill/>
        </p:spPr>
        <p:txBody>
          <a:bodyPr wrap="square" rtlCol="0">
            <a:spAutoFit/>
          </a:bodyPr>
          <a:lstStyle/>
          <a:p>
            <a:r>
              <a:rPr lang="ja-JP" altLang="en-US" sz="3400" u="sng" dirty="0" smtClean="0">
                <a:solidFill>
                  <a:schemeClr val="accent1"/>
                </a:solidFill>
              </a:rPr>
              <a:t>付帯条件</a:t>
            </a:r>
            <a:r>
              <a:rPr lang="en-US" altLang="ja-JP" sz="3400" u="sng" dirty="0">
                <a:solidFill>
                  <a:schemeClr val="accent1"/>
                </a:solidFill>
              </a:rPr>
              <a:t>3</a:t>
            </a:r>
            <a:r>
              <a:rPr lang="ja-JP" altLang="en-US" sz="3400" u="sng" dirty="0" smtClean="0">
                <a:solidFill>
                  <a:schemeClr val="accent1"/>
                </a:solidFill>
              </a:rPr>
              <a:t>の速度</a:t>
            </a:r>
            <a:r>
              <a:rPr lang="ja-JP" altLang="en-US" sz="3400" u="sng" dirty="0">
                <a:solidFill>
                  <a:schemeClr val="accent1"/>
                </a:solidFill>
              </a:rPr>
              <a:t>分布</a:t>
            </a:r>
          </a:p>
        </p:txBody>
      </p:sp>
      <mc:AlternateContent xmlns:mc="http://schemas.openxmlformats.org/markup-compatibility/2006" xmlns:a14="http://schemas.microsoft.com/office/drawing/2010/main">
        <mc:Choice Requires="a14">
          <p:sp>
            <p:nvSpPr>
              <p:cNvPr id="3" name="正方形/長方形 2"/>
              <p:cNvSpPr/>
              <p:nvPr/>
            </p:nvSpPr>
            <p:spPr>
              <a:xfrm>
                <a:off x="1384029" y="3358918"/>
                <a:ext cx="2711512" cy="403124"/>
              </a:xfrm>
              <a:prstGeom prst="rect">
                <a:avLst/>
              </a:prstGeom>
            </p:spPr>
            <p:txBody>
              <a:bodyPr wrap="none">
                <a:spAutoFit/>
              </a:bodyPr>
              <a:lstStyle/>
              <a:p>
                <a:pPr marL="285750" indent="-285750">
                  <a:buFont typeface="Wingdings" panose="05000000000000000000" pitchFamily="2" charset="2"/>
                  <a:buChar char="n"/>
                </a:pPr>
                <a:r>
                  <a:rPr lang="ja-JP" altLang="en-US" dirty="0" smtClean="0"/>
                  <a:t>質量</a:t>
                </a:r>
                <a14:m>
                  <m:oMath xmlns:m="http://schemas.openxmlformats.org/officeDocument/2006/math">
                    <m:r>
                      <a:rPr lang="en-US" altLang="ja-JP" i="1" smtClean="0">
                        <a:latin typeface="Cambria Math" panose="02040503050406030204" pitchFamily="18" charset="0"/>
                      </a:rPr>
                      <m:t>100</m:t>
                    </m:r>
                    <m:r>
                      <a:rPr lang="ja-JP" altLang="en-US" i="1" smtClean="0">
                        <a:latin typeface="Cambria Math" panose="02040503050406030204" pitchFamily="18" charset="0"/>
                      </a:rPr>
                      <m:t>倍</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1384029" y="3358918"/>
                <a:ext cx="2711512" cy="403124"/>
              </a:xfrm>
              <a:prstGeom prst="rect">
                <a:avLst/>
              </a:prstGeom>
              <a:blipFill rotWithShape="0">
                <a:blip r:embed="rId2"/>
                <a:stretch>
                  <a:fillRect l="-1348" t="-7576" r="-1348"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1384029" y="731404"/>
                <a:ext cx="2557623" cy="403124"/>
              </a:xfrm>
              <a:prstGeom prst="rect">
                <a:avLst/>
              </a:prstGeom>
            </p:spPr>
            <p:txBody>
              <a:bodyPr wrap="none">
                <a:spAutoFit/>
              </a:bodyPr>
              <a:lstStyle/>
              <a:p>
                <a:pPr marL="285750" indent="-285750">
                  <a:buFont typeface="Wingdings" panose="05000000000000000000" pitchFamily="2" charset="2"/>
                  <a:buChar char="n"/>
                </a:pPr>
                <a:r>
                  <a:rPr lang="ja-JP" altLang="en-US" dirty="0" smtClean="0"/>
                  <a:t>質量</a:t>
                </a:r>
                <a14:m>
                  <m:oMath xmlns:m="http://schemas.openxmlformats.org/officeDocument/2006/math">
                    <m:r>
                      <a:rPr lang="ja-JP" altLang="en-US" i="1" smtClean="0">
                        <a:latin typeface="Cambria Math" panose="02040503050406030204" pitchFamily="18" charset="0"/>
                      </a:rPr>
                      <m:t>等倍</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84029" y="731404"/>
                <a:ext cx="2557623" cy="403124"/>
              </a:xfrm>
              <a:prstGeom prst="rect">
                <a:avLst/>
              </a:prstGeom>
              <a:blipFill rotWithShape="0">
                <a:blip r:embed="rId3"/>
                <a:stretch>
                  <a:fillRect l="-1429" t="-9091" r="-1429" b="-24242"/>
                </a:stretch>
              </a:blipFill>
            </p:spPr>
            <p:txBody>
              <a:bodyPr/>
              <a:lstStyle/>
              <a:p>
                <a:r>
                  <a:rPr lang="ja-JP" altLang="en-US">
                    <a:noFill/>
                  </a:rPr>
                  <a:t> </a:t>
                </a:r>
              </a:p>
            </p:txBody>
          </p:sp>
        </mc:Fallback>
      </mc:AlternateContent>
      <p:sp>
        <p:nvSpPr>
          <p:cNvPr id="7" name="テキスト ボックス 6"/>
          <p:cNvSpPr txBox="1"/>
          <p:nvPr/>
        </p:nvSpPr>
        <p:spPr>
          <a:xfrm>
            <a:off x="201318" y="1305205"/>
            <a:ext cx="918845"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8" name="テキスト ボックス 7"/>
          <p:cNvSpPr txBox="1"/>
          <p:nvPr/>
        </p:nvSpPr>
        <p:spPr>
          <a:xfrm>
            <a:off x="189940" y="3915571"/>
            <a:ext cx="953037"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9" name="テキスト ボックス 8"/>
          <p:cNvSpPr txBox="1"/>
          <p:nvPr/>
        </p:nvSpPr>
        <p:spPr>
          <a:xfrm>
            <a:off x="4572000" y="3915571"/>
            <a:ext cx="953037"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sp>
        <p:nvSpPr>
          <p:cNvPr id="10" name="テキスト ボックス 9"/>
          <p:cNvSpPr txBox="1"/>
          <p:nvPr/>
        </p:nvSpPr>
        <p:spPr>
          <a:xfrm>
            <a:off x="4587816" y="1305205"/>
            <a:ext cx="937713"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163" y="1074509"/>
            <a:ext cx="3428571" cy="2285714"/>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5037" y="1074509"/>
            <a:ext cx="3428571" cy="2285714"/>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0163" y="3688431"/>
            <a:ext cx="3428571" cy="2285714"/>
          </a:xfrm>
          <a:prstGeom prst="rect">
            <a:avLst/>
          </a:prstGeom>
        </p:spPr>
      </p:pic>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5036" y="3688431"/>
            <a:ext cx="3428571" cy="2285714"/>
          </a:xfrm>
          <a:prstGeom prst="rect">
            <a:avLst/>
          </a:prstGeom>
        </p:spPr>
      </p:pic>
      <p:sp>
        <p:nvSpPr>
          <p:cNvPr id="19" name="右矢印 18"/>
          <p:cNvSpPr/>
          <p:nvPr/>
        </p:nvSpPr>
        <p:spPr>
          <a:xfrm>
            <a:off x="1596980" y="6152332"/>
            <a:ext cx="515155" cy="5087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6770263" y="316235"/>
                <a:ext cx="999871" cy="369332"/>
              </a:xfrm>
              <a:prstGeom prst="rect">
                <a:avLst/>
              </a:prstGeom>
              <a:noFill/>
            </p:spPr>
            <p:txBody>
              <a:bodyPr wrap="square" rtlCol="0">
                <a:spAutoFit/>
              </a:bodyPr>
              <a:lstStyle/>
              <a:p>
                <a14:m>
                  <m:oMath xmlns:m="http://schemas.openxmlformats.org/officeDocument/2006/math">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oMath>
                </a14:m>
                <a:r>
                  <a:rPr kumimoji="1" lang="ja-JP" altLang="en-US" dirty="0" smtClean="0"/>
                  <a:t>成分</a:t>
                </a:r>
                <a:r>
                  <a:rPr kumimoji="1" lang="en-US" altLang="ja-JP" dirty="0" smtClean="0"/>
                  <a:t>)</a:t>
                </a:r>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6770263" y="316235"/>
                <a:ext cx="999871" cy="369332"/>
              </a:xfrm>
              <a:prstGeom prst="rect">
                <a:avLst/>
              </a:prstGeom>
              <a:blipFill rotWithShape="0">
                <a:blip r:embed="rId8"/>
                <a:stretch>
                  <a:fillRect l="-1829" t="-16667" r="-610" b="-30000"/>
                </a:stretch>
              </a:blipFill>
            </p:spPr>
            <p:txBody>
              <a:bodyPr/>
              <a:lstStyle/>
              <a:p>
                <a:r>
                  <a:rPr lang="ja-JP" altLang="en-US">
                    <a:noFill/>
                  </a:rPr>
                  <a:t> </a:t>
                </a:r>
              </a:p>
            </p:txBody>
          </p:sp>
        </mc:Fallback>
      </mc:AlternateContent>
      <p:sp>
        <p:nvSpPr>
          <p:cNvPr id="21" name="テキスト ボックス 20"/>
          <p:cNvSpPr txBox="1"/>
          <p:nvPr/>
        </p:nvSpPr>
        <p:spPr>
          <a:xfrm>
            <a:off x="3975384" y="784298"/>
            <a:ext cx="1279195" cy="369332"/>
          </a:xfrm>
          <a:prstGeom prst="rect">
            <a:avLst/>
          </a:prstGeom>
          <a:noFill/>
        </p:spPr>
        <p:txBody>
          <a:bodyPr wrap="square" rtlCol="0">
            <a:spAutoFit/>
          </a:bodyPr>
          <a:lstStyle/>
          <a:p>
            <a:r>
              <a:rPr lang="ja-JP" altLang="en-US" dirty="0"/>
              <a:t>不正</a:t>
            </a:r>
            <a:r>
              <a:rPr kumimoji="1" lang="ja-JP" altLang="en-US" dirty="0" smtClean="0"/>
              <a:t>緩和</a:t>
            </a:r>
            <a:endParaRPr kumimoji="1" lang="ja-JP" altLang="en-US" dirty="0"/>
          </a:p>
        </p:txBody>
      </p:sp>
      <p:sp>
        <p:nvSpPr>
          <p:cNvPr id="22" name="テキスト ボックス 21"/>
          <p:cNvSpPr txBox="1"/>
          <p:nvPr/>
        </p:nvSpPr>
        <p:spPr>
          <a:xfrm>
            <a:off x="4100695" y="3396656"/>
            <a:ext cx="1153883" cy="369332"/>
          </a:xfrm>
          <a:prstGeom prst="rect">
            <a:avLst/>
          </a:prstGeom>
          <a:noFill/>
        </p:spPr>
        <p:txBody>
          <a:bodyPr wrap="square" rtlCol="0">
            <a:spAutoFit/>
          </a:bodyPr>
          <a:lstStyle/>
          <a:p>
            <a:r>
              <a:rPr lang="ja-JP" altLang="en-US" dirty="0"/>
              <a:t>不正</a:t>
            </a:r>
            <a:r>
              <a:rPr kumimoji="1" lang="ja-JP" altLang="en-US" dirty="0" smtClean="0"/>
              <a:t>緩和</a:t>
            </a:r>
            <a:endParaRPr kumimoji="1" lang="ja-JP" altLang="en-US" dirty="0"/>
          </a:p>
        </p:txBody>
      </p:sp>
      <p:sp>
        <p:nvSpPr>
          <p:cNvPr id="23" name="テキスト ボックス 22"/>
          <p:cNvSpPr txBox="1"/>
          <p:nvPr/>
        </p:nvSpPr>
        <p:spPr>
          <a:xfrm>
            <a:off x="2219191" y="6122445"/>
            <a:ext cx="5396396" cy="646331"/>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dirty="0" smtClean="0"/>
              <a:t>質量比</a:t>
            </a:r>
            <a:r>
              <a:rPr kumimoji="1" lang="en-US" altLang="ja-JP" dirty="0" smtClean="0"/>
              <a:t>100</a:t>
            </a:r>
            <a:r>
              <a:rPr kumimoji="1" lang="ja-JP" altLang="en-US" dirty="0" smtClean="0"/>
              <a:t>では正粒子は低エネルギーに集中、負粒子は低エネルギーと高エネルギーに二極化</a:t>
            </a:r>
            <a:endParaRPr kumimoji="1" lang="ja-JP" altLang="en-US" dirty="0"/>
          </a:p>
        </p:txBody>
      </p:sp>
    </p:spTree>
    <p:extLst>
      <p:ext uri="{BB962C8B-B14F-4D97-AF65-F5344CB8AC3E}">
        <p14:creationId xmlns:p14="http://schemas.microsoft.com/office/powerpoint/2010/main" val="10678709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2434110" y="193125"/>
            <a:ext cx="4687908" cy="615553"/>
          </a:xfrm>
          <a:prstGeom prst="rect">
            <a:avLst/>
          </a:prstGeom>
          <a:noFill/>
        </p:spPr>
        <p:txBody>
          <a:bodyPr wrap="square" rtlCol="0">
            <a:spAutoFit/>
          </a:bodyPr>
          <a:lstStyle/>
          <a:p>
            <a:r>
              <a:rPr lang="en-US" altLang="ja-JP" sz="3400" u="sng" dirty="0">
                <a:solidFill>
                  <a:schemeClr val="accent1"/>
                </a:solidFill>
                <a:latin typeface="Ebrima" panose="02000000000000000000" pitchFamily="2" charset="0"/>
                <a:ea typeface="Ebrima" panose="02000000000000000000" pitchFamily="2" charset="0"/>
                <a:cs typeface="Ebrima" panose="02000000000000000000" pitchFamily="2" charset="0"/>
              </a:rPr>
              <a:t>r</a:t>
            </a:r>
            <a:r>
              <a:rPr lang="en-US" altLang="ja-JP" sz="3400" u="sng" dirty="0" smtClean="0">
                <a:solidFill>
                  <a:schemeClr val="accent1"/>
                </a:solidFill>
                <a:latin typeface="Ebrima" panose="02000000000000000000" pitchFamily="2" charset="0"/>
                <a:ea typeface="Ebrima" panose="02000000000000000000" pitchFamily="2" charset="0"/>
                <a:cs typeface="Ebrima" panose="02000000000000000000" pitchFamily="2" charset="0"/>
              </a:rPr>
              <a:t>ejection</a:t>
            </a:r>
            <a:r>
              <a:rPr lang="ja-JP" altLang="en-US" sz="3400" u="sng" dirty="0" smtClean="0">
                <a:solidFill>
                  <a:schemeClr val="accent1"/>
                </a:solidFill>
                <a:latin typeface="Ebrima" panose="02000000000000000000" pitchFamily="2" charset="0"/>
                <a:cs typeface="Ebrima" panose="02000000000000000000" pitchFamily="2" charset="0"/>
              </a:rPr>
              <a:t>法</a:t>
            </a:r>
            <a:r>
              <a:rPr lang="ja-JP" altLang="en-US" sz="3400" u="sng" dirty="0" smtClean="0">
                <a:solidFill>
                  <a:schemeClr val="accent1"/>
                </a:solidFill>
              </a:rPr>
              <a:t>の速度</a:t>
            </a:r>
            <a:r>
              <a:rPr lang="ja-JP" altLang="en-US" sz="3400" u="sng" dirty="0">
                <a:solidFill>
                  <a:schemeClr val="accent1"/>
                </a:solidFill>
              </a:rPr>
              <a:t>分布</a:t>
            </a:r>
          </a:p>
        </p:txBody>
      </p:sp>
      <mc:AlternateContent xmlns:mc="http://schemas.openxmlformats.org/markup-compatibility/2006" xmlns:a14="http://schemas.microsoft.com/office/drawing/2010/main">
        <mc:Choice Requires="a14">
          <p:sp>
            <p:nvSpPr>
              <p:cNvPr id="3" name="正方形/長方形 2"/>
              <p:cNvSpPr/>
              <p:nvPr/>
            </p:nvSpPr>
            <p:spPr>
              <a:xfrm>
                <a:off x="1384029" y="3358918"/>
                <a:ext cx="2711512" cy="403124"/>
              </a:xfrm>
              <a:prstGeom prst="rect">
                <a:avLst/>
              </a:prstGeom>
            </p:spPr>
            <p:txBody>
              <a:bodyPr wrap="none">
                <a:spAutoFit/>
              </a:bodyPr>
              <a:lstStyle/>
              <a:p>
                <a:pPr marL="285750" indent="-285750">
                  <a:buFont typeface="Wingdings" panose="05000000000000000000" pitchFamily="2" charset="2"/>
                  <a:buChar char="n"/>
                </a:pPr>
                <a:r>
                  <a:rPr lang="ja-JP" altLang="en-US" dirty="0" smtClean="0"/>
                  <a:t>質量</a:t>
                </a:r>
                <a14:m>
                  <m:oMath xmlns:m="http://schemas.openxmlformats.org/officeDocument/2006/math">
                    <m:r>
                      <a:rPr lang="en-US" altLang="ja-JP" i="1" smtClean="0">
                        <a:latin typeface="Cambria Math" panose="02040503050406030204" pitchFamily="18" charset="0"/>
                      </a:rPr>
                      <m:t>100</m:t>
                    </m:r>
                    <m:r>
                      <a:rPr lang="ja-JP" altLang="en-US" i="1" smtClean="0">
                        <a:latin typeface="Cambria Math" panose="02040503050406030204" pitchFamily="18" charset="0"/>
                      </a:rPr>
                      <m:t>倍</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1384029" y="3358918"/>
                <a:ext cx="2711512" cy="403124"/>
              </a:xfrm>
              <a:prstGeom prst="rect">
                <a:avLst/>
              </a:prstGeom>
              <a:blipFill rotWithShape="0">
                <a:blip r:embed="rId2"/>
                <a:stretch>
                  <a:fillRect l="-1348" t="-7576" r="-1348"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1384029" y="731404"/>
                <a:ext cx="2557623" cy="403124"/>
              </a:xfrm>
              <a:prstGeom prst="rect">
                <a:avLst/>
              </a:prstGeom>
            </p:spPr>
            <p:txBody>
              <a:bodyPr wrap="none">
                <a:spAutoFit/>
              </a:bodyPr>
              <a:lstStyle/>
              <a:p>
                <a:pPr marL="285750" indent="-285750">
                  <a:buFont typeface="Wingdings" panose="05000000000000000000" pitchFamily="2" charset="2"/>
                  <a:buChar char="n"/>
                </a:pPr>
                <a:r>
                  <a:rPr lang="ja-JP" altLang="en-US" dirty="0" smtClean="0"/>
                  <a:t>質量</a:t>
                </a:r>
                <a14:m>
                  <m:oMath xmlns:m="http://schemas.openxmlformats.org/officeDocument/2006/math">
                    <m:r>
                      <a:rPr lang="ja-JP" altLang="en-US" i="1" smtClean="0">
                        <a:latin typeface="Cambria Math" panose="02040503050406030204" pitchFamily="18" charset="0"/>
                      </a:rPr>
                      <m:t>等倍</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84029" y="731404"/>
                <a:ext cx="2557623" cy="403124"/>
              </a:xfrm>
              <a:prstGeom prst="rect">
                <a:avLst/>
              </a:prstGeom>
              <a:blipFill rotWithShape="0">
                <a:blip r:embed="rId3"/>
                <a:stretch>
                  <a:fillRect l="-1429" t="-9091" r="-1429" b="-24242"/>
                </a:stretch>
              </a:blipFill>
            </p:spPr>
            <p:txBody>
              <a:bodyPr/>
              <a:lstStyle/>
              <a:p>
                <a:r>
                  <a:rPr lang="ja-JP" altLang="en-US">
                    <a:noFill/>
                  </a:rPr>
                  <a:t> </a:t>
                </a:r>
              </a:p>
            </p:txBody>
          </p:sp>
        </mc:Fallback>
      </mc:AlternateContent>
      <p:sp>
        <p:nvSpPr>
          <p:cNvPr id="7" name="テキスト ボックス 6"/>
          <p:cNvSpPr txBox="1"/>
          <p:nvPr/>
        </p:nvSpPr>
        <p:spPr>
          <a:xfrm>
            <a:off x="201318" y="1305205"/>
            <a:ext cx="918845"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8" name="テキスト ボックス 7"/>
          <p:cNvSpPr txBox="1"/>
          <p:nvPr/>
        </p:nvSpPr>
        <p:spPr>
          <a:xfrm>
            <a:off x="189940" y="3915571"/>
            <a:ext cx="953037"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9" name="テキスト ボックス 8"/>
          <p:cNvSpPr txBox="1"/>
          <p:nvPr/>
        </p:nvSpPr>
        <p:spPr>
          <a:xfrm>
            <a:off x="4572000" y="3915571"/>
            <a:ext cx="953037"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sp>
        <p:nvSpPr>
          <p:cNvPr id="10" name="テキスト ボックス 9"/>
          <p:cNvSpPr txBox="1"/>
          <p:nvPr/>
        </p:nvSpPr>
        <p:spPr>
          <a:xfrm>
            <a:off x="4587816" y="1305205"/>
            <a:ext cx="937713"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917" y="1071988"/>
            <a:ext cx="3428571" cy="2285714"/>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5037" y="1071988"/>
            <a:ext cx="3428571" cy="2285714"/>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9916" y="3688431"/>
            <a:ext cx="3428571" cy="2285714"/>
          </a:xfrm>
          <a:prstGeom prst="rect">
            <a:avLst/>
          </a:prstGeom>
        </p:spPr>
      </p:pic>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5037" y="3688431"/>
            <a:ext cx="3428571" cy="2285714"/>
          </a:xfrm>
          <a:prstGeom prst="rect">
            <a:avLst/>
          </a:prstGeom>
        </p:spPr>
      </p:pic>
      <p:sp>
        <p:nvSpPr>
          <p:cNvPr id="19" name="右矢印 18"/>
          <p:cNvSpPr/>
          <p:nvPr/>
        </p:nvSpPr>
        <p:spPr>
          <a:xfrm>
            <a:off x="1596980" y="6152332"/>
            <a:ext cx="515155" cy="5087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6770263" y="316235"/>
                <a:ext cx="999871" cy="369332"/>
              </a:xfrm>
              <a:prstGeom prst="rect">
                <a:avLst/>
              </a:prstGeom>
              <a:noFill/>
            </p:spPr>
            <p:txBody>
              <a:bodyPr wrap="square" rtlCol="0">
                <a:spAutoFit/>
              </a:bodyPr>
              <a:lstStyle/>
              <a:p>
                <a14:m>
                  <m:oMath xmlns:m="http://schemas.openxmlformats.org/officeDocument/2006/math">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oMath>
                </a14:m>
                <a:r>
                  <a:rPr kumimoji="1" lang="ja-JP" altLang="en-US" dirty="0" smtClean="0"/>
                  <a:t>成分</a:t>
                </a:r>
                <a:r>
                  <a:rPr kumimoji="1" lang="en-US" altLang="ja-JP" dirty="0" smtClean="0"/>
                  <a:t>)</a:t>
                </a:r>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6770263" y="316235"/>
                <a:ext cx="999871" cy="369332"/>
              </a:xfrm>
              <a:prstGeom prst="rect">
                <a:avLst/>
              </a:prstGeom>
              <a:blipFill rotWithShape="0">
                <a:blip r:embed="rId8"/>
                <a:stretch>
                  <a:fillRect l="-1829" t="-16667" r="-610" b="-30000"/>
                </a:stretch>
              </a:blipFill>
            </p:spPr>
            <p:txBody>
              <a:bodyPr/>
              <a:lstStyle/>
              <a:p>
                <a:r>
                  <a:rPr lang="ja-JP" altLang="en-US">
                    <a:noFill/>
                  </a:rPr>
                  <a:t> </a:t>
                </a:r>
              </a:p>
            </p:txBody>
          </p:sp>
        </mc:Fallback>
      </mc:AlternateContent>
      <p:sp>
        <p:nvSpPr>
          <p:cNvPr id="21" name="テキスト ボックス 20"/>
          <p:cNvSpPr txBox="1"/>
          <p:nvPr/>
        </p:nvSpPr>
        <p:spPr>
          <a:xfrm>
            <a:off x="3975385" y="784298"/>
            <a:ext cx="955976" cy="369332"/>
          </a:xfrm>
          <a:prstGeom prst="rect">
            <a:avLst/>
          </a:prstGeom>
          <a:noFill/>
        </p:spPr>
        <p:txBody>
          <a:bodyPr wrap="square" rtlCol="0">
            <a:spAutoFit/>
          </a:bodyPr>
          <a:lstStyle/>
          <a:p>
            <a:r>
              <a:rPr kumimoji="1" lang="ja-JP" altLang="en-US" dirty="0" smtClean="0"/>
              <a:t>正緩和</a:t>
            </a:r>
            <a:endParaRPr kumimoji="1" lang="ja-JP" altLang="en-US" dirty="0"/>
          </a:p>
        </p:txBody>
      </p:sp>
      <p:sp>
        <p:nvSpPr>
          <p:cNvPr id="22" name="テキスト ボックス 21"/>
          <p:cNvSpPr txBox="1"/>
          <p:nvPr/>
        </p:nvSpPr>
        <p:spPr>
          <a:xfrm>
            <a:off x="4100696" y="3396656"/>
            <a:ext cx="955976" cy="369332"/>
          </a:xfrm>
          <a:prstGeom prst="rect">
            <a:avLst/>
          </a:prstGeom>
          <a:noFill/>
        </p:spPr>
        <p:txBody>
          <a:bodyPr wrap="square" rtlCol="0">
            <a:spAutoFit/>
          </a:bodyPr>
          <a:lstStyle/>
          <a:p>
            <a:r>
              <a:rPr kumimoji="1" lang="ja-JP" altLang="en-US" dirty="0" smtClean="0"/>
              <a:t>正緩和</a:t>
            </a:r>
            <a:endParaRPr kumimoji="1" lang="ja-JP" altLang="en-US" dirty="0"/>
          </a:p>
        </p:txBody>
      </p:sp>
      <p:sp>
        <p:nvSpPr>
          <p:cNvPr id="23" name="テキスト ボックス 22"/>
          <p:cNvSpPr txBox="1"/>
          <p:nvPr/>
        </p:nvSpPr>
        <p:spPr>
          <a:xfrm>
            <a:off x="2281814" y="6222023"/>
            <a:ext cx="3387141" cy="369332"/>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dirty="0" smtClean="0"/>
              <a:t>目立った歪み無し</a:t>
            </a:r>
            <a:endParaRPr kumimoji="1" lang="ja-JP" altLang="en-US" dirty="0"/>
          </a:p>
        </p:txBody>
      </p:sp>
    </p:spTree>
    <p:extLst>
      <p:ext uri="{BB962C8B-B14F-4D97-AF65-F5344CB8AC3E}">
        <p14:creationId xmlns:p14="http://schemas.microsoft.com/office/powerpoint/2010/main" val="65540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2373738" y="193125"/>
            <a:ext cx="4567975" cy="615553"/>
          </a:xfrm>
          <a:prstGeom prst="rect">
            <a:avLst/>
          </a:prstGeom>
          <a:noFill/>
        </p:spPr>
        <p:txBody>
          <a:bodyPr wrap="square" rtlCol="0">
            <a:spAutoFit/>
          </a:bodyPr>
          <a:lstStyle/>
          <a:p>
            <a:r>
              <a:rPr lang="en-US" altLang="ja-JP" sz="3400" u="sng" dirty="0">
                <a:solidFill>
                  <a:schemeClr val="accent1"/>
                </a:solidFill>
                <a:latin typeface="Ebrima" panose="02000000000000000000" pitchFamily="2" charset="0"/>
                <a:ea typeface="Ebrima" panose="02000000000000000000" pitchFamily="2" charset="0"/>
                <a:cs typeface="Ebrima" panose="02000000000000000000" pitchFamily="2" charset="0"/>
              </a:rPr>
              <a:t>m</a:t>
            </a:r>
            <a:r>
              <a:rPr lang="en-US" altLang="ja-JP" sz="3400" u="sng" dirty="0" smtClean="0">
                <a:solidFill>
                  <a:schemeClr val="accent1"/>
                </a:solidFill>
                <a:latin typeface="Ebrima" panose="02000000000000000000" pitchFamily="2" charset="0"/>
                <a:ea typeface="Ebrima" panose="02000000000000000000" pitchFamily="2" charset="0"/>
                <a:cs typeface="Ebrima" panose="02000000000000000000" pitchFamily="2" charset="0"/>
              </a:rPr>
              <a:t>erging</a:t>
            </a:r>
            <a:r>
              <a:rPr lang="ja-JP" altLang="en-US" sz="3400" u="sng" dirty="0" smtClean="0">
                <a:solidFill>
                  <a:schemeClr val="accent1"/>
                </a:solidFill>
                <a:latin typeface="Ebrima" panose="02000000000000000000" pitchFamily="2" charset="0"/>
                <a:cs typeface="Ebrima" panose="02000000000000000000" pitchFamily="2" charset="0"/>
              </a:rPr>
              <a:t>法</a:t>
            </a:r>
            <a:r>
              <a:rPr lang="ja-JP" altLang="en-US" sz="3400" u="sng" dirty="0" smtClean="0">
                <a:solidFill>
                  <a:schemeClr val="accent1"/>
                </a:solidFill>
              </a:rPr>
              <a:t>の速度</a:t>
            </a:r>
            <a:r>
              <a:rPr lang="ja-JP" altLang="en-US" sz="3400" u="sng" dirty="0">
                <a:solidFill>
                  <a:schemeClr val="accent1"/>
                </a:solidFill>
              </a:rPr>
              <a:t>分布</a:t>
            </a:r>
          </a:p>
        </p:txBody>
      </p:sp>
      <mc:AlternateContent xmlns:mc="http://schemas.openxmlformats.org/markup-compatibility/2006" xmlns:a14="http://schemas.microsoft.com/office/drawing/2010/main">
        <mc:Choice Requires="a14">
          <p:sp>
            <p:nvSpPr>
              <p:cNvPr id="3" name="正方形/長方形 2"/>
              <p:cNvSpPr/>
              <p:nvPr/>
            </p:nvSpPr>
            <p:spPr>
              <a:xfrm>
                <a:off x="1384029" y="3358918"/>
                <a:ext cx="2711512" cy="403124"/>
              </a:xfrm>
              <a:prstGeom prst="rect">
                <a:avLst/>
              </a:prstGeom>
            </p:spPr>
            <p:txBody>
              <a:bodyPr wrap="none">
                <a:spAutoFit/>
              </a:bodyPr>
              <a:lstStyle/>
              <a:p>
                <a:pPr marL="285750" indent="-285750">
                  <a:buFont typeface="Wingdings" panose="05000000000000000000" pitchFamily="2" charset="2"/>
                  <a:buChar char="n"/>
                </a:pPr>
                <a:r>
                  <a:rPr lang="ja-JP" altLang="en-US" dirty="0" smtClean="0"/>
                  <a:t>質量</a:t>
                </a:r>
                <a14:m>
                  <m:oMath xmlns:m="http://schemas.openxmlformats.org/officeDocument/2006/math">
                    <m:r>
                      <a:rPr lang="en-US" altLang="ja-JP" i="1" smtClean="0">
                        <a:latin typeface="Cambria Math" panose="02040503050406030204" pitchFamily="18" charset="0"/>
                      </a:rPr>
                      <m:t>100</m:t>
                    </m:r>
                    <m:r>
                      <a:rPr lang="ja-JP" altLang="en-US" i="1" smtClean="0">
                        <a:latin typeface="Cambria Math" panose="02040503050406030204" pitchFamily="18" charset="0"/>
                      </a:rPr>
                      <m:t>倍</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1384029" y="3358918"/>
                <a:ext cx="2711512" cy="403124"/>
              </a:xfrm>
              <a:prstGeom prst="rect">
                <a:avLst/>
              </a:prstGeom>
              <a:blipFill rotWithShape="0">
                <a:blip r:embed="rId2"/>
                <a:stretch>
                  <a:fillRect l="-1348" t="-7576" r="-1348" b="-242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1384029" y="731404"/>
                <a:ext cx="2557623" cy="403124"/>
              </a:xfrm>
              <a:prstGeom prst="rect">
                <a:avLst/>
              </a:prstGeom>
            </p:spPr>
            <p:txBody>
              <a:bodyPr wrap="none">
                <a:spAutoFit/>
              </a:bodyPr>
              <a:lstStyle/>
              <a:p>
                <a:pPr marL="285750" indent="-285750">
                  <a:buFont typeface="Wingdings" panose="05000000000000000000" pitchFamily="2" charset="2"/>
                  <a:buChar char="n"/>
                </a:pPr>
                <a:r>
                  <a:rPr lang="ja-JP" altLang="en-US" dirty="0" smtClean="0"/>
                  <a:t>質量</a:t>
                </a:r>
                <a14:m>
                  <m:oMath xmlns:m="http://schemas.openxmlformats.org/officeDocument/2006/math">
                    <m:r>
                      <a:rPr lang="ja-JP" altLang="en-US" i="1" smtClean="0">
                        <a:latin typeface="Cambria Math" panose="02040503050406030204" pitchFamily="18" charset="0"/>
                      </a:rPr>
                      <m:t>等倍</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a:t>
                </a:r>
                <a:r>
                  <a:rPr lang="en-US" altLang="ja-JP" dirty="0" smtClean="0">
                    <a:latin typeface="Ebrima" panose="02000000000000000000" pitchFamily="2" charset="0"/>
                    <a:ea typeface="Ebrima" panose="02000000000000000000" pitchFamily="2" charset="0"/>
                    <a:cs typeface="Ebrima" panose="02000000000000000000" pitchFamily="2" charset="0"/>
                  </a:rPr>
                  <a:t>2</a:t>
                </a:r>
                <a:endParaRPr lang="ja-JP" altLang="en-US" dirty="0">
                  <a:latin typeface="Ebrima" panose="02000000000000000000" pitchFamily="2" charset="0"/>
                  <a:cs typeface="Ebrima" panose="02000000000000000000" pitchFamily="2" charset="0"/>
                </a:endParaRPr>
              </a:p>
            </p:txBody>
          </p:sp>
        </mc:Choice>
        <mc:Fallback xmlns="">
          <p:sp>
            <p:nvSpPr>
              <p:cNvPr id="4" name="正方形/長方形 3"/>
              <p:cNvSpPr>
                <a:spLocks noRot="1" noChangeAspect="1" noMove="1" noResize="1" noEditPoints="1" noAdjustHandles="1" noChangeArrowheads="1" noChangeShapeType="1" noTextEdit="1"/>
              </p:cNvSpPr>
              <p:nvPr/>
            </p:nvSpPr>
            <p:spPr>
              <a:xfrm>
                <a:off x="1384029" y="731404"/>
                <a:ext cx="2557623" cy="403124"/>
              </a:xfrm>
              <a:prstGeom prst="rect">
                <a:avLst/>
              </a:prstGeom>
              <a:blipFill rotWithShape="0">
                <a:blip r:embed="rId3"/>
                <a:stretch>
                  <a:fillRect l="-1429" t="-9091" r="-1429" b="-24242"/>
                </a:stretch>
              </a:blipFill>
            </p:spPr>
            <p:txBody>
              <a:bodyPr/>
              <a:lstStyle/>
              <a:p>
                <a:r>
                  <a:rPr lang="ja-JP" altLang="en-US">
                    <a:noFill/>
                  </a:rPr>
                  <a:t> </a:t>
                </a:r>
              </a:p>
            </p:txBody>
          </p:sp>
        </mc:Fallback>
      </mc:AlternateContent>
      <p:sp>
        <p:nvSpPr>
          <p:cNvPr id="7" name="テキスト ボックス 6"/>
          <p:cNvSpPr txBox="1"/>
          <p:nvPr/>
        </p:nvSpPr>
        <p:spPr>
          <a:xfrm>
            <a:off x="201318" y="1305205"/>
            <a:ext cx="918845"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8" name="テキスト ボックス 7"/>
          <p:cNvSpPr txBox="1"/>
          <p:nvPr/>
        </p:nvSpPr>
        <p:spPr>
          <a:xfrm>
            <a:off x="189940" y="3915571"/>
            <a:ext cx="953037"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9" name="テキスト ボックス 8"/>
          <p:cNvSpPr txBox="1"/>
          <p:nvPr/>
        </p:nvSpPr>
        <p:spPr>
          <a:xfrm>
            <a:off x="4572000" y="3915571"/>
            <a:ext cx="953037"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sp>
        <p:nvSpPr>
          <p:cNvPr id="10" name="テキスト ボックス 9"/>
          <p:cNvSpPr txBox="1"/>
          <p:nvPr/>
        </p:nvSpPr>
        <p:spPr>
          <a:xfrm>
            <a:off x="4587816" y="1305205"/>
            <a:ext cx="937713"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537" y="3688431"/>
            <a:ext cx="3428571" cy="2285714"/>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5037" y="3688431"/>
            <a:ext cx="3428571" cy="2285714"/>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808" y="1120761"/>
            <a:ext cx="3428571" cy="2285714"/>
          </a:xfrm>
          <a:prstGeom prst="rect">
            <a:avLst/>
          </a:prstGeom>
        </p:spPr>
      </p:pic>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5036" y="1134528"/>
            <a:ext cx="3428571" cy="2285714"/>
          </a:xfrm>
          <a:prstGeom prst="rect">
            <a:avLst/>
          </a:prstGeom>
        </p:spPr>
      </p:pic>
      <p:sp>
        <p:nvSpPr>
          <p:cNvPr id="19" name="右矢印 18"/>
          <p:cNvSpPr/>
          <p:nvPr/>
        </p:nvSpPr>
        <p:spPr>
          <a:xfrm>
            <a:off x="1596980" y="6152332"/>
            <a:ext cx="515155" cy="5087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312281" y="6222023"/>
            <a:ext cx="5783777" cy="369332"/>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dirty="0" smtClean="0"/>
              <a:t>質量比</a:t>
            </a:r>
            <a:r>
              <a:rPr kumimoji="1" lang="en-US" altLang="ja-JP" dirty="0" smtClean="0"/>
              <a:t>100</a:t>
            </a:r>
            <a:r>
              <a:rPr lang="ja-JP" altLang="en-US" dirty="0" smtClean="0"/>
              <a:t>で</a:t>
            </a:r>
            <a:r>
              <a:rPr lang="ja-JP" altLang="en-US" dirty="0"/>
              <a:t>は</a:t>
            </a:r>
            <a:r>
              <a:rPr kumimoji="1" lang="ja-JP" altLang="en-US" dirty="0" smtClean="0"/>
              <a:t>やや歪みあり（シフトしている？）</a:t>
            </a:r>
            <a:endParaRPr kumimoji="1" lang="ja-JP" altLang="en-US"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6770263" y="316235"/>
                <a:ext cx="999871" cy="369332"/>
              </a:xfrm>
              <a:prstGeom prst="rect">
                <a:avLst/>
              </a:prstGeom>
              <a:noFill/>
            </p:spPr>
            <p:txBody>
              <a:bodyPr wrap="square" rtlCol="0">
                <a:spAutoFit/>
              </a:bodyPr>
              <a:lstStyle/>
              <a:p>
                <a14:m>
                  <m:oMath xmlns:m="http://schemas.openxmlformats.org/officeDocument/2006/math">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oMath>
                </a14:m>
                <a:r>
                  <a:rPr kumimoji="1" lang="ja-JP" altLang="en-US" dirty="0" smtClean="0"/>
                  <a:t>成分</a:t>
                </a:r>
                <a:r>
                  <a:rPr kumimoji="1" lang="en-US" altLang="ja-JP" dirty="0" smtClean="0"/>
                  <a:t>)</a:t>
                </a:r>
                <a:endParaRPr kumimoji="1" lang="ja-JP" altLang="en-US"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6770263" y="316235"/>
                <a:ext cx="999871" cy="369332"/>
              </a:xfrm>
              <a:prstGeom prst="rect">
                <a:avLst/>
              </a:prstGeom>
              <a:blipFill rotWithShape="0">
                <a:blip r:embed="rId8"/>
                <a:stretch>
                  <a:fillRect l="-1829" t="-16667" r="-610" b="-30000"/>
                </a:stretch>
              </a:blipFill>
            </p:spPr>
            <p:txBody>
              <a:bodyPr/>
              <a:lstStyle/>
              <a:p>
                <a:r>
                  <a:rPr lang="ja-JP" altLang="en-US">
                    <a:noFill/>
                  </a:rPr>
                  <a:t> </a:t>
                </a:r>
              </a:p>
            </p:txBody>
          </p:sp>
        </mc:Fallback>
      </mc:AlternateContent>
      <p:sp>
        <p:nvSpPr>
          <p:cNvPr id="22" name="テキスト ボックス 21"/>
          <p:cNvSpPr txBox="1"/>
          <p:nvPr/>
        </p:nvSpPr>
        <p:spPr>
          <a:xfrm>
            <a:off x="3975385" y="784298"/>
            <a:ext cx="1253438" cy="369332"/>
          </a:xfrm>
          <a:prstGeom prst="rect">
            <a:avLst/>
          </a:prstGeom>
          <a:noFill/>
        </p:spPr>
        <p:txBody>
          <a:bodyPr wrap="square" rtlCol="0">
            <a:spAutoFit/>
          </a:bodyPr>
          <a:lstStyle/>
          <a:p>
            <a:r>
              <a:rPr lang="ja-JP" altLang="en-US" dirty="0"/>
              <a:t>不正</a:t>
            </a:r>
            <a:r>
              <a:rPr kumimoji="1" lang="ja-JP" altLang="en-US" dirty="0" smtClean="0"/>
              <a:t>緩和</a:t>
            </a:r>
            <a:endParaRPr kumimoji="1" lang="ja-JP" altLang="en-US" dirty="0"/>
          </a:p>
        </p:txBody>
      </p:sp>
      <p:sp>
        <p:nvSpPr>
          <p:cNvPr id="23" name="テキスト ボックス 22"/>
          <p:cNvSpPr txBox="1"/>
          <p:nvPr/>
        </p:nvSpPr>
        <p:spPr>
          <a:xfrm>
            <a:off x="4100695" y="3396656"/>
            <a:ext cx="1285009" cy="369332"/>
          </a:xfrm>
          <a:prstGeom prst="rect">
            <a:avLst/>
          </a:prstGeom>
          <a:noFill/>
        </p:spPr>
        <p:txBody>
          <a:bodyPr wrap="square" rtlCol="0">
            <a:spAutoFit/>
          </a:bodyPr>
          <a:lstStyle/>
          <a:p>
            <a:r>
              <a:rPr lang="ja-JP" altLang="en-US" dirty="0" smtClean="0"/>
              <a:t>不正</a:t>
            </a:r>
            <a:r>
              <a:rPr kumimoji="1" lang="ja-JP" altLang="en-US" dirty="0" smtClean="0"/>
              <a:t>緩和</a:t>
            </a:r>
            <a:endParaRPr kumimoji="1" lang="ja-JP" altLang="en-US" dirty="0"/>
          </a:p>
        </p:txBody>
      </p:sp>
    </p:spTree>
    <p:extLst>
      <p:ext uri="{BB962C8B-B14F-4D97-AF65-F5344CB8AC3E}">
        <p14:creationId xmlns:p14="http://schemas.microsoft.com/office/powerpoint/2010/main" val="127489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275008" y="193125"/>
            <a:ext cx="7534140" cy="584775"/>
          </a:xfrm>
          <a:prstGeom prst="rect">
            <a:avLst/>
          </a:prstGeom>
          <a:noFill/>
        </p:spPr>
        <p:txBody>
          <a:bodyPr wrap="square" rtlCol="0">
            <a:spAutoFit/>
          </a:bodyPr>
          <a:lstStyle/>
          <a:p>
            <a:r>
              <a:rPr lang="ja-JP" altLang="en-US" sz="3200" u="sng" dirty="0" smtClean="0">
                <a:solidFill>
                  <a:schemeClr val="accent1"/>
                </a:solidFill>
              </a:rPr>
              <a:t>テストシミュレーション </a:t>
            </a:r>
            <a:r>
              <a:rPr lang="en-US" altLang="ja-JP" sz="2600" u="sng" dirty="0" smtClean="0">
                <a:solidFill>
                  <a:schemeClr val="accent1"/>
                </a:solidFill>
              </a:rPr>
              <a:t>~</a:t>
            </a:r>
            <a:r>
              <a:rPr lang="ja-JP" altLang="en-US" sz="2600" u="sng" dirty="0" smtClean="0">
                <a:solidFill>
                  <a:schemeClr val="accent1"/>
                </a:solidFill>
              </a:rPr>
              <a:t>運動量保存状況</a:t>
            </a:r>
            <a:r>
              <a:rPr lang="en-US" altLang="ja-JP" sz="2600" u="sng" dirty="0" smtClean="0">
                <a:solidFill>
                  <a:schemeClr val="accent1"/>
                </a:solidFill>
              </a:rPr>
              <a:t>~</a:t>
            </a:r>
            <a:endParaRPr lang="ja-JP" altLang="en-US" sz="2600" u="sng" dirty="0">
              <a:solidFill>
                <a:schemeClr val="accent1"/>
              </a:solidFill>
            </a:endParaRPr>
          </a:p>
        </p:txBody>
      </p:sp>
      <p:pic>
        <p:nvPicPr>
          <p:cNvPr id="4" name="図 3"/>
          <p:cNvPicPr>
            <a:picLocks noChangeAspect="1"/>
          </p:cNvPicPr>
          <p:nvPr/>
        </p:nvPicPr>
        <p:blipFill>
          <a:blip r:embed="rId2"/>
          <a:stretch>
            <a:fillRect/>
          </a:stretch>
        </p:blipFill>
        <p:spPr>
          <a:xfrm>
            <a:off x="3754372" y="715009"/>
            <a:ext cx="5279973" cy="712950"/>
          </a:xfrm>
          <a:prstGeom prst="rect">
            <a:avLst/>
          </a:prstGeom>
        </p:spPr>
      </p:pic>
      <p:pic>
        <p:nvPicPr>
          <p:cNvPr id="5" name="図 4"/>
          <p:cNvPicPr>
            <a:picLocks noChangeAspect="1"/>
          </p:cNvPicPr>
          <p:nvPr/>
        </p:nvPicPr>
        <p:blipFill>
          <a:blip r:embed="rId3"/>
          <a:stretch>
            <a:fillRect/>
          </a:stretch>
        </p:blipFill>
        <p:spPr>
          <a:xfrm>
            <a:off x="3754372" y="3859463"/>
            <a:ext cx="5279973" cy="712950"/>
          </a:xfrm>
          <a:prstGeom prst="rect">
            <a:avLst/>
          </a:prstGeom>
        </p:spPr>
      </p:pic>
      <p:sp>
        <p:nvSpPr>
          <p:cNvPr id="6" name="テキスト ボックス 5"/>
          <p:cNvSpPr txBox="1"/>
          <p:nvPr/>
        </p:nvSpPr>
        <p:spPr>
          <a:xfrm>
            <a:off x="1329215" y="686658"/>
            <a:ext cx="1748834" cy="430887"/>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200" u="sng" dirty="0" smtClean="0"/>
              <a:t>質量等倍</a:t>
            </a:r>
            <a:endParaRPr kumimoji="1" lang="ja-JP" altLang="en-US" sz="2200" u="sng" dirty="0"/>
          </a:p>
        </p:txBody>
      </p:sp>
      <p:sp>
        <p:nvSpPr>
          <p:cNvPr id="7" name="テキスト ボックス 6"/>
          <p:cNvSpPr txBox="1"/>
          <p:nvPr/>
        </p:nvSpPr>
        <p:spPr>
          <a:xfrm>
            <a:off x="1206866" y="3847269"/>
            <a:ext cx="1993533" cy="430887"/>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200" u="sng" dirty="0" smtClean="0"/>
              <a:t>質量比</a:t>
            </a:r>
            <a:r>
              <a:rPr kumimoji="1" lang="en-US" altLang="ja-JP" sz="2200" u="sng" dirty="0" smtClean="0"/>
              <a:t>100</a:t>
            </a:r>
            <a:endParaRPr kumimoji="1" lang="ja-JP" altLang="en-US" sz="2200" u="sng" dirty="0"/>
          </a:p>
        </p:txBody>
      </p:sp>
      <mc:AlternateContent xmlns:mc="http://schemas.openxmlformats.org/markup-compatibility/2006" xmlns:a14="http://schemas.microsoft.com/office/drawing/2010/main">
        <mc:Choice Requires="a14">
          <p:sp>
            <p:nvSpPr>
              <p:cNvPr id="8" name="テキスト ボックス 7"/>
              <p:cNvSpPr txBox="1"/>
              <p:nvPr/>
            </p:nvSpPr>
            <p:spPr>
              <a:xfrm>
                <a:off x="1329215" y="1060684"/>
                <a:ext cx="2601533" cy="353943"/>
              </a:xfrm>
              <a:prstGeom prst="rect">
                <a:avLst/>
              </a:prstGeom>
              <a:noFill/>
            </p:spPr>
            <p:txBody>
              <a:bodyPr wrap="square" rtlCol="0">
                <a:spAutoFit/>
              </a:bodyPr>
              <a:lstStyle/>
              <a:p>
                <a:r>
                  <a:rPr lang="ja-JP" altLang="en-US" sz="1700" dirty="0" smtClean="0"/>
                  <a:t>重み比</a:t>
                </a:r>
                <a14:m>
                  <m:oMath xmlns:m="http://schemas.openxmlformats.org/officeDocument/2006/math">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𝑤</m:t>
                        </m:r>
                      </m:e>
                      <m:sub>
                        <m:r>
                          <a:rPr lang="en-US" altLang="ja-JP" sz="1700" b="0" i="1" smtClean="0">
                            <a:latin typeface="Cambria Math" panose="02040503050406030204" pitchFamily="18" charset="0"/>
                          </a:rPr>
                          <m:t>𝑏</m:t>
                        </m:r>
                      </m:sub>
                    </m:sSub>
                    <m:r>
                      <a:rPr lang="en-US" altLang="ja-JP" sz="1700" b="0" i="1" smtClean="0">
                        <a:latin typeface="Cambria Math" panose="02040503050406030204" pitchFamily="18" charset="0"/>
                      </a:rPr>
                      <m:t>/</m:t>
                    </m:r>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𝑤</m:t>
                        </m:r>
                      </m:e>
                      <m:sub>
                        <m:r>
                          <a:rPr lang="en-US" altLang="ja-JP" sz="1700" b="0" i="1" smtClean="0">
                            <a:latin typeface="Cambria Math" panose="02040503050406030204" pitchFamily="18" charset="0"/>
                          </a:rPr>
                          <m:t>𝑎</m:t>
                        </m:r>
                      </m:sub>
                    </m:sSub>
                  </m:oMath>
                </a14:m>
                <a:r>
                  <a:rPr kumimoji="1" lang="ja-JP" altLang="en-US" sz="1700" dirty="0" smtClean="0"/>
                  <a:t>は</a:t>
                </a:r>
                <a:r>
                  <a:rPr kumimoji="1" lang="en-US" altLang="ja-JP" sz="1700" dirty="0" smtClean="0"/>
                  <a:t>4</a:t>
                </a:r>
                <a:r>
                  <a:rPr kumimoji="1" lang="ja-JP" altLang="en-US" sz="1700" dirty="0" smtClean="0"/>
                  <a:t>に固定</a:t>
                </a:r>
                <a:endParaRPr kumimoji="1" lang="ja-JP" altLang="en-US" sz="17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329215" y="1060684"/>
                <a:ext cx="2601533" cy="353943"/>
              </a:xfrm>
              <a:prstGeom prst="rect">
                <a:avLst/>
              </a:prstGeom>
              <a:blipFill rotWithShape="0">
                <a:blip r:embed="rId4"/>
                <a:stretch>
                  <a:fillRect l="-1405" t="-12069" b="-24138"/>
                </a:stretch>
              </a:blipFill>
            </p:spPr>
            <p:txBody>
              <a:bodyPr/>
              <a:lstStyle/>
              <a:p>
                <a:r>
                  <a:rPr lang="ja-JP" altLang="en-US">
                    <a:noFill/>
                  </a:rPr>
                  <a:t> </a:t>
                </a:r>
              </a:p>
            </p:txBody>
          </p:sp>
        </mc:Fallback>
      </mc:AlternateContent>
      <p:graphicFrame>
        <p:nvGraphicFramePr>
          <p:cNvPr id="9" name="表 8"/>
          <p:cNvGraphicFramePr>
            <a:graphicFrameLocks noGrp="1"/>
          </p:cNvGraphicFramePr>
          <p:nvPr>
            <p:extLst>
              <p:ext uri="{D42A27DB-BD31-4B8C-83A1-F6EECF244321}">
                <p14:modId xmlns:p14="http://schemas.microsoft.com/office/powerpoint/2010/main" val="1890354805"/>
              </p:ext>
            </p:extLst>
          </p:nvPr>
        </p:nvGraphicFramePr>
        <p:xfrm>
          <a:off x="1347" y="1455593"/>
          <a:ext cx="9142653" cy="2327695"/>
        </p:xfrm>
        <a:graphic>
          <a:graphicData uri="http://schemas.openxmlformats.org/drawingml/2006/table">
            <a:tbl>
              <a:tblPr firstRow="1" bandRow="1">
                <a:tableStyleId>{5940675A-B579-460E-94D1-54222C63F5DA}</a:tableStyleId>
              </a:tblPr>
              <a:tblGrid>
                <a:gridCol w="3047551"/>
                <a:gridCol w="3047551"/>
                <a:gridCol w="3047551"/>
              </a:tblGrid>
              <a:tr h="2327695">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471413068"/>
              </p:ext>
            </p:extLst>
          </p:nvPr>
        </p:nvGraphicFramePr>
        <p:xfrm>
          <a:off x="1347" y="4636393"/>
          <a:ext cx="9142653" cy="2221607"/>
        </p:xfrm>
        <a:graphic>
          <a:graphicData uri="http://schemas.openxmlformats.org/drawingml/2006/table">
            <a:tbl>
              <a:tblPr firstRow="1" bandRow="1">
                <a:tableStyleId>{5940675A-B579-460E-94D1-54222C63F5DA}</a:tableStyleId>
              </a:tblPr>
              <a:tblGrid>
                <a:gridCol w="3047551"/>
                <a:gridCol w="3047551"/>
                <a:gridCol w="3047551"/>
              </a:tblGrid>
              <a:tr h="2221607">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r>
            </a:tbl>
          </a:graphicData>
        </a:graphic>
      </p:graphicFrame>
      <p:sp>
        <p:nvSpPr>
          <p:cNvPr id="12" name="テキスト ボックス 11"/>
          <p:cNvSpPr txBox="1"/>
          <p:nvPr/>
        </p:nvSpPr>
        <p:spPr>
          <a:xfrm>
            <a:off x="3937186" y="1455593"/>
            <a:ext cx="1361178"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100</a:t>
            </a:r>
            <a:endParaRPr kumimoji="1" lang="ja-JP" altLang="en-US" sz="1600" dirty="0"/>
          </a:p>
        </p:txBody>
      </p:sp>
      <p:sp>
        <p:nvSpPr>
          <p:cNvPr id="13" name="テキスト ボックス 12"/>
          <p:cNvSpPr txBox="1"/>
          <p:nvPr/>
        </p:nvSpPr>
        <p:spPr>
          <a:xfrm>
            <a:off x="6841008" y="1452632"/>
            <a:ext cx="1530259"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1000</a:t>
            </a:r>
            <a:endParaRPr kumimoji="1" lang="ja-JP" altLang="en-US" sz="1600" dirty="0"/>
          </a:p>
        </p:txBody>
      </p:sp>
      <p:sp>
        <p:nvSpPr>
          <p:cNvPr id="16" name="テキスト ボックス 15"/>
          <p:cNvSpPr txBox="1"/>
          <p:nvPr/>
        </p:nvSpPr>
        <p:spPr>
          <a:xfrm>
            <a:off x="956436" y="1442261"/>
            <a:ext cx="1296292"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a:t>
            </a:r>
            <a:endParaRPr kumimoji="1" lang="ja-JP" altLang="en-US" sz="1600" dirty="0"/>
          </a:p>
        </p:txBody>
      </p:sp>
      <mc:AlternateContent xmlns:mc="http://schemas.openxmlformats.org/markup-compatibility/2006" xmlns:a14="http://schemas.microsoft.com/office/drawing/2010/main">
        <mc:Choice Requires="a14">
          <p:sp>
            <p:nvSpPr>
              <p:cNvPr id="17" name="テキスト ボックス 16"/>
              <p:cNvSpPr txBox="1"/>
              <p:nvPr/>
            </p:nvSpPr>
            <p:spPr>
              <a:xfrm>
                <a:off x="6143222" y="-717"/>
                <a:ext cx="1148546" cy="400110"/>
              </a:xfrm>
              <a:prstGeom prst="rect">
                <a:avLst/>
              </a:prstGeom>
              <a:noFill/>
            </p:spPr>
            <p:txBody>
              <a:bodyPr wrap="square" rtlCol="0">
                <a:spAutoFit/>
              </a:bodyPr>
              <a:lstStyle/>
              <a:p>
                <a:r>
                  <a:rPr kumimoji="1" lang="en-US" altLang="ja-JP" sz="2000" b="0" dirty="0" smtClean="0">
                    <a:solidFill>
                      <a:schemeClr val="tx2"/>
                    </a:solidFill>
                  </a:rPr>
                  <a:t>(</a:t>
                </a:r>
                <a14:m>
                  <m:oMath xmlns:m="http://schemas.openxmlformats.org/officeDocument/2006/math">
                    <m:r>
                      <a:rPr kumimoji="1" lang="en-US" altLang="ja-JP" sz="2000" b="0" i="1" smtClean="0">
                        <a:solidFill>
                          <a:schemeClr val="tx2"/>
                        </a:solidFill>
                        <a:latin typeface="Cambria Math" panose="02040503050406030204" pitchFamily="18" charset="0"/>
                      </a:rPr>
                      <m:t>𝑥</m:t>
                    </m:r>
                  </m:oMath>
                </a14:m>
                <a:r>
                  <a:rPr kumimoji="1" lang="ja-JP" altLang="en-US" sz="2000" dirty="0" smtClean="0">
                    <a:solidFill>
                      <a:schemeClr val="tx2"/>
                    </a:solidFill>
                  </a:rPr>
                  <a:t>成分</a:t>
                </a:r>
                <a:r>
                  <a:rPr kumimoji="1" lang="en-US" altLang="ja-JP" sz="2000" dirty="0" smtClean="0">
                    <a:solidFill>
                      <a:schemeClr val="tx2"/>
                    </a:solidFill>
                  </a:rPr>
                  <a:t>)</a:t>
                </a:r>
                <a:endParaRPr kumimoji="1" lang="ja-JP" altLang="en-US" sz="2000" dirty="0">
                  <a:solidFill>
                    <a:schemeClr val="tx2"/>
                  </a:solidFill>
                </a:endParaRPr>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6143222" y="-717"/>
                <a:ext cx="1148546" cy="400110"/>
              </a:xfrm>
              <a:prstGeom prst="rect">
                <a:avLst/>
              </a:prstGeom>
              <a:blipFill rotWithShape="0">
                <a:blip r:embed="rId5"/>
                <a:stretch>
                  <a:fillRect l="-5851" t="-15152" b="-27273"/>
                </a:stretch>
              </a:blipFill>
            </p:spPr>
            <p:txBody>
              <a:bodyPr/>
              <a:lstStyle/>
              <a:p>
                <a:r>
                  <a:rPr lang="ja-JP" altLang="en-US">
                    <a:noFill/>
                  </a:rPr>
                  <a:t> </a:t>
                </a:r>
              </a:p>
            </p:txBody>
          </p:sp>
        </mc:Fallback>
      </mc:AlternateContent>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3812" y="1759554"/>
            <a:ext cx="3024000" cy="2016000"/>
          </a:xfrm>
          <a:prstGeom prst="rect">
            <a:avLst/>
          </a:prstGeom>
        </p:spPr>
      </p:pic>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63597" y="1759554"/>
            <a:ext cx="3024000" cy="2016000"/>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68" y="1759554"/>
            <a:ext cx="3024000" cy="2016000"/>
          </a:xfrm>
          <a:prstGeom prst="rect">
            <a:avLst/>
          </a:prstGeom>
        </p:spPr>
      </p:pic>
      <p:pic>
        <p:nvPicPr>
          <p:cNvPr id="22" name="図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79" y="4817265"/>
            <a:ext cx="3024000" cy="2016000"/>
          </a:xfrm>
          <a:prstGeom prst="rect">
            <a:avLst/>
          </a:prstGeom>
        </p:spPr>
      </p:pic>
      <p:sp>
        <p:nvSpPr>
          <p:cNvPr id="11" name="テキスト ボックス 10"/>
          <p:cNvSpPr txBox="1"/>
          <p:nvPr/>
        </p:nvSpPr>
        <p:spPr>
          <a:xfrm>
            <a:off x="982193" y="4636393"/>
            <a:ext cx="1244778"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a:t>
            </a:r>
            <a:endParaRPr kumimoji="1" lang="ja-JP" altLang="en-US" sz="1600" dirty="0"/>
          </a:p>
        </p:txBody>
      </p:sp>
      <p:pic>
        <p:nvPicPr>
          <p:cNvPr id="23" name="図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60673" y="4829121"/>
            <a:ext cx="3024000" cy="2016000"/>
          </a:xfrm>
          <a:prstGeom prst="rect">
            <a:avLst/>
          </a:prstGeom>
        </p:spPr>
      </p:pic>
      <p:sp>
        <p:nvSpPr>
          <p:cNvPr id="14" name="テキスト ボックス 13"/>
          <p:cNvSpPr txBox="1"/>
          <p:nvPr/>
        </p:nvSpPr>
        <p:spPr>
          <a:xfrm>
            <a:off x="3937186" y="4636393"/>
            <a:ext cx="1381171"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100</a:t>
            </a:r>
            <a:endParaRPr kumimoji="1" lang="ja-JP" altLang="en-US" sz="1600" dirty="0"/>
          </a:p>
        </p:txBody>
      </p:sp>
      <p:pic>
        <p:nvPicPr>
          <p:cNvPr id="24" name="図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2845" y="4829121"/>
            <a:ext cx="3024000" cy="2016000"/>
          </a:xfrm>
          <a:prstGeom prst="rect">
            <a:avLst/>
          </a:prstGeom>
        </p:spPr>
      </p:pic>
      <p:sp>
        <p:nvSpPr>
          <p:cNvPr id="15" name="テキスト ボックス 14"/>
          <p:cNvSpPr txBox="1"/>
          <p:nvPr/>
        </p:nvSpPr>
        <p:spPr>
          <a:xfrm>
            <a:off x="6879644" y="4636393"/>
            <a:ext cx="1452985"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1000</a:t>
            </a:r>
            <a:endParaRPr kumimoji="1" lang="ja-JP" altLang="en-US" sz="1600" dirty="0"/>
          </a:p>
        </p:txBody>
      </p:sp>
      <mc:AlternateContent xmlns:mc="http://schemas.openxmlformats.org/markup-compatibility/2006" xmlns:a14="http://schemas.microsoft.com/office/drawing/2010/main">
        <mc:Choice Requires="a14">
          <p:sp>
            <p:nvSpPr>
              <p:cNvPr id="25" name="テキスト ボックス 24"/>
              <p:cNvSpPr txBox="1"/>
              <p:nvPr/>
            </p:nvSpPr>
            <p:spPr>
              <a:xfrm>
                <a:off x="1152839" y="4215938"/>
                <a:ext cx="2601533" cy="353943"/>
              </a:xfrm>
              <a:prstGeom prst="rect">
                <a:avLst/>
              </a:prstGeom>
              <a:noFill/>
            </p:spPr>
            <p:txBody>
              <a:bodyPr wrap="square" rtlCol="0">
                <a:spAutoFit/>
              </a:bodyPr>
              <a:lstStyle/>
              <a:p>
                <a:r>
                  <a:rPr lang="ja-JP" altLang="en-US" sz="1700" dirty="0" smtClean="0"/>
                  <a:t>重み比</a:t>
                </a:r>
                <a14:m>
                  <m:oMath xmlns:m="http://schemas.openxmlformats.org/officeDocument/2006/math">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𝑤</m:t>
                        </m:r>
                      </m:e>
                      <m:sub>
                        <m:r>
                          <a:rPr lang="en-US" altLang="ja-JP" sz="1700" b="0" i="1" smtClean="0">
                            <a:latin typeface="Cambria Math" panose="02040503050406030204" pitchFamily="18" charset="0"/>
                          </a:rPr>
                          <m:t>𝑏</m:t>
                        </m:r>
                      </m:sub>
                    </m:sSub>
                    <m:r>
                      <a:rPr lang="en-US" altLang="ja-JP" sz="1700" b="0" i="1" smtClean="0">
                        <a:latin typeface="Cambria Math" panose="02040503050406030204" pitchFamily="18" charset="0"/>
                      </a:rPr>
                      <m:t>/</m:t>
                    </m:r>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𝑤</m:t>
                        </m:r>
                      </m:e>
                      <m:sub>
                        <m:r>
                          <a:rPr lang="en-US" altLang="ja-JP" sz="1700" b="0" i="1" smtClean="0">
                            <a:latin typeface="Cambria Math" panose="02040503050406030204" pitchFamily="18" charset="0"/>
                          </a:rPr>
                          <m:t>𝑎</m:t>
                        </m:r>
                      </m:sub>
                    </m:sSub>
                  </m:oMath>
                </a14:m>
                <a:r>
                  <a:rPr kumimoji="1" lang="ja-JP" altLang="en-US" sz="1700" dirty="0" smtClean="0"/>
                  <a:t>は</a:t>
                </a:r>
                <a:r>
                  <a:rPr kumimoji="1" lang="en-US" altLang="ja-JP" sz="1700" dirty="0" smtClean="0"/>
                  <a:t>4</a:t>
                </a:r>
                <a:r>
                  <a:rPr kumimoji="1" lang="ja-JP" altLang="en-US" sz="1700" dirty="0" smtClean="0"/>
                  <a:t>に固定</a:t>
                </a:r>
                <a:endParaRPr kumimoji="1" lang="ja-JP" altLang="en-US" sz="17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1152839" y="4215938"/>
                <a:ext cx="2601533" cy="353943"/>
              </a:xfrm>
              <a:prstGeom prst="rect">
                <a:avLst/>
              </a:prstGeom>
              <a:blipFill rotWithShape="0">
                <a:blip r:embed="rId12"/>
                <a:stretch>
                  <a:fillRect l="-1405" t="-12069" b="-2413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030540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91672" y="180246"/>
            <a:ext cx="8152327" cy="584775"/>
          </a:xfrm>
          <a:prstGeom prst="rect">
            <a:avLst/>
          </a:prstGeom>
          <a:noFill/>
        </p:spPr>
        <p:txBody>
          <a:bodyPr wrap="square" rtlCol="0">
            <a:spAutoFit/>
          </a:bodyPr>
          <a:lstStyle/>
          <a:p>
            <a:r>
              <a:rPr lang="ja-JP" altLang="en-US" sz="3200" u="sng" dirty="0" smtClean="0">
                <a:solidFill>
                  <a:schemeClr val="accent1"/>
                </a:solidFill>
              </a:rPr>
              <a:t>テストシミュレーション </a:t>
            </a:r>
            <a:r>
              <a:rPr lang="en-US" altLang="ja-JP" sz="2600" u="sng" dirty="0" smtClean="0">
                <a:solidFill>
                  <a:schemeClr val="accent1"/>
                </a:solidFill>
              </a:rPr>
              <a:t>~</a:t>
            </a:r>
            <a:r>
              <a:rPr lang="ja-JP" altLang="en-US" sz="2600" u="sng" dirty="0" smtClean="0">
                <a:solidFill>
                  <a:schemeClr val="accent1"/>
                </a:solidFill>
              </a:rPr>
              <a:t>エネルギー保存状況</a:t>
            </a:r>
            <a:r>
              <a:rPr lang="en-US" altLang="ja-JP" sz="2600" u="sng" dirty="0" smtClean="0">
                <a:solidFill>
                  <a:schemeClr val="accent1"/>
                </a:solidFill>
              </a:rPr>
              <a:t>~</a:t>
            </a:r>
            <a:endParaRPr lang="ja-JP" altLang="en-US" sz="2600" u="sng" dirty="0">
              <a:solidFill>
                <a:schemeClr val="accent1"/>
              </a:solidFill>
            </a:endParaRPr>
          </a:p>
        </p:txBody>
      </p:sp>
      <p:pic>
        <p:nvPicPr>
          <p:cNvPr id="6" name="図 5"/>
          <p:cNvPicPr>
            <a:picLocks noChangeAspect="1"/>
          </p:cNvPicPr>
          <p:nvPr/>
        </p:nvPicPr>
        <p:blipFill>
          <a:blip r:embed="rId2"/>
          <a:stretch>
            <a:fillRect/>
          </a:stretch>
        </p:blipFill>
        <p:spPr>
          <a:xfrm>
            <a:off x="3754372" y="715009"/>
            <a:ext cx="5279973" cy="712950"/>
          </a:xfrm>
          <a:prstGeom prst="rect">
            <a:avLst/>
          </a:prstGeom>
        </p:spPr>
      </p:pic>
      <p:pic>
        <p:nvPicPr>
          <p:cNvPr id="9" name="図 8"/>
          <p:cNvPicPr>
            <a:picLocks noChangeAspect="1"/>
          </p:cNvPicPr>
          <p:nvPr/>
        </p:nvPicPr>
        <p:blipFill>
          <a:blip r:embed="rId3"/>
          <a:stretch>
            <a:fillRect/>
          </a:stretch>
        </p:blipFill>
        <p:spPr>
          <a:xfrm>
            <a:off x="3754372" y="3859463"/>
            <a:ext cx="5279973" cy="712950"/>
          </a:xfrm>
          <a:prstGeom prst="rect">
            <a:avLst/>
          </a:prstGeom>
        </p:spPr>
      </p:pic>
      <p:sp>
        <p:nvSpPr>
          <p:cNvPr id="10" name="テキスト ボックス 9"/>
          <p:cNvSpPr txBox="1"/>
          <p:nvPr/>
        </p:nvSpPr>
        <p:spPr>
          <a:xfrm>
            <a:off x="1329215" y="686658"/>
            <a:ext cx="1748834" cy="430887"/>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200" u="sng" dirty="0" smtClean="0"/>
              <a:t>質量等倍</a:t>
            </a:r>
            <a:endParaRPr kumimoji="1" lang="ja-JP" altLang="en-US" sz="2200" u="sng" dirty="0"/>
          </a:p>
        </p:txBody>
      </p:sp>
      <p:sp>
        <p:nvSpPr>
          <p:cNvPr id="11" name="テキスト ボックス 10"/>
          <p:cNvSpPr txBox="1"/>
          <p:nvPr/>
        </p:nvSpPr>
        <p:spPr>
          <a:xfrm>
            <a:off x="1206866" y="3847269"/>
            <a:ext cx="1993533" cy="430887"/>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200" u="sng" dirty="0" smtClean="0"/>
              <a:t>質量比</a:t>
            </a:r>
            <a:r>
              <a:rPr kumimoji="1" lang="en-US" altLang="ja-JP" sz="2200" u="sng" dirty="0" smtClean="0"/>
              <a:t>100</a:t>
            </a:r>
            <a:endParaRPr kumimoji="1" lang="ja-JP" altLang="en-US" sz="2200" u="sng" dirty="0"/>
          </a:p>
        </p:txBody>
      </p:sp>
      <mc:AlternateContent xmlns:mc="http://schemas.openxmlformats.org/markup-compatibility/2006" xmlns:a14="http://schemas.microsoft.com/office/drawing/2010/main">
        <mc:Choice Requires="a14">
          <p:sp>
            <p:nvSpPr>
              <p:cNvPr id="2" name="テキスト ボックス 1"/>
              <p:cNvSpPr txBox="1"/>
              <p:nvPr/>
            </p:nvSpPr>
            <p:spPr>
              <a:xfrm>
                <a:off x="1329215" y="1060684"/>
                <a:ext cx="2601533" cy="353943"/>
              </a:xfrm>
              <a:prstGeom prst="rect">
                <a:avLst/>
              </a:prstGeom>
              <a:noFill/>
            </p:spPr>
            <p:txBody>
              <a:bodyPr wrap="square" rtlCol="0">
                <a:spAutoFit/>
              </a:bodyPr>
              <a:lstStyle/>
              <a:p>
                <a:r>
                  <a:rPr lang="ja-JP" altLang="en-US" sz="1700" dirty="0" smtClean="0"/>
                  <a:t>重み比</a:t>
                </a:r>
                <a14:m>
                  <m:oMath xmlns:m="http://schemas.openxmlformats.org/officeDocument/2006/math">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𝑤</m:t>
                        </m:r>
                      </m:e>
                      <m:sub>
                        <m:r>
                          <a:rPr lang="en-US" altLang="ja-JP" sz="1700" b="0" i="1" smtClean="0">
                            <a:latin typeface="Cambria Math" panose="02040503050406030204" pitchFamily="18" charset="0"/>
                          </a:rPr>
                          <m:t>𝑏</m:t>
                        </m:r>
                      </m:sub>
                    </m:sSub>
                    <m:r>
                      <a:rPr lang="en-US" altLang="ja-JP" sz="1700" b="0" i="1" smtClean="0">
                        <a:latin typeface="Cambria Math" panose="02040503050406030204" pitchFamily="18" charset="0"/>
                      </a:rPr>
                      <m:t>/</m:t>
                    </m:r>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𝑤</m:t>
                        </m:r>
                      </m:e>
                      <m:sub>
                        <m:r>
                          <a:rPr lang="en-US" altLang="ja-JP" sz="1700" b="0" i="1" smtClean="0">
                            <a:latin typeface="Cambria Math" panose="02040503050406030204" pitchFamily="18" charset="0"/>
                          </a:rPr>
                          <m:t>𝑎</m:t>
                        </m:r>
                      </m:sub>
                    </m:sSub>
                  </m:oMath>
                </a14:m>
                <a:r>
                  <a:rPr kumimoji="1" lang="ja-JP" altLang="en-US" sz="1700" dirty="0" smtClean="0"/>
                  <a:t>は</a:t>
                </a:r>
                <a:r>
                  <a:rPr kumimoji="1" lang="en-US" altLang="ja-JP" sz="1700" dirty="0" smtClean="0"/>
                  <a:t>4</a:t>
                </a:r>
                <a:r>
                  <a:rPr kumimoji="1" lang="ja-JP" altLang="en-US" sz="1700" dirty="0" smtClean="0"/>
                  <a:t>に固定</a:t>
                </a:r>
                <a:endParaRPr kumimoji="1" lang="ja-JP" altLang="en-US" sz="17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329215" y="1060684"/>
                <a:ext cx="2601533" cy="353943"/>
              </a:xfrm>
              <a:prstGeom prst="rect">
                <a:avLst/>
              </a:prstGeom>
              <a:blipFill rotWithShape="0">
                <a:blip r:embed="rId4"/>
                <a:stretch>
                  <a:fillRect l="-1405" t="-12069" b="-24138"/>
                </a:stretch>
              </a:blipFill>
            </p:spPr>
            <p:txBody>
              <a:bodyPr/>
              <a:lstStyle/>
              <a:p>
                <a:r>
                  <a:rPr lang="ja-JP" altLang="en-US">
                    <a:noFill/>
                  </a:rPr>
                  <a:t> </a:t>
                </a:r>
              </a:p>
            </p:txBody>
          </p:sp>
        </mc:Fallback>
      </mc:AlternateContent>
      <p:graphicFrame>
        <p:nvGraphicFramePr>
          <p:cNvPr id="12" name="表 11"/>
          <p:cNvGraphicFramePr>
            <a:graphicFrameLocks noGrp="1"/>
          </p:cNvGraphicFramePr>
          <p:nvPr>
            <p:extLst>
              <p:ext uri="{D42A27DB-BD31-4B8C-83A1-F6EECF244321}">
                <p14:modId xmlns:p14="http://schemas.microsoft.com/office/powerpoint/2010/main" val="425650276"/>
              </p:ext>
            </p:extLst>
          </p:nvPr>
        </p:nvGraphicFramePr>
        <p:xfrm>
          <a:off x="1347" y="1455593"/>
          <a:ext cx="9142653" cy="2327695"/>
        </p:xfrm>
        <a:graphic>
          <a:graphicData uri="http://schemas.openxmlformats.org/drawingml/2006/table">
            <a:tbl>
              <a:tblPr firstRow="1" bandRow="1">
                <a:tableStyleId>{5940675A-B579-460E-94D1-54222C63F5DA}</a:tableStyleId>
              </a:tblPr>
              <a:tblGrid>
                <a:gridCol w="3047551"/>
                <a:gridCol w="3047551"/>
                <a:gridCol w="3047551"/>
              </a:tblGrid>
              <a:tr h="2327695">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2880008582"/>
              </p:ext>
            </p:extLst>
          </p:nvPr>
        </p:nvGraphicFramePr>
        <p:xfrm>
          <a:off x="1347" y="4636393"/>
          <a:ext cx="9142653" cy="2221607"/>
        </p:xfrm>
        <a:graphic>
          <a:graphicData uri="http://schemas.openxmlformats.org/drawingml/2006/table">
            <a:tbl>
              <a:tblPr firstRow="1" bandRow="1">
                <a:tableStyleId>{5940675A-B579-460E-94D1-54222C63F5DA}</a:tableStyleId>
              </a:tblPr>
              <a:tblGrid>
                <a:gridCol w="3047551"/>
                <a:gridCol w="3047551"/>
                <a:gridCol w="3047551"/>
              </a:tblGrid>
              <a:tr h="2221607">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r>
            </a:tbl>
          </a:graphicData>
        </a:graphic>
      </p:graphicFrame>
      <p:sp>
        <p:nvSpPr>
          <p:cNvPr id="16" name="テキスト ボックス 15"/>
          <p:cNvSpPr txBox="1"/>
          <p:nvPr/>
        </p:nvSpPr>
        <p:spPr>
          <a:xfrm>
            <a:off x="3937186" y="1455593"/>
            <a:ext cx="1361178"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100</a:t>
            </a:r>
            <a:endParaRPr kumimoji="1" lang="ja-JP" altLang="en-US" sz="1600" dirty="0"/>
          </a:p>
        </p:txBody>
      </p:sp>
      <p:sp>
        <p:nvSpPr>
          <p:cNvPr id="17" name="テキスト ボックス 16"/>
          <p:cNvSpPr txBox="1"/>
          <p:nvPr/>
        </p:nvSpPr>
        <p:spPr>
          <a:xfrm>
            <a:off x="6841008" y="1452632"/>
            <a:ext cx="1530259"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1000</a:t>
            </a:r>
            <a:endParaRPr kumimoji="1" lang="ja-JP" altLang="en-US" sz="1600" dirty="0"/>
          </a:p>
        </p:txBody>
      </p:sp>
      <p:sp>
        <p:nvSpPr>
          <p:cNvPr id="20" name="テキスト ボックス 19"/>
          <p:cNvSpPr txBox="1"/>
          <p:nvPr/>
        </p:nvSpPr>
        <p:spPr>
          <a:xfrm>
            <a:off x="956436" y="1442261"/>
            <a:ext cx="1296292"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a:t>
            </a:r>
            <a:endParaRPr kumimoji="1" lang="ja-JP" altLang="en-US" sz="1600" dirty="0"/>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8" y="1745340"/>
            <a:ext cx="3024000" cy="2016000"/>
          </a:xfrm>
          <a:prstGeom prst="rect">
            <a:avLst/>
          </a:prstGeom>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0673" y="1763637"/>
            <a:ext cx="3024000" cy="2016000"/>
          </a:xfrm>
          <a:prstGeom prst="rect">
            <a:avLst/>
          </a:prstGeom>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5705" y="1759986"/>
            <a:ext cx="3024000" cy="2016000"/>
          </a:xfrm>
          <a:prstGeom prst="rect">
            <a:avLst/>
          </a:prstGeom>
        </p:spPr>
      </p:pic>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7121" y="4829121"/>
            <a:ext cx="3024000" cy="2016000"/>
          </a:xfrm>
          <a:prstGeom prst="rect">
            <a:avLst/>
          </a:prstGeom>
        </p:spPr>
      </p:pic>
      <p:sp>
        <p:nvSpPr>
          <p:cNvPr id="19" name="テキスト ボックス 18"/>
          <p:cNvSpPr txBox="1"/>
          <p:nvPr/>
        </p:nvSpPr>
        <p:spPr>
          <a:xfrm>
            <a:off x="6879644" y="4636393"/>
            <a:ext cx="1452985"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1000</a:t>
            </a:r>
            <a:endParaRPr kumimoji="1" lang="ja-JP" altLang="en-US" sz="1600" dirty="0"/>
          </a:p>
        </p:txBody>
      </p:sp>
      <p:pic>
        <p:nvPicPr>
          <p:cNvPr id="25" name="図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51558" y="4829121"/>
            <a:ext cx="3024000" cy="2016000"/>
          </a:xfrm>
          <a:prstGeom prst="rect">
            <a:avLst/>
          </a:prstGeom>
        </p:spPr>
      </p:pic>
      <p:sp>
        <p:nvSpPr>
          <p:cNvPr id="18" name="テキスト ボックス 17"/>
          <p:cNvSpPr txBox="1"/>
          <p:nvPr/>
        </p:nvSpPr>
        <p:spPr>
          <a:xfrm>
            <a:off x="3937186" y="4636393"/>
            <a:ext cx="1381171"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100</a:t>
            </a:r>
            <a:endParaRPr kumimoji="1" lang="ja-JP" altLang="en-US" sz="1600" dirty="0"/>
          </a:p>
        </p:txBody>
      </p:sp>
      <mc:AlternateContent xmlns:mc="http://schemas.openxmlformats.org/markup-compatibility/2006" xmlns:a14="http://schemas.microsoft.com/office/drawing/2010/main">
        <mc:Choice Requires="a14">
          <p:sp>
            <p:nvSpPr>
              <p:cNvPr id="27" name="テキスト ボックス 26"/>
              <p:cNvSpPr txBox="1"/>
              <p:nvPr/>
            </p:nvSpPr>
            <p:spPr>
              <a:xfrm>
                <a:off x="1329214" y="4241696"/>
                <a:ext cx="2601533" cy="353943"/>
              </a:xfrm>
              <a:prstGeom prst="rect">
                <a:avLst/>
              </a:prstGeom>
              <a:noFill/>
            </p:spPr>
            <p:txBody>
              <a:bodyPr wrap="square" rtlCol="0">
                <a:spAutoFit/>
              </a:bodyPr>
              <a:lstStyle/>
              <a:p>
                <a:r>
                  <a:rPr lang="ja-JP" altLang="en-US" sz="1700" dirty="0" smtClean="0"/>
                  <a:t>重み比</a:t>
                </a:r>
                <a14:m>
                  <m:oMath xmlns:m="http://schemas.openxmlformats.org/officeDocument/2006/math">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𝑤</m:t>
                        </m:r>
                      </m:e>
                      <m:sub>
                        <m:r>
                          <a:rPr lang="en-US" altLang="ja-JP" sz="1700" b="0" i="1" smtClean="0">
                            <a:latin typeface="Cambria Math" panose="02040503050406030204" pitchFamily="18" charset="0"/>
                          </a:rPr>
                          <m:t>𝑏</m:t>
                        </m:r>
                      </m:sub>
                    </m:sSub>
                    <m:r>
                      <a:rPr lang="en-US" altLang="ja-JP" sz="1700" b="0" i="1" smtClean="0">
                        <a:latin typeface="Cambria Math" panose="02040503050406030204" pitchFamily="18" charset="0"/>
                      </a:rPr>
                      <m:t>/</m:t>
                    </m:r>
                    <m:sSub>
                      <m:sSubPr>
                        <m:ctrlPr>
                          <a:rPr lang="en-US" altLang="ja-JP" sz="1700" b="0" i="1" smtClean="0">
                            <a:latin typeface="Cambria Math" panose="02040503050406030204" pitchFamily="18" charset="0"/>
                          </a:rPr>
                        </m:ctrlPr>
                      </m:sSubPr>
                      <m:e>
                        <m:r>
                          <a:rPr lang="en-US" altLang="ja-JP" sz="1700" b="0" i="1" smtClean="0">
                            <a:latin typeface="Cambria Math" panose="02040503050406030204" pitchFamily="18" charset="0"/>
                          </a:rPr>
                          <m:t>𝑤</m:t>
                        </m:r>
                      </m:e>
                      <m:sub>
                        <m:r>
                          <a:rPr lang="en-US" altLang="ja-JP" sz="1700" b="0" i="1" smtClean="0">
                            <a:latin typeface="Cambria Math" panose="02040503050406030204" pitchFamily="18" charset="0"/>
                          </a:rPr>
                          <m:t>𝑎</m:t>
                        </m:r>
                      </m:sub>
                    </m:sSub>
                  </m:oMath>
                </a14:m>
                <a:r>
                  <a:rPr kumimoji="1" lang="ja-JP" altLang="en-US" sz="1700" dirty="0" smtClean="0"/>
                  <a:t>は</a:t>
                </a:r>
                <a:r>
                  <a:rPr kumimoji="1" lang="en-US" altLang="ja-JP" sz="1700" dirty="0" smtClean="0"/>
                  <a:t>4</a:t>
                </a:r>
                <a:r>
                  <a:rPr kumimoji="1" lang="ja-JP" altLang="en-US" sz="1700" dirty="0" smtClean="0"/>
                  <a:t>に固定</a:t>
                </a:r>
                <a:endParaRPr kumimoji="1" lang="ja-JP" altLang="en-US" sz="170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1329214" y="4241696"/>
                <a:ext cx="2601533" cy="353943"/>
              </a:xfrm>
              <a:prstGeom prst="rect">
                <a:avLst/>
              </a:prstGeom>
              <a:blipFill rotWithShape="0">
                <a:blip r:embed="rId10"/>
                <a:stretch>
                  <a:fillRect l="-1405" t="-12069" b="-24138"/>
                </a:stretch>
              </a:blipFill>
            </p:spPr>
            <p:txBody>
              <a:bodyPr/>
              <a:lstStyle/>
              <a:p>
                <a:r>
                  <a:rPr lang="ja-JP" altLang="en-US">
                    <a:noFill/>
                  </a:rPr>
                  <a:t> </a:t>
                </a:r>
              </a:p>
            </p:txBody>
          </p:sp>
        </mc:Fallback>
      </mc:AlternateContent>
      <p:pic>
        <p:nvPicPr>
          <p:cNvPr id="4" name="図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426" y="4832931"/>
            <a:ext cx="3024000" cy="2016000"/>
          </a:xfrm>
          <a:prstGeom prst="rect">
            <a:avLst/>
          </a:prstGeom>
        </p:spPr>
      </p:pic>
      <p:sp>
        <p:nvSpPr>
          <p:cNvPr id="15" name="テキスト ボックス 14"/>
          <p:cNvSpPr txBox="1"/>
          <p:nvPr/>
        </p:nvSpPr>
        <p:spPr>
          <a:xfrm>
            <a:off x="982193" y="4636393"/>
            <a:ext cx="1244778" cy="338554"/>
          </a:xfrm>
          <a:prstGeom prst="rect">
            <a:avLst/>
          </a:prstGeom>
          <a:noFill/>
        </p:spPr>
        <p:txBody>
          <a:bodyPr wrap="square" rtlCol="0">
            <a:spAutoFit/>
          </a:bodyPr>
          <a:lstStyle/>
          <a:p>
            <a:r>
              <a:rPr kumimoji="1" lang="ja-JP" altLang="en-US" sz="1600" dirty="0" smtClean="0"/>
              <a:t>超粒子数</a:t>
            </a:r>
            <a:r>
              <a:rPr kumimoji="1" lang="en-US" altLang="ja-JP" sz="1600" dirty="0" smtClean="0"/>
              <a:t>10</a:t>
            </a:r>
            <a:endParaRPr kumimoji="1" lang="ja-JP" altLang="en-US" sz="1600" dirty="0"/>
          </a:p>
        </p:txBody>
      </p:sp>
    </p:spTree>
    <p:extLst>
      <p:ext uri="{BB962C8B-B14F-4D97-AF65-F5344CB8AC3E}">
        <p14:creationId xmlns:p14="http://schemas.microsoft.com/office/powerpoint/2010/main" val="2041238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77474" y="193125"/>
            <a:ext cx="6964250" cy="707886"/>
          </a:xfrm>
          <a:prstGeom prst="rect">
            <a:avLst/>
          </a:prstGeom>
          <a:noFill/>
        </p:spPr>
        <p:txBody>
          <a:bodyPr wrap="square" rtlCol="0">
            <a:spAutoFit/>
          </a:bodyPr>
          <a:lstStyle/>
          <a:p>
            <a:r>
              <a:rPr lang="ja-JP" altLang="en-US" sz="4000" u="sng" dirty="0" smtClean="0">
                <a:solidFill>
                  <a:schemeClr val="accent1"/>
                </a:solidFill>
              </a:rPr>
              <a:t>新モデルによる計算効率化</a:t>
            </a:r>
            <a:endParaRPr lang="ja-JP" altLang="en-US" sz="4000" u="sng" dirty="0">
              <a:solidFill>
                <a:schemeClr val="accent1"/>
              </a:solidFill>
            </a:endParaRPr>
          </a:p>
        </p:txBody>
      </p:sp>
      <p:sp>
        <p:nvSpPr>
          <p:cNvPr id="4" name="テキスト ボックス 3"/>
          <p:cNvSpPr txBox="1"/>
          <p:nvPr/>
        </p:nvSpPr>
        <p:spPr>
          <a:xfrm>
            <a:off x="4587733" y="5801335"/>
            <a:ext cx="4496034" cy="646331"/>
          </a:xfrm>
          <a:prstGeom prst="rect">
            <a:avLst/>
          </a:prstGeom>
          <a:noFill/>
        </p:spPr>
        <p:txBody>
          <a:bodyPr wrap="square" rtlCol="0">
            <a:spAutoFit/>
          </a:bodyPr>
          <a:lstStyle/>
          <a:p>
            <a:r>
              <a:rPr lang="en-US" altLang="ja-JP" dirty="0">
                <a:latin typeface="Ebrima" panose="02000000000000000000" pitchFamily="2" charset="0"/>
                <a:ea typeface="Ebrima" panose="02000000000000000000" pitchFamily="2" charset="0"/>
                <a:cs typeface="Ebrima" panose="02000000000000000000" pitchFamily="2" charset="0"/>
              </a:rPr>
              <a:t>p</a:t>
            </a:r>
            <a:r>
              <a:rPr lang="ja-JP" altLang="en-US" dirty="0" smtClean="0"/>
              <a:t>を</a:t>
            </a:r>
            <a:r>
              <a:rPr lang="en-US" altLang="ja-JP" dirty="0" smtClean="0"/>
              <a:t>14~18</a:t>
            </a:r>
            <a:r>
              <a:rPr lang="ja-JP" altLang="en-US" dirty="0" smtClean="0"/>
              <a:t>で変化させ、それぞれのモデルでの</a:t>
            </a:r>
            <a:r>
              <a:rPr lang="en-US" altLang="ja-JP" dirty="0" smtClean="0">
                <a:latin typeface="Ebrima" panose="02000000000000000000" pitchFamily="2" charset="0"/>
                <a:ea typeface="Ebrima" panose="02000000000000000000" pitchFamily="2" charset="0"/>
                <a:cs typeface="Ebrima" panose="02000000000000000000" pitchFamily="2" charset="0"/>
              </a:rPr>
              <a:t>1time step</a:t>
            </a:r>
            <a:r>
              <a:rPr lang="ja-JP" altLang="en-US" dirty="0" smtClean="0">
                <a:latin typeface="+mn-ea"/>
                <a:cs typeface="Ebrima" panose="02000000000000000000" pitchFamily="2" charset="0"/>
              </a:rPr>
              <a:t>の</a:t>
            </a:r>
            <a:r>
              <a:rPr lang="en-US" altLang="ja-JP" dirty="0" smtClean="0">
                <a:latin typeface="Ebrima" panose="02000000000000000000" pitchFamily="2" charset="0"/>
                <a:ea typeface="Ebrima" panose="02000000000000000000" pitchFamily="2" charset="0"/>
                <a:cs typeface="Ebrima" panose="02000000000000000000" pitchFamily="2" charset="0"/>
              </a:rPr>
              <a:t>flop</a:t>
            </a:r>
            <a:r>
              <a:rPr lang="ja-JP" altLang="en-US" dirty="0" smtClean="0">
                <a:latin typeface="+mn-ea"/>
                <a:cs typeface="Ebrima" panose="02000000000000000000" pitchFamily="2" charset="0"/>
              </a:rPr>
              <a:t>回数を概算</a:t>
            </a:r>
            <a:endParaRPr kumimoji="1" lang="ja-JP" altLang="en-US" dirty="0">
              <a:latin typeface="+mn-ea"/>
              <a:cs typeface="Ebrima" panose="02000000000000000000" pitchFamily="2" charset="0"/>
            </a:endParaRPr>
          </a:p>
        </p:txBody>
      </p:sp>
      <p:sp>
        <p:nvSpPr>
          <p:cNvPr id="5" name="テキスト ボックス 4"/>
          <p:cNvSpPr txBox="1"/>
          <p:nvPr/>
        </p:nvSpPr>
        <p:spPr>
          <a:xfrm>
            <a:off x="1288351" y="925630"/>
            <a:ext cx="7476707" cy="384721"/>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sz="1900" u="sng" dirty="0" smtClean="0"/>
              <a:t>空間</a:t>
            </a:r>
            <a:r>
              <a:rPr kumimoji="1" lang="en-US" altLang="ja-JP" sz="1900" u="sng" dirty="0" smtClean="0"/>
              <a:t>1</a:t>
            </a:r>
            <a:r>
              <a:rPr kumimoji="1" lang="ja-JP" altLang="en-US" sz="1900" u="sng" dirty="0" smtClean="0"/>
              <a:t>次元、速度</a:t>
            </a:r>
            <a:r>
              <a:rPr kumimoji="1" lang="en-US" altLang="ja-JP" sz="1900" u="sng" dirty="0" smtClean="0"/>
              <a:t>3</a:t>
            </a:r>
            <a:r>
              <a:rPr kumimoji="1" lang="ja-JP" altLang="en-US" sz="1900" u="sng" dirty="0" smtClean="0"/>
              <a:t>次元、領域１</a:t>
            </a:r>
            <a:r>
              <a:rPr lang="en-US" altLang="ja-JP" sz="1900" u="sng" dirty="0" smtClean="0"/>
              <a:t>.</a:t>
            </a:r>
            <a:r>
              <a:rPr lang="en-US" altLang="ja-JP" sz="1900" u="sng" dirty="0"/>
              <a:t>0</a:t>
            </a:r>
            <a:r>
              <a:rPr kumimoji="1" lang="ja-JP" altLang="en-US" sz="1900" u="sng" dirty="0" err="1" smtClean="0"/>
              <a:t>ｍ</a:t>
            </a:r>
            <a:r>
              <a:rPr kumimoji="1" lang="ja-JP" altLang="en-US" sz="1900" u="sng" dirty="0" smtClean="0"/>
              <a:t>でのシミュレーションを</a:t>
            </a:r>
            <a:r>
              <a:rPr lang="ja-JP" altLang="en-US" sz="1900" u="sng" dirty="0"/>
              <a:t>仮定</a:t>
            </a:r>
            <a:endParaRPr kumimoji="1" lang="ja-JP" altLang="en-US" sz="1900" u="sng" dirty="0"/>
          </a:p>
        </p:txBody>
      </p:sp>
      <mc:AlternateContent xmlns:mc="http://schemas.openxmlformats.org/markup-compatibility/2006" xmlns:a14="http://schemas.microsoft.com/office/drawing/2010/main">
        <mc:Choice Requires="a14">
          <p:sp>
            <p:nvSpPr>
              <p:cNvPr id="9" name="正方形/長方形 8"/>
              <p:cNvSpPr/>
              <p:nvPr/>
            </p:nvSpPr>
            <p:spPr>
              <a:xfrm>
                <a:off x="4531903" y="2840460"/>
                <a:ext cx="3901902" cy="606513"/>
              </a:xfrm>
              <a:prstGeom prst="rect">
                <a:avLst/>
              </a:prstGeom>
            </p:spPr>
            <p:txBody>
              <a:bodyPr wrap="none">
                <a:spAutoFit/>
              </a:bodyPr>
              <a:lstStyle/>
              <a:p>
                <a:r>
                  <a:rPr lang="ja-JP" altLang="en-US" sz="1700" dirty="0" smtClean="0"/>
                  <a:t>デバイ</a:t>
                </a:r>
                <a14:m>
                  <m:oMath xmlns:m="http://schemas.openxmlformats.org/officeDocument/2006/math">
                    <m:r>
                      <a:rPr lang="ja-JP" altLang="en-US" sz="1700" i="1" smtClean="0">
                        <a:latin typeface="Cambria Math" panose="02040503050406030204" pitchFamily="18" charset="0"/>
                      </a:rPr>
                      <m:t>長</m:t>
                    </m:r>
                    <m:sSub>
                      <m:sSubPr>
                        <m:ctrlPr>
                          <a:rPr lang="ja-JP" altLang="en-US" sz="1700" i="1" smtClean="0">
                            <a:latin typeface="Cambria Math" panose="02040503050406030204" pitchFamily="18" charset="0"/>
                          </a:rPr>
                        </m:ctrlPr>
                      </m:sSubPr>
                      <m:e>
                        <m:r>
                          <a:rPr lang="ja-JP" altLang="en-US" sz="1700" i="1">
                            <a:latin typeface="Cambria Math" panose="02040503050406030204" pitchFamily="18" charset="0"/>
                          </a:rPr>
                          <m:t>𝜆</m:t>
                        </m:r>
                      </m:e>
                      <m:sub>
                        <m:r>
                          <a:rPr lang="ja-JP" altLang="en-US" sz="1700" i="1">
                            <a:latin typeface="Cambria Math" panose="02040503050406030204" pitchFamily="18" charset="0"/>
                          </a:rPr>
                          <m:t>𝐷</m:t>
                        </m:r>
                      </m:sub>
                    </m:sSub>
                    <m:r>
                      <a:rPr lang="ja-JP" altLang="en-US" sz="1700" i="0">
                        <a:latin typeface="Cambria Math" panose="02040503050406030204" pitchFamily="18" charset="0"/>
                      </a:rPr>
                      <m:t>=</m:t>
                    </m:r>
                    <m:sSup>
                      <m:sSupPr>
                        <m:ctrlPr>
                          <a:rPr lang="ja-JP" altLang="en-US" sz="1700" i="1">
                            <a:latin typeface="Cambria Math" panose="02040503050406030204" pitchFamily="18" charset="0"/>
                          </a:rPr>
                        </m:ctrlPr>
                      </m:sSupPr>
                      <m:e>
                        <m:d>
                          <m:dPr>
                            <m:ctrlPr>
                              <a:rPr lang="ja-JP" altLang="en-US" sz="1700" i="1">
                                <a:latin typeface="Cambria Math" panose="02040503050406030204" pitchFamily="18" charset="0"/>
                              </a:rPr>
                            </m:ctrlPr>
                          </m:dPr>
                          <m:e>
                            <m:f>
                              <m:fPr>
                                <m:ctrlPr>
                                  <a:rPr lang="ja-JP" altLang="en-US" sz="1700" i="1">
                                    <a:latin typeface="Cambria Math" panose="02040503050406030204" pitchFamily="18" charset="0"/>
                                  </a:rPr>
                                </m:ctrlPr>
                              </m:fPr>
                              <m:num>
                                <m:sSub>
                                  <m:sSubPr>
                                    <m:ctrlPr>
                                      <a:rPr lang="ja-JP" altLang="en-US" sz="1700" i="1">
                                        <a:latin typeface="Cambria Math" panose="02040503050406030204" pitchFamily="18" charset="0"/>
                                      </a:rPr>
                                    </m:ctrlPr>
                                  </m:sSubPr>
                                  <m:e>
                                    <m:r>
                                      <a:rPr lang="ja-JP" altLang="en-US" sz="1700" i="1">
                                        <a:latin typeface="Cambria Math" panose="02040503050406030204" pitchFamily="18" charset="0"/>
                                      </a:rPr>
                                      <m:t>𝜀</m:t>
                                    </m:r>
                                  </m:e>
                                  <m:sub>
                                    <m:r>
                                      <a:rPr lang="ja-JP" altLang="en-US" sz="1700" i="0">
                                        <a:latin typeface="Cambria Math" panose="02040503050406030204" pitchFamily="18" charset="0"/>
                                      </a:rPr>
                                      <m:t>0</m:t>
                                    </m:r>
                                  </m:sub>
                                </m:sSub>
                                <m:sSub>
                                  <m:sSubPr>
                                    <m:ctrlPr>
                                      <a:rPr lang="ja-JP" altLang="en-US" sz="1700" i="1">
                                        <a:latin typeface="Cambria Math" panose="02040503050406030204" pitchFamily="18" charset="0"/>
                                      </a:rPr>
                                    </m:ctrlPr>
                                  </m:sSubPr>
                                  <m:e>
                                    <m:r>
                                      <a:rPr lang="ja-JP" altLang="en-US" sz="1700" i="1">
                                        <a:latin typeface="Cambria Math" panose="02040503050406030204" pitchFamily="18" charset="0"/>
                                      </a:rPr>
                                      <m:t>𝑇</m:t>
                                    </m:r>
                                  </m:e>
                                  <m:sub>
                                    <m:r>
                                      <a:rPr lang="ja-JP" altLang="en-US" sz="1700" i="0">
                                        <a:latin typeface="Cambria Math" panose="02040503050406030204" pitchFamily="18" charset="0"/>
                                      </a:rPr>
                                      <m:t>0</m:t>
                                    </m:r>
                                  </m:sub>
                                </m:sSub>
                              </m:num>
                              <m:den>
                                <m:r>
                                  <a:rPr lang="ja-JP" altLang="en-US" sz="1700" i="1">
                                    <a:latin typeface="Cambria Math" panose="02040503050406030204" pitchFamily="18" charset="0"/>
                                  </a:rPr>
                                  <m:t>𝑛𝑒</m:t>
                                </m:r>
                              </m:den>
                            </m:f>
                          </m:e>
                        </m:d>
                      </m:e>
                      <m:sup>
                        <m:f>
                          <m:fPr>
                            <m:ctrlPr>
                              <a:rPr lang="ja-JP" altLang="en-US" sz="1700" i="1">
                                <a:latin typeface="Cambria Math" panose="02040503050406030204" pitchFamily="18" charset="0"/>
                              </a:rPr>
                            </m:ctrlPr>
                          </m:fPr>
                          <m:num>
                            <m:r>
                              <a:rPr lang="ja-JP" altLang="en-US" sz="1700" i="0">
                                <a:latin typeface="Cambria Math" panose="02040503050406030204" pitchFamily="18" charset="0"/>
                              </a:rPr>
                              <m:t>1</m:t>
                            </m:r>
                          </m:num>
                          <m:den>
                            <m:r>
                              <a:rPr lang="ja-JP" altLang="en-US" sz="1700" i="0">
                                <a:latin typeface="Cambria Math" panose="02040503050406030204" pitchFamily="18" charset="0"/>
                              </a:rPr>
                              <m:t>2</m:t>
                            </m:r>
                          </m:den>
                        </m:f>
                      </m:sup>
                    </m:sSup>
                    <m:r>
                      <a:rPr lang="ja-JP" altLang="en-US" sz="1700" i="0">
                        <a:latin typeface="Cambria Math" panose="02040503050406030204" pitchFamily="18" charset="0"/>
                      </a:rPr>
                      <m:t>~</m:t>
                    </m:r>
                    <m:r>
                      <a:rPr lang="en-US" altLang="ja-JP" sz="1700" b="0" i="0" smtClean="0">
                        <a:latin typeface="Cambria Math" panose="02040503050406030204" pitchFamily="18" charset="0"/>
                      </a:rPr>
                      <m:t>2.35</m:t>
                    </m:r>
                    <m:r>
                      <a:rPr lang="ja-JP" altLang="en-US" sz="1700" i="0">
                        <a:latin typeface="Cambria Math" panose="02040503050406030204" pitchFamily="18" charset="0"/>
                      </a:rPr>
                      <m:t>×</m:t>
                    </m:r>
                    <m:sSup>
                      <m:sSupPr>
                        <m:ctrlPr>
                          <a:rPr lang="ja-JP" altLang="en-US" sz="1700" i="1">
                            <a:latin typeface="Cambria Math" panose="02040503050406030204" pitchFamily="18" charset="0"/>
                          </a:rPr>
                        </m:ctrlPr>
                      </m:sSupPr>
                      <m:e>
                        <m:r>
                          <a:rPr lang="ja-JP" altLang="en-US" sz="1700" i="0">
                            <a:latin typeface="Cambria Math" panose="02040503050406030204" pitchFamily="18" charset="0"/>
                          </a:rPr>
                          <m:t>10</m:t>
                        </m:r>
                      </m:e>
                      <m:sup>
                        <m:r>
                          <a:rPr lang="ja-JP" altLang="en-US" sz="1700" i="0">
                            <a:latin typeface="Cambria Math" panose="02040503050406030204" pitchFamily="18" charset="0"/>
                          </a:rPr>
                          <m:t>−</m:t>
                        </m:r>
                        <m:r>
                          <a:rPr lang="en-US" altLang="ja-JP" sz="1700" b="0" i="1" smtClean="0">
                            <a:latin typeface="Cambria Math" panose="02040503050406030204" pitchFamily="18" charset="0"/>
                          </a:rPr>
                          <m:t>5</m:t>
                        </m:r>
                      </m:sup>
                    </m:sSup>
                    <m:r>
                      <a:rPr lang="ja-JP" altLang="en-US" sz="1700" i="0">
                        <a:latin typeface="Cambria Math" panose="02040503050406030204" pitchFamily="18" charset="0"/>
                      </a:rPr>
                      <m:t> [</m:t>
                    </m:r>
                    <m:r>
                      <a:rPr lang="ja-JP" altLang="en-US" sz="1700" i="1">
                        <a:latin typeface="Cambria Math" panose="02040503050406030204" pitchFamily="18" charset="0"/>
                      </a:rPr>
                      <m:t>𝑚</m:t>
                    </m:r>
                    <m:r>
                      <a:rPr lang="en-US" altLang="ja-JP" sz="1700" b="0" i="1" smtClean="0">
                        <a:latin typeface="Cambria Math" panose="02040503050406030204" pitchFamily="18" charset="0"/>
                      </a:rPr>
                      <m:t>]</m:t>
                    </m:r>
                  </m:oMath>
                </a14:m>
                <a:endParaRPr lang="ja-JP" altLang="en-US" sz="1700" dirty="0"/>
              </a:p>
            </p:txBody>
          </p:sp>
        </mc:Choice>
        <mc:Fallback xmlns="">
          <p:sp>
            <p:nvSpPr>
              <p:cNvPr id="9" name="正方形/長方形 8"/>
              <p:cNvSpPr>
                <a:spLocks noRot="1" noChangeAspect="1" noMove="1" noResize="1" noEditPoints="1" noAdjustHandles="1" noChangeArrowheads="1" noChangeShapeType="1" noTextEdit="1"/>
              </p:cNvSpPr>
              <p:nvPr/>
            </p:nvSpPr>
            <p:spPr>
              <a:xfrm>
                <a:off x="4531903" y="2840460"/>
                <a:ext cx="3901902" cy="606513"/>
              </a:xfrm>
              <a:prstGeom prst="rect">
                <a:avLst/>
              </a:prstGeom>
              <a:blipFill rotWithShape="0">
                <a:blip r:embed="rId2"/>
                <a:stretch>
                  <a:fillRect l="-938" b="-6061"/>
                </a:stretch>
              </a:blipFill>
            </p:spPr>
            <p:txBody>
              <a:bodyPr/>
              <a:lstStyle/>
              <a:p>
                <a:r>
                  <a:rPr lang="ja-JP" altLang="en-US">
                    <a:noFill/>
                  </a:rPr>
                  <a:t> </a:t>
                </a:r>
              </a:p>
            </p:txBody>
          </p:sp>
        </mc:Fallback>
      </mc:AlternateContent>
      <p:grpSp>
        <p:nvGrpSpPr>
          <p:cNvPr id="13" name="グループ化 12"/>
          <p:cNvGrpSpPr/>
          <p:nvPr/>
        </p:nvGrpSpPr>
        <p:grpSpPr>
          <a:xfrm>
            <a:off x="4079397" y="1303398"/>
            <a:ext cx="5004370" cy="1294670"/>
            <a:chOff x="2448900" y="1137890"/>
            <a:chExt cx="5004370" cy="1294670"/>
          </a:xfrm>
        </p:grpSpPr>
        <p:pic>
          <p:nvPicPr>
            <p:cNvPr id="6" name="図 5"/>
            <p:cNvPicPr>
              <a:picLocks noChangeAspect="1"/>
            </p:cNvPicPr>
            <p:nvPr/>
          </p:nvPicPr>
          <p:blipFill>
            <a:blip r:embed="rId3"/>
            <a:stretch>
              <a:fillRect/>
            </a:stretch>
          </p:blipFill>
          <p:spPr>
            <a:xfrm>
              <a:off x="2448900" y="1428610"/>
              <a:ext cx="5004370" cy="1003950"/>
            </a:xfrm>
            <a:prstGeom prst="rect">
              <a:avLst/>
            </a:prstGeom>
          </p:spPr>
        </p:pic>
        <p:sp>
          <p:nvSpPr>
            <p:cNvPr id="12" name="テキスト ボックス 11"/>
            <p:cNvSpPr txBox="1"/>
            <p:nvPr/>
          </p:nvSpPr>
          <p:spPr>
            <a:xfrm>
              <a:off x="4341790" y="1137890"/>
              <a:ext cx="1635617" cy="338554"/>
            </a:xfrm>
            <a:prstGeom prst="rect">
              <a:avLst/>
            </a:prstGeom>
            <a:noFill/>
          </p:spPr>
          <p:txBody>
            <a:bodyPr wrap="square" rtlCol="0">
              <a:spAutoFit/>
            </a:bodyPr>
            <a:lstStyle/>
            <a:p>
              <a:r>
                <a:rPr kumimoji="1" lang="ja-JP" altLang="en-US" sz="1600" dirty="0" smtClean="0"/>
                <a:t>粒子パラメータ</a:t>
              </a:r>
              <a:endParaRPr kumimoji="1" lang="ja-JP" altLang="en-US" sz="1600" dirty="0"/>
            </a:p>
          </p:txBody>
        </p:sp>
      </p:grpSp>
      <p:sp>
        <p:nvSpPr>
          <p:cNvPr id="14" name="テキスト ボックス 13"/>
          <p:cNvSpPr txBox="1"/>
          <p:nvPr/>
        </p:nvSpPr>
        <p:spPr>
          <a:xfrm>
            <a:off x="225380" y="1495262"/>
            <a:ext cx="3794684" cy="615553"/>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700" dirty="0" smtClean="0"/>
              <a:t>電子</a:t>
            </a:r>
            <a:r>
              <a:rPr kumimoji="1" lang="en-US" altLang="ja-JP" sz="1700" dirty="0" smtClean="0"/>
              <a:t>E</a:t>
            </a:r>
            <a:r>
              <a:rPr kumimoji="1" lang="ja-JP" altLang="en-US" sz="1700" dirty="0" err="1" smtClean="0"/>
              <a:t>、</a:t>
            </a:r>
            <a:r>
              <a:rPr kumimoji="1" lang="ja-JP" altLang="en-US" sz="1700" dirty="0" smtClean="0"/>
              <a:t>水素イオン</a:t>
            </a:r>
            <a:r>
              <a:rPr kumimoji="1" lang="en-US" altLang="ja-JP" sz="1700" dirty="0" smtClean="0"/>
              <a:t>H</a:t>
            </a:r>
            <a:r>
              <a:rPr kumimoji="1" lang="ja-JP" altLang="en-US" sz="1700" dirty="0" err="1" smtClean="0"/>
              <a:t>、</a:t>
            </a:r>
            <a:r>
              <a:rPr kumimoji="1" lang="ja-JP" altLang="en-US" sz="1700" dirty="0" smtClean="0"/>
              <a:t>タングステンイオン</a:t>
            </a:r>
            <a:r>
              <a:rPr kumimoji="1" lang="en-US" altLang="ja-JP" sz="1700" dirty="0" smtClean="0"/>
              <a:t>W</a:t>
            </a:r>
            <a:r>
              <a:rPr lang="ja-JP" altLang="en-US" sz="1700" dirty="0" smtClean="0"/>
              <a:t>からなる系を考える</a:t>
            </a:r>
            <a:endParaRPr kumimoji="1" lang="ja-JP" altLang="en-US" sz="1700" dirty="0"/>
          </a:p>
        </p:txBody>
      </p:sp>
      <p:sp>
        <p:nvSpPr>
          <p:cNvPr id="15" name="テキスト ボックス 14"/>
          <p:cNvSpPr txBox="1"/>
          <p:nvPr/>
        </p:nvSpPr>
        <p:spPr>
          <a:xfrm>
            <a:off x="225380" y="2101225"/>
            <a:ext cx="3723503" cy="615553"/>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700" dirty="0" smtClean="0"/>
              <a:t>タングステンイオンによる電子は</a:t>
            </a:r>
            <a:r>
              <a:rPr kumimoji="1" lang="en-US" altLang="ja-JP" sz="1700" dirty="0" smtClean="0"/>
              <a:t>EW</a:t>
            </a:r>
            <a:r>
              <a:rPr kumimoji="1" lang="ja-JP" altLang="en-US" sz="1700" dirty="0" smtClean="0"/>
              <a:t>とし、</a:t>
            </a:r>
            <a:r>
              <a:rPr kumimoji="1" lang="en-US" altLang="ja-JP" sz="1700" dirty="0" smtClean="0"/>
              <a:t>E</a:t>
            </a:r>
            <a:r>
              <a:rPr kumimoji="1" lang="ja-JP" altLang="en-US" sz="1700" dirty="0" smtClean="0"/>
              <a:t>とは別で考える</a:t>
            </a:r>
            <a:endParaRPr kumimoji="1" lang="ja-JP" altLang="en-US" sz="1700" dirty="0"/>
          </a:p>
        </p:txBody>
      </p:sp>
      <p:grpSp>
        <p:nvGrpSpPr>
          <p:cNvPr id="19" name="グループ化 18"/>
          <p:cNvGrpSpPr/>
          <p:nvPr/>
        </p:nvGrpSpPr>
        <p:grpSpPr>
          <a:xfrm>
            <a:off x="4614282" y="4016323"/>
            <a:ext cx="4351626" cy="1277235"/>
            <a:chOff x="3566129" y="3890699"/>
            <a:chExt cx="4351626" cy="1277235"/>
          </a:xfrm>
        </p:grpSpPr>
        <p:pic>
          <p:nvPicPr>
            <p:cNvPr id="16" name="図 15"/>
            <p:cNvPicPr>
              <a:picLocks noChangeAspect="1"/>
            </p:cNvPicPr>
            <p:nvPr/>
          </p:nvPicPr>
          <p:blipFill>
            <a:blip r:embed="rId4"/>
            <a:stretch>
              <a:fillRect/>
            </a:stretch>
          </p:blipFill>
          <p:spPr>
            <a:xfrm>
              <a:off x="3566129" y="4163984"/>
              <a:ext cx="4351626" cy="1003950"/>
            </a:xfrm>
            <a:prstGeom prst="rect">
              <a:avLst/>
            </a:prstGeom>
          </p:spPr>
        </p:pic>
        <p:sp>
          <p:nvSpPr>
            <p:cNvPr id="18" name="テキスト ボックス 17"/>
            <p:cNvSpPr txBox="1"/>
            <p:nvPr/>
          </p:nvSpPr>
          <p:spPr>
            <a:xfrm>
              <a:off x="4634829" y="3890699"/>
              <a:ext cx="2395544" cy="338554"/>
            </a:xfrm>
            <a:prstGeom prst="rect">
              <a:avLst/>
            </a:prstGeom>
            <a:noFill/>
          </p:spPr>
          <p:txBody>
            <a:bodyPr wrap="square" rtlCol="0">
              <a:spAutoFit/>
            </a:bodyPr>
            <a:lstStyle/>
            <a:p>
              <a:r>
                <a:rPr kumimoji="1" lang="en-US" altLang="ja-JP" sz="1600" dirty="0" smtClean="0"/>
                <a:t>1</a:t>
              </a:r>
              <a:r>
                <a:rPr kumimoji="1" lang="ja-JP" altLang="en-US" sz="1600" dirty="0" smtClean="0"/>
                <a:t>セル当たりの超粒子数</a:t>
              </a:r>
              <a:endParaRPr kumimoji="1" lang="ja-JP" altLang="en-US" sz="1600" dirty="0"/>
            </a:p>
          </p:txBody>
        </p:sp>
      </p:grpSp>
      <p:grpSp>
        <p:nvGrpSpPr>
          <p:cNvPr id="23" name="グループ化 22"/>
          <p:cNvGrpSpPr/>
          <p:nvPr/>
        </p:nvGrpSpPr>
        <p:grpSpPr>
          <a:xfrm>
            <a:off x="4531902" y="3424938"/>
            <a:ext cx="4620342" cy="357214"/>
            <a:chOff x="4531902" y="3449652"/>
            <a:chExt cx="4620342" cy="357214"/>
          </a:xfrm>
        </p:grpSpPr>
        <mc:AlternateContent xmlns:mc="http://schemas.openxmlformats.org/markup-compatibility/2006" xmlns:a14="http://schemas.microsoft.com/office/drawing/2010/main">
          <mc:Choice Requires="a14">
            <p:sp>
              <p:nvSpPr>
                <p:cNvPr id="10" name="テキスト ボックス 9"/>
                <p:cNvSpPr txBox="1"/>
                <p:nvPr/>
              </p:nvSpPr>
              <p:spPr>
                <a:xfrm>
                  <a:off x="4531902" y="3449652"/>
                  <a:ext cx="2740588" cy="357214"/>
                </a:xfrm>
                <a:prstGeom prst="rect">
                  <a:avLst/>
                </a:prstGeom>
                <a:noFill/>
              </p:spPr>
              <p:txBody>
                <a:bodyPr wrap="square" rtlCol="0">
                  <a:spAutoFit/>
                </a:bodyPr>
                <a:lstStyle/>
                <a:p>
                  <a:r>
                    <a:rPr kumimoji="1" lang="ja-JP" altLang="en-US" sz="1700" dirty="0" smtClean="0"/>
                    <a:t>セル幅</a:t>
                  </a:r>
                  <a14:m>
                    <m:oMath xmlns:m="http://schemas.openxmlformats.org/officeDocument/2006/math">
                      <m:r>
                        <a:rPr kumimoji="1" lang="en-US" altLang="ja-JP" sz="1700" b="0" i="1" smtClean="0">
                          <a:latin typeface="Cambria Math" panose="02040503050406030204" pitchFamily="18" charset="0"/>
                        </a:rPr>
                        <m:t>𝑑𝑥</m:t>
                      </m:r>
                      <m:r>
                        <a:rPr kumimoji="1" lang="en-US" altLang="ja-JP" sz="1700" b="0" i="1" smtClean="0">
                          <a:latin typeface="Cambria Math" panose="02040503050406030204" pitchFamily="18" charset="0"/>
                        </a:rPr>
                        <m:t>=1.0×</m:t>
                      </m:r>
                      <m:sSup>
                        <m:sSupPr>
                          <m:ctrlPr>
                            <a:rPr kumimoji="1" lang="en-US" altLang="ja-JP" sz="1700" b="0" i="1" smtClean="0">
                              <a:latin typeface="Cambria Math" panose="02040503050406030204" pitchFamily="18" charset="0"/>
                            </a:rPr>
                          </m:ctrlPr>
                        </m:sSupPr>
                        <m:e>
                          <m:r>
                            <a:rPr kumimoji="1" lang="en-US" altLang="ja-JP" sz="1700" b="0" i="1" smtClean="0">
                              <a:latin typeface="Cambria Math" panose="02040503050406030204" pitchFamily="18" charset="0"/>
                            </a:rPr>
                            <m:t>10</m:t>
                          </m:r>
                        </m:e>
                        <m:sup>
                          <m:r>
                            <a:rPr kumimoji="1" lang="en-US" altLang="ja-JP" sz="1700" b="0" i="1" smtClean="0">
                              <a:latin typeface="Cambria Math" panose="02040503050406030204" pitchFamily="18" charset="0"/>
                            </a:rPr>
                            <m:t>−5</m:t>
                          </m:r>
                        </m:sup>
                      </m:sSup>
                      <m:r>
                        <a:rPr kumimoji="1" lang="en-US" altLang="ja-JP" sz="1700" b="0" i="1" smtClean="0">
                          <a:latin typeface="Cambria Math" panose="02040503050406030204" pitchFamily="18" charset="0"/>
                        </a:rPr>
                        <m:t> [</m:t>
                      </m:r>
                      <m:r>
                        <a:rPr kumimoji="1" lang="en-US" altLang="ja-JP" sz="1700" b="0" i="1" smtClean="0">
                          <a:latin typeface="Cambria Math" panose="02040503050406030204" pitchFamily="18" charset="0"/>
                        </a:rPr>
                        <m:t>𝑚</m:t>
                      </m:r>
                      <m:r>
                        <a:rPr kumimoji="1" lang="en-US" altLang="ja-JP" sz="1700" b="0" i="1" smtClean="0">
                          <a:latin typeface="Cambria Math" panose="02040503050406030204" pitchFamily="18" charset="0"/>
                        </a:rPr>
                        <m:t>]</m:t>
                      </m:r>
                    </m:oMath>
                  </a14:m>
                  <a:endParaRPr kumimoji="1" lang="ja-JP" altLang="en-US" sz="17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4531902" y="3449652"/>
                  <a:ext cx="2740588" cy="357214"/>
                </a:xfrm>
                <a:prstGeom prst="rect">
                  <a:avLst/>
                </a:prstGeom>
                <a:blipFill rotWithShape="0">
                  <a:blip r:embed="rId5"/>
                  <a:stretch>
                    <a:fillRect l="-1333" t="-3448" b="-258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7610248" y="3449652"/>
                  <a:ext cx="1541996" cy="356893"/>
                </a:xfrm>
                <a:prstGeom prst="rect">
                  <a:avLst/>
                </a:prstGeom>
                <a:noFill/>
              </p:spPr>
              <p:txBody>
                <a:bodyPr wrap="square" rtlCol="0">
                  <a:spAutoFit/>
                </a:bodyPr>
                <a:lstStyle/>
                <a:p>
                  <a:r>
                    <a:rPr kumimoji="1" lang="ja-JP" altLang="en-US" sz="1700" dirty="0" smtClean="0"/>
                    <a:t>セル数 </a:t>
                  </a:r>
                  <a14:m>
                    <m:oMath xmlns:m="http://schemas.openxmlformats.org/officeDocument/2006/math">
                      <m:sSup>
                        <m:sSupPr>
                          <m:ctrlPr>
                            <a:rPr kumimoji="1" lang="en-US" altLang="ja-JP" sz="1700" b="0" i="1" smtClean="0">
                              <a:latin typeface="Cambria Math" panose="02040503050406030204" pitchFamily="18" charset="0"/>
                            </a:rPr>
                          </m:ctrlPr>
                        </m:sSupPr>
                        <m:e>
                          <m:r>
                            <a:rPr kumimoji="1" lang="en-US" altLang="ja-JP" sz="1700" b="0" i="1" smtClean="0">
                              <a:latin typeface="Cambria Math" panose="02040503050406030204" pitchFamily="18" charset="0"/>
                            </a:rPr>
                            <m:t>10</m:t>
                          </m:r>
                        </m:e>
                        <m:sup>
                          <m:r>
                            <a:rPr kumimoji="1" lang="en-US" altLang="ja-JP" sz="1700" b="0" i="1" smtClean="0">
                              <a:latin typeface="Cambria Math" panose="02040503050406030204" pitchFamily="18" charset="0"/>
                            </a:rPr>
                            <m:t>5</m:t>
                          </m:r>
                        </m:sup>
                      </m:sSup>
                    </m:oMath>
                  </a14:m>
                  <a:r>
                    <a:rPr kumimoji="1" lang="ja-JP" altLang="en-US" sz="1700" dirty="0" smtClean="0"/>
                    <a:t> 個</a:t>
                  </a:r>
                  <a:endParaRPr kumimoji="1" lang="ja-JP" altLang="en-US" sz="17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7610248" y="3449652"/>
                  <a:ext cx="1541996" cy="356893"/>
                </a:xfrm>
                <a:prstGeom prst="rect">
                  <a:avLst/>
                </a:prstGeom>
                <a:blipFill rotWithShape="0">
                  <a:blip r:embed="rId6"/>
                  <a:stretch>
                    <a:fillRect l="-2372" t="-3448" b="-25862"/>
                  </a:stretch>
                </a:blipFill>
              </p:spPr>
              <p:txBody>
                <a:bodyPr/>
                <a:lstStyle/>
                <a:p>
                  <a:r>
                    <a:rPr lang="ja-JP" altLang="en-US">
                      <a:noFill/>
                    </a:rPr>
                    <a:t> </a:t>
                  </a:r>
                </a:p>
              </p:txBody>
            </p:sp>
          </mc:Fallback>
        </mc:AlternateContent>
        <p:cxnSp>
          <p:nvCxnSpPr>
            <p:cNvPr id="21" name="直線矢印コネクタ 20"/>
            <p:cNvCxnSpPr/>
            <p:nvPr/>
          </p:nvCxnSpPr>
          <p:spPr>
            <a:xfrm>
              <a:off x="7283229" y="3611143"/>
              <a:ext cx="310543"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テキスト ボックス 21"/>
          <p:cNvSpPr txBox="1"/>
          <p:nvPr/>
        </p:nvSpPr>
        <p:spPr>
          <a:xfrm>
            <a:off x="225381" y="2692790"/>
            <a:ext cx="3723502" cy="877163"/>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700" dirty="0" smtClean="0"/>
              <a:t>衝突は</a:t>
            </a:r>
            <a:r>
              <a:rPr kumimoji="1" lang="en-US" altLang="ja-JP" sz="1700" dirty="0" smtClean="0"/>
              <a:t>E-E,H-H,W-W,EW-EW,E-H,</a:t>
            </a:r>
          </a:p>
          <a:p>
            <a:r>
              <a:rPr lang="en-US" altLang="ja-JP" sz="1700" dirty="0"/>
              <a:t> </a:t>
            </a:r>
            <a:r>
              <a:rPr lang="en-US" altLang="ja-JP" sz="1700" dirty="0" smtClean="0"/>
              <a:t>    </a:t>
            </a:r>
            <a:r>
              <a:rPr kumimoji="1" lang="en-US" altLang="ja-JP" sz="1700" dirty="0" smtClean="0"/>
              <a:t>E-W,H-W,E-EW,H-EW,W-EW</a:t>
            </a:r>
            <a:r>
              <a:rPr kumimoji="1" lang="ja-JP" altLang="en-US" sz="1700" dirty="0" err="1" smtClean="0"/>
              <a:t>を考</a:t>
            </a:r>
            <a:r>
              <a:rPr kumimoji="1" lang="ja-JP" altLang="en-US" sz="1700" dirty="0" smtClean="0"/>
              <a:t>　　</a:t>
            </a:r>
            <a:endParaRPr kumimoji="1" lang="en-US" altLang="ja-JP" sz="1700" dirty="0" smtClean="0"/>
          </a:p>
          <a:p>
            <a:r>
              <a:rPr lang="ja-JP" altLang="en-US" sz="1700" dirty="0"/>
              <a:t>　</a:t>
            </a:r>
            <a:r>
              <a:rPr lang="ja-JP" altLang="en-US" sz="1700" dirty="0" smtClean="0"/>
              <a:t> </a:t>
            </a:r>
            <a:r>
              <a:rPr kumimoji="1" lang="ja-JP" altLang="en-US" sz="1700" dirty="0" smtClean="0"/>
              <a:t>える</a:t>
            </a:r>
            <a:endParaRPr kumimoji="1" lang="ja-JP" altLang="en-US" sz="1700" dirty="0"/>
          </a:p>
        </p:txBody>
      </p:sp>
      <p:sp>
        <p:nvSpPr>
          <p:cNvPr id="24" name="下矢印 23"/>
          <p:cNvSpPr/>
          <p:nvPr/>
        </p:nvSpPr>
        <p:spPr>
          <a:xfrm>
            <a:off x="6647560" y="2665656"/>
            <a:ext cx="285070" cy="27283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463991" y="4029732"/>
            <a:ext cx="2895181" cy="1661993"/>
          </a:xfrm>
          <a:prstGeom prst="rect">
            <a:avLst/>
          </a:prstGeom>
          <a:noFill/>
        </p:spPr>
        <p:txBody>
          <a:bodyPr wrap="square" rtlCol="0">
            <a:spAutoFit/>
          </a:bodyPr>
          <a:lstStyle/>
          <a:p>
            <a:pPr marL="285750" indent="-285750">
              <a:buFont typeface="Wingdings" panose="05000000000000000000" pitchFamily="2" charset="2"/>
              <a:buChar char="Ø"/>
            </a:pPr>
            <a:r>
              <a:rPr kumimoji="1" lang="en-US" altLang="ja-JP" sz="1700" dirty="0" smtClean="0">
                <a:latin typeface="Ebrima" panose="02000000000000000000" pitchFamily="2" charset="0"/>
                <a:ea typeface="Ebrima" panose="02000000000000000000" pitchFamily="2" charset="0"/>
                <a:cs typeface="Ebrima" panose="02000000000000000000" pitchFamily="2" charset="0"/>
              </a:rPr>
              <a:t>TA</a:t>
            </a:r>
            <a:r>
              <a:rPr kumimoji="1" lang="ja-JP" altLang="en-US" sz="1700" dirty="0" smtClean="0"/>
              <a:t>モデルでは各超粒子の重みが等しくなるように設定</a:t>
            </a:r>
            <a:endParaRPr kumimoji="1" lang="en-US" altLang="ja-JP" sz="1700" dirty="0" smtClean="0"/>
          </a:p>
          <a:p>
            <a:pPr marL="285750" indent="-285750">
              <a:buFont typeface="Wingdings" panose="05000000000000000000" pitchFamily="2" charset="2"/>
              <a:buChar char="Ø"/>
            </a:pPr>
            <a:r>
              <a:rPr lang="en-US" altLang="ja-JP" sz="1700" dirty="0" err="1">
                <a:latin typeface="Ebrima" panose="02000000000000000000" pitchFamily="2" charset="0"/>
                <a:ea typeface="Ebrima" panose="02000000000000000000" pitchFamily="2" charset="0"/>
                <a:cs typeface="Ebrima" panose="02000000000000000000" pitchFamily="2" charset="0"/>
              </a:rPr>
              <a:t>r</a:t>
            </a:r>
            <a:r>
              <a:rPr lang="en-US" altLang="ja-JP" sz="1700" dirty="0" err="1" smtClean="0">
                <a:latin typeface="Ebrima" panose="02000000000000000000" pitchFamily="2" charset="0"/>
                <a:ea typeface="Ebrima" panose="02000000000000000000" pitchFamily="2" charset="0"/>
                <a:cs typeface="Ebrima" panose="02000000000000000000" pitchFamily="2" charset="0"/>
              </a:rPr>
              <a:t>ejection,merging</a:t>
            </a:r>
            <a:r>
              <a:rPr lang="ja-JP" altLang="en-US" sz="1700" dirty="0" smtClean="0"/>
              <a:t>では統計的精度維持に必要とされている</a:t>
            </a:r>
            <a:r>
              <a:rPr lang="en-US" altLang="ja-JP" sz="1700" dirty="0" smtClean="0"/>
              <a:t>100/cell</a:t>
            </a:r>
            <a:r>
              <a:rPr lang="ja-JP" altLang="en-US" sz="1700" dirty="0" smtClean="0"/>
              <a:t>とした</a:t>
            </a:r>
            <a:endParaRPr kumimoji="1" lang="ja-JP" altLang="en-US" sz="1700" dirty="0"/>
          </a:p>
        </p:txBody>
      </p:sp>
      <p:sp>
        <p:nvSpPr>
          <p:cNvPr id="26" name="正方形/長方形 25"/>
          <p:cNvSpPr/>
          <p:nvPr/>
        </p:nvSpPr>
        <p:spPr>
          <a:xfrm>
            <a:off x="4531903" y="5691725"/>
            <a:ext cx="4434005" cy="8244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6456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635586" y="90094"/>
            <a:ext cx="3872829" cy="707886"/>
          </a:xfrm>
          <a:prstGeom prst="rect">
            <a:avLst/>
          </a:prstGeom>
          <a:noFill/>
        </p:spPr>
        <p:txBody>
          <a:bodyPr wrap="square" rtlCol="0">
            <a:spAutoFit/>
          </a:bodyPr>
          <a:lstStyle/>
          <a:p>
            <a:r>
              <a:rPr lang="ja-JP" altLang="en-US" sz="4000" u="sng" dirty="0">
                <a:solidFill>
                  <a:schemeClr val="accent1"/>
                </a:solidFill>
              </a:rPr>
              <a:t>研究</a:t>
            </a:r>
            <a:r>
              <a:rPr lang="ja-JP" altLang="en-US" sz="4000" u="sng" dirty="0" smtClean="0">
                <a:solidFill>
                  <a:schemeClr val="accent1"/>
                </a:solidFill>
              </a:rPr>
              <a:t>背景・目的</a:t>
            </a:r>
            <a:endParaRPr lang="ja-JP" altLang="en-US" sz="4000" u="sng" dirty="0">
              <a:solidFill>
                <a:schemeClr val="accent1"/>
              </a:solidFill>
            </a:endParaRPr>
          </a:p>
        </p:txBody>
      </p:sp>
      <p:pic>
        <p:nvPicPr>
          <p:cNvPr id="5" name="コンテンツ プレースホルダ 7" descr="ITER断面図.jpg"/>
          <p:cNvPicPr>
            <a:picLocks noGrp="1" noChangeAspect="1"/>
          </p:cNvPicPr>
          <p:nvPr/>
        </p:nvPicPr>
        <p:blipFill>
          <a:blip r:embed="rId2" cstate="print"/>
          <a:stretch>
            <a:fillRect/>
          </a:stretch>
        </p:blipFill>
        <p:spPr bwMode="auto">
          <a:xfrm>
            <a:off x="6733053" y="2030043"/>
            <a:ext cx="2328715" cy="3499663"/>
          </a:xfrm>
          <a:prstGeom prst="rect">
            <a:avLst/>
          </a:prstGeom>
          <a:noFill/>
          <a:ln w="9525">
            <a:noFill/>
            <a:miter lim="800000"/>
            <a:headEnd/>
            <a:tailEnd/>
          </a:ln>
        </p:spPr>
      </p:pic>
      <p:grpSp>
        <p:nvGrpSpPr>
          <p:cNvPr id="16" name="グループ化 15"/>
          <p:cNvGrpSpPr/>
          <p:nvPr/>
        </p:nvGrpSpPr>
        <p:grpSpPr>
          <a:xfrm>
            <a:off x="1232023" y="877356"/>
            <a:ext cx="5367759" cy="2237770"/>
            <a:chOff x="1232023" y="838719"/>
            <a:chExt cx="5367759" cy="2237770"/>
          </a:xfrm>
        </p:grpSpPr>
        <p:sp>
          <p:nvSpPr>
            <p:cNvPr id="6" name="テキスト ボックス 5"/>
            <p:cNvSpPr txBox="1"/>
            <p:nvPr/>
          </p:nvSpPr>
          <p:spPr>
            <a:xfrm>
              <a:off x="1232023" y="977114"/>
              <a:ext cx="5367759" cy="1138773"/>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1700" dirty="0" smtClean="0"/>
                <a:t>核融合炉においてダイバータには高熱負荷がかかり、不純物が発生</a:t>
              </a:r>
              <a:endParaRPr lang="en-US" altLang="ja-JP" sz="1700" dirty="0"/>
            </a:p>
            <a:p>
              <a:pPr marL="285750" indent="-285750">
                <a:buFont typeface="Wingdings" panose="05000000000000000000" pitchFamily="2" charset="2"/>
                <a:buChar char="n"/>
              </a:pPr>
              <a:r>
                <a:rPr kumimoji="1" lang="ja-JP" altLang="en-US" sz="1700" dirty="0" smtClean="0"/>
                <a:t>不純物はコアプラズマへの輸送や蒸気遮蔽などプラズマへ多様な影響を与える</a:t>
              </a:r>
              <a:endParaRPr kumimoji="1" lang="ja-JP" altLang="en-US" sz="1700" dirty="0"/>
            </a:p>
          </p:txBody>
        </p:sp>
        <p:sp>
          <p:nvSpPr>
            <p:cNvPr id="7" name="テキスト ボックス 6"/>
            <p:cNvSpPr txBox="1"/>
            <p:nvPr/>
          </p:nvSpPr>
          <p:spPr>
            <a:xfrm>
              <a:off x="1500217" y="2430157"/>
              <a:ext cx="5067196" cy="615553"/>
            </a:xfrm>
            <a:prstGeom prst="rect">
              <a:avLst/>
            </a:prstGeom>
            <a:noFill/>
          </p:spPr>
          <p:txBody>
            <a:bodyPr wrap="square" rtlCol="0">
              <a:spAutoFit/>
            </a:bodyPr>
            <a:lstStyle/>
            <a:p>
              <a:r>
                <a:rPr kumimoji="1" lang="ja-JP" altLang="en-US" sz="1700" u="sng" dirty="0" smtClean="0"/>
                <a:t>実験に加えてシミュレーションからのアプローチが重要</a:t>
              </a:r>
              <a:endParaRPr kumimoji="1" lang="ja-JP" altLang="en-US" sz="1700" u="sng" dirty="0"/>
            </a:p>
          </p:txBody>
        </p:sp>
        <p:sp>
          <p:nvSpPr>
            <p:cNvPr id="9" name="下矢印 8"/>
            <p:cNvSpPr/>
            <p:nvPr/>
          </p:nvSpPr>
          <p:spPr>
            <a:xfrm>
              <a:off x="3625231" y="2098753"/>
              <a:ext cx="309093" cy="32179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232023" y="838719"/>
              <a:ext cx="5367759" cy="223777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p:nvGrpSpPr>
        <p:grpSpPr>
          <a:xfrm>
            <a:off x="1257781" y="3202005"/>
            <a:ext cx="5287586" cy="3585162"/>
            <a:chOff x="1232023" y="3163368"/>
            <a:chExt cx="5287586" cy="3585162"/>
          </a:xfrm>
        </p:grpSpPr>
        <p:sp>
          <p:nvSpPr>
            <p:cNvPr id="3" name="正方形/長方形 2"/>
            <p:cNvSpPr/>
            <p:nvPr/>
          </p:nvSpPr>
          <p:spPr>
            <a:xfrm>
              <a:off x="1312195" y="3295525"/>
              <a:ext cx="5207414" cy="2446824"/>
            </a:xfrm>
            <a:prstGeom prst="rect">
              <a:avLst/>
            </a:prstGeom>
          </p:spPr>
          <p:txBody>
            <a:bodyPr wrap="square">
              <a:spAutoFit/>
            </a:bodyPr>
            <a:lstStyle/>
            <a:p>
              <a:pPr marL="285750" indent="-285750">
                <a:buFont typeface="Wingdings" panose="05000000000000000000" pitchFamily="2" charset="2"/>
                <a:buChar char="p"/>
              </a:pPr>
              <a:r>
                <a:rPr lang="ja-JP" altLang="en-US" sz="1700" dirty="0"/>
                <a:t>核融合プラズマにおいて、周辺および壁近傍のシミュレーションには粒子法が</a:t>
              </a:r>
              <a:r>
                <a:rPr lang="ja-JP" altLang="en-US" sz="1700" dirty="0" smtClean="0"/>
                <a:t>有効</a:t>
              </a:r>
              <a:endParaRPr lang="en-US" altLang="ja-JP" sz="1700" dirty="0"/>
            </a:p>
            <a:p>
              <a:pPr marL="285750" indent="-285750">
                <a:buFont typeface="Wingdings" panose="05000000000000000000" pitchFamily="2" charset="2"/>
                <a:buChar char="p"/>
              </a:pPr>
              <a:r>
                <a:rPr lang="ja-JP" altLang="en-US" sz="1700" dirty="0"/>
                <a:t>低密度の高</a:t>
              </a:r>
              <a:r>
                <a:rPr lang="en-US" altLang="ja-JP" sz="1700" dirty="0"/>
                <a:t>Z</a:t>
              </a:r>
              <a:r>
                <a:rPr lang="ja-JP" altLang="en-US" sz="1700" dirty="0"/>
                <a:t>不純物を含める際に</a:t>
              </a:r>
              <a:r>
                <a:rPr lang="ja-JP" altLang="en-US" sz="1700" dirty="0" smtClean="0"/>
                <a:t>は計算効率化のため密度</a:t>
              </a:r>
              <a:r>
                <a:rPr lang="ja-JP" altLang="en-US" sz="1700" dirty="0"/>
                <a:t>の違いを超粒子の重みにより表すことが</a:t>
              </a:r>
              <a:r>
                <a:rPr lang="ja-JP" altLang="en-US" sz="1700" dirty="0" smtClean="0"/>
                <a:t>必要</a:t>
              </a:r>
              <a:endParaRPr lang="en-US" altLang="ja-JP" sz="1700" dirty="0" smtClean="0"/>
            </a:p>
            <a:p>
              <a:pPr marL="285750" indent="-285750">
                <a:buFont typeface="Wingdings" panose="05000000000000000000" pitchFamily="2" charset="2"/>
                <a:buChar char="p"/>
              </a:pPr>
              <a:r>
                <a:rPr lang="ja-JP" altLang="en-US" sz="1700" dirty="0"/>
                <a:t>クーロン二体衝突モデルを重み付き粒子に適用する際には課題があり、個々の衝突においてエネルギーと運動量を共に保存するモデルが存在</a:t>
              </a:r>
              <a:r>
                <a:rPr lang="ja-JP" altLang="en-US" sz="1700" dirty="0" smtClean="0"/>
                <a:t>しない</a:t>
              </a:r>
              <a:endParaRPr lang="en-US" altLang="ja-JP" sz="1700" dirty="0"/>
            </a:p>
          </p:txBody>
        </p:sp>
        <p:sp>
          <p:nvSpPr>
            <p:cNvPr id="11" name="角丸四角形 10"/>
            <p:cNvSpPr/>
            <p:nvPr/>
          </p:nvSpPr>
          <p:spPr>
            <a:xfrm>
              <a:off x="1232023" y="3163368"/>
              <a:ext cx="5220292" cy="3585162"/>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下矢印 11"/>
            <p:cNvSpPr/>
            <p:nvPr/>
          </p:nvSpPr>
          <p:spPr>
            <a:xfrm>
              <a:off x="3526465" y="5541827"/>
              <a:ext cx="309093" cy="37528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635617" y="5981507"/>
              <a:ext cx="4684198" cy="615553"/>
            </a:xfrm>
            <a:prstGeom prst="rect">
              <a:avLst/>
            </a:prstGeom>
          </p:spPr>
          <p:txBody>
            <a:bodyPr wrap="square">
              <a:spAutoFit/>
            </a:bodyPr>
            <a:lstStyle/>
            <a:p>
              <a:r>
                <a:rPr lang="ja-JP" altLang="en-US" sz="1700" u="sng" dirty="0"/>
                <a:t>エネルギー、運動量を共に保存する 新たなクーロン衝突</a:t>
              </a:r>
              <a:r>
                <a:rPr lang="ja-JP" altLang="en-US" sz="1700" u="sng" dirty="0" smtClean="0"/>
                <a:t>モデルの開発が重要</a:t>
              </a:r>
              <a:endParaRPr lang="ja-JP" altLang="en-US" sz="1700" u="sng" dirty="0"/>
            </a:p>
          </p:txBody>
        </p:sp>
      </p:grpSp>
    </p:spTree>
    <p:extLst>
      <p:ext uri="{BB962C8B-B14F-4D97-AF65-F5344CB8AC3E}">
        <p14:creationId xmlns:p14="http://schemas.microsoft.com/office/powerpoint/2010/main" val="2599029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77474" y="167367"/>
            <a:ext cx="6964250" cy="707886"/>
          </a:xfrm>
          <a:prstGeom prst="rect">
            <a:avLst/>
          </a:prstGeom>
          <a:noFill/>
        </p:spPr>
        <p:txBody>
          <a:bodyPr wrap="square" rtlCol="0">
            <a:spAutoFit/>
          </a:bodyPr>
          <a:lstStyle/>
          <a:p>
            <a:r>
              <a:rPr lang="ja-JP" altLang="en-US" sz="4000" u="sng" dirty="0" smtClean="0">
                <a:solidFill>
                  <a:schemeClr val="accent1"/>
                </a:solidFill>
              </a:rPr>
              <a:t>新モデルによる計算効率化</a:t>
            </a:r>
            <a:endParaRPr lang="ja-JP" altLang="en-US" sz="4000" u="sng" dirty="0">
              <a:solidFill>
                <a:schemeClr val="accent1"/>
              </a:solidFill>
            </a:endParaRPr>
          </a:p>
        </p:txBody>
      </p:sp>
      <p:grpSp>
        <p:nvGrpSpPr>
          <p:cNvPr id="8" name="グループ化 7"/>
          <p:cNvGrpSpPr/>
          <p:nvPr/>
        </p:nvGrpSpPr>
        <p:grpSpPr>
          <a:xfrm>
            <a:off x="373523" y="997541"/>
            <a:ext cx="8674241" cy="1447724"/>
            <a:chOff x="469759" y="1131989"/>
            <a:chExt cx="8674241" cy="1447724"/>
          </a:xfrm>
        </p:grpSpPr>
        <p:pic>
          <p:nvPicPr>
            <p:cNvPr id="3" name="図 2"/>
            <p:cNvPicPr>
              <a:picLocks noChangeAspect="1"/>
            </p:cNvPicPr>
            <p:nvPr/>
          </p:nvPicPr>
          <p:blipFill>
            <a:blip r:embed="rId2"/>
            <a:stretch>
              <a:fillRect/>
            </a:stretch>
          </p:blipFill>
          <p:spPr>
            <a:xfrm>
              <a:off x="469759" y="1429353"/>
              <a:ext cx="8674241" cy="1150360"/>
            </a:xfrm>
            <a:prstGeom prst="rect">
              <a:avLst/>
            </a:prstGeom>
          </p:spPr>
        </p:pic>
        <p:sp>
          <p:nvSpPr>
            <p:cNvPr id="7" name="テキスト ボックス 6"/>
            <p:cNvSpPr txBox="1"/>
            <p:nvPr/>
          </p:nvSpPr>
          <p:spPr>
            <a:xfrm>
              <a:off x="3628868" y="1131989"/>
              <a:ext cx="2356021" cy="338554"/>
            </a:xfrm>
            <a:prstGeom prst="rect">
              <a:avLst/>
            </a:prstGeom>
            <a:noFill/>
          </p:spPr>
          <p:txBody>
            <a:bodyPr wrap="square" rtlCol="0">
              <a:spAutoFit/>
            </a:bodyPr>
            <a:lstStyle/>
            <a:p>
              <a:r>
                <a:rPr kumimoji="1" lang="en-US" altLang="ja-JP" sz="1600" dirty="0" smtClean="0">
                  <a:latin typeface="Ebrima" panose="02000000000000000000" pitchFamily="2" charset="0"/>
                  <a:ea typeface="Ebrima" panose="02000000000000000000" pitchFamily="2" charset="0"/>
                  <a:cs typeface="Ebrima" panose="02000000000000000000" pitchFamily="2" charset="0"/>
                </a:rPr>
                <a:t>1time step</a:t>
              </a:r>
              <a:r>
                <a:rPr kumimoji="1" lang="ja-JP" altLang="en-US" sz="1600" dirty="0" err="1" smtClean="0"/>
                <a:t>での</a:t>
              </a:r>
              <a:r>
                <a:rPr kumimoji="1" lang="ja-JP" altLang="en-US" sz="1600" dirty="0" smtClean="0"/>
                <a:t>衝突回数</a:t>
              </a:r>
              <a:endParaRPr kumimoji="1" lang="ja-JP" altLang="en-US" sz="1600" dirty="0"/>
            </a:p>
          </p:txBody>
        </p:sp>
      </p:grpSp>
      <p:sp>
        <p:nvSpPr>
          <p:cNvPr id="9" name="テキスト ボックス 8"/>
          <p:cNvSpPr txBox="1"/>
          <p:nvPr/>
        </p:nvSpPr>
        <p:spPr>
          <a:xfrm>
            <a:off x="1091943" y="2864913"/>
            <a:ext cx="2641561" cy="357681"/>
          </a:xfrm>
          <a:prstGeom prst="rect">
            <a:avLst/>
          </a:prstGeom>
          <a:noFill/>
        </p:spPr>
        <p:txBody>
          <a:bodyPr wrap="square" rtlCol="0">
            <a:spAutoFit/>
          </a:bodyPr>
          <a:lstStyle/>
          <a:p>
            <a:r>
              <a:rPr kumimoji="1" lang="en-US" altLang="ja-JP" sz="1600" dirty="0" smtClean="0">
                <a:latin typeface="Ebrima" panose="02000000000000000000" pitchFamily="2" charset="0"/>
                <a:ea typeface="Ebrima" panose="02000000000000000000" pitchFamily="2" charset="0"/>
                <a:cs typeface="Ebrima" panose="02000000000000000000" pitchFamily="2" charset="0"/>
              </a:rPr>
              <a:t>1time step</a:t>
            </a:r>
            <a:r>
              <a:rPr kumimoji="1" lang="ja-JP" altLang="en-US" sz="1600" dirty="0" err="1" smtClean="0"/>
              <a:t>での</a:t>
            </a:r>
            <a:r>
              <a:rPr lang="ja-JP" altLang="en-US" sz="1600" dirty="0" smtClean="0"/>
              <a:t>総</a:t>
            </a:r>
            <a:r>
              <a:rPr lang="en-US" altLang="ja-JP" sz="1600" dirty="0" smtClean="0">
                <a:latin typeface="Ebrima" panose="02000000000000000000" pitchFamily="2" charset="0"/>
                <a:ea typeface="Ebrima" panose="02000000000000000000" pitchFamily="2" charset="0"/>
                <a:cs typeface="Ebrima" panose="02000000000000000000" pitchFamily="2" charset="0"/>
              </a:rPr>
              <a:t>flop</a:t>
            </a:r>
            <a:r>
              <a:rPr kumimoji="1" lang="ja-JP" altLang="en-US" sz="1600" dirty="0" smtClean="0"/>
              <a:t>回数</a:t>
            </a:r>
            <a:endParaRPr kumimoji="1" lang="ja-JP" altLang="en-US" sz="1600" dirty="0"/>
          </a:p>
        </p:txBody>
      </p:sp>
      <p:grpSp>
        <p:nvGrpSpPr>
          <p:cNvPr id="12" name="グループ化 11"/>
          <p:cNvGrpSpPr/>
          <p:nvPr/>
        </p:nvGrpSpPr>
        <p:grpSpPr>
          <a:xfrm>
            <a:off x="6285281" y="2603676"/>
            <a:ext cx="2356443" cy="1376967"/>
            <a:chOff x="5782540" y="3430548"/>
            <a:chExt cx="2356443" cy="1376967"/>
          </a:xfrm>
        </p:grpSpPr>
        <p:pic>
          <p:nvPicPr>
            <p:cNvPr id="5" name="図 4"/>
            <p:cNvPicPr>
              <a:picLocks noChangeAspect="1"/>
            </p:cNvPicPr>
            <p:nvPr/>
          </p:nvPicPr>
          <p:blipFill>
            <a:blip r:embed="rId3"/>
            <a:stretch>
              <a:fillRect/>
            </a:stretch>
          </p:blipFill>
          <p:spPr>
            <a:xfrm>
              <a:off x="6070944" y="3719902"/>
              <a:ext cx="1779634" cy="1087613"/>
            </a:xfrm>
            <a:prstGeom prst="rect">
              <a:avLst/>
            </a:prstGeom>
          </p:spPr>
        </p:pic>
        <p:sp>
          <p:nvSpPr>
            <p:cNvPr id="11" name="テキスト ボックス 10"/>
            <p:cNvSpPr txBox="1"/>
            <p:nvPr/>
          </p:nvSpPr>
          <p:spPr>
            <a:xfrm>
              <a:off x="5782540" y="3430548"/>
              <a:ext cx="2356443" cy="338554"/>
            </a:xfrm>
            <a:prstGeom prst="rect">
              <a:avLst/>
            </a:prstGeom>
            <a:noFill/>
          </p:spPr>
          <p:txBody>
            <a:bodyPr wrap="square" rtlCol="0">
              <a:spAutoFit/>
            </a:bodyPr>
            <a:lstStyle/>
            <a:p>
              <a:r>
                <a:rPr kumimoji="1" lang="en-US" altLang="ja-JP" sz="1600" dirty="0" smtClean="0">
                  <a:latin typeface="Ebrima" panose="02000000000000000000" pitchFamily="2" charset="0"/>
                  <a:ea typeface="Ebrima" panose="02000000000000000000" pitchFamily="2" charset="0"/>
                  <a:cs typeface="Ebrima" panose="02000000000000000000" pitchFamily="2" charset="0"/>
                </a:rPr>
                <a:t>1</a:t>
              </a:r>
              <a:r>
                <a:rPr kumimoji="1" lang="ja-JP" altLang="en-US" sz="1600" dirty="0" smtClean="0"/>
                <a:t>衝突当たりの</a:t>
              </a:r>
              <a:r>
                <a:rPr kumimoji="1" lang="en-US" altLang="ja-JP" sz="1600" dirty="0" smtClean="0">
                  <a:latin typeface="Ebrima" panose="02000000000000000000" pitchFamily="2" charset="0"/>
                  <a:ea typeface="Ebrima" panose="02000000000000000000" pitchFamily="2" charset="0"/>
                  <a:cs typeface="Ebrima" panose="02000000000000000000" pitchFamily="2" charset="0"/>
                </a:rPr>
                <a:t>flop</a:t>
              </a:r>
              <a:r>
                <a:rPr kumimoji="1" lang="ja-JP" altLang="en-US" sz="1600" dirty="0" smtClean="0"/>
                <a:t>回数</a:t>
              </a:r>
              <a:endParaRPr kumimoji="1" lang="ja-JP" altLang="en-US" sz="1600" dirty="0"/>
            </a:p>
          </p:txBody>
        </p:sp>
      </p:grpSp>
      <p:grpSp>
        <p:nvGrpSpPr>
          <p:cNvPr id="15" name="グループ化 14"/>
          <p:cNvGrpSpPr/>
          <p:nvPr/>
        </p:nvGrpSpPr>
        <p:grpSpPr>
          <a:xfrm>
            <a:off x="4685497" y="2505625"/>
            <a:ext cx="1764543" cy="1226115"/>
            <a:chOff x="4685497" y="2505625"/>
            <a:chExt cx="1764543" cy="1226115"/>
          </a:xfrm>
        </p:grpSpPr>
        <p:sp>
          <p:nvSpPr>
            <p:cNvPr id="13" name="屈折矢印 12"/>
            <p:cNvSpPr/>
            <p:nvPr/>
          </p:nvSpPr>
          <p:spPr>
            <a:xfrm rot="16200000">
              <a:off x="4629411" y="2561711"/>
              <a:ext cx="1226115" cy="1113943"/>
            </a:xfrm>
            <a:prstGeom prst="bentUpArrow">
              <a:avLst>
                <a:gd name="adj1" fmla="val 17605"/>
                <a:gd name="adj2" fmla="val 18714"/>
                <a:gd name="adj3" fmla="val 25000"/>
              </a:avLst>
            </a:prstGeom>
            <a:solidFill>
              <a:srgbClr val="C00000"/>
            </a:solidFill>
            <a:ln>
              <a:solidFill>
                <a:srgbClr val="C000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395787" y="3443679"/>
              <a:ext cx="1054253" cy="183600"/>
            </a:xfrm>
            <a:prstGeom prst="rect">
              <a:avLst/>
            </a:prstGeom>
            <a:solidFill>
              <a:srgbClr val="C00000"/>
            </a:solidFill>
            <a:ln>
              <a:solidFill>
                <a:srgbClr val="C000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6" name="テキスト ボックス 15"/>
          <p:cNvSpPr txBox="1"/>
          <p:nvPr/>
        </p:nvSpPr>
        <p:spPr>
          <a:xfrm>
            <a:off x="4909903" y="4903616"/>
            <a:ext cx="3731821"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smtClean="0"/>
              <a:t>TA</a:t>
            </a:r>
            <a:r>
              <a:rPr kumimoji="1" lang="ja-JP" altLang="en-US" dirty="0" smtClean="0"/>
              <a:t>モデルに対しては不純物</a:t>
            </a:r>
            <a:r>
              <a:rPr kumimoji="1" lang="en-US" altLang="ja-JP" dirty="0" smtClean="0"/>
              <a:t>(W)</a:t>
            </a:r>
            <a:r>
              <a:rPr kumimoji="1" lang="ja-JP" altLang="en-US" dirty="0" smtClean="0"/>
              <a:t>密度が小さい場合に大幅効率化</a:t>
            </a:r>
            <a:endParaRPr kumimoji="1" lang="en-US" altLang="ja-JP" dirty="0" smtClean="0"/>
          </a:p>
          <a:p>
            <a:pPr marL="285750" indent="-285750">
              <a:buFont typeface="Arial" panose="020B0604020202020204" pitchFamily="34" charset="0"/>
              <a:buChar char="•"/>
            </a:pPr>
            <a:r>
              <a:rPr lang="en-US" altLang="ja-JP" dirty="0" err="1">
                <a:latin typeface="Ebrima" panose="02000000000000000000" pitchFamily="2" charset="0"/>
                <a:ea typeface="Ebrima" panose="02000000000000000000" pitchFamily="2" charset="0"/>
                <a:cs typeface="Ebrima" panose="02000000000000000000" pitchFamily="2" charset="0"/>
              </a:rPr>
              <a:t>r</a:t>
            </a:r>
            <a:r>
              <a:rPr lang="en-US" altLang="ja-JP" dirty="0" err="1" smtClean="0">
                <a:latin typeface="Ebrima" panose="02000000000000000000" pitchFamily="2" charset="0"/>
                <a:ea typeface="Ebrima" panose="02000000000000000000" pitchFamily="2" charset="0"/>
                <a:cs typeface="Ebrima" panose="02000000000000000000" pitchFamily="2" charset="0"/>
              </a:rPr>
              <a:t>ejection,merging</a:t>
            </a:r>
            <a:r>
              <a:rPr lang="ja-JP" altLang="en-US" dirty="0" smtClean="0"/>
              <a:t>に対しては不純物密度に関わらず</a:t>
            </a:r>
            <a:r>
              <a:rPr lang="en-US" altLang="ja-JP" dirty="0" smtClean="0"/>
              <a:t>1/10</a:t>
            </a:r>
            <a:r>
              <a:rPr lang="ja-JP" altLang="en-US" dirty="0" smtClean="0"/>
              <a:t>程度の効率化</a:t>
            </a:r>
            <a:endParaRPr kumimoji="1" lang="ja-JP" altLang="en-US" dirty="0"/>
          </a:p>
        </p:txBody>
      </p:sp>
      <p:sp>
        <p:nvSpPr>
          <p:cNvPr id="17" name="正方形/長方形 16"/>
          <p:cNvSpPr/>
          <p:nvPr/>
        </p:nvSpPr>
        <p:spPr>
          <a:xfrm>
            <a:off x="4860325" y="4878902"/>
            <a:ext cx="3797875" cy="1455995"/>
          </a:xfrm>
          <a:prstGeom prst="rect">
            <a:avLst/>
          </a:prstGeom>
          <a:noFill/>
          <a:ln w="28575">
            <a:solidFill>
              <a:srgbClr val="FF00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ボックス 17"/>
          <p:cNvSpPr txBox="1"/>
          <p:nvPr/>
        </p:nvSpPr>
        <p:spPr>
          <a:xfrm>
            <a:off x="4794572" y="4541426"/>
            <a:ext cx="3105513" cy="369332"/>
          </a:xfrm>
          <a:prstGeom prst="rect">
            <a:avLst/>
          </a:prstGeom>
          <a:noFill/>
        </p:spPr>
        <p:txBody>
          <a:bodyPr wrap="square" rtlCol="0">
            <a:spAutoFit/>
          </a:bodyPr>
          <a:lstStyle/>
          <a:p>
            <a:r>
              <a:rPr kumimoji="1" lang="ja-JP" altLang="en-US" dirty="0" smtClean="0"/>
              <a:t>新モデルによる計算効率化</a:t>
            </a:r>
            <a:endParaRPr kumimoji="1" lang="ja-JP" altLang="en-US" dirty="0"/>
          </a:p>
        </p:txBody>
      </p:sp>
      <p:sp>
        <p:nvSpPr>
          <p:cNvPr id="19" name="テキスト ボックス 18"/>
          <p:cNvSpPr txBox="1"/>
          <p:nvPr/>
        </p:nvSpPr>
        <p:spPr>
          <a:xfrm>
            <a:off x="6452845" y="3998084"/>
            <a:ext cx="2594919" cy="276999"/>
          </a:xfrm>
          <a:prstGeom prst="rect">
            <a:avLst/>
          </a:prstGeom>
          <a:noFill/>
        </p:spPr>
        <p:txBody>
          <a:bodyPr wrap="square" rtlCol="0">
            <a:spAutoFit/>
          </a:bodyPr>
          <a:lstStyle/>
          <a:p>
            <a:r>
              <a:rPr kumimoji="1" lang="en-US" altLang="ja-JP" sz="1200" dirty="0" smtClean="0"/>
              <a:t>※</a:t>
            </a:r>
            <a:r>
              <a:rPr kumimoji="1" lang="ja-JP" altLang="en-US" sz="1200" dirty="0" smtClean="0"/>
              <a:t>新モデルは付帯条件</a:t>
            </a:r>
            <a:r>
              <a:rPr kumimoji="1" lang="en-US" altLang="ja-JP" sz="1200" dirty="0" smtClean="0"/>
              <a:t>1</a:t>
            </a:r>
            <a:r>
              <a:rPr lang="ja-JP" altLang="en-US" sz="1200" dirty="0" smtClean="0"/>
              <a:t>としてい</a:t>
            </a:r>
            <a:r>
              <a:rPr lang="ja-JP" altLang="en-US" sz="1200" dirty="0"/>
              <a:t>る</a:t>
            </a:r>
            <a:endParaRPr kumimoji="1" lang="ja-JP" altLang="en-US" sz="1200" dirty="0"/>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71" y="3169997"/>
            <a:ext cx="4324610" cy="2883073"/>
          </a:xfrm>
          <a:prstGeom prst="rect">
            <a:avLst/>
          </a:prstGeom>
        </p:spPr>
      </p:pic>
      <p:sp>
        <p:nvSpPr>
          <p:cNvPr id="21" name="テキスト ボックス 20"/>
          <p:cNvSpPr txBox="1"/>
          <p:nvPr/>
        </p:nvSpPr>
        <p:spPr>
          <a:xfrm>
            <a:off x="2015438" y="5216990"/>
            <a:ext cx="690075" cy="307777"/>
          </a:xfrm>
          <a:prstGeom prst="rect">
            <a:avLst/>
          </a:prstGeom>
          <a:noFill/>
        </p:spPr>
        <p:txBody>
          <a:bodyPr wrap="square" rtlCol="0">
            <a:spAutoFit/>
          </a:bodyPr>
          <a:lstStyle/>
          <a:p>
            <a:r>
              <a:rPr kumimoji="1" lang="en-US" altLang="ja-JP" sz="1400" b="1" dirty="0" smtClean="0">
                <a:solidFill>
                  <a:srgbClr val="0070C0"/>
                </a:solidFill>
              </a:rPr>
              <a:t>New</a:t>
            </a:r>
            <a:endParaRPr kumimoji="1" lang="ja-JP" altLang="en-US" sz="1400" b="1" dirty="0">
              <a:solidFill>
                <a:srgbClr val="0070C0"/>
              </a:solidFill>
            </a:endParaRPr>
          </a:p>
        </p:txBody>
      </p:sp>
      <p:sp>
        <p:nvSpPr>
          <p:cNvPr id="22" name="テキスト ボックス 21"/>
          <p:cNvSpPr txBox="1"/>
          <p:nvPr/>
        </p:nvSpPr>
        <p:spPr>
          <a:xfrm>
            <a:off x="1693994" y="4607571"/>
            <a:ext cx="1062002" cy="307777"/>
          </a:xfrm>
          <a:prstGeom prst="rect">
            <a:avLst/>
          </a:prstGeom>
          <a:noFill/>
        </p:spPr>
        <p:txBody>
          <a:bodyPr wrap="square" rtlCol="0">
            <a:spAutoFit/>
          </a:bodyPr>
          <a:lstStyle/>
          <a:p>
            <a:r>
              <a:rPr lang="en-US" altLang="ja-JP" sz="1400" b="1" dirty="0" smtClean="0">
                <a:solidFill>
                  <a:srgbClr val="7030A0"/>
                </a:solidFill>
              </a:rPr>
              <a:t>merging</a:t>
            </a:r>
            <a:endParaRPr kumimoji="1" lang="ja-JP" altLang="en-US" sz="1400" b="1" dirty="0">
              <a:solidFill>
                <a:srgbClr val="7030A0"/>
              </a:solidFill>
            </a:endParaRPr>
          </a:p>
        </p:txBody>
      </p:sp>
      <p:sp>
        <p:nvSpPr>
          <p:cNvPr id="23" name="テキスト ボックス 22"/>
          <p:cNvSpPr txBox="1"/>
          <p:nvPr/>
        </p:nvSpPr>
        <p:spPr>
          <a:xfrm>
            <a:off x="2671502" y="4961874"/>
            <a:ext cx="1062002" cy="307777"/>
          </a:xfrm>
          <a:prstGeom prst="rect">
            <a:avLst/>
          </a:prstGeom>
          <a:noFill/>
        </p:spPr>
        <p:txBody>
          <a:bodyPr wrap="square" rtlCol="0">
            <a:spAutoFit/>
          </a:bodyPr>
          <a:lstStyle/>
          <a:p>
            <a:r>
              <a:rPr lang="en-US" altLang="ja-JP" sz="1400" b="1" dirty="0" smtClean="0">
                <a:solidFill>
                  <a:srgbClr val="2D7142"/>
                </a:solidFill>
              </a:rPr>
              <a:t>rejection</a:t>
            </a:r>
            <a:endParaRPr kumimoji="1" lang="ja-JP" altLang="en-US" sz="1400" b="1" dirty="0">
              <a:solidFill>
                <a:srgbClr val="2D7142"/>
              </a:solidFill>
            </a:endParaRPr>
          </a:p>
        </p:txBody>
      </p:sp>
      <p:sp>
        <p:nvSpPr>
          <p:cNvPr id="24" name="テキスト ボックス 23"/>
          <p:cNvSpPr txBox="1"/>
          <p:nvPr/>
        </p:nvSpPr>
        <p:spPr>
          <a:xfrm>
            <a:off x="1828831" y="3508550"/>
            <a:ext cx="467396" cy="307777"/>
          </a:xfrm>
          <a:prstGeom prst="rect">
            <a:avLst/>
          </a:prstGeom>
          <a:noFill/>
        </p:spPr>
        <p:txBody>
          <a:bodyPr wrap="square" rtlCol="0">
            <a:spAutoFit/>
          </a:bodyPr>
          <a:lstStyle/>
          <a:p>
            <a:r>
              <a:rPr kumimoji="1" lang="en-US" altLang="ja-JP" sz="1400" b="1" dirty="0" smtClean="0">
                <a:solidFill>
                  <a:srgbClr val="009A46"/>
                </a:solidFill>
              </a:rPr>
              <a:t>TA</a:t>
            </a:r>
            <a:endParaRPr kumimoji="1" lang="ja-JP" altLang="en-US" sz="1400" b="1" dirty="0">
              <a:solidFill>
                <a:srgbClr val="009A46"/>
              </a:solidFill>
            </a:endParaRPr>
          </a:p>
        </p:txBody>
      </p:sp>
      <p:sp>
        <p:nvSpPr>
          <p:cNvPr id="25" name="正方形/長方形 24"/>
          <p:cNvSpPr/>
          <p:nvPr/>
        </p:nvSpPr>
        <p:spPr>
          <a:xfrm>
            <a:off x="3369560" y="3589030"/>
            <a:ext cx="941694" cy="7723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079663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84580" y="167367"/>
            <a:ext cx="4774841" cy="707886"/>
          </a:xfrm>
          <a:prstGeom prst="rect">
            <a:avLst/>
          </a:prstGeom>
          <a:noFill/>
        </p:spPr>
        <p:txBody>
          <a:bodyPr wrap="square" rtlCol="0">
            <a:spAutoFit/>
          </a:bodyPr>
          <a:lstStyle/>
          <a:p>
            <a:r>
              <a:rPr lang="ja-JP" altLang="en-US" sz="4000" u="sng" dirty="0" smtClean="0">
                <a:solidFill>
                  <a:schemeClr val="accent1"/>
                </a:solidFill>
              </a:rPr>
              <a:t>まとめ・今後の課題</a:t>
            </a:r>
            <a:endParaRPr lang="ja-JP" altLang="en-US" sz="4000" u="sng" dirty="0">
              <a:solidFill>
                <a:schemeClr val="accent1"/>
              </a:solidFill>
            </a:endParaRPr>
          </a:p>
        </p:txBody>
      </p:sp>
      <p:sp>
        <p:nvSpPr>
          <p:cNvPr id="3" name="テキスト ボックス 2"/>
          <p:cNvSpPr txBox="1"/>
          <p:nvPr/>
        </p:nvSpPr>
        <p:spPr>
          <a:xfrm>
            <a:off x="1260389" y="1268628"/>
            <a:ext cx="7191633" cy="4708981"/>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2000" dirty="0" smtClean="0"/>
              <a:t>温度緩和に対して最も良い結果が得られたのは新モデルの付帯条件</a:t>
            </a:r>
            <a:r>
              <a:rPr kumimoji="1" lang="en-US" altLang="ja-JP" sz="2000" dirty="0" smtClean="0"/>
              <a:t>1</a:t>
            </a:r>
            <a:r>
              <a:rPr kumimoji="1" lang="ja-JP" altLang="en-US" sz="2000" dirty="0" smtClean="0"/>
              <a:t>であった</a:t>
            </a:r>
            <a:endParaRPr kumimoji="1" lang="en-US" altLang="ja-JP" sz="2000" dirty="0" smtClean="0"/>
          </a:p>
          <a:p>
            <a:pPr marL="285750" indent="-285750">
              <a:buFont typeface="Wingdings" panose="05000000000000000000" pitchFamily="2" charset="2"/>
              <a:buChar char="l"/>
            </a:pPr>
            <a:r>
              <a:rPr lang="ja-JP" altLang="en-US" sz="2000" dirty="0" smtClean="0"/>
              <a:t>付帯条件</a:t>
            </a:r>
            <a:r>
              <a:rPr lang="en-US" altLang="ja-JP" sz="2000" dirty="0"/>
              <a:t>1</a:t>
            </a:r>
            <a:r>
              <a:rPr lang="ja-JP" altLang="en-US" sz="2000" dirty="0" smtClean="0"/>
              <a:t>は速度散乱が大きいという問題点があるが、今のところシミュレーション結果に与える影響は見つかっていない</a:t>
            </a:r>
            <a:endParaRPr lang="en-US" altLang="ja-JP" sz="2000" dirty="0" smtClean="0"/>
          </a:p>
          <a:p>
            <a:pPr marL="285750" indent="-285750">
              <a:buFont typeface="Wingdings" panose="05000000000000000000" pitchFamily="2" charset="2"/>
              <a:buChar char="l"/>
            </a:pPr>
            <a:r>
              <a:rPr kumimoji="1" lang="ja-JP" altLang="en-US" sz="2000" dirty="0" smtClean="0"/>
              <a:t>新モデルでは、超粒子数、付帯条件に関わらず、運動量、エネルギーを完全に保存する</a:t>
            </a:r>
            <a:endParaRPr kumimoji="1" lang="en-US" altLang="ja-JP" sz="2000" dirty="0" smtClean="0"/>
          </a:p>
          <a:p>
            <a:pPr marL="285750" indent="-285750">
              <a:buFont typeface="Wingdings" panose="05000000000000000000" pitchFamily="2" charset="2"/>
              <a:buChar char="l"/>
            </a:pPr>
            <a:r>
              <a:rPr lang="ja-JP" altLang="en-US" sz="2000" dirty="0"/>
              <a:t>新モデル</a:t>
            </a:r>
            <a:r>
              <a:rPr lang="ja-JP" altLang="en-US" sz="2000" dirty="0" smtClean="0"/>
              <a:t>の</a:t>
            </a:r>
            <a:r>
              <a:rPr lang="ja-JP" altLang="en-US" sz="2000" dirty="0"/>
              <a:t>実現</a:t>
            </a:r>
            <a:r>
              <a:rPr lang="ja-JP" altLang="en-US" sz="2000" dirty="0" smtClean="0"/>
              <a:t>により、既存の重み付き粒子モデルに対して、計算負荷を</a:t>
            </a:r>
            <a:r>
              <a:rPr lang="en-US" altLang="ja-JP" sz="2000" dirty="0" smtClean="0"/>
              <a:t>1/10</a:t>
            </a:r>
            <a:r>
              <a:rPr lang="ja-JP" altLang="en-US" sz="2000" dirty="0" smtClean="0"/>
              <a:t>程度に軽減できると予想される</a:t>
            </a:r>
            <a:endParaRPr lang="en-US" altLang="ja-JP" sz="2000" dirty="0" smtClean="0"/>
          </a:p>
          <a:p>
            <a:pPr marL="285750" indent="-285750">
              <a:buFont typeface="Wingdings" panose="05000000000000000000" pitchFamily="2" charset="2"/>
              <a:buChar char="l"/>
            </a:pPr>
            <a:endParaRPr kumimoji="1" lang="en-US" altLang="ja-JP" sz="2000" dirty="0" smtClean="0"/>
          </a:p>
          <a:p>
            <a:endParaRPr kumimoji="1" lang="en-US" altLang="ja-JP" sz="2000" dirty="0"/>
          </a:p>
          <a:p>
            <a:pPr marL="285750" indent="-285750">
              <a:buFont typeface="Wingdings" panose="05000000000000000000" pitchFamily="2" charset="2"/>
              <a:buChar char="u"/>
            </a:pPr>
            <a:r>
              <a:rPr lang="ja-JP" altLang="en-US" sz="2000" dirty="0" smtClean="0"/>
              <a:t>温度緩和を適切に行い、速度散乱の小さい付帯条件の開発</a:t>
            </a:r>
            <a:endParaRPr lang="en-US" altLang="ja-JP" sz="2000" dirty="0" smtClean="0"/>
          </a:p>
          <a:p>
            <a:pPr marL="285750" indent="-285750">
              <a:buFont typeface="Wingdings" panose="05000000000000000000" pitchFamily="2" charset="2"/>
              <a:buChar char="u"/>
            </a:pPr>
            <a:r>
              <a:rPr kumimoji="1" lang="ja-JP" altLang="en-US" sz="2000" dirty="0" smtClean="0"/>
              <a:t>付帯条件</a:t>
            </a:r>
            <a:r>
              <a:rPr kumimoji="1" lang="en-US" altLang="ja-JP" sz="2000" dirty="0" smtClean="0"/>
              <a:t>1</a:t>
            </a:r>
            <a:r>
              <a:rPr kumimoji="1" lang="ja-JP" altLang="en-US" sz="2000" dirty="0" smtClean="0"/>
              <a:t>において、速度散乱の大きさにより問題が発生するかどうかの調査</a:t>
            </a:r>
            <a:endParaRPr kumimoji="1" lang="en-US" altLang="ja-JP" sz="2000" dirty="0" smtClean="0"/>
          </a:p>
          <a:p>
            <a:pPr marL="285750" indent="-285750">
              <a:buFont typeface="Wingdings" panose="05000000000000000000" pitchFamily="2" charset="2"/>
              <a:buChar char="u"/>
            </a:pPr>
            <a:r>
              <a:rPr lang="ja-JP" altLang="en-US" sz="2000" dirty="0" smtClean="0"/>
              <a:t>同種粒子内で異なる重みをもつ粒子が存在する系への応用</a:t>
            </a:r>
            <a:endParaRPr kumimoji="1" lang="ja-JP" altLang="en-US" sz="2000" dirty="0"/>
          </a:p>
        </p:txBody>
      </p:sp>
    </p:spTree>
    <p:extLst>
      <p:ext uri="{BB962C8B-B14F-4D97-AF65-F5344CB8AC3E}">
        <p14:creationId xmlns:p14="http://schemas.microsoft.com/office/powerpoint/2010/main" val="196725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123127" y="2998113"/>
            <a:ext cx="2897747" cy="861774"/>
          </a:xfrm>
          <a:prstGeom prst="rect">
            <a:avLst/>
          </a:prstGeom>
          <a:noFill/>
        </p:spPr>
        <p:txBody>
          <a:bodyPr wrap="square" rtlCol="0">
            <a:spAutoFit/>
          </a:bodyPr>
          <a:lstStyle/>
          <a:p>
            <a:r>
              <a:rPr kumimoji="1" lang="ja-JP" altLang="en-US" sz="5000" dirty="0" smtClean="0"/>
              <a:t>追加資料</a:t>
            </a:r>
            <a:endParaRPr kumimoji="1" lang="ja-JP" altLang="en-US" sz="5000" dirty="0"/>
          </a:p>
        </p:txBody>
      </p:sp>
    </p:spTree>
    <p:extLst>
      <p:ext uri="{BB962C8B-B14F-4D97-AF65-F5344CB8AC3E}">
        <p14:creationId xmlns:p14="http://schemas.microsoft.com/office/powerpoint/2010/main" val="933144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200400" y="193125"/>
            <a:ext cx="2743200" cy="707886"/>
          </a:xfrm>
          <a:prstGeom prst="rect">
            <a:avLst/>
          </a:prstGeom>
          <a:noFill/>
        </p:spPr>
        <p:txBody>
          <a:bodyPr wrap="square" rtlCol="0">
            <a:spAutoFit/>
          </a:bodyPr>
          <a:lstStyle/>
          <a:p>
            <a:r>
              <a:rPr lang="ja-JP" altLang="en-US" sz="4000" u="sng" dirty="0" smtClean="0">
                <a:solidFill>
                  <a:schemeClr val="accent1"/>
                </a:solidFill>
              </a:rPr>
              <a:t>付帯条件</a:t>
            </a:r>
            <a:r>
              <a:rPr lang="en-US" altLang="ja-JP" sz="4000" u="sng" dirty="0">
                <a:solidFill>
                  <a:schemeClr val="accent1"/>
                </a:solidFill>
              </a:rPr>
              <a:t>4</a:t>
            </a:r>
            <a:endParaRPr lang="ja-JP" altLang="en-US" sz="4000" u="sng" dirty="0">
              <a:solidFill>
                <a:schemeClr val="accent1"/>
              </a:solidFill>
            </a:endParaRPr>
          </a:p>
        </p:txBody>
      </p:sp>
      <mc:AlternateContent xmlns:mc="http://schemas.openxmlformats.org/markup-compatibility/2006" xmlns:a14="http://schemas.microsoft.com/office/drawing/2010/main">
        <mc:Choice Requires="a14">
          <p:sp>
            <p:nvSpPr>
              <p:cNvPr id="3" name="テキスト ボックス 2"/>
              <p:cNvSpPr txBox="1"/>
              <p:nvPr/>
            </p:nvSpPr>
            <p:spPr>
              <a:xfrm>
                <a:off x="1153305" y="919680"/>
                <a:ext cx="7243720" cy="427040"/>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u="sng" dirty="0" smtClean="0"/>
                  <a:t>補正速度ベクトル</a:t>
                </a:r>
                <a:r>
                  <a:rPr lang="ja-JP" altLang="en-US" sz="2000" u="sng" dirty="0" smtClean="0"/>
                  <a:t>は</a:t>
                </a:r>
                <a14:m>
                  <m:oMath xmlns:m="http://schemas.openxmlformats.org/officeDocument/2006/math">
                    <m:sSubSup>
                      <m:sSubSupPr>
                        <m:ctrlPr>
                          <a:rPr lang="ja-JP" altLang="en-US" sz="2000" i="1" u="sng">
                            <a:latin typeface="Cambria Math" panose="02040503050406030204" pitchFamily="18" charset="0"/>
                          </a:rPr>
                        </m:ctrlPr>
                      </m:sSubSupPr>
                      <m:e>
                        <m:sPre>
                          <m:sPrePr>
                            <m:ctrlPr>
                              <a:rPr lang="ja-JP" altLang="en-US" sz="2000" i="1" u="sng">
                                <a:latin typeface="Cambria Math" panose="02040503050406030204" pitchFamily="18" charset="0"/>
                              </a:rPr>
                            </m:ctrlPr>
                          </m:sPrePr>
                          <m:sub>
                            <m:r>
                              <a:rPr lang="ja-JP" altLang="en-US" sz="2000" u="sng">
                                <a:latin typeface="Cambria Math" panose="02040503050406030204" pitchFamily="18" charset="0"/>
                              </a:rPr>
                              <m:t> </m:t>
                            </m:r>
                          </m:sub>
                          <m:sup>
                            <m:r>
                              <a:rPr lang="ja-JP" altLang="en-US" sz="2000" u="sng">
                                <a:latin typeface="Cambria Math" panose="02040503050406030204" pitchFamily="18" charset="0"/>
                              </a:rPr>
                              <m:t>1</m:t>
                            </m:r>
                            <m:r>
                              <a:rPr lang="ja-JP" altLang="en-US" sz="2000" b="1" i="1" u="sng">
                                <a:latin typeface="Cambria Math" panose="02040503050406030204" pitchFamily="18" charset="0"/>
                              </a:rPr>
                              <m:t>𝒔𝒕</m:t>
                            </m:r>
                          </m:sup>
                          <m:e>
                            <m:r>
                              <a:rPr lang="ja-JP" altLang="en-US" sz="2000" b="1" i="1" u="sng">
                                <a:latin typeface="Cambria Math" panose="02040503050406030204" pitchFamily="18" charset="0"/>
                              </a:rPr>
                              <m:t>𝒗</m:t>
                            </m:r>
                          </m:e>
                        </m:sPre>
                      </m:e>
                      <m:sub>
                        <m:r>
                          <a:rPr lang="ja-JP" altLang="en-US" sz="2000" b="1" i="1" u="sng">
                            <a:latin typeface="Cambria Math" panose="02040503050406030204" pitchFamily="18" charset="0"/>
                          </a:rPr>
                          <m:t>𝒃</m:t>
                        </m:r>
                        <m:r>
                          <a:rPr lang="ja-JP" altLang="en-US" sz="2000" u="sng">
                            <a:latin typeface="Cambria Math" panose="02040503050406030204" pitchFamily="18" charset="0"/>
                          </a:rPr>
                          <m:t>1</m:t>
                        </m:r>
                      </m:sub>
                      <m:sup>
                        <m:r>
                          <a:rPr lang="ja-JP" altLang="en-US" sz="2000" b="1" i="1" u="sng">
                            <a:latin typeface="Cambria Math" panose="02040503050406030204" pitchFamily="18" charset="0"/>
                          </a:rPr>
                          <m:t>𝒕</m:t>
                        </m:r>
                        <m:r>
                          <a:rPr lang="ja-JP" altLang="en-US" sz="2000" u="sng">
                            <a:latin typeface="Cambria Math" panose="02040503050406030204" pitchFamily="18" charset="0"/>
                          </a:rPr>
                          <m:t>+</m:t>
                        </m:r>
                        <m:r>
                          <a:rPr lang="ja-JP" altLang="en-US" sz="2000" b="1" u="sng">
                            <a:latin typeface="Cambria Math" panose="02040503050406030204" pitchFamily="18" charset="0"/>
                          </a:rPr>
                          <m:t>𝚫</m:t>
                        </m:r>
                        <m:r>
                          <a:rPr lang="ja-JP" altLang="en-US" sz="2000" b="1" i="1" u="sng">
                            <a:latin typeface="Cambria Math" panose="02040503050406030204" pitchFamily="18" charset="0"/>
                          </a:rPr>
                          <m:t>𝒕</m:t>
                        </m:r>
                      </m:sup>
                    </m:sSubSup>
                  </m:oMath>
                </a14:m>
                <a:r>
                  <a:rPr lang="ja-JP" altLang="en-US" sz="2000" u="sng" dirty="0" smtClean="0"/>
                  <a:t>に垂直かつ</a:t>
                </a:r>
                <a14:m>
                  <m:oMath xmlns:m="http://schemas.openxmlformats.org/officeDocument/2006/math">
                    <m:sSubSup>
                      <m:sSubSupPr>
                        <m:ctrlPr>
                          <a:rPr lang="ja-JP" altLang="en-US" sz="2000" i="1">
                            <a:latin typeface="Cambria Math" panose="02040503050406030204" pitchFamily="18" charset="0"/>
                          </a:rPr>
                        </m:ctrlPr>
                      </m:sSubSupPr>
                      <m:e>
                        <m:r>
                          <a:rPr lang="ja-JP" altLang="en-US" sz="2000" b="1" i="1">
                            <a:latin typeface="Cambria Math" panose="02040503050406030204" pitchFamily="18" charset="0"/>
                          </a:rPr>
                          <m:t>𝒗</m:t>
                        </m:r>
                      </m:e>
                      <m:sub>
                        <m:r>
                          <a:rPr lang="ja-JP" altLang="en-US" sz="2000" b="1" i="1">
                            <a:latin typeface="Cambria Math" panose="02040503050406030204" pitchFamily="18" charset="0"/>
                          </a:rPr>
                          <m:t>𝒃</m:t>
                        </m:r>
                        <m:r>
                          <a:rPr lang="ja-JP" altLang="en-US" sz="2000">
                            <a:latin typeface="Cambria Math" panose="02040503050406030204" pitchFamily="18" charset="0"/>
                          </a:rPr>
                          <m:t>2</m:t>
                        </m:r>
                      </m:sub>
                      <m:sup>
                        <m:r>
                          <a:rPr lang="ja-JP" altLang="en-US" sz="2000" b="1" i="1">
                            <a:latin typeface="Cambria Math" panose="02040503050406030204" pitchFamily="18" charset="0"/>
                          </a:rPr>
                          <m:t>𝒕</m:t>
                        </m:r>
                      </m:sup>
                    </m:sSubSup>
                  </m:oMath>
                </a14:m>
                <a:r>
                  <a:rPr lang="ja-JP" altLang="en-US" sz="2000" u="sng" dirty="0" smtClean="0"/>
                  <a:t>方向成分を持つ</a:t>
                </a:r>
                <a:endParaRPr lang="en-US" altLang="ja-JP" sz="2000" b="1" u="sng" dirty="0" smtClean="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153305" y="919680"/>
                <a:ext cx="7243720" cy="427040"/>
              </a:xfrm>
              <a:prstGeom prst="rect">
                <a:avLst/>
              </a:prstGeom>
              <a:blipFill rotWithShape="0">
                <a:blip r:embed="rId2"/>
                <a:stretch>
                  <a:fillRect l="-758" t="-2857" b="-25714"/>
                </a:stretch>
              </a:blipFill>
            </p:spPr>
            <p:txBody>
              <a:bodyPr/>
              <a:lstStyle/>
              <a:p>
                <a:r>
                  <a:rPr lang="ja-JP" altLang="en-US">
                    <a:noFill/>
                  </a:rPr>
                  <a:t> </a:t>
                </a:r>
              </a:p>
            </p:txBody>
          </p:sp>
        </mc:Fallback>
      </mc:AlternateContent>
      <p:grpSp>
        <p:nvGrpSpPr>
          <p:cNvPr id="20" name="グループ化 19"/>
          <p:cNvGrpSpPr/>
          <p:nvPr/>
        </p:nvGrpSpPr>
        <p:grpSpPr>
          <a:xfrm>
            <a:off x="5761864" y="2427091"/>
            <a:ext cx="2966783" cy="2009700"/>
            <a:chOff x="5257853" y="1782279"/>
            <a:chExt cx="2966783" cy="2009700"/>
          </a:xfrm>
        </p:grpSpPr>
        <p:grpSp>
          <p:nvGrpSpPr>
            <p:cNvPr id="4" name="グループ化 3"/>
            <p:cNvGrpSpPr/>
            <p:nvPr/>
          </p:nvGrpSpPr>
          <p:grpSpPr>
            <a:xfrm>
              <a:off x="5257853" y="1782279"/>
              <a:ext cx="2966783" cy="2009700"/>
              <a:chOff x="5307739" y="3312094"/>
              <a:chExt cx="3106513" cy="1853702"/>
            </a:xfrm>
          </p:grpSpPr>
          <p:cxnSp>
            <p:nvCxnSpPr>
              <p:cNvPr id="5" name="直線矢印コネクタ 4"/>
              <p:cNvCxnSpPr/>
              <p:nvPr/>
            </p:nvCxnSpPr>
            <p:spPr>
              <a:xfrm flipH="1" flipV="1">
                <a:off x="5904000" y="3672000"/>
                <a:ext cx="843566" cy="1390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rot="4200000" flipH="1" flipV="1">
                <a:off x="6840000" y="3744000"/>
                <a:ext cx="843566" cy="1390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flipV="1">
                <a:off x="6401824" y="3864648"/>
                <a:ext cx="1299742" cy="634208"/>
              </a:xfrm>
              <a:prstGeom prst="straightConnector1">
                <a:avLst/>
              </a:prstGeom>
              <a:ln w="57150">
                <a:solidFill>
                  <a:srgbClr val="C00000"/>
                </a:solidFill>
                <a:prstDash val="sysDash"/>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テキスト ボックス 7"/>
                  <p:cNvSpPr txBox="1"/>
                  <p:nvPr/>
                </p:nvSpPr>
                <p:spPr>
                  <a:xfrm>
                    <a:off x="6570851" y="4514197"/>
                    <a:ext cx="400432" cy="369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𝜒</m:t>
                          </m:r>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570851" y="4514197"/>
                    <a:ext cx="400432" cy="369397"/>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7180433" y="4349866"/>
                    <a:ext cx="1169816" cy="7491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sSubSup>
                                <m:sSubSupPr>
                                  <m:ctrlPr>
                                    <a:rPr lang="ja-JP" altLang="en-US" sz="2000" b="1"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sz="2000" b="1" i="1" kern="100">
                                          <a:solidFill>
                                            <a:srgbClr val="000000"/>
                                          </a:solidFill>
                                          <a:latin typeface="Cambria Math" panose="02040503050406030204" pitchFamily="18" charset="0"/>
                                          <a:ea typeface="Cambria Math" panose="02040503050406030204" pitchFamily="18" charset="0"/>
                                        </a:rPr>
                                      </m:ctrlPr>
                                    </m:sPrePr>
                                    <m:sub>
                                      <m:r>
                                        <a:rPr lang="en-US" altLang="ja-JP" sz="2000" b="1" i="1" kern="100">
                                          <a:solidFill>
                                            <a:srgbClr val="000000"/>
                                          </a:solidFill>
                                          <a:latin typeface="Cambria Math" panose="02040503050406030204" pitchFamily="18" charset="0"/>
                                          <a:ea typeface="ＭＳ 明朝" panose="02020609040205080304" pitchFamily="17" charset="-128"/>
                                        </a:rPr>
                                        <m:t> </m:t>
                                      </m:r>
                                    </m:sub>
                                    <m:sup>
                                      <m:r>
                                        <a:rPr lang="en-US" altLang="ja-JP" sz="2000" b="1" i="1" kern="100">
                                          <a:solidFill>
                                            <a:srgbClr val="000000"/>
                                          </a:solidFill>
                                          <a:latin typeface="Cambria Math" panose="02040503050406030204" pitchFamily="18" charset="0"/>
                                          <a:ea typeface="ＭＳ 明朝" panose="02020609040205080304" pitchFamily="17" charset="-128"/>
                                        </a:rPr>
                                        <m:t>𝟏</m:t>
                                      </m:r>
                                      <m:r>
                                        <a:rPr lang="en-US" altLang="ja-JP" sz="2000" b="1" i="1" kern="100">
                                          <a:solidFill>
                                            <a:srgbClr val="000000"/>
                                          </a:solidFill>
                                          <a:latin typeface="Cambria Math" panose="02040503050406030204" pitchFamily="18" charset="0"/>
                                          <a:ea typeface="ＭＳ 明朝" panose="02020609040205080304" pitchFamily="17" charset="-128"/>
                                        </a:rPr>
                                        <m:t>𝒔𝒕</m:t>
                                      </m:r>
                                    </m:sup>
                                    <m:e>
                                      <m:r>
                                        <a:rPr lang="en-US" altLang="ja-JP" sz="2000" b="1" i="1" kern="100">
                                          <a:solidFill>
                                            <a:srgbClr val="000000"/>
                                          </a:solidFill>
                                          <a:latin typeface="Cambria Math" panose="02040503050406030204" pitchFamily="18" charset="0"/>
                                          <a:ea typeface="ＭＳ 明朝" panose="02020609040205080304" pitchFamily="17" charset="-128"/>
                                        </a:rPr>
                                        <m:t>𝒗</m:t>
                                      </m:r>
                                    </m:e>
                                  </m:sPre>
                                </m:e>
                                <m:sub>
                                  <m:r>
                                    <a:rPr lang="en-US" altLang="ja-JP" sz="2000" b="1" i="1" kern="100">
                                      <a:solidFill>
                                        <a:srgbClr val="000000"/>
                                      </a:solidFill>
                                      <a:latin typeface="Cambria Math" panose="02040503050406030204" pitchFamily="18" charset="0"/>
                                      <a:ea typeface="ＭＳ 明朝" panose="02020609040205080304" pitchFamily="17" charset="-128"/>
                                    </a:rPr>
                                    <m:t>𝒃</m:t>
                                  </m:r>
                                  <m:r>
                                    <a:rPr lang="en-US" altLang="ja-JP" sz="2000" b="1" i="1" kern="100">
                                      <a:solidFill>
                                        <a:srgbClr val="000000"/>
                                      </a:solidFill>
                                      <a:latin typeface="Cambria Math" panose="02040503050406030204" pitchFamily="18" charset="0"/>
                                      <a:ea typeface="ＭＳ 明朝" panose="02020609040205080304" pitchFamily="17" charset="-128"/>
                                    </a:rPr>
                                    <m:t>𝟏</m:t>
                                  </m:r>
                                </m:sub>
                                <m:sup>
                                  <m:r>
                                    <a:rPr lang="en-US" altLang="ja-JP" sz="2000" b="1" i="1" kern="100">
                                      <a:solidFill>
                                        <a:srgbClr val="000000"/>
                                      </a:solidFill>
                                      <a:latin typeface="Cambria Math" panose="02040503050406030204" pitchFamily="18" charset="0"/>
                                      <a:ea typeface="ＭＳ 明朝" panose="02020609040205080304" pitchFamily="17" charset="-128"/>
                                    </a:rPr>
                                    <m:t>𝒕</m:t>
                                  </m:r>
                                  <m:r>
                                    <a:rPr lang="en-US" altLang="ja-JP" sz="2000" b="1" i="1" kern="100">
                                      <a:solidFill>
                                        <a:srgbClr val="000000"/>
                                      </a:solidFill>
                                      <a:latin typeface="Cambria Math" panose="02040503050406030204" pitchFamily="18" charset="0"/>
                                      <a:ea typeface="ＭＳ 明朝" panose="02020609040205080304" pitchFamily="17" charset="-128"/>
                                    </a:rPr>
                                    <m:t>+</m:t>
                                  </m:r>
                                  <m:r>
                                    <a:rPr lang="en-US" altLang="ja-JP" sz="2000" b="1" i="1" kern="100">
                                      <a:solidFill>
                                        <a:srgbClr val="000000"/>
                                      </a:solidFill>
                                      <a:latin typeface="Cambria Math" panose="02040503050406030204" pitchFamily="18" charset="0"/>
                                      <a:ea typeface="ＭＳ 明朝" panose="02020609040205080304" pitchFamily="17" charset="-128"/>
                                    </a:rPr>
                                    <m:t>𝚫</m:t>
                                  </m:r>
                                  <m:r>
                                    <a:rPr lang="en-US" altLang="ja-JP" sz="2000" b="1" i="1" kern="100">
                                      <a:solidFill>
                                        <a:srgbClr val="000000"/>
                                      </a:solidFill>
                                      <a:latin typeface="Cambria Math" panose="02040503050406030204" pitchFamily="18" charset="0"/>
                                      <a:ea typeface="ＭＳ 明朝" panose="02020609040205080304" pitchFamily="17" charset="-128"/>
                                    </a:rPr>
                                    <m:t>𝒕</m:t>
                                  </m:r>
                                </m:sup>
                              </m:sSubSup>
                            </m:num>
                            <m:den>
                              <m:sSubSup>
                                <m:sSubSupPr>
                                  <m:ctrlPr>
                                    <a:rPr lang="ja-JP" altLang="en-US" sz="2000"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sz="2000" i="1" kern="100">
                                          <a:solidFill>
                                            <a:srgbClr val="000000"/>
                                          </a:solidFill>
                                          <a:latin typeface="Cambria Math" panose="02040503050406030204" pitchFamily="18" charset="0"/>
                                          <a:ea typeface="Cambria Math" panose="02040503050406030204" pitchFamily="18" charset="0"/>
                                        </a:rPr>
                                      </m:ctrlPr>
                                    </m:sPrePr>
                                    <m:sub>
                                      <m:r>
                                        <a:rPr lang="en-US" altLang="ja-JP" sz="2000" b="0" i="1" kern="100">
                                          <a:solidFill>
                                            <a:srgbClr val="000000"/>
                                          </a:solidFill>
                                          <a:latin typeface="Cambria Math" panose="02040503050406030204" pitchFamily="18" charset="0"/>
                                          <a:ea typeface="ＭＳ 明朝" panose="02020609040205080304" pitchFamily="17" charset="-128"/>
                                        </a:rPr>
                                        <m:t> </m:t>
                                      </m:r>
                                    </m:sub>
                                    <m:sup>
                                      <m:r>
                                        <a:rPr lang="en-US" altLang="ja-JP" sz="2000" b="0" i="1" kern="100">
                                          <a:solidFill>
                                            <a:srgbClr val="000000"/>
                                          </a:solidFill>
                                          <a:latin typeface="Cambria Math" panose="02040503050406030204" pitchFamily="18" charset="0"/>
                                          <a:ea typeface="ＭＳ 明朝" panose="02020609040205080304" pitchFamily="17" charset="-128"/>
                                        </a:rPr>
                                        <m:t>1</m:t>
                                      </m:r>
                                      <m:r>
                                        <a:rPr lang="en-US" altLang="ja-JP" sz="2000" b="0" i="1" kern="100">
                                          <a:solidFill>
                                            <a:srgbClr val="000000"/>
                                          </a:solidFill>
                                          <a:latin typeface="Cambria Math" panose="02040503050406030204" pitchFamily="18" charset="0"/>
                                          <a:ea typeface="ＭＳ 明朝" panose="02020609040205080304" pitchFamily="17" charset="-128"/>
                                        </a:rPr>
                                        <m:t>𝑠𝑡</m:t>
                                      </m:r>
                                    </m:sup>
                                    <m:e>
                                      <m:r>
                                        <a:rPr lang="en-US" altLang="ja-JP" sz="2000" b="0" i="1" kern="100">
                                          <a:solidFill>
                                            <a:srgbClr val="000000"/>
                                          </a:solidFill>
                                          <a:latin typeface="Cambria Math" panose="02040503050406030204" pitchFamily="18" charset="0"/>
                                          <a:ea typeface="ＭＳ 明朝" panose="02020609040205080304" pitchFamily="17" charset="-128"/>
                                        </a:rPr>
                                        <m:t>𝑣</m:t>
                                      </m:r>
                                    </m:e>
                                  </m:sPre>
                                </m:e>
                                <m:sub>
                                  <m:r>
                                    <a:rPr lang="en-US" altLang="ja-JP" sz="2000" b="0" i="1" kern="100">
                                      <a:solidFill>
                                        <a:srgbClr val="000000"/>
                                      </a:solidFill>
                                      <a:latin typeface="Cambria Math" panose="02040503050406030204" pitchFamily="18" charset="0"/>
                                      <a:ea typeface="ＭＳ 明朝" panose="02020609040205080304" pitchFamily="17" charset="-128"/>
                                    </a:rPr>
                                    <m:t>𝑏</m:t>
                                  </m:r>
                                  <m:r>
                                    <a:rPr lang="en-US" altLang="ja-JP" sz="2000" b="0" i="1" kern="100">
                                      <a:solidFill>
                                        <a:srgbClr val="000000"/>
                                      </a:solidFill>
                                      <a:latin typeface="Cambria Math" panose="02040503050406030204" pitchFamily="18" charset="0"/>
                                      <a:ea typeface="ＭＳ 明朝" panose="02020609040205080304" pitchFamily="17" charset="-128"/>
                                    </a:rPr>
                                    <m:t>1</m:t>
                                  </m:r>
                                </m:sub>
                                <m:sup>
                                  <m:r>
                                    <a:rPr lang="en-US" altLang="ja-JP" sz="2000" b="0" i="1" kern="100">
                                      <a:solidFill>
                                        <a:srgbClr val="000000"/>
                                      </a:solidFill>
                                      <a:latin typeface="Cambria Math" panose="02040503050406030204" pitchFamily="18" charset="0"/>
                                      <a:ea typeface="ＭＳ 明朝" panose="02020609040205080304" pitchFamily="17" charset="-128"/>
                                    </a:rPr>
                                    <m:t>𝑡</m:t>
                                  </m:r>
                                  <m:r>
                                    <a:rPr lang="en-US" altLang="ja-JP" sz="2000" b="0" i="1" kern="100">
                                      <a:solidFill>
                                        <a:srgbClr val="000000"/>
                                      </a:solidFill>
                                      <a:latin typeface="Cambria Math" panose="02040503050406030204" pitchFamily="18" charset="0"/>
                                      <a:ea typeface="ＭＳ 明朝" panose="02020609040205080304" pitchFamily="17" charset="-128"/>
                                    </a:rPr>
                                    <m:t>+</m:t>
                                  </m:r>
                                  <m:r>
                                    <a:rPr lang="en-US" altLang="ja-JP" sz="2000" b="0" i="1" kern="100">
                                      <a:solidFill>
                                        <a:srgbClr val="000000"/>
                                      </a:solidFill>
                                      <a:latin typeface="Cambria Math" panose="02040503050406030204" pitchFamily="18" charset="0"/>
                                      <a:ea typeface="ＭＳ 明朝" panose="02020609040205080304" pitchFamily="17" charset="-128"/>
                                    </a:rPr>
                                    <m:t>𝛥</m:t>
                                  </m:r>
                                  <m:r>
                                    <a:rPr lang="en-US" altLang="ja-JP" sz="2000" b="0" i="1" kern="100">
                                      <a:solidFill>
                                        <a:srgbClr val="000000"/>
                                      </a:solidFill>
                                      <a:latin typeface="Cambria Math" panose="02040503050406030204" pitchFamily="18" charset="0"/>
                                      <a:ea typeface="ＭＳ 明朝" panose="02020609040205080304" pitchFamily="17" charset="-128"/>
                                    </a:rPr>
                                    <m:t>𝑡</m:t>
                                  </m:r>
                                </m:sup>
                              </m:sSubSup>
                            </m:den>
                          </m:f>
                        </m:oMath>
                      </m:oMathPara>
                    </a14:m>
                    <a:endParaRPr kumimoji="1" lang="ja-JP" altLang="en-US" sz="20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7180433" y="4349866"/>
                    <a:ext cx="1169816" cy="749104"/>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5307739" y="3312094"/>
                    <a:ext cx="437521" cy="732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sSubSup>
                                <m:sSubSupPr>
                                  <m:ctrlPr>
                                    <a:rPr lang="ja-JP" altLang="en-US" sz="2000" b="1" i="1" kern="100">
                                      <a:solidFill>
                                        <a:srgbClr val="000000"/>
                                      </a:solidFill>
                                      <a:latin typeface="Cambria Math" panose="02040503050406030204" pitchFamily="18" charset="0"/>
                                      <a:ea typeface="Cambria Math" panose="02040503050406030204" pitchFamily="18" charset="0"/>
                                    </a:rPr>
                                  </m:ctrlPr>
                                </m:sSubSupPr>
                                <m:e>
                                  <m:r>
                                    <a:rPr lang="en-US" altLang="ja-JP" sz="2000" b="1" i="1" kern="100">
                                      <a:solidFill>
                                        <a:srgbClr val="000000"/>
                                      </a:solidFill>
                                      <a:latin typeface="Cambria Math" panose="02040503050406030204" pitchFamily="18" charset="0"/>
                                      <a:ea typeface="ＭＳ 明朝" panose="02020609040205080304" pitchFamily="17" charset="-128"/>
                                    </a:rPr>
                                    <m:t>𝒗</m:t>
                                  </m:r>
                                </m:e>
                                <m:sub>
                                  <m:r>
                                    <a:rPr lang="en-US" altLang="ja-JP" sz="2000" b="1" i="1" kern="100">
                                      <a:solidFill>
                                        <a:srgbClr val="000000"/>
                                      </a:solidFill>
                                      <a:latin typeface="Cambria Math" panose="02040503050406030204" pitchFamily="18" charset="0"/>
                                      <a:ea typeface="ＭＳ 明朝" panose="02020609040205080304" pitchFamily="17" charset="-128"/>
                                    </a:rPr>
                                    <m:t>𝒃</m:t>
                                  </m:r>
                                  <m:r>
                                    <a:rPr lang="en-US" altLang="ja-JP" sz="2000" b="1" i="1" kern="100">
                                      <a:solidFill>
                                        <a:srgbClr val="000000"/>
                                      </a:solidFill>
                                      <a:latin typeface="Cambria Math" panose="02040503050406030204" pitchFamily="18" charset="0"/>
                                      <a:ea typeface="ＭＳ 明朝" panose="02020609040205080304" pitchFamily="17" charset="-128"/>
                                    </a:rPr>
                                    <m:t>𝟐</m:t>
                                  </m:r>
                                </m:sub>
                                <m:sup>
                                  <m:r>
                                    <a:rPr lang="en-US" altLang="ja-JP" sz="2000" b="1" i="1" kern="100">
                                      <a:solidFill>
                                        <a:srgbClr val="000000"/>
                                      </a:solidFill>
                                      <a:latin typeface="Cambria Math" panose="02040503050406030204" pitchFamily="18" charset="0"/>
                                      <a:ea typeface="ＭＳ 明朝" panose="02020609040205080304" pitchFamily="17" charset="-128"/>
                                    </a:rPr>
                                    <m:t>𝒕</m:t>
                                  </m:r>
                                </m:sup>
                              </m:sSubSup>
                            </m:num>
                            <m:den>
                              <m:sSubSup>
                                <m:sSubSupPr>
                                  <m:ctrlPr>
                                    <a:rPr lang="ja-JP" altLang="en-US" sz="2000" i="1" kern="100">
                                      <a:solidFill>
                                        <a:srgbClr val="000000"/>
                                      </a:solidFill>
                                      <a:latin typeface="Cambria Math" panose="02040503050406030204" pitchFamily="18" charset="0"/>
                                      <a:ea typeface="Cambria Math" panose="02040503050406030204" pitchFamily="18" charset="0"/>
                                    </a:rPr>
                                  </m:ctrlPr>
                                </m:sSubSupPr>
                                <m:e>
                                  <m:r>
                                    <a:rPr lang="en-US" altLang="ja-JP" sz="2000" b="0" i="1" kern="100">
                                      <a:solidFill>
                                        <a:srgbClr val="000000"/>
                                      </a:solidFill>
                                      <a:latin typeface="Cambria Math" panose="02040503050406030204" pitchFamily="18" charset="0"/>
                                      <a:ea typeface="ＭＳ 明朝" panose="02020609040205080304" pitchFamily="17" charset="-128"/>
                                    </a:rPr>
                                    <m:t>𝑣</m:t>
                                  </m:r>
                                </m:e>
                                <m:sub>
                                  <m:r>
                                    <a:rPr lang="en-US" altLang="ja-JP" sz="2000" b="0" i="1" kern="100">
                                      <a:solidFill>
                                        <a:srgbClr val="000000"/>
                                      </a:solidFill>
                                      <a:latin typeface="Cambria Math" panose="02040503050406030204" pitchFamily="18" charset="0"/>
                                      <a:ea typeface="ＭＳ 明朝" panose="02020609040205080304" pitchFamily="17" charset="-128"/>
                                    </a:rPr>
                                    <m:t>𝑏</m:t>
                                  </m:r>
                                  <m:r>
                                    <a:rPr lang="en-US" altLang="ja-JP" sz="2000" b="0" i="1" kern="100">
                                      <a:solidFill>
                                        <a:srgbClr val="000000"/>
                                      </a:solidFill>
                                      <a:latin typeface="Cambria Math" panose="02040503050406030204" pitchFamily="18" charset="0"/>
                                      <a:ea typeface="ＭＳ 明朝" panose="02020609040205080304" pitchFamily="17" charset="-128"/>
                                    </a:rPr>
                                    <m:t>2</m:t>
                                  </m:r>
                                </m:sub>
                                <m:sup>
                                  <m:r>
                                    <a:rPr lang="en-US" altLang="ja-JP" sz="2000" b="0" i="1" kern="100">
                                      <a:solidFill>
                                        <a:srgbClr val="000000"/>
                                      </a:solidFill>
                                      <a:latin typeface="Cambria Math" panose="02040503050406030204" pitchFamily="18" charset="0"/>
                                      <a:ea typeface="ＭＳ 明朝" panose="02020609040205080304" pitchFamily="17" charset="-128"/>
                                    </a:rPr>
                                    <m:t>𝑡</m:t>
                                  </m:r>
                                </m:sup>
                              </m:sSubSup>
                            </m:den>
                          </m:f>
                        </m:oMath>
                      </m:oMathPara>
                    </a14:m>
                    <a:endParaRPr kumimoji="1" lang="ja-JP" altLang="en-US" sz="2000"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5307739" y="3312094"/>
                    <a:ext cx="437521" cy="732781"/>
                  </a:xfrm>
                  <a:prstGeom prst="rect">
                    <a:avLst/>
                  </a:prstGeom>
                  <a:blipFill rotWithShape="0">
                    <a:blip r:embed="rId5"/>
                    <a:stretch>
                      <a:fillRect r="-14493"/>
                    </a:stretch>
                  </a:blipFill>
                </p:spPr>
                <p:txBody>
                  <a:bodyPr/>
                  <a:lstStyle/>
                  <a:p>
                    <a:r>
                      <a:rPr lang="ja-JP" altLang="en-US">
                        <a:noFill/>
                      </a:rPr>
                      <a:t> </a:t>
                    </a:r>
                  </a:p>
                </p:txBody>
              </p:sp>
            </mc:Fallback>
          </mc:AlternateContent>
          <p:cxnSp>
            <p:nvCxnSpPr>
              <p:cNvPr id="11" name="直線矢印コネクタ 10"/>
              <p:cNvCxnSpPr/>
              <p:nvPr/>
            </p:nvCxnSpPr>
            <p:spPr>
              <a:xfrm flipV="1">
                <a:off x="7754319" y="3622720"/>
                <a:ext cx="487748" cy="232439"/>
              </a:xfrm>
              <a:prstGeom prst="straightConnector1">
                <a:avLst/>
              </a:prstGeom>
              <a:ln w="571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p:cNvSpPr txBox="1"/>
                  <p:nvPr/>
                </p:nvSpPr>
                <p:spPr>
                  <a:xfrm>
                    <a:off x="7906976" y="3756522"/>
                    <a:ext cx="5072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1" i="0" smtClean="0">
                              <a:latin typeface="Cambria Math" panose="02040503050406030204" pitchFamily="18" charset="0"/>
                            </a:rPr>
                            <m:t>𝚫</m:t>
                          </m:r>
                          <m:r>
                            <a:rPr kumimoji="1" lang="en-US" altLang="ja-JP" sz="2000" b="1" i="1" smtClean="0">
                              <a:latin typeface="Cambria Math" panose="02040503050406030204" pitchFamily="18" charset="0"/>
                            </a:rPr>
                            <m:t>𝒗</m:t>
                          </m:r>
                        </m:oMath>
                      </m:oMathPara>
                    </a14:m>
                    <a:endParaRPr kumimoji="1" lang="ja-JP" altLang="en-US" sz="2000" b="1"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7906976" y="3756522"/>
                    <a:ext cx="507276" cy="400110"/>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5575638" y="4765686"/>
                    <a:ext cx="7307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1" i="0" smtClean="0">
                              <a:latin typeface="Cambria Math" panose="02040503050406030204" pitchFamily="18" charset="0"/>
                            </a:rPr>
                            <m:t>−</m:t>
                          </m:r>
                          <m:r>
                            <a:rPr kumimoji="1" lang="en-US" altLang="ja-JP" sz="2000" b="1" i="0" smtClean="0">
                              <a:latin typeface="Cambria Math" panose="02040503050406030204" pitchFamily="18" charset="0"/>
                            </a:rPr>
                            <m:t>𝚫</m:t>
                          </m:r>
                          <m:r>
                            <a:rPr kumimoji="1" lang="en-US" altLang="ja-JP" sz="2000" b="1" i="1" smtClean="0">
                              <a:latin typeface="Cambria Math" panose="02040503050406030204" pitchFamily="18" charset="0"/>
                            </a:rPr>
                            <m:t>𝒗</m:t>
                          </m:r>
                        </m:oMath>
                      </m:oMathPara>
                    </a14:m>
                    <a:endParaRPr kumimoji="1" lang="ja-JP" altLang="en-US" sz="2000" b="1"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5575638" y="4765686"/>
                    <a:ext cx="730795" cy="400110"/>
                  </a:xfrm>
                  <a:prstGeom prst="rect">
                    <a:avLst/>
                  </a:prstGeom>
                  <a:blipFill rotWithShape="0">
                    <a:blip r:embed="rId7"/>
                    <a:stretch>
                      <a:fillRect/>
                    </a:stretch>
                  </a:blipFill>
                </p:spPr>
                <p:txBody>
                  <a:bodyPr/>
                  <a:lstStyle/>
                  <a:p>
                    <a:r>
                      <a:rPr lang="ja-JP" altLang="en-US">
                        <a:noFill/>
                      </a:rPr>
                      <a:t> </a:t>
                    </a:r>
                  </a:p>
                </p:txBody>
              </p:sp>
            </mc:Fallback>
          </mc:AlternateContent>
        </p:grpSp>
        <p:cxnSp>
          <p:nvCxnSpPr>
            <p:cNvPr id="19" name="直線矢印コネクタ 18"/>
            <p:cNvCxnSpPr/>
            <p:nvPr/>
          </p:nvCxnSpPr>
          <p:spPr>
            <a:xfrm rot="10800000" flipV="1">
              <a:off x="5768004" y="3117320"/>
              <a:ext cx="465809" cy="252000"/>
            </a:xfrm>
            <a:prstGeom prst="straightConnector1">
              <a:avLst/>
            </a:prstGeom>
            <a:ln w="571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2" name="テキスト ボックス 21"/>
              <p:cNvSpPr txBox="1"/>
              <p:nvPr/>
            </p:nvSpPr>
            <p:spPr>
              <a:xfrm>
                <a:off x="5629480" y="1359626"/>
                <a:ext cx="2442277" cy="4713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700" b="0" i="1" smtClean="0">
                          <a:latin typeface="Cambria Math" panose="02040503050406030204" pitchFamily="18" charset="0"/>
                        </a:rPr>
                        <m:t>𝐴</m:t>
                      </m:r>
                      <m:r>
                        <a:rPr kumimoji="1" lang="en-US" altLang="ja-JP" sz="1700" b="0" i="1" smtClean="0">
                          <a:latin typeface="Cambria Math" panose="02040503050406030204" pitchFamily="18" charset="0"/>
                        </a:rPr>
                        <m:t>≡</m:t>
                      </m:r>
                      <m:sSup>
                        <m:sSupPr>
                          <m:ctrlPr>
                            <a:rPr kumimoji="1" lang="en-US" altLang="ja-JP" sz="1700" b="0" i="1" smtClean="0">
                              <a:latin typeface="Cambria Math" panose="02040503050406030204" pitchFamily="18" charset="0"/>
                            </a:rPr>
                          </m:ctrlPr>
                        </m:sSupPr>
                        <m:e>
                          <m:d>
                            <m:dPr>
                              <m:ctrlPr>
                                <a:rPr kumimoji="1" lang="en-US" altLang="ja-JP" sz="1700" b="0" i="1" smtClean="0">
                                  <a:latin typeface="Cambria Math" panose="02040503050406030204" pitchFamily="18" charset="0"/>
                                </a:rPr>
                              </m:ctrlPr>
                            </m:dPr>
                            <m:e>
                              <m:r>
                                <a:rPr kumimoji="1" lang="en-US" altLang="ja-JP" sz="1700" b="0" i="1" smtClean="0">
                                  <a:latin typeface="Cambria Math" panose="02040503050406030204" pitchFamily="18" charset="0"/>
                                </a:rPr>
                                <m:t>1−</m:t>
                              </m:r>
                              <m:func>
                                <m:funcPr>
                                  <m:ctrlPr>
                                    <a:rPr kumimoji="1" lang="en-US" altLang="ja-JP" sz="1700" b="0" i="1" smtClean="0">
                                      <a:latin typeface="Cambria Math" panose="02040503050406030204" pitchFamily="18" charset="0"/>
                                    </a:rPr>
                                  </m:ctrlPr>
                                </m:funcPr>
                                <m:fName>
                                  <m:sSup>
                                    <m:sSupPr>
                                      <m:ctrlPr>
                                        <a:rPr kumimoji="1" lang="en-US" altLang="ja-JP" sz="1700" b="0" i="1" smtClean="0">
                                          <a:latin typeface="Cambria Math" panose="02040503050406030204" pitchFamily="18" charset="0"/>
                                        </a:rPr>
                                      </m:ctrlPr>
                                    </m:sSupPr>
                                    <m:e>
                                      <m:r>
                                        <m:rPr>
                                          <m:sty m:val="p"/>
                                        </m:rPr>
                                        <a:rPr kumimoji="1" lang="en-US" altLang="ja-JP" sz="1700" b="0" i="0" smtClean="0">
                                          <a:latin typeface="Cambria Math" panose="02040503050406030204" pitchFamily="18" charset="0"/>
                                        </a:rPr>
                                        <m:t>cos</m:t>
                                      </m:r>
                                    </m:e>
                                    <m:sup>
                                      <m:r>
                                        <a:rPr kumimoji="1" lang="en-US" altLang="ja-JP" sz="1700" b="0" i="0" smtClean="0">
                                          <a:latin typeface="Cambria Math" panose="02040503050406030204" pitchFamily="18" charset="0"/>
                                        </a:rPr>
                                        <m:t>2</m:t>
                                      </m:r>
                                    </m:sup>
                                  </m:sSup>
                                </m:fName>
                                <m:e>
                                  <m:r>
                                    <a:rPr kumimoji="1" lang="en-US" altLang="ja-JP" sz="1700" b="0" i="1" smtClean="0">
                                      <a:latin typeface="Cambria Math" panose="02040503050406030204" pitchFamily="18" charset="0"/>
                                    </a:rPr>
                                    <m:t>𝜒</m:t>
                                  </m:r>
                                </m:e>
                              </m:func>
                            </m:e>
                          </m:d>
                        </m:e>
                        <m:sup>
                          <m:f>
                            <m:fPr>
                              <m:ctrlPr>
                                <a:rPr kumimoji="1" lang="en-US" altLang="ja-JP" sz="1700" b="0" i="1" smtClean="0">
                                  <a:latin typeface="Cambria Math" panose="02040503050406030204" pitchFamily="18" charset="0"/>
                                </a:rPr>
                              </m:ctrlPr>
                            </m:fPr>
                            <m:num>
                              <m:r>
                                <a:rPr kumimoji="1" lang="en-US" altLang="ja-JP" sz="1700" b="0" i="0" smtClean="0">
                                  <a:latin typeface="Cambria Math" panose="02040503050406030204" pitchFamily="18" charset="0"/>
                                </a:rPr>
                                <m:t>1</m:t>
                              </m:r>
                            </m:num>
                            <m:den>
                              <m:r>
                                <a:rPr kumimoji="1" lang="en-US" altLang="ja-JP" sz="1700" b="0" i="0" smtClean="0">
                                  <a:latin typeface="Cambria Math" panose="02040503050406030204" pitchFamily="18" charset="0"/>
                                </a:rPr>
                                <m:t>2</m:t>
                              </m:r>
                            </m:den>
                          </m:f>
                        </m:sup>
                      </m:sSup>
                    </m:oMath>
                  </m:oMathPara>
                </a14:m>
                <a:endParaRPr kumimoji="1" lang="ja-JP" altLang="en-US" sz="17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5629480" y="1359626"/>
                <a:ext cx="2442277" cy="471347"/>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5603837" y="1893617"/>
                <a:ext cx="3586095" cy="376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1700" b="0" i="1" smtClean="0">
                              <a:latin typeface="Cambria Math" panose="02040503050406030204" pitchFamily="18" charset="0"/>
                            </a:rPr>
                          </m:ctrlPr>
                        </m:funcPr>
                        <m:fName>
                          <m:r>
                            <m:rPr>
                              <m:sty m:val="p"/>
                            </m:rPr>
                            <a:rPr kumimoji="1" lang="en-US" altLang="ja-JP" sz="1700" b="0" i="0" smtClean="0">
                              <a:latin typeface="Cambria Math" panose="02040503050406030204" pitchFamily="18" charset="0"/>
                            </a:rPr>
                            <m:t>cos</m:t>
                          </m:r>
                        </m:fName>
                        <m:e>
                          <m:r>
                            <a:rPr kumimoji="1" lang="en-US" altLang="ja-JP" sz="1700" b="0" i="1" smtClean="0">
                              <a:latin typeface="Cambria Math" panose="02040503050406030204" pitchFamily="18" charset="0"/>
                            </a:rPr>
                            <m:t>𝜒</m:t>
                          </m:r>
                        </m:e>
                      </m:func>
                      <m:r>
                        <a:rPr kumimoji="1" lang="en-US" altLang="ja-JP" sz="1700" b="0" i="1" smtClean="0">
                          <a:latin typeface="Cambria Math" panose="02040503050406030204" pitchFamily="18" charset="0"/>
                        </a:rPr>
                        <m:t>=</m:t>
                      </m:r>
                      <m:sSubSup>
                        <m:sSubSupPr>
                          <m:ctrlPr>
                            <a:rPr lang="ja-JP" altLang="ja-JP" sz="1700" b="1" i="1" kern="100">
                              <a:solidFill>
                                <a:srgbClr val="000000"/>
                              </a:solidFill>
                              <a:latin typeface="Cambria Math" panose="02040503050406030204" pitchFamily="18" charset="0"/>
                              <a:ea typeface="Cambria Math" panose="02040503050406030204" pitchFamily="18" charset="0"/>
                            </a:rPr>
                          </m:ctrlPr>
                        </m:sSubSupPr>
                        <m:e>
                          <m:sPre>
                            <m:sPrePr>
                              <m:ctrlPr>
                                <a:rPr lang="ja-JP" altLang="ja-JP" sz="1700" b="1" i="1" kern="100">
                                  <a:solidFill>
                                    <a:srgbClr val="000000"/>
                                  </a:solidFill>
                                  <a:latin typeface="Cambria Math" panose="02040503050406030204" pitchFamily="18" charset="0"/>
                                  <a:ea typeface="Cambria Math" panose="02040503050406030204" pitchFamily="18" charset="0"/>
                                </a:rPr>
                              </m:ctrlPr>
                            </m:sPrePr>
                            <m:sub>
                              <m:r>
                                <a:rPr lang="en-US" altLang="ja-JP" sz="1700" b="1" i="1" kern="100">
                                  <a:solidFill>
                                    <a:srgbClr val="000000"/>
                                  </a:solidFill>
                                  <a:latin typeface="Cambria Math" panose="02040503050406030204" pitchFamily="18" charset="0"/>
                                  <a:ea typeface="ＭＳ 明朝" panose="02020609040205080304" pitchFamily="17" charset="-128"/>
                                </a:rPr>
                                <m:t> </m:t>
                              </m:r>
                            </m:sub>
                            <m:sup>
                              <m:r>
                                <a:rPr lang="en-US" altLang="ja-JP" sz="1700" b="1" i="1" kern="100">
                                  <a:solidFill>
                                    <a:srgbClr val="000000"/>
                                  </a:solidFill>
                                  <a:latin typeface="Cambria Math" panose="02040503050406030204" pitchFamily="18" charset="0"/>
                                  <a:ea typeface="ＭＳ 明朝" panose="02020609040205080304" pitchFamily="17" charset="-128"/>
                                </a:rPr>
                                <m:t>𝟏</m:t>
                              </m:r>
                              <m:r>
                                <a:rPr lang="en-US" altLang="ja-JP" sz="1700" b="1" i="1" kern="100">
                                  <a:solidFill>
                                    <a:srgbClr val="000000"/>
                                  </a:solidFill>
                                  <a:latin typeface="Cambria Math" panose="02040503050406030204" pitchFamily="18" charset="0"/>
                                  <a:ea typeface="ＭＳ 明朝" panose="02020609040205080304" pitchFamily="17" charset="-128"/>
                                </a:rPr>
                                <m:t>𝒔𝒕</m:t>
                              </m:r>
                            </m:sup>
                            <m:e>
                              <m:r>
                                <a:rPr lang="en-US" altLang="ja-JP" sz="1700" b="1" i="1" kern="100">
                                  <a:solidFill>
                                    <a:srgbClr val="000000"/>
                                  </a:solidFill>
                                  <a:latin typeface="Cambria Math" panose="02040503050406030204" pitchFamily="18" charset="0"/>
                                  <a:ea typeface="ＭＳ 明朝" panose="02020609040205080304" pitchFamily="17" charset="-128"/>
                                </a:rPr>
                                <m:t>𝒗</m:t>
                              </m:r>
                            </m:e>
                          </m:sPre>
                        </m:e>
                        <m:sub>
                          <m:r>
                            <a:rPr lang="en-US" altLang="ja-JP" sz="1700" b="1" i="1" kern="100">
                              <a:solidFill>
                                <a:srgbClr val="000000"/>
                              </a:solidFill>
                              <a:latin typeface="Cambria Math" panose="02040503050406030204" pitchFamily="18" charset="0"/>
                              <a:ea typeface="ＭＳ 明朝" panose="02020609040205080304" pitchFamily="17" charset="-128"/>
                            </a:rPr>
                            <m:t>𝒃</m:t>
                          </m:r>
                          <m:r>
                            <a:rPr lang="en-US" altLang="ja-JP" sz="1700" b="1" i="1" kern="100">
                              <a:solidFill>
                                <a:srgbClr val="000000"/>
                              </a:solidFill>
                              <a:latin typeface="Cambria Math" panose="02040503050406030204" pitchFamily="18" charset="0"/>
                              <a:ea typeface="ＭＳ 明朝" panose="02020609040205080304" pitchFamily="17" charset="-128"/>
                            </a:rPr>
                            <m:t>𝟏</m:t>
                          </m:r>
                        </m:sub>
                        <m:sup>
                          <m:r>
                            <a:rPr lang="en-US" altLang="ja-JP" sz="1700" b="1" i="1" kern="100">
                              <a:solidFill>
                                <a:srgbClr val="000000"/>
                              </a:solidFill>
                              <a:latin typeface="Cambria Math" panose="02040503050406030204" pitchFamily="18" charset="0"/>
                              <a:ea typeface="ＭＳ 明朝" panose="02020609040205080304" pitchFamily="17" charset="-128"/>
                            </a:rPr>
                            <m:t>𝒕</m:t>
                          </m:r>
                          <m:r>
                            <a:rPr lang="en-US" altLang="ja-JP" sz="1700" b="1" i="1" kern="100">
                              <a:solidFill>
                                <a:srgbClr val="000000"/>
                              </a:solidFill>
                              <a:latin typeface="Cambria Math" panose="02040503050406030204" pitchFamily="18" charset="0"/>
                              <a:ea typeface="ＭＳ 明朝" panose="02020609040205080304" pitchFamily="17" charset="-128"/>
                            </a:rPr>
                            <m:t>+</m:t>
                          </m:r>
                          <m:r>
                            <a:rPr lang="en-US" altLang="ja-JP" sz="1700" b="1" i="1" kern="100">
                              <a:solidFill>
                                <a:srgbClr val="000000"/>
                              </a:solidFill>
                              <a:latin typeface="Cambria Math" panose="02040503050406030204" pitchFamily="18" charset="0"/>
                              <a:ea typeface="ＭＳ 明朝" panose="02020609040205080304" pitchFamily="17" charset="-128"/>
                            </a:rPr>
                            <m:t>𝚫</m:t>
                          </m:r>
                          <m:r>
                            <a:rPr lang="en-US" altLang="ja-JP" sz="1700" b="1" i="1" kern="100">
                              <a:solidFill>
                                <a:srgbClr val="000000"/>
                              </a:solidFill>
                              <a:latin typeface="Cambria Math" panose="02040503050406030204" pitchFamily="18" charset="0"/>
                              <a:ea typeface="ＭＳ 明朝" panose="02020609040205080304" pitchFamily="17" charset="-128"/>
                            </a:rPr>
                            <m:t>𝒕</m:t>
                          </m:r>
                        </m:sup>
                      </m:sSubSup>
                      <m:r>
                        <a:rPr kumimoji="1" lang="en-US" altLang="ja-JP" sz="1700" b="1" i="1" smtClean="0">
                          <a:latin typeface="Cambria Math" panose="02040503050406030204" pitchFamily="18" charset="0"/>
                        </a:rPr>
                        <m:t>∙</m:t>
                      </m:r>
                      <m:sSubSup>
                        <m:sSubSupPr>
                          <m:ctrlPr>
                            <a:rPr lang="ja-JP" altLang="ja-JP" sz="1700" b="1" i="1" kern="100">
                              <a:solidFill>
                                <a:srgbClr val="000000"/>
                              </a:solidFill>
                              <a:latin typeface="Cambria Math" panose="02040503050406030204" pitchFamily="18" charset="0"/>
                              <a:ea typeface="Cambria Math" panose="02040503050406030204" pitchFamily="18" charset="0"/>
                            </a:rPr>
                          </m:ctrlPr>
                        </m:sSubSupPr>
                        <m:e>
                          <m:r>
                            <a:rPr lang="en-US" altLang="ja-JP" sz="1700" b="1" i="1" kern="100">
                              <a:solidFill>
                                <a:srgbClr val="000000"/>
                              </a:solidFill>
                              <a:latin typeface="Cambria Math" panose="02040503050406030204" pitchFamily="18" charset="0"/>
                              <a:ea typeface="ＭＳ 明朝" panose="02020609040205080304" pitchFamily="17" charset="-128"/>
                            </a:rPr>
                            <m:t>𝒗</m:t>
                          </m:r>
                        </m:e>
                        <m:sub>
                          <m:r>
                            <a:rPr lang="en-US" altLang="ja-JP" sz="1700" b="1" i="1" kern="100">
                              <a:solidFill>
                                <a:srgbClr val="000000"/>
                              </a:solidFill>
                              <a:latin typeface="Cambria Math" panose="02040503050406030204" pitchFamily="18" charset="0"/>
                              <a:ea typeface="ＭＳ 明朝" panose="02020609040205080304" pitchFamily="17" charset="-128"/>
                            </a:rPr>
                            <m:t>𝒃</m:t>
                          </m:r>
                          <m:r>
                            <a:rPr lang="en-US" altLang="ja-JP" sz="1700" b="1" i="1" kern="100">
                              <a:solidFill>
                                <a:srgbClr val="000000"/>
                              </a:solidFill>
                              <a:latin typeface="Cambria Math" panose="02040503050406030204" pitchFamily="18" charset="0"/>
                              <a:ea typeface="ＭＳ 明朝" panose="02020609040205080304" pitchFamily="17" charset="-128"/>
                            </a:rPr>
                            <m:t>𝟐</m:t>
                          </m:r>
                        </m:sub>
                        <m:sup>
                          <m:r>
                            <a:rPr lang="en-US" altLang="ja-JP" sz="1700" b="1" i="1" kern="100">
                              <a:solidFill>
                                <a:srgbClr val="000000"/>
                              </a:solidFill>
                              <a:latin typeface="Cambria Math" panose="02040503050406030204" pitchFamily="18" charset="0"/>
                              <a:ea typeface="ＭＳ 明朝" panose="02020609040205080304" pitchFamily="17" charset="-128"/>
                            </a:rPr>
                            <m:t>𝒕</m:t>
                          </m:r>
                        </m:sup>
                      </m:sSubSup>
                      <m:r>
                        <a:rPr kumimoji="1" lang="en-US" altLang="ja-JP" sz="1700" b="0" i="1" smtClean="0">
                          <a:latin typeface="Cambria Math" panose="02040503050406030204" pitchFamily="18" charset="0"/>
                        </a:rPr>
                        <m:t>/</m:t>
                      </m:r>
                      <m:sSubSup>
                        <m:sSubSupPr>
                          <m:ctrlPr>
                            <a:rPr lang="ja-JP" altLang="ja-JP" sz="1700" i="1" kern="100">
                              <a:solidFill>
                                <a:srgbClr val="000000"/>
                              </a:solidFill>
                              <a:latin typeface="Cambria Math" panose="02040503050406030204" pitchFamily="18" charset="0"/>
                              <a:ea typeface="Cambria Math" panose="02040503050406030204" pitchFamily="18" charset="0"/>
                            </a:rPr>
                          </m:ctrlPr>
                        </m:sSubSupPr>
                        <m:e>
                          <m:sPre>
                            <m:sPrePr>
                              <m:ctrlPr>
                                <a:rPr lang="ja-JP" altLang="ja-JP" sz="1700" i="1" kern="100">
                                  <a:solidFill>
                                    <a:srgbClr val="000000"/>
                                  </a:solidFill>
                                  <a:latin typeface="Cambria Math" panose="02040503050406030204" pitchFamily="18" charset="0"/>
                                  <a:ea typeface="Cambria Math" panose="02040503050406030204" pitchFamily="18" charset="0"/>
                                </a:rPr>
                              </m:ctrlPr>
                            </m:sPrePr>
                            <m:sub>
                              <m:r>
                                <a:rPr lang="en-US" altLang="ja-JP" sz="1700" b="0" i="1" kern="100">
                                  <a:solidFill>
                                    <a:srgbClr val="000000"/>
                                  </a:solidFill>
                                  <a:latin typeface="Cambria Math" panose="02040503050406030204" pitchFamily="18" charset="0"/>
                                  <a:ea typeface="ＭＳ 明朝" panose="02020609040205080304" pitchFamily="17" charset="-128"/>
                                </a:rPr>
                                <m:t> </m:t>
                              </m:r>
                            </m:sub>
                            <m:sup>
                              <m:r>
                                <a:rPr lang="en-US" altLang="ja-JP" sz="1700" b="0" i="1" kern="100">
                                  <a:solidFill>
                                    <a:srgbClr val="000000"/>
                                  </a:solidFill>
                                  <a:latin typeface="Cambria Math" panose="02040503050406030204" pitchFamily="18" charset="0"/>
                                  <a:ea typeface="ＭＳ 明朝" panose="02020609040205080304" pitchFamily="17" charset="-128"/>
                                </a:rPr>
                                <m:t>1</m:t>
                              </m:r>
                              <m:r>
                                <a:rPr lang="en-US" altLang="ja-JP" sz="1700" b="0" i="1" kern="100">
                                  <a:solidFill>
                                    <a:srgbClr val="000000"/>
                                  </a:solidFill>
                                  <a:latin typeface="Cambria Math" panose="02040503050406030204" pitchFamily="18" charset="0"/>
                                  <a:ea typeface="ＭＳ 明朝" panose="02020609040205080304" pitchFamily="17" charset="-128"/>
                                </a:rPr>
                                <m:t>𝑠𝑡</m:t>
                              </m:r>
                            </m:sup>
                            <m:e>
                              <m:r>
                                <a:rPr lang="en-US" altLang="ja-JP" sz="1700" b="0" i="1" kern="100">
                                  <a:solidFill>
                                    <a:srgbClr val="000000"/>
                                  </a:solidFill>
                                  <a:latin typeface="Cambria Math" panose="02040503050406030204" pitchFamily="18" charset="0"/>
                                  <a:ea typeface="ＭＳ 明朝" panose="02020609040205080304" pitchFamily="17" charset="-128"/>
                                </a:rPr>
                                <m:t>𝑣</m:t>
                              </m:r>
                            </m:e>
                          </m:sPre>
                        </m:e>
                        <m:sub>
                          <m:r>
                            <a:rPr lang="en-US" altLang="ja-JP" sz="1700" b="0" i="1" kern="100">
                              <a:solidFill>
                                <a:srgbClr val="000000"/>
                              </a:solidFill>
                              <a:latin typeface="Cambria Math" panose="02040503050406030204" pitchFamily="18" charset="0"/>
                              <a:ea typeface="ＭＳ 明朝" panose="02020609040205080304" pitchFamily="17" charset="-128"/>
                            </a:rPr>
                            <m:t>𝑏</m:t>
                          </m:r>
                          <m:r>
                            <a:rPr lang="en-US" altLang="ja-JP" sz="1700" b="0" i="1" kern="100">
                              <a:solidFill>
                                <a:srgbClr val="000000"/>
                              </a:solidFill>
                              <a:latin typeface="Cambria Math" panose="02040503050406030204" pitchFamily="18" charset="0"/>
                              <a:ea typeface="ＭＳ 明朝" panose="02020609040205080304" pitchFamily="17" charset="-128"/>
                            </a:rPr>
                            <m:t>1</m:t>
                          </m:r>
                        </m:sub>
                        <m:sup>
                          <m:r>
                            <a:rPr lang="en-US" altLang="ja-JP" sz="1700" b="0" i="1" kern="100">
                              <a:solidFill>
                                <a:srgbClr val="000000"/>
                              </a:solidFill>
                              <a:latin typeface="Cambria Math" panose="02040503050406030204" pitchFamily="18" charset="0"/>
                              <a:ea typeface="ＭＳ 明朝" panose="02020609040205080304" pitchFamily="17" charset="-128"/>
                            </a:rPr>
                            <m:t>𝑡</m:t>
                          </m:r>
                          <m:r>
                            <a:rPr lang="en-US" altLang="ja-JP" sz="1700" b="0" i="1" kern="100">
                              <a:solidFill>
                                <a:srgbClr val="000000"/>
                              </a:solidFill>
                              <a:latin typeface="Cambria Math" panose="02040503050406030204" pitchFamily="18" charset="0"/>
                              <a:ea typeface="ＭＳ 明朝" panose="02020609040205080304" pitchFamily="17" charset="-128"/>
                            </a:rPr>
                            <m:t>+</m:t>
                          </m:r>
                          <m:r>
                            <a:rPr lang="en-US" altLang="ja-JP" sz="1700" b="0" i="1" kern="100">
                              <a:solidFill>
                                <a:srgbClr val="000000"/>
                              </a:solidFill>
                              <a:latin typeface="Cambria Math" panose="02040503050406030204" pitchFamily="18" charset="0"/>
                              <a:ea typeface="ＭＳ 明朝" panose="02020609040205080304" pitchFamily="17" charset="-128"/>
                            </a:rPr>
                            <m:t>𝛥</m:t>
                          </m:r>
                          <m:r>
                            <a:rPr lang="en-US" altLang="ja-JP" sz="1700" b="0" i="1" kern="100">
                              <a:solidFill>
                                <a:srgbClr val="000000"/>
                              </a:solidFill>
                              <a:latin typeface="Cambria Math" panose="02040503050406030204" pitchFamily="18" charset="0"/>
                              <a:ea typeface="ＭＳ 明朝" panose="02020609040205080304" pitchFamily="17" charset="-128"/>
                            </a:rPr>
                            <m:t>𝑡</m:t>
                          </m:r>
                        </m:sup>
                      </m:sSubSup>
                      <m:sSubSup>
                        <m:sSubSupPr>
                          <m:ctrlPr>
                            <a:rPr lang="ja-JP" altLang="ja-JP" sz="1700" i="1" kern="100">
                              <a:solidFill>
                                <a:srgbClr val="000000"/>
                              </a:solidFill>
                              <a:latin typeface="Cambria Math" panose="02040503050406030204" pitchFamily="18" charset="0"/>
                              <a:ea typeface="Cambria Math" panose="02040503050406030204" pitchFamily="18" charset="0"/>
                            </a:rPr>
                          </m:ctrlPr>
                        </m:sSubSupPr>
                        <m:e>
                          <m:r>
                            <a:rPr lang="en-US" altLang="ja-JP" sz="1700" b="0" i="1" kern="100">
                              <a:solidFill>
                                <a:srgbClr val="000000"/>
                              </a:solidFill>
                              <a:latin typeface="Cambria Math" panose="02040503050406030204" pitchFamily="18" charset="0"/>
                              <a:ea typeface="ＭＳ 明朝" panose="02020609040205080304" pitchFamily="17" charset="-128"/>
                            </a:rPr>
                            <m:t>𝑣</m:t>
                          </m:r>
                        </m:e>
                        <m:sub>
                          <m:r>
                            <a:rPr lang="en-US" altLang="ja-JP" sz="1700" b="0" i="1" kern="100">
                              <a:solidFill>
                                <a:srgbClr val="000000"/>
                              </a:solidFill>
                              <a:latin typeface="Cambria Math" panose="02040503050406030204" pitchFamily="18" charset="0"/>
                              <a:ea typeface="ＭＳ 明朝" panose="02020609040205080304" pitchFamily="17" charset="-128"/>
                            </a:rPr>
                            <m:t>𝑏</m:t>
                          </m:r>
                          <m:r>
                            <a:rPr lang="en-US" altLang="ja-JP" sz="1700" b="0" i="1" kern="100">
                              <a:solidFill>
                                <a:srgbClr val="000000"/>
                              </a:solidFill>
                              <a:latin typeface="Cambria Math" panose="02040503050406030204" pitchFamily="18" charset="0"/>
                              <a:ea typeface="ＭＳ 明朝" panose="02020609040205080304" pitchFamily="17" charset="-128"/>
                            </a:rPr>
                            <m:t>2</m:t>
                          </m:r>
                        </m:sub>
                        <m:sup>
                          <m:r>
                            <a:rPr lang="en-US" altLang="ja-JP" sz="1700" b="0" i="1" kern="100">
                              <a:solidFill>
                                <a:srgbClr val="000000"/>
                              </a:solidFill>
                              <a:latin typeface="Cambria Math" panose="02040503050406030204" pitchFamily="18" charset="0"/>
                              <a:ea typeface="ＭＳ 明朝" panose="02020609040205080304" pitchFamily="17" charset="-128"/>
                            </a:rPr>
                            <m:t>𝑡</m:t>
                          </m:r>
                        </m:sup>
                      </m:sSubSup>
                    </m:oMath>
                  </m:oMathPara>
                </a14:m>
                <a:endParaRPr kumimoji="1" lang="ja-JP" altLang="en-US" sz="17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5603837" y="1893617"/>
                <a:ext cx="3586095" cy="376770"/>
              </a:xfrm>
              <a:prstGeom prst="rect">
                <a:avLst/>
              </a:prstGeom>
              <a:blipFill rotWithShape="0">
                <a:blip r:embed="rId9"/>
                <a:stretch>
                  <a:fillRect b="-11475"/>
                </a:stretch>
              </a:blipFill>
            </p:spPr>
            <p:txBody>
              <a:bodyPr/>
              <a:lstStyle/>
              <a:p>
                <a:r>
                  <a:rPr lang="ja-JP" altLang="en-US">
                    <a:noFill/>
                  </a:rPr>
                  <a:t> </a:t>
                </a:r>
              </a:p>
            </p:txBody>
          </p:sp>
        </mc:Fallback>
      </mc:AlternateContent>
      <p:grpSp>
        <p:nvGrpSpPr>
          <p:cNvPr id="25" name="グループ化 24"/>
          <p:cNvGrpSpPr/>
          <p:nvPr/>
        </p:nvGrpSpPr>
        <p:grpSpPr>
          <a:xfrm>
            <a:off x="837461" y="1422821"/>
            <a:ext cx="4769340" cy="973899"/>
            <a:chOff x="797795" y="1475953"/>
            <a:chExt cx="4769340" cy="973899"/>
          </a:xfrm>
        </p:grpSpPr>
        <mc:AlternateContent xmlns:mc="http://schemas.openxmlformats.org/markup-compatibility/2006" xmlns:a14="http://schemas.microsoft.com/office/drawing/2010/main">
          <mc:Choice Requires="a14">
            <p:sp>
              <p:nvSpPr>
                <p:cNvPr id="21" name="テキスト ボックス 20"/>
                <p:cNvSpPr txBox="1"/>
                <p:nvPr/>
              </p:nvSpPr>
              <p:spPr>
                <a:xfrm>
                  <a:off x="924597" y="1592800"/>
                  <a:ext cx="4488208" cy="740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𝚫</m:t>
                        </m:r>
                        <m:r>
                          <a:rPr kumimoji="1" lang="en-US" altLang="ja-JP" b="1" i="1" smtClean="0">
                            <a:latin typeface="Cambria Math" panose="02040503050406030204" pitchFamily="18" charset="0"/>
                          </a:rPr>
                          <m:t>𝒗</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r>
                              <m:rPr>
                                <m:sty m:val="p"/>
                              </m:rPr>
                              <a:rPr lang="en-US" altLang="ja-JP">
                                <a:latin typeface="Cambria Math" panose="02040503050406030204" pitchFamily="18" charset="0"/>
                              </a:rPr>
                              <m:t>Δ</m:t>
                            </m:r>
                            <m:r>
                              <a:rPr lang="en-US" altLang="ja-JP" i="1">
                                <a:latin typeface="Cambria Math" panose="02040503050406030204" pitchFamily="18" charset="0"/>
                              </a:rPr>
                              <m:t>𝑣</m:t>
                            </m:r>
                          </m:e>
                        </m:d>
                        <m:d>
                          <m:dPr>
                            <m:begChr m:val="{"/>
                            <m:endChr m:val="}"/>
                            <m:ctrlPr>
                              <a:rPr kumimoji="1" lang="en-US" altLang="ja-JP" b="0" i="1" smtClean="0">
                                <a:latin typeface="Cambria Math" panose="02040503050406030204" pitchFamily="18" charset="0"/>
                              </a:rPr>
                            </m:ctrlPr>
                          </m:dPr>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Sup>
                                      <m:sSubSupPr>
                                        <m:ctrlPr>
                                          <a:rPr lang="ja-JP" altLang="en-US" b="1"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b="1" i="1" kern="100">
                                                <a:solidFill>
                                                  <a:srgbClr val="000000"/>
                                                </a:solidFill>
                                                <a:latin typeface="Cambria Math" panose="02040503050406030204" pitchFamily="18" charset="0"/>
                                                <a:ea typeface="Cambria Math" panose="02040503050406030204" pitchFamily="18" charset="0"/>
                                              </a:rPr>
                                            </m:ctrlPr>
                                          </m:sPrePr>
                                          <m:sub>
                                            <m:r>
                                              <a:rPr lang="en-US" altLang="ja-JP" b="1" i="1" kern="100">
                                                <a:solidFill>
                                                  <a:srgbClr val="000000"/>
                                                </a:solidFill>
                                                <a:latin typeface="Cambria Math" panose="02040503050406030204" pitchFamily="18" charset="0"/>
                                                <a:ea typeface="ＭＳ 明朝" panose="02020609040205080304" pitchFamily="17" charset="-128"/>
                                              </a:rPr>
                                              <m:t> </m:t>
                                            </m:r>
                                          </m:sub>
                                          <m:sup>
                                            <m:r>
                                              <a:rPr lang="en-US" altLang="ja-JP" b="1" i="1" kern="100">
                                                <a:solidFill>
                                                  <a:srgbClr val="000000"/>
                                                </a:solidFill>
                                                <a:latin typeface="Cambria Math" panose="02040503050406030204" pitchFamily="18" charset="0"/>
                                                <a:ea typeface="ＭＳ 明朝" panose="02020609040205080304" pitchFamily="17" charset="-128"/>
                                              </a:rPr>
                                              <m:t>𝟏</m:t>
                                            </m:r>
                                            <m:r>
                                              <a:rPr lang="en-US" altLang="ja-JP" b="1" i="1" kern="100">
                                                <a:solidFill>
                                                  <a:srgbClr val="000000"/>
                                                </a:solidFill>
                                                <a:latin typeface="Cambria Math" panose="02040503050406030204" pitchFamily="18" charset="0"/>
                                                <a:ea typeface="ＭＳ 明朝" panose="02020609040205080304" pitchFamily="17" charset="-128"/>
                                              </a:rPr>
                                              <m:t>𝒔𝒕</m:t>
                                            </m:r>
                                          </m:sup>
                                          <m:e>
                                            <m:r>
                                              <a:rPr lang="en-US" altLang="ja-JP" b="1" i="1" kern="100">
                                                <a:solidFill>
                                                  <a:srgbClr val="000000"/>
                                                </a:solidFill>
                                                <a:latin typeface="Cambria Math" panose="02040503050406030204" pitchFamily="18" charset="0"/>
                                                <a:ea typeface="ＭＳ 明朝" panose="02020609040205080304" pitchFamily="17" charset="-128"/>
                                              </a:rPr>
                                              <m:t>𝒗</m:t>
                                            </m:r>
                                          </m:e>
                                        </m:sPre>
                                      </m:e>
                                      <m:sub>
                                        <m:r>
                                          <a:rPr lang="en-US" altLang="ja-JP" b="1" i="1" kern="100">
                                            <a:solidFill>
                                              <a:srgbClr val="000000"/>
                                            </a:solidFill>
                                            <a:latin typeface="Cambria Math" panose="02040503050406030204" pitchFamily="18" charset="0"/>
                                            <a:ea typeface="ＭＳ 明朝" panose="02020609040205080304" pitchFamily="17" charset="-128"/>
                                          </a:rPr>
                                          <m:t>𝒃</m:t>
                                        </m:r>
                                        <m:r>
                                          <a:rPr lang="en-US" altLang="ja-JP" b="1" i="1" kern="100">
                                            <a:solidFill>
                                              <a:srgbClr val="000000"/>
                                            </a:solidFill>
                                            <a:latin typeface="Cambria Math" panose="02040503050406030204" pitchFamily="18" charset="0"/>
                                            <a:ea typeface="ＭＳ 明朝" panose="02020609040205080304" pitchFamily="17" charset="-128"/>
                                          </a:rPr>
                                          <m:t>𝟏</m:t>
                                        </m:r>
                                      </m:sub>
                                      <m:sup>
                                        <m:r>
                                          <a:rPr lang="en-US" altLang="ja-JP" b="1" i="1" kern="100">
                                            <a:solidFill>
                                              <a:srgbClr val="000000"/>
                                            </a:solidFill>
                                            <a:latin typeface="Cambria Math" panose="02040503050406030204" pitchFamily="18" charset="0"/>
                                            <a:ea typeface="ＭＳ 明朝" panose="02020609040205080304" pitchFamily="17" charset="-128"/>
                                          </a:rPr>
                                          <m:t>𝒕</m:t>
                                        </m:r>
                                        <m:r>
                                          <a:rPr lang="en-US" altLang="ja-JP" b="1" i="1" kern="100">
                                            <a:solidFill>
                                              <a:srgbClr val="000000"/>
                                            </a:solidFill>
                                            <a:latin typeface="Cambria Math" panose="02040503050406030204" pitchFamily="18" charset="0"/>
                                            <a:ea typeface="ＭＳ 明朝" panose="02020609040205080304" pitchFamily="17" charset="-128"/>
                                          </a:rPr>
                                          <m:t>+</m:t>
                                        </m:r>
                                        <m:r>
                                          <a:rPr lang="en-US" altLang="ja-JP" b="1" i="1" kern="100">
                                            <a:solidFill>
                                              <a:srgbClr val="000000"/>
                                            </a:solidFill>
                                            <a:latin typeface="Cambria Math" panose="02040503050406030204" pitchFamily="18" charset="0"/>
                                            <a:ea typeface="ＭＳ 明朝" panose="02020609040205080304" pitchFamily="17" charset="-128"/>
                                          </a:rPr>
                                          <m:t>𝚫</m:t>
                                        </m:r>
                                        <m:r>
                                          <a:rPr lang="en-US" altLang="ja-JP" b="1" i="1" kern="100">
                                            <a:solidFill>
                                              <a:srgbClr val="000000"/>
                                            </a:solidFill>
                                            <a:latin typeface="Cambria Math" panose="02040503050406030204" pitchFamily="18" charset="0"/>
                                            <a:ea typeface="ＭＳ 明朝" panose="02020609040205080304" pitchFamily="17" charset="-128"/>
                                          </a:rPr>
                                          <m:t>𝒕</m:t>
                                        </m:r>
                                      </m:sup>
                                    </m:sSubSup>
                                  </m:num>
                                  <m:den>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i="1" kern="100">
                                                <a:solidFill>
                                                  <a:srgbClr val="000000"/>
                                                </a:solidFill>
                                                <a:latin typeface="Cambria Math" panose="02040503050406030204" pitchFamily="18" charset="0"/>
                                                <a:ea typeface="Cambria Math" panose="02040503050406030204" pitchFamily="18" charset="0"/>
                                              </a:rPr>
                                            </m:ctrlPr>
                                          </m:sPrePr>
                                          <m:sub>
                                            <m:r>
                                              <a:rPr lang="en-US" altLang="ja-JP" b="0" i="1" kern="100">
                                                <a:solidFill>
                                                  <a:srgbClr val="000000"/>
                                                </a:solidFill>
                                                <a:latin typeface="Cambria Math" panose="02040503050406030204" pitchFamily="18" charset="0"/>
                                                <a:ea typeface="ＭＳ 明朝" panose="02020609040205080304" pitchFamily="17" charset="-128"/>
                                              </a:rPr>
                                              <m:t> </m:t>
                                            </m:r>
                                          </m:sub>
                                          <m:sup>
                                            <m:r>
                                              <a:rPr lang="en-US" altLang="ja-JP" b="0" i="1" kern="100">
                                                <a:solidFill>
                                                  <a:srgbClr val="000000"/>
                                                </a:solidFill>
                                                <a:latin typeface="Cambria Math" panose="02040503050406030204" pitchFamily="18" charset="0"/>
                                                <a:ea typeface="ＭＳ 明朝" panose="02020609040205080304" pitchFamily="17" charset="-128"/>
                                              </a:rPr>
                                              <m:t>1</m:t>
                                            </m:r>
                                            <m:r>
                                              <a:rPr lang="en-US" altLang="ja-JP" b="0" i="1" kern="100">
                                                <a:solidFill>
                                                  <a:srgbClr val="000000"/>
                                                </a:solidFill>
                                                <a:latin typeface="Cambria Math" panose="02040503050406030204" pitchFamily="18" charset="0"/>
                                                <a:ea typeface="ＭＳ 明朝" panose="02020609040205080304" pitchFamily="17" charset="-128"/>
                                              </a:rPr>
                                              <m:t>𝑠𝑡</m:t>
                                            </m:r>
                                          </m:sup>
                                          <m:e>
                                            <m:r>
                                              <a:rPr lang="en-US" altLang="ja-JP" b="0" i="1" kern="100">
                                                <a:solidFill>
                                                  <a:srgbClr val="000000"/>
                                                </a:solidFill>
                                                <a:latin typeface="Cambria Math" panose="02040503050406030204" pitchFamily="18" charset="0"/>
                                                <a:ea typeface="ＭＳ 明朝" panose="02020609040205080304" pitchFamily="17" charset="-128"/>
                                              </a:rPr>
                                              <m:t>𝑣</m:t>
                                            </m:r>
                                          </m:e>
                                        </m:sPre>
                                      </m:e>
                                      <m:sub>
                                        <m:r>
                                          <a:rPr lang="en-US" altLang="ja-JP" b="0" i="1" kern="100">
                                            <a:solidFill>
                                              <a:srgbClr val="000000"/>
                                            </a:solidFill>
                                            <a:latin typeface="Cambria Math" panose="02040503050406030204" pitchFamily="18" charset="0"/>
                                            <a:ea typeface="ＭＳ 明朝" panose="02020609040205080304" pitchFamily="17" charset="-128"/>
                                          </a:rPr>
                                          <m:t>𝑏</m:t>
                                        </m:r>
                                        <m:r>
                                          <a:rPr lang="en-US" altLang="ja-JP" b="0" i="1" kern="100">
                                            <a:solidFill>
                                              <a:srgbClr val="000000"/>
                                            </a:solidFill>
                                            <a:latin typeface="Cambria Math" panose="02040503050406030204" pitchFamily="18" charset="0"/>
                                            <a:ea typeface="ＭＳ 明朝" panose="02020609040205080304" pitchFamily="17" charset="-128"/>
                                          </a:rPr>
                                          <m:t>1</m:t>
                                        </m:r>
                                      </m:sub>
                                      <m:sup>
                                        <m:r>
                                          <a:rPr lang="en-US" altLang="ja-JP" b="0" i="1" kern="100">
                                            <a:solidFill>
                                              <a:srgbClr val="000000"/>
                                            </a:solidFill>
                                            <a:latin typeface="Cambria Math" panose="02040503050406030204" pitchFamily="18" charset="0"/>
                                            <a:ea typeface="ＭＳ 明朝" panose="02020609040205080304" pitchFamily="17" charset="-128"/>
                                          </a:rPr>
                                          <m:t>𝑡</m:t>
                                        </m:r>
                                        <m:r>
                                          <a:rPr lang="en-US" altLang="ja-JP" b="0" i="1" kern="100">
                                            <a:solidFill>
                                              <a:srgbClr val="000000"/>
                                            </a:solidFill>
                                            <a:latin typeface="Cambria Math" panose="02040503050406030204" pitchFamily="18" charset="0"/>
                                            <a:ea typeface="ＭＳ 明朝" panose="02020609040205080304" pitchFamily="17" charset="-128"/>
                                          </a:rPr>
                                          <m:t>+</m:t>
                                        </m:r>
                                        <m:r>
                                          <a:rPr lang="en-US" altLang="ja-JP" b="0" i="1" kern="100">
                                            <a:solidFill>
                                              <a:srgbClr val="000000"/>
                                            </a:solidFill>
                                            <a:latin typeface="Cambria Math" panose="02040503050406030204" pitchFamily="18" charset="0"/>
                                            <a:ea typeface="ＭＳ 明朝" panose="02020609040205080304" pitchFamily="17" charset="-128"/>
                                          </a:rPr>
                                          <m:t>𝛥</m:t>
                                        </m:r>
                                        <m:r>
                                          <a:rPr lang="en-US" altLang="ja-JP" b="0" i="1" kern="100">
                                            <a:solidFill>
                                              <a:srgbClr val="000000"/>
                                            </a:solidFill>
                                            <a:latin typeface="Cambria Math" panose="02040503050406030204" pitchFamily="18" charset="0"/>
                                            <a:ea typeface="ＭＳ 明朝" panose="02020609040205080304" pitchFamily="17" charset="-128"/>
                                          </a:rPr>
                                          <m:t>𝑡</m:t>
                                        </m:r>
                                      </m:sup>
                                    </m:sSubSup>
                                  </m:den>
                                </m:f>
                              </m:e>
                            </m:d>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Sup>
                                      <m:sSubSupPr>
                                        <m:ctrlPr>
                                          <a:rPr lang="ja-JP" altLang="en-US" b="1" i="1" kern="100">
                                            <a:solidFill>
                                              <a:srgbClr val="000000"/>
                                            </a:solidFill>
                                            <a:latin typeface="Cambria Math" panose="02040503050406030204" pitchFamily="18" charset="0"/>
                                            <a:ea typeface="Cambria Math" panose="02040503050406030204" pitchFamily="18" charset="0"/>
                                          </a:rPr>
                                        </m:ctrlPr>
                                      </m:sSubSupPr>
                                      <m:e>
                                        <m:r>
                                          <a:rPr lang="en-US" altLang="ja-JP" b="1" i="1" kern="100">
                                            <a:solidFill>
                                              <a:srgbClr val="000000"/>
                                            </a:solidFill>
                                            <a:latin typeface="Cambria Math" panose="02040503050406030204" pitchFamily="18" charset="0"/>
                                            <a:ea typeface="ＭＳ 明朝" panose="02020609040205080304" pitchFamily="17" charset="-128"/>
                                          </a:rPr>
                                          <m:t>𝒗</m:t>
                                        </m:r>
                                      </m:e>
                                      <m:sub>
                                        <m:r>
                                          <a:rPr lang="en-US" altLang="ja-JP" b="1" i="1" kern="100">
                                            <a:solidFill>
                                              <a:srgbClr val="000000"/>
                                            </a:solidFill>
                                            <a:latin typeface="Cambria Math" panose="02040503050406030204" pitchFamily="18" charset="0"/>
                                            <a:ea typeface="ＭＳ 明朝" panose="02020609040205080304" pitchFamily="17" charset="-128"/>
                                          </a:rPr>
                                          <m:t>𝒃</m:t>
                                        </m:r>
                                        <m:r>
                                          <a:rPr lang="en-US" altLang="ja-JP" b="1" i="1" kern="100">
                                            <a:solidFill>
                                              <a:srgbClr val="000000"/>
                                            </a:solidFill>
                                            <a:latin typeface="Cambria Math" panose="02040503050406030204" pitchFamily="18" charset="0"/>
                                            <a:ea typeface="ＭＳ 明朝" panose="02020609040205080304" pitchFamily="17" charset="-128"/>
                                          </a:rPr>
                                          <m:t>𝟐</m:t>
                                        </m:r>
                                      </m:sub>
                                      <m:sup>
                                        <m:r>
                                          <a:rPr lang="en-US" altLang="ja-JP" b="1" i="1" kern="100">
                                            <a:solidFill>
                                              <a:srgbClr val="000000"/>
                                            </a:solidFill>
                                            <a:latin typeface="Cambria Math" panose="02040503050406030204" pitchFamily="18" charset="0"/>
                                            <a:ea typeface="ＭＳ 明朝" panose="02020609040205080304" pitchFamily="17" charset="-128"/>
                                          </a:rPr>
                                          <m:t>𝒕</m:t>
                                        </m:r>
                                      </m:sup>
                                    </m:sSubSup>
                                  </m:num>
                                  <m:den>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r>
                                          <a:rPr lang="en-US" altLang="ja-JP" b="0" i="1" kern="100">
                                            <a:solidFill>
                                              <a:srgbClr val="000000"/>
                                            </a:solidFill>
                                            <a:latin typeface="Cambria Math" panose="02040503050406030204" pitchFamily="18" charset="0"/>
                                            <a:ea typeface="ＭＳ 明朝" panose="02020609040205080304" pitchFamily="17" charset="-128"/>
                                          </a:rPr>
                                          <m:t>𝑣</m:t>
                                        </m:r>
                                      </m:e>
                                      <m:sub>
                                        <m:r>
                                          <a:rPr lang="en-US" altLang="ja-JP" b="0" i="1" kern="100">
                                            <a:solidFill>
                                              <a:srgbClr val="000000"/>
                                            </a:solidFill>
                                            <a:latin typeface="Cambria Math" panose="02040503050406030204" pitchFamily="18" charset="0"/>
                                            <a:ea typeface="ＭＳ 明朝" panose="02020609040205080304" pitchFamily="17" charset="-128"/>
                                          </a:rPr>
                                          <m:t>𝑏</m:t>
                                        </m:r>
                                        <m:r>
                                          <a:rPr lang="en-US" altLang="ja-JP" b="0" i="1" kern="100">
                                            <a:solidFill>
                                              <a:srgbClr val="000000"/>
                                            </a:solidFill>
                                            <a:latin typeface="Cambria Math" panose="02040503050406030204" pitchFamily="18" charset="0"/>
                                            <a:ea typeface="ＭＳ 明朝" panose="02020609040205080304" pitchFamily="17" charset="-128"/>
                                          </a:rPr>
                                          <m:t>2</m:t>
                                        </m:r>
                                      </m:sub>
                                      <m:sup>
                                        <m:r>
                                          <a:rPr lang="en-US" altLang="ja-JP" b="0" i="1" kern="100">
                                            <a:solidFill>
                                              <a:srgbClr val="000000"/>
                                            </a:solidFill>
                                            <a:latin typeface="Cambria Math" panose="02040503050406030204" pitchFamily="18" charset="0"/>
                                            <a:ea typeface="ＭＳ 明朝" panose="02020609040205080304" pitchFamily="17" charset="-128"/>
                                          </a:rPr>
                                          <m:t>𝑡</m:t>
                                        </m:r>
                                      </m:sup>
                                    </m:sSubSup>
                                  </m:den>
                                </m:f>
                              </m:e>
                            </m:d>
                            <m:func>
                              <m:funcPr>
                                <m:ctrlPr>
                                  <a:rPr lang="en-US" altLang="ja-JP" b="0" i="1" kern="100" smtClean="0">
                                    <a:solidFill>
                                      <a:srgbClr val="000000"/>
                                    </a:solidFill>
                                    <a:latin typeface="Cambria Math" panose="02040503050406030204" pitchFamily="18" charset="0"/>
                                    <a:ea typeface="ＭＳ 明朝" panose="02020609040205080304" pitchFamily="17" charset="-128"/>
                                  </a:rPr>
                                </m:ctrlPr>
                              </m:funcPr>
                              <m:fName>
                                <m:r>
                                  <m:rPr>
                                    <m:sty m:val="p"/>
                                  </m:rPr>
                                  <a:rPr lang="en-US" altLang="ja-JP" b="0" i="0" kern="100" smtClean="0">
                                    <a:solidFill>
                                      <a:srgbClr val="000000"/>
                                    </a:solidFill>
                                    <a:latin typeface="Cambria Math" panose="02040503050406030204" pitchFamily="18" charset="0"/>
                                    <a:ea typeface="ＭＳ 明朝" panose="02020609040205080304" pitchFamily="17" charset="-128"/>
                                  </a:rPr>
                                  <m:t>cos</m:t>
                                </m:r>
                              </m:fName>
                              <m:e>
                                <m:r>
                                  <a:rPr lang="en-US" altLang="ja-JP" b="0" i="1" kern="100" smtClean="0">
                                    <a:solidFill>
                                      <a:srgbClr val="000000"/>
                                    </a:solidFill>
                                    <a:latin typeface="Cambria Math" panose="02040503050406030204" pitchFamily="18" charset="0"/>
                                    <a:ea typeface="ＭＳ 明朝" panose="02020609040205080304" pitchFamily="17" charset="-128"/>
                                  </a:rPr>
                                  <m:t>𝜒</m:t>
                                </m:r>
                              </m:e>
                            </m:func>
                          </m:e>
                        </m:d>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 </m:t>
                            </m:r>
                          </m:sup>
                        </m:sSubSup>
                      </m:oMath>
                    </m:oMathPara>
                  </a14:m>
                  <a:endParaRPr kumimoji="1" lang="ja-JP" altLang="en-US"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924597" y="1592800"/>
                  <a:ext cx="4488208" cy="740203"/>
                </a:xfrm>
                <a:prstGeom prst="rect">
                  <a:avLst/>
                </a:prstGeom>
                <a:blipFill rotWithShape="0">
                  <a:blip r:embed="rId10"/>
                  <a:stretch>
                    <a:fillRect/>
                  </a:stretch>
                </a:blipFill>
              </p:spPr>
              <p:txBody>
                <a:bodyPr/>
                <a:lstStyle/>
                <a:p>
                  <a:r>
                    <a:rPr lang="ja-JP" altLang="en-US">
                      <a:noFill/>
                    </a:rPr>
                    <a:t> </a:t>
                  </a:r>
                </a:p>
              </p:txBody>
            </p:sp>
          </mc:Fallback>
        </mc:AlternateContent>
        <p:sp>
          <p:nvSpPr>
            <p:cNvPr id="24" name="正方形/長方形 23"/>
            <p:cNvSpPr/>
            <p:nvPr/>
          </p:nvSpPr>
          <p:spPr>
            <a:xfrm>
              <a:off x="797795" y="1475953"/>
              <a:ext cx="4769340" cy="973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27" name="正方形/長方形 26"/>
              <p:cNvSpPr/>
              <p:nvPr/>
            </p:nvSpPr>
            <p:spPr>
              <a:xfrm>
                <a:off x="1237057" y="2468617"/>
                <a:ext cx="4122252" cy="877163"/>
              </a:xfrm>
              <a:prstGeom prst="rect">
                <a:avLst/>
              </a:prstGeom>
            </p:spPr>
            <p:txBody>
              <a:bodyPr wrap="square">
                <a:spAutoFit/>
              </a:bodyPr>
              <a:lstStyle/>
              <a:p>
                <a14:m>
                  <m:oMath xmlns:m="http://schemas.openxmlformats.org/officeDocument/2006/math">
                    <m:func>
                      <m:funcPr>
                        <m:ctrlPr>
                          <a:rPr lang="en-US" altLang="ja-JP" sz="1700" i="1" smtClean="0">
                            <a:latin typeface="Cambria Math" panose="02040503050406030204" pitchFamily="18" charset="0"/>
                          </a:rPr>
                        </m:ctrlPr>
                      </m:funcPr>
                      <m:fName>
                        <m:sSup>
                          <m:sSupPr>
                            <m:ctrlPr>
                              <a:rPr lang="en-US" altLang="ja-JP" sz="1700" b="0" i="1" smtClean="0">
                                <a:latin typeface="Cambria Math" panose="02040503050406030204" pitchFamily="18" charset="0"/>
                              </a:rPr>
                            </m:ctrlPr>
                          </m:sSupPr>
                          <m:e>
                            <m:r>
                              <m:rPr>
                                <m:sty m:val="p"/>
                              </m:rPr>
                              <a:rPr lang="en-US" altLang="ja-JP" sz="1700">
                                <a:latin typeface="Cambria Math" panose="02040503050406030204" pitchFamily="18" charset="0"/>
                              </a:rPr>
                              <m:t>cos</m:t>
                            </m:r>
                          </m:e>
                          <m:sup>
                            <m:r>
                              <a:rPr lang="en-US" altLang="ja-JP" sz="1700" b="0" i="0" smtClean="0">
                                <a:latin typeface="Cambria Math" panose="02040503050406030204" pitchFamily="18" charset="0"/>
                              </a:rPr>
                              <m:t>2</m:t>
                            </m:r>
                          </m:sup>
                        </m:sSup>
                      </m:fName>
                      <m:e>
                        <m:r>
                          <a:rPr lang="en-US" altLang="ja-JP" sz="1700" i="1">
                            <a:latin typeface="Cambria Math" panose="02040503050406030204" pitchFamily="18" charset="0"/>
                          </a:rPr>
                          <m:t>𝜒</m:t>
                        </m:r>
                      </m:e>
                    </m:func>
                  </m:oMath>
                </a14:m>
                <a:r>
                  <a:rPr lang="ja-JP" altLang="en-US" sz="1700" dirty="0" smtClean="0"/>
                  <a:t>が</a:t>
                </a:r>
                <a:r>
                  <a:rPr lang="en-US" altLang="ja-JP" sz="1700" dirty="0" smtClean="0">
                    <a:latin typeface="Ebrima" panose="02000000000000000000" pitchFamily="2" charset="0"/>
                    <a:ea typeface="Ebrima" panose="02000000000000000000" pitchFamily="2" charset="0"/>
                    <a:cs typeface="Ebrima" panose="02000000000000000000" pitchFamily="2" charset="0"/>
                  </a:rPr>
                  <a:t>1</a:t>
                </a:r>
                <a:r>
                  <a:rPr lang="ja-JP" altLang="en-US" sz="1700" dirty="0" smtClean="0"/>
                  <a:t>の場合</a:t>
                </a:r>
                <a14:m>
                  <m:oMath xmlns:m="http://schemas.openxmlformats.org/officeDocument/2006/math">
                    <m:r>
                      <a:rPr lang="en-US" altLang="ja-JP" sz="1700" b="1">
                        <a:latin typeface="Cambria Math" panose="02040503050406030204" pitchFamily="18" charset="0"/>
                      </a:rPr>
                      <m:t>𝚫</m:t>
                    </m:r>
                    <m:r>
                      <a:rPr lang="en-US" altLang="ja-JP" sz="1700" b="1" i="1">
                        <a:latin typeface="Cambria Math" panose="02040503050406030204" pitchFamily="18" charset="0"/>
                      </a:rPr>
                      <m:t>𝒗</m:t>
                    </m:r>
                  </m:oMath>
                </a14:m>
                <a:r>
                  <a:rPr lang="ja-JP" altLang="en-US" sz="1700" dirty="0" smtClean="0"/>
                  <a:t>が決定できないので、</a:t>
                </a:r>
                <a14:m>
                  <m:oMath xmlns:m="http://schemas.openxmlformats.org/officeDocument/2006/math">
                    <m:func>
                      <m:funcPr>
                        <m:ctrlPr>
                          <a:rPr lang="en-US" altLang="ja-JP" sz="1700" b="0" i="1" smtClean="0">
                            <a:latin typeface="Cambria Math" panose="02040503050406030204" pitchFamily="18" charset="0"/>
                          </a:rPr>
                        </m:ctrlPr>
                      </m:funcPr>
                      <m:fName>
                        <m:sSup>
                          <m:sSupPr>
                            <m:ctrlPr>
                              <a:rPr lang="en-US" altLang="ja-JP" sz="1700" b="0" i="1" smtClean="0">
                                <a:latin typeface="Cambria Math" panose="02040503050406030204" pitchFamily="18" charset="0"/>
                              </a:rPr>
                            </m:ctrlPr>
                          </m:sSupPr>
                          <m:e>
                            <m:r>
                              <m:rPr>
                                <m:sty m:val="p"/>
                              </m:rPr>
                              <a:rPr lang="en-US" altLang="ja-JP" sz="1700" b="0" i="0" smtClean="0">
                                <a:latin typeface="Cambria Math" panose="02040503050406030204" pitchFamily="18" charset="0"/>
                              </a:rPr>
                              <m:t>cos</m:t>
                            </m:r>
                          </m:e>
                          <m:sup>
                            <m:r>
                              <a:rPr lang="en-US" altLang="ja-JP" sz="1700" b="0" i="0" smtClean="0">
                                <a:latin typeface="Cambria Math" panose="02040503050406030204" pitchFamily="18" charset="0"/>
                              </a:rPr>
                              <m:t>2</m:t>
                            </m:r>
                          </m:sup>
                        </m:sSup>
                      </m:fName>
                      <m:e>
                        <m:r>
                          <a:rPr lang="en-US" altLang="ja-JP" sz="1700" b="0" i="1" smtClean="0">
                            <a:latin typeface="Cambria Math" panose="02040503050406030204" pitchFamily="18" charset="0"/>
                          </a:rPr>
                          <m:t>𝜒</m:t>
                        </m:r>
                      </m:e>
                    </m:func>
                    <m:r>
                      <a:rPr lang="en-US" altLang="ja-JP" sz="1700" b="0" i="1" smtClean="0">
                        <a:latin typeface="Cambria Math" panose="02040503050406030204" pitchFamily="18" charset="0"/>
                      </a:rPr>
                      <m:t>&gt;1−</m:t>
                    </m:r>
                    <m:r>
                      <a:rPr lang="en-US" altLang="ja-JP" sz="1700" b="0" i="1" smtClean="0">
                        <a:latin typeface="Cambria Math" panose="02040503050406030204" pitchFamily="18" charset="0"/>
                      </a:rPr>
                      <m:t>𝜀</m:t>
                    </m:r>
                    <m:r>
                      <a:rPr lang="en-US" altLang="ja-JP" sz="1700" b="0" i="1" smtClean="0">
                        <a:latin typeface="Cambria Math" panose="02040503050406030204" pitchFamily="18" charset="0"/>
                      </a:rPr>
                      <m:t>   (</m:t>
                    </m:r>
                    <m:r>
                      <a:rPr lang="en-US" altLang="ja-JP" sz="1700" b="0" i="1" smtClean="0">
                        <a:latin typeface="Cambria Math" panose="02040503050406030204" pitchFamily="18" charset="0"/>
                      </a:rPr>
                      <m:t>𝜀</m:t>
                    </m:r>
                    <m:r>
                      <a:rPr lang="en-US" altLang="ja-JP" sz="1700" b="0" i="1" smtClean="0">
                        <a:latin typeface="Cambria Math" panose="02040503050406030204" pitchFamily="18" charset="0"/>
                      </a:rPr>
                      <m:t>=</m:t>
                    </m:r>
                    <m:sSup>
                      <m:sSupPr>
                        <m:ctrlPr>
                          <a:rPr lang="en-US" altLang="ja-JP" sz="1700" b="0" i="1" smtClean="0">
                            <a:latin typeface="Cambria Math" panose="02040503050406030204" pitchFamily="18" charset="0"/>
                          </a:rPr>
                        </m:ctrlPr>
                      </m:sSupPr>
                      <m:e>
                        <m:r>
                          <a:rPr lang="en-US" altLang="ja-JP" sz="1700" b="0" i="1" smtClean="0">
                            <a:latin typeface="Cambria Math" panose="02040503050406030204" pitchFamily="18" charset="0"/>
                          </a:rPr>
                          <m:t>10</m:t>
                        </m:r>
                      </m:e>
                      <m:sup>
                        <m:r>
                          <a:rPr lang="en-US" altLang="ja-JP" sz="1700" b="0" i="1" smtClean="0">
                            <a:latin typeface="Cambria Math" panose="02040503050406030204" pitchFamily="18" charset="0"/>
                          </a:rPr>
                          <m:t>−3</m:t>
                        </m:r>
                      </m:sup>
                    </m:sSup>
                    <m:r>
                      <a:rPr lang="en-US" altLang="ja-JP" sz="1700" b="0" i="1" smtClean="0">
                        <a:latin typeface="Cambria Math" panose="02040503050406030204" pitchFamily="18" charset="0"/>
                      </a:rPr>
                      <m:t>~</m:t>
                    </m:r>
                    <m:sSup>
                      <m:sSupPr>
                        <m:ctrlPr>
                          <a:rPr lang="en-US" altLang="ja-JP" sz="1700" b="0" i="1" smtClean="0">
                            <a:latin typeface="Cambria Math" panose="02040503050406030204" pitchFamily="18" charset="0"/>
                          </a:rPr>
                        </m:ctrlPr>
                      </m:sSupPr>
                      <m:e>
                        <m:r>
                          <a:rPr lang="en-US" altLang="ja-JP" sz="1700" b="0" i="1" smtClean="0">
                            <a:latin typeface="Cambria Math" panose="02040503050406030204" pitchFamily="18" charset="0"/>
                          </a:rPr>
                          <m:t>10</m:t>
                        </m:r>
                      </m:e>
                      <m:sup>
                        <m:r>
                          <a:rPr lang="en-US" altLang="ja-JP" sz="1700" b="0" i="1" smtClean="0">
                            <a:latin typeface="Cambria Math" panose="02040503050406030204" pitchFamily="18" charset="0"/>
                          </a:rPr>
                          <m:t>−4</m:t>
                        </m:r>
                      </m:sup>
                    </m:sSup>
                    <m:r>
                      <a:rPr lang="en-US" altLang="ja-JP" sz="1700" b="0" i="1" smtClean="0">
                        <a:latin typeface="Cambria Math" panose="02040503050406030204" pitchFamily="18" charset="0"/>
                      </a:rPr>
                      <m:t>)</m:t>
                    </m:r>
                  </m:oMath>
                </a14:m>
                <a:r>
                  <a:rPr lang="ja-JP" altLang="en-US" sz="1700" dirty="0" smtClean="0"/>
                  <a:t>のときは</a:t>
                </a:r>
                <a:r>
                  <a:rPr lang="en-US" altLang="ja-JP" sz="1700" dirty="0" smtClean="0">
                    <a:latin typeface="Ebrima" panose="02000000000000000000" pitchFamily="2" charset="0"/>
                    <a:ea typeface="Ebrima" panose="02000000000000000000" pitchFamily="2" charset="0"/>
                    <a:cs typeface="Ebrima" panose="02000000000000000000" pitchFamily="2" charset="0"/>
                  </a:rPr>
                  <a:t>b2</a:t>
                </a:r>
                <a:r>
                  <a:rPr lang="ja-JP" altLang="en-US" sz="1700" dirty="0" smtClean="0"/>
                  <a:t>粒子を再選択する</a:t>
                </a:r>
                <a:endParaRPr lang="ja-JP" altLang="en-US" sz="17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1237057" y="2468617"/>
                <a:ext cx="4122252" cy="877163"/>
              </a:xfrm>
              <a:prstGeom prst="rect">
                <a:avLst/>
              </a:prstGeom>
              <a:blipFill rotWithShape="0">
                <a:blip r:embed="rId11"/>
                <a:stretch>
                  <a:fillRect l="-1036" t="-4861" r="-6213" b="-90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1253197" y="3417116"/>
                <a:ext cx="3748764" cy="353943"/>
              </a:xfrm>
              <a:prstGeom prst="rect">
                <a:avLst/>
              </a:prstGeom>
              <a:noFill/>
            </p:spPr>
            <p:txBody>
              <a:bodyPr wrap="square" rtlCol="0">
                <a:spAutoFit/>
              </a:bodyPr>
              <a:lstStyle/>
              <a:p>
                <a:pPr marL="285750" indent="-285750">
                  <a:buFont typeface="Wingdings" panose="05000000000000000000" pitchFamily="2" charset="2"/>
                  <a:buChar char="ü"/>
                </a:pPr>
                <a14:m>
                  <m:oMath xmlns:m="http://schemas.openxmlformats.org/officeDocument/2006/math">
                    <m:r>
                      <m:rPr>
                        <m:sty m:val="p"/>
                      </m:rPr>
                      <a:rPr kumimoji="1" lang="en-US" altLang="ja-JP" sz="1700" b="0" i="0" u="sng" smtClean="0">
                        <a:latin typeface="Cambria Math" panose="02040503050406030204" pitchFamily="18" charset="0"/>
                      </a:rPr>
                      <m:t>Δ</m:t>
                    </m:r>
                    <m:r>
                      <a:rPr kumimoji="1" lang="en-US" altLang="ja-JP" sz="1700" b="0" i="1" u="sng" smtClean="0">
                        <a:latin typeface="Cambria Math" panose="02040503050406030204" pitchFamily="18" charset="0"/>
                      </a:rPr>
                      <m:t>𝐸</m:t>
                    </m:r>
                    <m:r>
                      <a:rPr lang="ja-JP" altLang="en-US" sz="1700" i="1" u="sng">
                        <a:latin typeface="Cambria Math" panose="02040503050406030204" pitchFamily="18" charset="0"/>
                      </a:rPr>
                      <m:t>を</m:t>
                    </m:r>
                  </m:oMath>
                </a14:m>
                <a:r>
                  <a:rPr kumimoji="1" lang="ja-JP" altLang="en-US" sz="1700" u="sng" dirty="0" smtClean="0"/>
                  <a:t>補うために満たすべき条件</a:t>
                </a:r>
                <a:endParaRPr kumimoji="1" lang="ja-JP" altLang="en-US" sz="1700" u="sng"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1253197" y="3417116"/>
                <a:ext cx="3748764" cy="353943"/>
              </a:xfrm>
              <a:prstGeom prst="rect">
                <a:avLst/>
              </a:prstGeom>
              <a:blipFill rotWithShape="0">
                <a:blip r:embed="rId12"/>
                <a:stretch>
                  <a:fillRect l="-813" t="-5172"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29" name="表 28"/>
              <p:cNvGraphicFramePr>
                <a:graphicFrameLocks noGrp="1"/>
              </p:cNvGraphicFramePr>
              <p:nvPr>
                <p:extLst>
                  <p:ext uri="{D42A27DB-BD31-4B8C-83A1-F6EECF244321}">
                    <p14:modId xmlns:p14="http://schemas.microsoft.com/office/powerpoint/2010/main" val="3769521986"/>
                  </p:ext>
                </p:extLst>
              </p:nvPr>
            </p:nvGraphicFramePr>
            <p:xfrm>
              <a:off x="1347572" y="3715753"/>
              <a:ext cx="4701803" cy="403857"/>
            </p:xfrm>
            <a:graphic>
              <a:graphicData uri="http://schemas.openxmlformats.org/drawingml/2006/table">
                <a:tbl>
                  <a:tblPr firstRow="1" firstCol="1" bandRow="1"/>
                  <a:tblGrid>
                    <a:gridCol w="4701803"/>
                  </a:tblGrid>
                  <a:tr h="403857">
                    <a:tc>
                      <a:txBody>
                        <a:bodyPr/>
                        <a:lstStyle/>
                        <a:p>
                          <a:pPr>
                            <a:lnSpc>
                              <a:spcPct val="125000"/>
                            </a:lnSpc>
                            <a:spcAft>
                              <a:spcPts val="0"/>
                            </a:spcAft>
                          </a:pPr>
                          <a14:m>
                            <m:oMath xmlns:m="http://schemas.openxmlformats.org/officeDocument/2006/math">
                              <m:r>
                                <a:rPr lang="en-US" sz="1700" i="1" kern="100">
                                  <a:solidFill>
                                    <a:srgbClr val="000000"/>
                                  </a:solidFill>
                                  <a:effectLst/>
                                  <a:latin typeface="Cambria Math" panose="02040503050406030204" pitchFamily="18" charset="0"/>
                                  <a:ea typeface="ＭＳ 明朝" panose="02020609040205080304" pitchFamily="17" charset="-128"/>
                                </a:rPr>
                                <m:t>2</m:t>
                              </m:r>
                              <m:sSub>
                                <m:sSubPr>
                                  <m:ctrlPr>
                                    <a:rPr lang="ja-JP" sz="1700" i="1" kern="100">
                                      <a:solidFill>
                                        <a:srgbClr val="000000"/>
                                      </a:solidFill>
                                      <a:effectLst/>
                                      <a:latin typeface="Cambria Math" panose="02040503050406030204" pitchFamily="18" charset="0"/>
                                      <a:ea typeface="Cambria Math" panose="02040503050406030204" pitchFamily="18" charset="0"/>
                                    </a:rPr>
                                  </m:ctrlPr>
                                </m:sSubPr>
                                <m:e>
                                  <m:r>
                                    <a:rPr lang="en-US" sz="1700" i="1" kern="100">
                                      <a:solidFill>
                                        <a:srgbClr val="000000"/>
                                      </a:solidFill>
                                      <a:effectLst/>
                                      <a:latin typeface="Cambria Math" panose="02040503050406030204" pitchFamily="18" charset="0"/>
                                      <a:ea typeface="ＭＳ 明朝" panose="02020609040205080304" pitchFamily="17" charset="-128"/>
                                    </a:rPr>
                                    <m:t>𝑤</m:t>
                                  </m:r>
                                </m:e>
                                <m:sub>
                                  <m:r>
                                    <a:rPr lang="en-US" sz="1700" i="1" kern="100">
                                      <a:solidFill>
                                        <a:srgbClr val="000000"/>
                                      </a:solidFill>
                                      <a:effectLst/>
                                      <a:latin typeface="Cambria Math" panose="02040503050406030204" pitchFamily="18" charset="0"/>
                                      <a:ea typeface="ＭＳ 明朝" panose="02020609040205080304" pitchFamily="17" charset="-128"/>
                                    </a:rPr>
                                    <m:t>𝑏</m:t>
                                  </m:r>
                                </m:sub>
                              </m:sSub>
                              <m:sSub>
                                <m:sSubPr>
                                  <m:ctrlPr>
                                    <a:rPr lang="ja-JP" sz="1700" i="1" kern="100">
                                      <a:solidFill>
                                        <a:srgbClr val="000000"/>
                                      </a:solidFill>
                                      <a:effectLst/>
                                      <a:latin typeface="Cambria Math" panose="02040503050406030204" pitchFamily="18" charset="0"/>
                                      <a:ea typeface="Cambria Math" panose="02040503050406030204" pitchFamily="18" charset="0"/>
                                    </a:rPr>
                                  </m:ctrlPr>
                                </m:sSubPr>
                                <m:e>
                                  <m:r>
                                    <a:rPr lang="en-US" sz="1700" i="1" kern="100">
                                      <a:solidFill>
                                        <a:srgbClr val="000000"/>
                                      </a:solidFill>
                                      <a:effectLst/>
                                      <a:latin typeface="Cambria Math" panose="02040503050406030204" pitchFamily="18" charset="0"/>
                                      <a:ea typeface="ＭＳ 明朝" panose="02020609040205080304" pitchFamily="17" charset="-128"/>
                                    </a:rPr>
                                    <m:t>𝑚</m:t>
                                  </m:r>
                                </m:e>
                                <m:sub>
                                  <m:r>
                                    <a:rPr lang="en-US" sz="1700" i="1" kern="100">
                                      <a:solidFill>
                                        <a:srgbClr val="000000"/>
                                      </a:solidFill>
                                      <a:effectLst/>
                                      <a:latin typeface="Cambria Math" panose="02040503050406030204" pitchFamily="18" charset="0"/>
                                      <a:ea typeface="ＭＳ 明朝" panose="02020609040205080304" pitchFamily="17" charset="-128"/>
                                    </a:rPr>
                                    <m:t>𝑏</m:t>
                                  </m:r>
                                </m:sub>
                              </m:sSub>
                              <m:r>
                                <a:rPr lang="en-US" sz="1700" i="1" kern="100">
                                  <a:solidFill>
                                    <a:srgbClr val="000000"/>
                                  </a:solidFill>
                                  <a:effectLst/>
                                  <a:latin typeface="Cambria Math" panose="02040503050406030204" pitchFamily="18" charset="0"/>
                                  <a:ea typeface="ＭＳ 明朝" panose="02020609040205080304" pitchFamily="17" charset="-128"/>
                                </a:rPr>
                                <m:t>{</m:t>
                              </m:r>
                            </m:oMath>
                          </a14:m>
                          <a:r>
                            <a:rPr lang="en-US" sz="1700" kern="100" dirty="0">
                              <a:solidFill>
                                <a:srgbClr val="000000"/>
                              </a:solidFill>
                              <a:effectLst/>
                              <a:latin typeface="Calibri" panose="020F0502020204030204" pitchFamily="34" charset="0"/>
                              <a:ea typeface="ＭＳ 明朝" panose="02020609040205080304" pitchFamily="17" charset="-128"/>
                            </a:rPr>
                            <a:t>(</a:t>
                          </a:r>
                          <a14:m>
                            <m:oMath xmlns:m="http://schemas.openxmlformats.org/officeDocument/2006/math">
                              <m:sSubSup>
                                <m:sSubSupPr>
                                  <m:ctrlPr>
                                    <a:rPr lang="ja-JP" sz="1700" b="1" i="1" kern="100">
                                      <a:solidFill>
                                        <a:srgbClr val="000000"/>
                                      </a:solidFill>
                                      <a:effectLst/>
                                      <a:latin typeface="Cambria Math" panose="02040503050406030204" pitchFamily="18" charset="0"/>
                                      <a:ea typeface="Cambria Math" panose="02040503050406030204" pitchFamily="18" charset="0"/>
                                    </a:rPr>
                                  </m:ctrlPr>
                                </m:sSubSupPr>
                                <m:e>
                                  <m:sPre>
                                    <m:sPrePr>
                                      <m:ctrlPr>
                                        <a:rPr lang="ja-JP" sz="1700" b="1" i="1" kern="100">
                                          <a:solidFill>
                                            <a:srgbClr val="000000"/>
                                          </a:solidFill>
                                          <a:effectLst/>
                                          <a:latin typeface="Cambria Math" panose="02040503050406030204" pitchFamily="18" charset="0"/>
                                          <a:ea typeface="Cambria Math" panose="02040503050406030204" pitchFamily="18" charset="0"/>
                                        </a:rPr>
                                      </m:ctrlPr>
                                    </m:sPrePr>
                                    <m:sub>
                                      <m:r>
                                        <a:rPr lang="en-US" sz="1700" b="1" i="1" kern="100">
                                          <a:solidFill>
                                            <a:srgbClr val="000000"/>
                                          </a:solidFill>
                                          <a:effectLst/>
                                          <a:latin typeface="Cambria Math" panose="02040503050406030204" pitchFamily="18" charset="0"/>
                                          <a:ea typeface="ＭＳ 明朝" panose="02020609040205080304" pitchFamily="17" charset="-128"/>
                                        </a:rPr>
                                        <m:t> </m:t>
                                      </m:r>
                                    </m:sub>
                                    <m:sup>
                                      <m:r>
                                        <a:rPr lang="en-US" sz="1700" b="1" i="1" kern="100">
                                          <a:solidFill>
                                            <a:srgbClr val="000000"/>
                                          </a:solidFill>
                                          <a:effectLst/>
                                          <a:latin typeface="Cambria Math" panose="02040503050406030204" pitchFamily="18" charset="0"/>
                                          <a:ea typeface="ＭＳ 明朝" panose="02020609040205080304" pitchFamily="17" charset="-128"/>
                                        </a:rPr>
                                        <m:t>𝟏</m:t>
                                      </m:r>
                                      <m:r>
                                        <a:rPr lang="en-US" sz="1700" b="1" i="1" kern="100">
                                          <a:solidFill>
                                            <a:srgbClr val="000000"/>
                                          </a:solidFill>
                                          <a:effectLst/>
                                          <a:latin typeface="Cambria Math" panose="02040503050406030204" pitchFamily="18" charset="0"/>
                                          <a:ea typeface="ＭＳ 明朝" panose="02020609040205080304" pitchFamily="17" charset="-128"/>
                                        </a:rPr>
                                        <m:t>𝒔𝒕</m:t>
                                      </m:r>
                                    </m:sup>
                                    <m:e>
                                      <m:r>
                                        <a:rPr lang="en-US" sz="1700" b="1" i="1" kern="100">
                                          <a:solidFill>
                                            <a:srgbClr val="000000"/>
                                          </a:solidFill>
                                          <a:effectLst/>
                                          <a:latin typeface="Cambria Math" panose="02040503050406030204" pitchFamily="18" charset="0"/>
                                          <a:ea typeface="ＭＳ 明朝" panose="02020609040205080304" pitchFamily="17" charset="-128"/>
                                        </a:rPr>
                                        <m:t>𝒗</m:t>
                                      </m:r>
                                    </m:e>
                                  </m:sPre>
                                </m:e>
                                <m:sub>
                                  <m:r>
                                    <a:rPr lang="en-US" sz="1700" b="1" i="1" kern="100">
                                      <a:solidFill>
                                        <a:srgbClr val="000000"/>
                                      </a:solidFill>
                                      <a:effectLst/>
                                      <a:latin typeface="Cambria Math" panose="02040503050406030204" pitchFamily="18" charset="0"/>
                                      <a:ea typeface="ＭＳ 明朝" panose="02020609040205080304" pitchFamily="17" charset="-128"/>
                                    </a:rPr>
                                    <m:t>𝒃</m:t>
                                  </m:r>
                                  <m:r>
                                    <a:rPr lang="en-US" sz="1700" b="1" i="1" kern="100">
                                      <a:solidFill>
                                        <a:srgbClr val="000000"/>
                                      </a:solidFill>
                                      <a:effectLst/>
                                      <a:latin typeface="Cambria Math" panose="02040503050406030204" pitchFamily="18" charset="0"/>
                                      <a:ea typeface="ＭＳ 明朝" panose="02020609040205080304" pitchFamily="17" charset="-128"/>
                                    </a:rPr>
                                    <m:t>𝟏</m:t>
                                  </m:r>
                                </m:sub>
                                <m:sup>
                                  <m:r>
                                    <a:rPr lang="en-US" sz="1700" b="1" i="1" kern="100">
                                      <a:solidFill>
                                        <a:srgbClr val="000000"/>
                                      </a:solidFill>
                                      <a:effectLst/>
                                      <a:latin typeface="Cambria Math" panose="02040503050406030204" pitchFamily="18" charset="0"/>
                                      <a:ea typeface="ＭＳ 明朝" panose="02020609040205080304" pitchFamily="17" charset="-128"/>
                                    </a:rPr>
                                    <m:t>𝒕</m:t>
                                  </m:r>
                                  <m:r>
                                    <a:rPr lang="en-US" sz="1700" b="1" i="1" kern="100">
                                      <a:solidFill>
                                        <a:srgbClr val="000000"/>
                                      </a:solidFill>
                                      <a:effectLst/>
                                      <a:latin typeface="Cambria Math" panose="02040503050406030204" pitchFamily="18" charset="0"/>
                                      <a:ea typeface="ＭＳ 明朝" panose="02020609040205080304" pitchFamily="17" charset="-128"/>
                                    </a:rPr>
                                    <m:t>+</m:t>
                                  </m:r>
                                  <m:r>
                                    <a:rPr lang="en-US" sz="1700" b="1" i="1" kern="100">
                                      <a:solidFill>
                                        <a:srgbClr val="000000"/>
                                      </a:solidFill>
                                      <a:effectLst/>
                                      <a:latin typeface="Cambria Math" panose="02040503050406030204" pitchFamily="18" charset="0"/>
                                      <a:ea typeface="ＭＳ 明朝" panose="02020609040205080304" pitchFamily="17" charset="-128"/>
                                    </a:rPr>
                                    <m:t>𝚫</m:t>
                                  </m:r>
                                  <m:r>
                                    <a:rPr lang="en-US" sz="1700" b="1" i="1" kern="100">
                                      <a:solidFill>
                                        <a:srgbClr val="000000"/>
                                      </a:solidFill>
                                      <a:effectLst/>
                                      <a:latin typeface="Cambria Math" panose="02040503050406030204" pitchFamily="18" charset="0"/>
                                      <a:ea typeface="ＭＳ 明朝" panose="02020609040205080304" pitchFamily="17" charset="-128"/>
                                    </a:rPr>
                                    <m:t>𝒕</m:t>
                                  </m:r>
                                </m:sup>
                              </m:sSubSup>
                              <m:r>
                                <a:rPr lang="en-US" sz="1700" b="1" i="1" kern="100">
                                  <a:solidFill>
                                    <a:srgbClr val="000000"/>
                                  </a:solidFill>
                                  <a:effectLst/>
                                  <a:latin typeface="Cambria Math" panose="02040503050406030204" pitchFamily="18" charset="0"/>
                                  <a:ea typeface="ＭＳ 明朝" panose="02020609040205080304" pitchFamily="17" charset="-128"/>
                                </a:rPr>
                                <m:t>−</m:t>
                              </m:r>
                              <m:sSubSup>
                                <m:sSubSupPr>
                                  <m:ctrlPr>
                                    <a:rPr lang="ja-JP" sz="1700" b="1" i="1" kern="100">
                                      <a:solidFill>
                                        <a:srgbClr val="000000"/>
                                      </a:solidFill>
                                      <a:effectLst/>
                                      <a:latin typeface="Cambria Math" panose="02040503050406030204" pitchFamily="18" charset="0"/>
                                      <a:ea typeface="Cambria Math" panose="02040503050406030204" pitchFamily="18" charset="0"/>
                                    </a:rPr>
                                  </m:ctrlPr>
                                </m:sSubSupPr>
                                <m:e>
                                  <m:r>
                                    <a:rPr lang="en-US" sz="1700" b="1" i="1" kern="100">
                                      <a:solidFill>
                                        <a:srgbClr val="000000"/>
                                      </a:solidFill>
                                      <a:effectLst/>
                                      <a:latin typeface="Cambria Math" panose="02040503050406030204" pitchFamily="18" charset="0"/>
                                      <a:ea typeface="ＭＳ 明朝" panose="02020609040205080304" pitchFamily="17" charset="-128"/>
                                    </a:rPr>
                                    <m:t>𝒗</m:t>
                                  </m:r>
                                </m:e>
                                <m:sub>
                                  <m:r>
                                    <a:rPr lang="en-US" sz="1700" b="1" i="1" kern="100">
                                      <a:solidFill>
                                        <a:srgbClr val="000000"/>
                                      </a:solidFill>
                                      <a:effectLst/>
                                      <a:latin typeface="Cambria Math" panose="02040503050406030204" pitchFamily="18" charset="0"/>
                                      <a:ea typeface="ＭＳ 明朝" panose="02020609040205080304" pitchFamily="17" charset="-128"/>
                                    </a:rPr>
                                    <m:t>𝒃</m:t>
                                  </m:r>
                                  <m:r>
                                    <a:rPr lang="en-US" sz="1700" b="1" i="1" kern="100">
                                      <a:solidFill>
                                        <a:srgbClr val="000000"/>
                                      </a:solidFill>
                                      <a:effectLst/>
                                      <a:latin typeface="Cambria Math" panose="02040503050406030204" pitchFamily="18" charset="0"/>
                                      <a:ea typeface="ＭＳ 明朝" panose="02020609040205080304" pitchFamily="17" charset="-128"/>
                                    </a:rPr>
                                    <m:t>𝟐</m:t>
                                  </m:r>
                                </m:sub>
                                <m:sup>
                                  <m:r>
                                    <a:rPr lang="en-US" sz="1700" b="1" i="1" kern="100">
                                      <a:solidFill>
                                        <a:srgbClr val="000000"/>
                                      </a:solidFill>
                                      <a:effectLst/>
                                      <a:latin typeface="Cambria Math" panose="02040503050406030204" pitchFamily="18" charset="0"/>
                                      <a:ea typeface="ＭＳ 明朝" panose="02020609040205080304" pitchFamily="17" charset="-128"/>
                                    </a:rPr>
                                    <m:t>𝒕</m:t>
                                  </m:r>
                                </m:sup>
                              </m:sSubSup>
                              <m:r>
                                <a:rPr lang="en-US" sz="1700" b="1" i="1" kern="100">
                                  <a:solidFill>
                                    <a:srgbClr val="000000"/>
                                  </a:solidFill>
                                  <a:effectLst/>
                                  <a:latin typeface="Cambria Math" panose="02040503050406030204" pitchFamily="18" charset="0"/>
                                  <a:ea typeface="ＭＳ 明朝" panose="02020609040205080304" pitchFamily="17" charset="-128"/>
                                </a:rPr>
                                <m:t>)∙</m:t>
                              </m:r>
                              <m:r>
                                <a:rPr lang="en-US" sz="1700" b="1" i="1" kern="100" smtClean="0">
                                  <a:solidFill>
                                    <a:srgbClr val="000000"/>
                                  </a:solidFill>
                                  <a:effectLst/>
                                  <a:latin typeface="Cambria Math" panose="02040503050406030204" pitchFamily="18" charset="0"/>
                                  <a:ea typeface="ＭＳ 明朝" panose="02020609040205080304" pitchFamily="17" charset="-128"/>
                                </a:rPr>
                                <m:t>𝚫</m:t>
                              </m:r>
                              <m:r>
                                <a:rPr lang="en-US" sz="1700" b="1" i="1" kern="100" smtClean="0">
                                  <a:solidFill>
                                    <a:srgbClr val="000000"/>
                                  </a:solidFill>
                                  <a:effectLst/>
                                  <a:latin typeface="Cambria Math" panose="02040503050406030204" pitchFamily="18" charset="0"/>
                                  <a:ea typeface="ＭＳ 明朝" panose="02020609040205080304" pitchFamily="17" charset="-128"/>
                                </a:rPr>
                                <m:t>𝒗</m:t>
                              </m:r>
                              <m:r>
                                <a:rPr lang="en-US" sz="1700" b="1" i="1" kern="100">
                                  <a:solidFill>
                                    <a:srgbClr val="000000"/>
                                  </a:solidFill>
                                  <a:effectLst/>
                                  <a:latin typeface="Cambria Math" panose="02040503050406030204" pitchFamily="18" charset="0"/>
                                  <a:ea typeface="ＭＳ 明朝" panose="02020609040205080304" pitchFamily="17" charset="-128"/>
                                </a:rPr>
                                <m:t>+(</m:t>
                              </m:r>
                              <m:r>
                                <a:rPr lang="en-US" sz="1700" b="1" i="1" kern="100">
                                  <a:solidFill>
                                    <a:srgbClr val="000000"/>
                                  </a:solidFill>
                                  <a:effectLst/>
                                  <a:latin typeface="Cambria Math" panose="02040503050406030204" pitchFamily="18" charset="0"/>
                                  <a:ea typeface="ＭＳ 明朝" panose="02020609040205080304" pitchFamily="17" charset="-128"/>
                                </a:rPr>
                                <m:t>𝚫</m:t>
                              </m:r>
                              <m:r>
                                <a:rPr lang="en-US" sz="1700" b="1" i="1" kern="100">
                                  <a:solidFill>
                                    <a:srgbClr val="000000"/>
                                  </a:solidFill>
                                  <a:effectLst/>
                                  <a:latin typeface="Cambria Math" panose="02040503050406030204" pitchFamily="18" charset="0"/>
                                  <a:ea typeface="ＭＳ 明朝" panose="02020609040205080304" pitchFamily="17" charset="-128"/>
                                </a:rPr>
                                <m:t>𝒗</m:t>
                              </m:r>
                              <m:r>
                                <a:rPr lang="en-US" sz="1700" b="1" i="1" kern="100">
                                  <a:solidFill>
                                    <a:srgbClr val="000000"/>
                                  </a:solidFill>
                                  <a:effectLst/>
                                  <a:latin typeface="Cambria Math" panose="02040503050406030204" pitchFamily="18" charset="0"/>
                                  <a:ea typeface="ＭＳ 明朝" panose="02020609040205080304" pitchFamily="17" charset="-128"/>
                                </a:rPr>
                                <m:t>)</m:t>
                              </m:r>
                              <m:sSup>
                                <m:sSupPr>
                                  <m:ctrlPr>
                                    <a:rPr lang="ja-JP" sz="1700" b="1" i="1" kern="100">
                                      <a:solidFill>
                                        <a:srgbClr val="000000"/>
                                      </a:solidFill>
                                      <a:effectLst/>
                                      <a:latin typeface="Cambria Math" panose="02040503050406030204" pitchFamily="18" charset="0"/>
                                      <a:ea typeface="Cambria Math" panose="02040503050406030204" pitchFamily="18" charset="0"/>
                                    </a:rPr>
                                  </m:ctrlPr>
                                </m:sSupPr>
                                <m:e>
                                  <m:r>
                                    <a:rPr lang="en-US" sz="1700" b="1" i="1" kern="100">
                                      <a:solidFill>
                                        <a:srgbClr val="000000"/>
                                      </a:solidFill>
                                      <a:effectLst/>
                                      <a:latin typeface="Cambria Math" panose="02040503050406030204" pitchFamily="18" charset="0"/>
                                      <a:ea typeface="ＭＳ 明朝" panose="02020609040205080304" pitchFamily="17" charset="-128"/>
                                    </a:rPr>
                                    <m:t> </m:t>
                                  </m:r>
                                </m:e>
                                <m:sup>
                                  <m:r>
                                    <a:rPr lang="en-US" sz="1700" b="1" i="1" kern="100">
                                      <a:solidFill>
                                        <a:srgbClr val="000000"/>
                                      </a:solidFill>
                                      <a:effectLst/>
                                      <a:latin typeface="Cambria Math" panose="02040503050406030204" pitchFamily="18" charset="0"/>
                                      <a:ea typeface="ＭＳ 明朝" panose="02020609040205080304" pitchFamily="17" charset="-128"/>
                                    </a:rPr>
                                    <m:t>𝟐</m:t>
                                  </m:r>
                                </m:sup>
                              </m:sSup>
                              <m:r>
                                <a:rPr lang="en-US" sz="1700" b="1" i="1" kern="100">
                                  <a:solidFill>
                                    <a:srgbClr val="000000"/>
                                  </a:solidFill>
                                  <a:effectLst/>
                                  <a:latin typeface="Cambria Math" panose="02040503050406030204" pitchFamily="18" charset="0"/>
                                  <a:ea typeface="ＭＳ 明朝" panose="02020609040205080304" pitchFamily="17" charset="-128"/>
                                </a:rPr>
                                <m:t>}+</m:t>
                              </m:r>
                              <m:r>
                                <m:rPr>
                                  <m:sty m:val="p"/>
                                </m:rPr>
                                <a:rPr lang="en-US" sz="1700" kern="100">
                                  <a:solidFill>
                                    <a:srgbClr val="000000"/>
                                  </a:solidFill>
                                  <a:effectLst/>
                                  <a:latin typeface="Cambria Math" panose="02040503050406030204" pitchFamily="18" charset="0"/>
                                  <a:ea typeface="ＭＳ 明朝" panose="02020609040205080304" pitchFamily="17" charset="-128"/>
                                </a:rPr>
                                <m:t>Δ</m:t>
                              </m:r>
                              <m:r>
                                <a:rPr lang="en-US" sz="1700" i="1" kern="100">
                                  <a:solidFill>
                                    <a:srgbClr val="000000"/>
                                  </a:solidFill>
                                  <a:effectLst/>
                                  <a:latin typeface="Cambria Math" panose="02040503050406030204" pitchFamily="18" charset="0"/>
                                  <a:ea typeface="ＭＳ 明朝" panose="02020609040205080304" pitchFamily="17" charset="-128"/>
                                </a:rPr>
                                <m:t>𝐸</m:t>
                              </m:r>
                              <m:r>
                                <a:rPr lang="en-US" sz="1700" i="1" kern="100">
                                  <a:solidFill>
                                    <a:srgbClr val="000000"/>
                                  </a:solidFill>
                                  <a:effectLst/>
                                  <a:latin typeface="Cambria Math" panose="02040503050406030204" pitchFamily="18" charset="0"/>
                                  <a:ea typeface="ＭＳ 明朝" panose="02020609040205080304" pitchFamily="17" charset="-128"/>
                                </a:rPr>
                                <m:t>=0</m:t>
                              </m:r>
                            </m:oMath>
                          </a14:m>
                          <a:endParaRPr lang="ja-JP" sz="1700" kern="100" dirty="0">
                            <a:solidFill>
                              <a:srgbClr val="000000"/>
                            </a:solidFill>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r>
                </a:tbl>
              </a:graphicData>
            </a:graphic>
          </p:graphicFrame>
        </mc:Choice>
        <mc:Fallback xmlns="">
          <p:graphicFrame>
            <p:nvGraphicFramePr>
              <p:cNvPr id="29" name="表 28"/>
              <p:cNvGraphicFramePr>
                <a:graphicFrameLocks noGrp="1"/>
              </p:cNvGraphicFramePr>
              <p:nvPr>
                <p:extLst>
                  <p:ext uri="{D42A27DB-BD31-4B8C-83A1-F6EECF244321}">
                    <p14:modId xmlns:p14="http://schemas.microsoft.com/office/powerpoint/2010/main" val="3769521986"/>
                  </p:ext>
                </p:extLst>
              </p:nvPr>
            </p:nvGraphicFramePr>
            <p:xfrm>
              <a:off x="1347572" y="3715753"/>
              <a:ext cx="4701803" cy="403857"/>
            </p:xfrm>
            <a:graphic>
              <a:graphicData uri="http://schemas.openxmlformats.org/drawingml/2006/table">
                <a:tbl>
                  <a:tblPr firstRow="1" firstCol="1" bandRow="1"/>
                  <a:tblGrid>
                    <a:gridCol w="4701803"/>
                  </a:tblGrid>
                  <a:tr h="403857">
                    <a:tc>
                      <a:txBody>
                        <a:bodyPr/>
                        <a:lstStyle/>
                        <a:p>
                          <a:endParaRPr lang="ja-JP"/>
                        </a:p>
                      </a:txBody>
                      <a:tcPr marL="68580" marR="68580" marT="0" marB="0">
                        <a:lnL>
                          <a:noFill/>
                        </a:lnL>
                        <a:lnR>
                          <a:noFill/>
                        </a:lnR>
                        <a:lnT>
                          <a:noFill/>
                        </a:lnT>
                        <a:lnB>
                          <a:noFill/>
                        </a:lnB>
                        <a:blipFill rotWithShape="0">
                          <a:blip r:embed="rId13"/>
                          <a:stretch>
                            <a:fillRect b="-10448"/>
                          </a:stretch>
                        </a:blipFill>
                      </a:tcPr>
                    </a:tc>
                  </a:tr>
                </a:tbl>
              </a:graphicData>
            </a:graphic>
          </p:graphicFrame>
        </mc:Fallback>
      </mc:AlternateContent>
      <p:sp>
        <p:nvSpPr>
          <p:cNvPr id="30" name="下矢印 29"/>
          <p:cNvSpPr/>
          <p:nvPr/>
        </p:nvSpPr>
        <p:spPr>
          <a:xfrm>
            <a:off x="3469867" y="4191507"/>
            <a:ext cx="438846" cy="3692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1" name="正方形/長方形 30"/>
              <p:cNvSpPr/>
              <p:nvPr/>
            </p:nvSpPr>
            <p:spPr>
              <a:xfrm>
                <a:off x="4091159" y="4202737"/>
                <a:ext cx="907621" cy="338554"/>
              </a:xfrm>
              <a:prstGeom prst="rect">
                <a:avLst/>
              </a:prstGeom>
            </p:spPr>
            <p:txBody>
              <a:bodyPr wrap="none">
                <a:spAutoFit/>
              </a:bodyPr>
              <a:lstStyle/>
              <a:p>
                <a14:m>
                  <m:oMath xmlns:m="http://schemas.openxmlformats.org/officeDocument/2006/math">
                    <m:r>
                      <a:rPr lang="en-US" altLang="ja-JP" sz="1600" b="1" i="1" kern="100">
                        <a:solidFill>
                          <a:srgbClr val="000000"/>
                        </a:solidFill>
                        <a:latin typeface="Cambria Math" panose="02040503050406030204" pitchFamily="18" charset="0"/>
                        <a:ea typeface="ＭＳ 明朝" panose="02020609040205080304" pitchFamily="17" charset="-128"/>
                      </a:rPr>
                      <m:t>𝚫</m:t>
                    </m:r>
                    <m:r>
                      <a:rPr lang="en-US" altLang="ja-JP" sz="1600" b="1" i="1" kern="100">
                        <a:solidFill>
                          <a:srgbClr val="000000"/>
                        </a:solidFill>
                        <a:latin typeface="Cambria Math" panose="02040503050406030204" pitchFamily="18" charset="0"/>
                        <a:ea typeface="ＭＳ 明朝" panose="02020609040205080304" pitchFamily="17" charset="-128"/>
                      </a:rPr>
                      <m:t>𝒗</m:t>
                    </m:r>
                  </m:oMath>
                </a14:m>
                <a:r>
                  <a:rPr lang="ja-JP" altLang="en-US" sz="1600" dirty="0" smtClean="0"/>
                  <a:t> 代入</a:t>
                </a:r>
                <a:endParaRPr lang="ja-JP" altLang="en-US" sz="1600" dirty="0"/>
              </a:p>
            </p:txBody>
          </p:sp>
        </mc:Choice>
        <mc:Fallback xmlns="">
          <p:sp>
            <p:nvSpPr>
              <p:cNvPr id="31" name="正方形/長方形 30"/>
              <p:cNvSpPr>
                <a:spLocks noRot="1" noChangeAspect="1" noMove="1" noResize="1" noEditPoints="1" noAdjustHandles="1" noChangeArrowheads="1" noChangeShapeType="1" noTextEdit="1"/>
              </p:cNvSpPr>
              <p:nvPr/>
            </p:nvSpPr>
            <p:spPr>
              <a:xfrm>
                <a:off x="4091159" y="4202737"/>
                <a:ext cx="907621" cy="338554"/>
              </a:xfrm>
              <a:prstGeom prst="rect">
                <a:avLst/>
              </a:prstGeom>
              <a:blipFill rotWithShape="0">
                <a:blip r:embed="rId14"/>
                <a:stretch>
                  <a:fillRect t="-3571" r="-2685" b="-232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p:cNvSpPr txBox="1"/>
              <p:nvPr/>
            </p:nvSpPr>
            <p:spPr>
              <a:xfrm>
                <a:off x="1830815" y="4542608"/>
                <a:ext cx="4071251" cy="659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m:rPr>
                          <m:sty m:val="p"/>
                        </m:rPr>
                        <a:rPr kumimoji="1" lang="en-US" altLang="ja-JP" b="0" i="0" smtClean="0">
                          <a:latin typeface="Cambria Math" panose="02040503050406030204" pitchFamily="18" charset="0"/>
                        </a:rPr>
                        <m:t>Δ</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𝑣</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sSubSup>
                        <m:sSubSupPr>
                          <m:ctrlPr>
                            <a:rPr lang="ja-JP" altLang="ja-JP" i="1" kern="100">
                              <a:solidFill>
                                <a:srgbClr val="000000"/>
                              </a:solidFill>
                              <a:latin typeface="Cambria Math" panose="02040503050406030204" pitchFamily="18" charset="0"/>
                              <a:ea typeface="Cambria Math" panose="02040503050406030204" pitchFamily="18" charset="0"/>
                            </a:rPr>
                          </m:ctrlPr>
                        </m:sSubSupPr>
                        <m:e>
                          <m:sPre>
                            <m:sPrePr>
                              <m:ctrlPr>
                                <a:rPr lang="ja-JP" altLang="ja-JP" i="1" kern="100">
                                  <a:solidFill>
                                    <a:srgbClr val="000000"/>
                                  </a:solidFill>
                                  <a:latin typeface="Cambria Math" panose="02040503050406030204" pitchFamily="18" charset="0"/>
                                  <a:ea typeface="Cambria Math" panose="02040503050406030204" pitchFamily="18" charset="0"/>
                                </a:rPr>
                              </m:ctrlPr>
                            </m:sPrePr>
                            <m:sub>
                              <m:r>
                                <a:rPr lang="en-US" altLang="ja-JP" b="0" i="1" kern="100">
                                  <a:solidFill>
                                    <a:srgbClr val="000000"/>
                                  </a:solidFill>
                                  <a:latin typeface="Cambria Math" panose="02040503050406030204" pitchFamily="18" charset="0"/>
                                  <a:ea typeface="ＭＳ 明朝" panose="02020609040205080304" pitchFamily="17" charset="-128"/>
                                </a:rPr>
                                <m:t> </m:t>
                              </m:r>
                            </m:sub>
                            <m:sup>
                              <m:r>
                                <a:rPr lang="en-US" altLang="ja-JP" b="0" i="1" kern="100">
                                  <a:solidFill>
                                    <a:srgbClr val="000000"/>
                                  </a:solidFill>
                                  <a:latin typeface="Cambria Math" panose="02040503050406030204" pitchFamily="18" charset="0"/>
                                  <a:ea typeface="ＭＳ 明朝" panose="02020609040205080304" pitchFamily="17" charset="-128"/>
                                </a:rPr>
                                <m:t>1</m:t>
                              </m:r>
                              <m:r>
                                <a:rPr lang="en-US" altLang="ja-JP" b="0" i="1" kern="100">
                                  <a:solidFill>
                                    <a:srgbClr val="000000"/>
                                  </a:solidFill>
                                  <a:latin typeface="Cambria Math" panose="02040503050406030204" pitchFamily="18" charset="0"/>
                                  <a:ea typeface="ＭＳ 明朝" panose="02020609040205080304" pitchFamily="17" charset="-128"/>
                                </a:rPr>
                                <m:t>𝑠𝑡</m:t>
                              </m:r>
                            </m:sup>
                            <m:e>
                              <m:r>
                                <a:rPr lang="en-US" altLang="ja-JP" b="0" i="1" kern="100">
                                  <a:solidFill>
                                    <a:srgbClr val="000000"/>
                                  </a:solidFill>
                                  <a:latin typeface="Cambria Math" panose="02040503050406030204" pitchFamily="18" charset="0"/>
                                  <a:ea typeface="ＭＳ 明朝" panose="02020609040205080304" pitchFamily="17" charset="-128"/>
                                </a:rPr>
                                <m:t>𝑣</m:t>
                              </m:r>
                            </m:e>
                          </m:sPre>
                        </m:e>
                        <m:sub>
                          <m:r>
                            <a:rPr lang="en-US" altLang="ja-JP" b="0" i="1" kern="100">
                              <a:solidFill>
                                <a:srgbClr val="000000"/>
                              </a:solidFill>
                              <a:latin typeface="Cambria Math" panose="02040503050406030204" pitchFamily="18" charset="0"/>
                              <a:ea typeface="ＭＳ 明朝" panose="02020609040205080304" pitchFamily="17" charset="-128"/>
                            </a:rPr>
                            <m:t>𝑏</m:t>
                          </m:r>
                          <m:r>
                            <a:rPr lang="en-US" altLang="ja-JP" b="0" i="1" kern="100">
                              <a:solidFill>
                                <a:srgbClr val="000000"/>
                              </a:solidFill>
                              <a:latin typeface="Cambria Math" panose="02040503050406030204" pitchFamily="18" charset="0"/>
                              <a:ea typeface="ＭＳ 明朝" panose="02020609040205080304" pitchFamily="17" charset="-128"/>
                            </a:rPr>
                            <m:t>1</m:t>
                          </m:r>
                        </m:sub>
                        <m:sup>
                          <m:r>
                            <a:rPr lang="en-US" altLang="ja-JP" b="0" i="1" kern="100">
                              <a:solidFill>
                                <a:srgbClr val="000000"/>
                              </a:solidFill>
                              <a:latin typeface="Cambria Math" panose="02040503050406030204" pitchFamily="18" charset="0"/>
                              <a:ea typeface="ＭＳ 明朝" panose="02020609040205080304" pitchFamily="17" charset="-128"/>
                            </a:rPr>
                            <m:t>𝑡</m:t>
                          </m:r>
                          <m:r>
                            <a:rPr lang="en-US" altLang="ja-JP" b="0" i="1" kern="100">
                              <a:solidFill>
                                <a:srgbClr val="000000"/>
                              </a:solidFill>
                              <a:latin typeface="Cambria Math" panose="02040503050406030204" pitchFamily="18" charset="0"/>
                              <a:ea typeface="ＭＳ 明朝" panose="02020609040205080304" pitchFamily="17" charset="-128"/>
                            </a:rPr>
                            <m:t>+</m:t>
                          </m:r>
                          <m:r>
                            <a:rPr lang="en-US" altLang="ja-JP" b="0" i="1" kern="100">
                              <a:solidFill>
                                <a:srgbClr val="000000"/>
                              </a:solidFill>
                              <a:latin typeface="Cambria Math" panose="02040503050406030204" pitchFamily="18" charset="0"/>
                              <a:ea typeface="ＭＳ 明朝" panose="02020609040205080304" pitchFamily="17" charset="-128"/>
                            </a:rPr>
                            <m:t>𝛥</m:t>
                          </m:r>
                          <m:r>
                            <a:rPr lang="en-US" altLang="ja-JP" b="0" i="1" kern="100">
                              <a:solidFill>
                                <a:srgbClr val="000000"/>
                              </a:solidFill>
                              <a:latin typeface="Cambria Math" panose="02040503050406030204" pitchFamily="18" charset="0"/>
                              <a:ea typeface="ＭＳ 明朝" panose="02020609040205080304" pitchFamily="17" charset="-128"/>
                            </a:rPr>
                            <m:t>𝑡</m:t>
                          </m:r>
                        </m:sup>
                      </m:sSubSup>
                      <m:r>
                        <m:rPr>
                          <m:sty m:val="p"/>
                        </m:rPr>
                        <a:rPr lang="en-US" altLang="ja-JP" b="0" i="0" kern="100" smtClean="0">
                          <a:solidFill>
                            <a:srgbClr val="000000"/>
                          </a:solidFill>
                          <a:latin typeface="Cambria Math" panose="02040503050406030204" pitchFamily="18" charset="0"/>
                          <a:ea typeface="ＭＳ 明朝" panose="02020609040205080304" pitchFamily="17" charset="-128"/>
                        </a:rPr>
                        <m:t>Δ</m:t>
                      </m:r>
                      <m:r>
                        <a:rPr lang="en-US" altLang="ja-JP" b="0" i="1" kern="100" smtClean="0">
                          <a:solidFill>
                            <a:srgbClr val="000000"/>
                          </a:solidFill>
                          <a:latin typeface="Cambria Math" panose="02040503050406030204" pitchFamily="18" charset="0"/>
                          <a:ea typeface="ＭＳ 明朝" panose="02020609040205080304" pitchFamily="17" charset="-128"/>
                        </a:rPr>
                        <m:t>𝑣</m:t>
                      </m:r>
                      <m:r>
                        <a:rPr lang="en-US" altLang="ja-JP" b="0" i="1" kern="100" smtClean="0">
                          <a:solidFill>
                            <a:srgbClr val="000000"/>
                          </a:solidFill>
                          <a:latin typeface="Cambria Math" panose="02040503050406030204" pitchFamily="18" charset="0"/>
                          <a:ea typeface="ＭＳ 明朝" panose="02020609040205080304" pitchFamily="17" charset="-128"/>
                        </a:rPr>
                        <m:t>+</m:t>
                      </m:r>
                      <m:f>
                        <m:fPr>
                          <m:ctrlPr>
                            <a:rPr lang="en-US" altLang="ja-JP" b="0" i="1" kern="100" smtClean="0">
                              <a:solidFill>
                                <a:srgbClr val="000000"/>
                              </a:solidFill>
                              <a:latin typeface="Cambria Math" panose="02040503050406030204" pitchFamily="18" charset="0"/>
                              <a:ea typeface="ＭＳ 明朝" panose="02020609040205080304" pitchFamily="17" charset="-128"/>
                            </a:rPr>
                          </m:ctrlPr>
                        </m:fPr>
                        <m:num>
                          <m:r>
                            <m:rPr>
                              <m:sty m:val="p"/>
                            </m:rPr>
                            <a:rPr lang="en-US" altLang="ja-JP" b="0" i="0" kern="100" smtClean="0">
                              <a:solidFill>
                                <a:srgbClr val="000000"/>
                              </a:solidFill>
                              <a:latin typeface="Cambria Math" panose="02040503050406030204" pitchFamily="18" charset="0"/>
                              <a:ea typeface="ＭＳ 明朝" panose="02020609040205080304" pitchFamily="17" charset="-128"/>
                            </a:rPr>
                            <m:t>Δ</m:t>
                          </m:r>
                          <m:r>
                            <a:rPr lang="en-US" altLang="ja-JP" b="0" i="1" kern="100" smtClean="0">
                              <a:solidFill>
                                <a:srgbClr val="000000"/>
                              </a:solidFill>
                              <a:latin typeface="Cambria Math" panose="02040503050406030204" pitchFamily="18" charset="0"/>
                              <a:ea typeface="ＭＳ 明朝" panose="02020609040205080304" pitchFamily="17" charset="-128"/>
                            </a:rPr>
                            <m:t>𝐸</m:t>
                          </m:r>
                        </m:num>
                        <m:den>
                          <m:sSub>
                            <m:sSubPr>
                              <m:ctrlPr>
                                <a:rPr lang="en-US" altLang="ja-JP" b="0" i="1" kern="100" smtClean="0">
                                  <a:solidFill>
                                    <a:srgbClr val="000000"/>
                                  </a:solidFill>
                                  <a:latin typeface="Cambria Math" panose="02040503050406030204" pitchFamily="18" charset="0"/>
                                  <a:ea typeface="ＭＳ 明朝" panose="02020609040205080304" pitchFamily="17" charset="-128"/>
                                </a:rPr>
                              </m:ctrlPr>
                            </m:sSubPr>
                            <m:e>
                              <m:r>
                                <a:rPr lang="en-US" altLang="ja-JP" b="0" i="1" kern="100" smtClean="0">
                                  <a:solidFill>
                                    <a:srgbClr val="000000"/>
                                  </a:solidFill>
                                  <a:latin typeface="Cambria Math" panose="02040503050406030204" pitchFamily="18" charset="0"/>
                                  <a:ea typeface="ＭＳ 明朝" panose="02020609040205080304" pitchFamily="17" charset="-128"/>
                                </a:rPr>
                                <m:t>𝑤</m:t>
                              </m:r>
                            </m:e>
                            <m:sub>
                              <m:r>
                                <a:rPr lang="en-US" altLang="ja-JP" b="0" i="1" kern="100" smtClean="0">
                                  <a:solidFill>
                                    <a:srgbClr val="000000"/>
                                  </a:solidFill>
                                  <a:latin typeface="Cambria Math" panose="02040503050406030204" pitchFamily="18" charset="0"/>
                                  <a:ea typeface="ＭＳ 明朝" panose="02020609040205080304" pitchFamily="17" charset="-128"/>
                                </a:rPr>
                                <m:t>𝑏</m:t>
                              </m:r>
                            </m:sub>
                          </m:sSub>
                          <m:sSub>
                            <m:sSubPr>
                              <m:ctrlPr>
                                <a:rPr lang="en-US" altLang="ja-JP" b="0" i="1" kern="100" smtClean="0">
                                  <a:solidFill>
                                    <a:srgbClr val="000000"/>
                                  </a:solidFill>
                                  <a:latin typeface="Cambria Math" panose="02040503050406030204" pitchFamily="18" charset="0"/>
                                  <a:ea typeface="ＭＳ 明朝" panose="02020609040205080304" pitchFamily="17" charset="-128"/>
                                </a:rPr>
                              </m:ctrlPr>
                            </m:sSubPr>
                            <m:e>
                              <m:r>
                                <a:rPr lang="en-US" altLang="ja-JP" b="0" i="1" kern="100" smtClean="0">
                                  <a:solidFill>
                                    <a:srgbClr val="000000"/>
                                  </a:solidFill>
                                  <a:latin typeface="Cambria Math" panose="02040503050406030204" pitchFamily="18" charset="0"/>
                                  <a:ea typeface="ＭＳ 明朝" panose="02020609040205080304" pitchFamily="17" charset="-128"/>
                                </a:rPr>
                                <m:t>𝑚</m:t>
                              </m:r>
                            </m:e>
                            <m:sub>
                              <m:r>
                                <a:rPr lang="en-US" altLang="ja-JP" b="0" i="1" kern="100" smtClean="0">
                                  <a:solidFill>
                                    <a:srgbClr val="000000"/>
                                  </a:solidFill>
                                  <a:latin typeface="Cambria Math" panose="02040503050406030204" pitchFamily="18" charset="0"/>
                                  <a:ea typeface="ＭＳ 明朝" panose="02020609040205080304" pitchFamily="17" charset="-128"/>
                                </a:rPr>
                                <m:t>𝑏</m:t>
                              </m:r>
                            </m:sub>
                          </m:sSub>
                        </m:den>
                      </m:f>
                      <m:r>
                        <a:rPr lang="en-US" altLang="ja-JP" b="0" i="1" kern="100" smtClean="0">
                          <a:solidFill>
                            <a:srgbClr val="000000"/>
                          </a:solidFill>
                          <a:latin typeface="Cambria Math" panose="02040503050406030204" pitchFamily="18" charset="0"/>
                          <a:ea typeface="ＭＳ 明朝" panose="02020609040205080304" pitchFamily="17" charset="-128"/>
                        </a:rPr>
                        <m:t>=0</m:t>
                      </m:r>
                    </m:oMath>
                  </m:oMathPara>
                </a14:m>
                <a:endParaRPr kumimoji="1" lang="ja-JP" altLang="en-US"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1830815" y="4542608"/>
                <a:ext cx="4071251" cy="659540"/>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883899" y="5402694"/>
                <a:ext cx="6575408" cy="9766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sSubSup>
                            <m:sSubSupPr>
                              <m:ctrlPr>
                                <a:rPr lang="ja-JP" altLang="ja-JP" i="1" kern="100">
                                  <a:solidFill>
                                    <a:srgbClr val="000000"/>
                                  </a:solidFill>
                                  <a:latin typeface="Cambria Math" panose="02040503050406030204" pitchFamily="18" charset="0"/>
                                  <a:ea typeface="Cambria Math" panose="02040503050406030204" pitchFamily="18" charset="0"/>
                                </a:rPr>
                              </m:ctrlPr>
                            </m:sSubSupPr>
                            <m:e>
                              <m:sPre>
                                <m:sPrePr>
                                  <m:ctrlPr>
                                    <a:rPr lang="ja-JP" altLang="ja-JP" i="1" kern="100">
                                      <a:solidFill>
                                        <a:srgbClr val="000000"/>
                                      </a:solidFill>
                                      <a:latin typeface="Cambria Math" panose="02040503050406030204" pitchFamily="18" charset="0"/>
                                      <a:ea typeface="Cambria Math" panose="02040503050406030204" pitchFamily="18" charset="0"/>
                                    </a:rPr>
                                  </m:ctrlPr>
                                </m:sPrePr>
                                <m:sub>
                                  <m:r>
                                    <a:rPr lang="en-US" altLang="ja-JP" b="0" i="1" kern="100">
                                      <a:solidFill>
                                        <a:srgbClr val="000000"/>
                                      </a:solidFill>
                                      <a:latin typeface="Cambria Math" panose="02040503050406030204" pitchFamily="18" charset="0"/>
                                      <a:ea typeface="ＭＳ 明朝" panose="02020609040205080304" pitchFamily="17" charset="-128"/>
                                    </a:rPr>
                                    <m:t> </m:t>
                                  </m:r>
                                </m:sub>
                                <m:sup>
                                  <m:r>
                                    <a:rPr lang="en-US" altLang="ja-JP" b="0" i="1" kern="100">
                                      <a:solidFill>
                                        <a:srgbClr val="000000"/>
                                      </a:solidFill>
                                      <a:latin typeface="Cambria Math" panose="02040503050406030204" pitchFamily="18" charset="0"/>
                                      <a:ea typeface="ＭＳ 明朝" panose="02020609040205080304" pitchFamily="17" charset="-128"/>
                                    </a:rPr>
                                    <m:t>1</m:t>
                                  </m:r>
                                  <m:r>
                                    <a:rPr lang="en-US" altLang="ja-JP" b="0" i="1" kern="100">
                                      <a:solidFill>
                                        <a:srgbClr val="000000"/>
                                      </a:solidFill>
                                      <a:latin typeface="Cambria Math" panose="02040503050406030204" pitchFamily="18" charset="0"/>
                                      <a:ea typeface="ＭＳ 明朝" panose="02020609040205080304" pitchFamily="17" charset="-128"/>
                                    </a:rPr>
                                    <m:t>𝑠𝑡</m:t>
                                  </m:r>
                                </m:sup>
                                <m:e>
                                  <m:r>
                                    <a:rPr lang="en-US" altLang="ja-JP" b="0" i="1" kern="100">
                                      <a:solidFill>
                                        <a:srgbClr val="000000"/>
                                      </a:solidFill>
                                      <a:latin typeface="Cambria Math" panose="02040503050406030204" pitchFamily="18" charset="0"/>
                                      <a:ea typeface="ＭＳ 明朝" panose="02020609040205080304" pitchFamily="17" charset="-128"/>
                                    </a:rPr>
                                    <m:t>𝑣</m:t>
                                  </m:r>
                                </m:e>
                              </m:sPre>
                            </m:e>
                            <m:sub>
                              <m:r>
                                <a:rPr lang="en-US" altLang="ja-JP" b="0" i="1" kern="100">
                                  <a:solidFill>
                                    <a:srgbClr val="000000"/>
                                  </a:solidFill>
                                  <a:latin typeface="Cambria Math" panose="02040503050406030204" pitchFamily="18" charset="0"/>
                                  <a:ea typeface="ＭＳ 明朝" panose="02020609040205080304" pitchFamily="17" charset="-128"/>
                                </a:rPr>
                                <m:t>𝑏</m:t>
                              </m:r>
                              <m:r>
                                <a:rPr lang="en-US" altLang="ja-JP" b="0" i="1" kern="100">
                                  <a:solidFill>
                                    <a:srgbClr val="000000"/>
                                  </a:solidFill>
                                  <a:latin typeface="Cambria Math" panose="02040503050406030204" pitchFamily="18" charset="0"/>
                                  <a:ea typeface="ＭＳ 明朝" panose="02020609040205080304" pitchFamily="17" charset="-128"/>
                                </a:rPr>
                                <m:t>1</m:t>
                              </m:r>
                            </m:sub>
                            <m:sup>
                              <m:r>
                                <a:rPr lang="en-US" altLang="ja-JP" b="0" i="1" kern="100">
                                  <a:solidFill>
                                    <a:srgbClr val="000000"/>
                                  </a:solidFill>
                                  <a:latin typeface="Cambria Math" panose="02040503050406030204" pitchFamily="18" charset="0"/>
                                  <a:ea typeface="ＭＳ 明朝" panose="02020609040205080304" pitchFamily="17" charset="-128"/>
                                </a:rPr>
                                <m:t>𝑡</m:t>
                              </m:r>
                              <m:r>
                                <a:rPr lang="en-US" altLang="ja-JP" b="0" i="1" kern="100">
                                  <a:solidFill>
                                    <a:srgbClr val="000000"/>
                                  </a:solidFill>
                                  <a:latin typeface="Cambria Math" panose="02040503050406030204" pitchFamily="18" charset="0"/>
                                  <a:ea typeface="ＭＳ 明朝" panose="02020609040205080304" pitchFamily="17" charset="-128"/>
                                </a:rPr>
                                <m:t>+</m:t>
                              </m:r>
                              <m:r>
                                <a:rPr lang="en-US" altLang="ja-JP" b="0" i="1" kern="100">
                                  <a:solidFill>
                                    <a:srgbClr val="000000"/>
                                  </a:solidFill>
                                  <a:latin typeface="Cambria Math" panose="02040503050406030204" pitchFamily="18" charset="0"/>
                                  <a:ea typeface="ＭＳ 明朝" panose="02020609040205080304" pitchFamily="17" charset="-128"/>
                                </a:rPr>
                                <m:t>𝛥</m:t>
                              </m:r>
                              <m:r>
                                <a:rPr lang="en-US" altLang="ja-JP" b="0" i="1" kern="100">
                                  <a:solidFill>
                                    <a:srgbClr val="000000"/>
                                  </a:solidFill>
                                  <a:latin typeface="Cambria Math" panose="02040503050406030204" pitchFamily="18" charset="0"/>
                                  <a:ea typeface="ＭＳ 明朝" panose="02020609040205080304" pitchFamily="17" charset="-128"/>
                                </a:rPr>
                                <m:t>𝑡</m:t>
                              </m:r>
                            </m:sup>
                          </m:sSubSup>
                          <m:r>
                            <a:rPr lang="en-US" altLang="ja-JP" b="0" i="1" kern="100" smtClean="0">
                              <a:solidFill>
                                <a:srgbClr val="000000"/>
                              </a:solidFill>
                              <a:latin typeface="Cambria Math" panose="02040503050406030204" pitchFamily="18" charset="0"/>
                              <a:ea typeface="ＭＳ 明朝" panose="02020609040205080304" pitchFamily="17" charset="-128"/>
                            </a:rPr>
                            <m:t>+</m:t>
                          </m:r>
                          <m:sSup>
                            <m:sSupPr>
                              <m:ctrlPr>
                                <a:rPr lang="en-US" altLang="ja-JP" b="0" i="1" kern="100" smtClean="0">
                                  <a:solidFill>
                                    <a:srgbClr val="000000"/>
                                  </a:solidFill>
                                  <a:latin typeface="Cambria Math" panose="02040503050406030204" pitchFamily="18" charset="0"/>
                                  <a:ea typeface="ＭＳ 明朝" panose="02020609040205080304" pitchFamily="17" charset="-128"/>
                                </a:rPr>
                              </m:ctrlPr>
                            </m:sSupPr>
                            <m:e>
                              <m:d>
                                <m:dPr>
                                  <m:ctrlPr>
                                    <a:rPr lang="en-US" altLang="ja-JP" b="0" i="1" kern="100" smtClean="0">
                                      <a:solidFill>
                                        <a:srgbClr val="000000"/>
                                      </a:solidFill>
                                      <a:latin typeface="Cambria Math" panose="02040503050406030204" pitchFamily="18" charset="0"/>
                                      <a:ea typeface="ＭＳ 明朝" panose="02020609040205080304" pitchFamily="17" charset="-128"/>
                                    </a:rPr>
                                  </m:ctrlPr>
                                </m:dPr>
                                <m:e>
                                  <m:sSup>
                                    <m:sSupPr>
                                      <m:ctrlPr>
                                        <a:rPr lang="en-US" altLang="ja-JP" b="0" i="1" kern="100" smtClean="0">
                                          <a:solidFill>
                                            <a:srgbClr val="000000"/>
                                          </a:solidFill>
                                          <a:latin typeface="Cambria Math" panose="02040503050406030204" pitchFamily="18" charset="0"/>
                                          <a:ea typeface="ＭＳ 明朝" panose="02020609040205080304" pitchFamily="17" charset="-128"/>
                                        </a:rPr>
                                      </m:ctrlPr>
                                    </m:sSupPr>
                                    <m:e>
                                      <m:d>
                                        <m:dPr>
                                          <m:ctrlPr>
                                            <a:rPr lang="en-US" altLang="ja-JP" b="0" i="1" kern="100" smtClean="0">
                                              <a:solidFill>
                                                <a:srgbClr val="000000"/>
                                              </a:solidFill>
                                              <a:latin typeface="Cambria Math" panose="02040503050406030204" pitchFamily="18" charset="0"/>
                                              <a:ea typeface="ＭＳ 明朝" panose="02020609040205080304" pitchFamily="17" charset="-128"/>
                                            </a:rPr>
                                          </m:ctrlPr>
                                        </m:dPr>
                                        <m:e>
                                          <m:sSubSup>
                                            <m:sSubSupPr>
                                              <m:ctrlPr>
                                                <a:rPr lang="en-US" altLang="ja-JP" b="0" i="1" kern="100" smtClean="0">
                                                  <a:solidFill>
                                                    <a:srgbClr val="000000"/>
                                                  </a:solidFill>
                                                  <a:latin typeface="Cambria Math" panose="02040503050406030204" pitchFamily="18" charset="0"/>
                                                  <a:ea typeface="ＭＳ 明朝" panose="02020609040205080304" pitchFamily="17" charset="-128"/>
                                                </a:rPr>
                                              </m:ctrlPr>
                                            </m:sSubSupPr>
                                            <m:e>
                                              <m:r>
                                                <a:rPr lang="en-US" altLang="ja-JP" b="0" i="1" kern="100" smtClean="0">
                                                  <a:solidFill>
                                                    <a:srgbClr val="000000"/>
                                                  </a:solidFill>
                                                  <a:latin typeface="Cambria Math" panose="02040503050406030204" pitchFamily="18" charset="0"/>
                                                  <a:ea typeface="ＭＳ 明朝" panose="02020609040205080304" pitchFamily="17" charset="-128"/>
                                                </a:rPr>
                                                <m:t>𝐴</m:t>
                                              </m:r>
                                            </m:e>
                                            <m:sub>
                                              <m:r>
                                                <a:rPr lang="en-US" altLang="ja-JP" b="0" i="1" kern="100" smtClean="0">
                                                  <a:solidFill>
                                                    <a:srgbClr val="000000"/>
                                                  </a:solidFill>
                                                  <a:latin typeface="Cambria Math" panose="02040503050406030204" pitchFamily="18" charset="0"/>
                                                  <a:ea typeface="ＭＳ 明朝" panose="02020609040205080304" pitchFamily="17" charset="-128"/>
                                                </a:rPr>
                                                <m:t>0</m:t>
                                              </m:r>
                                            </m:sub>
                                            <m:sup>
                                              <m:r>
                                                <a:rPr lang="en-US" altLang="ja-JP" b="0" i="1" kern="100" smtClean="0">
                                                  <a:solidFill>
                                                    <a:srgbClr val="000000"/>
                                                  </a:solidFill>
                                                  <a:latin typeface="Cambria Math" panose="02040503050406030204" pitchFamily="18" charset="0"/>
                                                  <a:ea typeface="ＭＳ 明朝" panose="02020609040205080304" pitchFamily="17" charset="-128"/>
                                                </a:rPr>
                                                <m:t> </m:t>
                                              </m:r>
                                            </m:sup>
                                          </m:sSubSup>
                                          <m:sSubSup>
                                            <m:sSubSupPr>
                                              <m:ctrlPr>
                                                <a:rPr lang="ja-JP" altLang="ja-JP" i="1" kern="100">
                                                  <a:solidFill>
                                                    <a:srgbClr val="000000"/>
                                                  </a:solidFill>
                                                  <a:latin typeface="Cambria Math" panose="02040503050406030204" pitchFamily="18" charset="0"/>
                                                  <a:ea typeface="Cambria Math" panose="02040503050406030204" pitchFamily="18" charset="0"/>
                                                </a:rPr>
                                              </m:ctrlPr>
                                            </m:sSubSupPr>
                                            <m:e>
                                              <m:sPre>
                                                <m:sPrePr>
                                                  <m:ctrlPr>
                                                    <a:rPr lang="ja-JP" altLang="ja-JP" i="1" kern="100">
                                                      <a:solidFill>
                                                        <a:srgbClr val="000000"/>
                                                      </a:solidFill>
                                                      <a:latin typeface="Cambria Math" panose="02040503050406030204" pitchFamily="18" charset="0"/>
                                                      <a:ea typeface="Cambria Math" panose="02040503050406030204" pitchFamily="18" charset="0"/>
                                                    </a:rPr>
                                                  </m:ctrlPr>
                                                </m:sPrePr>
                                                <m:sub>
                                                  <m:r>
                                                    <a:rPr lang="en-US" altLang="ja-JP" i="1" kern="100">
                                                      <a:solidFill>
                                                        <a:srgbClr val="000000"/>
                                                      </a:solidFill>
                                                      <a:latin typeface="Cambria Math" panose="02040503050406030204" pitchFamily="18" charset="0"/>
                                                      <a:ea typeface="ＭＳ 明朝" panose="02020609040205080304" pitchFamily="17" charset="-128"/>
                                                    </a:rPr>
                                                    <m:t> </m:t>
                                                  </m:r>
                                                </m:sub>
                                                <m:sup>
                                                  <m:r>
                                                    <a:rPr lang="en-US" altLang="ja-JP" i="1" kern="100">
                                                      <a:solidFill>
                                                        <a:srgbClr val="000000"/>
                                                      </a:solidFill>
                                                      <a:latin typeface="Cambria Math" panose="02040503050406030204" pitchFamily="18" charset="0"/>
                                                      <a:ea typeface="ＭＳ 明朝" panose="02020609040205080304" pitchFamily="17" charset="-128"/>
                                                    </a:rPr>
                                                    <m:t>1</m:t>
                                                  </m:r>
                                                  <m:r>
                                                    <a:rPr lang="en-US" altLang="ja-JP" i="1" kern="100">
                                                      <a:solidFill>
                                                        <a:srgbClr val="000000"/>
                                                      </a:solidFill>
                                                      <a:latin typeface="Cambria Math" panose="02040503050406030204" pitchFamily="18" charset="0"/>
                                                      <a:ea typeface="ＭＳ 明朝" panose="02020609040205080304" pitchFamily="17" charset="-128"/>
                                                    </a:rPr>
                                                    <m:t>𝑠𝑡</m:t>
                                                  </m:r>
                                                </m:sup>
                                                <m:e>
                                                  <m:r>
                                                    <a:rPr lang="en-US" altLang="ja-JP" i="1" kern="100">
                                                      <a:solidFill>
                                                        <a:srgbClr val="000000"/>
                                                      </a:solidFill>
                                                      <a:latin typeface="Cambria Math" panose="02040503050406030204" pitchFamily="18" charset="0"/>
                                                      <a:ea typeface="ＭＳ 明朝" panose="02020609040205080304" pitchFamily="17" charset="-128"/>
                                                    </a:rPr>
                                                    <m:t>𝑣</m:t>
                                                  </m:r>
                                                </m:e>
                                              </m:sPre>
                                            </m:e>
                                            <m:sub>
                                              <m:r>
                                                <a:rPr lang="en-US" altLang="ja-JP" i="1" kern="100">
                                                  <a:solidFill>
                                                    <a:srgbClr val="000000"/>
                                                  </a:solidFill>
                                                  <a:latin typeface="Cambria Math" panose="02040503050406030204" pitchFamily="18" charset="0"/>
                                                  <a:ea typeface="ＭＳ 明朝" panose="02020609040205080304" pitchFamily="17" charset="-128"/>
                                                </a:rPr>
                                                <m:t>𝑏</m:t>
                                              </m:r>
                                              <m:r>
                                                <a:rPr lang="en-US" altLang="ja-JP" i="1" kern="100">
                                                  <a:solidFill>
                                                    <a:srgbClr val="000000"/>
                                                  </a:solidFill>
                                                  <a:latin typeface="Cambria Math" panose="02040503050406030204" pitchFamily="18" charset="0"/>
                                                  <a:ea typeface="ＭＳ 明朝" panose="02020609040205080304" pitchFamily="17" charset="-128"/>
                                                </a:rPr>
                                                <m:t>1</m:t>
                                              </m:r>
                                            </m:sub>
                                            <m:sup>
                                              <m:r>
                                                <a:rPr lang="en-US" altLang="ja-JP" i="1" kern="100">
                                                  <a:solidFill>
                                                    <a:srgbClr val="000000"/>
                                                  </a:solidFill>
                                                  <a:latin typeface="Cambria Math" panose="02040503050406030204" pitchFamily="18" charset="0"/>
                                                  <a:ea typeface="ＭＳ 明朝" panose="02020609040205080304" pitchFamily="17" charset="-128"/>
                                                </a:rPr>
                                                <m:t>𝑡</m:t>
                                              </m:r>
                                              <m:r>
                                                <a:rPr lang="en-US" altLang="ja-JP" i="1" kern="100">
                                                  <a:solidFill>
                                                    <a:srgbClr val="000000"/>
                                                  </a:solidFill>
                                                  <a:latin typeface="Cambria Math" panose="02040503050406030204" pitchFamily="18" charset="0"/>
                                                  <a:ea typeface="ＭＳ 明朝" panose="02020609040205080304" pitchFamily="17" charset="-128"/>
                                                </a:rPr>
                                                <m:t>+</m:t>
                                              </m:r>
                                              <m:r>
                                                <a:rPr lang="en-US" altLang="ja-JP" i="1" kern="100">
                                                  <a:solidFill>
                                                    <a:srgbClr val="000000"/>
                                                  </a:solidFill>
                                                  <a:latin typeface="Cambria Math" panose="02040503050406030204" pitchFamily="18" charset="0"/>
                                                  <a:ea typeface="ＭＳ 明朝" panose="02020609040205080304" pitchFamily="17" charset="-128"/>
                                                </a:rPr>
                                                <m:t>𝛥</m:t>
                                              </m:r>
                                              <m:r>
                                                <a:rPr lang="en-US" altLang="ja-JP" i="1" kern="100">
                                                  <a:solidFill>
                                                    <a:srgbClr val="000000"/>
                                                  </a:solidFill>
                                                  <a:latin typeface="Cambria Math" panose="02040503050406030204" pitchFamily="18" charset="0"/>
                                                  <a:ea typeface="ＭＳ 明朝" panose="02020609040205080304" pitchFamily="17" charset="-128"/>
                                                </a:rPr>
                                                <m:t>𝑡</m:t>
                                              </m:r>
                                            </m:sup>
                                          </m:sSubSup>
                                        </m:e>
                                      </m:d>
                                    </m:e>
                                    <m:sup>
                                      <m:r>
                                        <a:rPr lang="en-US" altLang="ja-JP" b="0" i="1" kern="100" smtClean="0">
                                          <a:solidFill>
                                            <a:srgbClr val="000000"/>
                                          </a:solidFill>
                                          <a:latin typeface="Cambria Math" panose="02040503050406030204" pitchFamily="18" charset="0"/>
                                          <a:ea typeface="ＭＳ 明朝" panose="02020609040205080304" pitchFamily="17" charset="-128"/>
                                        </a:rPr>
                                        <m:t>2</m:t>
                                      </m:r>
                                    </m:sup>
                                  </m:sSup>
                                  <m:r>
                                    <a:rPr lang="en-US" altLang="ja-JP" b="0" i="1" kern="100" smtClean="0">
                                      <a:solidFill>
                                        <a:srgbClr val="000000"/>
                                      </a:solidFill>
                                      <a:latin typeface="Cambria Math" panose="02040503050406030204" pitchFamily="18" charset="0"/>
                                      <a:ea typeface="ＭＳ 明朝" panose="02020609040205080304" pitchFamily="17" charset="-128"/>
                                    </a:rPr>
                                    <m:t>−</m:t>
                                  </m:r>
                                  <m:f>
                                    <m:fPr>
                                      <m:ctrlPr>
                                        <a:rPr lang="en-US" altLang="ja-JP" b="0" i="1" kern="100" smtClean="0">
                                          <a:solidFill>
                                            <a:srgbClr val="000000"/>
                                          </a:solidFill>
                                          <a:latin typeface="Cambria Math" panose="02040503050406030204" pitchFamily="18" charset="0"/>
                                          <a:ea typeface="ＭＳ 明朝" panose="02020609040205080304" pitchFamily="17" charset="-128"/>
                                        </a:rPr>
                                      </m:ctrlPr>
                                    </m:fPr>
                                    <m:num>
                                      <m:r>
                                        <a:rPr lang="en-US" altLang="ja-JP" b="0" i="1" kern="100" smtClean="0">
                                          <a:solidFill>
                                            <a:srgbClr val="000000"/>
                                          </a:solidFill>
                                          <a:latin typeface="Cambria Math" panose="02040503050406030204" pitchFamily="18" charset="0"/>
                                          <a:ea typeface="ＭＳ 明朝" panose="02020609040205080304" pitchFamily="17" charset="-128"/>
                                        </a:rPr>
                                        <m:t>2</m:t>
                                      </m:r>
                                      <m:r>
                                        <m:rPr>
                                          <m:sty m:val="p"/>
                                        </m:rPr>
                                        <a:rPr lang="en-US" altLang="ja-JP" b="0" i="0" kern="100" smtClean="0">
                                          <a:solidFill>
                                            <a:srgbClr val="000000"/>
                                          </a:solidFill>
                                          <a:latin typeface="Cambria Math" panose="02040503050406030204" pitchFamily="18" charset="0"/>
                                          <a:ea typeface="ＭＳ 明朝" panose="02020609040205080304" pitchFamily="17" charset="-128"/>
                                        </a:rPr>
                                        <m:t>Δ</m:t>
                                      </m:r>
                                      <m:r>
                                        <a:rPr lang="en-US" altLang="ja-JP" b="0" i="1" kern="100" smtClean="0">
                                          <a:solidFill>
                                            <a:srgbClr val="000000"/>
                                          </a:solidFill>
                                          <a:latin typeface="Cambria Math" panose="02040503050406030204" pitchFamily="18" charset="0"/>
                                          <a:ea typeface="ＭＳ 明朝" panose="02020609040205080304" pitchFamily="17" charset="-128"/>
                                        </a:rPr>
                                        <m:t>𝐸</m:t>
                                      </m:r>
                                    </m:num>
                                    <m:den>
                                      <m:sSub>
                                        <m:sSubPr>
                                          <m:ctrlPr>
                                            <a:rPr lang="en-US" altLang="ja-JP" b="0" i="1" kern="100" smtClean="0">
                                              <a:solidFill>
                                                <a:srgbClr val="000000"/>
                                              </a:solidFill>
                                              <a:latin typeface="Cambria Math" panose="02040503050406030204" pitchFamily="18" charset="0"/>
                                              <a:ea typeface="ＭＳ 明朝" panose="02020609040205080304" pitchFamily="17" charset="-128"/>
                                            </a:rPr>
                                          </m:ctrlPr>
                                        </m:sSubPr>
                                        <m:e>
                                          <m:r>
                                            <a:rPr lang="en-US" altLang="ja-JP" b="0" i="1" kern="100" smtClean="0">
                                              <a:solidFill>
                                                <a:srgbClr val="000000"/>
                                              </a:solidFill>
                                              <a:latin typeface="Cambria Math" panose="02040503050406030204" pitchFamily="18" charset="0"/>
                                              <a:ea typeface="ＭＳ 明朝" panose="02020609040205080304" pitchFamily="17" charset="-128"/>
                                            </a:rPr>
                                            <m:t>𝑤</m:t>
                                          </m:r>
                                        </m:e>
                                        <m:sub>
                                          <m:r>
                                            <a:rPr lang="en-US" altLang="ja-JP" b="0" i="1" kern="100" smtClean="0">
                                              <a:solidFill>
                                                <a:srgbClr val="000000"/>
                                              </a:solidFill>
                                              <a:latin typeface="Cambria Math" panose="02040503050406030204" pitchFamily="18" charset="0"/>
                                              <a:ea typeface="ＭＳ 明朝" panose="02020609040205080304" pitchFamily="17" charset="-128"/>
                                            </a:rPr>
                                            <m:t>𝑏</m:t>
                                          </m:r>
                                        </m:sub>
                                      </m:sSub>
                                      <m:sSub>
                                        <m:sSubPr>
                                          <m:ctrlPr>
                                            <a:rPr lang="en-US" altLang="ja-JP" b="0" i="1" kern="100" smtClean="0">
                                              <a:solidFill>
                                                <a:srgbClr val="000000"/>
                                              </a:solidFill>
                                              <a:latin typeface="Cambria Math" panose="02040503050406030204" pitchFamily="18" charset="0"/>
                                              <a:ea typeface="ＭＳ 明朝" panose="02020609040205080304" pitchFamily="17" charset="-128"/>
                                            </a:rPr>
                                          </m:ctrlPr>
                                        </m:sSubPr>
                                        <m:e>
                                          <m:r>
                                            <a:rPr lang="en-US" altLang="ja-JP" b="0" i="1" kern="100" smtClean="0">
                                              <a:solidFill>
                                                <a:srgbClr val="000000"/>
                                              </a:solidFill>
                                              <a:latin typeface="Cambria Math" panose="02040503050406030204" pitchFamily="18" charset="0"/>
                                              <a:ea typeface="ＭＳ 明朝" panose="02020609040205080304" pitchFamily="17" charset="-128"/>
                                            </a:rPr>
                                            <m:t>𝑚</m:t>
                                          </m:r>
                                        </m:e>
                                        <m:sub>
                                          <m:r>
                                            <a:rPr lang="en-US" altLang="ja-JP" b="0" i="1" kern="100" smtClean="0">
                                              <a:solidFill>
                                                <a:srgbClr val="000000"/>
                                              </a:solidFill>
                                              <a:latin typeface="Cambria Math" panose="02040503050406030204" pitchFamily="18" charset="0"/>
                                              <a:ea typeface="ＭＳ 明朝" panose="02020609040205080304" pitchFamily="17" charset="-128"/>
                                            </a:rPr>
                                            <m:t>𝑏</m:t>
                                          </m:r>
                                        </m:sub>
                                      </m:sSub>
                                    </m:den>
                                  </m:f>
                                </m:e>
                              </m:d>
                            </m:e>
                            <m:sup>
                              <m:f>
                                <m:fPr>
                                  <m:ctrlPr>
                                    <a:rPr lang="en-US" altLang="ja-JP" b="0" i="1" kern="100" smtClean="0">
                                      <a:solidFill>
                                        <a:srgbClr val="000000"/>
                                      </a:solidFill>
                                      <a:latin typeface="Cambria Math" panose="02040503050406030204" pitchFamily="18" charset="0"/>
                                      <a:ea typeface="ＭＳ 明朝" panose="02020609040205080304" pitchFamily="17" charset="-128"/>
                                    </a:rPr>
                                  </m:ctrlPr>
                                </m:fPr>
                                <m:num>
                                  <m:r>
                                    <a:rPr lang="en-US" altLang="ja-JP" b="0" i="1" kern="100" smtClean="0">
                                      <a:solidFill>
                                        <a:srgbClr val="000000"/>
                                      </a:solidFill>
                                      <a:latin typeface="Cambria Math" panose="02040503050406030204" pitchFamily="18" charset="0"/>
                                      <a:ea typeface="ＭＳ 明朝" panose="02020609040205080304" pitchFamily="17" charset="-128"/>
                                    </a:rPr>
                                    <m:t>1</m:t>
                                  </m:r>
                                </m:num>
                                <m:den>
                                  <m:r>
                                    <a:rPr lang="en-US" altLang="ja-JP" b="0" i="1" kern="100" smtClean="0">
                                      <a:solidFill>
                                        <a:srgbClr val="000000"/>
                                      </a:solidFill>
                                      <a:latin typeface="Cambria Math" panose="02040503050406030204" pitchFamily="18" charset="0"/>
                                      <a:ea typeface="ＭＳ 明朝" panose="02020609040205080304" pitchFamily="17" charset="-128"/>
                                    </a:rPr>
                                    <m:t>2</m:t>
                                  </m:r>
                                </m:den>
                              </m:f>
                            </m:sup>
                          </m:sSup>
                        </m:e>
                      </m:d>
                    </m:oMath>
                  </m:oMathPara>
                </a14:m>
                <a:endParaRPr kumimoji="1" lang="ja-JP" altLang="en-US"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883899" y="5402694"/>
                <a:ext cx="6575408" cy="976614"/>
              </a:xfrm>
              <a:prstGeom prst="rect">
                <a:avLst/>
              </a:prstGeom>
              <a:blipFill rotWithShape="0">
                <a:blip r:embed="rId16"/>
                <a:stretch>
                  <a:fillRect/>
                </a:stretch>
              </a:blipFill>
            </p:spPr>
            <p:txBody>
              <a:bodyPr/>
              <a:lstStyle/>
              <a:p>
                <a:r>
                  <a:rPr lang="ja-JP" altLang="en-US">
                    <a:noFill/>
                  </a:rPr>
                  <a:t> </a:t>
                </a:r>
              </a:p>
            </p:txBody>
          </p:sp>
        </mc:Fallback>
      </mc:AlternateContent>
      <p:sp>
        <p:nvSpPr>
          <p:cNvPr id="34" name="正方形/長方形 33"/>
          <p:cNvSpPr/>
          <p:nvPr/>
        </p:nvSpPr>
        <p:spPr>
          <a:xfrm>
            <a:off x="1230168" y="5313684"/>
            <a:ext cx="6229140" cy="1154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カギ線コネクタ 39"/>
          <p:cNvCxnSpPr/>
          <p:nvPr/>
        </p:nvCxnSpPr>
        <p:spPr>
          <a:xfrm rot="3780000" flipH="1">
            <a:off x="6764932" y="3473492"/>
            <a:ext cx="180000" cy="179480"/>
          </a:xfrm>
          <a:prstGeom prst="bentConnector3">
            <a:avLst>
              <a:gd name="adj1" fmla="val 98728"/>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5855480" y="378335"/>
            <a:ext cx="3094625" cy="369332"/>
          </a:xfrm>
          <a:prstGeom prst="rect">
            <a:avLst/>
          </a:prstGeom>
          <a:noFill/>
        </p:spPr>
        <p:txBody>
          <a:bodyPr wrap="square" rtlCol="0">
            <a:spAutoFit/>
          </a:bodyPr>
          <a:lstStyle/>
          <a:p>
            <a:r>
              <a:rPr kumimoji="1" lang="ja-JP" altLang="en-US" u="sng" dirty="0" smtClean="0">
                <a:solidFill>
                  <a:srgbClr val="002060"/>
                </a:solidFill>
              </a:rPr>
              <a:t>～非冷却・第</a:t>
            </a:r>
            <a:r>
              <a:rPr kumimoji="1" lang="en-US" altLang="ja-JP" u="sng" dirty="0" smtClean="0">
                <a:solidFill>
                  <a:srgbClr val="002060"/>
                </a:solidFill>
              </a:rPr>
              <a:t>3</a:t>
            </a:r>
            <a:r>
              <a:rPr kumimoji="1" lang="ja-JP" altLang="en-US" u="sng" dirty="0" smtClean="0">
                <a:solidFill>
                  <a:srgbClr val="002060"/>
                </a:solidFill>
              </a:rPr>
              <a:t>粒子主加熱～</a:t>
            </a:r>
            <a:endParaRPr kumimoji="1" lang="ja-JP" altLang="en-US" u="sng" dirty="0">
              <a:solidFill>
                <a:srgbClr val="002060"/>
              </a:solidFill>
            </a:endParaRPr>
          </a:p>
        </p:txBody>
      </p:sp>
    </p:spTree>
    <p:extLst>
      <p:ext uri="{BB962C8B-B14F-4D97-AF65-F5344CB8AC3E}">
        <p14:creationId xmlns:p14="http://schemas.microsoft.com/office/powerpoint/2010/main" val="31524475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078051" y="244641"/>
            <a:ext cx="2678805" cy="646331"/>
          </a:xfrm>
          <a:prstGeom prst="rect">
            <a:avLst/>
          </a:prstGeom>
          <a:noFill/>
        </p:spPr>
        <p:txBody>
          <a:bodyPr wrap="square" rtlCol="0">
            <a:spAutoFit/>
          </a:bodyPr>
          <a:lstStyle/>
          <a:p>
            <a:r>
              <a:rPr lang="ja-JP" altLang="en-US" sz="3600" u="sng" dirty="0" smtClean="0">
                <a:solidFill>
                  <a:schemeClr val="accent1"/>
                </a:solidFill>
              </a:rPr>
              <a:t>付帯条件４</a:t>
            </a:r>
            <a:r>
              <a:rPr lang="ja-JP" altLang="en-US" sz="3200" u="sng" dirty="0" smtClean="0">
                <a:solidFill>
                  <a:schemeClr val="accent1"/>
                </a:solidFill>
              </a:rPr>
              <a:t>　</a:t>
            </a:r>
            <a:endParaRPr lang="ja-JP" altLang="en-US" sz="3200" u="sng" dirty="0">
              <a:solidFill>
                <a:schemeClr val="accent1"/>
              </a:solidFill>
            </a:endParaRPr>
          </a:p>
        </p:txBody>
      </p:sp>
      <p:sp>
        <p:nvSpPr>
          <p:cNvPr id="3" name="テキスト ボックス 2"/>
          <p:cNvSpPr txBox="1"/>
          <p:nvPr/>
        </p:nvSpPr>
        <p:spPr>
          <a:xfrm>
            <a:off x="1322326" y="836194"/>
            <a:ext cx="1993533" cy="430887"/>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200" u="sng" dirty="0" smtClean="0"/>
              <a:t>質量比</a:t>
            </a:r>
            <a:r>
              <a:rPr kumimoji="1" lang="en-US" altLang="ja-JP" sz="2200" u="sng" dirty="0" smtClean="0"/>
              <a:t>100</a:t>
            </a:r>
            <a:endParaRPr kumimoji="1" lang="ja-JP" altLang="en-US" sz="2200" u="sng" dirty="0"/>
          </a:p>
        </p:txBody>
      </p:sp>
      <mc:AlternateContent xmlns:mc="http://schemas.openxmlformats.org/markup-compatibility/2006" xmlns:a14="http://schemas.microsoft.com/office/drawing/2010/main">
        <mc:Choice Requires="a14">
          <p:sp>
            <p:nvSpPr>
              <p:cNvPr id="4" name="テキスト ボックス 3"/>
              <p:cNvSpPr txBox="1"/>
              <p:nvPr/>
            </p:nvSpPr>
            <p:spPr>
              <a:xfrm>
                <a:off x="635197" y="1227032"/>
                <a:ext cx="2717441" cy="877163"/>
              </a:xfrm>
              <a:prstGeom prst="rect">
                <a:avLst/>
              </a:prstGeom>
              <a:noFill/>
            </p:spPr>
            <p:txBody>
              <a:bodyPr wrap="square" rtlCol="0">
                <a:spAutoFit/>
              </a:bodyPr>
              <a:lstStyle/>
              <a:p>
                <a:r>
                  <a:rPr kumimoji="1" lang="ja-JP" altLang="en-US" sz="1700" dirty="0" smtClean="0"/>
                  <a:t>超粒子数を変化させ重み比</a:t>
                </a:r>
                <a14:m>
                  <m:oMath xmlns:m="http://schemas.openxmlformats.org/officeDocument/2006/math">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𝑤</m:t>
                        </m:r>
                      </m:e>
                      <m:sub>
                        <m:r>
                          <a:rPr kumimoji="1" lang="en-US" altLang="ja-JP" sz="1700" b="0" i="1" smtClean="0">
                            <a:latin typeface="Cambria Math" panose="02040503050406030204" pitchFamily="18" charset="0"/>
                          </a:rPr>
                          <m:t>𝑏</m:t>
                        </m:r>
                      </m:sub>
                    </m:sSub>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𝑤</m:t>
                        </m:r>
                      </m:e>
                      <m:sub>
                        <m:r>
                          <a:rPr kumimoji="1" lang="en-US" altLang="ja-JP" sz="1700" b="0" i="1" smtClean="0">
                            <a:latin typeface="Cambria Math" panose="02040503050406030204" pitchFamily="18" charset="0"/>
                          </a:rPr>
                          <m:t>𝑎</m:t>
                        </m:r>
                      </m:sub>
                    </m:sSub>
                  </m:oMath>
                </a14:m>
                <a:r>
                  <a:rPr kumimoji="1" lang="ja-JP" altLang="en-US" sz="1700" dirty="0" smtClean="0"/>
                  <a:t>を変えながらテストを行った</a:t>
                </a:r>
                <a:endParaRPr kumimoji="1" lang="ja-JP" altLang="en-US" sz="17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35197" y="1227032"/>
                <a:ext cx="2717441" cy="877163"/>
              </a:xfrm>
              <a:prstGeom prst="rect">
                <a:avLst/>
              </a:prstGeom>
              <a:blipFill rotWithShape="0">
                <a:blip r:embed="rId2"/>
                <a:stretch>
                  <a:fillRect l="-1345" t="-2083" b="-9028"/>
                </a:stretch>
              </a:blipFill>
            </p:spPr>
            <p:txBody>
              <a:bodyPr/>
              <a:lstStyle/>
              <a:p>
                <a:r>
                  <a:rPr lang="ja-JP" altLang="en-US">
                    <a:noFill/>
                  </a:rPr>
                  <a:t> </a:t>
                </a:r>
              </a:p>
            </p:txBody>
          </p:sp>
        </mc:Fallback>
      </mc:AlternateContent>
      <p:grpSp>
        <p:nvGrpSpPr>
          <p:cNvPr id="5" name="グループ化 4"/>
          <p:cNvGrpSpPr/>
          <p:nvPr/>
        </p:nvGrpSpPr>
        <p:grpSpPr>
          <a:xfrm>
            <a:off x="3446923" y="830365"/>
            <a:ext cx="5279973" cy="987109"/>
            <a:chOff x="3446923" y="830365"/>
            <a:chExt cx="5279973" cy="987109"/>
          </a:xfrm>
        </p:grpSpPr>
        <p:sp>
          <p:nvSpPr>
            <p:cNvPr id="6" name="テキスト ボックス 5"/>
            <p:cNvSpPr txBox="1"/>
            <p:nvPr/>
          </p:nvSpPr>
          <p:spPr>
            <a:xfrm>
              <a:off x="5259443" y="830365"/>
              <a:ext cx="1654935" cy="338554"/>
            </a:xfrm>
            <a:prstGeom prst="rect">
              <a:avLst/>
            </a:prstGeom>
            <a:noFill/>
          </p:spPr>
          <p:txBody>
            <a:bodyPr wrap="square" rtlCol="0">
              <a:spAutoFit/>
            </a:bodyPr>
            <a:lstStyle/>
            <a:p>
              <a:r>
                <a:rPr kumimoji="1" lang="ja-JP" altLang="en-US" sz="1600" dirty="0" smtClean="0"/>
                <a:t>粒子パラメータ</a:t>
              </a:r>
              <a:endParaRPr kumimoji="1" lang="ja-JP" altLang="en-US" sz="1600" dirty="0"/>
            </a:p>
          </p:txBody>
        </p:sp>
        <p:pic>
          <p:nvPicPr>
            <p:cNvPr id="7" name="図 6"/>
            <p:cNvPicPr>
              <a:picLocks noChangeAspect="1"/>
            </p:cNvPicPr>
            <p:nvPr/>
          </p:nvPicPr>
          <p:blipFill>
            <a:blip r:embed="rId3"/>
            <a:stretch>
              <a:fillRect/>
            </a:stretch>
          </p:blipFill>
          <p:spPr>
            <a:xfrm>
              <a:off x="3446923" y="1104524"/>
              <a:ext cx="5279973" cy="712950"/>
            </a:xfrm>
            <a:prstGeom prst="rect">
              <a:avLst/>
            </a:prstGeom>
          </p:spPr>
        </p:pic>
      </p:grpSp>
      <p:sp>
        <p:nvSpPr>
          <p:cNvPr id="8" name="正方形/長方形 7"/>
          <p:cNvSpPr/>
          <p:nvPr/>
        </p:nvSpPr>
        <p:spPr>
          <a:xfrm>
            <a:off x="6209617" y="244640"/>
            <a:ext cx="2323072" cy="584775"/>
          </a:xfrm>
          <a:prstGeom prst="rect">
            <a:avLst/>
          </a:prstGeom>
        </p:spPr>
        <p:txBody>
          <a:bodyPr wrap="none">
            <a:spAutoFit/>
          </a:bodyPr>
          <a:lstStyle/>
          <a:p>
            <a:r>
              <a:rPr lang="en-US" altLang="ja-JP" sz="3200" u="sng" dirty="0">
                <a:solidFill>
                  <a:schemeClr val="accent1"/>
                </a:solidFill>
              </a:rPr>
              <a:t>~</a:t>
            </a:r>
            <a:r>
              <a:rPr lang="ja-JP" altLang="en-US" sz="3200" u="sng" dirty="0">
                <a:solidFill>
                  <a:schemeClr val="accent1"/>
                </a:solidFill>
              </a:rPr>
              <a:t>温度緩和</a:t>
            </a:r>
            <a:r>
              <a:rPr lang="en-US" altLang="ja-JP" sz="3200" u="sng" dirty="0">
                <a:solidFill>
                  <a:schemeClr val="accent1"/>
                </a:solidFill>
              </a:rPr>
              <a:t>~</a:t>
            </a:r>
            <a:endParaRPr lang="ja-JP" altLang="en-US" sz="3200" u="sng" dirty="0">
              <a:solidFill>
                <a:schemeClr val="accent1"/>
              </a:solidFill>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86" y="2440255"/>
            <a:ext cx="5142857" cy="3428571"/>
          </a:xfrm>
          <a:prstGeom prst="rect">
            <a:avLst/>
          </a:prstGeom>
        </p:spPr>
      </p:pic>
      <p:sp>
        <p:nvSpPr>
          <p:cNvPr id="10" name="テキスト ボックス 9"/>
          <p:cNvSpPr txBox="1"/>
          <p:nvPr/>
        </p:nvSpPr>
        <p:spPr>
          <a:xfrm>
            <a:off x="5259443" y="4154540"/>
            <a:ext cx="3726583" cy="1554272"/>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900" dirty="0" smtClean="0"/>
              <a:t>付帯条件</a:t>
            </a:r>
            <a:r>
              <a:rPr kumimoji="1" lang="en-US" altLang="ja-JP" sz="1900" dirty="0" smtClean="0"/>
              <a:t>2</a:t>
            </a:r>
            <a:r>
              <a:rPr kumimoji="1" lang="ja-JP" altLang="en-US" sz="1900" dirty="0" err="1" smtClean="0"/>
              <a:t>、</a:t>
            </a:r>
            <a:r>
              <a:rPr kumimoji="1" lang="en-US" altLang="ja-JP" sz="1900" dirty="0" smtClean="0"/>
              <a:t>3</a:t>
            </a:r>
            <a:r>
              <a:rPr lang="ja-JP" altLang="en-US" sz="1900" dirty="0" smtClean="0"/>
              <a:t>に比べ改善されているが、依然として、高エネルギー粒子へのエネルギー集中が起こっていると考えられる</a:t>
            </a:r>
            <a:endParaRPr kumimoji="1" lang="ja-JP" altLang="en-US" sz="1900" dirty="0"/>
          </a:p>
        </p:txBody>
      </p:sp>
      <p:sp>
        <p:nvSpPr>
          <p:cNvPr id="11" name="テキスト ボックス 10"/>
          <p:cNvSpPr txBox="1"/>
          <p:nvPr/>
        </p:nvSpPr>
        <p:spPr>
          <a:xfrm>
            <a:off x="6347603" y="2866510"/>
            <a:ext cx="1405480" cy="430887"/>
          </a:xfrm>
          <a:prstGeom prst="rect">
            <a:avLst/>
          </a:prstGeom>
          <a:noFill/>
        </p:spPr>
        <p:txBody>
          <a:bodyPr wrap="square" rtlCol="0">
            <a:spAutoFit/>
          </a:bodyPr>
          <a:lstStyle/>
          <a:p>
            <a:r>
              <a:rPr kumimoji="1" lang="ja-JP" altLang="en-US" sz="2200" dirty="0" smtClean="0"/>
              <a:t>不正緩和</a:t>
            </a:r>
            <a:endParaRPr kumimoji="1" lang="ja-JP" altLang="en-US" sz="2200" dirty="0"/>
          </a:p>
        </p:txBody>
      </p:sp>
      <p:sp>
        <p:nvSpPr>
          <p:cNvPr id="12" name="下矢印 11"/>
          <p:cNvSpPr/>
          <p:nvPr/>
        </p:nvSpPr>
        <p:spPr>
          <a:xfrm>
            <a:off x="6830613" y="3481472"/>
            <a:ext cx="439459" cy="488992"/>
          </a:xfrm>
          <a:prstGeom prst="downArrow">
            <a:avLst/>
          </a:prstGeom>
          <a:solidFill>
            <a:srgbClr val="C00000"/>
          </a:solidFill>
          <a:ln>
            <a:solidFill>
              <a:srgbClr val="C000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1819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078051" y="244641"/>
            <a:ext cx="2678805" cy="646331"/>
          </a:xfrm>
          <a:prstGeom prst="rect">
            <a:avLst/>
          </a:prstGeom>
          <a:noFill/>
        </p:spPr>
        <p:txBody>
          <a:bodyPr wrap="square" rtlCol="0">
            <a:spAutoFit/>
          </a:bodyPr>
          <a:lstStyle/>
          <a:p>
            <a:r>
              <a:rPr lang="ja-JP" altLang="en-US" sz="3600" u="sng" dirty="0" smtClean="0">
                <a:solidFill>
                  <a:schemeClr val="accent1"/>
                </a:solidFill>
              </a:rPr>
              <a:t>付帯条件４</a:t>
            </a:r>
            <a:r>
              <a:rPr lang="ja-JP" altLang="en-US" sz="3200" u="sng" dirty="0" smtClean="0">
                <a:solidFill>
                  <a:schemeClr val="accent1"/>
                </a:solidFill>
              </a:rPr>
              <a:t>　</a:t>
            </a:r>
            <a:endParaRPr lang="ja-JP" altLang="en-US" sz="3200" u="sng" dirty="0">
              <a:solidFill>
                <a:schemeClr val="accent1"/>
              </a:solidFill>
            </a:endParaRPr>
          </a:p>
        </p:txBody>
      </p:sp>
      <p:sp>
        <p:nvSpPr>
          <p:cNvPr id="3" name="正方形/長方形 2"/>
          <p:cNvSpPr/>
          <p:nvPr/>
        </p:nvSpPr>
        <p:spPr>
          <a:xfrm>
            <a:off x="6209617" y="244640"/>
            <a:ext cx="2323072" cy="584775"/>
          </a:xfrm>
          <a:prstGeom prst="rect">
            <a:avLst/>
          </a:prstGeom>
        </p:spPr>
        <p:txBody>
          <a:bodyPr wrap="none">
            <a:spAutoFit/>
          </a:bodyPr>
          <a:lstStyle/>
          <a:p>
            <a:r>
              <a:rPr lang="en-US" altLang="ja-JP" sz="3200" u="sng" dirty="0" smtClean="0">
                <a:solidFill>
                  <a:schemeClr val="accent1"/>
                </a:solidFill>
              </a:rPr>
              <a:t>~</a:t>
            </a:r>
            <a:r>
              <a:rPr lang="ja-JP" altLang="en-US" sz="3200" u="sng" dirty="0" smtClean="0">
                <a:solidFill>
                  <a:schemeClr val="accent1"/>
                </a:solidFill>
              </a:rPr>
              <a:t>速度分布</a:t>
            </a:r>
            <a:r>
              <a:rPr lang="en-US" altLang="ja-JP" sz="3200" u="sng" dirty="0" smtClean="0">
                <a:solidFill>
                  <a:schemeClr val="accent1"/>
                </a:solidFill>
              </a:rPr>
              <a:t>~</a:t>
            </a:r>
            <a:endParaRPr lang="ja-JP" altLang="en-US" sz="3200" u="sng" dirty="0">
              <a:solidFill>
                <a:schemeClr val="accent1"/>
              </a:solidFill>
            </a:endParaRPr>
          </a:p>
        </p:txBody>
      </p:sp>
      <p:sp>
        <p:nvSpPr>
          <p:cNvPr id="4" name="テキスト ボックス 3"/>
          <p:cNvSpPr txBox="1"/>
          <p:nvPr/>
        </p:nvSpPr>
        <p:spPr>
          <a:xfrm>
            <a:off x="1322326" y="836194"/>
            <a:ext cx="1993533" cy="430887"/>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200" u="sng" dirty="0" smtClean="0"/>
              <a:t>質量比</a:t>
            </a:r>
            <a:r>
              <a:rPr kumimoji="1" lang="en-US" altLang="ja-JP" sz="2200" u="sng" dirty="0" smtClean="0"/>
              <a:t>100</a:t>
            </a:r>
            <a:endParaRPr kumimoji="1" lang="ja-JP" altLang="en-US" sz="2200" u="sng" dirty="0"/>
          </a:p>
        </p:txBody>
      </p:sp>
      <p:grpSp>
        <p:nvGrpSpPr>
          <p:cNvPr id="5" name="グループ化 4"/>
          <p:cNvGrpSpPr/>
          <p:nvPr/>
        </p:nvGrpSpPr>
        <p:grpSpPr>
          <a:xfrm>
            <a:off x="3446923" y="830365"/>
            <a:ext cx="5279973" cy="987109"/>
            <a:chOff x="3446923" y="830365"/>
            <a:chExt cx="5279973" cy="987109"/>
          </a:xfrm>
        </p:grpSpPr>
        <p:sp>
          <p:nvSpPr>
            <p:cNvPr id="6" name="テキスト ボックス 5"/>
            <p:cNvSpPr txBox="1"/>
            <p:nvPr/>
          </p:nvSpPr>
          <p:spPr>
            <a:xfrm>
              <a:off x="5259443" y="830365"/>
              <a:ext cx="1654935" cy="338554"/>
            </a:xfrm>
            <a:prstGeom prst="rect">
              <a:avLst/>
            </a:prstGeom>
            <a:noFill/>
          </p:spPr>
          <p:txBody>
            <a:bodyPr wrap="square" rtlCol="0">
              <a:spAutoFit/>
            </a:bodyPr>
            <a:lstStyle/>
            <a:p>
              <a:r>
                <a:rPr kumimoji="1" lang="ja-JP" altLang="en-US" sz="1600" dirty="0" smtClean="0"/>
                <a:t>粒子パラメータ</a:t>
              </a:r>
              <a:endParaRPr kumimoji="1" lang="ja-JP" altLang="en-US" sz="1600" dirty="0"/>
            </a:p>
          </p:txBody>
        </p:sp>
        <p:pic>
          <p:nvPicPr>
            <p:cNvPr id="7" name="図 6"/>
            <p:cNvPicPr>
              <a:picLocks noChangeAspect="1"/>
            </p:cNvPicPr>
            <p:nvPr/>
          </p:nvPicPr>
          <p:blipFill>
            <a:blip r:embed="rId2"/>
            <a:stretch>
              <a:fillRect/>
            </a:stretch>
          </p:blipFill>
          <p:spPr>
            <a:xfrm>
              <a:off x="3446923" y="1104524"/>
              <a:ext cx="5279973" cy="712950"/>
            </a:xfrm>
            <a:prstGeom prst="rect">
              <a:avLst/>
            </a:prstGeom>
          </p:spPr>
        </p:pic>
      </p:grpSp>
      <mc:AlternateContent xmlns:mc="http://schemas.openxmlformats.org/markup-compatibility/2006" xmlns:a14="http://schemas.microsoft.com/office/drawing/2010/main">
        <mc:Choice Requires="a14">
          <p:sp>
            <p:nvSpPr>
              <p:cNvPr id="8" name="正方形/長方形 7"/>
              <p:cNvSpPr/>
              <p:nvPr/>
            </p:nvSpPr>
            <p:spPr>
              <a:xfrm>
                <a:off x="1710784" y="1282470"/>
                <a:ext cx="1216615" cy="400110"/>
              </a:xfrm>
              <a:prstGeom prst="rect">
                <a:avLst/>
              </a:prstGeom>
            </p:spPr>
            <p:txBody>
              <a:bodyPr wrap="none">
                <a:spAutoFit/>
              </a:bodyPr>
              <a:lstStyle/>
              <a:p>
                <a14:m>
                  <m:oMath xmlns:m="http://schemas.openxmlformats.org/officeDocument/2006/math">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𝑏</m:t>
                        </m:r>
                      </m:sub>
                    </m:sSub>
                    <m:r>
                      <a:rPr lang="en-US" altLang="ja-JP" sz="2000" i="1">
                        <a:latin typeface="Cambria Math" panose="02040503050406030204" pitchFamily="18" charset="0"/>
                      </a:rPr>
                      <m:t>/</m:t>
                    </m:r>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𝑤</m:t>
                        </m:r>
                      </m:e>
                      <m:sub>
                        <m:r>
                          <a:rPr lang="en-US" altLang="ja-JP" sz="2000" i="1">
                            <a:latin typeface="Cambria Math" panose="02040503050406030204" pitchFamily="18" charset="0"/>
                          </a:rPr>
                          <m:t>𝑎</m:t>
                        </m:r>
                      </m:sub>
                    </m:sSub>
                  </m:oMath>
                </a14:m>
                <a:r>
                  <a:rPr lang="en-US" altLang="ja-JP" sz="2000" dirty="0"/>
                  <a:t>=</a:t>
                </a:r>
                <a:r>
                  <a:rPr lang="en-US" altLang="ja-JP" sz="2000" dirty="0">
                    <a:latin typeface="Ebrima" panose="02000000000000000000" pitchFamily="2" charset="0"/>
                    <a:ea typeface="Ebrima" panose="02000000000000000000" pitchFamily="2" charset="0"/>
                    <a:cs typeface="Ebrima" panose="02000000000000000000" pitchFamily="2" charset="0"/>
                  </a:rPr>
                  <a:t>2</a:t>
                </a:r>
                <a:endParaRPr lang="ja-JP" altLang="en-US" sz="2000" dirty="0">
                  <a:latin typeface="Ebrima" panose="02000000000000000000" pitchFamily="2" charset="0"/>
                  <a:cs typeface="Ebrima" panose="02000000000000000000" pitchFamily="2" charset="0"/>
                </a:endParaRPr>
              </a:p>
            </p:txBody>
          </p:sp>
        </mc:Choice>
        <mc:Fallback xmlns="">
          <p:sp>
            <p:nvSpPr>
              <p:cNvPr id="8" name="正方形/長方形 7"/>
              <p:cNvSpPr>
                <a:spLocks noRot="1" noChangeAspect="1" noMove="1" noResize="1" noEditPoints="1" noAdjustHandles="1" noChangeArrowheads="1" noChangeShapeType="1" noTextEdit="1"/>
              </p:cNvSpPr>
              <p:nvPr/>
            </p:nvSpPr>
            <p:spPr>
              <a:xfrm>
                <a:off x="1710784" y="1282470"/>
                <a:ext cx="1216615" cy="400110"/>
              </a:xfrm>
              <a:prstGeom prst="rect">
                <a:avLst/>
              </a:prstGeom>
              <a:blipFill rotWithShape="0">
                <a:blip r:embed="rId3"/>
                <a:stretch>
                  <a:fillRect t="-7576" r="-4523" b="-27273"/>
                </a:stretch>
              </a:blipFill>
            </p:spPr>
            <p:txBody>
              <a:bodyPr/>
              <a:lstStyle/>
              <a:p>
                <a:r>
                  <a:rPr lang="ja-JP" altLang="en-US">
                    <a:noFill/>
                  </a:rPr>
                  <a:t> </a:t>
                </a:r>
              </a:p>
            </p:txBody>
          </p:sp>
        </mc:Fallback>
      </mc:AlternateContent>
      <p:sp>
        <p:nvSpPr>
          <p:cNvPr id="9" name="テキスト ボックス 8"/>
          <p:cNvSpPr txBox="1"/>
          <p:nvPr/>
        </p:nvSpPr>
        <p:spPr>
          <a:xfrm>
            <a:off x="754454" y="1943906"/>
            <a:ext cx="918845" cy="369332"/>
          </a:xfrm>
          <a:prstGeom prst="rect">
            <a:avLst/>
          </a:prstGeom>
          <a:solidFill>
            <a:schemeClr val="bg1"/>
          </a:solidFill>
        </p:spPr>
        <p:txBody>
          <a:bodyPr wrap="square" rtlCol="0">
            <a:spAutoFit/>
          </a:bodyPr>
          <a:lstStyle/>
          <a:p>
            <a:r>
              <a:rPr kumimoji="1" lang="ja-JP" altLang="en-US" dirty="0" smtClean="0"/>
              <a:t>正粒子</a:t>
            </a:r>
            <a:endParaRPr kumimoji="1" lang="ja-JP" altLang="en-US" dirty="0"/>
          </a:p>
        </p:txBody>
      </p:sp>
      <p:sp>
        <p:nvSpPr>
          <p:cNvPr id="10" name="テキスト ボックス 9"/>
          <p:cNvSpPr txBox="1"/>
          <p:nvPr/>
        </p:nvSpPr>
        <p:spPr>
          <a:xfrm>
            <a:off x="4807977" y="1943906"/>
            <a:ext cx="937713" cy="369332"/>
          </a:xfrm>
          <a:prstGeom prst="rect">
            <a:avLst/>
          </a:prstGeom>
          <a:solidFill>
            <a:schemeClr val="bg1"/>
          </a:solidFill>
        </p:spPr>
        <p:txBody>
          <a:bodyPr wrap="square" rtlCol="0">
            <a:spAutoFit/>
          </a:bodyPr>
          <a:lstStyle/>
          <a:p>
            <a:r>
              <a:rPr lang="ja-JP" altLang="en-US" dirty="0"/>
              <a:t>負</a:t>
            </a:r>
            <a:r>
              <a:rPr kumimoji="1" lang="ja-JP" altLang="en-US" dirty="0" smtClean="0"/>
              <a:t>粒子</a:t>
            </a:r>
            <a:endParaRPr kumimoji="1" lang="ja-JP" altLang="en-US" dirty="0"/>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454" y="2313238"/>
            <a:ext cx="3771429" cy="2514286"/>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7977" y="2313238"/>
            <a:ext cx="3771429" cy="2514286"/>
          </a:xfrm>
          <a:prstGeom prst="rect">
            <a:avLst/>
          </a:prstGeom>
        </p:spPr>
      </p:pic>
      <p:sp>
        <p:nvSpPr>
          <p:cNvPr id="13" name="テキスト ボックス 12"/>
          <p:cNvSpPr txBox="1"/>
          <p:nvPr/>
        </p:nvSpPr>
        <p:spPr>
          <a:xfrm>
            <a:off x="2112133" y="5258126"/>
            <a:ext cx="4415877" cy="400110"/>
          </a:xfrm>
          <a:prstGeom prst="rect">
            <a:avLst/>
          </a:prstGeom>
          <a:noFill/>
        </p:spPr>
        <p:txBody>
          <a:bodyPr wrap="square" rtlCol="0">
            <a:spAutoFit/>
          </a:bodyPr>
          <a:lstStyle/>
          <a:p>
            <a:r>
              <a:rPr kumimoji="1" lang="ja-JP" altLang="en-US" sz="2000" dirty="0" smtClean="0"/>
              <a:t>速度分布の大きな歪みは解消された</a:t>
            </a:r>
            <a:endParaRPr kumimoji="1" lang="ja-JP" altLang="en-US" sz="2000" dirty="0"/>
          </a:p>
        </p:txBody>
      </p:sp>
      <p:sp>
        <p:nvSpPr>
          <p:cNvPr id="14" name="右矢印 13"/>
          <p:cNvSpPr/>
          <p:nvPr/>
        </p:nvSpPr>
        <p:spPr>
          <a:xfrm>
            <a:off x="1453206" y="5203824"/>
            <a:ext cx="515155" cy="50871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20422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200400" y="193125"/>
            <a:ext cx="2743200" cy="707886"/>
          </a:xfrm>
          <a:prstGeom prst="rect">
            <a:avLst/>
          </a:prstGeom>
          <a:noFill/>
        </p:spPr>
        <p:txBody>
          <a:bodyPr wrap="square" rtlCol="0">
            <a:spAutoFit/>
          </a:bodyPr>
          <a:lstStyle/>
          <a:p>
            <a:r>
              <a:rPr lang="ja-JP" altLang="en-US" sz="4000" u="sng" dirty="0" smtClean="0">
                <a:solidFill>
                  <a:schemeClr val="accent1"/>
                </a:solidFill>
              </a:rPr>
              <a:t>付帯条件</a:t>
            </a:r>
            <a:r>
              <a:rPr lang="en-US" altLang="ja-JP" sz="4000" u="sng" dirty="0" smtClean="0">
                <a:solidFill>
                  <a:schemeClr val="accent1"/>
                </a:solidFill>
              </a:rPr>
              <a:t>5</a:t>
            </a:r>
            <a:endParaRPr lang="ja-JP" altLang="en-US" sz="4000" u="sng" dirty="0">
              <a:solidFill>
                <a:schemeClr val="accent1"/>
              </a:solidFill>
            </a:endParaRPr>
          </a:p>
        </p:txBody>
      </p:sp>
      <p:sp>
        <p:nvSpPr>
          <p:cNvPr id="3" name="テキスト ボックス 2"/>
          <p:cNvSpPr txBox="1"/>
          <p:nvPr/>
        </p:nvSpPr>
        <p:spPr>
          <a:xfrm>
            <a:off x="5756856" y="378335"/>
            <a:ext cx="3387144" cy="369332"/>
          </a:xfrm>
          <a:prstGeom prst="rect">
            <a:avLst/>
          </a:prstGeom>
          <a:noFill/>
        </p:spPr>
        <p:txBody>
          <a:bodyPr wrap="square" rtlCol="0">
            <a:spAutoFit/>
          </a:bodyPr>
          <a:lstStyle/>
          <a:p>
            <a:r>
              <a:rPr kumimoji="1" lang="ja-JP" altLang="en-US" u="sng" dirty="0" smtClean="0">
                <a:solidFill>
                  <a:srgbClr val="002060"/>
                </a:solidFill>
              </a:rPr>
              <a:t>～非冷却・第</a:t>
            </a:r>
            <a:r>
              <a:rPr kumimoji="1" lang="en-US" altLang="ja-JP" u="sng" dirty="0" smtClean="0">
                <a:solidFill>
                  <a:srgbClr val="002060"/>
                </a:solidFill>
              </a:rPr>
              <a:t>3</a:t>
            </a:r>
            <a:r>
              <a:rPr kumimoji="1" lang="ja-JP" altLang="en-US" u="sng" dirty="0" smtClean="0">
                <a:solidFill>
                  <a:srgbClr val="002060"/>
                </a:solidFill>
              </a:rPr>
              <a:t>粒子限定加熱～</a:t>
            </a:r>
            <a:endParaRPr kumimoji="1" lang="ja-JP" altLang="en-US" u="sng" dirty="0">
              <a:solidFill>
                <a:srgbClr val="002060"/>
              </a:solidFill>
            </a:endParaRPr>
          </a:p>
        </p:txBody>
      </p:sp>
      <p:sp>
        <p:nvSpPr>
          <p:cNvPr id="4" name="テキスト ボックス 3"/>
          <p:cNvSpPr txBox="1"/>
          <p:nvPr/>
        </p:nvSpPr>
        <p:spPr>
          <a:xfrm>
            <a:off x="1153305" y="855285"/>
            <a:ext cx="7398267" cy="707886"/>
          </a:xfrm>
          <a:prstGeom prst="rect">
            <a:avLst/>
          </a:prstGeom>
          <a:noFill/>
        </p:spPr>
        <p:txBody>
          <a:bodyPr wrap="square" rtlCol="0">
            <a:spAutoFit/>
          </a:bodyPr>
          <a:lstStyle/>
          <a:p>
            <a:pPr marL="285750" indent="-285750">
              <a:buFont typeface="Wingdings" panose="05000000000000000000" pitchFamily="2" charset="2"/>
              <a:buChar char="u"/>
            </a:pPr>
            <a:r>
              <a:rPr lang="ja-JP" altLang="en-US" sz="2000" u="sng" dirty="0" smtClean="0"/>
              <a:t>第</a:t>
            </a:r>
            <a:r>
              <a:rPr lang="en-US" altLang="ja-JP" sz="2000" u="sng" dirty="0" smtClean="0"/>
              <a:t>2</a:t>
            </a:r>
            <a:r>
              <a:rPr lang="ja-JP" altLang="en-US" sz="2000" u="sng" dirty="0" smtClean="0"/>
              <a:t>粒子</a:t>
            </a:r>
            <a:r>
              <a:rPr lang="en-US" altLang="ja-JP" sz="2000" u="sng" dirty="0" smtClean="0"/>
              <a:t>(</a:t>
            </a:r>
            <a:r>
              <a:rPr lang="ja-JP" altLang="en-US" sz="2000" u="sng" dirty="0" err="1" smtClean="0"/>
              <a:t>ｂ</a:t>
            </a:r>
            <a:r>
              <a:rPr lang="en-US" altLang="ja-JP" sz="2000" u="sng" dirty="0" smtClean="0"/>
              <a:t>1)</a:t>
            </a:r>
            <a:r>
              <a:rPr lang="ja-JP" altLang="en-US" sz="2000" u="sng" dirty="0" smtClean="0"/>
              <a:t>に限定して補正加熱が行われる、第</a:t>
            </a:r>
            <a:r>
              <a:rPr lang="en-US" altLang="ja-JP" sz="2000" u="sng" dirty="0" smtClean="0"/>
              <a:t>3</a:t>
            </a:r>
            <a:r>
              <a:rPr lang="ja-JP" altLang="en-US" sz="2000" u="sng" dirty="0" smtClean="0"/>
              <a:t>粒子</a:t>
            </a:r>
            <a:r>
              <a:rPr lang="en-US" altLang="ja-JP" sz="2000" u="sng" dirty="0" smtClean="0"/>
              <a:t>(</a:t>
            </a:r>
            <a:r>
              <a:rPr lang="ja-JP" altLang="en-US" sz="2000" u="sng" dirty="0" err="1" smtClean="0"/>
              <a:t>ｂ</a:t>
            </a:r>
            <a:r>
              <a:rPr lang="en-US" altLang="ja-JP" sz="2000" u="sng" dirty="0" smtClean="0"/>
              <a:t>2)</a:t>
            </a:r>
            <a:r>
              <a:rPr lang="ja-JP" altLang="en-US" sz="2000" u="sng" dirty="0" smtClean="0"/>
              <a:t>の加熱はほぼ無い</a:t>
            </a:r>
            <a:endParaRPr lang="en-US" altLang="ja-JP" sz="2000" b="1" u="sng" dirty="0" smtClean="0"/>
          </a:p>
        </p:txBody>
      </p:sp>
      <mc:AlternateContent xmlns:mc="http://schemas.openxmlformats.org/markup-compatibility/2006" xmlns:a14="http://schemas.microsoft.com/office/drawing/2010/main">
        <mc:Choice Requires="a14">
          <p:sp>
            <p:nvSpPr>
              <p:cNvPr id="5" name="テキスト ボックス 4"/>
              <p:cNvSpPr txBox="1"/>
              <p:nvPr/>
            </p:nvSpPr>
            <p:spPr>
              <a:xfrm>
                <a:off x="5629480" y="1385384"/>
                <a:ext cx="2442277" cy="4713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𝐴</m:t>
                          </m:r>
                        </m:e>
                        <m:sub>
                          <m:r>
                            <a:rPr kumimoji="1" lang="en-US" altLang="ja-JP" sz="1700" b="0" i="1" smtClean="0">
                              <a:latin typeface="Cambria Math" panose="02040503050406030204" pitchFamily="18" charset="0"/>
                            </a:rPr>
                            <m:t>0</m:t>
                          </m:r>
                        </m:sub>
                      </m:sSub>
                      <m:r>
                        <a:rPr kumimoji="1" lang="en-US" altLang="ja-JP" sz="1700" b="0" i="1" smtClean="0">
                          <a:latin typeface="Cambria Math" panose="02040503050406030204" pitchFamily="18" charset="0"/>
                        </a:rPr>
                        <m:t>≡</m:t>
                      </m:r>
                      <m:sSup>
                        <m:sSupPr>
                          <m:ctrlPr>
                            <a:rPr kumimoji="1" lang="en-US" altLang="ja-JP" sz="1700" b="0" i="1" smtClean="0">
                              <a:latin typeface="Cambria Math" panose="02040503050406030204" pitchFamily="18" charset="0"/>
                            </a:rPr>
                          </m:ctrlPr>
                        </m:sSupPr>
                        <m:e>
                          <m:d>
                            <m:dPr>
                              <m:ctrlPr>
                                <a:rPr kumimoji="1" lang="en-US" altLang="ja-JP" sz="1700" b="0" i="1" smtClean="0">
                                  <a:latin typeface="Cambria Math" panose="02040503050406030204" pitchFamily="18" charset="0"/>
                                </a:rPr>
                              </m:ctrlPr>
                            </m:dPr>
                            <m:e>
                              <m:r>
                                <a:rPr kumimoji="1" lang="en-US" altLang="ja-JP" sz="1700" b="0" i="1" smtClean="0">
                                  <a:latin typeface="Cambria Math" panose="02040503050406030204" pitchFamily="18" charset="0"/>
                                </a:rPr>
                                <m:t>1−</m:t>
                              </m:r>
                              <m:func>
                                <m:funcPr>
                                  <m:ctrlPr>
                                    <a:rPr kumimoji="1" lang="en-US" altLang="ja-JP" sz="1700" b="0" i="1" smtClean="0">
                                      <a:latin typeface="Cambria Math" panose="02040503050406030204" pitchFamily="18" charset="0"/>
                                    </a:rPr>
                                  </m:ctrlPr>
                                </m:funcPr>
                                <m:fName>
                                  <m:sSup>
                                    <m:sSupPr>
                                      <m:ctrlPr>
                                        <a:rPr kumimoji="1" lang="en-US" altLang="ja-JP" sz="1700" b="0" i="1" smtClean="0">
                                          <a:latin typeface="Cambria Math" panose="02040503050406030204" pitchFamily="18" charset="0"/>
                                        </a:rPr>
                                      </m:ctrlPr>
                                    </m:sSupPr>
                                    <m:e>
                                      <m:r>
                                        <m:rPr>
                                          <m:sty m:val="p"/>
                                        </m:rPr>
                                        <a:rPr kumimoji="1" lang="en-US" altLang="ja-JP" sz="1700" b="0" i="0" smtClean="0">
                                          <a:latin typeface="Cambria Math" panose="02040503050406030204" pitchFamily="18" charset="0"/>
                                        </a:rPr>
                                        <m:t>cos</m:t>
                                      </m:r>
                                    </m:e>
                                    <m:sup>
                                      <m:r>
                                        <a:rPr kumimoji="1" lang="en-US" altLang="ja-JP" sz="1700" b="0" i="0" smtClean="0">
                                          <a:latin typeface="Cambria Math" panose="02040503050406030204" pitchFamily="18" charset="0"/>
                                        </a:rPr>
                                        <m:t>2</m:t>
                                      </m:r>
                                    </m:sup>
                                  </m:sSup>
                                </m:fName>
                                <m:e>
                                  <m:r>
                                    <a:rPr kumimoji="1" lang="en-US" altLang="ja-JP" sz="1700" b="0" i="1" smtClean="0">
                                      <a:latin typeface="Cambria Math" panose="02040503050406030204" pitchFamily="18" charset="0"/>
                                    </a:rPr>
                                    <m:t>𝜒</m:t>
                                  </m:r>
                                </m:e>
                              </m:func>
                            </m:e>
                          </m:d>
                        </m:e>
                        <m:sup>
                          <m:f>
                            <m:fPr>
                              <m:ctrlPr>
                                <a:rPr kumimoji="1" lang="en-US" altLang="ja-JP" sz="1700" b="0" i="1" smtClean="0">
                                  <a:latin typeface="Cambria Math" panose="02040503050406030204" pitchFamily="18" charset="0"/>
                                </a:rPr>
                              </m:ctrlPr>
                            </m:fPr>
                            <m:num>
                              <m:r>
                                <a:rPr kumimoji="1" lang="en-US" altLang="ja-JP" sz="1700" b="0" i="0" smtClean="0">
                                  <a:latin typeface="Cambria Math" panose="02040503050406030204" pitchFamily="18" charset="0"/>
                                </a:rPr>
                                <m:t>1</m:t>
                              </m:r>
                            </m:num>
                            <m:den>
                              <m:r>
                                <a:rPr kumimoji="1" lang="en-US" altLang="ja-JP" sz="1700" b="0" i="0" smtClean="0">
                                  <a:latin typeface="Cambria Math" panose="02040503050406030204" pitchFamily="18" charset="0"/>
                                </a:rPr>
                                <m:t>2</m:t>
                              </m:r>
                            </m:den>
                          </m:f>
                        </m:sup>
                      </m:sSup>
                    </m:oMath>
                  </m:oMathPara>
                </a14:m>
                <a:endParaRPr kumimoji="1" lang="ja-JP" altLang="en-US" sz="17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5629480" y="1385384"/>
                <a:ext cx="2442277" cy="471347"/>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5606801" y="2308679"/>
                <a:ext cx="3586095" cy="376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1700" b="0" i="1" smtClean="0">
                              <a:latin typeface="Cambria Math" panose="02040503050406030204" pitchFamily="18" charset="0"/>
                            </a:rPr>
                          </m:ctrlPr>
                        </m:funcPr>
                        <m:fName>
                          <m:r>
                            <m:rPr>
                              <m:sty m:val="p"/>
                            </m:rPr>
                            <a:rPr kumimoji="1" lang="en-US" altLang="ja-JP" sz="1700" b="0" i="0" smtClean="0">
                              <a:latin typeface="Cambria Math" panose="02040503050406030204" pitchFamily="18" charset="0"/>
                            </a:rPr>
                            <m:t>cos</m:t>
                          </m:r>
                        </m:fName>
                        <m:e>
                          <m:r>
                            <a:rPr kumimoji="1" lang="en-US" altLang="ja-JP" sz="1700" b="0" i="1" smtClean="0">
                              <a:latin typeface="Cambria Math" panose="02040503050406030204" pitchFamily="18" charset="0"/>
                            </a:rPr>
                            <m:t>𝜒</m:t>
                          </m:r>
                        </m:e>
                      </m:func>
                      <m:r>
                        <a:rPr kumimoji="1" lang="en-US" altLang="ja-JP" sz="1700" b="0" i="1" smtClean="0">
                          <a:latin typeface="Cambria Math" panose="02040503050406030204" pitchFamily="18" charset="0"/>
                        </a:rPr>
                        <m:t>=</m:t>
                      </m:r>
                      <m:sSubSup>
                        <m:sSubSupPr>
                          <m:ctrlPr>
                            <a:rPr lang="ja-JP" altLang="ja-JP" sz="1700" b="1" i="1" kern="100">
                              <a:solidFill>
                                <a:srgbClr val="000000"/>
                              </a:solidFill>
                              <a:latin typeface="Cambria Math" panose="02040503050406030204" pitchFamily="18" charset="0"/>
                              <a:ea typeface="Cambria Math" panose="02040503050406030204" pitchFamily="18" charset="0"/>
                            </a:rPr>
                          </m:ctrlPr>
                        </m:sSubSupPr>
                        <m:e>
                          <m:sPre>
                            <m:sPrePr>
                              <m:ctrlPr>
                                <a:rPr lang="ja-JP" altLang="ja-JP" sz="1700" b="1" i="1" kern="100">
                                  <a:solidFill>
                                    <a:srgbClr val="000000"/>
                                  </a:solidFill>
                                  <a:latin typeface="Cambria Math" panose="02040503050406030204" pitchFamily="18" charset="0"/>
                                  <a:ea typeface="Cambria Math" panose="02040503050406030204" pitchFamily="18" charset="0"/>
                                </a:rPr>
                              </m:ctrlPr>
                            </m:sPrePr>
                            <m:sub>
                              <m:r>
                                <a:rPr lang="en-US" altLang="ja-JP" sz="1700" b="1" i="1" kern="100">
                                  <a:solidFill>
                                    <a:srgbClr val="000000"/>
                                  </a:solidFill>
                                  <a:latin typeface="Cambria Math" panose="02040503050406030204" pitchFamily="18" charset="0"/>
                                  <a:ea typeface="ＭＳ 明朝" panose="02020609040205080304" pitchFamily="17" charset="-128"/>
                                </a:rPr>
                                <m:t> </m:t>
                              </m:r>
                            </m:sub>
                            <m:sup>
                              <m:r>
                                <a:rPr lang="en-US" altLang="ja-JP" sz="1700" b="1" i="1" kern="100">
                                  <a:solidFill>
                                    <a:srgbClr val="000000"/>
                                  </a:solidFill>
                                  <a:latin typeface="Cambria Math" panose="02040503050406030204" pitchFamily="18" charset="0"/>
                                  <a:ea typeface="ＭＳ 明朝" panose="02020609040205080304" pitchFamily="17" charset="-128"/>
                                </a:rPr>
                                <m:t>𝟏</m:t>
                              </m:r>
                              <m:r>
                                <a:rPr lang="en-US" altLang="ja-JP" sz="1700" b="1" i="1" kern="100">
                                  <a:solidFill>
                                    <a:srgbClr val="000000"/>
                                  </a:solidFill>
                                  <a:latin typeface="Cambria Math" panose="02040503050406030204" pitchFamily="18" charset="0"/>
                                  <a:ea typeface="ＭＳ 明朝" panose="02020609040205080304" pitchFamily="17" charset="-128"/>
                                </a:rPr>
                                <m:t>𝒔𝒕</m:t>
                              </m:r>
                            </m:sup>
                            <m:e>
                              <m:r>
                                <a:rPr lang="en-US" altLang="ja-JP" sz="1700" b="1" i="1" kern="100">
                                  <a:solidFill>
                                    <a:srgbClr val="000000"/>
                                  </a:solidFill>
                                  <a:latin typeface="Cambria Math" panose="02040503050406030204" pitchFamily="18" charset="0"/>
                                  <a:ea typeface="ＭＳ 明朝" panose="02020609040205080304" pitchFamily="17" charset="-128"/>
                                </a:rPr>
                                <m:t>𝒗</m:t>
                              </m:r>
                            </m:e>
                          </m:sPre>
                        </m:e>
                        <m:sub>
                          <m:r>
                            <a:rPr lang="en-US" altLang="ja-JP" sz="1700" b="1" i="1" kern="100">
                              <a:solidFill>
                                <a:srgbClr val="000000"/>
                              </a:solidFill>
                              <a:latin typeface="Cambria Math" panose="02040503050406030204" pitchFamily="18" charset="0"/>
                              <a:ea typeface="ＭＳ 明朝" panose="02020609040205080304" pitchFamily="17" charset="-128"/>
                            </a:rPr>
                            <m:t>𝒃</m:t>
                          </m:r>
                          <m:r>
                            <a:rPr lang="en-US" altLang="ja-JP" sz="1700" b="1" i="1" kern="100">
                              <a:solidFill>
                                <a:srgbClr val="000000"/>
                              </a:solidFill>
                              <a:latin typeface="Cambria Math" panose="02040503050406030204" pitchFamily="18" charset="0"/>
                              <a:ea typeface="ＭＳ 明朝" panose="02020609040205080304" pitchFamily="17" charset="-128"/>
                            </a:rPr>
                            <m:t>𝟏</m:t>
                          </m:r>
                        </m:sub>
                        <m:sup>
                          <m:r>
                            <a:rPr lang="en-US" altLang="ja-JP" sz="1700" b="1" i="1" kern="100">
                              <a:solidFill>
                                <a:srgbClr val="000000"/>
                              </a:solidFill>
                              <a:latin typeface="Cambria Math" panose="02040503050406030204" pitchFamily="18" charset="0"/>
                              <a:ea typeface="ＭＳ 明朝" panose="02020609040205080304" pitchFamily="17" charset="-128"/>
                            </a:rPr>
                            <m:t>𝒕</m:t>
                          </m:r>
                          <m:r>
                            <a:rPr lang="en-US" altLang="ja-JP" sz="1700" b="1" i="1" kern="100">
                              <a:solidFill>
                                <a:srgbClr val="000000"/>
                              </a:solidFill>
                              <a:latin typeface="Cambria Math" panose="02040503050406030204" pitchFamily="18" charset="0"/>
                              <a:ea typeface="ＭＳ 明朝" panose="02020609040205080304" pitchFamily="17" charset="-128"/>
                            </a:rPr>
                            <m:t>+</m:t>
                          </m:r>
                          <m:r>
                            <a:rPr lang="en-US" altLang="ja-JP" sz="1700" b="1" i="1" kern="100">
                              <a:solidFill>
                                <a:srgbClr val="000000"/>
                              </a:solidFill>
                              <a:latin typeface="Cambria Math" panose="02040503050406030204" pitchFamily="18" charset="0"/>
                              <a:ea typeface="ＭＳ 明朝" panose="02020609040205080304" pitchFamily="17" charset="-128"/>
                            </a:rPr>
                            <m:t>𝚫</m:t>
                          </m:r>
                          <m:r>
                            <a:rPr lang="en-US" altLang="ja-JP" sz="1700" b="1" i="1" kern="100">
                              <a:solidFill>
                                <a:srgbClr val="000000"/>
                              </a:solidFill>
                              <a:latin typeface="Cambria Math" panose="02040503050406030204" pitchFamily="18" charset="0"/>
                              <a:ea typeface="ＭＳ 明朝" panose="02020609040205080304" pitchFamily="17" charset="-128"/>
                            </a:rPr>
                            <m:t>𝒕</m:t>
                          </m:r>
                        </m:sup>
                      </m:sSubSup>
                      <m:r>
                        <a:rPr kumimoji="1" lang="en-US" altLang="ja-JP" sz="1700" b="1" i="1" smtClean="0">
                          <a:latin typeface="Cambria Math" panose="02040503050406030204" pitchFamily="18" charset="0"/>
                        </a:rPr>
                        <m:t>∙</m:t>
                      </m:r>
                      <m:sSubSup>
                        <m:sSubSupPr>
                          <m:ctrlPr>
                            <a:rPr lang="ja-JP" altLang="ja-JP" sz="1700" b="1" i="1" kern="100">
                              <a:solidFill>
                                <a:srgbClr val="000000"/>
                              </a:solidFill>
                              <a:latin typeface="Cambria Math" panose="02040503050406030204" pitchFamily="18" charset="0"/>
                              <a:ea typeface="Cambria Math" panose="02040503050406030204" pitchFamily="18" charset="0"/>
                            </a:rPr>
                          </m:ctrlPr>
                        </m:sSubSupPr>
                        <m:e>
                          <m:r>
                            <a:rPr lang="en-US" altLang="ja-JP" sz="1700" b="1" i="1" kern="100">
                              <a:solidFill>
                                <a:srgbClr val="000000"/>
                              </a:solidFill>
                              <a:latin typeface="Cambria Math" panose="02040503050406030204" pitchFamily="18" charset="0"/>
                              <a:ea typeface="ＭＳ 明朝" panose="02020609040205080304" pitchFamily="17" charset="-128"/>
                            </a:rPr>
                            <m:t>𝒗</m:t>
                          </m:r>
                        </m:e>
                        <m:sub>
                          <m:r>
                            <a:rPr lang="en-US" altLang="ja-JP" sz="1700" b="1" i="1" kern="100">
                              <a:solidFill>
                                <a:srgbClr val="000000"/>
                              </a:solidFill>
                              <a:latin typeface="Cambria Math" panose="02040503050406030204" pitchFamily="18" charset="0"/>
                              <a:ea typeface="ＭＳ 明朝" panose="02020609040205080304" pitchFamily="17" charset="-128"/>
                            </a:rPr>
                            <m:t>𝒃</m:t>
                          </m:r>
                          <m:r>
                            <a:rPr lang="en-US" altLang="ja-JP" sz="1700" b="1" i="1" kern="100">
                              <a:solidFill>
                                <a:srgbClr val="000000"/>
                              </a:solidFill>
                              <a:latin typeface="Cambria Math" panose="02040503050406030204" pitchFamily="18" charset="0"/>
                              <a:ea typeface="ＭＳ 明朝" panose="02020609040205080304" pitchFamily="17" charset="-128"/>
                            </a:rPr>
                            <m:t>𝟐</m:t>
                          </m:r>
                        </m:sub>
                        <m:sup>
                          <m:r>
                            <a:rPr lang="en-US" altLang="ja-JP" sz="1700" b="1" i="1" kern="100">
                              <a:solidFill>
                                <a:srgbClr val="000000"/>
                              </a:solidFill>
                              <a:latin typeface="Cambria Math" panose="02040503050406030204" pitchFamily="18" charset="0"/>
                              <a:ea typeface="ＭＳ 明朝" panose="02020609040205080304" pitchFamily="17" charset="-128"/>
                            </a:rPr>
                            <m:t>𝒕</m:t>
                          </m:r>
                        </m:sup>
                      </m:sSubSup>
                      <m:r>
                        <a:rPr kumimoji="1" lang="en-US" altLang="ja-JP" sz="1700" b="0" i="1" smtClean="0">
                          <a:latin typeface="Cambria Math" panose="02040503050406030204" pitchFamily="18" charset="0"/>
                        </a:rPr>
                        <m:t>/</m:t>
                      </m:r>
                      <m:sSubSup>
                        <m:sSubSupPr>
                          <m:ctrlPr>
                            <a:rPr lang="ja-JP" altLang="ja-JP" sz="1700" i="1" kern="100">
                              <a:solidFill>
                                <a:srgbClr val="000000"/>
                              </a:solidFill>
                              <a:latin typeface="Cambria Math" panose="02040503050406030204" pitchFamily="18" charset="0"/>
                              <a:ea typeface="Cambria Math" panose="02040503050406030204" pitchFamily="18" charset="0"/>
                            </a:rPr>
                          </m:ctrlPr>
                        </m:sSubSupPr>
                        <m:e>
                          <m:sPre>
                            <m:sPrePr>
                              <m:ctrlPr>
                                <a:rPr lang="ja-JP" altLang="ja-JP" sz="1700" i="1" kern="100">
                                  <a:solidFill>
                                    <a:srgbClr val="000000"/>
                                  </a:solidFill>
                                  <a:latin typeface="Cambria Math" panose="02040503050406030204" pitchFamily="18" charset="0"/>
                                  <a:ea typeface="Cambria Math" panose="02040503050406030204" pitchFamily="18" charset="0"/>
                                </a:rPr>
                              </m:ctrlPr>
                            </m:sPrePr>
                            <m:sub>
                              <m:r>
                                <a:rPr lang="en-US" altLang="ja-JP" sz="1700" b="0" i="1" kern="100">
                                  <a:solidFill>
                                    <a:srgbClr val="000000"/>
                                  </a:solidFill>
                                  <a:latin typeface="Cambria Math" panose="02040503050406030204" pitchFamily="18" charset="0"/>
                                  <a:ea typeface="ＭＳ 明朝" panose="02020609040205080304" pitchFamily="17" charset="-128"/>
                                </a:rPr>
                                <m:t> </m:t>
                              </m:r>
                            </m:sub>
                            <m:sup>
                              <m:r>
                                <a:rPr lang="en-US" altLang="ja-JP" sz="1700" b="0" i="1" kern="100">
                                  <a:solidFill>
                                    <a:srgbClr val="000000"/>
                                  </a:solidFill>
                                  <a:latin typeface="Cambria Math" panose="02040503050406030204" pitchFamily="18" charset="0"/>
                                  <a:ea typeface="ＭＳ 明朝" panose="02020609040205080304" pitchFamily="17" charset="-128"/>
                                </a:rPr>
                                <m:t>1</m:t>
                              </m:r>
                              <m:r>
                                <a:rPr lang="en-US" altLang="ja-JP" sz="1700" b="0" i="1" kern="100">
                                  <a:solidFill>
                                    <a:srgbClr val="000000"/>
                                  </a:solidFill>
                                  <a:latin typeface="Cambria Math" panose="02040503050406030204" pitchFamily="18" charset="0"/>
                                  <a:ea typeface="ＭＳ 明朝" panose="02020609040205080304" pitchFamily="17" charset="-128"/>
                                </a:rPr>
                                <m:t>𝑠𝑡</m:t>
                              </m:r>
                            </m:sup>
                            <m:e>
                              <m:r>
                                <a:rPr lang="en-US" altLang="ja-JP" sz="1700" b="0" i="1" kern="100">
                                  <a:solidFill>
                                    <a:srgbClr val="000000"/>
                                  </a:solidFill>
                                  <a:latin typeface="Cambria Math" panose="02040503050406030204" pitchFamily="18" charset="0"/>
                                  <a:ea typeface="ＭＳ 明朝" panose="02020609040205080304" pitchFamily="17" charset="-128"/>
                                </a:rPr>
                                <m:t>𝑣</m:t>
                              </m:r>
                            </m:e>
                          </m:sPre>
                        </m:e>
                        <m:sub>
                          <m:r>
                            <a:rPr lang="en-US" altLang="ja-JP" sz="1700" b="0" i="1" kern="100">
                              <a:solidFill>
                                <a:srgbClr val="000000"/>
                              </a:solidFill>
                              <a:latin typeface="Cambria Math" panose="02040503050406030204" pitchFamily="18" charset="0"/>
                              <a:ea typeface="ＭＳ 明朝" panose="02020609040205080304" pitchFamily="17" charset="-128"/>
                            </a:rPr>
                            <m:t>𝑏</m:t>
                          </m:r>
                          <m:r>
                            <a:rPr lang="en-US" altLang="ja-JP" sz="1700" b="0" i="1" kern="100">
                              <a:solidFill>
                                <a:srgbClr val="000000"/>
                              </a:solidFill>
                              <a:latin typeface="Cambria Math" panose="02040503050406030204" pitchFamily="18" charset="0"/>
                              <a:ea typeface="ＭＳ 明朝" panose="02020609040205080304" pitchFamily="17" charset="-128"/>
                            </a:rPr>
                            <m:t>1</m:t>
                          </m:r>
                        </m:sub>
                        <m:sup>
                          <m:r>
                            <a:rPr lang="en-US" altLang="ja-JP" sz="1700" b="0" i="1" kern="100">
                              <a:solidFill>
                                <a:srgbClr val="000000"/>
                              </a:solidFill>
                              <a:latin typeface="Cambria Math" panose="02040503050406030204" pitchFamily="18" charset="0"/>
                              <a:ea typeface="ＭＳ 明朝" panose="02020609040205080304" pitchFamily="17" charset="-128"/>
                            </a:rPr>
                            <m:t>𝑡</m:t>
                          </m:r>
                          <m:r>
                            <a:rPr lang="en-US" altLang="ja-JP" sz="1700" b="0" i="1" kern="100">
                              <a:solidFill>
                                <a:srgbClr val="000000"/>
                              </a:solidFill>
                              <a:latin typeface="Cambria Math" panose="02040503050406030204" pitchFamily="18" charset="0"/>
                              <a:ea typeface="ＭＳ 明朝" panose="02020609040205080304" pitchFamily="17" charset="-128"/>
                            </a:rPr>
                            <m:t>+</m:t>
                          </m:r>
                          <m:r>
                            <a:rPr lang="en-US" altLang="ja-JP" sz="1700" b="0" i="1" kern="100">
                              <a:solidFill>
                                <a:srgbClr val="000000"/>
                              </a:solidFill>
                              <a:latin typeface="Cambria Math" panose="02040503050406030204" pitchFamily="18" charset="0"/>
                              <a:ea typeface="ＭＳ 明朝" panose="02020609040205080304" pitchFamily="17" charset="-128"/>
                            </a:rPr>
                            <m:t>𝛥</m:t>
                          </m:r>
                          <m:r>
                            <a:rPr lang="en-US" altLang="ja-JP" sz="1700" b="0" i="1" kern="100">
                              <a:solidFill>
                                <a:srgbClr val="000000"/>
                              </a:solidFill>
                              <a:latin typeface="Cambria Math" panose="02040503050406030204" pitchFamily="18" charset="0"/>
                              <a:ea typeface="ＭＳ 明朝" panose="02020609040205080304" pitchFamily="17" charset="-128"/>
                            </a:rPr>
                            <m:t>𝑡</m:t>
                          </m:r>
                        </m:sup>
                      </m:sSubSup>
                      <m:sSubSup>
                        <m:sSubSupPr>
                          <m:ctrlPr>
                            <a:rPr lang="ja-JP" altLang="ja-JP" sz="1700" i="1" kern="100">
                              <a:solidFill>
                                <a:srgbClr val="000000"/>
                              </a:solidFill>
                              <a:latin typeface="Cambria Math" panose="02040503050406030204" pitchFamily="18" charset="0"/>
                              <a:ea typeface="Cambria Math" panose="02040503050406030204" pitchFamily="18" charset="0"/>
                            </a:rPr>
                          </m:ctrlPr>
                        </m:sSubSupPr>
                        <m:e>
                          <m:r>
                            <a:rPr lang="en-US" altLang="ja-JP" sz="1700" b="0" i="1" kern="100">
                              <a:solidFill>
                                <a:srgbClr val="000000"/>
                              </a:solidFill>
                              <a:latin typeface="Cambria Math" panose="02040503050406030204" pitchFamily="18" charset="0"/>
                              <a:ea typeface="ＭＳ 明朝" panose="02020609040205080304" pitchFamily="17" charset="-128"/>
                            </a:rPr>
                            <m:t>𝑣</m:t>
                          </m:r>
                        </m:e>
                        <m:sub>
                          <m:r>
                            <a:rPr lang="en-US" altLang="ja-JP" sz="1700" b="0" i="1" kern="100">
                              <a:solidFill>
                                <a:srgbClr val="000000"/>
                              </a:solidFill>
                              <a:latin typeface="Cambria Math" panose="02040503050406030204" pitchFamily="18" charset="0"/>
                              <a:ea typeface="ＭＳ 明朝" panose="02020609040205080304" pitchFamily="17" charset="-128"/>
                            </a:rPr>
                            <m:t>𝑏</m:t>
                          </m:r>
                          <m:r>
                            <a:rPr lang="en-US" altLang="ja-JP" sz="1700" b="0" i="1" kern="100">
                              <a:solidFill>
                                <a:srgbClr val="000000"/>
                              </a:solidFill>
                              <a:latin typeface="Cambria Math" panose="02040503050406030204" pitchFamily="18" charset="0"/>
                              <a:ea typeface="ＭＳ 明朝" panose="02020609040205080304" pitchFamily="17" charset="-128"/>
                            </a:rPr>
                            <m:t>2</m:t>
                          </m:r>
                        </m:sub>
                        <m:sup>
                          <m:r>
                            <a:rPr lang="en-US" altLang="ja-JP" sz="1700" b="0" i="1" kern="100">
                              <a:solidFill>
                                <a:srgbClr val="000000"/>
                              </a:solidFill>
                              <a:latin typeface="Cambria Math" panose="02040503050406030204" pitchFamily="18" charset="0"/>
                              <a:ea typeface="ＭＳ 明朝" panose="02020609040205080304" pitchFamily="17" charset="-128"/>
                            </a:rPr>
                            <m:t>𝑡</m:t>
                          </m:r>
                        </m:sup>
                      </m:sSubSup>
                    </m:oMath>
                  </m:oMathPara>
                </a14:m>
                <a:endParaRPr kumimoji="1" lang="ja-JP" altLang="en-US" sz="17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606801" y="2308679"/>
                <a:ext cx="3586095" cy="376770"/>
              </a:xfrm>
              <a:prstGeom prst="rect">
                <a:avLst/>
              </a:prstGeom>
              <a:blipFill rotWithShape="0">
                <a:blip r:embed="rId3"/>
                <a:stretch>
                  <a:fillRect b="-9677"/>
                </a:stretch>
              </a:blipFill>
            </p:spPr>
            <p:txBody>
              <a:bodyPr/>
              <a:lstStyle/>
              <a:p>
                <a:r>
                  <a:rPr lang="ja-JP" altLang="en-US">
                    <a:noFill/>
                  </a:rPr>
                  <a:t> </a:t>
                </a:r>
              </a:p>
            </p:txBody>
          </p:sp>
        </mc:Fallback>
      </mc:AlternateContent>
      <p:grpSp>
        <p:nvGrpSpPr>
          <p:cNvPr id="7" name="グループ化 6"/>
          <p:cNvGrpSpPr/>
          <p:nvPr/>
        </p:nvGrpSpPr>
        <p:grpSpPr>
          <a:xfrm>
            <a:off x="837461" y="1564490"/>
            <a:ext cx="4769340" cy="973899"/>
            <a:chOff x="797795" y="1475953"/>
            <a:chExt cx="4769340" cy="973899"/>
          </a:xfrm>
        </p:grpSpPr>
        <mc:AlternateContent xmlns:mc="http://schemas.openxmlformats.org/markup-compatibility/2006" xmlns:a14="http://schemas.microsoft.com/office/drawing/2010/main">
          <mc:Choice Requires="a14">
            <p:sp>
              <p:nvSpPr>
                <p:cNvPr id="8" name="テキスト ボックス 7"/>
                <p:cNvSpPr txBox="1"/>
                <p:nvPr/>
              </p:nvSpPr>
              <p:spPr>
                <a:xfrm>
                  <a:off x="924597" y="1592800"/>
                  <a:ext cx="4488208" cy="740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𝚫</m:t>
                        </m:r>
                        <m:r>
                          <a:rPr kumimoji="1" lang="en-US" altLang="ja-JP" b="1" i="1" smtClean="0">
                            <a:latin typeface="Cambria Math" panose="02040503050406030204" pitchFamily="18" charset="0"/>
                          </a:rPr>
                          <m:t>𝒗</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r>
                              <m:rPr>
                                <m:sty m:val="p"/>
                              </m:rPr>
                              <a:rPr lang="en-US" altLang="ja-JP">
                                <a:latin typeface="Cambria Math" panose="02040503050406030204" pitchFamily="18" charset="0"/>
                              </a:rPr>
                              <m:t>Δ</m:t>
                            </m:r>
                            <m:r>
                              <a:rPr lang="en-US" altLang="ja-JP" i="1">
                                <a:latin typeface="Cambria Math" panose="02040503050406030204" pitchFamily="18" charset="0"/>
                              </a:rPr>
                              <m:t>𝑣</m:t>
                            </m:r>
                          </m:e>
                        </m:d>
                        <m:d>
                          <m:dPr>
                            <m:begChr m:val="{"/>
                            <m:endChr m:val="}"/>
                            <m:ctrlPr>
                              <a:rPr kumimoji="1" lang="en-US" altLang="ja-JP" b="0" i="1" smtClean="0">
                                <a:latin typeface="Cambria Math" panose="02040503050406030204" pitchFamily="18" charset="0"/>
                              </a:rPr>
                            </m:ctrlPr>
                          </m:dPr>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Sup>
                                      <m:sSubSupPr>
                                        <m:ctrlPr>
                                          <a:rPr lang="ja-JP" altLang="en-US" b="1"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b="1" i="1" kern="100">
                                                <a:solidFill>
                                                  <a:srgbClr val="000000"/>
                                                </a:solidFill>
                                                <a:latin typeface="Cambria Math" panose="02040503050406030204" pitchFamily="18" charset="0"/>
                                                <a:ea typeface="Cambria Math" panose="02040503050406030204" pitchFamily="18" charset="0"/>
                                              </a:rPr>
                                            </m:ctrlPr>
                                          </m:sPrePr>
                                          <m:sub>
                                            <m:r>
                                              <a:rPr lang="en-US" altLang="ja-JP" b="1" i="1" kern="100">
                                                <a:solidFill>
                                                  <a:srgbClr val="000000"/>
                                                </a:solidFill>
                                                <a:latin typeface="Cambria Math" panose="02040503050406030204" pitchFamily="18" charset="0"/>
                                                <a:ea typeface="ＭＳ 明朝" panose="02020609040205080304" pitchFamily="17" charset="-128"/>
                                              </a:rPr>
                                              <m:t> </m:t>
                                            </m:r>
                                          </m:sub>
                                          <m:sup>
                                            <m:r>
                                              <a:rPr lang="en-US" altLang="ja-JP" b="1" i="1" kern="100">
                                                <a:solidFill>
                                                  <a:srgbClr val="000000"/>
                                                </a:solidFill>
                                                <a:latin typeface="Cambria Math" panose="02040503050406030204" pitchFamily="18" charset="0"/>
                                                <a:ea typeface="ＭＳ 明朝" panose="02020609040205080304" pitchFamily="17" charset="-128"/>
                                              </a:rPr>
                                              <m:t>𝟏</m:t>
                                            </m:r>
                                            <m:r>
                                              <a:rPr lang="en-US" altLang="ja-JP" b="1" i="1" kern="100">
                                                <a:solidFill>
                                                  <a:srgbClr val="000000"/>
                                                </a:solidFill>
                                                <a:latin typeface="Cambria Math" panose="02040503050406030204" pitchFamily="18" charset="0"/>
                                                <a:ea typeface="ＭＳ 明朝" panose="02020609040205080304" pitchFamily="17" charset="-128"/>
                                              </a:rPr>
                                              <m:t>𝒔𝒕</m:t>
                                            </m:r>
                                          </m:sup>
                                          <m:e>
                                            <m:r>
                                              <a:rPr lang="en-US" altLang="ja-JP" b="1" i="1" kern="100">
                                                <a:solidFill>
                                                  <a:srgbClr val="000000"/>
                                                </a:solidFill>
                                                <a:latin typeface="Cambria Math" panose="02040503050406030204" pitchFamily="18" charset="0"/>
                                                <a:ea typeface="ＭＳ 明朝" panose="02020609040205080304" pitchFamily="17" charset="-128"/>
                                              </a:rPr>
                                              <m:t>𝒗</m:t>
                                            </m:r>
                                          </m:e>
                                        </m:sPre>
                                      </m:e>
                                      <m:sub>
                                        <m:r>
                                          <a:rPr lang="en-US" altLang="ja-JP" b="1" i="1" kern="100">
                                            <a:solidFill>
                                              <a:srgbClr val="000000"/>
                                            </a:solidFill>
                                            <a:latin typeface="Cambria Math" panose="02040503050406030204" pitchFamily="18" charset="0"/>
                                            <a:ea typeface="ＭＳ 明朝" panose="02020609040205080304" pitchFamily="17" charset="-128"/>
                                          </a:rPr>
                                          <m:t>𝒃</m:t>
                                        </m:r>
                                        <m:r>
                                          <a:rPr lang="en-US" altLang="ja-JP" b="1" i="1" kern="100">
                                            <a:solidFill>
                                              <a:srgbClr val="000000"/>
                                            </a:solidFill>
                                            <a:latin typeface="Cambria Math" panose="02040503050406030204" pitchFamily="18" charset="0"/>
                                            <a:ea typeface="ＭＳ 明朝" panose="02020609040205080304" pitchFamily="17" charset="-128"/>
                                          </a:rPr>
                                          <m:t>𝟏</m:t>
                                        </m:r>
                                      </m:sub>
                                      <m:sup>
                                        <m:r>
                                          <a:rPr lang="en-US" altLang="ja-JP" b="1" i="1" kern="100">
                                            <a:solidFill>
                                              <a:srgbClr val="000000"/>
                                            </a:solidFill>
                                            <a:latin typeface="Cambria Math" panose="02040503050406030204" pitchFamily="18" charset="0"/>
                                            <a:ea typeface="ＭＳ 明朝" panose="02020609040205080304" pitchFamily="17" charset="-128"/>
                                          </a:rPr>
                                          <m:t>𝒕</m:t>
                                        </m:r>
                                        <m:r>
                                          <a:rPr lang="en-US" altLang="ja-JP" b="1" i="1" kern="100">
                                            <a:solidFill>
                                              <a:srgbClr val="000000"/>
                                            </a:solidFill>
                                            <a:latin typeface="Cambria Math" panose="02040503050406030204" pitchFamily="18" charset="0"/>
                                            <a:ea typeface="ＭＳ 明朝" panose="02020609040205080304" pitchFamily="17" charset="-128"/>
                                          </a:rPr>
                                          <m:t>+</m:t>
                                        </m:r>
                                        <m:r>
                                          <a:rPr lang="en-US" altLang="ja-JP" b="1" i="1" kern="100">
                                            <a:solidFill>
                                              <a:srgbClr val="000000"/>
                                            </a:solidFill>
                                            <a:latin typeface="Cambria Math" panose="02040503050406030204" pitchFamily="18" charset="0"/>
                                            <a:ea typeface="ＭＳ 明朝" panose="02020609040205080304" pitchFamily="17" charset="-128"/>
                                          </a:rPr>
                                          <m:t>𝚫</m:t>
                                        </m:r>
                                        <m:r>
                                          <a:rPr lang="en-US" altLang="ja-JP" b="1" i="1" kern="100">
                                            <a:solidFill>
                                              <a:srgbClr val="000000"/>
                                            </a:solidFill>
                                            <a:latin typeface="Cambria Math" panose="02040503050406030204" pitchFamily="18" charset="0"/>
                                            <a:ea typeface="ＭＳ 明朝" panose="02020609040205080304" pitchFamily="17" charset="-128"/>
                                          </a:rPr>
                                          <m:t>𝒕</m:t>
                                        </m:r>
                                      </m:sup>
                                    </m:sSubSup>
                                  </m:num>
                                  <m:den>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i="1" kern="100">
                                                <a:solidFill>
                                                  <a:srgbClr val="000000"/>
                                                </a:solidFill>
                                                <a:latin typeface="Cambria Math" panose="02040503050406030204" pitchFamily="18" charset="0"/>
                                                <a:ea typeface="Cambria Math" panose="02040503050406030204" pitchFamily="18" charset="0"/>
                                              </a:rPr>
                                            </m:ctrlPr>
                                          </m:sPrePr>
                                          <m:sub>
                                            <m:r>
                                              <a:rPr lang="en-US" altLang="ja-JP" b="0" i="1" kern="100">
                                                <a:solidFill>
                                                  <a:srgbClr val="000000"/>
                                                </a:solidFill>
                                                <a:latin typeface="Cambria Math" panose="02040503050406030204" pitchFamily="18" charset="0"/>
                                                <a:ea typeface="ＭＳ 明朝" panose="02020609040205080304" pitchFamily="17" charset="-128"/>
                                              </a:rPr>
                                              <m:t> </m:t>
                                            </m:r>
                                          </m:sub>
                                          <m:sup>
                                            <m:r>
                                              <a:rPr lang="en-US" altLang="ja-JP" b="0" i="1" kern="100">
                                                <a:solidFill>
                                                  <a:srgbClr val="000000"/>
                                                </a:solidFill>
                                                <a:latin typeface="Cambria Math" panose="02040503050406030204" pitchFamily="18" charset="0"/>
                                                <a:ea typeface="ＭＳ 明朝" panose="02020609040205080304" pitchFamily="17" charset="-128"/>
                                              </a:rPr>
                                              <m:t>1</m:t>
                                            </m:r>
                                            <m:r>
                                              <a:rPr lang="en-US" altLang="ja-JP" b="0" i="1" kern="100">
                                                <a:solidFill>
                                                  <a:srgbClr val="000000"/>
                                                </a:solidFill>
                                                <a:latin typeface="Cambria Math" panose="02040503050406030204" pitchFamily="18" charset="0"/>
                                                <a:ea typeface="ＭＳ 明朝" panose="02020609040205080304" pitchFamily="17" charset="-128"/>
                                              </a:rPr>
                                              <m:t>𝑠𝑡</m:t>
                                            </m:r>
                                          </m:sup>
                                          <m:e>
                                            <m:r>
                                              <a:rPr lang="en-US" altLang="ja-JP" b="0" i="1" kern="100">
                                                <a:solidFill>
                                                  <a:srgbClr val="000000"/>
                                                </a:solidFill>
                                                <a:latin typeface="Cambria Math" panose="02040503050406030204" pitchFamily="18" charset="0"/>
                                                <a:ea typeface="ＭＳ 明朝" panose="02020609040205080304" pitchFamily="17" charset="-128"/>
                                              </a:rPr>
                                              <m:t>𝑣</m:t>
                                            </m:r>
                                          </m:e>
                                        </m:sPre>
                                      </m:e>
                                      <m:sub>
                                        <m:r>
                                          <a:rPr lang="en-US" altLang="ja-JP" b="0" i="1" kern="100">
                                            <a:solidFill>
                                              <a:srgbClr val="000000"/>
                                            </a:solidFill>
                                            <a:latin typeface="Cambria Math" panose="02040503050406030204" pitchFamily="18" charset="0"/>
                                            <a:ea typeface="ＭＳ 明朝" panose="02020609040205080304" pitchFamily="17" charset="-128"/>
                                          </a:rPr>
                                          <m:t>𝑏</m:t>
                                        </m:r>
                                        <m:r>
                                          <a:rPr lang="en-US" altLang="ja-JP" b="0" i="1" kern="100">
                                            <a:solidFill>
                                              <a:srgbClr val="000000"/>
                                            </a:solidFill>
                                            <a:latin typeface="Cambria Math" panose="02040503050406030204" pitchFamily="18" charset="0"/>
                                            <a:ea typeface="ＭＳ 明朝" panose="02020609040205080304" pitchFamily="17" charset="-128"/>
                                          </a:rPr>
                                          <m:t>1</m:t>
                                        </m:r>
                                      </m:sub>
                                      <m:sup>
                                        <m:r>
                                          <a:rPr lang="en-US" altLang="ja-JP" b="0" i="1" kern="100">
                                            <a:solidFill>
                                              <a:srgbClr val="000000"/>
                                            </a:solidFill>
                                            <a:latin typeface="Cambria Math" panose="02040503050406030204" pitchFamily="18" charset="0"/>
                                            <a:ea typeface="ＭＳ 明朝" panose="02020609040205080304" pitchFamily="17" charset="-128"/>
                                          </a:rPr>
                                          <m:t>𝑡</m:t>
                                        </m:r>
                                        <m:r>
                                          <a:rPr lang="en-US" altLang="ja-JP" b="0" i="1" kern="100">
                                            <a:solidFill>
                                              <a:srgbClr val="000000"/>
                                            </a:solidFill>
                                            <a:latin typeface="Cambria Math" panose="02040503050406030204" pitchFamily="18" charset="0"/>
                                            <a:ea typeface="ＭＳ 明朝" panose="02020609040205080304" pitchFamily="17" charset="-128"/>
                                          </a:rPr>
                                          <m:t>+</m:t>
                                        </m:r>
                                        <m:r>
                                          <a:rPr lang="en-US" altLang="ja-JP" b="0" i="1" kern="100">
                                            <a:solidFill>
                                              <a:srgbClr val="000000"/>
                                            </a:solidFill>
                                            <a:latin typeface="Cambria Math" panose="02040503050406030204" pitchFamily="18" charset="0"/>
                                            <a:ea typeface="ＭＳ 明朝" panose="02020609040205080304" pitchFamily="17" charset="-128"/>
                                          </a:rPr>
                                          <m:t>𝛥</m:t>
                                        </m:r>
                                        <m:r>
                                          <a:rPr lang="en-US" altLang="ja-JP" b="0" i="1" kern="100">
                                            <a:solidFill>
                                              <a:srgbClr val="000000"/>
                                            </a:solidFill>
                                            <a:latin typeface="Cambria Math" panose="02040503050406030204" pitchFamily="18" charset="0"/>
                                            <a:ea typeface="ＭＳ 明朝" panose="02020609040205080304" pitchFamily="17" charset="-128"/>
                                          </a:rPr>
                                          <m:t>𝑡</m:t>
                                        </m:r>
                                      </m:sup>
                                    </m:sSubSup>
                                  </m:den>
                                </m:f>
                              </m:e>
                            </m:d>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Sup>
                                      <m:sSubSupPr>
                                        <m:ctrlPr>
                                          <a:rPr lang="ja-JP" altLang="en-US" b="1" i="1" kern="100">
                                            <a:solidFill>
                                              <a:srgbClr val="000000"/>
                                            </a:solidFill>
                                            <a:latin typeface="Cambria Math" panose="02040503050406030204" pitchFamily="18" charset="0"/>
                                            <a:ea typeface="Cambria Math" panose="02040503050406030204" pitchFamily="18" charset="0"/>
                                          </a:rPr>
                                        </m:ctrlPr>
                                      </m:sSubSupPr>
                                      <m:e>
                                        <m:r>
                                          <a:rPr lang="en-US" altLang="ja-JP" b="1" i="1" kern="100">
                                            <a:solidFill>
                                              <a:srgbClr val="000000"/>
                                            </a:solidFill>
                                            <a:latin typeface="Cambria Math" panose="02040503050406030204" pitchFamily="18" charset="0"/>
                                            <a:ea typeface="ＭＳ 明朝" panose="02020609040205080304" pitchFamily="17" charset="-128"/>
                                          </a:rPr>
                                          <m:t>𝒗</m:t>
                                        </m:r>
                                      </m:e>
                                      <m:sub>
                                        <m:r>
                                          <a:rPr lang="en-US" altLang="ja-JP" b="1" i="1" kern="100">
                                            <a:solidFill>
                                              <a:srgbClr val="000000"/>
                                            </a:solidFill>
                                            <a:latin typeface="Cambria Math" panose="02040503050406030204" pitchFamily="18" charset="0"/>
                                            <a:ea typeface="ＭＳ 明朝" panose="02020609040205080304" pitchFamily="17" charset="-128"/>
                                          </a:rPr>
                                          <m:t>𝒃</m:t>
                                        </m:r>
                                        <m:r>
                                          <a:rPr lang="en-US" altLang="ja-JP" b="1" i="1" kern="100">
                                            <a:solidFill>
                                              <a:srgbClr val="000000"/>
                                            </a:solidFill>
                                            <a:latin typeface="Cambria Math" panose="02040503050406030204" pitchFamily="18" charset="0"/>
                                            <a:ea typeface="ＭＳ 明朝" panose="02020609040205080304" pitchFamily="17" charset="-128"/>
                                          </a:rPr>
                                          <m:t>𝟐</m:t>
                                        </m:r>
                                      </m:sub>
                                      <m:sup>
                                        <m:r>
                                          <a:rPr lang="en-US" altLang="ja-JP" b="1" i="1" kern="100">
                                            <a:solidFill>
                                              <a:srgbClr val="000000"/>
                                            </a:solidFill>
                                            <a:latin typeface="Cambria Math" panose="02040503050406030204" pitchFamily="18" charset="0"/>
                                            <a:ea typeface="ＭＳ 明朝" panose="02020609040205080304" pitchFamily="17" charset="-128"/>
                                          </a:rPr>
                                          <m:t>𝒕</m:t>
                                        </m:r>
                                      </m:sup>
                                    </m:sSubSup>
                                  </m:num>
                                  <m:den>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r>
                                          <a:rPr lang="en-US" altLang="ja-JP" b="0" i="1" kern="100">
                                            <a:solidFill>
                                              <a:srgbClr val="000000"/>
                                            </a:solidFill>
                                            <a:latin typeface="Cambria Math" panose="02040503050406030204" pitchFamily="18" charset="0"/>
                                            <a:ea typeface="ＭＳ 明朝" panose="02020609040205080304" pitchFamily="17" charset="-128"/>
                                          </a:rPr>
                                          <m:t>𝑣</m:t>
                                        </m:r>
                                      </m:e>
                                      <m:sub>
                                        <m:r>
                                          <a:rPr lang="en-US" altLang="ja-JP" b="0" i="1" kern="100">
                                            <a:solidFill>
                                              <a:srgbClr val="000000"/>
                                            </a:solidFill>
                                            <a:latin typeface="Cambria Math" panose="02040503050406030204" pitchFamily="18" charset="0"/>
                                            <a:ea typeface="ＭＳ 明朝" panose="02020609040205080304" pitchFamily="17" charset="-128"/>
                                          </a:rPr>
                                          <m:t>𝑏</m:t>
                                        </m:r>
                                        <m:r>
                                          <a:rPr lang="en-US" altLang="ja-JP" b="0" i="1" kern="100">
                                            <a:solidFill>
                                              <a:srgbClr val="000000"/>
                                            </a:solidFill>
                                            <a:latin typeface="Cambria Math" panose="02040503050406030204" pitchFamily="18" charset="0"/>
                                            <a:ea typeface="ＭＳ 明朝" panose="02020609040205080304" pitchFamily="17" charset="-128"/>
                                          </a:rPr>
                                          <m:t>2</m:t>
                                        </m:r>
                                      </m:sub>
                                      <m:sup>
                                        <m:r>
                                          <a:rPr lang="en-US" altLang="ja-JP" b="0" i="1" kern="100">
                                            <a:solidFill>
                                              <a:srgbClr val="000000"/>
                                            </a:solidFill>
                                            <a:latin typeface="Cambria Math" panose="02040503050406030204" pitchFamily="18" charset="0"/>
                                            <a:ea typeface="ＭＳ 明朝" panose="02020609040205080304" pitchFamily="17" charset="-128"/>
                                          </a:rPr>
                                          <m:t>𝑡</m:t>
                                        </m:r>
                                      </m:sup>
                                    </m:sSubSup>
                                  </m:den>
                                </m:f>
                              </m:e>
                            </m:d>
                            <m:func>
                              <m:funcPr>
                                <m:ctrlPr>
                                  <a:rPr lang="en-US" altLang="ja-JP" b="0" i="1" kern="100" smtClean="0">
                                    <a:solidFill>
                                      <a:srgbClr val="000000"/>
                                    </a:solidFill>
                                    <a:latin typeface="Cambria Math" panose="02040503050406030204" pitchFamily="18" charset="0"/>
                                    <a:ea typeface="ＭＳ 明朝" panose="02020609040205080304" pitchFamily="17" charset="-128"/>
                                  </a:rPr>
                                </m:ctrlPr>
                              </m:funcPr>
                              <m:fName>
                                <m:r>
                                  <m:rPr>
                                    <m:sty m:val="p"/>
                                  </m:rPr>
                                  <a:rPr lang="en-US" altLang="ja-JP" b="0" i="0" kern="100" smtClean="0">
                                    <a:solidFill>
                                      <a:srgbClr val="000000"/>
                                    </a:solidFill>
                                    <a:latin typeface="Cambria Math" panose="02040503050406030204" pitchFamily="18" charset="0"/>
                                    <a:ea typeface="ＭＳ 明朝" panose="02020609040205080304" pitchFamily="17" charset="-128"/>
                                  </a:rPr>
                                  <m:t>cos</m:t>
                                </m:r>
                              </m:fName>
                              <m:e>
                                <m:r>
                                  <a:rPr lang="en-US" altLang="ja-JP" b="0" i="1" kern="100" smtClean="0">
                                    <a:solidFill>
                                      <a:srgbClr val="000000"/>
                                    </a:solidFill>
                                    <a:latin typeface="Cambria Math" panose="02040503050406030204" pitchFamily="18" charset="0"/>
                                    <a:ea typeface="ＭＳ 明朝" panose="02020609040205080304" pitchFamily="17" charset="-128"/>
                                  </a:rPr>
                                  <m:t>𝜒</m:t>
                                </m:r>
                              </m:e>
                            </m:func>
                          </m:e>
                        </m:d>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 </m:t>
                            </m:r>
                          </m:sup>
                        </m:sSubSup>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924597" y="1592800"/>
                  <a:ext cx="4488208" cy="740203"/>
                </a:xfrm>
                <a:prstGeom prst="rect">
                  <a:avLst/>
                </a:prstGeom>
                <a:blipFill rotWithShape="0">
                  <a:blip r:embed="rId4"/>
                  <a:stretch>
                    <a:fillRect/>
                  </a:stretch>
                </a:blipFill>
              </p:spPr>
              <p:txBody>
                <a:bodyPr/>
                <a:lstStyle/>
                <a:p>
                  <a:r>
                    <a:rPr lang="ja-JP" altLang="en-US">
                      <a:noFill/>
                    </a:rPr>
                    <a:t> </a:t>
                  </a:r>
                </a:p>
              </p:txBody>
            </p:sp>
          </mc:Fallback>
        </mc:AlternateContent>
        <p:sp>
          <p:nvSpPr>
            <p:cNvPr id="9" name="正方形/長方形 8"/>
            <p:cNvSpPr/>
            <p:nvPr/>
          </p:nvSpPr>
          <p:spPr>
            <a:xfrm>
              <a:off x="797795" y="1475953"/>
              <a:ext cx="4769340" cy="973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10" name="正方形/長方形 9"/>
              <p:cNvSpPr/>
              <p:nvPr/>
            </p:nvSpPr>
            <p:spPr>
              <a:xfrm>
                <a:off x="1237057" y="2610286"/>
                <a:ext cx="4122252" cy="877163"/>
              </a:xfrm>
              <a:prstGeom prst="rect">
                <a:avLst/>
              </a:prstGeom>
            </p:spPr>
            <p:txBody>
              <a:bodyPr wrap="square">
                <a:spAutoFit/>
              </a:bodyPr>
              <a:lstStyle/>
              <a:p>
                <a14:m>
                  <m:oMath xmlns:m="http://schemas.openxmlformats.org/officeDocument/2006/math">
                    <m:func>
                      <m:funcPr>
                        <m:ctrlPr>
                          <a:rPr lang="en-US" altLang="ja-JP" sz="1700" i="1" smtClean="0">
                            <a:latin typeface="Cambria Math" panose="02040503050406030204" pitchFamily="18" charset="0"/>
                          </a:rPr>
                        </m:ctrlPr>
                      </m:funcPr>
                      <m:fName>
                        <m:sSup>
                          <m:sSupPr>
                            <m:ctrlPr>
                              <a:rPr lang="en-US" altLang="ja-JP" sz="1700" b="0" i="1" smtClean="0">
                                <a:latin typeface="Cambria Math" panose="02040503050406030204" pitchFamily="18" charset="0"/>
                              </a:rPr>
                            </m:ctrlPr>
                          </m:sSupPr>
                          <m:e>
                            <m:r>
                              <m:rPr>
                                <m:sty m:val="p"/>
                              </m:rPr>
                              <a:rPr lang="en-US" altLang="ja-JP" sz="1700">
                                <a:latin typeface="Cambria Math" panose="02040503050406030204" pitchFamily="18" charset="0"/>
                              </a:rPr>
                              <m:t>cos</m:t>
                            </m:r>
                          </m:e>
                          <m:sup>
                            <m:r>
                              <a:rPr lang="en-US" altLang="ja-JP" sz="1700" b="0" i="0" smtClean="0">
                                <a:latin typeface="Cambria Math" panose="02040503050406030204" pitchFamily="18" charset="0"/>
                              </a:rPr>
                              <m:t>2</m:t>
                            </m:r>
                          </m:sup>
                        </m:sSup>
                      </m:fName>
                      <m:e>
                        <m:r>
                          <a:rPr lang="en-US" altLang="ja-JP" sz="1700" i="1">
                            <a:latin typeface="Cambria Math" panose="02040503050406030204" pitchFamily="18" charset="0"/>
                          </a:rPr>
                          <m:t>𝜒</m:t>
                        </m:r>
                      </m:e>
                    </m:func>
                  </m:oMath>
                </a14:m>
                <a:r>
                  <a:rPr lang="ja-JP" altLang="en-US" sz="1700" dirty="0" smtClean="0"/>
                  <a:t>が</a:t>
                </a:r>
                <a:r>
                  <a:rPr lang="en-US" altLang="ja-JP" sz="1700" dirty="0" smtClean="0">
                    <a:latin typeface="Ebrima" panose="02000000000000000000" pitchFamily="2" charset="0"/>
                    <a:ea typeface="Ebrima" panose="02000000000000000000" pitchFamily="2" charset="0"/>
                    <a:cs typeface="Ebrima" panose="02000000000000000000" pitchFamily="2" charset="0"/>
                  </a:rPr>
                  <a:t>1</a:t>
                </a:r>
                <a:r>
                  <a:rPr lang="ja-JP" altLang="en-US" sz="1700" dirty="0" smtClean="0"/>
                  <a:t>の場合</a:t>
                </a:r>
                <a14:m>
                  <m:oMath xmlns:m="http://schemas.openxmlformats.org/officeDocument/2006/math">
                    <m:r>
                      <a:rPr lang="en-US" altLang="ja-JP" sz="1700" b="1">
                        <a:latin typeface="Cambria Math" panose="02040503050406030204" pitchFamily="18" charset="0"/>
                      </a:rPr>
                      <m:t>𝚫</m:t>
                    </m:r>
                    <m:r>
                      <a:rPr lang="en-US" altLang="ja-JP" sz="1700" b="1" i="1">
                        <a:latin typeface="Cambria Math" panose="02040503050406030204" pitchFamily="18" charset="0"/>
                      </a:rPr>
                      <m:t>𝒗</m:t>
                    </m:r>
                  </m:oMath>
                </a14:m>
                <a:r>
                  <a:rPr lang="ja-JP" altLang="en-US" sz="1700" dirty="0" smtClean="0"/>
                  <a:t>が決定できないので、</a:t>
                </a:r>
                <a14:m>
                  <m:oMath xmlns:m="http://schemas.openxmlformats.org/officeDocument/2006/math">
                    <m:func>
                      <m:funcPr>
                        <m:ctrlPr>
                          <a:rPr lang="en-US" altLang="ja-JP" sz="1700" b="0" i="1" smtClean="0">
                            <a:latin typeface="Cambria Math" panose="02040503050406030204" pitchFamily="18" charset="0"/>
                          </a:rPr>
                        </m:ctrlPr>
                      </m:funcPr>
                      <m:fName>
                        <m:sSup>
                          <m:sSupPr>
                            <m:ctrlPr>
                              <a:rPr lang="en-US" altLang="ja-JP" sz="1700" b="0" i="1" smtClean="0">
                                <a:latin typeface="Cambria Math" panose="02040503050406030204" pitchFamily="18" charset="0"/>
                              </a:rPr>
                            </m:ctrlPr>
                          </m:sSupPr>
                          <m:e>
                            <m:r>
                              <m:rPr>
                                <m:sty m:val="p"/>
                              </m:rPr>
                              <a:rPr lang="en-US" altLang="ja-JP" sz="1700" b="0" i="0" smtClean="0">
                                <a:latin typeface="Cambria Math" panose="02040503050406030204" pitchFamily="18" charset="0"/>
                              </a:rPr>
                              <m:t>cos</m:t>
                            </m:r>
                          </m:e>
                          <m:sup>
                            <m:r>
                              <a:rPr lang="en-US" altLang="ja-JP" sz="1700" b="0" i="0" smtClean="0">
                                <a:latin typeface="Cambria Math" panose="02040503050406030204" pitchFamily="18" charset="0"/>
                              </a:rPr>
                              <m:t>2</m:t>
                            </m:r>
                          </m:sup>
                        </m:sSup>
                      </m:fName>
                      <m:e>
                        <m:r>
                          <a:rPr lang="en-US" altLang="ja-JP" sz="1700" b="0" i="1" smtClean="0">
                            <a:latin typeface="Cambria Math" panose="02040503050406030204" pitchFamily="18" charset="0"/>
                          </a:rPr>
                          <m:t>𝜒</m:t>
                        </m:r>
                      </m:e>
                    </m:func>
                    <m:r>
                      <a:rPr lang="en-US" altLang="ja-JP" sz="1700" b="0" i="1" smtClean="0">
                        <a:latin typeface="Cambria Math" panose="02040503050406030204" pitchFamily="18" charset="0"/>
                      </a:rPr>
                      <m:t>&gt;1−</m:t>
                    </m:r>
                    <m:r>
                      <a:rPr lang="en-US" altLang="ja-JP" sz="1700" b="0" i="1" smtClean="0">
                        <a:latin typeface="Cambria Math" panose="02040503050406030204" pitchFamily="18" charset="0"/>
                      </a:rPr>
                      <m:t>𝜀</m:t>
                    </m:r>
                    <m:r>
                      <a:rPr lang="en-US" altLang="ja-JP" sz="1700" b="0" i="1" smtClean="0">
                        <a:latin typeface="Cambria Math" panose="02040503050406030204" pitchFamily="18" charset="0"/>
                      </a:rPr>
                      <m:t>   (</m:t>
                    </m:r>
                    <m:r>
                      <a:rPr lang="en-US" altLang="ja-JP" sz="1700" b="0" i="1" smtClean="0">
                        <a:latin typeface="Cambria Math" panose="02040503050406030204" pitchFamily="18" charset="0"/>
                      </a:rPr>
                      <m:t>𝜀</m:t>
                    </m:r>
                    <m:r>
                      <a:rPr lang="en-US" altLang="ja-JP" sz="1700" b="0" i="1" smtClean="0">
                        <a:latin typeface="Cambria Math" panose="02040503050406030204" pitchFamily="18" charset="0"/>
                      </a:rPr>
                      <m:t>=</m:t>
                    </m:r>
                    <m:sSup>
                      <m:sSupPr>
                        <m:ctrlPr>
                          <a:rPr lang="en-US" altLang="ja-JP" sz="1700" b="0" i="1" smtClean="0">
                            <a:latin typeface="Cambria Math" panose="02040503050406030204" pitchFamily="18" charset="0"/>
                          </a:rPr>
                        </m:ctrlPr>
                      </m:sSupPr>
                      <m:e>
                        <m:r>
                          <a:rPr lang="en-US" altLang="ja-JP" sz="1700" b="0" i="1" smtClean="0">
                            <a:latin typeface="Cambria Math" panose="02040503050406030204" pitchFamily="18" charset="0"/>
                          </a:rPr>
                          <m:t>10</m:t>
                        </m:r>
                      </m:e>
                      <m:sup>
                        <m:r>
                          <a:rPr lang="en-US" altLang="ja-JP" sz="1700" b="0" i="1" smtClean="0">
                            <a:latin typeface="Cambria Math" panose="02040503050406030204" pitchFamily="18" charset="0"/>
                          </a:rPr>
                          <m:t>−3</m:t>
                        </m:r>
                      </m:sup>
                    </m:sSup>
                    <m:r>
                      <a:rPr lang="en-US" altLang="ja-JP" sz="1700" b="0" i="1" smtClean="0">
                        <a:latin typeface="Cambria Math" panose="02040503050406030204" pitchFamily="18" charset="0"/>
                      </a:rPr>
                      <m:t>~</m:t>
                    </m:r>
                    <m:sSup>
                      <m:sSupPr>
                        <m:ctrlPr>
                          <a:rPr lang="en-US" altLang="ja-JP" sz="1700" b="0" i="1" smtClean="0">
                            <a:latin typeface="Cambria Math" panose="02040503050406030204" pitchFamily="18" charset="0"/>
                          </a:rPr>
                        </m:ctrlPr>
                      </m:sSupPr>
                      <m:e>
                        <m:r>
                          <a:rPr lang="en-US" altLang="ja-JP" sz="1700" b="0" i="1" smtClean="0">
                            <a:latin typeface="Cambria Math" panose="02040503050406030204" pitchFamily="18" charset="0"/>
                          </a:rPr>
                          <m:t>10</m:t>
                        </m:r>
                      </m:e>
                      <m:sup>
                        <m:r>
                          <a:rPr lang="en-US" altLang="ja-JP" sz="1700" b="0" i="1" smtClean="0">
                            <a:latin typeface="Cambria Math" panose="02040503050406030204" pitchFamily="18" charset="0"/>
                          </a:rPr>
                          <m:t>−4</m:t>
                        </m:r>
                      </m:sup>
                    </m:sSup>
                    <m:r>
                      <a:rPr lang="en-US" altLang="ja-JP" sz="1700" b="0" i="1" smtClean="0">
                        <a:latin typeface="Cambria Math" panose="02040503050406030204" pitchFamily="18" charset="0"/>
                      </a:rPr>
                      <m:t>)</m:t>
                    </m:r>
                  </m:oMath>
                </a14:m>
                <a:r>
                  <a:rPr lang="ja-JP" altLang="en-US" sz="1700" dirty="0" smtClean="0"/>
                  <a:t>のときは</a:t>
                </a:r>
                <a:r>
                  <a:rPr lang="en-US" altLang="ja-JP" sz="1700" dirty="0" smtClean="0">
                    <a:latin typeface="Ebrima" panose="02000000000000000000" pitchFamily="2" charset="0"/>
                    <a:ea typeface="Ebrima" panose="02000000000000000000" pitchFamily="2" charset="0"/>
                    <a:cs typeface="Ebrima" panose="02000000000000000000" pitchFamily="2" charset="0"/>
                  </a:rPr>
                  <a:t>b2</a:t>
                </a:r>
                <a:r>
                  <a:rPr lang="ja-JP" altLang="en-US" sz="1700" dirty="0" smtClean="0"/>
                  <a:t>粒子を再選択する</a:t>
                </a:r>
                <a:endParaRPr lang="ja-JP" altLang="en-US" sz="17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1237057" y="2610286"/>
                <a:ext cx="4122252" cy="877163"/>
              </a:xfrm>
              <a:prstGeom prst="rect">
                <a:avLst/>
              </a:prstGeom>
              <a:blipFill rotWithShape="0">
                <a:blip r:embed="rId5"/>
                <a:stretch>
                  <a:fillRect l="-1036" t="-4167" r="-6213" b="-90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5526666" y="1802922"/>
                <a:ext cx="2442277" cy="4713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700" b="0" i="1" smtClean="0">
                          <a:latin typeface="Cambria Math" panose="02040503050406030204" pitchFamily="18" charset="0"/>
                        </a:rPr>
                        <m:t>𝐴</m:t>
                      </m:r>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𝐴</m:t>
                          </m:r>
                        </m:e>
                        <m:sub>
                          <m:r>
                            <a:rPr kumimoji="1" lang="en-US" altLang="ja-JP" sz="1700" b="0" i="1" smtClean="0">
                              <a:latin typeface="Cambria Math" panose="02040503050406030204" pitchFamily="18" charset="0"/>
                            </a:rPr>
                            <m:t>0</m:t>
                          </m:r>
                        </m:sub>
                      </m:sSub>
                      <m:sSup>
                        <m:sSupPr>
                          <m:ctrlPr>
                            <a:rPr kumimoji="1" lang="en-US" altLang="ja-JP" sz="1700" b="0" i="1" smtClean="0">
                              <a:latin typeface="Cambria Math" panose="02040503050406030204" pitchFamily="18" charset="0"/>
                            </a:rPr>
                          </m:ctrlPr>
                        </m:sSupPr>
                        <m:e>
                          <m:d>
                            <m:dPr>
                              <m:ctrlPr>
                                <a:rPr kumimoji="1" lang="en-US" altLang="ja-JP" sz="1700" b="0" i="1" smtClean="0">
                                  <a:latin typeface="Cambria Math" panose="02040503050406030204" pitchFamily="18" charset="0"/>
                                </a:rPr>
                              </m:ctrlPr>
                            </m:dPr>
                            <m:e>
                              <m:r>
                                <a:rPr kumimoji="1" lang="en-US" altLang="ja-JP" sz="1700" b="0" i="1" smtClean="0">
                                  <a:latin typeface="Cambria Math" panose="02040503050406030204" pitchFamily="18" charset="0"/>
                                </a:rPr>
                                <m:t>1+</m:t>
                              </m:r>
                              <m:sSup>
                                <m:sSupPr>
                                  <m:ctrlPr>
                                    <a:rPr kumimoji="1" lang="en-US" altLang="ja-JP" sz="1700" b="0" i="1" smtClean="0">
                                      <a:latin typeface="Cambria Math" panose="02040503050406030204" pitchFamily="18" charset="0"/>
                                    </a:rPr>
                                  </m:ctrlPr>
                                </m:sSupPr>
                                <m:e>
                                  <m:r>
                                    <a:rPr kumimoji="1" lang="en-US" altLang="ja-JP" sz="1700" b="0" i="1" smtClean="0">
                                      <a:latin typeface="Cambria Math" panose="02040503050406030204" pitchFamily="18" charset="0"/>
                                    </a:rPr>
                                    <m:t>𝛼</m:t>
                                  </m:r>
                                </m:e>
                                <m:sup>
                                  <m:r>
                                    <a:rPr kumimoji="1" lang="en-US" altLang="ja-JP" sz="1700" b="0" i="1" smtClean="0">
                                      <a:latin typeface="Cambria Math" panose="02040503050406030204" pitchFamily="18" charset="0"/>
                                    </a:rPr>
                                    <m:t>2</m:t>
                                  </m:r>
                                </m:sup>
                              </m:sSup>
                            </m:e>
                          </m:d>
                        </m:e>
                        <m:sup>
                          <m:f>
                            <m:fPr>
                              <m:ctrlPr>
                                <a:rPr kumimoji="1" lang="en-US" altLang="ja-JP" sz="1700" b="0" i="1" smtClean="0">
                                  <a:latin typeface="Cambria Math" panose="02040503050406030204" pitchFamily="18" charset="0"/>
                                </a:rPr>
                              </m:ctrlPr>
                            </m:fPr>
                            <m:num>
                              <m:r>
                                <a:rPr kumimoji="1" lang="en-US" altLang="ja-JP" sz="1700" b="0" i="1" smtClean="0">
                                  <a:latin typeface="Cambria Math" panose="02040503050406030204" pitchFamily="18" charset="0"/>
                                </a:rPr>
                                <m:t>1</m:t>
                              </m:r>
                            </m:num>
                            <m:den>
                              <m:r>
                                <a:rPr kumimoji="1" lang="en-US" altLang="ja-JP" sz="1700" b="0" i="1" smtClean="0">
                                  <a:latin typeface="Cambria Math" panose="02040503050406030204" pitchFamily="18" charset="0"/>
                                </a:rPr>
                                <m:t>2</m:t>
                              </m:r>
                            </m:den>
                          </m:f>
                        </m:sup>
                      </m:sSup>
                    </m:oMath>
                  </m:oMathPara>
                </a14:m>
                <a:endParaRPr kumimoji="1" lang="ja-JP" altLang="en-US" sz="17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5526666" y="1802922"/>
                <a:ext cx="2442277" cy="471347"/>
              </a:xfrm>
              <a:prstGeom prst="rect">
                <a:avLst/>
              </a:prstGeom>
              <a:blipFill rotWithShape="0">
                <a:blip r:embed="rId6"/>
                <a:stretch>
                  <a:fillRect/>
                </a:stretch>
              </a:blipFill>
            </p:spPr>
            <p:txBody>
              <a:bodyPr/>
              <a:lstStyle/>
              <a:p>
                <a:r>
                  <a:rPr lang="ja-JP" altLang="en-US">
                    <a:noFill/>
                  </a:rPr>
                  <a:t> </a:t>
                </a:r>
              </a:p>
            </p:txBody>
          </p:sp>
        </mc:Fallback>
      </mc:AlternateContent>
      <p:sp>
        <p:nvSpPr>
          <p:cNvPr id="12" name="テキスト ボックス 11"/>
          <p:cNvSpPr txBox="1"/>
          <p:nvPr/>
        </p:nvSpPr>
        <p:spPr>
          <a:xfrm>
            <a:off x="937819" y="3599945"/>
            <a:ext cx="3775208" cy="353943"/>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700" u="sng" dirty="0" smtClean="0"/>
              <a:t>第</a:t>
            </a:r>
            <a:r>
              <a:rPr kumimoji="1" lang="en-US" altLang="ja-JP" sz="1700" u="sng" dirty="0" smtClean="0"/>
              <a:t>2</a:t>
            </a:r>
            <a:r>
              <a:rPr kumimoji="1" lang="ja-JP" altLang="en-US" sz="1700" u="sng" dirty="0" err="1" smtClean="0"/>
              <a:t>、</a:t>
            </a:r>
            <a:r>
              <a:rPr kumimoji="1" lang="ja-JP" altLang="en-US" sz="1700" u="sng" dirty="0" smtClean="0"/>
              <a:t>第</a:t>
            </a:r>
            <a:r>
              <a:rPr kumimoji="1" lang="en-US" altLang="ja-JP" sz="1700" u="sng" dirty="0" smtClean="0"/>
              <a:t>3</a:t>
            </a:r>
            <a:r>
              <a:rPr kumimoji="1" lang="ja-JP" altLang="en-US" sz="1700" u="sng" dirty="0" smtClean="0"/>
              <a:t>粒子の補正エネルギー増</a:t>
            </a:r>
            <a:endParaRPr kumimoji="1" lang="ja-JP" altLang="en-US" sz="1700" u="sng" dirty="0"/>
          </a:p>
        </p:txBody>
      </p:sp>
      <mc:AlternateContent xmlns:mc="http://schemas.openxmlformats.org/markup-compatibility/2006" xmlns:a14="http://schemas.microsoft.com/office/drawing/2010/main">
        <mc:Choice Requires="a14">
          <p:sp>
            <p:nvSpPr>
              <p:cNvPr id="13" name="テキスト ボックス 12"/>
              <p:cNvSpPr txBox="1"/>
              <p:nvPr/>
            </p:nvSpPr>
            <p:spPr>
              <a:xfrm>
                <a:off x="939190" y="5015444"/>
                <a:ext cx="3748764" cy="353943"/>
              </a:xfrm>
              <a:prstGeom prst="rect">
                <a:avLst/>
              </a:prstGeom>
              <a:noFill/>
            </p:spPr>
            <p:txBody>
              <a:bodyPr wrap="square" rtlCol="0">
                <a:spAutoFit/>
              </a:bodyPr>
              <a:lstStyle/>
              <a:p>
                <a:pPr marL="285750" indent="-285750">
                  <a:buFont typeface="Wingdings" panose="05000000000000000000" pitchFamily="2" charset="2"/>
                  <a:buChar char="ü"/>
                </a:pPr>
                <a14:m>
                  <m:oMath xmlns:m="http://schemas.openxmlformats.org/officeDocument/2006/math">
                    <m:r>
                      <m:rPr>
                        <m:sty m:val="p"/>
                      </m:rPr>
                      <a:rPr kumimoji="1" lang="en-US" altLang="ja-JP" sz="1700" b="0" i="0" u="sng" smtClean="0">
                        <a:latin typeface="Cambria Math" panose="02040503050406030204" pitchFamily="18" charset="0"/>
                      </a:rPr>
                      <m:t>Δ</m:t>
                    </m:r>
                    <m:r>
                      <a:rPr kumimoji="1" lang="en-US" altLang="ja-JP" sz="1700" b="0" i="1" u="sng" smtClean="0">
                        <a:latin typeface="Cambria Math" panose="02040503050406030204" pitchFamily="18" charset="0"/>
                      </a:rPr>
                      <m:t>𝐸</m:t>
                    </m:r>
                    <m:r>
                      <a:rPr lang="ja-JP" altLang="en-US" sz="1700" i="1" u="sng">
                        <a:latin typeface="Cambria Math" panose="02040503050406030204" pitchFamily="18" charset="0"/>
                      </a:rPr>
                      <m:t>を</m:t>
                    </m:r>
                  </m:oMath>
                </a14:m>
                <a:r>
                  <a:rPr kumimoji="1" lang="ja-JP" altLang="en-US" sz="1700" u="sng" dirty="0" smtClean="0"/>
                  <a:t>補うために満たすべき条件</a:t>
                </a:r>
                <a:endParaRPr kumimoji="1" lang="ja-JP" altLang="en-US" sz="1700" u="sng"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939190" y="5015444"/>
                <a:ext cx="3748764" cy="353943"/>
              </a:xfrm>
              <a:prstGeom prst="rect">
                <a:avLst/>
              </a:prstGeom>
              <a:blipFill rotWithShape="0">
                <a:blip r:embed="rId7"/>
                <a:stretch>
                  <a:fillRect l="-650" t="-5172"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p:cNvSpPr txBox="1"/>
              <p:nvPr/>
            </p:nvSpPr>
            <p:spPr>
              <a:xfrm>
                <a:off x="4674390" y="3562339"/>
                <a:ext cx="34772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𝛿</m:t>
                      </m:r>
                      <m:r>
                        <a:rPr kumimoji="1" lang="en-US" altLang="ja-JP" b="0" i="1" smtClean="0">
                          <a:latin typeface="Cambria Math" panose="02040503050406030204" pitchFamily="18" charset="0"/>
                        </a:rPr>
                        <m:t>𝐸</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d>
                        <m:dPr>
                          <m:begChr m:val="{"/>
                          <m:endChr m:val="}"/>
                          <m:ctrlPr>
                            <a:rPr kumimoji="1" lang="en-US" altLang="ja-JP" b="0" i="1" smtClean="0">
                              <a:latin typeface="Cambria Math" panose="02040503050406030204" pitchFamily="18" charset="0"/>
                              <a:ea typeface="Cambria Math" panose="02040503050406030204" pitchFamily="18" charset="0"/>
                            </a:rPr>
                          </m:ctrlPr>
                        </m:dPr>
                        <m:e>
                          <m:sSup>
                            <m:sSupPr>
                              <m:ctrlPr>
                                <a:rPr kumimoji="1" lang="en-US" altLang="ja-JP" b="0" i="1" smtClean="0">
                                  <a:latin typeface="Cambria Math" panose="02040503050406030204" pitchFamily="18" charset="0"/>
                                  <a:ea typeface="Cambria Math" panose="02040503050406030204" pitchFamily="18" charset="0"/>
                                </a:rPr>
                              </m:ctrlPr>
                            </m:sSupPr>
                            <m:e>
                              <m:d>
                                <m:dPr>
                                  <m:ctrlPr>
                                    <a:rPr kumimoji="1" lang="en-US" altLang="ja-JP" b="0" i="1" smtClean="0">
                                      <a:latin typeface="Cambria Math" panose="02040503050406030204" pitchFamily="18" charset="0"/>
                                    </a:rPr>
                                  </m:ctrlPr>
                                </m:dPr>
                                <m:e>
                                  <m:r>
                                    <a:rPr kumimoji="1" lang="en-US" altLang="ja-JP" b="1" i="1" smtClean="0">
                                      <a:latin typeface="Cambria Math" panose="02040503050406030204" pitchFamily="18" charset="0"/>
                                    </a:rPr>
                                    <m:t>𝒗</m:t>
                                  </m:r>
                                  <m:r>
                                    <a:rPr kumimoji="1" lang="en-US" altLang="ja-JP" b="0" i="1" smtClean="0">
                                      <a:latin typeface="Cambria Math" panose="02040503050406030204" pitchFamily="18" charset="0"/>
                                      <a:ea typeface="Cambria Math" panose="02040503050406030204" pitchFamily="18" charset="0"/>
                                    </a:rPr>
                                    <m:t>±</m:t>
                                  </m:r>
                                  <m:r>
                                    <a:rPr kumimoji="1" lang="en-US" altLang="ja-JP" b="1" i="0" smtClean="0">
                                      <a:latin typeface="Cambria Math" panose="02040503050406030204" pitchFamily="18" charset="0"/>
                                      <a:ea typeface="Cambria Math" panose="02040503050406030204" pitchFamily="18" charset="0"/>
                                    </a:rPr>
                                    <m:t>𝚫</m:t>
                                  </m:r>
                                  <m:r>
                                    <a:rPr kumimoji="1" lang="en-US" altLang="ja-JP" b="1" i="1" smtClean="0">
                                      <a:latin typeface="Cambria Math" panose="02040503050406030204" pitchFamily="18" charset="0"/>
                                      <a:ea typeface="Cambria Math" panose="02040503050406030204" pitchFamily="18" charset="0"/>
                                    </a:rPr>
                                    <m:t>𝒗</m:t>
                                  </m:r>
                                </m:e>
                              </m:d>
                            </m:e>
                            <m:sup>
                              <m:r>
                                <a:rPr kumimoji="1" lang="en-US" altLang="ja-JP" b="0" i="1" smtClean="0">
                                  <a:latin typeface="Cambria Math" panose="02040503050406030204" pitchFamily="18" charset="0"/>
                                  <a:ea typeface="Cambria Math" panose="02040503050406030204" pitchFamily="18" charset="0"/>
                                </a:rPr>
                                <m:t>2</m:t>
                              </m:r>
                            </m:sup>
                          </m:sSup>
                          <m:r>
                            <a:rPr kumimoji="1" lang="en-US" altLang="ja-JP" b="0" i="1" smtClean="0">
                              <a:latin typeface="Cambria Math" panose="02040503050406030204" pitchFamily="18" charset="0"/>
                              <a:ea typeface="Cambria Math" panose="02040503050406030204" pitchFamily="18" charset="0"/>
                            </a:rPr>
                            <m:t>−</m:t>
                          </m:r>
                          <m:sSup>
                            <m:sSupPr>
                              <m:ctrlPr>
                                <a:rPr kumimoji="1" lang="en-US" altLang="ja-JP" b="0" i="1" smtClean="0">
                                  <a:latin typeface="Cambria Math" panose="02040503050406030204" pitchFamily="18" charset="0"/>
                                  <a:ea typeface="Cambria Math" panose="02040503050406030204" pitchFamily="18" charset="0"/>
                                </a:rPr>
                              </m:ctrlPr>
                            </m:sSupPr>
                            <m:e>
                              <m:r>
                                <a:rPr kumimoji="1" lang="en-US" altLang="ja-JP" b="1" i="1" smtClean="0">
                                  <a:latin typeface="Cambria Math" panose="02040503050406030204" pitchFamily="18" charset="0"/>
                                  <a:ea typeface="Cambria Math" panose="02040503050406030204" pitchFamily="18" charset="0"/>
                                </a:rPr>
                                <m:t>𝒗</m:t>
                              </m:r>
                            </m:e>
                            <m:sup>
                              <m:r>
                                <a:rPr kumimoji="1" lang="en-US" altLang="ja-JP" b="0" i="1" smtClean="0">
                                  <a:latin typeface="Cambria Math" panose="02040503050406030204" pitchFamily="18" charset="0"/>
                                  <a:ea typeface="Cambria Math" panose="02040503050406030204" pitchFamily="18" charset="0"/>
                                </a:rPr>
                                <m:t>2</m:t>
                              </m:r>
                            </m:sup>
                          </m:sSup>
                        </m:e>
                      </m:d>
                    </m:oMath>
                  </m:oMathPara>
                </a14:m>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4674390" y="3562339"/>
                <a:ext cx="3477297" cy="369332"/>
              </a:xfrm>
              <a:prstGeom prst="rect">
                <a:avLst/>
              </a:prstGeom>
              <a:blipFill rotWithShape="0">
                <a:blip r:embed="rId8"/>
                <a:stretch>
                  <a:fillRect b="-32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1584098" y="3871062"/>
                <a:ext cx="5756857" cy="4932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𝛿</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𝛼</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𝜒</m:t>
                          </m:r>
                        </m:e>
                      </m:func>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𝛼</m:t>
                                  </m:r>
                                </m:e>
                                <m:sup>
                                  <m:r>
                                    <a:rPr kumimoji="1" lang="en-US" altLang="ja-JP" b="0" i="1" smtClean="0">
                                      <a:latin typeface="Cambria Math" panose="02040503050406030204" pitchFamily="18" charset="0"/>
                                    </a:rPr>
                                    <m:t>2</m:t>
                                  </m:r>
                                </m:sup>
                              </m:sSup>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r>
                        <a:rPr lang="en-US" altLang="ja-JP" i="1">
                          <a:latin typeface="Cambria Math" panose="02040503050406030204" pitchFamily="18" charset="0"/>
                        </a:rPr>
                        <m:t>+</m:t>
                      </m:r>
                      <m:r>
                        <m:rPr>
                          <m:sty m:val="p"/>
                        </m:rPr>
                        <a:rPr lang="en-US" altLang="ja-JP">
                          <a:latin typeface="Cambria Math" panose="02040503050406030204" pitchFamily="18" charset="0"/>
                        </a:rPr>
                        <m:t>Δ</m:t>
                      </m:r>
                      <m:sSup>
                        <m:sSupPr>
                          <m:ctrlPr>
                            <a:rPr lang="en-US" altLang="ja-JP" i="1">
                              <a:latin typeface="Cambria Math" panose="02040503050406030204" pitchFamily="18" charset="0"/>
                            </a:rPr>
                          </m:ctrlPr>
                        </m:sSupPr>
                        <m:e>
                          <m:r>
                            <a:rPr lang="en-US" altLang="ja-JP" i="1">
                              <a:latin typeface="Cambria Math" panose="02040503050406030204" pitchFamily="18" charset="0"/>
                            </a:rPr>
                            <m:t>𝑣</m:t>
                          </m:r>
                        </m:e>
                        <m:sup>
                          <m:r>
                            <a:rPr lang="en-US" altLang="ja-JP" i="1">
                              <a:latin typeface="Cambria Math" panose="02040503050406030204" pitchFamily="18" charset="0"/>
                            </a:rPr>
                            <m:t>2</m:t>
                          </m:r>
                        </m:sup>
                      </m:sSup>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584098" y="3871062"/>
                <a:ext cx="5756857" cy="493277"/>
              </a:xfrm>
              <a:prstGeom prst="rect">
                <a:avLst/>
              </a:prstGeom>
              <a:blipFill rotWithShape="0">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1487510" y="4301248"/>
                <a:ext cx="4848896" cy="4932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𝛿</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𝐸</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rPr>
                        <m:t>𝛼</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𝛼</m:t>
                                  </m:r>
                                </m:e>
                                <m:sup>
                                  <m:r>
                                    <a:rPr kumimoji="1" lang="en-US" altLang="ja-JP" b="0" i="1" smtClean="0">
                                      <a:latin typeface="Cambria Math" panose="02040503050406030204" pitchFamily="18" charset="0"/>
                                    </a:rPr>
                                    <m:t>2</m:t>
                                  </m:r>
                                </m:sup>
                              </m:sSup>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Δ</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𝑣</m:t>
                          </m:r>
                        </m:e>
                        <m:sup>
                          <m:r>
                            <a:rPr kumimoji="1" lang="en-US" altLang="ja-JP" b="0" i="1" smtClean="0">
                              <a:latin typeface="Cambria Math" panose="02040503050406030204" pitchFamily="18" charset="0"/>
                            </a:rPr>
                            <m:t>2</m:t>
                          </m:r>
                        </m:sup>
                      </m:sSup>
                    </m:oMath>
                  </m:oMathPara>
                </a14:m>
                <a:endParaRPr kumimoji="1" lang="ja-JP" altLang="en-US"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1487510" y="4301248"/>
                <a:ext cx="4848896" cy="493277"/>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1107583" y="5439261"/>
                <a:ext cx="6861359"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m:rPr>
                          <m:sty m:val="p"/>
                        </m:rPr>
                        <a:rPr kumimoji="1" lang="en-US" altLang="ja-JP" b="0" i="0" smtClean="0">
                          <a:latin typeface="Cambria Math" panose="02040503050406030204" pitchFamily="18" charset="0"/>
                        </a:rPr>
                        <m:t>Δ</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𝑣</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𝛥</m:t>
                      </m:r>
                      <m:r>
                        <a:rPr kumimoji="1" lang="en-US" altLang="ja-JP" b="0" i="1" smtClean="0">
                          <a:latin typeface="Cambria Math" panose="02040503050406030204" pitchFamily="18" charset="0"/>
                        </a:rPr>
                        <m:t>𝑣</m:t>
                      </m:r>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𝛼</m:t>
                          </m:r>
                          <m:d>
                            <m:dPr>
                              <m:ctrlPr>
                                <a:rPr kumimoji="1" lang="en-US" altLang="ja-JP" b="0" i="1" smtClean="0">
                                  <a:latin typeface="Cambria Math" panose="02040503050406030204" pitchFamily="18" charset="0"/>
                                </a:rPr>
                              </m:ctrlPr>
                            </m:dPr>
                            <m:e>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𝜒</m:t>
                                  </m:r>
                                </m:e>
                              </m:fun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den>
                              </m:f>
                            </m:e>
                          </m:d>
                        </m:e>
                      </m:d>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𝛼</m:t>
                                  </m:r>
                                </m:e>
                                <m:sup>
                                  <m:r>
                                    <a:rPr kumimoji="1" lang="en-US" altLang="ja-JP" b="0" i="1" smtClean="0">
                                      <a:latin typeface="Cambria Math" panose="02040503050406030204" pitchFamily="18" charset="0"/>
                                    </a:rPr>
                                    <m:t>2</m:t>
                                  </m:r>
                                </m:sup>
                              </m:sSup>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r>
                        <a:rPr kumimoji="1" lang="en-US" altLang="ja-JP" b="0" i="0" smtClean="0">
                          <a:latin typeface="Cambria Math" panose="02040503050406030204" pitchFamily="18" charset="0"/>
                        </a:rPr>
                        <m:t>+</m:t>
                      </m:r>
                      <m:f>
                        <m:fPr>
                          <m:ctrlPr>
                            <a:rPr kumimoji="1" lang="en-US" altLang="ja-JP" b="0" i="1" smtClean="0">
                              <a:latin typeface="Cambria Math" panose="02040503050406030204" pitchFamily="18" charset="0"/>
                            </a:rPr>
                          </m:ctrlPr>
                        </m:fPr>
                        <m:num>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𝐸</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den>
                      </m:f>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107583" y="5439261"/>
                <a:ext cx="6861359" cy="714683"/>
              </a:xfrm>
              <a:prstGeom prst="rect">
                <a:avLst/>
              </a:prstGeom>
              <a:blipFill rotWithShape="0">
                <a:blip r:embed="rId11"/>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07532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テキスト ボックス 1"/>
          <p:cNvSpPr txBox="1"/>
          <p:nvPr/>
        </p:nvSpPr>
        <p:spPr>
          <a:xfrm>
            <a:off x="3200400" y="193125"/>
            <a:ext cx="2743200" cy="707886"/>
          </a:xfrm>
          <a:prstGeom prst="rect">
            <a:avLst/>
          </a:prstGeom>
          <a:noFill/>
        </p:spPr>
        <p:txBody>
          <a:bodyPr wrap="square" rtlCol="0">
            <a:spAutoFit/>
          </a:bodyPr>
          <a:lstStyle/>
          <a:p>
            <a:r>
              <a:rPr lang="ja-JP" altLang="en-US" sz="4000" u="sng" dirty="0" smtClean="0">
                <a:solidFill>
                  <a:schemeClr val="accent1"/>
                </a:solidFill>
              </a:rPr>
              <a:t>付帯条件</a:t>
            </a:r>
            <a:r>
              <a:rPr lang="en-US" altLang="ja-JP" sz="4000" u="sng" dirty="0" smtClean="0">
                <a:solidFill>
                  <a:schemeClr val="accent1"/>
                </a:solidFill>
              </a:rPr>
              <a:t>5</a:t>
            </a:r>
            <a:endParaRPr lang="ja-JP" altLang="en-US" sz="4000" u="sng" dirty="0">
              <a:solidFill>
                <a:schemeClr val="accent1"/>
              </a:solidFill>
            </a:endParaRPr>
          </a:p>
        </p:txBody>
      </p:sp>
      <p:sp>
        <p:nvSpPr>
          <p:cNvPr id="3" name="テキスト ボックス 2"/>
          <p:cNvSpPr txBox="1"/>
          <p:nvPr/>
        </p:nvSpPr>
        <p:spPr>
          <a:xfrm>
            <a:off x="5756856" y="378335"/>
            <a:ext cx="3387144" cy="369332"/>
          </a:xfrm>
          <a:prstGeom prst="rect">
            <a:avLst/>
          </a:prstGeom>
          <a:noFill/>
        </p:spPr>
        <p:txBody>
          <a:bodyPr wrap="square" rtlCol="0">
            <a:spAutoFit/>
          </a:bodyPr>
          <a:lstStyle/>
          <a:p>
            <a:r>
              <a:rPr kumimoji="1" lang="ja-JP" altLang="en-US" u="sng" dirty="0" smtClean="0">
                <a:solidFill>
                  <a:srgbClr val="002060"/>
                </a:solidFill>
              </a:rPr>
              <a:t>～非冷却・第</a:t>
            </a:r>
            <a:r>
              <a:rPr kumimoji="1" lang="en-US" altLang="ja-JP" u="sng" dirty="0" smtClean="0">
                <a:solidFill>
                  <a:srgbClr val="002060"/>
                </a:solidFill>
              </a:rPr>
              <a:t>3</a:t>
            </a:r>
            <a:r>
              <a:rPr kumimoji="1" lang="ja-JP" altLang="en-US" u="sng" dirty="0" smtClean="0">
                <a:solidFill>
                  <a:srgbClr val="002060"/>
                </a:solidFill>
              </a:rPr>
              <a:t>粒子限定加熱～</a:t>
            </a:r>
            <a:endParaRPr kumimoji="1" lang="ja-JP" altLang="en-US" u="sng" dirty="0">
              <a:solidFill>
                <a:srgbClr val="002060"/>
              </a:solidFill>
            </a:endParaRPr>
          </a:p>
        </p:txBody>
      </p:sp>
      <p:sp>
        <p:nvSpPr>
          <p:cNvPr id="4" name="テキスト ボックス 3"/>
          <p:cNvSpPr txBox="1"/>
          <p:nvPr/>
        </p:nvSpPr>
        <p:spPr>
          <a:xfrm>
            <a:off x="1912512" y="2315662"/>
            <a:ext cx="2395471" cy="369332"/>
          </a:xfrm>
          <a:prstGeom prst="rect">
            <a:avLst/>
          </a:prstGeom>
          <a:noFill/>
        </p:spPr>
        <p:txBody>
          <a:bodyPr wrap="square" rtlCol="0">
            <a:spAutoFit/>
          </a:bodyPr>
          <a:lstStyle/>
          <a:p>
            <a:r>
              <a:rPr kumimoji="1" lang="ja-JP" altLang="en-US" dirty="0" smtClean="0"/>
              <a:t>第</a:t>
            </a:r>
            <a:r>
              <a:rPr kumimoji="1" lang="en-US" altLang="ja-JP" dirty="0" smtClean="0"/>
              <a:t>3</a:t>
            </a:r>
            <a:r>
              <a:rPr kumimoji="1" lang="ja-JP" altLang="en-US" dirty="0" smtClean="0"/>
              <a:t>粒子の補正加熱</a:t>
            </a:r>
            <a:r>
              <a:rPr kumimoji="1" lang="en-US" altLang="ja-JP" dirty="0" smtClean="0"/>
              <a:t>0</a:t>
            </a:r>
            <a:endParaRPr kumimoji="1" lang="ja-JP" altLang="en-US" dirty="0"/>
          </a:p>
        </p:txBody>
      </p:sp>
      <mc:AlternateContent xmlns:mc="http://schemas.openxmlformats.org/markup-compatibility/2006" xmlns:a14="http://schemas.microsoft.com/office/drawing/2010/main">
        <mc:Choice Requires="a14">
          <p:sp>
            <p:nvSpPr>
              <p:cNvPr id="5" name="テキスト ボックス 4"/>
              <p:cNvSpPr txBox="1"/>
              <p:nvPr/>
            </p:nvSpPr>
            <p:spPr>
              <a:xfrm>
                <a:off x="1235866" y="932877"/>
                <a:ext cx="3748764" cy="353943"/>
              </a:xfrm>
              <a:prstGeom prst="rect">
                <a:avLst/>
              </a:prstGeom>
              <a:noFill/>
            </p:spPr>
            <p:txBody>
              <a:bodyPr wrap="square" rtlCol="0">
                <a:spAutoFit/>
              </a:bodyPr>
              <a:lstStyle/>
              <a:p>
                <a:pPr marL="285750" indent="-285750">
                  <a:buFont typeface="Wingdings" panose="05000000000000000000" pitchFamily="2" charset="2"/>
                  <a:buChar char="ü"/>
                </a:pPr>
                <a14:m>
                  <m:oMath xmlns:m="http://schemas.openxmlformats.org/officeDocument/2006/math">
                    <m:r>
                      <m:rPr>
                        <m:sty m:val="p"/>
                      </m:rPr>
                      <a:rPr kumimoji="1" lang="en-US" altLang="ja-JP" sz="1700" b="0" i="0" u="sng" smtClean="0">
                        <a:latin typeface="Cambria Math" panose="02040503050406030204" pitchFamily="18" charset="0"/>
                      </a:rPr>
                      <m:t>Δ</m:t>
                    </m:r>
                    <m:r>
                      <a:rPr kumimoji="1" lang="en-US" altLang="ja-JP" sz="1700" b="0" i="1" u="sng" smtClean="0">
                        <a:latin typeface="Cambria Math" panose="02040503050406030204" pitchFamily="18" charset="0"/>
                      </a:rPr>
                      <m:t>𝐸</m:t>
                    </m:r>
                    <m:r>
                      <a:rPr lang="ja-JP" altLang="en-US" sz="1700" i="1" u="sng">
                        <a:latin typeface="Cambria Math" panose="02040503050406030204" pitchFamily="18" charset="0"/>
                      </a:rPr>
                      <m:t>を</m:t>
                    </m:r>
                  </m:oMath>
                </a14:m>
                <a:r>
                  <a:rPr kumimoji="1" lang="ja-JP" altLang="en-US" sz="1700" u="sng" dirty="0" smtClean="0"/>
                  <a:t>補うために満たすべき条件</a:t>
                </a:r>
                <a:endParaRPr kumimoji="1" lang="ja-JP" altLang="en-US" sz="1700" u="sng"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235866" y="932877"/>
                <a:ext cx="3748764" cy="353943"/>
              </a:xfrm>
              <a:prstGeom prst="rect">
                <a:avLst/>
              </a:prstGeom>
              <a:blipFill rotWithShape="0">
                <a:blip r:embed="rId2"/>
                <a:stretch>
                  <a:fillRect l="-813" t="-3448"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622738" y="1343328"/>
                <a:ext cx="6516710"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m:rPr>
                          <m:sty m:val="p"/>
                        </m:rPr>
                        <a:rPr kumimoji="1" lang="en-US" altLang="ja-JP" b="0" i="0" smtClean="0">
                          <a:latin typeface="Cambria Math" panose="02040503050406030204" pitchFamily="18" charset="0"/>
                        </a:rPr>
                        <m:t>Δ</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𝑣</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𝛥</m:t>
                      </m:r>
                      <m:r>
                        <a:rPr kumimoji="1" lang="en-US" altLang="ja-JP" b="0" i="1" smtClean="0">
                          <a:latin typeface="Cambria Math" panose="02040503050406030204" pitchFamily="18" charset="0"/>
                        </a:rPr>
                        <m:t>𝑣</m:t>
                      </m:r>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𝛼</m:t>
                          </m:r>
                          <m:d>
                            <m:dPr>
                              <m:ctrlPr>
                                <a:rPr kumimoji="1" lang="en-US" altLang="ja-JP" b="0" i="1" smtClean="0">
                                  <a:latin typeface="Cambria Math" panose="02040503050406030204" pitchFamily="18" charset="0"/>
                                </a:rPr>
                              </m:ctrlPr>
                            </m:dPr>
                            <m:e>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𝜒</m:t>
                                  </m:r>
                                </m:e>
                              </m:func>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3</m:t>
                                      </m:r>
                                    </m:sub>
                                  </m:sSub>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2</m:t>
                                      </m:r>
                                    </m:sub>
                                  </m:sSub>
                                </m:den>
                              </m:f>
                            </m:e>
                          </m:d>
                        </m:e>
                      </m:d>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𝛼</m:t>
                                  </m:r>
                                </m:e>
                                <m:sup>
                                  <m:r>
                                    <a:rPr kumimoji="1" lang="en-US" altLang="ja-JP" b="0" i="1" smtClean="0">
                                      <a:latin typeface="Cambria Math" panose="02040503050406030204" pitchFamily="18" charset="0"/>
                                    </a:rPr>
                                    <m:t>2</m:t>
                                  </m:r>
                                </m:sup>
                              </m:sSup>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r>
                        <a:rPr lang="en-US" altLang="ja-JP">
                          <a:latin typeface="Cambria Math" panose="02040503050406030204" pitchFamily="18" charset="0"/>
                        </a:rPr>
                        <m:t>+</m:t>
                      </m:r>
                      <m:f>
                        <m:fPr>
                          <m:ctrlPr>
                            <a:rPr lang="en-US" altLang="ja-JP" i="1">
                              <a:latin typeface="Cambria Math" panose="02040503050406030204" pitchFamily="18" charset="0"/>
                            </a:rPr>
                          </m:ctrlPr>
                        </m:fPr>
                        <m:num>
                          <m:r>
                            <m:rPr>
                              <m:sty m:val="p"/>
                            </m:rPr>
                            <a:rPr lang="en-US" altLang="ja-JP">
                              <a:latin typeface="Cambria Math" panose="02040503050406030204" pitchFamily="18" charset="0"/>
                            </a:rPr>
                            <m:t>Δ</m:t>
                          </m:r>
                          <m:r>
                            <a:rPr lang="en-US" altLang="ja-JP" i="1">
                              <a:latin typeface="Cambria Math" panose="02040503050406030204" pitchFamily="18" charset="0"/>
                            </a:rPr>
                            <m:t>𝐸</m:t>
                          </m:r>
                        </m:num>
                        <m:den>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𝑚</m:t>
                              </m:r>
                            </m:e>
                            <m:sub>
                              <m:r>
                                <a:rPr lang="en-US" altLang="ja-JP" i="1">
                                  <a:latin typeface="Cambria Math" panose="02040503050406030204" pitchFamily="18" charset="0"/>
                                </a:rPr>
                                <m:t>𝑏</m:t>
                              </m:r>
                            </m:sub>
                          </m:sSub>
                        </m:den>
                      </m:f>
                      <m:r>
                        <a:rPr lang="en-US" altLang="ja-JP" i="1">
                          <a:latin typeface="Cambria Math" panose="02040503050406030204" pitchFamily="18" charset="0"/>
                        </a:rPr>
                        <m:t>=0</m:t>
                      </m:r>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622738" y="1343328"/>
                <a:ext cx="6516710" cy="714683"/>
              </a:xfrm>
              <a:prstGeom prst="rect">
                <a:avLst/>
              </a:prstGeom>
              <a:blipFill rotWithShape="0">
                <a:blip r:embed="rId3"/>
                <a:stretch>
                  <a:fillRect/>
                </a:stretch>
              </a:blipFill>
            </p:spPr>
            <p:txBody>
              <a:bodyPr/>
              <a:lstStyle/>
              <a:p>
                <a:r>
                  <a:rPr lang="ja-JP" altLang="en-US">
                    <a:noFill/>
                  </a:rPr>
                  <a:t> </a:t>
                </a:r>
              </a:p>
            </p:txBody>
          </p:sp>
        </mc:Fallback>
      </mc:AlternateContent>
      <p:sp>
        <p:nvSpPr>
          <p:cNvPr id="7" name="下矢印 6"/>
          <p:cNvSpPr/>
          <p:nvPr/>
        </p:nvSpPr>
        <p:spPr>
          <a:xfrm>
            <a:off x="4368321" y="2199429"/>
            <a:ext cx="407358" cy="539153"/>
          </a:xfrm>
          <a:prstGeom prst="downArrow">
            <a:avLst/>
          </a:prstGeom>
          <a:solidFill>
            <a:srgbClr val="C00000"/>
          </a:solidFill>
          <a:ln>
            <a:solidFill>
              <a:srgbClr val="C000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テキスト ボックス 7"/>
              <p:cNvSpPr txBox="1"/>
              <p:nvPr/>
            </p:nvSpPr>
            <p:spPr>
              <a:xfrm>
                <a:off x="1416676" y="2607925"/>
                <a:ext cx="3155324" cy="4932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𝛼</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𝛼</m:t>
                                  </m:r>
                                </m:e>
                                <m:sup>
                                  <m:r>
                                    <a:rPr kumimoji="1" lang="en-US" altLang="ja-JP" b="0" i="1" smtClean="0">
                                      <a:latin typeface="Cambria Math" panose="02040503050406030204" pitchFamily="18" charset="0"/>
                                    </a:rPr>
                                    <m:t>2</m:t>
                                  </m:r>
                                </m:sup>
                              </m:sSup>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oMath>
                  </m:oMathPara>
                </a14:m>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416676" y="2607925"/>
                <a:ext cx="3155324" cy="493277"/>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4775679" y="2607925"/>
                <a:ext cx="3743696" cy="4932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r>
                        <a:rPr kumimoji="1" lang="en-US" altLang="ja-JP" b="0" i="1" smtClean="0">
                          <a:latin typeface="Cambria Math" panose="02040503050406030204" pitchFamily="18" charset="0"/>
                        </a:rPr>
                        <m:t>𝛼</m:t>
                      </m:r>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sSup>
                        <m:sSupPr>
                          <m:ctrlPr>
                            <a:rPr kumimoji="1" lang="en-US" altLang="ja-JP" b="0" i="1" smtClean="0">
                              <a:latin typeface="Cambria Math" panose="02040503050406030204" pitchFamily="18" charset="0"/>
                            </a:rPr>
                          </m:ctrlPr>
                        </m:sSupPr>
                        <m:e>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e>
                                  </m:d>
                                </m:e>
                                <m:sup>
                                  <m:r>
                                    <a:rPr kumimoji="1" lang="en-US" altLang="ja-JP" b="0" i="1" smtClean="0">
                                      <a:latin typeface="Cambria Math" panose="02040503050406030204" pitchFamily="18" charset="0"/>
                                    </a:rPr>
                                    <m:t>2</m:t>
                                  </m:r>
                                </m:sup>
                              </m:sSup>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775679" y="2607925"/>
                <a:ext cx="3743696" cy="493277"/>
              </a:xfrm>
              <a:prstGeom prst="rect">
                <a:avLst/>
              </a:prstGeom>
              <a:blipFill rotWithShape="0">
                <a:blip r:embed="rId5"/>
                <a:stretch>
                  <a:fillRect/>
                </a:stretch>
              </a:blipFill>
            </p:spPr>
            <p:txBody>
              <a:bodyPr/>
              <a:lstStyle/>
              <a:p>
                <a:r>
                  <a:rPr lang="ja-JP" altLang="en-US">
                    <a:noFill/>
                  </a:rPr>
                  <a:t> </a:t>
                </a:r>
              </a:p>
            </p:txBody>
          </p:sp>
        </mc:Fallback>
      </mc:AlternateContent>
      <p:sp>
        <p:nvSpPr>
          <p:cNvPr id="10" name="テキスト ボックス 9"/>
          <p:cNvSpPr txBox="1"/>
          <p:nvPr/>
        </p:nvSpPr>
        <p:spPr>
          <a:xfrm>
            <a:off x="8075053" y="1563964"/>
            <a:ext cx="1068947" cy="369332"/>
          </a:xfrm>
          <a:prstGeom prst="rect">
            <a:avLst/>
          </a:prstGeom>
          <a:noFill/>
        </p:spPr>
        <p:txBody>
          <a:bodyPr wrap="square" rtlCol="0">
            <a:spAutoFit/>
          </a:bodyPr>
          <a:lstStyle/>
          <a:p>
            <a:r>
              <a:rPr kumimoji="1" lang="ja-JP" altLang="en-US" dirty="0" smtClean="0"/>
              <a:t>（式</a:t>
            </a:r>
            <a:r>
              <a:rPr kumimoji="1" lang="en-US" altLang="ja-JP" dirty="0" smtClean="0"/>
              <a:t>1</a:t>
            </a:r>
            <a:r>
              <a:rPr kumimoji="1" lang="ja-JP" altLang="en-US" dirty="0" smtClean="0"/>
              <a:t>）</a:t>
            </a:r>
            <a:endParaRPr kumimoji="1" lang="ja-JP" altLang="en-US" dirty="0"/>
          </a:p>
        </p:txBody>
      </p:sp>
      <p:sp>
        <p:nvSpPr>
          <p:cNvPr id="11" name="テキスト ボックス 10"/>
          <p:cNvSpPr txBox="1"/>
          <p:nvPr/>
        </p:nvSpPr>
        <p:spPr>
          <a:xfrm>
            <a:off x="1235866" y="3258845"/>
            <a:ext cx="2079938" cy="369332"/>
          </a:xfrm>
          <a:prstGeom prst="rect">
            <a:avLst/>
          </a:prstGeom>
          <a:noFill/>
        </p:spPr>
        <p:txBody>
          <a:bodyPr wrap="square" rtlCol="0">
            <a:spAutoFit/>
          </a:bodyPr>
          <a:lstStyle/>
          <a:p>
            <a:r>
              <a:rPr kumimoji="1" lang="ja-JP" altLang="en-US" dirty="0" smtClean="0"/>
              <a:t>このとき</a:t>
            </a:r>
            <a:r>
              <a:rPr kumimoji="1" lang="en-US" altLang="ja-JP" dirty="0" smtClean="0"/>
              <a:t>(</a:t>
            </a:r>
            <a:r>
              <a:rPr kumimoji="1" lang="ja-JP" altLang="en-US" dirty="0" smtClean="0"/>
              <a:t>式</a:t>
            </a:r>
            <a:r>
              <a:rPr kumimoji="1" lang="en-US" altLang="ja-JP" dirty="0" smtClean="0"/>
              <a:t>1</a:t>
            </a:r>
            <a:r>
              <a:rPr lang="en-US" altLang="ja-JP" dirty="0"/>
              <a:t>)</a:t>
            </a:r>
            <a:r>
              <a:rPr kumimoji="1" lang="ja-JP" altLang="en-US" dirty="0" smtClean="0"/>
              <a:t>は　</a:t>
            </a:r>
            <a:endParaRPr kumimoji="1" lang="ja-JP" altLang="en-US" dirty="0"/>
          </a:p>
        </p:txBody>
      </p:sp>
      <mc:AlternateContent xmlns:mc="http://schemas.openxmlformats.org/markup-compatibility/2006" xmlns:a14="http://schemas.microsoft.com/office/drawing/2010/main">
        <mc:Choice Requires="a14">
          <p:sp>
            <p:nvSpPr>
              <p:cNvPr id="12" name="テキスト ボックス 11"/>
              <p:cNvSpPr txBox="1"/>
              <p:nvPr/>
            </p:nvSpPr>
            <p:spPr>
              <a:xfrm>
                <a:off x="1622738" y="3604684"/>
                <a:ext cx="5917842" cy="9365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𝜒</m:t>
                              </m:r>
                            </m:e>
                          </m:func>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e>
                      </m:d>
                      <m:r>
                        <m:rPr>
                          <m:sty m:val="p"/>
                        </m:rPr>
                        <a:rPr kumimoji="1" lang="en-US" altLang="ja-JP" b="0" i="0" smtClean="0">
                          <a:latin typeface="Cambria Math" panose="02040503050406030204" pitchFamily="18" charset="0"/>
                        </a:rPr>
                        <m:t>Δ</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𝑣</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𝛼</m:t>
                                  </m:r>
                                </m:e>
                                <m:sup>
                                  <m:r>
                                    <a:rPr kumimoji="1" lang="en-US" altLang="ja-JP" b="0" i="1" smtClean="0">
                                      <a:latin typeface="Cambria Math" panose="02040503050406030204" pitchFamily="18" charset="0"/>
                                    </a:rPr>
                                    <m:t>2</m:t>
                                  </m:r>
                                </m:sup>
                              </m:sSup>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𝐸</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den>
                      </m:f>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1622738" y="3604684"/>
                <a:ext cx="5917842" cy="936538"/>
              </a:xfrm>
              <a:prstGeom prst="rect">
                <a:avLst/>
              </a:prstGeom>
              <a:blipFill rotWithShape="0">
                <a:blip r:embed="rId6"/>
                <a:stretch>
                  <a:fillRect/>
                </a:stretch>
              </a:blipFill>
            </p:spPr>
            <p:txBody>
              <a:bodyPr/>
              <a:lstStyle/>
              <a:p>
                <a:r>
                  <a:rPr lang="ja-JP" altLang="en-US">
                    <a:noFill/>
                  </a:rPr>
                  <a:t> </a:t>
                </a:r>
              </a:p>
            </p:txBody>
          </p:sp>
        </mc:Fallback>
      </mc:AlternateContent>
      <p:sp>
        <p:nvSpPr>
          <p:cNvPr id="13" name="下矢印 12"/>
          <p:cNvSpPr/>
          <p:nvPr/>
        </p:nvSpPr>
        <p:spPr>
          <a:xfrm>
            <a:off x="4368321" y="4309049"/>
            <a:ext cx="407358" cy="539153"/>
          </a:xfrm>
          <a:prstGeom prst="downArrow">
            <a:avLst/>
          </a:prstGeom>
          <a:solidFill>
            <a:srgbClr val="C00000"/>
          </a:solidFill>
          <a:ln>
            <a:solidFill>
              <a:srgbClr val="C000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テキスト ボックス 13"/>
              <p:cNvSpPr txBox="1"/>
              <p:nvPr/>
            </p:nvSpPr>
            <p:spPr>
              <a:xfrm>
                <a:off x="1240457" y="4358300"/>
                <a:ext cx="3127864" cy="369332"/>
              </a:xfrm>
              <a:prstGeom prst="rect">
                <a:avLst/>
              </a:prstGeom>
              <a:noFill/>
            </p:spPr>
            <p:txBody>
              <a:bodyPr wrap="square" rtlCol="0">
                <a:spAutoFit/>
              </a:bodyPr>
              <a:lstStyle/>
              <a:p>
                <a14:m>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𝛼</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ea typeface="Cambria Math" panose="02040503050406030204" pitchFamily="18" charset="0"/>
                      </a:rPr>
                      <m:t>≈</m:t>
                    </m:r>
                    <m:sSup>
                      <m:sSupPr>
                        <m:ctrlPr>
                          <a:rPr kumimoji="1" lang="en-US" altLang="ja-JP" b="0" i="1" smtClean="0">
                            <a:latin typeface="Cambria Math" panose="02040503050406030204" pitchFamily="18" charset="0"/>
                            <a:ea typeface="Cambria Math" panose="02040503050406030204" pitchFamily="18" charset="0"/>
                          </a:rPr>
                        </m:ctrlPr>
                      </m:sSupPr>
                      <m:e>
                        <m:d>
                          <m:dPr>
                            <m:ctrlPr>
                              <a:rPr kumimoji="1" lang="en-US" altLang="ja-JP" b="0" i="1" smtClean="0">
                                <a:latin typeface="Cambria Math" panose="02040503050406030204" pitchFamily="18" charset="0"/>
                                <a:ea typeface="Cambria Math" panose="02040503050406030204" pitchFamily="18" charset="0"/>
                              </a:rPr>
                            </m:ctrlPr>
                          </m:dPr>
                          <m:e>
                            <m:r>
                              <m:rPr>
                                <m:sty m:val="p"/>
                              </m:rPr>
                              <a:rPr kumimoji="1" lang="en-US" altLang="ja-JP" b="0" i="0" smtClean="0">
                                <a:latin typeface="Cambria Math" panose="02040503050406030204" pitchFamily="18" charset="0"/>
                                <a:ea typeface="Cambria Math" panose="02040503050406030204" pitchFamily="18" charset="0"/>
                              </a:rPr>
                              <m:t>Δ</m:t>
                            </m:r>
                            <m:r>
                              <a:rPr kumimoji="1" lang="en-US" altLang="ja-JP" b="0" i="1" smtClean="0">
                                <a:latin typeface="Cambria Math" panose="02040503050406030204" pitchFamily="18" charset="0"/>
                                <a:ea typeface="Cambria Math" panose="02040503050406030204" pitchFamily="18" charset="0"/>
                              </a:rPr>
                              <m:t>𝑣</m:t>
                            </m:r>
                            <m:r>
                              <a:rPr kumimoji="1" lang="en-US" altLang="ja-JP" b="0" i="1" smtClean="0">
                                <a:latin typeface="Cambria Math" panose="02040503050406030204" pitchFamily="18" charset="0"/>
                                <a:ea typeface="Cambria Math" panose="02040503050406030204" pitchFamily="18" charset="0"/>
                              </a:rPr>
                              <m:t>/2</m:t>
                            </m:r>
                            <m:sSub>
                              <m:sSubPr>
                                <m:ctrlPr>
                                  <a:rPr kumimoji="1" lang="en-US" altLang="ja-JP" b="0"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𝑣</m:t>
                                </m:r>
                              </m:e>
                              <m:sub>
                                <m:r>
                                  <a:rPr kumimoji="1" lang="en-US" altLang="ja-JP" b="0" i="1" smtClean="0">
                                    <a:latin typeface="Cambria Math" panose="02040503050406030204" pitchFamily="18" charset="0"/>
                                    <a:ea typeface="Cambria Math" panose="02040503050406030204" pitchFamily="18" charset="0"/>
                                  </a:rPr>
                                  <m:t>𝑏</m:t>
                                </m:r>
                                <m:r>
                                  <a:rPr kumimoji="1" lang="en-US" altLang="ja-JP" b="0" i="1" smtClean="0">
                                    <a:latin typeface="Cambria Math" panose="02040503050406030204" pitchFamily="18" charset="0"/>
                                    <a:ea typeface="Cambria Math" panose="02040503050406030204" pitchFamily="18" charset="0"/>
                                  </a:rPr>
                                  <m:t>2</m:t>
                                </m:r>
                              </m:sub>
                            </m:sSub>
                          </m:e>
                        </m:d>
                      </m:e>
                      <m:sup>
                        <m:r>
                          <a:rPr kumimoji="1" lang="en-US" altLang="ja-JP" b="0" i="1" smtClean="0">
                            <a:latin typeface="Cambria Math" panose="02040503050406030204" pitchFamily="18" charset="0"/>
                            <a:ea typeface="Cambria Math" panose="02040503050406030204" pitchFamily="18" charset="0"/>
                          </a:rPr>
                          <m:t>2</m:t>
                        </m:r>
                      </m:sup>
                    </m:sSup>
                    <m:r>
                      <a:rPr kumimoji="1" lang="en-US" altLang="ja-JP" b="0" i="1" smtClean="0">
                        <a:latin typeface="Cambria Math" panose="02040503050406030204" pitchFamily="18" charset="0"/>
                        <a:ea typeface="Cambria Math" panose="02040503050406030204" pitchFamily="18" charset="0"/>
                      </a:rPr>
                      <m:t>≪1</m:t>
                    </m:r>
                  </m:oMath>
                </a14:m>
                <a:r>
                  <a:rPr kumimoji="1" lang="ja-JP" altLang="en-US" dirty="0" err="1" smtClean="0"/>
                  <a:t>で近</a:t>
                </a:r>
                <a:r>
                  <a:rPr kumimoji="1" lang="ja-JP" altLang="en-US" dirty="0" smtClean="0"/>
                  <a:t>似</a:t>
                </a:r>
                <a:endParaRPr kumimoji="1" lang="ja-JP" altLang="en-US" dirty="0"/>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1240457" y="4358300"/>
                <a:ext cx="3127864" cy="369332"/>
              </a:xfrm>
              <a:prstGeom prst="rect">
                <a:avLst/>
              </a:prstGeom>
              <a:blipFill rotWithShape="0">
                <a:blip r:embed="rId7"/>
                <a:stretch>
                  <a:fillRect t="-6557" b="-27869"/>
                </a:stretch>
              </a:blipFill>
            </p:spPr>
            <p:txBody>
              <a:bodyPr/>
              <a:lstStyle/>
              <a:p>
                <a:r>
                  <a:rPr lang="ja-JP" altLang="en-US">
                    <a:noFill/>
                  </a:rPr>
                  <a:t> </a:t>
                </a:r>
              </a:p>
            </p:txBody>
          </p:sp>
        </mc:Fallback>
      </mc:AlternateContent>
      <p:sp>
        <p:nvSpPr>
          <p:cNvPr id="15" name="正方形/長方形 14"/>
          <p:cNvSpPr/>
          <p:nvPr/>
        </p:nvSpPr>
        <p:spPr>
          <a:xfrm>
            <a:off x="1622738" y="1286820"/>
            <a:ext cx="6452315" cy="816298"/>
          </a:xfrm>
          <a:prstGeom prst="rect">
            <a:avLst/>
          </a:prstGeom>
          <a:noFill/>
          <a:ln w="28575"/>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549521" y="3606030"/>
            <a:ext cx="6452315" cy="625745"/>
          </a:xfrm>
          <a:prstGeom prst="rect">
            <a:avLst/>
          </a:prstGeom>
          <a:noFill/>
          <a:ln w="28575"/>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7" name="テキスト ボックス 16"/>
              <p:cNvSpPr txBox="1"/>
              <p:nvPr/>
            </p:nvSpPr>
            <p:spPr>
              <a:xfrm>
                <a:off x="1622738" y="4929399"/>
                <a:ext cx="5917842" cy="659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𝜒</m:t>
                              </m:r>
                            </m:e>
                          </m:func>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e>
                      </m:d>
                      <m:r>
                        <m:rPr>
                          <m:sty m:val="p"/>
                        </m:rPr>
                        <a:rPr kumimoji="1" lang="en-US" altLang="ja-JP" b="0" i="0" smtClean="0">
                          <a:latin typeface="Cambria Math" panose="02040503050406030204" pitchFamily="18" charset="0"/>
                        </a:rPr>
                        <m:t>Δ</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2</m:t>
                          </m:r>
                        </m:sup>
                      </m:sSubSup>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𝐸</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den>
                      </m:f>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1622738" y="4929399"/>
                <a:ext cx="5917842" cy="659540"/>
              </a:xfrm>
              <a:prstGeom prst="rect">
                <a:avLst/>
              </a:prstGeom>
              <a:blipFill rotWithShape="0">
                <a:blip r:embed="rId8"/>
                <a:stretch>
                  <a:fillRect/>
                </a:stretch>
              </a:blipFill>
            </p:spPr>
            <p:txBody>
              <a:bodyPr/>
              <a:lstStyle/>
              <a:p>
                <a:r>
                  <a:rPr lang="ja-JP" altLang="en-US">
                    <a:noFill/>
                  </a:rPr>
                  <a:t> </a:t>
                </a:r>
              </a:p>
            </p:txBody>
          </p:sp>
        </mc:Fallback>
      </mc:AlternateContent>
      <p:sp>
        <p:nvSpPr>
          <p:cNvPr id="18" name="テキスト ボックス 17"/>
          <p:cNvSpPr txBox="1"/>
          <p:nvPr/>
        </p:nvSpPr>
        <p:spPr>
          <a:xfrm>
            <a:off x="7450428" y="5074503"/>
            <a:ext cx="1068947" cy="369332"/>
          </a:xfrm>
          <a:prstGeom prst="rect">
            <a:avLst/>
          </a:prstGeom>
          <a:noFill/>
        </p:spPr>
        <p:txBody>
          <a:bodyPr wrap="square" rtlCol="0">
            <a:spAutoFit/>
          </a:bodyPr>
          <a:lstStyle/>
          <a:p>
            <a:r>
              <a:rPr kumimoji="1" lang="ja-JP" altLang="en-US" dirty="0" smtClean="0"/>
              <a:t>（式</a:t>
            </a:r>
            <a:r>
              <a:rPr lang="en-US" altLang="ja-JP" dirty="0"/>
              <a:t>2</a:t>
            </a:r>
            <a:r>
              <a:rPr kumimoji="1" lang="ja-JP" altLang="en-US" dirty="0" smtClean="0"/>
              <a:t>）</a:t>
            </a:r>
            <a:endParaRPr kumimoji="1" lang="ja-JP" altLang="en-US" dirty="0"/>
          </a:p>
        </p:txBody>
      </p:sp>
      <p:grpSp>
        <p:nvGrpSpPr>
          <p:cNvPr id="21" name="グループ化 20"/>
          <p:cNvGrpSpPr/>
          <p:nvPr/>
        </p:nvGrpSpPr>
        <p:grpSpPr>
          <a:xfrm>
            <a:off x="1446825" y="5721156"/>
            <a:ext cx="6966365" cy="999486"/>
            <a:chOff x="1246430" y="5729168"/>
            <a:chExt cx="6966365" cy="999486"/>
          </a:xfrm>
        </p:grpSpPr>
        <p:sp>
          <p:nvSpPr>
            <p:cNvPr id="19" name="正方形/長方形 18"/>
            <p:cNvSpPr/>
            <p:nvPr/>
          </p:nvSpPr>
          <p:spPr>
            <a:xfrm>
              <a:off x="1349126" y="5729168"/>
              <a:ext cx="6863669" cy="999486"/>
            </a:xfrm>
            <a:prstGeom prst="rect">
              <a:avLst/>
            </a:prstGeom>
            <a:noFill/>
            <a:ln w="28575"/>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1246430" y="5742055"/>
                  <a:ext cx="6966365" cy="8631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e>
                                    </m:d>
                                  </m:e>
                                  <m:sup>
                                    <m:r>
                                      <a:rPr kumimoji="1" lang="en-US" altLang="ja-JP" b="0" i="1" smtClean="0">
                                        <a:latin typeface="Cambria Math" panose="02040503050406030204" pitchFamily="18" charset="0"/>
                                      </a:rPr>
                                      <m:t> </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e>
                                            </m:d>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𝜒</m:t>
                                                </m:r>
                                              </m:e>
                                            </m:func>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e>
                                        </m:d>
                                        <m:r>
                                          <a:rPr kumimoji="1" lang="en-US" altLang="ja-JP" b="0" i="0" smtClean="0">
                                            <a:latin typeface="Cambria Math" panose="02040503050406030204" pitchFamily="18" charset="0"/>
                                          </a:rPr>
                                          <m:t> </m:t>
                                        </m:r>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𝐸</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e>
                            </m:d>
                          </m:num>
                          <m:den>
                            <m:d>
                              <m:dPr>
                                <m:ctrlPr>
                                  <a:rPr lang="en-US" altLang="ja-JP" i="1">
                                    <a:latin typeface="Cambria Math" panose="02040503050406030204" pitchFamily="18" charset="0"/>
                                  </a:rPr>
                                </m:ctrlPr>
                              </m:dPr>
                              <m:e>
                                <m:r>
                                  <a:rPr lang="en-US" altLang="ja-JP" i="1">
                                    <a:latin typeface="Cambria Math" panose="02040503050406030204" pitchFamily="18" charset="0"/>
                                  </a:rPr>
                                  <m:t>1+</m:t>
                                </m:r>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b="0" i="1" smtClean="0">
                                        <a:latin typeface="Cambria Math" panose="02040503050406030204" pitchFamily="18" charset="0"/>
                                      </a:rPr>
                                      <m:t>𝑏</m:t>
                                    </m:r>
                                    <m:r>
                                      <a:rPr lang="en-US" altLang="ja-JP" b="0" i="1" smtClean="0">
                                        <a:latin typeface="Cambria Math" panose="02040503050406030204" pitchFamily="18" charset="0"/>
                                      </a:rPr>
                                      <m:t>1</m:t>
                                    </m:r>
                                  </m:sub>
                                </m:sSub>
                                <m:func>
                                  <m:funcPr>
                                    <m:ctrlPr>
                                      <a:rPr lang="en-US" altLang="ja-JP" i="1">
                                        <a:latin typeface="Cambria Math" panose="02040503050406030204" pitchFamily="18" charset="0"/>
                                      </a:rPr>
                                    </m:ctrlPr>
                                  </m:funcPr>
                                  <m:fName>
                                    <m:r>
                                      <m:rPr>
                                        <m:sty m:val="p"/>
                                      </m:rPr>
                                      <a:rPr lang="en-US" altLang="ja-JP">
                                        <a:latin typeface="Cambria Math" panose="02040503050406030204" pitchFamily="18" charset="0"/>
                                      </a:rPr>
                                      <m:t>cos</m:t>
                                    </m:r>
                                  </m:fName>
                                  <m:e>
                                    <m:r>
                                      <a:rPr lang="en-US" altLang="ja-JP" i="1">
                                        <a:latin typeface="Cambria Math" panose="02040503050406030204" pitchFamily="18" charset="0"/>
                                      </a:rPr>
                                      <m:t>𝜒</m:t>
                                    </m:r>
                                  </m:e>
                                </m:func>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m:t>
                                    </m:r>
                                    <m:r>
                                      <a:rPr lang="en-US" altLang="ja-JP" i="1">
                                        <a:latin typeface="Cambria Math" panose="02040503050406030204" pitchFamily="18" charset="0"/>
                                      </a:rPr>
                                      <m:t>𝑣</m:t>
                                    </m:r>
                                  </m:e>
                                  <m:sub>
                                    <m:r>
                                      <a:rPr lang="en-US" altLang="ja-JP" b="0" i="1" smtClean="0">
                                        <a:latin typeface="Cambria Math" panose="02040503050406030204" pitchFamily="18" charset="0"/>
                                      </a:rPr>
                                      <m:t>𝑏</m:t>
                                    </m:r>
                                    <m:r>
                                      <a:rPr lang="en-US" altLang="ja-JP" b="0" i="1" smtClean="0">
                                        <a:latin typeface="Cambria Math" panose="02040503050406030204" pitchFamily="18" charset="0"/>
                                      </a:rPr>
                                      <m:t>2</m:t>
                                    </m:r>
                                  </m:sub>
                                </m:sSub>
                              </m:e>
                            </m:d>
                          </m:den>
                        </m:f>
                      </m:oMath>
                    </m:oMathPara>
                  </a14:m>
                  <a:endParaRPr kumimoji="1"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1246430" y="5742055"/>
                  <a:ext cx="6966365" cy="863185"/>
                </a:xfrm>
                <a:prstGeom prst="rect">
                  <a:avLst/>
                </a:prstGeom>
                <a:blipFill rotWithShape="0">
                  <a:blip r:embed="rId9"/>
                  <a:stretch>
                    <a:fillRect/>
                  </a:stretch>
                </a:blipFill>
              </p:spPr>
              <p:txBody>
                <a:bodyPr/>
                <a:lstStyle/>
                <a:p>
                  <a:r>
                    <a:rPr lang="ja-JP" altLang="en-US">
                      <a:noFill/>
                    </a:rPr>
                    <a:t> </a:t>
                  </a:r>
                </a:p>
              </p:txBody>
            </p:sp>
          </mc:Fallback>
        </mc:AlternateContent>
      </p:grpSp>
      <p:cxnSp>
        <p:nvCxnSpPr>
          <p:cNvPr id="23" name="直線矢印コネクタ 22"/>
          <p:cNvCxnSpPr/>
          <p:nvPr/>
        </p:nvCxnSpPr>
        <p:spPr>
          <a:xfrm flipH="1">
            <a:off x="7778839" y="5443835"/>
            <a:ext cx="1558344" cy="493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9337183" y="5259169"/>
            <a:ext cx="2292440" cy="646331"/>
          </a:xfrm>
          <a:prstGeom prst="rect">
            <a:avLst/>
          </a:prstGeom>
          <a:noFill/>
        </p:spPr>
        <p:txBody>
          <a:bodyPr wrap="square" rtlCol="0">
            <a:spAutoFit/>
          </a:bodyPr>
          <a:lstStyle/>
          <a:p>
            <a:r>
              <a:rPr kumimoji="1" lang="ja-JP" altLang="en-US" dirty="0" smtClean="0"/>
              <a:t>ルート内が負になり計算が止まる</a:t>
            </a:r>
            <a:endParaRPr kumimoji="1" lang="ja-JP" altLang="en-US" dirty="0"/>
          </a:p>
        </p:txBody>
      </p:sp>
    </p:spTree>
    <p:extLst>
      <p:ext uri="{BB962C8B-B14F-4D97-AF65-F5344CB8AC3E}">
        <p14:creationId xmlns:p14="http://schemas.microsoft.com/office/powerpoint/2010/main" val="2777373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テキスト ボックス 2"/>
          <p:cNvSpPr txBox="1"/>
          <p:nvPr/>
        </p:nvSpPr>
        <p:spPr>
          <a:xfrm>
            <a:off x="3200400" y="193125"/>
            <a:ext cx="2743200" cy="707886"/>
          </a:xfrm>
          <a:prstGeom prst="rect">
            <a:avLst/>
          </a:prstGeom>
          <a:noFill/>
        </p:spPr>
        <p:txBody>
          <a:bodyPr wrap="square" rtlCol="0">
            <a:spAutoFit/>
          </a:bodyPr>
          <a:lstStyle/>
          <a:p>
            <a:r>
              <a:rPr lang="ja-JP" altLang="en-US" sz="4000" u="sng" dirty="0" smtClean="0">
                <a:solidFill>
                  <a:schemeClr val="accent1"/>
                </a:solidFill>
              </a:rPr>
              <a:t>付帯条件</a:t>
            </a:r>
            <a:r>
              <a:rPr lang="en-US" altLang="ja-JP" sz="4000" u="sng" dirty="0" smtClean="0">
                <a:solidFill>
                  <a:schemeClr val="accent1"/>
                </a:solidFill>
              </a:rPr>
              <a:t>5</a:t>
            </a:r>
            <a:endParaRPr lang="ja-JP" altLang="en-US" sz="4000" u="sng" dirty="0">
              <a:solidFill>
                <a:schemeClr val="accent1"/>
              </a:solidFill>
            </a:endParaRPr>
          </a:p>
        </p:txBody>
      </p:sp>
      <p:sp>
        <p:nvSpPr>
          <p:cNvPr id="4" name="テキスト ボックス 3"/>
          <p:cNvSpPr txBox="1"/>
          <p:nvPr/>
        </p:nvSpPr>
        <p:spPr>
          <a:xfrm>
            <a:off x="5756856" y="378335"/>
            <a:ext cx="3387144" cy="369332"/>
          </a:xfrm>
          <a:prstGeom prst="rect">
            <a:avLst/>
          </a:prstGeom>
          <a:noFill/>
        </p:spPr>
        <p:txBody>
          <a:bodyPr wrap="square" rtlCol="0">
            <a:spAutoFit/>
          </a:bodyPr>
          <a:lstStyle/>
          <a:p>
            <a:r>
              <a:rPr kumimoji="1" lang="ja-JP" altLang="en-US" u="sng" dirty="0" smtClean="0">
                <a:solidFill>
                  <a:srgbClr val="002060"/>
                </a:solidFill>
              </a:rPr>
              <a:t>～非冷却・第</a:t>
            </a:r>
            <a:r>
              <a:rPr kumimoji="1" lang="en-US" altLang="ja-JP" u="sng" dirty="0" smtClean="0">
                <a:solidFill>
                  <a:srgbClr val="002060"/>
                </a:solidFill>
              </a:rPr>
              <a:t>3</a:t>
            </a:r>
            <a:r>
              <a:rPr kumimoji="1" lang="ja-JP" altLang="en-US" u="sng" dirty="0" smtClean="0">
                <a:solidFill>
                  <a:srgbClr val="002060"/>
                </a:solidFill>
              </a:rPr>
              <a:t>粒子限定加熱～</a:t>
            </a:r>
            <a:endParaRPr kumimoji="1" lang="ja-JP" altLang="en-US" u="sng" dirty="0">
              <a:solidFill>
                <a:srgbClr val="002060"/>
              </a:solidFill>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1697729" y="1241254"/>
                <a:ext cx="4782625" cy="4932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𝛼</m:t>
                          </m:r>
                        </m:e>
                        <m:sub>
                          <m:r>
                            <a:rPr kumimoji="1" lang="en-US" altLang="ja-JP" b="0" i="1" smtClean="0">
                              <a:latin typeface="Cambria Math" panose="02040503050406030204" pitchFamily="18" charset="0"/>
                            </a:rPr>
                            <m:t>∗</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𝛼</m:t>
                          </m:r>
                        </m:e>
                        <m:sub>
                          <m:r>
                            <a:rPr kumimoji="1" lang="en-US" altLang="ja-JP" b="0" i="1" smtClean="0">
                              <a:latin typeface="Cambria Math" panose="02040503050406030204" pitchFamily="18" charset="0"/>
                            </a:rPr>
                            <m:t>0</m:t>
                          </m:r>
                        </m:sub>
                      </m:sSub>
                      <m:r>
                        <a:rPr lang="en-US" altLang="ja-JP" i="1">
                          <a:latin typeface="Cambria Math" panose="02040503050406030204" pitchFamily="18" charset="0"/>
                          <a:ea typeface="Cambria Math" panose="02040503050406030204" pitchFamily="18" charset="0"/>
                        </a:rPr>
                        <m:t>≡</m:t>
                      </m:r>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sSup>
                        <m:sSupPr>
                          <m:ctrlPr>
                            <a:rPr kumimoji="1" lang="en-US" altLang="ja-JP" b="0" i="1" smtClean="0">
                              <a:latin typeface="Cambria Math" panose="02040503050406030204" pitchFamily="18" charset="0"/>
                            </a:rPr>
                          </m:ctrlPr>
                        </m:sSupPr>
                        <m:e>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1−</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2</m:t>
                                          </m:r>
                                        </m:sub>
                                      </m:sSub>
                                    </m:e>
                                  </m:d>
                                </m:e>
                                <m:sup>
                                  <m:r>
                                    <a:rPr kumimoji="1" lang="en-US" altLang="ja-JP" b="0" i="1" smtClean="0">
                                      <a:latin typeface="Cambria Math" panose="02040503050406030204" pitchFamily="18" charset="0"/>
                                    </a:rPr>
                                    <m:t>2</m:t>
                                  </m:r>
                                </m:sup>
                              </m:sSup>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697729" y="1241254"/>
                <a:ext cx="4782625" cy="493277"/>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p:cNvSpPr txBox="1"/>
              <p:nvPr/>
            </p:nvSpPr>
            <p:spPr>
              <a:xfrm>
                <a:off x="1281448" y="847538"/>
                <a:ext cx="2833352" cy="369332"/>
              </a:xfrm>
              <a:prstGeom prst="rect">
                <a:avLst/>
              </a:prstGeom>
              <a:noFill/>
            </p:spPr>
            <p:txBody>
              <a:bodyPr wrap="square" rtlCol="0">
                <a:spAutoFit/>
              </a:bodyPr>
              <a:lstStyle/>
              <a:p>
                <a14:m>
                  <m:oMath xmlns:m="http://schemas.openxmlformats.org/officeDocument/2006/math">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0</m:t>
                        </m:r>
                      </m:sub>
                    </m:sSub>
                    <m:r>
                      <a:rPr lang="ja-JP" altLang="en-US" i="1">
                        <a:latin typeface="Cambria Math" panose="02040503050406030204" pitchFamily="18" charset="0"/>
                      </a:rPr>
                      <m:t>を</m:t>
                    </m:r>
                  </m:oMath>
                </a14:m>
                <a:r>
                  <a:rPr kumimoji="1" lang="ja-JP" altLang="en-US" dirty="0" smtClean="0"/>
                  <a:t>用いて</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𝛼</m:t>
                        </m:r>
                      </m:e>
                      <m:sub>
                        <m:r>
                          <a:rPr kumimoji="1" lang="en-US" altLang="ja-JP" b="0" i="1" smtClean="0">
                            <a:latin typeface="Cambria Math" panose="02040503050406030204" pitchFamily="18" charset="0"/>
                          </a:rPr>
                          <m:t>∗</m:t>
                        </m:r>
                      </m:sub>
                    </m:sSub>
                  </m:oMath>
                </a14:m>
                <a:r>
                  <a:rPr kumimoji="1" lang="ja-JP" altLang="en-US" dirty="0" smtClean="0"/>
                  <a:t>を定義</a:t>
                </a:r>
                <a:endParaRPr kumimoji="1" lang="ja-JP" altLang="en-US"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281448" y="847538"/>
                <a:ext cx="2833352" cy="369332"/>
              </a:xfrm>
              <a:prstGeom prst="rect">
                <a:avLst/>
              </a:prstGeom>
              <a:blipFill rotWithShape="0">
                <a:blip r:embed="rId3"/>
                <a:stretch>
                  <a:fillRect t="-4918" b="-278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429555" y="1959356"/>
                <a:ext cx="5512158" cy="646331"/>
              </a:xfrm>
              <a:prstGeom prst="rect">
                <a:avLst/>
              </a:prstGeom>
              <a:noFill/>
            </p:spPr>
            <p:txBody>
              <a:bodyPr wrap="square" rtlCol="0">
                <a:spAutoFit/>
              </a:bodyPr>
              <a:lstStyle/>
              <a:p>
                <a:pPr marL="285750" indent="-285750">
                  <a:buFont typeface="Wingdings" panose="05000000000000000000" pitchFamily="2" charset="2"/>
                  <a:buChar char="Ø"/>
                </a:pP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𝛼</m:t>
                        </m:r>
                      </m:e>
                      <m:sub>
                        <m:r>
                          <a:rPr kumimoji="1" lang="en-US" altLang="ja-JP" b="0" i="1" smtClean="0">
                            <a:latin typeface="Cambria Math" panose="02040503050406030204" pitchFamily="18" charset="0"/>
                          </a:rPr>
                          <m:t>0</m:t>
                        </m:r>
                      </m:sub>
                    </m:sSub>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𝜒</m:t>
                        </m:r>
                      </m:e>
                    </m:func>
                    <m:r>
                      <a:rPr kumimoji="1" lang="en-US" altLang="ja-JP" b="0" i="1" smtClean="0">
                        <a:latin typeface="Cambria Math" panose="02040503050406030204" pitchFamily="18" charset="0"/>
                      </a:rPr>
                      <m:t>&lt;−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oMath>
                </a14:m>
                <a:r>
                  <a:rPr kumimoji="1" lang="ja-JP" altLang="en-US" dirty="0" smtClean="0"/>
                  <a:t>のときは</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ea typeface="Cambria Math" panose="02040503050406030204" pitchFamily="18" charset="0"/>
                      </a:rPr>
                      <m:t>≥0</m:t>
                    </m:r>
                    <m:r>
                      <a:rPr lang="ja-JP" altLang="en-US" i="1">
                        <a:latin typeface="Cambria Math" panose="02040503050406030204" pitchFamily="18" charset="0"/>
                        <a:ea typeface="Cambria Math" panose="02040503050406030204" pitchFamily="18" charset="0"/>
                      </a:rPr>
                      <m:t>を</m:t>
                    </m:r>
                  </m:oMath>
                </a14:m>
                <a:r>
                  <a:rPr kumimoji="1" lang="ja-JP" altLang="en-US" dirty="0" smtClean="0"/>
                  <a:t>保つために</a:t>
                </a:r>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𝛼</m:t>
                        </m:r>
                      </m:e>
                      <m:sub>
                        <m:r>
                          <a:rPr kumimoji="1" lang="en-US" altLang="ja-JP" b="0" i="1" smtClean="0">
                            <a:latin typeface="Cambria Math" panose="02040503050406030204" pitchFamily="18" charset="0"/>
                          </a:rPr>
                          <m:t>∗</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𝜒</m:t>
                        </m:r>
                      </m:e>
                    </m:func>
                  </m:oMath>
                </a14:m>
                <a:r>
                  <a:rPr kumimoji="1" lang="ja-JP" altLang="en-US" dirty="0" smtClean="0"/>
                  <a:t>とする</a:t>
                </a:r>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429555" y="1959356"/>
                <a:ext cx="5512158" cy="646331"/>
              </a:xfrm>
              <a:prstGeom prst="rect">
                <a:avLst/>
              </a:prstGeom>
              <a:blipFill rotWithShape="0">
                <a:blip r:embed="rId4"/>
                <a:stretch>
                  <a:fillRect l="-774" t="-3774" b="-16038"/>
                </a:stretch>
              </a:blipFill>
            </p:spPr>
            <p:txBody>
              <a:bodyPr/>
              <a:lstStyle/>
              <a:p>
                <a:r>
                  <a:rPr lang="ja-JP" altLang="en-US">
                    <a:noFill/>
                  </a:rPr>
                  <a:t> </a:t>
                </a:r>
              </a:p>
            </p:txBody>
          </p:sp>
        </mc:Fallback>
      </mc:AlternateContent>
      <p:sp>
        <p:nvSpPr>
          <p:cNvPr id="7" name="テキスト ボックス 6"/>
          <p:cNvSpPr txBox="1"/>
          <p:nvPr/>
        </p:nvSpPr>
        <p:spPr>
          <a:xfrm>
            <a:off x="4114800" y="2975019"/>
            <a:ext cx="65" cy="276999"/>
          </a:xfrm>
          <a:prstGeom prst="rect">
            <a:avLst/>
          </a:prstGeom>
          <a:noFill/>
        </p:spPr>
        <p:txBody>
          <a:bodyPr wrap="none" lIns="0" tIns="0" rIns="0" bIns="0" rtlCol="0">
            <a:spAutoFit/>
          </a:bodyPr>
          <a:lstStyle/>
          <a:p>
            <a:endParaRPr kumimoji="1" lang="ja-JP" altLang="en-US" dirty="0"/>
          </a:p>
        </p:txBody>
      </p:sp>
      <mc:AlternateContent xmlns:mc="http://schemas.openxmlformats.org/markup-compatibility/2006" xmlns:a14="http://schemas.microsoft.com/office/drawing/2010/main">
        <mc:Choice Requires="a14">
          <p:sp>
            <p:nvSpPr>
              <p:cNvPr id="8" name="テキスト ボックス 7"/>
              <p:cNvSpPr txBox="1"/>
              <p:nvPr/>
            </p:nvSpPr>
            <p:spPr>
              <a:xfrm>
                <a:off x="1281448" y="2706138"/>
                <a:ext cx="6375042" cy="656846"/>
              </a:xfrm>
              <a:prstGeom prst="rect">
                <a:avLst/>
              </a:prstGeom>
              <a:noFill/>
            </p:spPr>
            <p:txBody>
              <a:bodyPr wrap="square" rtlCol="0">
                <a:spAutoFit/>
              </a:bodyPr>
              <a:lstStyle/>
              <a:p>
                <a14:m>
                  <m:oMath xmlns:m="http://schemas.openxmlformats.org/officeDocument/2006/math">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0</m:t>
                        </m:r>
                      </m:sub>
                    </m:sSub>
                    <m:r>
                      <a:rPr lang="ja-JP" altLang="en-US" i="1">
                        <a:latin typeface="Cambria Math" panose="02040503050406030204" pitchFamily="18" charset="0"/>
                      </a:rPr>
                      <m:t>は</m:t>
                    </m:r>
                    <m:r>
                      <a:rPr lang="ja-JP" altLang="en-US" i="1" smtClean="0">
                        <a:latin typeface="Cambria Math" panose="02040503050406030204" pitchFamily="18" charset="0"/>
                      </a:rPr>
                      <m:t>エネルギ</m:t>
                    </m:r>
                    <m:r>
                      <a:rPr kumimoji="1" lang="ja-JP" altLang="en-US" i="1" dirty="0" smtClean="0">
                        <a:latin typeface="Cambria Math" panose="02040503050406030204" pitchFamily="18" charset="0"/>
                      </a:rPr>
                      <m:t>ー</m:t>
                    </m:r>
                  </m:oMath>
                </a14:m>
                <a:r>
                  <a:rPr kumimoji="1" lang="ja-JP" altLang="en-US" dirty="0" smtClean="0"/>
                  <a:t>保存のための</a:t>
                </a:r>
                <a:r>
                  <a:rPr kumimoji="1" lang="en-US" altLang="ja-JP" dirty="0" smtClean="0"/>
                  <a:t>(</a:t>
                </a:r>
                <a:r>
                  <a:rPr kumimoji="1" lang="ja-JP" altLang="en-US" dirty="0" smtClean="0"/>
                  <a:t>式１</a:t>
                </a:r>
                <a:r>
                  <a:rPr kumimoji="1" lang="en-US" altLang="ja-JP" dirty="0" smtClean="0"/>
                  <a:t>)</a:t>
                </a:r>
                <a:r>
                  <a:rPr kumimoji="1" lang="ja-JP" altLang="en-US" dirty="0" smtClean="0"/>
                  <a:t>を満たしていないため</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𝛼</m:t>
                        </m:r>
                      </m:e>
                      <m:sub>
                        <m:r>
                          <a:rPr lang="en-US" altLang="ja-JP" i="1">
                            <a:latin typeface="Cambria Math" panose="02040503050406030204" pitchFamily="18" charset="0"/>
                          </a:rPr>
                          <m:t>∗</m:t>
                        </m:r>
                      </m:sub>
                    </m:sSub>
                  </m:oMath>
                </a14:m>
                <a:r>
                  <a:rPr kumimoji="1" lang="ja-JP" altLang="en-US" dirty="0" smtClean="0"/>
                  <a:t>を用いて</a:t>
                </a:r>
                <a:r>
                  <a:rPr kumimoji="1" lang="en-US" altLang="ja-JP" dirty="0" smtClean="0"/>
                  <a:t>(</a:t>
                </a:r>
                <a:r>
                  <a:rPr kumimoji="1" lang="ja-JP" altLang="en-US" dirty="0" smtClean="0"/>
                  <a:t>式</a:t>
                </a:r>
                <a:r>
                  <a:rPr kumimoji="1" lang="en-US" altLang="ja-JP" dirty="0" smtClean="0"/>
                  <a:t>1)</a:t>
                </a:r>
                <a:r>
                  <a:rPr kumimoji="1" lang="ja-JP" altLang="en-US" dirty="0" smtClean="0"/>
                  <a:t>を書き換える</a:t>
                </a:r>
                <a:endParaRPr kumimoji="1"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281448" y="2706138"/>
                <a:ext cx="6375042" cy="656846"/>
              </a:xfrm>
              <a:prstGeom prst="rect">
                <a:avLst/>
              </a:prstGeom>
              <a:blipFill rotWithShape="0">
                <a:blip r:embed="rId5"/>
                <a:stretch>
                  <a:fillRect t="-7407" b="-1574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938270" y="3390752"/>
                <a:ext cx="38185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r>
                        <m:rPr>
                          <m:sty m:val="p"/>
                        </m:rPr>
                        <a:rPr kumimoji="1" lang="en-US" altLang="ja-JP" b="0" i="0" smtClean="0">
                          <a:latin typeface="Cambria Math" panose="02040503050406030204" pitchFamily="18" charset="0"/>
                        </a:rPr>
                        <m:t>Δ</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m:t>
                          </m:r>
                        </m:sub>
                        <m:sup>
                          <m:r>
                            <a:rPr kumimoji="1" lang="en-US" altLang="ja-JP" b="0" i="1" smtClean="0">
                              <a:latin typeface="Cambria Math" panose="02040503050406030204" pitchFamily="18" charset="0"/>
                            </a:rPr>
                            <m:t>2</m:t>
                          </m:r>
                        </m:sup>
                      </m:sSubSup>
                      <m:r>
                        <a:rPr kumimoji="1" lang="en-US" altLang="ja-JP" b="0" i="1" smtClean="0">
                          <a:latin typeface="Cambria Math" panose="02040503050406030204" pitchFamily="18" charset="0"/>
                        </a:rPr>
                        <m:t>+2</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m:t>
                          </m:r>
                        </m:sub>
                      </m:sSub>
                      <m:r>
                        <a:rPr kumimoji="1" lang="en-US" altLang="ja-JP" b="0" i="1" smtClean="0">
                          <a:latin typeface="Cambria Math" panose="02040503050406030204" pitchFamily="18" charset="0"/>
                        </a:rPr>
                        <m:t>+</m:t>
                      </m:r>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𝐸</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938270" y="3390752"/>
                <a:ext cx="3818586" cy="369332"/>
              </a:xfrm>
              <a:prstGeom prst="rect">
                <a:avLst/>
              </a:prstGeom>
              <a:blipFill rotWithShape="0">
                <a:blip r:embed="rId6"/>
                <a:stretch>
                  <a:fillRect b="-163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2305317" y="3693002"/>
                <a:ext cx="4713668" cy="4932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m:t>
                          </m:r>
                        </m:sub>
                      </m:sSub>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𝛼</m:t>
                              </m:r>
                            </m:e>
                            <m:sub>
                              <m:r>
                                <a:rPr kumimoji="1" lang="en-US" altLang="ja-JP" b="0" i="1" smtClean="0">
                                  <a:latin typeface="Cambria Math" panose="02040503050406030204" pitchFamily="18" charset="0"/>
                                </a:rPr>
                                <m:t>∗</m:t>
                              </m:r>
                            </m:sub>
                          </m:sSub>
                          <m:d>
                            <m:dPr>
                              <m:ctrlPr>
                                <a:rPr kumimoji="1" lang="en-US" altLang="ja-JP" b="0" i="1" smtClean="0">
                                  <a:latin typeface="Cambria Math" panose="02040503050406030204" pitchFamily="18" charset="0"/>
                                </a:rPr>
                              </m:ctrlPr>
                            </m:dPr>
                            <m:e>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cos</m:t>
                                  </m:r>
                                </m:fName>
                                <m:e>
                                  <m:r>
                                    <a:rPr kumimoji="1" lang="en-US" altLang="ja-JP" b="0" i="1" smtClean="0">
                                      <a:latin typeface="Cambria Math" panose="02040503050406030204" pitchFamily="18" charset="0"/>
                                    </a:rPr>
                                    <m:t>𝜒</m:t>
                                  </m:r>
                                </m:e>
                              </m:func>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i="1">
                                      <a:latin typeface="Cambria Math" panose="02040503050406030204" pitchFamily="18" charset="0"/>
                                    </a:rPr>
                                    <m:t>𝑏</m:t>
                                  </m:r>
                                  <m:r>
                                    <a:rPr lang="en-US" altLang="ja-JP" i="1">
                                      <a:latin typeface="Cambria Math" panose="02040503050406030204" pitchFamily="18" charset="0"/>
                                    </a:rPr>
                                    <m:t>2</m:t>
                                  </m:r>
                                </m:sub>
                              </m:sSub>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i="1">
                                      <a:latin typeface="Cambria Math" panose="02040503050406030204" pitchFamily="18" charset="0"/>
                                    </a:rPr>
                                    <m:t>𝑏</m:t>
                                  </m:r>
                                  <m:r>
                                    <a:rPr lang="en-US" altLang="ja-JP" i="1">
                                      <a:latin typeface="Cambria Math" panose="02040503050406030204" pitchFamily="18" charset="0"/>
                                    </a:rPr>
                                    <m:t>1</m:t>
                                  </m:r>
                                </m:sub>
                              </m:sSub>
                            </m:e>
                          </m:d>
                        </m:e>
                      </m:d>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d>
                            <m:dPr>
                              <m:ctrlPr>
                                <a:rPr lang="en-US" altLang="ja-JP" i="1">
                                  <a:latin typeface="Cambria Math" panose="02040503050406030204" pitchFamily="18" charset="0"/>
                                </a:rPr>
                              </m:ctrlPr>
                            </m:dPr>
                            <m:e>
                              <m:r>
                                <a:rPr lang="en-US" altLang="ja-JP" i="1">
                                  <a:latin typeface="Cambria Math" panose="02040503050406030204" pitchFamily="18" charset="0"/>
                                </a:rPr>
                                <m:t>1+</m:t>
                              </m:r>
                              <m:sSup>
                                <m:sSupPr>
                                  <m:ctrlPr>
                                    <a:rPr lang="en-US" altLang="ja-JP" b="0" i="1" smtClean="0">
                                      <a:latin typeface="Cambria Math" panose="02040503050406030204" pitchFamily="18" charset="0"/>
                                    </a:rPr>
                                  </m:ctrlPr>
                                </m:sSupPr>
                                <m:e>
                                  <m:r>
                                    <a:rPr lang="en-US" altLang="ja-JP" i="1">
                                      <a:latin typeface="Cambria Math" panose="02040503050406030204" pitchFamily="18" charset="0"/>
                                    </a:rPr>
                                    <m:t>𝛼</m:t>
                                  </m:r>
                                </m:e>
                                <m:sup>
                                  <m:r>
                                    <a:rPr lang="en-US" altLang="ja-JP" b="0" i="1" smtClean="0">
                                      <a:latin typeface="Cambria Math" panose="02040503050406030204" pitchFamily="18" charset="0"/>
                                    </a:rPr>
                                    <m:t>2</m:t>
                                  </m:r>
                                </m:sup>
                              </m:sSup>
                            </m:e>
                          </m:d>
                        </m:e>
                        <m:sup>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sup>
                      </m:sSup>
                    </m:oMath>
                  </m:oMathPara>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2305317" y="3693002"/>
                <a:ext cx="4713668" cy="493277"/>
              </a:xfrm>
              <a:prstGeom prst="rect">
                <a:avLst/>
              </a:prstGeom>
              <a:blipFill rotWithShape="0">
                <a:blip r:embed="rId7"/>
                <a:stretch>
                  <a:fillRect/>
                </a:stretch>
              </a:blipFill>
            </p:spPr>
            <p:txBody>
              <a:bodyPr/>
              <a:lstStyle/>
              <a:p>
                <a:r>
                  <a:rPr lang="ja-JP" altLang="en-US">
                    <a:noFill/>
                  </a:rPr>
                  <a:t> </a:t>
                </a:r>
              </a:p>
            </p:txBody>
          </p:sp>
        </mc:Fallback>
      </mc:AlternateContent>
      <p:sp>
        <p:nvSpPr>
          <p:cNvPr id="11" name="テキスト ボックス 10"/>
          <p:cNvSpPr txBox="1"/>
          <p:nvPr/>
        </p:nvSpPr>
        <p:spPr>
          <a:xfrm>
            <a:off x="7225047" y="4007970"/>
            <a:ext cx="862885" cy="369332"/>
          </a:xfrm>
          <a:prstGeom prst="rect">
            <a:avLst/>
          </a:prstGeom>
          <a:noFill/>
        </p:spPr>
        <p:txBody>
          <a:bodyPr wrap="square" rtlCol="0">
            <a:spAutoFit/>
          </a:bodyPr>
          <a:lstStyle/>
          <a:p>
            <a:r>
              <a:rPr kumimoji="1" lang="en-US" altLang="ja-JP" dirty="0" smtClean="0"/>
              <a:t>(</a:t>
            </a:r>
            <a:r>
              <a:rPr kumimoji="1" lang="ja-JP" altLang="en-US" dirty="0" smtClean="0"/>
              <a:t>式</a:t>
            </a:r>
            <a:r>
              <a:rPr kumimoji="1" lang="en-US" altLang="ja-JP" dirty="0" smtClean="0"/>
              <a:t>3)</a:t>
            </a:r>
            <a:endParaRPr kumimoji="1" lang="ja-JP" altLang="en-US" dirty="0"/>
          </a:p>
        </p:txBody>
      </p:sp>
      <p:sp>
        <p:nvSpPr>
          <p:cNvPr id="14" name="下矢印 13"/>
          <p:cNvSpPr/>
          <p:nvPr/>
        </p:nvSpPr>
        <p:spPr>
          <a:xfrm>
            <a:off x="4368321" y="4258144"/>
            <a:ext cx="407358" cy="457479"/>
          </a:xfrm>
          <a:prstGeom prst="downArrow">
            <a:avLst/>
          </a:prstGeom>
          <a:solidFill>
            <a:srgbClr val="C00000"/>
          </a:solidFill>
          <a:ln>
            <a:solidFill>
              <a:srgbClr val="C000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5" name="テキスト ボックス 14"/>
              <p:cNvSpPr txBox="1"/>
              <p:nvPr/>
            </p:nvSpPr>
            <p:spPr>
              <a:xfrm>
                <a:off x="1532585" y="4816692"/>
                <a:ext cx="5409127" cy="6383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b="0" i="0" smtClean="0">
                          <a:latin typeface="Cambria Math" panose="02040503050406030204" pitchFamily="18" charset="0"/>
                        </a:rPr>
                        <m:t>Δ</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m:t>
                          </m:r>
                        </m:sub>
                      </m:sSub>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𝑏</m:t>
                                              </m:r>
                                              <m:r>
                                                <a:rPr kumimoji="1" lang="en-US" altLang="ja-JP" b="0" i="1" smtClean="0">
                                                  <a:latin typeface="Cambria Math" panose="02040503050406030204" pitchFamily="18" charset="0"/>
                                                </a:rPr>
                                                <m:t>1</m:t>
                                              </m:r>
                                            </m:sub>
                                          </m:sSub>
                                        </m:e>
                                      </m:d>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−2</m:t>
                                  </m:r>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𝐸</m:t>
                                  </m:r>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e>
                      </m:d>
                    </m:oMath>
                  </m:oMathPara>
                </a14:m>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1532585" y="4816692"/>
                <a:ext cx="5409127" cy="638380"/>
              </a:xfrm>
              <a:prstGeom prst="rect">
                <a:avLst/>
              </a:prstGeom>
              <a:blipFill rotWithShape="0">
                <a:blip r:embed="rId8"/>
                <a:stretch>
                  <a:fillRect/>
                </a:stretch>
              </a:blipFill>
            </p:spPr>
            <p:txBody>
              <a:bodyPr/>
              <a:lstStyle/>
              <a:p>
                <a:r>
                  <a:rPr lang="ja-JP" altLang="en-US">
                    <a:noFill/>
                  </a:rPr>
                  <a:t> </a:t>
                </a:r>
              </a:p>
            </p:txBody>
          </p:sp>
        </mc:Fallback>
      </mc:AlternateContent>
      <p:sp>
        <p:nvSpPr>
          <p:cNvPr id="16" name="正方形/長方形 15"/>
          <p:cNvSpPr/>
          <p:nvPr/>
        </p:nvSpPr>
        <p:spPr>
          <a:xfrm>
            <a:off x="1852478" y="1213067"/>
            <a:ext cx="4769340" cy="690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852477" y="4774609"/>
            <a:ext cx="4947567" cy="7713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9" name="テキスト ボックス 18"/>
              <p:cNvSpPr txBox="1"/>
              <p:nvPr/>
            </p:nvSpPr>
            <p:spPr>
              <a:xfrm>
                <a:off x="1938270" y="5799564"/>
                <a:ext cx="2707408" cy="276999"/>
              </a:xfrm>
              <a:prstGeom prst="rect">
                <a:avLst/>
              </a:prstGeom>
              <a:noFill/>
            </p:spPr>
            <p:txBody>
              <a:bodyPr wrap="none" lIns="0" tIns="0" rIns="0" bIns="0" rtlCol="0">
                <a:spAutoFit/>
              </a:bodyPr>
              <a:lstStyle/>
              <a:p>
                <a14:m>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𝛼</m:t>
                        </m:r>
                      </m:e>
                      <m:sub>
                        <m:r>
                          <a:rPr kumimoji="1" lang="en-US" altLang="ja-JP" b="0" i="1" smtClean="0">
                            <a:latin typeface="Cambria Math" panose="02040503050406030204" pitchFamily="18" charset="0"/>
                          </a:rPr>
                          <m:t>∗</m:t>
                        </m:r>
                      </m:sub>
                    </m:sSub>
                    <m:r>
                      <a:rPr kumimoji="1" lang="en-US" altLang="ja-JP" b="0" i="1" smtClean="0">
                        <a:latin typeface="Cambria Math" panose="02040503050406030204" pitchFamily="18" charset="0"/>
                      </a:rPr>
                      <m:t> , </m:t>
                    </m:r>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𝑣</m:t>
                    </m:r>
                    <m:r>
                      <a:rPr lang="ja-JP" altLang="en-US" i="1">
                        <a:latin typeface="Cambria Math" panose="02040503050406030204" pitchFamily="18" charset="0"/>
                      </a:rPr>
                      <m:t>を</m:t>
                    </m:r>
                    <m:r>
                      <a:rPr lang="ja-JP" altLang="en-US" i="1" smtClean="0">
                        <a:latin typeface="Cambria Math" panose="02040503050406030204" pitchFamily="18" charset="0"/>
                      </a:rPr>
                      <m:t>は</m:t>
                    </m:r>
                    <m:r>
                      <a:rPr kumimoji="1" lang="ja-JP" altLang="en-US" i="1" dirty="0" smtClean="0">
                        <a:latin typeface="Cambria Math" panose="02040503050406030204" pitchFamily="18" charset="0"/>
                      </a:rPr>
                      <m:t>じめの</m:t>
                    </m:r>
                  </m:oMath>
                </a14:m>
                <a:r>
                  <a:rPr kumimoji="1" lang="ja-JP" altLang="en-US" dirty="0" smtClean="0"/>
                  <a:t>式に適用</a:t>
                </a:r>
                <a:endParaRPr kumimoji="1" lang="ja-JP" altLang="en-US"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1938270" y="5799564"/>
                <a:ext cx="2707408" cy="276999"/>
              </a:xfrm>
              <a:prstGeom prst="rect">
                <a:avLst/>
              </a:prstGeom>
              <a:blipFill rotWithShape="0">
                <a:blip r:embed="rId9"/>
                <a:stretch>
                  <a:fillRect l="-2252" t="-23913" r="-4730" b="-54348"/>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58237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122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00401" y="90094"/>
            <a:ext cx="2743199" cy="707886"/>
          </a:xfrm>
          <a:prstGeom prst="rect">
            <a:avLst/>
          </a:prstGeom>
          <a:noFill/>
        </p:spPr>
        <p:txBody>
          <a:bodyPr wrap="square" rtlCol="0">
            <a:spAutoFit/>
          </a:bodyPr>
          <a:lstStyle/>
          <a:p>
            <a:r>
              <a:rPr lang="ja-JP" altLang="en-US" sz="4000" u="sng" dirty="0" smtClean="0">
                <a:solidFill>
                  <a:schemeClr val="accent1"/>
                </a:solidFill>
              </a:rPr>
              <a:t>既存</a:t>
            </a:r>
            <a:r>
              <a:rPr lang="ja-JP" altLang="en-US" sz="4000" u="sng" dirty="0">
                <a:solidFill>
                  <a:schemeClr val="accent1"/>
                </a:solidFill>
              </a:rPr>
              <a:t>モデル</a:t>
            </a:r>
          </a:p>
        </p:txBody>
      </p:sp>
      <p:sp>
        <p:nvSpPr>
          <p:cNvPr id="4" name="テキスト ボックス 3"/>
          <p:cNvSpPr txBox="1"/>
          <p:nvPr/>
        </p:nvSpPr>
        <p:spPr>
          <a:xfrm>
            <a:off x="1120462" y="1056068"/>
            <a:ext cx="6078828" cy="400110"/>
          </a:xfrm>
          <a:prstGeom prst="rect">
            <a:avLst/>
          </a:prstGeom>
          <a:noFill/>
        </p:spPr>
        <p:txBody>
          <a:bodyPr wrap="square" rtlCol="0">
            <a:spAutoFit/>
          </a:bodyPr>
          <a:lstStyle/>
          <a:p>
            <a:pPr marL="342900" indent="-342900">
              <a:buFont typeface="Wingdings" panose="05000000000000000000" pitchFamily="2" charset="2"/>
              <a:buChar char="p"/>
            </a:pPr>
            <a:r>
              <a:rPr kumimoji="1" lang="ja-JP" altLang="en-US" sz="2000" u="sng" dirty="0" smtClean="0"/>
              <a:t>等重み粒子衝突モデル　</a:t>
            </a:r>
            <a:r>
              <a:rPr kumimoji="1" lang="en-US" altLang="ja-JP" sz="2000" u="sng" dirty="0" smtClean="0"/>
              <a:t>TA</a:t>
            </a:r>
            <a:r>
              <a:rPr kumimoji="1" lang="ja-JP" altLang="en-US" sz="2000" u="sng" dirty="0" smtClean="0"/>
              <a:t>モデル　</a:t>
            </a:r>
            <a:endParaRPr kumimoji="1" lang="ja-JP" altLang="en-US" sz="2000" u="sng" dirty="0"/>
          </a:p>
        </p:txBody>
      </p:sp>
      <p:sp>
        <p:nvSpPr>
          <p:cNvPr id="5" name="テキスト ボックス 4"/>
          <p:cNvSpPr txBox="1"/>
          <p:nvPr/>
        </p:nvSpPr>
        <p:spPr>
          <a:xfrm>
            <a:off x="1120462" y="3836278"/>
            <a:ext cx="5640946" cy="400110"/>
          </a:xfrm>
          <a:prstGeom prst="rect">
            <a:avLst/>
          </a:prstGeom>
          <a:noFill/>
        </p:spPr>
        <p:txBody>
          <a:bodyPr wrap="square" rtlCol="0">
            <a:spAutoFit/>
          </a:bodyPr>
          <a:lstStyle/>
          <a:p>
            <a:pPr marL="342900" indent="-342900">
              <a:buFont typeface="Wingdings" panose="05000000000000000000" pitchFamily="2" charset="2"/>
              <a:buChar char="p"/>
            </a:pPr>
            <a:r>
              <a:rPr lang="ja-JP" altLang="en-US" sz="2000" u="sng" dirty="0" smtClean="0"/>
              <a:t>重み</a:t>
            </a:r>
            <a:r>
              <a:rPr lang="ja-JP" altLang="en-US" sz="2000" u="sng" dirty="0"/>
              <a:t>付</a:t>
            </a:r>
            <a:r>
              <a:rPr lang="ja-JP" altLang="en-US" sz="2000" u="sng" dirty="0" smtClean="0"/>
              <a:t>き</a:t>
            </a:r>
            <a:r>
              <a:rPr kumimoji="1" lang="ja-JP" altLang="en-US" sz="2000" u="sng" dirty="0" smtClean="0"/>
              <a:t>粒子衝突モデル　</a:t>
            </a:r>
            <a:r>
              <a:rPr lang="en-US" altLang="ja-JP" sz="2000" u="sng" dirty="0" smtClean="0">
                <a:latin typeface="Ebrima" panose="02000000000000000000" pitchFamily="2" charset="0"/>
                <a:ea typeface="Ebrima" panose="02000000000000000000" pitchFamily="2" charset="0"/>
                <a:cs typeface="Ebrima" panose="02000000000000000000" pitchFamily="2" charset="0"/>
              </a:rPr>
              <a:t>rejection</a:t>
            </a:r>
            <a:r>
              <a:rPr lang="ja-JP" altLang="en-US" sz="2000" u="sng" dirty="0" smtClean="0"/>
              <a:t>法</a:t>
            </a:r>
            <a:endParaRPr kumimoji="1" lang="ja-JP" altLang="en-US" sz="2000" u="sng" dirty="0"/>
          </a:p>
        </p:txBody>
      </p:sp>
      <p:sp>
        <p:nvSpPr>
          <p:cNvPr id="6" name="テキスト ボックス 5"/>
          <p:cNvSpPr txBox="1"/>
          <p:nvPr/>
        </p:nvSpPr>
        <p:spPr>
          <a:xfrm>
            <a:off x="1228532" y="1456178"/>
            <a:ext cx="7464708" cy="112338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700" dirty="0" smtClean="0"/>
              <a:t>単種イオンと電子からなるプラズマ系で、シミュレーション粒子の重みが同じ場合に正しく二体衝突を記述する</a:t>
            </a:r>
            <a:endParaRPr kumimoji="1" lang="en-US" altLang="ja-JP" sz="1700" dirty="0" smtClean="0"/>
          </a:p>
          <a:p>
            <a:pPr marL="285750" indent="-285750">
              <a:buFont typeface="Arial" panose="020B0604020202020204" pitchFamily="34" charset="0"/>
              <a:buChar char="•"/>
            </a:pPr>
            <a:r>
              <a:rPr lang="ja-JP" altLang="en-US" sz="1600" dirty="0"/>
              <a:t>１回の衝突ごとに全エネルギー、全運動量が共に保存</a:t>
            </a:r>
            <a:r>
              <a:rPr lang="ja-JP" altLang="en-US" sz="1600" dirty="0" smtClean="0"/>
              <a:t>される</a:t>
            </a:r>
            <a:endParaRPr lang="ja-JP" altLang="en-US" sz="1600" dirty="0"/>
          </a:p>
          <a:p>
            <a:endParaRPr kumimoji="1" lang="ja-JP" altLang="en-US" sz="1700" dirty="0"/>
          </a:p>
        </p:txBody>
      </p:sp>
      <p:grpSp>
        <p:nvGrpSpPr>
          <p:cNvPr id="10" name="グループ化 9"/>
          <p:cNvGrpSpPr/>
          <p:nvPr/>
        </p:nvGrpSpPr>
        <p:grpSpPr>
          <a:xfrm>
            <a:off x="1268569" y="4595038"/>
            <a:ext cx="5492839" cy="819597"/>
            <a:chOff x="213940" y="14840004"/>
            <a:chExt cx="9926705" cy="1206142"/>
          </a:xfrm>
        </p:grpSpPr>
        <p:sp>
          <p:nvSpPr>
            <p:cNvPr id="8" name="正方形/長方形 7"/>
            <p:cNvSpPr/>
            <p:nvPr/>
          </p:nvSpPr>
          <p:spPr>
            <a:xfrm>
              <a:off x="213940" y="14840004"/>
              <a:ext cx="9926705" cy="1206142"/>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a:p>
          </p:txBody>
        </p:sp>
        <p:sp>
          <p:nvSpPr>
            <p:cNvPr id="9" name="テキスト ボックス 8"/>
            <p:cNvSpPr txBox="1"/>
            <p:nvPr/>
          </p:nvSpPr>
          <p:spPr>
            <a:xfrm>
              <a:off x="577265" y="14931476"/>
              <a:ext cx="9563378" cy="1041745"/>
            </a:xfrm>
            <a:prstGeom prst="rect">
              <a:avLst/>
            </a:prstGeom>
            <a:noFill/>
          </p:spPr>
          <p:txBody>
            <a:bodyPr wrap="square" rtlCol="0">
              <a:spAutoFit/>
            </a:bodyPr>
            <a:lstStyle/>
            <a:p>
              <a:r>
                <a:rPr lang="en-US" altLang="ja-JP" sz="2000" b="1" i="1" dirty="0" err="1" smtClean="0">
                  <a:latin typeface="Times New Roman"/>
                  <a:cs typeface="Times New Roman"/>
                </a:rPr>
                <a:t>v</a:t>
              </a:r>
              <a:r>
                <a:rPr lang="en-US" altLang="ja-JP" sz="2000" i="1" baseline="-25000" dirty="0" err="1" smtClean="0">
                  <a:latin typeface="Times New Roman"/>
                  <a:cs typeface="Times New Roman"/>
                </a:rPr>
                <a:t>a</a:t>
              </a:r>
              <a:r>
                <a:rPr lang="en-US" altLang="ja-JP" sz="2000" i="1" baseline="30000" dirty="0" err="1" smtClean="0">
                  <a:latin typeface="Times New Roman"/>
                  <a:cs typeface="Times New Roman"/>
                </a:rPr>
                <a:t>t</a:t>
              </a:r>
              <a:r>
                <a:rPr lang="en-US" altLang="ja-JP" sz="2000" baseline="30000" dirty="0" err="1" smtClean="0">
                  <a:latin typeface="Times New Roman"/>
                  <a:cs typeface="Times New Roman"/>
                </a:rPr>
                <a:t>+</a:t>
              </a:r>
              <a:r>
                <a:rPr lang="en-US" altLang="ja-JP" sz="2000" baseline="30000" dirty="0" err="1" smtClean="0">
                  <a:latin typeface="Symbol" charset="2"/>
                  <a:cs typeface="Symbol" charset="2"/>
                </a:rPr>
                <a:t>D</a:t>
              </a:r>
              <a:r>
                <a:rPr lang="en-US" altLang="ja-JP" sz="2000" i="1" baseline="30000" dirty="0" err="1" smtClean="0">
                  <a:latin typeface="Times New Roman"/>
                  <a:cs typeface="Times New Roman"/>
                </a:rPr>
                <a:t>t</a:t>
              </a:r>
              <a:r>
                <a:rPr lang="en-US" altLang="ja-JP" sz="2000" baseline="30000" dirty="0" smtClean="0">
                  <a:latin typeface="Times New Roman"/>
                  <a:cs typeface="Times New Roman"/>
                </a:rPr>
                <a:t> </a:t>
              </a:r>
              <a:r>
                <a:rPr lang="en-US" altLang="ja-JP" sz="2000" dirty="0" smtClean="0">
                  <a:latin typeface="Times New Roman"/>
                  <a:cs typeface="Times New Roman"/>
                </a:rPr>
                <a:t>= </a:t>
              </a:r>
              <a:r>
                <a:rPr lang="en-US" altLang="ja-JP" sz="2000" b="1" i="1" dirty="0" smtClean="0">
                  <a:latin typeface="Times New Roman"/>
                  <a:cs typeface="Times New Roman"/>
                </a:rPr>
                <a:t>v</a:t>
              </a:r>
              <a:r>
                <a:rPr lang="en-US" altLang="ja-JP" sz="2000" i="1" baseline="-25000" dirty="0" smtClean="0">
                  <a:latin typeface="Times New Roman"/>
                  <a:cs typeface="Times New Roman"/>
                </a:rPr>
                <a:t>a</a:t>
              </a:r>
              <a:r>
                <a:rPr lang="en-US" altLang="ja-JP" sz="2000" i="1" baseline="30000" dirty="0" smtClean="0">
                  <a:latin typeface="Times New Roman"/>
                  <a:cs typeface="Times New Roman"/>
                </a:rPr>
                <a:t>t</a:t>
              </a:r>
              <a:r>
                <a:rPr lang="en-US" altLang="ja-JP" sz="2000" dirty="0" smtClean="0">
                  <a:latin typeface="Times New Roman"/>
                  <a:cs typeface="Times New Roman"/>
                </a:rPr>
                <a:t> + (</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ab</a:t>
              </a:r>
              <a:r>
                <a:rPr lang="en-US" altLang="ja-JP" sz="2000" dirty="0" smtClean="0">
                  <a:latin typeface="Times New Roman"/>
                  <a:cs typeface="Times New Roman"/>
                </a:rPr>
                <a:t>/</a:t>
              </a:r>
              <a:r>
                <a:rPr lang="en-US" altLang="ja-JP" sz="2000" i="1" dirty="0" smtClean="0">
                  <a:latin typeface="Times New Roman"/>
                  <a:cs typeface="Times New Roman"/>
                </a:rPr>
                <a:t>m</a:t>
              </a:r>
              <a:r>
                <a:rPr lang="en-US" altLang="ja-JP" sz="2000" i="1" baseline="-25000" dirty="0" smtClean="0">
                  <a:latin typeface="Times New Roman"/>
                  <a:cs typeface="Times New Roman"/>
                </a:rPr>
                <a:t>a</a:t>
              </a:r>
              <a:r>
                <a:rPr lang="en-US" altLang="ja-JP" sz="2000" dirty="0" smtClean="0">
                  <a:latin typeface="Times New Roman"/>
                  <a:cs typeface="Times New Roman"/>
                </a:rPr>
                <a:t>)</a:t>
              </a:r>
              <a:r>
                <a:rPr lang="en-US" altLang="ja-JP" sz="2000" dirty="0" smtClean="0">
                  <a:latin typeface="Symbol" charset="2"/>
                  <a:cs typeface="Symbol" charset="2"/>
                </a:rPr>
                <a:t>D</a:t>
              </a:r>
              <a:r>
                <a:rPr lang="en-US" altLang="ja-JP" sz="2000" b="1" i="1" dirty="0" smtClean="0">
                  <a:latin typeface="Times New Roman"/>
                  <a:cs typeface="Times New Roman"/>
                </a:rPr>
                <a:t>u</a:t>
              </a:r>
              <a:r>
                <a:rPr lang="en-US" altLang="ja-JP" sz="2000" dirty="0" smtClean="0">
                  <a:latin typeface="Times New Roman"/>
                  <a:cs typeface="Times New Roman"/>
                </a:rPr>
                <a:t>  </a:t>
              </a:r>
              <a:r>
                <a:rPr lang="en-US" altLang="ja-JP" sz="2000" kern="100" dirty="0">
                  <a:latin typeface="+mn-ea"/>
                  <a:cs typeface="Times New Roman" panose="02020603050405020304" pitchFamily="18" charset="0"/>
                </a:rPr>
                <a:t>(</a:t>
              </a:r>
              <a:r>
                <a:rPr lang="ja-JP" altLang="en-US" sz="2000" kern="100" dirty="0">
                  <a:latin typeface="+mn-ea"/>
                  <a:cs typeface="Times New Roman" panose="02020603050405020304" pitchFamily="18" charset="0"/>
                </a:rPr>
                <a:t>毎回更新</a:t>
              </a:r>
              <a:r>
                <a:rPr lang="en-US" altLang="ja-JP" sz="2000" kern="100" dirty="0">
                  <a:latin typeface="+mn-ea"/>
                  <a:cs typeface="Times New Roman" panose="02020603050405020304" pitchFamily="18" charset="0"/>
                </a:rPr>
                <a:t>)</a:t>
              </a:r>
              <a:endParaRPr lang="en-US" altLang="ja-JP" sz="2000" dirty="0" smtClean="0">
                <a:latin typeface="+mn-ea"/>
                <a:cs typeface="Times New Roman"/>
              </a:endParaRPr>
            </a:p>
            <a:p>
              <a:r>
                <a:rPr lang="en-US" altLang="ja-JP" sz="2000" b="1" i="1" dirty="0" err="1" smtClean="0">
                  <a:latin typeface="Times New Roman"/>
                  <a:cs typeface="Times New Roman"/>
                </a:rPr>
                <a:t>v</a:t>
              </a:r>
              <a:r>
                <a:rPr lang="en-US" altLang="ja-JP" sz="2000" i="1" baseline="-25000" dirty="0" err="1" smtClean="0">
                  <a:latin typeface="Times New Roman"/>
                  <a:cs typeface="Times New Roman"/>
                </a:rPr>
                <a:t>b</a:t>
              </a:r>
              <a:r>
                <a:rPr lang="en-US" altLang="ja-JP" sz="2000" i="1" baseline="30000" dirty="0" err="1" smtClean="0">
                  <a:latin typeface="Times New Roman"/>
                  <a:cs typeface="Times New Roman"/>
                </a:rPr>
                <a:t>t</a:t>
              </a:r>
              <a:r>
                <a:rPr lang="en-US" altLang="ja-JP" sz="2000" baseline="30000" dirty="0" err="1" smtClean="0">
                  <a:latin typeface="Times New Roman"/>
                  <a:cs typeface="Times New Roman"/>
                </a:rPr>
                <a:t>+</a:t>
              </a:r>
              <a:r>
                <a:rPr lang="en-US" altLang="ja-JP" sz="2000" baseline="30000" dirty="0" err="1" smtClean="0">
                  <a:latin typeface="Symbol" charset="2"/>
                  <a:cs typeface="Symbol" charset="2"/>
                </a:rPr>
                <a:t>D</a:t>
              </a:r>
              <a:r>
                <a:rPr lang="en-US" altLang="ja-JP" sz="2000" i="1" baseline="30000" dirty="0" err="1" smtClean="0">
                  <a:latin typeface="Times New Roman"/>
                  <a:cs typeface="Times New Roman"/>
                </a:rPr>
                <a:t>t</a:t>
              </a:r>
              <a:r>
                <a:rPr lang="en-US" altLang="ja-JP" sz="2000" baseline="30000" dirty="0" smtClean="0">
                  <a:latin typeface="Times New Roman"/>
                  <a:cs typeface="Times New Roman"/>
                </a:rPr>
                <a:t> </a:t>
              </a:r>
              <a:r>
                <a:rPr lang="en-US" altLang="ja-JP" sz="2000" dirty="0" smtClean="0">
                  <a:latin typeface="Times New Roman"/>
                  <a:cs typeface="Times New Roman"/>
                </a:rPr>
                <a:t>= </a:t>
              </a:r>
              <a:r>
                <a:rPr lang="en-US" altLang="ja-JP" sz="2000" b="1" i="1" dirty="0" err="1" smtClean="0">
                  <a:latin typeface="Times New Roman"/>
                  <a:cs typeface="Times New Roman"/>
                </a:rPr>
                <a:t>v</a:t>
              </a:r>
              <a:r>
                <a:rPr lang="en-US" altLang="ja-JP" sz="2000" i="1" baseline="-25000" dirty="0" err="1" smtClean="0">
                  <a:latin typeface="Times New Roman"/>
                  <a:cs typeface="Times New Roman"/>
                </a:rPr>
                <a:t>b</a:t>
              </a:r>
              <a:r>
                <a:rPr lang="en-US" altLang="ja-JP" sz="2000" i="1" baseline="30000" dirty="0" err="1" smtClean="0">
                  <a:latin typeface="Times New Roman"/>
                  <a:cs typeface="Times New Roman"/>
                </a:rPr>
                <a:t>t</a:t>
              </a:r>
              <a:r>
                <a:rPr lang="en-US" altLang="ja-JP" sz="2000" dirty="0" smtClean="0">
                  <a:latin typeface="Times New Roman"/>
                  <a:cs typeface="Times New Roman"/>
                </a:rPr>
                <a:t> – (</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ab</a:t>
              </a:r>
              <a:r>
                <a:rPr lang="en-US" altLang="ja-JP" sz="2000" dirty="0" smtClean="0">
                  <a:latin typeface="Times New Roman"/>
                  <a:cs typeface="Times New Roman"/>
                </a:rPr>
                <a:t>/</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b</a:t>
              </a:r>
              <a:r>
                <a:rPr lang="en-US" altLang="ja-JP" sz="2000" dirty="0" smtClean="0">
                  <a:latin typeface="Times New Roman"/>
                  <a:cs typeface="Times New Roman"/>
                </a:rPr>
                <a:t>)</a:t>
              </a:r>
              <a:r>
                <a:rPr lang="en-US" altLang="ja-JP" sz="2000" dirty="0" smtClean="0">
                  <a:latin typeface="Symbol" charset="2"/>
                  <a:cs typeface="Symbol" charset="2"/>
                </a:rPr>
                <a:t>D</a:t>
              </a:r>
              <a:r>
                <a:rPr lang="en-US" altLang="ja-JP" sz="2000" b="1" i="1" dirty="0" smtClean="0">
                  <a:latin typeface="Times New Roman"/>
                  <a:cs typeface="Times New Roman"/>
                </a:rPr>
                <a:t>u</a:t>
              </a:r>
              <a:r>
                <a:rPr lang="en-US" altLang="ja-JP" sz="2000" dirty="0" smtClean="0">
                  <a:latin typeface="Times New Roman"/>
                  <a:cs typeface="Times New Roman"/>
                </a:rPr>
                <a:t> </a:t>
              </a:r>
              <a:r>
                <a:rPr lang="en-US" altLang="ja-JP" sz="2000" b="1" i="1" dirty="0" smtClean="0">
                  <a:latin typeface="Times New Roman"/>
                  <a:cs typeface="Times New Roman"/>
                </a:rPr>
                <a:t> </a:t>
              </a:r>
              <a:r>
                <a:rPr lang="en-US" altLang="ja-JP" sz="2000" kern="100" dirty="0" smtClean="0">
                  <a:solidFill>
                    <a:srgbClr val="FF0000"/>
                  </a:solidFill>
                  <a:latin typeface="+mn-ea"/>
                  <a:cs typeface="Times New Roman" panose="02020603050405020304" pitchFamily="18" charset="0"/>
                </a:rPr>
                <a:t>( </a:t>
              </a:r>
              <a:r>
                <a:rPr lang="en-US" altLang="ja-JP" sz="2000" i="1" kern="100" dirty="0" err="1" smtClean="0">
                  <a:solidFill>
                    <a:srgbClr val="FF0000"/>
                  </a:solidFill>
                  <a:latin typeface="Times New Roman"/>
                  <a:cs typeface="Times New Roman"/>
                </a:rPr>
                <a:t>w</a:t>
              </a:r>
              <a:r>
                <a:rPr lang="en-US" altLang="ja-JP" sz="2000" i="1" kern="100" baseline="-25000" dirty="0" err="1" smtClean="0">
                  <a:solidFill>
                    <a:srgbClr val="FF0000"/>
                  </a:solidFill>
                  <a:latin typeface="Times New Roman"/>
                  <a:cs typeface="Times New Roman"/>
                </a:rPr>
                <a:t>a</a:t>
              </a:r>
              <a:r>
                <a:rPr lang="en-US" altLang="ja-JP" sz="2000" kern="100" dirty="0" smtClean="0">
                  <a:solidFill>
                    <a:srgbClr val="FF0000"/>
                  </a:solidFill>
                  <a:latin typeface="Times New Roman"/>
                  <a:cs typeface="Times New Roman"/>
                </a:rPr>
                <a:t>/</a:t>
              </a:r>
              <a:r>
                <a:rPr lang="en-US" altLang="ja-JP" sz="2000" i="1" kern="100" dirty="0" err="1" smtClean="0">
                  <a:solidFill>
                    <a:srgbClr val="FF0000"/>
                  </a:solidFill>
                  <a:latin typeface="Times New Roman"/>
                  <a:cs typeface="Times New Roman"/>
                </a:rPr>
                <a:t>w</a:t>
              </a:r>
              <a:r>
                <a:rPr lang="en-US" altLang="ja-JP" sz="2000" i="1" kern="100" baseline="-25000" dirty="0" err="1" smtClean="0">
                  <a:solidFill>
                    <a:srgbClr val="FF0000"/>
                  </a:solidFill>
                  <a:latin typeface="Times New Roman"/>
                  <a:cs typeface="Times New Roman"/>
                </a:rPr>
                <a:t>b</a:t>
              </a:r>
              <a:r>
                <a:rPr lang="en-US" altLang="ja-JP" sz="2000" kern="100" dirty="0" smtClean="0">
                  <a:solidFill>
                    <a:srgbClr val="FF0000"/>
                  </a:solidFill>
                  <a:latin typeface="Times New Roman"/>
                  <a:cs typeface="Times New Roman"/>
                </a:rPr>
                <a:t> </a:t>
              </a:r>
              <a:r>
                <a:rPr lang="ja-JP" altLang="en-US" sz="2000" kern="100" dirty="0" smtClean="0">
                  <a:solidFill>
                    <a:srgbClr val="FF0000"/>
                  </a:solidFill>
                  <a:latin typeface="+mn-ea"/>
                  <a:cs typeface="Times New Roman" panose="02020603050405020304" pitchFamily="18" charset="0"/>
                </a:rPr>
                <a:t>の確率で更新</a:t>
              </a:r>
              <a:r>
                <a:rPr lang="en-US" altLang="ja-JP" sz="2000" kern="100" dirty="0" smtClean="0">
                  <a:solidFill>
                    <a:srgbClr val="FF0000"/>
                  </a:solidFill>
                  <a:latin typeface="+mn-ea"/>
                  <a:cs typeface="Times New Roman" panose="02020603050405020304" pitchFamily="18" charset="0"/>
                </a:rPr>
                <a:t>)</a:t>
              </a:r>
              <a:endParaRPr lang="ja-JP" altLang="en-US" sz="2000" dirty="0">
                <a:solidFill>
                  <a:srgbClr val="FF0000"/>
                </a:solidFill>
                <a:latin typeface="+mn-ea"/>
                <a:cs typeface="Times New Roman"/>
              </a:endParaRPr>
            </a:p>
          </p:txBody>
        </p:sp>
      </p:grpSp>
      <p:grpSp>
        <p:nvGrpSpPr>
          <p:cNvPr id="11" name="グループ化 10"/>
          <p:cNvGrpSpPr/>
          <p:nvPr/>
        </p:nvGrpSpPr>
        <p:grpSpPr>
          <a:xfrm>
            <a:off x="1526146" y="2338845"/>
            <a:ext cx="3045854" cy="819597"/>
            <a:chOff x="213940" y="14840004"/>
            <a:chExt cx="9926705" cy="1206142"/>
          </a:xfrm>
        </p:grpSpPr>
        <p:sp>
          <p:nvSpPr>
            <p:cNvPr id="12" name="正方形/長方形 11"/>
            <p:cNvSpPr/>
            <p:nvPr/>
          </p:nvSpPr>
          <p:spPr>
            <a:xfrm>
              <a:off x="213940" y="14840004"/>
              <a:ext cx="9926705" cy="1206142"/>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a:p>
          </p:txBody>
        </p:sp>
        <p:sp>
          <p:nvSpPr>
            <p:cNvPr id="13" name="テキスト ボックス 12"/>
            <p:cNvSpPr txBox="1"/>
            <p:nvPr/>
          </p:nvSpPr>
          <p:spPr>
            <a:xfrm>
              <a:off x="577266" y="14931472"/>
              <a:ext cx="8721657" cy="1041745"/>
            </a:xfrm>
            <a:prstGeom prst="rect">
              <a:avLst/>
            </a:prstGeom>
            <a:noFill/>
          </p:spPr>
          <p:txBody>
            <a:bodyPr wrap="square" rtlCol="0">
              <a:spAutoFit/>
            </a:bodyPr>
            <a:lstStyle/>
            <a:p>
              <a:r>
                <a:rPr lang="en-US" altLang="ja-JP" sz="2000" b="1" i="1" dirty="0" err="1" smtClean="0">
                  <a:latin typeface="Times New Roman"/>
                  <a:cs typeface="Times New Roman"/>
                </a:rPr>
                <a:t>v</a:t>
              </a:r>
              <a:r>
                <a:rPr lang="en-US" altLang="ja-JP" sz="2000" i="1" baseline="-25000" dirty="0" err="1" smtClean="0">
                  <a:latin typeface="Times New Roman"/>
                  <a:cs typeface="Times New Roman"/>
                </a:rPr>
                <a:t>a</a:t>
              </a:r>
              <a:r>
                <a:rPr lang="en-US" altLang="ja-JP" sz="2000" i="1" baseline="30000" dirty="0" err="1" smtClean="0">
                  <a:latin typeface="Times New Roman"/>
                  <a:cs typeface="Times New Roman"/>
                </a:rPr>
                <a:t>t</a:t>
              </a:r>
              <a:r>
                <a:rPr lang="en-US" altLang="ja-JP" sz="2000" baseline="30000" dirty="0" err="1" smtClean="0">
                  <a:latin typeface="Times New Roman"/>
                  <a:cs typeface="Times New Roman"/>
                </a:rPr>
                <a:t>+</a:t>
              </a:r>
              <a:r>
                <a:rPr lang="en-US" altLang="ja-JP" sz="2000" baseline="30000" dirty="0" err="1" smtClean="0">
                  <a:latin typeface="Symbol" charset="2"/>
                  <a:cs typeface="Symbol" charset="2"/>
                </a:rPr>
                <a:t>D</a:t>
              </a:r>
              <a:r>
                <a:rPr lang="en-US" altLang="ja-JP" sz="2000" i="1" baseline="30000" dirty="0" err="1" smtClean="0">
                  <a:latin typeface="Times New Roman"/>
                  <a:cs typeface="Times New Roman"/>
                </a:rPr>
                <a:t>t</a:t>
              </a:r>
              <a:r>
                <a:rPr lang="en-US" altLang="ja-JP" sz="2000" baseline="30000" dirty="0" smtClean="0">
                  <a:latin typeface="Times New Roman"/>
                  <a:cs typeface="Times New Roman"/>
                </a:rPr>
                <a:t> </a:t>
              </a:r>
              <a:r>
                <a:rPr lang="en-US" altLang="ja-JP" sz="2000" dirty="0" smtClean="0">
                  <a:latin typeface="Times New Roman"/>
                  <a:cs typeface="Times New Roman"/>
                </a:rPr>
                <a:t>= </a:t>
              </a:r>
              <a:r>
                <a:rPr lang="en-US" altLang="ja-JP" sz="2000" b="1" i="1" dirty="0" smtClean="0">
                  <a:latin typeface="Times New Roman"/>
                  <a:cs typeface="Times New Roman"/>
                </a:rPr>
                <a:t>v</a:t>
              </a:r>
              <a:r>
                <a:rPr lang="en-US" altLang="ja-JP" sz="2000" i="1" baseline="-25000" dirty="0" smtClean="0">
                  <a:latin typeface="Times New Roman"/>
                  <a:cs typeface="Times New Roman"/>
                </a:rPr>
                <a:t>a</a:t>
              </a:r>
              <a:r>
                <a:rPr lang="en-US" altLang="ja-JP" sz="2000" i="1" baseline="30000" dirty="0" smtClean="0">
                  <a:latin typeface="Times New Roman"/>
                  <a:cs typeface="Times New Roman"/>
                </a:rPr>
                <a:t>t</a:t>
              </a:r>
              <a:r>
                <a:rPr lang="en-US" altLang="ja-JP" sz="2000" dirty="0" smtClean="0">
                  <a:latin typeface="Times New Roman"/>
                  <a:cs typeface="Times New Roman"/>
                </a:rPr>
                <a:t> + (</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ab</a:t>
              </a:r>
              <a:r>
                <a:rPr lang="en-US" altLang="ja-JP" sz="2000" dirty="0" smtClean="0">
                  <a:latin typeface="Times New Roman"/>
                  <a:cs typeface="Times New Roman"/>
                </a:rPr>
                <a:t>/</a:t>
              </a:r>
              <a:r>
                <a:rPr lang="en-US" altLang="ja-JP" sz="2000" i="1" dirty="0" smtClean="0">
                  <a:latin typeface="Times New Roman"/>
                  <a:cs typeface="Times New Roman"/>
                </a:rPr>
                <a:t>m</a:t>
              </a:r>
              <a:r>
                <a:rPr lang="en-US" altLang="ja-JP" sz="2000" i="1" baseline="-25000" dirty="0" smtClean="0">
                  <a:latin typeface="Times New Roman"/>
                  <a:cs typeface="Times New Roman"/>
                </a:rPr>
                <a:t>a</a:t>
              </a:r>
              <a:r>
                <a:rPr lang="en-US" altLang="ja-JP" sz="2000" dirty="0" smtClean="0">
                  <a:latin typeface="Times New Roman"/>
                  <a:cs typeface="Times New Roman"/>
                </a:rPr>
                <a:t>)</a:t>
              </a:r>
              <a:r>
                <a:rPr lang="en-US" altLang="ja-JP" sz="2000" dirty="0" smtClean="0">
                  <a:latin typeface="Symbol" charset="2"/>
                  <a:cs typeface="Symbol" charset="2"/>
                </a:rPr>
                <a:t>D</a:t>
              </a:r>
              <a:r>
                <a:rPr lang="en-US" altLang="ja-JP" sz="2000" b="1" i="1" dirty="0" smtClean="0">
                  <a:latin typeface="Times New Roman"/>
                  <a:cs typeface="Times New Roman"/>
                </a:rPr>
                <a:t>u</a:t>
              </a:r>
              <a:r>
                <a:rPr lang="en-US" altLang="ja-JP" sz="2000" dirty="0" smtClean="0">
                  <a:latin typeface="Times New Roman"/>
                  <a:cs typeface="Times New Roman"/>
                </a:rPr>
                <a:t>  </a:t>
              </a:r>
              <a:endParaRPr lang="en-US" altLang="ja-JP" sz="2000" dirty="0" smtClean="0">
                <a:latin typeface="+mn-ea"/>
                <a:cs typeface="Times New Roman"/>
              </a:endParaRPr>
            </a:p>
            <a:p>
              <a:r>
                <a:rPr lang="en-US" altLang="ja-JP" sz="2000" b="1" i="1" dirty="0" err="1" smtClean="0">
                  <a:latin typeface="Times New Roman"/>
                  <a:cs typeface="Times New Roman"/>
                </a:rPr>
                <a:t>v</a:t>
              </a:r>
              <a:r>
                <a:rPr lang="en-US" altLang="ja-JP" sz="2000" i="1" baseline="-25000" dirty="0" err="1" smtClean="0">
                  <a:latin typeface="Times New Roman"/>
                  <a:cs typeface="Times New Roman"/>
                </a:rPr>
                <a:t>b</a:t>
              </a:r>
              <a:r>
                <a:rPr lang="en-US" altLang="ja-JP" sz="2000" i="1" baseline="30000" dirty="0" err="1" smtClean="0">
                  <a:latin typeface="Times New Roman"/>
                  <a:cs typeface="Times New Roman"/>
                </a:rPr>
                <a:t>t</a:t>
              </a:r>
              <a:r>
                <a:rPr lang="en-US" altLang="ja-JP" sz="2000" baseline="30000" dirty="0" err="1" smtClean="0">
                  <a:latin typeface="Times New Roman"/>
                  <a:cs typeface="Times New Roman"/>
                </a:rPr>
                <a:t>+</a:t>
              </a:r>
              <a:r>
                <a:rPr lang="en-US" altLang="ja-JP" sz="2000" baseline="30000" dirty="0" err="1" smtClean="0">
                  <a:latin typeface="Symbol" charset="2"/>
                  <a:cs typeface="Symbol" charset="2"/>
                </a:rPr>
                <a:t>D</a:t>
              </a:r>
              <a:r>
                <a:rPr lang="en-US" altLang="ja-JP" sz="2000" i="1" baseline="30000" dirty="0" err="1" smtClean="0">
                  <a:latin typeface="Times New Roman"/>
                  <a:cs typeface="Times New Roman"/>
                </a:rPr>
                <a:t>t</a:t>
              </a:r>
              <a:r>
                <a:rPr lang="en-US" altLang="ja-JP" sz="2000" baseline="30000" dirty="0" smtClean="0">
                  <a:latin typeface="Times New Roman"/>
                  <a:cs typeface="Times New Roman"/>
                </a:rPr>
                <a:t> </a:t>
              </a:r>
              <a:r>
                <a:rPr lang="en-US" altLang="ja-JP" sz="2000" dirty="0" smtClean="0">
                  <a:latin typeface="Times New Roman"/>
                  <a:cs typeface="Times New Roman"/>
                </a:rPr>
                <a:t>= </a:t>
              </a:r>
              <a:r>
                <a:rPr lang="en-US" altLang="ja-JP" sz="2000" b="1" i="1" dirty="0" err="1" smtClean="0">
                  <a:latin typeface="Times New Roman"/>
                  <a:cs typeface="Times New Roman"/>
                </a:rPr>
                <a:t>v</a:t>
              </a:r>
              <a:r>
                <a:rPr lang="en-US" altLang="ja-JP" sz="2000" i="1" baseline="-25000" dirty="0" err="1" smtClean="0">
                  <a:latin typeface="Times New Roman"/>
                  <a:cs typeface="Times New Roman"/>
                </a:rPr>
                <a:t>b</a:t>
              </a:r>
              <a:r>
                <a:rPr lang="en-US" altLang="ja-JP" sz="2000" i="1" baseline="30000" dirty="0" err="1" smtClean="0">
                  <a:latin typeface="Times New Roman"/>
                  <a:cs typeface="Times New Roman"/>
                </a:rPr>
                <a:t>t</a:t>
              </a:r>
              <a:r>
                <a:rPr lang="en-US" altLang="ja-JP" sz="2000" dirty="0" smtClean="0">
                  <a:latin typeface="Times New Roman"/>
                  <a:cs typeface="Times New Roman"/>
                </a:rPr>
                <a:t> – (</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ab</a:t>
              </a:r>
              <a:r>
                <a:rPr lang="en-US" altLang="ja-JP" sz="2000" dirty="0" smtClean="0">
                  <a:latin typeface="Times New Roman"/>
                  <a:cs typeface="Times New Roman"/>
                </a:rPr>
                <a:t>/</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b</a:t>
              </a:r>
              <a:r>
                <a:rPr lang="en-US" altLang="ja-JP" sz="2000" dirty="0" smtClean="0">
                  <a:latin typeface="Times New Roman"/>
                  <a:cs typeface="Times New Roman"/>
                </a:rPr>
                <a:t>)</a:t>
              </a:r>
              <a:r>
                <a:rPr lang="en-US" altLang="ja-JP" sz="2000" dirty="0" smtClean="0">
                  <a:latin typeface="Symbol" charset="2"/>
                  <a:cs typeface="Symbol" charset="2"/>
                </a:rPr>
                <a:t>D</a:t>
              </a:r>
              <a:r>
                <a:rPr lang="en-US" altLang="ja-JP" sz="2000" b="1" i="1" dirty="0" smtClean="0">
                  <a:latin typeface="Times New Roman"/>
                  <a:cs typeface="Times New Roman"/>
                </a:rPr>
                <a:t>u</a:t>
              </a:r>
              <a:r>
                <a:rPr lang="en-US" altLang="ja-JP" sz="2000" dirty="0" smtClean="0">
                  <a:latin typeface="Times New Roman"/>
                  <a:cs typeface="Times New Roman"/>
                </a:rPr>
                <a:t> </a:t>
              </a:r>
              <a:r>
                <a:rPr lang="en-US" altLang="ja-JP" sz="2000" b="1" i="1" dirty="0" smtClean="0">
                  <a:latin typeface="Times New Roman"/>
                  <a:cs typeface="Times New Roman"/>
                </a:rPr>
                <a:t> </a:t>
              </a:r>
              <a:endParaRPr lang="ja-JP" altLang="en-US" sz="2000" dirty="0">
                <a:solidFill>
                  <a:srgbClr val="FF0000"/>
                </a:solidFill>
                <a:latin typeface="+mn-ea"/>
                <a:cs typeface="Times New Roman"/>
              </a:endParaRPr>
            </a:p>
          </p:txBody>
        </p:sp>
      </p:grpSp>
      <p:sp>
        <p:nvSpPr>
          <p:cNvPr id="14" name="テキスト ボックス 13"/>
          <p:cNvSpPr txBox="1"/>
          <p:nvPr/>
        </p:nvSpPr>
        <p:spPr>
          <a:xfrm>
            <a:off x="4663552" y="2290279"/>
            <a:ext cx="3359986" cy="923330"/>
          </a:xfrm>
          <a:prstGeom prst="rect">
            <a:avLst/>
          </a:prstGeom>
          <a:noFill/>
        </p:spPr>
        <p:txBody>
          <a:bodyPr wrap="square" rtlCol="0">
            <a:spAutoFit/>
          </a:bodyPr>
          <a:lstStyle/>
          <a:p>
            <a:r>
              <a:rPr lang="en-US" altLang="ja-JP" i="1" dirty="0" err="1" smtClean="0">
                <a:latin typeface="Times New Roman"/>
                <a:cs typeface="Times New Roman"/>
              </a:rPr>
              <a:t>m</a:t>
            </a:r>
            <a:r>
              <a:rPr lang="en-US" altLang="ja-JP" i="1" baseline="-25000" dirty="0" err="1" smtClean="0">
                <a:latin typeface="Times New Roman"/>
                <a:cs typeface="Times New Roman"/>
              </a:rPr>
              <a:t>ab</a:t>
            </a:r>
            <a:r>
              <a:rPr lang="en-US" altLang="ja-JP" i="1" dirty="0" smtClean="0">
                <a:latin typeface="Times New Roman"/>
                <a:cs typeface="Times New Roman"/>
              </a:rPr>
              <a:t> = </a:t>
            </a:r>
            <a:r>
              <a:rPr lang="en-US" altLang="ja-JP" i="1" dirty="0" err="1" smtClean="0">
                <a:latin typeface="Times New Roman"/>
                <a:cs typeface="Times New Roman"/>
              </a:rPr>
              <a:t>m</a:t>
            </a:r>
            <a:r>
              <a:rPr lang="en-US" altLang="ja-JP" i="1" baseline="-25000" dirty="0" err="1" smtClean="0">
                <a:latin typeface="Times New Roman"/>
                <a:cs typeface="Times New Roman"/>
              </a:rPr>
              <a:t>a</a:t>
            </a:r>
            <a:r>
              <a:rPr lang="en-US" altLang="ja-JP" i="1" dirty="0" err="1" smtClean="0">
                <a:latin typeface="Times New Roman"/>
                <a:cs typeface="Times New Roman"/>
              </a:rPr>
              <a:t>m</a:t>
            </a:r>
            <a:r>
              <a:rPr lang="en-US" altLang="ja-JP" i="1" baseline="-25000" dirty="0" err="1" smtClean="0">
                <a:latin typeface="Times New Roman"/>
                <a:cs typeface="Times New Roman"/>
              </a:rPr>
              <a:t>b</a:t>
            </a:r>
            <a:r>
              <a:rPr lang="en-US" altLang="ja-JP" i="1" dirty="0" smtClean="0">
                <a:latin typeface="Times New Roman"/>
                <a:cs typeface="Times New Roman"/>
              </a:rPr>
              <a:t> </a:t>
            </a:r>
            <a:r>
              <a:rPr lang="en-US" altLang="ja-JP" dirty="0" smtClean="0">
                <a:latin typeface="Times New Roman"/>
                <a:cs typeface="Times New Roman"/>
              </a:rPr>
              <a:t>/ (</a:t>
            </a:r>
            <a:r>
              <a:rPr lang="en-US" altLang="ja-JP" i="1" dirty="0" smtClean="0">
                <a:latin typeface="Times New Roman"/>
                <a:cs typeface="Times New Roman"/>
              </a:rPr>
              <a:t>m</a:t>
            </a:r>
            <a:r>
              <a:rPr lang="en-US" altLang="ja-JP" i="1" baseline="-25000" dirty="0" smtClean="0">
                <a:latin typeface="Times New Roman"/>
                <a:cs typeface="Times New Roman"/>
              </a:rPr>
              <a:t>a</a:t>
            </a:r>
            <a:r>
              <a:rPr lang="en-US" altLang="ja-JP" dirty="0" smtClean="0">
                <a:latin typeface="Times New Roman"/>
                <a:cs typeface="Times New Roman"/>
              </a:rPr>
              <a:t> + </a:t>
            </a:r>
            <a:r>
              <a:rPr lang="en-US" altLang="ja-JP" i="1" dirty="0" err="1" smtClean="0">
                <a:latin typeface="Times New Roman"/>
                <a:cs typeface="Times New Roman"/>
              </a:rPr>
              <a:t>m</a:t>
            </a:r>
            <a:r>
              <a:rPr lang="en-US" altLang="ja-JP" i="1" baseline="-25000" dirty="0" err="1" smtClean="0">
                <a:latin typeface="Times New Roman"/>
                <a:cs typeface="Times New Roman"/>
              </a:rPr>
              <a:t>b</a:t>
            </a:r>
            <a:r>
              <a:rPr lang="en-US" altLang="ja-JP" dirty="0" smtClean="0">
                <a:latin typeface="Times New Roman"/>
                <a:cs typeface="Times New Roman"/>
              </a:rPr>
              <a:t>)</a:t>
            </a:r>
          </a:p>
          <a:p>
            <a:r>
              <a:rPr kumimoji="1" lang="en-US" altLang="ja-JP" dirty="0" smtClean="0">
                <a:latin typeface="Symbol" charset="2"/>
                <a:cs typeface="Symbol" charset="2"/>
              </a:rPr>
              <a:t>D</a:t>
            </a:r>
            <a:r>
              <a:rPr kumimoji="1" lang="en-US" altLang="ja-JP" b="1" i="1" dirty="0" smtClean="0">
                <a:latin typeface="Times New Roman"/>
                <a:cs typeface="Times New Roman"/>
              </a:rPr>
              <a:t>u</a:t>
            </a:r>
            <a:r>
              <a:rPr kumimoji="1" lang="en-US" altLang="ja-JP" dirty="0" smtClean="0"/>
              <a:t> : </a:t>
            </a:r>
            <a:r>
              <a:rPr kumimoji="1" lang="en-US" altLang="ja-JP" sz="1700" dirty="0" smtClean="0"/>
              <a:t>TA </a:t>
            </a:r>
            <a:r>
              <a:rPr kumimoji="1" lang="ja-JP" altLang="en-US" sz="1700" dirty="0" smtClean="0"/>
              <a:t>モデルより算出される　　　</a:t>
            </a:r>
            <a:endParaRPr kumimoji="1" lang="en-US" altLang="ja-JP" sz="1700" dirty="0" smtClean="0"/>
          </a:p>
          <a:p>
            <a:r>
              <a:rPr lang="ja-JP" altLang="en-US" sz="1700" dirty="0" smtClean="0"/>
              <a:t>　　</a:t>
            </a:r>
            <a:r>
              <a:rPr kumimoji="1" lang="ja-JP" altLang="en-US" sz="1700" dirty="0" smtClean="0"/>
              <a:t>変化速度ベクトル</a:t>
            </a:r>
            <a:endParaRPr kumimoji="1" lang="en-US" altLang="ja-JP" sz="1700" dirty="0" smtClean="0"/>
          </a:p>
        </p:txBody>
      </p:sp>
      <p:pic>
        <p:nvPicPr>
          <p:cNvPr id="15" name="図 14"/>
          <p:cNvPicPr>
            <a:picLocks noChangeAspect="1"/>
          </p:cNvPicPr>
          <p:nvPr/>
        </p:nvPicPr>
        <p:blipFill>
          <a:blip r:embed="rId2"/>
          <a:stretch>
            <a:fillRect/>
          </a:stretch>
        </p:blipFill>
        <p:spPr>
          <a:xfrm>
            <a:off x="6761407" y="3608107"/>
            <a:ext cx="2202218" cy="2755415"/>
          </a:xfrm>
          <a:prstGeom prst="rect">
            <a:avLst/>
          </a:prstGeom>
        </p:spPr>
      </p:pic>
      <p:sp>
        <p:nvSpPr>
          <p:cNvPr id="16" name="正方形/長方形 15"/>
          <p:cNvSpPr/>
          <p:nvPr/>
        </p:nvSpPr>
        <p:spPr>
          <a:xfrm>
            <a:off x="1228532" y="5565369"/>
            <a:ext cx="5133631" cy="353943"/>
          </a:xfrm>
          <a:prstGeom prst="rect">
            <a:avLst/>
          </a:prstGeom>
        </p:spPr>
        <p:txBody>
          <a:bodyPr wrap="square">
            <a:spAutoFit/>
          </a:bodyPr>
          <a:lstStyle/>
          <a:p>
            <a:pPr marL="285750" indent="-285750">
              <a:buFont typeface="Arial" panose="020B0604020202020204" pitchFamily="34" charset="0"/>
              <a:buChar char="•"/>
            </a:pPr>
            <a:r>
              <a:rPr lang="ja-JP" altLang="en-US" sz="1700" dirty="0" smtClean="0"/>
              <a:t>重みの大きい粒子は</a:t>
            </a:r>
            <a:r>
              <a:rPr lang="ja-JP" altLang="en-US" sz="1700" u="sng" dirty="0" smtClean="0">
                <a:solidFill>
                  <a:srgbClr val="FF0000"/>
                </a:solidFill>
              </a:rPr>
              <a:t>確率的に</a:t>
            </a:r>
            <a:r>
              <a:rPr lang="ja-JP" altLang="en-US" sz="1700" dirty="0" smtClean="0"/>
              <a:t>衝突効果を受ける</a:t>
            </a:r>
            <a:endParaRPr lang="ja-JP" altLang="en-US" sz="1700" dirty="0"/>
          </a:p>
        </p:txBody>
      </p:sp>
      <p:sp>
        <p:nvSpPr>
          <p:cNvPr id="17" name="正方形/長方形 16"/>
          <p:cNvSpPr/>
          <p:nvPr/>
        </p:nvSpPr>
        <p:spPr>
          <a:xfrm>
            <a:off x="1228532" y="5919312"/>
            <a:ext cx="5771547" cy="630942"/>
          </a:xfrm>
          <a:prstGeom prst="rect">
            <a:avLst/>
          </a:prstGeom>
        </p:spPr>
        <p:txBody>
          <a:bodyPr wrap="square">
            <a:spAutoFit/>
          </a:bodyPr>
          <a:lstStyle/>
          <a:p>
            <a:pPr marL="285750" indent="-285750">
              <a:buFont typeface="Arial" panose="020B0604020202020204" pitchFamily="34" charset="0"/>
              <a:buChar char="•"/>
            </a:pPr>
            <a:r>
              <a:rPr lang="ja-JP" altLang="en-US" sz="1700" dirty="0" smtClean="0"/>
              <a:t>個々</a:t>
            </a:r>
            <a:r>
              <a:rPr lang="ja-JP" altLang="en-US" sz="1700" dirty="0"/>
              <a:t>の衝突においてエネルギー、運動量は保存しない</a:t>
            </a:r>
            <a:endParaRPr lang="en-US" altLang="ja-JP" sz="1700" dirty="0"/>
          </a:p>
          <a:p>
            <a:r>
              <a:rPr lang="ja-JP" altLang="en-US" sz="1700" dirty="0"/>
              <a:t>　</a:t>
            </a:r>
            <a:r>
              <a:rPr lang="en-US" altLang="ja-JP" sz="1700" dirty="0"/>
              <a:t>  </a:t>
            </a:r>
            <a:r>
              <a:rPr lang="ja-JP" altLang="en-US" sz="1700" dirty="0"/>
              <a:t>→</a:t>
            </a:r>
            <a:r>
              <a:rPr lang="en-US" altLang="ja-JP" sz="1700" dirty="0"/>
              <a:t> </a:t>
            </a:r>
            <a:r>
              <a:rPr lang="ja-JP" altLang="en-US" sz="1700" dirty="0"/>
              <a:t>粒子と時間について平均すると保存される</a:t>
            </a:r>
          </a:p>
        </p:txBody>
      </p:sp>
      <p:sp>
        <p:nvSpPr>
          <p:cNvPr id="18" name="正方形/長方形 17"/>
          <p:cNvSpPr/>
          <p:nvPr/>
        </p:nvSpPr>
        <p:spPr>
          <a:xfrm>
            <a:off x="1228532" y="3169636"/>
            <a:ext cx="5067837" cy="307777"/>
          </a:xfrm>
          <a:prstGeom prst="rect">
            <a:avLst/>
          </a:prstGeom>
        </p:spPr>
        <p:txBody>
          <a:bodyPr wrap="square">
            <a:spAutoFit/>
          </a:bodyPr>
          <a:lstStyle/>
          <a:p>
            <a:r>
              <a:rPr lang="en-US" altLang="ja-JP" sz="1400" dirty="0" smtClean="0">
                <a:latin typeface="Ebrima" panose="02000000000000000000" pitchFamily="2" charset="0"/>
                <a:ea typeface="Ebrima" panose="02000000000000000000" pitchFamily="2" charset="0"/>
                <a:cs typeface="Ebrima" panose="02000000000000000000" pitchFamily="2" charset="0"/>
              </a:rPr>
              <a:t>[1] </a:t>
            </a:r>
            <a:r>
              <a:rPr lang="en-US" altLang="ja-JP" sz="1400" dirty="0">
                <a:latin typeface="Ebrima" panose="02000000000000000000" pitchFamily="2" charset="0"/>
                <a:ea typeface="Ebrima" panose="02000000000000000000" pitchFamily="2" charset="0"/>
                <a:cs typeface="Ebrima" panose="02000000000000000000" pitchFamily="2" charset="0"/>
              </a:rPr>
              <a:t>T. </a:t>
            </a:r>
            <a:r>
              <a:rPr lang="en-US" altLang="ja-JP" sz="1400" dirty="0" err="1">
                <a:latin typeface="Ebrima" panose="02000000000000000000" pitchFamily="2" charset="0"/>
                <a:ea typeface="Ebrima" panose="02000000000000000000" pitchFamily="2" charset="0"/>
                <a:cs typeface="Ebrima" panose="02000000000000000000" pitchFamily="2" charset="0"/>
              </a:rPr>
              <a:t>Takizuka</a:t>
            </a:r>
            <a:r>
              <a:rPr lang="en-US" altLang="ja-JP" sz="1400" dirty="0">
                <a:latin typeface="Ebrima" panose="02000000000000000000" pitchFamily="2" charset="0"/>
                <a:ea typeface="Ebrima" panose="02000000000000000000" pitchFamily="2" charset="0"/>
                <a:cs typeface="Ebrima" panose="02000000000000000000" pitchFamily="2" charset="0"/>
              </a:rPr>
              <a:t>, H. Abe, J. </a:t>
            </a:r>
            <a:r>
              <a:rPr lang="en-US" altLang="ja-JP" sz="1400" dirty="0" err="1">
                <a:latin typeface="Ebrima" panose="02000000000000000000" pitchFamily="2" charset="0"/>
                <a:ea typeface="Ebrima" panose="02000000000000000000" pitchFamily="2" charset="0"/>
                <a:cs typeface="Ebrima" panose="02000000000000000000" pitchFamily="2" charset="0"/>
              </a:rPr>
              <a:t>Comput</a:t>
            </a:r>
            <a:r>
              <a:rPr lang="en-US" altLang="ja-JP" sz="1400" dirty="0">
                <a:latin typeface="Ebrima" panose="02000000000000000000" pitchFamily="2" charset="0"/>
                <a:ea typeface="Ebrima" panose="02000000000000000000" pitchFamily="2" charset="0"/>
                <a:cs typeface="Ebrima" panose="02000000000000000000" pitchFamily="2" charset="0"/>
              </a:rPr>
              <a:t>. Phys. </a:t>
            </a:r>
            <a:r>
              <a:rPr lang="en-US" altLang="ja-JP" sz="1400" b="1" dirty="0">
                <a:latin typeface="Ebrima" panose="02000000000000000000" pitchFamily="2" charset="0"/>
                <a:ea typeface="Ebrima" panose="02000000000000000000" pitchFamily="2" charset="0"/>
                <a:cs typeface="Ebrima" panose="02000000000000000000" pitchFamily="2" charset="0"/>
              </a:rPr>
              <a:t>25</a:t>
            </a:r>
            <a:r>
              <a:rPr lang="en-US" altLang="ja-JP" sz="1400" dirty="0">
                <a:latin typeface="Ebrima" panose="02000000000000000000" pitchFamily="2" charset="0"/>
                <a:ea typeface="Ebrima" panose="02000000000000000000" pitchFamily="2" charset="0"/>
                <a:cs typeface="Ebrima" panose="02000000000000000000" pitchFamily="2" charset="0"/>
              </a:rPr>
              <a:t> (1977) 205.</a:t>
            </a:r>
            <a:endParaRPr lang="ja-JP" altLang="en-US" sz="1400" dirty="0">
              <a:latin typeface="Ebrima" panose="02000000000000000000" pitchFamily="2" charset="0"/>
              <a:cs typeface="Ebrima" panose="02000000000000000000" pitchFamily="2" charset="0"/>
            </a:endParaRPr>
          </a:p>
        </p:txBody>
      </p:sp>
      <p:sp>
        <p:nvSpPr>
          <p:cNvPr id="19" name="正方形/長方形 18"/>
          <p:cNvSpPr/>
          <p:nvPr/>
        </p:nvSpPr>
        <p:spPr>
          <a:xfrm>
            <a:off x="1202766" y="6497504"/>
            <a:ext cx="5797313" cy="307777"/>
          </a:xfrm>
          <a:prstGeom prst="rect">
            <a:avLst/>
          </a:prstGeom>
        </p:spPr>
        <p:txBody>
          <a:bodyPr wrap="square">
            <a:spAutoFit/>
          </a:bodyPr>
          <a:lstStyle/>
          <a:p>
            <a:r>
              <a:rPr lang="en-US" altLang="ja-JP" sz="1400" dirty="0" smtClean="0">
                <a:latin typeface="Ebrima" panose="02000000000000000000" pitchFamily="2" charset="0"/>
                <a:ea typeface="Ebrima" panose="02000000000000000000" pitchFamily="2" charset="0"/>
                <a:cs typeface="Ebrima" panose="02000000000000000000" pitchFamily="2" charset="0"/>
              </a:rPr>
              <a:t>[2] </a:t>
            </a:r>
            <a:r>
              <a:rPr lang="en-US" altLang="ja-JP" sz="1400" dirty="0">
                <a:latin typeface="Ebrima" panose="02000000000000000000" pitchFamily="2" charset="0"/>
                <a:ea typeface="Ebrima" panose="02000000000000000000" pitchFamily="2" charset="0"/>
                <a:cs typeface="Ebrima" panose="02000000000000000000" pitchFamily="2" charset="0"/>
              </a:rPr>
              <a:t>R.H. Miller, M.R. </a:t>
            </a:r>
            <a:r>
              <a:rPr lang="en-US" altLang="ja-JP" sz="1400" dirty="0" err="1">
                <a:latin typeface="Ebrima" panose="02000000000000000000" pitchFamily="2" charset="0"/>
                <a:ea typeface="Ebrima" panose="02000000000000000000" pitchFamily="2" charset="0"/>
                <a:cs typeface="Ebrima" panose="02000000000000000000" pitchFamily="2" charset="0"/>
              </a:rPr>
              <a:t>Combi</a:t>
            </a:r>
            <a:r>
              <a:rPr lang="en-US" altLang="ja-JP" sz="1400" dirty="0">
                <a:latin typeface="Ebrima" panose="02000000000000000000" pitchFamily="2" charset="0"/>
                <a:ea typeface="Ebrima" panose="02000000000000000000" pitchFamily="2" charset="0"/>
                <a:cs typeface="Ebrima" panose="02000000000000000000" pitchFamily="2" charset="0"/>
              </a:rPr>
              <a:t>, </a:t>
            </a:r>
            <a:r>
              <a:rPr lang="en-US" altLang="ja-JP" sz="1400" dirty="0" err="1">
                <a:latin typeface="Ebrima" panose="02000000000000000000" pitchFamily="2" charset="0"/>
                <a:ea typeface="Ebrima" panose="02000000000000000000" pitchFamily="2" charset="0"/>
                <a:cs typeface="Ebrima" panose="02000000000000000000" pitchFamily="2" charset="0"/>
              </a:rPr>
              <a:t>Geophys</a:t>
            </a:r>
            <a:r>
              <a:rPr lang="en-US" altLang="ja-JP" sz="1400" dirty="0">
                <a:latin typeface="Ebrima" panose="02000000000000000000" pitchFamily="2" charset="0"/>
                <a:ea typeface="Ebrima" panose="02000000000000000000" pitchFamily="2" charset="0"/>
                <a:cs typeface="Ebrima" panose="02000000000000000000" pitchFamily="2" charset="0"/>
              </a:rPr>
              <a:t>. Res. Lett. </a:t>
            </a:r>
            <a:r>
              <a:rPr lang="en-US" altLang="ja-JP" sz="1400" b="1" dirty="0">
                <a:latin typeface="Ebrima" panose="02000000000000000000" pitchFamily="2" charset="0"/>
                <a:ea typeface="Ebrima" panose="02000000000000000000" pitchFamily="2" charset="0"/>
                <a:cs typeface="Ebrima" panose="02000000000000000000" pitchFamily="2" charset="0"/>
              </a:rPr>
              <a:t>21</a:t>
            </a:r>
            <a:r>
              <a:rPr lang="en-US" altLang="ja-JP" sz="1400" dirty="0">
                <a:latin typeface="Ebrima" panose="02000000000000000000" pitchFamily="2" charset="0"/>
                <a:ea typeface="Ebrima" panose="02000000000000000000" pitchFamily="2" charset="0"/>
                <a:cs typeface="Ebrima" panose="02000000000000000000" pitchFamily="2" charset="0"/>
              </a:rPr>
              <a:t> (1994) 1735.</a:t>
            </a:r>
            <a:endParaRPr lang="ja-JP" altLang="en-US" sz="1400" dirty="0">
              <a:latin typeface="Ebrima" panose="02000000000000000000" pitchFamily="2" charset="0"/>
              <a:cs typeface="Ebrima" panose="02000000000000000000" pitchFamily="2" charset="0"/>
            </a:endParaRPr>
          </a:p>
        </p:txBody>
      </p:sp>
      <p:sp>
        <p:nvSpPr>
          <p:cNvPr id="20" name="正方形/長方形 19"/>
          <p:cNvSpPr/>
          <p:nvPr/>
        </p:nvSpPr>
        <p:spPr>
          <a:xfrm>
            <a:off x="1268569" y="4210016"/>
            <a:ext cx="5245347" cy="353943"/>
          </a:xfrm>
          <a:prstGeom prst="rect">
            <a:avLst/>
          </a:prstGeom>
        </p:spPr>
        <p:txBody>
          <a:bodyPr wrap="none">
            <a:spAutoFit/>
          </a:bodyPr>
          <a:lstStyle/>
          <a:p>
            <a:r>
              <a:rPr lang="ja-JP" altLang="ja-JP" sz="1700" dirty="0"/>
              <a:t>重み</a:t>
            </a:r>
            <a:r>
              <a:rPr lang="en-US" altLang="ja-JP" sz="1700" dirty="0"/>
              <a:t> </a:t>
            </a:r>
            <a:r>
              <a:rPr lang="en-US" altLang="ja-JP" sz="1700" i="1" dirty="0" err="1">
                <a:latin typeface="Times New Roman"/>
                <a:cs typeface="Times New Roman"/>
              </a:rPr>
              <a:t>w</a:t>
            </a:r>
            <a:r>
              <a:rPr lang="en-US" altLang="ja-JP" sz="1700" i="1" baseline="-25000" dirty="0" err="1">
                <a:latin typeface="Times New Roman"/>
                <a:cs typeface="Times New Roman"/>
              </a:rPr>
              <a:t>a</a:t>
            </a:r>
            <a:r>
              <a:rPr lang="ja-JP" altLang="ja-JP" sz="1700" dirty="0"/>
              <a:t> の粒子</a:t>
            </a:r>
            <a:r>
              <a:rPr lang="en-US" altLang="ja-JP" sz="1700" dirty="0"/>
              <a:t> </a:t>
            </a:r>
            <a:r>
              <a:rPr lang="en-US" altLang="ja-JP" sz="1700" i="1" dirty="0">
                <a:latin typeface="Times New Roman"/>
                <a:cs typeface="Times New Roman"/>
              </a:rPr>
              <a:t>a</a:t>
            </a:r>
            <a:r>
              <a:rPr lang="en-US" altLang="ja-JP" sz="1700" i="1" dirty="0"/>
              <a:t> </a:t>
            </a:r>
            <a:r>
              <a:rPr lang="ja-JP" altLang="ja-JP" sz="1700" dirty="0"/>
              <a:t>と重み</a:t>
            </a:r>
            <a:r>
              <a:rPr lang="en-US" altLang="ja-JP" sz="1700" dirty="0"/>
              <a:t> </a:t>
            </a:r>
            <a:r>
              <a:rPr lang="en-US" altLang="ja-JP" sz="1700" i="1" dirty="0" err="1">
                <a:latin typeface="Times New Roman"/>
                <a:cs typeface="Times New Roman"/>
              </a:rPr>
              <a:t>w</a:t>
            </a:r>
            <a:r>
              <a:rPr lang="en-US" altLang="ja-JP" sz="1700" i="1" baseline="-25000" dirty="0" err="1">
                <a:latin typeface="Times New Roman"/>
                <a:cs typeface="Times New Roman"/>
              </a:rPr>
              <a:t>b</a:t>
            </a:r>
            <a:r>
              <a:rPr lang="ja-JP" altLang="ja-JP" sz="1700" dirty="0"/>
              <a:t> の粒子 </a:t>
            </a:r>
            <a:r>
              <a:rPr lang="en-US" altLang="ja-JP" sz="1700" i="1" dirty="0">
                <a:latin typeface="Times New Roman"/>
                <a:cs typeface="Times New Roman"/>
              </a:rPr>
              <a:t>b </a:t>
            </a:r>
            <a:r>
              <a:rPr lang="en-US" altLang="ja-JP" sz="1700" dirty="0">
                <a:latin typeface="Times New Roman"/>
                <a:cs typeface="Times New Roman"/>
              </a:rPr>
              <a:t>(</a:t>
            </a:r>
            <a:r>
              <a:rPr lang="en-US" altLang="ja-JP" sz="1700" i="1" dirty="0" err="1">
                <a:latin typeface="Times New Roman"/>
                <a:cs typeface="Times New Roman"/>
              </a:rPr>
              <a:t>w</a:t>
            </a:r>
            <a:r>
              <a:rPr lang="en-US" altLang="ja-JP" sz="1700" i="1" baseline="-25000" dirty="0" err="1">
                <a:latin typeface="Times New Roman"/>
                <a:cs typeface="Times New Roman"/>
              </a:rPr>
              <a:t>a</a:t>
            </a:r>
            <a:r>
              <a:rPr lang="en-US" altLang="ja-JP" sz="1700" dirty="0">
                <a:latin typeface="Times New Roman"/>
                <a:cs typeface="Times New Roman"/>
              </a:rPr>
              <a:t> &lt; </a:t>
            </a:r>
            <a:r>
              <a:rPr lang="en-US" altLang="ja-JP" sz="1700" i="1" dirty="0" err="1">
                <a:latin typeface="Times New Roman"/>
                <a:cs typeface="Times New Roman"/>
              </a:rPr>
              <a:t>w</a:t>
            </a:r>
            <a:r>
              <a:rPr lang="en-US" altLang="ja-JP" sz="1700" i="1" baseline="-25000" dirty="0" err="1">
                <a:latin typeface="Times New Roman"/>
                <a:cs typeface="Times New Roman"/>
              </a:rPr>
              <a:t>b</a:t>
            </a:r>
            <a:r>
              <a:rPr lang="en-US" altLang="ja-JP" sz="1700" dirty="0">
                <a:latin typeface="Times New Roman"/>
                <a:cs typeface="Times New Roman"/>
              </a:rPr>
              <a:t>)</a:t>
            </a:r>
            <a:r>
              <a:rPr lang="en-US" altLang="ja-JP" sz="1700" dirty="0"/>
              <a:t> </a:t>
            </a:r>
            <a:r>
              <a:rPr lang="ja-JP" altLang="en-US" sz="1700" dirty="0" smtClean="0"/>
              <a:t>の衝突</a:t>
            </a:r>
            <a:endParaRPr lang="ja-JP" altLang="en-US" sz="1700" dirty="0"/>
          </a:p>
        </p:txBody>
      </p:sp>
    </p:spTree>
    <p:extLst>
      <p:ext uri="{BB962C8B-B14F-4D97-AF65-F5344CB8AC3E}">
        <p14:creationId xmlns:p14="http://schemas.microsoft.com/office/powerpoint/2010/main" val="4218836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531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0767" y="315099"/>
            <a:ext cx="4285714" cy="2857143"/>
          </a:xfrm>
          <a:prstGeom prst="rect">
            <a:avLst/>
          </a:prstGeom>
        </p:spPr>
      </p:pic>
      <mc:AlternateContent xmlns:mc="http://schemas.openxmlformats.org/markup-compatibility/2006" xmlns:a14="http://schemas.microsoft.com/office/drawing/2010/main">
        <mc:Choice Requires="a14">
          <p:sp>
            <p:nvSpPr>
              <p:cNvPr id="3" name="正方形/長方形 2"/>
              <p:cNvSpPr/>
              <p:nvPr/>
            </p:nvSpPr>
            <p:spPr>
              <a:xfrm>
                <a:off x="1861998" y="502512"/>
                <a:ext cx="2528769" cy="403124"/>
              </a:xfrm>
              <a:prstGeom prst="rect">
                <a:avLst/>
              </a:prstGeom>
            </p:spPr>
            <p:txBody>
              <a:bodyPr wrap="none">
                <a:spAutoFit/>
              </a:bodyPr>
              <a:lstStyle/>
              <a:p>
                <a:r>
                  <a:rPr lang="ja-JP" altLang="en-US" dirty="0"/>
                  <a:t>付帯</a:t>
                </a:r>
                <a14:m>
                  <m:oMath xmlns:m="http://schemas.openxmlformats.org/officeDocument/2006/math">
                    <m:r>
                      <a:rPr lang="ja-JP" altLang="en-US" i="1">
                        <a:latin typeface="Cambria Math" panose="02040503050406030204" pitchFamily="18" charset="0"/>
                      </a:rPr>
                      <m:t>条件</m:t>
                    </m:r>
                    <m:r>
                      <a:rPr lang="en-US" altLang="ja-JP" i="1">
                        <a:latin typeface="Cambria Math" panose="02040503050406030204" pitchFamily="18" charset="0"/>
                      </a:rPr>
                      <m:t>2</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a:t>=16</a:t>
                </a:r>
                <a:endParaRPr lang="ja-JP" alt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861998" y="502512"/>
                <a:ext cx="2528769" cy="403124"/>
              </a:xfrm>
              <a:prstGeom prst="rect">
                <a:avLst/>
              </a:prstGeom>
              <a:blipFill rotWithShape="0">
                <a:blip r:embed="rId3"/>
                <a:stretch>
                  <a:fillRect l="-1928" t="-7463" r="-1446" b="-223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1861998" y="3680256"/>
                <a:ext cx="2528769" cy="403124"/>
              </a:xfrm>
              <a:prstGeom prst="rect">
                <a:avLst/>
              </a:prstGeom>
            </p:spPr>
            <p:txBody>
              <a:bodyPr wrap="none">
                <a:spAutoFit/>
              </a:bodyPr>
              <a:lstStyle/>
              <a:p>
                <a:r>
                  <a:rPr lang="ja-JP" altLang="en-US" dirty="0" smtClean="0"/>
                  <a:t>付帯</a:t>
                </a:r>
                <a14:m>
                  <m:oMath xmlns:m="http://schemas.openxmlformats.org/officeDocument/2006/math">
                    <m:r>
                      <a:rPr lang="ja-JP" altLang="en-US" i="1">
                        <a:latin typeface="Cambria Math" panose="02040503050406030204" pitchFamily="18" charset="0"/>
                      </a:rPr>
                      <m:t>条件</m:t>
                    </m:r>
                    <m:r>
                      <a:rPr lang="en-US" altLang="ja-JP" b="0" i="1" smtClean="0">
                        <a:latin typeface="Cambria Math" panose="02040503050406030204" pitchFamily="18" charset="0"/>
                      </a:rPr>
                      <m:t>3</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=80</a:t>
                </a:r>
                <a:endParaRPr lang="ja-JP" altLang="en-US" dirty="0"/>
              </a:p>
            </p:txBody>
          </p:sp>
        </mc:Choice>
        <mc:Fallback xmlns="">
          <p:sp>
            <p:nvSpPr>
              <p:cNvPr id="4" name="正方形/長方形 3"/>
              <p:cNvSpPr>
                <a:spLocks noRot="1" noChangeAspect="1" noMove="1" noResize="1" noEditPoints="1" noAdjustHandles="1" noChangeArrowheads="1" noChangeShapeType="1" noTextEdit="1"/>
              </p:cNvSpPr>
              <p:nvPr/>
            </p:nvSpPr>
            <p:spPr>
              <a:xfrm>
                <a:off x="1861998" y="3680256"/>
                <a:ext cx="2528769" cy="403124"/>
              </a:xfrm>
              <a:prstGeom prst="rect">
                <a:avLst/>
              </a:prstGeom>
              <a:blipFill rotWithShape="0">
                <a:blip r:embed="rId4"/>
                <a:stretch>
                  <a:fillRect l="-1928" t="-9091" r="-1446" b="-24242"/>
                </a:stretch>
              </a:blipFill>
            </p:spPr>
            <p:txBody>
              <a:bodyPr/>
              <a:lstStyle/>
              <a:p>
                <a:r>
                  <a:rPr lang="ja-JP" altLang="en-US">
                    <a:noFill/>
                  </a:rPr>
                  <a:t> </a:t>
                </a:r>
              </a:p>
            </p:txBody>
          </p:sp>
        </mc:Fallback>
      </mc:AlternateContent>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834" y="3680256"/>
            <a:ext cx="4285714" cy="2857143"/>
          </a:xfrm>
          <a:prstGeom prst="rect">
            <a:avLst/>
          </a:prstGeom>
        </p:spPr>
      </p:pic>
      <p:sp>
        <p:nvSpPr>
          <p:cNvPr id="6" name="テキスト ボックス 5"/>
          <p:cNvSpPr txBox="1"/>
          <p:nvPr/>
        </p:nvSpPr>
        <p:spPr>
          <a:xfrm>
            <a:off x="1861998" y="1044318"/>
            <a:ext cx="1186249" cy="369332"/>
          </a:xfrm>
          <a:prstGeom prst="rect">
            <a:avLst/>
          </a:prstGeom>
          <a:noFill/>
        </p:spPr>
        <p:txBody>
          <a:bodyPr wrap="square" rtlCol="0">
            <a:spAutoFit/>
          </a:bodyPr>
          <a:lstStyle/>
          <a:p>
            <a:r>
              <a:rPr lang="ja-JP" altLang="en-US" dirty="0" smtClean="0"/>
              <a:t>質量</a:t>
            </a:r>
            <a:r>
              <a:rPr lang="ja-JP" altLang="en-US" dirty="0"/>
              <a:t>等倍</a:t>
            </a:r>
            <a:endParaRPr kumimoji="1" lang="ja-JP" altLang="en-US" dirty="0"/>
          </a:p>
        </p:txBody>
      </p:sp>
      <p:sp>
        <p:nvSpPr>
          <p:cNvPr id="7" name="テキスト ボックス 6"/>
          <p:cNvSpPr txBox="1"/>
          <p:nvPr/>
        </p:nvSpPr>
        <p:spPr>
          <a:xfrm>
            <a:off x="1861997" y="4222062"/>
            <a:ext cx="1186249" cy="369332"/>
          </a:xfrm>
          <a:prstGeom prst="rect">
            <a:avLst/>
          </a:prstGeom>
          <a:noFill/>
        </p:spPr>
        <p:txBody>
          <a:bodyPr wrap="square" rtlCol="0">
            <a:spAutoFit/>
          </a:bodyPr>
          <a:lstStyle/>
          <a:p>
            <a:r>
              <a:rPr lang="ja-JP" altLang="en-US" dirty="0" smtClean="0"/>
              <a:t>質量</a:t>
            </a:r>
            <a:r>
              <a:rPr lang="ja-JP" altLang="en-US" dirty="0"/>
              <a:t>等倍</a:t>
            </a:r>
            <a:endParaRPr kumimoji="1" lang="ja-JP" altLang="en-US" dirty="0"/>
          </a:p>
        </p:txBody>
      </p:sp>
    </p:spTree>
    <p:extLst>
      <p:ext uri="{BB962C8B-B14F-4D97-AF65-F5344CB8AC3E}">
        <p14:creationId xmlns:p14="http://schemas.microsoft.com/office/powerpoint/2010/main" val="2164033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正方形/長方形 1"/>
              <p:cNvSpPr/>
              <p:nvPr/>
            </p:nvSpPr>
            <p:spPr>
              <a:xfrm>
                <a:off x="1861998" y="502512"/>
                <a:ext cx="2528769" cy="403124"/>
              </a:xfrm>
              <a:prstGeom prst="rect">
                <a:avLst/>
              </a:prstGeom>
            </p:spPr>
            <p:txBody>
              <a:bodyPr wrap="none">
                <a:spAutoFit/>
              </a:bodyPr>
              <a:lstStyle/>
              <a:p>
                <a:r>
                  <a:rPr lang="ja-JP" altLang="en-US" dirty="0"/>
                  <a:t>付帯</a:t>
                </a:r>
                <a14:m>
                  <m:oMath xmlns:m="http://schemas.openxmlformats.org/officeDocument/2006/math">
                    <m:r>
                      <a:rPr lang="ja-JP" altLang="en-US" i="1">
                        <a:latin typeface="Cambria Math" panose="02040503050406030204" pitchFamily="18" charset="0"/>
                      </a:rPr>
                      <m:t>条件</m:t>
                    </m:r>
                    <m:r>
                      <a:rPr lang="en-US" altLang="ja-JP" i="1">
                        <a:latin typeface="Cambria Math" panose="02040503050406030204" pitchFamily="18" charset="0"/>
                      </a:rPr>
                      <m:t>2</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a:t>=16</a:t>
                </a:r>
                <a:endParaRPr lang="ja-JP" altLang="en-US" dirty="0"/>
              </a:p>
            </p:txBody>
          </p:sp>
        </mc:Choice>
        <mc:Fallback xmlns="">
          <p:sp>
            <p:nvSpPr>
              <p:cNvPr id="2" name="正方形/長方形 1"/>
              <p:cNvSpPr>
                <a:spLocks noRot="1" noChangeAspect="1" noMove="1" noResize="1" noEditPoints="1" noAdjustHandles="1" noChangeArrowheads="1" noChangeShapeType="1" noTextEdit="1"/>
              </p:cNvSpPr>
              <p:nvPr/>
            </p:nvSpPr>
            <p:spPr>
              <a:xfrm>
                <a:off x="1861998" y="502512"/>
                <a:ext cx="2528769" cy="403124"/>
              </a:xfrm>
              <a:prstGeom prst="rect">
                <a:avLst/>
              </a:prstGeom>
              <a:blipFill rotWithShape="0">
                <a:blip r:embed="rId2"/>
                <a:stretch>
                  <a:fillRect l="-1928" t="-7463" r="-1446" b="-2238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1861998" y="3680256"/>
                <a:ext cx="2528769" cy="403124"/>
              </a:xfrm>
              <a:prstGeom prst="rect">
                <a:avLst/>
              </a:prstGeom>
            </p:spPr>
            <p:txBody>
              <a:bodyPr wrap="none">
                <a:spAutoFit/>
              </a:bodyPr>
              <a:lstStyle/>
              <a:p>
                <a:r>
                  <a:rPr lang="ja-JP" altLang="en-US" dirty="0" smtClean="0"/>
                  <a:t>付帯</a:t>
                </a:r>
                <a14:m>
                  <m:oMath xmlns:m="http://schemas.openxmlformats.org/officeDocument/2006/math">
                    <m:r>
                      <a:rPr lang="ja-JP" altLang="en-US" i="1">
                        <a:latin typeface="Cambria Math" panose="02040503050406030204" pitchFamily="18" charset="0"/>
                      </a:rPr>
                      <m:t>条件</m:t>
                    </m:r>
                    <m:r>
                      <a:rPr lang="en-US" altLang="ja-JP" b="0" i="1" smtClean="0">
                        <a:latin typeface="Cambria Math" panose="02040503050406030204" pitchFamily="18" charset="0"/>
                      </a:rPr>
                      <m:t>3</m:t>
                    </m:r>
                    <m:r>
                      <a:rPr lang="ja-JP" altLang="en-US" i="1">
                        <a:latin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𝑏</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𝑎</m:t>
                        </m:r>
                      </m:sub>
                    </m:sSub>
                  </m:oMath>
                </a14:m>
                <a:r>
                  <a:rPr lang="en-US" altLang="ja-JP" dirty="0" smtClean="0"/>
                  <a:t>=80</a:t>
                </a:r>
                <a:endParaRPr lang="ja-JP" alt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861998" y="3680256"/>
                <a:ext cx="2528769" cy="403124"/>
              </a:xfrm>
              <a:prstGeom prst="rect">
                <a:avLst/>
              </a:prstGeom>
              <a:blipFill rotWithShape="0">
                <a:blip r:embed="rId3"/>
                <a:stretch>
                  <a:fillRect l="-1928" t="-9091" r="-1446" b="-24242"/>
                </a:stretch>
              </a:blipFill>
            </p:spPr>
            <p:txBody>
              <a:bodyPr/>
              <a:lstStyle/>
              <a:p>
                <a:r>
                  <a:rPr lang="ja-JP" altLang="en-US">
                    <a:noFill/>
                  </a:rPr>
                  <a:t> </a:t>
                </a:r>
              </a:p>
            </p:txBody>
          </p:sp>
        </mc:Fallback>
      </mc:AlternateContent>
      <p:sp>
        <p:nvSpPr>
          <p:cNvPr id="4" name="テキスト ボックス 3"/>
          <p:cNvSpPr txBox="1"/>
          <p:nvPr/>
        </p:nvSpPr>
        <p:spPr>
          <a:xfrm>
            <a:off x="1861998" y="1044318"/>
            <a:ext cx="1357720" cy="369332"/>
          </a:xfrm>
          <a:prstGeom prst="rect">
            <a:avLst/>
          </a:prstGeom>
          <a:noFill/>
        </p:spPr>
        <p:txBody>
          <a:bodyPr wrap="square" rtlCol="0">
            <a:spAutoFit/>
          </a:bodyPr>
          <a:lstStyle/>
          <a:p>
            <a:r>
              <a:rPr lang="ja-JP" altLang="en-US" dirty="0" smtClean="0"/>
              <a:t>質量</a:t>
            </a:r>
            <a:r>
              <a:rPr lang="en-US" altLang="ja-JP" dirty="0" smtClean="0"/>
              <a:t>100</a:t>
            </a:r>
            <a:r>
              <a:rPr lang="ja-JP" altLang="en-US" dirty="0" smtClean="0"/>
              <a:t>倍</a:t>
            </a:r>
            <a:endParaRPr kumimoji="1" lang="ja-JP" altLang="en-US" dirty="0"/>
          </a:p>
        </p:txBody>
      </p:sp>
      <p:sp>
        <p:nvSpPr>
          <p:cNvPr id="5" name="テキスト ボックス 4"/>
          <p:cNvSpPr txBox="1"/>
          <p:nvPr/>
        </p:nvSpPr>
        <p:spPr>
          <a:xfrm>
            <a:off x="1861997" y="4222062"/>
            <a:ext cx="1357721" cy="369332"/>
          </a:xfrm>
          <a:prstGeom prst="rect">
            <a:avLst/>
          </a:prstGeom>
          <a:noFill/>
        </p:spPr>
        <p:txBody>
          <a:bodyPr wrap="square" rtlCol="0">
            <a:spAutoFit/>
          </a:bodyPr>
          <a:lstStyle/>
          <a:p>
            <a:r>
              <a:rPr lang="ja-JP" altLang="en-US" dirty="0" smtClean="0"/>
              <a:t>質量</a:t>
            </a:r>
            <a:r>
              <a:rPr lang="en-US" altLang="ja-JP" dirty="0" smtClean="0"/>
              <a:t>10</a:t>
            </a:r>
            <a:r>
              <a:rPr lang="en-US" altLang="ja-JP" dirty="0"/>
              <a:t>0</a:t>
            </a:r>
            <a:r>
              <a:rPr lang="ja-JP" altLang="en-US" dirty="0" smtClean="0"/>
              <a:t>倍</a:t>
            </a:r>
            <a:endParaRPr kumimoji="1" lang="ja-JP" altLang="en-US"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502512"/>
            <a:ext cx="4285714" cy="2857143"/>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3729000"/>
            <a:ext cx="4285714" cy="2857143"/>
          </a:xfrm>
          <a:prstGeom prst="rect">
            <a:avLst/>
          </a:prstGeom>
        </p:spPr>
      </p:pic>
    </p:spTree>
    <p:extLst>
      <p:ext uri="{BB962C8B-B14F-4D97-AF65-F5344CB8AC3E}">
        <p14:creationId xmlns:p14="http://schemas.microsoft.com/office/powerpoint/2010/main" val="424055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120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20462" y="1056068"/>
            <a:ext cx="6078828" cy="400110"/>
          </a:xfrm>
          <a:prstGeom prst="rect">
            <a:avLst/>
          </a:prstGeom>
          <a:noFill/>
        </p:spPr>
        <p:txBody>
          <a:bodyPr wrap="square" rtlCol="0">
            <a:spAutoFit/>
          </a:bodyPr>
          <a:lstStyle/>
          <a:p>
            <a:pPr marL="342900" indent="-342900">
              <a:buFont typeface="Wingdings" panose="05000000000000000000" pitchFamily="2" charset="2"/>
              <a:buChar char="p"/>
            </a:pPr>
            <a:r>
              <a:rPr lang="ja-JP" altLang="en-US" sz="2000" u="sng" dirty="0"/>
              <a:t>重み付</a:t>
            </a:r>
            <a:r>
              <a:rPr lang="ja-JP" altLang="en-US" sz="2000" u="sng" dirty="0" smtClean="0"/>
              <a:t>き</a:t>
            </a:r>
            <a:r>
              <a:rPr kumimoji="1" lang="ja-JP" altLang="en-US" sz="2000" u="sng" dirty="0" smtClean="0"/>
              <a:t>粒子衝突モデル　</a:t>
            </a:r>
            <a:r>
              <a:rPr lang="en-US" altLang="ja-JP" sz="2000" u="sng" dirty="0" smtClean="0">
                <a:latin typeface="Ebrima" panose="02000000000000000000" pitchFamily="2" charset="0"/>
                <a:ea typeface="Ebrima" panose="02000000000000000000" pitchFamily="2" charset="0"/>
                <a:cs typeface="Ebrima" panose="02000000000000000000" pitchFamily="2" charset="0"/>
              </a:rPr>
              <a:t>merging</a:t>
            </a:r>
            <a:r>
              <a:rPr lang="ja-JP" altLang="en-US" sz="2000" u="sng" dirty="0" smtClean="0"/>
              <a:t>法</a:t>
            </a:r>
            <a:r>
              <a:rPr kumimoji="1" lang="ja-JP" altLang="en-US" sz="2000" u="sng" dirty="0" smtClean="0"/>
              <a:t>　</a:t>
            </a:r>
            <a:endParaRPr kumimoji="1" lang="ja-JP" altLang="en-US" sz="2000" u="sng" dirty="0"/>
          </a:p>
        </p:txBody>
      </p:sp>
      <p:grpSp>
        <p:nvGrpSpPr>
          <p:cNvPr id="9" name="グループ化 8"/>
          <p:cNvGrpSpPr/>
          <p:nvPr/>
        </p:nvGrpSpPr>
        <p:grpSpPr>
          <a:xfrm>
            <a:off x="6309306" y="1571420"/>
            <a:ext cx="2648600" cy="2369599"/>
            <a:chOff x="5995381" y="1359655"/>
            <a:chExt cx="2407818" cy="2154181"/>
          </a:xfrm>
        </p:grpSpPr>
        <p:pic>
          <p:nvPicPr>
            <p:cNvPr id="7" name="図 6"/>
            <p:cNvPicPr>
              <a:picLocks noChangeAspect="1"/>
            </p:cNvPicPr>
            <p:nvPr/>
          </p:nvPicPr>
          <p:blipFill>
            <a:blip r:embed="rId2"/>
            <a:stretch>
              <a:fillRect/>
            </a:stretch>
          </p:blipFill>
          <p:spPr>
            <a:xfrm>
              <a:off x="5995381" y="1359655"/>
              <a:ext cx="2407818" cy="2154181"/>
            </a:xfrm>
            <a:prstGeom prst="rect">
              <a:avLst/>
            </a:prstGeom>
          </p:spPr>
        </p:pic>
        <p:sp>
          <p:nvSpPr>
            <p:cNvPr id="8" name="テキスト ボックス 7"/>
            <p:cNvSpPr txBox="1"/>
            <p:nvPr/>
          </p:nvSpPr>
          <p:spPr>
            <a:xfrm>
              <a:off x="7606748" y="3082949"/>
              <a:ext cx="621929" cy="430887"/>
            </a:xfrm>
            <a:prstGeom prst="rect">
              <a:avLst/>
            </a:prstGeom>
            <a:noFill/>
          </p:spPr>
          <p:txBody>
            <a:bodyPr wrap="square" rtlCol="0">
              <a:spAutoFit/>
            </a:bodyPr>
            <a:lstStyle/>
            <a:p>
              <a:pPr algn="ctr"/>
              <a:r>
                <a:rPr lang="en-US" altLang="ja-JP" sz="2400" dirty="0" err="1" smtClean="0">
                  <a:latin typeface="Symbol" charset="2"/>
                  <a:cs typeface="Symbol" charset="2"/>
                </a:rPr>
                <a:t>D</a:t>
              </a:r>
              <a:r>
                <a:rPr lang="en-US" altLang="ja-JP" sz="2400" b="1" i="1" dirty="0" err="1" smtClean="0">
                  <a:latin typeface="Times New Roman"/>
                  <a:cs typeface="Times New Roman"/>
                </a:rPr>
                <a:t>v</a:t>
              </a:r>
              <a:endParaRPr kumimoji="1" lang="ja-JP" altLang="en-US" sz="2400" b="1" i="1" dirty="0">
                <a:latin typeface="Times New Roman"/>
                <a:cs typeface="Times New Roman"/>
              </a:endParaRPr>
            </a:p>
          </p:txBody>
        </p:sp>
      </p:grpSp>
      <p:sp>
        <p:nvSpPr>
          <p:cNvPr id="10" name="正方形/長方形 9"/>
          <p:cNvSpPr/>
          <p:nvPr/>
        </p:nvSpPr>
        <p:spPr>
          <a:xfrm>
            <a:off x="1236372" y="3091778"/>
            <a:ext cx="5170868" cy="353943"/>
          </a:xfrm>
          <a:prstGeom prst="rect">
            <a:avLst/>
          </a:prstGeom>
        </p:spPr>
        <p:txBody>
          <a:bodyPr wrap="square">
            <a:spAutoFit/>
          </a:bodyPr>
          <a:lstStyle/>
          <a:p>
            <a:pPr marL="285750" indent="-285750">
              <a:buFont typeface="Arial" panose="020B0604020202020204" pitchFamily="34" charset="0"/>
              <a:buChar char="•"/>
            </a:pPr>
            <a:r>
              <a:rPr lang="ja-JP" altLang="en-US" sz="1700" dirty="0"/>
              <a:t>重みの大きい粒子は</a:t>
            </a:r>
            <a:r>
              <a:rPr lang="ja-JP" altLang="en-US" sz="1700" u="sng" dirty="0">
                <a:solidFill>
                  <a:srgbClr val="FF0000"/>
                </a:solidFill>
              </a:rPr>
              <a:t>部分的に</a:t>
            </a:r>
            <a:r>
              <a:rPr lang="ja-JP" altLang="en-US" sz="1700" dirty="0"/>
              <a:t>衝突効果を受ける</a:t>
            </a:r>
          </a:p>
        </p:txBody>
      </p:sp>
      <p:sp>
        <p:nvSpPr>
          <p:cNvPr id="11" name="正方形/長方形 10"/>
          <p:cNvSpPr/>
          <p:nvPr/>
        </p:nvSpPr>
        <p:spPr>
          <a:xfrm>
            <a:off x="1236371" y="3421573"/>
            <a:ext cx="4984123" cy="615553"/>
          </a:xfrm>
          <a:prstGeom prst="rect">
            <a:avLst/>
          </a:prstGeom>
        </p:spPr>
        <p:txBody>
          <a:bodyPr wrap="square">
            <a:spAutoFit/>
          </a:bodyPr>
          <a:lstStyle/>
          <a:p>
            <a:pPr marL="285750" indent="-285750">
              <a:buFont typeface="Arial" panose="020B0604020202020204" pitchFamily="34" charset="0"/>
              <a:buChar char="•"/>
            </a:pPr>
            <a:r>
              <a:rPr lang="en-US" altLang="ja-JP" sz="1700" dirty="0">
                <a:latin typeface="Ebrima" panose="02000000000000000000" pitchFamily="2" charset="0"/>
                <a:ea typeface="Ebrima" panose="02000000000000000000" pitchFamily="2" charset="0"/>
                <a:cs typeface="Ebrima" panose="02000000000000000000" pitchFamily="2" charset="0"/>
              </a:rPr>
              <a:t>1st step </a:t>
            </a:r>
            <a:r>
              <a:rPr lang="ja-JP" altLang="en-US" sz="1700" dirty="0"/>
              <a:t>において運動量は保存するが、エネルギーは保存しない</a:t>
            </a:r>
          </a:p>
        </p:txBody>
      </p:sp>
      <p:grpSp>
        <p:nvGrpSpPr>
          <p:cNvPr id="21" name="グループ化 20"/>
          <p:cNvGrpSpPr/>
          <p:nvPr/>
        </p:nvGrpSpPr>
        <p:grpSpPr>
          <a:xfrm>
            <a:off x="1236371" y="1863393"/>
            <a:ext cx="4258716" cy="1124504"/>
            <a:chOff x="1236371" y="1863393"/>
            <a:chExt cx="4258716" cy="1124504"/>
          </a:xfrm>
        </p:grpSpPr>
        <p:grpSp>
          <p:nvGrpSpPr>
            <p:cNvPr id="6" name="グループ化 5"/>
            <p:cNvGrpSpPr/>
            <p:nvPr/>
          </p:nvGrpSpPr>
          <p:grpSpPr>
            <a:xfrm>
              <a:off x="1236372" y="1877882"/>
              <a:ext cx="4258715" cy="1110015"/>
              <a:chOff x="171617" y="20487855"/>
              <a:chExt cx="4258715" cy="1110015"/>
            </a:xfrm>
          </p:grpSpPr>
          <p:sp>
            <p:nvSpPr>
              <p:cNvPr id="4" name="正方形/長方形 3"/>
              <p:cNvSpPr/>
              <p:nvPr/>
            </p:nvSpPr>
            <p:spPr>
              <a:xfrm>
                <a:off x="171617" y="20487855"/>
                <a:ext cx="4258715" cy="1110015"/>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a:p>
            </p:txBody>
          </p:sp>
          <p:sp>
            <p:nvSpPr>
              <p:cNvPr id="5" name="テキスト ボックス 4"/>
              <p:cNvSpPr txBox="1"/>
              <p:nvPr/>
            </p:nvSpPr>
            <p:spPr>
              <a:xfrm>
                <a:off x="380614" y="20600692"/>
                <a:ext cx="3789203" cy="923330"/>
              </a:xfrm>
              <a:prstGeom prst="rect">
                <a:avLst/>
              </a:prstGeom>
              <a:noFill/>
            </p:spPr>
            <p:txBody>
              <a:bodyPr wrap="square" rtlCol="0">
                <a:spAutoFit/>
              </a:bodyPr>
              <a:lstStyle/>
              <a:p>
                <a:r>
                  <a:rPr lang="en-US" altLang="ja-JP" sz="3400" b="1" i="1" dirty="0" smtClean="0">
                    <a:latin typeface="Times New Roman"/>
                    <a:cs typeface="Times New Roman"/>
                  </a:rPr>
                  <a:t> </a:t>
                </a:r>
                <a:r>
                  <a:rPr lang="en-US" altLang="ja-JP" sz="2000" b="1" i="1" dirty="0" err="1" smtClean="0">
                    <a:latin typeface="Times New Roman"/>
                    <a:cs typeface="Times New Roman"/>
                  </a:rPr>
                  <a:t>v</a:t>
                </a:r>
                <a:r>
                  <a:rPr lang="en-US" altLang="ja-JP" sz="2000" i="1" baseline="-25000" dirty="0" err="1" smtClean="0">
                    <a:latin typeface="Times New Roman"/>
                    <a:cs typeface="Times New Roman"/>
                  </a:rPr>
                  <a:t>a</a:t>
                </a:r>
                <a:r>
                  <a:rPr lang="en-US" altLang="ja-JP" sz="2000" i="1" baseline="30000" dirty="0" err="1" smtClean="0">
                    <a:latin typeface="Times New Roman"/>
                    <a:cs typeface="Times New Roman"/>
                  </a:rPr>
                  <a:t>t</a:t>
                </a:r>
                <a:r>
                  <a:rPr lang="en-US" altLang="ja-JP" sz="2000" baseline="30000" dirty="0" err="1" smtClean="0">
                    <a:latin typeface="Times New Roman"/>
                    <a:cs typeface="Times New Roman"/>
                  </a:rPr>
                  <a:t>+</a:t>
                </a:r>
                <a:r>
                  <a:rPr lang="en-US" altLang="ja-JP" sz="2000" baseline="30000" dirty="0" err="1" smtClean="0">
                    <a:latin typeface="Symbol" charset="2"/>
                    <a:cs typeface="Symbol" charset="2"/>
                  </a:rPr>
                  <a:t>D</a:t>
                </a:r>
                <a:r>
                  <a:rPr lang="en-US" altLang="ja-JP" sz="2000" i="1" baseline="30000" dirty="0" err="1" smtClean="0">
                    <a:latin typeface="Times New Roman"/>
                    <a:cs typeface="Times New Roman"/>
                  </a:rPr>
                  <a:t>t</a:t>
                </a:r>
                <a:r>
                  <a:rPr lang="en-US" altLang="ja-JP" sz="2000" baseline="30000" dirty="0" smtClean="0">
                    <a:latin typeface="Times New Roman"/>
                    <a:cs typeface="Times New Roman"/>
                  </a:rPr>
                  <a:t> </a:t>
                </a:r>
                <a:r>
                  <a:rPr lang="en-US" altLang="ja-JP" sz="2000" dirty="0" smtClean="0">
                    <a:latin typeface="Times New Roman"/>
                    <a:cs typeface="Times New Roman"/>
                  </a:rPr>
                  <a:t>= </a:t>
                </a:r>
                <a:r>
                  <a:rPr lang="en-US" altLang="ja-JP" sz="2000" b="1" i="1" dirty="0" smtClean="0">
                    <a:latin typeface="Times New Roman"/>
                    <a:cs typeface="Times New Roman"/>
                  </a:rPr>
                  <a:t>v</a:t>
                </a:r>
                <a:r>
                  <a:rPr lang="en-US" altLang="ja-JP" sz="2000" i="1" baseline="-25000" dirty="0" smtClean="0">
                    <a:latin typeface="Times New Roman"/>
                    <a:cs typeface="Times New Roman"/>
                  </a:rPr>
                  <a:t>a</a:t>
                </a:r>
                <a:r>
                  <a:rPr lang="en-US" altLang="ja-JP" sz="2000" i="1" baseline="30000" dirty="0" smtClean="0">
                    <a:latin typeface="Times New Roman"/>
                    <a:cs typeface="Times New Roman"/>
                  </a:rPr>
                  <a:t>t</a:t>
                </a:r>
                <a:r>
                  <a:rPr lang="en-US" altLang="ja-JP" sz="2000" b="1" dirty="0" smtClean="0">
                    <a:latin typeface="Times New Roman"/>
                    <a:cs typeface="Times New Roman"/>
                  </a:rPr>
                  <a:t> </a:t>
                </a:r>
                <a:r>
                  <a:rPr lang="en-US" altLang="ja-JP" sz="2000" dirty="0" smtClean="0">
                    <a:latin typeface="Times New Roman"/>
                    <a:cs typeface="Times New Roman"/>
                  </a:rPr>
                  <a:t>+ (</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ab</a:t>
                </a:r>
                <a:r>
                  <a:rPr lang="en-US" altLang="ja-JP" sz="2000" dirty="0" smtClean="0">
                    <a:latin typeface="Times New Roman"/>
                    <a:cs typeface="Times New Roman"/>
                  </a:rPr>
                  <a:t>/</a:t>
                </a:r>
                <a:r>
                  <a:rPr lang="en-US" altLang="ja-JP" sz="2000" i="1" dirty="0" smtClean="0">
                    <a:latin typeface="Times New Roman"/>
                    <a:cs typeface="Times New Roman"/>
                  </a:rPr>
                  <a:t>m</a:t>
                </a:r>
                <a:r>
                  <a:rPr lang="en-US" altLang="ja-JP" sz="2000" i="1" baseline="-25000" dirty="0" smtClean="0">
                    <a:latin typeface="Times New Roman"/>
                    <a:cs typeface="Times New Roman"/>
                  </a:rPr>
                  <a:t>a</a:t>
                </a:r>
                <a:r>
                  <a:rPr lang="en-US" altLang="ja-JP" sz="2000" dirty="0" smtClean="0">
                    <a:latin typeface="Times New Roman"/>
                    <a:cs typeface="Times New Roman"/>
                  </a:rPr>
                  <a:t>)</a:t>
                </a:r>
                <a:r>
                  <a:rPr lang="en-US" altLang="ja-JP" sz="2000" b="1" dirty="0" smtClean="0">
                    <a:latin typeface="Symbol" charset="2"/>
                    <a:cs typeface="Symbol" charset="2"/>
                  </a:rPr>
                  <a:t>D</a:t>
                </a:r>
                <a:r>
                  <a:rPr lang="en-US" altLang="ja-JP" sz="2000" b="1" i="1" dirty="0" smtClean="0">
                    <a:latin typeface="Times New Roman"/>
                    <a:cs typeface="Times New Roman"/>
                  </a:rPr>
                  <a:t>u</a:t>
                </a:r>
              </a:p>
              <a:p>
                <a:r>
                  <a:rPr lang="en-US" altLang="ja-JP" sz="2000" i="1" baseline="30000" dirty="0" smtClean="0">
                    <a:latin typeface="Times New Roman"/>
                    <a:cs typeface="Times New Roman"/>
                  </a:rPr>
                  <a:t>1st</a:t>
                </a:r>
                <a:r>
                  <a:rPr lang="en-US" altLang="ja-JP" sz="2000" b="1" i="1" dirty="0" smtClean="0">
                    <a:latin typeface="Times New Roman"/>
                    <a:cs typeface="Times New Roman"/>
                  </a:rPr>
                  <a:t>v</a:t>
                </a:r>
                <a:r>
                  <a:rPr lang="en-US" altLang="ja-JP" sz="2000" i="1" baseline="-25000" dirty="0">
                    <a:latin typeface="Times New Roman"/>
                    <a:cs typeface="Times New Roman"/>
                  </a:rPr>
                  <a:t>b</a:t>
                </a:r>
                <a:r>
                  <a:rPr lang="en-US" altLang="ja-JP" sz="2000" i="1" baseline="30000" dirty="0" smtClean="0">
                    <a:latin typeface="Times New Roman"/>
                    <a:cs typeface="Times New Roman"/>
                  </a:rPr>
                  <a:t>t</a:t>
                </a:r>
                <a:r>
                  <a:rPr lang="en-US" altLang="ja-JP" sz="2000" baseline="30000" dirty="0" smtClean="0">
                    <a:latin typeface="Times New Roman"/>
                    <a:cs typeface="Times New Roman"/>
                  </a:rPr>
                  <a:t>+</a:t>
                </a:r>
                <a:r>
                  <a:rPr lang="en-US" altLang="ja-JP" sz="2000" baseline="30000" dirty="0" smtClean="0">
                    <a:latin typeface="Symbol" charset="2"/>
                    <a:cs typeface="Symbol" charset="2"/>
                  </a:rPr>
                  <a:t>D</a:t>
                </a:r>
                <a:r>
                  <a:rPr lang="en-US" altLang="ja-JP" sz="2000" i="1" baseline="30000" dirty="0" smtClean="0">
                    <a:latin typeface="Times New Roman"/>
                    <a:cs typeface="Times New Roman"/>
                  </a:rPr>
                  <a:t>t</a:t>
                </a:r>
                <a:r>
                  <a:rPr lang="en-US" altLang="ja-JP" sz="2000" baseline="30000" dirty="0" smtClean="0">
                    <a:latin typeface="Times New Roman"/>
                    <a:cs typeface="Times New Roman"/>
                  </a:rPr>
                  <a:t> </a:t>
                </a:r>
                <a:r>
                  <a:rPr lang="en-US" altLang="ja-JP" sz="2000" dirty="0" smtClean="0">
                    <a:latin typeface="Times New Roman"/>
                    <a:cs typeface="Times New Roman"/>
                  </a:rPr>
                  <a:t>= </a:t>
                </a:r>
                <a:r>
                  <a:rPr lang="en-US" altLang="ja-JP" sz="2000" b="1" i="1" dirty="0" err="1" smtClean="0">
                    <a:latin typeface="Times New Roman"/>
                    <a:cs typeface="Times New Roman"/>
                  </a:rPr>
                  <a:t>v</a:t>
                </a:r>
                <a:r>
                  <a:rPr lang="en-US" altLang="ja-JP" sz="2000" i="1" baseline="-25000" dirty="0" err="1" smtClean="0">
                    <a:latin typeface="Times New Roman"/>
                    <a:cs typeface="Times New Roman"/>
                  </a:rPr>
                  <a:t>b</a:t>
                </a:r>
                <a:r>
                  <a:rPr lang="en-US" altLang="ja-JP" sz="2000" i="1" baseline="30000" dirty="0" err="1" smtClean="0">
                    <a:latin typeface="Times New Roman"/>
                    <a:cs typeface="Times New Roman"/>
                  </a:rPr>
                  <a:t>t</a:t>
                </a:r>
                <a:r>
                  <a:rPr lang="en-US" altLang="ja-JP" sz="2000" dirty="0" smtClean="0">
                    <a:latin typeface="Times New Roman"/>
                    <a:cs typeface="Times New Roman"/>
                  </a:rPr>
                  <a:t> – (</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ab</a:t>
                </a:r>
                <a:r>
                  <a:rPr lang="en-US" altLang="ja-JP" sz="2000" dirty="0" smtClean="0">
                    <a:latin typeface="Times New Roman"/>
                    <a:cs typeface="Times New Roman"/>
                  </a:rPr>
                  <a:t>/</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b</a:t>
                </a:r>
                <a:r>
                  <a:rPr lang="en-US" altLang="ja-JP" sz="2000" dirty="0" smtClean="0">
                    <a:latin typeface="Times New Roman"/>
                    <a:cs typeface="Times New Roman"/>
                  </a:rPr>
                  <a:t>)</a:t>
                </a:r>
                <a:r>
                  <a:rPr lang="en-US" altLang="ja-JP" sz="2000" b="1" dirty="0" smtClean="0">
                    <a:latin typeface="Symbol" charset="2"/>
                    <a:cs typeface="Symbol" charset="2"/>
                  </a:rPr>
                  <a:t>D</a:t>
                </a:r>
                <a:r>
                  <a:rPr lang="en-US" altLang="ja-JP" sz="2000" b="1" i="1" dirty="0" smtClean="0">
                    <a:latin typeface="Times New Roman"/>
                    <a:cs typeface="Times New Roman"/>
                  </a:rPr>
                  <a:t>u </a:t>
                </a:r>
                <a:r>
                  <a:rPr lang="en-US" altLang="ja-JP" sz="2000" dirty="0" smtClean="0">
                    <a:solidFill>
                      <a:srgbClr val="FF0000"/>
                    </a:solidFill>
                    <a:latin typeface="Helvetica"/>
                    <a:cs typeface="Helvetica"/>
                  </a:rPr>
                  <a:t>x</a:t>
                </a:r>
                <a:r>
                  <a:rPr lang="en-US" altLang="ja-JP" sz="2000" i="1" dirty="0" smtClean="0">
                    <a:solidFill>
                      <a:srgbClr val="FF0000"/>
                    </a:solidFill>
                    <a:latin typeface="Times New Roman"/>
                    <a:cs typeface="Times New Roman"/>
                  </a:rPr>
                  <a:t> </a:t>
                </a:r>
                <a:r>
                  <a:rPr lang="en-US" altLang="ja-JP" sz="2000" dirty="0" smtClean="0">
                    <a:solidFill>
                      <a:srgbClr val="FF0000"/>
                    </a:solidFill>
                    <a:latin typeface="Times New Roman"/>
                    <a:cs typeface="Times New Roman"/>
                  </a:rPr>
                  <a:t>(</a:t>
                </a:r>
                <a:r>
                  <a:rPr lang="en-US" altLang="ja-JP" sz="2000" i="1" dirty="0" err="1" smtClean="0">
                    <a:solidFill>
                      <a:srgbClr val="FF0000"/>
                    </a:solidFill>
                    <a:latin typeface="Times New Roman"/>
                    <a:cs typeface="Times New Roman"/>
                  </a:rPr>
                  <a:t>w</a:t>
                </a:r>
                <a:r>
                  <a:rPr lang="en-US" altLang="ja-JP" sz="2000" i="1" baseline="-25000" dirty="0" err="1" smtClean="0">
                    <a:solidFill>
                      <a:srgbClr val="FF0000"/>
                    </a:solidFill>
                    <a:latin typeface="Times New Roman"/>
                    <a:cs typeface="Times New Roman"/>
                  </a:rPr>
                  <a:t>a</a:t>
                </a:r>
                <a:r>
                  <a:rPr lang="en-US" altLang="ja-JP" sz="2000" i="1" dirty="0" smtClean="0">
                    <a:solidFill>
                      <a:srgbClr val="FF0000"/>
                    </a:solidFill>
                    <a:latin typeface="Times New Roman"/>
                    <a:cs typeface="Times New Roman"/>
                  </a:rPr>
                  <a:t>/</a:t>
                </a:r>
                <a:r>
                  <a:rPr lang="en-US" altLang="ja-JP" sz="2000" i="1" dirty="0" err="1" smtClean="0">
                    <a:solidFill>
                      <a:srgbClr val="FF0000"/>
                    </a:solidFill>
                    <a:latin typeface="Times New Roman"/>
                    <a:cs typeface="Times New Roman"/>
                  </a:rPr>
                  <a:t>w</a:t>
                </a:r>
                <a:r>
                  <a:rPr lang="en-US" altLang="ja-JP" sz="2000" i="1" baseline="-25000" dirty="0" err="1" smtClean="0">
                    <a:solidFill>
                      <a:srgbClr val="FF0000"/>
                    </a:solidFill>
                    <a:latin typeface="Times New Roman"/>
                    <a:cs typeface="Times New Roman"/>
                  </a:rPr>
                  <a:t>b</a:t>
                </a:r>
                <a:r>
                  <a:rPr lang="en-US" altLang="ja-JP" sz="2000" dirty="0" smtClean="0">
                    <a:solidFill>
                      <a:srgbClr val="FF0000"/>
                    </a:solidFill>
                    <a:latin typeface="Times New Roman"/>
                    <a:cs typeface="Times New Roman"/>
                  </a:rPr>
                  <a:t>)</a:t>
                </a:r>
                <a:endParaRPr lang="ja-JP" altLang="en-US" sz="2000" dirty="0">
                  <a:solidFill>
                    <a:srgbClr val="FF0000"/>
                  </a:solidFill>
                  <a:latin typeface="Times New Roman"/>
                  <a:cs typeface="Times New Roman"/>
                </a:endParaRPr>
              </a:p>
            </p:txBody>
          </p:sp>
        </p:grpSp>
        <p:sp>
          <p:nvSpPr>
            <p:cNvPr id="15" name="テキスト ボックス 14"/>
            <p:cNvSpPr txBox="1"/>
            <p:nvPr/>
          </p:nvSpPr>
          <p:spPr>
            <a:xfrm>
              <a:off x="1236371" y="1863393"/>
              <a:ext cx="1171977" cy="338554"/>
            </a:xfrm>
            <a:prstGeom prst="rect">
              <a:avLst/>
            </a:prstGeom>
            <a:noFill/>
          </p:spPr>
          <p:txBody>
            <a:bodyPr wrap="square" rtlCol="0">
              <a:spAutoFit/>
            </a:bodyPr>
            <a:lstStyle/>
            <a:p>
              <a:r>
                <a:rPr kumimoji="1" lang="en-US" altLang="ja-JP" sz="1600" u="sng" dirty="0" smtClean="0">
                  <a:latin typeface="Ebrima" panose="02000000000000000000" pitchFamily="2" charset="0"/>
                  <a:ea typeface="Ebrima" panose="02000000000000000000" pitchFamily="2" charset="0"/>
                  <a:cs typeface="Ebrima" panose="02000000000000000000" pitchFamily="2" charset="0"/>
                </a:rPr>
                <a:t>1st step</a:t>
              </a:r>
              <a:endParaRPr kumimoji="1" lang="ja-JP" altLang="en-US" sz="1600" u="sng" dirty="0">
                <a:latin typeface="Ebrima" panose="02000000000000000000" pitchFamily="2" charset="0"/>
                <a:cs typeface="Ebrima" panose="02000000000000000000" pitchFamily="2" charset="0"/>
              </a:endParaRPr>
            </a:p>
          </p:txBody>
        </p:sp>
      </p:grpSp>
      <p:grpSp>
        <p:nvGrpSpPr>
          <p:cNvPr id="17" name="グループ化 16"/>
          <p:cNvGrpSpPr/>
          <p:nvPr/>
        </p:nvGrpSpPr>
        <p:grpSpPr>
          <a:xfrm>
            <a:off x="1236371" y="4107278"/>
            <a:ext cx="2738510" cy="826621"/>
            <a:chOff x="1236371" y="3785303"/>
            <a:chExt cx="2738510" cy="826621"/>
          </a:xfrm>
        </p:grpSpPr>
        <p:grpSp>
          <p:nvGrpSpPr>
            <p:cNvPr id="12" name="グループ化 11"/>
            <p:cNvGrpSpPr/>
            <p:nvPr/>
          </p:nvGrpSpPr>
          <p:grpSpPr>
            <a:xfrm>
              <a:off x="1236371" y="3792467"/>
              <a:ext cx="2738510" cy="819457"/>
              <a:chOff x="768726" y="23944786"/>
              <a:chExt cx="3140766" cy="614270"/>
            </a:xfrm>
          </p:grpSpPr>
          <p:sp>
            <p:nvSpPr>
              <p:cNvPr id="13" name="正方形/長方形 12"/>
              <p:cNvSpPr/>
              <p:nvPr/>
            </p:nvSpPr>
            <p:spPr>
              <a:xfrm>
                <a:off x="768726" y="23944786"/>
                <a:ext cx="3140766" cy="541381"/>
              </a:xfrm>
              <a:prstGeom prst="rect">
                <a:avLst/>
              </a:prstGeom>
              <a:ln w="28575" cmpd="sng">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sz="3400"/>
              </a:p>
            </p:txBody>
          </p:sp>
          <p:sp>
            <p:nvSpPr>
              <p:cNvPr id="14" name="テキスト ボックス 13"/>
              <p:cNvSpPr txBox="1"/>
              <p:nvPr/>
            </p:nvSpPr>
            <p:spPr>
              <a:xfrm>
                <a:off x="1016540" y="24158946"/>
                <a:ext cx="289295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ja-JP" sz="2000" i="1" baseline="30000" dirty="0" smtClean="0">
                    <a:latin typeface="Times New Roman"/>
                    <a:cs typeface="Times New Roman"/>
                  </a:rPr>
                  <a:t>2nd</a:t>
                </a:r>
                <a:r>
                  <a:rPr lang="en-US" altLang="ja-JP" sz="2000" b="1" i="1" dirty="0" smtClean="0">
                    <a:latin typeface="Times New Roman"/>
                    <a:cs typeface="Times New Roman"/>
                  </a:rPr>
                  <a:t>v</a:t>
                </a:r>
                <a:r>
                  <a:rPr lang="en-US" altLang="ja-JP" sz="2000" i="1" baseline="-25000" dirty="0" smtClean="0">
                    <a:latin typeface="Times New Roman"/>
                    <a:cs typeface="Times New Roman"/>
                  </a:rPr>
                  <a:t>b</a:t>
                </a:r>
                <a:r>
                  <a:rPr lang="en-US" altLang="ja-JP" sz="2000" i="1" baseline="30000" dirty="0" smtClean="0">
                    <a:latin typeface="Times New Roman"/>
                    <a:cs typeface="Times New Roman"/>
                  </a:rPr>
                  <a:t>t</a:t>
                </a:r>
                <a:r>
                  <a:rPr lang="en-US" altLang="ja-JP" sz="2000" baseline="30000" dirty="0" smtClean="0">
                    <a:latin typeface="Times New Roman"/>
                    <a:cs typeface="Times New Roman"/>
                  </a:rPr>
                  <a:t>+</a:t>
                </a:r>
                <a:r>
                  <a:rPr lang="en-US" altLang="ja-JP" sz="2000" baseline="30000" dirty="0" smtClean="0">
                    <a:latin typeface="Symbol" charset="2"/>
                    <a:cs typeface="Symbol" charset="2"/>
                  </a:rPr>
                  <a:t>D</a:t>
                </a:r>
                <a:r>
                  <a:rPr lang="en-US" altLang="ja-JP" sz="2000" i="1" baseline="30000" dirty="0" smtClean="0">
                    <a:latin typeface="Times New Roman"/>
                    <a:cs typeface="Times New Roman"/>
                  </a:rPr>
                  <a:t>t</a:t>
                </a:r>
                <a:r>
                  <a:rPr lang="en-US" altLang="ja-JP" sz="2000" b="1" baseline="30000" dirty="0" smtClean="0">
                    <a:latin typeface="Times New Roman"/>
                    <a:cs typeface="Times New Roman"/>
                  </a:rPr>
                  <a:t> </a:t>
                </a:r>
                <a:r>
                  <a:rPr lang="en-US" altLang="ja-JP" sz="2000" dirty="0">
                    <a:latin typeface="Times New Roman"/>
                    <a:cs typeface="Times New Roman"/>
                  </a:rPr>
                  <a:t>= </a:t>
                </a:r>
                <a:r>
                  <a:rPr lang="en-US" altLang="ja-JP" sz="2000" i="1" baseline="30000" dirty="0">
                    <a:latin typeface="Times New Roman"/>
                    <a:cs typeface="Times New Roman"/>
                  </a:rPr>
                  <a:t>1st</a:t>
                </a:r>
                <a:r>
                  <a:rPr lang="en-US" altLang="ja-JP" sz="2000" b="1" i="1" dirty="0">
                    <a:latin typeface="Times New Roman"/>
                    <a:cs typeface="Times New Roman"/>
                  </a:rPr>
                  <a:t>v</a:t>
                </a:r>
                <a:r>
                  <a:rPr lang="en-US" altLang="ja-JP" sz="2000" i="1" baseline="-25000" dirty="0">
                    <a:latin typeface="Times New Roman"/>
                    <a:cs typeface="Times New Roman"/>
                  </a:rPr>
                  <a:t>b</a:t>
                </a:r>
                <a:r>
                  <a:rPr lang="en-US" altLang="ja-JP" sz="2000" i="1" baseline="30000" dirty="0">
                    <a:latin typeface="Times New Roman"/>
                    <a:cs typeface="Times New Roman"/>
                  </a:rPr>
                  <a:t>t</a:t>
                </a:r>
                <a:r>
                  <a:rPr lang="en-US" altLang="ja-JP" sz="2000" baseline="30000" dirty="0">
                    <a:latin typeface="Times New Roman"/>
                    <a:cs typeface="Times New Roman"/>
                  </a:rPr>
                  <a:t>+</a:t>
                </a:r>
                <a:r>
                  <a:rPr lang="en-US" altLang="ja-JP" sz="2000" baseline="30000" dirty="0">
                    <a:latin typeface="Symbol" charset="2"/>
                    <a:cs typeface="Symbol" charset="2"/>
                  </a:rPr>
                  <a:t>D</a:t>
                </a:r>
                <a:r>
                  <a:rPr lang="en-US" altLang="ja-JP" sz="2000" i="1" baseline="30000" dirty="0">
                    <a:latin typeface="Times New Roman"/>
                    <a:cs typeface="Times New Roman"/>
                  </a:rPr>
                  <a:t>t</a:t>
                </a:r>
                <a:r>
                  <a:rPr lang="en-US" altLang="ja-JP" sz="2000" dirty="0" smtClean="0">
                    <a:latin typeface="Times New Roman"/>
                    <a:cs typeface="Times New Roman"/>
                  </a:rPr>
                  <a:t> </a:t>
                </a:r>
                <a:r>
                  <a:rPr lang="en-US" altLang="ja-JP" sz="2000" dirty="0" smtClean="0">
                    <a:solidFill>
                      <a:srgbClr val="FF0000"/>
                    </a:solidFill>
                    <a:latin typeface="Times New Roman"/>
                    <a:cs typeface="Times New Roman"/>
                  </a:rPr>
                  <a:t>+ </a:t>
                </a:r>
                <a:r>
                  <a:rPr lang="en-US" altLang="ja-JP" sz="2000" b="1" dirty="0" err="1" smtClean="0">
                    <a:solidFill>
                      <a:srgbClr val="FF0000"/>
                    </a:solidFill>
                    <a:latin typeface="Symbol" charset="2"/>
                    <a:cs typeface="Symbol" charset="2"/>
                  </a:rPr>
                  <a:t>D</a:t>
                </a:r>
                <a:r>
                  <a:rPr lang="en-US" altLang="ja-JP" sz="2000" b="1" i="1" dirty="0" err="1" smtClean="0">
                    <a:solidFill>
                      <a:srgbClr val="FF0000"/>
                    </a:solidFill>
                    <a:latin typeface="Times New Roman"/>
                    <a:cs typeface="Times New Roman"/>
                  </a:rPr>
                  <a:t>v</a:t>
                </a:r>
                <a:endParaRPr kumimoji="1" lang="ja-JP" altLang="en-US" sz="2000" b="1" dirty="0">
                  <a:solidFill>
                    <a:srgbClr val="FF0000"/>
                  </a:solidFill>
                </a:endParaRPr>
              </a:p>
            </p:txBody>
          </p:sp>
        </p:grpSp>
        <p:sp>
          <p:nvSpPr>
            <p:cNvPr id="16" name="テキスト ボックス 15"/>
            <p:cNvSpPr txBox="1"/>
            <p:nvPr/>
          </p:nvSpPr>
          <p:spPr>
            <a:xfrm>
              <a:off x="1236371" y="3785303"/>
              <a:ext cx="1171977" cy="338554"/>
            </a:xfrm>
            <a:prstGeom prst="rect">
              <a:avLst/>
            </a:prstGeom>
            <a:noFill/>
          </p:spPr>
          <p:txBody>
            <a:bodyPr wrap="square" rtlCol="0">
              <a:spAutoFit/>
            </a:bodyPr>
            <a:lstStyle/>
            <a:p>
              <a:r>
                <a:rPr kumimoji="1" lang="en-US" altLang="ja-JP" sz="1600" u="sng" dirty="0" smtClean="0">
                  <a:latin typeface="Ebrima" panose="02000000000000000000" pitchFamily="2" charset="0"/>
                  <a:ea typeface="Ebrima" panose="02000000000000000000" pitchFamily="2" charset="0"/>
                  <a:cs typeface="Ebrima" panose="02000000000000000000" pitchFamily="2" charset="0"/>
                </a:rPr>
                <a:t>2nd step</a:t>
              </a:r>
              <a:endParaRPr kumimoji="1" lang="ja-JP" altLang="en-US" sz="1600" u="sng" dirty="0">
                <a:latin typeface="Ebrima" panose="02000000000000000000" pitchFamily="2" charset="0"/>
                <a:cs typeface="Ebrima" panose="02000000000000000000" pitchFamily="2" charset="0"/>
              </a:endParaRPr>
            </a:p>
          </p:txBody>
        </p:sp>
      </p:grpSp>
      <p:sp>
        <p:nvSpPr>
          <p:cNvPr id="18" name="正方形/長方形 17"/>
          <p:cNvSpPr/>
          <p:nvPr/>
        </p:nvSpPr>
        <p:spPr>
          <a:xfrm>
            <a:off x="1236371" y="4951905"/>
            <a:ext cx="5344733" cy="1400383"/>
          </a:xfrm>
          <a:prstGeom prst="rect">
            <a:avLst/>
          </a:prstGeom>
        </p:spPr>
        <p:txBody>
          <a:bodyPr wrap="square">
            <a:spAutoFit/>
          </a:bodyPr>
          <a:lstStyle/>
          <a:p>
            <a:pPr marL="285750" indent="-285750">
              <a:buFont typeface="Arial" panose="020B0604020202020204" pitchFamily="34" charset="0"/>
              <a:buChar char="•"/>
            </a:pPr>
            <a:r>
              <a:rPr lang="ja-JP" altLang="en-US" sz="1700" dirty="0"/>
              <a:t>エネルギー保存のために大きい重みの粒子に速度ベクトルを加える</a:t>
            </a:r>
            <a:endParaRPr lang="en-US" altLang="ja-JP" sz="1700" dirty="0"/>
          </a:p>
          <a:p>
            <a:r>
              <a:rPr lang="ja-JP" altLang="en-US" sz="1700" dirty="0"/>
              <a:t>　</a:t>
            </a:r>
            <a:r>
              <a:rPr lang="en-US" altLang="ja-JP" sz="1700" dirty="0"/>
              <a:t> </a:t>
            </a:r>
            <a:r>
              <a:rPr lang="ja-JP" altLang="en-US" sz="1700" dirty="0"/>
              <a:t>→</a:t>
            </a:r>
            <a:r>
              <a:rPr lang="en-US" altLang="ja-JP" sz="1700" dirty="0"/>
              <a:t> </a:t>
            </a:r>
            <a:r>
              <a:rPr lang="ja-JP" altLang="en-US" sz="1700" dirty="0"/>
              <a:t>速度は散乱後の粒子の運動方向に対して</a:t>
            </a:r>
            <a:r>
              <a:rPr lang="ja-JP" altLang="en-US" sz="1700" dirty="0" smtClean="0"/>
              <a:t>垂直な　</a:t>
            </a:r>
            <a:endParaRPr lang="en-US" altLang="ja-JP" sz="1700" dirty="0" smtClean="0"/>
          </a:p>
          <a:p>
            <a:r>
              <a:rPr lang="ja-JP" altLang="en-US" sz="1700" dirty="0"/>
              <a:t>　</a:t>
            </a:r>
            <a:r>
              <a:rPr lang="ja-JP" altLang="en-US" sz="1700" dirty="0" smtClean="0"/>
              <a:t>　  平面</a:t>
            </a:r>
            <a:r>
              <a:rPr lang="ja-JP" altLang="en-US" sz="1700" dirty="0"/>
              <a:t>にランダムに加える</a:t>
            </a:r>
            <a:endParaRPr lang="en-US" altLang="ja-JP" sz="1700" dirty="0"/>
          </a:p>
          <a:p>
            <a:r>
              <a:rPr lang="ja-JP" altLang="en-US" sz="1700" dirty="0"/>
              <a:t>　</a:t>
            </a:r>
            <a:r>
              <a:rPr lang="en-US" altLang="ja-JP" sz="1700" dirty="0"/>
              <a:t> </a:t>
            </a:r>
            <a:r>
              <a:rPr lang="ja-JP" altLang="en-US" sz="1700" dirty="0"/>
              <a:t>→</a:t>
            </a:r>
            <a:r>
              <a:rPr lang="en-US" altLang="ja-JP" sz="1700" dirty="0"/>
              <a:t> </a:t>
            </a:r>
            <a:r>
              <a:rPr lang="ja-JP" altLang="en-US" sz="1700" dirty="0"/>
              <a:t>時間平均的に運動量が保存される</a:t>
            </a:r>
          </a:p>
        </p:txBody>
      </p:sp>
      <p:sp>
        <p:nvSpPr>
          <p:cNvPr id="19" name="正方形/長方形 18"/>
          <p:cNvSpPr/>
          <p:nvPr/>
        </p:nvSpPr>
        <p:spPr>
          <a:xfrm>
            <a:off x="1172963" y="6338433"/>
            <a:ext cx="5603836" cy="307777"/>
          </a:xfrm>
          <a:prstGeom prst="rect">
            <a:avLst/>
          </a:prstGeom>
        </p:spPr>
        <p:txBody>
          <a:bodyPr wrap="square">
            <a:spAutoFit/>
          </a:bodyPr>
          <a:lstStyle/>
          <a:p>
            <a:r>
              <a:rPr lang="en-US" altLang="ja-JP" sz="1400" dirty="0" smtClean="0">
                <a:latin typeface="Ebrima" panose="02000000000000000000" pitchFamily="2" charset="0"/>
                <a:ea typeface="Ebrima" panose="02000000000000000000" pitchFamily="2" charset="0"/>
                <a:cs typeface="Ebrima" panose="02000000000000000000" pitchFamily="2" charset="0"/>
              </a:rPr>
              <a:t>[3] </a:t>
            </a:r>
            <a:r>
              <a:rPr lang="cs-CZ" altLang="ja-JP" sz="1400" dirty="0">
                <a:latin typeface="Ebrima" panose="02000000000000000000" pitchFamily="2" charset="0"/>
                <a:ea typeface="Ebrima" panose="02000000000000000000" pitchFamily="2" charset="0"/>
                <a:cs typeface="Ebrima" panose="02000000000000000000" pitchFamily="2" charset="0"/>
              </a:rPr>
              <a:t>Y. Sentoku, A.J. Kemp, J. Comput. Phys. </a:t>
            </a:r>
            <a:r>
              <a:rPr lang="cs-CZ" altLang="ja-JP" sz="1400" b="1" dirty="0">
                <a:latin typeface="Ebrima" panose="02000000000000000000" pitchFamily="2" charset="0"/>
                <a:ea typeface="Ebrima" panose="02000000000000000000" pitchFamily="2" charset="0"/>
                <a:cs typeface="Ebrima" panose="02000000000000000000" pitchFamily="2" charset="0"/>
              </a:rPr>
              <a:t>227 </a:t>
            </a:r>
            <a:r>
              <a:rPr lang="cs-CZ" altLang="ja-JP" sz="1400" dirty="0">
                <a:latin typeface="Ebrima" panose="02000000000000000000" pitchFamily="2" charset="0"/>
                <a:ea typeface="Ebrima" panose="02000000000000000000" pitchFamily="2" charset="0"/>
                <a:cs typeface="Ebrima" panose="02000000000000000000" pitchFamily="2" charset="0"/>
              </a:rPr>
              <a:t>(2008) 6846. </a:t>
            </a:r>
            <a:endParaRPr lang="ja-JP" altLang="en-US" sz="1400" dirty="0">
              <a:latin typeface="Ebrima" panose="02000000000000000000" pitchFamily="2" charset="0"/>
              <a:cs typeface="Ebrima" panose="02000000000000000000" pitchFamily="2" charset="0"/>
            </a:endParaRPr>
          </a:p>
        </p:txBody>
      </p:sp>
      <p:sp>
        <p:nvSpPr>
          <p:cNvPr id="20" name="正方形/長方形 19"/>
          <p:cNvSpPr/>
          <p:nvPr/>
        </p:nvSpPr>
        <p:spPr>
          <a:xfrm>
            <a:off x="1120462" y="1452416"/>
            <a:ext cx="5245347" cy="353943"/>
          </a:xfrm>
          <a:prstGeom prst="rect">
            <a:avLst/>
          </a:prstGeom>
        </p:spPr>
        <p:txBody>
          <a:bodyPr wrap="none">
            <a:spAutoFit/>
          </a:bodyPr>
          <a:lstStyle/>
          <a:p>
            <a:r>
              <a:rPr lang="ja-JP" altLang="ja-JP" sz="1700" dirty="0"/>
              <a:t>重み</a:t>
            </a:r>
            <a:r>
              <a:rPr lang="en-US" altLang="ja-JP" sz="1700" dirty="0"/>
              <a:t> </a:t>
            </a:r>
            <a:r>
              <a:rPr lang="en-US" altLang="ja-JP" sz="1700" i="1" dirty="0" err="1">
                <a:latin typeface="Times New Roman"/>
                <a:cs typeface="Times New Roman"/>
              </a:rPr>
              <a:t>w</a:t>
            </a:r>
            <a:r>
              <a:rPr lang="en-US" altLang="ja-JP" sz="1700" i="1" baseline="-25000" dirty="0" err="1">
                <a:latin typeface="Times New Roman"/>
                <a:cs typeface="Times New Roman"/>
              </a:rPr>
              <a:t>a</a:t>
            </a:r>
            <a:r>
              <a:rPr lang="ja-JP" altLang="ja-JP" sz="1700" dirty="0"/>
              <a:t> の粒子</a:t>
            </a:r>
            <a:r>
              <a:rPr lang="en-US" altLang="ja-JP" sz="1700" dirty="0"/>
              <a:t> </a:t>
            </a:r>
            <a:r>
              <a:rPr lang="en-US" altLang="ja-JP" sz="1700" i="1" dirty="0">
                <a:latin typeface="Times New Roman"/>
                <a:cs typeface="Times New Roman"/>
              </a:rPr>
              <a:t>a</a:t>
            </a:r>
            <a:r>
              <a:rPr lang="en-US" altLang="ja-JP" sz="1700" i="1" dirty="0"/>
              <a:t> </a:t>
            </a:r>
            <a:r>
              <a:rPr lang="ja-JP" altLang="ja-JP" sz="1700" dirty="0"/>
              <a:t>と重み</a:t>
            </a:r>
            <a:r>
              <a:rPr lang="en-US" altLang="ja-JP" sz="1700" dirty="0"/>
              <a:t> </a:t>
            </a:r>
            <a:r>
              <a:rPr lang="en-US" altLang="ja-JP" sz="1700" i="1" dirty="0" err="1">
                <a:latin typeface="Times New Roman"/>
                <a:cs typeface="Times New Roman"/>
              </a:rPr>
              <a:t>w</a:t>
            </a:r>
            <a:r>
              <a:rPr lang="en-US" altLang="ja-JP" sz="1700" i="1" baseline="-25000" dirty="0" err="1">
                <a:latin typeface="Times New Roman"/>
                <a:cs typeface="Times New Roman"/>
              </a:rPr>
              <a:t>b</a:t>
            </a:r>
            <a:r>
              <a:rPr lang="ja-JP" altLang="ja-JP" sz="1700" dirty="0"/>
              <a:t> の粒子 </a:t>
            </a:r>
            <a:r>
              <a:rPr lang="en-US" altLang="ja-JP" sz="1700" i="1" dirty="0">
                <a:latin typeface="Times New Roman"/>
                <a:cs typeface="Times New Roman"/>
              </a:rPr>
              <a:t>b </a:t>
            </a:r>
            <a:r>
              <a:rPr lang="en-US" altLang="ja-JP" sz="1700" dirty="0">
                <a:latin typeface="Times New Roman"/>
                <a:cs typeface="Times New Roman"/>
              </a:rPr>
              <a:t>(</a:t>
            </a:r>
            <a:r>
              <a:rPr lang="en-US" altLang="ja-JP" sz="1700" i="1" dirty="0" err="1">
                <a:latin typeface="Times New Roman"/>
                <a:cs typeface="Times New Roman"/>
              </a:rPr>
              <a:t>w</a:t>
            </a:r>
            <a:r>
              <a:rPr lang="en-US" altLang="ja-JP" sz="1700" i="1" baseline="-25000" dirty="0" err="1">
                <a:latin typeface="Times New Roman"/>
                <a:cs typeface="Times New Roman"/>
              </a:rPr>
              <a:t>a</a:t>
            </a:r>
            <a:r>
              <a:rPr lang="en-US" altLang="ja-JP" sz="1700" dirty="0">
                <a:latin typeface="Times New Roman"/>
                <a:cs typeface="Times New Roman"/>
              </a:rPr>
              <a:t> &lt; </a:t>
            </a:r>
            <a:r>
              <a:rPr lang="en-US" altLang="ja-JP" sz="1700" i="1" dirty="0" err="1">
                <a:latin typeface="Times New Roman"/>
                <a:cs typeface="Times New Roman"/>
              </a:rPr>
              <a:t>w</a:t>
            </a:r>
            <a:r>
              <a:rPr lang="en-US" altLang="ja-JP" sz="1700" i="1" baseline="-25000" dirty="0" err="1">
                <a:latin typeface="Times New Roman"/>
                <a:cs typeface="Times New Roman"/>
              </a:rPr>
              <a:t>b</a:t>
            </a:r>
            <a:r>
              <a:rPr lang="en-US" altLang="ja-JP" sz="1700" dirty="0">
                <a:latin typeface="Times New Roman"/>
                <a:cs typeface="Times New Roman"/>
              </a:rPr>
              <a:t>)</a:t>
            </a:r>
            <a:r>
              <a:rPr lang="en-US" altLang="ja-JP" sz="1700" dirty="0"/>
              <a:t> </a:t>
            </a:r>
            <a:r>
              <a:rPr lang="ja-JP" altLang="en-US" sz="1700" dirty="0" smtClean="0"/>
              <a:t>の衝突</a:t>
            </a:r>
            <a:endParaRPr lang="ja-JP" altLang="en-US" sz="1700" dirty="0"/>
          </a:p>
        </p:txBody>
      </p:sp>
      <p:sp>
        <p:nvSpPr>
          <p:cNvPr id="22" name="テキスト ボックス 21"/>
          <p:cNvSpPr txBox="1"/>
          <p:nvPr/>
        </p:nvSpPr>
        <p:spPr>
          <a:xfrm>
            <a:off x="3200401" y="90094"/>
            <a:ext cx="2743199" cy="707886"/>
          </a:xfrm>
          <a:prstGeom prst="rect">
            <a:avLst/>
          </a:prstGeom>
          <a:noFill/>
        </p:spPr>
        <p:txBody>
          <a:bodyPr wrap="square" rtlCol="0">
            <a:spAutoFit/>
          </a:bodyPr>
          <a:lstStyle/>
          <a:p>
            <a:r>
              <a:rPr lang="ja-JP" altLang="en-US" sz="4000" u="sng" dirty="0" smtClean="0">
                <a:solidFill>
                  <a:schemeClr val="accent1"/>
                </a:solidFill>
              </a:rPr>
              <a:t>既存</a:t>
            </a:r>
            <a:r>
              <a:rPr lang="ja-JP" altLang="en-US" sz="4000" u="sng" dirty="0">
                <a:solidFill>
                  <a:schemeClr val="accent1"/>
                </a:solidFill>
              </a:rPr>
              <a:t>モデル</a:t>
            </a:r>
          </a:p>
        </p:txBody>
      </p:sp>
    </p:spTree>
    <p:extLst>
      <p:ext uri="{BB962C8B-B14F-4D97-AF65-F5344CB8AC3E}">
        <p14:creationId xmlns:p14="http://schemas.microsoft.com/office/powerpoint/2010/main" val="1138481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16122" y="90094"/>
            <a:ext cx="2311757" cy="707886"/>
          </a:xfrm>
          <a:prstGeom prst="rect">
            <a:avLst/>
          </a:prstGeom>
          <a:noFill/>
        </p:spPr>
        <p:txBody>
          <a:bodyPr wrap="square" rtlCol="0">
            <a:spAutoFit/>
          </a:bodyPr>
          <a:lstStyle/>
          <a:p>
            <a:r>
              <a:rPr lang="ja-JP" altLang="en-US" sz="4000" u="sng" dirty="0">
                <a:solidFill>
                  <a:schemeClr val="accent1"/>
                </a:solidFill>
              </a:rPr>
              <a:t>新</a:t>
            </a:r>
            <a:r>
              <a:rPr lang="ja-JP" altLang="en-US" sz="4000" u="sng" dirty="0" smtClean="0">
                <a:solidFill>
                  <a:schemeClr val="accent1"/>
                </a:solidFill>
              </a:rPr>
              <a:t>モデル</a:t>
            </a:r>
            <a:endParaRPr lang="ja-JP" altLang="en-US" sz="4000" u="sng" dirty="0">
              <a:solidFill>
                <a:schemeClr val="accent1"/>
              </a:solidFill>
            </a:endParaRPr>
          </a:p>
        </p:txBody>
      </p:sp>
      <p:grpSp>
        <p:nvGrpSpPr>
          <p:cNvPr id="3" name="グループ化 2"/>
          <p:cNvGrpSpPr/>
          <p:nvPr/>
        </p:nvGrpSpPr>
        <p:grpSpPr>
          <a:xfrm>
            <a:off x="545495" y="2592869"/>
            <a:ext cx="4258716" cy="1124504"/>
            <a:chOff x="1236371" y="1863393"/>
            <a:chExt cx="4258716" cy="1124504"/>
          </a:xfrm>
        </p:grpSpPr>
        <p:grpSp>
          <p:nvGrpSpPr>
            <p:cNvPr id="4" name="グループ化 3"/>
            <p:cNvGrpSpPr/>
            <p:nvPr/>
          </p:nvGrpSpPr>
          <p:grpSpPr>
            <a:xfrm>
              <a:off x="1236372" y="1877882"/>
              <a:ext cx="4258715" cy="1110015"/>
              <a:chOff x="171617" y="20487855"/>
              <a:chExt cx="4258715" cy="1110015"/>
            </a:xfrm>
          </p:grpSpPr>
          <p:sp>
            <p:nvSpPr>
              <p:cNvPr id="6" name="正方形/長方形 5"/>
              <p:cNvSpPr/>
              <p:nvPr/>
            </p:nvSpPr>
            <p:spPr>
              <a:xfrm>
                <a:off x="171617" y="20487855"/>
                <a:ext cx="4258715" cy="1110015"/>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a:p>
            </p:txBody>
          </p:sp>
          <p:sp>
            <p:nvSpPr>
              <p:cNvPr id="7" name="テキスト ボックス 6"/>
              <p:cNvSpPr txBox="1"/>
              <p:nvPr/>
            </p:nvSpPr>
            <p:spPr>
              <a:xfrm>
                <a:off x="380614" y="20600692"/>
                <a:ext cx="3789203" cy="923330"/>
              </a:xfrm>
              <a:prstGeom prst="rect">
                <a:avLst/>
              </a:prstGeom>
              <a:noFill/>
            </p:spPr>
            <p:txBody>
              <a:bodyPr wrap="square" rtlCol="0">
                <a:spAutoFit/>
              </a:bodyPr>
              <a:lstStyle/>
              <a:p>
                <a:r>
                  <a:rPr lang="en-US" altLang="ja-JP" sz="3400" b="1" i="1" dirty="0" smtClean="0">
                    <a:latin typeface="Times New Roman"/>
                    <a:cs typeface="Times New Roman"/>
                  </a:rPr>
                  <a:t> </a:t>
                </a:r>
                <a:r>
                  <a:rPr lang="en-US" altLang="ja-JP" sz="2000" b="1" i="1" dirty="0" err="1" smtClean="0">
                    <a:latin typeface="Times New Roman"/>
                    <a:cs typeface="Times New Roman"/>
                  </a:rPr>
                  <a:t>v</a:t>
                </a:r>
                <a:r>
                  <a:rPr lang="en-US" altLang="ja-JP" sz="2000" i="1" baseline="-25000" dirty="0" err="1" smtClean="0">
                    <a:latin typeface="Times New Roman"/>
                    <a:cs typeface="Times New Roman"/>
                  </a:rPr>
                  <a:t>a</a:t>
                </a:r>
                <a:r>
                  <a:rPr lang="en-US" altLang="ja-JP" sz="2000" i="1" baseline="30000" dirty="0" err="1" smtClean="0">
                    <a:latin typeface="Times New Roman"/>
                    <a:cs typeface="Times New Roman"/>
                  </a:rPr>
                  <a:t>t</a:t>
                </a:r>
                <a:r>
                  <a:rPr lang="en-US" altLang="ja-JP" sz="2000" baseline="30000" dirty="0" err="1" smtClean="0">
                    <a:latin typeface="Times New Roman"/>
                    <a:cs typeface="Times New Roman"/>
                  </a:rPr>
                  <a:t>+</a:t>
                </a:r>
                <a:r>
                  <a:rPr lang="en-US" altLang="ja-JP" sz="2000" baseline="30000" dirty="0" err="1" smtClean="0">
                    <a:latin typeface="Symbol" charset="2"/>
                    <a:cs typeface="Symbol" charset="2"/>
                  </a:rPr>
                  <a:t>D</a:t>
                </a:r>
                <a:r>
                  <a:rPr lang="en-US" altLang="ja-JP" sz="2000" i="1" baseline="30000" dirty="0" err="1" smtClean="0">
                    <a:latin typeface="Times New Roman"/>
                    <a:cs typeface="Times New Roman"/>
                  </a:rPr>
                  <a:t>t</a:t>
                </a:r>
                <a:r>
                  <a:rPr lang="en-US" altLang="ja-JP" sz="2000" baseline="30000" dirty="0" smtClean="0">
                    <a:latin typeface="Times New Roman"/>
                    <a:cs typeface="Times New Roman"/>
                  </a:rPr>
                  <a:t> </a:t>
                </a:r>
                <a:r>
                  <a:rPr lang="en-US" altLang="ja-JP" sz="2000" dirty="0" smtClean="0">
                    <a:latin typeface="Times New Roman"/>
                    <a:cs typeface="Times New Roman"/>
                  </a:rPr>
                  <a:t>= </a:t>
                </a:r>
                <a:r>
                  <a:rPr lang="en-US" altLang="ja-JP" sz="2000" b="1" i="1" dirty="0" smtClean="0">
                    <a:latin typeface="Times New Roman"/>
                    <a:cs typeface="Times New Roman"/>
                  </a:rPr>
                  <a:t>v</a:t>
                </a:r>
                <a:r>
                  <a:rPr lang="en-US" altLang="ja-JP" sz="2000" i="1" baseline="-25000" dirty="0" smtClean="0">
                    <a:latin typeface="Times New Roman"/>
                    <a:cs typeface="Times New Roman"/>
                  </a:rPr>
                  <a:t>a</a:t>
                </a:r>
                <a:r>
                  <a:rPr lang="en-US" altLang="ja-JP" sz="2000" i="1" baseline="30000" dirty="0" smtClean="0">
                    <a:latin typeface="Times New Roman"/>
                    <a:cs typeface="Times New Roman"/>
                  </a:rPr>
                  <a:t>t</a:t>
                </a:r>
                <a:r>
                  <a:rPr lang="en-US" altLang="ja-JP" sz="2000" b="1" dirty="0" smtClean="0">
                    <a:latin typeface="Times New Roman"/>
                    <a:cs typeface="Times New Roman"/>
                  </a:rPr>
                  <a:t> </a:t>
                </a:r>
                <a:r>
                  <a:rPr lang="en-US" altLang="ja-JP" sz="2000" dirty="0" smtClean="0">
                    <a:latin typeface="Times New Roman"/>
                    <a:cs typeface="Times New Roman"/>
                  </a:rPr>
                  <a:t>+ (</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ab</a:t>
                </a:r>
                <a:r>
                  <a:rPr lang="en-US" altLang="ja-JP" sz="2000" dirty="0" smtClean="0">
                    <a:latin typeface="Times New Roman"/>
                    <a:cs typeface="Times New Roman"/>
                  </a:rPr>
                  <a:t>/</a:t>
                </a:r>
                <a:r>
                  <a:rPr lang="en-US" altLang="ja-JP" sz="2000" i="1" dirty="0" smtClean="0">
                    <a:latin typeface="Times New Roman"/>
                    <a:cs typeface="Times New Roman"/>
                  </a:rPr>
                  <a:t>m</a:t>
                </a:r>
                <a:r>
                  <a:rPr lang="en-US" altLang="ja-JP" sz="2000" i="1" baseline="-25000" dirty="0" smtClean="0">
                    <a:latin typeface="Times New Roman"/>
                    <a:cs typeface="Times New Roman"/>
                  </a:rPr>
                  <a:t>a</a:t>
                </a:r>
                <a:r>
                  <a:rPr lang="en-US" altLang="ja-JP" sz="2000" dirty="0" smtClean="0">
                    <a:latin typeface="Times New Roman"/>
                    <a:cs typeface="Times New Roman"/>
                  </a:rPr>
                  <a:t>)</a:t>
                </a:r>
                <a:r>
                  <a:rPr lang="en-US" altLang="ja-JP" sz="2000" b="1" dirty="0" smtClean="0">
                    <a:latin typeface="Symbol" charset="2"/>
                    <a:cs typeface="Symbol" charset="2"/>
                  </a:rPr>
                  <a:t>D</a:t>
                </a:r>
                <a:r>
                  <a:rPr lang="en-US" altLang="ja-JP" sz="2000" b="1" i="1" dirty="0" smtClean="0">
                    <a:latin typeface="Times New Roman"/>
                    <a:cs typeface="Times New Roman"/>
                  </a:rPr>
                  <a:t>u</a:t>
                </a:r>
              </a:p>
              <a:p>
                <a:r>
                  <a:rPr lang="en-US" altLang="ja-JP" sz="2000" i="1" baseline="30000" dirty="0" smtClean="0">
                    <a:latin typeface="Times New Roman"/>
                    <a:cs typeface="Times New Roman"/>
                  </a:rPr>
                  <a:t>1st</a:t>
                </a:r>
                <a:r>
                  <a:rPr lang="en-US" altLang="ja-JP" sz="2000" b="1" i="1" dirty="0" smtClean="0">
                    <a:latin typeface="Times New Roman"/>
                    <a:cs typeface="Times New Roman"/>
                  </a:rPr>
                  <a:t>v</a:t>
                </a:r>
                <a:r>
                  <a:rPr lang="en-US" altLang="ja-JP" sz="2000" i="1" baseline="-25000" dirty="0">
                    <a:latin typeface="Times New Roman"/>
                    <a:cs typeface="Times New Roman"/>
                  </a:rPr>
                  <a:t>b</a:t>
                </a:r>
                <a:r>
                  <a:rPr lang="en-US" altLang="ja-JP" sz="2000" i="1" baseline="30000" dirty="0" smtClean="0">
                    <a:latin typeface="Times New Roman"/>
                    <a:cs typeface="Times New Roman"/>
                  </a:rPr>
                  <a:t>t</a:t>
                </a:r>
                <a:r>
                  <a:rPr lang="en-US" altLang="ja-JP" sz="2000" baseline="30000" dirty="0" smtClean="0">
                    <a:latin typeface="Times New Roman"/>
                    <a:cs typeface="Times New Roman"/>
                  </a:rPr>
                  <a:t>+</a:t>
                </a:r>
                <a:r>
                  <a:rPr lang="en-US" altLang="ja-JP" sz="2000" baseline="30000" dirty="0" smtClean="0">
                    <a:latin typeface="Symbol" charset="2"/>
                    <a:cs typeface="Symbol" charset="2"/>
                  </a:rPr>
                  <a:t>D</a:t>
                </a:r>
                <a:r>
                  <a:rPr lang="en-US" altLang="ja-JP" sz="2000" i="1" baseline="30000" dirty="0" smtClean="0">
                    <a:latin typeface="Times New Roman"/>
                    <a:cs typeface="Times New Roman"/>
                  </a:rPr>
                  <a:t>t</a:t>
                </a:r>
                <a:r>
                  <a:rPr lang="en-US" altLang="ja-JP" sz="2000" baseline="30000" dirty="0" smtClean="0">
                    <a:latin typeface="Times New Roman"/>
                    <a:cs typeface="Times New Roman"/>
                  </a:rPr>
                  <a:t> </a:t>
                </a:r>
                <a:r>
                  <a:rPr lang="en-US" altLang="ja-JP" sz="2000" dirty="0" smtClean="0">
                    <a:latin typeface="Times New Roman"/>
                    <a:cs typeface="Times New Roman"/>
                  </a:rPr>
                  <a:t>= </a:t>
                </a:r>
                <a:r>
                  <a:rPr lang="en-US" altLang="ja-JP" sz="2000" b="1" i="1" dirty="0" err="1" smtClean="0">
                    <a:latin typeface="Times New Roman"/>
                    <a:cs typeface="Times New Roman"/>
                  </a:rPr>
                  <a:t>v</a:t>
                </a:r>
                <a:r>
                  <a:rPr lang="en-US" altLang="ja-JP" sz="2000" i="1" baseline="-25000" dirty="0" err="1" smtClean="0">
                    <a:latin typeface="Times New Roman"/>
                    <a:cs typeface="Times New Roman"/>
                  </a:rPr>
                  <a:t>b</a:t>
                </a:r>
                <a:r>
                  <a:rPr lang="en-US" altLang="ja-JP" sz="2000" i="1" baseline="30000" dirty="0" err="1" smtClean="0">
                    <a:latin typeface="Times New Roman"/>
                    <a:cs typeface="Times New Roman"/>
                  </a:rPr>
                  <a:t>t</a:t>
                </a:r>
                <a:r>
                  <a:rPr lang="en-US" altLang="ja-JP" sz="2000" dirty="0" smtClean="0">
                    <a:latin typeface="Times New Roman"/>
                    <a:cs typeface="Times New Roman"/>
                  </a:rPr>
                  <a:t> – (</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ab</a:t>
                </a:r>
                <a:r>
                  <a:rPr lang="en-US" altLang="ja-JP" sz="2000" dirty="0" smtClean="0">
                    <a:latin typeface="Times New Roman"/>
                    <a:cs typeface="Times New Roman"/>
                  </a:rPr>
                  <a:t>/</a:t>
                </a:r>
                <a:r>
                  <a:rPr lang="en-US" altLang="ja-JP" sz="2000" i="1" dirty="0" err="1" smtClean="0">
                    <a:latin typeface="Times New Roman"/>
                    <a:cs typeface="Times New Roman"/>
                  </a:rPr>
                  <a:t>m</a:t>
                </a:r>
                <a:r>
                  <a:rPr lang="en-US" altLang="ja-JP" sz="2000" i="1" baseline="-25000" dirty="0" err="1" smtClean="0">
                    <a:latin typeface="Times New Roman"/>
                    <a:cs typeface="Times New Roman"/>
                  </a:rPr>
                  <a:t>b</a:t>
                </a:r>
                <a:r>
                  <a:rPr lang="en-US" altLang="ja-JP" sz="2000" dirty="0" smtClean="0">
                    <a:latin typeface="Times New Roman"/>
                    <a:cs typeface="Times New Roman"/>
                  </a:rPr>
                  <a:t>)</a:t>
                </a:r>
                <a:r>
                  <a:rPr lang="en-US" altLang="ja-JP" sz="2000" b="1" dirty="0" smtClean="0">
                    <a:latin typeface="Symbol" charset="2"/>
                    <a:cs typeface="Symbol" charset="2"/>
                  </a:rPr>
                  <a:t>D</a:t>
                </a:r>
                <a:r>
                  <a:rPr lang="en-US" altLang="ja-JP" sz="2000" b="1" i="1" dirty="0" smtClean="0">
                    <a:latin typeface="Times New Roman"/>
                    <a:cs typeface="Times New Roman"/>
                  </a:rPr>
                  <a:t>u </a:t>
                </a:r>
                <a:r>
                  <a:rPr lang="en-US" altLang="ja-JP" sz="2000" dirty="0" smtClean="0">
                    <a:solidFill>
                      <a:srgbClr val="FF0000"/>
                    </a:solidFill>
                    <a:latin typeface="Helvetica"/>
                    <a:cs typeface="Helvetica"/>
                  </a:rPr>
                  <a:t>x</a:t>
                </a:r>
                <a:r>
                  <a:rPr lang="en-US" altLang="ja-JP" sz="2000" i="1" dirty="0" smtClean="0">
                    <a:solidFill>
                      <a:srgbClr val="FF0000"/>
                    </a:solidFill>
                    <a:latin typeface="Times New Roman"/>
                    <a:cs typeface="Times New Roman"/>
                  </a:rPr>
                  <a:t> </a:t>
                </a:r>
                <a:r>
                  <a:rPr lang="en-US" altLang="ja-JP" sz="2000" dirty="0" smtClean="0">
                    <a:solidFill>
                      <a:srgbClr val="FF0000"/>
                    </a:solidFill>
                    <a:latin typeface="Times New Roman"/>
                    <a:cs typeface="Times New Roman"/>
                  </a:rPr>
                  <a:t>(</a:t>
                </a:r>
                <a:r>
                  <a:rPr lang="en-US" altLang="ja-JP" sz="2000" i="1" dirty="0" err="1" smtClean="0">
                    <a:solidFill>
                      <a:srgbClr val="FF0000"/>
                    </a:solidFill>
                    <a:latin typeface="Times New Roman"/>
                    <a:cs typeface="Times New Roman"/>
                  </a:rPr>
                  <a:t>w</a:t>
                </a:r>
                <a:r>
                  <a:rPr lang="en-US" altLang="ja-JP" sz="2000" i="1" baseline="-25000" dirty="0" err="1" smtClean="0">
                    <a:solidFill>
                      <a:srgbClr val="FF0000"/>
                    </a:solidFill>
                    <a:latin typeface="Times New Roman"/>
                    <a:cs typeface="Times New Roman"/>
                  </a:rPr>
                  <a:t>a</a:t>
                </a:r>
                <a:r>
                  <a:rPr lang="en-US" altLang="ja-JP" sz="2000" i="1" dirty="0" smtClean="0">
                    <a:solidFill>
                      <a:srgbClr val="FF0000"/>
                    </a:solidFill>
                    <a:latin typeface="Times New Roman"/>
                    <a:cs typeface="Times New Roman"/>
                  </a:rPr>
                  <a:t>/</a:t>
                </a:r>
                <a:r>
                  <a:rPr lang="en-US" altLang="ja-JP" sz="2000" i="1" dirty="0" err="1" smtClean="0">
                    <a:solidFill>
                      <a:srgbClr val="FF0000"/>
                    </a:solidFill>
                    <a:latin typeface="Times New Roman"/>
                    <a:cs typeface="Times New Roman"/>
                  </a:rPr>
                  <a:t>w</a:t>
                </a:r>
                <a:r>
                  <a:rPr lang="en-US" altLang="ja-JP" sz="2000" i="1" baseline="-25000" dirty="0" err="1" smtClean="0">
                    <a:solidFill>
                      <a:srgbClr val="FF0000"/>
                    </a:solidFill>
                    <a:latin typeface="Times New Roman"/>
                    <a:cs typeface="Times New Roman"/>
                  </a:rPr>
                  <a:t>b</a:t>
                </a:r>
                <a:r>
                  <a:rPr lang="en-US" altLang="ja-JP" sz="2000" dirty="0" smtClean="0">
                    <a:solidFill>
                      <a:srgbClr val="FF0000"/>
                    </a:solidFill>
                    <a:latin typeface="Times New Roman"/>
                    <a:cs typeface="Times New Roman"/>
                  </a:rPr>
                  <a:t>)</a:t>
                </a:r>
                <a:endParaRPr lang="ja-JP" altLang="en-US" sz="2000" dirty="0">
                  <a:solidFill>
                    <a:srgbClr val="FF0000"/>
                  </a:solidFill>
                  <a:latin typeface="Times New Roman"/>
                  <a:cs typeface="Times New Roman"/>
                </a:endParaRPr>
              </a:p>
            </p:txBody>
          </p:sp>
        </p:grpSp>
        <p:sp>
          <p:nvSpPr>
            <p:cNvPr id="5" name="テキスト ボックス 4"/>
            <p:cNvSpPr txBox="1"/>
            <p:nvPr/>
          </p:nvSpPr>
          <p:spPr>
            <a:xfrm>
              <a:off x="1236371" y="1863393"/>
              <a:ext cx="1171977" cy="338554"/>
            </a:xfrm>
            <a:prstGeom prst="rect">
              <a:avLst/>
            </a:prstGeom>
            <a:noFill/>
          </p:spPr>
          <p:txBody>
            <a:bodyPr wrap="square" rtlCol="0">
              <a:spAutoFit/>
            </a:bodyPr>
            <a:lstStyle/>
            <a:p>
              <a:r>
                <a:rPr kumimoji="1" lang="en-US" altLang="ja-JP" sz="1600" u="sng" dirty="0" smtClean="0">
                  <a:latin typeface="Ebrima" panose="02000000000000000000" pitchFamily="2" charset="0"/>
                  <a:ea typeface="Ebrima" panose="02000000000000000000" pitchFamily="2" charset="0"/>
                  <a:cs typeface="Ebrima" panose="02000000000000000000" pitchFamily="2" charset="0"/>
                </a:rPr>
                <a:t>1st step</a:t>
              </a:r>
              <a:endParaRPr kumimoji="1" lang="ja-JP" altLang="en-US" sz="1600" u="sng" dirty="0">
                <a:latin typeface="Ebrima" panose="02000000000000000000" pitchFamily="2" charset="0"/>
                <a:cs typeface="Ebrima" panose="02000000000000000000" pitchFamily="2" charset="0"/>
              </a:endParaRPr>
            </a:p>
          </p:txBody>
        </p:sp>
      </p:grpSp>
      <p:sp>
        <p:nvSpPr>
          <p:cNvPr id="8" name="テキスト ボックス 7"/>
          <p:cNvSpPr txBox="1"/>
          <p:nvPr/>
        </p:nvSpPr>
        <p:spPr>
          <a:xfrm>
            <a:off x="1210614" y="904802"/>
            <a:ext cx="7933386"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smtClean="0"/>
              <a:t>既存の重み付き粒子モデルは運動量あるいはエネルギーを平均的に保存</a:t>
            </a:r>
            <a:endParaRPr kumimoji="1" lang="en-US" altLang="ja-JP" dirty="0" smtClean="0"/>
          </a:p>
          <a:p>
            <a:r>
              <a:rPr lang="ja-JP" altLang="en-US" dirty="0" smtClean="0"/>
              <a:t>→精度の維持には</a:t>
            </a:r>
            <a:r>
              <a:rPr lang="en-US" altLang="ja-JP" dirty="0" smtClean="0"/>
              <a:t>1</a:t>
            </a:r>
            <a:r>
              <a:rPr lang="ja-JP" altLang="en-US" dirty="0" smtClean="0"/>
              <a:t>セル当たり多数</a:t>
            </a:r>
            <a:r>
              <a:rPr lang="en-US" altLang="ja-JP" dirty="0" smtClean="0"/>
              <a:t>(100</a:t>
            </a:r>
            <a:r>
              <a:rPr lang="ja-JP" altLang="en-US" dirty="0" smtClean="0"/>
              <a:t>個以上</a:t>
            </a:r>
            <a:r>
              <a:rPr lang="en-US" altLang="ja-JP" dirty="0" smtClean="0"/>
              <a:t>)</a:t>
            </a:r>
            <a:r>
              <a:rPr lang="ja-JP" altLang="en-US" dirty="0" smtClean="0"/>
              <a:t>の超粒子が必要</a:t>
            </a:r>
            <a:endParaRPr lang="en-US" altLang="ja-JP" dirty="0" smtClean="0"/>
          </a:p>
          <a:p>
            <a:r>
              <a:rPr kumimoji="1" lang="ja-JP" altLang="en-US" dirty="0" smtClean="0"/>
              <a:t>→計算コスト面で課題</a:t>
            </a:r>
            <a:endParaRPr kumimoji="1" lang="ja-JP" altLang="en-US" dirty="0"/>
          </a:p>
        </p:txBody>
      </p:sp>
      <p:sp>
        <p:nvSpPr>
          <p:cNvPr id="9" name="テキスト ボックス 8"/>
          <p:cNvSpPr txBox="1"/>
          <p:nvPr/>
        </p:nvSpPr>
        <p:spPr>
          <a:xfrm>
            <a:off x="1455313" y="1828132"/>
            <a:ext cx="7598535" cy="369332"/>
          </a:xfrm>
          <a:prstGeom prst="rect">
            <a:avLst/>
          </a:prstGeom>
          <a:noFill/>
        </p:spPr>
        <p:txBody>
          <a:bodyPr wrap="square" rtlCol="0">
            <a:spAutoFit/>
          </a:bodyPr>
          <a:lstStyle/>
          <a:p>
            <a:r>
              <a:rPr kumimoji="1" lang="ja-JP" altLang="en-US" b="1" u="sng" dirty="0" smtClean="0"/>
              <a:t>個々の衝突において運動量、エネルギーを共に保存する新モデルを提案</a:t>
            </a:r>
            <a:endParaRPr kumimoji="1" lang="ja-JP" altLang="en-US" b="1" u="sng" dirty="0"/>
          </a:p>
        </p:txBody>
      </p:sp>
      <p:sp>
        <p:nvSpPr>
          <p:cNvPr id="10" name="右矢印 9"/>
          <p:cNvSpPr/>
          <p:nvPr/>
        </p:nvSpPr>
        <p:spPr>
          <a:xfrm>
            <a:off x="1056069" y="1828132"/>
            <a:ext cx="309093" cy="296214"/>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45495" y="2263793"/>
            <a:ext cx="5820284" cy="353943"/>
          </a:xfrm>
          <a:prstGeom prst="rect">
            <a:avLst/>
          </a:prstGeom>
        </p:spPr>
        <p:txBody>
          <a:bodyPr wrap="square">
            <a:spAutoFit/>
          </a:bodyPr>
          <a:lstStyle/>
          <a:p>
            <a:pPr marL="285750" indent="-285750">
              <a:buFont typeface="Wingdings" panose="05000000000000000000" pitchFamily="2" charset="2"/>
              <a:buChar char="p"/>
            </a:pPr>
            <a:r>
              <a:rPr lang="ja-JP" altLang="ja-JP" sz="1700" dirty="0"/>
              <a:t>重み</a:t>
            </a:r>
            <a:r>
              <a:rPr lang="en-US" altLang="ja-JP" sz="1700" dirty="0"/>
              <a:t> </a:t>
            </a:r>
            <a:r>
              <a:rPr lang="en-US" altLang="ja-JP" sz="1700" i="1" dirty="0" err="1">
                <a:latin typeface="Times New Roman"/>
                <a:cs typeface="Times New Roman"/>
              </a:rPr>
              <a:t>w</a:t>
            </a:r>
            <a:r>
              <a:rPr lang="en-US" altLang="ja-JP" sz="1700" i="1" baseline="-25000" dirty="0" err="1">
                <a:latin typeface="Times New Roman"/>
                <a:cs typeface="Times New Roman"/>
              </a:rPr>
              <a:t>a</a:t>
            </a:r>
            <a:r>
              <a:rPr lang="ja-JP" altLang="ja-JP" sz="1700" dirty="0"/>
              <a:t> の粒子 </a:t>
            </a:r>
            <a:r>
              <a:rPr lang="en-US" altLang="ja-JP" sz="1700" i="1" dirty="0">
                <a:latin typeface="Times New Roman"/>
                <a:cs typeface="Times New Roman"/>
              </a:rPr>
              <a:t>a</a:t>
            </a:r>
            <a:r>
              <a:rPr lang="en-US" altLang="ja-JP" sz="1700" dirty="0"/>
              <a:t> </a:t>
            </a:r>
            <a:r>
              <a:rPr lang="ja-JP" altLang="ja-JP" sz="1700" dirty="0"/>
              <a:t>と重み</a:t>
            </a:r>
            <a:r>
              <a:rPr lang="en-US" altLang="ja-JP" sz="1700" dirty="0"/>
              <a:t> </a:t>
            </a:r>
            <a:r>
              <a:rPr lang="en-US" altLang="ja-JP" sz="1700" i="1" dirty="0" err="1">
                <a:latin typeface="Times New Roman"/>
                <a:cs typeface="Times New Roman"/>
              </a:rPr>
              <a:t>w</a:t>
            </a:r>
            <a:r>
              <a:rPr lang="en-US" altLang="ja-JP" sz="1700" i="1" baseline="-25000" dirty="0" err="1">
                <a:latin typeface="Times New Roman"/>
                <a:cs typeface="Times New Roman"/>
              </a:rPr>
              <a:t>b</a:t>
            </a:r>
            <a:r>
              <a:rPr lang="ja-JP" altLang="ja-JP" sz="1700" dirty="0"/>
              <a:t> の粒子 </a:t>
            </a:r>
            <a:r>
              <a:rPr lang="en-US" altLang="ja-JP" sz="1700" i="1" dirty="0">
                <a:latin typeface="Times New Roman"/>
                <a:cs typeface="Times New Roman"/>
              </a:rPr>
              <a:t>b</a:t>
            </a:r>
            <a:r>
              <a:rPr lang="en-US" altLang="ja-JP" sz="1700" dirty="0">
                <a:latin typeface="Times New Roman"/>
                <a:cs typeface="Times New Roman"/>
              </a:rPr>
              <a:t>1</a:t>
            </a:r>
            <a:r>
              <a:rPr lang="en-US" altLang="ja-JP" sz="1700" dirty="0"/>
              <a:t> </a:t>
            </a:r>
            <a:r>
              <a:rPr lang="en-US" altLang="ja-JP" sz="1700" dirty="0">
                <a:latin typeface="Times New Roman"/>
                <a:cs typeface="Times New Roman"/>
              </a:rPr>
              <a:t>(</a:t>
            </a:r>
            <a:r>
              <a:rPr lang="en-US" altLang="ja-JP" sz="1700" i="1" dirty="0" err="1">
                <a:latin typeface="Times New Roman"/>
                <a:cs typeface="Times New Roman"/>
              </a:rPr>
              <a:t>w</a:t>
            </a:r>
            <a:r>
              <a:rPr lang="en-US" altLang="ja-JP" sz="1700" i="1" baseline="-25000" dirty="0" err="1">
                <a:latin typeface="Times New Roman"/>
                <a:cs typeface="Times New Roman"/>
              </a:rPr>
              <a:t>a</a:t>
            </a:r>
            <a:r>
              <a:rPr lang="en-US" altLang="ja-JP" sz="1700" dirty="0">
                <a:latin typeface="Times New Roman"/>
                <a:cs typeface="Times New Roman"/>
              </a:rPr>
              <a:t> &lt; </a:t>
            </a:r>
            <a:r>
              <a:rPr lang="en-US" altLang="ja-JP" sz="1700" i="1" dirty="0" err="1">
                <a:latin typeface="Times New Roman"/>
                <a:cs typeface="Times New Roman"/>
              </a:rPr>
              <a:t>w</a:t>
            </a:r>
            <a:r>
              <a:rPr lang="en-US" altLang="ja-JP" sz="1700" i="1" baseline="-25000" dirty="0" err="1">
                <a:latin typeface="Times New Roman"/>
                <a:cs typeface="Times New Roman"/>
              </a:rPr>
              <a:t>b</a:t>
            </a:r>
            <a:r>
              <a:rPr lang="en-US" altLang="ja-JP" sz="1700" dirty="0">
                <a:latin typeface="Times New Roman"/>
                <a:cs typeface="Times New Roman"/>
              </a:rPr>
              <a:t>)</a:t>
            </a:r>
            <a:r>
              <a:rPr lang="en-US" altLang="ja-JP" sz="1700" dirty="0"/>
              <a:t> </a:t>
            </a:r>
            <a:r>
              <a:rPr lang="ja-JP" altLang="en-US" sz="1700" dirty="0" smtClean="0"/>
              <a:t>の</a:t>
            </a:r>
            <a:r>
              <a:rPr lang="ja-JP" altLang="ja-JP" sz="1700" dirty="0" smtClean="0"/>
              <a:t>衝突</a:t>
            </a:r>
            <a:endParaRPr lang="ja-JP" altLang="en-US" sz="1700" dirty="0"/>
          </a:p>
        </p:txBody>
      </p:sp>
      <p:sp>
        <p:nvSpPr>
          <p:cNvPr id="13" name="正方形/長方形 12"/>
          <p:cNvSpPr/>
          <p:nvPr/>
        </p:nvSpPr>
        <p:spPr>
          <a:xfrm>
            <a:off x="964146" y="3777107"/>
            <a:ext cx="6705222" cy="353943"/>
          </a:xfrm>
          <a:prstGeom prst="rect">
            <a:avLst/>
          </a:prstGeom>
        </p:spPr>
        <p:txBody>
          <a:bodyPr wrap="square">
            <a:spAutoFit/>
          </a:bodyPr>
          <a:lstStyle/>
          <a:p>
            <a:pPr marL="285750" indent="-285750">
              <a:buFont typeface="Wingdings" panose="05000000000000000000" pitchFamily="2" charset="2"/>
              <a:buChar char="Ø"/>
            </a:pPr>
            <a:r>
              <a:rPr lang="en-US" altLang="ja-JP" sz="1700" dirty="0">
                <a:latin typeface="Ebrima" panose="02000000000000000000" pitchFamily="2" charset="0"/>
                <a:ea typeface="Ebrima" panose="02000000000000000000" pitchFamily="2" charset="0"/>
                <a:cs typeface="Ebrima" panose="02000000000000000000" pitchFamily="2" charset="0"/>
              </a:rPr>
              <a:t>1st step</a:t>
            </a:r>
            <a:r>
              <a:rPr lang="ja-JP" altLang="en-US" sz="1700" dirty="0"/>
              <a:t>において運動量は保存するが、エネルギーは保存しない</a:t>
            </a:r>
          </a:p>
        </p:txBody>
      </p:sp>
      <p:grpSp>
        <p:nvGrpSpPr>
          <p:cNvPr id="21" name="グループ化 20"/>
          <p:cNvGrpSpPr/>
          <p:nvPr/>
        </p:nvGrpSpPr>
        <p:grpSpPr>
          <a:xfrm>
            <a:off x="964146" y="4112934"/>
            <a:ext cx="4323022" cy="672209"/>
            <a:chOff x="783842" y="4407240"/>
            <a:chExt cx="4020369" cy="672209"/>
          </a:xfrm>
        </p:grpSpPr>
        <p:sp>
          <p:nvSpPr>
            <p:cNvPr id="14" name="正方形/長方形 13"/>
            <p:cNvSpPr/>
            <p:nvPr/>
          </p:nvSpPr>
          <p:spPr>
            <a:xfrm>
              <a:off x="783842" y="4407240"/>
              <a:ext cx="3409908" cy="353943"/>
            </a:xfrm>
            <a:prstGeom prst="rect">
              <a:avLst/>
            </a:prstGeom>
          </p:spPr>
          <p:txBody>
            <a:bodyPr wrap="none">
              <a:spAutoFit/>
            </a:bodyPr>
            <a:lstStyle/>
            <a:p>
              <a:pPr marL="285750" indent="-285750">
                <a:buFont typeface="Wingdings" panose="05000000000000000000" pitchFamily="2" charset="2"/>
                <a:buChar char="Ø"/>
              </a:pPr>
              <a:r>
                <a:rPr lang="en-US" altLang="ja-JP" sz="1700" dirty="0" smtClean="0">
                  <a:latin typeface="Ebrima" panose="02000000000000000000" pitchFamily="2" charset="0"/>
                  <a:ea typeface="Ebrima" panose="02000000000000000000" pitchFamily="2" charset="0"/>
                  <a:cs typeface="Ebrima" panose="02000000000000000000" pitchFamily="2" charset="0"/>
                </a:rPr>
                <a:t>Energy disagreement (cooling)</a:t>
              </a:r>
              <a:endParaRPr lang="ja-JP" altLang="en-US" sz="1700" dirty="0">
                <a:latin typeface="Ebrima" panose="02000000000000000000" pitchFamily="2" charset="0"/>
                <a:cs typeface="Ebrima" panose="02000000000000000000" pitchFamily="2" charset="0"/>
              </a:endParaRPr>
            </a:p>
          </p:txBody>
        </p:sp>
        <p:sp>
          <p:nvSpPr>
            <p:cNvPr id="15" name="正方形/長方形 14"/>
            <p:cNvSpPr/>
            <p:nvPr/>
          </p:nvSpPr>
          <p:spPr>
            <a:xfrm>
              <a:off x="1056069" y="4710117"/>
              <a:ext cx="3748142" cy="369332"/>
            </a:xfrm>
            <a:prstGeom prst="rect">
              <a:avLst/>
            </a:prstGeom>
          </p:spPr>
          <p:txBody>
            <a:bodyPr wrap="none">
              <a:spAutoFit/>
            </a:bodyPr>
            <a:lstStyle/>
            <a:p>
              <a:r>
                <a:rPr lang="ja-JP" altLang="en-US" dirty="0" smtClean="0">
                  <a:latin typeface="Symbol" charset="2"/>
                  <a:cs typeface="Symbol" charset="2"/>
                </a:rPr>
                <a:t>　</a:t>
              </a:r>
              <a:r>
                <a:rPr lang="en-US" altLang="ja-JP" dirty="0" smtClean="0">
                  <a:latin typeface="Symbol" charset="2"/>
                  <a:cs typeface="Symbol" charset="2"/>
                </a:rPr>
                <a:t>D</a:t>
              </a:r>
              <a:r>
                <a:rPr lang="en-US" altLang="ja-JP" i="1" dirty="0" smtClean="0">
                  <a:latin typeface="Times New Roman"/>
                  <a:cs typeface="Times New Roman"/>
                </a:rPr>
                <a:t>E</a:t>
              </a:r>
              <a:r>
                <a:rPr lang="en-US" altLang="ja-JP" dirty="0" smtClean="0">
                  <a:latin typeface="Times New Roman"/>
                  <a:cs typeface="Times New Roman"/>
                </a:rPr>
                <a:t> </a:t>
              </a:r>
              <a:r>
                <a:rPr lang="en-US" altLang="ja-JP" dirty="0">
                  <a:latin typeface="Times New Roman"/>
                  <a:cs typeface="Times New Roman"/>
                </a:rPr>
                <a:t>= –</a:t>
              </a:r>
              <a:r>
                <a:rPr lang="en-US" altLang="ja-JP" sz="900" dirty="0">
                  <a:latin typeface="Times New Roman"/>
                  <a:cs typeface="Times New Roman"/>
                </a:rPr>
                <a:t> </a:t>
              </a:r>
              <a:r>
                <a:rPr lang="en-US" altLang="ja-JP" dirty="0">
                  <a:latin typeface="Times New Roman"/>
                  <a:cs typeface="Times New Roman"/>
                </a:rPr>
                <a:t>(1</a:t>
              </a:r>
              <a:r>
                <a:rPr lang="en-US" altLang="ja-JP" sz="1100" dirty="0">
                  <a:latin typeface="Times New Roman"/>
                  <a:cs typeface="Times New Roman"/>
                </a:rPr>
                <a:t> </a:t>
              </a:r>
              <a:r>
                <a:rPr lang="en-US" altLang="ja-JP" dirty="0">
                  <a:latin typeface="Times New Roman"/>
                  <a:cs typeface="Times New Roman"/>
                </a:rPr>
                <a:t>– </a:t>
              </a:r>
              <a:r>
                <a:rPr lang="en-US" altLang="ja-JP" i="1" dirty="0" err="1">
                  <a:latin typeface="Times New Roman"/>
                  <a:cs typeface="Times New Roman"/>
                </a:rPr>
                <a:t>w</a:t>
              </a:r>
              <a:r>
                <a:rPr lang="en-US" altLang="ja-JP" i="1" baseline="-25000" dirty="0" err="1">
                  <a:latin typeface="Times New Roman"/>
                  <a:cs typeface="Times New Roman"/>
                </a:rPr>
                <a:t>a</a:t>
              </a:r>
              <a:r>
                <a:rPr lang="en-US" altLang="ja-JP" sz="800" dirty="0">
                  <a:latin typeface="Times New Roman"/>
                  <a:cs typeface="Times New Roman"/>
                </a:rPr>
                <a:t> </a:t>
              </a:r>
              <a:r>
                <a:rPr lang="en-US" altLang="ja-JP" dirty="0">
                  <a:latin typeface="Times New Roman"/>
                  <a:cs typeface="Times New Roman"/>
                </a:rPr>
                <a:t>/</a:t>
              </a:r>
              <a:r>
                <a:rPr lang="en-US" altLang="ja-JP" i="1" dirty="0" err="1">
                  <a:latin typeface="Times New Roman"/>
                  <a:cs typeface="Times New Roman"/>
                </a:rPr>
                <a:t>w</a:t>
              </a:r>
              <a:r>
                <a:rPr lang="en-US" altLang="ja-JP" i="1" baseline="-25000" dirty="0" err="1">
                  <a:latin typeface="Times New Roman"/>
                  <a:cs typeface="Times New Roman"/>
                </a:rPr>
                <a:t>b</a:t>
              </a:r>
              <a:r>
                <a:rPr lang="en-US" altLang="ja-JP" dirty="0">
                  <a:latin typeface="Times New Roman"/>
                  <a:cs typeface="Times New Roman"/>
                </a:rPr>
                <a:t>)</a:t>
              </a:r>
              <a:r>
                <a:rPr lang="en-US" altLang="ja-JP" sz="900" dirty="0">
                  <a:latin typeface="Times New Roman"/>
                  <a:cs typeface="Times New Roman"/>
                </a:rPr>
                <a:t> </a:t>
              </a:r>
              <a:r>
                <a:rPr lang="en-US" altLang="ja-JP" i="1" dirty="0" err="1">
                  <a:latin typeface="Times New Roman"/>
                  <a:cs typeface="Times New Roman"/>
                </a:rPr>
                <a:t>w</a:t>
              </a:r>
              <a:r>
                <a:rPr lang="en-US" altLang="ja-JP" i="1" baseline="-25000" dirty="0" err="1">
                  <a:latin typeface="Times New Roman"/>
                  <a:cs typeface="Times New Roman"/>
                </a:rPr>
                <a:t>a</a:t>
              </a:r>
              <a:r>
                <a:rPr lang="en-US" altLang="ja-JP" sz="800" dirty="0">
                  <a:latin typeface="Times New Roman"/>
                  <a:cs typeface="Times New Roman"/>
                </a:rPr>
                <a:t> </a:t>
              </a:r>
              <a:r>
                <a:rPr lang="en-US" altLang="ja-JP" i="1" dirty="0" err="1">
                  <a:latin typeface="Times New Roman"/>
                  <a:cs typeface="Times New Roman"/>
                </a:rPr>
                <a:t>m</a:t>
              </a:r>
              <a:r>
                <a:rPr lang="en-US" altLang="ja-JP" i="1" baseline="-25000" dirty="0" err="1">
                  <a:latin typeface="Times New Roman"/>
                  <a:cs typeface="Times New Roman"/>
                </a:rPr>
                <a:t>b</a:t>
              </a:r>
              <a:r>
                <a:rPr lang="en-US" altLang="ja-JP" sz="900" dirty="0">
                  <a:latin typeface="Times New Roman"/>
                  <a:cs typeface="Times New Roman"/>
                </a:rPr>
                <a:t> </a:t>
              </a:r>
              <a:r>
                <a:rPr lang="en-US" altLang="ja-JP" dirty="0">
                  <a:latin typeface="Times New Roman"/>
                  <a:cs typeface="Times New Roman"/>
                </a:rPr>
                <a:t>(</a:t>
              </a:r>
              <a:r>
                <a:rPr lang="en-US" altLang="ja-JP" i="1" dirty="0" err="1">
                  <a:latin typeface="Times New Roman"/>
                  <a:cs typeface="Times New Roman"/>
                </a:rPr>
                <a:t>m</a:t>
              </a:r>
              <a:r>
                <a:rPr lang="en-US" altLang="ja-JP" i="1" baseline="-25000" dirty="0" err="1">
                  <a:latin typeface="Times New Roman"/>
                  <a:cs typeface="Times New Roman"/>
                </a:rPr>
                <a:t>ab</a:t>
              </a:r>
              <a:r>
                <a:rPr lang="en-US" altLang="ja-JP" sz="800" dirty="0">
                  <a:latin typeface="Times New Roman"/>
                  <a:cs typeface="Times New Roman"/>
                </a:rPr>
                <a:t> </a:t>
              </a:r>
              <a:r>
                <a:rPr lang="en-US" altLang="ja-JP" dirty="0">
                  <a:latin typeface="Times New Roman"/>
                  <a:cs typeface="Times New Roman"/>
                </a:rPr>
                <a:t>/</a:t>
              </a:r>
              <a:r>
                <a:rPr lang="en-US" altLang="ja-JP" i="1" dirty="0" err="1">
                  <a:latin typeface="Times New Roman"/>
                  <a:cs typeface="Times New Roman"/>
                </a:rPr>
                <a:t>m</a:t>
              </a:r>
              <a:r>
                <a:rPr lang="en-US" altLang="ja-JP" i="1" baseline="-25000" dirty="0" err="1">
                  <a:latin typeface="Times New Roman"/>
                  <a:cs typeface="Times New Roman"/>
                </a:rPr>
                <a:t>b</a:t>
              </a:r>
              <a:r>
                <a:rPr lang="en-US" altLang="ja-JP" dirty="0">
                  <a:latin typeface="Times New Roman"/>
                  <a:cs typeface="Times New Roman"/>
                </a:rPr>
                <a:t>)</a:t>
              </a:r>
              <a:r>
                <a:rPr lang="en-US" altLang="ja-JP" baseline="30000" dirty="0">
                  <a:latin typeface="Times New Roman"/>
                  <a:cs typeface="Times New Roman"/>
                </a:rPr>
                <a:t>2</a:t>
              </a:r>
              <a:r>
                <a:rPr lang="en-US" altLang="ja-JP" sz="900" dirty="0">
                  <a:latin typeface="Times New Roman"/>
                  <a:cs typeface="Times New Roman"/>
                </a:rPr>
                <a:t> </a:t>
              </a:r>
              <a:r>
                <a:rPr lang="en-US" altLang="ja-JP" dirty="0">
                  <a:latin typeface="Symbol" charset="2"/>
                  <a:cs typeface="Symbol" charset="2"/>
                </a:rPr>
                <a:t>D</a:t>
              </a:r>
              <a:r>
                <a:rPr lang="en-US" altLang="ja-JP" i="1" dirty="0">
                  <a:latin typeface="Times New Roman"/>
                  <a:cs typeface="Times New Roman"/>
                </a:rPr>
                <a:t>u</a:t>
              </a:r>
              <a:r>
                <a:rPr lang="en-US" altLang="ja-JP" baseline="30000" dirty="0">
                  <a:latin typeface="Times New Roman"/>
                  <a:cs typeface="Times New Roman"/>
                </a:rPr>
                <a:t>2</a:t>
              </a:r>
              <a:r>
                <a:rPr lang="en-US" altLang="ja-JP" dirty="0">
                  <a:latin typeface="Times New Roman"/>
                  <a:cs typeface="Times New Roman"/>
                </a:rPr>
                <a:t> </a:t>
              </a:r>
              <a:endParaRPr lang="ja-JP" altLang="en-US" u="sng" dirty="0"/>
            </a:p>
          </p:txBody>
        </p:sp>
      </p:grpSp>
      <p:pic>
        <p:nvPicPr>
          <p:cNvPr id="16" name="図 15"/>
          <p:cNvPicPr>
            <a:picLocks noChangeAspect="1"/>
          </p:cNvPicPr>
          <p:nvPr/>
        </p:nvPicPr>
        <p:blipFill>
          <a:blip r:embed="rId2"/>
          <a:stretch>
            <a:fillRect/>
          </a:stretch>
        </p:blipFill>
        <p:spPr>
          <a:xfrm>
            <a:off x="6809259" y="4226796"/>
            <a:ext cx="2099332" cy="2631204"/>
          </a:xfrm>
          <a:prstGeom prst="rect">
            <a:avLst/>
          </a:prstGeom>
        </p:spPr>
      </p:pic>
      <p:grpSp>
        <p:nvGrpSpPr>
          <p:cNvPr id="20" name="グループ化 19"/>
          <p:cNvGrpSpPr/>
          <p:nvPr/>
        </p:nvGrpSpPr>
        <p:grpSpPr>
          <a:xfrm>
            <a:off x="5013208" y="2597804"/>
            <a:ext cx="3895383" cy="1119569"/>
            <a:chOff x="777880" y="5043737"/>
            <a:chExt cx="3895383" cy="1119569"/>
          </a:xfrm>
        </p:grpSpPr>
        <p:sp>
          <p:nvSpPr>
            <p:cNvPr id="18" name="正方形/長方形 17"/>
            <p:cNvSpPr/>
            <p:nvPr/>
          </p:nvSpPr>
          <p:spPr>
            <a:xfrm>
              <a:off x="777881" y="5044231"/>
              <a:ext cx="3895382" cy="1119075"/>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a:p>
          </p:txBody>
        </p:sp>
        <p:sp>
          <p:nvSpPr>
            <p:cNvPr id="17" name="テキスト ボックス 16"/>
            <p:cNvSpPr txBox="1"/>
            <p:nvPr/>
          </p:nvSpPr>
          <p:spPr>
            <a:xfrm>
              <a:off x="1056069" y="5367192"/>
              <a:ext cx="2831388" cy="707886"/>
            </a:xfrm>
            <a:prstGeom prst="rect">
              <a:avLst/>
            </a:prstGeom>
            <a:noFill/>
          </p:spPr>
          <p:txBody>
            <a:bodyPr wrap="square" rtlCol="0">
              <a:spAutoFit/>
            </a:bodyPr>
            <a:lstStyle/>
            <a:p>
              <a:r>
                <a:rPr lang="en-US" altLang="ja-JP" sz="2000" i="1" baseline="30000" dirty="0" smtClean="0">
                  <a:latin typeface="Times New Roman"/>
                  <a:cs typeface="Times New Roman"/>
                </a:rPr>
                <a:t>2nd</a:t>
              </a:r>
              <a:r>
                <a:rPr lang="en-US" altLang="ja-JP" sz="2000" b="1" i="1" dirty="0" smtClean="0">
                  <a:latin typeface="Times New Roman"/>
                  <a:cs typeface="Times New Roman"/>
                </a:rPr>
                <a:t>v</a:t>
              </a:r>
              <a:r>
                <a:rPr lang="en-US" altLang="ja-JP" sz="2000" i="1" baseline="-25000" dirty="0" smtClean="0">
                  <a:latin typeface="Times New Roman"/>
                  <a:cs typeface="Times New Roman"/>
                </a:rPr>
                <a:t>b1</a:t>
              </a:r>
              <a:r>
                <a:rPr lang="en-US" altLang="ja-JP" sz="2000" i="1" baseline="30000" dirty="0" smtClean="0">
                  <a:latin typeface="Times New Roman"/>
                  <a:cs typeface="Times New Roman"/>
                </a:rPr>
                <a:t>t</a:t>
              </a:r>
              <a:r>
                <a:rPr lang="en-US" altLang="ja-JP" sz="2000" baseline="30000" dirty="0" smtClean="0">
                  <a:latin typeface="Times New Roman"/>
                  <a:cs typeface="Times New Roman"/>
                </a:rPr>
                <a:t>+</a:t>
              </a:r>
              <a:r>
                <a:rPr lang="en-US" altLang="ja-JP" sz="2000" baseline="30000" dirty="0" smtClean="0">
                  <a:latin typeface="Symbol" charset="2"/>
                  <a:cs typeface="Symbol" charset="2"/>
                </a:rPr>
                <a:t>D</a:t>
              </a:r>
              <a:r>
                <a:rPr lang="en-US" altLang="ja-JP" sz="2000" i="1" baseline="30000" dirty="0" smtClean="0">
                  <a:latin typeface="Times New Roman"/>
                  <a:cs typeface="Times New Roman"/>
                </a:rPr>
                <a:t>t</a:t>
              </a:r>
              <a:r>
                <a:rPr lang="en-US" altLang="ja-JP" sz="2000" baseline="30000" dirty="0" smtClean="0">
                  <a:latin typeface="Times New Roman"/>
                  <a:cs typeface="Times New Roman"/>
                </a:rPr>
                <a:t> </a:t>
              </a:r>
              <a:r>
                <a:rPr lang="en-US" altLang="ja-JP" sz="2000" dirty="0">
                  <a:latin typeface="Times New Roman"/>
                  <a:cs typeface="Times New Roman"/>
                </a:rPr>
                <a:t>= </a:t>
              </a:r>
              <a:r>
                <a:rPr lang="en-US" altLang="ja-JP" sz="2000" i="1" baseline="30000" dirty="0">
                  <a:latin typeface="Times New Roman"/>
                  <a:cs typeface="Times New Roman"/>
                </a:rPr>
                <a:t>1st</a:t>
              </a:r>
              <a:r>
                <a:rPr lang="en-US" altLang="ja-JP" sz="2000" b="1" i="1" dirty="0">
                  <a:latin typeface="Times New Roman"/>
                  <a:cs typeface="Times New Roman"/>
                </a:rPr>
                <a:t>v</a:t>
              </a:r>
              <a:r>
                <a:rPr lang="en-US" altLang="ja-JP" sz="2000" i="1" baseline="-25000" dirty="0">
                  <a:latin typeface="Times New Roman"/>
                  <a:cs typeface="Times New Roman"/>
                </a:rPr>
                <a:t>b1</a:t>
              </a:r>
              <a:r>
                <a:rPr lang="en-US" altLang="ja-JP" sz="2000" i="1" baseline="30000" dirty="0">
                  <a:latin typeface="Times New Roman"/>
                  <a:cs typeface="Times New Roman"/>
                </a:rPr>
                <a:t>t</a:t>
              </a:r>
              <a:r>
                <a:rPr lang="en-US" altLang="ja-JP" sz="2000" baseline="30000" dirty="0">
                  <a:latin typeface="Times New Roman"/>
                  <a:cs typeface="Times New Roman"/>
                </a:rPr>
                <a:t>+</a:t>
              </a:r>
              <a:r>
                <a:rPr lang="en-US" altLang="ja-JP" sz="2000" baseline="30000" dirty="0">
                  <a:latin typeface="Symbol" charset="2"/>
                  <a:cs typeface="Symbol" charset="2"/>
                </a:rPr>
                <a:t>D</a:t>
              </a:r>
              <a:r>
                <a:rPr lang="en-US" altLang="ja-JP" sz="2000" i="1" baseline="30000" dirty="0">
                  <a:latin typeface="Times New Roman"/>
                  <a:cs typeface="Times New Roman"/>
                </a:rPr>
                <a:t>t</a:t>
              </a:r>
              <a:r>
                <a:rPr lang="en-US" altLang="ja-JP" sz="2000" baseline="30000" dirty="0" smtClean="0">
                  <a:latin typeface="Times New Roman"/>
                  <a:cs typeface="Times New Roman"/>
                </a:rPr>
                <a:t> </a:t>
              </a:r>
              <a:r>
                <a:rPr lang="en-US" altLang="ja-JP" sz="2000" dirty="0" smtClean="0">
                  <a:latin typeface="Times New Roman"/>
                  <a:cs typeface="Times New Roman"/>
                </a:rPr>
                <a:t> </a:t>
              </a:r>
              <a:r>
                <a:rPr lang="en-US" altLang="ja-JP" sz="2000" dirty="0" smtClean="0">
                  <a:solidFill>
                    <a:srgbClr val="FF0000"/>
                  </a:solidFill>
                  <a:latin typeface="Times New Roman"/>
                  <a:cs typeface="Times New Roman"/>
                </a:rPr>
                <a:t>+ </a:t>
              </a:r>
              <a:r>
                <a:rPr lang="en-US" altLang="ja-JP" sz="2000" b="1" dirty="0" err="1" smtClean="0">
                  <a:solidFill>
                    <a:srgbClr val="FF0000"/>
                  </a:solidFill>
                  <a:latin typeface="Symbol" charset="2"/>
                  <a:cs typeface="Symbol" charset="2"/>
                </a:rPr>
                <a:t>D</a:t>
              </a:r>
              <a:r>
                <a:rPr lang="en-US" altLang="ja-JP" sz="2000" b="1" i="1" dirty="0" err="1" smtClean="0">
                  <a:solidFill>
                    <a:srgbClr val="FF0000"/>
                  </a:solidFill>
                  <a:latin typeface="Times New Roman"/>
                  <a:cs typeface="Times New Roman"/>
                </a:rPr>
                <a:t>v</a:t>
              </a:r>
              <a:endParaRPr lang="en-US" altLang="ja-JP" sz="2000" b="1" i="1" dirty="0" smtClean="0">
                <a:solidFill>
                  <a:srgbClr val="FF0000"/>
                </a:solidFill>
                <a:latin typeface="Times New Roman"/>
                <a:cs typeface="Times New Roman"/>
              </a:endParaRPr>
            </a:p>
            <a:p>
              <a:r>
                <a:rPr lang="en-US" altLang="ja-JP" sz="2000" b="1" i="1" dirty="0" smtClean="0">
                  <a:latin typeface="Times New Roman"/>
                  <a:cs typeface="Times New Roman"/>
                </a:rPr>
                <a:t>v</a:t>
              </a:r>
              <a:r>
                <a:rPr lang="en-US" altLang="ja-JP" sz="2000" i="1" baseline="-25000" dirty="0" smtClean="0">
                  <a:latin typeface="Times New Roman"/>
                  <a:cs typeface="Times New Roman"/>
                </a:rPr>
                <a:t>b</a:t>
              </a:r>
              <a:r>
                <a:rPr lang="en-US" altLang="ja-JP" sz="2000" baseline="-25000" dirty="0" smtClean="0">
                  <a:latin typeface="Times New Roman"/>
                  <a:cs typeface="Times New Roman"/>
                </a:rPr>
                <a:t>2</a:t>
              </a:r>
              <a:r>
                <a:rPr lang="en-US" altLang="ja-JP" sz="2000" i="1" baseline="30000" dirty="0" smtClean="0">
                  <a:latin typeface="Times New Roman"/>
                  <a:cs typeface="Times New Roman"/>
                </a:rPr>
                <a:t>t</a:t>
              </a:r>
              <a:r>
                <a:rPr lang="en-US" altLang="ja-JP" sz="2000" baseline="30000" dirty="0" smtClean="0">
                  <a:latin typeface="Times New Roman"/>
                  <a:cs typeface="Times New Roman"/>
                </a:rPr>
                <a:t>+</a:t>
              </a:r>
              <a:r>
                <a:rPr lang="en-US" altLang="ja-JP" sz="2000" baseline="30000" dirty="0" smtClean="0">
                  <a:latin typeface="Symbol" charset="2"/>
                  <a:cs typeface="Symbol" charset="2"/>
                </a:rPr>
                <a:t>D</a:t>
              </a:r>
              <a:r>
                <a:rPr lang="en-US" altLang="ja-JP" sz="2000" i="1" baseline="30000" dirty="0" smtClean="0">
                  <a:latin typeface="Times New Roman"/>
                  <a:cs typeface="Times New Roman"/>
                </a:rPr>
                <a:t>t</a:t>
              </a:r>
              <a:r>
                <a:rPr lang="en-US" altLang="ja-JP" sz="2000" baseline="30000" dirty="0" smtClean="0">
                  <a:latin typeface="Times New Roman"/>
                  <a:cs typeface="Times New Roman"/>
                </a:rPr>
                <a:t> </a:t>
              </a:r>
              <a:r>
                <a:rPr lang="en-US" altLang="ja-JP" sz="2000" dirty="0" smtClean="0">
                  <a:latin typeface="Times New Roman"/>
                  <a:cs typeface="Times New Roman"/>
                </a:rPr>
                <a:t>= </a:t>
              </a:r>
              <a:r>
                <a:rPr lang="en-US" altLang="ja-JP" sz="2000" b="1" i="1" dirty="0" smtClean="0">
                  <a:latin typeface="Times New Roman"/>
                  <a:cs typeface="Times New Roman"/>
                </a:rPr>
                <a:t>v</a:t>
              </a:r>
              <a:r>
                <a:rPr lang="en-US" altLang="ja-JP" sz="2000" i="1" baseline="-25000" dirty="0" smtClean="0">
                  <a:latin typeface="Times New Roman"/>
                  <a:cs typeface="Times New Roman"/>
                </a:rPr>
                <a:t>b</a:t>
              </a:r>
              <a:r>
                <a:rPr lang="en-US" altLang="ja-JP" sz="2000" baseline="-25000" dirty="0" smtClean="0">
                  <a:latin typeface="Times New Roman"/>
                  <a:cs typeface="Times New Roman"/>
                </a:rPr>
                <a:t>2</a:t>
              </a:r>
              <a:r>
                <a:rPr lang="en-US" altLang="ja-JP" sz="2000" i="1" baseline="30000" dirty="0" smtClean="0">
                  <a:latin typeface="Times New Roman"/>
                  <a:cs typeface="Times New Roman"/>
                </a:rPr>
                <a:t>t</a:t>
              </a:r>
              <a:r>
                <a:rPr lang="en-US" altLang="ja-JP" sz="2000" dirty="0" smtClean="0">
                  <a:latin typeface="Times New Roman"/>
                  <a:cs typeface="Times New Roman"/>
                </a:rPr>
                <a:t> </a:t>
              </a:r>
              <a:r>
                <a:rPr lang="en-US" altLang="ja-JP" sz="2000" dirty="0" smtClean="0">
                  <a:solidFill>
                    <a:srgbClr val="FF0000"/>
                  </a:solidFill>
                  <a:latin typeface="Times New Roman"/>
                  <a:cs typeface="Times New Roman"/>
                </a:rPr>
                <a:t>– </a:t>
              </a:r>
              <a:r>
                <a:rPr lang="en-US" altLang="ja-JP" sz="2000" b="1" dirty="0" err="1" smtClean="0">
                  <a:solidFill>
                    <a:srgbClr val="FF0000"/>
                  </a:solidFill>
                  <a:latin typeface="Symbol" charset="2"/>
                  <a:cs typeface="Symbol" charset="2"/>
                </a:rPr>
                <a:t>D</a:t>
              </a:r>
              <a:r>
                <a:rPr lang="en-US" altLang="ja-JP" sz="2000" b="1" i="1" dirty="0" err="1" smtClean="0">
                  <a:solidFill>
                    <a:srgbClr val="FF0000"/>
                  </a:solidFill>
                  <a:latin typeface="Times New Roman"/>
                  <a:cs typeface="Times New Roman"/>
                </a:rPr>
                <a:t>v</a:t>
              </a:r>
              <a:r>
                <a:rPr lang="en-US" altLang="ja-JP" sz="2000" b="1" i="1" dirty="0" smtClean="0">
                  <a:solidFill>
                    <a:srgbClr val="FF0000"/>
                  </a:solidFill>
                  <a:latin typeface="Times New Roman"/>
                  <a:cs typeface="Times New Roman"/>
                </a:rPr>
                <a:t> </a:t>
              </a:r>
              <a:endParaRPr lang="ja-JP" altLang="en-US" sz="2000" b="1" dirty="0">
                <a:solidFill>
                  <a:srgbClr val="FF0000"/>
                </a:solidFill>
                <a:latin typeface="Times New Roman"/>
                <a:cs typeface="Times New Roman"/>
              </a:endParaRPr>
            </a:p>
          </p:txBody>
        </p:sp>
        <p:sp>
          <p:nvSpPr>
            <p:cNvPr id="19" name="テキスト ボックス 18"/>
            <p:cNvSpPr txBox="1"/>
            <p:nvPr/>
          </p:nvSpPr>
          <p:spPr>
            <a:xfrm>
              <a:off x="777880" y="5043737"/>
              <a:ext cx="1171977" cy="338554"/>
            </a:xfrm>
            <a:prstGeom prst="rect">
              <a:avLst/>
            </a:prstGeom>
            <a:noFill/>
          </p:spPr>
          <p:txBody>
            <a:bodyPr wrap="square" rtlCol="0">
              <a:spAutoFit/>
            </a:bodyPr>
            <a:lstStyle/>
            <a:p>
              <a:r>
                <a:rPr kumimoji="1" lang="en-US" altLang="ja-JP" sz="1600" u="sng" dirty="0" smtClean="0">
                  <a:latin typeface="Ebrima" panose="02000000000000000000" pitchFamily="2" charset="0"/>
                  <a:ea typeface="Ebrima" panose="02000000000000000000" pitchFamily="2" charset="0"/>
                  <a:cs typeface="Ebrima" panose="02000000000000000000" pitchFamily="2" charset="0"/>
                </a:rPr>
                <a:t>2nd step</a:t>
              </a:r>
              <a:endParaRPr kumimoji="1" lang="ja-JP" altLang="en-US" sz="1600" u="sng" dirty="0">
                <a:latin typeface="Ebrima" panose="02000000000000000000" pitchFamily="2" charset="0"/>
                <a:cs typeface="Ebrima" panose="02000000000000000000" pitchFamily="2" charset="0"/>
              </a:endParaRPr>
            </a:p>
          </p:txBody>
        </p:sp>
      </p:grpSp>
      <p:sp>
        <p:nvSpPr>
          <p:cNvPr id="22" name="正方形/長方形 21"/>
          <p:cNvSpPr/>
          <p:nvPr/>
        </p:nvSpPr>
        <p:spPr>
          <a:xfrm>
            <a:off x="964145" y="4812349"/>
            <a:ext cx="5565443" cy="615553"/>
          </a:xfrm>
          <a:prstGeom prst="rect">
            <a:avLst/>
          </a:prstGeom>
        </p:spPr>
        <p:txBody>
          <a:bodyPr wrap="square">
            <a:spAutoFit/>
          </a:bodyPr>
          <a:lstStyle/>
          <a:p>
            <a:pPr marL="285750" indent="-285750">
              <a:buFont typeface="Wingdings" panose="05000000000000000000" pitchFamily="2" charset="2"/>
              <a:buChar char="Ø"/>
            </a:pPr>
            <a:r>
              <a:rPr lang="en-US" altLang="ja-JP" sz="1700" dirty="0" smtClean="0">
                <a:latin typeface="Ebrima" panose="02000000000000000000" pitchFamily="2" charset="0"/>
                <a:ea typeface="Ebrima" panose="02000000000000000000" pitchFamily="2" charset="0"/>
                <a:cs typeface="Ebrima" panose="02000000000000000000" pitchFamily="2" charset="0"/>
              </a:rPr>
              <a:t>2nd step</a:t>
            </a:r>
            <a:r>
              <a:rPr lang="ja-JP" altLang="en-US" sz="1700" dirty="0" smtClean="0">
                <a:latin typeface="+mn-ea"/>
                <a:cs typeface="Ebrima" panose="02000000000000000000" pitchFamily="2" charset="0"/>
              </a:rPr>
              <a:t>では、</a:t>
            </a:r>
            <a:r>
              <a:rPr lang="ja-JP" altLang="en-US" sz="1700" dirty="0" smtClean="0">
                <a:solidFill>
                  <a:srgbClr val="FF0000"/>
                </a:solidFill>
                <a:latin typeface="+mn-ea"/>
                <a:cs typeface="Ebrima" panose="02000000000000000000" pitchFamily="2" charset="0"/>
              </a:rPr>
              <a:t>第</a:t>
            </a:r>
            <a:r>
              <a:rPr lang="en-US" altLang="ja-JP" sz="1700" dirty="0" smtClean="0">
                <a:solidFill>
                  <a:srgbClr val="FF0000"/>
                </a:solidFill>
                <a:latin typeface="+mn-ea"/>
                <a:cs typeface="Ebrima" panose="02000000000000000000" pitchFamily="2" charset="0"/>
              </a:rPr>
              <a:t>3</a:t>
            </a:r>
            <a:r>
              <a:rPr lang="ja-JP" altLang="en-US" sz="1700" dirty="0" smtClean="0">
                <a:solidFill>
                  <a:srgbClr val="FF0000"/>
                </a:solidFill>
                <a:latin typeface="+mn-ea"/>
                <a:cs typeface="Ebrima" panose="02000000000000000000" pitchFamily="2" charset="0"/>
              </a:rPr>
              <a:t>の粒子を用いて</a:t>
            </a:r>
            <a:r>
              <a:rPr lang="en-US" altLang="ja-JP" sz="1700" dirty="0" smtClean="0">
                <a:latin typeface="Ebrima" panose="02000000000000000000" pitchFamily="2" charset="0"/>
                <a:ea typeface="Ebrima" panose="02000000000000000000" pitchFamily="2" charset="0"/>
                <a:cs typeface="Ebrima" panose="02000000000000000000" pitchFamily="2" charset="0"/>
              </a:rPr>
              <a:t>1st </a:t>
            </a:r>
            <a:r>
              <a:rPr lang="en-US" altLang="ja-JP" sz="1700" dirty="0">
                <a:latin typeface="Ebrima" panose="02000000000000000000" pitchFamily="2" charset="0"/>
                <a:ea typeface="Ebrima" panose="02000000000000000000" pitchFamily="2" charset="0"/>
                <a:cs typeface="Ebrima" panose="02000000000000000000" pitchFamily="2" charset="0"/>
              </a:rPr>
              <a:t>step </a:t>
            </a:r>
            <a:r>
              <a:rPr lang="ja-JP" altLang="en-US" sz="1700" dirty="0"/>
              <a:t>に伴うエネルギー減少</a:t>
            </a:r>
            <a:r>
              <a:rPr lang="en-US" altLang="ja-JP" sz="1700" dirty="0"/>
              <a:t> </a:t>
            </a:r>
            <a:r>
              <a:rPr lang="en-US" altLang="ja-JP" sz="1700" dirty="0">
                <a:latin typeface="Symbol" charset="2"/>
                <a:cs typeface="Symbol" charset="2"/>
              </a:rPr>
              <a:t>D</a:t>
            </a:r>
            <a:r>
              <a:rPr lang="en-US" altLang="ja-JP" sz="1700" i="1" dirty="0">
                <a:latin typeface="Times New Roman"/>
                <a:cs typeface="Times New Roman"/>
              </a:rPr>
              <a:t>E</a:t>
            </a:r>
            <a:r>
              <a:rPr lang="en-US" altLang="ja-JP" sz="1700" dirty="0"/>
              <a:t> </a:t>
            </a:r>
            <a:r>
              <a:rPr lang="ja-JP" altLang="en-US" sz="1700" dirty="0"/>
              <a:t>を補う</a:t>
            </a:r>
            <a:r>
              <a:rPr lang="en-US" altLang="ja-JP" sz="1700" dirty="0"/>
              <a:t> (</a:t>
            </a:r>
            <a:r>
              <a:rPr lang="en-US" altLang="ja-JP" sz="1700" dirty="0">
                <a:latin typeface="Ebrima" panose="02000000000000000000" pitchFamily="2" charset="0"/>
                <a:ea typeface="Ebrima" panose="02000000000000000000" pitchFamily="2" charset="0"/>
                <a:cs typeface="Ebrima" panose="02000000000000000000" pitchFamily="2" charset="0"/>
              </a:rPr>
              <a:t>merging</a:t>
            </a:r>
            <a:r>
              <a:rPr lang="en-US" altLang="ja-JP" sz="1700" dirty="0"/>
              <a:t> </a:t>
            </a:r>
            <a:r>
              <a:rPr lang="ja-JP" altLang="en-US" sz="1700" dirty="0"/>
              <a:t>法と異なる手法</a:t>
            </a:r>
            <a:r>
              <a:rPr lang="en-US" altLang="ja-JP" sz="1700" dirty="0"/>
              <a:t>)</a:t>
            </a:r>
            <a:endParaRPr lang="ja-JP" altLang="en-US" sz="1700" dirty="0"/>
          </a:p>
        </p:txBody>
      </p:sp>
      <p:sp>
        <p:nvSpPr>
          <p:cNvPr id="23" name="正方形/長方形 22"/>
          <p:cNvSpPr/>
          <p:nvPr/>
        </p:nvSpPr>
        <p:spPr>
          <a:xfrm>
            <a:off x="964145" y="5453660"/>
            <a:ext cx="5401633" cy="615553"/>
          </a:xfrm>
          <a:prstGeom prst="rect">
            <a:avLst/>
          </a:prstGeom>
        </p:spPr>
        <p:txBody>
          <a:bodyPr wrap="square">
            <a:spAutoFit/>
          </a:bodyPr>
          <a:lstStyle/>
          <a:p>
            <a:pPr marL="285750" indent="-285750">
              <a:buFont typeface="Wingdings" panose="05000000000000000000" pitchFamily="2" charset="2"/>
              <a:buChar char="Ø"/>
            </a:pPr>
            <a:r>
              <a:rPr lang="en-US" altLang="ja-JP" sz="1700" b="1" dirty="0" err="1">
                <a:latin typeface="Symbol" charset="2"/>
                <a:cs typeface="Symbol" charset="2"/>
              </a:rPr>
              <a:t>D</a:t>
            </a:r>
            <a:r>
              <a:rPr lang="en-US" altLang="ja-JP" sz="1700" b="1" i="1" dirty="0" err="1">
                <a:latin typeface="Times New Roman"/>
                <a:cs typeface="Times New Roman"/>
              </a:rPr>
              <a:t>v</a:t>
            </a:r>
            <a:r>
              <a:rPr lang="en-US" altLang="ja-JP" sz="1700" dirty="0"/>
              <a:t> </a:t>
            </a:r>
            <a:r>
              <a:rPr lang="ja-JP" altLang="en-US" sz="1700" dirty="0"/>
              <a:t>を決定する際には</a:t>
            </a:r>
            <a:r>
              <a:rPr lang="en-US" altLang="ja-JP" sz="1700" dirty="0"/>
              <a:t> </a:t>
            </a:r>
            <a:r>
              <a:rPr lang="en-US" altLang="ja-JP" sz="1700" dirty="0">
                <a:latin typeface="Symbol" charset="2"/>
                <a:cs typeface="Symbol" charset="2"/>
              </a:rPr>
              <a:t>D</a:t>
            </a:r>
            <a:r>
              <a:rPr lang="en-US" altLang="ja-JP" sz="1700" i="1" dirty="0">
                <a:latin typeface="Times New Roman"/>
                <a:cs typeface="Times New Roman"/>
              </a:rPr>
              <a:t>E</a:t>
            </a:r>
            <a:r>
              <a:rPr lang="en-US" altLang="ja-JP" sz="1700" dirty="0"/>
              <a:t> </a:t>
            </a:r>
            <a:r>
              <a:rPr lang="ja-JP" altLang="en-US" sz="1700" dirty="0"/>
              <a:t>を補うという条件の他にもう一つ</a:t>
            </a:r>
            <a:r>
              <a:rPr lang="ja-JP" altLang="en-US" sz="1700" dirty="0">
                <a:solidFill>
                  <a:srgbClr val="FF0000"/>
                </a:solidFill>
              </a:rPr>
              <a:t>付帯条件</a:t>
            </a:r>
            <a:r>
              <a:rPr lang="ja-JP" altLang="en-US" sz="1700" dirty="0"/>
              <a:t>を</a:t>
            </a:r>
            <a:r>
              <a:rPr lang="ja-JP" altLang="en-US" sz="1700" dirty="0" smtClean="0"/>
              <a:t>加える必要がある</a:t>
            </a:r>
            <a:endParaRPr lang="ja-JP" altLang="en-US" sz="1700" dirty="0"/>
          </a:p>
        </p:txBody>
      </p:sp>
      <p:sp>
        <p:nvSpPr>
          <p:cNvPr id="28" name="正方形/長方形 27"/>
          <p:cNvSpPr/>
          <p:nvPr/>
        </p:nvSpPr>
        <p:spPr>
          <a:xfrm>
            <a:off x="1946681" y="6186838"/>
            <a:ext cx="4698722" cy="430887"/>
          </a:xfrm>
          <a:prstGeom prst="rect">
            <a:avLst/>
          </a:prstGeom>
        </p:spPr>
        <p:txBody>
          <a:bodyPr wrap="none">
            <a:spAutoFit/>
          </a:bodyPr>
          <a:lstStyle/>
          <a:p>
            <a:r>
              <a:rPr lang="ja-JP" altLang="en-US" sz="2200" b="1" u="sng" dirty="0"/>
              <a:t>運動量、エネルギーを共に保存する</a:t>
            </a:r>
            <a:endParaRPr lang="ja-JP" altLang="en-US" sz="2200" b="1" dirty="0"/>
          </a:p>
        </p:txBody>
      </p:sp>
      <p:sp>
        <p:nvSpPr>
          <p:cNvPr id="29" name="右矢印 28"/>
          <p:cNvSpPr/>
          <p:nvPr/>
        </p:nvSpPr>
        <p:spPr>
          <a:xfrm>
            <a:off x="1267673" y="6126897"/>
            <a:ext cx="515153" cy="49068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3595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661375" y="5374244"/>
            <a:ext cx="5998334" cy="13365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3200400" y="193125"/>
            <a:ext cx="2743200" cy="707886"/>
          </a:xfrm>
          <a:prstGeom prst="rect">
            <a:avLst/>
          </a:prstGeom>
          <a:noFill/>
        </p:spPr>
        <p:txBody>
          <a:bodyPr wrap="square" rtlCol="0">
            <a:spAutoFit/>
          </a:bodyPr>
          <a:lstStyle/>
          <a:p>
            <a:r>
              <a:rPr lang="ja-JP" altLang="en-US" sz="4000" u="sng" dirty="0" smtClean="0">
                <a:solidFill>
                  <a:schemeClr val="accent1"/>
                </a:solidFill>
              </a:rPr>
              <a:t>付帯条件１</a:t>
            </a:r>
            <a:endParaRPr lang="ja-JP" altLang="en-US" sz="4000" u="sng" dirty="0">
              <a:solidFill>
                <a:schemeClr val="accent1"/>
              </a:solidFill>
            </a:endParaRPr>
          </a:p>
        </p:txBody>
      </p:sp>
      <mc:AlternateContent xmlns:mc="http://schemas.openxmlformats.org/markup-compatibility/2006" xmlns:a14="http://schemas.microsoft.com/office/drawing/2010/main">
        <mc:Choice Requires="a14">
          <p:graphicFrame>
            <p:nvGraphicFramePr>
              <p:cNvPr id="4" name="表 3"/>
              <p:cNvGraphicFramePr>
                <a:graphicFrameLocks noGrp="1"/>
              </p:cNvGraphicFramePr>
              <p:nvPr>
                <p:extLst>
                  <p:ext uri="{D42A27DB-BD31-4B8C-83A1-F6EECF244321}">
                    <p14:modId xmlns:p14="http://schemas.microsoft.com/office/powerpoint/2010/main" val="2429797100"/>
                  </p:ext>
                </p:extLst>
              </p:nvPr>
            </p:nvGraphicFramePr>
            <p:xfrm>
              <a:off x="2321416" y="3649479"/>
              <a:ext cx="5338293" cy="372809"/>
            </p:xfrm>
            <a:graphic>
              <a:graphicData uri="http://schemas.openxmlformats.org/drawingml/2006/table">
                <a:tbl>
                  <a:tblPr firstRow="1" firstCol="1" bandRow="1"/>
                  <a:tblGrid>
                    <a:gridCol w="5338293"/>
                  </a:tblGrid>
                  <a:tr h="354937">
                    <a:tc>
                      <a:txBody>
                        <a:bodyPr/>
                        <a:lstStyle/>
                        <a:p>
                          <a:pPr>
                            <a:lnSpc>
                              <a:spcPct val="125000"/>
                            </a:lnSpc>
                            <a:spcAft>
                              <a:spcPts val="0"/>
                            </a:spcAft>
                          </a:pPr>
                          <a14:m>
                            <m:oMath xmlns:m="http://schemas.openxmlformats.org/officeDocument/2006/math">
                              <m:r>
                                <a:rPr lang="en-US" sz="1800" b="0" i="1" kern="100" smtClean="0">
                                  <a:solidFill>
                                    <a:srgbClr val="000000"/>
                                  </a:solidFill>
                                  <a:effectLst/>
                                  <a:latin typeface="Cambria Math" panose="02040503050406030204" pitchFamily="18" charset="0"/>
                                  <a:ea typeface="ＭＳ 明朝" panose="02020609040205080304" pitchFamily="17" charset="-128"/>
                                </a:rPr>
                                <m:t>∴</m:t>
                              </m:r>
                              <m:r>
                                <a:rPr lang="en-US" sz="1800" i="1" kern="100">
                                  <a:solidFill>
                                    <a:srgbClr val="000000"/>
                                  </a:solidFill>
                                  <a:effectLst/>
                                  <a:latin typeface="Cambria Math" panose="02040503050406030204" pitchFamily="18" charset="0"/>
                                  <a:ea typeface="ＭＳ 明朝" panose="02020609040205080304" pitchFamily="17" charset="-128"/>
                                </a:rPr>
                                <m:t>2</m:t>
                              </m:r>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𝑤</m:t>
                                  </m:r>
                                </m:e>
                                <m:sub>
                                  <m:r>
                                    <a:rPr lang="en-US" sz="1800" i="1" kern="100">
                                      <a:solidFill>
                                        <a:srgbClr val="000000"/>
                                      </a:solidFill>
                                      <a:effectLst/>
                                      <a:latin typeface="Cambria Math" panose="02040503050406030204" pitchFamily="18" charset="0"/>
                                      <a:ea typeface="ＭＳ 明朝" panose="02020609040205080304" pitchFamily="17" charset="-128"/>
                                    </a:rPr>
                                    <m:t>𝑏</m:t>
                                  </m:r>
                                </m:sub>
                              </m:sSub>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𝑚</m:t>
                                  </m:r>
                                </m:e>
                                <m:sub>
                                  <m:r>
                                    <a:rPr lang="en-US" sz="1800" i="1" kern="100">
                                      <a:solidFill>
                                        <a:srgbClr val="000000"/>
                                      </a:solidFill>
                                      <a:effectLst/>
                                      <a:latin typeface="Cambria Math" panose="02040503050406030204" pitchFamily="18" charset="0"/>
                                      <a:ea typeface="ＭＳ 明朝" panose="02020609040205080304" pitchFamily="17" charset="-128"/>
                                    </a:rPr>
                                    <m:t>𝑏</m:t>
                                  </m:r>
                                </m:sub>
                              </m:sSub>
                              <m:r>
                                <a:rPr lang="en-US" sz="1800" i="1" kern="100">
                                  <a:solidFill>
                                    <a:srgbClr val="000000"/>
                                  </a:solidFill>
                                  <a:effectLst/>
                                  <a:latin typeface="Cambria Math" panose="02040503050406030204" pitchFamily="18" charset="0"/>
                                  <a:ea typeface="ＭＳ 明朝" panose="02020609040205080304" pitchFamily="17" charset="-128"/>
                                </a:rPr>
                                <m:t>{</m:t>
                              </m:r>
                            </m:oMath>
                          </a14:m>
                          <a:r>
                            <a:rPr lang="en-US" sz="1800" kern="100" dirty="0">
                              <a:solidFill>
                                <a:srgbClr val="000000"/>
                              </a:solidFill>
                              <a:effectLst/>
                              <a:latin typeface="Calibri" panose="020F0502020204030204" pitchFamily="34" charset="0"/>
                              <a:ea typeface="ＭＳ 明朝" panose="02020609040205080304" pitchFamily="17" charset="-128"/>
                            </a:rPr>
                            <a:t>(</a:t>
                          </a:r>
                          <a14:m>
                            <m:oMath xmlns:m="http://schemas.openxmlformats.org/officeDocument/2006/math">
                              <m:sSubSup>
                                <m:sSubSupPr>
                                  <m:ctrlPr>
                                    <a:rPr lang="ja-JP" sz="1800" b="1" i="1" kern="100">
                                      <a:solidFill>
                                        <a:srgbClr val="000000"/>
                                      </a:solidFill>
                                      <a:effectLst/>
                                      <a:latin typeface="Cambria Math" panose="02040503050406030204" pitchFamily="18" charset="0"/>
                                      <a:ea typeface="Cambria Math" panose="02040503050406030204" pitchFamily="18" charset="0"/>
                                    </a:rPr>
                                  </m:ctrlPr>
                                </m:sSubSupPr>
                                <m:e>
                                  <m:sPre>
                                    <m:sPrePr>
                                      <m:ctrlPr>
                                        <a:rPr lang="ja-JP" sz="1800" b="1" i="1" kern="100">
                                          <a:solidFill>
                                            <a:srgbClr val="000000"/>
                                          </a:solidFill>
                                          <a:effectLst/>
                                          <a:latin typeface="Cambria Math" panose="02040503050406030204" pitchFamily="18" charset="0"/>
                                          <a:ea typeface="Cambria Math" panose="02040503050406030204" pitchFamily="18" charset="0"/>
                                        </a:rPr>
                                      </m:ctrlPr>
                                    </m:sPrePr>
                                    <m:sub>
                                      <m:r>
                                        <a:rPr lang="en-US" sz="1800" b="1" i="1" kern="100">
                                          <a:solidFill>
                                            <a:srgbClr val="000000"/>
                                          </a:solidFill>
                                          <a:effectLst/>
                                          <a:latin typeface="Cambria Math" panose="02040503050406030204" pitchFamily="18" charset="0"/>
                                          <a:ea typeface="ＭＳ 明朝" panose="02020609040205080304" pitchFamily="17" charset="-128"/>
                                        </a:rPr>
                                        <m:t> </m:t>
                                      </m:r>
                                    </m:sub>
                                    <m:sup>
                                      <m:r>
                                        <a:rPr lang="en-US" sz="1800" b="1" i="1" kern="100">
                                          <a:solidFill>
                                            <a:srgbClr val="000000"/>
                                          </a:solidFill>
                                          <a:effectLst/>
                                          <a:latin typeface="Cambria Math" panose="02040503050406030204" pitchFamily="18" charset="0"/>
                                          <a:ea typeface="ＭＳ 明朝" panose="02020609040205080304" pitchFamily="17" charset="-128"/>
                                        </a:rPr>
                                        <m:t>𝟏</m:t>
                                      </m:r>
                                      <m:r>
                                        <a:rPr lang="en-US" sz="1800" b="1" i="1" kern="100">
                                          <a:solidFill>
                                            <a:srgbClr val="000000"/>
                                          </a:solidFill>
                                          <a:effectLst/>
                                          <a:latin typeface="Cambria Math" panose="02040503050406030204" pitchFamily="18" charset="0"/>
                                          <a:ea typeface="ＭＳ 明朝" panose="02020609040205080304" pitchFamily="17" charset="-128"/>
                                        </a:rPr>
                                        <m:t>𝒔𝒕</m:t>
                                      </m:r>
                                    </m:sup>
                                    <m:e>
                                      <m:r>
                                        <a:rPr lang="en-US" sz="1800" b="1" i="1" kern="100">
                                          <a:solidFill>
                                            <a:srgbClr val="000000"/>
                                          </a:solidFill>
                                          <a:effectLst/>
                                          <a:latin typeface="Cambria Math" panose="02040503050406030204" pitchFamily="18" charset="0"/>
                                          <a:ea typeface="ＭＳ 明朝" panose="02020609040205080304" pitchFamily="17" charset="-128"/>
                                        </a:rPr>
                                        <m:t>𝒗</m:t>
                                      </m:r>
                                    </m:e>
                                  </m:sPre>
                                </m:e>
                                <m:sub>
                                  <m:r>
                                    <a:rPr lang="en-US" sz="1800" b="1" i="1" kern="100">
                                      <a:solidFill>
                                        <a:srgbClr val="000000"/>
                                      </a:solidFill>
                                      <a:effectLst/>
                                      <a:latin typeface="Cambria Math" panose="02040503050406030204" pitchFamily="18" charset="0"/>
                                      <a:ea typeface="ＭＳ 明朝" panose="02020609040205080304" pitchFamily="17" charset="-128"/>
                                    </a:rPr>
                                    <m:t>𝒃</m:t>
                                  </m:r>
                                  <m:r>
                                    <a:rPr lang="en-US" sz="1800" b="1" i="1" kern="100">
                                      <a:solidFill>
                                        <a:srgbClr val="000000"/>
                                      </a:solidFill>
                                      <a:effectLst/>
                                      <a:latin typeface="Cambria Math" panose="02040503050406030204" pitchFamily="18" charset="0"/>
                                      <a:ea typeface="ＭＳ 明朝" panose="02020609040205080304" pitchFamily="17" charset="-128"/>
                                    </a:rPr>
                                    <m:t>𝟏</m:t>
                                  </m:r>
                                </m:sub>
                                <m:sup>
                                  <m:r>
                                    <a:rPr lang="en-US" sz="1800" b="1" i="1" kern="100">
                                      <a:solidFill>
                                        <a:srgbClr val="000000"/>
                                      </a:solidFill>
                                      <a:effectLst/>
                                      <a:latin typeface="Cambria Math" panose="02040503050406030204" pitchFamily="18" charset="0"/>
                                      <a:ea typeface="ＭＳ 明朝" panose="02020609040205080304" pitchFamily="17" charset="-128"/>
                                    </a:rPr>
                                    <m:t>𝒕</m:t>
                                  </m:r>
                                  <m:r>
                                    <a:rPr lang="en-US" sz="1800" b="1" i="1" kern="100">
                                      <a:solidFill>
                                        <a:srgbClr val="000000"/>
                                      </a:solidFill>
                                      <a:effectLst/>
                                      <a:latin typeface="Cambria Math" panose="02040503050406030204" pitchFamily="18" charset="0"/>
                                      <a:ea typeface="ＭＳ 明朝" panose="02020609040205080304" pitchFamily="17" charset="-128"/>
                                    </a:rPr>
                                    <m:t>+</m:t>
                                  </m:r>
                                  <m:r>
                                    <a:rPr lang="en-US" sz="1800" b="1" i="1" kern="100">
                                      <a:solidFill>
                                        <a:srgbClr val="000000"/>
                                      </a:solidFill>
                                      <a:effectLst/>
                                      <a:latin typeface="Cambria Math" panose="02040503050406030204" pitchFamily="18" charset="0"/>
                                      <a:ea typeface="ＭＳ 明朝" panose="02020609040205080304" pitchFamily="17" charset="-128"/>
                                    </a:rPr>
                                    <m:t>𝚫</m:t>
                                  </m:r>
                                  <m:r>
                                    <a:rPr lang="en-US" sz="1800" b="1" i="1" kern="100">
                                      <a:solidFill>
                                        <a:srgbClr val="000000"/>
                                      </a:solidFill>
                                      <a:effectLst/>
                                      <a:latin typeface="Cambria Math" panose="02040503050406030204" pitchFamily="18" charset="0"/>
                                      <a:ea typeface="ＭＳ 明朝" panose="02020609040205080304" pitchFamily="17" charset="-128"/>
                                    </a:rPr>
                                    <m:t>𝒕</m:t>
                                  </m:r>
                                </m:sup>
                              </m:sSubSup>
                              <m:r>
                                <a:rPr lang="en-US" sz="1800" b="1" i="1" kern="100">
                                  <a:solidFill>
                                    <a:srgbClr val="000000"/>
                                  </a:solidFill>
                                  <a:effectLst/>
                                  <a:latin typeface="Cambria Math" panose="02040503050406030204" pitchFamily="18" charset="0"/>
                                  <a:ea typeface="ＭＳ 明朝" panose="02020609040205080304" pitchFamily="17" charset="-128"/>
                                </a:rPr>
                                <m:t>−</m:t>
                              </m:r>
                              <m:sSubSup>
                                <m:sSubSupPr>
                                  <m:ctrlPr>
                                    <a:rPr lang="ja-JP" sz="1800" b="1" i="1" kern="100">
                                      <a:solidFill>
                                        <a:srgbClr val="000000"/>
                                      </a:solidFill>
                                      <a:effectLst/>
                                      <a:latin typeface="Cambria Math" panose="02040503050406030204" pitchFamily="18" charset="0"/>
                                      <a:ea typeface="Cambria Math" panose="02040503050406030204" pitchFamily="18" charset="0"/>
                                    </a:rPr>
                                  </m:ctrlPr>
                                </m:sSubSupPr>
                                <m:e>
                                  <m:r>
                                    <a:rPr lang="en-US" sz="1800" b="1" i="1" kern="100">
                                      <a:solidFill>
                                        <a:srgbClr val="000000"/>
                                      </a:solidFill>
                                      <a:effectLst/>
                                      <a:latin typeface="Cambria Math" panose="02040503050406030204" pitchFamily="18" charset="0"/>
                                      <a:ea typeface="ＭＳ 明朝" panose="02020609040205080304" pitchFamily="17" charset="-128"/>
                                    </a:rPr>
                                    <m:t>𝒗</m:t>
                                  </m:r>
                                </m:e>
                                <m:sub>
                                  <m:r>
                                    <a:rPr lang="en-US" sz="1800" b="1" i="1" kern="100">
                                      <a:solidFill>
                                        <a:srgbClr val="000000"/>
                                      </a:solidFill>
                                      <a:effectLst/>
                                      <a:latin typeface="Cambria Math" panose="02040503050406030204" pitchFamily="18" charset="0"/>
                                      <a:ea typeface="ＭＳ 明朝" panose="02020609040205080304" pitchFamily="17" charset="-128"/>
                                    </a:rPr>
                                    <m:t>𝒃</m:t>
                                  </m:r>
                                  <m:r>
                                    <a:rPr lang="en-US" sz="1800" b="1" i="1" kern="100">
                                      <a:solidFill>
                                        <a:srgbClr val="000000"/>
                                      </a:solidFill>
                                      <a:effectLst/>
                                      <a:latin typeface="Cambria Math" panose="02040503050406030204" pitchFamily="18" charset="0"/>
                                      <a:ea typeface="ＭＳ 明朝" panose="02020609040205080304" pitchFamily="17" charset="-128"/>
                                    </a:rPr>
                                    <m:t>𝟐</m:t>
                                  </m:r>
                                </m:sub>
                                <m:sup>
                                  <m:r>
                                    <a:rPr lang="en-US" sz="1800" b="1" i="1" kern="100">
                                      <a:solidFill>
                                        <a:srgbClr val="000000"/>
                                      </a:solidFill>
                                      <a:effectLst/>
                                      <a:latin typeface="Cambria Math" panose="02040503050406030204" pitchFamily="18" charset="0"/>
                                      <a:ea typeface="ＭＳ 明朝" panose="02020609040205080304" pitchFamily="17" charset="-128"/>
                                    </a:rPr>
                                    <m:t>𝒕</m:t>
                                  </m:r>
                                </m:sup>
                              </m:sSubSup>
                              <m:r>
                                <a:rPr lang="en-US" sz="1800" b="1" i="1" kern="100">
                                  <a:solidFill>
                                    <a:srgbClr val="000000"/>
                                  </a:solidFill>
                                  <a:effectLst/>
                                  <a:latin typeface="Cambria Math" panose="02040503050406030204" pitchFamily="18" charset="0"/>
                                  <a:ea typeface="ＭＳ 明朝" panose="02020609040205080304" pitchFamily="17" charset="-128"/>
                                </a:rPr>
                                <m:t>)∙</m:t>
                              </m:r>
                              <m:r>
                                <a:rPr lang="en-US" sz="1800" b="1" i="1" kern="100" smtClean="0">
                                  <a:solidFill>
                                    <a:srgbClr val="000000"/>
                                  </a:solidFill>
                                  <a:effectLst/>
                                  <a:latin typeface="Cambria Math" panose="02040503050406030204" pitchFamily="18" charset="0"/>
                                  <a:ea typeface="ＭＳ 明朝" panose="02020609040205080304" pitchFamily="17" charset="-128"/>
                                </a:rPr>
                                <m:t>𝚫</m:t>
                              </m:r>
                              <m:r>
                                <a:rPr lang="en-US" sz="1800" b="1" i="1" kern="100" smtClean="0">
                                  <a:solidFill>
                                    <a:srgbClr val="000000"/>
                                  </a:solidFill>
                                  <a:effectLst/>
                                  <a:latin typeface="Cambria Math" panose="02040503050406030204" pitchFamily="18" charset="0"/>
                                  <a:ea typeface="ＭＳ 明朝" panose="02020609040205080304" pitchFamily="17" charset="-128"/>
                                </a:rPr>
                                <m:t>𝒗</m:t>
                              </m:r>
                              <m:r>
                                <a:rPr lang="en-US" sz="1800" b="1" i="1" kern="100">
                                  <a:solidFill>
                                    <a:srgbClr val="000000"/>
                                  </a:solidFill>
                                  <a:effectLst/>
                                  <a:latin typeface="Cambria Math" panose="02040503050406030204" pitchFamily="18" charset="0"/>
                                  <a:ea typeface="ＭＳ 明朝" panose="02020609040205080304" pitchFamily="17" charset="-128"/>
                                </a:rPr>
                                <m:t>+(</m:t>
                              </m:r>
                              <m:r>
                                <a:rPr lang="en-US" sz="1800" b="1" i="1" kern="100">
                                  <a:solidFill>
                                    <a:srgbClr val="000000"/>
                                  </a:solidFill>
                                  <a:effectLst/>
                                  <a:latin typeface="Cambria Math" panose="02040503050406030204" pitchFamily="18" charset="0"/>
                                  <a:ea typeface="ＭＳ 明朝" panose="02020609040205080304" pitchFamily="17" charset="-128"/>
                                </a:rPr>
                                <m:t>𝚫</m:t>
                              </m:r>
                              <m:r>
                                <a:rPr lang="en-US" sz="1800" b="1" i="1" kern="100">
                                  <a:solidFill>
                                    <a:srgbClr val="000000"/>
                                  </a:solidFill>
                                  <a:effectLst/>
                                  <a:latin typeface="Cambria Math" panose="02040503050406030204" pitchFamily="18" charset="0"/>
                                  <a:ea typeface="ＭＳ 明朝" panose="02020609040205080304" pitchFamily="17" charset="-128"/>
                                </a:rPr>
                                <m:t>𝒗</m:t>
                              </m:r>
                              <m:r>
                                <a:rPr lang="en-US" sz="1800" b="1" i="1" kern="100">
                                  <a:solidFill>
                                    <a:srgbClr val="000000"/>
                                  </a:solidFill>
                                  <a:effectLst/>
                                  <a:latin typeface="Cambria Math" panose="02040503050406030204" pitchFamily="18" charset="0"/>
                                  <a:ea typeface="ＭＳ 明朝" panose="02020609040205080304" pitchFamily="17" charset="-128"/>
                                </a:rPr>
                                <m:t>)</m:t>
                              </m:r>
                              <m:sSup>
                                <m:sSupPr>
                                  <m:ctrlPr>
                                    <a:rPr lang="ja-JP" sz="1800" b="1" i="1" kern="100">
                                      <a:solidFill>
                                        <a:srgbClr val="000000"/>
                                      </a:solidFill>
                                      <a:effectLst/>
                                      <a:latin typeface="Cambria Math" panose="02040503050406030204" pitchFamily="18" charset="0"/>
                                      <a:ea typeface="Cambria Math" panose="02040503050406030204" pitchFamily="18" charset="0"/>
                                    </a:rPr>
                                  </m:ctrlPr>
                                </m:sSupPr>
                                <m:e>
                                  <m:r>
                                    <a:rPr lang="en-US" sz="1800" b="1" i="1" kern="100">
                                      <a:solidFill>
                                        <a:srgbClr val="000000"/>
                                      </a:solidFill>
                                      <a:effectLst/>
                                      <a:latin typeface="Cambria Math" panose="02040503050406030204" pitchFamily="18" charset="0"/>
                                      <a:ea typeface="ＭＳ 明朝" panose="02020609040205080304" pitchFamily="17" charset="-128"/>
                                    </a:rPr>
                                    <m:t> </m:t>
                                  </m:r>
                                </m:e>
                                <m:sup>
                                  <m:r>
                                    <a:rPr lang="en-US" sz="1800" b="1" i="1" kern="100">
                                      <a:solidFill>
                                        <a:srgbClr val="000000"/>
                                      </a:solidFill>
                                      <a:effectLst/>
                                      <a:latin typeface="Cambria Math" panose="02040503050406030204" pitchFamily="18" charset="0"/>
                                      <a:ea typeface="ＭＳ 明朝" panose="02020609040205080304" pitchFamily="17" charset="-128"/>
                                    </a:rPr>
                                    <m:t>𝟐</m:t>
                                  </m:r>
                                </m:sup>
                              </m:sSup>
                              <m:r>
                                <a:rPr lang="en-US" sz="1800" b="1" i="1" kern="100">
                                  <a:solidFill>
                                    <a:srgbClr val="000000"/>
                                  </a:solidFill>
                                  <a:effectLst/>
                                  <a:latin typeface="Cambria Math" panose="02040503050406030204" pitchFamily="18" charset="0"/>
                                  <a:ea typeface="ＭＳ 明朝" panose="02020609040205080304" pitchFamily="17" charset="-128"/>
                                </a:rPr>
                                <m:t>}+</m:t>
                              </m:r>
                              <m:r>
                                <m:rPr>
                                  <m:sty m:val="p"/>
                                </m:rPr>
                                <a:rPr lang="en-US" sz="1800" kern="100">
                                  <a:solidFill>
                                    <a:srgbClr val="000000"/>
                                  </a:solidFill>
                                  <a:effectLst/>
                                  <a:latin typeface="Cambria Math" panose="02040503050406030204" pitchFamily="18" charset="0"/>
                                  <a:ea typeface="ＭＳ 明朝" panose="02020609040205080304" pitchFamily="17" charset="-128"/>
                                </a:rPr>
                                <m:t>Δ</m:t>
                              </m:r>
                              <m:r>
                                <a:rPr lang="en-US" sz="1800" i="1" kern="100">
                                  <a:solidFill>
                                    <a:srgbClr val="000000"/>
                                  </a:solidFill>
                                  <a:effectLst/>
                                  <a:latin typeface="Cambria Math" panose="02040503050406030204" pitchFamily="18" charset="0"/>
                                  <a:ea typeface="ＭＳ 明朝" panose="02020609040205080304" pitchFamily="17" charset="-128"/>
                                </a:rPr>
                                <m:t>𝐸</m:t>
                              </m:r>
                              <m:r>
                                <a:rPr lang="en-US" sz="1800" i="1" kern="100">
                                  <a:solidFill>
                                    <a:srgbClr val="000000"/>
                                  </a:solidFill>
                                  <a:effectLst/>
                                  <a:latin typeface="Cambria Math" panose="02040503050406030204" pitchFamily="18" charset="0"/>
                                  <a:ea typeface="ＭＳ 明朝" panose="02020609040205080304" pitchFamily="17" charset="-128"/>
                                </a:rPr>
                                <m:t>=0</m:t>
                              </m:r>
                            </m:oMath>
                          </a14:m>
                          <a:endParaRPr lang="ja-JP" sz="1800" kern="100" dirty="0">
                            <a:solidFill>
                              <a:srgbClr val="000000"/>
                            </a:solidFill>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r>
                </a:tbl>
              </a:graphicData>
            </a:graphic>
          </p:graphicFrame>
        </mc:Choice>
        <mc:Fallback xmlns="">
          <p:graphicFrame>
            <p:nvGraphicFramePr>
              <p:cNvPr id="4" name="表 3"/>
              <p:cNvGraphicFramePr>
                <a:graphicFrameLocks noGrp="1"/>
              </p:cNvGraphicFramePr>
              <p:nvPr>
                <p:extLst>
                  <p:ext uri="{D42A27DB-BD31-4B8C-83A1-F6EECF244321}">
                    <p14:modId xmlns:p14="http://schemas.microsoft.com/office/powerpoint/2010/main" val="2429797100"/>
                  </p:ext>
                </p:extLst>
              </p:nvPr>
            </p:nvGraphicFramePr>
            <p:xfrm>
              <a:off x="2321416" y="3649479"/>
              <a:ext cx="5338293" cy="354937"/>
            </p:xfrm>
            <a:graphic>
              <a:graphicData uri="http://schemas.openxmlformats.org/drawingml/2006/table">
                <a:tbl>
                  <a:tblPr firstRow="1" firstCol="1" bandRow="1"/>
                  <a:tblGrid>
                    <a:gridCol w="5338293"/>
                  </a:tblGrid>
                  <a:tr h="354937">
                    <a:tc>
                      <a:txBody>
                        <a:bodyPr/>
                        <a:lstStyle/>
                        <a:p>
                          <a:endParaRPr lang="ja-JP"/>
                        </a:p>
                      </a:txBody>
                      <a:tcPr marL="68580" marR="68580" marT="0" marB="0">
                        <a:lnL>
                          <a:noFill/>
                        </a:lnL>
                        <a:lnR>
                          <a:noFill/>
                        </a:lnR>
                        <a:lnT>
                          <a:noFill/>
                        </a:lnT>
                        <a:lnB>
                          <a:noFill/>
                        </a:lnB>
                        <a:blipFill rotWithShape="0">
                          <a:blip r:embed="rId2"/>
                          <a:stretch>
                            <a:fillRect t="-1695" b="-35593"/>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1410236" y="2711220"/>
                <a:ext cx="3580327" cy="353943"/>
              </a:xfrm>
              <a:prstGeom prst="rect">
                <a:avLst/>
              </a:prstGeom>
              <a:noFill/>
            </p:spPr>
            <p:txBody>
              <a:bodyPr wrap="square" rtlCol="0">
                <a:spAutoFit/>
              </a:bodyPr>
              <a:lstStyle/>
              <a:p>
                <a:pPr marL="285750" indent="-285750">
                  <a:buFont typeface="Wingdings" panose="05000000000000000000" pitchFamily="2" charset="2"/>
                  <a:buChar char="ü"/>
                </a:pPr>
                <a14:m>
                  <m:oMath xmlns:m="http://schemas.openxmlformats.org/officeDocument/2006/math">
                    <m:r>
                      <m:rPr>
                        <m:sty m:val="p"/>
                      </m:rPr>
                      <a:rPr kumimoji="1" lang="en-US" altLang="ja-JP" sz="1700" b="0" i="0" u="sng" smtClean="0">
                        <a:latin typeface="Cambria Math" panose="02040503050406030204" pitchFamily="18" charset="0"/>
                      </a:rPr>
                      <m:t>Δ</m:t>
                    </m:r>
                    <m:r>
                      <a:rPr kumimoji="1" lang="en-US" altLang="ja-JP" sz="1700" b="0" i="1" u="sng" smtClean="0">
                        <a:latin typeface="Cambria Math" panose="02040503050406030204" pitchFamily="18" charset="0"/>
                      </a:rPr>
                      <m:t>𝐸</m:t>
                    </m:r>
                    <m:r>
                      <a:rPr lang="ja-JP" altLang="en-US" sz="1700" i="1" u="sng">
                        <a:latin typeface="Cambria Math" panose="02040503050406030204" pitchFamily="18" charset="0"/>
                      </a:rPr>
                      <m:t>を</m:t>
                    </m:r>
                  </m:oMath>
                </a14:m>
                <a:r>
                  <a:rPr kumimoji="1" lang="ja-JP" altLang="en-US" sz="1700" u="sng" dirty="0" smtClean="0"/>
                  <a:t>補うために満たすべき条件</a:t>
                </a:r>
                <a:endParaRPr kumimoji="1" lang="ja-JP" altLang="en-US" sz="1700" u="sng"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410236" y="2711220"/>
                <a:ext cx="3580327" cy="353943"/>
              </a:xfrm>
              <a:prstGeom prst="rect">
                <a:avLst/>
              </a:prstGeom>
              <a:blipFill rotWithShape="0">
                <a:blip r:embed="rId3"/>
                <a:stretch>
                  <a:fillRect l="-680" t="-5172"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6515826" y="882607"/>
                <a:ext cx="2631490" cy="4137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ja-JP" altLang="en-US" sz="1900" i="1">
                              <a:latin typeface="Cambria Math" panose="02040503050406030204" pitchFamily="18" charset="0"/>
                            </a:rPr>
                          </m:ctrlPr>
                        </m:dPr>
                        <m:e>
                          <m:r>
                            <m:rPr>
                              <m:sty m:val="p"/>
                            </m:rPr>
                            <a:rPr lang="ja-JP" altLang="en-US" sz="1900">
                              <a:latin typeface="Cambria Math" panose="02040503050406030204" pitchFamily="18" charset="0"/>
                            </a:rPr>
                            <m:t>Δ</m:t>
                          </m:r>
                          <m:sSubSup>
                            <m:sSubSupPr>
                              <m:ctrlPr>
                                <a:rPr lang="ja-JP" altLang="en-US" sz="1900" i="1">
                                  <a:latin typeface="Cambria Math" panose="02040503050406030204" pitchFamily="18" charset="0"/>
                                </a:rPr>
                              </m:ctrlPr>
                            </m:sSubSupPr>
                            <m:e>
                              <m:r>
                                <a:rPr lang="ja-JP" altLang="en-US" sz="1900" i="1">
                                  <a:latin typeface="Cambria Math" panose="02040503050406030204" pitchFamily="18" charset="0"/>
                                </a:rPr>
                                <m:t>𝑣</m:t>
                              </m:r>
                            </m:e>
                            <m:sub>
                              <m:r>
                                <a:rPr lang="ja-JP" altLang="en-US" sz="1900" i="1">
                                  <a:latin typeface="Cambria Math" panose="02040503050406030204" pitchFamily="18" charset="0"/>
                                </a:rPr>
                                <m:t>𝑥</m:t>
                              </m:r>
                            </m:sub>
                            <m:sup>
                              <m:r>
                                <a:rPr lang="ja-JP" altLang="en-US" sz="1900" i="0">
                                  <a:latin typeface="Cambria Math" panose="02040503050406030204" pitchFamily="18" charset="0"/>
                                </a:rPr>
                                <m:t>2</m:t>
                              </m:r>
                            </m:sup>
                          </m:sSubSup>
                        </m:e>
                      </m:d>
                      <m:r>
                        <a:rPr lang="ja-JP" altLang="en-US" sz="1900" i="0">
                          <a:latin typeface="Cambria Math" panose="02040503050406030204" pitchFamily="18" charset="0"/>
                        </a:rPr>
                        <m:t>=</m:t>
                      </m:r>
                      <m:d>
                        <m:dPr>
                          <m:begChr m:val="〈"/>
                          <m:endChr m:val="〉"/>
                          <m:ctrlPr>
                            <a:rPr lang="ja-JP" altLang="en-US" sz="1900" i="1">
                              <a:latin typeface="Cambria Math" panose="02040503050406030204" pitchFamily="18" charset="0"/>
                            </a:rPr>
                          </m:ctrlPr>
                        </m:dPr>
                        <m:e>
                          <m:r>
                            <m:rPr>
                              <m:sty m:val="p"/>
                            </m:rPr>
                            <a:rPr lang="ja-JP" altLang="en-US" sz="1900" i="0">
                              <a:latin typeface="Cambria Math" panose="02040503050406030204" pitchFamily="18" charset="0"/>
                            </a:rPr>
                            <m:t>Δ</m:t>
                          </m:r>
                          <m:sSubSup>
                            <m:sSubSupPr>
                              <m:ctrlPr>
                                <a:rPr lang="ja-JP" altLang="en-US" sz="1900" i="1">
                                  <a:latin typeface="Cambria Math" panose="02040503050406030204" pitchFamily="18" charset="0"/>
                                </a:rPr>
                              </m:ctrlPr>
                            </m:sSubSupPr>
                            <m:e>
                              <m:r>
                                <a:rPr lang="ja-JP" altLang="en-US" sz="1900" i="1">
                                  <a:latin typeface="Cambria Math" panose="02040503050406030204" pitchFamily="18" charset="0"/>
                                </a:rPr>
                                <m:t>𝑣</m:t>
                              </m:r>
                            </m:e>
                            <m:sub>
                              <m:r>
                                <a:rPr lang="ja-JP" altLang="en-US" sz="1900" i="1">
                                  <a:latin typeface="Cambria Math" panose="02040503050406030204" pitchFamily="18" charset="0"/>
                                </a:rPr>
                                <m:t>𝑦</m:t>
                              </m:r>
                            </m:sub>
                            <m:sup>
                              <m:r>
                                <a:rPr lang="ja-JP" altLang="en-US" sz="1900" i="0">
                                  <a:latin typeface="Cambria Math" panose="02040503050406030204" pitchFamily="18" charset="0"/>
                                </a:rPr>
                                <m:t>2</m:t>
                              </m:r>
                            </m:sup>
                          </m:sSubSup>
                        </m:e>
                      </m:d>
                      <m:r>
                        <a:rPr lang="ja-JP" altLang="en-US" sz="1900" i="0">
                          <a:latin typeface="Cambria Math" panose="02040503050406030204" pitchFamily="18" charset="0"/>
                        </a:rPr>
                        <m:t>=</m:t>
                      </m:r>
                      <m:d>
                        <m:dPr>
                          <m:begChr m:val="〈"/>
                          <m:endChr m:val="〉"/>
                          <m:ctrlPr>
                            <a:rPr lang="ja-JP" altLang="en-US" sz="1900" i="1">
                              <a:latin typeface="Cambria Math" panose="02040503050406030204" pitchFamily="18" charset="0"/>
                            </a:rPr>
                          </m:ctrlPr>
                        </m:dPr>
                        <m:e>
                          <m:r>
                            <m:rPr>
                              <m:sty m:val="p"/>
                            </m:rPr>
                            <a:rPr lang="ja-JP" altLang="en-US" sz="1900" i="0">
                              <a:latin typeface="Cambria Math" panose="02040503050406030204" pitchFamily="18" charset="0"/>
                            </a:rPr>
                            <m:t>Δ</m:t>
                          </m:r>
                          <m:sSubSup>
                            <m:sSubSupPr>
                              <m:ctrlPr>
                                <a:rPr lang="ja-JP" altLang="en-US" sz="1900" i="1">
                                  <a:latin typeface="Cambria Math" panose="02040503050406030204" pitchFamily="18" charset="0"/>
                                </a:rPr>
                              </m:ctrlPr>
                            </m:sSubSupPr>
                            <m:e>
                              <m:r>
                                <a:rPr lang="ja-JP" altLang="en-US" sz="1900" i="1">
                                  <a:latin typeface="Cambria Math" panose="02040503050406030204" pitchFamily="18" charset="0"/>
                                </a:rPr>
                                <m:t>𝑣</m:t>
                              </m:r>
                            </m:e>
                            <m:sub>
                              <m:r>
                                <a:rPr lang="ja-JP" altLang="en-US" sz="1900" i="1">
                                  <a:latin typeface="Cambria Math" panose="02040503050406030204" pitchFamily="18" charset="0"/>
                                </a:rPr>
                                <m:t>𝑧</m:t>
                              </m:r>
                            </m:sub>
                            <m:sup>
                              <m:r>
                                <a:rPr lang="ja-JP" altLang="en-US" sz="1900" i="0">
                                  <a:latin typeface="Cambria Math" panose="02040503050406030204" pitchFamily="18" charset="0"/>
                                </a:rPr>
                                <m:t>2</m:t>
                              </m:r>
                            </m:sup>
                          </m:sSubSup>
                        </m:e>
                      </m:d>
                    </m:oMath>
                  </m:oMathPara>
                </a14:m>
                <a:endParaRPr lang="ja-JP" altLang="en-US" sz="19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6515826" y="882607"/>
                <a:ext cx="2631490" cy="413768"/>
              </a:xfrm>
              <a:prstGeom prst="rect">
                <a:avLst/>
              </a:prstGeom>
              <a:blipFill rotWithShape="0">
                <a:blip r:embed="rId4"/>
                <a:stretch>
                  <a:fillRect b="-44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 6"/>
              <p:cNvGraphicFramePr>
                <a:graphicFrameLocks noGrp="1"/>
              </p:cNvGraphicFramePr>
              <p:nvPr>
                <p:extLst>
                  <p:ext uri="{D42A27DB-BD31-4B8C-83A1-F6EECF244321}">
                    <p14:modId xmlns:p14="http://schemas.microsoft.com/office/powerpoint/2010/main" val="3465483376"/>
                  </p:ext>
                </p:extLst>
              </p:nvPr>
            </p:nvGraphicFramePr>
            <p:xfrm>
              <a:off x="1506828" y="1314076"/>
              <a:ext cx="2923504" cy="1311847"/>
            </p:xfrm>
            <a:graphic>
              <a:graphicData uri="http://schemas.openxmlformats.org/drawingml/2006/table">
                <a:tbl>
                  <a:tblPr firstRow="1" firstCol="1" bandRow="1"/>
                  <a:tblGrid>
                    <a:gridCol w="2923504"/>
                  </a:tblGrid>
                  <a:tr h="0">
                    <a:tc>
                      <a:txBody>
                        <a:bodyPr/>
                        <a:lstStyle/>
                        <a:p>
                          <a:pPr algn="l">
                            <a:lnSpc>
                              <a:spcPct val="125000"/>
                            </a:lnSpc>
                            <a:spcAft>
                              <a:spcPts val="0"/>
                            </a:spcAft>
                          </a:pPr>
                          <a:r>
                            <a:rPr lang="ja-JP" altLang="en-US" sz="1700" kern="100" dirty="0" smtClean="0">
                              <a:solidFill>
                                <a:srgbClr val="000000"/>
                              </a:solidFill>
                              <a:effectLst/>
                              <a:ea typeface="Cambria Math" panose="02040503050406030204" pitchFamily="18" charset="0"/>
                            </a:rPr>
                            <a:t>　</a:t>
                          </a:r>
                          <a14:m>
                            <m:oMath xmlns:m="http://schemas.openxmlformats.org/officeDocument/2006/math">
                              <m:r>
                                <m:rPr>
                                  <m:sty m:val="p"/>
                                </m:rPr>
                                <a:rPr lang="ja-JP" sz="1700" kern="100">
                                  <a:solidFill>
                                    <a:srgbClr val="000000"/>
                                  </a:solidFill>
                                  <a:effectLst/>
                                  <a:latin typeface="Cambria Math" panose="02040503050406030204" pitchFamily="18" charset="0"/>
                                  <a:ea typeface="Cambria Math" panose="02040503050406030204" pitchFamily="18" charset="0"/>
                                </a:rPr>
                                <m:t>Δ</m:t>
                              </m:r>
                              <m:sSub>
                                <m:sSubPr>
                                  <m:ctrlPr>
                                    <a:rPr lang="ja-JP" sz="1700" i="1" kern="100">
                                      <a:solidFill>
                                        <a:srgbClr val="000000"/>
                                      </a:solidFill>
                                      <a:effectLst/>
                                      <a:latin typeface="Cambria Math" panose="02040503050406030204" pitchFamily="18" charset="0"/>
                                      <a:ea typeface="Cambria Math" panose="02040503050406030204" pitchFamily="18" charset="0"/>
                                    </a:rPr>
                                  </m:ctrlPr>
                                </m:sSubPr>
                                <m:e>
                                  <m:r>
                                    <a:rPr lang="ja-JP" altLang="en-US" sz="1700" i="1" kern="100">
                                      <a:solidFill>
                                        <a:srgbClr val="000000"/>
                                      </a:solidFill>
                                      <a:effectLst/>
                                      <a:latin typeface="Cambria Math" panose="02040503050406030204" pitchFamily="18" charset="0"/>
                                      <a:ea typeface="Cambria Math" panose="02040503050406030204" pitchFamily="18" charset="0"/>
                                    </a:rPr>
                                    <m:t>𝑣</m:t>
                                  </m:r>
                                </m:e>
                                <m:sub>
                                  <m:r>
                                    <a:rPr lang="ja-JP" altLang="en-US" sz="1700" i="1" kern="100">
                                      <a:solidFill>
                                        <a:srgbClr val="000000"/>
                                      </a:solidFill>
                                      <a:effectLst/>
                                      <a:latin typeface="Cambria Math" panose="02040503050406030204" pitchFamily="18" charset="0"/>
                                      <a:ea typeface="Cambria Math" panose="02040503050406030204" pitchFamily="18" charset="0"/>
                                    </a:rPr>
                                    <m:t>𝑥</m:t>
                                  </m:r>
                                </m:sub>
                              </m:sSub>
                              <m:r>
                                <a:rPr lang="ja-JP" sz="1700" i="1" kern="100">
                                  <a:solidFill>
                                    <a:srgbClr val="000000"/>
                                  </a:solidFill>
                                  <a:effectLst/>
                                  <a:latin typeface="Cambria Math" panose="02040503050406030204" pitchFamily="18" charset="0"/>
                                  <a:ea typeface="Cambria Math" panose="02040503050406030204" pitchFamily="18" charset="0"/>
                                </a:rPr>
                                <m:t>=</m:t>
                              </m:r>
                              <m:d>
                                <m:dPr>
                                  <m:begChr m:val="|"/>
                                  <m:endChr m:val="|"/>
                                  <m:ctrlPr>
                                    <a:rPr lang="ja-JP" sz="1700" i="1" kern="100">
                                      <a:solidFill>
                                        <a:srgbClr val="000000"/>
                                      </a:solidFill>
                                      <a:effectLst/>
                                      <a:latin typeface="Cambria Math" panose="02040503050406030204" pitchFamily="18" charset="0"/>
                                      <a:ea typeface="Cambria Math" panose="02040503050406030204" pitchFamily="18" charset="0"/>
                                    </a:rPr>
                                  </m:ctrlPr>
                                </m:dPr>
                                <m:e>
                                  <m:r>
                                    <m:rPr>
                                      <m:sty m:val="p"/>
                                    </m:rPr>
                                    <a:rPr lang="ja-JP" sz="1700" kern="100">
                                      <a:solidFill>
                                        <a:srgbClr val="000000"/>
                                      </a:solidFill>
                                      <a:effectLst/>
                                      <a:latin typeface="Cambria Math" panose="02040503050406030204" pitchFamily="18" charset="0"/>
                                      <a:ea typeface="Cambria Math" panose="02040503050406030204" pitchFamily="18" charset="0"/>
                                    </a:rPr>
                                    <m:t>Δ</m:t>
                                  </m:r>
                                  <m:r>
                                    <a:rPr lang="ja-JP" altLang="en-US" sz="1700" b="1" i="1" kern="100">
                                      <a:solidFill>
                                        <a:srgbClr val="000000"/>
                                      </a:solidFill>
                                      <a:effectLst/>
                                      <a:latin typeface="Cambria Math" panose="02040503050406030204" pitchFamily="18" charset="0"/>
                                      <a:ea typeface="Cambria Math" panose="02040503050406030204" pitchFamily="18" charset="0"/>
                                    </a:rPr>
                                    <m:t>𝒗</m:t>
                                  </m:r>
                                </m:e>
                              </m:d>
                              <m:r>
                                <a:rPr lang="ja-JP" altLang="en-US" sz="1700" i="1" kern="100">
                                  <a:solidFill>
                                    <a:srgbClr val="000000"/>
                                  </a:solidFill>
                                  <a:effectLst/>
                                  <a:latin typeface="Cambria Math" panose="02040503050406030204" pitchFamily="18" charset="0"/>
                                  <a:ea typeface="Cambria Math" panose="02040503050406030204" pitchFamily="18" charset="0"/>
                                </a:rPr>
                                <m:t>𝜉</m:t>
                              </m:r>
                            </m:oMath>
                          </a14:m>
                          <a:endParaRPr lang="ja-JP" sz="1700" kern="100" dirty="0">
                            <a:solidFill>
                              <a:srgbClr val="000000"/>
                            </a:solidFill>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r>
                  <a:tr h="0">
                    <a:tc>
                      <a:txBody>
                        <a:bodyPr/>
                        <a:lstStyle/>
                        <a:p>
                          <a:pPr>
                            <a:lnSpc>
                              <a:spcPct val="125000"/>
                            </a:lnSpc>
                            <a:spcAft>
                              <a:spcPts val="0"/>
                            </a:spcAft>
                          </a:pPr>
                          <a:r>
                            <a:rPr lang="ja-JP" altLang="en-US" sz="1700" kern="100" dirty="0" smtClean="0">
                              <a:solidFill>
                                <a:srgbClr val="000000"/>
                              </a:solidFill>
                              <a:effectLst/>
                              <a:ea typeface="Cambria Math" panose="02040503050406030204" pitchFamily="18" charset="0"/>
                            </a:rPr>
                            <a:t>　</a:t>
                          </a:r>
                          <a14:m>
                            <m:oMath xmlns:m="http://schemas.openxmlformats.org/officeDocument/2006/math">
                              <m:r>
                                <m:rPr>
                                  <m:sty m:val="p"/>
                                </m:rPr>
                                <a:rPr lang="ja-JP" sz="1700" kern="100">
                                  <a:solidFill>
                                    <a:srgbClr val="000000"/>
                                  </a:solidFill>
                                  <a:effectLst/>
                                  <a:latin typeface="Cambria Math" panose="02040503050406030204" pitchFamily="18" charset="0"/>
                                  <a:ea typeface="Cambria Math" panose="02040503050406030204" pitchFamily="18" charset="0"/>
                                </a:rPr>
                                <m:t>Δ</m:t>
                              </m:r>
                              <m:sSub>
                                <m:sSubPr>
                                  <m:ctrlPr>
                                    <a:rPr lang="ja-JP" sz="1700" i="1" kern="100">
                                      <a:solidFill>
                                        <a:srgbClr val="000000"/>
                                      </a:solidFill>
                                      <a:effectLst/>
                                      <a:latin typeface="Cambria Math" panose="02040503050406030204" pitchFamily="18" charset="0"/>
                                      <a:ea typeface="Cambria Math" panose="02040503050406030204" pitchFamily="18" charset="0"/>
                                    </a:rPr>
                                  </m:ctrlPr>
                                </m:sSubPr>
                                <m:e>
                                  <m:r>
                                    <a:rPr lang="ja-JP" altLang="en-US" sz="1700" i="1" kern="100">
                                      <a:solidFill>
                                        <a:srgbClr val="000000"/>
                                      </a:solidFill>
                                      <a:effectLst/>
                                      <a:latin typeface="Cambria Math" panose="02040503050406030204" pitchFamily="18" charset="0"/>
                                      <a:ea typeface="Cambria Math" panose="02040503050406030204" pitchFamily="18" charset="0"/>
                                    </a:rPr>
                                    <m:t>𝑣</m:t>
                                  </m:r>
                                </m:e>
                                <m:sub>
                                  <m:r>
                                    <a:rPr lang="ja-JP" altLang="en-US" sz="1700" i="1" kern="100">
                                      <a:solidFill>
                                        <a:srgbClr val="000000"/>
                                      </a:solidFill>
                                      <a:effectLst/>
                                      <a:latin typeface="Cambria Math" panose="02040503050406030204" pitchFamily="18" charset="0"/>
                                      <a:ea typeface="Cambria Math" panose="02040503050406030204" pitchFamily="18" charset="0"/>
                                    </a:rPr>
                                    <m:t>𝑦</m:t>
                                  </m:r>
                                </m:sub>
                              </m:sSub>
                              <m:r>
                                <a:rPr lang="ja-JP" sz="1700" i="1" kern="100">
                                  <a:solidFill>
                                    <a:srgbClr val="000000"/>
                                  </a:solidFill>
                                  <a:effectLst/>
                                  <a:latin typeface="Cambria Math" panose="02040503050406030204" pitchFamily="18" charset="0"/>
                                  <a:ea typeface="Cambria Math" panose="02040503050406030204" pitchFamily="18" charset="0"/>
                                </a:rPr>
                                <m:t>=</m:t>
                              </m:r>
                              <m:d>
                                <m:dPr>
                                  <m:begChr m:val="|"/>
                                  <m:endChr m:val="|"/>
                                  <m:ctrlPr>
                                    <a:rPr lang="ja-JP" sz="1700" i="1" kern="100">
                                      <a:solidFill>
                                        <a:srgbClr val="000000"/>
                                      </a:solidFill>
                                      <a:effectLst/>
                                      <a:latin typeface="Cambria Math" panose="02040503050406030204" pitchFamily="18" charset="0"/>
                                      <a:ea typeface="Cambria Math" panose="02040503050406030204" pitchFamily="18" charset="0"/>
                                    </a:rPr>
                                  </m:ctrlPr>
                                </m:dPr>
                                <m:e>
                                  <m:r>
                                    <m:rPr>
                                      <m:sty m:val="p"/>
                                    </m:rPr>
                                    <a:rPr lang="ja-JP" sz="1700" kern="100">
                                      <a:solidFill>
                                        <a:srgbClr val="000000"/>
                                      </a:solidFill>
                                      <a:effectLst/>
                                      <a:latin typeface="Cambria Math" panose="02040503050406030204" pitchFamily="18" charset="0"/>
                                      <a:ea typeface="Cambria Math" panose="02040503050406030204" pitchFamily="18" charset="0"/>
                                    </a:rPr>
                                    <m:t>Δ</m:t>
                                  </m:r>
                                  <m:r>
                                    <a:rPr lang="ja-JP" altLang="en-US" sz="1700" b="1" i="1" kern="100">
                                      <a:solidFill>
                                        <a:srgbClr val="000000"/>
                                      </a:solidFill>
                                      <a:effectLst/>
                                      <a:latin typeface="Cambria Math" panose="02040503050406030204" pitchFamily="18" charset="0"/>
                                      <a:ea typeface="Cambria Math" panose="02040503050406030204" pitchFamily="18" charset="0"/>
                                    </a:rPr>
                                    <m:t>𝒗</m:t>
                                  </m:r>
                                </m:e>
                              </m:d>
                              <m:sSup>
                                <m:sSupPr>
                                  <m:ctrlPr>
                                    <a:rPr lang="ja-JP" sz="1700" i="1" kern="100">
                                      <a:solidFill>
                                        <a:srgbClr val="000000"/>
                                      </a:solidFill>
                                      <a:effectLst/>
                                      <a:latin typeface="Cambria Math" panose="02040503050406030204" pitchFamily="18" charset="0"/>
                                      <a:ea typeface="Cambria Math" panose="02040503050406030204" pitchFamily="18" charset="0"/>
                                    </a:rPr>
                                  </m:ctrlPr>
                                </m:sSupPr>
                                <m:e>
                                  <m:d>
                                    <m:dPr>
                                      <m:ctrlPr>
                                        <a:rPr lang="ja-JP" sz="1700" i="1" kern="100">
                                          <a:solidFill>
                                            <a:srgbClr val="000000"/>
                                          </a:solidFill>
                                          <a:effectLst/>
                                          <a:latin typeface="Cambria Math" panose="02040503050406030204" pitchFamily="18" charset="0"/>
                                          <a:ea typeface="Cambria Math" panose="02040503050406030204" pitchFamily="18" charset="0"/>
                                        </a:rPr>
                                      </m:ctrlPr>
                                    </m:dPr>
                                    <m:e>
                                      <m:r>
                                        <a:rPr lang="ja-JP" sz="1700" i="1" kern="100">
                                          <a:solidFill>
                                            <a:srgbClr val="000000"/>
                                          </a:solidFill>
                                          <a:effectLst/>
                                          <a:latin typeface="Cambria Math" panose="02040503050406030204" pitchFamily="18" charset="0"/>
                                          <a:ea typeface="Cambria Math" panose="02040503050406030204" pitchFamily="18" charset="0"/>
                                        </a:rPr>
                                        <m:t>1</m:t>
                                      </m:r>
                                      <m:r>
                                        <a:rPr lang="ja-JP" altLang="en-US" sz="1700" i="1" kern="100">
                                          <a:solidFill>
                                            <a:srgbClr val="000000"/>
                                          </a:solidFill>
                                          <a:effectLst/>
                                          <a:latin typeface="Cambria Math" panose="02040503050406030204" pitchFamily="18" charset="0"/>
                                          <a:ea typeface="Cambria Math" panose="02040503050406030204" pitchFamily="18" charset="0"/>
                                        </a:rPr>
                                        <m:t>−</m:t>
                                      </m:r>
                                      <m:sSup>
                                        <m:sSupPr>
                                          <m:ctrlPr>
                                            <a:rPr lang="ja-JP" sz="1700" i="1" kern="100">
                                              <a:solidFill>
                                                <a:srgbClr val="000000"/>
                                              </a:solidFill>
                                              <a:effectLst/>
                                              <a:latin typeface="Cambria Math" panose="02040503050406030204" pitchFamily="18" charset="0"/>
                                              <a:ea typeface="Cambria Math" panose="02040503050406030204" pitchFamily="18" charset="0"/>
                                            </a:rPr>
                                          </m:ctrlPr>
                                        </m:sSupPr>
                                        <m:e>
                                          <m:r>
                                            <a:rPr lang="ja-JP" altLang="en-US" sz="1700" i="1" kern="100">
                                              <a:solidFill>
                                                <a:srgbClr val="000000"/>
                                              </a:solidFill>
                                              <a:effectLst/>
                                              <a:latin typeface="Cambria Math" panose="02040503050406030204" pitchFamily="18" charset="0"/>
                                              <a:ea typeface="Cambria Math" panose="02040503050406030204" pitchFamily="18" charset="0"/>
                                            </a:rPr>
                                            <m:t>𝜉</m:t>
                                          </m:r>
                                        </m:e>
                                        <m:sup>
                                          <m:r>
                                            <a:rPr lang="ja-JP" sz="1700" i="1" kern="100">
                                              <a:solidFill>
                                                <a:srgbClr val="000000"/>
                                              </a:solidFill>
                                              <a:effectLst/>
                                              <a:latin typeface="Cambria Math" panose="02040503050406030204" pitchFamily="18" charset="0"/>
                                              <a:ea typeface="Cambria Math" panose="02040503050406030204" pitchFamily="18" charset="0"/>
                                            </a:rPr>
                                            <m:t>2</m:t>
                                          </m:r>
                                        </m:sup>
                                      </m:sSup>
                                    </m:e>
                                  </m:d>
                                </m:e>
                                <m:sup>
                                  <m:f>
                                    <m:fPr>
                                      <m:ctrlPr>
                                        <a:rPr lang="ja-JP" sz="1700" i="1" kern="100">
                                          <a:solidFill>
                                            <a:srgbClr val="000000"/>
                                          </a:solidFill>
                                          <a:effectLst/>
                                          <a:latin typeface="Cambria Math" panose="02040503050406030204" pitchFamily="18" charset="0"/>
                                          <a:ea typeface="Cambria Math" panose="02040503050406030204" pitchFamily="18" charset="0"/>
                                        </a:rPr>
                                      </m:ctrlPr>
                                    </m:fPr>
                                    <m:num>
                                      <m:r>
                                        <a:rPr lang="ja-JP" sz="1700" i="1" kern="100">
                                          <a:solidFill>
                                            <a:srgbClr val="000000"/>
                                          </a:solidFill>
                                          <a:effectLst/>
                                          <a:latin typeface="Cambria Math" panose="02040503050406030204" pitchFamily="18" charset="0"/>
                                          <a:ea typeface="Cambria Math" panose="02040503050406030204" pitchFamily="18" charset="0"/>
                                        </a:rPr>
                                        <m:t>1</m:t>
                                      </m:r>
                                    </m:num>
                                    <m:den>
                                      <m:r>
                                        <a:rPr lang="ja-JP" sz="1700" i="1" kern="100">
                                          <a:solidFill>
                                            <a:srgbClr val="000000"/>
                                          </a:solidFill>
                                          <a:effectLst/>
                                          <a:latin typeface="Cambria Math" panose="02040503050406030204" pitchFamily="18" charset="0"/>
                                          <a:ea typeface="Cambria Math" panose="02040503050406030204" pitchFamily="18" charset="0"/>
                                        </a:rPr>
                                        <m:t>2</m:t>
                                      </m:r>
                                    </m:den>
                                  </m:f>
                                </m:sup>
                              </m:sSup>
                              <m:func>
                                <m:funcPr>
                                  <m:ctrlPr>
                                    <a:rPr lang="ja-JP" sz="1700" i="1" kern="100">
                                      <a:solidFill>
                                        <a:srgbClr val="000000"/>
                                      </a:solidFill>
                                      <a:effectLst/>
                                      <a:latin typeface="Cambria Math" panose="02040503050406030204" pitchFamily="18" charset="0"/>
                                      <a:ea typeface="Cambria Math" panose="02040503050406030204" pitchFamily="18" charset="0"/>
                                    </a:rPr>
                                  </m:ctrlPr>
                                </m:funcPr>
                                <m:fName>
                                  <m:r>
                                    <m:rPr>
                                      <m:sty m:val="p"/>
                                    </m:rPr>
                                    <a:rPr lang="ja-JP" sz="1700" kern="100">
                                      <a:solidFill>
                                        <a:srgbClr val="000000"/>
                                      </a:solidFill>
                                      <a:effectLst/>
                                      <a:latin typeface="Cambria Math" panose="02040503050406030204" pitchFamily="18" charset="0"/>
                                      <a:ea typeface="Cambria Math" panose="02040503050406030204" pitchFamily="18" charset="0"/>
                                    </a:rPr>
                                    <m:t>cos</m:t>
                                  </m:r>
                                </m:fName>
                                <m:e>
                                  <m:r>
                                    <a:rPr lang="ja-JP" altLang="en-US" sz="1700" i="1" kern="100">
                                      <a:solidFill>
                                        <a:srgbClr val="000000"/>
                                      </a:solidFill>
                                      <a:effectLst/>
                                      <a:latin typeface="Cambria Math" panose="02040503050406030204" pitchFamily="18" charset="0"/>
                                      <a:ea typeface="Cambria Math" panose="02040503050406030204" pitchFamily="18" charset="0"/>
                                    </a:rPr>
                                    <m:t>𝜒</m:t>
                                  </m:r>
                                </m:e>
                              </m:func>
                            </m:oMath>
                          </a14:m>
                          <a:endParaRPr lang="ja-JP" sz="1700" kern="100" dirty="0">
                            <a:solidFill>
                              <a:srgbClr val="000000"/>
                            </a:solidFill>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r>
                  <a:tr h="512445">
                    <a:tc>
                      <a:txBody>
                        <a:bodyPr/>
                        <a:lstStyle/>
                        <a:p>
                          <a:pPr>
                            <a:lnSpc>
                              <a:spcPct val="125000"/>
                            </a:lnSpc>
                            <a:spcAft>
                              <a:spcPts val="0"/>
                            </a:spcAft>
                          </a:pPr>
                          <a:r>
                            <a:rPr lang="ja-JP" altLang="en-US" sz="1700" kern="100" dirty="0" smtClean="0">
                              <a:solidFill>
                                <a:srgbClr val="000000"/>
                              </a:solidFill>
                              <a:effectLst/>
                              <a:ea typeface="Cambria Math" panose="02040503050406030204" pitchFamily="18" charset="0"/>
                            </a:rPr>
                            <a:t>　</a:t>
                          </a:r>
                          <a14:m>
                            <m:oMath xmlns:m="http://schemas.openxmlformats.org/officeDocument/2006/math">
                              <m:r>
                                <m:rPr>
                                  <m:sty m:val="p"/>
                                </m:rPr>
                                <a:rPr lang="ja-JP" sz="1700" kern="100">
                                  <a:solidFill>
                                    <a:srgbClr val="000000"/>
                                  </a:solidFill>
                                  <a:effectLst/>
                                  <a:latin typeface="Cambria Math" panose="02040503050406030204" pitchFamily="18" charset="0"/>
                                  <a:ea typeface="Cambria Math" panose="02040503050406030204" pitchFamily="18" charset="0"/>
                                </a:rPr>
                                <m:t>Δ</m:t>
                              </m:r>
                              <m:sSub>
                                <m:sSubPr>
                                  <m:ctrlPr>
                                    <a:rPr lang="ja-JP" sz="1700" i="1" kern="100">
                                      <a:solidFill>
                                        <a:srgbClr val="000000"/>
                                      </a:solidFill>
                                      <a:effectLst/>
                                      <a:latin typeface="Cambria Math" panose="02040503050406030204" pitchFamily="18" charset="0"/>
                                      <a:ea typeface="Cambria Math" panose="02040503050406030204" pitchFamily="18" charset="0"/>
                                    </a:rPr>
                                  </m:ctrlPr>
                                </m:sSubPr>
                                <m:e>
                                  <m:r>
                                    <a:rPr lang="ja-JP" altLang="en-US" sz="1700" i="1" kern="100">
                                      <a:solidFill>
                                        <a:srgbClr val="000000"/>
                                      </a:solidFill>
                                      <a:effectLst/>
                                      <a:latin typeface="Cambria Math" panose="02040503050406030204" pitchFamily="18" charset="0"/>
                                      <a:ea typeface="Cambria Math" panose="02040503050406030204" pitchFamily="18" charset="0"/>
                                    </a:rPr>
                                    <m:t>𝑣</m:t>
                                  </m:r>
                                </m:e>
                                <m:sub>
                                  <m:r>
                                    <a:rPr lang="ja-JP" altLang="en-US" sz="1700" i="1" kern="100">
                                      <a:solidFill>
                                        <a:srgbClr val="000000"/>
                                      </a:solidFill>
                                      <a:effectLst/>
                                      <a:latin typeface="Cambria Math" panose="02040503050406030204" pitchFamily="18" charset="0"/>
                                      <a:ea typeface="Cambria Math" panose="02040503050406030204" pitchFamily="18" charset="0"/>
                                    </a:rPr>
                                    <m:t>𝑦</m:t>
                                  </m:r>
                                </m:sub>
                              </m:sSub>
                              <m:r>
                                <a:rPr lang="ja-JP" sz="1700" i="1" kern="100">
                                  <a:solidFill>
                                    <a:srgbClr val="000000"/>
                                  </a:solidFill>
                                  <a:effectLst/>
                                  <a:latin typeface="Cambria Math" panose="02040503050406030204" pitchFamily="18" charset="0"/>
                                  <a:ea typeface="Cambria Math" panose="02040503050406030204" pitchFamily="18" charset="0"/>
                                </a:rPr>
                                <m:t>=</m:t>
                              </m:r>
                              <m:d>
                                <m:dPr>
                                  <m:begChr m:val="|"/>
                                  <m:endChr m:val="|"/>
                                  <m:ctrlPr>
                                    <a:rPr lang="ja-JP" sz="1700" i="1" kern="100">
                                      <a:solidFill>
                                        <a:srgbClr val="000000"/>
                                      </a:solidFill>
                                      <a:effectLst/>
                                      <a:latin typeface="Cambria Math" panose="02040503050406030204" pitchFamily="18" charset="0"/>
                                      <a:ea typeface="Cambria Math" panose="02040503050406030204" pitchFamily="18" charset="0"/>
                                    </a:rPr>
                                  </m:ctrlPr>
                                </m:dPr>
                                <m:e>
                                  <m:r>
                                    <m:rPr>
                                      <m:sty m:val="p"/>
                                    </m:rPr>
                                    <a:rPr lang="ja-JP" sz="1700" kern="100">
                                      <a:solidFill>
                                        <a:srgbClr val="000000"/>
                                      </a:solidFill>
                                      <a:effectLst/>
                                      <a:latin typeface="Cambria Math" panose="02040503050406030204" pitchFamily="18" charset="0"/>
                                      <a:ea typeface="Cambria Math" panose="02040503050406030204" pitchFamily="18" charset="0"/>
                                    </a:rPr>
                                    <m:t>Δ</m:t>
                                  </m:r>
                                  <m:r>
                                    <a:rPr lang="ja-JP" altLang="en-US" sz="1700" b="1" i="1" kern="100">
                                      <a:solidFill>
                                        <a:srgbClr val="000000"/>
                                      </a:solidFill>
                                      <a:effectLst/>
                                      <a:latin typeface="Cambria Math" panose="02040503050406030204" pitchFamily="18" charset="0"/>
                                      <a:ea typeface="Cambria Math" panose="02040503050406030204" pitchFamily="18" charset="0"/>
                                    </a:rPr>
                                    <m:t>𝒗</m:t>
                                  </m:r>
                                </m:e>
                              </m:d>
                              <m:sSup>
                                <m:sSupPr>
                                  <m:ctrlPr>
                                    <a:rPr lang="ja-JP" sz="1700" i="1" kern="100">
                                      <a:solidFill>
                                        <a:srgbClr val="000000"/>
                                      </a:solidFill>
                                      <a:effectLst/>
                                      <a:latin typeface="Cambria Math" panose="02040503050406030204" pitchFamily="18" charset="0"/>
                                      <a:ea typeface="Cambria Math" panose="02040503050406030204" pitchFamily="18" charset="0"/>
                                    </a:rPr>
                                  </m:ctrlPr>
                                </m:sSupPr>
                                <m:e>
                                  <m:d>
                                    <m:dPr>
                                      <m:ctrlPr>
                                        <a:rPr lang="ja-JP" sz="1700" i="1" kern="100">
                                          <a:solidFill>
                                            <a:srgbClr val="000000"/>
                                          </a:solidFill>
                                          <a:effectLst/>
                                          <a:latin typeface="Cambria Math" panose="02040503050406030204" pitchFamily="18" charset="0"/>
                                          <a:ea typeface="Cambria Math" panose="02040503050406030204" pitchFamily="18" charset="0"/>
                                        </a:rPr>
                                      </m:ctrlPr>
                                    </m:dPr>
                                    <m:e>
                                      <m:r>
                                        <a:rPr lang="ja-JP" sz="1700" i="1" kern="100">
                                          <a:solidFill>
                                            <a:srgbClr val="000000"/>
                                          </a:solidFill>
                                          <a:effectLst/>
                                          <a:latin typeface="Cambria Math" panose="02040503050406030204" pitchFamily="18" charset="0"/>
                                          <a:ea typeface="Cambria Math" panose="02040503050406030204" pitchFamily="18" charset="0"/>
                                        </a:rPr>
                                        <m:t>1</m:t>
                                      </m:r>
                                      <m:r>
                                        <a:rPr lang="ja-JP" altLang="en-US" sz="1700" i="1" kern="100">
                                          <a:solidFill>
                                            <a:srgbClr val="000000"/>
                                          </a:solidFill>
                                          <a:effectLst/>
                                          <a:latin typeface="Cambria Math" panose="02040503050406030204" pitchFamily="18" charset="0"/>
                                          <a:ea typeface="Cambria Math" panose="02040503050406030204" pitchFamily="18" charset="0"/>
                                        </a:rPr>
                                        <m:t>−</m:t>
                                      </m:r>
                                      <m:sSup>
                                        <m:sSupPr>
                                          <m:ctrlPr>
                                            <a:rPr lang="ja-JP" sz="1700" i="1" kern="100">
                                              <a:solidFill>
                                                <a:srgbClr val="000000"/>
                                              </a:solidFill>
                                              <a:effectLst/>
                                              <a:latin typeface="Cambria Math" panose="02040503050406030204" pitchFamily="18" charset="0"/>
                                              <a:ea typeface="Cambria Math" panose="02040503050406030204" pitchFamily="18" charset="0"/>
                                            </a:rPr>
                                          </m:ctrlPr>
                                        </m:sSupPr>
                                        <m:e>
                                          <m:r>
                                            <a:rPr lang="ja-JP" altLang="en-US" sz="1700" i="1" kern="100">
                                              <a:solidFill>
                                                <a:srgbClr val="000000"/>
                                              </a:solidFill>
                                              <a:effectLst/>
                                              <a:latin typeface="Cambria Math" panose="02040503050406030204" pitchFamily="18" charset="0"/>
                                              <a:ea typeface="Cambria Math" panose="02040503050406030204" pitchFamily="18" charset="0"/>
                                            </a:rPr>
                                            <m:t>𝜉</m:t>
                                          </m:r>
                                        </m:e>
                                        <m:sup>
                                          <m:r>
                                            <a:rPr lang="ja-JP" sz="1700" i="1" kern="100">
                                              <a:solidFill>
                                                <a:srgbClr val="000000"/>
                                              </a:solidFill>
                                              <a:effectLst/>
                                              <a:latin typeface="Cambria Math" panose="02040503050406030204" pitchFamily="18" charset="0"/>
                                              <a:ea typeface="Cambria Math" panose="02040503050406030204" pitchFamily="18" charset="0"/>
                                            </a:rPr>
                                            <m:t>2</m:t>
                                          </m:r>
                                        </m:sup>
                                      </m:sSup>
                                    </m:e>
                                  </m:d>
                                </m:e>
                                <m:sup>
                                  <m:f>
                                    <m:fPr>
                                      <m:ctrlPr>
                                        <a:rPr lang="ja-JP" sz="1700" i="1" kern="100">
                                          <a:solidFill>
                                            <a:srgbClr val="000000"/>
                                          </a:solidFill>
                                          <a:effectLst/>
                                          <a:latin typeface="Cambria Math" panose="02040503050406030204" pitchFamily="18" charset="0"/>
                                          <a:ea typeface="Cambria Math" panose="02040503050406030204" pitchFamily="18" charset="0"/>
                                        </a:rPr>
                                      </m:ctrlPr>
                                    </m:fPr>
                                    <m:num>
                                      <m:r>
                                        <a:rPr lang="ja-JP" sz="1700" i="1" kern="100">
                                          <a:solidFill>
                                            <a:srgbClr val="000000"/>
                                          </a:solidFill>
                                          <a:effectLst/>
                                          <a:latin typeface="Cambria Math" panose="02040503050406030204" pitchFamily="18" charset="0"/>
                                          <a:ea typeface="Cambria Math" panose="02040503050406030204" pitchFamily="18" charset="0"/>
                                        </a:rPr>
                                        <m:t>1</m:t>
                                      </m:r>
                                    </m:num>
                                    <m:den>
                                      <m:r>
                                        <a:rPr lang="ja-JP" sz="1700" i="1" kern="100">
                                          <a:solidFill>
                                            <a:srgbClr val="000000"/>
                                          </a:solidFill>
                                          <a:effectLst/>
                                          <a:latin typeface="Cambria Math" panose="02040503050406030204" pitchFamily="18" charset="0"/>
                                          <a:ea typeface="Cambria Math" panose="02040503050406030204" pitchFamily="18" charset="0"/>
                                        </a:rPr>
                                        <m:t>2</m:t>
                                      </m:r>
                                    </m:den>
                                  </m:f>
                                </m:sup>
                              </m:sSup>
                              <m:func>
                                <m:funcPr>
                                  <m:ctrlPr>
                                    <a:rPr lang="ja-JP" sz="1700" i="1" kern="100">
                                      <a:solidFill>
                                        <a:srgbClr val="000000"/>
                                      </a:solidFill>
                                      <a:effectLst/>
                                      <a:latin typeface="Cambria Math" panose="02040503050406030204" pitchFamily="18" charset="0"/>
                                      <a:ea typeface="Cambria Math" panose="02040503050406030204" pitchFamily="18" charset="0"/>
                                    </a:rPr>
                                  </m:ctrlPr>
                                </m:funcPr>
                                <m:fName>
                                  <m:r>
                                    <m:rPr>
                                      <m:sty m:val="p"/>
                                    </m:rPr>
                                    <a:rPr lang="ja-JP" sz="1700" kern="100">
                                      <a:solidFill>
                                        <a:srgbClr val="000000"/>
                                      </a:solidFill>
                                      <a:effectLst/>
                                      <a:latin typeface="Cambria Math" panose="02040503050406030204" pitchFamily="18" charset="0"/>
                                      <a:ea typeface="Cambria Math" panose="02040503050406030204" pitchFamily="18" charset="0"/>
                                    </a:rPr>
                                    <m:t>sin</m:t>
                                  </m:r>
                                </m:fName>
                                <m:e>
                                  <m:r>
                                    <a:rPr lang="ja-JP" altLang="en-US" sz="1700" i="1" kern="100">
                                      <a:solidFill>
                                        <a:srgbClr val="000000"/>
                                      </a:solidFill>
                                      <a:effectLst/>
                                      <a:latin typeface="Cambria Math" panose="02040503050406030204" pitchFamily="18" charset="0"/>
                                      <a:ea typeface="Cambria Math" panose="02040503050406030204" pitchFamily="18" charset="0"/>
                                    </a:rPr>
                                    <m:t>𝜒</m:t>
                                  </m:r>
                                </m:e>
                              </m:func>
                            </m:oMath>
                          </a14:m>
                          <a:endParaRPr lang="ja-JP" sz="1700" kern="100" dirty="0">
                            <a:solidFill>
                              <a:srgbClr val="000000"/>
                            </a:solidFill>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r>
                </a:tbl>
              </a:graphicData>
            </a:graphic>
          </p:graphicFrame>
        </mc:Choice>
        <mc:Fallback xmlns="">
          <p:graphicFrame>
            <p:nvGraphicFramePr>
              <p:cNvPr id="7" name="表 6"/>
              <p:cNvGraphicFramePr>
                <a:graphicFrameLocks noGrp="1"/>
              </p:cNvGraphicFramePr>
              <p:nvPr>
                <p:extLst>
                  <p:ext uri="{D42A27DB-BD31-4B8C-83A1-F6EECF244321}">
                    <p14:modId xmlns:p14="http://schemas.microsoft.com/office/powerpoint/2010/main" val="3465483376"/>
                  </p:ext>
                </p:extLst>
              </p:nvPr>
            </p:nvGraphicFramePr>
            <p:xfrm>
              <a:off x="1506828" y="1314076"/>
              <a:ext cx="2923504" cy="1311847"/>
            </p:xfrm>
            <a:graphic>
              <a:graphicData uri="http://schemas.openxmlformats.org/drawingml/2006/table">
                <a:tbl>
                  <a:tblPr firstRow="1" firstCol="1" bandRow="1"/>
                  <a:tblGrid>
                    <a:gridCol w="2923504"/>
                  </a:tblGrid>
                  <a:tr h="323850">
                    <a:tc>
                      <a:txBody>
                        <a:bodyPr/>
                        <a:lstStyle/>
                        <a:p>
                          <a:endParaRPr lang="ja-JP"/>
                        </a:p>
                      </a:txBody>
                      <a:tcPr marL="68580" marR="68580" marT="0" marB="0">
                        <a:lnL>
                          <a:noFill/>
                        </a:lnL>
                        <a:lnR>
                          <a:noFill/>
                        </a:lnR>
                        <a:lnT>
                          <a:noFill/>
                        </a:lnT>
                        <a:lnB>
                          <a:noFill/>
                        </a:lnB>
                        <a:blipFill rotWithShape="0">
                          <a:blip r:embed="rId5"/>
                          <a:stretch>
                            <a:fillRect b="-307547"/>
                          </a:stretch>
                        </a:blipFill>
                      </a:tcPr>
                    </a:tc>
                  </a:tr>
                  <a:tr h="475552">
                    <a:tc>
                      <a:txBody>
                        <a:bodyPr/>
                        <a:lstStyle/>
                        <a:p>
                          <a:endParaRPr lang="ja-JP"/>
                        </a:p>
                      </a:txBody>
                      <a:tcPr marL="68580" marR="68580" marT="0" marB="0">
                        <a:lnL>
                          <a:noFill/>
                        </a:lnL>
                        <a:lnR>
                          <a:noFill/>
                        </a:lnR>
                        <a:lnT>
                          <a:noFill/>
                        </a:lnT>
                        <a:lnB>
                          <a:noFill/>
                        </a:lnB>
                        <a:blipFill rotWithShape="0">
                          <a:blip r:embed="rId5"/>
                          <a:stretch>
                            <a:fillRect t="-67089" b="-106329"/>
                          </a:stretch>
                        </a:blipFill>
                      </a:tcPr>
                    </a:tc>
                  </a:tr>
                  <a:tr h="512445">
                    <a:tc>
                      <a:txBody>
                        <a:bodyPr/>
                        <a:lstStyle/>
                        <a:p>
                          <a:endParaRPr lang="ja-JP"/>
                        </a:p>
                      </a:txBody>
                      <a:tcPr marL="68580" marR="68580" marT="0" marB="0">
                        <a:lnL>
                          <a:noFill/>
                        </a:lnL>
                        <a:lnR>
                          <a:noFill/>
                        </a:lnR>
                        <a:lnT>
                          <a:noFill/>
                        </a:lnT>
                        <a:lnB>
                          <a:noFill/>
                        </a:lnB>
                        <a:blipFill rotWithShape="0">
                          <a:blip r:embed="rId5"/>
                          <a:stretch>
                            <a:fillRect t="-157143"/>
                          </a:stretch>
                        </a:blipFill>
                      </a:tcPr>
                    </a:tc>
                  </a:tr>
                </a:tbl>
              </a:graphicData>
            </a:graphic>
          </p:graphicFrame>
        </mc:Fallback>
      </mc:AlternateContent>
      <mc:AlternateContent xmlns:mc="http://schemas.openxmlformats.org/markup-compatibility/2006" xmlns:a14="http://schemas.microsoft.com/office/drawing/2010/main">
        <mc:Choice Requires="a14">
          <p:sp>
            <p:nvSpPr>
              <p:cNvPr id="8" name="正方形/長方形 7"/>
              <p:cNvSpPr/>
              <p:nvPr/>
            </p:nvSpPr>
            <p:spPr>
              <a:xfrm>
                <a:off x="1507788" y="4369908"/>
                <a:ext cx="7288479" cy="6279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ja-JP" altLang="en-US" sz="1700" i="1" smtClean="0">
                              <a:latin typeface="Cambria Math" panose="02040503050406030204" pitchFamily="18" charset="0"/>
                            </a:rPr>
                          </m:ctrlPr>
                        </m:sSupPr>
                        <m:e>
                          <m:d>
                            <m:dPr>
                              <m:begChr m:val="|"/>
                              <m:endChr m:val="|"/>
                              <m:ctrlPr>
                                <a:rPr lang="ja-JP" altLang="en-US" sz="1700" i="1">
                                  <a:latin typeface="Cambria Math" panose="02040503050406030204" pitchFamily="18" charset="0"/>
                                </a:rPr>
                              </m:ctrlPr>
                            </m:dPr>
                            <m:e>
                              <m:r>
                                <a:rPr lang="ja-JP" altLang="en-US" sz="1700" b="1" i="1">
                                  <a:latin typeface="Cambria Math" panose="02040503050406030204" pitchFamily="18" charset="0"/>
                                </a:rPr>
                                <m:t>𝜟</m:t>
                              </m:r>
                              <m:r>
                                <a:rPr lang="ja-JP" altLang="en-US" sz="1700" b="1" i="1">
                                  <a:latin typeface="Cambria Math" panose="02040503050406030204" pitchFamily="18" charset="0"/>
                                </a:rPr>
                                <m:t>𝒗</m:t>
                              </m:r>
                            </m:e>
                          </m:d>
                        </m:e>
                        <m:sup>
                          <m:r>
                            <a:rPr lang="ja-JP" altLang="en-US" sz="1700" b="0" i="0">
                              <a:latin typeface="Cambria Math" panose="02040503050406030204" pitchFamily="18" charset="0"/>
                            </a:rPr>
                            <m:t>2</m:t>
                          </m:r>
                        </m:sup>
                      </m:sSup>
                      <m:r>
                        <a:rPr lang="ja-JP" altLang="en-US" sz="1700" b="0" i="0">
                          <a:latin typeface="Cambria Math" panose="02040503050406030204" pitchFamily="18" charset="0"/>
                        </a:rPr>
                        <m:t>+</m:t>
                      </m:r>
                      <m:d>
                        <m:dPr>
                          <m:begChr m:val="{"/>
                          <m:endChr m:val="}"/>
                          <m:ctrlPr>
                            <a:rPr lang="ja-JP" altLang="en-US" sz="1700" b="0" i="1">
                              <a:latin typeface="Cambria Math" panose="02040503050406030204" pitchFamily="18" charset="0"/>
                            </a:rPr>
                          </m:ctrlPr>
                        </m:dPr>
                        <m:e>
                          <m:sSub>
                            <m:sSubPr>
                              <m:ctrlPr>
                                <a:rPr lang="ja-JP" altLang="en-US" sz="1700" b="0" i="1">
                                  <a:latin typeface="Cambria Math" panose="02040503050406030204" pitchFamily="18" charset="0"/>
                                </a:rPr>
                              </m:ctrlPr>
                            </m:sSubPr>
                            <m:e>
                              <m:r>
                                <a:rPr lang="ja-JP" altLang="en-US" sz="1700" b="0" i="1">
                                  <a:latin typeface="Cambria Math" panose="02040503050406030204" pitchFamily="18" charset="0"/>
                                </a:rPr>
                                <m:t>𝑈</m:t>
                              </m:r>
                            </m:e>
                            <m:sub>
                              <m:r>
                                <a:rPr lang="ja-JP" altLang="en-US" sz="1700" b="0" i="1">
                                  <a:latin typeface="Cambria Math" panose="02040503050406030204" pitchFamily="18" charset="0"/>
                                </a:rPr>
                                <m:t>𝑥</m:t>
                              </m:r>
                            </m:sub>
                          </m:sSub>
                          <m:r>
                            <a:rPr lang="ja-JP" altLang="en-US" sz="1700" b="0" i="1">
                              <a:latin typeface="Cambria Math" panose="02040503050406030204" pitchFamily="18" charset="0"/>
                            </a:rPr>
                            <m:t>𝜉</m:t>
                          </m:r>
                          <m:r>
                            <a:rPr lang="ja-JP" altLang="en-US" sz="1700" b="0" i="0">
                              <a:latin typeface="Cambria Math" panose="02040503050406030204" pitchFamily="18" charset="0"/>
                            </a:rPr>
                            <m:t>+</m:t>
                          </m:r>
                          <m:sSub>
                            <m:sSubPr>
                              <m:ctrlPr>
                                <a:rPr lang="ja-JP" altLang="en-US" sz="1700" b="0" i="1">
                                  <a:latin typeface="Cambria Math" panose="02040503050406030204" pitchFamily="18" charset="0"/>
                                </a:rPr>
                              </m:ctrlPr>
                            </m:sSubPr>
                            <m:e>
                              <m:r>
                                <a:rPr lang="ja-JP" altLang="en-US" sz="1700" b="0" i="1">
                                  <a:latin typeface="Cambria Math" panose="02040503050406030204" pitchFamily="18" charset="0"/>
                                </a:rPr>
                                <m:t>𝑈</m:t>
                              </m:r>
                            </m:e>
                            <m:sub>
                              <m:r>
                                <a:rPr lang="ja-JP" altLang="en-US" sz="1700" b="0" i="1">
                                  <a:latin typeface="Cambria Math" panose="02040503050406030204" pitchFamily="18" charset="0"/>
                                </a:rPr>
                                <m:t>𝑦</m:t>
                              </m:r>
                            </m:sub>
                          </m:sSub>
                          <m:sSup>
                            <m:sSupPr>
                              <m:ctrlPr>
                                <a:rPr lang="ja-JP" altLang="en-US" sz="1700" b="0" i="1">
                                  <a:latin typeface="Cambria Math" panose="02040503050406030204" pitchFamily="18" charset="0"/>
                                </a:rPr>
                              </m:ctrlPr>
                            </m:sSupPr>
                            <m:e>
                              <m:d>
                                <m:dPr>
                                  <m:ctrlPr>
                                    <a:rPr lang="ja-JP" altLang="en-US" sz="1700" b="0" i="1">
                                      <a:latin typeface="Cambria Math" panose="02040503050406030204" pitchFamily="18" charset="0"/>
                                    </a:rPr>
                                  </m:ctrlPr>
                                </m:dPr>
                                <m:e>
                                  <m:r>
                                    <a:rPr lang="ja-JP" altLang="en-US" sz="1700" b="0" i="0">
                                      <a:latin typeface="Cambria Math" panose="02040503050406030204" pitchFamily="18" charset="0"/>
                                    </a:rPr>
                                    <m:t>1−</m:t>
                                  </m:r>
                                  <m:sSup>
                                    <m:sSupPr>
                                      <m:ctrlPr>
                                        <a:rPr lang="ja-JP" altLang="en-US" sz="1700" b="0" i="1">
                                          <a:latin typeface="Cambria Math" panose="02040503050406030204" pitchFamily="18" charset="0"/>
                                        </a:rPr>
                                      </m:ctrlPr>
                                    </m:sSupPr>
                                    <m:e>
                                      <m:r>
                                        <a:rPr lang="ja-JP" altLang="en-US" sz="1700" b="0" i="1">
                                          <a:latin typeface="Cambria Math" panose="02040503050406030204" pitchFamily="18" charset="0"/>
                                        </a:rPr>
                                        <m:t>𝜉</m:t>
                                      </m:r>
                                    </m:e>
                                    <m:sup>
                                      <m:r>
                                        <a:rPr lang="ja-JP" altLang="en-US" sz="1700" b="0" i="0">
                                          <a:latin typeface="Cambria Math" panose="02040503050406030204" pitchFamily="18" charset="0"/>
                                        </a:rPr>
                                        <m:t>2</m:t>
                                      </m:r>
                                    </m:sup>
                                  </m:sSup>
                                </m:e>
                              </m:d>
                            </m:e>
                            <m:sup>
                              <m:f>
                                <m:fPr>
                                  <m:ctrlPr>
                                    <a:rPr lang="ja-JP" altLang="en-US" sz="1700" b="0" i="1">
                                      <a:latin typeface="Cambria Math" panose="02040503050406030204" pitchFamily="18" charset="0"/>
                                    </a:rPr>
                                  </m:ctrlPr>
                                </m:fPr>
                                <m:num>
                                  <m:r>
                                    <a:rPr lang="ja-JP" altLang="en-US" sz="1700" b="0" i="0">
                                      <a:latin typeface="Cambria Math" panose="02040503050406030204" pitchFamily="18" charset="0"/>
                                    </a:rPr>
                                    <m:t>1</m:t>
                                  </m:r>
                                </m:num>
                                <m:den>
                                  <m:r>
                                    <a:rPr lang="ja-JP" altLang="en-US" sz="1700" b="0" i="0">
                                      <a:latin typeface="Cambria Math" panose="02040503050406030204" pitchFamily="18" charset="0"/>
                                    </a:rPr>
                                    <m:t>2</m:t>
                                  </m:r>
                                </m:den>
                              </m:f>
                            </m:sup>
                          </m:sSup>
                          <m:func>
                            <m:funcPr>
                              <m:ctrlPr>
                                <a:rPr lang="ja-JP" altLang="en-US" sz="1700" b="0" i="1">
                                  <a:latin typeface="Cambria Math" panose="02040503050406030204" pitchFamily="18" charset="0"/>
                                </a:rPr>
                              </m:ctrlPr>
                            </m:funcPr>
                            <m:fName>
                              <m:r>
                                <m:rPr>
                                  <m:sty m:val="p"/>
                                </m:rPr>
                                <a:rPr lang="ja-JP" altLang="en-US" sz="1700" b="0" i="0">
                                  <a:latin typeface="Cambria Math" panose="02040503050406030204" pitchFamily="18" charset="0"/>
                                </a:rPr>
                                <m:t>cos</m:t>
                              </m:r>
                            </m:fName>
                            <m:e>
                              <m:r>
                                <a:rPr lang="ja-JP" altLang="en-US" sz="1700" b="0" i="1">
                                  <a:latin typeface="Cambria Math" panose="02040503050406030204" pitchFamily="18" charset="0"/>
                                </a:rPr>
                                <m:t>𝜒</m:t>
                              </m:r>
                            </m:e>
                          </m:func>
                          <m:r>
                            <a:rPr lang="ja-JP" altLang="en-US" sz="1700" b="0" i="0">
                              <a:latin typeface="Cambria Math" panose="02040503050406030204" pitchFamily="18" charset="0"/>
                            </a:rPr>
                            <m:t>+</m:t>
                          </m:r>
                          <m:sSub>
                            <m:sSubPr>
                              <m:ctrlPr>
                                <a:rPr lang="ja-JP" altLang="en-US" sz="1700" b="0" i="1">
                                  <a:latin typeface="Cambria Math" panose="02040503050406030204" pitchFamily="18" charset="0"/>
                                </a:rPr>
                              </m:ctrlPr>
                            </m:sSubPr>
                            <m:e>
                              <m:r>
                                <a:rPr lang="ja-JP" altLang="en-US" sz="1700" b="0" i="1">
                                  <a:latin typeface="Cambria Math" panose="02040503050406030204" pitchFamily="18" charset="0"/>
                                </a:rPr>
                                <m:t>𝑈</m:t>
                              </m:r>
                            </m:e>
                            <m:sub>
                              <m:r>
                                <a:rPr lang="ja-JP" altLang="en-US" sz="1700" b="0" i="1">
                                  <a:latin typeface="Cambria Math" panose="02040503050406030204" pitchFamily="18" charset="0"/>
                                </a:rPr>
                                <m:t>𝑧</m:t>
                              </m:r>
                            </m:sub>
                          </m:sSub>
                          <m:sSup>
                            <m:sSupPr>
                              <m:ctrlPr>
                                <a:rPr lang="ja-JP" altLang="en-US" sz="1700" b="0" i="1">
                                  <a:latin typeface="Cambria Math" panose="02040503050406030204" pitchFamily="18" charset="0"/>
                                </a:rPr>
                              </m:ctrlPr>
                            </m:sSupPr>
                            <m:e>
                              <m:d>
                                <m:dPr>
                                  <m:ctrlPr>
                                    <a:rPr lang="ja-JP" altLang="en-US" sz="1700" b="0" i="1">
                                      <a:latin typeface="Cambria Math" panose="02040503050406030204" pitchFamily="18" charset="0"/>
                                    </a:rPr>
                                  </m:ctrlPr>
                                </m:dPr>
                                <m:e>
                                  <m:r>
                                    <a:rPr lang="ja-JP" altLang="en-US" sz="1700" b="0" i="0">
                                      <a:latin typeface="Cambria Math" panose="02040503050406030204" pitchFamily="18" charset="0"/>
                                    </a:rPr>
                                    <m:t>1−</m:t>
                                  </m:r>
                                  <m:sSup>
                                    <m:sSupPr>
                                      <m:ctrlPr>
                                        <a:rPr lang="ja-JP" altLang="en-US" sz="1700" b="0" i="1">
                                          <a:latin typeface="Cambria Math" panose="02040503050406030204" pitchFamily="18" charset="0"/>
                                        </a:rPr>
                                      </m:ctrlPr>
                                    </m:sSupPr>
                                    <m:e>
                                      <m:r>
                                        <a:rPr lang="ja-JP" altLang="en-US" sz="1700" b="0" i="1">
                                          <a:latin typeface="Cambria Math" panose="02040503050406030204" pitchFamily="18" charset="0"/>
                                        </a:rPr>
                                        <m:t>𝜉</m:t>
                                      </m:r>
                                    </m:e>
                                    <m:sup>
                                      <m:r>
                                        <a:rPr lang="ja-JP" altLang="en-US" sz="1700" b="0" i="0">
                                          <a:latin typeface="Cambria Math" panose="02040503050406030204" pitchFamily="18" charset="0"/>
                                        </a:rPr>
                                        <m:t>2</m:t>
                                      </m:r>
                                    </m:sup>
                                  </m:sSup>
                                </m:e>
                              </m:d>
                            </m:e>
                            <m:sup>
                              <m:f>
                                <m:fPr>
                                  <m:ctrlPr>
                                    <a:rPr lang="ja-JP" altLang="en-US" sz="1700" b="0" i="1">
                                      <a:latin typeface="Cambria Math" panose="02040503050406030204" pitchFamily="18" charset="0"/>
                                    </a:rPr>
                                  </m:ctrlPr>
                                </m:fPr>
                                <m:num>
                                  <m:r>
                                    <a:rPr lang="ja-JP" altLang="en-US" sz="1700" b="0" i="0">
                                      <a:latin typeface="Cambria Math" panose="02040503050406030204" pitchFamily="18" charset="0"/>
                                    </a:rPr>
                                    <m:t>1</m:t>
                                  </m:r>
                                </m:num>
                                <m:den>
                                  <m:r>
                                    <a:rPr lang="ja-JP" altLang="en-US" sz="1700" b="0" i="0">
                                      <a:latin typeface="Cambria Math" panose="02040503050406030204" pitchFamily="18" charset="0"/>
                                    </a:rPr>
                                    <m:t>2</m:t>
                                  </m:r>
                                </m:den>
                              </m:f>
                            </m:sup>
                          </m:sSup>
                          <m:func>
                            <m:funcPr>
                              <m:ctrlPr>
                                <a:rPr lang="ja-JP" altLang="en-US" sz="1700" b="0" i="1">
                                  <a:latin typeface="Cambria Math" panose="02040503050406030204" pitchFamily="18" charset="0"/>
                                </a:rPr>
                              </m:ctrlPr>
                            </m:funcPr>
                            <m:fName>
                              <m:r>
                                <m:rPr>
                                  <m:sty m:val="p"/>
                                </m:rPr>
                                <a:rPr lang="ja-JP" altLang="en-US" sz="1700" b="0" i="0">
                                  <a:latin typeface="Cambria Math" panose="02040503050406030204" pitchFamily="18" charset="0"/>
                                </a:rPr>
                                <m:t>sin</m:t>
                              </m:r>
                            </m:fName>
                            <m:e>
                              <m:r>
                                <a:rPr lang="ja-JP" altLang="en-US" sz="1700" b="0" i="1">
                                  <a:latin typeface="Cambria Math" panose="02040503050406030204" pitchFamily="18" charset="0"/>
                                </a:rPr>
                                <m:t>𝜒</m:t>
                              </m:r>
                            </m:e>
                          </m:func>
                        </m:e>
                      </m:d>
                      <m:d>
                        <m:dPr>
                          <m:begChr m:val="|"/>
                          <m:endChr m:val="|"/>
                          <m:ctrlPr>
                            <a:rPr lang="ja-JP" altLang="en-US" sz="1700" i="1">
                              <a:latin typeface="Cambria Math" panose="02040503050406030204" pitchFamily="18" charset="0"/>
                            </a:rPr>
                          </m:ctrlPr>
                        </m:dPr>
                        <m:e>
                          <m:r>
                            <a:rPr lang="ja-JP" altLang="en-US" sz="1700" b="1" i="1">
                              <a:latin typeface="Cambria Math" panose="02040503050406030204" pitchFamily="18" charset="0"/>
                            </a:rPr>
                            <m:t>𝜟</m:t>
                          </m:r>
                          <m:r>
                            <a:rPr lang="ja-JP" altLang="en-US" sz="1700" b="1" i="1">
                              <a:latin typeface="Cambria Math" panose="02040503050406030204" pitchFamily="18" charset="0"/>
                            </a:rPr>
                            <m:t>𝒗</m:t>
                          </m:r>
                        </m:e>
                      </m:d>
                      <m:r>
                        <a:rPr lang="ja-JP" altLang="en-US" sz="1700" b="0" i="0">
                          <a:latin typeface="Cambria Math" panose="02040503050406030204" pitchFamily="18" charset="0"/>
                        </a:rPr>
                        <m:t>+</m:t>
                      </m:r>
                      <m:f>
                        <m:fPr>
                          <m:ctrlPr>
                            <a:rPr lang="ja-JP" altLang="en-US" sz="1700" b="0" i="1">
                              <a:latin typeface="Cambria Math" panose="02040503050406030204" pitchFamily="18" charset="0"/>
                            </a:rPr>
                          </m:ctrlPr>
                        </m:fPr>
                        <m:num>
                          <m:r>
                            <m:rPr>
                              <m:sty m:val="p"/>
                            </m:rPr>
                            <a:rPr lang="ja-JP" altLang="en-US" sz="1700" b="0" i="0">
                              <a:latin typeface="Cambria Math" panose="02040503050406030204" pitchFamily="18" charset="0"/>
                            </a:rPr>
                            <m:t>Δ</m:t>
                          </m:r>
                          <m:r>
                            <a:rPr lang="ja-JP" altLang="en-US" sz="1700" b="0" i="1">
                              <a:latin typeface="Cambria Math" panose="02040503050406030204" pitchFamily="18" charset="0"/>
                            </a:rPr>
                            <m:t>𝐸</m:t>
                          </m:r>
                        </m:num>
                        <m:den>
                          <m:r>
                            <a:rPr lang="ja-JP" altLang="en-US" sz="1700" b="0" i="0">
                              <a:latin typeface="Cambria Math" panose="02040503050406030204" pitchFamily="18" charset="0"/>
                            </a:rPr>
                            <m:t>2</m:t>
                          </m:r>
                          <m:sSub>
                            <m:sSubPr>
                              <m:ctrlPr>
                                <a:rPr lang="ja-JP" altLang="en-US" sz="1700" b="0" i="1">
                                  <a:latin typeface="Cambria Math" panose="02040503050406030204" pitchFamily="18" charset="0"/>
                                </a:rPr>
                              </m:ctrlPr>
                            </m:sSubPr>
                            <m:e>
                              <m:r>
                                <a:rPr lang="ja-JP" altLang="en-US" sz="1700" b="0" i="1">
                                  <a:latin typeface="Cambria Math" panose="02040503050406030204" pitchFamily="18" charset="0"/>
                                </a:rPr>
                                <m:t>𝑤</m:t>
                              </m:r>
                            </m:e>
                            <m:sub>
                              <m:r>
                                <a:rPr lang="ja-JP" altLang="en-US" sz="1700" b="0" i="1">
                                  <a:latin typeface="Cambria Math" panose="02040503050406030204" pitchFamily="18" charset="0"/>
                                </a:rPr>
                                <m:t>𝑏</m:t>
                              </m:r>
                            </m:sub>
                          </m:sSub>
                          <m:sSub>
                            <m:sSubPr>
                              <m:ctrlPr>
                                <a:rPr lang="ja-JP" altLang="en-US" sz="1700" b="0" i="1">
                                  <a:latin typeface="Cambria Math" panose="02040503050406030204" pitchFamily="18" charset="0"/>
                                </a:rPr>
                              </m:ctrlPr>
                            </m:sSubPr>
                            <m:e>
                              <m:r>
                                <a:rPr lang="ja-JP" altLang="en-US" sz="1700" b="0" i="1">
                                  <a:latin typeface="Cambria Math" panose="02040503050406030204" pitchFamily="18" charset="0"/>
                                </a:rPr>
                                <m:t>𝑚</m:t>
                              </m:r>
                            </m:e>
                            <m:sub>
                              <m:r>
                                <a:rPr lang="ja-JP" altLang="en-US" sz="1700" b="0" i="1">
                                  <a:latin typeface="Cambria Math" panose="02040503050406030204" pitchFamily="18" charset="0"/>
                                </a:rPr>
                                <m:t>𝑏</m:t>
                              </m:r>
                            </m:sub>
                          </m:sSub>
                        </m:den>
                      </m:f>
                      <m:r>
                        <a:rPr lang="ja-JP" altLang="en-US" sz="1700" b="0" i="0">
                          <a:latin typeface="Cambria Math" panose="02040503050406030204" pitchFamily="18" charset="0"/>
                        </a:rPr>
                        <m:t>=0</m:t>
                      </m:r>
                    </m:oMath>
                  </m:oMathPara>
                </a14:m>
                <a:endParaRPr lang="ja-JP" altLang="en-US" sz="17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1507788" y="4369908"/>
                <a:ext cx="7288479" cy="627992"/>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正方形/長方形 8"/>
              <p:cNvSpPr/>
              <p:nvPr/>
            </p:nvSpPr>
            <p:spPr>
              <a:xfrm>
                <a:off x="5664730" y="4948601"/>
                <a:ext cx="3352456" cy="378180"/>
              </a:xfrm>
              <a:prstGeom prst="rect">
                <a:avLst/>
              </a:prstGeom>
            </p:spPr>
            <p:txBody>
              <a:bodyPr wrap="none">
                <a:spAutoFit/>
              </a:bodyPr>
              <a:lstStyle/>
              <a:p>
                <a14:m>
                  <m:oMath xmlns:m="http://schemas.openxmlformats.org/officeDocument/2006/math">
                    <m:d>
                      <m:dPr>
                        <m:ctrlPr>
                          <a:rPr lang="en-US" altLang="ja-JP" sz="1600" b="1" i="1"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ctrlPr>
                      </m:dPr>
                      <m:e>
                        <m:r>
                          <a:rPr lang="ja-JP" altLang="en-US" sz="1600" b="1" i="1">
                            <a:solidFill>
                              <a:srgbClr val="000000"/>
                            </a:solidFill>
                            <a:latin typeface="Cambria Math" panose="02040503050406030204" pitchFamily="18" charset="0"/>
                            <a:ea typeface="Cambria Math" panose="02040503050406030204" pitchFamily="18" charset="0"/>
                            <a:cs typeface="Calibri" panose="020F0502020204030204" pitchFamily="34" charset="0"/>
                          </a:rPr>
                          <m:t>𝑼</m:t>
                        </m:r>
                        <m:r>
                          <a:rPr lang="ja-JP" altLang="ja-JP" sz="16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m:t>
                        </m:r>
                        <m:d>
                          <m:dPr>
                            <m:ctrlPr>
                              <a:rPr lang="ja-JP" altLang="ja-JP" sz="1600" i="1">
                                <a:effectLst/>
                                <a:latin typeface="Cambria Math" panose="02040503050406030204" pitchFamily="18" charset="0"/>
                                <a:ea typeface="Cambria Math" panose="02040503050406030204" pitchFamily="18" charset="0"/>
                              </a:rPr>
                            </m:ctrlPr>
                          </m:dPr>
                          <m:e>
                            <m:sSub>
                              <m:sSubPr>
                                <m:ctrlPr>
                                  <a:rPr lang="ja-JP" altLang="ja-JP" sz="1600" i="1">
                                    <a:effectLst/>
                                    <a:latin typeface="Cambria Math" panose="02040503050406030204" pitchFamily="18" charset="0"/>
                                    <a:ea typeface="Cambria Math" panose="02040503050406030204" pitchFamily="18" charset="0"/>
                                  </a:rPr>
                                </m:ctrlPr>
                              </m:sSubPr>
                              <m:e>
                                <m:r>
                                  <a:rPr lang="ja-JP" altLang="en-US" sz="16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𝑈</m:t>
                                </m:r>
                              </m:e>
                              <m:sub>
                                <m:r>
                                  <a:rPr lang="ja-JP" altLang="en-US" sz="16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𝑥</m:t>
                                </m:r>
                              </m:sub>
                            </m:sSub>
                            <m:r>
                              <a:rPr lang="ja-JP" altLang="ja-JP" sz="16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m:t>
                            </m:r>
                            <m:r>
                              <a:rPr lang="ja-JP" altLang="ja-JP" sz="16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 </m:t>
                            </m:r>
                            <m:sSub>
                              <m:sSubPr>
                                <m:ctrlPr>
                                  <a:rPr lang="ja-JP" altLang="ja-JP" sz="1600" i="1">
                                    <a:effectLst/>
                                    <a:latin typeface="Cambria Math" panose="02040503050406030204" pitchFamily="18" charset="0"/>
                                    <a:ea typeface="Cambria Math" panose="02040503050406030204" pitchFamily="18" charset="0"/>
                                  </a:rPr>
                                </m:ctrlPr>
                              </m:sSubPr>
                              <m:e>
                                <m:r>
                                  <a:rPr lang="ja-JP" altLang="en-US" sz="16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𝑈</m:t>
                                </m:r>
                              </m:e>
                              <m:sub>
                                <m:r>
                                  <a:rPr lang="ja-JP" altLang="en-US" sz="16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𝑦</m:t>
                                </m:r>
                              </m:sub>
                            </m:sSub>
                            <m:r>
                              <a:rPr lang="ja-JP" altLang="ja-JP" sz="16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 </m:t>
                            </m:r>
                            <m:sSub>
                              <m:sSubPr>
                                <m:ctrlPr>
                                  <a:rPr lang="ja-JP" altLang="ja-JP" sz="1600" i="1">
                                    <a:effectLst/>
                                    <a:latin typeface="Cambria Math" panose="02040503050406030204" pitchFamily="18" charset="0"/>
                                    <a:ea typeface="Cambria Math" panose="02040503050406030204" pitchFamily="18" charset="0"/>
                                  </a:rPr>
                                </m:ctrlPr>
                              </m:sSubPr>
                              <m:e>
                                <m:r>
                                  <a:rPr lang="ja-JP" altLang="en-US" sz="16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𝑈</m:t>
                                </m:r>
                              </m:e>
                              <m:sub>
                                <m:r>
                                  <a:rPr lang="ja-JP" altLang="en-US" sz="16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𝑧</m:t>
                                </m:r>
                              </m:sub>
                            </m:sSub>
                          </m:e>
                        </m:d>
                        <m:r>
                          <a:rPr lang="ja-JP" altLang="ja-JP" sz="16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m:t>
                        </m:r>
                        <m:sSubSup>
                          <m:sSubSupPr>
                            <m:ctrlPr>
                              <a:rPr lang="ja-JP" altLang="ja-JP" sz="1600" b="1" i="1">
                                <a:effectLst/>
                                <a:latin typeface="Cambria Math" panose="02040503050406030204" pitchFamily="18" charset="0"/>
                                <a:ea typeface="Cambria Math" panose="02040503050406030204" pitchFamily="18" charset="0"/>
                              </a:rPr>
                            </m:ctrlPr>
                          </m:sSubSupPr>
                          <m:e>
                            <m:sPre>
                              <m:sPrePr>
                                <m:ctrlPr>
                                  <a:rPr lang="ja-JP" altLang="ja-JP" sz="1600" b="1" i="1">
                                    <a:effectLst/>
                                    <a:latin typeface="Cambria Math" panose="02040503050406030204" pitchFamily="18" charset="0"/>
                                    <a:ea typeface="Cambria Math" panose="02040503050406030204" pitchFamily="18" charset="0"/>
                                  </a:rPr>
                                </m:ctrlPr>
                              </m:sPrePr>
                              <m:sub>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 </m:t>
                                </m:r>
                              </m:sub>
                              <m:sup>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𝟏</m:t>
                                </m:r>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𝒔𝒕</m:t>
                                </m:r>
                              </m:sup>
                              <m:e>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𝒗</m:t>
                                </m:r>
                              </m:e>
                            </m:sPre>
                          </m:e>
                          <m:sub>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𝒃</m:t>
                            </m:r>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𝟏</m:t>
                            </m:r>
                          </m:sub>
                          <m:sup>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𝒕</m:t>
                            </m:r>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m:t>
                            </m:r>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𝚫</m:t>
                            </m:r>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𝒕</m:t>
                            </m:r>
                          </m:sup>
                        </m:sSubSup>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m:t>
                        </m:r>
                        <m:sSubSup>
                          <m:sSubSupPr>
                            <m:ctrlPr>
                              <a:rPr lang="ja-JP" altLang="ja-JP" sz="1600" b="1" i="1">
                                <a:effectLst/>
                                <a:latin typeface="Cambria Math" panose="02040503050406030204" pitchFamily="18" charset="0"/>
                                <a:ea typeface="Cambria Math" panose="02040503050406030204" pitchFamily="18" charset="0"/>
                              </a:rPr>
                            </m:ctrlPr>
                          </m:sSubSupPr>
                          <m:e>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𝒗</m:t>
                            </m:r>
                          </m:e>
                          <m:sub>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𝒃</m:t>
                            </m:r>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𝟐</m:t>
                            </m:r>
                          </m:sub>
                          <m:sup>
                            <m:r>
                              <a:rPr lang="en-US" altLang="ja-JP" sz="1600" b="1" i="1">
                                <a:solidFill>
                                  <a:srgbClr val="000000"/>
                                </a:solidFill>
                                <a:effectLst/>
                                <a:latin typeface="Cambria Math" panose="02040503050406030204" pitchFamily="18" charset="0"/>
                                <a:ea typeface="ＭＳ 明朝" panose="02020609040205080304" pitchFamily="17" charset="-128"/>
                                <a:cs typeface="Calibri" panose="020F0502020204030204" pitchFamily="34" charset="0"/>
                              </a:rPr>
                              <m:t>𝒕</m:t>
                            </m:r>
                          </m:sup>
                        </m:sSubSup>
                      </m:e>
                    </m:d>
                  </m:oMath>
                </a14:m>
                <a:r>
                  <a:rPr lang="ja-JP" altLang="ja-JP" sz="1050" dirty="0">
                    <a:solidFill>
                      <a:srgbClr val="000000"/>
                    </a:solidFill>
                    <a:effectLst/>
                    <a:ea typeface="Calibri" panose="020F0502020204030204" pitchFamily="34" charset="0"/>
                  </a:rPr>
                  <a:t> </a:t>
                </a:r>
                <a:endParaRPr lang="ja-JP" altLang="en-US" dirty="0"/>
              </a:p>
            </p:txBody>
          </p:sp>
        </mc:Choice>
        <mc:Fallback xmlns="">
          <p:sp>
            <p:nvSpPr>
              <p:cNvPr id="9" name="正方形/長方形 8"/>
              <p:cNvSpPr>
                <a:spLocks noRot="1" noChangeAspect="1" noMove="1" noResize="1" noEditPoints="1" noAdjustHandles="1" noChangeArrowheads="1" noChangeShapeType="1" noTextEdit="1"/>
              </p:cNvSpPr>
              <p:nvPr/>
            </p:nvSpPr>
            <p:spPr>
              <a:xfrm>
                <a:off x="5664730" y="4948601"/>
                <a:ext cx="3352456" cy="378180"/>
              </a:xfrm>
              <a:prstGeom prst="rect">
                <a:avLst/>
              </a:prstGeom>
              <a:blipFill rotWithShape="0">
                <a:blip r:embed="rId7"/>
                <a:stretch>
                  <a:fillRect b="-16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1715237" y="5374244"/>
                <a:ext cx="3660682" cy="8243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700" b="0" i="1" smtClean="0">
                          <a:latin typeface="Cambria Math" panose="02040503050406030204" pitchFamily="18" charset="0"/>
                        </a:rPr>
                        <m:t>∴</m:t>
                      </m:r>
                      <m:d>
                        <m:dPr>
                          <m:begChr m:val="|"/>
                          <m:endChr m:val="|"/>
                          <m:ctrlPr>
                            <a:rPr lang="ja-JP" altLang="en-US" sz="1700" i="1">
                              <a:latin typeface="Cambria Math" panose="02040503050406030204" pitchFamily="18" charset="0"/>
                            </a:rPr>
                          </m:ctrlPr>
                        </m:dPr>
                        <m:e>
                          <m:r>
                            <a:rPr lang="ja-JP" altLang="en-US" sz="1700" b="1" i="1">
                              <a:latin typeface="Cambria Math" panose="02040503050406030204" pitchFamily="18" charset="0"/>
                            </a:rPr>
                            <m:t>𝜟</m:t>
                          </m:r>
                          <m:r>
                            <a:rPr lang="ja-JP" altLang="en-US" sz="1700" b="1" i="1">
                              <a:latin typeface="Cambria Math" panose="02040503050406030204" pitchFamily="18" charset="0"/>
                            </a:rPr>
                            <m:t>𝒗</m:t>
                          </m:r>
                        </m:e>
                      </m:d>
                      <m:r>
                        <a:rPr lang="ja-JP" altLang="en-US" sz="1700" b="0" i="0">
                          <a:latin typeface="Cambria Math" panose="02040503050406030204" pitchFamily="18" charset="0"/>
                        </a:rPr>
                        <m:t>=</m:t>
                      </m:r>
                      <m:f>
                        <m:fPr>
                          <m:type m:val="lin"/>
                          <m:ctrlPr>
                            <a:rPr lang="ja-JP" altLang="en-US" sz="1700" b="0" i="1">
                              <a:latin typeface="Cambria Math" panose="02040503050406030204" pitchFamily="18" charset="0"/>
                            </a:rPr>
                          </m:ctrlPr>
                        </m:fPr>
                        <m:num>
                          <m:d>
                            <m:dPr>
                              <m:begChr m:val="{"/>
                              <m:endChr m:val="}"/>
                              <m:ctrlPr>
                                <a:rPr lang="ja-JP" altLang="en-US" sz="1700" b="0" i="1">
                                  <a:latin typeface="Cambria Math" panose="02040503050406030204" pitchFamily="18" charset="0"/>
                                </a:rPr>
                              </m:ctrlPr>
                            </m:dPr>
                            <m:e>
                              <m:r>
                                <a:rPr lang="ja-JP" altLang="en-US" sz="1700" b="0" i="0">
                                  <a:latin typeface="Cambria Math" panose="02040503050406030204" pitchFamily="18" charset="0"/>
                                </a:rPr>
                                <m:t>−</m:t>
                              </m:r>
                              <m:sSub>
                                <m:sSubPr>
                                  <m:ctrlPr>
                                    <a:rPr lang="ja-JP" altLang="en-US" sz="1700" b="0" i="1">
                                      <a:latin typeface="Cambria Math" panose="02040503050406030204" pitchFamily="18" charset="0"/>
                                    </a:rPr>
                                  </m:ctrlPr>
                                </m:sSubPr>
                                <m:e>
                                  <m:r>
                                    <a:rPr lang="ja-JP" altLang="en-US" sz="1700" b="0" i="1">
                                      <a:latin typeface="Cambria Math" panose="02040503050406030204" pitchFamily="18" charset="0"/>
                                    </a:rPr>
                                    <m:t>𝑈</m:t>
                                  </m:r>
                                </m:e>
                                <m:sub>
                                  <m:r>
                                    <a:rPr lang="ja-JP" altLang="en-US" sz="1700" b="0" i="1">
                                      <a:latin typeface="Cambria Math" panose="02040503050406030204" pitchFamily="18" charset="0"/>
                                    </a:rPr>
                                    <m:t>𝑐</m:t>
                                  </m:r>
                                </m:sub>
                              </m:sSub>
                              <m:r>
                                <a:rPr lang="ja-JP" altLang="en-US" sz="1700" b="0" i="0">
                                  <a:latin typeface="Cambria Math" panose="02040503050406030204" pitchFamily="18" charset="0"/>
                                </a:rPr>
                                <m:t>+</m:t>
                              </m:r>
                              <m:sSup>
                                <m:sSupPr>
                                  <m:ctrlPr>
                                    <a:rPr lang="ja-JP" altLang="en-US" sz="1700" b="0" i="1">
                                      <a:latin typeface="Cambria Math" panose="02040503050406030204" pitchFamily="18" charset="0"/>
                                    </a:rPr>
                                  </m:ctrlPr>
                                </m:sSupPr>
                                <m:e>
                                  <m:d>
                                    <m:dPr>
                                      <m:ctrlPr>
                                        <a:rPr lang="ja-JP" altLang="en-US" sz="1700" b="0" i="1">
                                          <a:latin typeface="Cambria Math" panose="02040503050406030204" pitchFamily="18" charset="0"/>
                                        </a:rPr>
                                      </m:ctrlPr>
                                    </m:dPr>
                                    <m:e>
                                      <m:sSubSup>
                                        <m:sSubSupPr>
                                          <m:ctrlPr>
                                            <a:rPr lang="ja-JP" altLang="en-US" sz="1700" b="0" i="1">
                                              <a:latin typeface="Cambria Math" panose="02040503050406030204" pitchFamily="18" charset="0"/>
                                            </a:rPr>
                                          </m:ctrlPr>
                                        </m:sSubSupPr>
                                        <m:e>
                                          <m:r>
                                            <a:rPr lang="ja-JP" altLang="en-US" sz="1700" b="0" i="1">
                                              <a:latin typeface="Cambria Math" panose="02040503050406030204" pitchFamily="18" charset="0"/>
                                            </a:rPr>
                                            <m:t>𝑈</m:t>
                                          </m:r>
                                        </m:e>
                                        <m:sub>
                                          <m:r>
                                            <a:rPr lang="ja-JP" altLang="en-US" sz="1700" b="0" i="1">
                                              <a:latin typeface="Cambria Math" panose="02040503050406030204" pitchFamily="18" charset="0"/>
                                            </a:rPr>
                                            <m:t>𝑐</m:t>
                                          </m:r>
                                        </m:sub>
                                        <m:sup>
                                          <m:r>
                                            <a:rPr lang="ja-JP" altLang="en-US" sz="1700" b="0" i="0">
                                              <a:latin typeface="Cambria Math" panose="02040503050406030204" pitchFamily="18" charset="0"/>
                                            </a:rPr>
                                            <m:t>2</m:t>
                                          </m:r>
                                        </m:sup>
                                      </m:sSubSup>
                                      <m:r>
                                        <a:rPr lang="ja-JP" altLang="en-US" sz="1700" b="0" i="0">
                                          <a:latin typeface="Cambria Math" panose="02040503050406030204" pitchFamily="18" charset="0"/>
                                        </a:rPr>
                                        <m:t>−</m:t>
                                      </m:r>
                                      <m:f>
                                        <m:fPr>
                                          <m:ctrlPr>
                                            <a:rPr lang="ja-JP" altLang="en-US" sz="1700" b="0" i="1">
                                              <a:latin typeface="Cambria Math" panose="02040503050406030204" pitchFamily="18" charset="0"/>
                                            </a:rPr>
                                          </m:ctrlPr>
                                        </m:fPr>
                                        <m:num>
                                          <m:r>
                                            <a:rPr lang="ja-JP" altLang="en-US" sz="1700" b="0" i="0">
                                              <a:latin typeface="Cambria Math" panose="02040503050406030204" pitchFamily="18" charset="0"/>
                                            </a:rPr>
                                            <m:t>2</m:t>
                                          </m:r>
                                          <m:r>
                                            <m:rPr>
                                              <m:sty m:val="p"/>
                                            </m:rPr>
                                            <a:rPr lang="ja-JP" altLang="en-US" sz="1700" b="0" i="0">
                                              <a:latin typeface="Cambria Math" panose="02040503050406030204" pitchFamily="18" charset="0"/>
                                            </a:rPr>
                                            <m:t>Δ</m:t>
                                          </m:r>
                                          <m:r>
                                            <a:rPr lang="ja-JP" altLang="en-US" sz="1700" b="0" i="1">
                                              <a:latin typeface="Cambria Math" panose="02040503050406030204" pitchFamily="18" charset="0"/>
                                            </a:rPr>
                                            <m:t>𝐸</m:t>
                                          </m:r>
                                        </m:num>
                                        <m:den>
                                          <m:sSub>
                                            <m:sSubPr>
                                              <m:ctrlPr>
                                                <a:rPr lang="ja-JP" altLang="en-US" sz="1700" b="0" i="1">
                                                  <a:latin typeface="Cambria Math" panose="02040503050406030204" pitchFamily="18" charset="0"/>
                                                </a:rPr>
                                              </m:ctrlPr>
                                            </m:sSubPr>
                                            <m:e>
                                              <m:r>
                                                <a:rPr lang="ja-JP" altLang="en-US" sz="1700" b="0" i="1">
                                                  <a:latin typeface="Cambria Math" panose="02040503050406030204" pitchFamily="18" charset="0"/>
                                                </a:rPr>
                                                <m:t>𝑤</m:t>
                                              </m:r>
                                            </m:e>
                                            <m:sub>
                                              <m:r>
                                                <a:rPr lang="ja-JP" altLang="en-US" sz="1700" b="0" i="1">
                                                  <a:latin typeface="Cambria Math" panose="02040503050406030204" pitchFamily="18" charset="0"/>
                                                </a:rPr>
                                                <m:t>𝑏</m:t>
                                              </m:r>
                                            </m:sub>
                                          </m:sSub>
                                          <m:sSub>
                                            <m:sSubPr>
                                              <m:ctrlPr>
                                                <a:rPr lang="ja-JP" altLang="en-US" sz="1700" b="0" i="1">
                                                  <a:latin typeface="Cambria Math" panose="02040503050406030204" pitchFamily="18" charset="0"/>
                                                </a:rPr>
                                              </m:ctrlPr>
                                            </m:sSubPr>
                                            <m:e>
                                              <m:r>
                                                <a:rPr lang="ja-JP" altLang="en-US" sz="1700" b="0" i="1">
                                                  <a:latin typeface="Cambria Math" panose="02040503050406030204" pitchFamily="18" charset="0"/>
                                                </a:rPr>
                                                <m:t>𝑚</m:t>
                                              </m:r>
                                            </m:e>
                                            <m:sub>
                                              <m:r>
                                                <a:rPr lang="ja-JP" altLang="en-US" sz="1700" b="0" i="1">
                                                  <a:latin typeface="Cambria Math" panose="02040503050406030204" pitchFamily="18" charset="0"/>
                                                </a:rPr>
                                                <m:t>𝑏</m:t>
                                              </m:r>
                                            </m:sub>
                                          </m:sSub>
                                        </m:den>
                                      </m:f>
                                    </m:e>
                                  </m:d>
                                </m:e>
                                <m:sup>
                                  <m:f>
                                    <m:fPr>
                                      <m:ctrlPr>
                                        <a:rPr lang="ja-JP" altLang="en-US" sz="1700" b="0" i="1">
                                          <a:latin typeface="Cambria Math" panose="02040503050406030204" pitchFamily="18" charset="0"/>
                                        </a:rPr>
                                      </m:ctrlPr>
                                    </m:fPr>
                                    <m:num>
                                      <m:r>
                                        <a:rPr lang="ja-JP" altLang="en-US" sz="1700" b="0" i="0">
                                          <a:latin typeface="Cambria Math" panose="02040503050406030204" pitchFamily="18" charset="0"/>
                                        </a:rPr>
                                        <m:t>1</m:t>
                                      </m:r>
                                    </m:num>
                                    <m:den>
                                      <m:r>
                                        <a:rPr lang="ja-JP" altLang="en-US" sz="1700" b="0" i="0">
                                          <a:latin typeface="Cambria Math" panose="02040503050406030204" pitchFamily="18" charset="0"/>
                                        </a:rPr>
                                        <m:t>2</m:t>
                                      </m:r>
                                    </m:den>
                                  </m:f>
                                </m:sup>
                              </m:sSup>
                            </m:e>
                          </m:d>
                        </m:num>
                        <m:den>
                          <m:r>
                            <a:rPr lang="ja-JP" altLang="en-US" sz="1700" b="0" i="0">
                              <a:latin typeface="Cambria Math" panose="02040503050406030204" pitchFamily="18" charset="0"/>
                            </a:rPr>
                            <m:t>2</m:t>
                          </m:r>
                        </m:den>
                      </m:f>
                    </m:oMath>
                  </m:oMathPara>
                </a14:m>
                <a:endParaRPr lang="ja-JP" altLang="en-US" sz="17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1715237" y="5374244"/>
                <a:ext cx="3660682" cy="824393"/>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正方形/長方形 10"/>
              <p:cNvSpPr/>
              <p:nvPr/>
            </p:nvSpPr>
            <p:spPr>
              <a:xfrm>
                <a:off x="2307046" y="6073414"/>
                <a:ext cx="5931684" cy="5472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sz="1600" smtClean="0">
                          <a:latin typeface="Cambria Math" panose="02040503050406030204" pitchFamily="18" charset="0"/>
                        </a:rPr>
                        <m:t> </m:t>
                      </m:r>
                      <m:d>
                        <m:dPr>
                          <m:ctrlPr>
                            <a:rPr lang="en-US" altLang="ja-JP" sz="1600" b="0" i="1" smtClean="0">
                              <a:latin typeface="Cambria Math" panose="02040503050406030204" pitchFamily="18" charset="0"/>
                            </a:rPr>
                          </m:ctrlPr>
                        </m:dPr>
                        <m:e>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𝑈</m:t>
                              </m:r>
                            </m:e>
                            <m:sub>
                              <m:r>
                                <a:rPr lang="ja-JP" altLang="en-US" sz="1600" i="1">
                                  <a:latin typeface="Cambria Math" panose="02040503050406030204" pitchFamily="18" charset="0"/>
                                </a:rPr>
                                <m:t>𝑐</m:t>
                              </m:r>
                            </m:sub>
                          </m:sSub>
                          <m:r>
                            <a:rPr lang="ja-JP" altLang="en-US" sz="1600" i="0">
                              <a:latin typeface="Cambria Math" panose="02040503050406030204" pitchFamily="18" charset="0"/>
                            </a:rPr>
                            <m:t>≡</m:t>
                          </m:r>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𝑈</m:t>
                              </m:r>
                            </m:e>
                            <m:sub>
                              <m:r>
                                <a:rPr lang="ja-JP" altLang="en-US" sz="1600" i="1">
                                  <a:latin typeface="Cambria Math" panose="02040503050406030204" pitchFamily="18" charset="0"/>
                                </a:rPr>
                                <m:t>𝑥</m:t>
                              </m:r>
                            </m:sub>
                          </m:sSub>
                          <m:r>
                            <a:rPr lang="ja-JP" altLang="en-US" sz="1600" i="1">
                              <a:latin typeface="Cambria Math" panose="02040503050406030204" pitchFamily="18" charset="0"/>
                            </a:rPr>
                            <m:t>𝜉</m:t>
                          </m:r>
                          <m:r>
                            <a:rPr lang="ja-JP" altLang="en-US" sz="1600" i="0">
                              <a:latin typeface="Cambria Math" panose="02040503050406030204" pitchFamily="18" charset="0"/>
                            </a:rPr>
                            <m:t>+</m:t>
                          </m:r>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𝑈</m:t>
                              </m:r>
                            </m:e>
                            <m:sub>
                              <m:r>
                                <a:rPr lang="ja-JP" altLang="en-US" sz="1600" i="1">
                                  <a:latin typeface="Cambria Math" panose="02040503050406030204" pitchFamily="18" charset="0"/>
                                </a:rPr>
                                <m:t>𝑦</m:t>
                              </m:r>
                            </m:sub>
                          </m:sSub>
                          <m:sSup>
                            <m:sSupPr>
                              <m:ctrlPr>
                                <a:rPr lang="ja-JP" altLang="en-US" sz="1600" i="1">
                                  <a:latin typeface="Cambria Math" panose="02040503050406030204" pitchFamily="18" charset="0"/>
                                </a:rPr>
                              </m:ctrlPr>
                            </m:sSupPr>
                            <m:e>
                              <m:d>
                                <m:dPr>
                                  <m:ctrlPr>
                                    <a:rPr lang="ja-JP" altLang="en-US" sz="1600" i="1">
                                      <a:latin typeface="Cambria Math" panose="02040503050406030204" pitchFamily="18" charset="0"/>
                                    </a:rPr>
                                  </m:ctrlPr>
                                </m:dPr>
                                <m:e>
                                  <m:r>
                                    <a:rPr lang="ja-JP" altLang="en-US" sz="1600" i="0">
                                      <a:latin typeface="Cambria Math" panose="02040503050406030204" pitchFamily="18" charset="0"/>
                                    </a:rPr>
                                    <m:t>1−</m:t>
                                  </m:r>
                                  <m:sSup>
                                    <m:sSupPr>
                                      <m:ctrlPr>
                                        <a:rPr lang="ja-JP" altLang="en-US" sz="1600" i="1">
                                          <a:latin typeface="Cambria Math" panose="02040503050406030204" pitchFamily="18" charset="0"/>
                                        </a:rPr>
                                      </m:ctrlPr>
                                    </m:sSupPr>
                                    <m:e>
                                      <m:r>
                                        <a:rPr lang="ja-JP" altLang="en-US" sz="1600" i="1">
                                          <a:latin typeface="Cambria Math" panose="02040503050406030204" pitchFamily="18" charset="0"/>
                                        </a:rPr>
                                        <m:t>𝜉</m:t>
                                      </m:r>
                                    </m:e>
                                    <m:sup>
                                      <m:r>
                                        <a:rPr lang="ja-JP" altLang="en-US" sz="1600" i="0">
                                          <a:latin typeface="Cambria Math" panose="02040503050406030204" pitchFamily="18" charset="0"/>
                                        </a:rPr>
                                        <m:t>2</m:t>
                                      </m:r>
                                    </m:sup>
                                  </m:sSup>
                                </m:e>
                              </m:d>
                            </m:e>
                            <m:sup>
                              <m:f>
                                <m:fPr>
                                  <m:ctrlPr>
                                    <a:rPr lang="ja-JP" altLang="en-US" sz="1600" i="1">
                                      <a:latin typeface="Cambria Math" panose="02040503050406030204" pitchFamily="18" charset="0"/>
                                    </a:rPr>
                                  </m:ctrlPr>
                                </m:fPr>
                                <m:num>
                                  <m:r>
                                    <a:rPr lang="ja-JP" altLang="en-US" sz="1600" i="0">
                                      <a:latin typeface="Cambria Math" panose="02040503050406030204" pitchFamily="18" charset="0"/>
                                    </a:rPr>
                                    <m:t>1</m:t>
                                  </m:r>
                                </m:num>
                                <m:den>
                                  <m:r>
                                    <a:rPr lang="ja-JP" altLang="en-US" sz="1600" i="0">
                                      <a:latin typeface="Cambria Math" panose="02040503050406030204" pitchFamily="18" charset="0"/>
                                    </a:rPr>
                                    <m:t>2</m:t>
                                  </m:r>
                                </m:den>
                              </m:f>
                            </m:sup>
                          </m:sSup>
                          <m:func>
                            <m:funcPr>
                              <m:ctrlPr>
                                <a:rPr lang="ja-JP" altLang="en-US" sz="1600" i="1">
                                  <a:latin typeface="Cambria Math" panose="02040503050406030204" pitchFamily="18" charset="0"/>
                                </a:rPr>
                              </m:ctrlPr>
                            </m:funcPr>
                            <m:fName>
                              <m:r>
                                <m:rPr>
                                  <m:sty m:val="p"/>
                                </m:rPr>
                                <a:rPr lang="ja-JP" altLang="en-US" sz="1600" i="0">
                                  <a:latin typeface="Cambria Math" panose="02040503050406030204" pitchFamily="18" charset="0"/>
                                </a:rPr>
                                <m:t>cos</m:t>
                              </m:r>
                            </m:fName>
                            <m:e>
                              <m:r>
                                <a:rPr lang="ja-JP" altLang="en-US" sz="1600" i="1">
                                  <a:latin typeface="Cambria Math" panose="02040503050406030204" pitchFamily="18" charset="0"/>
                                </a:rPr>
                                <m:t>𝜒</m:t>
                              </m:r>
                            </m:e>
                          </m:func>
                          <m:r>
                            <a:rPr lang="ja-JP" altLang="en-US" sz="1600" i="0">
                              <a:latin typeface="Cambria Math" panose="02040503050406030204" pitchFamily="18" charset="0"/>
                            </a:rPr>
                            <m:t>+</m:t>
                          </m:r>
                          <m:sSub>
                            <m:sSubPr>
                              <m:ctrlPr>
                                <a:rPr lang="ja-JP" altLang="en-US" sz="1600" i="1">
                                  <a:latin typeface="Cambria Math" panose="02040503050406030204" pitchFamily="18" charset="0"/>
                                </a:rPr>
                              </m:ctrlPr>
                            </m:sSubPr>
                            <m:e>
                              <m:r>
                                <a:rPr lang="ja-JP" altLang="en-US" sz="1600" i="1">
                                  <a:latin typeface="Cambria Math" panose="02040503050406030204" pitchFamily="18" charset="0"/>
                                </a:rPr>
                                <m:t>𝑈</m:t>
                              </m:r>
                            </m:e>
                            <m:sub>
                              <m:r>
                                <a:rPr lang="ja-JP" altLang="en-US" sz="1600" i="1">
                                  <a:latin typeface="Cambria Math" panose="02040503050406030204" pitchFamily="18" charset="0"/>
                                </a:rPr>
                                <m:t>𝑧</m:t>
                              </m:r>
                            </m:sub>
                          </m:sSub>
                          <m:sSup>
                            <m:sSupPr>
                              <m:ctrlPr>
                                <a:rPr lang="ja-JP" altLang="en-US" sz="1600" i="1">
                                  <a:latin typeface="Cambria Math" panose="02040503050406030204" pitchFamily="18" charset="0"/>
                                </a:rPr>
                              </m:ctrlPr>
                            </m:sSupPr>
                            <m:e>
                              <m:d>
                                <m:dPr>
                                  <m:ctrlPr>
                                    <a:rPr lang="ja-JP" altLang="en-US" sz="1600" i="1">
                                      <a:latin typeface="Cambria Math" panose="02040503050406030204" pitchFamily="18" charset="0"/>
                                    </a:rPr>
                                  </m:ctrlPr>
                                </m:dPr>
                                <m:e>
                                  <m:r>
                                    <a:rPr lang="ja-JP" altLang="en-US" sz="1600" i="0">
                                      <a:latin typeface="Cambria Math" panose="02040503050406030204" pitchFamily="18" charset="0"/>
                                    </a:rPr>
                                    <m:t>1−</m:t>
                                  </m:r>
                                  <m:sSup>
                                    <m:sSupPr>
                                      <m:ctrlPr>
                                        <a:rPr lang="ja-JP" altLang="en-US" sz="1600" i="1">
                                          <a:latin typeface="Cambria Math" panose="02040503050406030204" pitchFamily="18" charset="0"/>
                                        </a:rPr>
                                      </m:ctrlPr>
                                    </m:sSupPr>
                                    <m:e>
                                      <m:r>
                                        <a:rPr lang="ja-JP" altLang="en-US" sz="1600" i="1">
                                          <a:latin typeface="Cambria Math" panose="02040503050406030204" pitchFamily="18" charset="0"/>
                                        </a:rPr>
                                        <m:t>𝜉</m:t>
                                      </m:r>
                                    </m:e>
                                    <m:sup>
                                      <m:r>
                                        <a:rPr lang="ja-JP" altLang="en-US" sz="1600" i="0">
                                          <a:latin typeface="Cambria Math" panose="02040503050406030204" pitchFamily="18" charset="0"/>
                                        </a:rPr>
                                        <m:t>2</m:t>
                                      </m:r>
                                    </m:sup>
                                  </m:sSup>
                                </m:e>
                              </m:d>
                            </m:e>
                            <m:sup>
                              <m:f>
                                <m:fPr>
                                  <m:ctrlPr>
                                    <a:rPr lang="ja-JP" altLang="en-US" sz="1600" i="1">
                                      <a:latin typeface="Cambria Math" panose="02040503050406030204" pitchFamily="18" charset="0"/>
                                    </a:rPr>
                                  </m:ctrlPr>
                                </m:fPr>
                                <m:num>
                                  <m:r>
                                    <a:rPr lang="ja-JP" altLang="en-US" sz="1600" i="0">
                                      <a:latin typeface="Cambria Math" panose="02040503050406030204" pitchFamily="18" charset="0"/>
                                    </a:rPr>
                                    <m:t>1</m:t>
                                  </m:r>
                                </m:num>
                                <m:den>
                                  <m:r>
                                    <a:rPr lang="ja-JP" altLang="en-US" sz="1600" i="0">
                                      <a:latin typeface="Cambria Math" panose="02040503050406030204" pitchFamily="18" charset="0"/>
                                    </a:rPr>
                                    <m:t>2</m:t>
                                  </m:r>
                                </m:den>
                              </m:f>
                            </m:sup>
                          </m:sSup>
                          <m:func>
                            <m:funcPr>
                              <m:ctrlPr>
                                <a:rPr lang="ja-JP" altLang="en-US" sz="1600" i="1">
                                  <a:latin typeface="Cambria Math" panose="02040503050406030204" pitchFamily="18" charset="0"/>
                                </a:rPr>
                              </m:ctrlPr>
                            </m:funcPr>
                            <m:fName>
                              <m:r>
                                <m:rPr>
                                  <m:sty m:val="p"/>
                                </m:rPr>
                                <a:rPr lang="ja-JP" altLang="en-US" sz="1600" i="0">
                                  <a:latin typeface="Cambria Math" panose="02040503050406030204" pitchFamily="18" charset="0"/>
                                </a:rPr>
                                <m:t>sin</m:t>
                              </m:r>
                            </m:fName>
                            <m:e>
                              <m:r>
                                <a:rPr lang="ja-JP" altLang="en-US" sz="1600" i="1">
                                  <a:latin typeface="Cambria Math" panose="02040503050406030204" pitchFamily="18" charset="0"/>
                                </a:rPr>
                                <m:t>𝜒</m:t>
                              </m:r>
                            </m:e>
                          </m:func>
                        </m:e>
                      </m:d>
                    </m:oMath>
                  </m:oMathPara>
                </a14:m>
                <a:endParaRPr lang="ja-JP" altLang="en-US" sz="1600" dirty="0"/>
              </a:p>
            </p:txBody>
          </p:sp>
        </mc:Choice>
        <mc:Fallback xmlns="">
          <p:sp>
            <p:nvSpPr>
              <p:cNvPr id="11" name="正方形/長方形 10"/>
              <p:cNvSpPr>
                <a:spLocks noRot="1" noChangeAspect="1" noMove="1" noResize="1" noEditPoints="1" noAdjustHandles="1" noChangeArrowheads="1" noChangeShapeType="1" noTextEdit="1"/>
              </p:cNvSpPr>
              <p:nvPr/>
            </p:nvSpPr>
            <p:spPr>
              <a:xfrm>
                <a:off x="2307046" y="6073414"/>
                <a:ext cx="5931684" cy="547266"/>
              </a:xfrm>
              <a:prstGeom prst="rect">
                <a:avLst/>
              </a:prstGeom>
              <a:blipFill rotWithShape="0">
                <a:blip r:embed="rId9"/>
                <a:stretch>
                  <a:fillRect/>
                </a:stretch>
              </a:blipFill>
            </p:spPr>
            <p:txBody>
              <a:bodyPr/>
              <a:lstStyle/>
              <a:p>
                <a:r>
                  <a:rPr lang="ja-JP" altLang="en-US">
                    <a:noFill/>
                  </a:rPr>
                  <a:t> </a:t>
                </a:r>
              </a:p>
            </p:txBody>
          </p:sp>
        </mc:Fallback>
      </mc:AlternateContent>
      <p:sp>
        <p:nvSpPr>
          <p:cNvPr id="12" name="テキスト ボックス 11"/>
          <p:cNvSpPr txBox="1"/>
          <p:nvPr/>
        </p:nvSpPr>
        <p:spPr>
          <a:xfrm>
            <a:off x="1153305" y="919680"/>
            <a:ext cx="5696645" cy="400110"/>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u="sng" dirty="0" smtClean="0"/>
              <a:t>補正速度ベクトル</a:t>
            </a:r>
            <a:r>
              <a:rPr lang="ja-JP" altLang="en-US" sz="2000" u="sng" dirty="0" smtClean="0"/>
              <a:t>各成分の</a:t>
            </a:r>
            <a:r>
              <a:rPr lang="en-US" altLang="ja-JP" sz="2000" u="sng" dirty="0" smtClean="0"/>
              <a:t>2</a:t>
            </a:r>
            <a:r>
              <a:rPr lang="ja-JP" altLang="en-US" sz="2000" u="sng" dirty="0" smtClean="0"/>
              <a:t>乗平均は等しい</a:t>
            </a:r>
            <a:endParaRPr kumimoji="1" lang="ja-JP" altLang="en-US" sz="2000" u="sng" dirty="0"/>
          </a:p>
        </p:txBody>
      </p:sp>
      <mc:AlternateContent xmlns:mc="http://schemas.openxmlformats.org/markup-compatibility/2006" xmlns:a14="http://schemas.microsoft.com/office/drawing/2010/main">
        <mc:Choice Requires="a14">
          <p:sp>
            <p:nvSpPr>
              <p:cNvPr id="3" name="正方形/長方形 2"/>
              <p:cNvSpPr/>
              <p:nvPr/>
            </p:nvSpPr>
            <p:spPr>
              <a:xfrm>
                <a:off x="4572000" y="1462523"/>
                <a:ext cx="2768958" cy="969496"/>
              </a:xfrm>
              <a:prstGeom prst="rect">
                <a:avLst/>
              </a:prstGeom>
              <a:ln>
                <a:solidFill>
                  <a:schemeClr val="tx1"/>
                </a:solidFill>
              </a:ln>
            </p:spPr>
            <p:txBody>
              <a:bodyPr wrap="square">
                <a:spAutoFit/>
              </a:bodyPr>
              <a:lstStyle/>
              <a:p>
                <a:r>
                  <a:rPr lang="ja-JP" altLang="en-US" dirty="0" smtClean="0">
                    <a:solidFill>
                      <a:srgbClr val="000000"/>
                    </a:solidFill>
                    <a:ea typeface="Cambria Math" panose="02040503050406030204" pitchFamily="18" charset="0"/>
                    <a:cs typeface="Calibri" panose="020F0502020204030204" pitchFamily="34" charset="0"/>
                  </a:rPr>
                  <a:t>　</a:t>
                </a:r>
                <a14:m>
                  <m:oMath xmlns:m="http://schemas.openxmlformats.org/officeDocument/2006/math">
                    <m:r>
                      <a:rPr lang="ja-JP" altLang="en-US" sz="170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𝜉</m:t>
                    </m:r>
                    <m:r>
                      <a:rPr lang="ja-JP" altLang="ja-JP" sz="17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 , </m:t>
                    </m:r>
                    <m:r>
                      <a:rPr lang="ja-JP" altLang="en-US" sz="17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𝜒</m:t>
                    </m:r>
                    <m:r>
                      <a:rPr lang="ja-JP" altLang="ja-JP" sz="17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 </m:t>
                    </m:r>
                    <m:r>
                      <a:rPr lang="en-US" altLang="ja-JP" sz="170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m:t>
                    </m:r>
                    <m:r>
                      <a:rPr lang="ja-JP" altLang="en-US" sz="17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m:t>
                    </m:r>
                    <m:r>
                      <a:rPr lang="ja-JP" altLang="ja-JP" sz="17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1&lt;</m:t>
                    </m:r>
                    <m:r>
                      <a:rPr lang="ja-JP" altLang="en-US" sz="17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𝜉</m:t>
                    </m:r>
                    <m:r>
                      <a:rPr lang="ja-JP" altLang="ja-JP" sz="17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&lt;1 </m:t>
                    </m:r>
                  </m:oMath>
                </a14:m>
                <a:endParaRPr lang="en-US" altLang="ja-JP" sz="1700" i="1" dirty="0" smtClean="0">
                  <a:solidFill>
                    <a:srgbClr val="000000"/>
                  </a:solidFill>
                  <a:effectLst/>
                  <a:latin typeface="Cambria Math" panose="02040503050406030204" pitchFamily="18" charset="0"/>
                  <a:ea typeface="Cambria Math" panose="02040503050406030204" pitchFamily="18" charset="0"/>
                  <a:cs typeface="Calibri" panose="020F0502020204030204" pitchFamily="34" charset="0"/>
                </a:endParaRPr>
              </a:p>
              <a:p>
                <a:r>
                  <a:rPr lang="ja-JP" altLang="en-US" sz="1700" dirty="0" smtClean="0">
                    <a:solidFill>
                      <a:srgbClr val="000000"/>
                    </a:solidFill>
                    <a:effectLst/>
                    <a:ea typeface="Cambria Math" panose="02040503050406030204" pitchFamily="18" charset="0"/>
                    <a:cs typeface="Calibri" panose="020F0502020204030204" pitchFamily="34" charset="0"/>
                  </a:rPr>
                  <a:t>　</a:t>
                </a:r>
                <a14:m>
                  <m:oMath xmlns:m="http://schemas.openxmlformats.org/officeDocument/2006/math">
                    <m:r>
                      <a:rPr lang="ja-JP" altLang="en-US" sz="1700" i="1">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r>
                      <a:rPr lang="ja-JP" altLang="en-US" sz="1700" i="1" smtClean="0">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r>
                      <a:rPr lang="ja-JP" altLang="en-US" sz="1700" i="1">
                        <a:solidFill>
                          <a:srgbClr val="000000"/>
                        </a:solidFill>
                        <a:latin typeface="Cambria Math" panose="02040503050406030204" pitchFamily="18" charset="0"/>
                        <a:ea typeface="Cambria Math" panose="02040503050406030204" pitchFamily="18" charset="0"/>
                        <a:cs typeface="Calibri" panose="020F0502020204030204" pitchFamily="34" charset="0"/>
                      </a:rPr>
                      <m:t>　</m:t>
                    </m:r>
                    <m:r>
                      <a:rPr lang="ja-JP" altLang="ja-JP" sz="17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0&lt;</m:t>
                    </m:r>
                    <m:r>
                      <a:rPr lang="ja-JP" altLang="en-US" sz="17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𝜒</m:t>
                    </m:r>
                    <m:r>
                      <a:rPr lang="ja-JP" altLang="ja-JP" sz="17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&lt;2</m:t>
                    </m:r>
                    <m:r>
                      <a:rPr lang="ja-JP" altLang="en-US" sz="1700" i="1">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𝜋</m:t>
                    </m:r>
                    <m:r>
                      <a:rPr lang="ja-JP" altLang="ja-JP" sz="1700">
                        <a:solidFill>
                          <a:srgbClr val="000000"/>
                        </a:solidFill>
                        <a:effectLst/>
                        <a:latin typeface="Cambria Math" panose="02040503050406030204" pitchFamily="18" charset="0"/>
                        <a:ea typeface="Cambria Math" panose="02040503050406030204" pitchFamily="18" charset="0"/>
                        <a:cs typeface="Calibri" panose="020F0502020204030204" pitchFamily="34" charset="0"/>
                      </a:rPr>
                      <m:t> </m:t>
                    </m:r>
                  </m:oMath>
                </a14:m>
                <a:endParaRPr lang="en-US" altLang="ja-JP" sz="1700" dirty="0" smtClean="0">
                  <a:solidFill>
                    <a:srgbClr val="000000"/>
                  </a:solidFill>
                  <a:effectLst/>
                  <a:latin typeface="+mn-ea"/>
                  <a:cs typeface="Calibri" panose="020F0502020204030204" pitchFamily="34" charset="0"/>
                </a:endParaRPr>
              </a:p>
              <a:p>
                <a:r>
                  <a:rPr lang="ja-JP" altLang="en-US" sz="1700" dirty="0">
                    <a:solidFill>
                      <a:srgbClr val="000000"/>
                    </a:solidFill>
                    <a:latin typeface="+mn-ea"/>
                    <a:cs typeface="Calibri" panose="020F0502020204030204" pitchFamily="34" charset="0"/>
                  </a:rPr>
                  <a:t>　</a:t>
                </a:r>
                <a:r>
                  <a:rPr lang="ja-JP" altLang="en-US" sz="1700" dirty="0" smtClean="0">
                    <a:solidFill>
                      <a:srgbClr val="000000"/>
                    </a:solidFill>
                    <a:latin typeface="+mn-ea"/>
                    <a:cs typeface="Calibri" panose="020F0502020204030204" pitchFamily="34" charset="0"/>
                  </a:rPr>
                  <a:t>　　　</a:t>
                </a:r>
                <a:r>
                  <a:rPr lang="ja-JP" altLang="ja-JP" sz="1700" dirty="0" smtClean="0">
                    <a:solidFill>
                      <a:srgbClr val="000000"/>
                    </a:solidFill>
                    <a:effectLst/>
                    <a:latin typeface="+mn-ea"/>
                    <a:cs typeface="Calibri" panose="020F0502020204030204" pitchFamily="34" charset="0"/>
                  </a:rPr>
                  <a:t>の</a:t>
                </a:r>
                <a:r>
                  <a:rPr lang="ja-JP" altLang="ja-JP" sz="1700" dirty="0">
                    <a:solidFill>
                      <a:srgbClr val="000000"/>
                    </a:solidFill>
                    <a:effectLst/>
                    <a:latin typeface="+mn-ea"/>
                    <a:cs typeface="Calibri" panose="020F0502020204030204" pitchFamily="34" charset="0"/>
                  </a:rPr>
                  <a:t>一様分布</a:t>
                </a:r>
                <a:r>
                  <a:rPr lang="ja-JP" altLang="ja-JP" sz="1700" dirty="0" smtClean="0">
                    <a:solidFill>
                      <a:srgbClr val="000000"/>
                    </a:solidFill>
                    <a:effectLst/>
                    <a:latin typeface="+mn-ea"/>
                    <a:cs typeface="Calibri" panose="020F0502020204030204" pitchFamily="34" charset="0"/>
                  </a:rPr>
                  <a:t>乱数</a:t>
                </a:r>
                <a:endParaRPr lang="ja-JP" altLang="en-US" sz="1700" dirty="0">
                  <a:latin typeface="+mn-ea"/>
                </a:endParaRPr>
              </a:p>
            </p:txBody>
          </p:sp>
        </mc:Choice>
        <mc:Fallback xmlns="">
          <p:sp>
            <p:nvSpPr>
              <p:cNvPr id="3" name="正方形/長方形 2"/>
              <p:cNvSpPr>
                <a:spLocks noRot="1" noChangeAspect="1" noMove="1" noResize="1" noEditPoints="1" noAdjustHandles="1" noChangeArrowheads="1" noChangeShapeType="1" noTextEdit="1"/>
              </p:cNvSpPr>
              <p:nvPr/>
            </p:nvSpPr>
            <p:spPr>
              <a:xfrm>
                <a:off x="4572000" y="1462523"/>
                <a:ext cx="2768958" cy="969496"/>
              </a:xfrm>
              <a:prstGeom prst="rect">
                <a:avLst/>
              </a:prstGeom>
              <a:blipFill rotWithShape="0">
                <a:blip r:embed="rId10"/>
                <a:stretch>
                  <a:fillRect b="-3727"/>
                </a:stretch>
              </a:blipFill>
              <a:ln>
                <a:solidFill>
                  <a:schemeClr val="tx1"/>
                </a:solidFill>
              </a:ln>
            </p:spPr>
            <p:txBody>
              <a:bodyPr/>
              <a:lstStyle/>
              <a:p>
                <a:r>
                  <a:rPr lang="ja-JP" altLang="en-US">
                    <a:noFill/>
                  </a:rPr>
                  <a:t> </a:t>
                </a:r>
              </a:p>
            </p:txBody>
          </p:sp>
        </mc:Fallback>
      </mc:AlternateContent>
      <p:sp>
        <p:nvSpPr>
          <p:cNvPr id="13" name="下矢印 12"/>
          <p:cNvSpPr/>
          <p:nvPr/>
        </p:nvSpPr>
        <p:spPr>
          <a:xfrm>
            <a:off x="4796416" y="4127085"/>
            <a:ext cx="388294" cy="294339"/>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4" name="正方形/長方形 13"/>
              <p:cNvSpPr/>
              <p:nvPr/>
            </p:nvSpPr>
            <p:spPr>
              <a:xfrm>
                <a:off x="5272888" y="4099324"/>
                <a:ext cx="907621" cy="338554"/>
              </a:xfrm>
              <a:prstGeom prst="rect">
                <a:avLst/>
              </a:prstGeom>
            </p:spPr>
            <p:txBody>
              <a:bodyPr wrap="none">
                <a:spAutoFit/>
              </a:bodyPr>
              <a:lstStyle/>
              <a:p>
                <a14:m>
                  <m:oMath xmlns:m="http://schemas.openxmlformats.org/officeDocument/2006/math">
                    <m:r>
                      <a:rPr lang="en-US" altLang="ja-JP" sz="1600" b="1" i="1" kern="100">
                        <a:solidFill>
                          <a:srgbClr val="000000"/>
                        </a:solidFill>
                        <a:latin typeface="Cambria Math" panose="02040503050406030204" pitchFamily="18" charset="0"/>
                        <a:ea typeface="ＭＳ 明朝" panose="02020609040205080304" pitchFamily="17" charset="-128"/>
                      </a:rPr>
                      <m:t>𝚫</m:t>
                    </m:r>
                    <m:r>
                      <a:rPr lang="en-US" altLang="ja-JP" sz="1600" b="1" i="1" kern="100">
                        <a:solidFill>
                          <a:srgbClr val="000000"/>
                        </a:solidFill>
                        <a:latin typeface="Cambria Math" panose="02040503050406030204" pitchFamily="18" charset="0"/>
                        <a:ea typeface="ＭＳ 明朝" panose="02020609040205080304" pitchFamily="17" charset="-128"/>
                      </a:rPr>
                      <m:t>𝒗</m:t>
                    </m:r>
                  </m:oMath>
                </a14:m>
                <a:r>
                  <a:rPr lang="ja-JP" altLang="en-US" sz="1600" dirty="0" smtClean="0"/>
                  <a:t> 代入</a:t>
                </a:r>
                <a:endParaRPr lang="ja-JP" altLang="en-US" sz="1600"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5272888" y="4099324"/>
                <a:ext cx="907621" cy="338554"/>
              </a:xfrm>
              <a:prstGeom prst="rect">
                <a:avLst/>
              </a:prstGeom>
              <a:blipFill rotWithShape="0">
                <a:blip r:embed="rId11"/>
                <a:stretch>
                  <a:fillRect t="-3571" r="-2013" b="-232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正方形/長方形 14"/>
              <p:cNvSpPr/>
              <p:nvPr/>
            </p:nvSpPr>
            <p:spPr>
              <a:xfrm>
                <a:off x="1283309" y="3084141"/>
                <a:ext cx="7414505" cy="4419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ja-JP" altLang="en-US" sz="1700" i="1" smtClean="0">
                              <a:latin typeface="Cambria Math" panose="02040503050406030204" pitchFamily="18" charset="0"/>
                            </a:rPr>
                          </m:ctrlPr>
                        </m:sSubPr>
                        <m:e>
                          <m:r>
                            <a:rPr lang="ja-JP" altLang="en-US" sz="1700" i="1">
                              <a:latin typeface="Cambria Math" panose="02040503050406030204" pitchFamily="18" charset="0"/>
                            </a:rPr>
                            <m:t>𝑤</m:t>
                          </m:r>
                        </m:e>
                        <m:sub>
                          <m:r>
                            <a:rPr lang="ja-JP" altLang="en-US" sz="1700" i="1">
                              <a:latin typeface="Cambria Math" panose="02040503050406030204" pitchFamily="18" charset="0"/>
                            </a:rPr>
                            <m:t>𝑏</m:t>
                          </m:r>
                        </m:sub>
                      </m:sSub>
                      <m:sSub>
                        <m:sSubPr>
                          <m:ctrlPr>
                            <a:rPr lang="ja-JP" altLang="en-US" sz="1700" i="1">
                              <a:latin typeface="Cambria Math" panose="02040503050406030204" pitchFamily="18" charset="0"/>
                            </a:rPr>
                          </m:ctrlPr>
                        </m:sSubPr>
                        <m:e>
                          <m:r>
                            <a:rPr lang="ja-JP" altLang="en-US" sz="1700" i="1">
                              <a:latin typeface="Cambria Math" panose="02040503050406030204" pitchFamily="18" charset="0"/>
                            </a:rPr>
                            <m:t>𝑚</m:t>
                          </m:r>
                        </m:e>
                        <m:sub>
                          <m:r>
                            <a:rPr lang="ja-JP" altLang="en-US" sz="1700" i="1">
                              <a:latin typeface="Cambria Math" panose="02040503050406030204" pitchFamily="18" charset="0"/>
                            </a:rPr>
                            <m:t>𝑏</m:t>
                          </m:r>
                        </m:sub>
                      </m:sSub>
                      <m:sSup>
                        <m:sSupPr>
                          <m:ctrlPr>
                            <a:rPr lang="ja-JP" altLang="en-US" sz="1700" i="1">
                              <a:latin typeface="Cambria Math" panose="02040503050406030204" pitchFamily="18" charset="0"/>
                            </a:rPr>
                          </m:ctrlPr>
                        </m:sSupPr>
                        <m:e>
                          <m:d>
                            <m:dPr>
                              <m:begChr m:val="{"/>
                              <m:endChr m:val=""/>
                              <m:ctrlPr>
                                <a:rPr lang="ja-JP" altLang="en-US" sz="1700" i="1">
                                  <a:latin typeface="Cambria Math" panose="02040503050406030204" pitchFamily="18" charset="0"/>
                                </a:rPr>
                              </m:ctrlPr>
                            </m:dPr>
                            <m:e>
                              <m:d>
                                <m:dPr>
                                  <m:ctrlPr>
                                    <a:rPr lang="ja-JP" altLang="en-US" sz="1700" i="1">
                                      <a:latin typeface="Cambria Math" panose="02040503050406030204" pitchFamily="18" charset="0"/>
                                    </a:rPr>
                                  </m:ctrlPr>
                                </m:dPr>
                                <m:e>
                                  <m:sSubSup>
                                    <m:sSubSupPr>
                                      <m:ctrlPr>
                                        <a:rPr lang="ja-JP" altLang="en-US" sz="1700" i="1">
                                          <a:latin typeface="Cambria Math" panose="02040503050406030204" pitchFamily="18" charset="0"/>
                                        </a:rPr>
                                      </m:ctrlPr>
                                    </m:sSubSupPr>
                                    <m:e>
                                      <m:sPre>
                                        <m:sPrePr>
                                          <m:ctrlPr>
                                            <a:rPr lang="ja-JP" altLang="en-US" sz="1700" i="1">
                                              <a:latin typeface="Cambria Math" panose="02040503050406030204" pitchFamily="18" charset="0"/>
                                            </a:rPr>
                                          </m:ctrlPr>
                                        </m:sPrePr>
                                        <m:sub>
                                          <m:r>
                                            <a:rPr lang="ja-JP" altLang="en-US" sz="1700" b="0" i="0">
                                              <a:latin typeface="Cambria Math" panose="02040503050406030204" pitchFamily="18" charset="0"/>
                                            </a:rPr>
                                            <m:t> </m:t>
                                          </m:r>
                                        </m:sub>
                                        <m:sup>
                                          <m:r>
                                            <a:rPr lang="ja-JP" altLang="en-US" sz="1700" b="0" i="0">
                                              <a:latin typeface="Cambria Math" panose="02040503050406030204" pitchFamily="18" charset="0"/>
                                            </a:rPr>
                                            <m:t>1</m:t>
                                          </m:r>
                                          <m:r>
                                            <a:rPr lang="ja-JP" altLang="en-US" sz="1700" b="1" i="1">
                                              <a:latin typeface="Cambria Math" panose="02040503050406030204" pitchFamily="18" charset="0"/>
                                            </a:rPr>
                                            <m:t>𝒔𝒕</m:t>
                                          </m:r>
                                        </m:sup>
                                        <m:e>
                                          <m:r>
                                            <a:rPr lang="ja-JP" altLang="en-US" sz="1700" b="1" i="1">
                                              <a:latin typeface="Cambria Math" panose="02040503050406030204" pitchFamily="18" charset="0"/>
                                            </a:rPr>
                                            <m:t>𝒗</m:t>
                                          </m:r>
                                        </m:e>
                                      </m:sPre>
                                    </m:e>
                                    <m:sub>
                                      <m:r>
                                        <a:rPr lang="ja-JP" altLang="en-US" sz="1700" b="1" i="1">
                                          <a:latin typeface="Cambria Math" panose="02040503050406030204" pitchFamily="18" charset="0"/>
                                        </a:rPr>
                                        <m:t>𝒃</m:t>
                                      </m:r>
                                      <m:r>
                                        <a:rPr lang="ja-JP" altLang="en-US" sz="1700" b="0" i="0">
                                          <a:latin typeface="Cambria Math" panose="02040503050406030204" pitchFamily="18" charset="0"/>
                                        </a:rPr>
                                        <m:t>1</m:t>
                                      </m:r>
                                    </m:sub>
                                    <m:sup>
                                      <m:r>
                                        <a:rPr lang="ja-JP" altLang="en-US" sz="1700" b="1" i="1">
                                          <a:latin typeface="Cambria Math" panose="02040503050406030204" pitchFamily="18" charset="0"/>
                                        </a:rPr>
                                        <m:t>𝒕</m:t>
                                      </m:r>
                                      <m:r>
                                        <a:rPr lang="ja-JP" altLang="en-US" sz="1700" b="0" i="0">
                                          <a:latin typeface="Cambria Math" panose="02040503050406030204" pitchFamily="18" charset="0"/>
                                        </a:rPr>
                                        <m:t>+</m:t>
                                      </m:r>
                                      <m:r>
                                        <a:rPr lang="ja-JP" altLang="en-US" sz="1700" b="1" i="0">
                                          <a:latin typeface="Cambria Math" panose="02040503050406030204" pitchFamily="18" charset="0"/>
                                        </a:rPr>
                                        <m:t>𝚫</m:t>
                                      </m:r>
                                      <m:r>
                                        <a:rPr lang="ja-JP" altLang="en-US" sz="1700" b="1" i="1">
                                          <a:latin typeface="Cambria Math" panose="02040503050406030204" pitchFamily="18" charset="0"/>
                                        </a:rPr>
                                        <m:t>𝒕</m:t>
                                      </m:r>
                                    </m:sup>
                                  </m:sSubSup>
                                  <m:r>
                                    <a:rPr lang="ja-JP" altLang="en-US" sz="1700" b="0" i="0">
                                      <a:latin typeface="Cambria Math" panose="02040503050406030204" pitchFamily="18" charset="0"/>
                                    </a:rPr>
                                    <m:t>+</m:t>
                                  </m:r>
                                  <m:r>
                                    <a:rPr lang="ja-JP" altLang="en-US" sz="1700" b="1" i="0">
                                      <a:latin typeface="Cambria Math" panose="02040503050406030204" pitchFamily="18" charset="0"/>
                                    </a:rPr>
                                    <m:t>𝚫</m:t>
                                  </m:r>
                                  <m:r>
                                    <a:rPr lang="ja-JP" altLang="en-US" sz="1700" b="1" i="1">
                                      <a:latin typeface="Cambria Math" panose="02040503050406030204" pitchFamily="18" charset="0"/>
                                    </a:rPr>
                                    <m:t>𝒗</m:t>
                                  </m:r>
                                </m:e>
                              </m:d>
                            </m:e>
                          </m:d>
                        </m:e>
                        <m:sup>
                          <m:r>
                            <a:rPr lang="ja-JP" altLang="en-US" sz="1700" b="0" i="0">
                              <a:latin typeface="Cambria Math" panose="02040503050406030204" pitchFamily="18" charset="0"/>
                            </a:rPr>
                            <m:t>2</m:t>
                          </m:r>
                        </m:sup>
                      </m:sSup>
                      <m:r>
                        <a:rPr lang="ja-JP" altLang="en-US" sz="1700" b="0" i="0">
                          <a:latin typeface="Cambria Math" panose="02040503050406030204" pitchFamily="18" charset="0"/>
                        </a:rPr>
                        <m:t>+</m:t>
                      </m:r>
                      <m:sSup>
                        <m:sSupPr>
                          <m:ctrlPr>
                            <a:rPr lang="ja-JP" altLang="en-US" sz="1700" b="0" i="1">
                              <a:latin typeface="Cambria Math" panose="02040503050406030204" pitchFamily="18" charset="0"/>
                            </a:rPr>
                          </m:ctrlPr>
                        </m:sSupPr>
                        <m:e>
                          <m:d>
                            <m:dPr>
                              <m:ctrlPr>
                                <a:rPr lang="ja-JP" altLang="en-US" sz="1700" b="0" i="1">
                                  <a:latin typeface="Cambria Math" panose="02040503050406030204" pitchFamily="18" charset="0"/>
                                </a:rPr>
                              </m:ctrlPr>
                            </m:dPr>
                            <m:e>
                              <m:sSubSup>
                                <m:sSubSupPr>
                                  <m:ctrlPr>
                                    <a:rPr lang="ja-JP" altLang="en-US" sz="1700" b="0" i="1">
                                      <a:latin typeface="Cambria Math" panose="02040503050406030204" pitchFamily="18" charset="0"/>
                                    </a:rPr>
                                  </m:ctrlPr>
                                </m:sSubSupPr>
                                <m:e>
                                  <m:r>
                                    <a:rPr lang="ja-JP" altLang="en-US" sz="1700" b="1" i="1">
                                      <a:latin typeface="Cambria Math" panose="02040503050406030204" pitchFamily="18" charset="0"/>
                                    </a:rPr>
                                    <m:t>𝒗</m:t>
                                  </m:r>
                                </m:e>
                                <m:sub>
                                  <m:r>
                                    <a:rPr lang="ja-JP" altLang="en-US" sz="1700" b="1" i="1">
                                      <a:latin typeface="Cambria Math" panose="02040503050406030204" pitchFamily="18" charset="0"/>
                                    </a:rPr>
                                    <m:t>𝒃</m:t>
                                  </m:r>
                                  <m:r>
                                    <a:rPr lang="ja-JP" altLang="en-US" sz="1700" b="0" i="0">
                                      <a:latin typeface="Cambria Math" panose="02040503050406030204" pitchFamily="18" charset="0"/>
                                    </a:rPr>
                                    <m:t>2</m:t>
                                  </m:r>
                                </m:sub>
                                <m:sup>
                                  <m:r>
                                    <a:rPr lang="ja-JP" altLang="en-US" sz="1700" b="1" i="1">
                                      <a:latin typeface="Cambria Math" panose="02040503050406030204" pitchFamily="18" charset="0"/>
                                    </a:rPr>
                                    <m:t>𝒕</m:t>
                                  </m:r>
                                </m:sup>
                              </m:sSubSup>
                              <m:r>
                                <a:rPr lang="ja-JP" altLang="en-US" sz="1700" b="0" i="0">
                                  <a:latin typeface="Cambria Math" panose="02040503050406030204" pitchFamily="18" charset="0"/>
                                </a:rPr>
                                <m:t>−</m:t>
                              </m:r>
                              <m:r>
                                <a:rPr lang="ja-JP" altLang="en-US" sz="1700" b="1" i="0">
                                  <a:latin typeface="Cambria Math" panose="02040503050406030204" pitchFamily="18" charset="0"/>
                                </a:rPr>
                                <m:t>𝚫</m:t>
                              </m:r>
                              <m:r>
                                <a:rPr lang="ja-JP" altLang="en-US" sz="1700" b="1" i="1">
                                  <a:latin typeface="Cambria Math" panose="02040503050406030204" pitchFamily="18" charset="0"/>
                                </a:rPr>
                                <m:t>𝒗</m:t>
                              </m:r>
                            </m:e>
                          </m:d>
                        </m:e>
                        <m:sup>
                          <m:r>
                            <a:rPr lang="ja-JP" altLang="en-US" sz="1700" b="0" i="0">
                              <a:latin typeface="Cambria Math" panose="02040503050406030204" pitchFamily="18" charset="0"/>
                            </a:rPr>
                            <m:t>2</m:t>
                          </m:r>
                        </m:sup>
                      </m:sSup>
                      <m:r>
                        <a:rPr lang="ja-JP" altLang="en-US" sz="1700" b="0" i="0">
                          <a:latin typeface="Cambria Math" panose="02040503050406030204" pitchFamily="18" charset="0"/>
                        </a:rPr>
                        <m:t>−</m:t>
                      </m:r>
                      <m:sSup>
                        <m:sSupPr>
                          <m:ctrlPr>
                            <a:rPr lang="ja-JP" altLang="en-US" sz="1700" b="0" i="1">
                              <a:latin typeface="Cambria Math" panose="02040503050406030204" pitchFamily="18" charset="0"/>
                            </a:rPr>
                          </m:ctrlPr>
                        </m:sSupPr>
                        <m:e>
                          <m:r>
                            <a:rPr lang="en-US" altLang="ja-JP" sz="1700" b="0" i="1" smtClean="0">
                              <a:latin typeface="Cambria Math" panose="02040503050406030204" pitchFamily="18" charset="0"/>
                            </a:rPr>
                            <m:t>(</m:t>
                          </m:r>
                        </m:e>
                        <m:sup>
                          <m:r>
                            <a:rPr lang="ja-JP" altLang="en-US" sz="1700" b="0" i="0">
                              <a:latin typeface="Cambria Math" panose="02040503050406030204" pitchFamily="18" charset="0"/>
                            </a:rPr>
                            <m:t>1</m:t>
                          </m:r>
                          <m:r>
                            <a:rPr lang="ja-JP" altLang="en-US" sz="1700" b="1" i="1">
                              <a:latin typeface="Cambria Math" panose="02040503050406030204" pitchFamily="18" charset="0"/>
                            </a:rPr>
                            <m:t>𝒔𝒕</m:t>
                          </m:r>
                        </m:sup>
                      </m:sSup>
                      <m:sSubSup>
                        <m:sSubSupPr>
                          <m:ctrlPr>
                            <a:rPr lang="ja-JP" altLang="en-US" sz="1700" b="0" i="1">
                              <a:latin typeface="Cambria Math" panose="02040503050406030204" pitchFamily="18" charset="0"/>
                            </a:rPr>
                          </m:ctrlPr>
                        </m:sSubSupPr>
                        <m:e>
                          <m:r>
                            <a:rPr lang="ja-JP" altLang="en-US" sz="1700" b="1" i="1">
                              <a:latin typeface="Cambria Math" panose="02040503050406030204" pitchFamily="18" charset="0"/>
                            </a:rPr>
                            <m:t>𝒗</m:t>
                          </m:r>
                        </m:e>
                        <m:sub>
                          <m:r>
                            <a:rPr lang="ja-JP" altLang="en-US" sz="1700" b="1" i="1">
                              <a:latin typeface="Cambria Math" panose="02040503050406030204" pitchFamily="18" charset="0"/>
                            </a:rPr>
                            <m:t>𝒃</m:t>
                          </m:r>
                          <m:r>
                            <a:rPr lang="ja-JP" altLang="en-US" sz="1700" b="0" i="0">
                              <a:latin typeface="Cambria Math" panose="02040503050406030204" pitchFamily="18" charset="0"/>
                            </a:rPr>
                            <m:t>1</m:t>
                          </m:r>
                        </m:sub>
                        <m:sup>
                          <m:r>
                            <a:rPr lang="ja-JP" altLang="en-US" sz="1700" b="1" i="1">
                              <a:latin typeface="Cambria Math" panose="02040503050406030204" pitchFamily="18" charset="0"/>
                            </a:rPr>
                            <m:t>𝒕</m:t>
                          </m:r>
                          <m:r>
                            <a:rPr lang="ja-JP" altLang="en-US" sz="1700" b="0" i="0">
                              <a:latin typeface="Cambria Math" panose="02040503050406030204" pitchFamily="18" charset="0"/>
                            </a:rPr>
                            <m:t>+</m:t>
                          </m:r>
                          <m:r>
                            <a:rPr lang="ja-JP" altLang="en-US" sz="1700" b="1" i="0">
                              <a:latin typeface="Cambria Math" panose="02040503050406030204" pitchFamily="18" charset="0"/>
                            </a:rPr>
                            <m:t>𝚫</m:t>
                          </m:r>
                          <m:r>
                            <a:rPr lang="ja-JP" altLang="en-US" sz="1700" b="1" i="1">
                              <a:latin typeface="Cambria Math" panose="02040503050406030204" pitchFamily="18" charset="0"/>
                            </a:rPr>
                            <m:t>𝒕</m:t>
                          </m:r>
                        </m:sup>
                      </m:sSubSup>
                      <m:r>
                        <a:rPr lang="ja-JP" altLang="en-US" sz="1700" b="0" i="0">
                          <a:latin typeface="Cambria Math" panose="02040503050406030204" pitchFamily="18" charset="0"/>
                        </a:rPr>
                        <m:t>)</m:t>
                      </m:r>
                      <m:sSup>
                        <m:sSupPr>
                          <m:ctrlPr>
                            <a:rPr lang="ja-JP" altLang="en-US" sz="1700" b="0" i="1">
                              <a:latin typeface="Cambria Math" panose="02040503050406030204" pitchFamily="18" charset="0"/>
                            </a:rPr>
                          </m:ctrlPr>
                        </m:sSupPr>
                        <m:e>
                          <m:r>
                            <a:rPr lang="ja-JP" altLang="en-US" sz="1700" b="0" i="0">
                              <a:latin typeface="Cambria Math" panose="02040503050406030204" pitchFamily="18" charset="0"/>
                            </a:rPr>
                            <m:t> </m:t>
                          </m:r>
                        </m:e>
                        <m:sup>
                          <m:r>
                            <a:rPr lang="ja-JP" altLang="en-US" sz="1700" b="0" i="0">
                              <a:latin typeface="Cambria Math" panose="02040503050406030204" pitchFamily="18" charset="0"/>
                            </a:rPr>
                            <m:t>2</m:t>
                          </m:r>
                        </m:sup>
                      </m:sSup>
                      <m:r>
                        <a:rPr lang="ja-JP" altLang="en-US" sz="1700" b="0" i="0">
                          <a:latin typeface="Cambria Math" panose="02040503050406030204" pitchFamily="18" charset="0"/>
                        </a:rPr>
                        <m:t>−(</m:t>
                      </m:r>
                      <m:sSubSup>
                        <m:sSubSupPr>
                          <m:ctrlPr>
                            <a:rPr lang="ja-JP" altLang="en-US" sz="1700" b="0" i="1">
                              <a:latin typeface="Cambria Math" panose="02040503050406030204" pitchFamily="18" charset="0"/>
                            </a:rPr>
                          </m:ctrlPr>
                        </m:sSubSupPr>
                        <m:e>
                          <m:r>
                            <a:rPr lang="ja-JP" altLang="en-US" sz="1700" b="1" i="1">
                              <a:latin typeface="Cambria Math" panose="02040503050406030204" pitchFamily="18" charset="0"/>
                            </a:rPr>
                            <m:t>𝒗</m:t>
                          </m:r>
                        </m:e>
                        <m:sub>
                          <m:r>
                            <a:rPr lang="ja-JP" altLang="en-US" sz="1700" b="1" i="1">
                              <a:latin typeface="Cambria Math" panose="02040503050406030204" pitchFamily="18" charset="0"/>
                            </a:rPr>
                            <m:t>𝒃</m:t>
                          </m:r>
                          <m:r>
                            <a:rPr lang="ja-JP" altLang="en-US" sz="1700" b="0" i="0">
                              <a:latin typeface="Cambria Math" panose="02040503050406030204" pitchFamily="18" charset="0"/>
                            </a:rPr>
                            <m:t>2</m:t>
                          </m:r>
                        </m:sub>
                        <m:sup>
                          <m:r>
                            <a:rPr lang="ja-JP" altLang="en-US" sz="1700" b="1" i="1">
                              <a:latin typeface="Cambria Math" panose="02040503050406030204" pitchFamily="18" charset="0"/>
                            </a:rPr>
                            <m:t>𝒕</m:t>
                          </m:r>
                        </m:sup>
                      </m:sSubSup>
                      <m:r>
                        <a:rPr lang="ja-JP" altLang="en-US" sz="1700" b="0" i="0">
                          <a:latin typeface="Cambria Math" panose="02040503050406030204" pitchFamily="18" charset="0"/>
                        </a:rPr>
                        <m:t>)</m:t>
                      </m:r>
                      <m:sSup>
                        <m:sSupPr>
                          <m:ctrlPr>
                            <a:rPr lang="ja-JP" altLang="en-US" sz="1700" b="0" i="1">
                              <a:latin typeface="Cambria Math" panose="02040503050406030204" pitchFamily="18" charset="0"/>
                            </a:rPr>
                          </m:ctrlPr>
                        </m:sSupPr>
                        <m:e>
                          <m:r>
                            <a:rPr lang="ja-JP" altLang="en-US" sz="1700" b="0" i="0">
                              <a:latin typeface="Cambria Math" panose="02040503050406030204" pitchFamily="18" charset="0"/>
                            </a:rPr>
                            <m:t> </m:t>
                          </m:r>
                        </m:e>
                        <m:sup>
                          <m:r>
                            <a:rPr lang="ja-JP" altLang="en-US" sz="1700" b="0" i="0">
                              <a:latin typeface="Cambria Math" panose="02040503050406030204" pitchFamily="18" charset="0"/>
                            </a:rPr>
                            <m:t>2</m:t>
                          </m:r>
                        </m:sup>
                      </m:sSup>
                      <m:r>
                        <a:rPr lang="ja-JP" altLang="en-US" sz="1700" b="0" i="0">
                          <a:latin typeface="Cambria Math" panose="02040503050406030204" pitchFamily="18" charset="0"/>
                        </a:rPr>
                        <m:t> }+</m:t>
                      </m:r>
                      <m:r>
                        <m:rPr>
                          <m:sty m:val="p"/>
                        </m:rPr>
                        <a:rPr lang="ja-JP" altLang="en-US" sz="1700" b="0" i="0">
                          <a:latin typeface="Cambria Math" panose="02040503050406030204" pitchFamily="18" charset="0"/>
                        </a:rPr>
                        <m:t>Δ</m:t>
                      </m:r>
                      <m:r>
                        <a:rPr lang="ja-JP" altLang="en-US" sz="1700" b="0" i="1">
                          <a:latin typeface="Cambria Math" panose="02040503050406030204" pitchFamily="18" charset="0"/>
                        </a:rPr>
                        <m:t>𝐸</m:t>
                      </m:r>
                      <m:r>
                        <a:rPr lang="ja-JP" altLang="en-US" sz="1700" b="0" i="0">
                          <a:latin typeface="Cambria Math" panose="02040503050406030204" pitchFamily="18" charset="0"/>
                        </a:rPr>
                        <m:t>=0</m:t>
                      </m:r>
                    </m:oMath>
                  </m:oMathPara>
                </a14:m>
                <a:endParaRPr lang="ja-JP" altLang="en-US" sz="1700" dirty="0"/>
              </a:p>
            </p:txBody>
          </p:sp>
        </mc:Choice>
        <mc:Fallback xmlns="">
          <p:sp>
            <p:nvSpPr>
              <p:cNvPr id="15" name="正方形/長方形 14"/>
              <p:cNvSpPr>
                <a:spLocks noRot="1" noChangeAspect="1" noMove="1" noResize="1" noEditPoints="1" noAdjustHandles="1" noChangeArrowheads="1" noChangeShapeType="1" noTextEdit="1"/>
              </p:cNvSpPr>
              <p:nvPr/>
            </p:nvSpPr>
            <p:spPr>
              <a:xfrm>
                <a:off x="1283309" y="3084141"/>
                <a:ext cx="7414505" cy="441980"/>
              </a:xfrm>
              <a:prstGeom prst="rect">
                <a:avLst/>
              </a:prstGeom>
              <a:blipFill rotWithShape="0">
                <a:blip r:embed="rId12"/>
                <a:stretch>
                  <a:fillRect t="-115278" b="-194444"/>
                </a:stretch>
              </a:blipFill>
            </p:spPr>
            <p:txBody>
              <a:bodyPr/>
              <a:lstStyle/>
              <a:p>
                <a:r>
                  <a:rPr lang="ja-JP" altLang="en-US">
                    <a:noFill/>
                  </a:rPr>
                  <a:t> </a:t>
                </a:r>
              </a:p>
            </p:txBody>
          </p:sp>
        </mc:Fallback>
      </mc:AlternateContent>
      <p:sp>
        <p:nvSpPr>
          <p:cNvPr id="16" name="左中かっこ 15"/>
          <p:cNvSpPr/>
          <p:nvPr/>
        </p:nvSpPr>
        <p:spPr>
          <a:xfrm>
            <a:off x="1334825" y="1372370"/>
            <a:ext cx="326550" cy="11634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6180509" y="347729"/>
            <a:ext cx="2058221" cy="369332"/>
          </a:xfrm>
          <a:prstGeom prst="rect">
            <a:avLst/>
          </a:prstGeom>
          <a:noFill/>
        </p:spPr>
        <p:txBody>
          <a:bodyPr wrap="square" rtlCol="0">
            <a:spAutoFit/>
          </a:bodyPr>
          <a:lstStyle/>
          <a:p>
            <a:r>
              <a:rPr kumimoji="1" lang="ja-JP" altLang="en-US" u="sng" dirty="0" smtClean="0">
                <a:solidFill>
                  <a:srgbClr val="002060"/>
                </a:solidFill>
              </a:rPr>
              <a:t>～等方的補正～</a:t>
            </a:r>
            <a:endParaRPr kumimoji="1" lang="ja-JP" altLang="en-US" u="sng" dirty="0">
              <a:solidFill>
                <a:srgbClr val="002060"/>
              </a:solidFill>
            </a:endParaRPr>
          </a:p>
        </p:txBody>
      </p:sp>
    </p:spTree>
    <p:extLst>
      <p:ext uri="{BB962C8B-B14F-4D97-AF65-F5344CB8AC3E}">
        <p14:creationId xmlns:p14="http://schemas.microsoft.com/office/powerpoint/2010/main" val="2454815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00400" y="193125"/>
            <a:ext cx="2743200" cy="707886"/>
          </a:xfrm>
          <a:prstGeom prst="rect">
            <a:avLst/>
          </a:prstGeom>
          <a:noFill/>
        </p:spPr>
        <p:txBody>
          <a:bodyPr wrap="square" rtlCol="0">
            <a:spAutoFit/>
          </a:bodyPr>
          <a:lstStyle/>
          <a:p>
            <a:r>
              <a:rPr lang="ja-JP" altLang="en-US" sz="4000" u="sng" dirty="0" smtClean="0">
                <a:solidFill>
                  <a:schemeClr val="accent1"/>
                </a:solidFill>
              </a:rPr>
              <a:t>付帯条件２</a:t>
            </a:r>
            <a:endParaRPr lang="ja-JP" altLang="en-US" sz="4000" u="sng" dirty="0">
              <a:solidFill>
                <a:schemeClr val="accent1"/>
              </a:solidFill>
            </a:endParaRPr>
          </a:p>
        </p:txBody>
      </p:sp>
      <mc:AlternateContent xmlns:mc="http://schemas.openxmlformats.org/markup-compatibility/2006" xmlns:a14="http://schemas.microsoft.com/office/drawing/2010/main">
        <mc:Choice Requires="a14">
          <p:sp>
            <p:nvSpPr>
              <p:cNvPr id="2" name="正方形/長方形 1"/>
              <p:cNvSpPr/>
              <p:nvPr/>
            </p:nvSpPr>
            <p:spPr>
              <a:xfrm>
                <a:off x="6232770" y="924024"/>
                <a:ext cx="2873671" cy="4103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sz="1900" b="0" i="0" smtClean="0">
                          <a:latin typeface="Cambria Math" panose="02040503050406030204" pitchFamily="18" charset="0"/>
                        </a:rPr>
                        <m:t>(</m:t>
                      </m:r>
                      <m:sSubSup>
                        <m:sSubSupPr>
                          <m:ctrlPr>
                            <a:rPr lang="ja-JP" altLang="en-US" sz="1900" i="1">
                              <a:latin typeface="Cambria Math" panose="02040503050406030204" pitchFamily="18" charset="0"/>
                            </a:rPr>
                          </m:ctrlPr>
                        </m:sSubSupPr>
                        <m:e>
                          <m:sPre>
                            <m:sPrePr>
                              <m:ctrlPr>
                                <a:rPr lang="ja-JP" altLang="en-US" sz="1900" b="0" i="1">
                                  <a:latin typeface="Cambria Math" panose="02040503050406030204" pitchFamily="18" charset="0"/>
                                </a:rPr>
                              </m:ctrlPr>
                            </m:sPrePr>
                            <m:sub>
                              <m:r>
                                <a:rPr lang="ja-JP" altLang="en-US" sz="1900" b="0" i="0">
                                  <a:latin typeface="Cambria Math" panose="02040503050406030204" pitchFamily="18" charset="0"/>
                                </a:rPr>
                                <m:t> </m:t>
                              </m:r>
                            </m:sub>
                            <m:sup>
                              <m:r>
                                <a:rPr lang="ja-JP" altLang="en-US" sz="1900" b="0" i="0">
                                  <a:latin typeface="Cambria Math" panose="02040503050406030204" pitchFamily="18" charset="0"/>
                                </a:rPr>
                                <m:t>1</m:t>
                              </m:r>
                              <m:r>
                                <a:rPr lang="ja-JP" altLang="en-US" sz="1900" b="1" i="1">
                                  <a:latin typeface="Cambria Math" panose="02040503050406030204" pitchFamily="18" charset="0"/>
                                </a:rPr>
                                <m:t>𝒔𝒕</m:t>
                              </m:r>
                            </m:sup>
                            <m:e>
                              <m:r>
                                <a:rPr lang="ja-JP" altLang="en-US" sz="1900" b="1" i="1">
                                  <a:latin typeface="Cambria Math" panose="02040503050406030204" pitchFamily="18" charset="0"/>
                                </a:rPr>
                                <m:t>𝒗</m:t>
                              </m:r>
                            </m:e>
                          </m:sPre>
                        </m:e>
                        <m:sub>
                          <m:r>
                            <a:rPr lang="ja-JP" altLang="en-US" sz="1900" b="1" i="1">
                              <a:latin typeface="Cambria Math" panose="02040503050406030204" pitchFamily="18" charset="0"/>
                            </a:rPr>
                            <m:t>𝒃</m:t>
                          </m:r>
                          <m:r>
                            <a:rPr lang="ja-JP" altLang="en-US" sz="1900" b="0" i="0">
                              <a:latin typeface="Cambria Math" panose="02040503050406030204" pitchFamily="18" charset="0"/>
                            </a:rPr>
                            <m:t>1</m:t>
                          </m:r>
                        </m:sub>
                        <m:sup>
                          <m:r>
                            <a:rPr lang="ja-JP" altLang="en-US" sz="1900" b="1" i="1">
                              <a:latin typeface="Cambria Math" panose="02040503050406030204" pitchFamily="18" charset="0"/>
                            </a:rPr>
                            <m:t>𝒕</m:t>
                          </m:r>
                          <m:r>
                            <a:rPr lang="ja-JP" altLang="en-US" sz="1900" b="0" i="0">
                              <a:latin typeface="Cambria Math" panose="02040503050406030204" pitchFamily="18" charset="0"/>
                            </a:rPr>
                            <m:t>+</m:t>
                          </m:r>
                          <m:r>
                            <a:rPr lang="ja-JP" altLang="en-US" sz="1900" b="1" i="0">
                              <a:latin typeface="Cambria Math" panose="02040503050406030204" pitchFamily="18" charset="0"/>
                            </a:rPr>
                            <m:t>𝚫</m:t>
                          </m:r>
                          <m:r>
                            <a:rPr lang="ja-JP" altLang="en-US" sz="1900" b="1" i="1">
                              <a:latin typeface="Cambria Math" panose="02040503050406030204" pitchFamily="18" charset="0"/>
                            </a:rPr>
                            <m:t>𝒕</m:t>
                          </m:r>
                        </m:sup>
                      </m:sSubSup>
                      <m:r>
                        <a:rPr lang="ja-JP" altLang="en-US" sz="1900" b="0" i="0">
                          <a:latin typeface="Cambria Math" panose="02040503050406030204" pitchFamily="18" charset="0"/>
                        </a:rPr>
                        <m:t>−</m:t>
                      </m:r>
                      <m:sSubSup>
                        <m:sSubSupPr>
                          <m:ctrlPr>
                            <a:rPr lang="ja-JP" altLang="en-US" sz="1900" b="0" i="1">
                              <a:latin typeface="Cambria Math" panose="02040503050406030204" pitchFamily="18" charset="0"/>
                            </a:rPr>
                          </m:ctrlPr>
                        </m:sSubSupPr>
                        <m:e>
                          <m:r>
                            <a:rPr lang="ja-JP" altLang="en-US" sz="1900" b="1" i="1">
                              <a:latin typeface="Cambria Math" panose="02040503050406030204" pitchFamily="18" charset="0"/>
                            </a:rPr>
                            <m:t>𝒗</m:t>
                          </m:r>
                        </m:e>
                        <m:sub>
                          <m:r>
                            <a:rPr lang="ja-JP" altLang="en-US" sz="1900" b="1" i="1">
                              <a:latin typeface="Cambria Math" panose="02040503050406030204" pitchFamily="18" charset="0"/>
                            </a:rPr>
                            <m:t>𝒃</m:t>
                          </m:r>
                          <m:r>
                            <a:rPr lang="ja-JP" altLang="en-US" sz="1900" b="0" i="0">
                              <a:latin typeface="Cambria Math" panose="02040503050406030204" pitchFamily="18" charset="0"/>
                            </a:rPr>
                            <m:t>2</m:t>
                          </m:r>
                        </m:sub>
                        <m:sup>
                          <m:r>
                            <a:rPr lang="ja-JP" altLang="en-US" sz="1900" b="1" i="1">
                              <a:latin typeface="Cambria Math" panose="02040503050406030204" pitchFamily="18" charset="0"/>
                            </a:rPr>
                            <m:t>𝒕</m:t>
                          </m:r>
                        </m:sup>
                      </m:sSubSup>
                      <m:r>
                        <a:rPr lang="ja-JP" altLang="en-US" sz="1900" b="0" i="0">
                          <a:latin typeface="Cambria Math" panose="02040503050406030204" pitchFamily="18" charset="0"/>
                        </a:rPr>
                        <m:t>)∙</m:t>
                      </m:r>
                      <m:r>
                        <a:rPr lang="ja-JP" altLang="en-US" sz="1900" b="1" i="0">
                          <a:latin typeface="Cambria Math" panose="02040503050406030204" pitchFamily="18" charset="0"/>
                        </a:rPr>
                        <m:t>𝚫</m:t>
                      </m:r>
                      <m:r>
                        <a:rPr lang="ja-JP" altLang="en-US" sz="1900" b="1" i="1">
                          <a:latin typeface="Cambria Math" panose="02040503050406030204" pitchFamily="18" charset="0"/>
                        </a:rPr>
                        <m:t>𝒗</m:t>
                      </m:r>
                      <m:r>
                        <a:rPr lang="ja-JP" altLang="en-US" sz="1900" b="0" i="0">
                          <a:latin typeface="Cambria Math" panose="02040503050406030204" pitchFamily="18" charset="0"/>
                        </a:rPr>
                        <m:t>=0</m:t>
                      </m:r>
                    </m:oMath>
                  </m:oMathPara>
                </a14:m>
                <a:endParaRPr lang="ja-JP" altLang="en-US" sz="1900" dirty="0"/>
              </a:p>
            </p:txBody>
          </p:sp>
        </mc:Choice>
        <mc:Fallback xmlns="">
          <p:sp>
            <p:nvSpPr>
              <p:cNvPr id="2" name="正方形/長方形 1"/>
              <p:cNvSpPr>
                <a:spLocks noRot="1" noChangeAspect="1" noMove="1" noResize="1" noEditPoints="1" noAdjustHandles="1" noChangeArrowheads="1" noChangeShapeType="1" noTextEdit="1"/>
              </p:cNvSpPr>
              <p:nvPr/>
            </p:nvSpPr>
            <p:spPr>
              <a:xfrm>
                <a:off x="6232770" y="924024"/>
                <a:ext cx="2873671" cy="410305"/>
              </a:xfrm>
              <a:prstGeom prst="rect">
                <a:avLst/>
              </a:prstGeom>
              <a:blipFill rotWithShape="0">
                <a:blip r:embed="rId2"/>
                <a:stretch>
                  <a:fillRect b="-149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正方形/長方形 4"/>
              <p:cNvSpPr/>
              <p:nvPr/>
            </p:nvSpPr>
            <p:spPr>
              <a:xfrm>
                <a:off x="6151317" y="1855399"/>
                <a:ext cx="2862771" cy="4932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1" i="1" smtClean="0">
                          <a:latin typeface="Cambria Math" panose="02040503050406030204" pitchFamily="18" charset="0"/>
                        </a:rPr>
                        <m:t>∴</m:t>
                      </m:r>
                      <m:d>
                        <m:dPr>
                          <m:begChr m:val="|"/>
                          <m:endChr m:val="|"/>
                          <m:ctrlPr>
                            <a:rPr lang="ja-JP" altLang="en-US" b="1" i="1">
                              <a:latin typeface="Cambria Math" panose="02040503050406030204" pitchFamily="18" charset="0"/>
                            </a:rPr>
                          </m:ctrlPr>
                        </m:dPr>
                        <m:e>
                          <m:r>
                            <a:rPr lang="ja-JP" altLang="en-US" b="1">
                              <a:latin typeface="Cambria Math" panose="02040503050406030204" pitchFamily="18" charset="0"/>
                            </a:rPr>
                            <m:t>𝚫</m:t>
                          </m:r>
                          <m:r>
                            <a:rPr lang="ja-JP" altLang="en-US" b="1" i="1">
                              <a:latin typeface="Cambria Math" panose="02040503050406030204" pitchFamily="18" charset="0"/>
                            </a:rPr>
                            <m:t>𝒗</m:t>
                          </m:r>
                        </m:e>
                      </m:d>
                      <m:r>
                        <a:rPr lang="ja-JP" altLang="en-US" b="0" i="0">
                          <a:latin typeface="Cambria Math" panose="02040503050406030204" pitchFamily="18" charset="0"/>
                        </a:rPr>
                        <m:t>=</m:t>
                      </m:r>
                      <m:sSup>
                        <m:sSupPr>
                          <m:ctrlPr>
                            <a:rPr lang="ja-JP" altLang="en-US" b="0" i="1">
                              <a:latin typeface="Cambria Math" panose="02040503050406030204" pitchFamily="18" charset="0"/>
                            </a:rPr>
                          </m:ctrlPr>
                        </m:sSupPr>
                        <m:e>
                          <m:d>
                            <m:dPr>
                              <m:ctrlPr>
                                <a:rPr lang="ja-JP" altLang="en-US" b="0" i="1">
                                  <a:latin typeface="Cambria Math" panose="02040503050406030204" pitchFamily="18" charset="0"/>
                                </a:rPr>
                              </m:ctrlPr>
                            </m:dPr>
                            <m:e>
                              <m:r>
                                <a:rPr lang="ja-JP" altLang="en-US" b="0" i="0">
                                  <a:latin typeface="Cambria Math" panose="02040503050406030204" pitchFamily="18" charset="0"/>
                                </a:rPr>
                                <m:t>−</m:t>
                              </m:r>
                              <m:r>
                                <m:rPr>
                                  <m:sty m:val="p"/>
                                </m:rPr>
                                <a:rPr lang="ja-JP" altLang="en-US" b="0" i="0">
                                  <a:latin typeface="Cambria Math" panose="02040503050406030204" pitchFamily="18" charset="0"/>
                                </a:rPr>
                                <m:t>Δ</m:t>
                              </m:r>
                              <m:f>
                                <m:fPr>
                                  <m:type m:val="lin"/>
                                  <m:ctrlPr>
                                    <a:rPr lang="ja-JP" altLang="en-US" b="0" i="1">
                                      <a:latin typeface="Cambria Math" panose="02040503050406030204" pitchFamily="18" charset="0"/>
                                    </a:rPr>
                                  </m:ctrlPr>
                                </m:fPr>
                                <m:num>
                                  <m:r>
                                    <a:rPr lang="ja-JP" altLang="en-US" b="0" i="1">
                                      <a:latin typeface="Cambria Math" panose="02040503050406030204" pitchFamily="18" charset="0"/>
                                    </a:rPr>
                                    <m:t>𝐸</m:t>
                                  </m:r>
                                </m:num>
                                <m:den>
                                  <m:r>
                                    <a:rPr lang="ja-JP" altLang="en-US" b="0" i="0">
                                      <a:latin typeface="Cambria Math" panose="02040503050406030204" pitchFamily="18" charset="0"/>
                                    </a:rPr>
                                    <m:t>2</m:t>
                                  </m:r>
                                </m:den>
                              </m:f>
                              <m:sSub>
                                <m:sSubPr>
                                  <m:ctrlPr>
                                    <a:rPr lang="ja-JP" altLang="en-US" b="0" i="1">
                                      <a:latin typeface="Cambria Math" panose="02040503050406030204" pitchFamily="18" charset="0"/>
                                    </a:rPr>
                                  </m:ctrlPr>
                                </m:sSubPr>
                                <m:e>
                                  <m:r>
                                    <a:rPr lang="ja-JP" altLang="en-US" b="0" i="1">
                                      <a:latin typeface="Cambria Math" panose="02040503050406030204" pitchFamily="18" charset="0"/>
                                    </a:rPr>
                                    <m:t>𝑤</m:t>
                                  </m:r>
                                </m:e>
                                <m:sub>
                                  <m:r>
                                    <a:rPr lang="ja-JP" altLang="en-US" b="0" i="1">
                                      <a:latin typeface="Cambria Math" panose="02040503050406030204" pitchFamily="18" charset="0"/>
                                    </a:rPr>
                                    <m:t>𝑏</m:t>
                                  </m:r>
                                </m:sub>
                              </m:sSub>
                              <m:sSub>
                                <m:sSubPr>
                                  <m:ctrlPr>
                                    <a:rPr lang="ja-JP" altLang="en-US" b="0" i="1">
                                      <a:latin typeface="Cambria Math" panose="02040503050406030204" pitchFamily="18" charset="0"/>
                                    </a:rPr>
                                  </m:ctrlPr>
                                </m:sSubPr>
                                <m:e>
                                  <m:r>
                                    <a:rPr lang="ja-JP" altLang="en-US" b="0" i="1">
                                      <a:latin typeface="Cambria Math" panose="02040503050406030204" pitchFamily="18" charset="0"/>
                                    </a:rPr>
                                    <m:t>𝑚</m:t>
                                  </m:r>
                                </m:e>
                                <m:sub>
                                  <m:r>
                                    <a:rPr lang="ja-JP" altLang="en-US" b="0" i="1">
                                      <a:latin typeface="Cambria Math" panose="02040503050406030204" pitchFamily="18" charset="0"/>
                                    </a:rPr>
                                    <m:t>𝑏</m:t>
                                  </m:r>
                                </m:sub>
                              </m:sSub>
                            </m:e>
                          </m:d>
                        </m:e>
                        <m:sup>
                          <m:f>
                            <m:fPr>
                              <m:ctrlPr>
                                <a:rPr lang="ja-JP" altLang="en-US" b="0" i="1">
                                  <a:latin typeface="Cambria Math" panose="02040503050406030204" pitchFamily="18" charset="0"/>
                                </a:rPr>
                              </m:ctrlPr>
                            </m:fPr>
                            <m:num>
                              <m:r>
                                <a:rPr lang="ja-JP" altLang="en-US" b="0" i="0">
                                  <a:latin typeface="Cambria Math" panose="02040503050406030204" pitchFamily="18" charset="0"/>
                                </a:rPr>
                                <m:t>1</m:t>
                              </m:r>
                            </m:num>
                            <m:den>
                              <m:r>
                                <a:rPr lang="ja-JP" altLang="en-US" b="0" i="0">
                                  <a:latin typeface="Cambria Math" panose="02040503050406030204" pitchFamily="18" charset="0"/>
                                </a:rPr>
                                <m:t>2</m:t>
                              </m:r>
                            </m:den>
                          </m:f>
                        </m:sup>
                      </m:sSup>
                    </m:oMath>
                  </m:oMathPara>
                </a14:m>
                <a:endParaRPr lang="ja-JP" altLang="en-US" dirty="0"/>
              </a:p>
            </p:txBody>
          </p:sp>
        </mc:Choice>
        <mc:Fallback xmlns="">
          <p:sp>
            <p:nvSpPr>
              <p:cNvPr id="5" name="正方形/長方形 4"/>
              <p:cNvSpPr>
                <a:spLocks noRot="1" noChangeAspect="1" noMove="1" noResize="1" noEditPoints="1" noAdjustHandles="1" noChangeArrowheads="1" noChangeShapeType="1" noTextEdit="1"/>
              </p:cNvSpPr>
              <p:nvPr/>
            </p:nvSpPr>
            <p:spPr>
              <a:xfrm>
                <a:off x="6151317" y="1855399"/>
                <a:ext cx="2862771" cy="493277"/>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832680" y="2876155"/>
                <a:ext cx="6598430" cy="9345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ja-JP" altLang="en-US" sz="1700" i="1">
                              <a:latin typeface="Cambria Math" panose="02040503050406030204" pitchFamily="18" charset="0"/>
                            </a:rPr>
                          </m:ctrlPr>
                        </m:dPr>
                        <m:e>
                          <m:m>
                            <m:mPr>
                              <m:mcs>
                                <m:mc>
                                  <m:mcPr>
                                    <m:count m:val="3"/>
                                    <m:mcJc m:val="center"/>
                                  </m:mcPr>
                                </m:mc>
                              </m:mcs>
                              <m:ctrlPr>
                                <a:rPr lang="ja-JP" altLang="en-US" sz="1700" i="1">
                                  <a:latin typeface="Cambria Math" panose="02040503050406030204" pitchFamily="18" charset="0"/>
                                </a:rPr>
                              </m:ctrlPr>
                            </m:mPr>
                            <m:mr>
                              <m:e>
                                <m:func>
                                  <m:funcPr>
                                    <m:ctrlPr>
                                      <a:rPr lang="ja-JP" altLang="en-US" sz="1700" i="1">
                                        <a:latin typeface="Cambria Math" panose="02040503050406030204" pitchFamily="18" charset="0"/>
                                      </a:rPr>
                                    </m:ctrlPr>
                                  </m:funcPr>
                                  <m:fName>
                                    <m:r>
                                      <m:rPr>
                                        <m:sty m:val="p"/>
                                      </m:rPr>
                                      <a:rPr lang="ja-JP" altLang="en-US" sz="1700">
                                        <a:latin typeface="Cambria Math" panose="02040503050406030204" pitchFamily="18" charset="0"/>
                                      </a:rPr>
                                      <m:t>cos</m:t>
                                    </m:r>
                                  </m:fName>
                                  <m:e>
                                    <m:r>
                                      <a:rPr lang="ja-JP" altLang="en-US" sz="1700" i="1">
                                        <a:latin typeface="Cambria Math" panose="02040503050406030204" pitchFamily="18" charset="0"/>
                                      </a:rPr>
                                      <m:t>𝜃</m:t>
                                    </m:r>
                                  </m:e>
                                </m:func>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cos</m:t>
                                    </m:r>
                                  </m:fName>
                                  <m:e>
                                    <m:r>
                                      <a:rPr lang="ja-JP" altLang="en-US" sz="1700" i="1">
                                        <a:latin typeface="Cambria Math" panose="02040503050406030204" pitchFamily="18" charset="0"/>
                                      </a:rPr>
                                      <m:t>𝜙</m:t>
                                    </m:r>
                                  </m:e>
                                </m:func>
                              </m:e>
                              <m:e>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cos</m:t>
                                    </m:r>
                                  </m:fName>
                                  <m:e>
                                    <m:r>
                                      <a:rPr lang="ja-JP" altLang="en-US" sz="1700" i="1">
                                        <a:latin typeface="Cambria Math" panose="02040503050406030204" pitchFamily="18" charset="0"/>
                                      </a:rPr>
                                      <m:t>𝜃</m:t>
                                    </m:r>
                                  </m:e>
                                </m:func>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sin</m:t>
                                    </m:r>
                                  </m:fName>
                                  <m:e>
                                    <m:r>
                                      <a:rPr lang="ja-JP" altLang="en-US" sz="1700" i="1">
                                        <a:latin typeface="Cambria Math" panose="02040503050406030204" pitchFamily="18" charset="0"/>
                                      </a:rPr>
                                      <m:t>𝜙</m:t>
                                    </m:r>
                                  </m:e>
                                </m:func>
                              </m:e>
                              <m:e>
                                <m:r>
                                  <a:rPr lang="ja-JP" altLang="en-US" sz="1700" i="0">
                                    <a:latin typeface="Cambria Math" panose="02040503050406030204" pitchFamily="18" charset="0"/>
                                  </a:rPr>
                                  <m:t>−</m:t>
                                </m:r>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sin</m:t>
                                    </m:r>
                                  </m:fName>
                                  <m:e>
                                    <m:r>
                                      <a:rPr lang="ja-JP" altLang="en-US" sz="1700" i="1">
                                        <a:latin typeface="Cambria Math" panose="02040503050406030204" pitchFamily="18" charset="0"/>
                                      </a:rPr>
                                      <m:t>𝜃</m:t>
                                    </m:r>
                                  </m:e>
                                </m:func>
                              </m:e>
                            </m:mr>
                            <m:mr>
                              <m:e>
                                <m:r>
                                  <a:rPr lang="ja-JP" altLang="en-US" sz="1700" i="0">
                                    <a:latin typeface="Cambria Math" panose="02040503050406030204" pitchFamily="18" charset="0"/>
                                  </a:rPr>
                                  <m:t>−</m:t>
                                </m:r>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sin</m:t>
                                    </m:r>
                                  </m:fName>
                                  <m:e>
                                    <m:r>
                                      <a:rPr lang="ja-JP" altLang="en-US" sz="1700" i="1">
                                        <a:latin typeface="Cambria Math" panose="02040503050406030204" pitchFamily="18" charset="0"/>
                                      </a:rPr>
                                      <m:t>𝜙</m:t>
                                    </m:r>
                                  </m:e>
                                </m:func>
                              </m:e>
                              <m:e>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cos</m:t>
                                    </m:r>
                                  </m:fName>
                                  <m:e>
                                    <m:r>
                                      <a:rPr lang="ja-JP" altLang="en-US" sz="1700" i="1">
                                        <a:latin typeface="Cambria Math" panose="02040503050406030204" pitchFamily="18" charset="0"/>
                                      </a:rPr>
                                      <m:t>𝜙</m:t>
                                    </m:r>
                                  </m:e>
                                </m:func>
                              </m:e>
                              <m:e>
                                <m:r>
                                  <a:rPr lang="ja-JP" altLang="en-US" sz="1700" i="0">
                                    <a:latin typeface="Cambria Math" panose="02040503050406030204" pitchFamily="18" charset="0"/>
                                  </a:rPr>
                                  <m:t>0</m:t>
                                </m:r>
                              </m:e>
                            </m:mr>
                            <m:mr>
                              <m:e>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sin</m:t>
                                    </m:r>
                                  </m:fName>
                                  <m:e>
                                    <m:r>
                                      <a:rPr lang="ja-JP" altLang="en-US" sz="1700" i="1">
                                        <a:latin typeface="Cambria Math" panose="02040503050406030204" pitchFamily="18" charset="0"/>
                                      </a:rPr>
                                      <m:t>𝜃</m:t>
                                    </m:r>
                                  </m:e>
                                </m:func>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cos</m:t>
                                    </m:r>
                                  </m:fName>
                                  <m:e>
                                    <m:r>
                                      <a:rPr lang="ja-JP" altLang="en-US" sz="1700" i="1">
                                        <a:latin typeface="Cambria Math" panose="02040503050406030204" pitchFamily="18" charset="0"/>
                                      </a:rPr>
                                      <m:t>𝜙</m:t>
                                    </m:r>
                                  </m:e>
                                </m:func>
                              </m:e>
                              <m:e>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sin</m:t>
                                    </m:r>
                                  </m:fName>
                                  <m:e>
                                    <m:r>
                                      <a:rPr lang="ja-JP" altLang="en-US" sz="1700" i="1">
                                        <a:latin typeface="Cambria Math" panose="02040503050406030204" pitchFamily="18" charset="0"/>
                                      </a:rPr>
                                      <m:t>𝜃</m:t>
                                    </m:r>
                                  </m:e>
                                </m:func>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sin</m:t>
                                    </m:r>
                                  </m:fName>
                                  <m:e>
                                    <m:r>
                                      <a:rPr lang="ja-JP" altLang="en-US" sz="1700" i="1">
                                        <a:latin typeface="Cambria Math" panose="02040503050406030204" pitchFamily="18" charset="0"/>
                                      </a:rPr>
                                      <m:t>𝜙</m:t>
                                    </m:r>
                                  </m:e>
                                </m:func>
                              </m:e>
                              <m:e>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cos</m:t>
                                    </m:r>
                                  </m:fName>
                                  <m:e>
                                    <m:r>
                                      <a:rPr lang="ja-JP" altLang="en-US" sz="1700" i="1">
                                        <a:latin typeface="Cambria Math" panose="02040503050406030204" pitchFamily="18" charset="0"/>
                                      </a:rPr>
                                      <m:t>𝜃</m:t>
                                    </m:r>
                                  </m:e>
                                </m:func>
                              </m:e>
                            </m:mr>
                          </m:m>
                        </m:e>
                      </m:d>
                      <m:sSup>
                        <m:sSupPr>
                          <m:ctrlPr>
                            <a:rPr lang="ja-JP" altLang="en-US" sz="1700" i="1">
                              <a:latin typeface="Cambria Math" panose="02040503050406030204" pitchFamily="18" charset="0"/>
                            </a:rPr>
                          </m:ctrlPr>
                        </m:sSupPr>
                        <m:e>
                          <m:d>
                            <m:dPr>
                              <m:ctrlPr>
                                <a:rPr lang="ja-JP" altLang="en-US" sz="1700" i="1">
                                  <a:latin typeface="Cambria Math" panose="02040503050406030204" pitchFamily="18" charset="0"/>
                                </a:rPr>
                              </m:ctrlPr>
                            </m:dPr>
                            <m:e>
                              <m:m>
                                <m:mPr>
                                  <m:mcs>
                                    <m:mc>
                                      <m:mcPr>
                                        <m:count m:val="1"/>
                                        <m:mcJc m:val="center"/>
                                      </m:mcPr>
                                    </m:mc>
                                  </m:mcs>
                                  <m:ctrlPr>
                                    <a:rPr lang="ja-JP" altLang="en-US" sz="1700" i="1">
                                      <a:latin typeface="Cambria Math" panose="02040503050406030204" pitchFamily="18" charset="0"/>
                                    </a:rPr>
                                  </m:ctrlPr>
                                </m:mPr>
                                <m:mr>
                                  <m:e>
                                    <m:sSubSup>
                                      <m:sSubSupPr>
                                        <m:ctrlPr>
                                          <a:rPr lang="ja-JP" altLang="en-US" sz="1700" i="1">
                                            <a:latin typeface="Cambria Math" panose="02040503050406030204" pitchFamily="18" charset="0"/>
                                          </a:rPr>
                                        </m:ctrlPr>
                                      </m:sSubSupPr>
                                      <m:e>
                                        <m:r>
                                          <a:rPr lang="ja-JP" altLang="en-US" sz="1700" i="1">
                                            <a:latin typeface="Cambria Math" panose="02040503050406030204" pitchFamily="18" charset="0"/>
                                          </a:rPr>
                                          <m:t>𝑣</m:t>
                                        </m:r>
                                      </m:e>
                                      <m:sub>
                                        <m:r>
                                          <a:rPr lang="ja-JP" altLang="en-US" sz="1700" i="1">
                                            <a:latin typeface="Cambria Math" panose="02040503050406030204" pitchFamily="18" charset="0"/>
                                          </a:rPr>
                                          <m:t>𝑥</m:t>
                                        </m:r>
                                      </m:sub>
                                      <m:sup>
                                        <m:r>
                                          <a:rPr lang="ja-JP" altLang="en-US" sz="1700" i="0">
                                            <a:latin typeface="Cambria Math" panose="02040503050406030204" pitchFamily="18" charset="0"/>
                                          </a:rPr>
                                          <m:t>∗</m:t>
                                        </m:r>
                                      </m:sup>
                                    </m:sSubSup>
                                  </m:e>
                                </m:mr>
                                <m:mr>
                                  <m:e>
                                    <m:sSubSup>
                                      <m:sSubSupPr>
                                        <m:ctrlPr>
                                          <a:rPr lang="ja-JP" altLang="en-US" sz="1700" i="1">
                                            <a:latin typeface="Cambria Math" panose="02040503050406030204" pitchFamily="18" charset="0"/>
                                          </a:rPr>
                                        </m:ctrlPr>
                                      </m:sSubSupPr>
                                      <m:e>
                                        <m:r>
                                          <a:rPr lang="ja-JP" altLang="en-US" sz="1700" i="1">
                                            <a:latin typeface="Cambria Math" panose="02040503050406030204" pitchFamily="18" charset="0"/>
                                          </a:rPr>
                                          <m:t>𝑣</m:t>
                                        </m:r>
                                      </m:e>
                                      <m:sub>
                                        <m:r>
                                          <a:rPr lang="ja-JP" altLang="en-US" sz="1700" i="1">
                                            <a:latin typeface="Cambria Math" panose="02040503050406030204" pitchFamily="18" charset="0"/>
                                          </a:rPr>
                                          <m:t>𝑦</m:t>
                                        </m:r>
                                      </m:sub>
                                      <m:sup>
                                        <m:r>
                                          <a:rPr lang="ja-JP" altLang="en-US" sz="1700" i="0">
                                            <a:latin typeface="Cambria Math" panose="02040503050406030204" pitchFamily="18" charset="0"/>
                                          </a:rPr>
                                          <m:t>∗</m:t>
                                        </m:r>
                                      </m:sup>
                                    </m:sSubSup>
                                  </m:e>
                                </m:mr>
                                <m:mr>
                                  <m:e>
                                    <m:sSubSup>
                                      <m:sSubSupPr>
                                        <m:ctrlPr>
                                          <a:rPr lang="ja-JP" altLang="en-US" sz="1700" i="1">
                                            <a:latin typeface="Cambria Math" panose="02040503050406030204" pitchFamily="18" charset="0"/>
                                          </a:rPr>
                                        </m:ctrlPr>
                                      </m:sSubSupPr>
                                      <m:e>
                                        <m:r>
                                          <a:rPr lang="ja-JP" altLang="en-US" sz="1700" i="1">
                                            <a:latin typeface="Cambria Math" panose="02040503050406030204" pitchFamily="18" charset="0"/>
                                          </a:rPr>
                                          <m:t>𝑣</m:t>
                                        </m:r>
                                      </m:e>
                                      <m:sub>
                                        <m:r>
                                          <a:rPr lang="ja-JP" altLang="en-US" sz="1700" i="1">
                                            <a:latin typeface="Cambria Math" panose="02040503050406030204" pitchFamily="18" charset="0"/>
                                          </a:rPr>
                                          <m:t>𝑧</m:t>
                                        </m:r>
                                      </m:sub>
                                      <m:sup>
                                        <m:r>
                                          <a:rPr lang="ja-JP" altLang="en-US" sz="1700" i="0">
                                            <a:latin typeface="Cambria Math" panose="02040503050406030204" pitchFamily="18" charset="0"/>
                                          </a:rPr>
                                          <m:t>∗</m:t>
                                        </m:r>
                                      </m:sup>
                                    </m:sSubSup>
                                  </m:e>
                                </m:mr>
                              </m:m>
                            </m:e>
                          </m:d>
                        </m:e>
                        <m:sup>
                          <m:r>
                            <a:rPr lang="ja-JP" altLang="en-US" sz="1700" i="0">
                              <a:latin typeface="Cambria Math" panose="02040503050406030204" pitchFamily="18" charset="0"/>
                            </a:rPr>
                            <m:t> </m:t>
                          </m:r>
                        </m:sup>
                      </m:sSup>
                      <m:r>
                        <a:rPr lang="ja-JP" altLang="en-US" sz="1700" i="0">
                          <a:latin typeface="Cambria Math" panose="02040503050406030204" pitchFamily="18" charset="0"/>
                        </a:rPr>
                        <m:t>=</m:t>
                      </m:r>
                      <m:sSup>
                        <m:sSupPr>
                          <m:ctrlPr>
                            <a:rPr lang="ja-JP" altLang="en-US" sz="1700" i="1">
                              <a:latin typeface="Cambria Math" panose="02040503050406030204" pitchFamily="18" charset="0"/>
                            </a:rPr>
                          </m:ctrlPr>
                        </m:sSupPr>
                        <m:e>
                          <m:d>
                            <m:dPr>
                              <m:ctrlPr>
                                <a:rPr lang="ja-JP" altLang="en-US" sz="1700" i="1">
                                  <a:latin typeface="Cambria Math" panose="02040503050406030204" pitchFamily="18" charset="0"/>
                                </a:rPr>
                              </m:ctrlPr>
                            </m:dPr>
                            <m:e>
                              <m:m>
                                <m:mPr>
                                  <m:mcs>
                                    <m:mc>
                                      <m:mcPr>
                                        <m:count m:val="1"/>
                                        <m:mcJc m:val="center"/>
                                      </m:mcPr>
                                    </m:mc>
                                  </m:mcs>
                                  <m:ctrlPr>
                                    <a:rPr lang="ja-JP" altLang="en-US" sz="1700" i="1">
                                      <a:latin typeface="Cambria Math" panose="02040503050406030204" pitchFamily="18" charset="0"/>
                                    </a:rPr>
                                  </m:ctrlPr>
                                </m:mPr>
                                <m:mr>
                                  <m:e>
                                    <m:r>
                                      <a:rPr lang="ja-JP" altLang="en-US" sz="1700" i="1">
                                        <a:latin typeface="Cambria Math" panose="02040503050406030204" pitchFamily="18" charset="0"/>
                                      </a:rPr>
                                      <m:t>𝑈</m:t>
                                    </m:r>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sin</m:t>
                                        </m:r>
                                      </m:fName>
                                      <m:e>
                                        <m:d>
                                          <m:dPr>
                                            <m:ctrlPr>
                                              <a:rPr lang="ja-JP" altLang="en-US" sz="1700" i="1">
                                                <a:latin typeface="Cambria Math" panose="02040503050406030204" pitchFamily="18" charset="0"/>
                                              </a:rPr>
                                            </m:ctrlPr>
                                          </m:dPr>
                                          <m:e>
                                            <m:f>
                                              <m:fPr>
                                                <m:type m:val="lin"/>
                                                <m:ctrlPr>
                                                  <a:rPr lang="ja-JP" altLang="en-US" sz="1700" i="1">
                                                    <a:latin typeface="Cambria Math" panose="02040503050406030204" pitchFamily="18" charset="0"/>
                                                  </a:rPr>
                                                </m:ctrlPr>
                                              </m:fPr>
                                              <m:num>
                                                <m:r>
                                                  <a:rPr lang="ja-JP" altLang="en-US" sz="1700" i="1">
                                                    <a:latin typeface="Cambria Math" panose="02040503050406030204" pitchFamily="18" charset="0"/>
                                                  </a:rPr>
                                                  <m:t>𝜋</m:t>
                                                </m:r>
                                              </m:num>
                                              <m:den>
                                                <m:r>
                                                  <a:rPr lang="ja-JP" altLang="en-US" sz="1700" i="0">
                                                    <a:latin typeface="Cambria Math" panose="02040503050406030204" pitchFamily="18" charset="0"/>
                                                  </a:rPr>
                                                  <m:t>2</m:t>
                                                </m:r>
                                              </m:den>
                                            </m:f>
                                          </m:e>
                                        </m:d>
                                      </m:e>
                                    </m:func>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cos</m:t>
                                        </m:r>
                                      </m:fName>
                                      <m:e>
                                        <m:r>
                                          <m:rPr>
                                            <m:sty m:val="p"/>
                                          </m:rPr>
                                          <a:rPr lang="ja-JP" altLang="en-US" sz="1700" i="0">
                                            <a:latin typeface="Cambria Math" panose="02040503050406030204" pitchFamily="18" charset="0"/>
                                          </a:rPr>
                                          <m:t>Φ</m:t>
                                        </m:r>
                                      </m:e>
                                    </m:func>
                                  </m:e>
                                </m:mr>
                                <m:mr>
                                  <m:e>
                                    <m:r>
                                      <a:rPr lang="ja-JP" altLang="en-US" sz="1700" i="1">
                                        <a:latin typeface="Cambria Math" panose="02040503050406030204" pitchFamily="18" charset="0"/>
                                      </a:rPr>
                                      <m:t>𝑈</m:t>
                                    </m:r>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sin</m:t>
                                        </m:r>
                                      </m:fName>
                                      <m:e>
                                        <m:d>
                                          <m:dPr>
                                            <m:ctrlPr>
                                              <a:rPr lang="ja-JP" altLang="en-US" sz="1700" i="1">
                                                <a:latin typeface="Cambria Math" panose="02040503050406030204" pitchFamily="18" charset="0"/>
                                              </a:rPr>
                                            </m:ctrlPr>
                                          </m:dPr>
                                          <m:e>
                                            <m:f>
                                              <m:fPr>
                                                <m:type m:val="lin"/>
                                                <m:ctrlPr>
                                                  <a:rPr lang="ja-JP" altLang="en-US" sz="1700" i="1">
                                                    <a:latin typeface="Cambria Math" panose="02040503050406030204" pitchFamily="18" charset="0"/>
                                                  </a:rPr>
                                                </m:ctrlPr>
                                              </m:fPr>
                                              <m:num>
                                                <m:r>
                                                  <a:rPr lang="ja-JP" altLang="en-US" sz="1700" i="1">
                                                    <a:latin typeface="Cambria Math" panose="02040503050406030204" pitchFamily="18" charset="0"/>
                                                  </a:rPr>
                                                  <m:t>𝜋</m:t>
                                                </m:r>
                                              </m:num>
                                              <m:den>
                                                <m:r>
                                                  <a:rPr lang="ja-JP" altLang="en-US" sz="1700" i="0">
                                                    <a:latin typeface="Cambria Math" panose="02040503050406030204" pitchFamily="18" charset="0"/>
                                                  </a:rPr>
                                                  <m:t>2</m:t>
                                                </m:r>
                                              </m:den>
                                            </m:f>
                                          </m:e>
                                        </m:d>
                                      </m:e>
                                    </m:func>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sin</m:t>
                                        </m:r>
                                      </m:fName>
                                      <m:e>
                                        <m:r>
                                          <m:rPr>
                                            <m:sty m:val="p"/>
                                          </m:rPr>
                                          <a:rPr lang="ja-JP" altLang="en-US" sz="1700" i="0">
                                            <a:latin typeface="Cambria Math" panose="02040503050406030204" pitchFamily="18" charset="0"/>
                                          </a:rPr>
                                          <m:t>Φ</m:t>
                                        </m:r>
                                      </m:e>
                                    </m:func>
                                  </m:e>
                                </m:mr>
                                <m:mr>
                                  <m:e>
                                    <m:r>
                                      <a:rPr lang="ja-JP" altLang="en-US" sz="1700" i="1">
                                        <a:latin typeface="Cambria Math" panose="02040503050406030204" pitchFamily="18" charset="0"/>
                                      </a:rPr>
                                      <m:t>𝑈</m:t>
                                    </m:r>
                                    <m:func>
                                      <m:funcPr>
                                        <m:ctrlPr>
                                          <a:rPr lang="ja-JP" altLang="en-US" sz="1700" i="1">
                                            <a:latin typeface="Cambria Math" panose="02040503050406030204" pitchFamily="18" charset="0"/>
                                          </a:rPr>
                                        </m:ctrlPr>
                                      </m:funcPr>
                                      <m:fName>
                                        <m:r>
                                          <m:rPr>
                                            <m:sty m:val="p"/>
                                          </m:rPr>
                                          <a:rPr lang="ja-JP" altLang="en-US" sz="1700" i="0">
                                            <a:latin typeface="Cambria Math" panose="02040503050406030204" pitchFamily="18" charset="0"/>
                                          </a:rPr>
                                          <m:t>cos</m:t>
                                        </m:r>
                                      </m:fName>
                                      <m:e>
                                        <m:d>
                                          <m:dPr>
                                            <m:ctrlPr>
                                              <a:rPr lang="ja-JP" altLang="en-US" sz="1700" i="1">
                                                <a:latin typeface="Cambria Math" panose="02040503050406030204" pitchFamily="18" charset="0"/>
                                              </a:rPr>
                                            </m:ctrlPr>
                                          </m:dPr>
                                          <m:e>
                                            <m:f>
                                              <m:fPr>
                                                <m:type m:val="lin"/>
                                                <m:ctrlPr>
                                                  <a:rPr lang="ja-JP" altLang="en-US" sz="1700" i="1">
                                                    <a:latin typeface="Cambria Math" panose="02040503050406030204" pitchFamily="18" charset="0"/>
                                                  </a:rPr>
                                                </m:ctrlPr>
                                              </m:fPr>
                                              <m:num>
                                                <m:r>
                                                  <a:rPr lang="ja-JP" altLang="en-US" sz="1700" i="1">
                                                    <a:latin typeface="Cambria Math" panose="02040503050406030204" pitchFamily="18" charset="0"/>
                                                  </a:rPr>
                                                  <m:t>𝜋</m:t>
                                                </m:r>
                                              </m:num>
                                              <m:den>
                                                <m:r>
                                                  <a:rPr lang="ja-JP" altLang="en-US" sz="1700" i="0">
                                                    <a:latin typeface="Cambria Math" panose="02040503050406030204" pitchFamily="18" charset="0"/>
                                                  </a:rPr>
                                                  <m:t>2</m:t>
                                                </m:r>
                                              </m:den>
                                            </m:f>
                                          </m:e>
                                        </m:d>
                                      </m:e>
                                    </m:func>
                                  </m:e>
                                </m:mr>
                              </m:m>
                            </m:e>
                          </m:d>
                        </m:e>
                        <m:sup>
                          <m:r>
                            <a:rPr lang="ja-JP" altLang="en-US" sz="1700" i="0">
                              <a:latin typeface="Cambria Math" panose="02040503050406030204" pitchFamily="18" charset="0"/>
                            </a:rPr>
                            <m:t> </m:t>
                          </m:r>
                        </m:sup>
                      </m:sSup>
                    </m:oMath>
                  </m:oMathPara>
                </a14:m>
                <a:endParaRPr lang="ja-JP" altLang="en-US" sz="17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832680" y="2876155"/>
                <a:ext cx="6598430" cy="934551"/>
              </a:xfrm>
              <a:prstGeom prst="rect">
                <a:avLst/>
              </a:prstGeom>
              <a:blipFill rotWithShape="0">
                <a:blip r:embed="rId5"/>
                <a:stretch>
                  <a:fillRect/>
                </a:stretch>
              </a:blipFill>
            </p:spPr>
            <p:txBody>
              <a:bodyPr/>
              <a:lstStyle/>
              <a:p>
                <a:r>
                  <a:rPr lang="ja-JP" altLang="en-US">
                    <a:noFill/>
                  </a:rPr>
                  <a:t> </a:t>
                </a:r>
              </a:p>
            </p:txBody>
          </p:sp>
        </mc:Fallback>
      </mc:AlternateContent>
      <p:pic>
        <p:nvPicPr>
          <p:cNvPr id="7" name="図 6"/>
          <p:cNvPicPr/>
          <p:nvPr/>
        </p:nvPicPr>
        <p:blipFill>
          <a:blip r:embed="rId6">
            <a:extLst>
              <a:ext uri="{28A0092B-C50C-407E-A947-70E740481C1C}">
                <a14:useLocalDpi xmlns:a14="http://schemas.microsoft.com/office/drawing/2010/main" val="0"/>
              </a:ext>
            </a:extLst>
          </a:blip>
          <a:srcRect/>
          <a:stretch>
            <a:fillRect/>
          </a:stretch>
        </p:blipFill>
        <p:spPr bwMode="auto">
          <a:xfrm>
            <a:off x="6232770" y="4044561"/>
            <a:ext cx="2911230" cy="2755994"/>
          </a:xfrm>
          <a:prstGeom prst="rect">
            <a:avLst/>
          </a:prstGeom>
          <a:noFill/>
          <a:ln>
            <a:noFill/>
          </a:ln>
        </p:spPr>
      </p:pic>
      <mc:AlternateContent xmlns:mc="http://schemas.openxmlformats.org/markup-compatibility/2006" xmlns:a14="http://schemas.microsoft.com/office/drawing/2010/main">
        <mc:Choice Requires="a14">
          <p:graphicFrame>
            <p:nvGraphicFramePr>
              <p:cNvPr id="9" name="表 8"/>
              <p:cNvGraphicFramePr>
                <a:graphicFrameLocks noGrp="1"/>
              </p:cNvGraphicFramePr>
              <p:nvPr>
                <p:extLst>
                  <p:ext uri="{D42A27DB-BD31-4B8C-83A1-F6EECF244321}">
                    <p14:modId xmlns:p14="http://schemas.microsoft.com/office/powerpoint/2010/main" val="3538795061"/>
                  </p:ext>
                </p:extLst>
              </p:nvPr>
            </p:nvGraphicFramePr>
            <p:xfrm>
              <a:off x="2035358" y="3924297"/>
              <a:ext cx="4418451" cy="968883"/>
            </p:xfrm>
            <a:graphic>
              <a:graphicData uri="http://schemas.openxmlformats.org/drawingml/2006/table">
                <a:tbl>
                  <a:tblPr firstRow="1" firstCol="1" bandRow="1"/>
                  <a:tblGrid>
                    <a:gridCol w="4418451"/>
                  </a:tblGrid>
                  <a:tr h="0">
                    <a:tc>
                      <a:txBody>
                        <a:bodyPr/>
                        <a:lstStyle/>
                        <a:p>
                          <a:pPr>
                            <a:lnSpc>
                              <a:spcPct val="107000"/>
                            </a:lnSpc>
                            <a:spcAft>
                              <a:spcPts val="800"/>
                            </a:spcAft>
                          </a:pPr>
                          <a:r>
                            <a:rPr lang="en-US" altLang="ja-JP" sz="1800" kern="100" dirty="0" smtClean="0">
                              <a:solidFill>
                                <a:srgbClr val="000000"/>
                              </a:solidFill>
                              <a:effectLst/>
                              <a:ea typeface="Cambria Math" panose="02040503050406030204" pitchFamily="18" charset="0"/>
                            </a:rPr>
                            <a:t> </a:t>
                          </a:r>
                          <a14:m>
                            <m:oMath xmlns:m="http://schemas.openxmlformats.org/officeDocument/2006/math">
                              <m:sSubSup>
                                <m:sSubSupPr>
                                  <m:ctrlPr>
                                    <a:rPr lang="ja-JP" sz="1800" i="1" kern="100">
                                      <a:solidFill>
                                        <a:srgbClr val="000000"/>
                                      </a:solidFill>
                                      <a:effectLst/>
                                      <a:latin typeface="Cambria Math" panose="02040503050406030204" pitchFamily="18" charset="0"/>
                                      <a:ea typeface="Cambria Math" panose="02040503050406030204" pitchFamily="18" charset="0"/>
                                    </a:rPr>
                                  </m:ctrlPr>
                                </m:sSubSupPr>
                                <m:e>
                                  <m:r>
                                    <a:rPr lang="en-US" sz="1800" i="1" kern="100">
                                      <a:solidFill>
                                        <a:srgbClr val="000000"/>
                                      </a:solidFill>
                                      <a:effectLst/>
                                      <a:latin typeface="Cambria Math" panose="02040503050406030204" pitchFamily="18" charset="0"/>
                                      <a:ea typeface="ＭＳ 明朝" panose="02020609040205080304" pitchFamily="17" charset="-128"/>
                                    </a:rPr>
                                    <m:t>𝑣</m:t>
                                  </m:r>
                                </m:e>
                                <m:sub>
                                  <m:r>
                                    <a:rPr lang="en-US" sz="1800" i="1" kern="100">
                                      <a:solidFill>
                                        <a:srgbClr val="000000"/>
                                      </a:solidFill>
                                      <a:effectLst/>
                                      <a:latin typeface="Cambria Math" panose="02040503050406030204" pitchFamily="18" charset="0"/>
                                      <a:ea typeface="ＭＳ 明朝" panose="02020609040205080304" pitchFamily="17" charset="-128"/>
                                    </a:rPr>
                                    <m:t>𝑥</m:t>
                                  </m:r>
                                </m:sub>
                                <m:sup>
                                  <m:r>
                                    <a:rPr lang="en-US" sz="1800" i="1" kern="100">
                                      <a:solidFill>
                                        <a:srgbClr val="000000"/>
                                      </a:solidFill>
                                      <a:effectLst/>
                                      <a:latin typeface="Cambria Math" panose="02040503050406030204" pitchFamily="18" charset="0"/>
                                      <a:ea typeface="ＭＳ 明朝" panose="02020609040205080304" pitchFamily="17" charset="-128"/>
                                    </a:rPr>
                                    <m:t>∗</m:t>
                                  </m:r>
                                </m:sup>
                              </m:sSubSup>
                              <m:r>
                                <a:rPr lang="en-US" sz="1800" i="1" kern="100">
                                  <a:solidFill>
                                    <a:srgbClr val="000000"/>
                                  </a:solidFill>
                                  <a:effectLst/>
                                  <a:latin typeface="Cambria Math" panose="02040503050406030204" pitchFamily="18" charset="0"/>
                                  <a:ea typeface="ＭＳ 明朝" panose="02020609040205080304" pitchFamily="17" charset="-128"/>
                                </a:rPr>
                                <m:t>=</m:t>
                              </m:r>
                              <m:d>
                                <m:dPr>
                                  <m:ctrlPr>
                                    <a:rPr lang="ja-JP" sz="1800" i="1" kern="100">
                                      <a:solidFill>
                                        <a:srgbClr val="000000"/>
                                      </a:solidFill>
                                      <a:effectLst/>
                                      <a:latin typeface="Cambria Math" panose="02040503050406030204" pitchFamily="18" charset="0"/>
                                      <a:ea typeface="Cambria Math" panose="02040503050406030204" pitchFamily="18" charset="0"/>
                                    </a:rPr>
                                  </m:ctrlPr>
                                </m:dPr>
                                <m:e>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𝑥</m:t>
                                      </m:r>
                                    </m:sub>
                                  </m:sSub>
                                  <m:r>
                                    <a:rPr lang="en-US" sz="1800" i="1" kern="100">
                                      <a:solidFill>
                                        <a:srgbClr val="000000"/>
                                      </a:solidFill>
                                      <a:effectLst/>
                                      <a:latin typeface="Cambria Math" panose="02040503050406030204" pitchFamily="18" charset="0"/>
                                      <a:ea typeface="ＭＳ 明朝" panose="02020609040205080304" pitchFamily="17" charset="-128"/>
                                    </a:rPr>
                                    <m:t>/</m:t>
                                  </m:r>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m:t>
                                      </m:r>
                                    </m:sub>
                                  </m:sSub>
                                </m:e>
                              </m:d>
                              <m:sSubSup>
                                <m:sSubSupPr>
                                  <m:ctrlPr>
                                    <a:rPr lang="ja-JP" sz="1800" i="1" kern="100">
                                      <a:solidFill>
                                        <a:srgbClr val="000000"/>
                                      </a:solidFill>
                                      <a:effectLst/>
                                      <a:latin typeface="Cambria Math" panose="02040503050406030204" pitchFamily="18" charset="0"/>
                                      <a:ea typeface="Cambria Math" panose="02040503050406030204" pitchFamily="18" charset="0"/>
                                    </a:rPr>
                                  </m:ctrlPr>
                                </m:sSubSup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𝑧</m:t>
                                  </m:r>
                                </m:sub>
                                <m:sup>
                                  <m:r>
                                    <a:rPr lang="en-US" sz="1800" i="1" kern="100">
                                      <a:solidFill>
                                        <a:srgbClr val="000000"/>
                                      </a:solidFill>
                                      <a:effectLst/>
                                      <a:latin typeface="Cambria Math" panose="02040503050406030204" pitchFamily="18" charset="0"/>
                                      <a:ea typeface="ＭＳ 明朝" panose="02020609040205080304" pitchFamily="17" charset="-128"/>
                                    </a:rPr>
                                    <m:t> </m:t>
                                  </m:r>
                                </m:sup>
                              </m:sSubSup>
                              <m:func>
                                <m:funcPr>
                                  <m:ctrlPr>
                                    <a:rPr lang="ja-JP" sz="1800" i="1" kern="100">
                                      <a:solidFill>
                                        <a:srgbClr val="000000"/>
                                      </a:solidFill>
                                      <a:effectLst/>
                                      <a:latin typeface="Cambria Math" panose="02040503050406030204" pitchFamily="18" charset="0"/>
                                      <a:ea typeface="Cambria Math" panose="02040503050406030204" pitchFamily="18" charset="0"/>
                                    </a:rPr>
                                  </m:ctrlPr>
                                </m:funcPr>
                                <m:fName>
                                  <m:r>
                                    <m:rPr>
                                      <m:sty m:val="p"/>
                                    </m:rPr>
                                    <a:rPr lang="en-US" sz="1800" kern="100">
                                      <a:solidFill>
                                        <a:srgbClr val="000000"/>
                                      </a:solidFill>
                                      <a:effectLst/>
                                      <a:latin typeface="Cambria Math" panose="02040503050406030204" pitchFamily="18" charset="0"/>
                                      <a:ea typeface="ＭＳ 明朝" panose="02020609040205080304" pitchFamily="17" charset="-128"/>
                                    </a:rPr>
                                    <m:t>cos</m:t>
                                  </m:r>
                                </m:fName>
                                <m:e>
                                  <m:r>
                                    <m:rPr>
                                      <m:sty m:val="p"/>
                                    </m:rPr>
                                    <a:rPr lang="en-US" sz="1800" kern="100">
                                      <a:solidFill>
                                        <a:srgbClr val="000000"/>
                                      </a:solidFill>
                                      <a:effectLst/>
                                      <a:latin typeface="Cambria Math" panose="02040503050406030204" pitchFamily="18" charset="0"/>
                                      <a:ea typeface="ＭＳ 明朝" panose="02020609040205080304" pitchFamily="17" charset="-128"/>
                                    </a:rPr>
                                    <m:t>Φ</m:t>
                                  </m:r>
                                </m:e>
                              </m:func>
                              <m:r>
                                <a:rPr lang="en-US" sz="1800" i="1" kern="100">
                                  <a:solidFill>
                                    <a:srgbClr val="000000"/>
                                  </a:solidFill>
                                  <a:effectLst/>
                                  <a:latin typeface="Cambria Math" panose="02040503050406030204" pitchFamily="18" charset="0"/>
                                  <a:ea typeface="ＭＳ 明朝" panose="02020609040205080304" pitchFamily="17" charset="-128"/>
                                </a:rPr>
                                <m:t>−</m:t>
                              </m:r>
                              <m:d>
                                <m:dPr>
                                  <m:ctrlPr>
                                    <a:rPr lang="ja-JP" sz="1800" i="1" kern="100">
                                      <a:solidFill>
                                        <a:srgbClr val="000000"/>
                                      </a:solidFill>
                                      <a:effectLst/>
                                      <a:latin typeface="Cambria Math" panose="02040503050406030204" pitchFamily="18" charset="0"/>
                                      <a:ea typeface="Cambria Math" panose="02040503050406030204" pitchFamily="18" charset="0"/>
                                    </a:rPr>
                                  </m:ctrlPr>
                                </m:dPr>
                                <m:e>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𝑦</m:t>
                                      </m:r>
                                    </m:sub>
                                  </m:sSub>
                                  <m:r>
                                    <a:rPr lang="en-US" sz="1800" i="1" kern="100">
                                      <a:solidFill>
                                        <a:srgbClr val="000000"/>
                                      </a:solidFill>
                                      <a:effectLst/>
                                      <a:latin typeface="Cambria Math" panose="02040503050406030204" pitchFamily="18" charset="0"/>
                                      <a:ea typeface="ＭＳ 明朝" panose="02020609040205080304" pitchFamily="17" charset="-128"/>
                                    </a:rPr>
                                    <m:t>/</m:t>
                                  </m:r>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m:t>
                                      </m:r>
                                    </m:sub>
                                  </m:sSub>
                                </m:e>
                              </m:d>
                              <m:r>
                                <a:rPr lang="en-US" sz="1800" i="1" kern="100">
                                  <a:solidFill>
                                    <a:srgbClr val="000000"/>
                                  </a:solidFill>
                                  <a:effectLst/>
                                  <a:latin typeface="Cambria Math" panose="02040503050406030204" pitchFamily="18" charset="0"/>
                                  <a:ea typeface="ＭＳ 明朝" panose="02020609040205080304" pitchFamily="17" charset="-128"/>
                                </a:rPr>
                                <m:t>𝑈</m:t>
                              </m:r>
                              <m:func>
                                <m:funcPr>
                                  <m:ctrlPr>
                                    <a:rPr lang="ja-JP" sz="1800" i="1" kern="100">
                                      <a:solidFill>
                                        <a:srgbClr val="000000"/>
                                      </a:solidFill>
                                      <a:effectLst/>
                                      <a:latin typeface="Cambria Math" panose="02040503050406030204" pitchFamily="18" charset="0"/>
                                      <a:ea typeface="Cambria Math" panose="02040503050406030204" pitchFamily="18" charset="0"/>
                                    </a:rPr>
                                  </m:ctrlPr>
                                </m:funcPr>
                                <m:fName>
                                  <m:r>
                                    <m:rPr>
                                      <m:sty m:val="p"/>
                                    </m:rPr>
                                    <a:rPr lang="en-US" sz="1800" kern="100">
                                      <a:solidFill>
                                        <a:srgbClr val="000000"/>
                                      </a:solidFill>
                                      <a:effectLst/>
                                      <a:latin typeface="Cambria Math" panose="02040503050406030204" pitchFamily="18" charset="0"/>
                                      <a:ea typeface="ＭＳ 明朝" panose="02020609040205080304" pitchFamily="17" charset="-128"/>
                                    </a:rPr>
                                    <m:t>sin</m:t>
                                  </m:r>
                                </m:fName>
                                <m:e>
                                  <m:r>
                                    <m:rPr>
                                      <m:sty m:val="p"/>
                                    </m:rPr>
                                    <a:rPr lang="en-US" sz="1800" kern="100">
                                      <a:solidFill>
                                        <a:srgbClr val="000000"/>
                                      </a:solidFill>
                                      <a:effectLst/>
                                      <a:latin typeface="Cambria Math" panose="02040503050406030204" pitchFamily="18" charset="0"/>
                                      <a:ea typeface="ＭＳ 明朝" panose="02020609040205080304" pitchFamily="17" charset="-128"/>
                                    </a:rPr>
                                    <m:t>Φ</m:t>
                                  </m:r>
                                </m:e>
                              </m:func>
                            </m:oMath>
                          </a14:m>
                          <a:endParaRPr lang="ja-JP" sz="1800" kern="100" dirty="0">
                            <a:solidFill>
                              <a:srgbClr val="000000"/>
                            </a:solidFill>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r>
                  <a:tr h="0">
                    <a:tc>
                      <a:txBody>
                        <a:bodyPr/>
                        <a:lstStyle/>
                        <a:p>
                          <a:pPr>
                            <a:lnSpc>
                              <a:spcPct val="107000"/>
                            </a:lnSpc>
                            <a:spcAft>
                              <a:spcPts val="800"/>
                            </a:spcAft>
                          </a:pPr>
                          <a:r>
                            <a:rPr lang="en-US" altLang="ja-JP" sz="1800" kern="100" dirty="0" smtClean="0">
                              <a:solidFill>
                                <a:srgbClr val="000000"/>
                              </a:solidFill>
                              <a:effectLst/>
                              <a:ea typeface="Cambria Math" panose="02040503050406030204" pitchFamily="18" charset="0"/>
                            </a:rPr>
                            <a:t> </a:t>
                          </a:r>
                          <a14:m>
                            <m:oMath xmlns:m="http://schemas.openxmlformats.org/officeDocument/2006/math">
                              <m:sSubSup>
                                <m:sSubSupPr>
                                  <m:ctrlPr>
                                    <a:rPr lang="ja-JP" sz="1800" i="1" kern="100">
                                      <a:solidFill>
                                        <a:srgbClr val="000000"/>
                                      </a:solidFill>
                                      <a:effectLst/>
                                      <a:latin typeface="Cambria Math" panose="02040503050406030204" pitchFamily="18" charset="0"/>
                                      <a:ea typeface="Cambria Math" panose="02040503050406030204" pitchFamily="18" charset="0"/>
                                    </a:rPr>
                                  </m:ctrlPr>
                                </m:sSubSupPr>
                                <m:e>
                                  <m:r>
                                    <a:rPr lang="en-US" sz="1800" i="1" kern="100">
                                      <a:solidFill>
                                        <a:srgbClr val="000000"/>
                                      </a:solidFill>
                                      <a:effectLst/>
                                      <a:latin typeface="Cambria Math" panose="02040503050406030204" pitchFamily="18" charset="0"/>
                                      <a:ea typeface="ＭＳ 明朝" panose="02020609040205080304" pitchFamily="17" charset="-128"/>
                                    </a:rPr>
                                    <m:t>𝑣</m:t>
                                  </m:r>
                                </m:e>
                                <m:sub>
                                  <m:r>
                                    <a:rPr lang="en-US" sz="1800" i="1" kern="100">
                                      <a:solidFill>
                                        <a:srgbClr val="000000"/>
                                      </a:solidFill>
                                      <a:effectLst/>
                                      <a:latin typeface="Cambria Math" panose="02040503050406030204" pitchFamily="18" charset="0"/>
                                      <a:ea typeface="ＭＳ 明朝" panose="02020609040205080304" pitchFamily="17" charset="-128"/>
                                    </a:rPr>
                                    <m:t>𝑦</m:t>
                                  </m:r>
                                </m:sub>
                                <m:sup>
                                  <m:r>
                                    <a:rPr lang="en-US" sz="1800" i="1" kern="100">
                                      <a:solidFill>
                                        <a:srgbClr val="000000"/>
                                      </a:solidFill>
                                      <a:effectLst/>
                                      <a:latin typeface="Cambria Math" panose="02040503050406030204" pitchFamily="18" charset="0"/>
                                      <a:ea typeface="ＭＳ 明朝" panose="02020609040205080304" pitchFamily="17" charset="-128"/>
                                    </a:rPr>
                                    <m:t>∗</m:t>
                                  </m:r>
                                </m:sup>
                              </m:sSubSup>
                              <m:r>
                                <a:rPr lang="en-US" sz="1800" i="1" kern="100">
                                  <a:solidFill>
                                    <a:srgbClr val="000000"/>
                                  </a:solidFill>
                                  <a:effectLst/>
                                  <a:latin typeface="Cambria Math" panose="02040503050406030204" pitchFamily="18" charset="0"/>
                                  <a:ea typeface="ＭＳ 明朝" panose="02020609040205080304" pitchFamily="17" charset="-128"/>
                                </a:rPr>
                                <m:t>=</m:t>
                              </m:r>
                              <m:d>
                                <m:dPr>
                                  <m:ctrlPr>
                                    <a:rPr lang="ja-JP" sz="1800" i="1" kern="100">
                                      <a:solidFill>
                                        <a:srgbClr val="000000"/>
                                      </a:solidFill>
                                      <a:effectLst/>
                                      <a:latin typeface="Cambria Math" panose="02040503050406030204" pitchFamily="18" charset="0"/>
                                      <a:ea typeface="Cambria Math" panose="02040503050406030204" pitchFamily="18" charset="0"/>
                                    </a:rPr>
                                  </m:ctrlPr>
                                </m:dPr>
                                <m:e>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𝑦</m:t>
                                      </m:r>
                                    </m:sub>
                                  </m:sSub>
                                  <m:r>
                                    <a:rPr lang="en-US" sz="1800" i="1" kern="100">
                                      <a:solidFill>
                                        <a:srgbClr val="000000"/>
                                      </a:solidFill>
                                      <a:effectLst/>
                                      <a:latin typeface="Cambria Math" panose="02040503050406030204" pitchFamily="18" charset="0"/>
                                      <a:ea typeface="ＭＳ 明朝" panose="02020609040205080304" pitchFamily="17" charset="-128"/>
                                    </a:rPr>
                                    <m:t>/</m:t>
                                  </m:r>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m:t>
                                      </m:r>
                                    </m:sub>
                                  </m:sSub>
                                </m:e>
                              </m:d>
                              <m:sSubSup>
                                <m:sSubSupPr>
                                  <m:ctrlPr>
                                    <a:rPr lang="ja-JP" sz="1800" i="1" kern="100">
                                      <a:solidFill>
                                        <a:srgbClr val="000000"/>
                                      </a:solidFill>
                                      <a:effectLst/>
                                      <a:latin typeface="Cambria Math" panose="02040503050406030204" pitchFamily="18" charset="0"/>
                                      <a:ea typeface="Cambria Math" panose="02040503050406030204" pitchFamily="18" charset="0"/>
                                    </a:rPr>
                                  </m:ctrlPr>
                                </m:sSubSup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𝑧</m:t>
                                  </m:r>
                                </m:sub>
                                <m:sup>
                                  <m:r>
                                    <a:rPr lang="en-US" sz="1800" i="1" kern="100">
                                      <a:solidFill>
                                        <a:srgbClr val="000000"/>
                                      </a:solidFill>
                                      <a:effectLst/>
                                      <a:latin typeface="Cambria Math" panose="02040503050406030204" pitchFamily="18" charset="0"/>
                                      <a:ea typeface="ＭＳ 明朝" panose="02020609040205080304" pitchFamily="17" charset="-128"/>
                                    </a:rPr>
                                    <m:t> </m:t>
                                  </m:r>
                                </m:sup>
                              </m:sSubSup>
                              <m:func>
                                <m:funcPr>
                                  <m:ctrlPr>
                                    <a:rPr lang="ja-JP" sz="1800" i="1" kern="100">
                                      <a:solidFill>
                                        <a:srgbClr val="000000"/>
                                      </a:solidFill>
                                      <a:effectLst/>
                                      <a:latin typeface="Cambria Math" panose="02040503050406030204" pitchFamily="18" charset="0"/>
                                      <a:ea typeface="Cambria Math" panose="02040503050406030204" pitchFamily="18" charset="0"/>
                                    </a:rPr>
                                  </m:ctrlPr>
                                </m:funcPr>
                                <m:fName>
                                  <m:r>
                                    <m:rPr>
                                      <m:sty m:val="p"/>
                                    </m:rPr>
                                    <a:rPr lang="en-US" sz="1800" kern="100">
                                      <a:solidFill>
                                        <a:srgbClr val="000000"/>
                                      </a:solidFill>
                                      <a:effectLst/>
                                      <a:latin typeface="Cambria Math" panose="02040503050406030204" pitchFamily="18" charset="0"/>
                                      <a:ea typeface="ＭＳ 明朝" panose="02020609040205080304" pitchFamily="17" charset="-128"/>
                                    </a:rPr>
                                    <m:t>cos</m:t>
                                  </m:r>
                                </m:fName>
                                <m:e>
                                  <m:r>
                                    <m:rPr>
                                      <m:sty m:val="p"/>
                                    </m:rPr>
                                    <a:rPr lang="en-US" sz="1800" kern="100">
                                      <a:solidFill>
                                        <a:srgbClr val="000000"/>
                                      </a:solidFill>
                                      <a:effectLst/>
                                      <a:latin typeface="Cambria Math" panose="02040503050406030204" pitchFamily="18" charset="0"/>
                                      <a:ea typeface="ＭＳ 明朝" panose="02020609040205080304" pitchFamily="17" charset="-128"/>
                                    </a:rPr>
                                    <m:t>Φ</m:t>
                                  </m:r>
                                </m:e>
                              </m:func>
                              <m:r>
                                <a:rPr lang="en-US" sz="1800" i="1" kern="100">
                                  <a:solidFill>
                                    <a:srgbClr val="000000"/>
                                  </a:solidFill>
                                  <a:effectLst/>
                                  <a:latin typeface="Cambria Math" panose="02040503050406030204" pitchFamily="18" charset="0"/>
                                  <a:ea typeface="ＭＳ 明朝" panose="02020609040205080304" pitchFamily="17" charset="-128"/>
                                </a:rPr>
                                <m:t>+</m:t>
                              </m:r>
                              <m:d>
                                <m:dPr>
                                  <m:ctrlPr>
                                    <a:rPr lang="ja-JP" sz="1800" i="1" kern="100">
                                      <a:solidFill>
                                        <a:srgbClr val="000000"/>
                                      </a:solidFill>
                                      <a:effectLst/>
                                      <a:latin typeface="Cambria Math" panose="02040503050406030204" pitchFamily="18" charset="0"/>
                                      <a:ea typeface="Cambria Math" panose="02040503050406030204" pitchFamily="18" charset="0"/>
                                    </a:rPr>
                                  </m:ctrlPr>
                                </m:dPr>
                                <m:e>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𝑥</m:t>
                                      </m:r>
                                    </m:sub>
                                  </m:sSub>
                                  <m:r>
                                    <a:rPr lang="en-US" sz="1800" i="1" kern="100">
                                      <a:solidFill>
                                        <a:srgbClr val="000000"/>
                                      </a:solidFill>
                                      <a:effectLst/>
                                      <a:latin typeface="Cambria Math" panose="02040503050406030204" pitchFamily="18" charset="0"/>
                                      <a:ea typeface="ＭＳ 明朝" panose="02020609040205080304" pitchFamily="17" charset="-128"/>
                                    </a:rPr>
                                    <m:t>/</m:t>
                                  </m:r>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m:t>
                                      </m:r>
                                    </m:sub>
                                  </m:sSub>
                                </m:e>
                              </m:d>
                              <m:r>
                                <a:rPr lang="en-US" sz="1800" i="1" kern="100">
                                  <a:solidFill>
                                    <a:srgbClr val="000000"/>
                                  </a:solidFill>
                                  <a:effectLst/>
                                  <a:latin typeface="Cambria Math" panose="02040503050406030204" pitchFamily="18" charset="0"/>
                                  <a:ea typeface="ＭＳ 明朝" panose="02020609040205080304" pitchFamily="17" charset="-128"/>
                                </a:rPr>
                                <m:t>𝑈</m:t>
                              </m:r>
                              <m:func>
                                <m:funcPr>
                                  <m:ctrlPr>
                                    <a:rPr lang="ja-JP" sz="1800" i="1" kern="100">
                                      <a:solidFill>
                                        <a:srgbClr val="000000"/>
                                      </a:solidFill>
                                      <a:effectLst/>
                                      <a:latin typeface="Cambria Math" panose="02040503050406030204" pitchFamily="18" charset="0"/>
                                      <a:ea typeface="Cambria Math" panose="02040503050406030204" pitchFamily="18" charset="0"/>
                                    </a:rPr>
                                  </m:ctrlPr>
                                </m:funcPr>
                                <m:fName>
                                  <m:r>
                                    <m:rPr>
                                      <m:sty m:val="p"/>
                                    </m:rPr>
                                    <a:rPr lang="en-US" sz="1800" kern="100">
                                      <a:solidFill>
                                        <a:srgbClr val="000000"/>
                                      </a:solidFill>
                                      <a:effectLst/>
                                      <a:latin typeface="Cambria Math" panose="02040503050406030204" pitchFamily="18" charset="0"/>
                                      <a:ea typeface="ＭＳ 明朝" panose="02020609040205080304" pitchFamily="17" charset="-128"/>
                                    </a:rPr>
                                    <m:t>sin</m:t>
                                  </m:r>
                                </m:fName>
                                <m:e>
                                  <m:r>
                                    <m:rPr>
                                      <m:sty m:val="p"/>
                                    </m:rPr>
                                    <a:rPr lang="en-US" sz="1800" kern="100">
                                      <a:solidFill>
                                        <a:srgbClr val="000000"/>
                                      </a:solidFill>
                                      <a:effectLst/>
                                      <a:latin typeface="Cambria Math" panose="02040503050406030204" pitchFamily="18" charset="0"/>
                                      <a:ea typeface="ＭＳ 明朝" panose="02020609040205080304" pitchFamily="17" charset="-128"/>
                                    </a:rPr>
                                    <m:t>Φ</m:t>
                                  </m:r>
                                </m:e>
                              </m:func>
                            </m:oMath>
                          </a14:m>
                          <a:endParaRPr lang="ja-JP" sz="1800" kern="100" dirty="0">
                            <a:solidFill>
                              <a:srgbClr val="000000"/>
                            </a:solidFill>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r>
                  <a:tr h="0">
                    <a:tc>
                      <a:txBody>
                        <a:bodyPr/>
                        <a:lstStyle/>
                        <a:p>
                          <a:pPr>
                            <a:lnSpc>
                              <a:spcPct val="107000"/>
                            </a:lnSpc>
                            <a:spcAft>
                              <a:spcPts val="800"/>
                            </a:spcAft>
                          </a:pPr>
                          <a:r>
                            <a:rPr lang="en-US" altLang="ja-JP" sz="1800" kern="100" dirty="0" smtClean="0">
                              <a:solidFill>
                                <a:srgbClr val="000000"/>
                              </a:solidFill>
                              <a:effectLst/>
                              <a:ea typeface="Cambria Math" panose="02040503050406030204" pitchFamily="18" charset="0"/>
                            </a:rPr>
                            <a:t> </a:t>
                          </a:r>
                          <a14:m>
                            <m:oMath xmlns:m="http://schemas.openxmlformats.org/officeDocument/2006/math">
                              <m:sSubSup>
                                <m:sSubSupPr>
                                  <m:ctrlPr>
                                    <a:rPr lang="ja-JP" sz="1800" i="1" kern="100">
                                      <a:solidFill>
                                        <a:srgbClr val="000000"/>
                                      </a:solidFill>
                                      <a:effectLst/>
                                      <a:latin typeface="Cambria Math" panose="02040503050406030204" pitchFamily="18" charset="0"/>
                                      <a:ea typeface="Cambria Math" panose="02040503050406030204" pitchFamily="18" charset="0"/>
                                    </a:rPr>
                                  </m:ctrlPr>
                                </m:sSubSupPr>
                                <m:e>
                                  <m:r>
                                    <a:rPr lang="en-US" sz="1800" i="1" kern="100">
                                      <a:solidFill>
                                        <a:srgbClr val="000000"/>
                                      </a:solidFill>
                                      <a:effectLst/>
                                      <a:latin typeface="Cambria Math" panose="02040503050406030204" pitchFamily="18" charset="0"/>
                                      <a:ea typeface="ＭＳ 明朝" panose="02020609040205080304" pitchFamily="17" charset="-128"/>
                                    </a:rPr>
                                    <m:t>𝑣</m:t>
                                  </m:r>
                                </m:e>
                                <m:sub>
                                  <m:r>
                                    <a:rPr lang="en-US" sz="1800" i="1" kern="100">
                                      <a:solidFill>
                                        <a:srgbClr val="000000"/>
                                      </a:solidFill>
                                      <a:effectLst/>
                                      <a:latin typeface="Cambria Math" panose="02040503050406030204" pitchFamily="18" charset="0"/>
                                      <a:ea typeface="ＭＳ 明朝" panose="02020609040205080304" pitchFamily="17" charset="-128"/>
                                    </a:rPr>
                                    <m:t>𝑧</m:t>
                                  </m:r>
                                </m:sub>
                                <m:sup>
                                  <m:r>
                                    <a:rPr lang="en-US" sz="1800" i="1" kern="100">
                                      <a:solidFill>
                                        <a:srgbClr val="000000"/>
                                      </a:solidFill>
                                      <a:effectLst/>
                                      <a:latin typeface="Cambria Math" panose="02040503050406030204" pitchFamily="18" charset="0"/>
                                      <a:ea typeface="ＭＳ 明朝" panose="02020609040205080304" pitchFamily="17" charset="-128"/>
                                    </a:rPr>
                                    <m:t>∗</m:t>
                                  </m:r>
                                </m:sup>
                              </m:sSubSup>
                              <m:r>
                                <a:rPr lang="en-US" sz="1800" i="1" kern="100">
                                  <a:solidFill>
                                    <a:srgbClr val="000000"/>
                                  </a:solidFill>
                                  <a:effectLst/>
                                  <a:latin typeface="Cambria Math" panose="02040503050406030204" pitchFamily="18" charset="0"/>
                                  <a:ea typeface="ＭＳ 明朝" panose="02020609040205080304" pitchFamily="17" charset="-128"/>
                                </a:rPr>
                                <m:t>=−</m:t>
                              </m:r>
                              <m:sSubSup>
                                <m:sSubSupPr>
                                  <m:ctrlPr>
                                    <a:rPr lang="ja-JP" sz="1800" i="1" kern="100">
                                      <a:solidFill>
                                        <a:srgbClr val="000000"/>
                                      </a:solidFill>
                                      <a:effectLst/>
                                      <a:latin typeface="Cambria Math" panose="02040503050406030204" pitchFamily="18" charset="0"/>
                                      <a:ea typeface="Cambria Math" panose="02040503050406030204" pitchFamily="18" charset="0"/>
                                    </a:rPr>
                                  </m:ctrlPr>
                                </m:sSubSupPr>
                                <m:e>
                                  <m:r>
                                    <a:rPr lang="en-US" sz="1800" i="1" kern="100">
                                      <a:solidFill>
                                        <a:srgbClr val="000000"/>
                                      </a:solidFill>
                                      <a:effectLst/>
                                      <a:latin typeface="Cambria Math" panose="02040503050406030204" pitchFamily="18" charset="0"/>
                                      <a:ea typeface="ＭＳ 明朝" panose="02020609040205080304" pitchFamily="17" charset="-128"/>
                                    </a:rPr>
                                    <m:t>𝑈</m:t>
                                  </m:r>
                                </m:e>
                                <m:sub>
                                  <m:r>
                                    <a:rPr lang="en-US" sz="1800" i="1" kern="100">
                                      <a:solidFill>
                                        <a:srgbClr val="000000"/>
                                      </a:solidFill>
                                      <a:effectLst/>
                                      <a:latin typeface="Cambria Math" panose="02040503050406030204" pitchFamily="18" charset="0"/>
                                      <a:ea typeface="ＭＳ 明朝" panose="02020609040205080304" pitchFamily="17" charset="-128"/>
                                    </a:rPr>
                                    <m:t>⊥</m:t>
                                  </m:r>
                                </m:sub>
                                <m:sup>
                                  <m:r>
                                    <a:rPr lang="en-US" sz="1800" i="1" kern="100">
                                      <a:solidFill>
                                        <a:srgbClr val="000000"/>
                                      </a:solidFill>
                                      <a:effectLst/>
                                      <a:latin typeface="Cambria Math" panose="02040503050406030204" pitchFamily="18" charset="0"/>
                                      <a:ea typeface="ＭＳ 明朝" panose="02020609040205080304" pitchFamily="17" charset="-128"/>
                                    </a:rPr>
                                    <m:t> </m:t>
                                  </m:r>
                                </m:sup>
                              </m:sSubSup>
                              <m:func>
                                <m:funcPr>
                                  <m:ctrlPr>
                                    <a:rPr lang="ja-JP" sz="1800" i="1" kern="100">
                                      <a:solidFill>
                                        <a:srgbClr val="000000"/>
                                      </a:solidFill>
                                      <a:effectLst/>
                                      <a:latin typeface="Cambria Math" panose="02040503050406030204" pitchFamily="18" charset="0"/>
                                      <a:ea typeface="Cambria Math" panose="02040503050406030204" pitchFamily="18" charset="0"/>
                                    </a:rPr>
                                  </m:ctrlPr>
                                </m:funcPr>
                                <m:fName>
                                  <m:r>
                                    <m:rPr>
                                      <m:sty m:val="p"/>
                                    </m:rPr>
                                    <a:rPr lang="en-US" sz="1800" kern="100">
                                      <a:solidFill>
                                        <a:srgbClr val="000000"/>
                                      </a:solidFill>
                                      <a:effectLst/>
                                      <a:latin typeface="Cambria Math" panose="02040503050406030204" pitchFamily="18" charset="0"/>
                                      <a:ea typeface="ＭＳ 明朝" panose="02020609040205080304" pitchFamily="17" charset="-128"/>
                                    </a:rPr>
                                    <m:t>cos</m:t>
                                  </m:r>
                                </m:fName>
                                <m:e>
                                  <m:r>
                                    <m:rPr>
                                      <m:sty m:val="p"/>
                                    </m:rPr>
                                    <a:rPr lang="en-US" sz="1800" kern="100">
                                      <a:solidFill>
                                        <a:srgbClr val="000000"/>
                                      </a:solidFill>
                                      <a:effectLst/>
                                      <a:latin typeface="Cambria Math" panose="02040503050406030204" pitchFamily="18" charset="0"/>
                                      <a:ea typeface="ＭＳ 明朝" panose="02020609040205080304" pitchFamily="17" charset="-128"/>
                                    </a:rPr>
                                    <m:t>Φ</m:t>
                                  </m:r>
                                </m:e>
                              </m:func>
                            </m:oMath>
                          </a14:m>
                          <a:endParaRPr lang="ja-JP" sz="1800" kern="100" dirty="0">
                            <a:solidFill>
                              <a:srgbClr val="000000"/>
                            </a:solidFill>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r>
                </a:tbl>
              </a:graphicData>
            </a:graphic>
          </p:graphicFrame>
        </mc:Choice>
        <mc:Fallback xmlns="">
          <p:graphicFrame>
            <p:nvGraphicFramePr>
              <p:cNvPr id="9" name="表 8"/>
              <p:cNvGraphicFramePr>
                <a:graphicFrameLocks noGrp="1"/>
              </p:cNvGraphicFramePr>
              <p:nvPr>
                <p:extLst>
                  <p:ext uri="{D42A27DB-BD31-4B8C-83A1-F6EECF244321}">
                    <p14:modId xmlns:p14="http://schemas.microsoft.com/office/powerpoint/2010/main" val="3538795061"/>
                  </p:ext>
                </p:extLst>
              </p:nvPr>
            </p:nvGraphicFramePr>
            <p:xfrm>
              <a:off x="2035358" y="3924297"/>
              <a:ext cx="4418451" cy="968883"/>
            </p:xfrm>
            <a:graphic>
              <a:graphicData uri="http://schemas.openxmlformats.org/drawingml/2006/table">
                <a:tbl>
                  <a:tblPr firstRow="1" firstCol="1" bandRow="1"/>
                  <a:tblGrid>
                    <a:gridCol w="4418451"/>
                  </a:tblGrid>
                  <a:tr h="337693">
                    <a:tc>
                      <a:txBody>
                        <a:bodyPr/>
                        <a:lstStyle/>
                        <a:p>
                          <a:endParaRPr lang="ja-JP"/>
                        </a:p>
                      </a:txBody>
                      <a:tcPr marL="68580" marR="68580" marT="0" marB="0">
                        <a:lnL>
                          <a:noFill/>
                        </a:lnL>
                        <a:lnR>
                          <a:noFill/>
                        </a:lnR>
                        <a:lnT>
                          <a:noFill/>
                        </a:lnT>
                        <a:lnB>
                          <a:noFill/>
                        </a:lnB>
                        <a:blipFill rotWithShape="0">
                          <a:blip r:embed="rId7"/>
                          <a:stretch>
                            <a:fillRect b="-196429"/>
                          </a:stretch>
                        </a:blipFill>
                      </a:tcPr>
                    </a:tc>
                  </a:tr>
                  <a:tr h="337693">
                    <a:tc>
                      <a:txBody>
                        <a:bodyPr/>
                        <a:lstStyle/>
                        <a:p>
                          <a:endParaRPr lang="ja-JP"/>
                        </a:p>
                      </a:txBody>
                      <a:tcPr marL="68580" marR="68580" marT="0" marB="0">
                        <a:lnL>
                          <a:noFill/>
                        </a:lnL>
                        <a:lnR>
                          <a:noFill/>
                        </a:lnR>
                        <a:lnT>
                          <a:noFill/>
                        </a:lnT>
                        <a:lnB>
                          <a:noFill/>
                        </a:lnB>
                        <a:blipFill rotWithShape="0">
                          <a:blip r:embed="rId7"/>
                          <a:stretch>
                            <a:fillRect t="-100000" b="-96429"/>
                          </a:stretch>
                        </a:blipFill>
                      </a:tcPr>
                    </a:tc>
                  </a:tr>
                  <a:tr h="293497">
                    <a:tc>
                      <a:txBody>
                        <a:bodyPr/>
                        <a:lstStyle/>
                        <a:p>
                          <a:endParaRPr lang="ja-JP"/>
                        </a:p>
                      </a:txBody>
                      <a:tcPr marL="68580" marR="68580" marT="0" marB="0">
                        <a:lnL>
                          <a:noFill/>
                        </a:lnL>
                        <a:lnR>
                          <a:noFill/>
                        </a:lnR>
                        <a:lnT>
                          <a:noFill/>
                        </a:lnT>
                        <a:lnB>
                          <a:noFill/>
                        </a:lnB>
                        <a:blipFill rotWithShape="0">
                          <a:blip r:embed="rId7"/>
                          <a:stretch>
                            <a:fillRect t="-233333" b="-12500"/>
                          </a:stretch>
                        </a:blipFill>
                      </a:tcPr>
                    </a:tc>
                  </a:tr>
                </a:tbl>
              </a:graphicData>
            </a:graphic>
          </p:graphicFrame>
        </mc:Fallback>
      </mc:AlternateContent>
      <mc:AlternateContent xmlns:mc="http://schemas.openxmlformats.org/markup-compatibility/2006" xmlns:a14="http://schemas.microsoft.com/office/drawing/2010/main">
        <mc:Choice Requires="a14">
          <p:sp>
            <p:nvSpPr>
              <p:cNvPr id="10" name="正方形/長方形 9"/>
              <p:cNvSpPr/>
              <p:nvPr/>
            </p:nvSpPr>
            <p:spPr>
              <a:xfrm>
                <a:off x="3514491" y="5560447"/>
                <a:ext cx="1984967"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ja-JP" altLang="en-US" sz="2000" b="1">
                          <a:latin typeface="Cambria Math" panose="02040503050406030204" pitchFamily="18" charset="0"/>
                        </a:rPr>
                        <m:t>𝚫</m:t>
                      </m:r>
                      <m:r>
                        <a:rPr lang="ja-JP" altLang="en-US" sz="2000" b="1" i="1">
                          <a:latin typeface="Cambria Math" panose="02040503050406030204" pitchFamily="18" charset="0"/>
                        </a:rPr>
                        <m:t>𝒗</m:t>
                      </m:r>
                      <m:r>
                        <a:rPr lang="ja-JP" altLang="en-US" sz="2000" b="0" i="0">
                          <a:latin typeface="Cambria Math" panose="02040503050406030204" pitchFamily="18" charset="0"/>
                        </a:rPr>
                        <m:t>=</m:t>
                      </m:r>
                      <m:d>
                        <m:dPr>
                          <m:ctrlPr>
                            <a:rPr lang="ja-JP" altLang="en-US" sz="2000" b="0" i="1">
                              <a:latin typeface="Cambria Math" panose="02040503050406030204" pitchFamily="18" charset="0"/>
                            </a:rPr>
                          </m:ctrlPr>
                        </m:dPr>
                        <m:e>
                          <m:f>
                            <m:fPr>
                              <m:ctrlPr>
                                <a:rPr lang="ja-JP" altLang="en-US" sz="2000" b="0" i="1">
                                  <a:latin typeface="Cambria Math" panose="02040503050406030204" pitchFamily="18" charset="0"/>
                                </a:rPr>
                              </m:ctrlPr>
                            </m:fPr>
                            <m:num>
                              <m:d>
                                <m:dPr>
                                  <m:begChr m:val="|"/>
                                  <m:endChr m:val="|"/>
                                  <m:ctrlPr>
                                    <a:rPr lang="ja-JP" altLang="en-US" sz="2000" b="0" i="1">
                                      <a:latin typeface="Cambria Math" panose="02040503050406030204" pitchFamily="18" charset="0"/>
                                    </a:rPr>
                                  </m:ctrlPr>
                                </m:dPr>
                                <m:e>
                                  <m:r>
                                    <a:rPr lang="ja-JP" altLang="en-US" sz="2000" b="1" i="0">
                                      <a:latin typeface="Cambria Math" panose="02040503050406030204" pitchFamily="18" charset="0"/>
                                    </a:rPr>
                                    <m:t>𝚫</m:t>
                                  </m:r>
                                  <m:r>
                                    <a:rPr lang="ja-JP" altLang="en-US" sz="2000" b="1" i="1">
                                      <a:latin typeface="Cambria Math" panose="02040503050406030204" pitchFamily="18" charset="0"/>
                                    </a:rPr>
                                    <m:t>𝒗</m:t>
                                  </m:r>
                                </m:e>
                              </m:d>
                            </m:num>
                            <m:den>
                              <m:r>
                                <a:rPr lang="ja-JP" altLang="en-US" sz="2000" b="0" i="1">
                                  <a:latin typeface="Cambria Math" panose="02040503050406030204" pitchFamily="18" charset="0"/>
                                </a:rPr>
                                <m:t>𝑈</m:t>
                              </m:r>
                            </m:den>
                          </m:f>
                        </m:e>
                      </m:d>
                      <m:sSup>
                        <m:sSupPr>
                          <m:ctrlPr>
                            <a:rPr lang="ja-JP" altLang="en-US" sz="2000" b="0" i="1">
                              <a:latin typeface="Cambria Math" panose="02040503050406030204" pitchFamily="18" charset="0"/>
                            </a:rPr>
                          </m:ctrlPr>
                        </m:sSupPr>
                        <m:e>
                          <m:r>
                            <a:rPr lang="ja-JP" altLang="en-US" sz="2000" b="1" i="1">
                              <a:latin typeface="Cambria Math" panose="02040503050406030204" pitchFamily="18" charset="0"/>
                            </a:rPr>
                            <m:t>𝒗</m:t>
                          </m:r>
                        </m:e>
                        <m:sup>
                          <m:r>
                            <a:rPr lang="ja-JP" altLang="en-US" sz="2000" b="0" i="0">
                              <a:latin typeface="Cambria Math" panose="02040503050406030204" pitchFamily="18" charset="0"/>
                            </a:rPr>
                            <m:t>∗</m:t>
                          </m:r>
                        </m:sup>
                      </m:sSup>
                    </m:oMath>
                  </m:oMathPara>
                </a14:m>
                <a:endParaRPr lang="ja-JP" altLang="en-US" sz="20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3514491" y="5560447"/>
                <a:ext cx="1984967" cy="783869"/>
              </a:xfrm>
              <a:prstGeom prst="rect">
                <a:avLst/>
              </a:prstGeom>
              <a:blipFill rotWithShape="0">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1210613" y="901011"/>
                <a:ext cx="5173711" cy="707886"/>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u="sng" dirty="0" smtClean="0"/>
                  <a:t>補正速度ベクトルは粒子</a:t>
                </a:r>
                <a:r>
                  <a:rPr kumimoji="1" lang="en-US" altLang="ja-JP" sz="2000" u="sng" dirty="0" smtClean="0">
                    <a:latin typeface="Ebrima" panose="02000000000000000000" pitchFamily="2" charset="0"/>
                    <a:ea typeface="Ebrima" panose="02000000000000000000" pitchFamily="2" charset="0"/>
                    <a:cs typeface="Ebrima" panose="02000000000000000000" pitchFamily="2" charset="0"/>
                  </a:rPr>
                  <a:t>b1,b2</a:t>
                </a:r>
                <a:r>
                  <a:rPr lang="ja-JP" altLang="en-US" sz="2000" u="sng" dirty="0" smtClean="0">
                    <a:latin typeface="+mn-ea"/>
                    <a:cs typeface="Ebrima" panose="02000000000000000000" pitchFamily="2" charset="0"/>
                  </a:rPr>
                  <a:t>の相対速度</a:t>
                </a:r>
                <a14:m>
                  <m:oMath xmlns:m="http://schemas.openxmlformats.org/officeDocument/2006/math">
                    <m:r>
                      <a:rPr lang="ja-JP" altLang="en-US" b="1" i="1" u="sng">
                        <a:latin typeface="Cambria Math" panose="02040503050406030204" pitchFamily="18" charset="0"/>
                      </a:rPr>
                      <m:t>𝑼</m:t>
                    </m:r>
                    <m:r>
                      <a:rPr lang="ja-JP" altLang="en-US" u="sng">
                        <a:latin typeface="Cambria Math" panose="02040503050406030204" pitchFamily="18" charset="0"/>
                      </a:rPr>
                      <m:t>≡</m:t>
                    </m:r>
                    <m:sSubSup>
                      <m:sSubSupPr>
                        <m:ctrlPr>
                          <a:rPr lang="ja-JP" altLang="en-US" i="1" u="sng">
                            <a:latin typeface="Cambria Math" panose="02040503050406030204" pitchFamily="18" charset="0"/>
                          </a:rPr>
                        </m:ctrlPr>
                      </m:sSubSupPr>
                      <m:e>
                        <m:sPre>
                          <m:sPrePr>
                            <m:ctrlPr>
                              <a:rPr lang="ja-JP" altLang="en-US" i="1" u="sng">
                                <a:latin typeface="Cambria Math" panose="02040503050406030204" pitchFamily="18" charset="0"/>
                              </a:rPr>
                            </m:ctrlPr>
                          </m:sPrePr>
                          <m:sub>
                            <m:r>
                              <a:rPr lang="ja-JP" altLang="en-US" u="sng">
                                <a:latin typeface="Cambria Math" panose="02040503050406030204" pitchFamily="18" charset="0"/>
                              </a:rPr>
                              <m:t> </m:t>
                            </m:r>
                          </m:sub>
                          <m:sup>
                            <m:r>
                              <a:rPr lang="ja-JP" altLang="en-US" u="sng">
                                <a:latin typeface="Cambria Math" panose="02040503050406030204" pitchFamily="18" charset="0"/>
                              </a:rPr>
                              <m:t>1</m:t>
                            </m:r>
                            <m:r>
                              <a:rPr lang="ja-JP" altLang="en-US" b="1" i="1" u="sng">
                                <a:latin typeface="Cambria Math" panose="02040503050406030204" pitchFamily="18" charset="0"/>
                              </a:rPr>
                              <m:t>𝒔𝒕</m:t>
                            </m:r>
                          </m:sup>
                          <m:e>
                            <m:r>
                              <a:rPr lang="ja-JP" altLang="en-US" b="1" i="1" u="sng">
                                <a:latin typeface="Cambria Math" panose="02040503050406030204" pitchFamily="18" charset="0"/>
                              </a:rPr>
                              <m:t>𝒗</m:t>
                            </m:r>
                          </m:e>
                        </m:sPre>
                      </m:e>
                      <m:sub>
                        <m:r>
                          <a:rPr lang="ja-JP" altLang="en-US" b="1" i="1" u="sng">
                            <a:latin typeface="Cambria Math" panose="02040503050406030204" pitchFamily="18" charset="0"/>
                          </a:rPr>
                          <m:t>𝒃</m:t>
                        </m:r>
                        <m:r>
                          <a:rPr lang="ja-JP" altLang="en-US" u="sng">
                            <a:latin typeface="Cambria Math" panose="02040503050406030204" pitchFamily="18" charset="0"/>
                          </a:rPr>
                          <m:t>1</m:t>
                        </m:r>
                      </m:sub>
                      <m:sup>
                        <m:r>
                          <a:rPr lang="ja-JP" altLang="en-US" b="1" i="1" u="sng">
                            <a:latin typeface="Cambria Math" panose="02040503050406030204" pitchFamily="18" charset="0"/>
                          </a:rPr>
                          <m:t>𝒕</m:t>
                        </m:r>
                        <m:r>
                          <a:rPr lang="ja-JP" altLang="en-US" u="sng">
                            <a:latin typeface="Cambria Math" panose="02040503050406030204" pitchFamily="18" charset="0"/>
                          </a:rPr>
                          <m:t>+</m:t>
                        </m:r>
                        <m:r>
                          <a:rPr lang="ja-JP" altLang="en-US" b="1" u="sng">
                            <a:latin typeface="Cambria Math" panose="02040503050406030204" pitchFamily="18" charset="0"/>
                          </a:rPr>
                          <m:t>𝚫</m:t>
                        </m:r>
                        <m:r>
                          <a:rPr lang="ja-JP" altLang="en-US" b="1" i="1" u="sng">
                            <a:latin typeface="Cambria Math" panose="02040503050406030204" pitchFamily="18" charset="0"/>
                          </a:rPr>
                          <m:t>𝒕</m:t>
                        </m:r>
                      </m:sup>
                    </m:sSubSup>
                    <m:r>
                      <a:rPr lang="ja-JP" altLang="en-US" u="sng">
                        <a:latin typeface="Cambria Math" panose="02040503050406030204" pitchFamily="18" charset="0"/>
                      </a:rPr>
                      <m:t>−</m:t>
                    </m:r>
                    <m:sSubSup>
                      <m:sSubSupPr>
                        <m:ctrlPr>
                          <a:rPr lang="ja-JP" altLang="en-US" i="1" u="sng">
                            <a:latin typeface="Cambria Math" panose="02040503050406030204" pitchFamily="18" charset="0"/>
                          </a:rPr>
                        </m:ctrlPr>
                      </m:sSubSupPr>
                      <m:e>
                        <m:r>
                          <a:rPr lang="ja-JP" altLang="en-US" b="1" i="1" u="sng">
                            <a:latin typeface="Cambria Math" panose="02040503050406030204" pitchFamily="18" charset="0"/>
                          </a:rPr>
                          <m:t>𝒗</m:t>
                        </m:r>
                      </m:e>
                      <m:sub>
                        <m:r>
                          <a:rPr lang="ja-JP" altLang="en-US" b="1" i="1" u="sng">
                            <a:latin typeface="Cambria Math" panose="02040503050406030204" pitchFamily="18" charset="0"/>
                          </a:rPr>
                          <m:t>𝒃</m:t>
                        </m:r>
                        <m:r>
                          <a:rPr lang="ja-JP" altLang="en-US" u="sng">
                            <a:latin typeface="Cambria Math" panose="02040503050406030204" pitchFamily="18" charset="0"/>
                          </a:rPr>
                          <m:t>2</m:t>
                        </m:r>
                      </m:sub>
                      <m:sup>
                        <m:r>
                          <a:rPr lang="ja-JP" altLang="en-US" b="1" i="1" u="sng">
                            <a:latin typeface="Cambria Math" panose="02040503050406030204" pitchFamily="18" charset="0"/>
                          </a:rPr>
                          <m:t>𝒕</m:t>
                        </m:r>
                      </m:sup>
                    </m:sSubSup>
                  </m:oMath>
                </a14:m>
                <a:r>
                  <a:rPr kumimoji="1" lang="ja-JP" altLang="en-US" sz="2000" u="sng" dirty="0" smtClean="0">
                    <a:latin typeface="+mn-ea"/>
                    <a:cs typeface="Ebrima" panose="02000000000000000000" pitchFamily="2" charset="0"/>
                  </a:rPr>
                  <a:t>に垂直</a:t>
                </a:r>
                <a:endParaRPr kumimoji="1" lang="ja-JP" altLang="en-US" sz="2000" u="sng" dirty="0">
                  <a:latin typeface="+mn-ea"/>
                  <a:cs typeface="Ebrima" panose="02000000000000000000" pitchFamily="2" charset="0"/>
                </a:endParaRPr>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1210613" y="901011"/>
                <a:ext cx="5173711" cy="707886"/>
              </a:xfrm>
              <a:prstGeom prst="rect">
                <a:avLst/>
              </a:prstGeom>
              <a:blipFill rotWithShape="0">
                <a:blip r:embed="rId9"/>
                <a:stretch>
                  <a:fillRect l="-1061" t="-7759" r="-1179" b="-146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991673" y="1640552"/>
                <a:ext cx="3580327" cy="353943"/>
              </a:xfrm>
              <a:prstGeom prst="rect">
                <a:avLst/>
              </a:prstGeom>
              <a:noFill/>
            </p:spPr>
            <p:txBody>
              <a:bodyPr wrap="square" rtlCol="0">
                <a:spAutoFit/>
              </a:bodyPr>
              <a:lstStyle/>
              <a:p>
                <a:pPr marL="285750" indent="-285750">
                  <a:buFont typeface="Wingdings" panose="05000000000000000000" pitchFamily="2" charset="2"/>
                  <a:buChar char="ü"/>
                </a:pPr>
                <a14:m>
                  <m:oMath xmlns:m="http://schemas.openxmlformats.org/officeDocument/2006/math">
                    <m:r>
                      <m:rPr>
                        <m:sty m:val="p"/>
                      </m:rPr>
                      <a:rPr kumimoji="1" lang="en-US" altLang="ja-JP" sz="1700" b="0" i="0" smtClean="0">
                        <a:latin typeface="Cambria Math" panose="02040503050406030204" pitchFamily="18" charset="0"/>
                      </a:rPr>
                      <m:t>Δ</m:t>
                    </m:r>
                    <m:r>
                      <a:rPr kumimoji="1" lang="en-US" altLang="ja-JP" sz="1700" b="0" i="1" smtClean="0">
                        <a:latin typeface="Cambria Math" panose="02040503050406030204" pitchFamily="18" charset="0"/>
                      </a:rPr>
                      <m:t>𝐸</m:t>
                    </m:r>
                    <m:r>
                      <a:rPr lang="ja-JP" altLang="en-US" sz="1700" i="1">
                        <a:latin typeface="Cambria Math" panose="02040503050406030204" pitchFamily="18" charset="0"/>
                      </a:rPr>
                      <m:t>を</m:t>
                    </m:r>
                  </m:oMath>
                </a14:m>
                <a:r>
                  <a:rPr kumimoji="1" lang="ja-JP" altLang="en-US" sz="1700" dirty="0" smtClean="0"/>
                  <a:t>補うために満たすべき条件</a:t>
                </a:r>
                <a:endParaRPr kumimoji="1" lang="ja-JP" altLang="en-US" sz="17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991673" y="1640552"/>
                <a:ext cx="3580327" cy="353943"/>
              </a:xfrm>
              <a:prstGeom prst="rect">
                <a:avLst/>
              </a:prstGeom>
              <a:blipFill rotWithShape="0">
                <a:blip r:embed="rId10"/>
                <a:stretch>
                  <a:fillRect l="-852" t="-3448"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13" name="表 12"/>
              <p:cNvGraphicFramePr>
                <a:graphicFrameLocks noGrp="1"/>
              </p:cNvGraphicFramePr>
              <p:nvPr>
                <p:extLst>
                  <p:ext uri="{D42A27DB-BD31-4B8C-83A1-F6EECF244321}">
                    <p14:modId xmlns:p14="http://schemas.microsoft.com/office/powerpoint/2010/main" val="401562696"/>
                  </p:ext>
                </p:extLst>
              </p:nvPr>
            </p:nvGraphicFramePr>
            <p:xfrm>
              <a:off x="1210613" y="1952682"/>
              <a:ext cx="5074276" cy="403857"/>
            </p:xfrm>
            <a:graphic>
              <a:graphicData uri="http://schemas.openxmlformats.org/drawingml/2006/table">
                <a:tbl>
                  <a:tblPr firstRow="1" firstCol="1" bandRow="1"/>
                  <a:tblGrid>
                    <a:gridCol w="5074276"/>
                  </a:tblGrid>
                  <a:tr h="403857">
                    <a:tc>
                      <a:txBody>
                        <a:bodyPr/>
                        <a:lstStyle/>
                        <a:p>
                          <a:pPr>
                            <a:lnSpc>
                              <a:spcPct val="125000"/>
                            </a:lnSpc>
                            <a:spcAft>
                              <a:spcPts val="0"/>
                            </a:spcAft>
                          </a:pPr>
                          <a14:m>
                            <m:oMath xmlns:m="http://schemas.openxmlformats.org/officeDocument/2006/math">
                              <m:r>
                                <a:rPr lang="en-US" sz="1800" i="1" kern="100">
                                  <a:solidFill>
                                    <a:srgbClr val="000000"/>
                                  </a:solidFill>
                                  <a:effectLst/>
                                  <a:latin typeface="Cambria Math" panose="02040503050406030204" pitchFamily="18" charset="0"/>
                                  <a:ea typeface="ＭＳ 明朝" panose="02020609040205080304" pitchFamily="17" charset="-128"/>
                                </a:rPr>
                                <m:t>2</m:t>
                              </m:r>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𝑤</m:t>
                                  </m:r>
                                </m:e>
                                <m:sub>
                                  <m:r>
                                    <a:rPr lang="en-US" sz="1800" i="1" kern="100">
                                      <a:solidFill>
                                        <a:srgbClr val="000000"/>
                                      </a:solidFill>
                                      <a:effectLst/>
                                      <a:latin typeface="Cambria Math" panose="02040503050406030204" pitchFamily="18" charset="0"/>
                                      <a:ea typeface="ＭＳ 明朝" panose="02020609040205080304" pitchFamily="17" charset="-128"/>
                                    </a:rPr>
                                    <m:t>𝑏</m:t>
                                  </m:r>
                                </m:sub>
                              </m:sSub>
                              <m:sSub>
                                <m:sSubPr>
                                  <m:ctrlPr>
                                    <a:rPr lang="ja-JP" sz="1800" i="1" kern="100">
                                      <a:solidFill>
                                        <a:srgbClr val="000000"/>
                                      </a:solidFill>
                                      <a:effectLst/>
                                      <a:latin typeface="Cambria Math" panose="02040503050406030204" pitchFamily="18" charset="0"/>
                                      <a:ea typeface="Cambria Math" panose="02040503050406030204" pitchFamily="18" charset="0"/>
                                    </a:rPr>
                                  </m:ctrlPr>
                                </m:sSubPr>
                                <m:e>
                                  <m:r>
                                    <a:rPr lang="en-US" sz="1800" i="1" kern="100">
                                      <a:solidFill>
                                        <a:srgbClr val="000000"/>
                                      </a:solidFill>
                                      <a:effectLst/>
                                      <a:latin typeface="Cambria Math" panose="02040503050406030204" pitchFamily="18" charset="0"/>
                                      <a:ea typeface="ＭＳ 明朝" panose="02020609040205080304" pitchFamily="17" charset="-128"/>
                                    </a:rPr>
                                    <m:t>𝑚</m:t>
                                  </m:r>
                                </m:e>
                                <m:sub>
                                  <m:r>
                                    <a:rPr lang="en-US" sz="1800" i="1" kern="100">
                                      <a:solidFill>
                                        <a:srgbClr val="000000"/>
                                      </a:solidFill>
                                      <a:effectLst/>
                                      <a:latin typeface="Cambria Math" panose="02040503050406030204" pitchFamily="18" charset="0"/>
                                      <a:ea typeface="ＭＳ 明朝" panose="02020609040205080304" pitchFamily="17" charset="-128"/>
                                    </a:rPr>
                                    <m:t>𝑏</m:t>
                                  </m:r>
                                </m:sub>
                              </m:sSub>
                              <m:r>
                                <a:rPr lang="en-US" sz="1800" i="1" kern="100">
                                  <a:solidFill>
                                    <a:srgbClr val="000000"/>
                                  </a:solidFill>
                                  <a:effectLst/>
                                  <a:latin typeface="Cambria Math" panose="02040503050406030204" pitchFamily="18" charset="0"/>
                                  <a:ea typeface="ＭＳ 明朝" panose="02020609040205080304" pitchFamily="17" charset="-128"/>
                                </a:rPr>
                                <m:t>{</m:t>
                              </m:r>
                            </m:oMath>
                          </a14:m>
                          <a:r>
                            <a:rPr lang="en-US" sz="1800" kern="100" dirty="0">
                              <a:solidFill>
                                <a:srgbClr val="000000"/>
                              </a:solidFill>
                              <a:effectLst/>
                              <a:latin typeface="Calibri" panose="020F0502020204030204" pitchFamily="34" charset="0"/>
                              <a:ea typeface="ＭＳ 明朝" panose="02020609040205080304" pitchFamily="17" charset="-128"/>
                            </a:rPr>
                            <a:t>(</a:t>
                          </a:r>
                          <a14:m>
                            <m:oMath xmlns:m="http://schemas.openxmlformats.org/officeDocument/2006/math">
                              <m:sSubSup>
                                <m:sSubSupPr>
                                  <m:ctrlPr>
                                    <a:rPr lang="ja-JP" sz="1800" b="1" i="1" kern="100">
                                      <a:solidFill>
                                        <a:srgbClr val="000000"/>
                                      </a:solidFill>
                                      <a:effectLst/>
                                      <a:latin typeface="Cambria Math" panose="02040503050406030204" pitchFamily="18" charset="0"/>
                                      <a:ea typeface="Cambria Math" panose="02040503050406030204" pitchFamily="18" charset="0"/>
                                    </a:rPr>
                                  </m:ctrlPr>
                                </m:sSubSupPr>
                                <m:e>
                                  <m:sPre>
                                    <m:sPrePr>
                                      <m:ctrlPr>
                                        <a:rPr lang="ja-JP" sz="1800" b="1" i="1" kern="100">
                                          <a:solidFill>
                                            <a:srgbClr val="000000"/>
                                          </a:solidFill>
                                          <a:effectLst/>
                                          <a:latin typeface="Cambria Math" panose="02040503050406030204" pitchFamily="18" charset="0"/>
                                          <a:ea typeface="Cambria Math" panose="02040503050406030204" pitchFamily="18" charset="0"/>
                                        </a:rPr>
                                      </m:ctrlPr>
                                    </m:sPrePr>
                                    <m:sub>
                                      <m:r>
                                        <a:rPr lang="en-US" sz="1800" b="1" i="1" kern="100">
                                          <a:solidFill>
                                            <a:srgbClr val="000000"/>
                                          </a:solidFill>
                                          <a:effectLst/>
                                          <a:latin typeface="Cambria Math" panose="02040503050406030204" pitchFamily="18" charset="0"/>
                                          <a:ea typeface="ＭＳ 明朝" panose="02020609040205080304" pitchFamily="17" charset="-128"/>
                                        </a:rPr>
                                        <m:t> </m:t>
                                      </m:r>
                                    </m:sub>
                                    <m:sup>
                                      <m:r>
                                        <a:rPr lang="en-US" sz="1800" b="1" i="1" kern="100">
                                          <a:solidFill>
                                            <a:srgbClr val="000000"/>
                                          </a:solidFill>
                                          <a:effectLst/>
                                          <a:latin typeface="Cambria Math" panose="02040503050406030204" pitchFamily="18" charset="0"/>
                                          <a:ea typeface="ＭＳ 明朝" panose="02020609040205080304" pitchFamily="17" charset="-128"/>
                                        </a:rPr>
                                        <m:t>𝟏</m:t>
                                      </m:r>
                                      <m:r>
                                        <a:rPr lang="en-US" sz="1800" b="1" i="1" kern="100">
                                          <a:solidFill>
                                            <a:srgbClr val="000000"/>
                                          </a:solidFill>
                                          <a:effectLst/>
                                          <a:latin typeface="Cambria Math" panose="02040503050406030204" pitchFamily="18" charset="0"/>
                                          <a:ea typeface="ＭＳ 明朝" panose="02020609040205080304" pitchFamily="17" charset="-128"/>
                                        </a:rPr>
                                        <m:t>𝒔𝒕</m:t>
                                      </m:r>
                                    </m:sup>
                                    <m:e>
                                      <m:r>
                                        <a:rPr lang="en-US" sz="1800" b="1" i="1" kern="100">
                                          <a:solidFill>
                                            <a:srgbClr val="000000"/>
                                          </a:solidFill>
                                          <a:effectLst/>
                                          <a:latin typeface="Cambria Math" panose="02040503050406030204" pitchFamily="18" charset="0"/>
                                          <a:ea typeface="ＭＳ 明朝" panose="02020609040205080304" pitchFamily="17" charset="-128"/>
                                        </a:rPr>
                                        <m:t>𝒗</m:t>
                                      </m:r>
                                    </m:e>
                                  </m:sPre>
                                </m:e>
                                <m:sub>
                                  <m:r>
                                    <a:rPr lang="en-US" sz="1800" b="1" i="1" kern="100">
                                      <a:solidFill>
                                        <a:srgbClr val="000000"/>
                                      </a:solidFill>
                                      <a:effectLst/>
                                      <a:latin typeface="Cambria Math" panose="02040503050406030204" pitchFamily="18" charset="0"/>
                                      <a:ea typeface="ＭＳ 明朝" panose="02020609040205080304" pitchFamily="17" charset="-128"/>
                                    </a:rPr>
                                    <m:t>𝒃</m:t>
                                  </m:r>
                                  <m:r>
                                    <a:rPr lang="en-US" sz="1800" b="1" i="1" kern="100">
                                      <a:solidFill>
                                        <a:srgbClr val="000000"/>
                                      </a:solidFill>
                                      <a:effectLst/>
                                      <a:latin typeface="Cambria Math" panose="02040503050406030204" pitchFamily="18" charset="0"/>
                                      <a:ea typeface="ＭＳ 明朝" panose="02020609040205080304" pitchFamily="17" charset="-128"/>
                                    </a:rPr>
                                    <m:t>𝟏</m:t>
                                  </m:r>
                                </m:sub>
                                <m:sup>
                                  <m:r>
                                    <a:rPr lang="en-US" sz="1800" b="1" i="1" kern="100">
                                      <a:solidFill>
                                        <a:srgbClr val="000000"/>
                                      </a:solidFill>
                                      <a:effectLst/>
                                      <a:latin typeface="Cambria Math" panose="02040503050406030204" pitchFamily="18" charset="0"/>
                                      <a:ea typeface="ＭＳ 明朝" panose="02020609040205080304" pitchFamily="17" charset="-128"/>
                                    </a:rPr>
                                    <m:t>𝒕</m:t>
                                  </m:r>
                                  <m:r>
                                    <a:rPr lang="en-US" sz="1800" b="1" i="1" kern="100">
                                      <a:solidFill>
                                        <a:srgbClr val="000000"/>
                                      </a:solidFill>
                                      <a:effectLst/>
                                      <a:latin typeface="Cambria Math" panose="02040503050406030204" pitchFamily="18" charset="0"/>
                                      <a:ea typeface="ＭＳ 明朝" panose="02020609040205080304" pitchFamily="17" charset="-128"/>
                                    </a:rPr>
                                    <m:t>+</m:t>
                                  </m:r>
                                  <m:r>
                                    <a:rPr lang="en-US" sz="1800" b="1" i="1" kern="100">
                                      <a:solidFill>
                                        <a:srgbClr val="000000"/>
                                      </a:solidFill>
                                      <a:effectLst/>
                                      <a:latin typeface="Cambria Math" panose="02040503050406030204" pitchFamily="18" charset="0"/>
                                      <a:ea typeface="ＭＳ 明朝" panose="02020609040205080304" pitchFamily="17" charset="-128"/>
                                    </a:rPr>
                                    <m:t>𝚫</m:t>
                                  </m:r>
                                  <m:r>
                                    <a:rPr lang="en-US" sz="1800" b="1" i="1" kern="100">
                                      <a:solidFill>
                                        <a:srgbClr val="000000"/>
                                      </a:solidFill>
                                      <a:effectLst/>
                                      <a:latin typeface="Cambria Math" panose="02040503050406030204" pitchFamily="18" charset="0"/>
                                      <a:ea typeface="ＭＳ 明朝" panose="02020609040205080304" pitchFamily="17" charset="-128"/>
                                    </a:rPr>
                                    <m:t>𝒕</m:t>
                                  </m:r>
                                </m:sup>
                              </m:sSubSup>
                              <m:r>
                                <a:rPr lang="en-US" sz="1800" b="1" i="1" kern="100">
                                  <a:solidFill>
                                    <a:srgbClr val="000000"/>
                                  </a:solidFill>
                                  <a:effectLst/>
                                  <a:latin typeface="Cambria Math" panose="02040503050406030204" pitchFamily="18" charset="0"/>
                                  <a:ea typeface="ＭＳ 明朝" panose="02020609040205080304" pitchFamily="17" charset="-128"/>
                                </a:rPr>
                                <m:t>−</m:t>
                              </m:r>
                              <m:sSubSup>
                                <m:sSubSupPr>
                                  <m:ctrlPr>
                                    <a:rPr lang="ja-JP" sz="1800" b="1" i="1" kern="100">
                                      <a:solidFill>
                                        <a:srgbClr val="000000"/>
                                      </a:solidFill>
                                      <a:effectLst/>
                                      <a:latin typeface="Cambria Math" panose="02040503050406030204" pitchFamily="18" charset="0"/>
                                      <a:ea typeface="Cambria Math" panose="02040503050406030204" pitchFamily="18" charset="0"/>
                                    </a:rPr>
                                  </m:ctrlPr>
                                </m:sSubSupPr>
                                <m:e>
                                  <m:r>
                                    <a:rPr lang="en-US" sz="1800" b="1" i="1" kern="100">
                                      <a:solidFill>
                                        <a:srgbClr val="000000"/>
                                      </a:solidFill>
                                      <a:effectLst/>
                                      <a:latin typeface="Cambria Math" panose="02040503050406030204" pitchFamily="18" charset="0"/>
                                      <a:ea typeface="ＭＳ 明朝" panose="02020609040205080304" pitchFamily="17" charset="-128"/>
                                    </a:rPr>
                                    <m:t>𝒗</m:t>
                                  </m:r>
                                </m:e>
                                <m:sub>
                                  <m:r>
                                    <a:rPr lang="en-US" sz="1800" b="1" i="1" kern="100">
                                      <a:solidFill>
                                        <a:srgbClr val="000000"/>
                                      </a:solidFill>
                                      <a:effectLst/>
                                      <a:latin typeface="Cambria Math" panose="02040503050406030204" pitchFamily="18" charset="0"/>
                                      <a:ea typeface="ＭＳ 明朝" panose="02020609040205080304" pitchFamily="17" charset="-128"/>
                                    </a:rPr>
                                    <m:t>𝒃</m:t>
                                  </m:r>
                                  <m:r>
                                    <a:rPr lang="en-US" sz="1800" b="1" i="1" kern="100">
                                      <a:solidFill>
                                        <a:srgbClr val="000000"/>
                                      </a:solidFill>
                                      <a:effectLst/>
                                      <a:latin typeface="Cambria Math" panose="02040503050406030204" pitchFamily="18" charset="0"/>
                                      <a:ea typeface="ＭＳ 明朝" panose="02020609040205080304" pitchFamily="17" charset="-128"/>
                                    </a:rPr>
                                    <m:t>𝟐</m:t>
                                  </m:r>
                                </m:sub>
                                <m:sup>
                                  <m:r>
                                    <a:rPr lang="en-US" sz="1800" b="1" i="1" kern="100">
                                      <a:solidFill>
                                        <a:srgbClr val="000000"/>
                                      </a:solidFill>
                                      <a:effectLst/>
                                      <a:latin typeface="Cambria Math" panose="02040503050406030204" pitchFamily="18" charset="0"/>
                                      <a:ea typeface="ＭＳ 明朝" panose="02020609040205080304" pitchFamily="17" charset="-128"/>
                                    </a:rPr>
                                    <m:t>𝒕</m:t>
                                  </m:r>
                                </m:sup>
                              </m:sSubSup>
                              <m:r>
                                <a:rPr lang="en-US" sz="1800" b="1" i="1" kern="100">
                                  <a:solidFill>
                                    <a:srgbClr val="000000"/>
                                  </a:solidFill>
                                  <a:effectLst/>
                                  <a:latin typeface="Cambria Math" panose="02040503050406030204" pitchFamily="18" charset="0"/>
                                  <a:ea typeface="ＭＳ 明朝" panose="02020609040205080304" pitchFamily="17" charset="-128"/>
                                </a:rPr>
                                <m:t>)∙</m:t>
                              </m:r>
                              <m:r>
                                <a:rPr lang="en-US" sz="1800" b="1" i="1" kern="100" smtClean="0">
                                  <a:solidFill>
                                    <a:srgbClr val="000000"/>
                                  </a:solidFill>
                                  <a:effectLst/>
                                  <a:latin typeface="Cambria Math" panose="02040503050406030204" pitchFamily="18" charset="0"/>
                                  <a:ea typeface="ＭＳ 明朝" panose="02020609040205080304" pitchFamily="17" charset="-128"/>
                                </a:rPr>
                                <m:t>𝚫</m:t>
                              </m:r>
                              <m:r>
                                <a:rPr lang="en-US" sz="1800" b="1" i="1" kern="100" smtClean="0">
                                  <a:solidFill>
                                    <a:srgbClr val="000000"/>
                                  </a:solidFill>
                                  <a:effectLst/>
                                  <a:latin typeface="Cambria Math" panose="02040503050406030204" pitchFamily="18" charset="0"/>
                                  <a:ea typeface="ＭＳ 明朝" panose="02020609040205080304" pitchFamily="17" charset="-128"/>
                                </a:rPr>
                                <m:t>𝒗</m:t>
                              </m:r>
                              <m:r>
                                <a:rPr lang="en-US" sz="1800" b="1" i="1" kern="100">
                                  <a:solidFill>
                                    <a:srgbClr val="000000"/>
                                  </a:solidFill>
                                  <a:effectLst/>
                                  <a:latin typeface="Cambria Math" panose="02040503050406030204" pitchFamily="18" charset="0"/>
                                  <a:ea typeface="ＭＳ 明朝" panose="02020609040205080304" pitchFamily="17" charset="-128"/>
                                </a:rPr>
                                <m:t>+(</m:t>
                              </m:r>
                              <m:r>
                                <a:rPr lang="en-US" sz="1800" b="1" i="1" kern="100">
                                  <a:solidFill>
                                    <a:srgbClr val="000000"/>
                                  </a:solidFill>
                                  <a:effectLst/>
                                  <a:latin typeface="Cambria Math" panose="02040503050406030204" pitchFamily="18" charset="0"/>
                                  <a:ea typeface="ＭＳ 明朝" panose="02020609040205080304" pitchFamily="17" charset="-128"/>
                                </a:rPr>
                                <m:t>𝚫</m:t>
                              </m:r>
                              <m:r>
                                <a:rPr lang="en-US" sz="1800" b="1" i="1" kern="100">
                                  <a:solidFill>
                                    <a:srgbClr val="000000"/>
                                  </a:solidFill>
                                  <a:effectLst/>
                                  <a:latin typeface="Cambria Math" panose="02040503050406030204" pitchFamily="18" charset="0"/>
                                  <a:ea typeface="ＭＳ 明朝" panose="02020609040205080304" pitchFamily="17" charset="-128"/>
                                </a:rPr>
                                <m:t>𝒗</m:t>
                              </m:r>
                              <m:r>
                                <a:rPr lang="en-US" sz="1800" b="1" i="1" kern="100">
                                  <a:solidFill>
                                    <a:srgbClr val="000000"/>
                                  </a:solidFill>
                                  <a:effectLst/>
                                  <a:latin typeface="Cambria Math" panose="02040503050406030204" pitchFamily="18" charset="0"/>
                                  <a:ea typeface="ＭＳ 明朝" panose="02020609040205080304" pitchFamily="17" charset="-128"/>
                                </a:rPr>
                                <m:t>)</m:t>
                              </m:r>
                              <m:sSup>
                                <m:sSupPr>
                                  <m:ctrlPr>
                                    <a:rPr lang="ja-JP" sz="1800" b="1" i="1" kern="100">
                                      <a:solidFill>
                                        <a:srgbClr val="000000"/>
                                      </a:solidFill>
                                      <a:effectLst/>
                                      <a:latin typeface="Cambria Math" panose="02040503050406030204" pitchFamily="18" charset="0"/>
                                      <a:ea typeface="Cambria Math" panose="02040503050406030204" pitchFamily="18" charset="0"/>
                                    </a:rPr>
                                  </m:ctrlPr>
                                </m:sSupPr>
                                <m:e>
                                  <m:r>
                                    <a:rPr lang="en-US" sz="1800" b="1" i="1" kern="100">
                                      <a:solidFill>
                                        <a:srgbClr val="000000"/>
                                      </a:solidFill>
                                      <a:effectLst/>
                                      <a:latin typeface="Cambria Math" panose="02040503050406030204" pitchFamily="18" charset="0"/>
                                      <a:ea typeface="ＭＳ 明朝" panose="02020609040205080304" pitchFamily="17" charset="-128"/>
                                    </a:rPr>
                                    <m:t> </m:t>
                                  </m:r>
                                </m:e>
                                <m:sup>
                                  <m:r>
                                    <a:rPr lang="en-US" sz="1800" b="1" i="1" kern="100">
                                      <a:solidFill>
                                        <a:srgbClr val="000000"/>
                                      </a:solidFill>
                                      <a:effectLst/>
                                      <a:latin typeface="Cambria Math" panose="02040503050406030204" pitchFamily="18" charset="0"/>
                                      <a:ea typeface="ＭＳ 明朝" panose="02020609040205080304" pitchFamily="17" charset="-128"/>
                                    </a:rPr>
                                    <m:t>𝟐</m:t>
                                  </m:r>
                                </m:sup>
                              </m:sSup>
                              <m:r>
                                <a:rPr lang="en-US" sz="1800" b="1" i="1" kern="100">
                                  <a:solidFill>
                                    <a:srgbClr val="000000"/>
                                  </a:solidFill>
                                  <a:effectLst/>
                                  <a:latin typeface="Cambria Math" panose="02040503050406030204" pitchFamily="18" charset="0"/>
                                  <a:ea typeface="ＭＳ 明朝" panose="02020609040205080304" pitchFamily="17" charset="-128"/>
                                </a:rPr>
                                <m:t>}+</m:t>
                              </m:r>
                              <m:r>
                                <m:rPr>
                                  <m:sty m:val="p"/>
                                </m:rPr>
                                <a:rPr lang="en-US" sz="1800" kern="100">
                                  <a:solidFill>
                                    <a:srgbClr val="000000"/>
                                  </a:solidFill>
                                  <a:effectLst/>
                                  <a:latin typeface="Cambria Math" panose="02040503050406030204" pitchFamily="18" charset="0"/>
                                  <a:ea typeface="ＭＳ 明朝" panose="02020609040205080304" pitchFamily="17" charset="-128"/>
                                </a:rPr>
                                <m:t>Δ</m:t>
                              </m:r>
                              <m:r>
                                <a:rPr lang="en-US" sz="1800" i="1" kern="100">
                                  <a:solidFill>
                                    <a:srgbClr val="000000"/>
                                  </a:solidFill>
                                  <a:effectLst/>
                                  <a:latin typeface="Cambria Math" panose="02040503050406030204" pitchFamily="18" charset="0"/>
                                  <a:ea typeface="ＭＳ 明朝" panose="02020609040205080304" pitchFamily="17" charset="-128"/>
                                </a:rPr>
                                <m:t>𝐸</m:t>
                              </m:r>
                              <m:r>
                                <a:rPr lang="en-US" sz="1800" i="1" kern="100">
                                  <a:solidFill>
                                    <a:srgbClr val="000000"/>
                                  </a:solidFill>
                                  <a:effectLst/>
                                  <a:latin typeface="Cambria Math" panose="02040503050406030204" pitchFamily="18" charset="0"/>
                                  <a:ea typeface="ＭＳ 明朝" panose="02020609040205080304" pitchFamily="17" charset="-128"/>
                                </a:rPr>
                                <m:t>=0</m:t>
                              </m:r>
                            </m:oMath>
                          </a14:m>
                          <a:endParaRPr lang="ja-JP" sz="1800" kern="100" dirty="0">
                            <a:solidFill>
                              <a:srgbClr val="000000"/>
                            </a:solidFill>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r>
                </a:tbl>
              </a:graphicData>
            </a:graphic>
          </p:graphicFrame>
        </mc:Choice>
        <mc:Fallback xmlns="">
          <p:graphicFrame>
            <p:nvGraphicFramePr>
              <p:cNvPr id="13" name="表 12"/>
              <p:cNvGraphicFramePr>
                <a:graphicFrameLocks noGrp="1"/>
              </p:cNvGraphicFramePr>
              <p:nvPr>
                <p:extLst>
                  <p:ext uri="{D42A27DB-BD31-4B8C-83A1-F6EECF244321}">
                    <p14:modId xmlns:p14="http://schemas.microsoft.com/office/powerpoint/2010/main" val="401562696"/>
                  </p:ext>
                </p:extLst>
              </p:nvPr>
            </p:nvGraphicFramePr>
            <p:xfrm>
              <a:off x="1210613" y="1952682"/>
              <a:ext cx="5074276" cy="403857"/>
            </p:xfrm>
            <a:graphic>
              <a:graphicData uri="http://schemas.openxmlformats.org/drawingml/2006/table">
                <a:tbl>
                  <a:tblPr firstRow="1" firstCol="1" bandRow="1"/>
                  <a:tblGrid>
                    <a:gridCol w="5074276"/>
                  </a:tblGrid>
                  <a:tr h="403857">
                    <a:tc>
                      <a:txBody>
                        <a:bodyPr/>
                        <a:lstStyle/>
                        <a:p>
                          <a:endParaRPr lang="ja-JP"/>
                        </a:p>
                      </a:txBody>
                      <a:tcPr marL="68580" marR="68580" marT="0" marB="0">
                        <a:lnL>
                          <a:noFill/>
                        </a:lnL>
                        <a:lnR>
                          <a:noFill/>
                        </a:lnR>
                        <a:lnT>
                          <a:noFill/>
                        </a:lnT>
                        <a:lnB>
                          <a:noFill/>
                        </a:lnB>
                        <a:blipFill rotWithShape="0">
                          <a:blip r:embed="rId11"/>
                          <a:stretch>
                            <a:fillRect t="-2985" b="-19403"/>
                          </a:stretch>
                        </a:blipFill>
                      </a:tcPr>
                    </a:tc>
                  </a:tr>
                </a:tbl>
              </a:graphicData>
            </a:graphic>
          </p:graphicFrame>
        </mc:Fallback>
      </mc:AlternateContent>
      <mc:AlternateContent xmlns:mc="http://schemas.openxmlformats.org/markup-compatibility/2006" xmlns:a14="http://schemas.microsoft.com/office/drawing/2010/main">
        <mc:Choice Requires="a14">
          <p:sp>
            <p:nvSpPr>
              <p:cNvPr id="14" name="正方形/長方形 13"/>
              <p:cNvSpPr/>
              <p:nvPr/>
            </p:nvSpPr>
            <p:spPr>
              <a:xfrm>
                <a:off x="991673" y="2504938"/>
                <a:ext cx="4269054" cy="370807"/>
              </a:xfrm>
              <a:prstGeom prst="rect">
                <a:avLst/>
              </a:prstGeom>
            </p:spPr>
            <p:txBody>
              <a:bodyPr wrap="none">
                <a:spAutoFit/>
              </a:bodyPr>
              <a:lstStyle/>
              <a:p>
                <a:pPr marL="285750" indent="-285750">
                  <a:buFont typeface="Wingdings" panose="05000000000000000000" pitchFamily="2" charset="2"/>
                  <a:buChar char="ü"/>
                </a:pPr>
                <a:r>
                  <a:rPr lang="ja-JP" altLang="en-US" sz="1700" dirty="0"/>
                  <a:t>相対</a:t>
                </a:r>
                <a14:m>
                  <m:oMath xmlns:m="http://schemas.openxmlformats.org/officeDocument/2006/math">
                    <m:r>
                      <a:rPr lang="ja-JP" altLang="en-US" i="1" dirty="0" smtClean="0">
                        <a:latin typeface="Cambria Math" panose="02040503050406030204" pitchFamily="18" charset="0"/>
                      </a:rPr>
                      <m:t>速度</m:t>
                    </m:r>
                    <m:r>
                      <a:rPr lang="ja-JP" altLang="en-US" b="1" i="1">
                        <a:latin typeface="Cambria Math" panose="02040503050406030204" pitchFamily="18" charset="0"/>
                      </a:rPr>
                      <m:t>𝑼</m:t>
                    </m:r>
                    <m:r>
                      <a:rPr lang="ja-JP" altLang="en-US" i="1" dirty="0" smtClean="0">
                        <a:latin typeface="Cambria Math" panose="02040503050406030204" pitchFamily="18" charset="0"/>
                      </a:rPr>
                      <m:t>に</m:t>
                    </m:r>
                    <m:r>
                      <a:rPr lang="ja-JP" altLang="en-US" i="1" dirty="0">
                        <a:latin typeface="Cambria Math" panose="02040503050406030204" pitchFamily="18" charset="0"/>
                      </a:rPr>
                      <m:t>垂直なベクトル</m:t>
                    </m:r>
                    <m:sSup>
                      <m:sSupPr>
                        <m:ctrlPr>
                          <a:rPr lang="ja-JP" altLang="en-US" b="1" i="1">
                            <a:latin typeface="Cambria Math" panose="02040503050406030204" pitchFamily="18" charset="0"/>
                          </a:rPr>
                        </m:ctrlPr>
                      </m:sSupPr>
                      <m:e>
                        <m:r>
                          <a:rPr lang="ja-JP" altLang="en-US" b="1" i="1">
                            <a:latin typeface="Cambria Math" panose="02040503050406030204" pitchFamily="18" charset="0"/>
                          </a:rPr>
                          <m:t>𝒗</m:t>
                        </m:r>
                      </m:e>
                      <m:sup>
                        <m:r>
                          <a:rPr lang="ja-JP" altLang="en-US" b="1">
                            <a:latin typeface="Cambria Math" panose="02040503050406030204" pitchFamily="18" charset="0"/>
                          </a:rPr>
                          <m:t>∗</m:t>
                        </m:r>
                      </m:sup>
                    </m:sSup>
                  </m:oMath>
                </a14:m>
                <a:r>
                  <a:rPr lang="ja-JP" altLang="en-US" sz="1700" dirty="0" smtClean="0"/>
                  <a:t>の導出</a:t>
                </a:r>
                <a:endParaRPr lang="ja-JP" altLang="en-US" sz="1700" b="1" dirty="0"/>
              </a:p>
            </p:txBody>
          </p:sp>
        </mc:Choice>
        <mc:Fallback xmlns="">
          <p:sp>
            <p:nvSpPr>
              <p:cNvPr id="14" name="正方形/長方形 13"/>
              <p:cNvSpPr>
                <a:spLocks noRot="1" noChangeAspect="1" noMove="1" noResize="1" noEditPoints="1" noAdjustHandles="1" noChangeArrowheads="1" noChangeShapeType="1" noTextEdit="1"/>
              </p:cNvSpPr>
              <p:nvPr/>
            </p:nvSpPr>
            <p:spPr>
              <a:xfrm>
                <a:off x="991673" y="2504938"/>
                <a:ext cx="4269054" cy="370807"/>
              </a:xfrm>
              <a:prstGeom prst="rect">
                <a:avLst/>
              </a:prstGeom>
              <a:blipFill rotWithShape="0">
                <a:blip r:embed="rId12"/>
                <a:stretch>
                  <a:fillRect l="-714" b="-229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991673" y="4131739"/>
                <a:ext cx="888642"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000" b="0" i="1" smtClean="0">
                          <a:latin typeface="Cambria Math" panose="02040503050406030204" pitchFamily="18" charset="0"/>
                        </a:rPr>
                        <m:t>∴</m:t>
                      </m:r>
                    </m:oMath>
                  </m:oMathPara>
                </a14:m>
                <a:endParaRPr kumimoji="1" lang="ja-JP" altLang="en-US" sz="3000"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991673" y="4131739"/>
                <a:ext cx="888642" cy="553998"/>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7128455" y="3067274"/>
                <a:ext cx="1832625" cy="6155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kumimoji="1" lang="en-US" altLang="ja-JP" sz="1700" b="0" i="0" smtClean="0">
                          <a:latin typeface="Cambria Math" panose="02040503050406030204" pitchFamily="18" charset="0"/>
                        </a:rPr>
                        <m:t>Φ</m:t>
                      </m:r>
                      <m:r>
                        <a:rPr kumimoji="1" lang="en-US" altLang="ja-JP" sz="1700" b="0" i="0" smtClean="0">
                          <a:latin typeface="Cambria Math" panose="02040503050406030204" pitchFamily="18" charset="0"/>
                        </a:rPr>
                        <m:t>:  0&lt;</m:t>
                      </m:r>
                      <m:r>
                        <m:rPr>
                          <m:sty m:val="p"/>
                        </m:rPr>
                        <a:rPr kumimoji="1" lang="en-US" altLang="ja-JP" sz="1700" b="0" i="0" smtClean="0">
                          <a:latin typeface="Cambria Math" panose="02040503050406030204" pitchFamily="18" charset="0"/>
                        </a:rPr>
                        <m:t>Φ</m:t>
                      </m:r>
                      <m:r>
                        <a:rPr kumimoji="1" lang="en-US" altLang="ja-JP" sz="1700" b="0" i="1" smtClean="0">
                          <a:latin typeface="Cambria Math" panose="02040503050406030204" pitchFamily="18" charset="0"/>
                        </a:rPr>
                        <m:t>&lt;2</m:t>
                      </m:r>
                      <m:r>
                        <a:rPr kumimoji="1" lang="en-US" altLang="ja-JP" sz="1700" b="0" i="1" smtClean="0">
                          <a:latin typeface="Cambria Math" panose="02040503050406030204" pitchFamily="18" charset="0"/>
                        </a:rPr>
                        <m:t>𝜋</m:t>
                      </m:r>
                    </m:oMath>
                  </m:oMathPara>
                </a14:m>
                <a:endParaRPr kumimoji="1" lang="en-US" altLang="ja-JP" sz="1700" dirty="0" smtClean="0"/>
              </a:p>
              <a:p>
                <a:r>
                  <a:rPr lang="ja-JP" altLang="en-US" sz="1700" dirty="0"/>
                  <a:t>　</a:t>
                </a:r>
                <a:r>
                  <a:rPr lang="ja-JP" altLang="en-US" sz="1700" dirty="0" smtClean="0"/>
                  <a:t>　　一様分布</a:t>
                </a:r>
                <a:endParaRPr kumimoji="1" lang="ja-JP" altLang="en-US" sz="17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7128455" y="3067274"/>
                <a:ext cx="1832625" cy="615553"/>
              </a:xfrm>
              <a:prstGeom prst="rect">
                <a:avLst/>
              </a:prstGeom>
              <a:blipFill rotWithShape="0">
                <a:blip r:embed="rId14"/>
                <a:stretch>
                  <a:fillRect b="-13861"/>
                </a:stretch>
              </a:blipFill>
            </p:spPr>
            <p:txBody>
              <a:bodyPr/>
              <a:lstStyle/>
              <a:p>
                <a:r>
                  <a:rPr lang="ja-JP" altLang="en-US">
                    <a:noFill/>
                  </a:rPr>
                  <a:t> </a:t>
                </a:r>
              </a:p>
            </p:txBody>
          </p:sp>
        </mc:Fallback>
      </mc:AlternateContent>
      <p:sp>
        <p:nvSpPr>
          <p:cNvPr id="17" name="下矢印 16"/>
          <p:cNvSpPr/>
          <p:nvPr/>
        </p:nvSpPr>
        <p:spPr>
          <a:xfrm>
            <a:off x="4053284" y="4867857"/>
            <a:ext cx="554755" cy="46950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テキスト ボックス 7"/>
              <p:cNvSpPr txBox="1"/>
              <p:nvPr/>
            </p:nvSpPr>
            <p:spPr>
              <a:xfrm>
                <a:off x="2253802" y="5513877"/>
                <a:ext cx="1570566" cy="353943"/>
              </a:xfrm>
              <a:prstGeom prst="rect">
                <a:avLst/>
              </a:prstGeom>
              <a:noFill/>
            </p:spPr>
            <p:txBody>
              <a:bodyPr wrap="square" rtlCol="0">
                <a:spAutoFit/>
              </a:bodyPr>
              <a:lstStyle/>
              <a:p>
                <a:pPr marL="285750" indent="-285750">
                  <a:buFont typeface="Wingdings" panose="05000000000000000000" pitchFamily="2" charset="2"/>
                  <a:buChar char="ü"/>
                </a:pPr>
                <a14:m>
                  <m:oMath xmlns:m="http://schemas.openxmlformats.org/officeDocument/2006/math">
                    <m:r>
                      <a:rPr lang="en-US" altLang="ja-JP" sz="1700" b="1" i="1" u="sng" kern="100">
                        <a:solidFill>
                          <a:srgbClr val="000000"/>
                        </a:solidFill>
                        <a:latin typeface="Cambria Math" panose="02040503050406030204" pitchFamily="18" charset="0"/>
                        <a:ea typeface="ＭＳ 明朝" panose="02020609040205080304" pitchFamily="17" charset="-128"/>
                      </a:rPr>
                      <m:t>𝚫</m:t>
                    </m:r>
                    <m:r>
                      <a:rPr lang="en-US" altLang="ja-JP" sz="1700" b="1" i="1" u="sng" kern="100">
                        <a:solidFill>
                          <a:srgbClr val="000000"/>
                        </a:solidFill>
                        <a:latin typeface="Cambria Math" panose="02040503050406030204" pitchFamily="18" charset="0"/>
                        <a:ea typeface="ＭＳ 明朝" panose="02020609040205080304" pitchFamily="17" charset="-128"/>
                      </a:rPr>
                      <m:t>𝒗</m:t>
                    </m:r>
                  </m:oMath>
                </a14:m>
                <a:r>
                  <a:rPr kumimoji="1" lang="ja-JP" altLang="en-US" sz="1700" u="sng" dirty="0" smtClean="0"/>
                  <a:t>の決定</a:t>
                </a:r>
                <a:endParaRPr kumimoji="1" lang="ja-JP" altLang="en-US" sz="1700" u="sng"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2253802" y="5513877"/>
                <a:ext cx="1570566" cy="353943"/>
              </a:xfrm>
              <a:prstGeom prst="rect">
                <a:avLst/>
              </a:prstGeom>
              <a:blipFill rotWithShape="0">
                <a:blip r:embed="rId15"/>
                <a:stretch>
                  <a:fillRect l="-1946" t="-5172" b="-24138"/>
                </a:stretch>
              </a:blipFill>
            </p:spPr>
            <p:txBody>
              <a:bodyPr/>
              <a:lstStyle/>
              <a:p>
                <a:r>
                  <a:rPr lang="ja-JP" altLang="en-US">
                    <a:noFill/>
                  </a:rPr>
                  <a:t> </a:t>
                </a:r>
              </a:p>
            </p:txBody>
          </p:sp>
        </mc:Fallback>
      </mc:AlternateContent>
      <p:sp>
        <p:nvSpPr>
          <p:cNvPr id="18" name="正方形/長方形 17"/>
          <p:cNvSpPr/>
          <p:nvPr/>
        </p:nvSpPr>
        <p:spPr>
          <a:xfrm>
            <a:off x="2199343" y="5411725"/>
            <a:ext cx="3869442" cy="1097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150931" y="1810635"/>
            <a:ext cx="2810149" cy="687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中かっこ 19"/>
          <p:cNvSpPr/>
          <p:nvPr/>
        </p:nvSpPr>
        <p:spPr>
          <a:xfrm>
            <a:off x="1680601" y="3857185"/>
            <a:ext cx="326550" cy="11634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6180509" y="347729"/>
            <a:ext cx="2641519" cy="369332"/>
          </a:xfrm>
          <a:prstGeom prst="rect">
            <a:avLst/>
          </a:prstGeom>
          <a:noFill/>
        </p:spPr>
        <p:txBody>
          <a:bodyPr wrap="square" rtlCol="0">
            <a:spAutoFit/>
          </a:bodyPr>
          <a:lstStyle/>
          <a:p>
            <a:r>
              <a:rPr kumimoji="1" lang="ja-JP" altLang="en-US" u="sng" dirty="0" smtClean="0">
                <a:solidFill>
                  <a:srgbClr val="002060"/>
                </a:solidFill>
              </a:rPr>
              <a:t>～</a:t>
            </a:r>
            <a:r>
              <a:rPr kumimoji="1" lang="en-US" altLang="ja-JP" u="sng" dirty="0" smtClean="0">
                <a:solidFill>
                  <a:srgbClr val="002060"/>
                </a:solidFill>
              </a:rPr>
              <a:t>2</a:t>
            </a:r>
            <a:r>
              <a:rPr lang="ja-JP" altLang="en-US" u="sng" dirty="0">
                <a:solidFill>
                  <a:srgbClr val="002060"/>
                </a:solidFill>
              </a:rPr>
              <a:t>乗</a:t>
            </a:r>
            <a:r>
              <a:rPr kumimoji="1" lang="ja-JP" altLang="en-US" u="sng" dirty="0" smtClean="0">
                <a:solidFill>
                  <a:srgbClr val="002060"/>
                </a:solidFill>
              </a:rPr>
              <a:t>成分による補正～</a:t>
            </a:r>
            <a:endParaRPr kumimoji="1" lang="ja-JP" altLang="en-US" u="sng" dirty="0">
              <a:solidFill>
                <a:srgbClr val="002060"/>
              </a:solidFill>
            </a:endParaRPr>
          </a:p>
        </p:txBody>
      </p:sp>
    </p:spTree>
    <p:extLst>
      <p:ext uri="{BB962C8B-B14F-4D97-AF65-F5344CB8AC3E}">
        <p14:creationId xmlns:p14="http://schemas.microsoft.com/office/powerpoint/2010/main" val="1311758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テキスト ボックス 2"/>
          <p:cNvSpPr txBox="1"/>
          <p:nvPr/>
        </p:nvSpPr>
        <p:spPr>
          <a:xfrm>
            <a:off x="3200400" y="193125"/>
            <a:ext cx="2743200" cy="707886"/>
          </a:xfrm>
          <a:prstGeom prst="rect">
            <a:avLst/>
          </a:prstGeom>
          <a:noFill/>
        </p:spPr>
        <p:txBody>
          <a:bodyPr wrap="square" rtlCol="0">
            <a:spAutoFit/>
          </a:bodyPr>
          <a:lstStyle/>
          <a:p>
            <a:r>
              <a:rPr lang="ja-JP" altLang="en-US" sz="4000" u="sng" dirty="0" smtClean="0">
                <a:solidFill>
                  <a:schemeClr val="accent1"/>
                </a:solidFill>
              </a:rPr>
              <a:t>付帯条件３</a:t>
            </a:r>
            <a:endParaRPr lang="ja-JP" altLang="en-US" sz="4000" u="sng" dirty="0">
              <a:solidFill>
                <a:schemeClr val="accent1"/>
              </a:solidFill>
            </a:endParaRPr>
          </a:p>
        </p:txBody>
      </p:sp>
      <p:sp>
        <p:nvSpPr>
          <p:cNvPr id="4" name="テキスト ボックス 3"/>
          <p:cNvSpPr txBox="1"/>
          <p:nvPr/>
        </p:nvSpPr>
        <p:spPr>
          <a:xfrm>
            <a:off x="1210613" y="901011"/>
            <a:ext cx="7217770" cy="400110"/>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sz="2000" u="sng" dirty="0" smtClean="0"/>
              <a:t>補正速度ベクトルは粒子</a:t>
            </a:r>
            <a:r>
              <a:rPr kumimoji="1" lang="en-US" altLang="ja-JP" sz="2000" u="sng" dirty="0" smtClean="0">
                <a:latin typeface="Ebrima" panose="02000000000000000000" pitchFamily="2" charset="0"/>
                <a:ea typeface="Ebrima" panose="02000000000000000000" pitchFamily="2" charset="0"/>
                <a:cs typeface="Ebrima" panose="02000000000000000000" pitchFamily="2" charset="0"/>
              </a:rPr>
              <a:t>b1,b2</a:t>
            </a:r>
            <a:r>
              <a:rPr lang="ja-JP" altLang="en-US" sz="2000" u="sng" dirty="0" smtClean="0">
                <a:latin typeface="+mn-ea"/>
                <a:cs typeface="Ebrima" panose="02000000000000000000" pitchFamily="2" charset="0"/>
              </a:rPr>
              <a:t>の規格化速度の相対速度方向</a:t>
            </a:r>
            <a:endParaRPr kumimoji="1" lang="ja-JP" altLang="en-US" sz="2000" u="sng" dirty="0">
              <a:latin typeface="+mn-ea"/>
              <a:cs typeface="Ebrima" panose="02000000000000000000" pitchFamily="2" charset="0"/>
            </a:endParaRPr>
          </a:p>
        </p:txBody>
      </p:sp>
      <p:grpSp>
        <p:nvGrpSpPr>
          <p:cNvPr id="23" name="グループ化 22"/>
          <p:cNvGrpSpPr/>
          <p:nvPr/>
        </p:nvGrpSpPr>
        <p:grpSpPr>
          <a:xfrm>
            <a:off x="5771192" y="2569760"/>
            <a:ext cx="3200400" cy="1657887"/>
            <a:chOff x="5130528" y="3610800"/>
            <a:chExt cx="3351134" cy="1529198"/>
          </a:xfrm>
        </p:grpSpPr>
        <p:cxnSp>
          <p:nvCxnSpPr>
            <p:cNvPr id="5" name="直線矢印コネクタ 4"/>
            <p:cNvCxnSpPr/>
            <p:nvPr/>
          </p:nvCxnSpPr>
          <p:spPr>
            <a:xfrm flipH="1" flipV="1">
              <a:off x="5904000" y="3672000"/>
              <a:ext cx="843566" cy="1390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rot="4200000" flipH="1" flipV="1">
              <a:off x="6840000" y="3744000"/>
              <a:ext cx="843566" cy="13909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5943600" y="3672000"/>
              <a:ext cx="1757966" cy="13325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p:cNvSpPr txBox="1"/>
                <p:nvPr/>
              </p:nvSpPr>
              <p:spPr>
                <a:xfrm>
                  <a:off x="6570851" y="4514197"/>
                  <a:ext cx="400432" cy="3693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𝜒</m:t>
                        </m:r>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570851" y="4514197"/>
                  <a:ext cx="400432" cy="369397"/>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7180534" y="4390894"/>
                  <a:ext cx="507276" cy="7491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sSubSup>
                              <m:sSubSupPr>
                                <m:ctrlPr>
                                  <a:rPr lang="ja-JP" altLang="en-US" sz="2000" b="1"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sz="2000" b="1" i="1" kern="100">
                                        <a:solidFill>
                                          <a:srgbClr val="000000"/>
                                        </a:solidFill>
                                        <a:latin typeface="Cambria Math" panose="02040503050406030204" pitchFamily="18" charset="0"/>
                                        <a:ea typeface="Cambria Math" panose="02040503050406030204" pitchFamily="18" charset="0"/>
                                      </a:rPr>
                                    </m:ctrlPr>
                                  </m:sPrePr>
                                  <m:sub>
                                    <m:r>
                                      <a:rPr lang="en-US" altLang="ja-JP" sz="2000" b="1" i="1" kern="100">
                                        <a:solidFill>
                                          <a:srgbClr val="000000"/>
                                        </a:solidFill>
                                        <a:latin typeface="Cambria Math" panose="02040503050406030204" pitchFamily="18" charset="0"/>
                                        <a:ea typeface="ＭＳ 明朝" panose="02020609040205080304" pitchFamily="17" charset="-128"/>
                                      </a:rPr>
                                      <m:t> </m:t>
                                    </m:r>
                                  </m:sub>
                                  <m:sup>
                                    <m:r>
                                      <a:rPr lang="en-US" altLang="ja-JP" sz="2000" b="1" i="1" kern="100">
                                        <a:solidFill>
                                          <a:srgbClr val="000000"/>
                                        </a:solidFill>
                                        <a:latin typeface="Cambria Math" panose="02040503050406030204" pitchFamily="18" charset="0"/>
                                        <a:ea typeface="ＭＳ 明朝" panose="02020609040205080304" pitchFamily="17" charset="-128"/>
                                      </a:rPr>
                                      <m:t>𝟏</m:t>
                                    </m:r>
                                    <m:r>
                                      <a:rPr lang="en-US" altLang="ja-JP" sz="2000" b="1" i="1" kern="100">
                                        <a:solidFill>
                                          <a:srgbClr val="000000"/>
                                        </a:solidFill>
                                        <a:latin typeface="Cambria Math" panose="02040503050406030204" pitchFamily="18" charset="0"/>
                                        <a:ea typeface="ＭＳ 明朝" panose="02020609040205080304" pitchFamily="17" charset="-128"/>
                                      </a:rPr>
                                      <m:t>𝒔𝒕</m:t>
                                    </m:r>
                                  </m:sup>
                                  <m:e>
                                    <m:r>
                                      <a:rPr lang="en-US" altLang="ja-JP" sz="2000" b="1" i="1" kern="100">
                                        <a:solidFill>
                                          <a:srgbClr val="000000"/>
                                        </a:solidFill>
                                        <a:latin typeface="Cambria Math" panose="02040503050406030204" pitchFamily="18" charset="0"/>
                                        <a:ea typeface="ＭＳ 明朝" panose="02020609040205080304" pitchFamily="17" charset="-128"/>
                                      </a:rPr>
                                      <m:t>𝒗</m:t>
                                    </m:r>
                                  </m:e>
                                </m:sPre>
                              </m:e>
                              <m:sub>
                                <m:r>
                                  <a:rPr lang="en-US" altLang="ja-JP" sz="2000" b="1" i="1" kern="100">
                                    <a:solidFill>
                                      <a:srgbClr val="000000"/>
                                    </a:solidFill>
                                    <a:latin typeface="Cambria Math" panose="02040503050406030204" pitchFamily="18" charset="0"/>
                                    <a:ea typeface="ＭＳ 明朝" panose="02020609040205080304" pitchFamily="17" charset="-128"/>
                                  </a:rPr>
                                  <m:t>𝒃</m:t>
                                </m:r>
                                <m:r>
                                  <a:rPr lang="en-US" altLang="ja-JP" sz="2000" b="1" i="1" kern="100">
                                    <a:solidFill>
                                      <a:srgbClr val="000000"/>
                                    </a:solidFill>
                                    <a:latin typeface="Cambria Math" panose="02040503050406030204" pitchFamily="18" charset="0"/>
                                    <a:ea typeface="ＭＳ 明朝" panose="02020609040205080304" pitchFamily="17" charset="-128"/>
                                  </a:rPr>
                                  <m:t>𝟏</m:t>
                                </m:r>
                              </m:sub>
                              <m:sup>
                                <m:r>
                                  <a:rPr lang="en-US" altLang="ja-JP" sz="2000" b="1" i="1" kern="100">
                                    <a:solidFill>
                                      <a:srgbClr val="000000"/>
                                    </a:solidFill>
                                    <a:latin typeface="Cambria Math" panose="02040503050406030204" pitchFamily="18" charset="0"/>
                                    <a:ea typeface="ＭＳ 明朝" panose="02020609040205080304" pitchFamily="17" charset="-128"/>
                                  </a:rPr>
                                  <m:t>𝒕</m:t>
                                </m:r>
                                <m:r>
                                  <a:rPr lang="en-US" altLang="ja-JP" sz="2000" b="1" i="1" kern="100">
                                    <a:solidFill>
                                      <a:srgbClr val="000000"/>
                                    </a:solidFill>
                                    <a:latin typeface="Cambria Math" panose="02040503050406030204" pitchFamily="18" charset="0"/>
                                    <a:ea typeface="ＭＳ 明朝" panose="02020609040205080304" pitchFamily="17" charset="-128"/>
                                  </a:rPr>
                                  <m:t>+</m:t>
                                </m:r>
                                <m:r>
                                  <a:rPr lang="en-US" altLang="ja-JP" sz="2000" b="1" i="1" kern="100">
                                    <a:solidFill>
                                      <a:srgbClr val="000000"/>
                                    </a:solidFill>
                                    <a:latin typeface="Cambria Math" panose="02040503050406030204" pitchFamily="18" charset="0"/>
                                    <a:ea typeface="ＭＳ 明朝" panose="02020609040205080304" pitchFamily="17" charset="-128"/>
                                  </a:rPr>
                                  <m:t>𝚫</m:t>
                                </m:r>
                                <m:r>
                                  <a:rPr lang="en-US" altLang="ja-JP" sz="2000" b="1" i="1" kern="100">
                                    <a:solidFill>
                                      <a:srgbClr val="000000"/>
                                    </a:solidFill>
                                    <a:latin typeface="Cambria Math" panose="02040503050406030204" pitchFamily="18" charset="0"/>
                                    <a:ea typeface="ＭＳ 明朝" panose="02020609040205080304" pitchFamily="17" charset="-128"/>
                                  </a:rPr>
                                  <m:t>𝒕</m:t>
                                </m:r>
                              </m:sup>
                            </m:sSubSup>
                          </m:num>
                          <m:den>
                            <m:sSubSup>
                              <m:sSubSupPr>
                                <m:ctrlPr>
                                  <a:rPr lang="ja-JP" altLang="en-US" sz="2000"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sz="2000" i="1" kern="100">
                                        <a:solidFill>
                                          <a:srgbClr val="000000"/>
                                        </a:solidFill>
                                        <a:latin typeface="Cambria Math" panose="02040503050406030204" pitchFamily="18" charset="0"/>
                                        <a:ea typeface="Cambria Math" panose="02040503050406030204" pitchFamily="18" charset="0"/>
                                      </a:rPr>
                                    </m:ctrlPr>
                                  </m:sPrePr>
                                  <m:sub>
                                    <m:r>
                                      <a:rPr lang="en-US" altLang="ja-JP" sz="2000" b="0" i="1" kern="100">
                                        <a:solidFill>
                                          <a:srgbClr val="000000"/>
                                        </a:solidFill>
                                        <a:latin typeface="Cambria Math" panose="02040503050406030204" pitchFamily="18" charset="0"/>
                                        <a:ea typeface="ＭＳ 明朝" panose="02020609040205080304" pitchFamily="17" charset="-128"/>
                                      </a:rPr>
                                      <m:t> </m:t>
                                    </m:r>
                                  </m:sub>
                                  <m:sup>
                                    <m:r>
                                      <a:rPr lang="en-US" altLang="ja-JP" sz="2000" b="0" i="1" kern="100">
                                        <a:solidFill>
                                          <a:srgbClr val="000000"/>
                                        </a:solidFill>
                                        <a:latin typeface="Cambria Math" panose="02040503050406030204" pitchFamily="18" charset="0"/>
                                        <a:ea typeface="ＭＳ 明朝" panose="02020609040205080304" pitchFamily="17" charset="-128"/>
                                      </a:rPr>
                                      <m:t>1</m:t>
                                    </m:r>
                                    <m:r>
                                      <a:rPr lang="en-US" altLang="ja-JP" sz="2000" b="0" i="1" kern="100">
                                        <a:solidFill>
                                          <a:srgbClr val="000000"/>
                                        </a:solidFill>
                                        <a:latin typeface="Cambria Math" panose="02040503050406030204" pitchFamily="18" charset="0"/>
                                        <a:ea typeface="ＭＳ 明朝" panose="02020609040205080304" pitchFamily="17" charset="-128"/>
                                      </a:rPr>
                                      <m:t>𝑠𝑡</m:t>
                                    </m:r>
                                  </m:sup>
                                  <m:e>
                                    <m:r>
                                      <a:rPr lang="en-US" altLang="ja-JP" sz="2000" b="0" i="1" kern="100">
                                        <a:solidFill>
                                          <a:srgbClr val="000000"/>
                                        </a:solidFill>
                                        <a:latin typeface="Cambria Math" panose="02040503050406030204" pitchFamily="18" charset="0"/>
                                        <a:ea typeface="ＭＳ 明朝" panose="02020609040205080304" pitchFamily="17" charset="-128"/>
                                      </a:rPr>
                                      <m:t>𝑣</m:t>
                                    </m:r>
                                  </m:e>
                                </m:sPre>
                              </m:e>
                              <m:sub>
                                <m:r>
                                  <a:rPr lang="en-US" altLang="ja-JP" sz="2000" b="0" i="1" kern="100">
                                    <a:solidFill>
                                      <a:srgbClr val="000000"/>
                                    </a:solidFill>
                                    <a:latin typeface="Cambria Math" panose="02040503050406030204" pitchFamily="18" charset="0"/>
                                    <a:ea typeface="ＭＳ 明朝" panose="02020609040205080304" pitchFamily="17" charset="-128"/>
                                  </a:rPr>
                                  <m:t>𝑏</m:t>
                                </m:r>
                                <m:r>
                                  <a:rPr lang="en-US" altLang="ja-JP" sz="2000" b="0" i="1" kern="100">
                                    <a:solidFill>
                                      <a:srgbClr val="000000"/>
                                    </a:solidFill>
                                    <a:latin typeface="Cambria Math" panose="02040503050406030204" pitchFamily="18" charset="0"/>
                                    <a:ea typeface="ＭＳ 明朝" panose="02020609040205080304" pitchFamily="17" charset="-128"/>
                                  </a:rPr>
                                  <m:t>1</m:t>
                                </m:r>
                              </m:sub>
                              <m:sup>
                                <m:r>
                                  <a:rPr lang="en-US" altLang="ja-JP" sz="2000" b="0" i="1" kern="100">
                                    <a:solidFill>
                                      <a:srgbClr val="000000"/>
                                    </a:solidFill>
                                    <a:latin typeface="Cambria Math" panose="02040503050406030204" pitchFamily="18" charset="0"/>
                                    <a:ea typeface="ＭＳ 明朝" panose="02020609040205080304" pitchFamily="17" charset="-128"/>
                                  </a:rPr>
                                  <m:t>𝑡</m:t>
                                </m:r>
                                <m:r>
                                  <a:rPr lang="en-US" altLang="ja-JP" sz="2000" b="0" i="1" kern="100">
                                    <a:solidFill>
                                      <a:srgbClr val="000000"/>
                                    </a:solidFill>
                                    <a:latin typeface="Cambria Math" panose="02040503050406030204" pitchFamily="18" charset="0"/>
                                    <a:ea typeface="ＭＳ 明朝" panose="02020609040205080304" pitchFamily="17" charset="-128"/>
                                  </a:rPr>
                                  <m:t>+</m:t>
                                </m:r>
                                <m:r>
                                  <a:rPr lang="en-US" altLang="ja-JP" sz="2000" b="0" i="1" kern="100">
                                    <a:solidFill>
                                      <a:srgbClr val="000000"/>
                                    </a:solidFill>
                                    <a:latin typeface="Cambria Math" panose="02040503050406030204" pitchFamily="18" charset="0"/>
                                    <a:ea typeface="ＭＳ 明朝" panose="02020609040205080304" pitchFamily="17" charset="-128"/>
                                  </a:rPr>
                                  <m:t>𝛥</m:t>
                                </m:r>
                                <m:r>
                                  <a:rPr lang="en-US" altLang="ja-JP" sz="2000" b="0" i="1" kern="100">
                                    <a:solidFill>
                                      <a:srgbClr val="000000"/>
                                    </a:solidFill>
                                    <a:latin typeface="Cambria Math" panose="02040503050406030204" pitchFamily="18" charset="0"/>
                                    <a:ea typeface="ＭＳ 明朝" panose="02020609040205080304" pitchFamily="17" charset="-128"/>
                                  </a:rPr>
                                  <m:t>𝑡</m:t>
                                </m:r>
                              </m:sup>
                            </m:sSubSup>
                          </m:den>
                        </m:f>
                      </m:oMath>
                    </m:oMathPara>
                  </a14:m>
                  <a:endParaRPr kumimoji="1" lang="ja-JP" altLang="en-US" sz="20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7180534" y="4390894"/>
                  <a:ext cx="507276" cy="749104"/>
                </a:xfrm>
                <a:prstGeom prst="rect">
                  <a:avLst/>
                </a:prstGeom>
                <a:blipFill rotWithShape="0">
                  <a:blip r:embed="rId3"/>
                  <a:stretch>
                    <a:fillRect r="-10253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5770434" y="4196364"/>
                  <a:ext cx="437521" cy="7327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sSubSup>
                              <m:sSubSupPr>
                                <m:ctrlPr>
                                  <a:rPr lang="ja-JP" altLang="en-US" sz="2000" b="1" i="1" kern="100">
                                    <a:solidFill>
                                      <a:srgbClr val="000000"/>
                                    </a:solidFill>
                                    <a:latin typeface="Cambria Math" panose="02040503050406030204" pitchFamily="18" charset="0"/>
                                    <a:ea typeface="Cambria Math" panose="02040503050406030204" pitchFamily="18" charset="0"/>
                                  </a:rPr>
                                </m:ctrlPr>
                              </m:sSubSupPr>
                              <m:e>
                                <m:r>
                                  <a:rPr lang="en-US" altLang="ja-JP" sz="2000" b="1" i="1" kern="100">
                                    <a:solidFill>
                                      <a:srgbClr val="000000"/>
                                    </a:solidFill>
                                    <a:latin typeface="Cambria Math" panose="02040503050406030204" pitchFamily="18" charset="0"/>
                                    <a:ea typeface="ＭＳ 明朝" panose="02020609040205080304" pitchFamily="17" charset="-128"/>
                                  </a:rPr>
                                  <m:t>𝒗</m:t>
                                </m:r>
                              </m:e>
                              <m:sub>
                                <m:r>
                                  <a:rPr lang="en-US" altLang="ja-JP" sz="2000" b="1" i="1" kern="100">
                                    <a:solidFill>
                                      <a:srgbClr val="000000"/>
                                    </a:solidFill>
                                    <a:latin typeface="Cambria Math" panose="02040503050406030204" pitchFamily="18" charset="0"/>
                                    <a:ea typeface="ＭＳ 明朝" panose="02020609040205080304" pitchFamily="17" charset="-128"/>
                                  </a:rPr>
                                  <m:t>𝒃</m:t>
                                </m:r>
                                <m:r>
                                  <a:rPr lang="en-US" altLang="ja-JP" sz="2000" b="1" i="1" kern="100">
                                    <a:solidFill>
                                      <a:srgbClr val="000000"/>
                                    </a:solidFill>
                                    <a:latin typeface="Cambria Math" panose="02040503050406030204" pitchFamily="18" charset="0"/>
                                    <a:ea typeface="ＭＳ 明朝" panose="02020609040205080304" pitchFamily="17" charset="-128"/>
                                  </a:rPr>
                                  <m:t>𝟐</m:t>
                                </m:r>
                              </m:sub>
                              <m:sup>
                                <m:r>
                                  <a:rPr lang="en-US" altLang="ja-JP" sz="2000" b="1" i="1" kern="100">
                                    <a:solidFill>
                                      <a:srgbClr val="000000"/>
                                    </a:solidFill>
                                    <a:latin typeface="Cambria Math" panose="02040503050406030204" pitchFamily="18" charset="0"/>
                                    <a:ea typeface="ＭＳ 明朝" panose="02020609040205080304" pitchFamily="17" charset="-128"/>
                                  </a:rPr>
                                  <m:t>𝒕</m:t>
                                </m:r>
                              </m:sup>
                            </m:sSubSup>
                          </m:num>
                          <m:den>
                            <m:sSubSup>
                              <m:sSubSupPr>
                                <m:ctrlPr>
                                  <a:rPr lang="ja-JP" altLang="en-US" sz="2000" i="1" kern="100">
                                    <a:solidFill>
                                      <a:srgbClr val="000000"/>
                                    </a:solidFill>
                                    <a:latin typeface="Cambria Math" panose="02040503050406030204" pitchFamily="18" charset="0"/>
                                    <a:ea typeface="Cambria Math" panose="02040503050406030204" pitchFamily="18" charset="0"/>
                                  </a:rPr>
                                </m:ctrlPr>
                              </m:sSubSupPr>
                              <m:e>
                                <m:r>
                                  <a:rPr lang="en-US" altLang="ja-JP" sz="2000" b="0" i="1" kern="100">
                                    <a:solidFill>
                                      <a:srgbClr val="000000"/>
                                    </a:solidFill>
                                    <a:latin typeface="Cambria Math" panose="02040503050406030204" pitchFamily="18" charset="0"/>
                                    <a:ea typeface="ＭＳ 明朝" panose="02020609040205080304" pitchFamily="17" charset="-128"/>
                                  </a:rPr>
                                  <m:t>𝑣</m:t>
                                </m:r>
                              </m:e>
                              <m:sub>
                                <m:r>
                                  <a:rPr lang="en-US" altLang="ja-JP" sz="2000" b="0" i="1" kern="100">
                                    <a:solidFill>
                                      <a:srgbClr val="000000"/>
                                    </a:solidFill>
                                    <a:latin typeface="Cambria Math" panose="02040503050406030204" pitchFamily="18" charset="0"/>
                                    <a:ea typeface="ＭＳ 明朝" panose="02020609040205080304" pitchFamily="17" charset="-128"/>
                                  </a:rPr>
                                  <m:t>𝑏</m:t>
                                </m:r>
                                <m:r>
                                  <a:rPr lang="en-US" altLang="ja-JP" sz="2000" b="0" i="1" kern="100">
                                    <a:solidFill>
                                      <a:srgbClr val="000000"/>
                                    </a:solidFill>
                                    <a:latin typeface="Cambria Math" panose="02040503050406030204" pitchFamily="18" charset="0"/>
                                    <a:ea typeface="ＭＳ 明朝" panose="02020609040205080304" pitchFamily="17" charset="-128"/>
                                  </a:rPr>
                                  <m:t>2</m:t>
                                </m:r>
                              </m:sub>
                              <m:sup>
                                <m:r>
                                  <a:rPr lang="en-US" altLang="ja-JP" sz="2000" b="0" i="1" kern="100">
                                    <a:solidFill>
                                      <a:srgbClr val="000000"/>
                                    </a:solidFill>
                                    <a:latin typeface="Cambria Math" panose="02040503050406030204" pitchFamily="18" charset="0"/>
                                    <a:ea typeface="ＭＳ 明朝" panose="02020609040205080304" pitchFamily="17" charset="-128"/>
                                  </a:rPr>
                                  <m:t>𝑡</m:t>
                                </m:r>
                              </m:sup>
                            </m:sSubSup>
                          </m:den>
                        </m:f>
                      </m:oMath>
                    </m:oMathPara>
                  </a14:m>
                  <a:endParaRPr kumimoji="1" lang="ja-JP" altLang="en-US" sz="20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5770434" y="4196364"/>
                  <a:ext cx="437521" cy="732781"/>
                </a:xfrm>
                <a:prstGeom prst="rect">
                  <a:avLst/>
                </a:prstGeom>
                <a:blipFill rotWithShape="0">
                  <a:blip r:embed="rId4"/>
                  <a:stretch>
                    <a:fillRect r="-13043"/>
                  </a:stretch>
                </a:blipFill>
              </p:spPr>
              <p:txBody>
                <a:bodyPr/>
                <a:lstStyle/>
                <a:p>
                  <a:r>
                    <a:rPr lang="ja-JP" altLang="en-US">
                      <a:noFill/>
                    </a:rPr>
                    <a:t> </a:t>
                  </a:r>
                </a:p>
              </p:txBody>
            </p:sp>
          </mc:Fallback>
        </mc:AlternateContent>
        <p:cxnSp>
          <p:nvCxnSpPr>
            <p:cNvPr id="17" name="直線矢印コネクタ 16"/>
            <p:cNvCxnSpPr/>
            <p:nvPr/>
          </p:nvCxnSpPr>
          <p:spPr>
            <a:xfrm>
              <a:off x="7769880" y="3824400"/>
              <a:ext cx="657686" cy="61200"/>
            </a:xfrm>
            <a:prstGeom prst="straightConnector1">
              <a:avLst/>
            </a:prstGeom>
            <a:ln w="571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rot="10800000">
              <a:off x="5203638" y="3610800"/>
              <a:ext cx="657686" cy="61200"/>
            </a:xfrm>
            <a:prstGeom prst="straightConnector1">
              <a:avLst/>
            </a:prstGeom>
            <a:ln w="571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テキスト ボックス 20"/>
                <p:cNvSpPr txBox="1"/>
                <p:nvPr/>
              </p:nvSpPr>
              <p:spPr>
                <a:xfrm>
                  <a:off x="7974386" y="3925538"/>
                  <a:ext cx="50727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1" i="0" smtClean="0">
                            <a:latin typeface="Cambria Math" panose="02040503050406030204" pitchFamily="18" charset="0"/>
                          </a:rPr>
                          <m:t>𝚫</m:t>
                        </m:r>
                        <m:r>
                          <a:rPr kumimoji="1" lang="en-US" altLang="ja-JP" sz="2000" b="1" i="1" smtClean="0">
                            <a:latin typeface="Cambria Math" panose="02040503050406030204" pitchFamily="18" charset="0"/>
                          </a:rPr>
                          <m:t>𝒗</m:t>
                        </m:r>
                      </m:oMath>
                    </m:oMathPara>
                  </a14:m>
                  <a:endParaRPr kumimoji="1" lang="ja-JP" altLang="en-US" sz="2000" b="1"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7974386" y="3925538"/>
                  <a:ext cx="507276" cy="400110"/>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5130528" y="3672000"/>
                  <a:ext cx="73079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b="1" i="0" smtClean="0">
                            <a:latin typeface="Cambria Math" panose="02040503050406030204" pitchFamily="18" charset="0"/>
                          </a:rPr>
                          <m:t>−</m:t>
                        </m:r>
                        <m:r>
                          <a:rPr kumimoji="1" lang="en-US" altLang="ja-JP" sz="2000" b="1" i="0" smtClean="0">
                            <a:latin typeface="Cambria Math" panose="02040503050406030204" pitchFamily="18" charset="0"/>
                          </a:rPr>
                          <m:t>𝚫</m:t>
                        </m:r>
                        <m:r>
                          <a:rPr kumimoji="1" lang="en-US" altLang="ja-JP" sz="2000" b="1" i="1" smtClean="0">
                            <a:latin typeface="Cambria Math" panose="02040503050406030204" pitchFamily="18" charset="0"/>
                          </a:rPr>
                          <m:t>𝒗</m:t>
                        </m:r>
                      </m:oMath>
                    </m:oMathPara>
                  </a14:m>
                  <a:endParaRPr kumimoji="1" lang="ja-JP" altLang="en-US" sz="2000" b="1"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5130528" y="3672000"/>
                  <a:ext cx="730795" cy="400110"/>
                </a:xfrm>
                <a:prstGeom prst="rect">
                  <a:avLst/>
                </a:prstGeom>
                <a:blipFill rotWithShape="0">
                  <a:blip r:embed="rId6"/>
                  <a:stretch>
                    <a:fillRect/>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4" name="テキスト ボックス 23"/>
              <p:cNvSpPr txBox="1"/>
              <p:nvPr/>
            </p:nvSpPr>
            <p:spPr>
              <a:xfrm>
                <a:off x="1475562" y="1330385"/>
                <a:ext cx="3929051" cy="74020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1" i="0" smtClean="0">
                          <a:latin typeface="Cambria Math" panose="02040503050406030204" pitchFamily="18" charset="0"/>
                        </a:rPr>
                        <m:t>𝚫</m:t>
                      </m:r>
                      <m:r>
                        <a:rPr kumimoji="1" lang="en-US" altLang="ja-JP" b="1" i="1" smtClean="0">
                          <a:latin typeface="Cambria Math" panose="02040503050406030204" pitchFamily="18" charset="0"/>
                        </a:rPr>
                        <m:t>𝒗</m:t>
                      </m:r>
                      <m:r>
                        <a:rPr kumimoji="1" lang="en-US" altLang="ja-JP" b="0" i="1" smtClean="0">
                          <a:latin typeface="Cambria Math" panose="02040503050406030204" pitchFamily="18" charset="0"/>
                        </a:rPr>
                        <m:t>=</m:t>
                      </m:r>
                      <m:d>
                        <m:dPr>
                          <m:begChr m:val="|"/>
                          <m:endChr m:val="|"/>
                          <m:ctrlPr>
                            <a:rPr kumimoji="1" lang="en-US" altLang="ja-JP" b="0" i="1" smtClean="0">
                              <a:latin typeface="Cambria Math" panose="02040503050406030204" pitchFamily="18" charset="0"/>
                            </a:rPr>
                          </m:ctrlPr>
                        </m:dPr>
                        <m:e>
                          <m:r>
                            <m:rPr>
                              <m:sty m:val="p"/>
                            </m:rPr>
                            <a:rPr lang="en-US" altLang="ja-JP">
                              <a:latin typeface="Cambria Math" panose="02040503050406030204" pitchFamily="18" charset="0"/>
                            </a:rPr>
                            <m:t>Δ</m:t>
                          </m:r>
                          <m:r>
                            <a:rPr lang="en-US" altLang="ja-JP" i="1">
                              <a:latin typeface="Cambria Math" panose="02040503050406030204" pitchFamily="18" charset="0"/>
                            </a:rPr>
                            <m:t>𝑣</m:t>
                          </m:r>
                        </m:e>
                      </m:d>
                      <m:d>
                        <m:dPr>
                          <m:begChr m:val="{"/>
                          <m:endChr m:val="}"/>
                          <m:ctrlPr>
                            <a:rPr kumimoji="1" lang="en-US" altLang="ja-JP" b="0" i="1" smtClean="0">
                              <a:latin typeface="Cambria Math" panose="02040503050406030204" pitchFamily="18" charset="0"/>
                            </a:rPr>
                          </m:ctrlPr>
                        </m:dPr>
                        <m:e>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Sup>
                                    <m:sSubSupPr>
                                      <m:ctrlPr>
                                        <a:rPr lang="ja-JP" altLang="en-US" b="1"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b="1" i="1" kern="100">
                                              <a:solidFill>
                                                <a:srgbClr val="000000"/>
                                              </a:solidFill>
                                              <a:latin typeface="Cambria Math" panose="02040503050406030204" pitchFamily="18" charset="0"/>
                                              <a:ea typeface="Cambria Math" panose="02040503050406030204" pitchFamily="18" charset="0"/>
                                            </a:rPr>
                                          </m:ctrlPr>
                                        </m:sPrePr>
                                        <m:sub>
                                          <m:r>
                                            <a:rPr lang="en-US" altLang="ja-JP" b="1" i="1" kern="100">
                                              <a:solidFill>
                                                <a:srgbClr val="000000"/>
                                              </a:solidFill>
                                              <a:latin typeface="Cambria Math" panose="02040503050406030204" pitchFamily="18" charset="0"/>
                                              <a:ea typeface="ＭＳ 明朝" panose="02020609040205080304" pitchFamily="17" charset="-128"/>
                                            </a:rPr>
                                            <m:t> </m:t>
                                          </m:r>
                                        </m:sub>
                                        <m:sup>
                                          <m:r>
                                            <a:rPr lang="en-US" altLang="ja-JP" b="1" i="1" kern="100">
                                              <a:solidFill>
                                                <a:srgbClr val="000000"/>
                                              </a:solidFill>
                                              <a:latin typeface="Cambria Math" panose="02040503050406030204" pitchFamily="18" charset="0"/>
                                              <a:ea typeface="ＭＳ 明朝" panose="02020609040205080304" pitchFamily="17" charset="-128"/>
                                            </a:rPr>
                                            <m:t>𝟏</m:t>
                                          </m:r>
                                          <m:r>
                                            <a:rPr lang="en-US" altLang="ja-JP" b="1" i="1" kern="100">
                                              <a:solidFill>
                                                <a:srgbClr val="000000"/>
                                              </a:solidFill>
                                              <a:latin typeface="Cambria Math" panose="02040503050406030204" pitchFamily="18" charset="0"/>
                                              <a:ea typeface="ＭＳ 明朝" panose="02020609040205080304" pitchFamily="17" charset="-128"/>
                                            </a:rPr>
                                            <m:t>𝒔𝒕</m:t>
                                          </m:r>
                                        </m:sup>
                                        <m:e>
                                          <m:r>
                                            <a:rPr lang="en-US" altLang="ja-JP" b="1" i="1" kern="100">
                                              <a:solidFill>
                                                <a:srgbClr val="000000"/>
                                              </a:solidFill>
                                              <a:latin typeface="Cambria Math" panose="02040503050406030204" pitchFamily="18" charset="0"/>
                                              <a:ea typeface="ＭＳ 明朝" panose="02020609040205080304" pitchFamily="17" charset="-128"/>
                                            </a:rPr>
                                            <m:t>𝒗</m:t>
                                          </m:r>
                                        </m:e>
                                      </m:sPre>
                                    </m:e>
                                    <m:sub>
                                      <m:r>
                                        <a:rPr lang="en-US" altLang="ja-JP" b="1" i="1" kern="100">
                                          <a:solidFill>
                                            <a:srgbClr val="000000"/>
                                          </a:solidFill>
                                          <a:latin typeface="Cambria Math" panose="02040503050406030204" pitchFamily="18" charset="0"/>
                                          <a:ea typeface="ＭＳ 明朝" panose="02020609040205080304" pitchFamily="17" charset="-128"/>
                                        </a:rPr>
                                        <m:t>𝒃</m:t>
                                      </m:r>
                                      <m:r>
                                        <a:rPr lang="en-US" altLang="ja-JP" b="1" i="1" kern="100">
                                          <a:solidFill>
                                            <a:srgbClr val="000000"/>
                                          </a:solidFill>
                                          <a:latin typeface="Cambria Math" panose="02040503050406030204" pitchFamily="18" charset="0"/>
                                          <a:ea typeface="ＭＳ 明朝" panose="02020609040205080304" pitchFamily="17" charset="-128"/>
                                        </a:rPr>
                                        <m:t>𝟏</m:t>
                                      </m:r>
                                    </m:sub>
                                    <m:sup>
                                      <m:r>
                                        <a:rPr lang="en-US" altLang="ja-JP" b="1" i="1" kern="100">
                                          <a:solidFill>
                                            <a:srgbClr val="000000"/>
                                          </a:solidFill>
                                          <a:latin typeface="Cambria Math" panose="02040503050406030204" pitchFamily="18" charset="0"/>
                                          <a:ea typeface="ＭＳ 明朝" panose="02020609040205080304" pitchFamily="17" charset="-128"/>
                                        </a:rPr>
                                        <m:t>𝒕</m:t>
                                      </m:r>
                                      <m:r>
                                        <a:rPr lang="en-US" altLang="ja-JP" b="1" i="1" kern="100">
                                          <a:solidFill>
                                            <a:srgbClr val="000000"/>
                                          </a:solidFill>
                                          <a:latin typeface="Cambria Math" panose="02040503050406030204" pitchFamily="18" charset="0"/>
                                          <a:ea typeface="ＭＳ 明朝" panose="02020609040205080304" pitchFamily="17" charset="-128"/>
                                        </a:rPr>
                                        <m:t>+</m:t>
                                      </m:r>
                                      <m:r>
                                        <a:rPr lang="en-US" altLang="ja-JP" b="1" i="1" kern="100">
                                          <a:solidFill>
                                            <a:srgbClr val="000000"/>
                                          </a:solidFill>
                                          <a:latin typeface="Cambria Math" panose="02040503050406030204" pitchFamily="18" charset="0"/>
                                          <a:ea typeface="ＭＳ 明朝" panose="02020609040205080304" pitchFamily="17" charset="-128"/>
                                        </a:rPr>
                                        <m:t>𝚫</m:t>
                                      </m:r>
                                      <m:r>
                                        <a:rPr lang="en-US" altLang="ja-JP" b="1" i="1" kern="100">
                                          <a:solidFill>
                                            <a:srgbClr val="000000"/>
                                          </a:solidFill>
                                          <a:latin typeface="Cambria Math" panose="02040503050406030204" pitchFamily="18" charset="0"/>
                                          <a:ea typeface="ＭＳ 明朝" panose="02020609040205080304" pitchFamily="17" charset="-128"/>
                                        </a:rPr>
                                        <m:t>𝒕</m:t>
                                      </m:r>
                                    </m:sup>
                                  </m:sSubSup>
                                </m:num>
                                <m:den>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i="1" kern="100">
                                              <a:solidFill>
                                                <a:srgbClr val="000000"/>
                                              </a:solidFill>
                                              <a:latin typeface="Cambria Math" panose="02040503050406030204" pitchFamily="18" charset="0"/>
                                              <a:ea typeface="Cambria Math" panose="02040503050406030204" pitchFamily="18" charset="0"/>
                                            </a:rPr>
                                          </m:ctrlPr>
                                        </m:sPrePr>
                                        <m:sub>
                                          <m:r>
                                            <a:rPr lang="en-US" altLang="ja-JP" b="0" i="1" kern="100">
                                              <a:solidFill>
                                                <a:srgbClr val="000000"/>
                                              </a:solidFill>
                                              <a:latin typeface="Cambria Math" panose="02040503050406030204" pitchFamily="18" charset="0"/>
                                              <a:ea typeface="ＭＳ 明朝" panose="02020609040205080304" pitchFamily="17" charset="-128"/>
                                            </a:rPr>
                                            <m:t> </m:t>
                                          </m:r>
                                        </m:sub>
                                        <m:sup>
                                          <m:r>
                                            <a:rPr lang="en-US" altLang="ja-JP" b="0" i="1" kern="100">
                                              <a:solidFill>
                                                <a:srgbClr val="000000"/>
                                              </a:solidFill>
                                              <a:latin typeface="Cambria Math" panose="02040503050406030204" pitchFamily="18" charset="0"/>
                                              <a:ea typeface="ＭＳ 明朝" panose="02020609040205080304" pitchFamily="17" charset="-128"/>
                                            </a:rPr>
                                            <m:t>1</m:t>
                                          </m:r>
                                          <m:r>
                                            <a:rPr lang="en-US" altLang="ja-JP" b="0" i="1" kern="100">
                                              <a:solidFill>
                                                <a:srgbClr val="000000"/>
                                              </a:solidFill>
                                              <a:latin typeface="Cambria Math" panose="02040503050406030204" pitchFamily="18" charset="0"/>
                                              <a:ea typeface="ＭＳ 明朝" panose="02020609040205080304" pitchFamily="17" charset="-128"/>
                                            </a:rPr>
                                            <m:t>𝑠𝑡</m:t>
                                          </m:r>
                                        </m:sup>
                                        <m:e>
                                          <m:r>
                                            <a:rPr lang="en-US" altLang="ja-JP" b="0" i="1" kern="100">
                                              <a:solidFill>
                                                <a:srgbClr val="000000"/>
                                              </a:solidFill>
                                              <a:latin typeface="Cambria Math" panose="02040503050406030204" pitchFamily="18" charset="0"/>
                                              <a:ea typeface="ＭＳ 明朝" panose="02020609040205080304" pitchFamily="17" charset="-128"/>
                                            </a:rPr>
                                            <m:t>𝑣</m:t>
                                          </m:r>
                                        </m:e>
                                      </m:sPre>
                                    </m:e>
                                    <m:sub>
                                      <m:r>
                                        <a:rPr lang="en-US" altLang="ja-JP" b="0" i="1" kern="100">
                                          <a:solidFill>
                                            <a:srgbClr val="000000"/>
                                          </a:solidFill>
                                          <a:latin typeface="Cambria Math" panose="02040503050406030204" pitchFamily="18" charset="0"/>
                                          <a:ea typeface="ＭＳ 明朝" panose="02020609040205080304" pitchFamily="17" charset="-128"/>
                                        </a:rPr>
                                        <m:t>𝑏</m:t>
                                      </m:r>
                                      <m:r>
                                        <a:rPr lang="en-US" altLang="ja-JP" b="0" i="1" kern="100">
                                          <a:solidFill>
                                            <a:srgbClr val="000000"/>
                                          </a:solidFill>
                                          <a:latin typeface="Cambria Math" panose="02040503050406030204" pitchFamily="18" charset="0"/>
                                          <a:ea typeface="ＭＳ 明朝" panose="02020609040205080304" pitchFamily="17" charset="-128"/>
                                        </a:rPr>
                                        <m:t>1</m:t>
                                      </m:r>
                                    </m:sub>
                                    <m:sup>
                                      <m:r>
                                        <a:rPr lang="en-US" altLang="ja-JP" b="0" i="1" kern="100">
                                          <a:solidFill>
                                            <a:srgbClr val="000000"/>
                                          </a:solidFill>
                                          <a:latin typeface="Cambria Math" panose="02040503050406030204" pitchFamily="18" charset="0"/>
                                          <a:ea typeface="ＭＳ 明朝" panose="02020609040205080304" pitchFamily="17" charset="-128"/>
                                        </a:rPr>
                                        <m:t>𝑡</m:t>
                                      </m:r>
                                      <m:r>
                                        <a:rPr lang="en-US" altLang="ja-JP" b="0" i="1" kern="100">
                                          <a:solidFill>
                                            <a:srgbClr val="000000"/>
                                          </a:solidFill>
                                          <a:latin typeface="Cambria Math" panose="02040503050406030204" pitchFamily="18" charset="0"/>
                                          <a:ea typeface="ＭＳ 明朝" panose="02020609040205080304" pitchFamily="17" charset="-128"/>
                                        </a:rPr>
                                        <m:t>+</m:t>
                                      </m:r>
                                      <m:r>
                                        <a:rPr lang="en-US" altLang="ja-JP" b="0" i="1" kern="100">
                                          <a:solidFill>
                                            <a:srgbClr val="000000"/>
                                          </a:solidFill>
                                          <a:latin typeface="Cambria Math" panose="02040503050406030204" pitchFamily="18" charset="0"/>
                                          <a:ea typeface="ＭＳ 明朝" panose="02020609040205080304" pitchFamily="17" charset="-128"/>
                                        </a:rPr>
                                        <m:t>𝛥</m:t>
                                      </m:r>
                                      <m:r>
                                        <a:rPr lang="en-US" altLang="ja-JP" b="0" i="1" kern="100">
                                          <a:solidFill>
                                            <a:srgbClr val="000000"/>
                                          </a:solidFill>
                                          <a:latin typeface="Cambria Math" panose="02040503050406030204" pitchFamily="18" charset="0"/>
                                          <a:ea typeface="ＭＳ 明朝" panose="02020609040205080304" pitchFamily="17" charset="-128"/>
                                        </a:rPr>
                                        <m:t>𝑡</m:t>
                                      </m:r>
                                    </m:sup>
                                  </m:sSubSup>
                                </m:den>
                              </m:f>
                            </m:e>
                          </m:d>
                          <m:r>
                            <a:rPr kumimoji="1" lang="en-US" altLang="ja-JP" b="0" i="1" smtClean="0">
                              <a:latin typeface="Cambria Math" panose="02040503050406030204" pitchFamily="18" charset="0"/>
                            </a:rPr>
                            <m:t>−</m:t>
                          </m:r>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sSubSup>
                                    <m:sSubSupPr>
                                      <m:ctrlPr>
                                        <a:rPr lang="ja-JP" altLang="en-US" b="1" i="1" kern="100">
                                          <a:solidFill>
                                            <a:srgbClr val="000000"/>
                                          </a:solidFill>
                                          <a:latin typeface="Cambria Math" panose="02040503050406030204" pitchFamily="18" charset="0"/>
                                          <a:ea typeface="Cambria Math" panose="02040503050406030204" pitchFamily="18" charset="0"/>
                                        </a:rPr>
                                      </m:ctrlPr>
                                    </m:sSubSupPr>
                                    <m:e>
                                      <m:r>
                                        <a:rPr lang="en-US" altLang="ja-JP" b="1" i="1" kern="100">
                                          <a:solidFill>
                                            <a:srgbClr val="000000"/>
                                          </a:solidFill>
                                          <a:latin typeface="Cambria Math" panose="02040503050406030204" pitchFamily="18" charset="0"/>
                                          <a:ea typeface="ＭＳ 明朝" panose="02020609040205080304" pitchFamily="17" charset="-128"/>
                                        </a:rPr>
                                        <m:t>𝒗</m:t>
                                      </m:r>
                                    </m:e>
                                    <m:sub>
                                      <m:r>
                                        <a:rPr lang="en-US" altLang="ja-JP" b="1" i="1" kern="100">
                                          <a:solidFill>
                                            <a:srgbClr val="000000"/>
                                          </a:solidFill>
                                          <a:latin typeface="Cambria Math" panose="02040503050406030204" pitchFamily="18" charset="0"/>
                                          <a:ea typeface="ＭＳ 明朝" panose="02020609040205080304" pitchFamily="17" charset="-128"/>
                                        </a:rPr>
                                        <m:t>𝒃</m:t>
                                      </m:r>
                                      <m:r>
                                        <a:rPr lang="en-US" altLang="ja-JP" b="1" i="1" kern="100">
                                          <a:solidFill>
                                            <a:srgbClr val="000000"/>
                                          </a:solidFill>
                                          <a:latin typeface="Cambria Math" panose="02040503050406030204" pitchFamily="18" charset="0"/>
                                          <a:ea typeface="ＭＳ 明朝" panose="02020609040205080304" pitchFamily="17" charset="-128"/>
                                        </a:rPr>
                                        <m:t>𝟐</m:t>
                                      </m:r>
                                    </m:sub>
                                    <m:sup>
                                      <m:r>
                                        <a:rPr lang="en-US" altLang="ja-JP" b="1" i="1" kern="100">
                                          <a:solidFill>
                                            <a:srgbClr val="000000"/>
                                          </a:solidFill>
                                          <a:latin typeface="Cambria Math" panose="02040503050406030204" pitchFamily="18" charset="0"/>
                                          <a:ea typeface="ＭＳ 明朝" panose="02020609040205080304" pitchFamily="17" charset="-128"/>
                                        </a:rPr>
                                        <m:t>𝒕</m:t>
                                      </m:r>
                                    </m:sup>
                                  </m:sSubSup>
                                </m:num>
                                <m:den>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r>
                                        <a:rPr lang="en-US" altLang="ja-JP" b="0" i="1" kern="100">
                                          <a:solidFill>
                                            <a:srgbClr val="000000"/>
                                          </a:solidFill>
                                          <a:latin typeface="Cambria Math" panose="02040503050406030204" pitchFamily="18" charset="0"/>
                                          <a:ea typeface="ＭＳ 明朝" panose="02020609040205080304" pitchFamily="17" charset="-128"/>
                                        </a:rPr>
                                        <m:t>𝑣</m:t>
                                      </m:r>
                                    </m:e>
                                    <m:sub>
                                      <m:r>
                                        <a:rPr lang="en-US" altLang="ja-JP" b="0" i="1" kern="100">
                                          <a:solidFill>
                                            <a:srgbClr val="000000"/>
                                          </a:solidFill>
                                          <a:latin typeface="Cambria Math" panose="02040503050406030204" pitchFamily="18" charset="0"/>
                                          <a:ea typeface="ＭＳ 明朝" panose="02020609040205080304" pitchFamily="17" charset="-128"/>
                                        </a:rPr>
                                        <m:t>𝑏</m:t>
                                      </m:r>
                                      <m:r>
                                        <a:rPr lang="en-US" altLang="ja-JP" b="0" i="1" kern="100">
                                          <a:solidFill>
                                            <a:srgbClr val="000000"/>
                                          </a:solidFill>
                                          <a:latin typeface="Cambria Math" panose="02040503050406030204" pitchFamily="18" charset="0"/>
                                          <a:ea typeface="ＭＳ 明朝" panose="02020609040205080304" pitchFamily="17" charset="-128"/>
                                        </a:rPr>
                                        <m:t>2</m:t>
                                      </m:r>
                                    </m:sub>
                                    <m:sup>
                                      <m:r>
                                        <a:rPr lang="en-US" altLang="ja-JP" b="0" i="1" kern="100">
                                          <a:solidFill>
                                            <a:srgbClr val="000000"/>
                                          </a:solidFill>
                                          <a:latin typeface="Cambria Math" panose="02040503050406030204" pitchFamily="18" charset="0"/>
                                          <a:ea typeface="ＭＳ 明朝" panose="02020609040205080304" pitchFamily="17" charset="-128"/>
                                        </a:rPr>
                                        <m:t>𝑡</m:t>
                                      </m:r>
                                    </m:sup>
                                  </m:sSubSup>
                                </m:den>
                              </m:f>
                            </m:e>
                          </m:d>
                        </m:e>
                      </m:d>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𝐴</m:t>
                          </m:r>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oMath>
                  </m:oMathPara>
                </a14:m>
                <a:endParaRPr kumimoji="1" lang="ja-JP" altLang="en-US"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1475562" y="1330385"/>
                <a:ext cx="3929051" cy="740203"/>
              </a:xfrm>
              <a:prstGeom prst="rect">
                <a:avLst/>
              </a:prstGeom>
              <a:blipFill rotWithShape="0">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5332468" y="1379195"/>
                <a:ext cx="2442277" cy="3539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700" b="0" i="1" smtClean="0">
                          <a:latin typeface="Cambria Math" panose="02040503050406030204" pitchFamily="18" charset="0"/>
                        </a:rPr>
                        <m:t>𝐴</m:t>
                      </m:r>
                      <m:r>
                        <a:rPr kumimoji="1" lang="en-US" altLang="ja-JP" sz="1700" b="0" i="1" smtClean="0">
                          <a:latin typeface="Cambria Math" panose="02040503050406030204" pitchFamily="18" charset="0"/>
                        </a:rPr>
                        <m:t>≡2</m:t>
                      </m:r>
                      <m:d>
                        <m:dPr>
                          <m:ctrlPr>
                            <a:rPr kumimoji="1" lang="en-US" altLang="ja-JP" sz="1700" b="0" i="1" smtClean="0">
                              <a:latin typeface="Cambria Math" panose="02040503050406030204" pitchFamily="18" charset="0"/>
                            </a:rPr>
                          </m:ctrlPr>
                        </m:dPr>
                        <m:e>
                          <m:r>
                            <a:rPr kumimoji="1" lang="en-US" altLang="ja-JP" sz="1700" b="0" i="1" smtClean="0">
                              <a:latin typeface="Cambria Math" panose="02040503050406030204" pitchFamily="18" charset="0"/>
                            </a:rPr>
                            <m:t>1−</m:t>
                          </m:r>
                          <m:func>
                            <m:funcPr>
                              <m:ctrlPr>
                                <a:rPr kumimoji="1" lang="en-US" altLang="ja-JP" sz="1700" b="0" i="1" smtClean="0">
                                  <a:latin typeface="Cambria Math" panose="02040503050406030204" pitchFamily="18" charset="0"/>
                                </a:rPr>
                              </m:ctrlPr>
                            </m:funcPr>
                            <m:fName>
                              <m:r>
                                <m:rPr>
                                  <m:sty m:val="p"/>
                                </m:rPr>
                                <a:rPr kumimoji="1" lang="en-US" altLang="ja-JP" sz="1700" b="0" i="0" smtClean="0">
                                  <a:latin typeface="Cambria Math" panose="02040503050406030204" pitchFamily="18" charset="0"/>
                                </a:rPr>
                                <m:t>cos</m:t>
                              </m:r>
                            </m:fName>
                            <m:e>
                              <m:r>
                                <a:rPr kumimoji="1" lang="en-US" altLang="ja-JP" sz="1700" b="0" i="1" smtClean="0">
                                  <a:latin typeface="Cambria Math" panose="02040503050406030204" pitchFamily="18" charset="0"/>
                                </a:rPr>
                                <m:t>𝜒</m:t>
                              </m:r>
                            </m:e>
                          </m:func>
                        </m:e>
                      </m:d>
                    </m:oMath>
                  </m:oMathPara>
                </a14:m>
                <a:endParaRPr kumimoji="1" lang="ja-JP" altLang="en-US" sz="17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5332468" y="1379195"/>
                <a:ext cx="2442277" cy="353943"/>
              </a:xfrm>
              <a:prstGeom prst="rect">
                <a:avLst/>
              </a:prstGeom>
              <a:blipFill rotWithShape="0">
                <a:blip r:embed="rId8"/>
                <a:stretch>
                  <a:fillRect b="-689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5506242" y="1711876"/>
                <a:ext cx="3586095" cy="376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kumimoji="1" lang="en-US" altLang="ja-JP" sz="1700" b="0" i="1" smtClean="0">
                              <a:latin typeface="Cambria Math" panose="02040503050406030204" pitchFamily="18" charset="0"/>
                            </a:rPr>
                          </m:ctrlPr>
                        </m:funcPr>
                        <m:fName>
                          <m:r>
                            <m:rPr>
                              <m:sty m:val="p"/>
                            </m:rPr>
                            <a:rPr kumimoji="1" lang="en-US" altLang="ja-JP" sz="1700" b="0" i="0" smtClean="0">
                              <a:latin typeface="Cambria Math" panose="02040503050406030204" pitchFamily="18" charset="0"/>
                            </a:rPr>
                            <m:t>cos</m:t>
                          </m:r>
                        </m:fName>
                        <m:e>
                          <m:r>
                            <a:rPr kumimoji="1" lang="en-US" altLang="ja-JP" sz="1700" b="0" i="1" smtClean="0">
                              <a:latin typeface="Cambria Math" panose="02040503050406030204" pitchFamily="18" charset="0"/>
                            </a:rPr>
                            <m:t>𝜒</m:t>
                          </m:r>
                        </m:e>
                      </m:func>
                      <m:r>
                        <a:rPr kumimoji="1" lang="en-US" altLang="ja-JP" sz="1700" b="0" i="1" smtClean="0">
                          <a:latin typeface="Cambria Math" panose="02040503050406030204" pitchFamily="18" charset="0"/>
                        </a:rPr>
                        <m:t>=</m:t>
                      </m:r>
                      <m:sSubSup>
                        <m:sSubSupPr>
                          <m:ctrlPr>
                            <a:rPr lang="ja-JP" altLang="ja-JP" sz="1700" b="1" i="1" kern="100">
                              <a:solidFill>
                                <a:srgbClr val="000000"/>
                              </a:solidFill>
                              <a:latin typeface="Cambria Math" panose="02040503050406030204" pitchFamily="18" charset="0"/>
                              <a:ea typeface="Cambria Math" panose="02040503050406030204" pitchFamily="18" charset="0"/>
                            </a:rPr>
                          </m:ctrlPr>
                        </m:sSubSupPr>
                        <m:e>
                          <m:sPre>
                            <m:sPrePr>
                              <m:ctrlPr>
                                <a:rPr lang="ja-JP" altLang="ja-JP" sz="1700" b="1" i="1" kern="100">
                                  <a:solidFill>
                                    <a:srgbClr val="000000"/>
                                  </a:solidFill>
                                  <a:latin typeface="Cambria Math" panose="02040503050406030204" pitchFamily="18" charset="0"/>
                                  <a:ea typeface="Cambria Math" panose="02040503050406030204" pitchFamily="18" charset="0"/>
                                </a:rPr>
                              </m:ctrlPr>
                            </m:sPrePr>
                            <m:sub>
                              <m:r>
                                <a:rPr lang="en-US" altLang="ja-JP" sz="1700" b="1" i="1" kern="100">
                                  <a:solidFill>
                                    <a:srgbClr val="000000"/>
                                  </a:solidFill>
                                  <a:latin typeface="Cambria Math" panose="02040503050406030204" pitchFamily="18" charset="0"/>
                                  <a:ea typeface="ＭＳ 明朝" panose="02020609040205080304" pitchFamily="17" charset="-128"/>
                                </a:rPr>
                                <m:t> </m:t>
                              </m:r>
                            </m:sub>
                            <m:sup>
                              <m:r>
                                <a:rPr lang="en-US" altLang="ja-JP" sz="1700" b="1" i="1" kern="100">
                                  <a:solidFill>
                                    <a:srgbClr val="000000"/>
                                  </a:solidFill>
                                  <a:latin typeface="Cambria Math" panose="02040503050406030204" pitchFamily="18" charset="0"/>
                                  <a:ea typeface="ＭＳ 明朝" panose="02020609040205080304" pitchFamily="17" charset="-128"/>
                                </a:rPr>
                                <m:t>𝟏</m:t>
                              </m:r>
                              <m:r>
                                <a:rPr lang="en-US" altLang="ja-JP" sz="1700" b="1" i="1" kern="100">
                                  <a:solidFill>
                                    <a:srgbClr val="000000"/>
                                  </a:solidFill>
                                  <a:latin typeface="Cambria Math" panose="02040503050406030204" pitchFamily="18" charset="0"/>
                                  <a:ea typeface="ＭＳ 明朝" panose="02020609040205080304" pitchFamily="17" charset="-128"/>
                                </a:rPr>
                                <m:t>𝒔𝒕</m:t>
                              </m:r>
                            </m:sup>
                            <m:e>
                              <m:r>
                                <a:rPr lang="en-US" altLang="ja-JP" sz="1700" b="1" i="1" kern="100">
                                  <a:solidFill>
                                    <a:srgbClr val="000000"/>
                                  </a:solidFill>
                                  <a:latin typeface="Cambria Math" panose="02040503050406030204" pitchFamily="18" charset="0"/>
                                  <a:ea typeface="ＭＳ 明朝" panose="02020609040205080304" pitchFamily="17" charset="-128"/>
                                </a:rPr>
                                <m:t>𝒗</m:t>
                              </m:r>
                            </m:e>
                          </m:sPre>
                        </m:e>
                        <m:sub>
                          <m:r>
                            <a:rPr lang="en-US" altLang="ja-JP" sz="1700" b="1" i="1" kern="100">
                              <a:solidFill>
                                <a:srgbClr val="000000"/>
                              </a:solidFill>
                              <a:latin typeface="Cambria Math" panose="02040503050406030204" pitchFamily="18" charset="0"/>
                              <a:ea typeface="ＭＳ 明朝" panose="02020609040205080304" pitchFamily="17" charset="-128"/>
                            </a:rPr>
                            <m:t>𝒃</m:t>
                          </m:r>
                          <m:r>
                            <a:rPr lang="en-US" altLang="ja-JP" sz="1700" b="1" i="1" kern="100">
                              <a:solidFill>
                                <a:srgbClr val="000000"/>
                              </a:solidFill>
                              <a:latin typeface="Cambria Math" panose="02040503050406030204" pitchFamily="18" charset="0"/>
                              <a:ea typeface="ＭＳ 明朝" panose="02020609040205080304" pitchFamily="17" charset="-128"/>
                            </a:rPr>
                            <m:t>𝟏</m:t>
                          </m:r>
                        </m:sub>
                        <m:sup>
                          <m:r>
                            <a:rPr lang="en-US" altLang="ja-JP" sz="1700" b="1" i="1" kern="100">
                              <a:solidFill>
                                <a:srgbClr val="000000"/>
                              </a:solidFill>
                              <a:latin typeface="Cambria Math" panose="02040503050406030204" pitchFamily="18" charset="0"/>
                              <a:ea typeface="ＭＳ 明朝" panose="02020609040205080304" pitchFamily="17" charset="-128"/>
                            </a:rPr>
                            <m:t>𝒕</m:t>
                          </m:r>
                          <m:r>
                            <a:rPr lang="en-US" altLang="ja-JP" sz="1700" b="1" i="1" kern="100">
                              <a:solidFill>
                                <a:srgbClr val="000000"/>
                              </a:solidFill>
                              <a:latin typeface="Cambria Math" panose="02040503050406030204" pitchFamily="18" charset="0"/>
                              <a:ea typeface="ＭＳ 明朝" panose="02020609040205080304" pitchFamily="17" charset="-128"/>
                            </a:rPr>
                            <m:t>+</m:t>
                          </m:r>
                          <m:r>
                            <a:rPr lang="en-US" altLang="ja-JP" sz="1700" b="1" i="1" kern="100">
                              <a:solidFill>
                                <a:srgbClr val="000000"/>
                              </a:solidFill>
                              <a:latin typeface="Cambria Math" panose="02040503050406030204" pitchFamily="18" charset="0"/>
                              <a:ea typeface="ＭＳ 明朝" panose="02020609040205080304" pitchFamily="17" charset="-128"/>
                            </a:rPr>
                            <m:t>𝚫</m:t>
                          </m:r>
                          <m:r>
                            <a:rPr lang="en-US" altLang="ja-JP" sz="1700" b="1" i="1" kern="100">
                              <a:solidFill>
                                <a:srgbClr val="000000"/>
                              </a:solidFill>
                              <a:latin typeface="Cambria Math" panose="02040503050406030204" pitchFamily="18" charset="0"/>
                              <a:ea typeface="ＭＳ 明朝" panose="02020609040205080304" pitchFamily="17" charset="-128"/>
                            </a:rPr>
                            <m:t>𝒕</m:t>
                          </m:r>
                        </m:sup>
                      </m:sSubSup>
                      <m:r>
                        <a:rPr kumimoji="1" lang="en-US" altLang="ja-JP" sz="1700" b="1" i="1" smtClean="0">
                          <a:latin typeface="Cambria Math" panose="02040503050406030204" pitchFamily="18" charset="0"/>
                        </a:rPr>
                        <m:t>∙</m:t>
                      </m:r>
                      <m:sSubSup>
                        <m:sSubSupPr>
                          <m:ctrlPr>
                            <a:rPr lang="ja-JP" altLang="ja-JP" sz="1700" b="1" i="1" kern="100">
                              <a:solidFill>
                                <a:srgbClr val="000000"/>
                              </a:solidFill>
                              <a:latin typeface="Cambria Math" panose="02040503050406030204" pitchFamily="18" charset="0"/>
                              <a:ea typeface="Cambria Math" panose="02040503050406030204" pitchFamily="18" charset="0"/>
                            </a:rPr>
                          </m:ctrlPr>
                        </m:sSubSupPr>
                        <m:e>
                          <m:r>
                            <a:rPr lang="en-US" altLang="ja-JP" sz="1700" b="1" i="1" kern="100">
                              <a:solidFill>
                                <a:srgbClr val="000000"/>
                              </a:solidFill>
                              <a:latin typeface="Cambria Math" panose="02040503050406030204" pitchFamily="18" charset="0"/>
                              <a:ea typeface="ＭＳ 明朝" panose="02020609040205080304" pitchFamily="17" charset="-128"/>
                            </a:rPr>
                            <m:t>𝒗</m:t>
                          </m:r>
                        </m:e>
                        <m:sub>
                          <m:r>
                            <a:rPr lang="en-US" altLang="ja-JP" sz="1700" b="1" i="1" kern="100">
                              <a:solidFill>
                                <a:srgbClr val="000000"/>
                              </a:solidFill>
                              <a:latin typeface="Cambria Math" panose="02040503050406030204" pitchFamily="18" charset="0"/>
                              <a:ea typeface="ＭＳ 明朝" panose="02020609040205080304" pitchFamily="17" charset="-128"/>
                            </a:rPr>
                            <m:t>𝒃</m:t>
                          </m:r>
                          <m:r>
                            <a:rPr lang="en-US" altLang="ja-JP" sz="1700" b="1" i="1" kern="100">
                              <a:solidFill>
                                <a:srgbClr val="000000"/>
                              </a:solidFill>
                              <a:latin typeface="Cambria Math" panose="02040503050406030204" pitchFamily="18" charset="0"/>
                              <a:ea typeface="ＭＳ 明朝" panose="02020609040205080304" pitchFamily="17" charset="-128"/>
                            </a:rPr>
                            <m:t>𝟐</m:t>
                          </m:r>
                        </m:sub>
                        <m:sup>
                          <m:r>
                            <a:rPr lang="en-US" altLang="ja-JP" sz="1700" b="1" i="1" kern="100">
                              <a:solidFill>
                                <a:srgbClr val="000000"/>
                              </a:solidFill>
                              <a:latin typeface="Cambria Math" panose="02040503050406030204" pitchFamily="18" charset="0"/>
                              <a:ea typeface="ＭＳ 明朝" panose="02020609040205080304" pitchFamily="17" charset="-128"/>
                            </a:rPr>
                            <m:t>𝒕</m:t>
                          </m:r>
                        </m:sup>
                      </m:sSubSup>
                      <m:r>
                        <a:rPr kumimoji="1" lang="en-US" altLang="ja-JP" sz="1700" b="0" i="1" smtClean="0">
                          <a:latin typeface="Cambria Math" panose="02040503050406030204" pitchFamily="18" charset="0"/>
                        </a:rPr>
                        <m:t>/</m:t>
                      </m:r>
                      <m:sSubSup>
                        <m:sSubSupPr>
                          <m:ctrlPr>
                            <a:rPr lang="ja-JP" altLang="ja-JP" sz="1700" i="1" kern="100">
                              <a:solidFill>
                                <a:srgbClr val="000000"/>
                              </a:solidFill>
                              <a:latin typeface="Cambria Math" panose="02040503050406030204" pitchFamily="18" charset="0"/>
                              <a:ea typeface="Cambria Math" panose="02040503050406030204" pitchFamily="18" charset="0"/>
                            </a:rPr>
                          </m:ctrlPr>
                        </m:sSubSupPr>
                        <m:e>
                          <m:sPre>
                            <m:sPrePr>
                              <m:ctrlPr>
                                <a:rPr lang="ja-JP" altLang="ja-JP" sz="1700" i="1" kern="100">
                                  <a:solidFill>
                                    <a:srgbClr val="000000"/>
                                  </a:solidFill>
                                  <a:latin typeface="Cambria Math" panose="02040503050406030204" pitchFamily="18" charset="0"/>
                                  <a:ea typeface="Cambria Math" panose="02040503050406030204" pitchFamily="18" charset="0"/>
                                </a:rPr>
                              </m:ctrlPr>
                            </m:sPrePr>
                            <m:sub>
                              <m:r>
                                <a:rPr lang="en-US" altLang="ja-JP" sz="1700" b="0" i="1" kern="100">
                                  <a:solidFill>
                                    <a:srgbClr val="000000"/>
                                  </a:solidFill>
                                  <a:latin typeface="Cambria Math" panose="02040503050406030204" pitchFamily="18" charset="0"/>
                                  <a:ea typeface="ＭＳ 明朝" panose="02020609040205080304" pitchFamily="17" charset="-128"/>
                                </a:rPr>
                                <m:t> </m:t>
                              </m:r>
                            </m:sub>
                            <m:sup>
                              <m:r>
                                <a:rPr lang="en-US" altLang="ja-JP" sz="1700" b="0" i="1" kern="100">
                                  <a:solidFill>
                                    <a:srgbClr val="000000"/>
                                  </a:solidFill>
                                  <a:latin typeface="Cambria Math" panose="02040503050406030204" pitchFamily="18" charset="0"/>
                                  <a:ea typeface="ＭＳ 明朝" panose="02020609040205080304" pitchFamily="17" charset="-128"/>
                                </a:rPr>
                                <m:t>1</m:t>
                              </m:r>
                              <m:r>
                                <a:rPr lang="en-US" altLang="ja-JP" sz="1700" b="0" i="1" kern="100">
                                  <a:solidFill>
                                    <a:srgbClr val="000000"/>
                                  </a:solidFill>
                                  <a:latin typeface="Cambria Math" panose="02040503050406030204" pitchFamily="18" charset="0"/>
                                  <a:ea typeface="ＭＳ 明朝" panose="02020609040205080304" pitchFamily="17" charset="-128"/>
                                </a:rPr>
                                <m:t>𝑠𝑡</m:t>
                              </m:r>
                            </m:sup>
                            <m:e>
                              <m:r>
                                <a:rPr lang="en-US" altLang="ja-JP" sz="1700" b="0" i="1" kern="100">
                                  <a:solidFill>
                                    <a:srgbClr val="000000"/>
                                  </a:solidFill>
                                  <a:latin typeface="Cambria Math" panose="02040503050406030204" pitchFamily="18" charset="0"/>
                                  <a:ea typeface="ＭＳ 明朝" panose="02020609040205080304" pitchFamily="17" charset="-128"/>
                                </a:rPr>
                                <m:t>𝑣</m:t>
                              </m:r>
                            </m:e>
                          </m:sPre>
                        </m:e>
                        <m:sub>
                          <m:r>
                            <a:rPr lang="en-US" altLang="ja-JP" sz="1700" b="0" i="1" kern="100">
                              <a:solidFill>
                                <a:srgbClr val="000000"/>
                              </a:solidFill>
                              <a:latin typeface="Cambria Math" panose="02040503050406030204" pitchFamily="18" charset="0"/>
                              <a:ea typeface="ＭＳ 明朝" panose="02020609040205080304" pitchFamily="17" charset="-128"/>
                            </a:rPr>
                            <m:t>𝑏</m:t>
                          </m:r>
                          <m:r>
                            <a:rPr lang="en-US" altLang="ja-JP" sz="1700" b="0" i="1" kern="100">
                              <a:solidFill>
                                <a:srgbClr val="000000"/>
                              </a:solidFill>
                              <a:latin typeface="Cambria Math" panose="02040503050406030204" pitchFamily="18" charset="0"/>
                              <a:ea typeface="ＭＳ 明朝" panose="02020609040205080304" pitchFamily="17" charset="-128"/>
                            </a:rPr>
                            <m:t>1</m:t>
                          </m:r>
                        </m:sub>
                        <m:sup>
                          <m:r>
                            <a:rPr lang="en-US" altLang="ja-JP" sz="1700" b="0" i="1" kern="100">
                              <a:solidFill>
                                <a:srgbClr val="000000"/>
                              </a:solidFill>
                              <a:latin typeface="Cambria Math" panose="02040503050406030204" pitchFamily="18" charset="0"/>
                              <a:ea typeface="ＭＳ 明朝" panose="02020609040205080304" pitchFamily="17" charset="-128"/>
                            </a:rPr>
                            <m:t>𝑡</m:t>
                          </m:r>
                          <m:r>
                            <a:rPr lang="en-US" altLang="ja-JP" sz="1700" b="0" i="1" kern="100">
                              <a:solidFill>
                                <a:srgbClr val="000000"/>
                              </a:solidFill>
                              <a:latin typeface="Cambria Math" panose="02040503050406030204" pitchFamily="18" charset="0"/>
                              <a:ea typeface="ＭＳ 明朝" panose="02020609040205080304" pitchFamily="17" charset="-128"/>
                            </a:rPr>
                            <m:t>+</m:t>
                          </m:r>
                          <m:r>
                            <a:rPr lang="en-US" altLang="ja-JP" sz="1700" b="0" i="1" kern="100">
                              <a:solidFill>
                                <a:srgbClr val="000000"/>
                              </a:solidFill>
                              <a:latin typeface="Cambria Math" panose="02040503050406030204" pitchFamily="18" charset="0"/>
                              <a:ea typeface="ＭＳ 明朝" panose="02020609040205080304" pitchFamily="17" charset="-128"/>
                            </a:rPr>
                            <m:t>𝛥</m:t>
                          </m:r>
                          <m:r>
                            <a:rPr lang="en-US" altLang="ja-JP" sz="1700" b="0" i="1" kern="100">
                              <a:solidFill>
                                <a:srgbClr val="000000"/>
                              </a:solidFill>
                              <a:latin typeface="Cambria Math" panose="02040503050406030204" pitchFamily="18" charset="0"/>
                              <a:ea typeface="ＭＳ 明朝" panose="02020609040205080304" pitchFamily="17" charset="-128"/>
                            </a:rPr>
                            <m:t>𝑡</m:t>
                          </m:r>
                        </m:sup>
                      </m:sSubSup>
                      <m:sSubSup>
                        <m:sSubSupPr>
                          <m:ctrlPr>
                            <a:rPr lang="ja-JP" altLang="ja-JP" sz="1700" i="1" kern="100">
                              <a:solidFill>
                                <a:srgbClr val="000000"/>
                              </a:solidFill>
                              <a:latin typeface="Cambria Math" panose="02040503050406030204" pitchFamily="18" charset="0"/>
                              <a:ea typeface="Cambria Math" panose="02040503050406030204" pitchFamily="18" charset="0"/>
                            </a:rPr>
                          </m:ctrlPr>
                        </m:sSubSupPr>
                        <m:e>
                          <m:r>
                            <a:rPr lang="en-US" altLang="ja-JP" sz="1700" b="0" i="1" kern="100">
                              <a:solidFill>
                                <a:srgbClr val="000000"/>
                              </a:solidFill>
                              <a:latin typeface="Cambria Math" panose="02040503050406030204" pitchFamily="18" charset="0"/>
                              <a:ea typeface="ＭＳ 明朝" panose="02020609040205080304" pitchFamily="17" charset="-128"/>
                            </a:rPr>
                            <m:t>𝑣</m:t>
                          </m:r>
                        </m:e>
                        <m:sub>
                          <m:r>
                            <a:rPr lang="en-US" altLang="ja-JP" sz="1700" b="0" i="1" kern="100">
                              <a:solidFill>
                                <a:srgbClr val="000000"/>
                              </a:solidFill>
                              <a:latin typeface="Cambria Math" panose="02040503050406030204" pitchFamily="18" charset="0"/>
                              <a:ea typeface="ＭＳ 明朝" panose="02020609040205080304" pitchFamily="17" charset="-128"/>
                            </a:rPr>
                            <m:t>𝑏</m:t>
                          </m:r>
                          <m:r>
                            <a:rPr lang="en-US" altLang="ja-JP" sz="1700" b="0" i="1" kern="100">
                              <a:solidFill>
                                <a:srgbClr val="000000"/>
                              </a:solidFill>
                              <a:latin typeface="Cambria Math" panose="02040503050406030204" pitchFamily="18" charset="0"/>
                              <a:ea typeface="ＭＳ 明朝" panose="02020609040205080304" pitchFamily="17" charset="-128"/>
                            </a:rPr>
                            <m:t>2</m:t>
                          </m:r>
                        </m:sub>
                        <m:sup>
                          <m:r>
                            <a:rPr lang="en-US" altLang="ja-JP" sz="1700" b="0" i="1" kern="100">
                              <a:solidFill>
                                <a:srgbClr val="000000"/>
                              </a:solidFill>
                              <a:latin typeface="Cambria Math" panose="02040503050406030204" pitchFamily="18" charset="0"/>
                              <a:ea typeface="ＭＳ 明朝" panose="02020609040205080304" pitchFamily="17" charset="-128"/>
                            </a:rPr>
                            <m:t>𝑡</m:t>
                          </m:r>
                        </m:sup>
                      </m:sSubSup>
                    </m:oMath>
                  </m:oMathPara>
                </a14:m>
                <a:endParaRPr kumimoji="1" lang="ja-JP" altLang="en-US" sz="17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5506242" y="1711876"/>
                <a:ext cx="3586095" cy="376770"/>
              </a:xfrm>
              <a:prstGeom prst="rect">
                <a:avLst/>
              </a:prstGeom>
              <a:blipFill rotWithShape="0">
                <a:blip r:embed="rId9"/>
                <a:stretch>
                  <a:fillRect b="-967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正方形/長方形 26"/>
              <p:cNvSpPr/>
              <p:nvPr/>
            </p:nvSpPr>
            <p:spPr>
              <a:xfrm>
                <a:off x="1119449" y="2378624"/>
                <a:ext cx="4122252" cy="877163"/>
              </a:xfrm>
              <a:prstGeom prst="rect">
                <a:avLst/>
              </a:prstGeom>
            </p:spPr>
            <p:txBody>
              <a:bodyPr wrap="square">
                <a:spAutoFit/>
              </a:bodyPr>
              <a:lstStyle/>
              <a:p>
                <a14:m>
                  <m:oMath xmlns:m="http://schemas.openxmlformats.org/officeDocument/2006/math">
                    <m:func>
                      <m:funcPr>
                        <m:ctrlPr>
                          <a:rPr lang="en-US" altLang="ja-JP" sz="1700" i="1" smtClean="0">
                            <a:latin typeface="Cambria Math" panose="02040503050406030204" pitchFamily="18" charset="0"/>
                          </a:rPr>
                        </m:ctrlPr>
                      </m:funcPr>
                      <m:fName>
                        <m:r>
                          <m:rPr>
                            <m:sty m:val="p"/>
                          </m:rPr>
                          <a:rPr lang="en-US" altLang="ja-JP" sz="1700">
                            <a:latin typeface="Cambria Math" panose="02040503050406030204" pitchFamily="18" charset="0"/>
                          </a:rPr>
                          <m:t>cos</m:t>
                        </m:r>
                      </m:fName>
                      <m:e>
                        <m:r>
                          <a:rPr lang="en-US" altLang="ja-JP" sz="1700" i="1">
                            <a:latin typeface="Cambria Math" panose="02040503050406030204" pitchFamily="18" charset="0"/>
                          </a:rPr>
                          <m:t>𝜒</m:t>
                        </m:r>
                      </m:e>
                    </m:func>
                  </m:oMath>
                </a14:m>
                <a:r>
                  <a:rPr lang="ja-JP" altLang="en-US" sz="1700" dirty="0" smtClean="0"/>
                  <a:t>が</a:t>
                </a:r>
                <a:r>
                  <a:rPr lang="en-US" altLang="ja-JP" sz="1700" dirty="0" smtClean="0">
                    <a:latin typeface="Ebrima" panose="02000000000000000000" pitchFamily="2" charset="0"/>
                    <a:ea typeface="Ebrima" panose="02000000000000000000" pitchFamily="2" charset="0"/>
                    <a:cs typeface="Ebrima" panose="02000000000000000000" pitchFamily="2" charset="0"/>
                  </a:rPr>
                  <a:t>1</a:t>
                </a:r>
                <a:r>
                  <a:rPr lang="ja-JP" altLang="en-US" sz="1700" dirty="0" smtClean="0"/>
                  <a:t>の場合</a:t>
                </a:r>
                <a14:m>
                  <m:oMath xmlns:m="http://schemas.openxmlformats.org/officeDocument/2006/math">
                    <m:r>
                      <a:rPr lang="en-US" altLang="ja-JP" sz="1700" b="1">
                        <a:latin typeface="Cambria Math" panose="02040503050406030204" pitchFamily="18" charset="0"/>
                      </a:rPr>
                      <m:t>𝚫</m:t>
                    </m:r>
                    <m:r>
                      <a:rPr lang="en-US" altLang="ja-JP" sz="1700" b="1" i="1">
                        <a:latin typeface="Cambria Math" panose="02040503050406030204" pitchFamily="18" charset="0"/>
                      </a:rPr>
                      <m:t>𝒗</m:t>
                    </m:r>
                  </m:oMath>
                </a14:m>
                <a:r>
                  <a:rPr lang="ja-JP" altLang="en-US" sz="1700" dirty="0" smtClean="0"/>
                  <a:t>が決定できないので、</a:t>
                </a:r>
                <a14:m>
                  <m:oMath xmlns:m="http://schemas.openxmlformats.org/officeDocument/2006/math">
                    <m:func>
                      <m:funcPr>
                        <m:ctrlPr>
                          <a:rPr lang="en-US" altLang="ja-JP" sz="1700" b="0" i="1" smtClean="0">
                            <a:latin typeface="Cambria Math" panose="02040503050406030204" pitchFamily="18" charset="0"/>
                          </a:rPr>
                        </m:ctrlPr>
                      </m:funcPr>
                      <m:fName>
                        <m:r>
                          <m:rPr>
                            <m:sty m:val="p"/>
                          </m:rPr>
                          <a:rPr lang="en-US" altLang="ja-JP" sz="1700" b="0" i="0" smtClean="0">
                            <a:latin typeface="Cambria Math" panose="02040503050406030204" pitchFamily="18" charset="0"/>
                          </a:rPr>
                          <m:t>cos</m:t>
                        </m:r>
                      </m:fName>
                      <m:e>
                        <m:r>
                          <a:rPr lang="en-US" altLang="ja-JP" sz="1700" b="0" i="1" smtClean="0">
                            <a:latin typeface="Cambria Math" panose="02040503050406030204" pitchFamily="18" charset="0"/>
                          </a:rPr>
                          <m:t>𝜒</m:t>
                        </m:r>
                      </m:e>
                    </m:func>
                    <m:r>
                      <a:rPr lang="en-US" altLang="ja-JP" sz="1700" b="0" i="1" smtClean="0">
                        <a:latin typeface="Cambria Math" panose="02040503050406030204" pitchFamily="18" charset="0"/>
                      </a:rPr>
                      <m:t>&gt;1−</m:t>
                    </m:r>
                    <m:r>
                      <a:rPr lang="en-US" altLang="ja-JP" sz="1700" b="0" i="1" smtClean="0">
                        <a:latin typeface="Cambria Math" panose="02040503050406030204" pitchFamily="18" charset="0"/>
                      </a:rPr>
                      <m:t>𝜀</m:t>
                    </m:r>
                    <m:r>
                      <a:rPr lang="en-US" altLang="ja-JP" sz="1700" b="0" i="1" smtClean="0">
                        <a:latin typeface="Cambria Math" panose="02040503050406030204" pitchFamily="18" charset="0"/>
                      </a:rPr>
                      <m:t>   (</m:t>
                    </m:r>
                    <m:r>
                      <a:rPr lang="en-US" altLang="ja-JP" sz="1700" b="0" i="1" smtClean="0">
                        <a:latin typeface="Cambria Math" panose="02040503050406030204" pitchFamily="18" charset="0"/>
                      </a:rPr>
                      <m:t>𝜀</m:t>
                    </m:r>
                    <m:r>
                      <a:rPr lang="en-US" altLang="ja-JP" sz="1700" b="0" i="1" smtClean="0">
                        <a:latin typeface="Cambria Math" panose="02040503050406030204" pitchFamily="18" charset="0"/>
                      </a:rPr>
                      <m:t>=</m:t>
                    </m:r>
                    <m:sSup>
                      <m:sSupPr>
                        <m:ctrlPr>
                          <a:rPr lang="en-US" altLang="ja-JP" sz="1700" b="0" i="1" smtClean="0">
                            <a:latin typeface="Cambria Math" panose="02040503050406030204" pitchFamily="18" charset="0"/>
                          </a:rPr>
                        </m:ctrlPr>
                      </m:sSupPr>
                      <m:e>
                        <m:r>
                          <a:rPr lang="en-US" altLang="ja-JP" sz="1700" b="0" i="1" smtClean="0">
                            <a:latin typeface="Cambria Math" panose="02040503050406030204" pitchFamily="18" charset="0"/>
                          </a:rPr>
                          <m:t>10</m:t>
                        </m:r>
                      </m:e>
                      <m:sup>
                        <m:r>
                          <a:rPr lang="en-US" altLang="ja-JP" sz="1700" b="0" i="1" smtClean="0">
                            <a:latin typeface="Cambria Math" panose="02040503050406030204" pitchFamily="18" charset="0"/>
                          </a:rPr>
                          <m:t>−3</m:t>
                        </m:r>
                      </m:sup>
                    </m:sSup>
                    <m:r>
                      <a:rPr lang="en-US" altLang="ja-JP" sz="1700" b="0" i="1" smtClean="0">
                        <a:latin typeface="Cambria Math" panose="02040503050406030204" pitchFamily="18" charset="0"/>
                      </a:rPr>
                      <m:t>~</m:t>
                    </m:r>
                    <m:sSup>
                      <m:sSupPr>
                        <m:ctrlPr>
                          <a:rPr lang="en-US" altLang="ja-JP" sz="1700" b="0" i="1" smtClean="0">
                            <a:latin typeface="Cambria Math" panose="02040503050406030204" pitchFamily="18" charset="0"/>
                          </a:rPr>
                        </m:ctrlPr>
                      </m:sSupPr>
                      <m:e>
                        <m:r>
                          <a:rPr lang="en-US" altLang="ja-JP" sz="1700" b="0" i="1" smtClean="0">
                            <a:latin typeface="Cambria Math" panose="02040503050406030204" pitchFamily="18" charset="0"/>
                          </a:rPr>
                          <m:t>10</m:t>
                        </m:r>
                      </m:e>
                      <m:sup>
                        <m:r>
                          <a:rPr lang="en-US" altLang="ja-JP" sz="1700" b="0" i="1" smtClean="0">
                            <a:latin typeface="Cambria Math" panose="02040503050406030204" pitchFamily="18" charset="0"/>
                          </a:rPr>
                          <m:t>−4</m:t>
                        </m:r>
                      </m:sup>
                    </m:sSup>
                    <m:r>
                      <a:rPr lang="en-US" altLang="ja-JP" sz="1700" b="0" i="1" smtClean="0">
                        <a:latin typeface="Cambria Math" panose="02040503050406030204" pitchFamily="18" charset="0"/>
                      </a:rPr>
                      <m:t>)</m:t>
                    </m:r>
                  </m:oMath>
                </a14:m>
                <a:r>
                  <a:rPr lang="ja-JP" altLang="en-US" sz="1700" dirty="0" smtClean="0"/>
                  <a:t>のときは</a:t>
                </a:r>
                <a:r>
                  <a:rPr lang="en-US" altLang="ja-JP" sz="1700" dirty="0" smtClean="0">
                    <a:latin typeface="Ebrima" panose="02000000000000000000" pitchFamily="2" charset="0"/>
                    <a:ea typeface="Ebrima" panose="02000000000000000000" pitchFamily="2" charset="0"/>
                    <a:cs typeface="Ebrima" panose="02000000000000000000" pitchFamily="2" charset="0"/>
                  </a:rPr>
                  <a:t>b2</a:t>
                </a:r>
                <a:r>
                  <a:rPr lang="ja-JP" altLang="en-US" sz="1700" dirty="0" smtClean="0"/>
                  <a:t>粒子を再選択する</a:t>
                </a:r>
                <a:endParaRPr lang="ja-JP" altLang="en-US" sz="1700" dirty="0"/>
              </a:p>
            </p:txBody>
          </p:sp>
        </mc:Choice>
        <mc:Fallback xmlns="">
          <p:sp>
            <p:nvSpPr>
              <p:cNvPr id="27" name="正方形/長方形 26"/>
              <p:cNvSpPr>
                <a:spLocks noRot="1" noChangeAspect="1" noMove="1" noResize="1" noEditPoints="1" noAdjustHandles="1" noChangeArrowheads="1" noChangeShapeType="1" noTextEdit="1"/>
              </p:cNvSpPr>
              <p:nvPr/>
            </p:nvSpPr>
            <p:spPr>
              <a:xfrm>
                <a:off x="1119449" y="2378624"/>
                <a:ext cx="4122252" cy="877163"/>
              </a:xfrm>
              <a:prstGeom prst="rect">
                <a:avLst/>
              </a:prstGeom>
              <a:blipFill rotWithShape="0">
                <a:blip r:embed="rId10"/>
                <a:stretch>
                  <a:fillRect l="-1036" t="-4167" b="-902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1338387" y="3390095"/>
                <a:ext cx="3748764" cy="353943"/>
              </a:xfrm>
              <a:prstGeom prst="rect">
                <a:avLst/>
              </a:prstGeom>
              <a:noFill/>
            </p:spPr>
            <p:txBody>
              <a:bodyPr wrap="square" rtlCol="0">
                <a:spAutoFit/>
              </a:bodyPr>
              <a:lstStyle/>
              <a:p>
                <a:pPr marL="285750" indent="-285750">
                  <a:buFont typeface="Wingdings" panose="05000000000000000000" pitchFamily="2" charset="2"/>
                  <a:buChar char="ü"/>
                </a:pPr>
                <a14:m>
                  <m:oMath xmlns:m="http://schemas.openxmlformats.org/officeDocument/2006/math">
                    <m:r>
                      <m:rPr>
                        <m:sty m:val="p"/>
                      </m:rPr>
                      <a:rPr kumimoji="1" lang="en-US" altLang="ja-JP" sz="1700" b="0" i="0" u="sng" smtClean="0">
                        <a:latin typeface="Cambria Math" panose="02040503050406030204" pitchFamily="18" charset="0"/>
                      </a:rPr>
                      <m:t>Δ</m:t>
                    </m:r>
                    <m:r>
                      <a:rPr kumimoji="1" lang="en-US" altLang="ja-JP" sz="1700" b="0" i="1" u="sng" smtClean="0">
                        <a:latin typeface="Cambria Math" panose="02040503050406030204" pitchFamily="18" charset="0"/>
                      </a:rPr>
                      <m:t>𝐸</m:t>
                    </m:r>
                    <m:r>
                      <a:rPr lang="ja-JP" altLang="en-US" sz="1700" i="1" u="sng">
                        <a:latin typeface="Cambria Math" panose="02040503050406030204" pitchFamily="18" charset="0"/>
                      </a:rPr>
                      <m:t>を</m:t>
                    </m:r>
                  </m:oMath>
                </a14:m>
                <a:r>
                  <a:rPr kumimoji="1" lang="ja-JP" altLang="en-US" sz="1700" u="sng" dirty="0" smtClean="0"/>
                  <a:t>補うために満たすべき条件</a:t>
                </a:r>
                <a:endParaRPr kumimoji="1" lang="ja-JP" altLang="en-US" sz="1700" u="sng"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1338387" y="3390095"/>
                <a:ext cx="3748764" cy="353943"/>
              </a:xfrm>
              <a:prstGeom prst="rect">
                <a:avLst/>
              </a:prstGeom>
              <a:blipFill rotWithShape="0">
                <a:blip r:embed="rId11"/>
                <a:stretch>
                  <a:fillRect l="-813" t="-3448" b="-241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29" name="表 28"/>
              <p:cNvGraphicFramePr>
                <a:graphicFrameLocks noGrp="1"/>
              </p:cNvGraphicFramePr>
              <p:nvPr>
                <p:extLst>
                  <p:ext uri="{D42A27DB-BD31-4B8C-83A1-F6EECF244321}">
                    <p14:modId xmlns:p14="http://schemas.microsoft.com/office/powerpoint/2010/main" val="1628008650"/>
                  </p:ext>
                </p:extLst>
              </p:nvPr>
            </p:nvGraphicFramePr>
            <p:xfrm>
              <a:off x="1347572" y="3715753"/>
              <a:ext cx="4701803" cy="403857"/>
            </p:xfrm>
            <a:graphic>
              <a:graphicData uri="http://schemas.openxmlformats.org/drawingml/2006/table">
                <a:tbl>
                  <a:tblPr firstRow="1" firstCol="1" bandRow="1"/>
                  <a:tblGrid>
                    <a:gridCol w="4701803"/>
                  </a:tblGrid>
                  <a:tr h="403857">
                    <a:tc>
                      <a:txBody>
                        <a:bodyPr/>
                        <a:lstStyle/>
                        <a:p>
                          <a:pPr>
                            <a:lnSpc>
                              <a:spcPct val="125000"/>
                            </a:lnSpc>
                            <a:spcAft>
                              <a:spcPts val="0"/>
                            </a:spcAft>
                          </a:pPr>
                          <a14:m>
                            <m:oMath xmlns:m="http://schemas.openxmlformats.org/officeDocument/2006/math">
                              <m:r>
                                <a:rPr lang="en-US" sz="1700" i="1" kern="100">
                                  <a:solidFill>
                                    <a:srgbClr val="000000"/>
                                  </a:solidFill>
                                  <a:effectLst/>
                                  <a:latin typeface="Cambria Math" panose="02040503050406030204" pitchFamily="18" charset="0"/>
                                  <a:ea typeface="ＭＳ 明朝" panose="02020609040205080304" pitchFamily="17" charset="-128"/>
                                </a:rPr>
                                <m:t>2</m:t>
                              </m:r>
                              <m:sSub>
                                <m:sSubPr>
                                  <m:ctrlPr>
                                    <a:rPr lang="ja-JP" sz="1700" i="1" kern="100">
                                      <a:solidFill>
                                        <a:srgbClr val="000000"/>
                                      </a:solidFill>
                                      <a:effectLst/>
                                      <a:latin typeface="Cambria Math" panose="02040503050406030204" pitchFamily="18" charset="0"/>
                                      <a:ea typeface="Cambria Math" panose="02040503050406030204" pitchFamily="18" charset="0"/>
                                    </a:rPr>
                                  </m:ctrlPr>
                                </m:sSubPr>
                                <m:e>
                                  <m:r>
                                    <a:rPr lang="en-US" sz="1700" i="1" kern="100">
                                      <a:solidFill>
                                        <a:srgbClr val="000000"/>
                                      </a:solidFill>
                                      <a:effectLst/>
                                      <a:latin typeface="Cambria Math" panose="02040503050406030204" pitchFamily="18" charset="0"/>
                                      <a:ea typeface="ＭＳ 明朝" panose="02020609040205080304" pitchFamily="17" charset="-128"/>
                                    </a:rPr>
                                    <m:t>𝑤</m:t>
                                  </m:r>
                                </m:e>
                                <m:sub>
                                  <m:r>
                                    <a:rPr lang="en-US" sz="1700" i="1" kern="100">
                                      <a:solidFill>
                                        <a:srgbClr val="000000"/>
                                      </a:solidFill>
                                      <a:effectLst/>
                                      <a:latin typeface="Cambria Math" panose="02040503050406030204" pitchFamily="18" charset="0"/>
                                      <a:ea typeface="ＭＳ 明朝" panose="02020609040205080304" pitchFamily="17" charset="-128"/>
                                    </a:rPr>
                                    <m:t>𝑏</m:t>
                                  </m:r>
                                </m:sub>
                              </m:sSub>
                              <m:sSub>
                                <m:sSubPr>
                                  <m:ctrlPr>
                                    <a:rPr lang="ja-JP" sz="1700" i="1" kern="100">
                                      <a:solidFill>
                                        <a:srgbClr val="000000"/>
                                      </a:solidFill>
                                      <a:effectLst/>
                                      <a:latin typeface="Cambria Math" panose="02040503050406030204" pitchFamily="18" charset="0"/>
                                      <a:ea typeface="Cambria Math" panose="02040503050406030204" pitchFamily="18" charset="0"/>
                                    </a:rPr>
                                  </m:ctrlPr>
                                </m:sSubPr>
                                <m:e>
                                  <m:r>
                                    <a:rPr lang="en-US" sz="1700" i="1" kern="100">
                                      <a:solidFill>
                                        <a:srgbClr val="000000"/>
                                      </a:solidFill>
                                      <a:effectLst/>
                                      <a:latin typeface="Cambria Math" panose="02040503050406030204" pitchFamily="18" charset="0"/>
                                      <a:ea typeface="ＭＳ 明朝" panose="02020609040205080304" pitchFamily="17" charset="-128"/>
                                    </a:rPr>
                                    <m:t>𝑚</m:t>
                                  </m:r>
                                </m:e>
                                <m:sub>
                                  <m:r>
                                    <a:rPr lang="en-US" sz="1700" i="1" kern="100">
                                      <a:solidFill>
                                        <a:srgbClr val="000000"/>
                                      </a:solidFill>
                                      <a:effectLst/>
                                      <a:latin typeface="Cambria Math" panose="02040503050406030204" pitchFamily="18" charset="0"/>
                                      <a:ea typeface="ＭＳ 明朝" panose="02020609040205080304" pitchFamily="17" charset="-128"/>
                                    </a:rPr>
                                    <m:t>𝑏</m:t>
                                  </m:r>
                                </m:sub>
                              </m:sSub>
                              <m:r>
                                <a:rPr lang="en-US" sz="1700" i="1" kern="100">
                                  <a:solidFill>
                                    <a:srgbClr val="000000"/>
                                  </a:solidFill>
                                  <a:effectLst/>
                                  <a:latin typeface="Cambria Math" panose="02040503050406030204" pitchFamily="18" charset="0"/>
                                  <a:ea typeface="ＭＳ 明朝" panose="02020609040205080304" pitchFamily="17" charset="-128"/>
                                </a:rPr>
                                <m:t>{</m:t>
                              </m:r>
                            </m:oMath>
                          </a14:m>
                          <a:r>
                            <a:rPr lang="en-US" sz="1700" kern="100" dirty="0">
                              <a:solidFill>
                                <a:srgbClr val="000000"/>
                              </a:solidFill>
                              <a:effectLst/>
                              <a:latin typeface="Calibri" panose="020F0502020204030204" pitchFamily="34" charset="0"/>
                              <a:ea typeface="ＭＳ 明朝" panose="02020609040205080304" pitchFamily="17" charset="-128"/>
                            </a:rPr>
                            <a:t>(</a:t>
                          </a:r>
                          <a14:m>
                            <m:oMath xmlns:m="http://schemas.openxmlformats.org/officeDocument/2006/math">
                              <m:sSubSup>
                                <m:sSubSupPr>
                                  <m:ctrlPr>
                                    <a:rPr lang="ja-JP" sz="1700" b="1" i="1" kern="100">
                                      <a:solidFill>
                                        <a:srgbClr val="000000"/>
                                      </a:solidFill>
                                      <a:effectLst/>
                                      <a:latin typeface="Cambria Math" panose="02040503050406030204" pitchFamily="18" charset="0"/>
                                      <a:ea typeface="Cambria Math" panose="02040503050406030204" pitchFamily="18" charset="0"/>
                                    </a:rPr>
                                  </m:ctrlPr>
                                </m:sSubSupPr>
                                <m:e>
                                  <m:sPre>
                                    <m:sPrePr>
                                      <m:ctrlPr>
                                        <a:rPr lang="ja-JP" sz="1700" b="1" i="1" kern="100">
                                          <a:solidFill>
                                            <a:srgbClr val="000000"/>
                                          </a:solidFill>
                                          <a:effectLst/>
                                          <a:latin typeface="Cambria Math" panose="02040503050406030204" pitchFamily="18" charset="0"/>
                                          <a:ea typeface="Cambria Math" panose="02040503050406030204" pitchFamily="18" charset="0"/>
                                        </a:rPr>
                                      </m:ctrlPr>
                                    </m:sPrePr>
                                    <m:sub>
                                      <m:r>
                                        <a:rPr lang="en-US" sz="1700" b="1" i="1" kern="100">
                                          <a:solidFill>
                                            <a:srgbClr val="000000"/>
                                          </a:solidFill>
                                          <a:effectLst/>
                                          <a:latin typeface="Cambria Math" panose="02040503050406030204" pitchFamily="18" charset="0"/>
                                          <a:ea typeface="ＭＳ 明朝" panose="02020609040205080304" pitchFamily="17" charset="-128"/>
                                        </a:rPr>
                                        <m:t> </m:t>
                                      </m:r>
                                    </m:sub>
                                    <m:sup>
                                      <m:r>
                                        <a:rPr lang="en-US" sz="1700" b="1" i="1" kern="100">
                                          <a:solidFill>
                                            <a:srgbClr val="000000"/>
                                          </a:solidFill>
                                          <a:effectLst/>
                                          <a:latin typeface="Cambria Math" panose="02040503050406030204" pitchFamily="18" charset="0"/>
                                          <a:ea typeface="ＭＳ 明朝" panose="02020609040205080304" pitchFamily="17" charset="-128"/>
                                        </a:rPr>
                                        <m:t>𝟏</m:t>
                                      </m:r>
                                      <m:r>
                                        <a:rPr lang="en-US" sz="1700" b="1" i="1" kern="100">
                                          <a:solidFill>
                                            <a:srgbClr val="000000"/>
                                          </a:solidFill>
                                          <a:effectLst/>
                                          <a:latin typeface="Cambria Math" panose="02040503050406030204" pitchFamily="18" charset="0"/>
                                          <a:ea typeface="ＭＳ 明朝" panose="02020609040205080304" pitchFamily="17" charset="-128"/>
                                        </a:rPr>
                                        <m:t>𝒔𝒕</m:t>
                                      </m:r>
                                    </m:sup>
                                    <m:e>
                                      <m:r>
                                        <a:rPr lang="en-US" sz="1700" b="1" i="1" kern="100">
                                          <a:solidFill>
                                            <a:srgbClr val="000000"/>
                                          </a:solidFill>
                                          <a:effectLst/>
                                          <a:latin typeface="Cambria Math" panose="02040503050406030204" pitchFamily="18" charset="0"/>
                                          <a:ea typeface="ＭＳ 明朝" panose="02020609040205080304" pitchFamily="17" charset="-128"/>
                                        </a:rPr>
                                        <m:t>𝒗</m:t>
                                      </m:r>
                                    </m:e>
                                  </m:sPre>
                                </m:e>
                                <m:sub>
                                  <m:r>
                                    <a:rPr lang="en-US" sz="1700" b="1" i="1" kern="100">
                                      <a:solidFill>
                                        <a:srgbClr val="000000"/>
                                      </a:solidFill>
                                      <a:effectLst/>
                                      <a:latin typeface="Cambria Math" panose="02040503050406030204" pitchFamily="18" charset="0"/>
                                      <a:ea typeface="ＭＳ 明朝" panose="02020609040205080304" pitchFamily="17" charset="-128"/>
                                    </a:rPr>
                                    <m:t>𝒃</m:t>
                                  </m:r>
                                  <m:r>
                                    <a:rPr lang="en-US" sz="1700" b="1" i="1" kern="100">
                                      <a:solidFill>
                                        <a:srgbClr val="000000"/>
                                      </a:solidFill>
                                      <a:effectLst/>
                                      <a:latin typeface="Cambria Math" panose="02040503050406030204" pitchFamily="18" charset="0"/>
                                      <a:ea typeface="ＭＳ 明朝" panose="02020609040205080304" pitchFamily="17" charset="-128"/>
                                    </a:rPr>
                                    <m:t>𝟏</m:t>
                                  </m:r>
                                </m:sub>
                                <m:sup>
                                  <m:r>
                                    <a:rPr lang="en-US" sz="1700" b="1" i="1" kern="100">
                                      <a:solidFill>
                                        <a:srgbClr val="000000"/>
                                      </a:solidFill>
                                      <a:effectLst/>
                                      <a:latin typeface="Cambria Math" panose="02040503050406030204" pitchFamily="18" charset="0"/>
                                      <a:ea typeface="ＭＳ 明朝" panose="02020609040205080304" pitchFamily="17" charset="-128"/>
                                    </a:rPr>
                                    <m:t>𝒕</m:t>
                                  </m:r>
                                  <m:r>
                                    <a:rPr lang="en-US" sz="1700" b="1" i="1" kern="100">
                                      <a:solidFill>
                                        <a:srgbClr val="000000"/>
                                      </a:solidFill>
                                      <a:effectLst/>
                                      <a:latin typeface="Cambria Math" panose="02040503050406030204" pitchFamily="18" charset="0"/>
                                      <a:ea typeface="ＭＳ 明朝" panose="02020609040205080304" pitchFamily="17" charset="-128"/>
                                    </a:rPr>
                                    <m:t>+</m:t>
                                  </m:r>
                                  <m:r>
                                    <a:rPr lang="en-US" sz="1700" b="1" i="1" kern="100">
                                      <a:solidFill>
                                        <a:srgbClr val="000000"/>
                                      </a:solidFill>
                                      <a:effectLst/>
                                      <a:latin typeface="Cambria Math" panose="02040503050406030204" pitchFamily="18" charset="0"/>
                                      <a:ea typeface="ＭＳ 明朝" panose="02020609040205080304" pitchFamily="17" charset="-128"/>
                                    </a:rPr>
                                    <m:t>𝚫</m:t>
                                  </m:r>
                                  <m:r>
                                    <a:rPr lang="en-US" sz="1700" b="1" i="1" kern="100">
                                      <a:solidFill>
                                        <a:srgbClr val="000000"/>
                                      </a:solidFill>
                                      <a:effectLst/>
                                      <a:latin typeface="Cambria Math" panose="02040503050406030204" pitchFamily="18" charset="0"/>
                                      <a:ea typeface="ＭＳ 明朝" panose="02020609040205080304" pitchFamily="17" charset="-128"/>
                                    </a:rPr>
                                    <m:t>𝒕</m:t>
                                  </m:r>
                                </m:sup>
                              </m:sSubSup>
                              <m:r>
                                <a:rPr lang="en-US" sz="1700" b="1" i="1" kern="100">
                                  <a:solidFill>
                                    <a:srgbClr val="000000"/>
                                  </a:solidFill>
                                  <a:effectLst/>
                                  <a:latin typeface="Cambria Math" panose="02040503050406030204" pitchFamily="18" charset="0"/>
                                  <a:ea typeface="ＭＳ 明朝" panose="02020609040205080304" pitchFamily="17" charset="-128"/>
                                </a:rPr>
                                <m:t>−</m:t>
                              </m:r>
                              <m:sSubSup>
                                <m:sSubSupPr>
                                  <m:ctrlPr>
                                    <a:rPr lang="ja-JP" sz="1700" b="1" i="1" kern="100">
                                      <a:solidFill>
                                        <a:srgbClr val="000000"/>
                                      </a:solidFill>
                                      <a:effectLst/>
                                      <a:latin typeface="Cambria Math" panose="02040503050406030204" pitchFamily="18" charset="0"/>
                                      <a:ea typeface="Cambria Math" panose="02040503050406030204" pitchFamily="18" charset="0"/>
                                    </a:rPr>
                                  </m:ctrlPr>
                                </m:sSubSupPr>
                                <m:e>
                                  <m:r>
                                    <a:rPr lang="en-US" sz="1700" b="1" i="1" kern="100">
                                      <a:solidFill>
                                        <a:srgbClr val="000000"/>
                                      </a:solidFill>
                                      <a:effectLst/>
                                      <a:latin typeface="Cambria Math" panose="02040503050406030204" pitchFamily="18" charset="0"/>
                                      <a:ea typeface="ＭＳ 明朝" panose="02020609040205080304" pitchFamily="17" charset="-128"/>
                                    </a:rPr>
                                    <m:t>𝒗</m:t>
                                  </m:r>
                                </m:e>
                                <m:sub>
                                  <m:r>
                                    <a:rPr lang="en-US" sz="1700" b="1" i="1" kern="100">
                                      <a:solidFill>
                                        <a:srgbClr val="000000"/>
                                      </a:solidFill>
                                      <a:effectLst/>
                                      <a:latin typeface="Cambria Math" panose="02040503050406030204" pitchFamily="18" charset="0"/>
                                      <a:ea typeface="ＭＳ 明朝" panose="02020609040205080304" pitchFamily="17" charset="-128"/>
                                    </a:rPr>
                                    <m:t>𝒃</m:t>
                                  </m:r>
                                  <m:r>
                                    <a:rPr lang="en-US" sz="1700" b="1" i="1" kern="100">
                                      <a:solidFill>
                                        <a:srgbClr val="000000"/>
                                      </a:solidFill>
                                      <a:effectLst/>
                                      <a:latin typeface="Cambria Math" panose="02040503050406030204" pitchFamily="18" charset="0"/>
                                      <a:ea typeface="ＭＳ 明朝" panose="02020609040205080304" pitchFamily="17" charset="-128"/>
                                    </a:rPr>
                                    <m:t>𝟐</m:t>
                                  </m:r>
                                </m:sub>
                                <m:sup>
                                  <m:r>
                                    <a:rPr lang="en-US" sz="1700" b="1" i="1" kern="100">
                                      <a:solidFill>
                                        <a:srgbClr val="000000"/>
                                      </a:solidFill>
                                      <a:effectLst/>
                                      <a:latin typeface="Cambria Math" panose="02040503050406030204" pitchFamily="18" charset="0"/>
                                      <a:ea typeface="ＭＳ 明朝" panose="02020609040205080304" pitchFamily="17" charset="-128"/>
                                    </a:rPr>
                                    <m:t>𝒕</m:t>
                                  </m:r>
                                </m:sup>
                              </m:sSubSup>
                              <m:r>
                                <a:rPr lang="en-US" sz="1700" b="1" i="1" kern="100">
                                  <a:solidFill>
                                    <a:srgbClr val="000000"/>
                                  </a:solidFill>
                                  <a:effectLst/>
                                  <a:latin typeface="Cambria Math" panose="02040503050406030204" pitchFamily="18" charset="0"/>
                                  <a:ea typeface="ＭＳ 明朝" panose="02020609040205080304" pitchFamily="17" charset="-128"/>
                                </a:rPr>
                                <m:t>)∙</m:t>
                              </m:r>
                              <m:r>
                                <a:rPr lang="en-US" sz="1700" b="1" i="1" kern="100" smtClean="0">
                                  <a:solidFill>
                                    <a:srgbClr val="000000"/>
                                  </a:solidFill>
                                  <a:effectLst/>
                                  <a:latin typeface="Cambria Math" panose="02040503050406030204" pitchFamily="18" charset="0"/>
                                  <a:ea typeface="ＭＳ 明朝" panose="02020609040205080304" pitchFamily="17" charset="-128"/>
                                </a:rPr>
                                <m:t>𝚫</m:t>
                              </m:r>
                              <m:r>
                                <a:rPr lang="en-US" sz="1700" b="1" i="1" kern="100" smtClean="0">
                                  <a:solidFill>
                                    <a:srgbClr val="000000"/>
                                  </a:solidFill>
                                  <a:effectLst/>
                                  <a:latin typeface="Cambria Math" panose="02040503050406030204" pitchFamily="18" charset="0"/>
                                  <a:ea typeface="ＭＳ 明朝" panose="02020609040205080304" pitchFamily="17" charset="-128"/>
                                </a:rPr>
                                <m:t>𝒗</m:t>
                              </m:r>
                              <m:r>
                                <a:rPr lang="en-US" sz="1700" b="1" i="1" kern="100">
                                  <a:solidFill>
                                    <a:srgbClr val="000000"/>
                                  </a:solidFill>
                                  <a:effectLst/>
                                  <a:latin typeface="Cambria Math" panose="02040503050406030204" pitchFamily="18" charset="0"/>
                                  <a:ea typeface="ＭＳ 明朝" panose="02020609040205080304" pitchFamily="17" charset="-128"/>
                                </a:rPr>
                                <m:t>+(</m:t>
                              </m:r>
                              <m:r>
                                <a:rPr lang="en-US" sz="1700" b="1" i="1" kern="100">
                                  <a:solidFill>
                                    <a:srgbClr val="000000"/>
                                  </a:solidFill>
                                  <a:effectLst/>
                                  <a:latin typeface="Cambria Math" panose="02040503050406030204" pitchFamily="18" charset="0"/>
                                  <a:ea typeface="ＭＳ 明朝" panose="02020609040205080304" pitchFamily="17" charset="-128"/>
                                </a:rPr>
                                <m:t>𝚫</m:t>
                              </m:r>
                              <m:r>
                                <a:rPr lang="en-US" sz="1700" b="1" i="1" kern="100">
                                  <a:solidFill>
                                    <a:srgbClr val="000000"/>
                                  </a:solidFill>
                                  <a:effectLst/>
                                  <a:latin typeface="Cambria Math" panose="02040503050406030204" pitchFamily="18" charset="0"/>
                                  <a:ea typeface="ＭＳ 明朝" panose="02020609040205080304" pitchFamily="17" charset="-128"/>
                                </a:rPr>
                                <m:t>𝒗</m:t>
                              </m:r>
                              <m:r>
                                <a:rPr lang="en-US" sz="1700" b="1" i="1" kern="100">
                                  <a:solidFill>
                                    <a:srgbClr val="000000"/>
                                  </a:solidFill>
                                  <a:effectLst/>
                                  <a:latin typeface="Cambria Math" panose="02040503050406030204" pitchFamily="18" charset="0"/>
                                  <a:ea typeface="ＭＳ 明朝" panose="02020609040205080304" pitchFamily="17" charset="-128"/>
                                </a:rPr>
                                <m:t>)</m:t>
                              </m:r>
                              <m:sSup>
                                <m:sSupPr>
                                  <m:ctrlPr>
                                    <a:rPr lang="ja-JP" sz="1700" b="1" i="1" kern="100">
                                      <a:solidFill>
                                        <a:srgbClr val="000000"/>
                                      </a:solidFill>
                                      <a:effectLst/>
                                      <a:latin typeface="Cambria Math" panose="02040503050406030204" pitchFamily="18" charset="0"/>
                                      <a:ea typeface="Cambria Math" panose="02040503050406030204" pitchFamily="18" charset="0"/>
                                    </a:rPr>
                                  </m:ctrlPr>
                                </m:sSupPr>
                                <m:e>
                                  <m:r>
                                    <a:rPr lang="en-US" sz="1700" b="1" i="1" kern="100">
                                      <a:solidFill>
                                        <a:srgbClr val="000000"/>
                                      </a:solidFill>
                                      <a:effectLst/>
                                      <a:latin typeface="Cambria Math" panose="02040503050406030204" pitchFamily="18" charset="0"/>
                                      <a:ea typeface="ＭＳ 明朝" panose="02020609040205080304" pitchFamily="17" charset="-128"/>
                                    </a:rPr>
                                    <m:t> </m:t>
                                  </m:r>
                                </m:e>
                                <m:sup>
                                  <m:r>
                                    <a:rPr lang="en-US" sz="1700" b="1" i="1" kern="100">
                                      <a:solidFill>
                                        <a:srgbClr val="000000"/>
                                      </a:solidFill>
                                      <a:effectLst/>
                                      <a:latin typeface="Cambria Math" panose="02040503050406030204" pitchFamily="18" charset="0"/>
                                      <a:ea typeface="ＭＳ 明朝" panose="02020609040205080304" pitchFamily="17" charset="-128"/>
                                    </a:rPr>
                                    <m:t>𝟐</m:t>
                                  </m:r>
                                </m:sup>
                              </m:sSup>
                              <m:r>
                                <a:rPr lang="en-US" sz="1700" b="1" i="1" kern="100">
                                  <a:solidFill>
                                    <a:srgbClr val="000000"/>
                                  </a:solidFill>
                                  <a:effectLst/>
                                  <a:latin typeface="Cambria Math" panose="02040503050406030204" pitchFamily="18" charset="0"/>
                                  <a:ea typeface="ＭＳ 明朝" panose="02020609040205080304" pitchFamily="17" charset="-128"/>
                                </a:rPr>
                                <m:t>}+</m:t>
                              </m:r>
                              <m:r>
                                <m:rPr>
                                  <m:sty m:val="p"/>
                                </m:rPr>
                                <a:rPr lang="en-US" sz="1700" kern="100">
                                  <a:solidFill>
                                    <a:srgbClr val="000000"/>
                                  </a:solidFill>
                                  <a:effectLst/>
                                  <a:latin typeface="Cambria Math" panose="02040503050406030204" pitchFamily="18" charset="0"/>
                                  <a:ea typeface="ＭＳ 明朝" panose="02020609040205080304" pitchFamily="17" charset="-128"/>
                                </a:rPr>
                                <m:t>Δ</m:t>
                              </m:r>
                              <m:r>
                                <a:rPr lang="en-US" sz="1700" i="1" kern="100">
                                  <a:solidFill>
                                    <a:srgbClr val="000000"/>
                                  </a:solidFill>
                                  <a:effectLst/>
                                  <a:latin typeface="Cambria Math" panose="02040503050406030204" pitchFamily="18" charset="0"/>
                                  <a:ea typeface="ＭＳ 明朝" panose="02020609040205080304" pitchFamily="17" charset="-128"/>
                                </a:rPr>
                                <m:t>𝐸</m:t>
                              </m:r>
                              <m:r>
                                <a:rPr lang="en-US" sz="1700" i="1" kern="100">
                                  <a:solidFill>
                                    <a:srgbClr val="000000"/>
                                  </a:solidFill>
                                  <a:effectLst/>
                                  <a:latin typeface="Cambria Math" panose="02040503050406030204" pitchFamily="18" charset="0"/>
                                  <a:ea typeface="ＭＳ 明朝" panose="02020609040205080304" pitchFamily="17" charset="-128"/>
                                </a:rPr>
                                <m:t>=0</m:t>
                              </m:r>
                            </m:oMath>
                          </a14:m>
                          <a:endParaRPr lang="ja-JP" sz="1700" kern="100" dirty="0">
                            <a:solidFill>
                              <a:srgbClr val="000000"/>
                            </a:solidFill>
                            <a:effectLst/>
                            <a:latin typeface="Calibri" panose="020F0502020204030204" pitchFamily="34" charset="0"/>
                            <a:ea typeface="Calibri" panose="020F0502020204030204" pitchFamily="34" charset="0"/>
                          </a:endParaRPr>
                        </a:p>
                      </a:txBody>
                      <a:tcPr marL="68580" marR="68580" marT="0" marB="0">
                        <a:lnL>
                          <a:noFill/>
                        </a:lnL>
                        <a:lnR>
                          <a:noFill/>
                        </a:lnR>
                        <a:lnT>
                          <a:noFill/>
                        </a:lnT>
                        <a:lnB>
                          <a:noFill/>
                        </a:lnB>
                      </a:tcPr>
                    </a:tc>
                  </a:tr>
                </a:tbl>
              </a:graphicData>
            </a:graphic>
          </p:graphicFrame>
        </mc:Choice>
        <mc:Fallback xmlns="">
          <p:graphicFrame>
            <p:nvGraphicFramePr>
              <p:cNvPr id="29" name="表 28"/>
              <p:cNvGraphicFramePr>
                <a:graphicFrameLocks noGrp="1"/>
              </p:cNvGraphicFramePr>
              <p:nvPr>
                <p:extLst>
                  <p:ext uri="{D42A27DB-BD31-4B8C-83A1-F6EECF244321}">
                    <p14:modId xmlns:p14="http://schemas.microsoft.com/office/powerpoint/2010/main" val="1628008650"/>
                  </p:ext>
                </p:extLst>
              </p:nvPr>
            </p:nvGraphicFramePr>
            <p:xfrm>
              <a:off x="1347572" y="3715753"/>
              <a:ext cx="4701803" cy="403857"/>
            </p:xfrm>
            <a:graphic>
              <a:graphicData uri="http://schemas.openxmlformats.org/drawingml/2006/table">
                <a:tbl>
                  <a:tblPr firstRow="1" firstCol="1" bandRow="1"/>
                  <a:tblGrid>
                    <a:gridCol w="4701803"/>
                  </a:tblGrid>
                  <a:tr h="403857">
                    <a:tc>
                      <a:txBody>
                        <a:bodyPr/>
                        <a:lstStyle/>
                        <a:p>
                          <a:endParaRPr lang="ja-JP"/>
                        </a:p>
                      </a:txBody>
                      <a:tcPr marL="68580" marR="68580" marT="0" marB="0">
                        <a:lnL>
                          <a:noFill/>
                        </a:lnL>
                        <a:lnR>
                          <a:noFill/>
                        </a:lnR>
                        <a:lnT>
                          <a:noFill/>
                        </a:lnT>
                        <a:lnB>
                          <a:noFill/>
                        </a:lnB>
                        <a:blipFill rotWithShape="0">
                          <a:blip r:embed="rId12"/>
                          <a:stretch>
                            <a:fillRect b="-10448"/>
                          </a:stretch>
                        </a:blipFill>
                      </a:tcPr>
                    </a:tc>
                  </a:tr>
                </a:tbl>
              </a:graphicData>
            </a:graphic>
          </p:graphicFrame>
        </mc:Fallback>
      </mc:AlternateContent>
      <p:sp>
        <p:nvSpPr>
          <p:cNvPr id="30" name="下矢印 29"/>
          <p:cNvSpPr/>
          <p:nvPr/>
        </p:nvSpPr>
        <p:spPr>
          <a:xfrm>
            <a:off x="3469867" y="4191507"/>
            <a:ext cx="438846" cy="3692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2" name="テキスト ボックス 31"/>
              <p:cNvSpPr txBox="1"/>
              <p:nvPr/>
            </p:nvSpPr>
            <p:spPr>
              <a:xfrm>
                <a:off x="1210613" y="4465051"/>
                <a:ext cx="5299259" cy="659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2</m:t>
                      </m:r>
                      <m:sSup>
                        <m:sSupPr>
                          <m:ctrlPr>
                            <a:rPr lang="en-US" altLang="ja-JP" b="0" i="1" smtClean="0">
                              <a:latin typeface="Cambria Math" panose="02040503050406030204" pitchFamily="18" charset="0"/>
                            </a:rPr>
                          </m:ctrlPr>
                        </m:sSupPr>
                        <m:e>
                          <m:d>
                            <m:dPr>
                              <m:begChr m:val="|"/>
                              <m:endChr m:val="|"/>
                              <m:ctrlPr>
                                <a:rPr lang="en-US" altLang="ja-JP" i="1">
                                  <a:latin typeface="Cambria Math" panose="02040503050406030204" pitchFamily="18" charset="0"/>
                                </a:rPr>
                              </m:ctrlPr>
                            </m:dPr>
                            <m:e>
                              <m:r>
                                <m:rPr>
                                  <m:sty m:val="p"/>
                                </m:rPr>
                                <a:rPr lang="en-US" altLang="ja-JP">
                                  <a:latin typeface="Cambria Math" panose="02040503050406030204" pitchFamily="18" charset="0"/>
                                </a:rPr>
                                <m:t>Δ</m:t>
                              </m:r>
                              <m:r>
                                <a:rPr lang="en-US" altLang="ja-JP" i="1">
                                  <a:latin typeface="Cambria Math" panose="02040503050406030204" pitchFamily="18" charset="0"/>
                                </a:rPr>
                                <m:t>𝑣</m:t>
                              </m:r>
                            </m:e>
                          </m:d>
                        </m:e>
                        <m:sup>
                          <m:r>
                            <a:rPr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𝐴</m:t>
                          </m:r>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d>
                        <m:dPr>
                          <m:ctrlPr>
                            <a:rPr kumimoji="1" lang="en-US" altLang="ja-JP" b="0" i="1" smtClean="0">
                              <a:latin typeface="Cambria Math" panose="02040503050406030204" pitchFamily="18" charset="0"/>
                            </a:rPr>
                          </m:ctrlPr>
                        </m:dPr>
                        <m:e>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i="1" kern="100">
                                      <a:solidFill>
                                        <a:srgbClr val="000000"/>
                                      </a:solidFill>
                                      <a:latin typeface="Cambria Math" panose="02040503050406030204" pitchFamily="18" charset="0"/>
                                      <a:ea typeface="Cambria Math" panose="02040503050406030204" pitchFamily="18" charset="0"/>
                                    </a:rPr>
                                  </m:ctrlPr>
                                </m:sPrePr>
                                <m:sub>
                                  <m:r>
                                    <a:rPr lang="en-US" altLang="ja-JP" b="0" i="1" kern="100">
                                      <a:solidFill>
                                        <a:srgbClr val="000000"/>
                                      </a:solidFill>
                                      <a:latin typeface="Cambria Math" panose="02040503050406030204" pitchFamily="18" charset="0"/>
                                      <a:ea typeface="ＭＳ 明朝" panose="02020609040205080304" pitchFamily="17" charset="-128"/>
                                    </a:rPr>
                                    <m:t> </m:t>
                                  </m:r>
                                </m:sub>
                                <m:sup>
                                  <m:r>
                                    <a:rPr lang="en-US" altLang="ja-JP" b="0" i="1" kern="100">
                                      <a:solidFill>
                                        <a:srgbClr val="000000"/>
                                      </a:solidFill>
                                      <a:latin typeface="Cambria Math" panose="02040503050406030204" pitchFamily="18" charset="0"/>
                                      <a:ea typeface="ＭＳ 明朝" panose="02020609040205080304" pitchFamily="17" charset="-128"/>
                                    </a:rPr>
                                    <m:t>1</m:t>
                                  </m:r>
                                  <m:r>
                                    <a:rPr lang="en-US" altLang="ja-JP" b="0" i="1" kern="100">
                                      <a:solidFill>
                                        <a:srgbClr val="000000"/>
                                      </a:solidFill>
                                      <a:latin typeface="Cambria Math" panose="02040503050406030204" pitchFamily="18" charset="0"/>
                                      <a:ea typeface="ＭＳ 明朝" panose="02020609040205080304" pitchFamily="17" charset="-128"/>
                                    </a:rPr>
                                    <m:t>𝑠𝑡</m:t>
                                  </m:r>
                                </m:sup>
                                <m:e>
                                  <m:r>
                                    <a:rPr lang="en-US" altLang="ja-JP" b="0" i="1" kern="100">
                                      <a:solidFill>
                                        <a:srgbClr val="000000"/>
                                      </a:solidFill>
                                      <a:latin typeface="Cambria Math" panose="02040503050406030204" pitchFamily="18" charset="0"/>
                                      <a:ea typeface="ＭＳ 明朝" panose="02020609040205080304" pitchFamily="17" charset="-128"/>
                                    </a:rPr>
                                    <m:t>𝑣</m:t>
                                  </m:r>
                                </m:e>
                              </m:sPre>
                            </m:e>
                            <m:sub>
                              <m:r>
                                <a:rPr lang="en-US" altLang="ja-JP" b="0" i="1" kern="100">
                                  <a:solidFill>
                                    <a:srgbClr val="000000"/>
                                  </a:solidFill>
                                  <a:latin typeface="Cambria Math" panose="02040503050406030204" pitchFamily="18" charset="0"/>
                                  <a:ea typeface="ＭＳ 明朝" panose="02020609040205080304" pitchFamily="17" charset="-128"/>
                                </a:rPr>
                                <m:t>𝑏</m:t>
                              </m:r>
                              <m:r>
                                <a:rPr lang="en-US" altLang="ja-JP" b="0" i="1" kern="100">
                                  <a:solidFill>
                                    <a:srgbClr val="000000"/>
                                  </a:solidFill>
                                  <a:latin typeface="Cambria Math" panose="02040503050406030204" pitchFamily="18" charset="0"/>
                                  <a:ea typeface="ＭＳ 明朝" panose="02020609040205080304" pitchFamily="17" charset="-128"/>
                                </a:rPr>
                                <m:t>1</m:t>
                              </m:r>
                            </m:sub>
                            <m:sup>
                              <m:r>
                                <a:rPr lang="en-US" altLang="ja-JP" b="0" i="1" kern="100">
                                  <a:solidFill>
                                    <a:srgbClr val="000000"/>
                                  </a:solidFill>
                                  <a:latin typeface="Cambria Math" panose="02040503050406030204" pitchFamily="18" charset="0"/>
                                  <a:ea typeface="ＭＳ 明朝" panose="02020609040205080304" pitchFamily="17" charset="-128"/>
                                </a:rPr>
                                <m:t>𝑡</m:t>
                              </m:r>
                              <m:r>
                                <a:rPr lang="en-US" altLang="ja-JP" b="0" i="1" kern="100">
                                  <a:solidFill>
                                    <a:srgbClr val="000000"/>
                                  </a:solidFill>
                                  <a:latin typeface="Cambria Math" panose="02040503050406030204" pitchFamily="18" charset="0"/>
                                  <a:ea typeface="ＭＳ 明朝" panose="02020609040205080304" pitchFamily="17" charset="-128"/>
                                </a:rPr>
                                <m:t>+</m:t>
                              </m:r>
                              <m:r>
                                <a:rPr lang="en-US" altLang="ja-JP" b="0" i="1" kern="100">
                                  <a:solidFill>
                                    <a:srgbClr val="000000"/>
                                  </a:solidFill>
                                  <a:latin typeface="Cambria Math" panose="02040503050406030204" pitchFamily="18" charset="0"/>
                                  <a:ea typeface="ＭＳ 明朝" panose="02020609040205080304" pitchFamily="17" charset="-128"/>
                                </a:rPr>
                                <m:t>𝛥</m:t>
                              </m:r>
                              <m:r>
                                <a:rPr lang="en-US" altLang="ja-JP" b="0" i="1" kern="100">
                                  <a:solidFill>
                                    <a:srgbClr val="000000"/>
                                  </a:solidFill>
                                  <a:latin typeface="Cambria Math" panose="02040503050406030204" pitchFamily="18" charset="0"/>
                                  <a:ea typeface="ＭＳ 明朝" panose="02020609040205080304" pitchFamily="17" charset="-128"/>
                                </a:rPr>
                                <m:t>𝑡</m:t>
                              </m:r>
                            </m:sup>
                          </m:sSubSup>
                          <m:r>
                            <a:rPr kumimoji="1" lang="en-US" altLang="ja-JP" b="0" i="1" smtClean="0">
                              <a:latin typeface="Cambria Math" panose="02040503050406030204" pitchFamily="18" charset="0"/>
                            </a:rPr>
                            <m:t>+</m:t>
                          </m:r>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r>
                                <a:rPr lang="en-US" altLang="ja-JP" b="0" i="1" kern="100">
                                  <a:solidFill>
                                    <a:srgbClr val="000000"/>
                                  </a:solidFill>
                                  <a:latin typeface="Cambria Math" panose="02040503050406030204" pitchFamily="18" charset="0"/>
                                  <a:ea typeface="ＭＳ 明朝" panose="02020609040205080304" pitchFamily="17" charset="-128"/>
                                </a:rPr>
                                <m:t>𝑣</m:t>
                              </m:r>
                            </m:e>
                            <m:sub>
                              <m:r>
                                <a:rPr lang="en-US" altLang="ja-JP" b="0" i="1" kern="100">
                                  <a:solidFill>
                                    <a:srgbClr val="000000"/>
                                  </a:solidFill>
                                  <a:latin typeface="Cambria Math" panose="02040503050406030204" pitchFamily="18" charset="0"/>
                                  <a:ea typeface="ＭＳ 明朝" panose="02020609040205080304" pitchFamily="17" charset="-128"/>
                                </a:rPr>
                                <m:t>𝑏</m:t>
                              </m:r>
                              <m:r>
                                <a:rPr lang="en-US" altLang="ja-JP" b="0" i="1" kern="100">
                                  <a:solidFill>
                                    <a:srgbClr val="000000"/>
                                  </a:solidFill>
                                  <a:latin typeface="Cambria Math" panose="02040503050406030204" pitchFamily="18" charset="0"/>
                                  <a:ea typeface="ＭＳ 明朝" panose="02020609040205080304" pitchFamily="17" charset="-128"/>
                                </a:rPr>
                                <m:t>2</m:t>
                              </m:r>
                            </m:sub>
                            <m:sup>
                              <m:r>
                                <a:rPr lang="en-US" altLang="ja-JP" b="0" i="1" kern="100">
                                  <a:solidFill>
                                    <a:srgbClr val="000000"/>
                                  </a:solidFill>
                                  <a:latin typeface="Cambria Math" panose="02040503050406030204" pitchFamily="18" charset="0"/>
                                  <a:ea typeface="ＭＳ 明朝" panose="02020609040205080304" pitchFamily="17" charset="-128"/>
                                </a:rPr>
                                <m:t>𝑡</m:t>
                              </m:r>
                            </m:sup>
                          </m:sSubSup>
                        </m:e>
                      </m:d>
                      <m:d>
                        <m:dPr>
                          <m:begChr m:val="|"/>
                          <m:endChr m:val="|"/>
                          <m:ctrlPr>
                            <a:rPr lang="en-US" altLang="ja-JP" i="1">
                              <a:latin typeface="Cambria Math" panose="02040503050406030204" pitchFamily="18" charset="0"/>
                            </a:rPr>
                          </m:ctrlPr>
                        </m:dPr>
                        <m:e>
                          <m:r>
                            <m:rPr>
                              <m:sty m:val="p"/>
                            </m:rPr>
                            <a:rPr lang="en-US" altLang="ja-JP">
                              <a:latin typeface="Cambria Math" panose="02040503050406030204" pitchFamily="18" charset="0"/>
                            </a:rPr>
                            <m:t>Δ</m:t>
                          </m:r>
                          <m:r>
                            <a:rPr lang="en-US" altLang="ja-JP" i="1">
                              <a:latin typeface="Cambria Math" panose="02040503050406030204" pitchFamily="18" charset="0"/>
                            </a:rPr>
                            <m:t>𝑣</m:t>
                          </m:r>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𝐸</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den>
                      </m:f>
                      <m:r>
                        <a:rPr kumimoji="1" lang="en-US" altLang="ja-JP" b="0" i="1" smtClean="0">
                          <a:latin typeface="Cambria Math" panose="02040503050406030204" pitchFamily="18" charset="0"/>
                        </a:rPr>
                        <m:t>=0</m:t>
                      </m:r>
                    </m:oMath>
                  </m:oMathPara>
                </a14:m>
                <a:endParaRPr kumimoji="1" lang="ja-JP" altLang="en-US" dirty="0"/>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1210613" y="4465051"/>
                <a:ext cx="5299259" cy="659540"/>
              </a:xfrm>
              <a:prstGeom prst="rect">
                <a:avLst/>
              </a:prstGeom>
              <a:blipFill rotWithShape="0">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p:cNvSpPr txBox="1"/>
              <p:nvPr/>
            </p:nvSpPr>
            <p:spPr>
              <a:xfrm>
                <a:off x="1338388" y="5255483"/>
                <a:ext cx="6875059" cy="8627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d>
                        <m:dPr>
                          <m:begChr m:val="|"/>
                          <m:endChr m:val="|"/>
                          <m:ctrlPr>
                            <a:rPr lang="en-US" altLang="ja-JP" i="1">
                              <a:latin typeface="Cambria Math" panose="02040503050406030204" pitchFamily="18" charset="0"/>
                            </a:rPr>
                          </m:ctrlPr>
                        </m:dPr>
                        <m:e>
                          <m:r>
                            <m:rPr>
                              <m:sty m:val="p"/>
                            </m:rPr>
                            <a:rPr lang="en-US" altLang="ja-JP">
                              <a:latin typeface="Cambria Math" panose="02040503050406030204" pitchFamily="18" charset="0"/>
                            </a:rPr>
                            <m:t>Δ</m:t>
                          </m:r>
                          <m:r>
                            <a:rPr lang="en-US" altLang="ja-JP" i="1">
                              <a:latin typeface="Cambria Math" panose="02040503050406030204" pitchFamily="18" charset="0"/>
                            </a:rPr>
                            <m:t>𝑣</m:t>
                          </m:r>
                        </m:e>
                      </m:d>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4</m:t>
                          </m:r>
                        </m:den>
                      </m:f>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𝐴</m:t>
                              </m:r>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d>
                            <m:dPr>
                              <m:ctrlPr>
                                <a:rPr kumimoji="1" lang="en-US" altLang="ja-JP" b="0" i="1" smtClean="0">
                                  <a:latin typeface="Cambria Math" panose="02040503050406030204" pitchFamily="18" charset="0"/>
                                </a:rPr>
                              </m:ctrlPr>
                            </m:dPr>
                            <m:e>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i="1" kern="100">
                                          <a:solidFill>
                                            <a:srgbClr val="000000"/>
                                          </a:solidFill>
                                          <a:latin typeface="Cambria Math" panose="02040503050406030204" pitchFamily="18" charset="0"/>
                                          <a:ea typeface="Cambria Math" panose="02040503050406030204" pitchFamily="18" charset="0"/>
                                        </a:rPr>
                                      </m:ctrlPr>
                                    </m:sPrePr>
                                    <m:sub>
                                      <m:r>
                                        <a:rPr lang="en-US" altLang="ja-JP" i="1" kern="100">
                                          <a:solidFill>
                                            <a:srgbClr val="000000"/>
                                          </a:solidFill>
                                          <a:latin typeface="Cambria Math" panose="02040503050406030204" pitchFamily="18" charset="0"/>
                                          <a:ea typeface="ＭＳ 明朝" panose="02020609040205080304" pitchFamily="17" charset="-128"/>
                                        </a:rPr>
                                        <m:t> </m:t>
                                      </m:r>
                                    </m:sub>
                                    <m:sup>
                                      <m:r>
                                        <a:rPr lang="en-US" altLang="ja-JP" i="1" kern="100">
                                          <a:solidFill>
                                            <a:srgbClr val="000000"/>
                                          </a:solidFill>
                                          <a:latin typeface="Cambria Math" panose="02040503050406030204" pitchFamily="18" charset="0"/>
                                          <a:ea typeface="ＭＳ 明朝" panose="02020609040205080304" pitchFamily="17" charset="-128"/>
                                        </a:rPr>
                                        <m:t>1</m:t>
                                      </m:r>
                                      <m:r>
                                        <a:rPr lang="en-US" altLang="ja-JP" i="1" kern="100">
                                          <a:solidFill>
                                            <a:srgbClr val="000000"/>
                                          </a:solidFill>
                                          <a:latin typeface="Cambria Math" panose="02040503050406030204" pitchFamily="18" charset="0"/>
                                          <a:ea typeface="ＭＳ 明朝" panose="02020609040205080304" pitchFamily="17" charset="-128"/>
                                        </a:rPr>
                                        <m:t>𝑠𝑡</m:t>
                                      </m:r>
                                    </m:sup>
                                    <m:e>
                                      <m:r>
                                        <a:rPr lang="en-US" altLang="ja-JP" i="1" kern="100">
                                          <a:solidFill>
                                            <a:srgbClr val="000000"/>
                                          </a:solidFill>
                                          <a:latin typeface="Cambria Math" panose="02040503050406030204" pitchFamily="18" charset="0"/>
                                          <a:ea typeface="ＭＳ 明朝" panose="02020609040205080304" pitchFamily="17" charset="-128"/>
                                        </a:rPr>
                                        <m:t>𝑣</m:t>
                                      </m:r>
                                    </m:e>
                                  </m:sPre>
                                </m:e>
                                <m:sub>
                                  <m:r>
                                    <a:rPr lang="en-US" altLang="ja-JP" i="1" kern="100">
                                      <a:solidFill>
                                        <a:srgbClr val="000000"/>
                                      </a:solidFill>
                                      <a:latin typeface="Cambria Math" panose="02040503050406030204" pitchFamily="18" charset="0"/>
                                      <a:ea typeface="ＭＳ 明朝" panose="02020609040205080304" pitchFamily="17" charset="-128"/>
                                    </a:rPr>
                                    <m:t>𝑏</m:t>
                                  </m:r>
                                  <m:r>
                                    <a:rPr lang="en-US" altLang="ja-JP" i="1" kern="100">
                                      <a:solidFill>
                                        <a:srgbClr val="000000"/>
                                      </a:solidFill>
                                      <a:latin typeface="Cambria Math" panose="02040503050406030204" pitchFamily="18" charset="0"/>
                                      <a:ea typeface="ＭＳ 明朝" panose="02020609040205080304" pitchFamily="17" charset="-128"/>
                                    </a:rPr>
                                    <m:t>1</m:t>
                                  </m:r>
                                </m:sub>
                                <m:sup>
                                  <m:r>
                                    <a:rPr lang="en-US" altLang="ja-JP" i="1" kern="100">
                                      <a:solidFill>
                                        <a:srgbClr val="000000"/>
                                      </a:solidFill>
                                      <a:latin typeface="Cambria Math" panose="02040503050406030204" pitchFamily="18" charset="0"/>
                                      <a:ea typeface="ＭＳ 明朝" panose="02020609040205080304" pitchFamily="17" charset="-128"/>
                                    </a:rPr>
                                    <m:t>𝑡</m:t>
                                  </m:r>
                                  <m:r>
                                    <a:rPr lang="en-US" altLang="ja-JP" i="1" kern="100">
                                      <a:solidFill>
                                        <a:srgbClr val="000000"/>
                                      </a:solidFill>
                                      <a:latin typeface="Cambria Math" panose="02040503050406030204" pitchFamily="18" charset="0"/>
                                      <a:ea typeface="ＭＳ 明朝" panose="02020609040205080304" pitchFamily="17" charset="-128"/>
                                    </a:rPr>
                                    <m:t>+</m:t>
                                  </m:r>
                                  <m:r>
                                    <a:rPr lang="en-US" altLang="ja-JP" i="1" kern="100">
                                      <a:solidFill>
                                        <a:srgbClr val="000000"/>
                                      </a:solidFill>
                                      <a:latin typeface="Cambria Math" panose="02040503050406030204" pitchFamily="18" charset="0"/>
                                      <a:ea typeface="ＭＳ 明朝" panose="02020609040205080304" pitchFamily="17" charset="-128"/>
                                    </a:rPr>
                                    <m:t>𝛥</m:t>
                                  </m:r>
                                  <m:r>
                                    <a:rPr lang="en-US" altLang="ja-JP" i="1" kern="100">
                                      <a:solidFill>
                                        <a:srgbClr val="000000"/>
                                      </a:solidFill>
                                      <a:latin typeface="Cambria Math" panose="02040503050406030204" pitchFamily="18" charset="0"/>
                                      <a:ea typeface="ＭＳ 明朝" panose="02020609040205080304" pitchFamily="17" charset="-128"/>
                                    </a:rPr>
                                    <m:t>𝑡</m:t>
                                  </m:r>
                                </m:sup>
                              </m:sSubSup>
                              <m:r>
                                <a:rPr lang="en-US" altLang="ja-JP" i="1">
                                  <a:latin typeface="Cambria Math" panose="02040503050406030204" pitchFamily="18" charset="0"/>
                                </a:rPr>
                                <m:t>+</m:t>
                              </m:r>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r>
                                    <a:rPr lang="en-US" altLang="ja-JP" i="1" kern="100">
                                      <a:solidFill>
                                        <a:srgbClr val="000000"/>
                                      </a:solidFill>
                                      <a:latin typeface="Cambria Math" panose="02040503050406030204" pitchFamily="18" charset="0"/>
                                      <a:ea typeface="ＭＳ 明朝" panose="02020609040205080304" pitchFamily="17" charset="-128"/>
                                    </a:rPr>
                                    <m:t>𝑣</m:t>
                                  </m:r>
                                </m:e>
                                <m:sub>
                                  <m:r>
                                    <a:rPr lang="en-US" altLang="ja-JP" i="1" kern="100">
                                      <a:solidFill>
                                        <a:srgbClr val="000000"/>
                                      </a:solidFill>
                                      <a:latin typeface="Cambria Math" panose="02040503050406030204" pitchFamily="18" charset="0"/>
                                      <a:ea typeface="ＭＳ 明朝" panose="02020609040205080304" pitchFamily="17" charset="-128"/>
                                    </a:rPr>
                                    <m:t>𝑏</m:t>
                                  </m:r>
                                  <m:r>
                                    <a:rPr lang="en-US" altLang="ja-JP" i="1" kern="100">
                                      <a:solidFill>
                                        <a:srgbClr val="000000"/>
                                      </a:solidFill>
                                      <a:latin typeface="Cambria Math" panose="02040503050406030204" pitchFamily="18" charset="0"/>
                                      <a:ea typeface="ＭＳ 明朝" panose="02020609040205080304" pitchFamily="17" charset="-128"/>
                                    </a:rPr>
                                    <m:t>2</m:t>
                                  </m:r>
                                </m:sub>
                                <m:sup>
                                  <m:r>
                                    <a:rPr lang="en-US" altLang="ja-JP" i="1" kern="100">
                                      <a:solidFill>
                                        <a:srgbClr val="000000"/>
                                      </a:solidFill>
                                      <a:latin typeface="Cambria Math" panose="02040503050406030204" pitchFamily="18" charset="0"/>
                                      <a:ea typeface="ＭＳ 明朝" panose="02020609040205080304" pitchFamily="17" charset="-128"/>
                                    </a:rPr>
                                    <m:t>𝑡</m:t>
                                  </m:r>
                                </m:sup>
                              </m:sSubSup>
                            </m:e>
                          </m:d>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𝐴</m:t>
                                  </m:r>
                                  <m:sSup>
                                    <m:sSupPr>
                                      <m:ctrlPr>
                                        <a:rPr kumimoji="1" lang="en-US" altLang="ja-JP" b="0" i="1" smtClean="0">
                                          <a:latin typeface="Cambria Math" panose="02040503050406030204" pitchFamily="18" charset="0"/>
                                        </a:rPr>
                                      </m:ctrlPr>
                                    </m:sSupPr>
                                    <m:e>
                                      <m:d>
                                        <m:dPr>
                                          <m:ctrlPr>
                                            <a:rPr kumimoji="1" lang="en-US" altLang="ja-JP" b="0" i="1" smtClean="0">
                                              <a:latin typeface="Cambria Math" panose="02040503050406030204" pitchFamily="18" charset="0"/>
                                            </a:rPr>
                                          </m:ctrlPr>
                                        </m:dPr>
                                        <m:e>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sPre>
                                                <m:sPrePr>
                                                  <m:ctrlPr>
                                                    <a:rPr lang="ja-JP" altLang="en-US" i="1" kern="100">
                                                      <a:solidFill>
                                                        <a:srgbClr val="000000"/>
                                                      </a:solidFill>
                                                      <a:latin typeface="Cambria Math" panose="02040503050406030204" pitchFamily="18" charset="0"/>
                                                      <a:ea typeface="Cambria Math" panose="02040503050406030204" pitchFamily="18" charset="0"/>
                                                    </a:rPr>
                                                  </m:ctrlPr>
                                                </m:sPrePr>
                                                <m:sub>
                                                  <m:r>
                                                    <a:rPr lang="en-US" altLang="ja-JP" i="1" kern="100">
                                                      <a:solidFill>
                                                        <a:srgbClr val="000000"/>
                                                      </a:solidFill>
                                                      <a:latin typeface="Cambria Math" panose="02040503050406030204" pitchFamily="18" charset="0"/>
                                                      <a:ea typeface="ＭＳ 明朝" panose="02020609040205080304" pitchFamily="17" charset="-128"/>
                                                    </a:rPr>
                                                    <m:t> </m:t>
                                                  </m:r>
                                                </m:sub>
                                                <m:sup>
                                                  <m:r>
                                                    <a:rPr lang="en-US" altLang="ja-JP" i="1" kern="100">
                                                      <a:solidFill>
                                                        <a:srgbClr val="000000"/>
                                                      </a:solidFill>
                                                      <a:latin typeface="Cambria Math" panose="02040503050406030204" pitchFamily="18" charset="0"/>
                                                      <a:ea typeface="ＭＳ 明朝" panose="02020609040205080304" pitchFamily="17" charset="-128"/>
                                                    </a:rPr>
                                                    <m:t>1</m:t>
                                                  </m:r>
                                                  <m:r>
                                                    <a:rPr lang="en-US" altLang="ja-JP" i="1" kern="100">
                                                      <a:solidFill>
                                                        <a:srgbClr val="000000"/>
                                                      </a:solidFill>
                                                      <a:latin typeface="Cambria Math" panose="02040503050406030204" pitchFamily="18" charset="0"/>
                                                      <a:ea typeface="ＭＳ 明朝" panose="02020609040205080304" pitchFamily="17" charset="-128"/>
                                                    </a:rPr>
                                                    <m:t>𝑠𝑡</m:t>
                                                  </m:r>
                                                </m:sup>
                                                <m:e>
                                                  <m:r>
                                                    <a:rPr lang="en-US" altLang="ja-JP" i="1" kern="100">
                                                      <a:solidFill>
                                                        <a:srgbClr val="000000"/>
                                                      </a:solidFill>
                                                      <a:latin typeface="Cambria Math" panose="02040503050406030204" pitchFamily="18" charset="0"/>
                                                      <a:ea typeface="ＭＳ 明朝" panose="02020609040205080304" pitchFamily="17" charset="-128"/>
                                                    </a:rPr>
                                                    <m:t>𝑣</m:t>
                                                  </m:r>
                                                </m:e>
                                              </m:sPre>
                                            </m:e>
                                            <m:sub>
                                              <m:r>
                                                <a:rPr lang="en-US" altLang="ja-JP" i="1" kern="100">
                                                  <a:solidFill>
                                                    <a:srgbClr val="000000"/>
                                                  </a:solidFill>
                                                  <a:latin typeface="Cambria Math" panose="02040503050406030204" pitchFamily="18" charset="0"/>
                                                  <a:ea typeface="ＭＳ 明朝" panose="02020609040205080304" pitchFamily="17" charset="-128"/>
                                                </a:rPr>
                                                <m:t>𝑏</m:t>
                                              </m:r>
                                              <m:r>
                                                <a:rPr lang="en-US" altLang="ja-JP" i="1" kern="100">
                                                  <a:solidFill>
                                                    <a:srgbClr val="000000"/>
                                                  </a:solidFill>
                                                  <a:latin typeface="Cambria Math" panose="02040503050406030204" pitchFamily="18" charset="0"/>
                                                  <a:ea typeface="ＭＳ 明朝" panose="02020609040205080304" pitchFamily="17" charset="-128"/>
                                                </a:rPr>
                                                <m:t>1</m:t>
                                              </m:r>
                                            </m:sub>
                                            <m:sup>
                                              <m:r>
                                                <a:rPr lang="en-US" altLang="ja-JP" i="1" kern="100">
                                                  <a:solidFill>
                                                    <a:srgbClr val="000000"/>
                                                  </a:solidFill>
                                                  <a:latin typeface="Cambria Math" panose="02040503050406030204" pitchFamily="18" charset="0"/>
                                                  <a:ea typeface="ＭＳ 明朝" panose="02020609040205080304" pitchFamily="17" charset="-128"/>
                                                </a:rPr>
                                                <m:t>𝑡</m:t>
                                              </m:r>
                                              <m:r>
                                                <a:rPr lang="en-US" altLang="ja-JP" i="1" kern="100">
                                                  <a:solidFill>
                                                    <a:srgbClr val="000000"/>
                                                  </a:solidFill>
                                                  <a:latin typeface="Cambria Math" panose="02040503050406030204" pitchFamily="18" charset="0"/>
                                                  <a:ea typeface="ＭＳ 明朝" panose="02020609040205080304" pitchFamily="17" charset="-128"/>
                                                </a:rPr>
                                                <m:t>+</m:t>
                                              </m:r>
                                              <m:r>
                                                <a:rPr lang="en-US" altLang="ja-JP" i="1" kern="100">
                                                  <a:solidFill>
                                                    <a:srgbClr val="000000"/>
                                                  </a:solidFill>
                                                  <a:latin typeface="Cambria Math" panose="02040503050406030204" pitchFamily="18" charset="0"/>
                                                  <a:ea typeface="ＭＳ 明朝" panose="02020609040205080304" pitchFamily="17" charset="-128"/>
                                                </a:rPr>
                                                <m:t>𝛥</m:t>
                                              </m:r>
                                              <m:r>
                                                <a:rPr lang="en-US" altLang="ja-JP" i="1" kern="100">
                                                  <a:solidFill>
                                                    <a:srgbClr val="000000"/>
                                                  </a:solidFill>
                                                  <a:latin typeface="Cambria Math" panose="02040503050406030204" pitchFamily="18" charset="0"/>
                                                  <a:ea typeface="ＭＳ 明朝" panose="02020609040205080304" pitchFamily="17" charset="-128"/>
                                                </a:rPr>
                                                <m:t>𝑡</m:t>
                                              </m:r>
                                            </m:sup>
                                          </m:sSubSup>
                                          <m:r>
                                            <a:rPr lang="en-US" altLang="ja-JP" i="1">
                                              <a:latin typeface="Cambria Math" panose="02040503050406030204" pitchFamily="18" charset="0"/>
                                            </a:rPr>
                                            <m:t>+</m:t>
                                          </m:r>
                                          <m:sSubSup>
                                            <m:sSubSupPr>
                                              <m:ctrlPr>
                                                <a:rPr lang="ja-JP" altLang="en-US" i="1" kern="100">
                                                  <a:solidFill>
                                                    <a:srgbClr val="000000"/>
                                                  </a:solidFill>
                                                  <a:latin typeface="Cambria Math" panose="02040503050406030204" pitchFamily="18" charset="0"/>
                                                  <a:ea typeface="Cambria Math" panose="02040503050406030204" pitchFamily="18" charset="0"/>
                                                </a:rPr>
                                              </m:ctrlPr>
                                            </m:sSubSupPr>
                                            <m:e>
                                              <m:r>
                                                <a:rPr lang="en-US" altLang="ja-JP" i="1" kern="100">
                                                  <a:solidFill>
                                                    <a:srgbClr val="000000"/>
                                                  </a:solidFill>
                                                  <a:latin typeface="Cambria Math" panose="02040503050406030204" pitchFamily="18" charset="0"/>
                                                  <a:ea typeface="ＭＳ 明朝" panose="02020609040205080304" pitchFamily="17" charset="-128"/>
                                                </a:rPr>
                                                <m:t>𝑣</m:t>
                                              </m:r>
                                            </m:e>
                                            <m:sub>
                                              <m:r>
                                                <a:rPr lang="en-US" altLang="ja-JP" i="1" kern="100">
                                                  <a:solidFill>
                                                    <a:srgbClr val="000000"/>
                                                  </a:solidFill>
                                                  <a:latin typeface="Cambria Math" panose="02040503050406030204" pitchFamily="18" charset="0"/>
                                                  <a:ea typeface="ＭＳ 明朝" panose="02020609040205080304" pitchFamily="17" charset="-128"/>
                                                </a:rPr>
                                                <m:t>𝑏</m:t>
                                              </m:r>
                                              <m:r>
                                                <a:rPr lang="en-US" altLang="ja-JP" i="1" kern="100">
                                                  <a:solidFill>
                                                    <a:srgbClr val="000000"/>
                                                  </a:solidFill>
                                                  <a:latin typeface="Cambria Math" panose="02040503050406030204" pitchFamily="18" charset="0"/>
                                                  <a:ea typeface="ＭＳ 明朝" panose="02020609040205080304" pitchFamily="17" charset="-128"/>
                                                </a:rPr>
                                                <m:t>2</m:t>
                                              </m:r>
                                            </m:sub>
                                            <m:sup>
                                              <m:r>
                                                <a:rPr lang="en-US" altLang="ja-JP" i="1" kern="100">
                                                  <a:solidFill>
                                                    <a:srgbClr val="000000"/>
                                                  </a:solidFill>
                                                  <a:latin typeface="Cambria Math" panose="02040503050406030204" pitchFamily="18" charset="0"/>
                                                  <a:ea typeface="ＭＳ 明朝" panose="02020609040205080304" pitchFamily="17" charset="-128"/>
                                                </a:rPr>
                                                <m:t>𝑡</m:t>
                                              </m:r>
                                            </m:sup>
                                          </m:sSubSup>
                                        </m:e>
                                      </m:d>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8</m:t>
                                      </m:r>
                                      <m:r>
                                        <m:rPr>
                                          <m:sty m:val="p"/>
                                        </m:rPr>
                                        <a:rPr kumimoji="1" lang="en-US" altLang="ja-JP" b="0" i="0" smtClean="0">
                                          <a:latin typeface="Cambria Math" panose="02040503050406030204" pitchFamily="18" charset="0"/>
                                        </a:rPr>
                                        <m:t>Δ</m:t>
                                      </m:r>
                                      <m:r>
                                        <a:rPr kumimoji="1" lang="en-US" altLang="ja-JP" b="0" i="1" smtClean="0">
                                          <a:latin typeface="Cambria Math" panose="02040503050406030204" pitchFamily="18" charset="0"/>
                                        </a:rPr>
                                        <m:t>𝐸</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𝑤</m:t>
                                          </m:r>
                                        </m:e>
                                        <m:sub>
                                          <m:r>
                                            <a:rPr kumimoji="1" lang="en-US" altLang="ja-JP" b="0" i="1" smtClean="0">
                                              <a:latin typeface="Cambria Math" panose="02040503050406030204" pitchFamily="18" charset="0"/>
                                            </a:rPr>
                                            <m:t>𝑏</m:t>
                                          </m:r>
                                        </m:sub>
                                      </m:sSub>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𝑚</m:t>
                                          </m:r>
                                        </m:e>
                                        <m:sub>
                                          <m:r>
                                            <a:rPr kumimoji="1" lang="en-US" altLang="ja-JP" b="0" i="1" smtClean="0">
                                              <a:latin typeface="Cambria Math" panose="02040503050406030204" pitchFamily="18" charset="0"/>
                                            </a:rPr>
                                            <m:t>𝑏</m:t>
                                          </m:r>
                                        </m:sub>
                                      </m:sSub>
                                    </m:den>
                                  </m:f>
                                </m:e>
                              </m:d>
                            </m:e>
                            <m:sup>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sup>
                          </m:sSup>
                        </m:e>
                      </m:d>
                    </m:oMath>
                  </m:oMathPara>
                </a14:m>
                <a:endParaRPr kumimoji="1" lang="ja-JP" altLang="en-US" dirty="0"/>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1338388" y="5255483"/>
                <a:ext cx="6875059" cy="862737"/>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4091159" y="4202737"/>
                <a:ext cx="907621" cy="338554"/>
              </a:xfrm>
              <a:prstGeom prst="rect">
                <a:avLst/>
              </a:prstGeom>
            </p:spPr>
            <p:txBody>
              <a:bodyPr wrap="none">
                <a:spAutoFit/>
              </a:bodyPr>
              <a:lstStyle/>
              <a:p>
                <a14:m>
                  <m:oMath xmlns:m="http://schemas.openxmlformats.org/officeDocument/2006/math">
                    <m:r>
                      <a:rPr lang="en-US" altLang="ja-JP" sz="1600" b="1" i="1" kern="100">
                        <a:solidFill>
                          <a:srgbClr val="000000"/>
                        </a:solidFill>
                        <a:latin typeface="Cambria Math" panose="02040503050406030204" pitchFamily="18" charset="0"/>
                        <a:ea typeface="ＭＳ 明朝" panose="02020609040205080304" pitchFamily="17" charset="-128"/>
                      </a:rPr>
                      <m:t>𝚫</m:t>
                    </m:r>
                    <m:r>
                      <a:rPr lang="en-US" altLang="ja-JP" sz="1600" b="1" i="1" kern="100">
                        <a:solidFill>
                          <a:srgbClr val="000000"/>
                        </a:solidFill>
                        <a:latin typeface="Cambria Math" panose="02040503050406030204" pitchFamily="18" charset="0"/>
                        <a:ea typeface="ＭＳ 明朝" panose="02020609040205080304" pitchFamily="17" charset="-128"/>
                      </a:rPr>
                      <m:t>𝒗</m:t>
                    </m:r>
                  </m:oMath>
                </a14:m>
                <a:r>
                  <a:rPr lang="ja-JP" altLang="en-US" sz="1600" dirty="0" smtClean="0"/>
                  <a:t> 代入</a:t>
                </a:r>
                <a:endParaRPr lang="ja-JP" altLang="en-US" sz="1600"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4091159" y="4202737"/>
                <a:ext cx="907621" cy="338554"/>
              </a:xfrm>
              <a:prstGeom prst="rect">
                <a:avLst/>
              </a:prstGeom>
              <a:blipFill rotWithShape="0">
                <a:blip r:embed="rId15"/>
                <a:stretch>
                  <a:fillRect t="-3571" r="-2685" b="-23214"/>
                </a:stretch>
              </a:blipFill>
            </p:spPr>
            <p:txBody>
              <a:bodyPr/>
              <a:lstStyle/>
              <a:p>
                <a:r>
                  <a:rPr lang="ja-JP" altLang="en-US">
                    <a:noFill/>
                  </a:rPr>
                  <a:t> </a:t>
                </a:r>
              </a:p>
            </p:txBody>
          </p:sp>
        </mc:Fallback>
      </mc:AlternateContent>
      <p:sp>
        <p:nvSpPr>
          <p:cNvPr id="31" name="正方形/長方形 30"/>
          <p:cNvSpPr/>
          <p:nvPr/>
        </p:nvSpPr>
        <p:spPr>
          <a:xfrm>
            <a:off x="1338387" y="5192015"/>
            <a:ext cx="7089995" cy="1097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585986" y="1244324"/>
            <a:ext cx="3869442" cy="973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6180509" y="347729"/>
            <a:ext cx="2058221" cy="369332"/>
          </a:xfrm>
          <a:prstGeom prst="rect">
            <a:avLst/>
          </a:prstGeom>
          <a:noFill/>
        </p:spPr>
        <p:txBody>
          <a:bodyPr wrap="square" rtlCol="0">
            <a:spAutoFit/>
          </a:bodyPr>
          <a:lstStyle/>
          <a:p>
            <a:r>
              <a:rPr kumimoji="1" lang="ja-JP" altLang="en-US" u="sng" dirty="0" smtClean="0">
                <a:solidFill>
                  <a:srgbClr val="002060"/>
                </a:solidFill>
              </a:rPr>
              <a:t>～非冷却補正～</a:t>
            </a:r>
            <a:endParaRPr kumimoji="1" lang="ja-JP" altLang="en-US" u="sng" dirty="0">
              <a:solidFill>
                <a:srgbClr val="002060"/>
              </a:solidFill>
            </a:endParaRPr>
          </a:p>
        </p:txBody>
      </p:sp>
    </p:spTree>
    <p:extLst>
      <p:ext uri="{BB962C8B-B14F-4D97-AF65-F5344CB8AC3E}">
        <p14:creationId xmlns:p14="http://schemas.microsoft.com/office/powerpoint/2010/main" val="2085038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4078570434"/>
              </p:ext>
            </p:extLst>
          </p:nvPr>
        </p:nvGraphicFramePr>
        <p:xfrm>
          <a:off x="0" y="2026509"/>
          <a:ext cx="9144000" cy="4831490"/>
        </p:xfrm>
        <a:graphic>
          <a:graphicData uri="http://schemas.openxmlformats.org/drawingml/2006/table">
            <a:tbl>
              <a:tblPr firstRow="1" bandRow="1">
                <a:tableStyleId>{5940675A-B579-460E-94D1-54222C63F5DA}</a:tableStyleId>
              </a:tblPr>
              <a:tblGrid>
                <a:gridCol w="3048000"/>
                <a:gridCol w="3048000"/>
                <a:gridCol w="3048000"/>
              </a:tblGrid>
              <a:tr h="2415745">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r>
              <a:tr h="2415745">
                <a:tc>
                  <a:txBody>
                    <a:bodyPr/>
                    <a:lstStyle/>
                    <a:p>
                      <a:endParaRPr kumimoji="1" lang="ja-JP" altLang="en-US"/>
                    </a:p>
                  </a:txBody>
                  <a:tcPr>
                    <a:solidFill>
                      <a:schemeClr val="bg1"/>
                    </a:solidFill>
                  </a:tcPr>
                </a:tc>
                <a:tc>
                  <a:txBody>
                    <a:bodyPr/>
                    <a:lstStyle/>
                    <a:p>
                      <a:endParaRPr kumimoji="1" lang="ja-JP" altLang="en-US" dirty="0"/>
                    </a:p>
                  </a:txBody>
                  <a:tcPr>
                    <a:solidFill>
                      <a:schemeClr val="bg1"/>
                    </a:solidFill>
                  </a:tcPr>
                </a:tc>
                <a:tc>
                  <a:txBody>
                    <a:bodyPr/>
                    <a:lstStyle/>
                    <a:p>
                      <a:endParaRPr kumimoji="1" lang="ja-JP" altLang="en-US" dirty="0"/>
                    </a:p>
                  </a:txBody>
                  <a:tcPr>
                    <a:solidFill>
                      <a:schemeClr val="bg1"/>
                    </a:solidFill>
                  </a:tcPr>
                </a:tc>
              </a:tr>
            </a:tbl>
          </a:graphicData>
        </a:graphic>
      </p:graphicFrame>
      <p:sp>
        <p:nvSpPr>
          <p:cNvPr id="2" name="テキスト ボックス 1"/>
          <p:cNvSpPr txBox="1"/>
          <p:nvPr/>
        </p:nvSpPr>
        <p:spPr>
          <a:xfrm>
            <a:off x="1617909" y="244641"/>
            <a:ext cx="7077837" cy="584775"/>
          </a:xfrm>
          <a:prstGeom prst="rect">
            <a:avLst/>
          </a:prstGeom>
          <a:noFill/>
        </p:spPr>
        <p:txBody>
          <a:bodyPr wrap="square" rtlCol="0">
            <a:spAutoFit/>
          </a:bodyPr>
          <a:lstStyle/>
          <a:p>
            <a:r>
              <a:rPr lang="ja-JP" altLang="en-US" sz="3200" u="sng" dirty="0" smtClean="0">
                <a:solidFill>
                  <a:schemeClr val="accent1"/>
                </a:solidFill>
              </a:rPr>
              <a:t>テストシミュレーション </a:t>
            </a:r>
            <a:r>
              <a:rPr lang="en-US" altLang="ja-JP" sz="3200" u="sng" dirty="0" smtClean="0">
                <a:solidFill>
                  <a:schemeClr val="accent1"/>
                </a:solidFill>
              </a:rPr>
              <a:t>~</a:t>
            </a:r>
            <a:r>
              <a:rPr lang="ja-JP" altLang="en-US" sz="3200" u="sng" dirty="0" smtClean="0">
                <a:solidFill>
                  <a:schemeClr val="accent1"/>
                </a:solidFill>
              </a:rPr>
              <a:t>温度緩和</a:t>
            </a:r>
            <a:r>
              <a:rPr lang="en-US" altLang="ja-JP" sz="3200" u="sng" dirty="0" smtClean="0">
                <a:solidFill>
                  <a:schemeClr val="accent1"/>
                </a:solidFill>
              </a:rPr>
              <a:t>~</a:t>
            </a:r>
            <a:endParaRPr lang="ja-JP" altLang="en-US" sz="3200" u="sng" dirty="0">
              <a:solidFill>
                <a:schemeClr val="accent1"/>
              </a:solidFill>
            </a:endParaRPr>
          </a:p>
        </p:txBody>
      </p:sp>
      <p:sp>
        <p:nvSpPr>
          <p:cNvPr id="3" name="テキスト ボックス 2"/>
          <p:cNvSpPr txBox="1"/>
          <p:nvPr/>
        </p:nvSpPr>
        <p:spPr>
          <a:xfrm>
            <a:off x="1329216" y="827277"/>
            <a:ext cx="1748834" cy="430887"/>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200" u="sng" dirty="0" smtClean="0"/>
              <a:t>質量等倍</a:t>
            </a:r>
            <a:endParaRPr kumimoji="1" lang="ja-JP" altLang="en-US" sz="2200" u="sng" dirty="0"/>
          </a:p>
        </p:txBody>
      </p:sp>
      <p:grpSp>
        <p:nvGrpSpPr>
          <p:cNvPr id="8" name="グループ化 7"/>
          <p:cNvGrpSpPr/>
          <p:nvPr/>
        </p:nvGrpSpPr>
        <p:grpSpPr>
          <a:xfrm>
            <a:off x="3415773" y="832957"/>
            <a:ext cx="5279973" cy="999988"/>
            <a:chOff x="3415773" y="832957"/>
            <a:chExt cx="5279973" cy="999988"/>
          </a:xfrm>
        </p:grpSpPr>
        <p:sp>
          <p:nvSpPr>
            <p:cNvPr id="4" name="テキスト ボックス 3"/>
            <p:cNvSpPr txBox="1"/>
            <p:nvPr/>
          </p:nvSpPr>
          <p:spPr>
            <a:xfrm>
              <a:off x="5239298" y="832957"/>
              <a:ext cx="1632925" cy="338554"/>
            </a:xfrm>
            <a:prstGeom prst="rect">
              <a:avLst/>
            </a:prstGeom>
            <a:noFill/>
          </p:spPr>
          <p:txBody>
            <a:bodyPr wrap="square" rtlCol="0">
              <a:spAutoFit/>
            </a:bodyPr>
            <a:lstStyle/>
            <a:p>
              <a:r>
                <a:rPr kumimoji="1" lang="ja-JP" altLang="en-US" sz="1600" dirty="0" smtClean="0"/>
                <a:t>粒子パラメータ</a:t>
              </a:r>
              <a:endParaRPr kumimoji="1" lang="ja-JP" altLang="en-US" sz="1600" dirty="0"/>
            </a:p>
          </p:txBody>
        </p:sp>
        <p:pic>
          <p:nvPicPr>
            <p:cNvPr id="7" name="図 6"/>
            <p:cNvPicPr>
              <a:picLocks noChangeAspect="1"/>
            </p:cNvPicPr>
            <p:nvPr/>
          </p:nvPicPr>
          <p:blipFill>
            <a:blip r:embed="rId2"/>
            <a:stretch>
              <a:fillRect/>
            </a:stretch>
          </p:blipFill>
          <p:spPr>
            <a:xfrm>
              <a:off x="3415773" y="1119995"/>
              <a:ext cx="5279973" cy="712950"/>
            </a:xfrm>
            <a:prstGeom prst="rect">
              <a:avLst/>
            </a:prstGeom>
          </p:spPr>
        </p:pic>
      </p:grpSp>
      <mc:AlternateContent xmlns:mc="http://schemas.openxmlformats.org/markup-compatibility/2006" xmlns:a14="http://schemas.microsoft.com/office/drawing/2010/main">
        <mc:Choice Requires="a14">
          <p:sp>
            <p:nvSpPr>
              <p:cNvPr id="11" name="テキスト ボックス 10"/>
              <p:cNvSpPr txBox="1"/>
              <p:nvPr/>
            </p:nvSpPr>
            <p:spPr>
              <a:xfrm>
                <a:off x="635197" y="1227032"/>
                <a:ext cx="2717441" cy="877163"/>
              </a:xfrm>
              <a:prstGeom prst="rect">
                <a:avLst/>
              </a:prstGeom>
              <a:noFill/>
            </p:spPr>
            <p:txBody>
              <a:bodyPr wrap="square" rtlCol="0">
                <a:spAutoFit/>
              </a:bodyPr>
              <a:lstStyle/>
              <a:p>
                <a:r>
                  <a:rPr kumimoji="1" lang="ja-JP" altLang="en-US" sz="1700" dirty="0" smtClean="0"/>
                  <a:t>超粒子数を変化させ重み比</a:t>
                </a:r>
                <a14:m>
                  <m:oMath xmlns:m="http://schemas.openxmlformats.org/officeDocument/2006/math">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𝑤</m:t>
                        </m:r>
                      </m:e>
                      <m:sub>
                        <m:r>
                          <a:rPr kumimoji="1" lang="en-US" altLang="ja-JP" sz="1700" b="0" i="1" smtClean="0">
                            <a:latin typeface="Cambria Math" panose="02040503050406030204" pitchFamily="18" charset="0"/>
                          </a:rPr>
                          <m:t>𝑏</m:t>
                        </m:r>
                      </m:sub>
                    </m:sSub>
                    <m:r>
                      <a:rPr kumimoji="1" lang="en-US" altLang="ja-JP" sz="1700" b="0" i="1" smtClean="0">
                        <a:latin typeface="Cambria Math" panose="02040503050406030204" pitchFamily="18" charset="0"/>
                      </a:rPr>
                      <m:t>/</m:t>
                    </m:r>
                    <m:sSub>
                      <m:sSubPr>
                        <m:ctrlPr>
                          <a:rPr kumimoji="1" lang="en-US" altLang="ja-JP" sz="1700" b="0" i="1" smtClean="0">
                            <a:latin typeface="Cambria Math" panose="02040503050406030204" pitchFamily="18" charset="0"/>
                          </a:rPr>
                        </m:ctrlPr>
                      </m:sSubPr>
                      <m:e>
                        <m:r>
                          <a:rPr kumimoji="1" lang="en-US" altLang="ja-JP" sz="1700" b="0" i="1" smtClean="0">
                            <a:latin typeface="Cambria Math" panose="02040503050406030204" pitchFamily="18" charset="0"/>
                          </a:rPr>
                          <m:t>𝑤</m:t>
                        </m:r>
                      </m:e>
                      <m:sub>
                        <m:r>
                          <a:rPr kumimoji="1" lang="en-US" altLang="ja-JP" sz="1700" b="0" i="1" smtClean="0">
                            <a:latin typeface="Cambria Math" panose="02040503050406030204" pitchFamily="18" charset="0"/>
                          </a:rPr>
                          <m:t>𝑎</m:t>
                        </m:r>
                      </m:sub>
                    </m:sSub>
                  </m:oMath>
                </a14:m>
                <a:r>
                  <a:rPr kumimoji="1" lang="ja-JP" altLang="en-US" sz="1700" dirty="0" smtClean="0"/>
                  <a:t>を変えながらテストを行った</a:t>
                </a:r>
                <a:endParaRPr kumimoji="1" lang="ja-JP" altLang="en-US" sz="17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635197" y="1227032"/>
                <a:ext cx="2717441" cy="877163"/>
              </a:xfrm>
              <a:prstGeom prst="rect">
                <a:avLst/>
              </a:prstGeom>
              <a:blipFill rotWithShape="0">
                <a:blip r:embed="rId3"/>
                <a:stretch>
                  <a:fillRect l="-1345" t="-2083" b="-9028"/>
                </a:stretch>
              </a:blipFill>
            </p:spPr>
            <p:txBody>
              <a:bodyPr/>
              <a:lstStyle/>
              <a:p>
                <a:r>
                  <a:rPr lang="ja-JP" altLang="en-US">
                    <a:noFill/>
                  </a:rPr>
                  <a:t> </a:t>
                </a:r>
              </a:p>
            </p:txBody>
          </p:sp>
        </mc:Fallback>
      </mc:AlternateContent>
      <p:sp>
        <p:nvSpPr>
          <p:cNvPr id="5" name="テキスト ボックス 4"/>
          <p:cNvSpPr txBox="1"/>
          <p:nvPr/>
        </p:nvSpPr>
        <p:spPr>
          <a:xfrm>
            <a:off x="814427" y="2018569"/>
            <a:ext cx="1223493" cy="338554"/>
          </a:xfrm>
          <a:prstGeom prst="rect">
            <a:avLst/>
          </a:prstGeom>
          <a:noFill/>
        </p:spPr>
        <p:txBody>
          <a:bodyPr wrap="square" rtlCol="0">
            <a:spAutoFit/>
          </a:bodyPr>
          <a:lstStyle/>
          <a:p>
            <a:r>
              <a:rPr lang="en-US" altLang="ja-JP" sz="1600" dirty="0">
                <a:latin typeface="Ebrima" panose="02000000000000000000" pitchFamily="2" charset="0"/>
                <a:ea typeface="Ebrima" panose="02000000000000000000" pitchFamily="2" charset="0"/>
                <a:cs typeface="Ebrima" panose="02000000000000000000" pitchFamily="2" charset="0"/>
              </a:rPr>
              <a:t>r</a:t>
            </a:r>
            <a:r>
              <a:rPr kumimoji="1" lang="en-US" altLang="ja-JP" sz="1600" dirty="0" smtClean="0">
                <a:latin typeface="Ebrima" panose="02000000000000000000" pitchFamily="2" charset="0"/>
                <a:ea typeface="Ebrima" panose="02000000000000000000" pitchFamily="2" charset="0"/>
                <a:cs typeface="Ebrima" panose="02000000000000000000" pitchFamily="2" charset="0"/>
              </a:rPr>
              <a:t>ejection</a:t>
            </a:r>
            <a:r>
              <a:rPr kumimoji="1" lang="ja-JP" altLang="en-US" sz="1600" dirty="0" smtClean="0">
                <a:latin typeface="+mn-ea"/>
                <a:cs typeface="Ebrima" panose="02000000000000000000" pitchFamily="2" charset="0"/>
              </a:rPr>
              <a:t>法</a:t>
            </a:r>
            <a:endParaRPr kumimoji="1" lang="ja-JP" altLang="en-US" sz="1600" dirty="0">
              <a:latin typeface="+mn-ea"/>
              <a:cs typeface="Ebrima" panose="02000000000000000000" pitchFamily="2" charset="0"/>
            </a:endParaRPr>
          </a:p>
        </p:txBody>
      </p:sp>
      <p:sp>
        <p:nvSpPr>
          <p:cNvPr id="6" name="テキスト ボックス 5"/>
          <p:cNvSpPr txBox="1"/>
          <p:nvPr/>
        </p:nvSpPr>
        <p:spPr>
          <a:xfrm>
            <a:off x="3933334" y="2005805"/>
            <a:ext cx="1223493" cy="338554"/>
          </a:xfrm>
          <a:prstGeom prst="rect">
            <a:avLst/>
          </a:prstGeom>
          <a:noFill/>
        </p:spPr>
        <p:txBody>
          <a:bodyPr wrap="square" rtlCol="0">
            <a:spAutoFit/>
          </a:bodyPr>
          <a:lstStyle/>
          <a:p>
            <a:r>
              <a:rPr lang="en-US" altLang="ja-JP" sz="1600" dirty="0">
                <a:latin typeface="Ebrima" panose="02000000000000000000" pitchFamily="2" charset="0"/>
                <a:ea typeface="Ebrima" panose="02000000000000000000" pitchFamily="2" charset="0"/>
                <a:cs typeface="Ebrima" panose="02000000000000000000" pitchFamily="2" charset="0"/>
              </a:rPr>
              <a:t>m</a:t>
            </a:r>
            <a:r>
              <a:rPr kumimoji="1" lang="en-US" altLang="ja-JP" sz="1600" dirty="0" smtClean="0">
                <a:latin typeface="Ebrima" panose="02000000000000000000" pitchFamily="2" charset="0"/>
                <a:ea typeface="Ebrima" panose="02000000000000000000" pitchFamily="2" charset="0"/>
                <a:cs typeface="Ebrima" panose="02000000000000000000" pitchFamily="2" charset="0"/>
              </a:rPr>
              <a:t>erging</a:t>
            </a:r>
            <a:r>
              <a:rPr kumimoji="1" lang="ja-JP" altLang="en-US" sz="1600" dirty="0" smtClean="0">
                <a:latin typeface="Ebrima" panose="02000000000000000000" pitchFamily="2" charset="0"/>
                <a:cs typeface="Ebrima" panose="02000000000000000000" pitchFamily="2" charset="0"/>
              </a:rPr>
              <a:t>法</a:t>
            </a:r>
            <a:endParaRPr kumimoji="1" lang="ja-JP" altLang="en-US" sz="1600" dirty="0">
              <a:latin typeface="Ebrima" panose="02000000000000000000" pitchFamily="2" charset="0"/>
              <a:cs typeface="Ebrima" panose="02000000000000000000" pitchFamily="2" charset="0"/>
            </a:endParaRPr>
          </a:p>
        </p:txBody>
      </p:sp>
      <p:sp>
        <p:nvSpPr>
          <p:cNvPr id="9" name="テキスト ボックス 8"/>
          <p:cNvSpPr txBox="1"/>
          <p:nvPr/>
        </p:nvSpPr>
        <p:spPr>
          <a:xfrm>
            <a:off x="507024" y="4438284"/>
            <a:ext cx="2009104" cy="338554"/>
          </a:xfrm>
          <a:prstGeom prst="rect">
            <a:avLst/>
          </a:prstGeom>
          <a:noFill/>
        </p:spPr>
        <p:txBody>
          <a:bodyPr wrap="square" rtlCol="0">
            <a:spAutoFit/>
          </a:bodyPr>
          <a:lstStyle/>
          <a:p>
            <a:r>
              <a:rPr kumimoji="1" lang="ja-JP" altLang="en-US" sz="1600" dirty="0" smtClean="0"/>
              <a:t>新モデル付帯条件</a:t>
            </a:r>
            <a:r>
              <a:rPr kumimoji="1" lang="en-US" altLang="ja-JP" sz="1600" dirty="0" smtClean="0">
                <a:latin typeface="Ebrima" panose="02000000000000000000" pitchFamily="2" charset="0"/>
                <a:ea typeface="Ebrima" panose="02000000000000000000" pitchFamily="2" charset="0"/>
                <a:cs typeface="Ebrima" panose="02000000000000000000" pitchFamily="2" charset="0"/>
              </a:rPr>
              <a:t>1</a:t>
            </a:r>
            <a:endParaRPr kumimoji="1" lang="ja-JP" altLang="en-US" sz="1600" dirty="0">
              <a:latin typeface="Ebrima" panose="02000000000000000000" pitchFamily="2" charset="0"/>
              <a:cs typeface="Ebrima" panose="02000000000000000000" pitchFamily="2" charset="0"/>
            </a:endParaRPr>
          </a:p>
        </p:txBody>
      </p:sp>
      <p:sp>
        <p:nvSpPr>
          <p:cNvPr id="13" name="テキスト ボックス 12"/>
          <p:cNvSpPr txBox="1"/>
          <p:nvPr/>
        </p:nvSpPr>
        <p:spPr>
          <a:xfrm>
            <a:off x="3509492" y="4442254"/>
            <a:ext cx="2125015" cy="338554"/>
          </a:xfrm>
          <a:prstGeom prst="rect">
            <a:avLst/>
          </a:prstGeom>
          <a:noFill/>
        </p:spPr>
        <p:txBody>
          <a:bodyPr wrap="square" rtlCol="0">
            <a:spAutoFit/>
          </a:bodyPr>
          <a:lstStyle/>
          <a:p>
            <a:r>
              <a:rPr kumimoji="1" lang="ja-JP" altLang="en-US" sz="1600" dirty="0" smtClean="0"/>
              <a:t>新モデル付帯条件</a:t>
            </a:r>
            <a:r>
              <a:rPr lang="ja-JP" altLang="en-US" sz="1600" dirty="0">
                <a:latin typeface="Ebrima" panose="02000000000000000000" pitchFamily="2" charset="0"/>
                <a:cs typeface="Ebrima" panose="02000000000000000000" pitchFamily="2" charset="0"/>
              </a:rPr>
              <a:t>２</a:t>
            </a:r>
            <a:endParaRPr kumimoji="1" lang="ja-JP" altLang="en-US" sz="1600" dirty="0">
              <a:latin typeface="Ebrima" panose="02000000000000000000" pitchFamily="2" charset="0"/>
              <a:cs typeface="Ebrima" panose="02000000000000000000" pitchFamily="2" charset="0"/>
            </a:endParaRP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9" y="2344359"/>
            <a:ext cx="3024001" cy="2016000"/>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998" y="2365063"/>
            <a:ext cx="3024001" cy="2016000"/>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67" y="4719617"/>
            <a:ext cx="3024001" cy="2016000"/>
          </a:xfrm>
          <a:prstGeom prst="rect">
            <a:avLst/>
          </a:prstGeom>
        </p:spPr>
      </p:pic>
      <p:pic>
        <p:nvPicPr>
          <p:cNvPr id="18" name="図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2747" y="4730723"/>
            <a:ext cx="3024001" cy="2016000"/>
          </a:xfrm>
          <a:prstGeom prst="rect">
            <a:avLst/>
          </a:prstGeom>
        </p:spPr>
      </p:pic>
      <p:cxnSp>
        <p:nvCxnSpPr>
          <p:cNvPr id="21" name="直線コネクタ 20"/>
          <p:cNvCxnSpPr/>
          <p:nvPr/>
        </p:nvCxnSpPr>
        <p:spPr>
          <a:xfrm>
            <a:off x="440699" y="6287707"/>
            <a:ext cx="248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431174" y="3906457"/>
            <a:ext cx="248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505724" y="3754057"/>
            <a:ext cx="248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496199" y="6287707"/>
            <a:ext cx="248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9386746" y="3251081"/>
            <a:ext cx="3024001" cy="2349148"/>
            <a:chOff x="6105494" y="4442254"/>
            <a:chExt cx="3024001" cy="2349148"/>
          </a:xfrm>
        </p:grpSpPr>
        <p:sp>
          <p:nvSpPr>
            <p:cNvPr id="12" name="テキスト ボックス 11"/>
            <p:cNvSpPr txBox="1"/>
            <p:nvPr/>
          </p:nvSpPr>
          <p:spPr>
            <a:xfrm>
              <a:off x="6627871" y="4442254"/>
              <a:ext cx="2037008" cy="338554"/>
            </a:xfrm>
            <a:prstGeom prst="rect">
              <a:avLst/>
            </a:prstGeom>
            <a:noFill/>
          </p:spPr>
          <p:txBody>
            <a:bodyPr wrap="square" rtlCol="0">
              <a:spAutoFit/>
            </a:bodyPr>
            <a:lstStyle/>
            <a:p>
              <a:r>
                <a:rPr kumimoji="1" lang="ja-JP" altLang="en-US" sz="1600" dirty="0" smtClean="0"/>
                <a:t>新モデル付帯条件</a:t>
              </a:r>
              <a:r>
                <a:rPr lang="ja-JP" altLang="en-US" sz="1600" dirty="0">
                  <a:latin typeface="Ebrima" panose="02000000000000000000" pitchFamily="2" charset="0"/>
                  <a:cs typeface="Ebrima" panose="02000000000000000000" pitchFamily="2" charset="0"/>
                </a:rPr>
                <a:t>３</a:t>
              </a:r>
              <a:endParaRPr kumimoji="1" lang="ja-JP" altLang="en-US" sz="1600" dirty="0">
                <a:latin typeface="Ebrima" panose="02000000000000000000" pitchFamily="2" charset="0"/>
                <a:cs typeface="Ebrima" panose="02000000000000000000" pitchFamily="2" charset="0"/>
              </a:endParaRPr>
            </a:p>
          </p:txBody>
        </p:sp>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05494" y="4775402"/>
              <a:ext cx="3024001" cy="2016000"/>
            </a:xfrm>
            <a:prstGeom prst="rect">
              <a:avLst/>
            </a:prstGeom>
          </p:spPr>
        </p:pic>
        <p:cxnSp>
          <p:nvCxnSpPr>
            <p:cNvPr id="25" name="直線コネクタ 24"/>
            <p:cNvCxnSpPr/>
            <p:nvPr/>
          </p:nvCxnSpPr>
          <p:spPr>
            <a:xfrm>
              <a:off x="6527174" y="6327014"/>
              <a:ext cx="2484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テキスト ボックス 25"/>
              <p:cNvSpPr txBox="1"/>
              <p:nvPr/>
            </p:nvSpPr>
            <p:spPr>
              <a:xfrm>
                <a:off x="6229319" y="2215550"/>
                <a:ext cx="3038506" cy="584775"/>
              </a:xfrm>
              <a:prstGeom prst="rect">
                <a:avLst/>
              </a:prstGeom>
              <a:noFill/>
            </p:spPr>
            <p:txBody>
              <a:bodyPr wrap="square" rtlCol="0">
                <a:spAutoFit/>
              </a:bodyPr>
              <a:lstStyle/>
              <a:p>
                <a:r>
                  <a:rPr lang="en-US" altLang="ja-JP" sz="1600" dirty="0" smtClean="0">
                    <a:latin typeface="Ebrima" panose="02000000000000000000" pitchFamily="2" charset="0"/>
                    <a:ea typeface="Ebrima" panose="02000000000000000000" pitchFamily="2" charset="0"/>
                    <a:cs typeface="Ebrima" panose="02000000000000000000" pitchFamily="2" charset="0"/>
                  </a:rPr>
                  <a:t>r</a:t>
                </a:r>
                <a:r>
                  <a:rPr kumimoji="1" lang="en-US" altLang="ja-JP" sz="1600" dirty="0" smtClean="0">
                    <a:latin typeface="Ebrima" panose="02000000000000000000" pitchFamily="2" charset="0"/>
                    <a:ea typeface="Ebrima" panose="02000000000000000000" pitchFamily="2" charset="0"/>
                    <a:cs typeface="Ebrima" panose="02000000000000000000" pitchFamily="2" charset="0"/>
                  </a:rPr>
                  <a:t>ejection</a:t>
                </a:r>
                <a:r>
                  <a:rPr kumimoji="1" lang="en-US" altLang="ja-JP" sz="1600" dirty="0" smtClean="0"/>
                  <a:t>: </a:t>
                </a:r>
                <a:r>
                  <a:rPr kumimoji="1" lang="ja-JP" altLang="en-US" sz="1600" dirty="0" smtClean="0"/>
                  <a:t>概ね正緩和</a:t>
                </a:r>
                <a:endParaRPr kumimoji="1" lang="en-US" altLang="ja-JP" sz="1600" dirty="0" smtClean="0"/>
              </a:p>
              <a:p>
                <a:r>
                  <a:rPr lang="ja-JP" altLang="en-US" sz="1600" dirty="0"/>
                  <a:t>　</a:t>
                </a:r>
                <a:r>
                  <a:rPr lang="ja-JP" altLang="en-US" sz="1600" dirty="0" smtClean="0"/>
                  <a:t>　　</a:t>
                </a:r>
                <a:r>
                  <a:rPr kumimoji="1" lang="en-US" altLang="ja-JP" sz="1600" dirty="0" smtClean="0"/>
                  <a:t>(</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𝑤</m:t>
                        </m:r>
                      </m:e>
                      <m:sub>
                        <m:r>
                          <a:rPr lang="en-US" altLang="ja-JP" sz="1600" i="1">
                            <a:latin typeface="Cambria Math" panose="02040503050406030204" pitchFamily="18" charset="0"/>
                          </a:rPr>
                          <m:t>𝑏</m:t>
                        </m:r>
                      </m:sub>
                    </m:sSub>
                    <m:r>
                      <a:rPr lang="en-US" altLang="ja-JP" sz="1600" i="1">
                        <a:latin typeface="Cambria Math" panose="02040503050406030204" pitchFamily="18" charset="0"/>
                      </a:rPr>
                      <m:t>/</m:t>
                    </m:r>
                    <m:sSub>
                      <m:sSubPr>
                        <m:ctrlPr>
                          <a:rPr lang="en-US" altLang="ja-JP" sz="1600" i="1">
                            <a:latin typeface="Cambria Math" panose="02040503050406030204" pitchFamily="18" charset="0"/>
                          </a:rPr>
                        </m:ctrlPr>
                      </m:sSubPr>
                      <m:e>
                        <m:r>
                          <a:rPr lang="en-US" altLang="ja-JP" sz="1600" i="1">
                            <a:latin typeface="Cambria Math" panose="02040503050406030204" pitchFamily="18" charset="0"/>
                          </a:rPr>
                          <m:t>𝑤</m:t>
                        </m:r>
                      </m:e>
                      <m:sub>
                        <m:r>
                          <a:rPr lang="en-US" altLang="ja-JP" sz="1600" i="1">
                            <a:latin typeface="Cambria Math" panose="02040503050406030204" pitchFamily="18" charset="0"/>
                          </a:rPr>
                          <m:t>𝑎</m:t>
                        </m:r>
                      </m:sub>
                    </m:sSub>
                  </m:oMath>
                </a14:m>
                <a:r>
                  <a:rPr kumimoji="1" lang="en-US" altLang="ja-JP" sz="1600" dirty="0" smtClean="0"/>
                  <a:t>=2</a:t>
                </a:r>
                <a:r>
                  <a:rPr kumimoji="1" lang="ja-JP" altLang="en-US" sz="1600" dirty="0" smtClean="0"/>
                  <a:t>を除く</a:t>
                </a:r>
                <a:r>
                  <a:rPr kumimoji="1" lang="en-US" altLang="ja-JP" sz="1600" dirty="0" smtClean="0"/>
                  <a:t>)</a:t>
                </a:r>
                <a:endParaRPr kumimoji="1" lang="ja-JP" altLang="en-US" sz="16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6229319" y="2215550"/>
                <a:ext cx="3038506" cy="584775"/>
              </a:xfrm>
              <a:prstGeom prst="rect">
                <a:avLst/>
              </a:prstGeom>
              <a:blipFill rotWithShape="0">
                <a:blip r:embed="rId9"/>
                <a:stretch>
                  <a:fillRect l="-1205" t="-7292" b="-13542"/>
                </a:stretch>
              </a:blipFill>
            </p:spPr>
            <p:txBody>
              <a:bodyPr/>
              <a:lstStyle/>
              <a:p>
                <a:r>
                  <a:rPr lang="ja-JP" altLang="en-US">
                    <a:noFill/>
                  </a:rPr>
                  <a:t> </a:t>
                </a:r>
              </a:p>
            </p:txBody>
          </p:sp>
        </mc:Fallback>
      </mc:AlternateContent>
      <p:sp>
        <p:nvSpPr>
          <p:cNvPr id="27" name="テキスト ボックス 26"/>
          <p:cNvSpPr txBox="1"/>
          <p:nvPr/>
        </p:nvSpPr>
        <p:spPr>
          <a:xfrm>
            <a:off x="6240067" y="2748894"/>
            <a:ext cx="3038506" cy="338554"/>
          </a:xfrm>
          <a:prstGeom prst="rect">
            <a:avLst/>
          </a:prstGeom>
          <a:noFill/>
        </p:spPr>
        <p:txBody>
          <a:bodyPr wrap="square" rtlCol="0">
            <a:spAutoFit/>
          </a:bodyPr>
          <a:lstStyle/>
          <a:p>
            <a:r>
              <a:rPr lang="en-US" altLang="ja-JP" sz="1600" dirty="0" smtClean="0">
                <a:latin typeface="Ebrima" panose="02000000000000000000" pitchFamily="2" charset="0"/>
                <a:ea typeface="Ebrima" panose="02000000000000000000" pitchFamily="2" charset="0"/>
                <a:cs typeface="Ebrima" panose="02000000000000000000" pitchFamily="2" charset="0"/>
              </a:rPr>
              <a:t>merging</a:t>
            </a:r>
            <a:r>
              <a:rPr kumimoji="1" lang="en-US" altLang="ja-JP" sz="1600" dirty="0" smtClean="0"/>
              <a:t>: </a:t>
            </a:r>
            <a:r>
              <a:rPr lang="ja-JP" altLang="en-US" sz="1600" dirty="0"/>
              <a:t>不</a:t>
            </a:r>
            <a:r>
              <a:rPr kumimoji="1" lang="ja-JP" altLang="en-US" sz="1600" dirty="0" smtClean="0"/>
              <a:t>正緩和</a:t>
            </a:r>
            <a:endParaRPr kumimoji="1" lang="ja-JP" altLang="en-US" sz="1600" dirty="0"/>
          </a:p>
        </p:txBody>
      </p:sp>
      <p:sp>
        <p:nvSpPr>
          <p:cNvPr id="28" name="テキスト ボックス 27"/>
          <p:cNvSpPr txBox="1"/>
          <p:nvPr/>
        </p:nvSpPr>
        <p:spPr>
          <a:xfrm>
            <a:off x="6250815" y="3090540"/>
            <a:ext cx="3038506" cy="338554"/>
          </a:xfrm>
          <a:prstGeom prst="rect">
            <a:avLst/>
          </a:prstGeom>
          <a:noFill/>
        </p:spPr>
        <p:txBody>
          <a:bodyPr wrap="square" rtlCol="0">
            <a:spAutoFit/>
          </a:bodyPr>
          <a:lstStyle/>
          <a:p>
            <a:r>
              <a:rPr lang="ja-JP" altLang="en-US" sz="1600" dirty="0" smtClean="0">
                <a:latin typeface="Ebrima" panose="02000000000000000000" pitchFamily="2" charset="0"/>
                <a:cs typeface="Ebrima" panose="02000000000000000000" pitchFamily="2" charset="0"/>
              </a:rPr>
              <a:t>新モデル</a:t>
            </a:r>
            <a:r>
              <a:rPr lang="en-US" altLang="ja-JP" sz="1600" dirty="0" smtClean="0">
                <a:latin typeface="Ebrima" panose="02000000000000000000" pitchFamily="2" charset="0"/>
                <a:cs typeface="Ebrima" panose="02000000000000000000" pitchFamily="2" charset="0"/>
              </a:rPr>
              <a:t>1</a:t>
            </a:r>
            <a:r>
              <a:rPr kumimoji="1" lang="en-US" altLang="ja-JP" sz="1600" dirty="0" smtClean="0"/>
              <a:t>: </a:t>
            </a:r>
            <a:r>
              <a:rPr kumimoji="1" lang="ja-JP" altLang="en-US" sz="1600" dirty="0" smtClean="0"/>
              <a:t>概ね正緩和</a:t>
            </a:r>
            <a:endParaRPr kumimoji="1" lang="ja-JP" altLang="en-US" sz="1600" dirty="0"/>
          </a:p>
        </p:txBody>
      </p:sp>
      <p:sp>
        <p:nvSpPr>
          <p:cNvPr id="29" name="テキスト ボックス 28"/>
          <p:cNvSpPr txBox="1"/>
          <p:nvPr/>
        </p:nvSpPr>
        <p:spPr>
          <a:xfrm>
            <a:off x="6250815" y="3474416"/>
            <a:ext cx="3038506" cy="338554"/>
          </a:xfrm>
          <a:prstGeom prst="rect">
            <a:avLst/>
          </a:prstGeom>
          <a:noFill/>
        </p:spPr>
        <p:txBody>
          <a:bodyPr wrap="square" rtlCol="0">
            <a:spAutoFit/>
          </a:bodyPr>
          <a:lstStyle/>
          <a:p>
            <a:r>
              <a:rPr lang="ja-JP" altLang="en-US" sz="1600" dirty="0" smtClean="0">
                <a:latin typeface="Ebrima" panose="02000000000000000000" pitchFamily="2" charset="0"/>
                <a:cs typeface="Ebrima" panose="02000000000000000000" pitchFamily="2" charset="0"/>
              </a:rPr>
              <a:t>新モデル</a:t>
            </a:r>
            <a:r>
              <a:rPr lang="en-US" altLang="ja-JP" sz="1600" dirty="0">
                <a:latin typeface="Ebrima" panose="02000000000000000000" pitchFamily="2" charset="0"/>
                <a:cs typeface="Ebrima" panose="02000000000000000000" pitchFamily="2" charset="0"/>
              </a:rPr>
              <a:t>2</a:t>
            </a:r>
            <a:r>
              <a:rPr kumimoji="1" lang="en-US" altLang="ja-JP" sz="1600" dirty="0" smtClean="0"/>
              <a:t>: </a:t>
            </a:r>
            <a:r>
              <a:rPr lang="ja-JP" altLang="en-US" sz="1600" dirty="0" smtClean="0"/>
              <a:t>やや不完全</a:t>
            </a:r>
            <a:r>
              <a:rPr kumimoji="1" lang="ja-JP" altLang="en-US" sz="1600" dirty="0" smtClean="0"/>
              <a:t>緩和</a:t>
            </a:r>
            <a:endParaRPr kumimoji="1" lang="ja-JP" altLang="en-US" sz="1600" dirty="0"/>
          </a:p>
        </p:txBody>
      </p:sp>
      <p:sp>
        <p:nvSpPr>
          <p:cNvPr id="30" name="テキスト ボックス 29"/>
          <p:cNvSpPr txBox="1"/>
          <p:nvPr/>
        </p:nvSpPr>
        <p:spPr>
          <a:xfrm>
            <a:off x="9676595" y="2781288"/>
            <a:ext cx="3038506" cy="338554"/>
          </a:xfrm>
          <a:prstGeom prst="rect">
            <a:avLst/>
          </a:prstGeom>
          <a:noFill/>
        </p:spPr>
        <p:txBody>
          <a:bodyPr wrap="square" rtlCol="0">
            <a:spAutoFit/>
          </a:bodyPr>
          <a:lstStyle/>
          <a:p>
            <a:r>
              <a:rPr lang="ja-JP" altLang="en-US" sz="1600" dirty="0" smtClean="0">
                <a:latin typeface="Ebrima" panose="02000000000000000000" pitchFamily="2" charset="0"/>
                <a:cs typeface="Ebrima" panose="02000000000000000000" pitchFamily="2" charset="0"/>
              </a:rPr>
              <a:t>新モデル</a:t>
            </a:r>
            <a:r>
              <a:rPr lang="en-US" altLang="ja-JP" sz="1600" dirty="0" smtClean="0">
                <a:latin typeface="Ebrima" panose="02000000000000000000" pitchFamily="2" charset="0"/>
                <a:cs typeface="Ebrima" panose="02000000000000000000" pitchFamily="2" charset="0"/>
              </a:rPr>
              <a:t>3</a:t>
            </a:r>
            <a:r>
              <a:rPr kumimoji="1" lang="en-US" altLang="ja-JP" sz="1600" dirty="0" smtClean="0"/>
              <a:t>: </a:t>
            </a:r>
            <a:r>
              <a:rPr lang="ja-JP" altLang="en-US" sz="1600" dirty="0"/>
              <a:t>不正</a:t>
            </a:r>
            <a:r>
              <a:rPr kumimoji="1" lang="ja-JP" altLang="en-US" sz="1600" dirty="0" smtClean="0"/>
              <a:t>緩和</a:t>
            </a:r>
            <a:endParaRPr kumimoji="1" lang="ja-JP" altLang="en-US" sz="1600" dirty="0"/>
          </a:p>
        </p:txBody>
      </p:sp>
    </p:spTree>
    <p:extLst>
      <p:ext uri="{BB962C8B-B14F-4D97-AF65-F5344CB8AC3E}">
        <p14:creationId xmlns:p14="http://schemas.microsoft.com/office/powerpoint/2010/main" val="1879849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ウィスプ">
  <a:themeElements>
    <a:clrScheme name="ユーザー定義 7">
      <a:dk1>
        <a:sysClr val="windowText" lastClr="000000"/>
      </a:dk1>
      <a:lt1>
        <a:sysClr val="window" lastClr="FFFFFF"/>
      </a:lt1>
      <a:dk2>
        <a:srgbClr val="17406D"/>
      </a:dk2>
      <a:lt2>
        <a:srgbClr val="DBEFF9"/>
      </a:lt2>
      <a:accent1>
        <a:srgbClr val="17406D"/>
      </a:accent1>
      <a:accent2>
        <a:srgbClr val="17406D"/>
      </a:accent2>
      <a:accent3>
        <a:srgbClr val="17406D"/>
      </a:accent3>
      <a:accent4>
        <a:srgbClr val="10CF9B"/>
      </a:accent4>
      <a:accent5>
        <a:srgbClr val="7CCA62"/>
      </a:accent5>
      <a:accent6>
        <a:srgbClr val="A5C249"/>
      </a:accent6>
      <a:hlink>
        <a:srgbClr val="F49100"/>
      </a:hlink>
      <a:folHlink>
        <a:srgbClr val="85DFD0"/>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spDef>
      <a:spPr>
        <a:scene3d>
          <a:camera prst="orthographicFront">
            <a:rot lat="0" lon="10800000" rev="0"/>
          </a:camera>
          <a:lightRig rig="threePt" dir="t"/>
        </a:scene3d>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2103</TotalTime>
  <Words>1980</Words>
  <Application>Microsoft Office PowerPoint</Application>
  <PresentationFormat>画面に合わせる (4:3)</PresentationFormat>
  <Paragraphs>358</Paragraphs>
  <Slides>33</Slides>
  <Notes>0</Notes>
  <HiddenSlides>16</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33</vt:i4>
      </vt:variant>
    </vt:vector>
  </HeadingPairs>
  <TitlesOfParts>
    <vt:vector size="47" baseType="lpstr">
      <vt:lpstr>ＭＳ Ｐゴシック</vt:lpstr>
      <vt:lpstr>ＭＳ 明朝</vt:lpstr>
      <vt:lpstr>メイリオ</vt:lpstr>
      <vt:lpstr>Arial</vt:lpstr>
      <vt:lpstr>Calibri</vt:lpstr>
      <vt:lpstr>Cambria Math</vt:lpstr>
      <vt:lpstr>Century Gothic</vt:lpstr>
      <vt:lpstr>Ebrima</vt:lpstr>
      <vt:lpstr>Helvetica</vt:lpstr>
      <vt:lpstr>Symbol</vt:lpstr>
      <vt:lpstr>Times New Roman</vt:lpstr>
      <vt:lpstr>Wingdings</vt:lpstr>
      <vt:lpstr>Wingdings 3</vt:lpstr>
      <vt:lpstr>ウィスプ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田中愛士</dc:creator>
  <cp:lastModifiedBy>田中愛士</cp:lastModifiedBy>
  <cp:revision>143</cp:revision>
  <cp:lastPrinted>2017-01-24T15:02:58Z</cp:lastPrinted>
  <dcterms:created xsi:type="dcterms:W3CDTF">2017-01-21T14:13:19Z</dcterms:created>
  <dcterms:modified xsi:type="dcterms:W3CDTF">2017-02-28T04:17:12Z</dcterms:modified>
</cp:coreProperties>
</file>